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y="6858000" cx="12192000"/>
  <p:notesSz cx="6858000" cy="9144000"/>
  <p:embeddedFontLst>
    <p:embeddedFont>
      <p:font typeface="Roboto"/>
      <p:regular r:id="rId86"/>
      <p:bold r:id="rId87"/>
      <p:italic r:id="rId88"/>
      <p:boldItalic r:id="rId89"/>
    </p:embeddedFont>
    <p:embeddedFont>
      <p:font typeface="Open Sans"/>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4" roundtripDataSignature="AMtx7mhcgo1gDSPX/ihOArT9pPKmk4sK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437B5F-7A0D-4B78-8787-0060BDC3EB05}">
  <a:tblStyle styleId="{0C437B5F-7A0D-4B78-8787-0060BDC3EB0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font" Target="fonts/Roboto-regular.fntdata"/><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oboto-italic.fntdata"/><Relationship Id="rId43" Type="http://schemas.openxmlformats.org/officeDocument/2006/relationships/slide" Target="slides/slide37.xml"/><Relationship Id="rId87" Type="http://schemas.openxmlformats.org/officeDocument/2006/relationships/font" Target="fonts/Roboto-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bold.fntdata"/><Relationship Id="rId90" Type="http://schemas.openxmlformats.org/officeDocument/2006/relationships/font" Target="fonts/OpenSans-regular.fntdata"/><Relationship Id="rId93" Type="http://schemas.openxmlformats.org/officeDocument/2006/relationships/font" Target="fonts/OpenSans-boldItalic.fntdata"/><Relationship Id="rId92" Type="http://schemas.openxmlformats.org/officeDocument/2006/relationships/font" Target="fonts/OpenSans-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ec51c143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aec51c143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t>The key is ensuring technology serves your educational philosophy rather than driving it. </a:t>
            </a:r>
            <a:endParaRPr sz="1100"/>
          </a:p>
          <a:p>
            <a:pPr indent="0" lvl="0" marL="0" rtl="0" algn="l">
              <a:lnSpc>
                <a:spcPct val="100000"/>
              </a:lnSpc>
              <a:spcBef>
                <a:spcPts val="0"/>
              </a:spcBef>
              <a:spcAft>
                <a:spcPts val="0"/>
              </a:spcAft>
              <a:buClr>
                <a:schemeClr val="dk1"/>
              </a:buClr>
              <a:buSzPts val="1100"/>
              <a:buFont typeface="Arial"/>
              <a:buNone/>
            </a:pPr>
            <a:r>
              <a:rPr lang="en-US" sz="1100"/>
              <a:t>When students see clear connections between their digital experiences and the values they're already learning, they develop more intentional and healthy technology relationships.</a:t>
            </a:r>
            <a:endParaRPr/>
          </a:p>
        </p:txBody>
      </p:sp>
      <p:sp>
        <p:nvSpPr>
          <p:cNvPr id="134" name="Google Shape;134;g3aec51c143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ec51c1436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aec51c1436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Handout the templates in ANNEX 1: Templates 1 -3</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lang="en-US"/>
              <a:t>Step 1: Map Your School's Values to PERMA</a:t>
            </a:r>
            <a:endParaRPr b="1"/>
          </a:p>
          <a:p>
            <a:pPr indent="0" lvl="0" marL="0" rtl="0" algn="just">
              <a:lnSpc>
                <a:spcPct val="100000"/>
              </a:lnSpc>
              <a:spcBef>
                <a:spcPts val="0"/>
              </a:spcBef>
              <a:spcAft>
                <a:spcPts val="0"/>
              </a:spcAft>
              <a:buClr>
                <a:schemeClr val="dk1"/>
              </a:buClr>
              <a:buSzPts val="1100"/>
              <a:buFont typeface="Arial"/>
              <a:buNone/>
            </a:pPr>
            <a:r>
              <a:rPr lang="en-US" sz="1100"/>
              <a:t>Divide educators into small groups. Each group receives the template 1 PERMA Values Mapping Sheet divided into five sections labeled with PERMA elements. Groups identify 2-3 current school values or practices that align with each PERMA component.</a:t>
            </a:r>
            <a:endParaRPr sz="1100"/>
          </a:p>
          <a:p>
            <a:pPr indent="0" lvl="0" marL="0" rtl="0" algn="just">
              <a:lnSpc>
                <a:spcPct val="100000"/>
              </a:lnSpc>
              <a:spcBef>
                <a:spcPts val="0"/>
              </a:spcBef>
              <a:spcAft>
                <a:spcPts val="0"/>
              </a:spcAft>
              <a:buSzPts val="1400"/>
              <a:buNone/>
            </a:pPr>
            <a:r>
              <a:rPr b="1" lang="en-US"/>
              <a:t>Step 2: Draft Your Vision Statement</a:t>
            </a:r>
            <a:endParaRPr b="1"/>
          </a:p>
          <a:p>
            <a:pPr indent="0" lvl="0" marL="0" rtl="0" algn="just">
              <a:lnSpc>
                <a:spcPct val="100000"/>
              </a:lnSpc>
              <a:spcBef>
                <a:spcPts val="0"/>
              </a:spcBef>
              <a:spcAft>
                <a:spcPts val="0"/>
              </a:spcAft>
              <a:buSzPts val="1400"/>
              <a:buNone/>
            </a:pPr>
            <a:r>
              <a:rPr lang="en-US" sz="1100"/>
              <a:t>Each group creates a draft vision statement (template 2 Vision Statement Builder) that begins: "At [School Name], technology serves as..." You must incorporate at least three PERMA elements and reference existing school values. </a:t>
            </a:r>
            <a:endParaRPr sz="1100"/>
          </a:p>
          <a:p>
            <a:pPr indent="-298450" lvl="0" marL="457200" rtl="0" algn="just">
              <a:lnSpc>
                <a:spcPct val="100000"/>
              </a:lnSpc>
              <a:spcBef>
                <a:spcPts val="0"/>
              </a:spcBef>
              <a:spcAft>
                <a:spcPts val="0"/>
              </a:spcAft>
              <a:buSzPts val="1100"/>
              <a:buChar char="-"/>
            </a:pPr>
            <a:r>
              <a:rPr lang="en-US" sz="1100"/>
              <a:t>Encourage specific, actionable language over abstract ideals.</a:t>
            </a:r>
            <a:endParaRPr sz="1100"/>
          </a:p>
          <a:p>
            <a:pPr indent="0" lvl="0" marL="0" rtl="0" algn="just">
              <a:lnSpc>
                <a:spcPct val="100000"/>
              </a:lnSpc>
              <a:spcBef>
                <a:spcPts val="0"/>
              </a:spcBef>
              <a:spcAft>
                <a:spcPts val="0"/>
              </a:spcAft>
              <a:buSzPts val="1400"/>
              <a:buNone/>
            </a:pPr>
            <a:r>
              <a:rPr b="1" lang="en-US"/>
              <a:t>Step 3: Get Feedback</a:t>
            </a:r>
            <a:endParaRPr b="1"/>
          </a:p>
          <a:p>
            <a:pPr indent="0" lvl="0" marL="0" rtl="0" algn="just">
              <a:lnSpc>
                <a:spcPct val="100000"/>
              </a:lnSpc>
              <a:spcBef>
                <a:spcPts val="0"/>
              </a:spcBef>
              <a:spcAft>
                <a:spcPts val="0"/>
              </a:spcAft>
              <a:buSzPts val="1400"/>
              <a:buNone/>
            </a:pPr>
            <a:r>
              <a:rPr lang="en-US" sz="1100"/>
              <a:t>Groups post their visions around the room. Everyone walks around, adding sticky note feedback and highlighting powerful phrases. </a:t>
            </a:r>
            <a:endParaRPr sz="1100"/>
          </a:p>
          <a:p>
            <a:pPr indent="0" lvl="0" marL="0" rtl="0" algn="just">
              <a:lnSpc>
                <a:spcPct val="100000"/>
              </a:lnSpc>
              <a:spcBef>
                <a:spcPts val="0"/>
              </a:spcBef>
              <a:spcAft>
                <a:spcPts val="0"/>
              </a:spcAft>
              <a:buSzPts val="1400"/>
              <a:buNone/>
            </a:pPr>
            <a:r>
              <a:rPr lang="en-US" sz="1100"/>
              <a:t>As the facilitator note common themes and compelling language. Ask them the same questions above.</a:t>
            </a:r>
            <a:endParaRPr sz="1100"/>
          </a:p>
          <a:p>
            <a:pPr indent="0" lvl="0" marL="0" rtl="0" algn="just">
              <a:lnSpc>
                <a:spcPct val="100000"/>
              </a:lnSpc>
              <a:spcBef>
                <a:spcPts val="0"/>
              </a:spcBef>
              <a:spcAft>
                <a:spcPts val="0"/>
              </a:spcAft>
              <a:buSzPts val="1400"/>
              <a:buNone/>
            </a:pPr>
            <a:r>
              <a:rPr lang="en-US" sz="1100"/>
              <a:t>What phrases stand out to you?</a:t>
            </a:r>
            <a:endParaRPr sz="1100"/>
          </a:p>
          <a:p>
            <a:pPr indent="0" lvl="0" marL="0" rtl="0" algn="just">
              <a:lnSpc>
                <a:spcPct val="100000"/>
              </a:lnSpc>
              <a:spcBef>
                <a:spcPts val="0"/>
              </a:spcBef>
              <a:spcAft>
                <a:spcPts val="0"/>
              </a:spcAft>
              <a:buSzPts val="1400"/>
              <a:buNone/>
            </a:pPr>
            <a:r>
              <a:rPr lang="en-US" sz="1100"/>
              <a:t>What feels authentic?</a:t>
            </a:r>
            <a:endParaRPr sz="1100"/>
          </a:p>
          <a:p>
            <a:pPr indent="0" lvl="0" marL="0" rtl="0" algn="just">
              <a:lnSpc>
                <a:spcPct val="100000"/>
              </a:lnSpc>
              <a:spcBef>
                <a:spcPts val="0"/>
              </a:spcBef>
              <a:spcAft>
                <a:spcPts val="0"/>
              </a:spcAft>
              <a:buSzPts val="1400"/>
              <a:buNone/>
            </a:pPr>
            <a:r>
              <a:rPr lang="en-US" sz="1100"/>
              <a:t>What questions do you have?</a:t>
            </a:r>
            <a:endParaRPr sz="1100"/>
          </a:p>
          <a:p>
            <a:pPr indent="0" lvl="0" marL="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SzPts val="1400"/>
              <a:buNone/>
            </a:pPr>
            <a:r>
              <a:rPr b="1" lang="en-US"/>
              <a:t>Step 4: Refine Your Vision</a:t>
            </a:r>
            <a:endParaRPr b="1"/>
          </a:p>
          <a:p>
            <a:pPr indent="0" lvl="0" marL="0" rtl="0" algn="just">
              <a:lnSpc>
                <a:spcPct val="100000"/>
              </a:lnSpc>
              <a:spcBef>
                <a:spcPts val="0"/>
              </a:spcBef>
              <a:spcAft>
                <a:spcPts val="0"/>
              </a:spcAft>
              <a:buSzPts val="1400"/>
              <a:buNone/>
            </a:pPr>
            <a:r>
              <a:rPr lang="en-US" sz="1100"/>
              <a:t>Using shared themes and standout phrases, the entire group works together to craft a unified vision statement. Test the vision by asking: "Would students recognise our school's values in this?" and "Does this guide specific technology decisions?"</a:t>
            </a:r>
            <a:endParaRPr/>
          </a:p>
        </p:txBody>
      </p:sp>
      <p:sp>
        <p:nvSpPr>
          <p:cNvPr id="144" name="Google Shape;144;g3aec51c1436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aec51c143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aec51c1436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aec51c1436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ec51c1436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3aec51c1436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ec51c143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aec51c143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you've crafted your digital well-being vision, you need a way to put it into practice. A vision tells you where you want to go, but SMART objectives show you exactly how to get there. They transform broad aspirations into concrete actions you can measure and track.</a:t>
            </a:r>
            <a:endParaRPr/>
          </a:p>
        </p:txBody>
      </p:sp>
      <p:sp>
        <p:nvSpPr>
          <p:cNvPr id="173" name="Google Shape;173;g3aec51c1436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ec51c1436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aec51c1436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Handout the template from ANNEX 1: SMART Digital Well-being Objectives (Activity worksheet)</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Step 1: Identify Key Commitments</a:t>
            </a:r>
            <a:endParaRPr b="1" sz="1100"/>
          </a:p>
          <a:p>
            <a:pPr indent="0" lvl="0" marL="0" rtl="0" algn="just">
              <a:lnSpc>
                <a:spcPct val="100000"/>
              </a:lnSpc>
              <a:spcBef>
                <a:spcPts val="0"/>
              </a:spcBef>
              <a:spcAft>
                <a:spcPts val="0"/>
              </a:spcAft>
              <a:buClr>
                <a:schemeClr val="dk1"/>
              </a:buClr>
              <a:buSzPts val="1100"/>
              <a:buFont typeface="Arial"/>
              <a:buNone/>
            </a:pPr>
            <a:r>
              <a:rPr lang="en-US" sz="1100"/>
              <a:t>Using the adapted SMART template, groups create 2-3 objectives that operationalise their vision:</a:t>
            </a:r>
            <a:endParaRPr sz="1100"/>
          </a:p>
          <a:p>
            <a:pPr indent="0" lvl="0" marL="45720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Clr>
                <a:schemeClr val="dk1"/>
              </a:buClr>
              <a:buSzPts val="1100"/>
              <a:buFont typeface="Arial"/>
              <a:buNone/>
            </a:pPr>
            <a:r>
              <a:rPr b="1" lang="en-US" sz="1100"/>
              <a:t>Example SMART Objective:</a:t>
            </a:r>
            <a:r>
              <a:rPr lang="en-US" sz="1100"/>
              <a:t> "By December 2025, Grade 6-8 students will initiate and complete at least two collaborative digital storytelling projects per semester that demonstrate empathy and cultural understanding (Relationships), as evidenced by portfolio reflections showing personal connection to diverse perspectives (75% of students) and peer feedback indicating authentic emotional engagement (teacher observation rubrics). This builds on our existing strength in project-based learning and requires training in digital storytelling platforms for three teachers. This objective supports our school value of global citizenship and addresses students' need for meaningful peer connection beyond surface-level social media interaction."</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Step 3: Get Feedback and Refine</a:t>
            </a:r>
            <a:endParaRPr b="1" sz="1100"/>
          </a:p>
          <a:p>
            <a:pPr indent="0" lvl="0" marL="0" rtl="0" algn="just">
              <a:lnSpc>
                <a:spcPct val="100000"/>
              </a:lnSpc>
              <a:spcBef>
                <a:spcPts val="0"/>
              </a:spcBef>
              <a:spcAft>
                <a:spcPts val="0"/>
              </a:spcAft>
              <a:buClr>
                <a:schemeClr val="dk1"/>
              </a:buClr>
              <a:buSzPts val="1100"/>
              <a:buFont typeface="Arial"/>
              <a:buNone/>
            </a:pPr>
            <a:r>
              <a:rPr lang="en-US" sz="1100"/>
              <a:t>Groups exchange objectives and provide feedback using these prompts:</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"Is this specific enough to guide daily decisions?"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"Can you actually measure what matters here?"</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"Does this feel achievable given typical school resources?"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"How does this connect to what your school already values?"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"Is the timeline realistic for meaningful change?"</a:t>
            </a:r>
            <a:endParaRPr/>
          </a:p>
          <a:p>
            <a:pPr indent="0" lvl="0" marL="0" rtl="0" algn="l">
              <a:lnSpc>
                <a:spcPct val="100000"/>
              </a:lnSpc>
              <a:spcBef>
                <a:spcPts val="1400"/>
              </a:spcBef>
              <a:spcAft>
                <a:spcPts val="0"/>
              </a:spcAft>
              <a:buClr>
                <a:schemeClr val="dk1"/>
              </a:buClr>
              <a:buSzPts val="1100"/>
              <a:buFont typeface="Arial"/>
              <a:buNone/>
            </a:pPr>
            <a:r>
              <a:rPr b="1" lang="en-US" sz="1100"/>
              <a:t>Step 4: Get Feedback and Refine</a:t>
            </a:r>
            <a:endParaRPr/>
          </a:p>
          <a:p>
            <a:pPr indent="0" lvl="0" marL="0" rtl="0" algn="l">
              <a:lnSpc>
                <a:spcPct val="100000"/>
              </a:lnSpc>
              <a:spcBef>
                <a:spcPts val="1400"/>
              </a:spcBef>
              <a:spcAft>
                <a:spcPts val="0"/>
              </a:spcAft>
              <a:buSzPts val="1400"/>
              <a:buNone/>
            </a:pPr>
            <a:r>
              <a:t/>
            </a:r>
            <a:endParaRPr/>
          </a:p>
        </p:txBody>
      </p:sp>
      <p:sp>
        <p:nvSpPr>
          <p:cNvPr id="185" name="Google Shape;185;g3aec51c1436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aec51c1436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aec51c1436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ec51c1436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aec51c1436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aec51c1436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aec51c1436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aec51c1436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aec51c1436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aec51c1436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aec51c1436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aec51c1436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aec51c1436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aec51c1436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ec51c1436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aec51c1436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While focus groups might sound intimidating, running them effectively doesn't require specialized training. This four-step process will guide you through planning, preparing, conducting, and analyzing focus group sessions in your school. Each step includes practical actions you can take immediately.</a:t>
            </a:r>
            <a:endParaRPr/>
          </a:p>
        </p:txBody>
      </p:sp>
      <p:sp>
        <p:nvSpPr>
          <p:cNvPr id="236" name="Google Shape;236;g3aec51c1436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aec51c1436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aec51c1436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aec51c1436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aec51c1436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aec51c1436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Share ANNEX 2 documents: </a:t>
            </a:r>
            <a:endParaRPr/>
          </a:p>
          <a:p>
            <a:pPr indent="0" lvl="0" marL="0" rtl="0" algn="l">
              <a:lnSpc>
                <a:spcPct val="100000"/>
              </a:lnSpc>
              <a:spcBef>
                <a:spcPts val="0"/>
              </a:spcBef>
              <a:spcAft>
                <a:spcPts val="0"/>
              </a:spcAft>
              <a:buSzPts val="1400"/>
              <a:buNone/>
            </a:pPr>
            <a:r>
              <a:rPr lang="en-US"/>
              <a:t>If available put all the questions from the Indexes  in Google forms before distributing them.</a:t>
            </a:r>
            <a:endParaRPr/>
          </a:p>
          <a:p>
            <a:pPr indent="-317500" lvl="0" marL="457200" rtl="0" algn="l">
              <a:lnSpc>
                <a:spcPct val="100000"/>
              </a:lnSpc>
              <a:spcBef>
                <a:spcPts val="0"/>
              </a:spcBef>
              <a:spcAft>
                <a:spcPts val="0"/>
              </a:spcAft>
              <a:buSzPts val="1400"/>
              <a:buAutoNum type="arabicPeriod"/>
            </a:pPr>
            <a:r>
              <a:rPr lang="en-US">
                <a:solidFill>
                  <a:srgbClr val="080301"/>
                </a:solidFill>
              </a:rPr>
              <a:t>PERMA Digital Well-Being Index for Teachers</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PERMA Digital Well-Being Index for Students</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PERMA Digital Well-being Investigation Results Template</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Combined Analysis: Connecting the Dots</a:t>
            </a:r>
            <a:endParaRPr>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a:p>
        </p:txBody>
      </p:sp>
      <p:sp>
        <p:nvSpPr>
          <p:cNvPr id="266" name="Google Shape;266;g3aec51c1436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aec51c1436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aec51c1436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aec51c1436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aec51c1436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aec51c1436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ec51c1436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aec51c1436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aec51c1436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ec51c1436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aec51c1436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aec51c1436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ec51c1436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aec51c1436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aec51c1436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aec51c1436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aec51c1436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following four-step process guides you through creating a collaborative action plan that involves students, teachers, and staff working together. This approach ensures your digital well-being initiatives are grounded in real needs and owned by the entire school community.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steps provided here are not only tools for real planning but also a simulation activity: by working through each section, you can rehearse the way of thinking needed to create an action plan with students.</a:t>
            </a:r>
            <a:endParaRPr/>
          </a:p>
          <a:p>
            <a:pPr indent="0" lvl="0" marL="0" rtl="0" algn="l">
              <a:lnSpc>
                <a:spcPct val="100000"/>
              </a:lnSpc>
              <a:spcBef>
                <a:spcPts val="0"/>
              </a:spcBef>
              <a:spcAft>
                <a:spcPts val="0"/>
              </a:spcAft>
              <a:buSzPts val="1400"/>
              <a:buNone/>
            </a:pPr>
            <a:r>
              <a:t/>
            </a:r>
            <a:endParaRPr/>
          </a:p>
        </p:txBody>
      </p:sp>
      <p:sp>
        <p:nvSpPr>
          <p:cNvPr id="324" name="Google Shape;324;g3aec51c1436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ec51c1436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3aec51c1436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2" name="Google Shape;332;g3aec51c1436_0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aec51c1436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aec51c1436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aec51c1436_0_5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aec51c1436_0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3aec51c1436_0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aec51c1436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aec51c1436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3aec51c1436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aec51c1436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aec51c1436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aec51c1436_0_5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aec51c1436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3aec51c1436_0_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3aec51c1436_0_5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aec51c1436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3aec51c1436_0_5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aec51c1436_0_5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aec51c1436_0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aec51c1436_0_6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aec51c1436_0_6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aec51c1436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aec51c1436_0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800">
                <a:solidFill>
                  <a:srgbClr val="080301"/>
                </a:solidFill>
                <a:latin typeface="Arial"/>
                <a:ea typeface="Arial"/>
                <a:cs typeface="Arial"/>
                <a:sym typeface="Arial"/>
              </a:rPr>
              <a:t>The following roadmap shows you how to integrate vision, classroom practice, family engagement, and risk mitigation without overwhelming your staff or students.</a:t>
            </a:r>
            <a:endParaRPr sz="1800">
              <a:solidFill>
                <a:srgbClr val="08030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02" name="Google Shape;402;g3aec51c1436_0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ec51c1436_0_10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aec51c1436_0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aec51c1436_0_10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3aec51c1436_0_10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aec51c1436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aec51c1436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3aec51c1436_0_10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aec51c1436_0_10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aec51c1436_0_10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This is the initial segment of an activity made up of three parts.</a:t>
            </a:r>
            <a:endParaRPr/>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Step 1: Identify Key Commitments</a:t>
            </a:r>
            <a:endParaRPr b="1" sz="1100"/>
          </a:p>
          <a:p>
            <a:pPr indent="0" lvl="0" marL="0" rtl="0" algn="just">
              <a:lnSpc>
                <a:spcPct val="100000"/>
              </a:lnSpc>
              <a:spcBef>
                <a:spcPts val="0"/>
              </a:spcBef>
              <a:spcAft>
                <a:spcPts val="0"/>
              </a:spcAft>
              <a:buSzPts val="1400"/>
              <a:buNone/>
            </a:pPr>
            <a:r>
              <a:rPr lang="en-US" sz="1100"/>
              <a:t>Using the adapted SMART template, groups create 2-3 objectives that operationalise their vision:</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Example SMART Objective:</a:t>
            </a:r>
            <a:r>
              <a:rPr lang="en-US" sz="1100"/>
              <a:t> "By December 2025, Grade 6-8 students will initiate and complete at least two collaborative digital storytelling projects per semester that demonstrate empathy and cultural understanding (Relationships), as evidenced by portfolio reflections showing personal connection to diverse perspectives (75% of students) and peer feedback indicating authentic emotional engagement (teacher observation rubrics). This builds on our existing strength in project-based learning and requires training in digital storytelling platforms for three teachers. This objective supports our school value of global citizenship and addresses students' need for meaningful peer connection beyond surface-level social media interaction."</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Step 3: Get Feedback and Refine</a:t>
            </a:r>
            <a:endParaRPr b="1" sz="1100"/>
          </a:p>
          <a:p>
            <a:pPr indent="0" lvl="0" marL="0" rtl="0" algn="just">
              <a:lnSpc>
                <a:spcPct val="100000"/>
              </a:lnSpc>
              <a:spcBef>
                <a:spcPts val="0"/>
              </a:spcBef>
              <a:spcAft>
                <a:spcPts val="0"/>
              </a:spcAft>
              <a:buSzPts val="1400"/>
              <a:buNone/>
            </a:pPr>
            <a:r>
              <a:rPr lang="en-US" sz="1100"/>
              <a:t>Groups exchange objectives and provide feedback using these prompts:</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"Is this specific enough to guide daily decisions?"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"Can you actually measure what matters here?"</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"Does this feel achievable given typical school resources?"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"How does this connect to what your school already values?"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"Is the timeline realistic for meaningful change?"</a:t>
            </a:r>
            <a:endParaRPr/>
          </a:p>
          <a:p>
            <a:pPr indent="0" lvl="0" marL="0" rtl="0" algn="l">
              <a:lnSpc>
                <a:spcPct val="100000"/>
              </a:lnSpc>
              <a:spcBef>
                <a:spcPts val="1400"/>
              </a:spcBef>
              <a:spcAft>
                <a:spcPts val="0"/>
              </a:spcAft>
              <a:buSzPts val="1400"/>
              <a:buNone/>
            </a:pPr>
            <a:r>
              <a:rPr b="1" lang="en-US" sz="1100"/>
              <a:t>Step 4: Get Feedback and Refine</a:t>
            </a:r>
            <a:endParaRPr/>
          </a:p>
          <a:p>
            <a:pPr indent="0" lvl="0" marL="0" rtl="0" algn="l">
              <a:lnSpc>
                <a:spcPct val="100000"/>
              </a:lnSpc>
              <a:spcBef>
                <a:spcPts val="1400"/>
              </a:spcBef>
              <a:spcAft>
                <a:spcPts val="0"/>
              </a:spcAft>
              <a:buSzPts val="1400"/>
              <a:buNone/>
            </a:pPr>
            <a:r>
              <a:t/>
            </a:r>
            <a:endParaRPr/>
          </a:p>
        </p:txBody>
      </p:sp>
      <p:sp>
        <p:nvSpPr>
          <p:cNvPr id="442" name="Google Shape;442;g3aec51c1436_0_10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aec51c1436_0_10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3aec51c1436_0_10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aec51c1436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aec51c1436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3aec51c1436_0_10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aec51c1436_0_10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3aec51c1436_0_10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g3aec51c1436_0_10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ec51c1436_0_1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3aec51c1436_0_1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3aec51c1436_0_10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af2af96a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3af2af96a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3af2af96a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af2af96a0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af2af96a0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This is the second segment of the three-part activity.</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Step 1: Identify Key Commitments</a:t>
            </a:r>
            <a:endParaRPr b="1" sz="1100"/>
          </a:p>
          <a:p>
            <a:pPr indent="0" lvl="0" marL="0" rtl="0" algn="just">
              <a:lnSpc>
                <a:spcPct val="100000"/>
              </a:lnSpc>
              <a:spcBef>
                <a:spcPts val="0"/>
              </a:spcBef>
              <a:spcAft>
                <a:spcPts val="0"/>
              </a:spcAft>
              <a:buSzPts val="1400"/>
              <a:buNone/>
            </a:pPr>
            <a:r>
              <a:rPr lang="en-US" sz="1100"/>
              <a:t>Using the adapted SMART template, groups create 2-3 objectives that operationalise their vision:</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Example SMART Objective:</a:t>
            </a:r>
            <a:r>
              <a:rPr lang="en-US" sz="1100"/>
              <a:t> "By December 2025, Grade 6-8 students will initiate and complete at least two collaborative digital storytelling projects per semester that demonstrate empathy and cultural understanding (Relationships), as evidenced by portfolio reflections showing personal connection to diverse perspectives (75% of students) and peer feedback indicating authentic emotional engagement (teacher observation rubrics). This builds on our existing strength in project-based learning and requires training in digital storytelling platforms for three teachers. This objective supports our school value of global citizenship and addresses students' need for meaningful peer connection beyond surface-level social media interaction."</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Step 3: Get Feedback and Refine</a:t>
            </a:r>
            <a:endParaRPr b="1" sz="1100"/>
          </a:p>
          <a:p>
            <a:pPr indent="0" lvl="0" marL="0" rtl="0" algn="just">
              <a:lnSpc>
                <a:spcPct val="100000"/>
              </a:lnSpc>
              <a:spcBef>
                <a:spcPts val="0"/>
              </a:spcBef>
              <a:spcAft>
                <a:spcPts val="0"/>
              </a:spcAft>
              <a:buSzPts val="1400"/>
              <a:buNone/>
            </a:pPr>
            <a:r>
              <a:rPr lang="en-US" sz="1100"/>
              <a:t>Groups exchange objectives and provide feedback using these prompts:</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"Is this specific enough to guide daily decisions?"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"Can you actually measure what matters here?"</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"Does this feel achievable given typical school resources?"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"How does this connect to what your school already values?"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"Is the timeline realistic for meaningful change?"</a:t>
            </a:r>
            <a:endParaRPr/>
          </a:p>
          <a:p>
            <a:pPr indent="0" lvl="0" marL="0" rtl="0" algn="l">
              <a:lnSpc>
                <a:spcPct val="100000"/>
              </a:lnSpc>
              <a:spcBef>
                <a:spcPts val="1400"/>
              </a:spcBef>
              <a:spcAft>
                <a:spcPts val="0"/>
              </a:spcAft>
              <a:buSzPts val="1400"/>
              <a:buNone/>
            </a:pPr>
            <a:r>
              <a:rPr b="1" lang="en-US" sz="1100"/>
              <a:t>Step 4: Get Feedback and Refine</a:t>
            </a:r>
            <a:endParaRPr/>
          </a:p>
          <a:p>
            <a:pPr indent="0" lvl="0" marL="0" rtl="0" algn="l">
              <a:lnSpc>
                <a:spcPct val="100000"/>
              </a:lnSpc>
              <a:spcBef>
                <a:spcPts val="1400"/>
              </a:spcBef>
              <a:spcAft>
                <a:spcPts val="0"/>
              </a:spcAft>
              <a:buSzPts val="1400"/>
              <a:buNone/>
            </a:pPr>
            <a:r>
              <a:t/>
            </a:r>
            <a:endParaRPr/>
          </a:p>
        </p:txBody>
      </p:sp>
      <p:sp>
        <p:nvSpPr>
          <p:cNvPr id="488" name="Google Shape;488;g3af2af96a0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af2af96a0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af2af96a03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3af2af96a03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The presence of mobile phones in schools is a widely debated topic among educators, parents, and students. While these devices offer potential educational tools, their uncontrolled use often sparks concerns.</a:t>
            </a:r>
            <a:endParaRPr/>
          </a:p>
          <a:p>
            <a:pPr indent="-317500" lvl="0" marL="457200" rtl="0" algn="l">
              <a:lnSpc>
                <a:spcPct val="100000"/>
              </a:lnSpc>
              <a:spcBef>
                <a:spcPts val="0"/>
              </a:spcBef>
              <a:spcAft>
                <a:spcPts val="0"/>
              </a:spcAft>
              <a:buSzPts val="1400"/>
              <a:buChar char="●"/>
            </a:pPr>
            <a:r>
              <a:rPr lang="en-US"/>
              <a:t>Challenges &amp; Benefits</a:t>
            </a:r>
            <a:endParaRPr/>
          </a:p>
          <a:p>
            <a:pPr indent="-317500" lvl="0" marL="457200" rtl="0" algn="l">
              <a:lnSpc>
                <a:spcPct val="100000"/>
              </a:lnSpc>
              <a:spcBef>
                <a:spcPts val="0"/>
              </a:spcBef>
              <a:spcAft>
                <a:spcPts val="0"/>
              </a:spcAft>
              <a:buSzPts val="1400"/>
              <a:buChar char="●"/>
            </a:pPr>
            <a:r>
              <a:rPr lang="en-US" sz="1100"/>
              <a:t>In primary schools, most educators support strong restrictions on mobile phones, while in secondary schools many recommend limits rather than complete bans. This shows that simply banning phones is not enough. What </a:t>
            </a:r>
            <a:r>
              <a:rPr b="1" lang="en-US" sz="1100"/>
              <a:t>schools need is a digital well-being strategy </a:t>
            </a:r>
            <a:r>
              <a:rPr lang="en-US" sz="1100"/>
              <a:t>that supports pupils in learning how to use technology in healthy and responsible ways.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f2af96a0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3af2af96a0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This is the third segment of the three-part activity</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Step 1: Identify Key Commitments</a:t>
            </a:r>
            <a:endParaRPr b="1" sz="1100"/>
          </a:p>
          <a:p>
            <a:pPr indent="0" lvl="0" marL="0" rtl="0" algn="just">
              <a:lnSpc>
                <a:spcPct val="100000"/>
              </a:lnSpc>
              <a:spcBef>
                <a:spcPts val="0"/>
              </a:spcBef>
              <a:spcAft>
                <a:spcPts val="0"/>
              </a:spcAft>
              <a:buSzPts val="1400"/>
              <a:buNone/>
            </a:pPr>
            <a:r>
              <a:rPr lang="en-US" sz="1100"/>
              <a:t>Using the adapted SMART template, groups create 2-3 objectives that operationalise their vision:</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Example SMART Objective:</a:t>
            </a:r>
            <a:r>
              <a:rPr lang="en-US" sz="1100"/>
              <a:t> "By December 2025, Grade 6-8 students will initiate and complete at least two collaborative digital storytelling projects per semester that demonstrate empathy and cultural understanding (Relationships), as evidenced by portfolio reflections showing personal connection to diverse perspectives (75% of students) and peer feedback indicating authentic emotional engagement (teacher observation rubrics). This builds on our existing strength in project-based learning and requires training in digital storytelling platforms for three teachers. This objective supports our school value of global citizenship and addresses students' need for meaningful peer connection beyond surface-level social media interaction."</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Step 3: Get Feedback and Refine</a:t>
            </a:r>
            <a:endParaRPr b="1" sz="1100"/>
          </a:p>
          <a:p>
            <a:pPr indent="0" lvl="0" marL="0" rtl="0" algn="just">
              <a:lnSpc>
                <a:spcPct val="100000"/>
              </a:lnSpc>
              <a:spcBef>
                <a:spcPts val="0"/>
              </a:spcBef>
              <a:spcAft>
                <a:spcPts val="0"/>
              </a:spcAft>
              <a:buSzPts val="1400"/>
              <a:buNone/>
            </a:pPr>
            <a:r>
              <a:rPr lang="en-US" sz="1100"/>
              <a:t>Groups exchange objectives and provide feedback using these prompts:</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"Is this specific enough to guide daily decisions?"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"Can you actually measure what matters here?"</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"Does this feel achievable given typical school resources?"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"How does this connect to what your school already values?"</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"Is the timeline realistic for meaningful change?"</a:t>
            </a:r>
            <a:endParaRPr/>
          </a:p>
          <a:p>
            <a:pPr indent="0" lvl="0" marL="0" rtl="0" algn="l">
              <a:lnSpc>
                <a:spcPct val="100000"/>
              </a:lnSpc>
              <a:spcBef>
                <a:spcPts val="1400"/>
              </a:spcBef>
              <a:spcAft>
                <a:spcPts val="0"/>
              </a:spcAft>
              <a:buSzPts val="1400"/>
              <a:buNone/>
            </a:pPr>
            <a:r>
              <a:rPr b="1" lang="en-US" sz="1100"/>
              <a:t>Step 4: Get Feedback and Refine</a:t>
            </a:r>
            <a:endParaRPr/>
          </a:p>
          <a:p>
            <a:pPr indent="0" lvl="0" marL="0" rtl="0" algn="l">
              <a:lnSpc>
                <a:spcPct val="100000"/>
              </a:lnSpc>
              <a:spcBef>
                <a:spcPts val="1400"/>
              </a:spcBef>
              <a:spcAft>
                <a:spcPts val="0"/>
              </a:spcAft>
              <a:buSzPts val="1400"/>
              <a:buNone/>
            </a:pPr>
            <a:r>
              <a:t/>
            </a:r>
            <a:endParaRPr/>
          </a:p>
        </p:txBody>
      </p:sp>
      <p:sp>
        <p:nvSpPr>
          <p:cNvPr id="509" name="Google Shape;509;g3af2af96a03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af2af96a03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3af2af96a03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af2af96a03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3af2af96a0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af2af96a0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af2af96a0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Students today navigate risks including cyberbullying, screen overload, and unhealthy digital habits that affect both academic performance and mental well-being. </a:t>
            </a:r>
            <a:endParaRPr sz="1100"/>
          </a:p>
          <a:p>
            <a:pPr indent="0" lvl="0" marL="0" rtl="0" algn="l">
              <a:lnSpc>
                <a:spcPct val="100000"/>
              </a:lnSpc>
              <a:spcBef>
                <a:spcPts val="1400"/>
              </a:spcBef>
              <a:spcAft>
                <a:spcPts val="0"/>
              </a:spcAft>
              <a:buSzPts val="1400"/>
              <a:buNone/>
            </a:pPr>
            <a:r>
              <a:rPr lang="en-US" sz="1100"/>
              <a:t>When these challenges are tackled classroom-by-classroom, students receive inconsistent messages, gaps in support emerge, and individual teachers shoulder burdens better shared across the school.</a:t>
            </a:r>
            <a:endParaRPr sz="1100"/>
          </a:p>
          <a:p>
            <a:pPr indent="0" lvl="0" marL="0" rtl="0" algn="l">
              <a:lnSpc>
                <a:spcPct val="100000"/>
              </a:lnSpc>
              <a:spcBef>
                <a:spcPts val="1400"/>
              </a:spcBef>
              <a:spcAft>
                <a:spcPts val="0"/>
              </a:spcAft>
              <a:buSzPts val="1400"/>
              <a:buNone/>
            </a:pPr>
            <a:r>
              <a:rPr b="1" lang="en-US" sz="1100"/>
              <a:t>A whole-school approach ensures every student, regardless of which teacher they have or which class they're in, receives consistent support for developing healthy digital habits.</a:t>
            </a:r>
            <a:endParaRPr sz="1100"/>
          </a:p>
          <a:p>
            <a:pPr indent="0" lvl="0" marL="0" rtl="0" algn="l">
              <a:lnSpc>
                <a:spcPct val="100000"/>
              </a:lnSpc>
              <a:spcBef>
                <a:spcPts val="1400"/>
              </a:spcBef>
              <a:spcAft>
                <a:spcPts val="1400"/>
              </a:spcAft>
              <a:buSzPts val="1400"/>
              <a:buNone/>
            </a:pPr>
            <a:r>
              <a:rPr lang="en-US" sz="1100"/>
              <a:t>It means your school speaks with one voice about digital well-being, making expectations clear and reinforcement consistent. This approach also distributes responsibility, preventing teacher burnout and creating sustainable systems rather than heroic individual efforts.</a:t>
            </a:r>
            <a:endParaRPr/>
          </a:p>
        </p:txBody>
      </p:sp>
      <p:sp>
        <p:nvSpPr>
          <p:cNvPr id="529" name="Google Shape;529;g3af2af96a0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af2af96a0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af2af96a0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3af2af96a03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af2af96a03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af2af96a03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af2af96a03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af2af96a03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af2af96a03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af2af96a03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af2af96a03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af2af96a03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af2af96a03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af2af96a0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3af2af96a0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af2af96a03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af2af96a03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3af2af96a03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af2af96a03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ec51c143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aec51c1436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The PERMA framework helps you organize and address these interconnected dimensions systematically rather than treating each issue in isolation.</a:t>
            </a:r>
            <a:endParaRPr/>
          </a:p>
        </p:txBody>
      </p:sp>
      <p:sp>
        <p:nvSpPr>
          <p:cNvPr id="98" name="Google Shape;98;g3aec51c1436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af2af96a0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3af2af96a03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Give Screenshots Case Study to participants printed or online</a:t>
            </a:r>
            <a:endParaRPr/>
          </a:p>
        </p:txBody>
      </p:sp>
      <p:sp>
        <p:nvSpPr>
          <p:cNvPr id="588" name="Google Shape;588;g3af2af96a03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af2af96a03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3af2af96a03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Give Screenshots Case Study</a:t>
            </a:r>
            <a:endParaRPr/>
          </a:p>
        </p:txBody>
      </p:sp>
      <p:sp>
        <p:nvSpPr>
          <p:cNvPr id="596" name="Google Shape;596;g3af2af96a03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af2af96a03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3af2af96a03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3af2af96a03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af2af96a03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3af2af96a03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1400"/>
              </a:spcBef>
              <a:spcAft>
                <a:spcPts val="0"/>
              </a:spcAft>
              <a:buClr>
                <a:schemeClr val="dk1"/>
              </a:buClr>
              <a:buSzPts val="1100"/>
              <a:buFont typeface="Calibri"/>
              <a:buChar char="●"/>
            </a:pPr>
            <a:r>
              <a:rPr lang="en-US" sz="1100"/>
              <a:t>You should establish clear expectations for technology use in your classroom.</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You should model responsible digital citizenship by demonstrating appropriate online behaviour, using technology to enhance learning objectives rather than as entertainment, and providing regular breaks from screen-based activities.</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You should put a cap on how long computers/tablets can be used each day. This helps students establish a healthy balance between manual and digital work.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You should maintain professional boundaries in digital communications with students and parents,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You should use se school-approved platforms for educational purposes,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You should regularly update your digital literacy skills, and collaborate with families to reinforce consistent digital expectations. </a:t>
            </a:r>
            <a:endParaRPr sz="1100"/>
          </a:p>
          <a:p>
            <a:pPr indent="-298450" lvl="0" marL="457200" rtl="0" algn="l">
              <a:lnSpc>
                <a:spcPct val="100000"/>
              </a:lnSpc>
              <a:spcBef>
                <a:spcPts val="0"/>
              </a:spcBef>
              <a:spcAft>
                <a:spcPts val="1400"/>
              </a:spcAft>
              <a:buClr>
                <a:schemeClr val="dk1"/>
              </a:buClr>
              <a:buSzPts val="1100"/>
              <a:buFont typeface="Calibri"/>
              <a:buChar char="●"/>
            </a:pPr>
            <a:r>
              <a:rPr lang="en-US" sz="1100"/>
              <a:t>Schools must ensure robust and reliable access to digital devices, internet connectivity, capable teachers and technology platforms required to support the learning vision for all students.</a:t>
            </a:r>
            <a:endParaRPr/>
          </a:p>
        </p:txBody>
      </p:sp>
      <p:sp>
        <p:nvSpPr>
          <p:cNvPr id="613" name="Google Shape;613;g3af2af96a03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af2af96a03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af2af96a03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3af2af96a03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af2af96a03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3af2af96a03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Parents play a crucial role in reinforcing school digital policies at home. </a:t>
            </a:r>
            <a:endParaRPr/>
          </a:p>
          <a:p>
            <a:pPr indent="0" lvl="0" marL="0" rtl="0" algn="l">
              <a:lnSpc>
                <a:spcPct val="100000"/>
              </a:lnSpc>
              <a:spcBef>
                <a:spcPts val="1400"/>
              </a:spcBef>
              <a:spcAft>
                <a:spcPts val="1400"/>
              </a:spcAft>
              <a:buSzPts val="1400"/>
              <a:buNone/>
            </a:pPr>
            <a:r>
              <a:rPr lang="en-US"/>
              <a:t>Having discussions about what students want vs. what parents think, helps families create and maintain open conversations about habits and becoming good citizens of our world, including our actions on technology and the internet. </a:t>
            </a:r>
            <a:endParaRPr/>
          </a:p>
        </p:txBody>
      </p:sp>
      <p:sp>
        <p:nvSpPr>
          <p:cNvPr id="628" name="Google Shape;628;g3af2af96a03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af2af96a03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3af2af96a03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3af2af96a03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af2af96a03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3af2af96a03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1400"/>
              </a:spcAft>
              <a:buClr>
                <a:schemeClr val="dk1"/>
              </a:buClr>
              <a:buSzPts val="1100"/>
              <a:buFont typeface="Calibri"/>
              <a:buChar char="●"/>
            </a:pPr>
            <a:r>
              <a:t/>
            </a:r>
            <a:endParaRPr/>
          </a:p>
        </p:txBody>
      </p:sp>
      <p:sp>
        <p:nvSpPr>
          <p:cNvPr id="643" name="Google Shape;643;g3af2af96a03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af2af96a03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3af2af96a03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g3af2af96a03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af2af96a03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af2af96a03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100"/>
              <a:buFont typeface="Arial"/>
              <a:buNone/>
            </a:pPr>
            <a:r>
              <a:rPr lang="en-US" sz="1100"/>
              <a:t>Individual guidelines for each stakeholder group are helpful, but a unified agreement brings everyone together around shared commitments. A unified digital agreement is a document where teachers, parents, and students all commit to specific behaviours that support digital well-being.</a:t>
            </a:r>
            <a:endParaRPr sz="1100"/>
          </a:p>
          <a:p>
            <a:pPr indent="0" lvl="0" marL="0" rtl="0" algn="l">
              <a:lnSpc>
                <a:spcPct val="100000"/>
              </a:lnSpc>
              <a:spcBef>
                <a:spcPts val="1400"/>
              </a:spcBef>
              <a:spcAft>
                <a:spcPts val="0"/>
              </a:spcAft>
              <a:buClr>
                <a:schemeClr val="dk1"/>
              </a:buClr>
              <a:buSzPts val="1100"/>
              <a:buFont typeface="Arial"/>
              <a:buNone/>
            </a:pPr>
            <a:r>
              <a:rPr lang="en-US" sz="1100"/>
              <a:t>When all stakeholders sign the same agreement, it creates shared </a:t>
            </a:r>
            <a:r>
              <a:rPr b="1" lang="en-US" sz="1100"/>
              <a:t>accountability</a:t>
            </a:r>
            <a:r>
              <a:rPr lang="en-US" sz="1100"/>
              <a:t>. </a:t>
            </a:r>
            <a:endParaRPr sz="1100"/>
          </a:p>
          <a:p>
            <a:pPr indent="0" lvl="0" marL="0" rtl="0" algn="l">
              <a:lnSpc>
                <a:spcPct val="100000"/>
              </a:lnSpc>
              <a:spcBef>
                <a:spcPts val="1400"/>
              </a:spcBef>
              <a:spcAft>
                <a:spcPts val="0"/>
              </a:spcAft>
              <a:buSzPts val="1400"/>
              <a:buNone/>
            </a:pPr>
            <a:r>
              <a:rPr lang="en-US" sz="1100"/>
              <a:t>Students can't claim </a:t>
            </a:r>
            <a:r>
              <a:rPr i="1" lang="en-US" sz="1100"/>
              <a:t>"that's just a parent rule"</a:t>
            </a:r>
            <a:r>
              <a:rPr lang="en-US" sz="1100"/>
              <a:t> when teachers uphold the same principle. Parents can reference school agreements when setting home expectations. Teachers know families are reinforcing the same messages.</a:t>
            </a:r>
            <a:endParaRPr sz="1100"/>
          </a:p>
          <a:p>
            <a:pPr indent="0" lvl="0" marL="0" rtl="0" algn="l">
              <a:lnSpc>
                <a:spcPct val="100000"/>
              </a:lnSpc>
              <a:spcBef>
                <a:spcPts val="1400"/>
              </a:spcBef>
              <a:spcAft>
                <a:spcPts val="0"/>
              </a:spcAft>
              <a:buClr>
                <a:schemeClr val="dk1"/>
              </a:buClr>
              <a:buSzPts val="1100"/>
              <a:buFont typeface="Arial"/>
              <a:buNone/>
            </a:pPr>
            <a:r>
              <a:rPr lang="en-US" sz="1100"/>
              <a:t>Share the </a:t>
            </a:r>
            <a:r>
              <a:rPr i="1" lang="en-US" sz="1100"/>
              <a:t>Family Digital Agreement Template</a:t>
            </a:r>
            <a:endParaRPr i="1" sz="1100"/>
          </a:p>
          <a:p>
            <a:pPr indent="0" lvl="0" marL="0" rtl="0" algn="l">
              <a:lnSpc>
                <a:spcPct val="100000"/>
              </a:lnSpc>
              <a:spcBef>
                <a:spcPts val="1400"/>
              </a:spcBef>
              <a:spcAft>
                <a:spcPts val="0"/>
              </a:spcAft>
              <a:buSzPts val="1400"/>
              <a:buNone/>
            </a:pPr>
            <a:r>
              <a:t/>
            </a:r>
            <a:endParaRPr/>
          </a:p>
        </p:txBody>
      </p:sp>
      <p:sp>
        <p:nvSpPr>
          <p:cNvPr id="658" name="Google Shape;658;g3af2af96a03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af2af96a03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3af2af96a03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g3af2af96a03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af2af96a03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3af2af96a03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3af2af96a03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af2af96a03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3af2af96a03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g3af2af96a03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af2af96a03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0" name="Google Shape;690;g3af2af96a03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af2af96a03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3af2af96a03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3af2af96a03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af2af96a03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3af2af96a03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3af2af96a03_0_2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af2af96a03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3af2af96a03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3af2af96a03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af2af96a03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3af2af96a03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g3af2af96a03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af2af96a03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3af2af96a03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3af2af96a03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aec51c143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aec51c143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ec51c143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aec51c143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aec51c143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internationaljournalofwellbeing.org/index.php/ijow/article/download/250/358/142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www.youtube.com/watch?v=rvIsqa3l7Ew" TargetMode="External"/><Relationship Id="rId4" Type="http://schemas.openxmlformats.org/officeDocument/2006/relationships/image" Target="../media/image13.png"/><Relationship Id="rId5" Type="http://schemas.openxmlformats.org/officeDocument/2006/relationships/hyperlink" Target="https://www.youtube.com/watch?v=rvIsqa3l7E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commonsense.org/education/case-stud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parentpowered.com/case-studi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school-education.ec.europa.eu/en/discover/surveys/mobile-phones-school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2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 Id="rId3" Type="http://schemas.openxmlformats.org/officeDocument/2006/relationships/image" Target="../media/image8.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1" Type="http://schemas.openxmlformats.org/officeDocument/2006/relationships/hyperlink" Target="https://doi.org/10.2196/26197" TargetMode="External"/><Relationship Id="rId10" Type="http://schemas.openxmlformats.org/officeDocument/2006/relationships/hyperlink" Target="https://www.edutopia.org/article/promoting-safe-digital-media-use" TargetMode="External"/><Relationship Id="rId13" Type="http://schemas.openxmlformats.org/officeDocument/2006/relationships/hyperlink" Target="https://www.researchgate.net/publication/391052892_Strategies_for_Improving_Digital_Well-being_Among_Students" TargetMode="External"/><Relationship Id="rId12" Type="http://schemas.openxmlformats.org/officeDocument/2006/relationships/hyperlink" Target="https://www.ucop.edu/local-human-resources/_files/performance-appraisal/How+to+write+SMART+Goals+v2.pdf" TargetMode="External"/><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s://doi.org/10.5334/uproc.155" TargetMode="External"/><Relationship Id="rId4" Type="http://schemas.openxmlformats.org/officeDocument/2006/relationships/hyperlink" Target="https://doi.org/10.3390/educsci14030336" TargetMode="External"/><Relationship Id="rId9" Type="http://schemas.openxmlformats.org/officeDocument/2006/relationships/hyperlink" Target="https://doi.org/10.3389/fpsyg.2022.952784" TargetMode="External"/><Relationship Id="rId5" Type="http://schemas.openxmlformats.org/officeDocument/2006/relationships/hyperlink" Target="https://doi.org/10.3390/su17083711" TargetMode="External"/><Relationship Id="rId6" Type="http://schemas.openxmlformats.org/officeDocument/2006/relationships/hyperlink" Target="https://digitalcommons.uncfsu.edu/jri/vol6/iss2/4" TargetMode="External"/><Relationship Id="rId7" Type="http://schemas.openxmlformats.org/officeDocument/2006/relationships/hyperlink" Target="https://school-education.ec.europa.eu/en/discover/surveys/mobile-phones-schools" TargetMode="External"/><Relationship Id="rId8" Type="http://schemas.openxmlformats.org/officeDocument/2006/relationships/hyperlink" Target="https://doi.org/10.47611/jsr.v12i3.2037"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Module 4</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Whole School Approach to Digital Wellbeing - Creating a Sustainable Digital Wellbeing Culture in Schools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aec51c1436_0_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Connecting PERMA to Your School Context</a:t>
            </a:r>
            <a:endParaRPr/>
          </a:p>
        </p:txBody>
      </p:sp>
      <p:sp>
        <p:nvSpPr>
          <p:cNvPr id="137" name="Google Shape;137;g3aec51c1436_0_12"/>
          <p:cNvSpPr txBox="1"/>
          <p:nvPr>
            <p:ph idx="1" type="body"/>
          </p:nvPr>
        </p:nvSpPr>
        <p:spPr>
          <a:xfrm>
            <a:off x="97975" y="873575"/>
            <a:ext cx="11944500" cy="183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Your digital well-being vision </a:t>
            </a:r>
            <a:r>
              <a:rPr b="1" lang="en-US"/>
              <a:t>must reflect your school's unique culture and existing frameworks. </a:t>
            </a:r>
            <a:endParaRPr/>
          </a:p>
          <a:p>
            <a:pPr indent="0" lvl="0" marL="0" rtl="0" algn="l">
              <a:lnSpc>
                <a:spcPct val="90000"/>
              </a:lnSpc>
              <a:spcBef>
                <a:spcPts val="1000"/>
              </a:spcBef>
              <a:spcAft>
                <a:spcPts val="0"/>
              </a:spcAft>
              <a:buSzPts val="1800"/>
              <a:buNone/>
            </a:pPr>
            <a:r>
              <a:rPr lang="en-US"/>
              <a:t>Whether your school emphasises academic excellence, character development, creativity, or community service, technology should amplify these core values. </a:t>
            </a:r>
            <a:endParaRPr/>
          </a:p>
          <a:p>
            <a:pPr indent="-342900" lvl="0" marL="457200" rtl="0" algn="l">
              <a:lnSpc>
                <a:spcPct val="90000"/>
              </a:lnSpc>
              <a:spcBef>
                <a:spcPts val="1000"/>
              </a:spcBef>
              <a:spcAft>
                <a:spcPts val="0"/>
              </a:spcAft>
              <a:buSzPts val="1800"/>
              <a:buChar char="●"/>
            </a:pPr>
            <a:r>
              <a:rPr lang="en-US"/>
              <a:t>For instance, if your school prioritises collaborative learning, your vision might emphasise how digital tools foster meaningful peer connections and group projects that build both academic skills and social bonds.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cxnSp>
        <p:nvCxnSpPr>
          <p:cNvPr id="138" name="Google Shape;138;g3aec51c1436_0_12"/>
          <p:cNvCxnSpPr/>
          <p:nvPr/>
        </p:nvCxnSpPr>
        <p:spPr>
          <a:xfrm>
            <a:off x="1034850" y="2926950"/>
            <a:ext cx="10122300" cy="19800"/>
          </a:xfrm>
          <a:prstGeom prst="straightConnector1">
            <a:avLst/>
          </a:prstGeom>
          <a:noFill/>
          <a:ln cap="flat" cmpd="sng" w="38100">
            <a:solidFill>
              <a:schemeClr val="accent2"/>
            </a:solidFill>
            <a:prstDash val="solid"/>
            <a:round/>
            <a:headEnd len="sm" w="sm" type="none"/>
            <a:tailEnd len="sm" w="sm" type="none"/>
          </a:ln>
        </p:spPr>
      </p:cxnSp>
      <p:sp>
        <p:nvSpPr>
          <p:cNvPr id="139" name="Google Shape;139;g3aec51c1436_0_12"/>
          <p:cNvSpPr txBox="1"/>
          <p:nvPr/>
        </p:nvSpPr>
        <p:spPr>
          <a:xfrm>
            <a:off x="236550" y="3234300"/>
            <a:ext cx="67035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Geelong Grammar School (GGS) </a:t>
            </a:r>
            <a:r>
              <a:rPr b="0" i="0" lang="en-US" sz="1800" u="sng" cap="none" strike="noStrike">
                <a:solidFill>
                  <a:schemeClr val="hlink"/>
                </a:solidFill>
                <a:latin typeface="Arial"/>
                <a:ea typeface="Arial"/>
                <a:cs typeface="Arial"/>
                <a:sym typeface="Arial"/>
                <a:hlinkClick r:id="rId3"/>
              </a:rPr>
              <a:t>Model for Positive Education</a:t>
            </a:r>
            <a:r>
              <a:rPr b="0"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1371600" marR="0" rtl="0" algn="l">
              <a:lnSpc>
                <a:spcPct val="90000"/>
              </a:lnSpc>
              <a:spcBef>
                <a:spcPts val="1000"/>
              </a:spcBef>
              <a:spcAft>
                <a:spcPts val="0"/>
              </a:spcAft>
              <a:buClr>
                <a:srgbClr val="000000"/>
              </a:buClr>
              <a:buSzPts val="1800"/>
              <a:buFont typeface="Arial"/>
              <a:buNone/>
            </a:pPr>
            <a:r>
              <a:rPr b="1" i="1" lang="en-US" sz="1800" u="none" cap="none" strike="noStrike">
                <a:solidFill>
                  <a:srgbClr val="F766CA"/>
                </a:solidFill>
                <a:latin typeface="Arial"/>
                <a:ea typeface="Arial"/>
                <a:cs typeface="Arial"/>
                <a:sym typeface="Arial"/>
              </a:rPr>
              <a:t>"Live it, Teach it, Embed it." </a:t>
            </a:r>
            <a:endParaRPr b="1" i="1" sz="1800" u="none" cap="none" strike="noStrike">
              <a:solidFill>
                <a:srgbClr val="F766CA"/>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All staff participate in multi-day training to understand and apply positive education in their personal lives and work. Students engage with six wellbeing domains through explicit teaching, personal application with Learning Coaches, and school-wide embedding in policies and practices.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Research shows significant improvements in both student and staff wellbeing, demonstrating how a systematic PERMA approach can transform an entire school culture. </a:t>
            </a:r>
            <a:endParaRPr b="0" i="0" sz="1400" u="none" cap="none" strike="noStrike">
              <a:solidFill>
                <a:srgbClr val="000000"/>
              </a:solidFill>
              <a:latin typeface="Arial"/>
              <a:ea typeface="Arial"/>
              <a:cs typeface="Arial"/>
              <a:sym typeface="Arial"/>
            </a:endParaRPr>
          </a:p>
        </p:txBody>
      </p:sp>
      <p:sp>
        <p:nvSpPr>
          <p:cNvPr id="140" name="Google Shape;140;g3aec51c1436_0_12"/>
          <p:cNvSpPr txBox="1"/>
          <p:nvPr/>
        </p:nvSpPr>
        <p:spPr>
          <a:xfrm>
            <a:off x="6940050" y="3234300"/>
            <a:ext cx="5102400" cy="3321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The key is ensuring technology serves your educational philosophy rather than driving it.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When students see clear connections between their digital experiences and the values they're already learning, they develop more intentional and healthy technology relationships.</a:t>
            </a:r>
            <a:endParaRPr b="1" i="0" sz="2100" u="none" cap="none" strike="noStrike">
              <a:solidFill>
                <a:srgbClr val="FEF6F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aec51c1436_0_8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Vision co-creation workshop</a:t>
            </a:r>
            <a:endParaRPr/>
          </a:p>
        </p:txBody>
      </p:sp>
      <p:sp>
        <p:nvSpPr>
          <p:cNvPr id="147" name="Google Shape;147;g3aec51c1436_0_83"/>
          <p:cNvSpPr txBox="1"/>
          <p:nvPr>
            <p:ph idx="1" type="body"/>
          </p:nvPr>
        </p:nvSpPr>
        <p:spPr>
          <a:xfrm>
            <a:off x="97975" y="806374"/>
            <a:ext cx="11944500" cy="1375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For this activity, you'll create a digital well-being vision for your school by working through these steps on your own, then sharing with colleagues online.</a:t>
            </a:r>
            <a:endParaRPr sz="2200"/>
          </a:p>
          <a:p>
            <a:pPr indent="0" lvl="0" marL="0" rtl="0" algn="just">
              <a:lnSpc>
                <a:spcPct val="90000"/>
              </a:lnSpc>
              <a:spcBef>
                <a:spcPts val="1000"/>
              </a:spcBef>
              <a:spcAft>
                <a:spcPts val="1000"/>
              </a:spcAft>
              <a:buSzPts val="2400"/>
              <a:buNone/>
            </a:pPr>
            <a:r>
              <a:rPr b="1" lang="en-US" sz="1800">
                <a:solidFill>
                  <a:schemeClr val="dk1"/>
                </a:solidFill>
              </a:rPr>
              <a:t>Materials Needed: </a:t>
            </a:r>
            <a:r>
              <a:rPr lang="en-US" sz="1800">
                <a:solidFill>
                  <a:schemeClr val="dk1"/>
                </a:solidFill>
              </a:rPr>
              <a:t>Large poster paper, sticky notes, markers, tablets/laptops for research</a:t>
            </a:r>
            <a:endParaRPr sz="2200"/>
          </a:p>
        </p:txBody>
      </p:sp>
      <p:sp>
        <p:nvSpPr>
          <p:cNvPr id="148" name="Google Shape;148;g3aec51c1436_0_83"/>
          <p:cNvSpPr txBox="1"/>
          <p:nvPr>
            <p:ph idx="2" type="body"/>
          </p:nvPr>
        </p:nvSpPr>
        <p:spPr>
          <a:xfrm>
            <a:off x="97975" y="2861775"/>
            <a:ext cx="5630100" cy="328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1: Map Your School's Values to PERMA</a:t>
            </a:r>
            <a:endParaRPr b="1" sz="1600"/>
          </a:p>
          <a:p>
            <a:pPr indent="0" lvl="0" marL="0" rtl="0" algn="l">
              <a:lnSpc>
                <a:spcPct val="90000"/>
              </a:lnSpc>
              <a:spcBef>
                <a:spcPts val="1000"/>
              </a:spcBef>
              <a:spcAft>
                <a:spcPts val="0"/>
              </a:spcAft>
              <a:buSzPts val="1800"/>
              <a:buNone/>
            </a:pPr>
            <a:r>
              <a:rPr lang="en-US" sz="1600"/>
              <a:t>Work in small groups</a:t>
            </a:r>
            <a:endParaRPr sz="1600"/>
          </a:p>
          <a:p>
            <a:pPr indent="0" lvl="0" marL="0" rtl="0" algn="l">
              <a:lnSpc>
                <a:spcPct val="90000"/>
              </a:lnSpc>
              <a:spcBef>
                <a:spcPts val="1000"/>
              </a:spcBef>
              <a:spcAft>
                <a:spcPts val="0"/>
              </a:spcAft>
              <a:buSzPts val="1800"/>
              <a:buNone/>
            </a:pPr>
            <a:r>
              <a:rPr lang="en-US" sz="1600"/>
              <a:t>Complete the template </a:t>
            </a:r>
            <a:r>
              <a:rPr i="1" lang="en-US" sz="1600"/>
              <a:t>PERMA Values Mapping Sheet</a:t>
            </a:r>
            <a:r>
              <a:rPr lang="en-US" sz="1600"/>
              <a:t>.</a:t>
            </a:r>
            <a:endParaRPr sz="1600"/>
          </a:p>
          <a:p>
            <a:pPr indent="0" lvl="0" marL="0" rtl="0" algn="l">
              <a:lnSpc>
                <a:spcPct val="90000"/>
              </a:lnSpc>
              <a:spcBef>
                <a:spcPts val="1000"/>
              </a:spcBef>
              <a:spcAft>
                <a:spcPts val="0"/>
              </a:spcAft>
              <a:buSzPts val="1800"/>
              <a:buNone/>
            </a:pPr>
            <a:r>
              <a:rPr lang="en-US" sz="1600"/>
              <a:t>Think about your school:</a:t>
            </a:r>
            <a:endParaRPr sz="1600"/>
          </a:p>
          <a:p>
            <a:pPr indent="-330200" lvl="0" marL="457200" rtl="0" algn="l">
              <a:lnSpc>
                <a:spcPct val="90000"/>
              </a:lnSpc>
              <a:spcBef>
                <a:spcPts val="1000"/>
              </a:spcBef>
              <a:spcAft>
                <a:spcPts val="0"/>
              </a:spcAft>
              <a:buSzPts val="1600"/>
              <a:buChar char="●"/>
            </a:pPr>
            <a:r>
              <a:rPr lang="en-US" sz="1600"/>
              <a:t>What do you already value?</a:t>
            </a:r>
            <a:endParaRPr sz="1600"/>
          </a:p>
          <a:p>
            <a:pPr indent="-330200" lvl="0" marL="457200" rtl="0" algn="l">
              <a:lnSpc>
                <a:spcPct val="90000"/>
              </a:lnSpc>
              <a:spcBef>
                <a:spcPts val="0"/>
              </a:spcBef>
              <a:spcAft>
                <a:spcPts val="0"/>
              </a:spcAft>
              <a:buSzPts val="1600"/>
              <a:buChar char="●"/>
            </a:pPr>
            <a:r>
              <a:rPr lang="en-US" sz="1600"/>
              <a:t>What practices do you already use?</a:t>
            </a:r>
            <a:endParaRPr sz="1600"/>
          </a:p>
          <a:p>
            <a:pPr indent="-330200" lvl="0" marL="457200" rtl="0" algn="l">
              <a:lnSpc>
                <a:spcPct val="90000"/>
              </a:lnSpc>
              <a:spcBef>
                <a:spcPts val="0"/>
              </a:spcBef>
              <a:spcAft>
                <a:spcPts val="0"/>
              </a:spcAft>
              <a:buSzPts val="1600"/>
              <a:buChar char="●"/>
            </a:pPr>
            <a:r>
              <a:rPr lang="en-US" sz="1600"/>
              <a:t>How do these connect to each PERMA element?</a:t>
            </a:r>
            <a:endParaRPr sz="1600"/>
          </a:p>
          <a:p>
            <a:pPr indent="0" lvl="0" marL="0" rtl="0" algn="l">
              <a:lnSpc>
                <a:spcPct val="90000"/>
              </a:lnSpc>
              <a:spcBef>
                <a:spcPts val="1000"/>
              </a:spcBef>
              <a:spcAft>
                <a:spcPts val="0"/>
              </a:spcAft>
              <a:buSzPts val="1800"/>
              <a:buNone/>
            </a:pPr>
            <a:r>
              <a:rPr lang="en-US" sz="1600"/>
              <a:t>Write down 2-3 connections for each PERMA element. Be specific. Instead of </a:t>
            </a:r>
            <a:r>
              <a:rPr i="1" lang="en-US" sz="1600"/>
              <a:t>"we value learning," say "we encourage students to explore topics they're curious about through project-based learning."</a:t>
            </a:r>
            <a:endParaRPr b="1" sz="1600"/>
          </a:p>
          <a:p>
            <a:pPr indent="0" lvl="0" marL="0" rtl="0" algn="l">
              <a:lnSpc>
                <a:spcPct val="90000"/>
              </a:lnSpc>
              <a:spcBef>
                <a:spcPts val="1000"/>
              </a:spcBef>
              <a:spcAft>
                <a:spcPts val="0"/>
              </a:spcAft>
              <a:buSzPts val="1800"/>
              <a:buNone/>
            </a:pPr>
            <a:r>
              <a:t/>
            </a:r>
            <a:endParaRPr b="1" sz="1600"/>
          </a:p>
          <a:p>
            <a:pPr indent="0" lvl="0" marL="0" rtl="0" algn="l">
              <a:lnSpc>
                <a:spcPct val="90000"/>
              </a:lnSpc>
              <a:spcBef>
                <a:spcPts val="1000"/>
              </a:spcBef>
              <a:spcAft>
                <a:spcPts val="0"/>
              </a:spcAft>
              <a:buSzPts val="1800"/>
              <a:buNone/>
            </a:pPr>
            <a:r>
              <a:t/>
            </a:r>
            <a:endParaRPr sz="1600"/>
          </a:p>
        </p:txBody>
      </p:sp>
      <p:sp>
        <p:nvSpPr>
          <p:cNvPr id="149" name="Google Shape;149;g3aec51c1436_0_83"/>
          <p:cNvSpPr txBox="1"/>
          <p:nvPr>
            <p:ph idx="2" type="body"/>
          </p:nvPr>
        </p:nvSpPr>
        <p:spPr>
          <a:xfrm>
            <a:off x="5888961" y="2305150"/>
            <a:ext cx="6165900" cy="13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2: Draft Your Vision Statement</a:t>
            </a:r>
            <a:endParaRPr b="1" sz="1600"/>
          </a:p>
          <a:p>
            <a:pPr indent="0" lvl="0" marL="0" rtl="0" algn="l">
              <a:lnSpc>
                <a:spcPct val="90000"/>
              </a:lnSpc>
              <a:spcBef>
                <a:spcPts val="1000"/>
              </a:spcBef>
              <a:spcAft>
                <a:spcPts val="0"/>
              </a:spcAft>
              <a:buSzPts val="1800"/>
              <a:buNone/>
            </a:pPr>
            <a:r>
              <a:rPr lang="en-US" sz="1600"/>
              <a:t>Use the template </a:t>
            </a:r>
            <a:r>
              <a:rPr i="1" lang="en-US" sz="1600"/>
              <a:t>Vision Statement Builder</a:t>
            </a:r>
            <a:r>
              <a:rPr lang="en-US" sz="1600"/>
              <a:t> to create your draft Vision Statement.</a:t>
            </a:r>
            <a:endParaRPr sz="1600"/>
          </a:p>
          <a:p>
            <a:pPr indent="0" lvl="0" marL="0" rtl="0" algn="l">
              <a:lnSpc>
                <a:spcPct val="90000"/>
              </a:lnSpc>
              <a:spcBef>
                <a:spcPts val="1000"/>
              </a:spcBef>
              <a:spcAft>
                <a:spcPts val="0"/>
              </a:spcAft>
              <a:buSzPts val="1800"/>
              <a:buNone/>
            </a:pPr>
            <a:r>
              <a:rPr lang="en-US" sz="1600"/>
              <a:t>Fill in each blank thoughtfully</a:t>
            </a:r>
            <a:endParaRPr sz="1600"/>
          </a:p>
        </p:txBody>
      </p:sp>
      <p:sp>
        <p:nvSpPr>
          <p:cNvPr id="150" name="Google Shape;150;g3aec51c1436_0_83"/>
          <p:cNvSpPr txBox="1"/>
          <p:nvPr>
            <p:ph idx="2" type="body"/>
          </p:nvPr>
        </p:nvSpPr>
        <p:spPr>
          <a:xfrm>
            <a:off x="5888961" y="3870267"/>
            <a:ext cx="6165900" cy="11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3: Get Feedback</a:t>
            </a:r>
            <a:endParaRPr b="1" sz="1600"/>
          </a:p>
          <a:p>
            <a:pPr indent="0" lvl="0" marL="0" rtl="0" algn="l">
              <a:lnSpc>
                <a:spcPct val="90000"/>
              </a:lnSpc>
              <a:spcBef>
                <a:spcPts val="1000"/>
              </a:spcBef>
              <a:spcAft>
                <a:spcPts val="0"/>
              </a:spcAft>
              <a:buSzPts val="1800"/>
              <a:buNone/>
            </a:pPr>
            <a:r>
              <a:rPr lang="en-US" sz="1600"/>
              <a:t>Post your visions around the room. Everyone walks around, adding sticky note feedback and highlighting powerful phrases. </a:t>
            </a:r>
            <a:endParaRPr sz="1600"/>
          </a:p>
        </p:txBody>
      </p:sp>
      <p:sp>
        <p:nvSpPr>
          <p:cNvPr id="151" name="Google Shape;151;g3aec51c1436_0_83"/>
          <p:cNvSpPr txBox="1"/>
          <p:nvPr>
            <p:ph idx="2" type="body"/>
          </p:nvPr>
        </p:nvSpPr>
        <p:spPr>
          <a:xfrm>
            <a:off x="5888961" y="5171974"/>
            <a:ext cx="6165900" cy="172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4: Refine Your Vision</a:t>
            </a:r>
            <a:endParaRPr b="1" sz="1600"/>
          </a:p>
          <a:p>
            <a:pPr indent="0" lvl="0" marL="0" rtl="0" algn="l">
              <a:lnSpc>
                <a:spcPct val="90000"/>
              </a:lnSpc>
              <a:spcBef>
                <a:spcPts val="1000"/>
              </a:spcBef>
              <a:spcAft>
                <a:spcPts val="0"/>
              </a:spcAft>
              <a:buSzPts val="1800"/>
              <a:buNone/>
            </a:pPr>
            <a:r>
              <a:rPr lang="en-US" sz="1600"/>
              <a:t>Based on the feedback you received, revise your vision statement. Then test it:</a:t>
            </a:r>
            <a:endParaRPr sz="1600"/>
          </a:p>
          <a:p>
            <a:pPr indent="-330200" lvl="0" marL="457200" rtl="0" algn="l">
              <a:lnSpc>
                <a:spcPct val="90000"/>
              </a:lnSpc>
              <a:spcBef>
                <a:spcPts val="1000"/>
              </a:spcBef>
              <a:spcAft>
                <a:spcPts val="0"/>
              </a:spcAft>
              <a:buSzPts val="1600"/>
              <a:buChar char="●"/>
            </a:pPr>
            <a:r>
              <a:rPr lang="en-US" sz="1600"/>
              <a:t>Would your students recognize their school in this?</a:t>
            </a:r>
            <a:endParaRPr sz="1600"/>
          </a:p>
          <a:p>
            <a:pPr indent="-330200" lvl="0" marL="457200" rtl="0" algn="l">
              <a:lnSpc>
                <a:spcPct val="90000"/>
              </a:lnSpc>
              <a:spcBef>
                <a:spcPts val="0"/>
              </a:spcBef>
              <a:spcAft>
                <a:spcPts val="0"/>
              </a:spcAft>
              <a:buSzPts val="1600"/>
              <a:buChar char="●"/>
            </a:pPr>
            <a:r>
              <a:rPr lang="en-US" sz="1600"/>
              <a:t>Does this guide specific technology decisions?</a:t>
            </a:r>
            <a:endParaRPr sz="1600"/>
          </a:p>
          <a:p>
            <a:pPr indent="-330200" lvl="0" marL="457200" rtl="0" algn="l">
              <a:lnSpc>
                <a:spcPct val="90000"/>
              </a:lnSpc>
              <a:spcBef>
                <a:spcPts val="0"/>
              </a:spcBef>
              <a:spcAft>
                <a:spcPts val="0"/>
              </a:spcAft>
              <a:buSzPts val="1600"/>
              <a:buChar char="●"/>
            </a:pPr>
            <a:r>
              <a:rPr lang="en-US" sz="1600"/>
              <a:t>Is it actionable?</a:t>
            </a:r>
            <a:endParaRPr sz="1600"/>
          </a:p>
        </p:txBody>
      </p:sp>
      <p:cxnSp>
        <p:nvCxnSpPr>
          <p:cNvPr id="152" name="Google Shape;152;g3aec51c1436_0_83"/>
          <p:cNvCxnSpPr/>
          <p:nvPr/>
        </p:nvCxnSpPr>
        <p:spPr>
          <a:xfrm>
            <a:off x="5727975" y="2338625"/>
            <a:ext cx="0" cy="4298100"/>
          </a:xfrm>
          <a:prstGeom prst="straightConnector1">
            <a:avLst/>
          </a:prstGeom>
          <a:noFill/>
          <a:ln cap="flat" cmpd="sng" w="28575">
            <a:solidFill>
              <a:schemeClr val="accent2"/>
            </a:solidFill>
            <a:prstDash val="solid"/>
            <a:round/>
            <a:headEnd len="sm" w="sm" type="none"/>
            <a:tailEnd len="sm" w="sm" type="none"/>
          </a:ln>
        </p:spPr>
      </p:cxnSp>
      <p:cxnSp>
        <p:nvCxnSpPr>
          <p:cNvPr id="153" name="Google Shape;153;g3aec51c1436_0_83"/>
          <p:cNvCxnSpPr/>
          <p:nvPr/>
        </p:nvCxnSpPr>
        <p:spPr>
          <a:xfrm>
            <a:off x="5744075" y="3626500"/>
            <a:ext cx="6165900" cy="0"/>
          </a:xfrm>
          <a:prstGeom prst="straightConnector1">
            <a:avLst/>
          </a:prstGeom>
          <a:noFill/>
          <a:ln cap="flat" cmpd="sng" w="28575">
            <a:solidFill>
              <a:schemeClr val="accent2"/>
            </a:solidFill>
            <a:prstDash val="solid"/>
            <a:round/>
            <a:headEnd len="sm" w="sm" type="none"/>
            <a:tailEnd len="sm" w="sm" type="none"/>
          </a:ln>
        </p:spPr>
      </p:cxnSp>
      <p:cxnSp>
        <p:nvCxnSpPr>
          <p:cNvPr id="154" name="Google Shape;154;g3aec51c1436_0_83"/>
          <p:cNvCxnSpPr/>
          <p:nvPr/>
        </p:nvCxnSpPr>
        <p:spPr>
          <a:xfrm>
            <a:off x="5744075" y="5085774"/>
            <a:ext cx="6165900"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aec51c1436_0_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Implementation considerations</a:t>
            </a:r>
            <a:endParaRPr/>
          </a:p>
        </p:txBody>
      </p:sp>
      <p:sp>
        <p:nvSpPr>
          <p:cNvPr id="161" name="Google Shape;161;g3aec51c1436_0_99"/>
          <p:cNvSpPr txBox="1"/>
          <p:nvPr>
            <p:ph idx="1" type="body"/>
          </p:nvPr>
        </p:nvSpPr>
        <p:spPr>
          <a:xfrm>
            <a:off x="97975" y="1353750"/>
            <a:ext cx="11944500" cy="30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A strong digital well-being vision becomes actionable through clear connections to daily practice.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Consider </a:t>
            </a:r>
            <a:r>
              <a:rPr b="1" lang="en-US" sz="2400"/>
              <a:t>creating accompanying guidelines</a:t>
            </a:r>
            <a:r>
              <a:rPr lang="en-US" sz="2400"/>
              <a:t> that translate your vision into specific scenarios: How does this vision inform social media policies? What does it mean for homework technology requirements? How might it shape professional development priorities?</a:t>
            </a:r>
            <a:endParaRPr sz="24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62" name="Google Shape;162;g3aec51c1436_0_99"/>
          <p:cNvSpPr txBox="1"/>
          <p:nvPr/>
        </p:nvSpPr>
        <p:spPr>
          <a:xfrm>
            <a:off x="123850" y="4612575"/>
            <a:ext cx="11918400" cy="20064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Remember! </a:t>
            </a:r>
            <a:endParaRPr b="1" i="0" sz="24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rgbClr val="DE0A9D"/>
                </a:solidFill>
                <a:latin typeface="Arial"/>
                <a:ea typeface="Arial"/>
                <a:cs typeface="Arial"/>
                <a:sym typeface="Arial"/>
              </a:rPr>
              <a:t>Your vision should evolve</a:t>
            </a:r>
            <a:r>
              <a:rPr b="0" i="0" lang="en-US" sz="2400" u="none" cap="none" strike="noStrike">
                <a:solidFill>
                  <a:schemeClr val="dk1"/>
                </a:solidFill>
                <a:latin typeface="Arial"/>
                <a:ea typeface="Arial"/>
                <a:cs typeface="Arial"/>
                <a:sym typeface="Arial"/>
              </a:rPr>
              <a:t> as your school community grows and technology landscapes change, while maintaining its core commitment to student flourishing through intentional digital experiences.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ec51c1436_0_10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168" name="Google Shape;168;g3aec51c1436_0_10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Considering your school's core values and the PERMA framework, what is one specific shift you believe would most significantly move our technology use from being functional to being flourishing for students?</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69" name="Google Shape;169;g3aec51c1436_0_10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aec51c1436_0_1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1.3 SMART objectives aligned with school’s digital well-being vision</a:t>
            </a:r>
            <a:endParaRPr sz="3100"/>
          </a:p>
        </p:txBody>
      </p:sp>
      <p:sp>
        <p:nvSpPr>
          <p:cNvPr id="176" name="Google Shape;176;g3aec51c1436_0_1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The SMART framework in schools operates on two interconnected levels.</a:t>
            </a:r>
            <a:endParaRPr/>
          </a:p>
        </p:txBody>
      </p:sp>
      <p:sp>
        <p:nvSpPr>
          <p:cNvPr id="177" name="Google Shape;177;g3aec51c1436_0_112"/>
          <p:cNvSpPr txBox="1"/>
          <p:nvPr>
            <p:ph idx="2" type="body"/>
          </p:nvPr>
        </p:nvSpPr>
        <p:spPr>
          <a:xfrm>
            <a:off x="97975" y="1462675"/>
            <a:ext cx="56649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SMART as goal-setting framework</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SMART objectives transform your school's digital well-being vision from aspirational statement into measurable reality. This framework provides the structure needed to track progress and ensure accountability in implementing technology practices that support student flourishing. In the digital well-being context, SMART objectives serve as the bridge between your PERMA-aligned vision and daily classroom practices.     </a:t>
            </a:r>
            <a:endParaRPr/>
          </a:p>
          <a:p>
            <a:pPr indent="0" lvl="0" marL="0" rtl="0" algn="l">
              <a:lnSpc>
                <a:spcPct val="90000"/>
              </a:lnSpc>
              <a:spcBef>
                <a:spcPts val="1000"/>
              </a:spcBef>
              <a:spcAft>
                <a:spcPts val="0"/>
              </a:spcAft>
              <a:buSzPts val="1800"/>
              <a:buNone/>
            </a:pPr>
            <a:r>
              <a:t/>
            </a:r>
            <a:endParaRPr/>
          </a:p>
        </p:txBody>
      </p:sp>
      <p:grpSp>
        <p:nvGrpSpPr>
          <p:cNvPr id="178" name="Google Shape;178;g3aec51c1436_0_112"/>
          <p:cNvGrpSpPr/>
          <p:nvPr/>
        </p:nvGrpSpPr>
        <p:grpSpPr>
          <a:xfrm>
            <a:off x="4484714" y="4386034"/>
            <a:ext cx="3222566" cy="2365929"/>
            <a:chOff x="6606173" y="1557872"/>
            <a:chExt cx="5433427" cy="3989763"/>
          </a:xfrm>
        </p:grpSpPr>
        <p:pic>
          <p:nvPicPr>
            <p:cNvPr id="179" name="Google Shape;179;g3aec51c1436_0_112"/>
            <p:cNvPicPr preferRelativeResize="0"/>
            <p:nvPr/>
          </p:nvPicPr>
          <p:blipFill rotWithShape="1">
            <a:blip r:embed="rId3">
              <a:alphaModFix/>
            </a:blip>
            <a:srcRect b="0" l="0" r="0" t="0"/>
            <a:stretch/>
          </p:blipFill>
          <p:spPr>
            <a:xfrm>
              <a:off x="6606173" y="1557872"/>
              <a:ext cx="5433427" cy="3989763"/>
            </a:xfrm>
            <a:prstGeom prst="rect">
              <a:avLst/>
            </a:prstGeom>
            <a:noFill/>
            <a:ln>
              <a:noFill/>
            </a:ln>
          </p:spPr>
        </p:pic>
        <p:sp>
          <p:nvSpPr>
            <p:cNvPr id="180" name="Google Shape;180;g3aec51c1436_0_112"/>
            <p:cNvSpPr/>
            <p:nvPr/>
          </p:nvSpPr>
          <p:spPr>
            <a:xfrm>
              <a:off x="6701374" y="1601249"/>
              <a:ext cx="278400" cy="319800"/>
            </a:xfrm>
            <a:prstGeom prst="rect">
              <a:avLst/>
            </a:prstGeom>
            <a:solidFill>
              <a:srgbClr val="FFFFFF"/>
            </a:solidFill>
            <a:ln>
              <a:noFill/>
            </a:ln>
          </p:spPr>
          <p:txBody>
            <a:bodyPr anchorCtr="0" anchor="ctr" bIns="54225" lIns="54225" spcFirstLastPara="1" rIns="54225" wrap="square" tIns="54225">
              <a:noAutofit/>
            </a:bodyPr>
            <a:lstStyle/>
            <a:p>
              <a:pPr indent="0" lvl="0" marL="0" marR="0" rtl="0" algn="ctr">
                <a:lnSpc>
                  <a:spcPct val="100000"/>
                </a:lnSpc>
                <a:spcBef>
                  <a:spcPts val="0"/>
                </a:spcBef>
                <a:spcAft>
                  <a:spcPts val="0"/>
                </a:spcAft>
                <a:buClr>
                  <a:srgbClr val="000000"/>
                </a:buClr>
                <a:buSzPts val="830"/>
                <a:buFont typeface="Arial"/>
                <a:buNone/>
              </a:pPr>
              <a:r>
                <a:t/>
              </a:r>
              <a:endParaRPr b="0" i="0" sz="830" u="none" cap="none" strike="noStrike">
                <a:solidFill>
                  <a:srgbClr val="000000"/>
                </a:solidFill>
                <a:latin typeface="Arial"/>
                <a:ea typeface="Arial"/>
                <a:cs typeface="Arial"/>
                <a:sym typeface="Arial"/>
              </a:endParaRPr>
            </a:p>
          </p:txBody>
        </p:sp>
      </p:grpSp>
      <p:sp>
        <p:nvSpPr>
          <p:cNvPr id="181" name="Google Shape;181;g3aec51c1436_0_112"/>
          <p:cNvSpPr txBox="1"/>
          <p:nvPr>
            <p:ph idx="2" type="body"/>
          </p:nvPr>
        </p:nvSpPr>
        <p:spPr>
          <a:xfrm>
            <a:off x="6262375" y="1462675"/>
            <a:ext cx="5780100" cy="539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SMART as goal-setting framework</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Smart education frameworks create personalised, efficient, and engaging learning environments through strategic technology integration. This approach recognises that effective digital well-being requires more than just setting goals. More specifically, it demands intelligent systems that adapt to students’ needs while maintaining focus on human flourishing.</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aec51c1436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SMART Objective Development </a:t>
            </a:r>
            <a:endParaRPr/>
          </a:p>
        </p:txBody>
      </p:sp>
      <p:sp>
        <p:nvSpPr>
          <p:cNvPr id="188" name="Google Shape;188;g3aec51c1436_0_136"/>
          <p:cNvSpPr txBox="1"/>
          <p:nvPr>
            <p:ph idx="1" type="body"/>
          </p:nvPr>
        </p:nvSpPr>
        <p:spPr>
          <a:xfrm>
            <a:off x="97975" y="806375"/>
            <a:ext cx="11944500" cy="880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1000"/>
              </a:spcAft>
              <a:buSzPts val="2400"/>
              <a:buNone/>
            </a:pPr>
            <a:r>
              <a:rPr lang="en-US" sz="2200"/>
              <a:t>This activity will assist you in transforming your vision into measurable objectives you can track and achieve.</a:t>
            </a:r>
            <a:endParaRPr sz="2200"/>
          </a:p>
        </p:txBody>
      </p:sp>
      <p:sp>
        <p:nvSpPr>
          <p:cNvPr id="189" name="Google Shape;189;g3aec51c1436_0_136"/>
          <p:cNvSpPr txBox="1"/>
          <p:nvPr>
            <p:ph idx="2" type="body"/>
          </p:nvPr>
        </p:nvSpPr>
        <p:spPr>
          <a:xfrm>
            <a:off x="145200" y="1686575"/>
            <a:ext cx="11901600" cy="19011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1: Identify Key Commitments</a:t>
            </a:r>
            <a:endParaRPr b="1" sz="1600"/>
          </a:p>
          <a:p>
            <a:pPr indent="0" lvl="0" marL="0" rtl="0" algn="l">
              <a:lnSpc>
                <a:spcPct val="90000"/>
              </a:lnSpc>
              <a:spcBef>
                <a:spcPts val="1000"/>
              </a:spcBef>
              <a:spcAft>
                <a:spcPts val="0"/>
              </a:spcAft>
              <a:buSzPts val="1800"/>
              <a:buNone/>
            </a:pPr>
            <a:r>
              <a:rPr lang="en-US" sz="1600"/>
              <a:t>Work in small groups</a:t>
            </a:r>
            <a:endParaRPr sz="1600"/>
          </a:p>
          <a:p>
            <a:pPr indent="-330200" lvl="0" marL="457200" rtl="0" algn="l">
              <a:lnSpc>
                <a:spcPct val="90000"/>
              </a:lnSpc>
              <a:spcBef>
                <a:spcPts val="1000"/>
              </a:spcBef>
              <a:spcAft>
                <a:spcPts val="0"/>
              </a:spcAft>
              <a:buSzPts val="1600"/>
              <a:buAutoNum type="arabicPeriod"/>
            </a:pPr>
            <a:r>
              <a:rPr lang="en-US" sz="1600"/>
              <a:t>Look at the vision statement you created. What are you actually promising to do? Identify 3-4 key commitments.</a:t>
            </a:r>
            <a:endParaRPr sz="1600"/>
          </a:p>
          <a:p>
            <a:pPr indent="-330200" lvl="0" marL="457200" rtl="0" algn="l">
              <a:lnSpc>
                <a:spcPct val="90000"/>
              </a:lnSpc>
              <a:spcBef>
                <a:spcPts val="0"/>
              </a:spcBef>
              <a:spcAft>
                <a:spcPts val="0"/>
              </a:spcAft>
              <a:buSzPts val="1600"/>
              <a:buAutoNum type="arabicPeriod"/>
            </a:pPr>
            <a:r>
              <a:rPr lang="en-US" sz="1600"/>
              <a:t>For each commitment, write: "We'll know this is working when..."</a:t>
            </a:r>
            <a:endParaRPr sz="1600"/>
          </a:p>
          <a:p>
            <a:pPr indent="0" lvl="0" marL="0" rtl="0" algn="l">
              <a:lnSpc>
                <a:spcPct val="100000"/>
              </a:lnSpc>
              <a:spcBef>
                <a:spcPts val="1400"/>
              </a:spcBef>
              <a:spcAft>
                <a:spcPts val="1400"/>
              </a:spcAft>
              <a:buSzPts val="1800"/>
              <a:buNone/>
            </a:pPr>
            <a:r>
              <a:rPr b="1" lang="en-US" sz="1600">
                <a:solidFill>
                  <a:srgbClr val="000000"/>
                </a:solidFill>
              </a:rPr>
              <a:t>Be specific. </a:t>
            </a:r>
            <a:r>
              <a:rPr i="1" lang="en-US" sz="1600">
                <a:solidFill>
                  <a:srgbClr val="000000"/>
                </a:solidFill>
              </a:rPr>
              <a:t>"Students use technology better"</a:t>
            </a:r>
            <a:r>
              <a:rPr lang="en-US" sz="1600">
                <a:solidFill>
                  <a:srgbClr val="000000"/>
                </a:solidFill>
              </a:rPr>
              <a:t> is too vague. </a:t>
            </a:r>
            <a:r>
              <a:rPr i="1" lang="en-US" sz="1600">
                <a:solidFill>
                  <a:srgbClr val="000000"/>
                </a:solidFill>
              </a:rPr>
              <a:t>"Students can explain when technology helps their learning and when it distracts them" is specific.</a:t>
            </a:r>
            <a:endParaRPr sz="1600"/>
          </a:p>
        </p:txBody>
      </p:sp>
      <p:sp>
        <p:nvSpPr>
          <p:cNvPr id="190" name="Google Shape;190;g3aec51c1436_0_136"/>
          <p:cNvSpPr txBox="1"/>
          <p:nvPr>
            <p:ph idx="2" type="body"/>
          </p:nvPr>
        </p:nvSpPr>
        <p:spPr>
          <a:xfrm>
            <a:off x="119425" y="3749700"/>
            <a:ext cx="11901600" cy="1666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2: Build Your SMART Objectives</a:t>
            </a:r>
            <a:endParaRPr b="1" sz="1600"/>
          </a:p>
          <a:p>
            <a:pPr indent="0" lvl="0" marL="0" rtl="0" algn="l">
              <a:lnSpc>
                <a:spcPct val="90000"/>
              </a:lnSpc>
              <a:spcBef>
                <a:spcPts val="1000"/>
              </a:spcBef>
              <a:spcAft>
                <a:spcPts val="0"/>
              </a:spcAft>
              <a:buSzPts val="1800"/>
              <a:buNone/>
            </a:pPr>
            <a:r>
              <a:rPr lang="en-US" sz="1600">
                <a:solidFill>
                  <a:schemeClr val="dk1"/>
                </a:solidFill>
              </a:rPr>
              <a:t>Complete the </a:t>
            </a:r>
            <a:r>
              <a:rPr i="1" lang="en-US" sz="1600">
                <a:solidFill>
                  <a:schemeClr val="dk1"/>
                </a:solidFill>
              </a:rPr>
              <a:t>SMART Digital Well-being Objectives Activity worksheet</a:t>
            </a:r>
            <a:endParaRPr b="1" sz="1600"/>
          </a:p>
          <a:p>
            <a:pPr indent="-330200" lvl="0" marL="457200" rtl="0" algn="l">
              <a:lnSpc>
                <a:spcPct val="90000"/>
              </a:lnSpc>
              <a:spcBef>
                <a:spcPts val="1000"/>
              </a:spcBef>
              <a:spcAft>
                <a:spcPts val="0"/>
              </a:spcAft>
              <a:buSzPts val="1600"/>
              <a:buAutoNum type="arabicPeriod"/>
            </a:pPr>
            <a:r>
              <a:rPr lang="en-US" sz="1600"/>
              <a:t>Create 2-3 objectives for your most important commitments.</a:t>
            </a:r>
            <a:endParaRPr sz="1600"/>
          </a:p>
          <a:p>
            <a:pPr indent="-330200" lvl="0" marL="457200" rtl="0" algn="l">
              <a:lnSpc>
                <a:spcPct val="90000"/>
              </a:lnSpc>
              <a:spcBef>
                <a:spcPts val="0"/>
              </a:spcBef>
              <a:spcAft>
                <a:spcPts val="0"/>
              </a:spcAft>
              <a:buSzPts val="1600"/>
              <a:buAutoNum type="arabicPeriod"/>
            </a:pPr>
            <a:r>
              <a:rPr lang="en-US" sz="1600"/>
              <a:t>For each objective, work through all five SMART elements on the activity sheet</a:t>
            </a:r>
            <a:endParaRPr sz="1600"/>
          </a:p>
          <a:p>
            <a:pPr indent="0" lvl="0" marL="0" rtl="0" algn="l">
              <a:lnSpc>
                <a:spcPct val="90000"/>
              </a:lnSpc>
              <a:spcBef>
                <a:spcPts val="1000"/>
              </a:spcBef>
              <a:spcAft>
                <a:spcPts val="0"/>
              </a:spcAft>
              <a:buSzPts val="1800"/>
              <a:buNone/>
            </a:pPr>
            <a:r>
              <a:rPr b="1" i="1" lang="en-US" sz="1600"/>
              <a:t>Make your objectives detailed </a:t>
            </a:r>
            <a:r>
              <a:rPr i="1" lang="en-US" sz="1600"/>
              <a:t>enough that another teacher could implement them without asking you questions.</a:t>
            </a:r>
            <a:endParaRPr i="1" sz="1600"/>
          </a:p>
        </p:txBody>
      </p:sp>
      <p:sp>
        <p:nvSpPr>
          <p:cNvPr id="191" name="Google Shape;191;g3aec51c1436_0_136"/>
          <p:cNvSpPr txBox="1"/>
          <p:nvPr>
            <p:ph idx="2" type="body"/>
          </p:nvPr>
        </p:nvSpPr>
        <p:spPr>
          <a:xfrm>
            <a:off x="119425" y="5578525"/>
            <a:ext cx="11901600" cy="7809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3: Get Feedback and Refine</a:t>
            </a:r>
            <a:endParaRPr b="1" sz="1600"/>
          </a:p>
          <a:p>
            <a:pPr indent="0" lvl="0" marL="0" rtl="0" algn="l">
              <a:lnSpc>
                <a:spcPct val="90000"/>
              </a:lnSpc>
              <a:spcBef>
                <a:spcPts val="1000"/>
              </a:spcBef>
              <a:spcAft>
                <a:spcPts val="0"/>
              </a:spcAft>
              <a:buSzPts val="1800"/>
              <a:buNone/>
            </a:pPr>
            <a:r>
              <a:rPr lang="en-US" sz="1600">
                <a:solidFill>
                  <a:schemeClr val="dk1"/>
                </a:solidFill>
              </a:rPr>
              <a:t>Groups exchange objectives</a:t>
            </a:r>
            <a:r>
              <a:rPr lang="en-US" sz="1600"/>
              <a:t>, provide feedback using the guiding questions on the activity sheet and refine!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aec51c1436_0_15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197" name="Google Shape;197;g3aec51c1436_0_15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How does the process of creating a SMART objective change or clarify your understanding of our school's digital well-being vision?</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98" name="Google Shape;198;g3aec51c1436_0_15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aec51c1436_0_158"/>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From Assessment to Action: Building Your Whole-School Plan</a:t>
            </a:r>
            <a:endParaRPr sz="3000"/>
          </a:p>
        </p:txBody>
      </p:sp>
      <p:sp>
        <p:nvSpPr>
          <p:cNvPr id="204" name="Google Shape;204;g3aec51c1436_0_158"/>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2</a:t>
            </a:r>
            <a:endParaRPr b="1"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aec51c1436_0_1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2.1 Investigating needs and gaps</a:t>
            </a:r>
            <a:endParaRPr/>
          </a:p>
        </p:txBody>
      </p:sp>
      <p:sp>
        <p:nvSpPr>
          <p:cNvPr id="211" name="Google Shape;211;g3aec51c1436_0_169"/>
          <p:cNvSpPr txBox="1"/>
          <p:nvPr>
            <p:ph idx="1" type="body"/>
          </p:nvPr>
        </p:nvSpPr>
        <p:spPr>
          <a:xfrm>
            <a:off x="97975" y="854675"/>
            <a:ext cx="11944500" cy="44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a:solidFill>
                  <a:srgbClr val="DE0A9D"/>
                </a:solidFill>
              </a:rPr>
              <a:t>Two powerful tools can help you investigate the digital well-being needs of your school. The </a:t>
            </a:r>
            <a:r>
              <a:rPr b="1" lang="en-US">
                <a:solidFill>
                  <a:srgbClr val="DE0A9D"/>
                </a:solidFill>
              </a:rPr>
              <a:t>PERMA Digital Well-being Index</a:t>
            </a:r>
            <a:r>
              <a:rPr lang="en-US">
                <a:solidFill>
                  <a:srgbClr val="DE0A9D"/>
                </a:solidFill>
              </a:rPr>
              <a:t> and </a:t>
            </a:r>
            <a:r>
              <a:rPr b="1" lang="en-US">
                <a:solidFill>
                  <a:srgbClr val="DE0A9D"/>
                </a:solidFill>
              </a:rPr>
              <a:t>focus groups</a:t>
            </a:r>
            <a:r>
              <a:rPr lang="en-US">
                <a:solidFill>
                  <a:srgbClr val="DE0A9D"/>
                </a:solidFill>
              </a:rPr>
              <a:t>. </a:t>
            </a:r>
            <a:endParaRPr>
              <a:solidFill>
                <a:srgbClr val="DE0A9D"/>
              </a:solidFill>
            </a:endParaRPr>
          </a:p>
          <a:p>
            <a:pPr indent="0" lvl="0" marL="0" rtl="0" algn="ctr">
              <a:lnSpc>
                <a:spcPct val="90000"/>
              </a:lnSpc>
              <a:spcBef>
                <a:spcPts val="1000"/>
              </a:spcBef>
              <a:spcAft>
                <a:spcPts val="0"/>
              </a:spcAft>
              <a:buSzPts val="2400"/>
              <a:buNone/>
            </a:pPr>
            <a:r>
              <a:t/>
            </a:r>
            <a:endParaRPr>
              <a:solidFill>
                <a:srgbClr val="DE0A9D"/>
              </a:solidFill>
            </a:endParaRPr>
          </a:p>
          <a:p>
            <a:pPr indent="0" lvl="0" marL="0" rtl="0" algn="ctr">
              <a:lnSpc>
                <a:spcPct val="90000"/>
              </a:lnSpc>
              <a:spcBef>
                <a:spcPts val="1000"/>
              </a:spcBef>
              <a:spcAft>
                <a:spcPts val="0"/>
              </a:spcAft>
              <a:buSzPts val="2400"/>
              <a:buNone/>
            </a:pPr>
            <a:r>
              <a:rPr lang="en-US">
                <a:solidFill>
                  <a:schemeClr val="lt1"/>
                </a:solidFill>
              </a:rPr>
              <a:t>Together, they provide both quantitative data and qualitative insights to paint a complete picture of your school's digital well-being status.</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aec51c1436_0_17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Focus groups</a:t>
            </a:r>
            <a:endParaRPr/>
          </a:p>
        </p:txBody>
      </p:sp>
      <p:sp>
        <p:nvSpPr>
          <p:cNvPr id="218" name="Google Shape;218;g3aec51c1436_0_176"/>
          <p:cNvSpPr txBox="1"/>
          <p:nvPr>
            <p:ph idx="2" type="body"/>
          </p:nvPr>
        </p:nvSpPr>
        <p:spPr>
          <a:xfrm>
            <a:off x="97975" y="1413625"/>
            <a:ext cx="8501400" cy="392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Focus groups are </a:t>
            </a:r>
            <a:r>
              <a:rPr b="1" lang="en-US" sz="2400"/>
              <a:t>small, structured discussions with 4-6 participants who share their experiences and opinions on a specific topic. </a:t>
            </a:r>
            <a:endParaRPr b="1"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In the context of digital well-being, focus groups allow teachers,  and students, to express their thoughts, concerns, and suggestions about technology use in education. These conversations reveal insights that surveys alone cannot capture, such as emotions, motivations, and specific challenges people face.</a:t>
            </a:r>
            <a:endParaRPr sz="2400"/>
          </a:p>
        </p:txBody>
      </p:sp>
      <p:pic>
        <p:nvPicPr>
          <p:cNvPr id="219" name="Google Shape;219;g3aec51c1436_0_176"/>
          <p:cNvPicPr preferRelativeResize="0"/>
          <p:nvPr/>
        </p:nvPicPr>
        <p:blipFill rotWithShape="1">
          <a:blip r:embed="rId3">
            <a:alphaModFix/>
          </a:blip>
          <a:srcRect b="0" l="0" r="0" t="0"/>
          <a:stretch/>
        </p:blipFill>
        <p:spPr>
          <a:xfrm>
            <a:off x="8599375" y="2166750"/>
            <a:ext cx="3398575" cy="241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Introduction</a:t>
            </a:r>
            <a:endParaRPr/>
          </a:p>
        </p:txBody>
      </p:sp>
      <p:sp>
        <p:nvSpPr>
          <p:cNvPr id="72" name="Google Shape;72;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In this module you will learn to shape a shared vision, design coordinated action plans, and engage families and communities in meaningful ways. By the end, you will be ready to lead initiatives that make digital well-being sustainable, ensuring balance, safety, and positive practices across your school environment.</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aec51c1436_0_1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Benefits of this dual approach</a:t>
            </a:r>
            <a:endParaRPr/>
          </a:p>
        </p:txBody>
      </p:sp>
      <p:sp>
        <p:nvSpPr>
          <p:cNvPr id="226" name="Google Shape;226;g3aec51c1436_0_186"/>
          <p:cNvSpPr txBox="1"/>
          <p:nvPr>
            <p:ph idx="1" type="body"/>
          </p:nvPr>
        </p:nvSpPr>
        <p:spPr>
          <a:xfrm>
            <a:off x="97975" y="1664671"/>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400"/>
              <a:buNone/>
            </a:pPr>
            <a:r>
              <a:rPr lang="en-US" sz="2100">
                <a:solidFill>
                  <a:srgbClr val="000000"/>
                </a:solidFill>
              </a:rPr>
              <a:t>Tells you </a:t>
            </a:r>
            <a:r>
              <a:rPr b="1" lang="en-US" sz="2100">
                <a:solidFill>
                  <a:srgbClr val="DE0A9D"/>
                </a:solidFill>
              </a:rPr>
              <a:t>what </a:t>
            </a:r>
            <a:r>
              <a:rPr lang="en-US" sz="2100">
                <a:solidFill>
                  <a:srgbClr val="000000"/>
                </a:solidFill>
              </a:rPr>
              <a:t>the issues are </a:t>
            </a:r>
            <a:endParaRPr sz="2100">
              <a:solidFill>
                <a:srgbClr val="000000"/>
              </a:solidFill>
            </a:endParaRPr>
          </a:p>
          <a:p>
            <a:pPr indent="0" lvl="0" marL="0" rtl="0" algn="just">
              <a:lnSpc>
                <a:spcPct val="100000"/>
              </a:lnSpc>
              <a:spcBef>
                <a:spcPts val="0"/>
              </a:spcBef>
              <a:spcAft>
                <a:spcPts val="0"/>
              </a:spcAft>
              <a:buSzPts val="2400"/>
              <a:buNone/>
            </a:pPr>
            <a:r>
              <a:t/>
            </a:r>
            <a:endParaRPr sz="2100">
              <a:solidFill>
                <a:srgbClr val="000000"/>
              </a:solidFill>
            </a:endParaRPr>
          </a:p>
        </p:txBody>
      </p:sp>
      <p:sp>
        <p:nvSpPr>
          <p:cNvPr id="227" name="Google Shape;227;g3aec51c1436_0_186"/>
          <p:cNvSpPr txBox="1"/>
          <p:nvPr>
            <p:ph idx="2" type="body"/>
          </p:nvPr>
        </p:nvSpPr>
        <p:spPr>
          <a:xfrm>
            <a:off x="6131375" y="1664650"/>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sz="2100"/>
              <a:t>Reveal </a:t>
            </a:r>
            <a:r>
              <a:rPr b="1" lang="en-US" sz="2100">
                <a:solidFill>
                  <a:srgbClr val="DE0A9D"/>
                </a:solidFill>
              </a:rPr>
              <a:t>why </a:t>
            </a:r>
            <a:r>
              <a:rPr lang="en-US" sz="2100"/>
              <a:t>these issues exist and </a:t>
            </a:r>
            <a:r>
              <a:rPr b="1" lang="en-US" sz="2100">
                <a:solidFill>
                  <a:srgbClr val="DE0A9D"/>
                </a:solidFill>
              </a:rPr>
              <a:t>how </a:t>
            </a:r>
            <a:r>
              <a:rPr lang="en-US" sz="2100"/>
              <a:t>they affect your school community. </a:t>
            </a:r>
            <a:endParaRPr sz="2100"/>
          </a:p>
        </p:txBody>
      </p:sp>
      <p:sp>
        <p:nvSpPr>
          <p:cNvPr id="228" name="Google Shape;228;g3aec51c1436_0_186"/>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PERMA Index</a:t>
            </a:r>
            <a:endParaRPr b="1" i="0" sz="2600" u="none" cap="none" strike="noStrike">
              <a:solidFill>
                <a:srgbClr val="FEF6FC"/>
              </a:solidFill>
              <a:latin typeface="Arial"/>
              <a:ea typeface="Arial"/>
              <a:cs typeface="Arial"/>
              <a:sym typeface="Arial"/>
            </a:endParaRPr>
          </a:p>
        </p:txBody>
      </p:sp>
      <p:sp>
        <p:nvSpPr>
          <p:cNvPr id="229" name="Google Shape;229;g3aec51c1436_0_186"/>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Focus Groups</a:t>
            </a:r>
            <a:endParaRPr b="1" i="0" sz="2600" u="none" cap="none" strike="noStrike">
              <a:solidFill>
                <a:srgbClr val="FEF6FC"/>
              </a:solidFill>
              <a:latin typeface="Arial"/>
              <a:ea typeface="Arial"/>
              <a:cs typeface="Arial"/>
              <a:sym typeface="Arial"/>
            </a:endParaRPr>
          </a:p>
        </p:txBody>
      </p:sp>
      <p:sp>
        <p:nvSpPr>
          <p:cNvPr id="230" name="Google Shape;230;g3aec51c1436_0_186"/>
          <p:cNvSpPr txBox="1"/>
          <p:nvPr/>
        </p:nvSpPr>
        <p:spPr>
          <a:xfrm>
            <a:off x="691500" y="3227725"/>
            <a:ext cx="108090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400"/>
              </a:spcBef>
              <a:spcAft>
                <a:spcPts val="1400"/>
              </a:spcAft>
              <a:buClr>
                <a:srgbClr val="000000"/>
              </a:buClr>
              <a:buSzPts val="2200"/>
              <a:buFont typeface="Arial"/>
              <a:buNone/>
            </a:pPr>
            <a:r>
              <a:rPr b="0" i="0" lang="en-US" sz="2200" u="none" cap="none" strike="noStrike">
                <a:solidFill>
                  <a:srgbClr val="000000"/>
                </a:solidFill>
                <a:latin typeface="Arial"/>
                <a:ea typeface="Arial"/>
                <a:cs typeface="Arial"/>
                <a:sym typeface="Arial"/>
              </a:rPr>
              <a:t>Combining surveys and focus groups creates a more powerful assessment strategy than using either method alone. Together, they create a </a:t>
            </a:r>
            <a:r>
              <a:rPr b="1" i="0" lang="en-US" sz="2200" u="none" cap="none" strike="noStrike">
                <a:solidFill>
                  <a:srgbClr val="000000"/>
                </a:solidFill>
                <a:latin typeface="Arial"/>
                <a:ea typeface="Arial"/>
                <a:cs typeface="Arial"/>
                <a:sym typeface="Arial"/>
              </a:rPr>
              <a:t>comprehensive needs assessment that guides targeted interventions. </a:t>
            </a:r>
            <a:endParaRPr b="0" i="0" sz="2200" u="none" cap="none" strike="noStrike">
              <a:solidFill>
                <a:srgbClr val="000000"/>
              </a:solidFill>
              <a:latin typeface="Arial"/>
              <a:ea typeface="Arial"/>
              <a:cs typeface="Arial"/>
              <a:sym typeface="Arial"/>
            </a:endParaRPr>
          </a:p>
        </p:txBody>
      </p:sp>
      <p:sp>
        <p:nvSpPr>
          <p:cNvPr id="231" name="Google Shape;231;g3aec51c1436_0_186"/>
          <p:cNvSpPr txBox="1"/>
          <p:nvPr/>
        </p:nvSpPr>
        <p:spPr>
          <a:xfrm>
            <a:off x="97975" y="4792700"/>
            <a:ext cx="7177200" cy="17238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Numbers and stories together provide complete insights</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 groups can confirm or challenge survey results</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Qualitative data suggests specific intervention strategies</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 groups involve stakeholders in the solution-finding process</a:t>
            </a:r>
            <a:endParaRPr b="0" i="0" sz="2000" u="none" cap="none" strike="noStrike">
              <a:solidFill>
                <a:srgbClr val="000000"/>
              </a:solidFill>
              <a:latin typeface="Arial"/>
              <a:ea typeface="Arial"/>
              <a:cs typeface="Arial"/>
              <a:sym typeface="Arial"/>
            </a:endParaRPr>
          </a:p>
        </p:txBody>
      </p:sp>
      <p:sp>
        <p:nvSpPr>
          <p:cNvPr id="232" name="Google Shape;232;g3aec51c1436_0_186"/>
          <p:cNvSpPr txBox="1"/>
          <p:nvPr/>
        </p:nvSpPr>
        <p:spPr>
          <a:xfrm>
            <a:off x="7484800" y="4792700"/>
            <a:ext cx="4557600" cy="17238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For example</a:t>
            </a:r>
            <a:r>
              <a:rPr b="0" i="0" lang="en-US" sz="1600" u="none" cap="none" strike="noStrike">
                <a:solidFill>
                  <a:schemeClr val="dk1"/>
                </a:solidFill>
                <a:latin typeface="Arial"/>
                <a:ea typeface="Arial"/>
                <a:cs typeface="Arial"/>
                <a:sym typeface="Arial"/>
              </a:rPr>
              <a:t>, if the PERMA Index shows low scores in "Relationships" and focus groups reveal that teachers feel isolated when using technology, you can develop collaborative digital projects or/and peer mentoring programs.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aec51c1436_0_2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2.2 Guide for implementing Focus Groups and PERMA Index</a:t>
            </a:r>
            <a:endParaRPr sz="3400"/>
          </a:p>
        </p:txBody>
      </p:sp>
      <p:sp>
        <p:nvSpPr>
          <p:cNvPr id="239" name="Google Shape;239;g3aec51c1436_0_206"/>
          <p:cNvSpPr txBox="1"/>
          <p:nvPr>
            <p:ph idx="2" type="body"/>
          </p:nvPr>
        </p:nvSpPr>
        <p:spPr>
          <a:xfrm>
            <a:off x="1788850" y="949850"/>
            <a:ext cx="10039500" cy="140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Step 1: Planning</a:t>
            </a:r>
            <a:endParaRPr b="1"/>
          </a:p>
          <a:p>
            <a:pPr indent="-342900" lvl="0" marL="457200" rtl="0" algn="l">
              <a:lnSpc>
                <a:spcPct val="90000"/>
              </a:lnSpc>
              <a:spcBef>
                <a:spcPts val="1000"/>
              </a:spcBef>
              <a:spcAft>
                <a:spcPts val="0"/>
              </a:spcAft>
              <a:buSzPts val="1800"/>
              <a:buChar char="●"/>
            </a:pPr>
            <a:r>
              <a:rPr lang="en-US"/>
              <a:t>Identify your target groups (teachers and students)</a:t>
            </a:r>
            <a:endParaRPr/>
          </a:p>
          <a:p>
            <a:pPr indent="-342900" lvl="0" marL="457200" rtl="0" algn="l">
              <a:lnSpc>
                <a:spcPct val="90000"/>
              </a:lnSpc>
              <a:spcBef>
                <a:spcPts val="0"/>
              </a:spcBef>
              <a:spcAft>
                <a:spcPts val="0"/>
              </a:spcAft>
              <a:buSzPts val="1800"/>
              <a:buChar char="●"/>
            </a:pPr>
            <a:r>
              <a:rPr lang="en-US"/>
              <a:t>Recruit 4-6 participants per group</a:t>
            </a:r>
            <a:endParaRPr/>
          </a:p>
          <a:p>
            <a:pPr indent="-342900" lvl="0" marL="457200" rtl="0" algn="l">
              <a:lnSpc>
                <a:spcPct val="90000"/>
              </a:lnSpc>
              <a:spcBef>
                <a:spcPts val="0"/>
              </a:spcBef>
              <a:spcAft>
                <a:spcPts val="0"/>
              </a:spcAft>
              <a:buSzPts val="1800"/>
              <a:buChar char="●"/>
            </a:pPr>
            <a:r>
              <a:rPr lang="en-US"/>
              <a:t>Choose a comfortable, neutral location</a:t>
            </a:r>
            <a:endParaRPr/>
          </a:p>
          <a:p>
            <a:pPr indent="-342900" lvl="0" marL="457200" rtl="0" algn="l">
              <a:lnSpc>
                <a:spcPct val="90000"/>
              </a:lnSpc>
              <a:spcBef>
                <a:spcPts val="0"/>
              </a:spcBef>
              <a:spcAft>
                <a:spcPts val="0"/>
              </a:spcAft>
              <a:buSzPts val="1800"/>
              <a:buChar char="●"/>
            </a:pPr>
            <a:r>
              <a:rPr lang="en-US"/>
              <a:t>Allocate 60-90 minutes per session</a:t>
            </a:r>
            <a:endParaRPr/>
          </a:p>
        </p:txBody>
      </p:sp>
      <p:pic>
        <p:nvPicPr>
          <p:cNvPr id="240" name="Google Shape;240;g3aec51c1436_0_206"/>
          <p:cNvPicPr preferRelativeResize="0"/>
          <p:nvPr/>
        </p:nvPicPr>
        <p:blipFill rotWithShape="1">
          <a:blip r:embed="rId3">
            <a:alphaModFix/>
          </a:blip>
          <a:srcRect b="0" l="0" r="0" t="0"/>
          <a:stretch/>
        </p:blipFill>
        <p:spPr>
          <a:xfrm>
            <a:off x="152400" y="949844"/>
            <a:ext cx="1293550" cy="1293550"/>
          </a:xfrm>
          <a:prstGeom prst="rect">
            <a:avLst/>
          </a:prstGeom>
          <a:noFill/>
          <a:ln>
            <a:noFill/>
          </a:ln>
        </p:spPr>
      </p:pic>
      <p:pic>
        <p:nvPicPr>
          <p:cNvPr id="241" name="Google Shape;241;g3aec51c1436_0_206"/>
          <p:cNvPicPr preferRelativeResize="0"/>
          <p:nvPr/>
        </p:nvPicPr>
        <p:blipFill rotWithShape="1">
          <a:blip r:embed="rId4">
            <a:alphaModFix/>
          </a:blip>
          <a:srcRect b="0" l="0" r="0" t="0"/>
          <a:stretch/>
        </p:blipFill>
        <p:spPr>
          <a:xfrm>
            <a:off x="152400" y="2540548"/>
            <a:ext cx="1293550" cy="1293550"/>
          </a:xfrm>
          <a:prstGeom prst="rect">
            <a:avLst/>
          </a:prstGeom>
          <a:noFill/>
          <a:ln>
            <a:noFill/>
          </a:ln>
        </p:spPr>
      </p:pic>
      <p:sp>
        <p:nvSpPr>
          <p:cNvPr id="242" name="Google Shape;242;g3aec51c1436_0_206"/>
          <p:cNvSpPr txBox="1"/>
          <p:nvPr>
            <p:ph idx="2" type="body"/>
          </p:nvPr>
        </p:nvSpPr>
        <p:spPr>
          <a:xfrm>
            <a:off x="1788850" y="2540525"/>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Step 2: Preparation</a:t>
            </a:r>
            <a:endParaRPr b="1"/>
          </a:p>
          <a:p>
            <a:pPr indent="-342900" lvl="0" marL="457200" rtl="0" algn="l">
              <a:lnSpc>
                <a:spcPct val="90000"/>
              </a:lnSpc>
              <a:spcBef>
                <a:spcPts val="1000"/>
              </a:spcBef>
              <a:spcAft>
                <a:spcPts val="0"/>
              </a:spcAft>
              <a:buSzPts val="1800"/>
              <a:buChar char="●"/>
            </a:pPr>
            <a:r>
              <a:rPr lang="en-US"/>
              <a:t>Develop 5-7 open-ended questions about digital tool use, school challenges, and well-being</a:t>
            </a:r>
            <a:endParaRPr/>
          </a:p>
          <a:p>
            <a:pPr indent="-342900" lvl="0" marL="457200" rtl="0" algn="l">
              <a:lnSpc>
                <a:spcPct val="90000"/>
              </a:lnSpc>
              <a:spcBef>
                <a:spcPts val="0"/>
              </a:spcBef>
              <a:spcAft>
                <a:spcPts val="0"/>
              </a:spcAft>
              <a:buSzPts val="1800"/>
              <a:buChar char="●"/>
            </a:pPr>
            <a:r>
              <a:rPr lang="en-US"/>
              <a:t>Prepare materials: recording device, flip chart paper, markers</a:t>
            </a:r>
            <a:endParaRPr/>
          </a:p>
          <a:p>
            <a:pPr indent="-342900" lvl="0" marL="457200" rtl="0" algn="l">
              <a:lnSpc>
                <a:spcPct val="90000"/>
              </a:lnSpc>
              <a:spcBef>
                <a:spcPts val="0"/>
              </a:spcBef>
              <a:spcAft>
                <a:spcPts val="0"/>
              </a:spcAft>
              <a:buSzPts val="1800"/>
              <a:buChar char="●"/>
            </a:pPr>
            <a:r>
              <a:rPr lang="en-US"/>
              <a:t>Assign roles: one person must be the facilitator and another person will be the note-taker</a:t>
            </a:r>
            <a:endParaRPr/>
          </a:p>
        </p:txBody>
      </p:sp>
      <p:sp>
        <p:nvSpPr>
          <p:cNvPr id="243" name="Google Shape;243;g3aec51c1436_0_206"/>
          <p:cNvSpPr txBox="1"/>
          <p:nvPr>
            <p:ph idx="2" type="body"/>
          </p:nvPr>
        </p:nvSpPr>
        <p:spPr>
          <a:xfrm>
            <a:off x="1788850" y="3931225"/>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Step 3: Conducting the Session</a:t>
            </a:r>
            <a:endParaRPr b="1"/>
          </a:p>
          <a:p>
            <a:pPr indent="-342900" lvl="0" marL="457200" rtl="0" algn="l">
              <a:lnSpc>
                <a:spcPct val="90000"/>
              </a:lnSpc>
              <a:spcBef>
                <a:spcPts val="1000"/>
              </a:spcBef>
              <a:spcAft>
                <a:spcPts val="0"/>
              </a:spcAft>
              <a:buSzPts val="1800"/>
              <a:buChar char="●"/>
            </a:pPr>
            <a:r>
              <a:rPr lang="en-US"/>
              <a:t>Start with introductions and ground rules</a:t>
            </a:r>
            <a:endParaRPr/>
          </a:p>
          <a:p>
            <a:pPr indent="-342900" lvl="0" marL="457200" rtl="0" algn="l">
              <a:lnSpc>
                <a:spcPct val="90000"/>
              </a:lnSpc>
              <a:spcBef>
                <a:spcPts val="0"/>
              </a:spcBef>
              <a:spcAft>
                <a:spcPts val="0"/>
              </a:spcAft>
              <a:buSzPts val="1800"/>
              <a:buChar char="●"/>
            </a:pPr>
            <a:r>
              <a:rPr lang="en-US"/>
              <a:t>Ask questions that encourage sharing experiences</a:t>
            </a:r>
            <a:endParaRPr/>
          </a:p>
          <a:p>
            <a:pPr indent="-342900" lvl="0" marL="457200" rtl="0" algn="l">
              <a:lnSpc>
                <a:spcPct val="90000"/>
              </a:lnSpc>
              <a:spcBef>
                <a:spcPts val="0"/>
              </a:spcBef>
              <a:spcAft>
                <a:spcPts val="0"/>
              </a:spcAft>
              <a:buSzPts val="1800"/>
              <a:buChar char="●"/>
            </a:pPr>
            <a:r>
              <a:rPr lang="en-US"/>
              <a:t>Listen actively and probe deeper when needed</a:t>
            </a:r>
            <a:endParaRPr/>
          </a:p>
          <a:p>
            <a:pPr indent="-342900" lvl="0" marL="457200" rtl="0" algn="l">
              <a:lnSpc>
                <a:spcPct val="90000"/>
              </a:lnSpc>
              <a:spcBef>
                <a:spcPts val="0"/>
              </a:spcBef>
              <a:spcAft>
                <a:spcPts val="0"/>
              </a:spcAft>
              <a:buSzPts val="1800"/>
              <a:buChar char="●"/>
            </a:pPr>
            <a:r>
              <a:rPr lang="en-US"/>
              <a:t>Ensure all participants contribute</a:t>
            </a:r>
            <a:endParaRPr/>
          </a:p>
        </p:txBody>
      </p:sp>
      <p:sp>
        <p:nvSpPr>
          <p:cNvPr id="244" name="Google Shape;244;g3aec51c1436_0_206"/>
          <p:cNvSpPr txBox="1"/>
          <p:nvPr>
            <p:ph idx="2" type="body"/>
          </p:nvPr>
        </p:nvSpPr>
        <p:spPr>
          <a:xfrm>
            <a:off x="1788850" y="5388550"/>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Step 4: Analysis</a:t>
            </a:r>
            <a:endParaRPr b="1"/>
          </a:p>
          <a:p>
            <a:pPr indent="-342900" lvl="0" marL="457200" rtl="0" algn="l">
              <a:lnSpc>
                <a:spcPct val="90000"/>
              </a:lnSpc>
              <a:spcBef>
                <a:spcPts val="1000"/>
              </a:spcBef>
              <a:spcAft>
                <a:spcPts val="0"/>
              </a:spcAft>
              <a:buSzPts val="1800"/>
              <a:buChar char="●"/>
            </a:pPr>
            <a:r>
              <a:rPr lang="en-US"/>
              <a:t>Review recordings and notes</a:t>
            </a:r>
            <a:endParaRPr/>
          </a:p>
          <a:p>
            <a:pPr indent="-342900" lvl="0" marL="457200" rtl="0" algn="l">
              <a:lnSpc>
                <a:spcPct val="90000"/>
              </a:lnSpc>
              <a:spcBef>
                <a:spcPts val="0"/>
              </a:spcBef>
              <a:spcAft>
                <a:spcPts val="0"/>
              </a:spcAft>
              <a:buSzPts val="1800"/>
              <a:buChar char="●"/>
            </a:pPr>
            <a:r>
              <a:rPr lang="en-US"/>
              <a:t>Identify common themes and patterns that will come up from the focus groups </a:t>
            </a:r>
            <a:endParaRPr/>
          </a:p>
          <a:p>
            <a:pPr indent="-342900" lvl="0" marL="457200" rtl="0" algn="l">
              <a:lnSpc>
                <a:spcPct val="90000"/>
              </a:lnSpc>
              <a:spcBef>
                <a:spcPts val="0"/>
              </a:spcBef>
              <a:spcAft>
                <a:spcPts val="0"/>
              </a:spcAft>
              <a:buSzPts val="1800"/>
              <a:buChar char="●"/>
            </a:pPr>
            <a:r>
              <a:rPr lang="en-US"/>
              <a:t>Note unique insights or contradictions</a:t>
            </a:r>
            <a:endParaRPr/>
          </a:p>
          <a:p>
            <a:pPr indent="-342900" lvl="0" marL="457200" rtl="0" algn="l">
              <a:lnSpc>
                <a:spcPct val="90000"/>
              </a:lnSpc>
              <a:spcBef>
                <a:spcPts val="0"/>
              </a:spcBef>
              <a:spcAft>
                <a:spcPts val="0"/>
              </a:spcAft>
              <a:buSzPts val="1800"/>
              <a:buChar char="●"/>
            </a:pPr>
            <a:r>
              <a:rPr lang="en-US"/>
              <a:t>Summarise key findings</a:t>
            </a:r>
            <a:endParaRPr/>
          </a:p>
        </p:txBody>
      </p:sp>
      <p:pic>
        <p:nvPicPr>
          <p:cNvPr id="245" name="Google Shape;245;g3aec51c1436_0_206"/>
          <p:cNvPicPr preferRelativeResize="0"/>
          <p:nvPr/>
        </p:nvPicPr>
        <p:blipFill rotWithShape="1">
          <a:blip r:embed="rId5">
            <a:alphaModFix/>
          </a:blip>
          <a:srcRect b="0" l="0" r="0" t="0"/>
          <a:stretch/>
        </p:blipFill>
        <p:spPr>
          <a:xfrm>
            <a:off x="152400" y="3931250"/>
            <a:ext cx="1293550" cy="1293550"/>
          </a:xfrm>
          <a:prstGeom prst="rect">
            <a:avLst/>
          </a:prstGeom>
          <a:noFill/>
          <a:ln>
            <a:noFill/>
          </a:ln>
        </p:spPr>
      </p:pic>
      <p:pic>
        <p:nvPicPr>
          <p:cNvPr id="246" name="Google Shape;246;g3aec51c1436_0_206"/>
          <p:cNvPicPr preferRelativeResize="0"/>
          <p:nvPr/>
        </p:nvPicPr>
        <p:blipFill rotWithShape="1">
          <a:blip r:embed="rId6">
            <a:alphaModFix/>
          </a:blip>
          <a:srcRect b="0" l="0" r="0" t="0"/>
          <a:stretch/>
        </p:blipFill>
        <p:spPr>
          <a:xfrm>
            <a:off x="225163" y="5461338"/>
            <a:ext cx="1148026" cy="1148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aec51c1436_0_2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Incorporating the PERMA Digital Well-being Index</a:t>
            </a:r>
            <a:endParaRPr/>
          </a:p>
        </p:txBody>
      </p:sp>
      <p:sp>
        <p:nvSpPr>
          <p:cNvPr id="253" name="Google Shape;253;g3aec51c1436_0_2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Use this systematic approach to incorporate the PERMA Digital Well-being Index:</a:t>
            </a:r>
            <a:endParaRPr/>
          </a:p>
        </p:txBody>
      </p:sp>
      <p:grpSp>
        <p:nvGrpSpPr>
          <p:cNvPr id="254" name="Google Shape;254;g3aec51c1436_0_223"/>
          <p:cNvGrpSpPr/>
          <p:nvPr/>
        </p:nvGrpSpPr>
        <p:grpSpPr>
          <a:xfrm>
            <a:off x="7509568" y="1586327"/>
            <a:ext cx="4407490" cy="4643951"/>
            <a:chOff x="5632317" y="1189775"/>
            <a:chExt cx="3305700" cy="3483050"/>
          </a:xfrm>
        </p:grpSpPr>
        <p:sp>
          <p:nvSpPr>
            <p:cNvPr id="255" name="Google Shape;255;g3aec51c1436_0_223"/>
            <p:cNvSpPr/>
            <p:nvPr/>
          </p:nvSpPr>
          <p:spPr>
            <a:xfrm>
              <a:off x="5632317" y="1189775"/>
              <a:ext cx="3305700" cy="669000"/>
            </a:xfrm>
            <a:prstGeom prst="chevron">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766CA"/>
                  </a:solidFill>
                  <a:latin typeface="Roboto"/>
                  <a:ea typeface="Roboto"/>
                  <a:cs typeface="Roboto"/>
                  <a:sym typeface="Roboto"/>
                </a:rPr>
                <a:t>After Both Activities</a:t>
              </a:r>
              <a:endParaRPr b="1" i="0" sz="1900" u="none" cap="none" strike="noStrike">
                <a:solidFill>
                  <a:srgbClr val="F766CA"/>
                </a:solidFill>
                <a:latin typeface="Roboto"/>
                <a:ea typeface="Roboto"/>
                <a:cs typeface="Roboto"/>
                <a:sym typeface="Roboto"/>
              </a:endParaRPr>
            </a:p>
          </p:txBody>
        </p:sp>
        <p:sp>
          <p:nvSpPr>
            <p:cNvPr id="256" name="Google Shape;256;g3aec51c1436_0_223"/>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Compare focus group insights with PERMA Index results</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Look for patterns that explain quantitative findings</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Identify specific needs and gaps requiring attention</a:t>
              </a:r>
              <a:endParaRPr b="0" i="0" sz="1600" u="none" cap="none" strike="noStrike">
                <a:solidFill>
                  <a:srgbClr val="000000"/>
                </a:solidFill>
                <a:latin typeface="Roboto"/>
                <a:ea typeface="Roboto"/>
                <a:cs typeface="Roboto"/>
                <a:sym typeface="Roboto"/>
              </a:endParaRPr>
            </a:p>
          </p:txBody>
        </p:sp>
      </p:grpSp>
      <p:grpSp>
        <p:nvGrpSpPr>
          <p:cNvPr id="257" name="Google Shape;257;g3aec51c1436_0_223"/>
          <p:cNvGrpSpPr/>
          <p:nvPr/>
        </p:nvGrpSpPr>
        <p:grpSpPr>
          <a:xfrm>
            <a:off x="0" y="1586613"/>
            <a:ext cx="4729082" cy="4643665"/>
            <a:chOff x="0" y="1189989"/>
            <a:chExt cx="3546900" cy="3482836"/>
          </a:xfrm>
        </p:grpSpPr>
        <p:sp>
          <p:nvSpPr>
            <p:cNvPr id="258" name="Google Shape;258;g3aec51c1436_0_223"/>
            <p:cNvSpPr/>
            <p:nvPr/>
          </p:nvSpPr>
          <p:spPr>
            <a:xfrm>
              <a:off x="0" y="1189989"/>
              <a:ext cx="3546900" cy="669000"/>
            </a:xfrm>
            <a:prstGeom prst="homePlate">
              <a:avLst>
                <a:gd fmla="val 50000" name="adj"/>
              </a:avLst>
            </a:prstGeom>
            <a:solidFill>
              <a:srgbClr val="DE0A9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Before Focus Groups</a:t>
              </a:r>
              <a:endParaRPr b="1" i="0" sz="1900" u="none" cap="none" strike="noStrike">
                <a:solidFill>
                  <a:srgbClr val="FFFFFF"/>
                </a:solidFill>
                <a:latin typeface="Roboto"/>
                <a:ea typeface="Roboto"/>
                <a:cs typeface="Roboto"/>
                <a:sym typeface="Roboto"/>
              </a:endParaRPr>
            </a:p>
          </p:txBody>
        </p:sp>
        <p:sp>
          <p:nvSpPr>
            <p:cNvPr id="259" name="Google Shape;259;g3aec51c1436_0_223"/>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Administer the PERMA Index to teachers and students</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Analyse scores to identify areas of concern (scores 1-2) and strength (scores 4-5)</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Use these results to inform your focus group questions</a:t>
              </a:r>
              <a:endParaRPr b="0" i="0" sz="1600" u="none" cap="none" strike="noStrike">
                <a:solidFill>
                  <a:srgbClr val="000000"/>
                </a:solidFill>
                <a:latin typeface="Roboto"/>
                <a:ea typeface="Roboto"/>
                <a:cs typeface="Roboto"/>
                <a:sym typeface="Roboto"/>
              </a:endParaRPr>
            </a:p>
          </p:txBody>
        </p:sp>
      </p:grpSp>
      <p:grpSp>
        <p:nvGrpSpPr>
          <p:cNvPr id="260" name="Google Shape;260;g3aec51c1436_0_223"/>
          <p:cNvGrpSpPr/>
          <p:nvPr/>
        </p:nvGrpSpPr>
        <p:grpSpPr>
          <a:xfrm>
            <a:off x="3925507" y="1586327"/>
            <a:ext cx="4407490" cy="4643951"/>
            <a:chOff x="2944204" y="1189775"/>
            <a:chExt cx="3305700" cy="3483050"/>
          </a:xfrm>
        </p:grpSpPr>
        <p:sp>
          <p:nvSpPr>
            <p:cNvPr id="261" name="Google Shape;261;g3aec51c1436_0_223"/>
            <p:cNvSpPr/>
            <p:nvPr/>
          </p:nvSpPr>
          <p:spPr>
            <a:xfrm>
              <a:off x="2944204" y="1189775"/>
              <a:ext cx="3305700" cy="669000"/>
            </a:xfrm>
            <a:prstGeom prst="chevron">
              <a:avLst>
                <a:gd fmla="val 50000" name="adj"/>
              </a:avLst>
            </a:prstGeom>
            <a:solidFill>
              <a:srgbClr val="F766CA"/>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During Focus Groups</a:t>
              </a:r>
              <a:endParaRPr b="1" i="0" sz="1900" u="none" cap="none" strike="noStrike">
                <a:solidFill>
                  <a:srgbClr val="FFFFFF"/>
                </a:solidFill>
                <a:latin typeface="Roboto"/>
                <a:ea typeface="Roboto"/>
                <a:cs typeface="Roboto"/>
                <a:sym typeface="Roboto"/>
              </a:endParaRPr>
            </a:p>
          </p:txBody>
        </p:sp>
        <p:sp>
          <p:nvSpPr>
            <p:cNvPr id="262" name="Google Shape;262;g3aec51c1436_0_223"/>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Reference specific PERMA areas where scores were low</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Ask participants to explain why certain areas might be challenging</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Explore successful practices in high-scoring areas</a:t>
              </a:r>
              <a:endParaRPr b="0" i="0" sz="1600" u="none" cap="none" strike="noStrike">
                <a:solidFill>
                  <a:srgbClr val="000000"/>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aec51c1436_0_4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Getting Started</a:t>
            </a:r>
            <a:endParaRPr/>
          </a:p>
        </p:txBody>
      </p:sp>
      <p:sp>
        <p:nvSpPr>
          <p:cNvPr id="269" name="Google Shape;269;g3aec51c1436_0_448"/>
          <p:cNvSpPr txBox="1"/>
          <p:nvPr>
            <p:ph idx="1" type="body"/>
          </p:nvPr>
        </p:nvSpPr>
        <p:spPr>
          <a:xfrm>
            <a:off x="894825" y="993150"/>
            <a:ext cx="11147700" cy="9906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1" lang="en-US" sz="1800">
                <a:solidFill>
                  <a:schemeClr val="dk1"/>
                </a:solidFill>
              </a:rPr>
              <a:t>Begin with the PERMA Index</a:t>
            </a:r>
            <a:r>
              <a:rPr lang="en-US" sz="1800">
                <a:solidFill>
                  <a:schemeClr val="dk1"/>
                </a:solidFill>
              </a:rPr>
              <a:t> to establish baseline measurements. There are </a:t>
            </a:r>
            <a:r>
              <a:rPr b="1" lang="en-US" sz="1800">
                <a:solidFill>
                  <a:schemeClr val="dk1"/>
                </a:solidFill>
              </a:rPr>
              <a:t>two different indexes</a:t>
            </a:r>
            <a:r>
              <a:rPr lang="en-US" sz="1800">
                <a:solidFill>
                  <a:schemeClr val="dk1"/>
                </a:solidFill>
              </a:rPr>
              <a:t>. One that must be completed </a:t>
            </a:r>
            <a:r>
              <a:rPr b="1" lang="en-US" sz="1800">
                <a:solidFill>
                  <a:schemeClr val="dk1"/>
                </a:solidFill>
              </a:rPr>
              <a:t>by the teachers</a:t>
            </a:r>
            <a:r>
              <a:rPr lang="en-US" sz="1800">
                <a:solidFill>
                  <a:schemeClr val="dk1"/>
                </a:solidFill>
              </a:rPr>
              <a:t> and another one that must be completed </a:t>
            </a:r>
            <a:r>
              <a:rPr b="1" lang="en-US" sz="1800">
                <a:solidFill>
                  <a:schemeClr val="dk1"/>
                </a:solidFill>
              </a:rPr>
              <a:t>by the students. </a:t>
            </a:r>
            <a:endParaRPr b="1" sz="1800">
              <a:solidFill>
                <a:schemeClr val="dk1"/>
              </a:solidFill>
            </a:endParaRPr>
          </a:p>
        </p:txBody>
      </p:sp>
      <p:sp>
        <p:nvSpPr>
          <p:cNvPr id="270" name="Google Shape;270;g3aec51c1436_0_448"/>
          <p:cNvSpPr txBox="1"/>
          <p:nvPr>
            <p:ph idx="1" type="body"/>
          </p:nvPr>
        </p:nvSpPr>
        <p:spPr>
          <a:xfrm>
            <a:off x="894825" y="2122825"/>
            <a:ext cx="11147700" cy="10749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After the completion of both indexes then you need to identify from both of the documents which are the most important preliminary results according to the students and the teachers. </a:t>
            </a:r>
            <a:endParaRPr sz="1800">
              <a:solidFill>
                <a:schemeClr val="dk1"/>
              </a:solidFill>
            </a:endParaRPr>
          </a:p>
          <a:p>
            <a:pPr indent="0" lvl="0" marL="457200" rtl="0" algn="just">
              <a:lnSpc>
                <a:spcPct val="90000"/>
              </a:lnSpc>
              <a:spcBef>
                <a:spcPts val="1000"/>
              </a:spcBef>
              <a:spcAft>
                <a:spcPts val="0"/>
              </a:spcAft>
              <a:buSzPts val="2400"/>
              <a:buNone/>
            </a:pPr>
            <a:r>
              <a:rPr lang="en-US" sz="1800">
                <a:solidFill>
                  <a:schemeClr val="dk1"/>
                </a:solidFill>
              </a:rPr>
              <a:t>Use the </a:t>
            </a:r>
            <a:r>
              <a:rPr i="1" lang="en-US" sz="1800">
                <a:solidFill>
                  <a:schemeClr val="dk1"/>
                </a:solidFill>
              </a:rPr>
              <a:t>PERMA Digital Well-being Investigation Results Template</a:t>
            </a:r>
            <a:r>
              <a:rPr lang="en-US" sz="1800">
                <a:solidFill>
                  <a:schemeClr val="dk1"/>
                </a:solidFill>
              </a:rPr>
              <a:t> </a:t>
            </a:r>
            <a:endParaRPr sz="1800">
              <a:solidFill>
                <a:schemeClr val="dk1"/>
              </a:solidFill>
            </a:endParaRPr>
          </a:p>
        </p:txBody>
      </p:sp>
      <p:sp>
        <p:nvSpPr>
          <p:cNvPr id="271" name="Google Shape;271;g3aec51c1436_0_448"/>
          <p:cNvSpPr txBox="1"/>
          <p:nvPr>
            <p:ph idx="1" type="body"/>
          </p:nvPr>
        </p:nvSpPr>
        <p:spPr>
          <a:xfrm>
            <a:off x="894825" y="3322025"/>
            <a:ext cx="11147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Then use focus groups to explore further the most important findings from the indexes. </a:t>
            </a:r>
            <a:endParaRPr sz="1800">
              <a:solidFill>
                <a:schemeClr val="dk1"/>
              </a:solidFill>
            </a:endParaRPr>
          </a:p>
        </p:txBody>
      </p:sp>
      <p:sp>
        <p:nvSpPr>
          <p:cNvPr id="272" name="Google Shape;272;g3aec51c1436_0_448"/>
          <p:cNvSpPr txBox="1"/>
          <p:nvPr>
            <p:ph idx="1" type="body"/>
          </p:nvPr>
        </p:nvSpPr>
        <p:spPr>
          <a:xfrm>
            <a:off x="894825" y="4345950"/>
            <a:ext cx="11147700" cy="11535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Then, use the template </a:t>
            </a:r>
            <a:r>
              <a:rPr i="1" lang="en-US" sz="1800">
                <a:solidFill>
                  <a:schemeClr val="dk1"/>
                </a:solidFill>
              </a:rPr>
              <a:t>Combined Analysis: Connecting the Dots</a:t>
            </a:r>
            <a:r>
              <a:rPr lang="en-US" sz="1800">
                <a:solidFill>
                  <a:schemeClr val="dk1"/>
                </a:solidFill>
              </a:rPr>
              <a:t> in order to make your needs-analysis by combining the most important findings from the focus groups and the indexes. </a:t>
            </a:r>
            <a:endParaRPr sz="1800">
              <a:solidFill>
                <a:schemeClr val="dk1"/>
              </a:solidFill>
            </a:endParaRPr>
          </a:p>
        </p:txBody>
      </p:sp>
      <p:sp>
        <p:nvSpPr>
          <p:cNvPr id="273" name="Google Shape;273;g3aec51c1436_0_448"/>
          <p:cNvSpPr txBox="1"/>
          <p:nvPr>
            <p:ph idx="1" type="body"/>
          </p:nvPr>
        </p:nvSpPr>
        <p:spPr>
          <a:xfrm>
            <a:off x="124000" y="1033800"/>
            <a:ext cx="653700" cy="9093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1</a:t>
            </a:r>
            <a:endParaRPr b="1" sz="2600">
              <a:solidFill>
                <a:schemeClr val="dk1"/>
              </a:solidFill>
            </a:endParaRPr>
          </a:p>
        </p:txBody>
      </p:sp>
      <p:sp>
        <p:nvSpPr>
          <p:cNvPr id="274" name="Google Shape;274;g3aec51c1436_0_448"/>
          <p:cNvSpPr txBox="1"/>
          <p:nvPr>
            <p:ph idx="1" type="body"/>
          </p:nvPr>
        </p:nvSpPr>
        <p:spPr>
          <a:xfrm>
            <a:off x="124000" y="2205625"/>
            <a:ext cx="653700" cy="9093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2</a:t>
            </a:r>
            <a:endParaRPr/>
          </a:p>
        </p:txBody>
      </p:sp>
      <p:sp>
        <p:nvSpPr>
          <p:cNvPr id="275" name="Google Shape;275;g3aec51c1436_0_448"/>
          <p:cNvSpPr txBox="1"/>
          <p:nvPr>
            <p:ph idx="1" type="body"/>
          </p:nvPr>
        </p:nvSpPr>
        <p:spPr>
          <a:xfrm>
            <a:off x="124000" y="3325100"/>
            <a:ext cx="653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3</a:t>
            </a:r>
            <a:endParaRPr/>
          </a:p>
        </p:txBody>
      </p:sp>
      <p:sp>
        <p:nvSpPr>
          <p:cNvPr id="276" name="Google Shape;276;g3aec51c1436_0_448"/>
          <p:cNvSpPr txBox="1"/>
          <p:nvPr>
            <p:ph idx="1" type="body"/>
          </p:nvPr>
        </p:nvSpPr>
        <p:spPr>
          <a:xfrm>
            <a:off x="124000" y="4468050"/>
            <a:ext cx="653700" cy="9093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4</a:t>
            </a:r>
            <a:endParaRPr sz="2000">
              <a:solidFill>
                <a:schemeClr val="dk1"/>
              </a:solidFill>
            </a:endParaRPr>
          </a:p>
        </p:txBody>
      </p:sp>
      <p:sp>
        <p:nvSpPr>
          <p:cNvPr id="277" name="Google Shape;277;g3aec51c1436_0_448"/>
          <p:cNvSpPr txBox="1"/>
          <p:nvPr/>
        </p:nvSpPr>
        <p:spPr>
          <a:xfrm>
            <a:off x="123850" y="5628375"/>
            <a:ext cx="11918400" cy="1153500"/>
          </a:xfrm>
          <a:prstGeom prst="rect">
            <a:avLst/>
          </a:prstGeom>
          <a:solidFill>
            <a:srgbClr val="DFD5F8"/>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Remember! </a:t>
            </a:r>
            <a:endParaRPr b="1" i="0" sz="20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You are not conducting academic research, on the contrary, you're gathering information to improve your school environment. Keep it simple, stay focused on practical outcomes.</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aec51c1436_0_4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283" name="Google Shape;283;g3aec51c1436_0_463"/>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What was the most surprising or important thing you discovered about your school's digital well-being by using both the survey and the discussions from the focus groups?</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284" name="Google Shape;284;g3aec51c1436_0_463"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aec51c1436_0_47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Action Plan For Teachers</a:t>
            </a:r>
            <a:endParaRPr/>
          </a:p>
        </p:txBody>
      </p:sp>
      <p:pic>
        <p:nvPicPr>
          <p:cNvPr id="291" name="Google Shape;291;g3aec51c1436_0_477">
            <a:hlinkClick r:id="rId3"/>
          </p:cNvPr>
          <p:cNvPicPr preferRelativeResize="0"/>
          <p:nvPr/>
        </p:nvPicPr>
        <p:blipFill rotWithShape="1">
          <a:blip r:embed="rId4">
            <a:alphaModFix/>
          </a:blip>
          <a:srcRect b="0" l="0" r="0" t="0"/>
          <a:stretch/>
        </p:blipFill>
        <p:spPr>
          <a:xfrm>
            <a:off x="1960662" y="949849"/>
            <a:ext cx="8219126" cy="5301825"/>
          </a:xfrm>
          <a:prstGeom prst="rect">
            <a:avLst/>
          </a:prstGeom>
          <a:noFill/>
          <a:ln>
            <a:noFill/>
          </a:ln>
        </p:spPr>
      </p:pic>
      <p:sp>
        <p:nvSpPr>
          <p:cNvPr id="292" name="Google Shape;292;g3aec51c1436_0_477"/>
          <p:cNvSpPr txBox="1"/>
          <p:nvPr/>
        </p:nvSpPr>
        <p:spPr>
          <a:xfrm>
            <a:off x="3815700" y="6292225"/>
            <a:ext cx="4560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5"/>
              </a:rPr>
              <a:t>https://www.youtube.com/watch?v=rvIsqa3l7Ew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aec51c1436_0_4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2.3 Coordinated student-staff action plans development</a:t>
            </a:r>
            <a:endParaRPr/>
          </a:p>
        </p:txBody>
      </p:sp>
      <p:sp>
        <p:nvSpPr>
          <p:cNvPr id="299" name="Google Shape;299;g3aec51c1436_0_469"/>
          <p:cNvSpPr txBox="1"/>
          <p:nvPr>
            <p:ph idx="1" type="body"/>
          </p:nvPr>
        </p:nvSpPr>
        <p:spPr>
          <a:xfrm>
            <a:off x="97975" y="1462677"/>
            <a:ext cx="5910900" cy="431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a:t>An action plan is a detailed document that </a:t>
            </a:r>
            <a:r>
              <a:rPr b="1" lang="en-US">
                <a:solidFill>
                  <a:srgbClr val="DE0A9D"/>
                </a:solidFill>
              </a:rPr>
              <a:t>specifies exactly what will be done, by whom, when, and how success will be measured</a:t>
            </a:r>
            <a:r>
              <a:rPr lang="en-US"/>
              <a:t>. For digital well-being, it creates structured approaches to help students develop healthy technology habits while maximizing learning benefits. </a:t>
            </a:r>
            <a:endParaRPr/>
          </a:p>
          <a:p>
            <a:pPr indent="0" lvl="0" marL="0" rtl="0" algn="l">
              <a:lnSpc>
                <a:spcPct val="90000"/>
              </a:lnSpc>
              <a:spcBef>
                <a:spcPts val="1000"/>
              </a:spcBef>
              <a:spcAft>
                <a:spcPts val="0"/>
              </a:spcAft>
              <a:buSzPts val="1800"/>
              <a:buNone/>
            </a:pPr>
            <a:r>
              <a:rPr lang="en-US"/>
              <a:t>Unlike general policies, action plans include </a:t>
            </a:r>
            <a:r>
              <a:rPr b="1" lang="en-US">
                <a:solidFill>
                  <a:srgbClr val="DE0A9D"/>
                </a:solidFill>
              </a:rPr>
              <a:t>specific tasks, deadlines, assigned responsibilities, and measurable outcomes</a:t>
            </a:r>
            <a:r>
              <a:rPr lang="en-US"/>
              <a:t> that staff and students jointly implement.</a:t>
            </a:r>
            <a:endParaRPr/>
          </a:p>
        </p:txBody>
      </p:sp>
      <p:sp>
        <p:nvSpPr>
          <p:cNvPr id="300" name="Google Shape;300;g3aec51c1436_0_469"/>
          <p:cNvSpPr txBox="1"/>
          <p:nvPr>
            <p:ph idx="2" type="body"/>
          </p:nvPr>
        </p:nvSpPr>
        <p:spPr>
          <a:xfrm>
            <a:off x="6131375" y="1462677"/>
            <a:ext cx="5910900" cy="43176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t>Jurupa Unified School District in California launched their Digital Gateway Initiative in 2015, providing Chromebooks to every student from transitional kindergarten through 12th grade. </a:t>
            </a:r>
            <a:endParaRPr sz="1600"/>
          </a:p>
          <a:p>
            <a:pPr indent="0" lvl="0" marL="0" rtl="0" algn="l">
              <a:lnSpc>
                <a:spcPct val="90000"/>
              </a:lnSpc>
              <a:spcBef>
                <a:spcPts val="1000"/>
              </a:spcBef>
              <a:spcAft>
                <a:spcPts val="0"/>
              </a:spcAft>
              <a:buSzPts val="1800"/>
              <a:buNone/>
            </a:pPr>
            <a:r>
              <a:rPr lang="en-US" sz="1600"/>
              <a:t>Rather than focusing solely on technology access, the district integrated comprehensive digital citizenship instruction alongside the device rollout. Students and families take ownership of the devices year-round, extending learning opportunities beyond school while developing responsible technology habits. This coordinated approach demonstrates how device initiatives and digital wellbeing education can be implemented together from the start.</a:t>
            </a:r>
            <a:endParaRPr sz="1600"/>
          </a:p>
          <a:p>
            <a:pPr indent="0" lvl="0" marL="0" rtl="0" algn="l">
              <a:lnSpc>
                <a:spcPct val="90000"/>
              </a:lnSpc>
              <a:spcBef>
                <a:spcPts val="1000"/>
              </a:spcBef>
              <a:spcAft>
                <a:spcPts val="0"/>
              </a:spcAft>
              <a:buSzPts val="1800"/>
              <a:buNone/>
            </a:pPr>
            <a:r>
              <a:rPr lang="en-US" sz="1600"/>
              <a:t>(</a:t>
            </a:r>
            <a:r>
              <a:rPr lang="en-US" sz="1600" u="sng">
                <a:solidFill>
                  <a:schemeClr val="hlink"/>
                </a:solidFill>
                <a:hlinkClick r:id="rId3"/>
              </a:rPr>
              <a:t>https://www.commonsense.org/education/case-studies</a:t>
            </a:r>
            <a:r>
              <a:rPr lang="en-US" sz="1600"/>
              <a:t>)</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aec51c1436_0_49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Implementation steps</a:t>
            </a:r>
            <a:endParaRPr/>
          </a:p>
        </p:txBody>
      </p:sp>
      <p:sp>
        <p:nvSpPr>
          <p:cNvPr id="307" name="Google Shape;307;g3aec51c1436_0_490"/>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1</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Integrate Digital Citizenship into Existing Lessons</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Don't create a separate "digital citizenship" class. Instead, find natural connections within what you already teach. Here a few examples: A history lesson on propaganda is a perfect entry point to discuss online misinformation. </a:t>
            </a:r>
            <a:endParaRPr/>
          </a:p>
          <a:p>
            <a:pPr indent="-342900" lvl="0" marL="457200" rtl="0" algn="l">
              <a:lnSpc>
                <a:spcPct val="90000"/>
              </a:lnSpc>
              <a:spcBef>
                <a:spcPts val="1000"/>
              </a:spcBef>
              <a:spcAft>
                <a:spcPts val="0"/>
              </a:spcAft>
              <a:buSzPts val="1800"/>
              <a:buChar char="●"/>
            </a:pPr>
            <a:r>
              <a:rPr lang="en-US"/>
              <a:t>An English unit on narrative can include the concept of the "digital footprint" as the story we tell about ourselves online. </a:t>
            </a:r>
            <a:endParaRPr/>
          </a:p>
          <a:p>
            <a:pPr indent="-342900" lvl="0" marL="457200" rtl="0" algn="l">
              <a:lnSpc>
                <a:spcPct val="90000"/>
              </a:lnSpc>
              <a:spcBef>
                <a:spcPts val="0"/>
              </a:spcBef>
              <a:spcAft>
                <a:spcPts val="0"/>
              </a:spcAft>
              <a:buSzPts val="1800"/>
              <a:buChar char="●"/>
            </a:pPr>
            <a:r>
              <a:rPr lang="en-US"/>
              <a:t>A health class on relationships must include discussions about cyberbullying and digital communication. This makes the lessons more contextual and impactful.</a:t>
            </a:r>
            <a:endParaRPr/>
          </a:p>
          <a:p>
            <a:pPr indent="0" lvl="0" marL="0" rtl="0" algn="l">
              <a:lnSpc>
                <a:spcPct val="90000"/>
              </a:lnSpc>
              <a:spcBef>
                <a:spcPts val="1000"/>
              </a:spcBef>
              <a:spcAft>
                <a:spcPts val="0"/>
              </a:spcAft>
              <a:buSzPts val="1800"/>
              <a:buNone/>
            </a:pPr>
            <a:r>
              <a:t/>
            </a:r>
            <a:endParaRPr/>
          </a:p>
        </p:txBody>
      </p:sp>
      <p:sp>
        <p:nvSpPr>
          <p:cNvPr id="308" name="Google Shape;308;g3aec51c1436_0_490"/>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2</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Use Real-World Scenarios to Teach Ethical Decision-Making</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Move beyond abstract rules. Use current events, news stories about data breaches, or (anonymised) examples of public social media successes and failures. Present students with ethical dilemmas: </a:t>
            </a:r>
            <a:endParaRPr/>
          </a:p>
          <a:p>
            <a:pPr indent="-342900" lvl="0" marL="457200" rtl="0" algn="l">
              <a:lnSpc>
                <a:spcPct val="90000"/>
              </a:lnSpc>
              <a:spcBef>
                <a:spcPts val="1000"/>
              </a:spcBef>
              <a:spcAft>
                <a:spcPts val="0"/>
              </a:spcAft>
              <a:buSzPts val="1800"/>
              <a:buChar char="●"/>
            </a:pPr>
            <a:r>
              <a:rPr i="1" lang="en-US"/>
              <a:t>"What would you do if a friend asked you to share an embarrassing photo of someone else?" </a:t>
            </a:r>
            <a:endParaRPr i="1"/>
          </a:p>
          <a:p>
            <a:pPr indent="-342900" lvl="0" marL="457200" rtl="0" algn="l">
              <a:lnSpc>
                <a:spcPct val="90000"/>
              </a:lnSpc>
              <a:spcBef>
                <a:spcPts val="0"/>
              </a:spcBef>
              <a:spcAft>
                <a:spcPts val="0"/>
              </a:spcAft>
              <a:buSzPts val="1800"/>
              <a:buChar char="●"/>
            </a:pPr>
            <a:r>
              <a:rPr i="1" lang="en-US"/>
              <a:t>"How do you know if a viral story is true?" </a:t>
            </a:r>
            <a:endParaRPr i="1"/>
          </a:p>
          <a:p>
            <a:pPr indent="0" lvl="0" marL="0" rtl="0" algn="l">
              <a:lnSpc>
                <a:spcPct val="90000"/>
              </a:lnSpc>
              <a:spcBef>
                <a:spcPts val="1000"/>
              </a:spcBef>
              <a:spcAft>
                <a:spcPts val="0"/>
              </a:spcAft>
              <a:buSzPts val="1800"/>
              <a:buNone/>
            </a:pPr>
            <a:r>
              <a:rPr lang="en-US"/>
              <a:t>Facilitate discussions and debates, allowing students to critically think through situations they are likely to encounter.</a:t>
            </a:r>
            <a:endParaRPr/>
          </a:p>
        </p:txBody>
      </p:sp>
      <p:sp>
        <p:nvSpPr>
          <p:cNvPr id="309" name="Google Shape;309;g3aec51c1436_0_490"/>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Here are practical steps you can take to implement this "Digital Citizenship as a Core Skill" strategy in your school and classroom.</a:t>
            </a:r>
            <a:endParaRPr sz="2200"/>
          </a:p>
        </p:txBody>
      </p:sp>
      <p:cxnSp>
        <p:nvCxnSpPr>
          <p:cNvPr id="310" name="Google Shape;310;g3aec51c1436_0_490"/>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aec51c1436_0_4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Implementation steps</a:t>
            </a:r>
            <a:endParaRPr/>
          </a:p>
        </p:txBody>
      </p:sp>
      <p:sp>
        <p:nvSpPr>
          <p:cNvPr id="317" name="Google Shape;317;g3aec51c1436_0_499"/>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3</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Empower Students as Digital Leaders</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Empower students to become teachers and leaders. Have them create posters, videos, or podcasts about digital wellness tips. Form a student "tech leadership team" that mentors younger peers, presents at assemblies, and helps shape the school's technology policies. </a:t>
            </a:r>
            <a:endParaRPr/>
          </a:p>
          <a:p>
            <a:pPr indent="0" lvl="0" marL="0" rtl="0" algn="l">
              <a:lnSpc>
                <a:spcPct val="90000"/>
              </a:lnSpc>
              <a:spcBef>
                <a:spcPts val="1000"/>
              </a:spcBef>
              <a:spcAft>
                <a:spcPts val="0"/>
              </a:spcAft>
              <a:buSzPts val="1800"/>
              <a:buNone/>
            </a:pPr>
            <a:r>
              <a:rPr lang="en-US"/>
              <a:t>When students teach the concepts, they internalise them more deeply, and their messages are often more effective, and relatable than those from adults.</a:t>
            </a:r>
            <a:endParaRPr/>
          </a:p>
          <a:p>
            <a:pPr indent="0" lvl="0" marL="0" rtl="0" algn="l">
              <a:lnSpc>
                <a:spcPct val="90000"/>
              </a:lnSpc>
              <a:spcBef>
                <a:spcPts val="1000"/>
              </a:spcBef>
              <a:spcAft>
                <a:spcPts val="0"/>
              </a:spcAft>
              <a:buSzPts val="1800"/>
              <a:buNone/>
            </a:pPr>
            <a:r>
              <a:t/>
            </a:r>
            <a:endParaRPr/>
          </a:p>
        </p:txBody>
      </p:sp>
      <p:sp>
        <p:nvSpPr>
          <p:cNvPr id="318" name="Google Shape;318;g3aec51c1436_0_499"/>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4</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Model Responsible Digital Behaviour Yourself </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Your actions are your most powerful teaching tool. Be a role model for digital well-being. This means being fully present by putting your own device away during class, explaining how you verify information you find online, and discussing your own choices on social media (e.g., "I'm not sharing that article because I haven't checked the source yet"). </a:t>
            </a:r>
            <a:endParaRPr/>
          </a:p>
        </p:txBody>
      </p:sp>
      <p:sp>
        <p:nvSpPr>
          <p:cNvPr id="319" name="Google Shape;319;g3aec51c1436_0_499"/>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Here are practical steps you can take to implement this "Digital Citizenship as a Core Skill" strategy in your school and classroom.</a:t>
            </a:r>
            <a:endParaRPr sz="2200"/>
          </a:p>
        </p:txBody>
      </p:sp>
      <p:cxnSp>
        <p:nvCxnSpPr>
          <p:cNvPr id="320" name="Google Shape;320;g3aec51c1436_0_499"/>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aec51c1436_0_5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Step-by-Step action plan creation process</a:t>
            </a:r>
            <a:endParaRPr/>
          </a:p>
        </p:txBody>
      </p:sp>
      <p:sp>
        <p:nvSpPr>
          <p:cNvPr id="327" name="Google Shape;327;g3aec51c1436_0_509"/>
          <p:cNvSpPr txBox="1"/>
          <p:nvPr>
            <p:ph idx="1" type="body"/>
          </p:nvPr>
        </p:nvSpPr>
        <p:spPr>
          <a:xfrm>
            <a:off x="97975" y="1863750"/>
            <a:ext cx="11778000" cy="42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1: Translate Research Findings into Collaborative Understanding</a:t>
            </a:r>
            <a:endParaRPr b="1">
              <a:solidFill>
                <a:srgbClr val="DE0A9D"/>
              </a:solidFill>
            </a:endParaRPr>
          </a:p>
          <a:p>
            <a:pPr indent="0" lvl="0" marL="0" rtl="0" algn="l">
              <a:lnSpc>
                <a:spcPct val="90000"/>
              </a:lnSpc>
              <a:spcBef>
                <a:spcPts val="1000"/>
              </a:spcBef>
              <a:spcAft>
                <a:spcPts val="0"/>
              </a:spcAft>
              <a:buSzPts val="1800"/>
              <a:buNone/>
            </a:pPr>
            <a:r>
              <a:rPr lang="en-US"/>
              <a:t>Now that you have gathered valuable data on your school's digital well-being landscape, the first crucial step is to bring these findings back to your students. This step </a:t>
            </a:r>
            <a:r>
              <a:rPr b="1" lang="en-US"/>
              <a:t>transforms the research from an abstract administrative task into a shared, collaborative mission.</a:t>
            </a:r>
            <a:endParaRPr b="1"/>
          </a:p>
          <a:p>
            <a:pPr indent="0" lvl="0" marL="0" rtl="0" algn="l">
              <a:lnSpc>
                <a:spcPct val="90000"/>
              </a:lnSpc>
              <a:spcBef>
                <a:spcPts val="1000"/>
              </a:spcBef>
              <a:spcAft>
                <a:spcPts val="0"/>
              </a:spcAft>
              <a:buSzPts val="1800"/>
              <a:buNone/>
            </a:pPr>
            <a:r>
              <a:rPr lang="en-US"/>
              <a:t>The goal here is to transition from data collection from the previous section to actionable understanding by collaboratively analysing the research results with your students, ensuring the subsequent lesson plan is grounded in their authentic experiences and needs.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solidFill>
                  <a:srgbClr val="DE0A9D"/>
                </a:solidFill>
              </a:rPr>
              <a:t>Step 2: Form Diverse Action Teams with Clear Roles</a:t>
            </a:r>
            <a:endParaRPr b="1">
              <a:solidFill>
                <a:srgbClr val="DE0A9D"/>
              </a:solidFill>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a:t>Create teams of 6 people: 2 teachers, 3 students, 1 support staff member (if needed)</a:t>
            </a:r>
            <a:endParaRPr/>
          </a:p>
          <a:p>
            <a:pPr indent="-342900" lvl="0" marL="457200" rtl="0" algn="l">
              <a:lnSpc>
                <a:spcPct val="90000"/>
              </a:lnSpc>
              <a:spcBef>
                <a:spcPts val="0"/>
              </a:spcBef>
              <a:spcAft>
                <a:spcPts val="0"/>
              </a:spcAft>
              <a:buSzPts val="1800"/>
              <a:buChar char="●"/>
            </a:pPr>
            <a:r>
              <a:rPr lang="en-US"/>
              <a:t>Hold a team formation meeting to establish communication methods and meeting schedule</a:t>
            </a:r>
            <a:endParaRPr/>
          </a:p>
          <a:p>
            <a:pPr indent="-342900" lvl="0" marL="457200" rtl="0" algn="l">
              <a:lnSpc>
                <a:spcPct val="90000"/>
              </a:lnSpc>
              <a:spcBef>
                <a:spcPts val="0"/>
              </a:spcBef>
              <a:spcAft>
                <a:spcPts val="0"/>
              </a:spcAft>
              <a:buSzPts val="1800"/>
              <a:buChar char="●"/>
            </a:pPr>
            <a:r>
              <a:rPr lang="en-US"/>
              <a:t>Assign roles: Team Leader (rotates monthly), Note-taker, Time-keeper, Progress Tracker</a:t>
            </a:r>
            <a:endParaRPr/>
          </a:p>
        </p:txBody>
      </p:sp>
      <p:sp>
        <p:nvSpPr>
          <p:cNvPr id="328" name="Google Shape;328;g3aec51c1436_0_509"/>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Once you've gathered and analyzed your data, the next phase is turning insights into action.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Learning Objectives</a:t>
            </a:r>
            <a:endParaRPr/>
          </a:p>
        </p:txBody>
      </p:sp>
      <p:sp>
        <p:nvSpPr>
          <p:cNvPr id="78" name="Google Shape;78;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700" u="sng">
                <a:solidFill>
                  <a:srgbClr val="000000"/>
                </a:solidFill>
              </a:rPr>
              <a:t>Unit 1: School Vision and Values for Digital Well-being</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Recognise the importance of developing a digital well-being strategy in schools.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Produce a school digital well-being vision that links technology use, PERMA principles, and existing school values or frameworks.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Formulate SMART objectives aligned with their school’s digital well-being vision.</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Unit 2: From Assessment to Action: Building Your Whole-School Plan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Investigate needs and gaps using the PERMA Systemic Index and focus groups.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Develop coordinated staff–student action plans to embed digital well-being practices across subjects and routines.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Develop a phased, whole-school digital well-being implementation roadmap that links vision, classroom practice, family engagement, and risk mitigation.</a:t>
            </a:r>
            <a:endParaRPr sz="1500">
              <a:solidFill>
                <a:srgbClr val="000000"/>
              </a:solidFill>
            </a:endParaRPr>
          </a:p>
          <a:p>
            <a:pPr indent="0" lvl="0" marL="0" rtl="0" algn="l">
              <a:lnSpc>
                <a:spcPct val="100000"/>
              </a:lnSpc>
              <a:spcBef>
                <a:spcPts val="0"/>
              </a:spcBef>
              <a:spcAft>
                <a:spcPts val="0"/>
              </a:spcAft>
              <a:buSzPts val="1800"/>
              <a:buNone/>
            </a:pPr>
            <a:r>
              <a:t/>
            </a:r>
            <a:endParaRPr sz="1500" u="sng">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Unit 3: Engaging Families and the Community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Design approaches for engaging families and community partners in shared digital norms, healthy habits, and supportive practices that extend beyond the school.</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Determine simple indicators to monitor success, such as a decrease in negative online incidents or qualitative feedback from parents’ focus groups.</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Unit 4: A School Wide Approach made possible.</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Identify and plan school-wide digital well-being initiatives (e.g., awareness campaigns, balance days) that address risks such as cyberbullying or screen overload.</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Construct guidelines for balanced and purposeful digital technology use for the school’s stakeholders (teachers, parents, and students).</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aec51c1436_0_5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Step-by-Step action plan creation process</a:t>
            </a:r>
            <a:endParaRPr/>
          </a:p>
        </p:txBody>
      </p:sp>
      <p:sp>
        <p:nvSpPr>
          <p:cNvPr id="335" name="Google Shape;335;g3aec51c1436_0_517"/>
          <p:cNvSpPr txBox="1"/>
          <p:nvPr>
            <p:ph idx="1" type="body"/>
          </p:nvPr>
        </p:nvSpPr>
        <p:spPr>
          <a:xfrm>
            <a:off x="97975" y="1040775"/>
            <a:ext cx="11778000" cy="19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3: Define Student-Centred Goals and Priorities</a:t>
            </a:r>
            <a:endParaRPr b="1">
              <a:solidFill>
                <a:srgbClr val="DE0A9D"/>
              </a:solidFill>
            </a:endParaRPr>
          </a:p>
          <a:p>
            <a:pPr indent="0" lvl="0" marL="0" rtl="0" algn="l">
              <a:lnSpc>
                <a:spcPct val="90000"/>
              </a:lnSpc>
              <a:spcBef>
                <a:spcPts val="1000"/>
              </a:spcBef>
              <a:spcAft>
                <a:spcPts val="0"/>
              </a:spcAft>
              <a:buSzPts val="1800"/>
              <a:buNone/>
            </a:pPr>
            <a:r>
              <a:rPr lang="en-US"/>
              <a:t>The goal here is to create clear goals grounded in student needs, not just teachers’ priorities.</a:t>
            </a:r>
            <a:endParaRPr/>
          </a:p>
          <a:p>
            <a:pPr indent="-342900" lvl="0" marL="457200" rtl="0" algn="l">
              <a:lnSpc>
                <a:spcPct val="90000"/>
              </a:lnSpc>
              <a:spcBef>
                <a:spcPts val="1000"/>
              </a:spcBef>
              <a:spcAft>
                <a:spcPts val="0"/>
              </a:spcAft>
              <a:buSzPts val="1800"/>
              <a:buChar char="●"/>
            </a:pPr>
            <a:r>
              <a:rPr lang="en-US"/>
              <a:t>Have students list issues they care about (e.g., “too much screen time,” “pressure from group chats”).</a:t>
            </a:r>
            <a:endParaRPr/>
          </a:p>
          <a:p>
            <a:pPr indent="-342900" lvl="0" marL="457200" rtl="0" algn="l">
              <a:lnSpc>
                <a:spcPct val="90000"/>
              </a:lnSpc>
              <a:spcBef>
                <a:spcPts val="0"/>
              </a:spcBef>
              <a:spcAft>
                <a:spcPts val="0"/>
              </a:spcAft>
              <a:buSzPts val="1800"/>
              <a:buChar char="●"/>
            </a:pPr>
            <a:r>
              <a:rPr lang="en-US"/>
              <a:t>Each member places 3 dots on ideas they find most urgent.</a:t>
            </a:r>
            <a:endParaRPr/>
          </a:p>
          <a:p>
            <a:pPr indent="-342900" lvl="0" marL="457200" rtl="0" algn="l">
              <a:lnSpc>
                <a:spcPct val="90000"/>
              </a:lnSpc>
              <a:spcBef>
                <a:spcPts val="0"/>
              </a:spcBef>
              <a:spcAft>
                <a:spcPts val="0"/>
              </a:spcAft>
              <a:buSzPts val="1800"/>
              <a:buChar char="●"/>
            </a:pPr>
            <a:r>
              <a:rPr lang="en-US"/>
              <a:t>Encourage students to phrase goals in their own words.</a:t>
            </a:r>
            <a:endParaRPr/>
          </a:p>
          <a:p>
            <a:pPr indent="0" lvl="0" marL="0" rtl="0" algn="l">
              <a:lnSpc>
                <a:spcPct val="90000"/>
              </a:lnSpc>
              <a:spcBef>
                <a:spcPts val="1000"/>
              </a:spcBef>
              <a:spcAft>
                <a:spcPts val="0"/>
              </a:spcAft>
              <a:buSzPts val="1800"/>
              <a:buNone/>
            </a:pPr>
            <a:r>
              <a:rPr b="1" i="1" lang="en-US">
                <a:solidFill>
                  <a:schemeClr val="accent1"/>
                </a:solidFill>
              </a:rPr>
              <a:t>Use the following template to guide you:</a:t>
            </a:r>
            <a:endParaRPr/>
          </a:p>
          <a:p>
            <a:pPr indent="0" lvl="0" marL="0" rtl="0" algn="l">
              <a:lnSpc>
                <a:spcPct val="90000"/>
              </a:lnSpc>
              <a:spcBef>
                <a:spcPts val="1000"/>
              </a:spcBef>
              <a:spcAft>
                <a:spcPts val="0"/>
              </a:spcAft>
              <a:buSzPts val="1800"/>
              <a:buNone/>
            </a:pPr>
            <a:r>
              <a:t/>
            </a:r>
            <a:endParaRPr/>
          </a:p>
        </p:txBody>
      </p:sp>
      <p:graphicFrame>
        <p:nvGraphicFramePr>
          <p:cNvPr id="336" name="Google Shape;336;g3aec51c1436_0_517"/>
          <p:cNvGraphicFramePr/>
          <p:nvPr/>
        </p:nvGraphicFramePr>
        <p:xfrm>
          <a:off x="391025" y="3107625"/>
          <a:ext cx="3000000" cy="3000000"/>
        </p:xfrm>
        <a:graphic>
          <a:graphicData uri="http://schemas.openxmlformats.org/drawingml/2006/table">
            <a:tbl>
              <a:tblPr>
                <a:noFill/>
                <a:tableStyleId>{0C437B5F-7A0D-4B78-8787-0060BDC3EB05}</a:tableStyleId>
              </a:tblPr>
              <a:tblGrid>
                <a:gridCol w="2238375"/>
                <a:gridCol w="2238375"/>
                <a:gridCol w="2238375"/>
                <a:gridCol w="2238375"/>
                <a:gridCol w="2238375"/>
              </a:tblGrid>
              <a:tr h="7067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Goal</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Why does this matter to us?</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What success looks like</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Possible barriers</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First step</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r>
              <a:tr h="7067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e.g., Take tech breaks every 40 min</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Helps us focus better</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80% of class remembers to pause</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Forgetfulness</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Make a class signal</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r>
            </a:tbl>
          </a:graphicData>
        </a:graphic>
      </p:graphicFrame>
      <p:sp>
        <p:nvSpPr>
          <p:cNvPr id="337" name="Google Shape;337;g3aec51c1436_0_517"/>
          <p:cNvSpPr txBox="1"/>
          <p:nvPr>
            <p:ph idx="1" type="body"/>
          </p:nvPr>
        </p:nvSpPr>
        <p:spPr>
          <a:xfrm>
            <a:off x="181225" y="5102250"/>
            <a:ext cx="11778000" cy="159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Step 4: Develop Materials and Monitoring Tools for Implementation </a:t>
            </a:r>
            <a:endParaRPr b="1">
              <a:solidFill>
                <a:srgbClr val="DE0A9D"/>
              </a:solidFill>
            </a:endParaRPr>
          </a:p>
          <a:p>
            <a:pPr indent="-342900" lvl="0" marL="457200" rtl="0" algn="l">
              <a:lnSpc>
                <a:spcPct val="90000"/>
              </a:lnSpc>
              <a:spcBef>
                <a:spcPts val="1000"/>
              </a:spcBef>
              <a:spcAft>
                <a:spcPts val="0"/>
              </a:spcAft>
              <a:buSzPts val="1800"/>
              <a:buChar char="●"/>
            </a:pPr>
            <a:r>
              <a:rPr lang="en-US"/>
              <a:t>Create specific materials needed with your students: student self-monitoring sheets, classroom display posters, timer systems, reflection prompts</a:t>
            </a:r>
            <a:endParaRPr/>
          </a:p>
          <a:p>
            <a:pPr indent="-342900" lvl="0" marL="457200" rtl="0" algn="l">
              <a:lnSpc>
                <a:spcPct val="90000"/>
              </a:lnSpc>
              <a:spcBef>
                <a:spcPts val="0"/>
              </a:spcBef>
              <a:spcAft>
                <a:spcPts val="0"/>
              </a:spcAft>
              <a:buSzPts val="1800"/>
              <a:buChar char="●"/>
            </a:pPr>
            <a:r>
              <a:rPr lang="en-US"/>
              <a:t>Prepare weekly tracking spreadsheet with columns: Date | Activity | Participation Rate | Student Feedback | Adjustments Needed</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aec51c1436_0_5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Tips for an efficient and dynamic action plan</a:t>
            </a:r>
            <a:endParaRPr/>
          </a:p>
        </p:txBody>
      </p:sp>
      <p:sp>
        <p:nvSpPr>
          <p:cNvPr id="344" name="Google Shape;344;g3aec51c1436_0_545"/>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Creating an effective action plan means going beyond descriptive intentions (e.g., “we want less screen time”) and instead anchoring your plan in the evidence and priorities you have already established. </a:t>
            </a:r>
            <a:endParaRPr sz="2200"/>
          </a:p>
        </p:txBody>
      </p:sp>
      <p:sp>
        <p:nvSpPr>
          <p:cNvPr id="345" name="Google Shape;345;g3aec51c1436_0_545"/>
          <p:cNvSpPr txBox="1"/>
          <p:nvPr>
            <p:ph idx="2" type="body"/>
          </p:nvPr>
        </p:nvSpPr>
        <p:spPr>
          <a:xfrm>
            <a:off x="97975" y="1951375"/>
            <a:ext cx="119445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Every action you set should flow directly from the work you did in the previous steps:</a:t>
            </a:r>
            <a:endParaRPr/>
          </a:p>
          <a:p>
            <a:pPr indent="-342900" lvl="0" marL="457200" rtl="0" algn="l">
              <a:lnSpc>
                <a:spcPct val="100000"/>
              </a:lnSpc>
              <a:spcBef>
                <a:spcPts val="1000"/>
              </a:spcBef>
              <a:spcAft>
                <a:spcPts val="0"/>
              </a:spcAft>
              <a:buClr>
                <a:srgbClr val="000000"/>
              </a:buClr>
              <a:buSzPts val="1800"/>
              <a:buFont typeface="Arial"/>
              <a:buChar char="●"/>
            </a:pPr>
            <a:r>
              <a:rPr b="1" lang="en-US">
                <a:solidFill>
                  <a:srgbClr val="000000"/>
                </a:solidFill>
              </a:rPr>
              <a:t>Your school’s digital well-being vision and mission</a:t>
            </a:r>
            <a:endParaRPr>
              <a:solidFill>
                <a:srgbClr val="000000"/>
              </a:solidFill>
            </a:endParaRPr>
          </a:p>
          <a:p>
            <a:pPr indent="0" lvl="0" marL="457200" rtl="0" algn="l">
              <a:lnSpc>
                <a:spcPct val="100000"/>
              </a:lnSpc>
              <a:spcBef>
                <a:spcPts val="1000"/>
              </a:spcBef>
              <a:spcAft>
                <a:spcPts val="0"/>
              </a:spcAft>
              <a:buSzPts val="1800"/>
              <a:buNone/>
            </a:pPr>
            <a:r>
              <a:rPr lang="en-US">
                <a:solidFill>
                  <a:srgbClr val="000000"/>
                </a:solidFill>
              </a:rPr>
              <a:t>This is the compass that ensures your plan is not random but value-driven. Each action should reflect how your school defines digital flourishing through its values and the PERMA framework.</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lang="en-US">
                <a:solidFill>
                  <a:srgbClr val="000000"/>
                </a:solidFill>
              </a:rPr>
              <a:t>Needs and gaps analysis</a:t>
            </a:r>
            <a:r>
              <a:rPr lang="en-US">
                <a:solidFill>
                  <a:srgbClr val="000000"/>
                </a:solidFill>
              </a:rPr>
              <a:t> </a:t>
            </a:r>
            <a:endParaRPr>
              <a:solidFill>
                <a:srgbClr val="000000"/>
              </a:solidFill>
            </a:endParaRPr>
          </a:p>
          <a:p>
            <a:pPr indent="0" lvl="0" marL="457200" rtl="0" algn="l">
              <a:lnSpc>
                <a:spcPct val="100000"/>
              </a:lnSpc>
              <a:spcBef>
                <a:spcPts val="1000"/>
              </a:spcBef>
              <a:spcAft>
                <a:spcPts val="0"/>
              </a:spcAft>
              <a:buSzPts val="1800"/>
              <a:buNone/>
            </a:pPr>
            <a:r>
              <a:rPr lang="en-US">
                <a:solidFill>
                  <a:srgbClr val="000000"/>
                </a:solidFill>
              </a:rPr>
              <a:t>PERMA Index and Focus groups: These findings show </a:t>
            </a:r>
            <a:r>
              <a:rPr i="1" lang="en-US">
                <a:solidFill>
                  <a:srgbClr val="000000"/>
                </a:solidFill>
              </a:rPr>
              <a:t>where</a:t>
            </a:r>
            <a:r>
              <a:rPr lang="en-US">
                <a:solidFill>
                  <a:srgbClr val="000000"/>
                </a:solidFill>
              </a:rPr>
              <a:t> action is most urgently needed and prevent you from designing plans based on assumptions rather than realities.</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lang="en-US">
                <a:solidFill>
                  <a:srgbClr val="000000"/>
                </a:solidFill>
              </a:rPr>
              <a:t>SMART objectives</a:t>
            </a:r>
            <a:br>
              <a:rPr lang="en-US">
                <a:solidFill>
                  <a:srgbClr val="000000"/>
                </a:solidFill>
              </a:rPr>
            </a:br>
            <a:r>
              <a:rPr lang="en-US">
                <a:solidFill>
                  <a:srgbClr val="000000"/>
                </a:solidFill>
              </a:rPr>
              <a:t>These ensure that your vision and mission are translated into measurable, achievable, and time-bound commitments.</a:t>
            </a:r>
            <a:endParaRPr>
              <a:solidFill>
                <a:srgbClr val="000000"/>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346" name="Google Shape;346;g3aec51c1436_0_545"/>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An action plan built this way becomes a </a:t>
            </a:r>
            <a:r>
              <a:rPr b="1" i="0" lang="en-US" sz="1800" u="none" cap="none" strike="noStrike">
                <a:solidFill>
                  <a:srgbClr val="DE0A9D"/>
                </a:solidFill>
                <a:latin typeface="Arial"/>
                <a:ea typeface="Arial"/>
                <a:cs typeface="Arial"/>
                <a:sym typeface="Arial"/>
              </a:rPr>
              <a:t>living strategy</a:t>
            </a:r>
            <a:r>
              <a:rPr b="0" i="0" lang="en-US" sz="1800" u="none" cap="none" strike="noStrike">
                <a:solidFill>
                  <a:schemeClr val="dk1"/>
                </a:solidFill>
                <a:latin typeface="Arial"/>
                <a:ea typeface="Arial"/>
                <a:cs typeface="Arial"/>
                <a:sym typeface="Arial"/>
              </a:rPr>
              <a:t>, not a checklist. It links big-picture aspirations with classroom realities and stakeholder roles.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aec51c1436_0_55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352" name="Google Shape;352;g3aec51c1436_0_55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How does involving students directly in creating and implementing the digital well-being action plan change the relevance, ownership, and impact of the initiatives compared to a plan designed only by teachers?</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353" name="Google Shape;353;g3aec51c1436_0_55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aec51c1436_0_5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2.4 Creating and Implementing Your Whole-School Roadmap</a:t>
            </a:r>
            <a:endParaRPr sz="3400"/>
          </a:p>
        </p:txBody>
      </p:sp>
      <p:sp>
        <p:nvSpPr>
          <p:cNvPr id="360" name="Google Shape;360;g3aec51c1436_0_553"/>
          <p:cNvSpPr txBox="1"/>
          <p:nvPr>
            <p:ph idx="1" type="body"/>
          </p:nvPr>
        </p:nvSpPr>
        <p:spPr>
          <a:xfrm>
            <a:off x="97975" y="1318925"/>
            <a:ext cx="11944500" cy="32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200">
                <a:solidFill>
                  <a:srgbClr val="000000"/>
                </a:solidFill>
              </a:rPr>
              <a:t>A whole-school digital well-being roadmap requires strategic coordination across four interconnected elements: </a:t>
            </a:r>
            <a:endParaRPr sz="2200">
              <a:solidFill>
                <a:srgbClr val="000000"/>
              </a:solidFill>
            </a:endParaRPr>
          </a:p>
          <a:p>
            <a:pPr indent="0" lvl="0" marL="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457200" lvl="0" marL="0" rtl="0" algn="l">
              <a:lnSpc>
                <a:spcPct val="100000"/>
              </a:lnSpc>
              <a:spcBef>
                <a:spcPts val="0"/>
              </a:spcBef>
              <a:spcAft>
                <a:spcPts val="0"/>
              </a:spcAft>
              <a:buSzPts val="1800"/>
              <a:buNone/>
            </a:pPr>
            <a:r>
              <a:rPr lang="en-US" sz="2200">
                <a:solidFill>
                  <a:srgbClr val="000000"/>
                </a:solidFill>
              </a:rPr>
              <a:t>vision alignment		classroom practice		family engagement		risk mitigation</a:t>
            </a:r>
            <a:endParaRPr sz="2200">
              <a:solidFill>
                <a:srgbClr val="000000"/>
              </a:solidFill>
            </a:endParaRPr>
          </a:p>
          <a:p>
            <a:pPr indent="0" lvl="0" marL="0" rtl="0" algn="l">
              <a:lnSpc>
                <a:spcPct val="100000"/>
              </a:lnSpc>
              <a:spcBef>
                <a:spcPts val="0"/>
              </a:spcBef>
              <a:spcAft>
                <a:spcPts val="0"/>
              </a:spcAft>
              <a:buSzPts val="1800"/>
              <a:buNone/>
            </a:pPr>
            <a:r>
              <a:t/>
            </a:r>
            <a:endParaRPr>
              <a:solidFill>
                <a:srgbClr val="0000FF"/>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t/>
            </a:r>
            <a:endParaRPr/>
          </a:p>
        </p:txBody>
      </p:sp>
      <p:sp>
        <p:nvSpPr>
          <p:cNvPr id="361" name="Google Shape;361;g3aec51c1436_0_553"/>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most critical factor for success is </a:t>
            </a:r>
            <a:r>
              <a:rPr b="1" i="0" lang="en-US" sz="1800" u="none" cap="none" strike="noStrike">
                <a:solidFill>
                  <a:srgbClr val="DE0A9D"/>
                </a:solidFill>
                <a:latin typeface="Arial"/>
                <a:ea typeface="Arial"/>
                <a:cs typeface="Arial"/>
                <a:sym typeface="Arial"/>
              </a:rPr>
              <a:t>starting small and connecting consistently</a:t>
            </a:r>
            <a:r>
              <a:rPr b="0" i="0" lang="en-US" sz="1800" u="none" cap="none" strike="noStrike">
                <a:solidFill>
                  <a:schemeClr val="dk1"/>
                </a:solidFill>
                <a:latin typeface="Arial"/>
                <a:ea typeface="Arial"/>
                <a:cs typeface="Arial"/>
                <a:sym typeface="Arial"/>
              </a:rPr>
              <a:t> rather than launching multiple initiatives simultaneously.</a:t>
            </a:r>
            <a:endParaRPr b="0" i="0" sz="1800" u="none" cap="none" strike="noStrike">
              <a:solidFill>
                <a:schemeClr val="accent2"/>
              </a:solidFill>
              <a:latin typeface="Arial"/>
              <a:ea typeface="Arial"/>
              <a:cs typeface="Arial"/>
              <a:sym typeface="Arial"/>
            </a:endParaRPr>
          </a:p>
        </p:txBody>
      </p:sp>
      <p:grpSp>
        <p:nvGrpSpPr>
          <p:cNvPr id="362" name="Google Shape;362;g3aec51c1436_0_553"/>
          <p:cNvGrpSpPr/>
          <p:nvPr/>
        </p:nvGrpSpPr>
        <p:grpSpPr>
          <a:xfrm>
            <a:off x="903025" y="2257113"/>
            <a:ext cx="10546025" cy="1552587"/>
            <a:chOff x="1026850" y="2257113"/>
            <a:chExt cx="10546025" cy="1552587"/>
          </a:xfrm>
        </p:grpSpPr>
        <p:pic>
          <p:nvPicPr>
            <p:cNvPr id="363" name="Google Shape;363;g3aec51c1436_0_553"/>
            <p:cNvPicPr preferRelativeResize="0"/>
            <p:nvPr/>
          </p:nvPicPr>
          <p:blipFill rotWithShape="1">
            <a:blip r:embed="rId3">
              <a:alphaModFix/>
            </a:blip>
            <a:srcRect b="0" l="0" r="0" t="0"/>
            <a:stretch/>
          </p:blipFill>
          <p:spPr>
            <a:xfrm>
              <a:off x="1026850" y="2257125"/>
              <a:ext cx="1552575" cy="1552575"/>
            </a:xfrm>
            <a:prstGeom prst="rect">
              <a:avLst/>
            </a:prstGeom>
            <a:noFill/>
            <a:ln>
              <a:noFill/>
            </a:ln>
          </p:spPr>
        </p:pic>
        <p:pic>
          <p:nvPicPr>
            <p:cNvPr id="364" name="Google Shape;364;g3aec51c1436_0_553"/>
            <p:cNvPicPr preferRelativeResize="0"/>
            <p:nvPr/>
          </p:nvPicPr>
          <p:blipFill rotWithShape="1">
            <a:blip r:embed="rId4">
              <a:alphaModFix/>
            </a:blip>
            <a:srcRect b="0" l="0" r="0" t="0"/>
            <a:stretch/>
          </p:blipFill>
          <p:spPr>
            <a:xfrm>
              <a:off x="4027225" y="2341325"/>
              <a:ext cx="1384150" cy="1384150"/>
            </a:xfrm>
            <a:prstGeom prst="rect">
              <a:avLst/>
            </a:prstGeom>
            <a:noFill/>
            <a:ln>
              <a:noFill/>
            </a:ln>
          </p:spPr>
        </p:pic>
        <p:pic>
          <p:nvPicPr>
            <p:cNvPr id="365" name="Google Shape;365;g3aec51c1436_0_553"/>
            <p:cNvPicPr preferRelativeResize="0"/>
            <p:nvPr/>
          </p:nvPicPr>
          <p:blipFill rotWithShape="1">
            <a:blip r:embed="rId5">
              <a:alphaModFix/>
            </a:blip>
            <a:srcRect b="0" l="0" r="0" t="0"/>
            <a:stretch/>
          </p:blipFill>
          <p:spPr>
            <a:xfrm>
              <a:off x="7078250" y="2304750"/>
              <a:ext cx="1457325" cy="1457325"/>
            </a:xfrm>
            <a:prstGeom prst="rect">
              <a:avLst/>
            </a:prstGeom>
            <a:noFill/>
            <a:ln>
              <a:noFill/>
            </a:ln>
          </p:spPr>
        </p:pic>
        <p:pic>
          <p:nvPicPr>
            <p:cNvPr id="366" name="Google Shape;366;g3aec51c1436_0_553"/>
            <p:cNvPicPr preferRelativeResize="0"/>
            <p:nvPr/>
          </p:nvPicPr>
          <p:blipFill rotWithShape="1">
            <a:blip r:embed="rId6">
              <a:alphaModFix/>
            </a:blip>
            <a:srcRect b="0" l="0" r="0" t="0"/>
            <a:stretch/>
          </p:blipFill>
          <p:spPr>
            <a:xfrm>
              <a:off x="10020300" y="2257113"/>
              <a:ext cx="1552575" cy="155257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aec51c1436_0_57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Elements</a:t>
            </a:r>
            <a:endParaRPr/>
          </a:p>
        </p:txBody>
      </p:sp>
      <p:sp>
        <p:nvSpPr>
          <p:cNvPr id="373" name="Google Shape;373;g3aec51c1436_0_575"/>
          <p:cNvSpPr txBox="1"/>
          <p:nvPr>
            <p:ph idx="1" type="body"/>
          </p:nvPr>
        </p:nvSpPr>
        <p:spPr>
          <a:xfrm>
            <a:off x="97971" y="873580"/>
            <a:ext cx="5910900" cy="5902800"/>
          </a:xfrm>
          <a:prstGeom prst="rect">
            <a:avLst/>
          </a:prstGeom>
          <a:noFill/>
          <a:ln>
            <a:noFill/>
          </a:ln>
        </p:spPr>
        <p:txBody>
          <a:bodyPr anchorCtr="0" anchor="ctr" bIns="45700" lIns="91425" spcFirstLastPara="1" rIns="91425" wrap="square" tIns="45700">
            <a:noAutofit/>
          </a:bodyPr>
          <a:lstStyle/>
          <a:p>
            <a:pPr indent="-355600" lvl="0" marL="457200" rtl="0" algn="l">
              <a:lnSpc>
                <a:spcPct val="100000"/>
              </a:lnSpc>
              <a:spcBef>
                <a:spcPts val="0"/>
              </a:spcBef>
              <a:spcAft>
                <a:spcPts val="0"/>
              </a:spcAft>
              <a:buClr>
                <a:schemeClr val="accent2"/>
              </a:buClr>
              <a:buSzPts val="2000"/>
              <a:buAutoNum type="arabicPeriod"/>
            </a:pPr>
            <a:r>
              <a:rPr b="1" lang="en-US" sz="2000">
                <a:solidFill>
                  <a:schemeClr val="accent2"/>
                </a:solidFill>
              </a:rPr>
              <a:t>Vision-practice connection</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100000"/>
              </a:lnSpc>
              <a:spcBef>
                <a:spcPts val="0"/>
              </a:spcBef>
              <a:spcAft>
                <a:spcPts val="0"/>
              </a:spcAft>
              <a:buSzPts val="1800"/>
              <a:buNone/>
            </a:pPr>
            <a:r>
              <a:rPr lang="en-US" sz="2000">
                <a:solidFill>
                  <a:srgbClr val="000000"/>
                </a:solidFill>
              </a:rPr>
              <a:t>Your school's digital well-being vision must translate into observable daily behaviors.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lang="en-US" sz="2000">
                <a:solidFill>
                  <a:srgbClr val="000000"/>
                </a:solidFill>
              </a:rPr>
              <a:t>If your vision emphasises for example in</a:t>
            </a:r>
            <a:r>
              <a:rPr i="1" lang="en-US" sz="2000">
                <a:solidFill>
                  <a:srgbClr val="000000"/>
                </a:solidFill>
              </a:rPr>
              <a:t> "meaningful relationships through technology," </a:t>
            </a:r>
            <a:r>
              <a:rPr lang="en-US" sz="2000">
                <a:solidFill>
                  <a:srgbClr val="000000"/>
                </a:solidFill>
              </a:rPr>
              <a:t>then classroom practices should demonstrably build connections, not just individual skill.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lang="en-US" sz="2000">
                <a:solidFill>
                  <a:srgbClr val="000000"/>
                </a:solidFill>
              </a:rPr>
              <a:t>For example, group projects using digital tools, peer feedback sessions, or discussions about online empathy can make the vision tangible. Generic digital citizenship lessons often fail because they don't connect to specific school values students already understand.</a:t>
            </a:r>
            <a:endParaRPr sz="2000">
              <a:solidFill>
                <a:srgbClr val="000000"/>
              </a:solidFill>
            </a:endParaRPr>
          </a:p>
          <a:p>
            <a:pPr indent="0" lvl="0" marL="0" rtl="0" algn="l">
              <a:lnSpc>
                <a:spcPct val="90000"/>
              </a:lnSpc>
              <a:spcBef>
                <a:spcPts val="1000"/>
              </a:spcBef>
              <a:spcAft>
                <a:spcPts val="0"/>
              </a:spcAft>
              <a:buSzPts val="1800"/>
              <a:buNone/>
            </a:pPr>
            <a:r>
              <a:t/>
            </a:r>
            <a:endParaRPr/>
          </a:p>
        </p:txBody>
      </p:sp>
      <p:pic>
        <p:nvPicPr>
          <p:cNvPr id="374" name="Google Shape;374;g3aec51c1436_0_575"/>
          <p:cNvPicPr preferRelativeResize="0"/>
          <p:nvPr/>
        </p:nvPicPr>
        <p:blipFill rotWithShape="1">
          <a:blip r:embed="rId3">
            <a:alphaModFix/>
          </a:blip>
          <a:srcRect b="21531" l="0" r="0" t="18559"/>
          <a:stretch/>
        </p:blipFill>
        <p:spPr>
          <a:xfrm>
            <a:off x="5790575" y="1952337"/>
            <a:ext cx="6251900" cy="3745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aec51c1436_0_58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Elements</a:t>
            </a:r>
            <a:endParaRPr/>
          </a:p>
        </p:txBody>
      </p:sp>
      <p:sp>
        <p:nvSpPr>
          <p:cNvPr id="381" name="Google Shape;381;g3aec51c1436_0_585"/>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2. Classroom-Family Alignment</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sz="2000">
                <a:solidFill>
                  <a:srgbClr val="000000"/>
                </a:solidFill>
              </a:rPr>
              <a:t>Family engagement succeeds when it extends classroom practices rather than creating additional home requirements. Parents respond better to "continue what your child is already doing" than "learn this new approach." The bridge between school and home should be a seamless continuation, not parallel systems.</a:t>
            </a:r>
            <a:endParaRPr sz="2000">
              <a:solidFill>
                <a:srgbClr val="000000"/>
              </a:solidFill>
            </a:endParaRPr>
          </a:p>
        </p:txBody>
      </p:sp>
      <p:pic>
        <p:nvPicPr>
          <p:cNvPr id="382" name="Google Shape;382;g3aec51c1436_0_585"/>
          <p:cNvPicPr preferRelativeResize="0"/>
          <p:nvPr/>
        </p:nvPicPr>
        <p:blipFill rotWithShape="1">
          <a:blip r:embed="rId3">
            <a:alphaModFix/>
          </a:blip>
          <a:srcRect b="0" l="0" r="0" t="0"/>
          <a:stretch/>
        </p:blipFill>
        <p:spPr>
          <a:xfrm>
            <a:off x="1200150" y="1992339"/>
            <a:ext cx="3665275" cy="3665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aec51c1436_0_59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Elements</a:t>
            </a:r>
            <a:endParaRPr/>
          </a:p>
        </p:txBody>
      </p:sp>
      <p:sp>
        <p:nvSpPr>
          <p:cNvPr id="389" name="Google Shape;389;g3aec51c1436_0_592"/>
          <p:cNvSpPr txBox="1"/>
          <p:nvPr>
            <p:ph idx="1" type="body"/>
          </p:nvPr>
        </p:nvSpPr>
        <p:spPr>
          <a:xfrm>
            <a:off x="97971"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3. Risk Mitigation</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a:t>Risk mitigation for whole-school digital wellbeing involves implementing comprehensive strategies to reduce potential harms from technology use across the entire educational environment.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This includes establishing clear digital citizenship policies, providing regular training for staff and students on healthy technology habits, creating screen-free zones and times, monitoring online activities for cyberbullying or inappropriate content, and developing response protocols for digital incidents.</a:t>
            </a:r>
            <a:endParaRPr/>
          </a:p>
        </p:txBody>
      </p:sp>
      <p:pic>
        <p:nvPicPr>
          <p:cNvPr id="390" name="Google Shape;390;g3aec51c1436_0_592"/>
          <p:cNvPicPr preferRelativeResize="0"/>
          <p:nvPr/>
        </p:nvPicPr>
        <p:blipFill rotWithShape="1">
          <a:blip r:embed="rId3">
            <a:alphaModFix/>
          </a:blip>
          <a:srcRect b="8592" l="0" r="0" t="0"/>
          <a:stretch/>
        </p:blipFill>
        <p:spPr>
          <a:xfrm>
            <a:off x="6713725" y="2172638"/>
            <a:ext cx="4790175" cy="3304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aec51c1436_0_6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Elements</a:t>
            </a:r>
            <a:endParaRPr/>
          </a:p>
        </p:txBody>
      </p:sp>
      <p:sp>
        <p:nvSpPr>
          <p:cNvPr id="397" name="Google Shape;397;g3aec51c1436_0_608"/>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4. Systemic Sustainability</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sz="2000">
                <a:solidFill>
                  <a:srgbClr val="000000"/>
                </a:solidFill>
              </a:rPr>
              <a:t>Implementation roadmaps fail when they depend on individual teacher enthusiasm rather than structural support. </a:t>
            </a:r>
            <a:endParaRPr sz="2000">
              <a:solidFill>
                <a:srgbClr val="000000"/>
              </a:solidFill>
            </a:endParaRPr>
          </a:p>
          <a:p>
            <a:pPr indent="0" lvl="0" marL="0" rtl="0" algn="l">
              <a:lnSpc>
                <a:spcPct val="90000"/>
              </a:lnSpc>
              <a:spcBef>
                <a:spcPts val="1000"/>
              </a:spcBef>
              <a:spcAft>
                <a:spcPts val="0"/>
              </a:spcAft>
              <a:buSzPts val="1800"/>
              <a:buNone/>
            </a:pPr>
            <a:r>
              <a:t/>
            </a:r>
            <a:endParaRPr sz="2000">
              <a:solidFill>
                <a:srgbClr val="000000"/>
              </a:solidFill>
            </a:endParaRPr>
          </a:p>
          <a:p>
            <a:pPr indent="0" lvl="0" marL="0" rtl="0" algn="l">
              <a:lnSpc>
                <a:spcPct val="90000"/>
              </a:lnSpc>
              <a:spcBef>
                <a:spcPts val="1000"/>
              </a:spcBef>
              <a:spcAft>
                <a:spcPts val="0"/>
              </a:spcAft>
              <a:buSzPts val="1800"/>
              <a:buNone/>
            </a:pPr>
            <a:r>
              <a:rPr lang="en-US" sz="2000">
                <a:solidFill>
                  <a:srgbClr val="000000"/>
                </a:solidFill>
              </a:rPr>
              <a:t>Successful programs embed practices into existing routines (lesson planning, parent communication, incident response) rather than adding new administrative burdens.</a:t>
            </a:r>
            <a:endParaRPr sz="2000">
              <a:solidFill>
                <a:srgbClr val="000000"/>
              </a:solidFill>
            </a:endParaRPr>
          </a:p>
        </p:txBody>
      </p:sp>
      <p:pic>
        <p:nvPicPr>
          <p:cNvPr id="398" name="Google Shape;398;g3aec51c1436_0_608"/>
          <p:cNvPicPr preferRelativeResize="0"/>
          <p:nvPr/>
        </p:nvPicPr>
        <p:blipFill rotWithShape="1">
          <a:blip r:embed="rId3">
            <a:alphaModFix/>
          </a:blip>
          <a:srcRect b="0" l="0" r="0" t="0"/>
          <a:stretch/>
        </p:blipFill>
        <p:spPr>
          <a:xfrm>
            <a:off x="1019624" y="2294223"/>
            <a:ext cx="4600125" cy="3061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aec51c1436_0_62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Start Small Strategy</a:t>
            </a:r>
            <a:endParaRPr/>
          </a:p>
        </p:txBody>
      </p:sp>
      <p:sp>
        <p:nvSpPr>
          <p:cNvPr id="405" name="Google Shape;405;g3aec51c1436_0_624"/>
          <p:cNvSpPr txBox="1"/>
          <p:nvPr>
            <p:ph idx="1" type="body"/>
          </p:nvPr>
        </p:nvSpPr>
        <p:spPr>
          <a:xfrm>
            <a:off x="97975" y="854675"/>
            <a:ext cx="11944500" cy="881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400"/>
              <a:buNone/>
            </a:pPr>
            <a:r>
              <a:rPr lang="en-US" sz="2200"/>
              <a:t>Creating a whole-school approach doesn't mean adding countless new tasks to already busy schedules. Instead, you can weave digital well-being into the structures and routines you already have in place. </a:t>
            </a:r>
            <a:endParaRPr sz="2200"/>
          </a:p>
        </p:txBody>
      </p:sp>
      <p:pic>
        <p:nvPicPr>
          <p:cNvPr id="406" name="Google Shape;406;g3aec51c1436_0_624" title="White Simple Business Plan Roadmap Presentation.png"/>
          <p:cNvPicPr preferRelativeResize="0"/>
          <p:nvPr/>
        </p:nvPicPr>
        <p:blipFill rotWithShape="1">
          <a:blip r:embed="rId3">
            <a:alphaModFix/>
          </a:blip>
          <a:srcRect b="15894" l="0" r="0" t="0"/>
          <a:stretch/>
        </p:blipFill>
        <p:spPr>
          <a:xfrm>
            <a:off x="123750" y="1833275"/>
            <a:ext cx="11944502" cy="5024724"/>
          </a:xfrm>
          <a:prstGeom prst="rect">
            <a:avLst/>
          </a:prstGeom>
          <a:noFill/>
          <a:ln>
            <a:noFill/>
          </a:ln>
        </p:spPr>
      </p:pic>
      <p:sp>
        <p:nvSpPr>
          <p:cNvPr id="407" name="Google Shape;407;g3aec51c1436_0_624"/>
          <p:cNvSpPr txBox="1"/>
          <p:nvPr/>
        </p:nvSpPr>
        <p:spPr>
          <a:xfrm>
            <a:off x="1693600" y="2619375"/>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Vision Alignment</a:t>
            </a:r>
            <a:endParaRPr b="1" i="0" sz="1600" u="none" cap="none" strike="noStrike">
              <a:solidFill>
                <a:srgbClr val="000000"/>
              </a:solidFill>
              <a:latin typeface="Calibri"/>
              <a:ea typeface="Calibri"/>
              <a:cs typeface="Calibri"/>
              <a:sym typeface="Calibri"/>
            </a:endParaRPr>
          </a:p>
        </p:txBody>
      </p:sp>
      <p:sp>
        <p:nvSpPr>
          <p:cNvPr id="408" name="Google Shape;408;g3aec51c1436_0_624"/>
          <p:cNvSpPr txBox="1"/>
          <p:nvPr/>
        </p:nvSpPr>
        <p:spPr>
          <a:xfrm>
            <a:off x="3598600" y="5482600"/>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Classroom Practice</a:t>
            </a:r>
            <a:endParaRPr b="1" i="0" sz="1600" u="none" cap="none" strike="noStrike">
              <a:solidFill>
                <a:srgbClr val="000000"/>
              </a:solidFill>
              <a:latin typeface="Calibri"/>
              <a:ea typeface="Calibri"/>
              <a:cs typeface="Calibri"/>
              <a:sym typeface="Calibri"/>
            </a:endParaRPr>
          </a:p>
        </p:txBody>
      </p:sp>
      <p:sp>
        <p:nvSpPr>
          <p:cNvPr id="409" name="Google Shape;409;g3aec51c1436_0_624"/>
          <p:cNvSpPr txBox="1"/>
          <p:nvPr/>
        </p:nvSpPr>
        <p:spPr>
          <a:xfrm>
            <a:off x="5436925" y="2628900"/>
            <a:ext cx="1302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Family Engagement</a:t>
            </a:r>
            <a:endParaRPr b="1" i="0" sz="1600" u="none" cap="none" strike="noStrike">
              <a:solidFill>
                <a:srgbClr val="000000"/>
              </a:solidFill>
              <a:latin typeface="Calibri"/>
              <a:ea typeface="Calibri"/>
              <a:cs typeface="Calibri"/>
              <a:sym typeface="Calibri"/>
            </a:endParaRPr>
          </a:p>
        </p:txBody>
      </p:sp>
      <p:sp>
        <p:nvSpPr>
          <p:cNvPr id="410" name="Google Shape;410;g3aec51c1436_0_624"/>
          <p:cNvSpPr txBox="1"/>
          <p:nvPr/>
        </p:nvSpPr>
        <p:spPr>
          <a:xfrm>
            <a:off x="9374450" y="2695575"/>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Start Small Strategy</a:t>
            </a:r>
            <a:endParaRPr b="1" i="0" sz="1600" u="none" cap="none" strike="noStrike">
              <a:solidFill>
                <a:srgbClr val="000000"/>
              </a:solidFill>
              <a:latin typeface="Calibri"/>
              <a:ea typeface="Calibri"/>
              <a:cs typeface="Calibri"/>
              <a:sym typeface="Calibri"/>
            </a:endParaRPr>
          </a:p>
        </p:txBody>
      </p:sp>
      <p:sp>
        <p:nvSpPr>
          <p:cNvPr id="411" name="Google Shape;411;g3aec51c1436_0_624"/>
          <p:cNvSpPr txBox="1"/>
          <p:nvPr/>
        </p:nvSpPr>
        <p:spPr>
          <a:xfrm>
            <a:off x="7475275" y="5482600"/>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Risk Mitigation</a:t>
            </a:r>
            <a:endParaRPr b="1" i="0" sz="1600" u="none" cap="none" strike="noStrike">
              <a:solidFill>
                <a:srgbClr val="000000"/>
              </a:solidFill>
              <a:latin typeface="Calibri"/>
              <a:ea typeface="Calibri"/>
              <a:cs typeface="Calibri"/>
              <a:sym typeface="Calibri"/>
            </a:endParaRPr>
          </a:p>
        </p:txBody>
      </p:sp>
      <p:sp>
        <p:nvSpPr>
          <p:cNvPr id="412" name="Google Shape;412;g3aec51c1436_0_624"/>
          <p:cNvSpPr txBox="1"/>
          <p:nvPr/>
        </p:nvSpPr>
        <p:spPr>
          <a:xfrm>
            <a:off x="1532200" y="3552825"/>
            <a:ext cx="1427700" cy="23859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Start with a 15-minute staff meeting to agree on one shared digital wellbeing goal (e.g., "mindful technology use")</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Create a simple one-page visual poster displaying this shared vision for all classrooms</a:t>
            </a:r>
            <a:endParaRPr b="0" i="0" sz="1100" u="none" cap="none" strike="noStrike">
              <a:solidFill>
                <a:srgbClr val="000000"/>
              </a:solidFill>
              <a:latin typeface="Calibri"/>
              <a:ea typeface="Calibri"/>
              <a:cs typeface="Calibri"/>
              <a:sym typeface="Calibri"/>
            </a:endParaRPr>
          </a:p>
        </p:txBody>
      </p:sp>
      <p:sp>
        <p:nvSpPr>
          <p:cNvPr id="413" name="Google Shape;413;g3aec51c1436_0_624"/>
          <p:cNvSpPr txBox="1"/>
          <p:nvPr/>
        </p:nvSpPr>
        <p:spPr>
          <a:xfrm>
            <a:off x="3484563" y="2952750"/>
            <a:ext cx="1427700" cy="23859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Choose one existing lesson per week to add a 2-minute digital wellbeing moment (like a tech break or reflection)</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Use existing classroom routines by adding simple prompts: "How did screen time make you feel today?"</a:t>
            </a:r>
            <a:endParaRPr b="0" i="0" sz="1100" u="none" cap="none" strike="noStrike">
              <a:solidFill>
                <a:srgbClr val="000000"/>
              </a:solidFill>
              <a:latin typeface="Calibri"/>
              <a:ea typeface="Calibri"/>
              <a:cs typeface="Calibri"/>
              <a:sym typeface="Calibri"/>
            </a:endParaRPr>
          </a:p>
        </p:txBody>
      </p:sp>
      <p:sp>
        <p:nvSpPr>
          <p:cNvPr id="414" name="Google Shape;414;g3aec51c1436_0_624"/>
          <p:cNvSpPr txBox="1"/>
          <p:nvPr/>
        </p:nvSpPr>
        <p:spPr>
          <a:xfrm>
            <a:off x="5375538" y="3552825"/>
            <a:ext cx="1427700" cy="27243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Send home one monthly tip via existing communication channels (newsletters, apps) about healthy tech habits</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Include a simple question about digital wellbeing in parent-teacher conferences you're already having</a:t>
            </a:r>
            <a:endParaRPr b="0" i="0" sz="1100" u="none" cap="none" strike="noStrike">
              <a:solidFill>
                <a:srgbClr val="000000"/>
              </a:solidFill>
              <a:latin typeface="Calibri"/>
              <a:ea typeface="Calibri"/>
              <a:cs typeface="Calibri"/>
              <a:sym typeface="Calibri"/>
            </a:endParaRPr>
          </a:p>
        </p:txBody>
      </p:sp>
      <p:sp>
        <p:nvSpPr>
          <p:cNvPr id="415" name="Google Shape;415;g3aec51c1436_0_624"/>
          <p:cNvSpPr txBox="1"/>
          <p:nvPr/>
        </p:nvSpPr>
        <p:spPr>
          <a:xfrm>
            <a:off x="7266525" y="2952750"/>
            <a:ext cx="1427700" cy="25551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Designate one staff member as the "digital wellbeing point person" during existing staff meetings</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Create a simple shared document where teachers can quickly log any digital concerns (takes 30 seconds per incident)</a:t>
            </a:r>
            <a:endParaRPr b="0" i="0" sz="1100" u="none" cap="none" strike="noStrike">
              <a:solidFill>
                <a:srgbClr val="000000"/>
              </a:solidFill>
              <a:latin typeface="Calibri"/>
              <a:ea typeface="Calibri"/>
              <a:cs typeface="Calibri"/>
              <a:sym typeface="Calibri"/>
            </a:endParaRPr>
          </a:p>
        </p:txBody>
      </p:sp>
      <p:sp>
        <p:nvSpPr>
          <p:cNvPr id="416" name="Google Shape;416;g3aec51c1436_0_624"/>
          <p:cNvSpPr txBox="1"/>
          <p:nvPr/>
        </p:nvSpPr>
        <p:spPr>
          <a:xfrm>
            <a:off x="9218900" y="3552825"/>
            <a:ext cx="1427700" cy="28938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Pick just ONE element above to focus on for the first month</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Once that becomes routine, add the next element</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Use existing meetings, communications, and lesson structures rather than creating new ones</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aec51c1436_0_10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422" name="Google Shape;422;g3aec51c1436_0_101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Looking at your current school environment, which of the four interconnected elements (vision alignment, classroom practice, family engagement, or risk mitigation) represents your biggest gap right now, and what is one small, existing routine you could modify this week to begin addressing that gap without creating additional administrative burden?</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23" name="Google Shape;423;g3aec51c1436_0_101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School Vision and Values for Digital Well-being</a:t>
            </a:r>
            <a:endParaRPr sz="3000"/>
          </a:p>
        </p:txBody>
      </p:sp>
      <p:sp>
        <p:nvSpPr>
          <p:cNvPr id="84" name="Google Shape;84;p7"/>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aec51c1436_0_102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Engaging Families and the Community</a:t>
            </a:r>
            <a:endParaRPr sz="3000"/>
          </a:p>
        </p:txBody>
      </p:sp>
      <p:sp>
        <p:nvSpPr>
          <p:cNvPr id="429" name="Google Shape;429;g3aec51c1436_0_1025"/>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3</a:t>
            </a:r>
            <a:endParaRPr b="1" sz="3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aec51c1436_0_103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3.1. Understanding Your Community's Context</a:t>
            </a:r>
            <a:endParaRPr/>
          </a:p>
        </p:txBody>
      </p:sp>
      <p:sp>
        <p:nvSpPr>
          <p:cNvPr id="436" name="Google Shape;436;g3aec51c1436_0_1032"/>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Before you can choose which strategies to use or create any plans, you need to know who your families are, what they need, and how they prefer to communicate. </a:t>
            </a:r>
            <a:endParaRPr sz="2200"/>
          </a:p>
        </p:txBody>
      </p:sp>
      <p:sp>
        <p:nvSpPr>
          <p:cNvPr id="437" name="Google Shape;437;g3aec51c1436_0_1032"/>
          <p:cNvSpPr txBox="1"/>
          <p:nvPr>
            <p:ph idx="2" type="body"/>
          </p:nvPr>
        </p:nvSpPr>
        <p:spPr>
          <a:xfrm>
            <a:off x="97975" y="1951375"/>
            <a:ext cx="11944500" cy="23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This isn't about making assumptions based on what worked at another school or what you read in a report. It's about </a:t>
            </a:r>
            <a:r>
              <a:rPr b="1" lang="en-US"/>
              <a:t>understanding YOUR specific community</a:t>
            </a:r>
            <a:r>
              <a:rPr lang="en-US"/>
              <a:t>; their technology access, their comfort levels, their cultural preferences, and the real challenges they face.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When you start with assessment, you ensure that every strategy you choose actually fits your families' lives rather than creating more barriers or frustration.</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438" name="Google Shape;438;g3aec51c1436_0_1032"/>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An action plan built this way becomes a </a:t>
            </a:r>
            <a:r>
              <a:rPr b="1" i="0" lang="en-US" sz="1800" u="none" cap="none" strike="noStrike">
                <a:solidFill>
                  <a:srgbClr val="DE0A9D"/>
                </a:solidFill>
                <a:latin typeface="Arial"/>
                <a:ea typeface="Arial"/>
                <a:cs typeface="Arial"/>
                <a:sym typeface="Arial"/>
              </a:rPr>
              <a:t>living strategy</a:t>
            </a:r>
            <a:r>
              <a:rPr b="0" i="0" lang="en-US" sz="1800" u="none" cap="none" strike="noStrike">
                <a:solidFill>
                  <a:schemeClr val="dk1"/>
                </a:solidFill>
                <a:latin typeface="Arial"/>
                <a:ea typeface="Arial"/>
                <a:cs typeface="Arial"/>
                <a:sym typeface="Arial"/>
              </a:rPr>
              <a:t>, not a checklist. It links big-picture aspirations with classroom realities and stakeholder roles.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aec51c1436_0_10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Assess Your Community - Part 1</a:t>
            </a:r>
            <a:endParaRPr/>
          </a:p>
        </p:txBody>
      </p:sp>
      <p:sp>
        <p:nvSpPr>
          <p:cNvPr id="445" name="Google Shape;445;g3aec51c1436_0_1040"/>
          <p:cNvSpPr txBox="1"/>
          <p:nvPr>
            <p:ph idx="2" type="body"/>
          </p:nvPr>
        </p:nvSpPr>
        <p:spPr>
          <a:xfrm>
            <a:off x="145200" y="962025"/>
            <a:ext cx="3849000" cy="3679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1: Survey Families </a:t>
            </a:r>
            <a:endParaRPr b="1" sz="1600"/>
          </a:p>
          <a:p>
            <a:pPr indent="0" lvl="0" marL="0" rtl="0" algn="l">
              <a:lnSpc>
                <a:spcPct val="90000"/>
              </a:lnSpc>
              <a:spcBef>
                <a:spcPts val="1000"/>
              </a:spcBef>
              <a:spcAft>
                <a:spcPts val="0"/>
              </a:spcAft>
              <a:buSzPts val="1800"/>
              <a:buNone/>
            </a:pPr>
            <a:r>
              <a:rPr lang="en-US" sz="1600"/>
              <a:t>Create a simple Google Form with the Family Demographics Survey questions:</a:t>
            </a:r>
            <a:endParaRPr sz="1600"/>
          </a:p>
          <a:p>
            <a:pPr indent="-330200" lvl="0" marL="457200" rtl="0" algn="l">
              <a:lnSpc>
                <a:spcPct val="90000"/>
              </a:lnSpc>
              <a:spcBef>
                <a:spcPts val="1000"/>
              </a:spcBef>
              <a:spcAft>
                <a:spcPts val="0"/>
              </a:spcAft>
              <a:buSzPts val="1600"/>
              <a:buAutoNum type="arabicPeriod"/>
            </a:pPr>
            <a:r>
              <a:rPr lang="en-US" sz="1600"/>
              <a:t>What devices does your family use at home?</a:t>
            </a:r>
            <a:endParaRPr sz="1600"/>
          </a:p>
          <a:p>
            <a:pPr indent="-330200" lvl="0" marL="457200" rtl="0" algn="l">
              <a:lnSpc>
                <a:spcPct val="90000"/>
              </a:lnSpc>
              <a:spcBef>
                <a:spcPts val="0"/>
              </a:spcBef>
              <a:spcAft>
                <a:spcPts val="0"/>
              </a:spcAft>
              <a:buSzPts val="1600"/>
              <a:buAutoNum type="arabicPeriod"/>
            </a:pPr>
            <a:r>
              <a:rPr lang="en-US" sz="1600"/>
              <a:t>How comfortable are the families with technology? (1-5 scale)</a:t>
            </a:r>
            <a:endParaRPr sz="1600"/>
          </a:p>
          <a:p>
            <a:pPr indent="-330200" lvl="0" marL="457200" rtl="0" algn="l">
              <a:lnSpc>
                <a:spcPct val="90000"/>
              </a:lnSpc>
              <a:spcBef>
                <a:spcPts val="0"/>
              </a:spcBef>
              <a:spcAft>
                <a:spcPts val="0"/>
              </a:spcAft>
              <a:buSzPts val="1600"/>
              <a:buAutoNum type="arabicPeriod"/>
            </a:pPr>
            <a:r>
              <a:rPr lang="en-US" sz="1600"/>
              <a:t>How do you prefer to receive school communication?</a:t>
            </a:r>
            <a:endParaRPr sz="1600"/>
          </a:p>
          <a:p>
            <a:pPr indent="-330200" lvl="0" marL="457200" rtl="0" algn="l">
              <a:lnSpc>
                <a:spcPct val="90000"/>
              </a:lnSpc>
              <a:spcBef>
                <a:spcPts val="0"/>
              </a:spcBef>
              <a:spcAft>
                <a:spcPts val="0"/>
              </a:spcAft>
              <a:buSzPts val="1600"/>
              <a:buAutoNum type="arabicPeriod"/>
            </a:pPr>
            <a:r>
              <a:rPr lang="en-US" sz="1600"/>
              <a:t>What digital challenges do the families face?</a:t>
            </a:r>
            <a:endParaRPr sz="1600"/>
          </a:p>
          <a:p>
            <a:pPr indent="0" lvl="0" marL="0" rtl="0" algn="l">
              <a:lnSpc>
                <a:spcPct val="90000"/>
              </a:lnSpc>
              <a:spcBef>
                <a:spcPts val="1000"/>
              </a:spcBef>
              <a:spcAft>
                <a:spcPts val="0"/>
              </a:spcAft>
              <a:buSzPts val="1800"/>
              <a:buNone/>
            </a:pPr>
            <a:r>
              <a:rPr lang="en-US" sz="1600"/>
              <a:t>Send it to families. Give them 3-5 days to respond.</a:t>
            </a:r>
            <a:endParaRPr sz="1600"/>
          </a:p>
        </p:txBody>
      </p:sp>
      <p:sp>
        <p:nvSpPr>
          <p:cNvPr id="446" name="Google Shape;446;g3aec51c1436_0_1040"/>
          <p:cNvSpPr txBox="1"/>
          <p:nvPr>
            <p:ph idx="2" type="body"/>
          </p:nvPr>
        </p:nvSpPr>
        <p:spPr>
          <a:xfrm>
            <a:off x="4175550" y="962025"/>
            <a:ext cx="3898500" cy="3679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2: Self-Reflect</a:t>
            </a:r>
            <a:endParaRPr b="1" sz="1600"/>
          </a:p>
          <a:p>
            <a:pPr indent="0" lvl="0" marL="0" rtl="0" algn="l">
              <a:lnSpc>
                <a:spcPct val="90000"/>
              </a:lnSpc>
              <a:spcBef>
                <a:spcPts val="1000"/>
              </a:spcBef>
              <a:spcAft>
                <a:spcPts val="0"/>
              </a:spcAft>
              <a:buSzPts val="1800"/>
              <a:buNone/>
            </a:pPr>
            <a:r>
              <a:rPr lang="en-US" sz="1600">
                <a:solidFill>
                  <a:schemeClr val="dk1"/>
                </a:solidFill>
              </a:rPr>
              <a:t>While waiting for survey responses, consider the following questions:</a:t>
            </a:r>
            <a:endParaRPr sz="1600">
              <a:solidFill>
                <a:schemeClr val="dk1"/>
              </a:solidFill>
            </a:endParaRPr>
          </a:p>
          <a:p>
            <a:pPr indent="-330200" lvl="0" marL="457200" rtl="0" algn="l">
              <a:lnSpc>
                <a:spcPct val="90000"/>
              </a:lnSpc>
              <a:spcBef>
                <a:spcPts val="1000"/>
              </a:spcBef>
              <a:spcAft>
                <a:spcPts val="0"/>
              </a:spcAft>
              <a:buSzPts val="1600"/>
              <a:buChar char="●"/>
            </a:pPr>
            <a:r>
              <a:rPr lang="en-US" sz="1600"/>
              <a:t>What digital communication am I currently using?</a:t>
            </a:r>
            <a:endParaRPr sz="1600"/>
          </a:p>
          <a:p>
            <a:pPr indent="-330200" lvl="0" marL="457200" rtl="0" algn="l">
              <a:lnSpc>
                <a:spcPct val="90000"/>
              </a:lnSpc>
              <a:spcBef>
                <a:spcPts val="0"/>
              </a:spcBef>
              <a:spcAft>
                <a:spcPts val="0"/>
              </a:spcAft>
              <a:buSzPts val="1600"/>
              <a:buChar char="●"/>
            </a:pPr>
            <a:r>
              <a:rPr lang="en-US" sz="1600"/>
              <a:t>Which families respond well? Which don't I hear from?</a:t>
            </a:r>
            <a:endParaRPr sz="1600"/>
          </a:p>
          <a:p>
            <a:pPr indent="-330200" lvl="0" marL="457200" rtl="0" algn="l">
              <a:lnSpc>
                <a:spcPct val="90000"/>
              </a:lnSpc>
              <a:spcBef>
                <a:spcPts val="0"/>
              </a:spcBef>
              <a:spcAft>
                <a:spcPts val="0"/>
              </a:spcAft>
              <a:buSzPts val="1600"/>
              <a:buChar char="●"/>
            </a:pPr>
            <a:r>
              <a:rPr lang="en-US" sz="1600"/>
              <a:t>What community partnerships could help?</a:t>
            </a:r>
            <a:endParaRPr sz="1600"/>
          </a:p>
          <a:p>
            <a:pPr indent="0" lvl="0" marL="0" rtl="0" algn="l">
              <a:lnSpc>
                <a:spcPct val="90000"/>
              </a:lnSpc>
              <a:spcBef>
                <a:spcPts val="1000"/>
              </a:spcBef>
              <a:spcAft>
                <a:spcPts val="0"/>
              </a:spcAft>
              <a:buSzPts val="1800"/>
              <a:buNone/>
            </a:pPr>
            <a:r>
              <a:rPr lang="en-US" sz="1600"/>
              <a:t>Be honest. You can't fix what you don't acknowledge.</a:t>
            </a:r>
            <a:endParaRPr sz="1600"/>
          </a:p>
        </p:txBody>
      </p:sp>
      <p:sp>
        <p:nvSpPr>
          <p:cNvPr id="447" name="Google Shape;447;g3aec51c1436_0_1040"/>
          <p:cNvSpPr txBox="1"/>
          <p:nvPr>
            <p:ph idx="2" type="body"/>
          </p:nvPr>
        </p:nvSpPr>
        <p:spPr>
          <a:xfrm>
            <a:off x="8255400" y="962025"/>
            <a:ext cx="3787200" cy="36792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3: Analyse Results</a:t>
            </a:r>
            <a:endParaRPr b="1" sz="1600"/>
          </a:p>
          <a:p>
            <a:pPr indent="-330200" lvl="0" marL="457200" rtl="0" algn="l">
              <a:lnSpc>
                <a:spcPct val="90000"/>
              </a:lnSpc>
              <a:spcBef>
                <a:spcPts val="1000"/>
              </a:spcBef>
              <a:spcAft>
                <a:spcPts val="0"/>
              </a:spcAft>
              <a:buClr>
                <a:schemeClr val="dk1"/>
              </a:buClr>
              <a:buSzPts val="1600"/>
              <a:buChar char="●"/>
            </a:pPr>
            <a:r>
              <a:rPr lang="en-US" sz="1600">
                <a:solidFill>
                  <a:schemeClr val="dk1"/>
                </a:solidFill>
              </a:rPr>
              <a:t>Once survey responses are in, look for patterns:</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What percentage have smartphones? Computers? Both? Neither?</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What comfort levels do people report?</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Do communication preferences vary by language group? Age of child?</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What challenges come up most often?</a:t>
            </a:r>
            <a:endParaRPr sz="1600">
              <a:solidFill>
                <a:schemeClr val="dk1"/>
              </a:solidFill>
            </a:endParaRPr>
          </a:p>
        </p:txBody>
      </p:sp>
      <p:sp>
        <p:nvSpPr>
          <p:cNvPr id="448" name="Google Shape;448;g3aec51c1436_0_1040"/>
          <p:cNvSpPr txBox="1"/>
          <p:nvPr/>
        </p:nvSpPr>
        <p:spPr>
          <a:xfrm>
            <a:off x="145200" y="5105400"/>
            <a:ext cx="118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400"/>
              </a:spcBef>
              <a:spcAft>
                <a:spcPts val="1400"/>
              </a:spcAft>
              <a:buClr>
                <a:srgbClr val="000000"/>
              </a:buClr>
              <a:buSzPts val="2200"/>
              <a:buFont typeface="Arial"/>
              <a:buNone/>
            </a:pPr>
            <a:r>
              <a:rPr b="1" i="0" lang="en-US" sz="2200" u="none" cap="none" strike="noStrike">
                <a:solidFill>
                  <a:srgbClr val="000000"/>
                </a:solidFill>
                <a:latin typeface="Arial"/>
                <a:ea typeface="Arial"/>
                <a:cs typeface="Arial"/>
                <a:sym typeface="Arial"/>
              </a:rPr>
              <a:t>Write a brief summary: </a:t>
            </a:r>
            <a:r>
              <a:rPr b="0" i="0" lang="en-US" sz="2200" u="none" cap="none" strike="noStrike">
                <a:solidFill>
                  <a:srgbClr val="000000"/>
                </a:solidFill>
                <a:latin typeface="Arial"/>
                <a:ea typeface="Arial"/>
                <a:cs typeface="Arial"/>
                <a:sym typeface="Arial"/>
              </a:rPr>
              <a:t>"</a:t>
            </a:r>
            <a:r>
              <a:rPr b="0" i="1" lang="en-US" sz="2200" u="none" cap="none" strike="noStrike">
                <a:solidFill>
                  <a:srgbClr val="000000"/>
                </a:solidFill>
                <a:latin typeface="Arial"/>
                <a:ea typeface="Arial"/>
                <a:cs typeface="Arial"/>
                <a:sym typeface="Arial"/>
              </a:rPr>
              <a:t>Most families have phones but limited computer access. Spanish-speaking families prefer texts, while Greek-speaking families prefer paper notes. Top challenges: too much screen time, helping with homework on devices."</a:t>
            </a:r>
            <a:endParaRPr b="0" i="1" sz="2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aec51c1436_0_10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454" name="Google Shape;454;g3aec51c1436_0_1051"/>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What surprised you most about your families' technology access and preferences? How does this new understanding change what you thought you knew about engaging your school community?</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55" name="Google Shape;455;g3aec51c1436_0_1051"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aec51c1436_0_106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Selecting and Planning Your Engagement Strategies [I]</a:t>
            </a:r>
            <a:endParaRPr sz="3300"/>
          </a:p>
        </p:txBody>
      </p:sp>
      <p:sp>
        <p:nvSpPr>
          <p:cNvPr id="462" name="Google Shape;462;g3aec51c1436_0_1065"/>
          <p:cNvSpPr txBox="1"/>
          <p:nvPr>
            <p:ph idx="2" type="body"/>
          </p:nvPr>
        </p:nvSpPr>
        <p:spPr>
          <a:xfrm>
            <a:off x="1014450" y="2555925"/>
            <a:ext cx="10163100" cy="30225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t>West Contra Costa Unified School District in California partnered with ParentPowered to implement a text-based family engagement program.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Parents receive weekly text messages with fun, easy activities they can do with their children in just minutes, fitting naturally into daily routines like meals or car rides. This low-tech approach proved especially effective for families who couldn't attend in-person events due to work schedules or other barriers. The district found that this strengths-based communication-built trust and respect between school and home, demonstrating how simple digital tools can strengthen family partnerships when they meet families where they are. </a:t>
            </a:r>
            <a:endParaRPr sz="1600"/>
          </a:p>
          <a:p>
            <a:pPr indent="0" lvl="0" marL="0" rtl="0" algn="l">
              <a:lnSpc>
                <a:spcPct val="90000"/>
              </a:lnSpc>
              <a:spcBef>
                <a:spcPts val="1000"/>
              </a:spcBef>
              <a:spcAft>
                <a:spcPts val="0"/>
              </a:spcAft>
              <a:buSzPts val="1800"/>
              <a:buNone/>
            </a:pPr>
            <a:r>
              <a:rPr lang="en-US" sz="1600"/>
              <a:t>(</a:t>
            </a:r>
            <a:r>
              <a:rPr lang="en-US" sz="1600" u="sng">
                <a:solidFill>
                  <a:schemeClr val="hlink"/>
                </a:solidFill>
                <a:hlinkClick r:id="rId3"/>
              </a:rPr>
              <a:t>https://parentpowered.com/case-studies/</a:t>
            </a:r>
            <a:r>
              <a:rPr lang="en-US" sz="1600"/>
              <a:t>)</a:t>
            </a:r>
            <a:endParaRPr sz="1600"/>
          </a:p>
        </p:txBody>
      </p:sp>
      <p:sp>
        <p:nvSpPr>
          <p:cNvPr id="463" name="Google Shape;463;g3aec51c1436_0_1065"/>
          <p:cNvSpPr txBox="1"/>
          <p:nvPr>
            <p:ph idx="1" type="body"/>
          </p:nvPr>
        </p:nvSpPr>
        <p:spPr>
          <a:xfrm>
            <a:off x="97975" y="854674"/>
            <a:ext cx="11944500" cy="1348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Family engagement is a core element of sustainable digital well-being because children's technology habits are shaped primarily at home, making it essential for families and schools to work together in establishing and reinforcing healthy digital practices.</a:t>
            </a:r>
            <a:endParaRPr sz="2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aec51c1436_0_107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Selecting and Planning Your Engagement Strategies [II]</a:t>
            </a:r>
            <a:endParaRPr sz="3300"/>
          </a:p>
        </p:txBody>
      </p:sp>
      <p:sp>
        <p:nvSpPr>
          <p:cNvPr id="470" name="Google Shape;470;g3aec51c1436_0_1079"/>
          <p:cNvSpPr txBox="1"/>
          <p:nvPr>
            <p:ph idx="1" type="body"/>
          </p:nvPr>
        </p:nvSpPr>
        <p:spPr>
          <a:xfrm>
            <a:off x="97975" y="678825"/>
            <a:ext cx="11944500" cy="520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600">
                <a:solidFill>
                  <a:schemeClr val="dk1"/>
                </a:solidFill>
              </a:rPr>
              <a:t>Based on the research by Elias et al. (2022), here are concrete, actionable strategies for engaging families in shared digital norms and healthy technology practices:</a:t>
            </a:r>
            <a:endParaRPr sz="1600">
              <a:solidFill>
                <a:schemeClr val="dk1"/>
              </a:solidFill>
            </a:endParaRPr>
          </a:p>
          <a:p>
            <a:pPr indent="0" lvl="0" marL="0" rtl="0" algn="just">
              <a:lnSpc>
                <a:spcPct val="90000"/>
              </a:lnSpc>
              <a:spcBef>
                <a:spcPts val="1000"/>
              </a:spcBef>
              <a:spcAft>
                <a:spcPts val="0"/>
              </a:spcAft>
              <a:buSzPts val="2400"/>
              <a:buNone/>
            </a:pPr>
            <a:r>
              <a:t/>
            </a:r>
            <a:endParaRPr sz="1600">
              <a:solidFill>
                <a:schemeClr val="dk1"/>
              </a:solidFill>
            </a:endParaRPr>
          </a:p>
          <a:p>
            <a:pPr indent="-330200" lvl="0" marL="457200" rtl="0" algn="l">
              <a:lnSpc>
                <a:spcPct val="100000"/>
              </a:lnSpc>
              <a:spcBef>
                <a:spcPts val="0"/>
              </a:spcBef>
              <a:spcAft>
                <a:spcPts val="0"/>
              </a:spcAft>
              <a:buClr>
                <a:srgbClr val="000000"/>
              </a:buClr>
              <a:buSzPts val="1600"/>
              <a:buAutoNum type="arabicPeriod"/>
            </a:pPr>
            <a:r>
              <a:rPr b="1" lang="en-US" sz="1600">
                <a:solidFill>
                  <a:srgbClr val="000000"/>
                </a:solidFill>
              </a:rPr>
              <a:t>Simple Messaging</a:t>
            </a:r>
            <a:endParaRPr sz="1600">
              <a:solidFill>
                <a:srgbClr val="000000"/>
              </a:solidFill>
            </a:endParaRPr>
          </a:p>
          <a:p>
            <a:pPr indent="0" lvl="0" marL="457200" rtl="0" algn="l">
              <a:lnSpc>
                <a:spcPct val="100000"/>
              </a:lnSpc>
              <a:spcBef>
                <a:spcPts val="1000"/>
              </a:spcBef>
              <a:spcAft>
                <a:spcPts val="0"/>
              </a:spcAft>
              <a:buSzPts val="2400"/>
              <a:buNone/>
            </a:pPr>
            <a:r>
              <a:rPr lang="en-US" sz="1600">
                <a:solidFill>
                  <a:srgbClr val="000000"/>
                </a:solidFill>
              </a:rPr>
              <a:t>Implement brief, targeted electronic messages to maintain consistent communication. Send weekly text messages with specific suggestions like "Try reading together for 20 minutes before any screen time tonight" or short reminders about agreed-upon screen time limits. Keep all messages under 160 characters, culturally sensitive, and aligned with your shared family agreements.</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lang="en-US" sz="1600">
                <a:solidFill>
                  <a:srgbClr val="000000"/>
                </a:solidFill>
              </a:rPr>
              <a:t>Social Media for Learning Extension</a:t>
            </a:r>
            <a:endParaRPr sz="1600">
              <a:solidFill>
                <a:srgbClr val="000000"/>
              </a:solidFill>
            </a:endParaRPr>
          </a:p>
          <a:p>
            <a:pPr indent="0" lvl="0" marL="457200" rtl="0" algn="l">
              <a:lnSpc>
                <a:spcPct val="100000"/>
              </a:lnSpc>
              <a:spcBef>
                <a:spcPts val="1000"/>
              </a:spcBef>
              <a:spcAft>
                <a:spcPts val="0"/>
              </a:spcAft>
              <a:buSzPts val="2400"/>
              <a:buNone/>
            </a:pPr>
            <a:r>
              <a:rPr lang="en-US" sz="1600">
                <a:solidFill>
                  <a:srgbClr val="000000"/>
                </a:solidFill>
              </a:rPr>
              <a:t>Meet families where they already spend time by creating private Facebook groups or Instagram accounts. Share daily classroom activities parents can discuss with children, share questions families can ask about school projects, photos of offline activities happening at school, and simple challenges families can try together.</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lang="en-US" sz="1600">
                <a:solidFill>
                  <a:srgbClr val="000000"/>
                </a:solidFill>
              </a:rPr>
              <a:t>Multi-Platform Communication Hubs</a:t>
            </a:r>
            <a:endParaRPr sz="1600">
              <a:solidFill>
                <a:srgbClr val="000000"/>
              </a:solidFill>
            </a:endParaRPr>
          </a:p>
          <a:p>
            <a:pPr indent="0" lvl="0" marL="457200" rtl="0" algn="l">
              <a:lnSpc>
                <a:spcPct val="100000"/>
              </a:lnSpc>
              <a:spcBef>
                <a:spcPts val="1000"/>
              </a:spcBef>
              <a:spcAft>
                <a:spcPts val="1000"/>
              </a:spcAft>
              <a:buSzPts val="2400"/>
              <a:buNone/>
            </a:pPr>
            <a:r>
              <a:rPr lang="en-US" sz="1600">
                <a:solidFill>
                  <a:srgbClr val="000000"/>
                </a:solidFill>
              </a:rPr>
              <a:t>Recognize that families use different communication channels and establish your presence across multiple platforms. Use text messaging for quick updates and reminders, email for detailed information and resources, learning management system portals for tracking progress, and community centers or libraries as physical spaces for digital literacy support.</a:t>
            </a:r>
            <a:endParaRPr sz="16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aec51c1436_0_10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Selecting and Planning Your Engagement Strategies [II]</a:t>
            </a:r>
            <a:endParaRPr sz="3300"/>
          </a:p>
        </p:txBody>
      </p:sp>
      <p:sp>
        <p:nvSpPr>
          <p:cNvPr id="477" name="Google Shape;477;g3aec51c1436_0_1086"/>
          <p:cNvSpPr txBox="1"/>
          <p:nvPr>
            <p:ph idx="1" type="body"/>
          </p:nvPr>
        </p:nvSpPr>
        <p:spPr>
          <a:xfrm>
            <a:off x="97975" y="678825"/>
            <a:ext cx="11944500" cy="520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sz="2000">
              <a:solidFill>
                <a:schemeClr val="dk1"/>
              </a:solidFill>
            </a:endParaRPr>
          </a:p>
          <a:p>
            <a:pPr indent="0" lvl="0" marL="0" rtl="0" algn="l">
              <a:lnSpc>
                <a:spcPct val="100000"/>
              </a:lnSpc>
              <a:spcBef>
                <a:spcPts val="0"/>
              </a:spcBef>
              <a:spcAft>
                <a:spcPts val="0"/>
              </a:spcAft>
              <a:buSzPts val="2400"/>
              <a:buNone/>
            </a:pPr>
            <a:r>
              <a:rPr b="1" lang="en-US" sz="1800">
                <a:solidFill>
                  <a:srgbClr val="000000"/>
                </a:solidFill>
              </a:rPr>
              <a:t>4.	Family Learning Events</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457200" rtl="0" algn="l">
              <a:lnSpc>
                <a:spcPct val="100000"/>
              </a:lnSpc>
              <a:spcBef>
                <a:spcPts val="0"/>
              </a:spcBef>
              <a:spcAft>
                <a:spcPts val="0"/>
              </a:spcAft>
              <a:buSzPts val="2400"/>
              <a:buNone/>
            </a:pPr>
            <a:r>
              <a:rPr lang="en-US" sz="1800">
                <a:solidFill>
                  <a:srgbClr val="000000"/>
                </a:solidFill>
              </a:rPr>
              <a:t>Host regular "learning together" sessions where parents and children participate in activities side-by-side. Consider organizing digital citizenship escape rooms, "tech-free challenge" competitions with prizes for creative offline activities, and intergenerational technology tutorials where kids teach parents and vice versa.</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0" rtl="0" algn="l">
              <a:lnSpc>
                <a:spcPct val="100000"/>
              </a:lnSpc>
              <a:spcBef>
                <a:spcPts val="0"/>
              </a:spcBef>
              <a:spcAft>
                <a:spcPts val="0"/>
              </a:spcAft>
              <a:buSzPts val="2400"/>
              <a:buNone/>
            </a:pPr>
            <a:r>
              <a:rPr b="1" lang="en-US" sz="1800">
                <a:solidFill>
                  <a:srgbClr val="000000"/>
                </a:solidFill>
              </a:rPr>
              <a:t>5.	Culturally Responsive Practices</a:t>
            </a:r>
            <a:endParaRPr sz="1800">
              <a:solidFill>
                <a:srgbClr val="000000"/>
              </a:solidFill>
            </a:endParaRPr>
          </a:p>
          <a:p>
            <a:pPr indent="0" lvl="0" marL="457200" rtl="0" algn="l">
              <a:lnSpc>
                <a:spcPct val="100000"/>
              </a:lnSpc>
              <a:spcBef>
                <a:spcPts val="1200"/>
              </a:spcBef>
              <a:spcAft>
                <a:spcPts val="1200"/>
              </a:spcAft>
              <a:buSzPts val="2400"/>
              <a:buNone/>
            </a:pPr>
            <a:r>
              <a:rPr lang="en-US" sz="1800">
                <a:solidFill>
                  <a:srgbClr val="000000"/>
                </a:solidFill>
              </a:rPr>
              <a:t>Adapt all strategies to reflect your community's linguistic and cultural diversity. Translate materials into home languages, use communication methods preferred by different cultural groups, partner with community leaders and organizations, and acknowledge different family structures and values around technology use.</a:t>
            </a:r>
            <a:endParaRPr sz="18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af2af96a03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Implementation Tips</a:t>
            </a:r>
            <a:endParaRPr/>
          </a:p>
        </p:txBody>
      </p:sp>
      <p:sp>
        <p:nvSpPr>
          <p:cNvPr id="484" name="Google Shape;484;g3af2af96a03_0_0"/>
          <p:cNvSpPr txBox="1"/>
          <p:nvPr>
            <p:ph idx="2" type="body"/>
          </p:nvPr>
        </p:nvSpPr>
        <p:spPr>
          <a:xfrm>
            <a:off x="123746" y="1462710"/>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1400"/>
              </a:spcBef>
              <a:spcAft>
                <a:spcPts val="0"/>
              </a:spcAft>
              <a:buClr>
                <a:srgbClr val="000000"/>
              </a:buClr>
              <a:buSzPts val="2200"/>
              <a:buFont typeface="Calibri"/>
              <a:buChar char="●"/>
            </a:pPr>
            <a:r>
              <a:rPr b="1" lang="en-US" sz="2200">
                <a:solidFill>
                  <a:srgbClr val="000000"/>
                </a:solidFill>
              </a:rPr>
              <a:t>Start small </a:t>
            </a:r>
            <a:r>
              <a:rPr lang="en-US" sz="2200">
                <a:solidFill>
                  <a:srgbClr val="000000"/>
                </a:solidFill>
              </a:rPr>
              <a:t>with one or two methods rather than overwhelming families with numerous new initiatives. Build on successes gradually, and regularly collect feedback to refine your approaches. </a:t>
            </a:r>
            <a:endParaRPr sz="2200">
              <a:solidFill>
                <a:srgbClr val="000000"/>
              </a:solidFill>
            </a:endParaRPr>
          </a:p>
          <a:p>
            <a:pPr indent="-368300" lvl="0" marL="457200" rtl="0" algn="l">
              <a:lnSpc>
                <a:spcPct val="100000"/>
              </a:lnSpc>
              <a:spcBef>
                <a:spcPts val="0"/>
              </a:spcBef>
              <a:spcAft>
                <a:spcPts val="0"/>
              </a:spcAft>
              <a:buClr>
                <a:srgbClr val="000000"/>
              </a:buClr>
              <a:buSzPts val="2200"/>
              <a:buFont typeface="Calibri"/>
              <a:buChar char="●"/>
            </a:pPr>
            <a:r>
              <a:rPr lang="en-US" sz="2200">
                <a:solidFill>
                  <a:srgbClr val="000000"/>
                </a:solidFill>
              </a:rPr>
              <a:t>Remember that </a:t>
            </a:r>
            <a:r>
              <a:rPr b="1" lang="en-US" sz="2200">
                <a:solidFill>
                  <a:srgbClr val="000000"/>
                </a:solidFill>
              </a:rPr>
              <a:t>technology should strengthen human relationships</a:t>
            </a:r>
            <a:r>
              <a:rPr lang="en-US" sz="2200">
                <a:solidFill>
                  <a:srgbClr val="000000"/>
                </a:solidFill>
              </a:rPr>
              <a:t>, not replace them. </a:t>
            </a:r>
            <a:endParaRPr sz="2200">
              <a:solidFill>
                <a:srgbClr val="000000"/>
              </a:solidFill>
            </a:endParaRPr>
          </a:p>
          <a:p>
            <a:pPr indent="-368300" lvl="0" marL="457200" rtl="0" algn="l">
              <a:lnSpc>
                <a:spcPct val="100000"/>
              </a:lnSpc>
              <a:spcBef>
                <a:spcPts val="0"/>
              </a:spcBef>
              <a:spcAft>
                <a:spcPts val="1400"/>
              </a:spcAft>
              <a:buClr>
                <a:srgbClr val="000000"/>
              </a:buClr>
              <a:buSzPts val="2200"/>
              <a:buFont typeface="Calibri"/>
              <a:buChar char="●"/>
            </a:pPr>
            <a:r>
              <a:rPr lang="en-US" sz="2200">
                <a:solidFill>
                  <a:srgbClr val="000000"/>
                </a:solidFill>
              </a:rPr>
              <a:t>Always </a:t>
            </a:r>
            <a:r>
              <a:rPr b="1" lang="en-US" sz="2200">
                <a:solidFill>
                  <a:srgbClr val="000000"/>
                </a:solidFill>
              </a:rPr>
              <a:t>prioritise face-to-face connection and personal communication</a:t>
            </a:r>
            <a:r>
              <a:rPr lang="en-US" sz="2200">
                <a:solidFill>
                  <a:srgbClr val="000000"/>
                </a:solidFill>
              </a:rPr>
              <a:t> alongside digital tools. Success depends on consistency, cultural sensitivity, and genuine partnership with families rather than one-way communication from school to home.</a:t>
            </a:r>
            <a:endParaRPr sz="22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af2af96a03_0_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Choose and Plan Your Strategies - Part 2</a:t>
            </a:r>
            <a:endParaRPr/>
          </a:p>
        </p:txBody>
      </p:sp>
      <p:sp>
        <p:nvSpPr>
          <p:cNvPr id="491" name="Google Shape;491;g3af2af96a03_0_14"/>
          <p:cNvSpPr txBox="1"/>
          <p:nvPr>
            <p:ph idx="2" type="body"/>
          </p:nvPr>
        </p:nvSpPr>
        <p:spPr>
          <a:xfrm>
            <a:off x="383150" y="915625"/>
            <a:ext cx="11542200" cy="3298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4: Choose Strategies </a:t>
            </a:r>
            <a:endParaRPr b="1" sz="1600"/>
          </a:p>
          <a:p>
            <a:pPr indent="0" lvl="0" marL="0" rtl="0" algn="l">
              <a:lnSpc>
                <a:spcPct val="90000"/>
              </a:lnSpc>
              <a:spcBef>
                <a:spcPts val="1000"/>
              </a:spcBef>
              <a:spcAft>
                <a:spcPts val="0"/>
              </a:spcAft>
              <a:buSzPts val="1800"/>
              <a:buNone/>
            </a:pPr>
            <a:r>
              <a:rPr lang="en-US" sz="1600"/>
              <a:t>Using the Strategy Selection Matrix, evaluate each approach based on your survey results:</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Pick your top 3 strategies. Be realistic. Start with what you can actually maintain, not what sounds ideal.</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
        <p:nvSpPr>
          <p:cNvPr id="492" name="Google Shape;492;g3af2af96a03_0_14"/>
          <p:cNvSpPr txBox="1"/>
          <p:nvPr>
            <p:ph idx="2" type="body"/>
          </p:nvPr>
        </p:nvSpPr>
        <p:spPr>
          <a:xfrm>
            <a:off x="383150" y="4332300"/>
            <a:ext cx="11542200" cy="2434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5: Create Implementation Plans </a:t>
            </a:r>
            <a:endParaRPr b="1" sz="1600"/>
          </a:p>
          <a:p>
            <a:pPr indent="0" lvl="0" marL="0" rtl="0" algn="l">
              <a:lnSpc>
                <a:spcPct val="90000"/>
              </a:lnSpc>
              <a:spcBef>
                <a:spcPts val="1000"/>
              </a:spcBef>
              <a:spcAft>
                <a:spcPts val="0"/>
              </a:spcAft>
              <a:buSzPts val="1800"/>
              <a:buNone/>
            </a:pPr>
            <a:r>
              <a:rPr lang="en-US" sz="1600">
                <a:solidFill>
                  <a:schemeClr val="dk1"/>
                </a:solidFill>
              </a:rPr>
              <a:t>For each of your three chosen strategies, fill out the </a:t>
            </a:r>
            <a:r>
              <a:rPr i="1" lang="en-US" sz="1600">
                <a:solidFill>
                  <a:schemeClr val="dk1"/>
                </a:solidFill>
              </a:rPr>
              <a:t>Implementation Planning Template</a:t>
            </a:r>
            <a:r>
              <a:rPr lang="en-US" sz="1600">
                <a:solidFill>
                  <a:schemeClr val="dk1"/>
                </a:solidFill>
              </a:rPr>
              <a:t>.</a:t>
            </a:r>
            <a:endParaRPr sz="1600">
              <a:solidFill>
                <a:schemeClr val="dk1"/>
              </a:solidFill>
            </a:endParaRPr>
          </a:p>
          <a:p>
            <a:pPr indent="0" lvl="0" marL="0" rtl="0" algn="l">
              <a:lnSpc>
                <a:spcPct val="90000"/>
              </a:lnSpc>
              <a:spcBef>
                <a:spcPts val="1000"/>
              </a:spcBef>
              <a:spcAft>
                <a:spcPts val="0"/>
              </a:spcAft>
              <a:buSzPts val="1800"/>
              <a:buNone/>
            </a:pPr>
            <a:r>
              <a:rPr lang="en-US" sz="1600">
                <a:solidFill>
                  <a:schemeClr val="dk1"/>
                </a:solidFill>
              </a:rPr>
              <a:t>Be specific about:</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lang="en-US" sz="1600">
                <a:solidFill>
                  <a:schemeClr val="dk1"/>
                </a:solidFill>
              </a:rPr>
              <a:t>Exactly which families you're targeting</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Specific timeline with dates</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Every resource you'll need</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How you'll know it's working</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What could go wrong</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Cultural considerations</a:t>
            </a:r>
            <a:endParaRPr sz="1600">
              <a:solidFill>
                <a:schemeClr val="dk1"/>
              </a:solidFill>
            </a:endParaRPr>
          </a:p>
          <a:p>
            <a:pPr indent="0" lvl="0" marL="0" rtl="0" algn="l">
              <a:lnSpc>
                <a:spcPct val="90000"/>
              </a:lnSpc>
              <a:spcBef>
                <a:spcPts val="1000"/>
              </a:spcBef>
              <a:spcAft>
                <a:spcPts val="0"/>
              </a:spcAft>
              <a:buSzPts val="1800"/>
              <a:buNone/>
            </a:pPr>
            <a:r>
              <a:t/>
            </a:r>
            <a:endParaRPr sz="1600">
              <a:solidFill>
                <a:schemeClr val="dk1"/>
              </a:solidFill>
            </a:endParaRPr>
          </a:p>
        </p:txBody>
      </p:sp>
      <p:graphicFrame>
        <p:nvGraphicFramePr>
          <p:cNvPr id="493" name="Google Shape;493;g3af2af96a03_0_14"/>
          <p:cNvGraphicFramePr/>
          <p:nvPr/>
        </p:nvGraphicFramePr>
        <p:xfrm>
          <a:off x="470150" y="1656016"/>
          <a:ext cx="3000000" cy="3000000"/>
        </p:xfrm>
        <a:graphic>
          <a:graphicData uri="http://schemas.openxmlformats.org/drawingml/2006/table">
            <a:tbl>
              <a:tblPr>
                <a:noFill/>
                <a:tableStyleId>{0C437B5F-7A0D-4B78-8787-0060BDC3EB05}</a:tableStyleId>
              </a:tblPr>
              <a:tblGrid>
                <a:gridCol w="2571750"/>
                <a:gridCol w="2571750"/>
                <a:gridCol w="2571750"/>
                <a:gridCol w="2571750"/>
              </a:tblGrid>
              <a:tr h="38100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Strategy</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Good fit for my community?</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Resources needed</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Timeline</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Text messaging</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 - 90% have phones</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Text platform subscription</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Can start next week</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Family learning events</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Maybe - need childcare</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Space, materials, food</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6 weeks to plan</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Social media</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 - many use Facebook</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Someone to post 3x/week</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Start in 2 weeks</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Multi-platform</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Yes - families vary</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Time to maintain all</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Ongoing</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af2af96a03_0_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3.3. Monitoring Success and Adjusting Your Approach</a:t>
            </a:r>
            <a:endParaRPr sz="3300"/>
          </a:p>
        </p:txBody>
      </p:sp>
      <p:sp>
        <p:nvSpPr>
          <p:cNvPr id="500" name="Google Shape;500;g3af2af96a03_0_28"/>
          <p:cNvSpPr txBox="1"/>
          <p:nvPr>
            <p:ph idx="1" type="body"/>
          </p:nvPr>
        </p:nvSpPr>
        <p:spPr>
          <a:xfrm>
            <a:off x="97975" y="906350"/>
            <a:ext cx="11944500" cy="1468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400"/>
              <a:buNone/>
            </a:pPr>
            <a:r>
              <a:rPr lang="en-US" sz="1800">
                <a:solidFill>
                  <a:schemeClr val="dk1"/>
                </a:solidFill>
              </a:rPr>
              <a:t>Effective family digital engagement requires ongoing assessment and adjustment based on real outcomes rather than assumptions. </a:t>
            </a:r>
            <a:endParaRPr sz="1800">
              <a:solidFill>
                <a:schemeClr val="dk1"/>
              </a:solidFill>
            </a:endParaRPr>
          </a:p>
          <a:p>
            <a:pPr indent="0" lvl="0" marL="0" rtl="0" algn="l">
              <a:lnSpc>
                <a:spcPct val="100000"/>
              </a:lnSpc>
              <a:spcBef>
                <a:spcPts val="1200"/>
              </a:spcBef>
              <a:spcAft>
                <a:spcPts val="1200"/>
              </a:spcAft>
              <a:buSzPts val="2400"/>
              <a:buNone/>
            </a:pPr>
            <a:r>
              <a:rPr lang="en-US" sz="1800">
                <a:solidFill>
                  <a:schemeClr val="dk1"/>
                </a:solidFill>
              </a:rPr>
              <a:t>This section will provide you with practical tools to monitor the success of their family engagement initiatives through both quantitative metrics and qualitative feedback from families themselves. In order to do that, you will use some qualitative and quantitative indicators. </a:t>
            </a:r>
            <a:endParaRPr sz="1800">
              <a:solidFill>
                <a:schemeClr val="dk1"/>
              </a:solidFill>
            </a:endParaRPr>
          </a:p>
        </p:txBody>
      </p:sp>
      <p:sp>
        <p:nvSpPr>
          <p:cNvPr id="501" name="Google Shape;501;g3af2af96a03_0_28"/>
          <p:cNvSpPr txBox="1"/>
          <p:nvPr>
            <p:ph idx="1" type="body"/>
          </p:nvPr>
        </p:nvSpPr>
        <p:spPr>
          <a:xfrm>
            <a:off x="98075" y="3155551"/>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sz="1800">
                <a:solidFill>
                  <a:srgbClr val="000000"/>
                </a:solidFill>
              </a:rPr>
              <a:t>Track attendance at family digital wellness events and engagement with communication platforms</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Monitor decreases in cyberbullying reports, inappropriate online behavior, or technology-related classroom disruptions</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Measure increases in positive family-school digital communication exchanges</a:t>
            </a:r>
            <a:endParaRPr sz="1800">
              <a:solidFill>
                <a:srgbClr val="000000"/>
              </a:solidFill>
            </a:endParaRPr>
          </a:p>
        </p:txBody>
      </p:sp>
      <p:sp>
        <p:nvSpPr>
          <p:cNvPr id="502" name="Google Shape;502;g3af2af96a03_0_28"/>
          <p:cNvSpPr txBox="1"/>
          <p:nvPr>
            <p:ph idx="2" type="body"/>
          </p:nvPr>
        </p:nvSpPr>
        <p:spPr>
          <a:xfrm>
            <a:off x="6131475" y="3155518"/>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a:solidFill>
                  <a:srgbClr val="000000"/>
                </a:solidFill>
              </a:rPr>
              <a:t>Conduct quarterly 45-minute sessions asking families about their comfort levels, challenges, and successes with digital practices at home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Use simple surveys or classroom discussions about how family digital rules are working</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Regular check-ins with teachers about observed changes in student digital behavior and family engagement </a:t>
            </a:r>
            <a:endParaRPr/>
          </a:p>
        </p:txBody>
      </p:sp>
      <p:sp>
        <p:nvSpPr>
          <p:cNvPr id="503" name="Google Shape;503;g3af2af96a03_0_28"/>
          <p:cNvSpPr txBox="1"/>
          <p:nvPr/>
        </p:nvSpPr>
        <p:spPr>
          <a:xfrm>
            <a:off x="98072" y="2446593"/>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Quantitative </a:t>
            </a:r>
            <a:endParaRPr b="1" i="0" sz="1800" u="none" cap="none" strike="noStrike">
              <a:solidFill>
                <a:srgbClr val="FEF6FC"/>
              </a:solidFill>
              <a:latin typeface="Arial"/>
              <a:ea typeface="Arial"/>
              <a:cs typeface="Arial"/>
              <a:sym typeface="Arial"/>
            </a:endParaRPr>
          </a:p>
        </p:txBody>
      </p:sp>
      <p:sp>
        <p:nvSpPr>
          <p:cNvPr id="504" name="Google Shape;504;g3af2af96a03_0_28"/>
          <p:cNvSpPr txBox="1"/>
          <p:nvPr/>
        </p:nvSpPr>
        <p:spPr>
          <a:xfrm>
            <a:off x="6131472" y="2446556"/>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Qualitative </a:t>
            </a:r>
            <a:endParaRPr b="1" i="0" sz="1800" u="none" cap="none" strike="noStrike">
              <a:solidFill>
                <a:srgbClr val="FEF6FC"/>
              </a:solidFill>
              <a:latin typeface="Arial"/>
              <a:ea typeface="Arial"/>
              <a:cs typeface="Arial"/>
              <a:sym typeface="Arial"/>
            </a:endParaRPr>
          </a:p>
        </p:txBody>
      </p:sp>
      <p:sp>
        <p:nvSpPr>
          <p:cNvPr id="505" name="Google Shape;505;g3af2af96a03_0_28"/>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Document qualitative data systematically</a:t>
            </a:r>
            <a:r>
              <a:rPr b="0" i="0" lang="en-US" sz="1800" u="none" cap="none" strike="noStrike">
                <a:solidFill>
                  <a:schemeClr val="dk1"/>
                </a:solidFill>
                <a:latin typeface="Arial"/>
                <a:ea typeface="Arial"/>
                <a:cs typeface="Arial"/>
                <a:sym typeface="Arial"/>
              </a:rPr>
              <a:t> by writing brief summaries immediately after each discussion, noting recurring themes, specific quotes that illustrate family experiences, and any emerging concerns or success patterns. </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Store these summaries</a:t>
            </a:r>
            <a:r>
              <a:rPr b="0" i="0" lang="en-US" sz="1800" u="none" cap="none" strike="noStrike">
                <a:solidFill>
                  <a:schemeClr val="dk1"/>
                </a:solidFill>
                <a:latin typeface="Arial"/>
                <a:ea typeface="Arial"/>
                <a:cs typeface="Arial"/>
                <a:sym typeface="Arial"/>
              </a:rPr>
              <a:t> in a shared folder organised by date and theme for easy pattern recognition over time.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1.1 Digital Well-being Strategies in schools</a:t>
            </a:r>
            <a:endParaRPr/>
          </a:p>
        </p:txBody>
      </p:sp>
      <p:sp>
        <p:nvSpPr>
          <p:cNvPr id="90" name="Google Shape;90;p5"/>
          <p:cNvSpPr txBox="1"/>
          <p:nvPr>
            <p:ph idx="1" type="body"/>
          </p:nvPr>
        </p:nvSpPr>
        <p:spPr>
          <a:xfrm>
            <a:off x="97975" y="1664702"/>
            <a:ext cx="5910900" cy="35028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100">
                <a:solidFill>
                  <a:srgbClr val="000000"/>
                </a:solidFill>
              </a:rPr>
              <a:t>Recent research from the </a:t>
            </a:r>
            <a:r>
              <a:rPr lang="en-US" sz="2100" u="sng">
                <a:solidFill>
                  <a:srgbClr val="0000FF"/>
                </a:solidFill>
                <a:hlinkClick r:id="rId3">
                  <a:extLst>
                    <a:ext uri="{A12FA001-AC4F-418D-AE19-62706E023703}">
                      <ahyp:hlinkClr val="tx"/>
                    </a:ext>
                  </a:extLst>
                </a:hlinkClick>
              </a:rPr>
              <a:t>European School Education Platform (2025)</a:t>
            </a:r>
            <a:r>
              <a:rPr lang="en-US" sz="2100">
                <a:solidFill>
                  <a:srgbClr val="000000"/>
                </a:solidFill>
              </a:rPr>
              <a:t> shows that mobile phone use in schools often creates challenges for pupils’ learning and well-being. Many teachers and parents report that phones:</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make it harder for students to concentrate,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increase distractions in the classroom,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and can even have a negative impact on pupils’ self-esteem and mental health.</a:t>
            </a:r>
            <a:endParaRPr sz="2100"/>
          </a:p>
        </p:txBody>
      </p:sp>
      <p:sp>
        <p:nvSpPr>
          <p:cNvPr id="91" name="Google Shape;91;p5"/>
          <p:cNvSpPr txBox="1"/>
          <p:nvPr>
            <p:ph idx="2" type="body"/>
          </p:nvPr>
        </p:nvSpPr>
        <p:spPr>
          <a:xfrm>
            <a:off x="6131375" y="1664650"/>
            <a:ext cx="5910900" cy="35028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100">
                <a:solidFill>
                  <a:srgbClr val="000000"/>
                </a:solidFill>
              </a:rPr>
              <a:t>At the same time, the research highlights that when schools set clear rules around phone use, pupils benefit in several ways. Children are:</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more focused,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more engaged in face-to-face conversations,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and less exposed to risks such as cyberbullying or pressure from social media. </a:t>
            </a:r>
            <a:endParaRPr sz="2100"/>
          </a:p>
        </p:txBody>
      </p:sp>
      <p:sp>
        <p:nvSpPr>
          <p:cNvPr id="92" name="Google Shape;92;p5"/>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Challenges</a:t>
            </a:r>
            <a:endParaRPr b="1" i="0" sz="2600" u="none" cap="none" strike="noStrike">
              <a:solidFill>
                <a:srgbClr val="FEF6FC"/>
              </a:solidFill>
              <a:latin typeface="Arial"/>
              <a:ea typeface="Arial"/>
              <a:cs typeface="Arial"/>
              <a:sym typeface="Arial"/>
            </a:endParaRPr>
          </a:p>
        </p:txBody>
      </p:sp>
      <p:sp>
        <p:nvSpPr>
          <p:cNvPr id="93" name="Google Shape;93;p5"/>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Benefits</a:t>
            </a:r>
            <a:endParaRPr b="1" i="0" sz="2600" u="none" cap="none" strike="noStrike">
              <a:solidFill>
                <a:srgbClr val="FEF6FC"/>
              </a:solidFill>
              <a:latin typeface="Arial"/>
              <a:ea typeface="Arial"/>
              <a:cs typeface="Arial"/>
              <a:sym typeface="Arial"/>
            </a:endParaRPr>
          </a:p>
        </p:txBody>
      </p:sp>
      <p:sp>
        <p:nvSpPr>
          <p:cNvPr id="94" name="Google Shape;94;p5"/>
          <p:cNvSpPr txBox="1"/>
          <p:nvPr/>
        </p:nvSpPr>
        <p:spPr>
          <a:xfrm>
            <a:off x="123850" y="5325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Simply banning phones is not enough!</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a:t>
            </a:r>
            <a:r>
              <a:rPr b="1" i="0" lang="en-US" sz="1800" u="none" cap="none" strike="noStrike">
                <a:solidFill>
                  <a:srgbClr val="DE0A9D"/>
                </a:solidFill>
                <a:latin typeface="Arial"/>
                <a:ea typeface="Arial"/>
                <a:cs typeface="Arial"/>
                <a:sym typeface="Arial"/>
              </a:rPr>
              <a:t>schools need is a digital well-being strategy </a:t>
            </a:r>
            <a:r>
              <a:rPr b="1" i="0" lang="en-US" sz="1800" u="none" cap="none" strike="noStrike">
                <a:solidFill>
                  <a:schemeClr val="dk1"/>
                </a:solidFill>
                <a:latin typeface="Arial"/>
                <a:ea typeface="Arial"/>
                <a:cs typeface="Arial"/>
                <a:sym typeface="Arial"/>
              </a:rPr>
              <a:t>that supports pupils in learning how to use technology in healthy and responsible ways.  </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af2af96a03_0_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Set Up Your Monitoring System - Part 3</a:t>
            </a:r>
            <a:endParaRPr/>
          </a:p>
        </p:txBody>
      </p:sp>
      <p:sp>
        <p:nvSpPr>
          <p:cNvPr id="512" name="Google Shape;512;g3af2af96a03_0_39"/>
          <p:cNvSpPr txBox="1"/>
          <p:nvPr>
            <p:ph idx="2" type="body"/>
          </p:nvPr>
        </p:nvSpPr>
        <p:spPr>
          <a:xfrm>
            <a:off x="383150" y="2276044"/>
            <a:ext cx="11542200" cy="23760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6: Set Up Monitoring</a:t>
            </a:r>
            <a:endParaRPr b="1" sz="1600"/>
          </a:p>
          <a:p>
            <a:pPr indent="0" lvl="0" marL="0" rtl="0" algn="l">
              <a:lnSpc>
                <a:spcPct val="90000"/>
              </a:lnSpc>
              <a:spcBef>
                <a:spcPts val="1000"/>
              </a:spcBef>
              <a:spcAft>
                <a:spcPts val="0"/>
              </a:spcAft>
              <a:buSzPts val="1800"/>
              <a:buNone/>
            </a:pPr>
            <a:r>
              <a:rPr lang="en-US" sz="1600"/>
              <a:t>Choose two of these proposed ways to track success:</a:t>
            </a:r>
            <a:endParaRPr sz="1600"/>
          </a:p>
          <a:p>
            <a:pPr indent="-330200" lvl="0" marL="457200" rtl="0" algn="l">
              <a:lnSpc>
                <a:spcPct val="90000"/>
              </a:lnSpc>
              <a:spcBef>
                <a:spcPts val="1000"/>
              </a:spcBef>
              <a:spcAft>
                <a:spcPts val="0"/>
              </a:spcAft>
              <a:buSzPts val="1600"/>
              <a:buChar char="●"/>
            </a:pPr>
            <a:r>
              <a:rPr lang="en-US" sz="1600"/>
              <a:t>What will you count? (attendance, response rates, etc.)</a:t>
            </a:r>
            <a:endParaRPr sz="1600"/>
          </a:p>
          <a:p>
            <a:pPr indent="-330200" lvl="0" marL="457200" rtl="0" algn="l">
              <a:lnSpc>
                <a:spcPct val="90000"/>
              </a:lnSpc>
              <a:spcBef>
                <a:spcPts val="0"/>
              </a:spcBef>
              <a:spcAft>
                <a:spcPts val="0"/>
              </a:spcAft>
              <a:buSzPts val="1600"/>
              <a:buChar char="●"/>
            </a:pPr>
            <a:r>
              <a:rPr lang="en-US" sz="1600"/>
              <a:t>When will you check? (put specific dates in calendar)</a:t>
            </a:r>
            <a:endParaRPr sz="1600"/>
          </a:p>
          <a:p>
            <a:pPr indent="-330200" lvl="0" marL="457200" rtl="0" algn="l">
              <a:lnSpc>
                <a:spcPct val="90000"/>
              </a:lnSpc>
              <a:spcBef>
                <a:spcPts val="0"/>
              </a:spcBef>
              <a:spcAft>
                <a:spcPts val="0"/>
              </a:spcAft>
              <a:buSzPts val="1600"/>
              <a:buChar char="●"/>
            </a:pPr>
            <a:r>
              <a:rPr lang="en-US" sz="1600"/>
              <a:t>What feedback will you gather? (draft a 3-question survey)</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Create your monitoring checklist and schedule your first evaluation for 6 weeks from when you start.</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af2af96a03_0_4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518" name="Google Shape;518;g3af2af96a03_0_4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Looking at your monitoring plan, what will you do if the data shows your strategies aren't working as expected? How will you adjust your approach while maintaining trust with families?</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519" name="Google Shape;519;g3af2af96a03_0_4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af2af96a03_0_5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A School Wide Approach made possible.</a:t>
            </a:r>
            <a:endParaRPr sz="3000"/>
          </a:p>
        </p:txBody>
      </p:sp>
      <p:sp>
        <p:nvSpPr>
          <p:cNvPr id="525" name="Google Shape;525;g3af2af96a03_0_53"/>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Unit 4</a:t>
            </a:r>
            <a:endParaRPr b="1" sz="3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af2af96a03_0_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4.1. Identifying and Planning School-Wide Initiatives</a:t>
            </a:r>
            <a:endParaRPr/>
          </a:p>
        </p:txBody>
      </p:sp>
      <p:sp>
        <p:nvSpPr>
          <p:cNvPr id="532" name="Google Shape;532;g3af2af96a03_0_7"/>
          <p:cNvSpPr txBox="1"/>
          <p:nvPr>
            <p:ph idx="1" type="body"/>
          </p:nvPr>
        </p:nvSpPr>
        <p:spPr>
          <a:xfrm>
            <a:off x="123750" y="3140812"/>
            <a:ext cx="11944500" cy="159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a:t>A </a:t>
            </a:r>
            <a:r>
              <a:rPr b="1" lang="en-US"/>
              <a:t>whole-school approach</a:t>
            </a:r>
            <a:r>
              <a:rPr lang="en-US"/>
              <a:t> ensures every student, regardless of which teacher they have or which class they're in, </a:t>
            </a:r>
            <a:r>
              <a:rPr b="1" lang="en-US"/>
              <a:t>receives consistent support</a:t>
            </a:r>
            <a:r>
              <a:rPr lang="en-US"/>
              <a:t> for developing healthy digital habits.</a:t>
            </a:r>
            <a:endParaRPr/>
          </a:p>
        </p:txBody>
      </p:sp>
      <p:sp>
        <p:nvSpPr>
          <p:cNvPr id="533" name="Google Shape;533;g3af2af96a03_0_7"/>
          <p:cNvSpPr txBox="1"/>
          <p:nvPr>
            <p:ph idx="2" type="body"/>
          </p:nvPr>
        </p:nvSpPr>
        <p:spPr>
          <a:xfrm>
            <a:off x="97975" y="1251561"/>
            <a:ext cx="11944500" cy="20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af2af96a03_0_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Essential school-wide initiatives [1]</a:t>
            </a:r>
            <a:endParaRPr/>
          </a:p>
        </p:txBody>
      </p:sp>
      <p:sp>
        <p:nvSpPr>
          <p:cNvPr id="540" name="Google Shape;540;g3af2af96a03_0_5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Effective digital well-being requires four interconnected types of initiatives:</a:t>
            </a:r>
            <a:endParaRPr/>
          </a:p>
        </p:txBody>
      </p:sp>
      <p:sp>
        <p:nvSpPr>
          <p:cNvPr id="541" name="Google Shape;541;g3af2af96a03_0_59"/>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Awareness Campaigns</a:t>
            </a:r>
            <a:endParaRPr b="1" sz="2000">
              <a:solidFill>
                <a:srgbClr val="DE0A9D"/>
              </a:solidFill>
            </a:endParaRPr>
          </a:p>
          <a:p>
            <a:pPr indent="0" lvl="0" marL="0" rtl="0" algn="l">
              <a:lnSpc>
                <a:spcPct val="100000"/>
              </a:lnSpc>
              <a:spcBef>
                <a:spcPts val="1400"/>
              </a:spcBef>
              <a:spcAft>
                <a:spcPts val="0"/>
              </a:spcAft>
              <a:buSzPts val="1800"/>
              <a:buNone/>
            </a:pPr>
            <a:r>
              <a:rPr lang="en-US" sz="1700">
                <a:solidFill>
                  <a:srgbClr val="000000"/>
                </a:solidFill>
              </a:rPr>
              <a:t>Create ongoing educational efforts through digital citizenship assemblies featuring:</a:t>
            </a:r>
            <a:endParaRPr sz="1700">
              <a:solidFill>
                <a:srgbClr val="000000"/>
              </a:solidFill>
            </a:endParaRPr>
          </a:p>
          <a:p>
            <a:pPr indent="-336550" lvl="0" marL="457200" rtl="0" algn="l">
              <a:lnSpc>
                <a:spcPct val="100000"/>
              </a:lnSpc>
              <a:spcBef>
                <a:spcPts val="1400"/>
              </a:spcBef>
              <a:spcAft>
                <a:spcPts val="0"/>
              </a:spcAft>
              <a:buClr>
                <a:srgbClr val="000000"/>
              </a:buClr>
              <a:buSzPts val="1700"/>
              <a:buChar char="●"/>
            </a:pPr>
            <a:r>
              <a:rPr lang="en-US" sz="1700">
                <a:solidFill>
                  <a:srgbClr val="000000"/>
                </a:solidFill>
              </a:rPr>
              <a:t>student testimonials,</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interactive workshops on healthy online relationships,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parent education sessions on digital supervision,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and peer mentoring programs where older students guide younger ones. </a:t>
            </a:r>
            <a:endParaRPr sz="1700">
              <a:solidFill>
                <a:srgbClr val="000000"/>
              </a:solidFill>
            </a:endParaRPr>
          </a:p>
          <a:p>
            <a:pPr indent="0" lvl="0" marL="0" rtl="0" algn="l">
              <a:lnSpc>
                <a:spcPct val="100000"/>
              </a:lnSpc>
              <a:spcBef>
                <a:spcPts val="1400"/>
              </a:spcBef>
              <a:spcAft>
                <a:spcPts val="0"/>
              </a:spcAft>
              <a:buSzPts val="1800"/>
              <a:buNone/>
            </a:pPr>
            <a:r>
              <a:rPr lang="en-US" sz="1700">
                <a:solidFill>
                  <a:srgbClr val="000000"/>
                </a:solidFill>
              </a:rPr>
              <a:t>These initiatives build a </a:t>
            </a:r>
            <a:r>
              <a:rPr b="1" lang="en-US" sz="1700">
                <a:solidFill>
                  <a:srgbClr val="000000"/>
                </a:solidFill>
              </a:rPr>
              <a:t>culture of digital responsibility across your entire school community.</a:t>
            </a:r>
            <a:endParaRPr b="1" sz="1700">
              <a:solidFill>
                <a:srgbClr val="000000"/>
              </a:solidFill>
            </a:endParaRPr>
          </a:p>
          <a:p>
            <a:pPr indent="0" lvl="0" marL="0" rtl="0" algn="l">
              <a:lnSpc>
                <a:spcPct val="100000"/>
              </a:lnSpc>
              <a:spcBef>
                <a:spcPts val="1400"/>
              </a:spcBef>
              <a:spcAft>
                <a:spcPts val="0"/>
              </a:spcAft>
              <a:buSzPts val="1800"/>
              <a:buNone/>
            </a:pPr>
            <a:r>
              <a:rPr lang="en-US" sz="1700">
                <a:solidFill>
                  <a:srgbClr val="000000"/>
                </a:solidFill>
              </a:rPr>
              <a:t>The key is making awareness campaigns regular and visible, not one-time events. Consider monthly themes displayed on posters, weekly announcements highlighting digital well-being tips, or student-created content shared through school channels.</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42" name="Google Shape;542;g3af2af96a03_0_59"/>
          <p:cNvPicPr preferRelativeResize="0"/>
          <p:nvPr/>
        </p:nvPicPr>
        <p:blipFill rotWithShape="1">
          <a:blip r:embed="rId3">
            <a:alphaModFix/>
          </a:blip>
          <a:srcRect b="0" l="0" r="0" t="0"/>
          <a:stretch/>
        </p:blipFill>
        <p:spPr>
          <a:xfrm>
            <a:off x="6248273" y="1557872"/>
            <a:ext cx="5048250" cy="46958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af2af96a03_0_7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Essential school-wide initiatives [2]</a:t>
            </a:r>
            <a:endParaRPr/>
          </a:p>
        </p:txBody>
      </p:sp>
      <p:sp>
        <p:nvSpPr>
          <p:cNvPr id="549" name="Google Shape;549;g3af2af96a03_0_7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Effective digital well-being requires four interconnected types of initiatives:</a:t>
            </a:r>
            <a:endParaRPr/>
          </a:p>
        </p:txBody>
      </p:sp>
      <p:sp>
        <p:nvSpPr>
          <p:cNvPr id="550" name="Google Shape;550;g3af2af96a03_0_71"/>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Comprehensive Policy Development</a:t>
            </a:r>
            <a:endParaRPr b="1" sz="2000">
              <a:solidFill>
                <a:srgbClr val="DE0A9D"/>
              </a:solidFill>
            </a:endParaRPr>
          </a:p>
          <a:p>
            <a:pPr indent="0" lvl="0" marL="0" rtl="0" algn="l">
              <a:lnSpc>
                <a:spcPct val="100000"/>
              </a:lnSpc>
              <a:spcBef>
                <a:spcPts val="1400"/>
              </a:spcBef>
              <a:spcAft>
                <a:spcPts val="0"/>
              </a:spcAft>
              <a:buSzPts val="1800"/>
              <a:buNone/>
            </a:pPr>
            <a:r>
              <a:rPr lang="en-US">
                <a:solidFill>
                  <a:srgbClr val="000000"/>
                </a:solidFill>
              </a:rPr>
              <a:t>Establish </a:t>
            </a:r>
            <a:r>
              <a:rPr b="1" lang="en-US">
                <a:solidFill>
                  <a:srgbClr val="000000"/>
                </a:solidFill>
              </a:rPr>
              <a:t>clear acceptable use policies</a:t>
            </a:r>
            <a:r>
              <a:rPr lang="en-US">
                <a:solidFill>
                  <a:srgbClr val="000000"/>
                </a:solidFill>
              </a:rPr>
              <a:t> for all digital devices, create robust </a:t>
            </a:r>
            <a:r>
              <a:rPr b="1" lang="en-US">
                <a:solidFill>
                  <a:srgbClr val="000000"/>
                </a:solidFill>
              </a:rPr>
              <a:t>reporting mechanisms</a:t>
            </a:r>
            <a:r>
              <a:rPr lang="en-US">
                <a:solidFill>
                  <a:srgbClr val="000000"/>
                </a:solidFill>
              </a:rPr>
              <a:t> for cyberbullying incidents, develop g</a:t>
            </a:r>
            <a:r>
              <a:rPr b="1" lang="en-US">
                <a:solidFill>
                  <a:srgbClr val="000000"/>
                </a:solidFill>
              </a:rPr>
              <a:t>uidelines for appropriate online communication, </a:t>
            </a:r>
            <a:r>
              <a:rPr lang="en-US">
                <a:solidFill>
                  <a:srgbClr val="000000"/>
                </a:solidFill>
              </a:rPr>
              <a:t>and implement balanced consequences and </a:t>
            </a:r>
            <a:r>
              <a:rPr b="1" lang="en-US">
                <a:solidFill>
                  <a:srgbClr val="000000"/>
                </a:solidFill>
              </a:rPr>
              <a:t>support system</a:t>
            </a:r>
            <a:r>
              <a:rPr lang="en-US">
                <a:solidFill>
                  <a:srgbClr val="000000"/>
                </a:solidFill>
              </a:rPr>
              <a:t>s for policy violations. </a:t>
            </a:r>
            <a:endParaRPr>
              <a:solidFill>
                <a:srgbClr val="000000"/>
              </a:solidFill>
            </a:endParaRPr>
          </a:p>
          <a:p>
            <a:pPr indent="0" lvl="0" marL="0" rtl="0" algn="l">
              <a:lnSpc>
                <a:spcPct val="100000"/>
              </a:lnSpc>
              <a:spcBef>
                <a:spcPts val="1400"/>
              </a:spcBef>
              <a:spcAft>
                <a:spcPts val="0"/>
              </a:spcAft>
              <a:buSzPts val="1800"/>
              <a:buNone/>
            </a:pPr>
            <a:r>
              <a:rPr lang="en-US">
                <a:solidFill>
                  <a:srgbClr val="000000"/>
                </a:solidFill>
              </a:rPr>
              <a:t>These policies should be </a:t>
            </a:r>
            <a:r>
              <a:rPr b="1" lang="en-US">
                <a:solidFill>
                  <a:srgbClr val="000000"/>
                </a:solidFill>
              </a:rPr>
              <a:t>regularly reviewed and updated </a:t>
            </a:r>
            <a:r>
              <a:rPr lang="en-US">
                <a:solidFill>
                  <a:srgbClr val="000000"/>
                </a:solidFill>
              </a:rPr>
              <a:t>to address emerging digital challenges.</a:t>
            </a:r>
            <a:endParaRPr>
              <a:solidFill>
                <a:srgbClr val="000000"/>
              </a:solidFill>
            </a:endParaRPr>
          </a:p>
          <a:p>
            <a:pPr indent="0" lvl="0" marL="0" rtl="0" algn="l">
              <a:lnSpc>
                <a:spcPct val="100000"/>
              </a:lnSpc>
              <a:spcBef>
                <a:spcPts val="1400"/>
              </a:spcBef>
              <a:spcAft>
                <a:spcPts val="0"/>
              </a:spcAft>
              <a:buSzPts val="1800"/>
              <a:buNone/>
            </a:pPr>
            <a:r>
              <a:rPr lang="en-US">
                <a:solidFill>
                  <a:srgbClr val="000000"/>
                </a:solidFill>
              </a:rPr>
              <a:t>Effective policies are written in language students understand, focus on behavior rather than punishment, and include clear procedures for when things go wrong. Your policies should answer: What's expected? What happens if expectations aren't met? Who can help when problems arise?</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51" name="Google Shape;551;g3af2af96a03_0_71"/>
          <p:cNvPicPr preferRelativeResize="0"/>
          <p:nvPr/>
        </p:nvPicPr>
        <p:blipFill rotWithShape="1">
          <a:blip r:embed="rId3">
            <a:alphaModFix/>
          </a:blip>
          <a:srcRect b="0" l="0" r="0" t="0"/>
          <a:stretch/>
        </p:blipFill>
        <p:spPr>
          <a:xfrm>
            <a:off x="6248273" y="1557872"/>
            <a:ext cx="5138585" cy="514772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af2af96a03_0_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Essential school-wide initiatives [3]</a:t>
            </a:r>
            <a:endParaRPr/>
          </a:p>
        </p:txBody>
      </p:sp>
      <p:sp>
        <p:nvSpPr>
          <p:cNvPr id="558" name="Google Shape;558;g3af2af96a03_0_8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Effective digital well-being requires four interconnected types of initiatives:</a:t>
            </a:r>
            <a:endParaRPr/>
          </a:p>
        </p:txBody>
      </p:sp>
      <p:sp>
        <p:nvSpPr>
          <p:cNvPr id="559" name="Google Shape;559;g3af2af96a03_0_80"/>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Integrating Digital Literacy Across the Curriculum</a:t>
            </a:r>
            <a:endParaRPr b="1" sz="2000">
              <a:solidFill>
                <a:srgbClr val="DE0A9D"/>
              </a:solidFill>
            </a:endParaRPr>
          </a:p>
          <a:p>
            <a:pPr indent="0" lvl="0" marL="0" rtl="0" algn="l">
              <a:lnSpc>
                <a:spcPct val="100000"/>
              </a:lnSpc>
              <a:spcBef>
                <a:spcPts val="1400"/>
              </a:spcBef>
              <a:spcAft>
                <a:spcPts val="0"/>
              </a:spcAft>
              <a:buSzPts val="1800"/>
              <a:buNone/>
            </a:pPr>
            <a:r>
              <a:rPr lang="en-US" sz="1700">
                <a:solidFill>
                  <a:srgbClr val="000000"/>
                </a:solidFill>
              </a:rPr>
              <a:t>E</a:t>
            </a:r>
            <a:r>
              <a:rPr lang="en-US" sz="1500">
                <a:solidFill>
                  <a:srgbClr val="000000"/>
                </a:solidFill>
              </a:rPr>
              <a:t>ffective digital literacy education requires weaving technology skills </a:t>
            </a:r>
            <a:r>
              <a:rPr b="1" lang="en-US" sz="1500">
                <a:solidFill>
                  <a:srgbClr val="000000"/>
                </a:solidFill>
              </a:rPr>
              <a:t>throughout your entire academic program </a:t>
            </a:r>
            <a:r>
              <a:rPr lang="en-US" sz="1500">
                <a:solidFill>
                  <a:srgbClr val="000000"/>
                </a:solidFill>
              </a:rPr>
              <a:t>from the earliest grade levels. </a:t>
            </a:r>
            <a:endParaRPr sz="1500">
              <a:solidFill>
                <a:srgbClr val="000000"/>
              </a:solidFill>
            </a:endParaRPr>
          </a:p>
          <a:p>
            <a:pPr indent="0" lvl="0" marL="0" rtl="0" algn="l">
              <a:lnSpc>
                <a:spcPct val="100000"/>
              </a:lnSpc>
              <a:spcBef>
                <a:spcPts val="1400"/>
              </a:spcBef>
              <a:spcAft>
                <a:spcPts val="0"/>
              </a:spcAft>
              <a:buSzPts val="1800"/>
              <a:buNone/>
            </a:pPr>
            <a:r>
              <a:rPr lang="en-US" sz="1500">
                <a:solidFill>
                  <a:srgbClr val="000000"/>
                </a:solidFill>
              </a:rPr>
              <a:t>Schools should establish specialised courses focused on:</a:t>
            </a:r>
            <a:endParaRPr sz="1500">
              <a:solidFill>
                <a:srgbClr val="000000"/>
              </a:solidFill>
            </a:endParaRPr>
          </a:p>
          <a:p>
            <a:pPr indent="-323850" lvl="0" marL="457200" rtl="0" algn="l">
              <a:lnSpc>
                <a:spcPct val="100000"/>
              </a:lnSpc>
              <a:spcBef>
                <a:spcPts val="1400"/>
              </a:spcBef>
              <a:spcAft>
                <a:spcPts val="0"/>
              </a:spcAft>
              <a:buClr>
                <a:srgbClr val="000000"/>
              </a:buClr>
              <a:buSzPts val="1500"/>
              <a:buChar char="●"/>
            </a:pPr>
            <a:r>
              <a:rPr lang="en-US" sz="1500">
                <a:solidFill>
                  <a:srgbClr val="000000"/>
                </a:solidFill>
              </a:rPr>
              <a:t>internet safety,</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information credibility assessment, </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and appropriate online behaviour. </a:t>
            </a:r>
            <a:endParaRPr sz="1500">
              <a:solidFill>
                <a:srgbClr val="000000"/>
              </a:solidFill>
            </a:endParaRPr>
          </a:p>
          <a:p>
            <a:pPr indent="0" lvl="0" marL="0" rtl="0" algn="l">
              <a:lnSpc>
                <a:spcPct val="100000"/>
              </a:lnSpc>
              <a:spcBef>
                <a:spcPts val="1400"/>
              </a:spcBef>
              <a:spcAft>
                <a:spcPts val="0"/>
              </a:spcAft>
              <a:buSzPts val="1800"/>
              <a:buNone/>
            </a:pPr>
            <a:r>
              <a:rPr lang="en-US" sz="1500">
                <a:solidFill>
                  <a:srgbClr val="000000"/>
                </a:solidFill>
              </a:rPr>
              <a:t>Additionally, digital competencies must be seamlessly integrated across all subject areas - for example, incorporating web-based research methods in social studies lessons or utilizing digital applications for scientific investigations.</a:t>
            </a:r>
            <a:endParaRPr sz="1500">
              <a:solidFill>
                <a:srgbClr val="000000"/>
              </a:solidFill>
            </a:endParaRPr>
          </a:p>
          <a:p>
            <a:pPr indent="0" lvl="0" marL="0" rtl="0" algn="l">
              <a:lnSpc>
                <a:spcPct val="100000"/>
              </a:lnSpc>
              <a:spcBef>
                <a:spcPts val="1400"/>
              </a:spcBef>
              <a:spcAft>
                <a:spcPts val="0"/>
              </a:spcAft>
              <a:buSzPts val="1800"/>
              <a:buNone/>
            </a:pPr>
            <a:r>
              <a:rPr b="1" lang="en-US" sz="1500">
                <a:solidFill>
                  <a:srgbClr val="000000"/>
                </a:solidFill>
              </a:rPr>
              <a:t>Integration means digital well-being isn't confined to one subject or teacher. </a:t>
            </a:r>
            <a:r>
              <a:rPr lang="en-US" sz="1500">
                <a:solidFill>
                  <a:srgbClr val="000000"/>
                </a:solidFill>
              </a:rPr>
              <a:t>When a history teacher addresses misinformation, an English teacher discusses digital footprints, and a science teacher models ethical data use, students see digital citizenship as a core skill, not an add-on.</a:t>
            </a:r>
            <a:endParaRPr sz="1500">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0" name="Google Shape;560;g3af2af96a03_0_80"/>
          <p:cNvPicPr preferRelativeResize="0"/>
          <p:nvPr/>
        </p:nvPicPr>
        <p:blipFill rotWithShape="1">
          <a:blip r:embed="rId3">
            <a:alphaModFix/>
          </a:blip>
          <a:srcRect b="0" l="9893" r="0" t="0"/>
          <a:stretch/>
        </p:blipFill>
        <p:spPr>
          <a:xfrm>
            <a:off x="6526850" y="2413625"/>
            <a:ext cx="5218375" cy="33874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af2af96a03_0_8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Essential school-wide initiatives [4]</a:t>
            </a:r>
            <a:endParaRPr/>
          </a:p>
        </p:txBody>
      </p:sp>
      <p:sp>
        <p:nvSpPr>
          <p:cNvPr id="567" name="Google Shape;567;g3af2af96a03_0_8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Effective digital well-being requires four interconnected types of initiatives:</a:t>
            </a:r>
            <a:endParaRPr/>
          </a:p>
        </p:txBody>
      </p:sp>
      <p:sp>
        <p:nvSpPr>
          <p:cNvPr id="568" name="Google Shape;568;g3af2af96a03_0_88"/>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Experiential and Applied Learning Approaches</a:t>
            </a:r>
            <a:endParaRPr b="1" sz="2000">
              <a:solidFill>
                <a:srgbClr val="DE0A9D"/>
              </a:solidFill>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Student engagement increases significantly when digital literacy instruction involves active, </a:t>
            </a:r>
            <a:r>
              <a:rPr b="1" lang="en-US">
                <a:solidFill>
                  <a:srgbClr val="000000"/>
                </a:solidFill>
                <a:latin typeface="Calibri"/>
                <a:ea typeface="Calibri"/>
                <a:cs typeface="Calibri"/>
                <a:sym typeface="Calibri"/>
              </a:rPr>
              <a:t>project-based experiences that require real-world application of technology skills. </a:t>
            </a:r>
            <a:endParaRPr b="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Educators can enhance learning by designing authentic problem-solving scenarios where students utilize digital resources for research and data interpretation. Simulation activities and role-playing exercises that mirror real-world digital challenges provide students with valuable practice in applying their technological competencies in meaningful contexts.</a:t>
            </a:r>
            <a:endParaRPr>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Avoid abstract lectures about "</a:t>
            </a:r>
            <a:r>
              <a:rPr i="1" lang="en-US">
                <a:solidFill>
                  <a:srgbClr val="000000"/>
                </a:solidFill>
                <a:latin typeface="Calibri"/>
                <a:ea typeface="Calibri"/>
                <a:cs typeface="Calibri"/>
                <a:sym typeface="Calibri"/>
              </a:rPr>
              <a:t>being responsible online.</a:t>
            </a:r>
            <a:r>
              <a:rPr lang="en-US">
                <a:solidFill>
                  <a:srgbClr val="000000"/>
                </a:solidFill>
                <a:latin typeface="Calibri"/>
                <a:ea typeface="Calibri"/>
                <a:cs typeface="Calibri"/>
                <a:sym typeface="Calibri"/>
              </a:rPr>
              <a:t>" Instead, create scenarios: </a:t>
            </a:r>
            <a:r>
              <a:rPr i="1" lang="en-US">
                <a:solidFill>
                  <a:srgbClr val="000000"/>
                </a:solidFill>
                <a:latin typeface="Calibri"/>
                <a:ea typeface="Calibri"/>
                <a:cs typeface="Calibri"/>
                <a:sym typeface="Calibri"/>
              </a:rPr>
              <a:t>"You receive a message with a link from someone claiming to be your bank. What do you do?"</a:t>
            </a:r>
            <a:r>
              <a:rPr lang="en-US">
                <a:solidFill>
                  <a:srgbClr val="000000"/>
                </a:solidFill>
                <a:latin typeface="Calibri"/>
                <a:ea typeface="Calibri"/>
                <a:cs typeface="Calibri"/>
                <a:sym typeface="Calibri"/>
              </a:rPr>
              <a:t> or </a:t>
            </a:r>
            <a:r>
              <a:rPr i="1" lang="en-US">
                <a:solidFill>
                  <a:srgbClr val="000000"/>
                </a:solidFill>
                <a:latin typeface="Calibri"/>
                <a:ea typeface="Calibri"/>
                <a:cs typeface="Calibri"/>
                <a:sym typeface="Calibri"/>
              </a:rPr>
              <a:t>"Your friend posts an embarrassing photo of another classmate. How do you respond?"</a:t>
            </a:r>
            <a:endParaRPr i="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9" name="Google Shape;569;g3af2af96a03_0_88"/>
          <p:cNvPicPr preferRelativeResize="0"/>
          <p:nvPr/>
        </p:nvPicPr>
        <p:blipFill rotWithShape="1">
          <a:blip r:embed="rId3">
            <a:alphaModFix/>
          </a:blip>
          <a:srcRect b="0" l="0" r="0" t="0"/>
          <a:stretch/>
        </p:blipFill>
        <p:spPr>
          <a:xfrm>
            <a:off x="6577373" y="1405472"/>
            <a:ext cx="5080437" cy="514772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3af2af96a03_0_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Case Study: Screenshots Digital Citizenship Program</a:t>
            </a:r>
            <a:endParaRPr/>
          </a:p>
        </p:txBody>
      </p:sp>
      <p:sp>
        <p:nvSpPr>
          <p:cNvPr id="576" name="Google Shape;576;g3af2af96a03_0_98"/>
          <p:cNvSpPr txBox="1"/>
          <p:nvPr>
            <p:ph idx="2" type="body"/>
          </p:nvPr>
        </p:nvSpPr>
        <p:spPr>
          <a:xfrm>
            <a:off x="320913" y="896725"/>
            <a:ext cx="11524500" cy="585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2000">
                <a:solidFill>
                  <a:schemeClr val="dk1"/>
                </a:solidFill>
              </a:rPr>
              <a:t>Screenshots </a:t>
            </a:r>
            <a:r>
              <a:rPr lang="en-US" sz="2000">
                <a:solidFill>
                  <a:schemeClr val="dk1"/>
                </a:solidFill>
              </a:rPr>
              <a:t>is an in-school curriculum that seeks to develop positive digital social skills in middle school students with the long-term goal of improving their health and well-being. </a:t>
            </a:r>
            <a:endParaRPr sz="2000">
              <a:solidFill>
                <a:schemeClr val="dk1"/>
              </a:solidFill>
            </a:endParaRPr>
          </a:p>
          <a:p>
            <a:pPr indent="0" lvl="0" marL="0" rtl="0" algn="l">
              <a:lnSpc>
                <a:spcPct val="90000"/>
              </a:lnSpc>
              <a:spcBef>
                <a:spcPts val="1000"/>
              </a:spcBef>
              <a:spcAft>
                <a:spcPts val="0"/>
              </a:spcAft>
              <a:buSzPts val="1800"/>
              <a:buNone/>
            </a:pPr>
            <a:r>
              <a:rPr lang="en-US" sz="2000">
                <a:solidFill>
                  <a:schemeClr val="dk1"/>
                </a:solidFill>
              </a:rPr>
              <a:t>The program imparts knowledge and teaches skills upon which young adolescents can build a set of beliefs and behaviors that foster respectful interactions, prosocial conflict resolutions, and safe and secure use of communication technology</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rPr lang="en-US" sz="2000">
                <a:solidFill>
                  <a:schemeClr val="dk1"/>
                </a:solidFill>
              </a:rPr>
              <a:t>This evidence-based program demonstrated measurable improvements in students' digital citizenship behaviours and reduced instances of negative online interactions. The curriculum's success lay in its comprehensive approach, combining skill-building with behavioural change strategies.</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p:txBody>
      </p:sp>
      <p:pic>
        <p:nvPicPr>
          <p:cNvPr id="577" name="Google Shape;577;g3af2af96a03_0_98"/>
          <p:cNvPicPr preferRelativeResize="0"/>
          <p:nvPr/>
        </p:nvPicPr>
        <p:blipFill rotWithShape="1">
          <a:blip r:embed="rId3">
            <a:alphaModFix/>
          </a:blip>
          <a:srcRect b="5032" l="0" r="0" t="0"/>
          <a:stretch/>
        </p:blipFill>
        <p:spPr>
          <a:xfrm>
            <a:off x="4315950" y="3818725"/>
            <a:ext cx="3088551" cy="2933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af2af96a03_0_10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What Made Screenshots Successful</a:t>
            </a:r>
            <a:endParaRPr/>
          </a:p>
        </p:txBody>
      </p:sp>
      <p:sp>
        <p:nvSpPr>
          <p:cNvPr id="584" name="Google Shape;584;g3af2af96a03_0_10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Age-appropriate content</a:t>
            </a:r>
            <a:r>
              <a:rPr lang="en-US">
                <a:solidFill>
                  <a:srgbClr val="000000"/>
                </a:solidFill>
              </a:rPr>
              <a:t>: Middle school students received content specifically designed for their developmental stage</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Interactive learning activities</a:t>
            </a:r>
            <a:r>
              <a:rPr lang="en-US">
                <a:solidFill>
                  <a:srgbClr val="000000"/>
                </a:solidFill>
              </a:rPr>
              <a:t>: Students practiced skills through role-playing, discussions, and real scenarios</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Teacher training and support</a:t>
            </a:r>
            <a:r>
              <a:rPr lang="en-US">
                <a:solidFill>
                  <a:srgbClr val="000000"/>
                </a:solidFill>
              </a:rPr>
              <a:t>: Educators received preparation to facilitate sensitive conversations</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Consistent implementation</a:t>
            </a:r>
            <a:r>
              <a:rPr lang="en-US">
                <a:solidFill>
                  <a:srgbClr val="000000"/>
                </a:solidFill>
              </a:rPr>
              <a:t>: The program ran throughout the school year, not as a one-time intervention</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Measurable outcomes</a:t>
            </a:r>
            <a:r>
              <a:rPr lang="en-US">
                <a:solidFill>
                  <a:srgbClr val="000000"/>
                </a:solidFill>
              </a:rPr>
              <a:t>: Schools tracked specific behaviors and incidents to assess impact</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The program succeeded because it was systematic, consistent, and supported by trained educators who could facilitate meaningful conversations.</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FF"/>
              </a:solidFill>
            </a:endParaRPr>
          </a:p>
          <a:p>
            <a:pPr indent="0" lvl="0" marL="0" rtl="0" algn="l">
              <a:lnSpc>
                <a:spcPct val="100000"/>
              </a:lnSpc>
              <a:spcBef>
                <a:spcPts val="1200"/>
              </a:spcBef>
              <a:spcAft>
                <a:spcPts val="0"/>
              </a:spcAft>
              <a:buSzPts val="1800"/>
              <a:buNone/>
            </a:pPr>
            <a:r>
              <a:rPr lang="en-US">
                <a:solidFill>
                  <a:srgbClr val="000000"/>
                </a:solidFill>
              </a:rPr>
              <a:t>The Screenshots program demonstrates that effective digital citizenship education requires more than just telling students what not to do. It </a:t>
            </a:r>
            <a:r>
              <a:rPr b="1" lang="en-US">
                <a:solidFill>
                  <a:srgbClr val="000000"/>
                </a:solidFill>
              </a:rPr>
              <a:t>must provide opportunities to practice skills, receive feedback, and develop new habits over time.</a:t>
            </a:r>
            <a:r>
              <a:rPr lang="en-US">
                <a:solidFill>
                  <a:srgbClr val="000000"/>
                </a:solidFill>
              </a:rPr>
              <a:t>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aec51c1436_0_1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 Proactive Approach to Digital Well-being in Schools </a:t>
            </a:r>
            <a:endParaRPr/>
          </a:p>
        </p:txBody>
      </p:sp>
      <p:sp>
        <p:nvSpPr>
          <p:cNvPr id="101" name="Google Shape;101;g3aec51c1436_0_19"/>
          <p:cNvSpPr txBox="1"/>
          <p:nvPr>
            <p:ph idx="2" type="body"/>
          </p:nvPr>
        </p:nvSpPr>
        <p:spPr>
          <a:xfrm>
            <a:off x="97975" y="896900"/>
            <a:ext cx="11859300" cy="185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This approach moves beyond one-off assemblies or reactive punishments for digital misbehavior. It proposes integrating Digital Citizenship directly into the daily fabric of school life and the existing curriculum. It’s not an "add-on" but a "built-in" set of skills, much like reading comprehension or critical thinking.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The core idea is to</a:t>
            </a:r>
            <a:r>
              <a:rPr b="1" lang="en-US"/>
              <a:t> proactively equip students with the knowledge and habits to navigate the digital world safely, ethically, and responsibly</a:t>
            </a:r>
            <a:r>
              <a:rPr lang="en-US"/>
              <a:t>, rather than just telling them what not to do.</a:t>
            </a:r>
            <a:endParaRPr/>
          </a:p>
        </p:txBody>
      </p:sp>
      <p:sp>
        <p:nvSpPr>
          <p:cNvPr id="102" name="Google Shape;102;g3aec51c1436_0_19"/>
          <p:cNvSpPr txBox="1"/>
          <p:nvPr>
            <p:ph idx="2" type="body"/>
          </p:nvPr>
        </p:nvSpPr>
        <p:spPr>
          <a:xfrm>
            <a:off x="97976" y="3526475"/>
            <a:ext cx="7620600" cy="3018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a:solidFill>
                  <a:srgbClr val="000000"/>
                </a:solidFill>
              </a:rPr>
              <a:t>It prevents problems by giving students the tools to handle challenges before they arise (e.g., cyberbullying, misinformation, digital footprints).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It shifts the focus from restrictive monitoring to student empowerment. Students learn to self-regulate and make smart choices independently.</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When all educators are on the same page, it creates a school-wide culture of respect and responsibility online, mirroring the values taught offline.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It connects classroom learning to students' real-world experiences on social media, in games, and with digital news.</a:t>
            </a:r>
            <a:endParaRPr/>
          </a:p>
        </p:txBody>
      </p:sp>
      <p:sp>
        <p:nvSpPr>
          <p:cNvPr id="103" name="Google Shape;103;g3aec51c1436_0_19"/>
          <p:cNvSpPr txBox="1"/>
          <p:nvPr/>
        </p:nvSpPr>
        <p:spPr>
          <a:xfrm>
            <a:off x="97976" y="2900025"/>
            <a:ext cx="76206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How does it work and why does it help?</a:t>
            </a:r>
            <a:endParaRPr b="1" i="0" sz="2600" u="none" cap="none" strike="noStrike">
              <a:solidFill>
                <a:srgbClr val="FEF6FC"/>
              </a:solidFill>
              <a:latin typeface="Arial"/>
              <a:ea typeface="Arial"/>
              <a:cs typeface="Arial"/>
              <a:sym typeface="Arial"/>
            </a:endParaRPr>
          </a:p>
        </p:txBody>
      </p:sp>
      <p:grpSp>
        <p:nvGrpSpPr>
          <p:cNvPr id="104" name="Google Shape;104;g3aec51c1436_0_19"/>
          <p:cNvGrpSpPr/>
          <p:nvPr/>
        </p:nvGrpSpPr>
        <p:grpSpPr>
          <a:xfrm>
            <a:off x="7948474" y="3331194"/>
            <a:ext cx="3409445" cy="3409454"/>
            <a:chOff x="7685636" y="3448501"/>
            <a:chExt cx="2841441" cy="2841449"/>
          </a:xfrm>
        </p:grpSpPr>
        <p:pic>
          <p:nvPicPr>
            <p:cNvPr id="105" name="Google Shape;105;g3aec51c1436_0_19"/>
            <p:cNvPicPr preferRelativeResize="0"/>
            <p:nvPr/>
          </p:nvPicPr>
          <p:blipFill rotWithShape="1">
            <a:blip r:embed="rId3">
              <a:alphaModFix/>
            </a:blip>
            <a:srcRect b="0" l="0" r="0" t="0"/>
            <a:stretch/>
          </p:blipFill>
          <p:spPr>
            <a:xfrm>
              <a:off x="7724625" y="3526475"/>
              <a:ext cx="1266550" cy="1266550"/>
            </a:xfrm>
            <a:prstGeom prst="rect">
              <a:avLst/>
            </a:prstGeom>
            <a:noFill/>
            <a:ln>
              <a:noFill/>
            </a:ln>
          </p:spPr>
        </p:pic>
        <p:pic>
          <p:nvPicPr>
            <p:cNvPr id="106" name="Google Shape;106;g3aec51c1436_0_19"/>
            <p:cNvPicPr preferRelativeResize="0"/>
            <p:nvPr/>
          </p:nvPicPr>
          <p:blipFill rotWithShape="1">
            <a:blip r:embed="rId4">
              <a:alphaModFix/>
            </a:blip>
            <a:srcRect b="0" l="0" r="0" t="0"/>
            <a:stretch/>
          </p:blipFill>
          <p:spPr>
            <a:xfrm>
              <a:off x="9106775" y="3448501"/>
              <a:ext cx="1344525" cy="1344525"/>
            </a:xfrm>
            <a:prstGeom prst="rect">
              <a:avLst/>
            </a:prstGeom>
            <a:noFill/>
            <a:ln>
              <a:noFill/>
            </a:ln>
          </p:spPr>
        </p:pic>
        <p:pic>
          <p:nvPicPr>
            <p:cNvPr id="107" name="Google Shape;107;g3aec51c1436_0_19"/>
            <p:cNvPicPr preferRelativeResize="0"/>
            <p:nvPr/>
          </p:nvPicPr>
          <p:blipFill rotWithShape="1">
            <a:blip r:embed="rId5">
              <a:alphaModFix/>
            </a:blip>
            <a:srcRect b="0" l="0" r="0" t="0"/>
            <a:stretch/>
          </p:blipFill>
          <p:spPr>
            <a:xfrm>
              <a:off x="7685636" y="4924400"/>
              <a:ext cx="1344525" cy="1344525"/>
            </a:xfrm>
            <a:prstGeom prst="rect">
              <a:avLst/>
            </a:prstGeom>
            <a:noFill/>
            <a:ln>
              <a:noFill/>
            </a:ln>
          </p:spPr>
        </p:pic>
        <p:pic>
          <p:nvPicPr>
            <p:cNvPr id="108" name="Google Shape;108;g3aec51c1436_0_19"/>
            <p:cNvPicPr preferRelativeResize="0"/>
            <p:nvPr/>
          </p:nvPicPr>
          <p:blipFill rotWithShape="1">
            <a:blip r:embed="rId6">
              <a:alphaModFix/>
            </a:blip>
            <a:srcRect b="0" l="0" r="0" t="0"/>
            <a:stretch/>
          </p:blipFill>
          <p:spPr>
            <a:xfrm>
              <a:off x="9182552" y="4945425"/>
              <a:ext cx="1344525" cy="1344525"/>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af2af96a03_0_1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Analyse Screenshots and Plan Your Initiatives</a:t>
            </a:r>
            <a:endParaRPr/>
          </a:p>
        </p:txBody>
      </p:sp>
      <p:sp>
        <p:nvSpPr>
          <p:cNvPr id="591" name="Google Shape;591;g3af2af96a03_0_1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Part 1 : Read and Analyze Case Study</a:t>
            </a:r>
            <a:endParaRPr/>
          </a:p>
        </p:txBody>
      </p:sp>
      <p:sp>
        <p:nvSpPr>
          <p:cNvPr id="592" name="Google Shape;592;g3af2af96a03_0_1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Work in groups</a:t>
            </a:r>
            <a:endParaRPr/>
          </a:p>
          <a:p>
            <a:pPr indent="0" lvl="0" marL="0" rtl="0" algn="l">
              <a:lnSpc>
                <a:spcPct val="100000"/>
              </a:lnSpc>
              <a:spcBef>
                <a:spcPts val="1200"/>
              </a:spcBef>
              <a:spcAft>
                <a:spcPts val="0"/>
              </a:spcAft>
              <a:buSzPts val="1800"/>
              <a:buNone/>
            </a:pPr>
            <a:r>
              <a:rPr lang="en-US">
                <a:solidFill>
                  <a:srgbClr val="000000"/>
                </a:solidFill>
              </a:rPr>
              <a:t>Read the </a:t>
            </a:r>
            <a:r>
              <a:rPr i="1" lang="en-US">
                <a:solidFill>
                  <a:srgbClr val="000000"/>
                </a:solidFill>
              </a:rPr>
              <a:t>Screenshots</a:t>
            </a:r>
            <a:r>
              <a:rPr lang="en-US">
                <a:solidFill>
                  <a:srgbClr val="000000"/>
                </a:solidFill>
              </a:rPr>
              <a:t> case study carefully. As you read, take notes answering:</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What specific strategies did they use?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Why did it work in their context?</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What element could work in your school?</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What would you need to change for your specific students and resources?</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Write 2-3 paragraphs analysing: </a:t>
            </a:r>
            <a:r>
              <a:rPr i="1" lang="en-US">
                <a:solidFill>
                  <a:srgbClr val="000000"/>
                </a:solidFill>
              </a:rPr>
              <a:t>"Which element of this program could work in my school, and why?"</a:t>
            </a:r>
            <a:endParaRPr i="1">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af2af96a03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Analyse Screenshots and Plan Your Initiatives</a:t>
            </a:r>
            <a:endParaRPr/>
          </a:p>
        </p:txBody>
      </p:sp>
      <p:sp>
        <p:nvSpPr>
          <p:cNvPr id="599" name="Google Shape;599;g3af2af96a03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Part 2: Identify Which Initiatives Fit Your School Context </a:t>
            </a:r>
            <a:endParaRPr/>
          </a:p>
        </p:txBody>
      </p:sp>
      <p:sp>
        <p:nvSpPr>
          <p:cNvPr id="600" name="Google Shape;600;g3af2af96a03_0_121"/>
          <p:cNvSpPr txBox="1"/>
          <p:nvPr>
            <p:ph idx="2" type="body"/>
          </p:nvPr>
        </p:nvSpPr>
        <p:spPr>
          <a:xfrm>
            <a:off x="97975" y="1332000"/>
            <a:ext cx="11944500" cy="542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1. Review the four essential school-wide initiatives listed above:</a:t>
            </a:r>
            <a:endParaRPr b="1" sz="1600">
              <a:solidFill>
                <a:srgbClr val="000000"/>
              </a:solidFill>
            </a:endParaRPr>
          </a:p>
          <a:p>
            <a:pPr indent="-330200" lvl="0" marL="914400" rtl="0" algn="l">
              <a:lnSpc>
                <a:spcPct val="100000"/>
              </a:lnSpc>
              <a:spcBef>
                <a:spcPts val="1200"/>
              </a:spcBef>
              <a:spcAft>
                <a:spcPts val="0"/>
              </a:spcAft>
              <a:buClr>
                <a:srgbClr val="000000"/>
              </a:buClr>
              <a:buSzPts val="1600"/>
              <a:buAutoNum type="arabicPeriod"/>
            </a:pPr>
            <a:r>
              <a:rPr lang="en-US" sz="1600">
                <a:solidFill>
                  <a:srgbClr val="000000"/>
                </a:solidFill>
              </a:rPr>
              <a:t>Awareness Campaigns</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Comprehensive Policy Development</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Digital Literacy Integrated Across Curriculum</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Experiential and Applied Learning Approaches</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For each initiative, answer:</a:t>
            </a:r>
            <a:endParaRPr sz="1600">
              <a:solidFill>
                <a:srgbClr val="000000"/>
              </a:solidFill>
            </a:endParaRPr>
          </a:p>
          <a:p>
            <a:pPr indent="-330200" lvl="0" marL="914400" rtl="0" algn="l">
              <a:lnSpc>
                <a:spcPct val="100000"/>
              </a:lnSpc>
              <a:spcBef>
                <a:spcPts val="1200"/>
              </a:spcBef>
              <a:spcAft>
                <a:spcPts val="0"/>
              </a:spcAft>
              <a:buClr>
                <a:srgbClr val="000000"/>
              </a:buClr>
              <a:buSzPts val="1600"/>
              <a:buChar char="●"/>
            </a:pPr>
            <a:r>
              <a:rPr lang="en-US" sz="1600">
                <a:solidFill>
                  <a:srgbClr val="000000"/>
                </a:solidFill>
              </a:rPr>
              <a:t>Do we already do this? (Yes/Partially/No)</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lang="en-US" sz="1600">
                <a:solidFill>
                  <a:srgbClr val="000000"/>
                </a:solidFill>
              </a:rPr>
              <a:t>What's one small way we could strengthen this initiative? (Be specific)</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lang="en-US" sz="1600">
                <a:solidFill>
                  <a:srgbClr val="000000"/>
                </a:solidFill>
              </a:rPr>
              <a:t>What's the biggest barrier to implementing this? (Time? Resources? Buy-in?)</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2. Choose ONE initiative where you see the biggest gap and the most realistic opportunity for improvement. This will be your starting point.</a:t>
            </a:r>
            <a:endParaRPr b="1"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Write a brief action statement:</a:t>
            </a:r>
            <a:r>
              <a:rPr i="1" lang="en-US" sz="1600">
                <a:solidFill>
                  <a:srgbClr val="000000"/>
                </a:solidFill>
              </a:rPr>
              <a:t> "In the next month, I will [specific action] to begin implementing [initiative type] in [specific context]."</a:t>
            </a:r>
            <a:endParaRPr i="1" sz="1600">
              <a:solidFill>
                <a:srgbClr val="000000"/>
              </a:solidFill>
            </a:endParaRPr>
          </a:p>
          <a:p>
            <a:pPr indent="0" lvl="0" marL="0" rtl="0" algn="l">
              <a:lnSpc>
                <a:spcPct val="100000"/>
              </a:lnSpc>
              <a:spcBef>
                <a:spcPts val="1200"/>
              </a:spcBef>
              <a:spcAft>
                <a:spcPts val="0"/>
              </a:spcAft>
              <a:buSzPts val="1800"/>
              <a:buNone/>
            </a:pPr>
            <a:r>
              <a:rPr i="1" lang="en-US" sz="1600">
                <a:solidFill>
                  <a:srgbClr val="000000"/>
                </a:solidFill>
              </a:rPr>
              <a:t>"In the next month, I will integrate one 5-minute digital well-being discussion into my weekly English class to begin implementing digital literacy across curriculum."</a:t>
            </a:r>
            <a:endParaRPr i="1" sz="1600">
              <a:solidFill>
                <a:srgbClr val="000000"/>
              </a:solidFill>
            </a:endParaRPr>
          </a:p>
          <a:p>
            <a:pPr indent="0" lvl="0" marL="0" rtl="0" algn="l">
              <a:lnSpc>
                <a:spcPct val="100000"/>
              </a:lnSpc>
              <a:spcBef>
                <a:spcPts val="1400"/>
              </a:spcBef>
              <a:spcAft>
                <a:spcPts val="1400"/>
              </a:spcAft>
              <a:buSzPts val="1800"/>
              <a:buNone/>
            </a:pPr>
            <a:r>
              <a:rPr lang="en-US" sz="1600">
                <a:solidFill>
                  <a:srgbClr val="000000"/>
                </a:solidFill>
              </a:rPr>
              <a:t>Considering your school's unique culture, students’ demographics, and current technology use patterns, what combination of the aforementioned school-wide initiatives would be most effective for implementing sustainable digital well-being?</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af2af96a03_0_1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4.2 Why You Need Guidelines</a:t>
            </a:r>
            <a:endParaRPr/>
          </a:p>
        </p:txBody>
      </p:sp>
      <p:sp>
        <p:nvSpPr>
          <p:cNvPr id="607" name="Google Shape;607;g3af2af96a03_0_128"/>
          <p:cNvSpPr txBox="1"/>
          <p:nvPr>
            <p:ph idx="2" type="body"/>
          </p:nvPr>
        </p:nvSpPr>
        <p:spPr>
          <a:xfrm>
            <a:off x="5316600" y="2285325"/>
            <a:ext cx="6725700" cy="446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Effective guidelines serve three purposes: </a:t>
            </a:r>
            <a:endParaRPr b="1">
              <a:solidFill>
                <a:srgbClr val="000000"/>
              </a:solidFill>
            </a:endParaRPr>
          </a:p>
          <a:p>
            <a:pPr indent="0" lvl="0" marL="0" rtl="0" algn="l">
              <a:lnSpc>
                <a:spcPct val="100000"/>
              </a:lnSpc>
              <a:spcBef>
                <a:spcPts val="0"/>
              </a:spcBef>
              <a:spcAft>
                <a:spcPts val="0"/>
              </a:spcAft>
              <a:buSzPts val="1800"/>
              <a:buNone/>
            </a:pPr>
            <a:r>
              <a:t/>
            </a:r>
            <a:endParaRPr b="1">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they clarify expectations for each stakeholder group,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they create consistency across different contexts (classroom, home, online spaces),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they establish shared responsibility rather than placing digital well-being solely on students' shoulders.</a:t>
            </a:r>
            <a:endParaRPr b="1">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The challenge is creating guidelines specific enough to guide actual decisions while flexible enough to adapt to different situations.</a:t>
            </a:r>
            <a:endParaRPr>
              <a:solidFill>
                <a:srgbClr val="000000"/>
              </a:solidFill>
            </a:endParaRPr>
          </a:p>
          <a:p>
            <a:pPr indent="0" lvl="0" marL="0" rtl="0" algn="l">
              <a:lnSpc>
                <a:spcPct val="90000"/>
              </a:lnSpc>
              <a:spcBef>
                <a:spcPts val="1200"/>
              </a:spcBef>
              <a:spcAft>
                <a:spcPts val="0"/>
              </a:spcAft>
              <a:buSzPts val="1800"/>
              <a:buNone/>
            </a:pPr>
            <a:r>
              <a:t/>
            </a:r>
            <a:endParaRPr/>
          </a:p>
        </p:txBody>
      </p:sp>
      <p:sp>
        <p:nvSpPr>
          <p:cNvPr id="608" name="Google Shape;608;g3af2af96a03_0_128"/>
          <p:cNvSpPr txBox="1"/>
          <p:nvPr>
            <p:ph idx="1" type="body"/>
          </p:nvPr>
        </p:nvSpPr>
        <p:spPr>
          <a:xfrm>
            <a:off x="97975" y="854679"/>
            <a:ext cx="11944500" cy="1228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School-wide initiatives create the foundation, but guidelines translate those initiatives into daily behaviour. While initiatives describe what your school does, guidelines describe how individuals act within those systems.</a:t>
            </a:r>
            <a:endParaRPr sz="2200"/>
          </a:p>
        </p:txBody>
      </p:sp>
      <p:pic>
        <p:nvPicPr>
          <p:cNvPr id="609" name="Google Shape;609;g3af2af96a03_0_128"/>
          <p:cNvPicPr preferRelativeResize="0"/>
          <p:nvPr/>
        </p:nvPicPr>
        <p:blipFill rotWithShape="1">
          <a:blip r:embed="rId3">
            <a:alphaModFix/>
          </a:blip>
          <a:srcRect b="0" l="0" r="0" t="0"/>
          <a:stretch/>
        </p:blipFill>
        <p:spPr>
          <a:xfrm>
            <a:off x="152400" y="3062426"/>
            <a:ext cx="4907450" cy="30125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3af2af96a03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4.3 Guidelines for Teachers</a:t>
            </a:r>
            <a:endParaRPr/>
          </a:p>
        </p:txBody>
      </p:sp>
      <p:sp>
        <p:nvSpPr>
          <p:cNvPr id="616" name="Google Shape;616;g3af2af96a03_0_136"/>
          <p:cNvSpPr txBox="1"/>
          <p:nvPr>
            <p:ph idx="2" type="body"/>
          </p:nvPr>
        </p:nvSpPr>
        <p:spPr>
          <a:xfrm>
            <a:off x="5316600" y="937075"/>
            <a:ext cx="6725700" cy="5814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400"/>
              </a:spcBef>
              <a:spcAft>
                <a:spcPts val="0"/>
              </a:spcAft>
              <a:buClr>
                <a:srgbClr val="000000"/>
              </a:buClr>
              <a:buSzPts val="1800"/>
              <a:buChar char="●"/>
            </a:pPr>
            <a:r>
              <a:rPr lang="en-US">
                <a:solidFill>
                  <a:srgbClr val="000000"/>
                </a:solidFill>
              </a:rPr>
              <a:t>establish clear expectations for technology use in your classroom.</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model responsible digital citizenship by demonstrating appropriate online behaviour, using technology to enhance learning objectives rather than as entertainment, and providing regular breaks from screen-based activities.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put a cap on how long computers/tablets can be used each day. This helps students establish a healthy balance between manual and digital work.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maintain professional boundaries in digital communications with students and parents,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use se school-approved platforms for educational purposes,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regularly update your digital literacy skills, and collaborate with families to reinforce consistent digital expectations. </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lang="en-US">
                <a:solidFill>
                  <a:srgbClr val="000000"/>
                </a:solidFill>
              </a:rPr>
              <a:t>Schools must ensure robust and reliable access to digital devices, internet connectivity, capable teachers and technology platforms required to support the learning vision for all students.</a:t>
            </a:r>
            <a:endParaRPr b="1">
              <a:solidFill>
                <a:srgbClr val="000000"/>
              </a:solidFill>
            </a:endParaRPr>
          </a:p>
        </p:txBody>
      </p:sp>
      <p:pic>
        <p:nvPicPr>
          <p:cNvPr id="617" name="Google Shape;617;g3af2af96a03_0_136"/>
          <p:cNvPicPr preferRelativeResize="0"/>
          <p:nvPr/>
        </p:nvPicPr>
        <p:blipFill rotWithShape="1">
          <a:blip r:embed="rId3">
            <a:alphaModFix/>
          </a:blip>
          <a:srcRect b="0" l="0" r="0" t="0"/>
          <a:stretch/>
        </p:blipFill>
        <p:spPr>
          <a:xfrm>
            <a:off x="395225" y="1194141"/>
            <a:ext cx="4579890" cy="44697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3af2af96a03_0_15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Guideline Examples (for teachers)</a:t>
            </a:r>
            <a:endParaRPr/>
          </a:p>
        </p:txBody>
      </p:sp>
      <p:sp>
        <p:nvSpPr>
          <p:cNvPr id="624" name="Google Shape;624;g3af2af96a03_0_15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Start each class with a 2-minute face-to-face check-in before devices come out. Build relationships first.</a:t>
            </a:r>
            <a:endParaRPr sz="2200"/>
          </a:p>
          <a:p>
            <a:pPr indent="-368300" lvl="0" marL="457200" rtl="0" algn="l">
              <a:lnSpc>
                <a:spcPct val="90000"/>
              </a:lnSpc>
              <a:spcBef>
                <a:spcPts val="0"/>
              </a:spcBef>
              <a:spcAft>
                <a:spcPts val="0"/>
              </a:spcAft>
              <a:buSzPts val="2200"/>
              <a:buChar char="●"/>
            </a:pPr>
            <a:r>
              <a:rPr lang="en-US" sz="2200"/>
              <a:t>For assignments requiring more than 30 minutes of screen time, build in a 5-minute movement break.</a:t>
            </a:r>
            <a:endParaRPr sz="2200"/>
          </a:p>
          <a:p>
            <a:pPr indent="-368300" lvl="0" marL="457200" rtl="0" algn="l">
              <a:lnSpc>
                <a:spcPct val="90000"/>
              </a:lnSpc>
              <a:spcBef>
                <a:spcPts val="0"/>
              </a:spcBef>
              <a:spcAft>
                <a:spcPts val="0"/>
              </a:spcAft>
              <a:buSzPts val="2200"/>
              <a:buChar char="●"/>
            </a:pPr>
            <a:r>
              <a:rPr lang="en-US" sz="2200"/>
              <a:t>When using digital tools for collaboration, establish clear roles so all students participate, not just the most tech-savvy.</a:t>
            </a:r>
            <a:endParaRPr sz="2200"/>
          </a:p>
          <a:p>
            <a:pPr indent="-368300" lvl="0" marL="457200" rtl="0" algn="l">
              <a:lnSpc>
                <a:spcPct val="90000"/>
              </a:lnSpc>
              <a:spcBef>
                <a:spcPts val="0"/>
              </a:spcBef>
              <a:spcAft>
                <a:spcPts val="0"/>
              </a:spcAft>
              <a:buSzPts val="2200"/>
              <a:buChar char="●"/>
            </a:pPr>
            <a:r>
              <a:rPr lang="en-US" sz="2200"/>
              <a:t>Respond to parent digital communications within 48 hours during the school week, but establish boundaries for evenings and weekends.</a:t>
            </a:r>
            <a:endParaRPr sz="22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3af2af96a03_0_1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4.4 Guidelines for Parents</a:t>
            </a:r>
            <a:endParaRPr/>
          </a:p>
        </p:txBody>
      </p:sp>
      <p:sp>
        <p:nvSpPr>
          <p:cNvPr id="631" name="Google Shape;631;g3af2af96a03_0_145"/>
          <p:cNvSpPr txBox="1"/>
          <p:nvPr>
            <p:ph idx="2" type="body"/>
          </p:nvPr>
        </p:nvSpPr>
        <p:spPr>
          <a:xfrm>
            <a:off x="380125" y="1172750"/>
            <a:ext cx="6725700" cy="528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a:solidFill>
                  <a:srgbClr val="000000"/>
                </a:solidFill>
              </a:rPr>
              <a:t>Parents should:</a:t>
            </a:r>
            <a:endParaRPr>
              <a:solidFill>
                <a:srgbClr val="000000"/>
              </a:solidFill>
            </a:endParaRPr>
          </a:p>
          <a:p>
            <a:pPr indent="0" lvl="0" marL="0" rtl="0" algn="l">
              <a:lnSpc>
                <a:spcPct val="100000"/>
              </a:lnSpc>
              <a:spcBef>
                <a:spcPts val="140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establish consistent rules about device usage during homework time.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create technology-free zones and times in the home.</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monitor their children's digital activities appropriately for their age.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communicate with teachers about any digital concerns.</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model healthy digital habits by limiting their own screen time during family interactions.</a:t>
            </a:r>
            <a:endParaRPr>
              <a:solidFill>
                <a:srgbClr val="000000"/>
              </a:solidFill>
            </a:endParaRPr>
          </a:p>
          <a:p>
            <a:pPr indent="-342900" lvl="0" marL="457200" rtl="0" algn="l">
              <a:lnSpc>
                <a:spcPct val="100000"/>
              </a:lnSpc>
              <a:spcBef>
                <a:spcPts val="1400"/>
              </a:spcBef>
              <a:spcAft>
                <a:spcPts val="1400"/>
              </a:spcAft>
              <a:buClr>
                <a:srgbClr val="000000"/>
              </a:buClr>
              <a:buSzPts val="1800"/>
              <a:buChar char="●"/>
            </a:pPr>
            <a:r>
              <a:rPr lang="en-US">
                <a:solidFill>
                  <a:srgbClr val="000000"/>
                </a:solidFill>
              </a:rPr>
              <a:t>engage in regular conversations about online safety and digital citizenship, supporting school technology policies, and staying informed about the digital platforms their children use.</a:t>
            </a:r>
            <a:endParaRPr b="1">
              <a:solidFill>
                <a:srgbClr val="000000"/>
              </a:solidFill>
            </a:endParaRPr>
          </a:p>
        </p:txBody>
      </p:sp>
      <p:pic>
        <p:nvPicPr>
          <p:cNvPr id="632" name="Google Shape;632;g3af2af96a03_0_145"/>
          <p:cNvPicPr preferRelativeResize="0"/>
          <p:nvPr/>
        </p:nvPicPr>
        <p:blipFill rotWithShape="1">
          <a:blip r:embed="rId3">
            <a:alphaModFix/>
          </a:blip>
          <a:srcRect b="0" l="0" r="0" t="0"/>
          <a:stretch/>
        </p:blipFill>
        <p:spPr>
          <a:xfrm>
            <a:off x="7905800" y="1726304"/>
            <a:ext cx="3787900" cy="446972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3af2af96a03_0_16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Guideline Examples (for parents)</a:t>
            </a:r>
            <a:endParaRPr/>
          </a:p>
        </p:txBody>
      </p:sp>
      <p:sp>
        <p:nvSpPr>
          <p:cNvPr id="639" name="Google Shape;639;g3af2af96a03_0_1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Create one device-free family time daily (meal, game, walk). Put your phone away too.</a:t>
            </a:r>
            <a:endParaRPr sz="2200"/>
          </a:p>
          <a:p>
            <a:pPr indent="-368300" lvl="0" marL="457200" rtl="0" algn="l">
              <a:lnSpc>
                <a:spcPct val="90000"/>
              </a:lnSpc>
              <a:spcBef>
                <a:spcPts val="0"/>
              </a:spcBef>
              <a:spcAft>
                <a:spcPts val="0"/>
              </a:spcAft>
              <a:buSzPts val="2200"/>
              <a:buChar char="●"/>
            </a:pPr>
            <a:r>
              <a:rPr lang="en-US" sz="2200"/>
              <a:t>Before allowing your child to join a new platform or app, spend 15 minutes exploring it yourself. Understand what they're using.</a:t>
            </a:r>
            <a:endParaRPr sz="2200"/>
          </a:p>
          <a:p>
            <a:pPr indent="-368300" lvl="0" marL="457200" rtl="0" algn="l">
              <a:lnSpc>
                <a:spcPct val="90000"/>
              </a:lnSpc>
              <a:spcBef>
                <a:spcPts val="0"/>
              </a:spcBef>
              <a:spcAft>
                <a:spcPts val="0"/>
              </a:spcAft>
              <a:buSzPts val="2200"/>
              <a:buChar char="●"/>
            </a:pPr>
            <a:r>
              <a:rPr lang="en-US" sz="2200"/>
              <a:t>When your child asks a question, resist immediately Googling the answer. Model thinking through problems before reaching for technology.</a:t>
            </a:r>
            <a:endParaRPr sz="2200"/>
          </a:p>
          <a:p>
            <a:pPr indent="-368300" lvl="0" marL="457200" rtl="0" algn="l">
              <a:lnSpc>
                <a:spcPct val="90000"/>
              </a:lnSpc>
              <a:spcBef>
                <a:spcPts val="0"/>
              </a:spcBef>
              <a:spcAft>
                <a:spcPts val="0"/>
              </a:spcAft>
              <a:buSzPts val="2200"/>
              <a:buChar char="●"/>
            </a:pPr>
            <a:r>
              <a:rPr lang="en-US" sz="2200"/>
              <a:t>Set up one designated homework space where devices are used only for schoolwork, with chargers for all family devices kept elsewhere.</a:t>
            </a:r>
            <a:endParaRPr sz="2200"/>
          </a:p>
          <a:p>
            <a:pPr indent="0" lvl="0" marL="0" rtl="0" algn="l">
              <a:lnSpc>
                <a:spcPct val="90000"/>
              </a:lnSpc>
              <a:spcBef>
                <a:spcPts val="1000"/>
              </a:spcBef>
              <a:spcAft>
                <a:spcPts val="0"/>
              </a:spcAft>
              <a:buSzPts val="1800"/>
              <a:buNone/>
            </a:pPr>
            <a:r>
              <a:t/>
            </a:r>
            <a:endParaRPr sz="22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3af2af96a03_0_16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4.4 Guidelines for Students</a:t>
            </a:r>
            <a:endParaRPr/>
          </a:p>
        </p:txBody>
      </p:sp>
      <p:sp>
        <p:nvSpPr>
          <p:cNvPr id="646" name="Google Shape;646;g3af2af96a03_0_167"/>
          <p:cNvSpPr txBox="1"/>
          <p:nvPr>
            <p:ph idx="2" type="body"/>
          </p:nvPr>
        </p:nvSpPr>
        <p:spPr>
          <a:xfrm>
            <a:off x="5316600" y="937075"/>
            <a:ext cx="6725700" cy="581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a:solidFill>
                  <a:srgbClr val="000000"/>
                </a:solidFill>
              </a:rPr>
              <a:t>Students:</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should practice balancing tech use with other activities.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recognise which digital activities have more value than others.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use technology to make their school and local community better and help solve problems.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are expected to follow the school's acceptable use policies.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treat others with respect in digital environments.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protect their personal and others' private information.</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seek help from trusted adults when encountering problems online.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must use technology for educational purposes as directed.</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cite digital sources appropriately in their work.</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should avoid plagiarism and unauthorised sharing of content.</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lang="en-US">
                <a:solidFill>
                  <a:srgbClr val="000000"/>
                </a:solidFill>
              </a:rPr>
              <a:t>should maintain focus during digital learning activities.</a:t>
            </a:r>
            <a:endParaRPr>
              <a:solidFill>
                <a:srgbClr val="000000"/>
              </a:solidFill>
            </a:endParaRPr>
          </a:p>
        </p:txBody>
      </p:sp>
      <p:pic>
        <p:nvPicPr>
          <p:cNvPr id="647" name="Google Shape;647;g3af2af96a03_0_167"/>
          <p:cNvPicPr preferRelativeResize="0"/>
          <p:nvPr/>
        </p:nvPicPr>
        <p:blipFill rotWithShape="1">
          <a:blip r:embed="rId3">
            <a:alphaModFix/>
          </a:blip>
          <a:srcRect b="0" l="0" r="0" t="0"/>
          <a:stretch/>
        </p:blipFill>
        <p:spPr>
          <a:xfrm>
            <a:off x="194875" y="1332017"/>
            <a:ext cx="4991100" cy="4591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3af2af96a03_0_17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Guideline Examples (for students)</a:t>
            </a:r>
            <a:endParaRPr/>
          </a:p>
        </p:txBody>
      </p:sp>
      <p:sp>
        <p:nvSpPr>
          <p:cNvPr id="654" name="Google Shape;654;g3af2af96a03_0_17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Before posting anything online, pause and ask: Would I say this to someone's face? </a:t>
            </a:r>
            <a:endParaRPr sz="2200"/>
          </a:p>
          <a:p>
            <a:pPr indent="-368300" lvl="0" marL="457200" rtl="0" algn="l">
              <a:lnSpc>
                <a:spcPct val="90000"/>
              </a:lnSpc>
              <a:spcBef>
                <a:spcPts val="0"/>
              </a:spcBef>
              <a:spcAft>
                <a:spcPts val="0"/>
              </a:spcAft>
              <a:buSzPts val="2200"/>
              <a:buChar char="●"/>
            </a:pPr>
            <a:r>
              <a:rPr lang="en-US" sz="2200"/>
              <a:t>For every 30 minutes of screen time for homework, take a 5-minute break to move your body. Your brain needs the rest.</a:t>
            </a:r>
            <a:endParaRPr sz="2200"/>
          </a:p>
          <a:p>
            <a:pPr indent="-368300" lvl="0" marL="457200" rtl="0" algn="l">
              <a:lnSpc>
                <a:spcPct val="90000"/>
              </a:lnSpc>
              <a:spcBef>
                <a:spcPts val="0"/>
              </a:spcBef>
              <a:spcAft>
                <a:spcPts val="0"/>
              </a:spcAft>
              <a:buSzPts val="2200"/>
              <a:buChar char="●"/>
            </a:pPr>
            <a:r>
              <a:rPr lang="en-US" sz="2200"/>
              <a:t>When you see someone being treated poorly online, don't just scroll past. Say something supportive or report it to an adult.</a:t>
            </a:r>
            <a:endParaRPr sz="2200"/>
          </a:p>
          <a:p>
            <a:pPr indent="-368300" lvl="0" marL="457200" rtl="0" algn="l">
              <a:lnSpc>
                <a:spcPct val="90000"/>
              </a:lnSpc>
              <a:spcBef>
                <a:spcPts val="0"/>
              </a:spcBef>
              <a:spcAft>
                <a:spcPts val="0"/>
              </a:spcAft>
              <a:buSzPts val="2200"/>
              <a:buChar char="●"/>
            </a:pPr>
            <a:r>
              <a:rPr lang="en-US" sz="2200"/>
              <a:t>If you're using information from the internet for schoolwork, check at least two other sources to verify it's accurate.</a:t>
            </a:r>
            <a:endParaRPr sz="22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af2af96a03_0_18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4.6 Creating a Unified Digital Agreement</a:t>
            </a:r>
            <a:endParaRPr/>
          </a:p>
        </p:txBody>
      </p:sp>
      <p:sp>
        <p:nvSpPr>
          <p:cNvPr id="661" name="Google Shape;661;g3af2af96a03_0_181"/>
          <p:cNvSpPr txBox="1"/>
          <p:nvPr>
            <p:ph idx="1" type="body"/>
          </p:nvPr>
        </p:nvSpPr>
        <p:spPr>
          <a:xfrm>
            <a:off x="176820" y="1893095"/>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When all stakeholders sign the same agreement, it creates </a:t>
            </a:r>
            <a:r>
              <a:rPr b="1" lang="en-US">
                <a:solidFill>
                  <a:srgbClr val="DE0A9D"/>
                </a:solidFill>
              </a:rPr>
              <a:t>shared accountability</a:t>
            </a:r>
            <a:r>
              <a:rPr lang="en-US"/>
              <a:t>. </a:t>
            </a:r>
            <a:endParaRPr/>
          </a:p>
        </p:txBody>
      </p:sp>
      <p:sp>
        <p:nvSpPr>
          <p:cNvPr id="662" name="Google Shape;662;g3af2af96a03_0_181"/>
          <p:cNvSpPr txBox="1"/>
          <p:nvPr>
            <p:ph idx="2" type="body"/>
          </p:nvPr>
        </p:nvSpPr>
        <p:spPr>
          <a:xfrm>
            <a:off x="123750" y="1069878"/>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00"/>
              <a:t>A unified digital agreement is a document where teachers, parents, and students all commit to specific behaviours that support digital well-being.</a:t>
            </a:r>
            <a:endParaRPr sz="2000"/>
          </a:p>
        </p:txBody>
      </p:sp>
      <p:sp>
        <p:nvSpPr>
          <p:cNvPr id="663" name="Google Shape;663;g3af2af96a03_0_181"/>
          <p:cNvSpPr txBox="1"/>
          <p:nvPr/>
        </p:nvSpPr>
        <p:spPr>
          <a:xfrm>
            <a:off x="176825" y="2462925"/>
            <a:ext cx="11865600" cy="193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40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The agreement should:</a:t>
            </a:r>
            <a:endParaRPr b="0" i="0" sz="2200" u="none" cap="none" strike="noStrike">
              <a:solidFill>
                <a:srgbClr val="000000"/>
              </a:solidFill>
              <a:latin typeface="Arial"/>
              <a:ea typeface="Arial"/>
              <a:cs typeface="Arial"/>
              <a:sym typeface="Arial"/>
            </a:endParaRPr>
          </a:p>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be co-created through input from all groups,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written in clear language everyone understands,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focused on positive behaviours rather than just restrictions,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and reviewed annually to address emerging challenges.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114" name="Google Shape;114;p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Why does a proactive approach matter in your school context?</a:t>
            </a:r>
            <a:endParaRPr i="1" sz="3000"/>
          </a:p>
          <a:p>
            <a:pPr indent="0" lvl="0" marL="0" rtl="0" algn="ctr">
              <a:lnSpc>
                <a:spcPct val="90000"/>
              </a:lnSpc>
              <a:spcBef>
                <a:spcPts val="0"/>
              </a:spcBef>
              <a:spcAft>
                <a:spcPts val="0"/>
              </a:spcAft>
              <a:buSzPts val="1800"/>
              <a:buNone/>
            </a:pPr>
            <a:r>
              <a:t/>
            </a:r>
            <a:endParaRPr i="1" sz="3000"/>
          </a:p>
          <a:p>
            <a:pPr indent="0" lvl="0" marL="457200" rtl="0" algn="ctr">
              <a:lnSpc>
                <a:spcPct val="90000"/>
              </a:lnSpc>
              <a:spcBef>
                <a:spcPts val="0"/>
              </a:spcBef>
              <a:spcAft>
                <a:spcPts val="0"/>
              </a:spcAft>
              <a:buSzPts val="1800"/>
              <a:buNone/>
            </a:pPr>
            <a:r>
              <a:t/>
            </a:r>
            <a:endParaRPr i="1" sz="3000"/>
          </a:p>
          <a:p>
            <a:pPr indent="0" lvl="0" marL="0" rtl="0" algn="ctr">
              <a:lnSpc>
                <a:spcPct val="90000"/>
              </a:lnSpc>
              <a:spcBef>
                <a:spcPts val="0"/>
              </a:spcBef>
              <a:spcAft>
                <a:spcPts val="0"/>
              </a:spcAft>
              <a:buSzPts val="1800"/>
              <a:buNone/>
            </a:pPr>
            <a:r>
              <a:rPr i="1" lang="en-US" sz="3000"/>
              <a:t>Considering your current school context and grade level, what is one existing lesson or unit you could naturally adapt to integrate a principle of digital citizenship, and what specific skill would you aim to teach?</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15" name="Google Shape;115;p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3af2af96a03_0_19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Agreement Components [1]</a:t>
            </a:r>
            <a:endParaRPr/>
          </a:p>
        </p:txBody>
      </p:sp>
      <p:sp>
        <p:nvSpPr>
          <p:cNvPr id="670" name="Google Shape;670;g3af2af96a03_0_19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Your unified digital agreement should include:</a:t>
            </a:r>
            <a:endParaRPr/>
          </a:p>
        </p:txBody>
      </p:sp>
      <p:sp>
        <p:nvSpPr>
          <p:cNvPr id="671" name="Google Shape;671;g3af2af96a03_0_19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1. Clear Definitions of Appropriate and Inappropriate Technology Use</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Define what "r</a:t>
            </a:r>
            <a:r>
              <a:rPr i="1" lang="en-US">
                <a:solidFill>
                  <a:srgbClr val="000000"/>
                </a:solidFill>
              </a:rPr>
              <a:t>espectful digital communication</a:t>
            </a:r>
            <a:r>
              <a:rPr lang="en-US">
                <a:solidFill>
                  <a:srgbClr val="000000"/>
                </a:solidFill>
              </a:rPr>
              <a:t>" means with examples.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Specify which platforms are approved for school purposes and which aren't.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Describe the difference between collaboration and plagiarism in digital work.</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Avoid vague language. Instead of "</a:t>
            </a:r>
            <a:r>
              <a:rPr i="1" lang="en-US">
                <a:solidFill>
                  <a:srgbClr val="000000"/>
                </a:solidFill>
              </a:rPr>
              <a:t>use technology appropriately,</a:t>
            </a:r>
            <a:r>
              <a:rPr lang="en-US">
                <a:solidFill>
                  <a:srgbClr val="000000"/>
                </a:solidFill>
              </a:rPr>
              <a:t>" say "</a:t>
            </a:r>
            <a:r>
              <a:rPr i="1" lang="en-US">
                <a:solidFill>
                  <a:srgbClr val="000000"/>
                </a:solidFill>
              </a:rPr>
              <a:t>technology should be used for assigned learning tasks during class time. Gaming, social media, and personal entertainment are for outside of school hours."</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2. Specific Time Limits and Usage Guidelines for Different Activities</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Establish when devices should be put away entirely (during assemblies, lunch periods, face-to-face conversations).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Specify recommended maximum screen time for homework. Define expectations for response times to digital communications.</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Be realistic. Guidelines that no one can follow get ignored. If you say </a:t>
            </a:r>
            <a:r>
              <a:rPr i="1" lang="en-US">
                <a:solidFill>
                  <a:srgbClr val="000000"/>
                </a:solidFill>
              </a:rPr>
              <a:t>"no more than 30 minutes of homework screen time"</a:t>
            </a:r>
            <a:r>
              <a:rPr lang="en-US">
                <a:solidFill>
                  <a:srgbClr val="000000"/>
                </a:solidFill>
              </a:rPr>
              <a:t> but regularly assign 90 minutes of digital work, you've lost credibility.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3af2af96a03_0_1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Agreement Components [2]</a:t>
            </a:r>
            <a:endParaRPr/>
          </a:p>
        </p:txBody>
      </p:sp>
      <p:sp>
        <p:nvSpPr>
          <p:cNvPr id="678" name="Google Shape;678;g3af2af96a03_0_19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Your unified digital agreement should include:</a:t>
            </a:r>
            <a:endParaRPr/>
          </a:p>
        </p:txBody>
      </p:sp>
      <p:sp>
        <p:nvSpPr>
          <p:cNvPr id="679" name="Google Shape;679;g3af2af96a03_0_19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3. Procedures for Reporting Digital Citizenship Violations</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Create clear steps for what students should do when they witness or experience cyberbullying, inappropriate content, or other digital concerns.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Identify specific adults, the students can approach.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Explain what will happen after a report is made. Reporting procedures work when students trust that reporting helps rather than creates more problems.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Emphasize that reporting isn't "snitching" - it's taking responsibility for community safety.</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4. Regular Check-In Schedules to Assess Agreement Effectiveness</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Build in quarterly reviews where teachers, parents, and students discuss what's working and what needs adjustment. Digital landscapes change rapidly; your agreement should evolve with them.</a:t>
            </a:r>
            <a:endParaRPr>
              <a:solidFill>
                <a:srgbClr val="000000"/>
              </a:solidFill>
            </a:endParaRPr>
          </a:p>
          <a:p>
            <a:pPr indent="0" lvl="0" marL="0" rtl="0" algn="l">
              <a:lnSpc>
                <a:spcPct val="100000"/>
              </a:lnSpc>
              <a:spcBef>
                <a:spcPts val="1200"/>
              </a:spcBef>
              <a:spcAft>
                <a:spcPts val="1200"/>
              </a:spcAft>
              <a:buSzPts val="1800"/>
              <a:buNone/>
            </a:pPr>
            <a:r>
              <a:rPr lang="en-US">
                <a:solidFill>
                  <a:srgbClr val="000000"/>
                </a:solidFill>
              </a:rPr>
              <a:t>Check-ins also demonstrate that the agreement is a living document, not a static set of rules imposed once and forgotten.</a:t>
            </a:r>
            <a:endParaRPr b="1">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af2af96a03_0_20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Key Agreement Components [3]</a:t>
            </a:r>
            <a:endParaRPr/>
          </a:p>
        </p:txBody>
      </p:sp>
      <p:sp>
        <p:nvSpPr>
          <p:cNvPr id="686" name="Google Shape;686;g3af2af96a03_0_2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Your unified digital agreement should include:</a:t>
            </a:r>
            <a:endParaRPr/>
          </a:p>
        </p:txBody>
      </p:sp>
      <p:sp>
        <p:nvSpPr>
          <p:cNvPr id="687" name="Google Shape;687;g3af2af96a03_0_2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5. Shared Commitments Across All Groups</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Identify commitments everyone makes, regardless of role:</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We will treat others with respect in digital spaces</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We will think before we post or send</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We will seek help when we encounter problems online</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We will use technology to create and solve problems, not just consume content</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Shared commitments emphasise that digital well-being is everyone's responsibility.</a:t>
            </a:r>
            <a:endParaRPr>
              <a:solidFill>
                <a:srgbClr val="000000"/>
              </a:solidFill>
            </a:endParaRPr>
          </a:p>
          <a:p>
            <a:pPr indent="0" lvl="0" marL="0" rtl="0" algn="l">
              <a:lnSpc>
                <a:spcPct val="100000"/>
              </a:lnSpc>
              <a:spcBef>
                <a:spcPts val="1200"/>
              </a:spcBef>
              <a:spcAft>
                <a:spcPts val="1200"/>
              </a:spcAft>
              <a:buSzPts val="1800"/>
              <a:buNone/>
            </a:pPr>
            <a:r>
              <a:t/>
            </a:r>
            <a:endParaRPr b="1">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af2af96a03_0_2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Take a moment to think:</a:t>
            </a:r>
            <a:endParaRPr/>
          </a:p>
        </p:txBody>
      </p:sp>
      <p:sp>
        <p:nvSpPr>
          <p:cNvPr id="693" name="Google Shape;693;g3af2af96a03_0_21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Given the diverse digital experiences and comfort levels of your school's teachers, parents, and students, what specific collaborative strategies would you implement to ensure all stakeholders feel confident participating in the development and ongoing refinement of your digital technology guidelines?</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694" name="Google Shape;694;g3af2af96a03_0_21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3af2af96a03_0_2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Draft Your School's Guidelines (Part 2)</a:t>
            </a:r>
            <a:endParaRPr/>
          </a:p>
        </p:txBody>
      </p:sp>
      <p:sp>
        <p:nvSpPr>
          <p:cNvPr id="701" name="Google Shape;701;g3af2af96a03_0_241"/>
          <p:cNvSpPr txBox="1"/>
          <p:nvPr>
            <p:ph idx="2" type="body"/>
          </p:nvPr>
        </p:nvSpPr>
        <p:spPr>
          <a:xfrm>
            <a:off x="145200" y="2044876"/>
            <a:ext cx="5710500" cy="3733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1: Survey Families </a:t>
            </a:r>
            <a:endParaRPr b="1" sz="1600"/>
          </a:p>
          <a:p>
            <a:pPr indent="0" lvl="0" marL="0" rtl="0" algn="l">
              <a:lnSpc>
                <a:spcPct val="100000"/>
              </a:lnSpc>
              <a:spcBef>
                <a:spcPts val="1200"/>
              </a:spcBef>
              <a:spcAft>
                <a:spcPts val="0"/>
              </a:spcAft>
              <a:buSzPts val="1800"/>
              <a:buNone/>
            </a:pPr>
            <a:r>
              <a:rPr lang="en-US" sz="1600">
                <a:solidFill>
                  <a:srgbClr val="000000"/>
                </a:solidFill>
              </a:rPr>
              <a:t>Reread the specific guideline examples provided in each stakeholder section above. Notice what makes them effective:</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They're specific enough that someone knows exactly what to do</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They're realistic enough that people will actually follow them</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They address a real challenge in your school context</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lang="en-US" sz="1600">
                <a:solidFill>
                  <a:srgbClr val="000000"/>
                </a:solidFill>
              </a:rPr>
              <a:t>They connect to your school's values</a:t>
            </a:r>
            <a:endParaRPr sz="1600"/>
          </a:p>
        </p:txBody>
      </p:sp>
      <p:sp>
        <p:nvSpPr>
          <p:cNvPr id="702" name="Google Shape;702;g3af2af96a03_0_241"/>
          <p:cNvSpPr txBox="1"/>
          <p:nvPr>
            <p:ph idx="2" type="body"/>
          </p:nvPr>
        </p:nvSpPr>
        <p:spPr>
          <a:xfrm>
            <a:off x="6125023" y="2044876"/>
            <a:ext cx="5784300" cy="3733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2: Identify Your School's Priority Needs </a:t>
            </a:r>
            <a:endParaRPr b="1" sz="1600"/>
          </a:p>
          <a:p>
            <a:pPr indent="0" lvl="0" marL="0" rtl="0" algn="l">
              <a:lnSpc>
                <a:spcPct val="100000"/>
              </a:lnSpc>
              <a:spcBef>
                <a:spcPts val="1200"/>
              </a:spcBef>
              <a:spcAft>
                <a:spcPts val="0"/>
              </a:spcAft>
              <a:buSzPts val="1800"/>
              <a:buNone/>
            </a:pPr>
            <a:r>
              <a:rPr lang="en-US" sz="1500">
                <a:solidFill>
                  <a:srgbClr val="000000"/>
                </a:solidFill>
              </a:rPr>
              <a:t>Based on your work in previous units (your vision, SMART objectives, needs assessment), identify one priority digital well-being challenge for each stakeholder group.</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For example:</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lang="en-US" sz="1500">
                <a:solidFill>
                  <a:srgbClr val="000000"/>
                </a:solidFill>
              </a:rPr>
              <a:t>Teachers</a:t>
            </a:r>
            <a:r>
              <a:rPr lang="en-US" sz="1500">
                <a:solidFill>
                  <a:srgbClr val="000000"/>
                </a:solidFill>
              </a:rPr>
              <a:t>: Many teachers assign digital homework without considering total screen time across all subjects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Parents</a:t>
            </a:r>
            <a:r>
              <a:rPr lang="en-US" sz="1500">
                <a:solidFill>
                  <a:srgbClr val="000000"/>
                </a:solidFill>
              </a:rPr>
              <a:t>: Many parents don't know which apps their children use or what happens on those platforms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Students</a:t>
            </a:r>
            <a:r>
              <a:rPr lang="en-US" sz="1500">
                <a:solidFill>
                  <a:srgbClr val="000000"/>
                </a:solidFill>
              </a:rPr>
              <a:t>: Many students don't pause to verify information before sharing it online</a:t>
            </a:r>
            <a:endParaRPr sz="1500">
              <a:solidFill>
                <a:srgbClr val="000000"/>
              </a:solidFill>
            </a:endParaRPr>
          </a:p>
          <a:p>
            <a:pPr indent="0" lvl="0" marL="0" rtl="0" algn="l">
              <a:lnSpc>
                <a:spcPct val="100000"/>
              </a:lnSpc>
              <a:spcBef>
                <a:spcPts val="1200"/>
              </a:spcBef>
              <a:spcAft>
                <a:spcPts val="1200"/>
              </a:spcAft>
              <a:buSzPts val="1800"/>
              <a:buNone/>
            </a:pPr>
            <a:r>
              <a:rPr lang="en-US" sz="1500">
                <a:solidFill>
                  <a:srgbClr val="000000"/>
                </a:solidFill>
              </a:rPr>
              <a:t>Write down your three priority challenges.</a:t>
            </a:r>
            <a:endParaRPr sz="1500"/>
          </a:p>
        </p:txBody>
      </p:sp>
      <p:sp>
        <p:nvSpPr>
          <p:cNvPr id="703" name="Google Shape;703;g3af2af96a03_0_241"/>
          <p:cNvSpPr txBox="1"/>
          <p:nvPr>
            <p:ph idx="1" type="body"/>
          </p:nvPr>
        </p:nvSpPr>
        <p:spPr>
          <a:xfrm>
            <a:off x="97970" y="854672"/>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Part 1: Draft One Specific Guideline for Each Stakeholder Group</a:t>
            </a:r>
            <a:endParaRPr b="1"/>
          </a:p>
          <a:p>
            <a:pPr indent="0" lvl="0" marL="0" rtl="0" algn="l">
              <a:lnSpc>
                <a:spcPct val="90000"/>
              </a:lnSpc>
              <a:spcBef>
                <a:spcPts val="1000"/>
              </a:spcBef>
              <a:spcAft>
                <a:spcPts val="0"/>
              </a:spcAft>
              <a:buSzPts val="1800"/>
              <a:buNone/>
            </a:pPr>
            <a:r>
              <a:rPr lang="en-US"/>
              <a:t>The goal of the activity’s first part is to create ONE concrete, actionable guideline for each group: teachers, parents, and students.</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af2af96a03_0_23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Draft Your School's Guidelines (Part 1)</a:t>
            </a:r>
            <a:endParaRPr/>
          </a:p>
        </p:txBody>
      </p:sp>
      <p:sp>
        <p:nvSpPr>
          <p:cNvPr id="710" name="Google Shape;710;g3af2af96a03_0_231"/>
          <p:cNvSpPr txBox="1"/>
          <p:nvPr>
            <p:ph idx="2" type="body"/>
          </p:nvPr>
        </p:nvSpPr>
        <p:spPr>
          <a:xfrm>
            <a:off x="145200" y="979525"/>
            <a:ext cx="7358400" cy="3229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3: Draft Your Guidelines </a:t>
            </a:r>
            <a:endParaRPr b="1" sz="1600"/>
          </a:p>
          <a:p>
            <a:pPr indent="0" lvl="0" marL="0" rtl="0" algn="l">
              <a:lnSpc>
                <a:spcPct val="100000"/>
              </a:lnSpc>
              <a:spcBef>
                <a:spcPts val="1200"/>
              </a:spcBef>
              <a:spcAft>
                <a:spcPts val="0"/>
              </a:spcAft>
              <a:buSzPts val="1800"/>
              <a:buNone/>
            </a:pPr>
            <a:r>
              <a:rPr lang="en-US" sz="1500">
                <a:solidFill>
                  <a:srgbClr val="000000"/>
                </a:solidFill>
              </a:rPr>
              <a:t>For each stakeholder group, write ONE specific guideline that addresses your identified challenge.</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Use this structure:</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1" lang="en-US" sz="1500">
                <a:solidFill>
                  <a:srgbClr val="000000"/>
                </a:solidFill>
              </a:rPr>
              <a:t>[Stakeholder] will [specific action] in order to [purpose]</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Make each guideline:</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lang="en-US" sz="1500">
                <a:solidFill>
                  <a:srgbClr val="000000"/>
                </a:solidFill>
              </a:rPr>
              <a:t>Specific</a:t>
            </a:r>
            <a:r>
              <a:rPr lang="en-US" sz="1500">
                <a:solidFill>
                  <a:srgbClr val="000000"/>
                </a:solidFill>
              </a:rPr>
              <a:t>: Uses concrete actions, not vague aspirations</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Actionable</a:t>
            </a:r>
            <a:r>
              <a:rPr lang="en-US" sz="1500">
                <a:solidFill>
                  <a:srgbClr val="000000"/>
                </a:solidFill>
              </a:rPr>
              <a:t>: Something people can start doing tomorrow</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Realistic</a:t>
            </a:r>
            <a:r>
              <a:rPr lang="en-US" sz="1500">
                <a:solidFill>
                  <a:srgbClr val="000000"/>
                </a:solidFill>
              </a:rPr>
              <a:t>: Achievable with typical resources and time</a:t>
            </a:r>
            <a:endParaRPr sz="1500">
              <a:solidFill>
                <a:srgbClr val="000000"/>
              </a:solidFill>
            </a:endParaRPr>
          </a:p>
          <a:p>
            <a:pPr indent="-323850" lvl="0" marL="457200" rtl="0" algn="l">
              <a:lnSpc>
                <a:spcPct val="100000"/>
              </a:lnSpc>
              <a:spcBef>
                <a:spcPts val="0"/>
              </a:spcBef>
              <a:spcAft>
                <a:spcPts val="1200"/>
              </a:spcAft>
              <a:buClr>
                <a:srgbClr val="000000"/>
              </a:buClr>
              <a:buSzPts val="1500"/>
              <a:buFont typeface="Calibri"/>
              <a:buChar char="●"/>
            </a:pPr>
            <a:r>
              <a:rPr b="1" lang="en-US" sz="1500">
                <a:solidFill>
                  <a:srgbClr val="000000"/>
                </a:solidFill>
              </a:rPr>
              <a:t>Valuable</a:t>
            </a:r>
            <a:r>
              <a:rPr lang="en-US" sz="1500">
                <a:solidFill>
                  <a:srgbClr val="000000"/>
                </a:solidFill>
              </a:rPr>
              <a:t>: Addresses a real need in your school</a:t>
            </a:r>
            <a:endParaRPr b="1" sz="2000"/>
          </a:p>
        </p:txBody>
      </p:sp>
      <p:sp>
        <p:nvSpPr>
          <p:cNvPr id="711" name="Google Shape;711;g3af2af96a03_0_231"/>
          <p:cNvSpPr txBox="1"/>
          <p:nvPr>
            <p:ph idx="2" type="body"/>
          </p:nvPr>
        </p:nvSpPr>
        <p:spPr>
          <a:xfrm>
            <a:off x="145200" y="4336350"/>
            <a:ext cx="7358400" cy="23571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4: Test Your Guidelines</a:t>
            </a:r>
            <a:endParaRPr b="1" sz="1600"/>
          </a:p>
          <a:p>
            <a:pPr indent="0" lvl="0" marL="0" rtl="0" algn="l">
              <a:lnSpc>
                <a:spcPct val="100000"/>
              </a:lnSpc>
              <a:spcBef>
                <a:spcPts val="1200"/>
              </a:spcBef>
              <a:spcAft>
                <a:spcPts val="0"/>
              </a:spcAft>
              <a:buSzPts val="1800"/>
              <a:buNone/>
            </a:pPr>
            <a:r>
              <a:rPr lang="en-US" sz="1500">
                <a:solidFill>
                  <a:srgbClr val="000000"/>
                </a:solidFill>
              </a:rPr>
              <a:t>For each guideline, ask:</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lang="en-US" sz="1500">
                <a:solidFill>
                  <a:srgbClr val="000000"/>
                </a:solidFill>
              </a:rPr>
              <a:t>Could someone follow this without asking me clarifying questions?</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Would this actually address the problem I identified?</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Is this realistic given typical time and resource constraints?</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Does this align with my school's values?</a:t>
            </a:r>
            <a:endParaRPr sz="1500">
              <a:solidFill>
                <a:srgbClr val="000000"/>
              </a:solidFill>
            </a:endParaRPr>
          </a:p>
          <a:p>
            <a:pPr indent="0" lvl="0" marL="0" rtl="0" algn="l">
              <a:lnSpc>
                <a:spcPct val="100000"/>
              </a:lnSpc>
              <a:spcBef>
                <a:spcPts val="1200"/>
              </a:spcBef>
              <a:spcAft>
                <a:spcPts val="1200"/>
              </a:spcAft>
              <a:buSzPts val="1800"/>
              <a:buNone/>
            </a:pPr>
            <a:r>
              <a:rPr lang="en-US" sz="1500">
                <a:solidFill>
                  <a:srgbClr val="000000"/>
                </a:solidFill>
              </a:rPr>
              <a:t>Revise as needed.</a:t>
            </a:r>
            <a:endParaRPr sz="1500">
              <a:solidFill>
                <a:srgbClr val="000000"/>
              </a:solidFill>
            </a:endParaRPr>
          </a:p>
        </p:txBody>
      </p:sp>
      <p:sp>
        <p:nvSpPr>
          <p:cNvPr id="712" name="Google Shape;712;g3af2af96a03_0_231"/>
          <p:cNvSpPr txBox="1"/>
          <p:nvPr/>
        </p:nvSpPr>
        <p:spPr>
          <a:xfrm>
            <a:off x="7503600" y="979525"/>
            <a:ext cx="4539000" cy="394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Examples of guidelines:</a:t>
            </a:r>
            <a:endParaRPr b="1" i="0" sz="1300" u="none" cap="none" strike="noStrike">
              <a:solidFill>
                <a:srgbClr val="000000"/>
              </a:solidFill>
              <a:latin typeface="Arial"/>
              <a:ea typeface="Arial"/>
              <a:cs typeface="Arial"/>
              <a:sym typeface="Arial"/>
            </a:endParaRPr>
          </a:p>
          <a:p>
            <a:pPr indent="-311150" lvl="0" marL="457200" marR="0" rtl="0" algn="l">
              <a:lnSpc>
                <a:spcPct val="100000"/>
              </a:lnSpc>
              <a:spcBef>
                <a:spcPts val="120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Teachers</a:t>
            </a:r>
            <a:r>
              <a:rPr b="0" i="0" lang="en-US" sz="1300" u="none" cap="none" strike="noStrike">
                <a:solidFill>
                  <a:srgbClr val="000000"/>
                </a:solidFill>
                <a:latin typeface="Arial"/>
                <a:ea typeface="Arial"/>
                <a:cs typeface="Arial"/>
                <a:sym typeface="Arial"/>
              </a:rPr>
              <a:t>: Teachers will track the total screen time required for all homework in their subject each week, aiming for no more than 90 minutes, in order to prevent screen overload and maintain balance with offline learning.</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Parents</a:t>
            </a:r>
            <a:r>
              <a:rPr b="0" i="0" lang="en-US" sz="1300" u="none" cap="none" strike="noStrike">
                <a:solidFill>
                  <a:srgbClr val="000000"/>
                </a:solidFill>
                <a:latin typeface="Arial"/>
                <a:ea typeface="Arial"/>
                <a:cs typeface="Arial"/>
                <a:sym typeface="Arial"/>
              </a:rPr>
              <a:t>: Parents will spend 15 minutes each month exploring one app or platform their child uses, discussing with their child what they like and any concerns, in order to stay informed and maintain open communication about digital activities.</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120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Students</a:t>
            </a:r>
            <a:r>
              <a:rPr b="0" i="0" lang="en-US" sz="1300" u="none" cap="none" strike="noStrike">
                <a:solidFill>
                  <a:srgbClr val="000000"/>
                </a:solidFill>
                <a:latin typeface="Arial"/>
                <a:ea typeface="Arial"/>
                <a:cs typeface="Arial"/>
                <a:sym typeface="Arial"/>
              </a:rPr>
              <a:t>: Students will check at least two different sources before sharing any information online or using it for schoolwork, in order to develop critical evaluation skills and reduce the spread of misinformation.</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3af2af96a03_0_24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Draft Your School's Guidelines (Part 2)</a:t>
            </a:r>
            <a:endParaRPr/>
          </a:p>
        </p:txBody>
      </p:sp>
      <p:sp>
        <p:nvSpPr>
          <p:cNvPr id="719" name="Google Shape;719;g3af2af96a03_0_249"/>
          <p:cNvSpPr txBox="1"/>
          <p:nvPr>
            <p:ph idx="2" type="body"/>
          </p:nvPr>
        </p:nvSpPr>
        <p:spPr>
          <a:xfrm>
            <a:off x="145200" y="2044875"/>
            <a:ext cx="5710500" cy="47418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1: Download and Review the Template </a:t>
            </a:r>
            <a:endParaRPr b="1" sz="1600"/>
          </a:p>
          <a:p>
            <a:pPr indent="0" lvl="0" marL="0" rtl="0" algn="l">
              <a:lnSpc>
                <a:spcPct val="100000"/>
              </a:lnSpc>
              <a:spcBef>
                <a:spcPts val="1200"/>
              </a:spcBef>
              <a:spcAft>
                <a:spcPts val="0"/>
              </a:spcAft>
              <a:buSzPts val="1800"/>
              <a:buNone/>
            </a:pPr>
            <a:r>
              <a:rPr lang="en-US" sz="1600">
                <a:solidFill>
                  <a:srgbClr val="000000"/>
                </a:solidFill>
              </a:rPr>
              <a:t>Access the Family Agreement Template. Read through it carefully, noting:</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Which sections are most relevant for your school community</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What language needs adaptation for your context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What's missing that your school needs</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lang="en-US" sz="1600">
                <a:solidFill>
                  <a:srgbClr val="000000"/>
                </a:solidFill>
              </a:rPr>
              <a:t>What could be simplified</a:t>
            </a:r>
            <a:endParaRPr sz="1600">
              <a:solidFill>
                <a:srgbClr val="000000"/>
              </a:solidFill>
            </a:endParaRPr>
          </a:p>
        </p:txBody>
      </p:sp>
      <p:sp>
        <p:nvSpPr>
          <p:cNvPr id="720" name="Google Shape;720;g3af2af96a03_0_249"/>
          <p:cNvSpPr txBox="1"/>
          <p:nvPr>
            <p:ph idx="2" type="body"/>
          </p:nvPr>
        </p:nvSpPr>
        <p:spPr>
          <a:xfrm>
            <a:off x="6125025" y="2044875"/>
            <a:ext cx="5784300" cy="4741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2: Identify Your School-Specific Additions</a:t>
            </a:r>
            <a:endParaRPr b="1" sz="1600"/>
          </a:p>
          <a:p>
            <a:pPr indent="0" lvl="0" marL="0" rtl="0" algn="l">
              <a:lnSpc>
                <a:spcPct val="100000"/>
              </a:lnSpc>
              <a:spcBef>
                <a:spcPts val="1200"/>
              </a:spcBef>
              <a:spcAft>
                <a:spcPts val="0"/>
              </a:spcAft>
              <a:buSzPts val="1800"/>
              <a:buNone/>
            </a:pPr>
            <a:r>
              <a:rPr lang="en-US" sz="1500">
                <a:solidFill>
                  <a:srgbClr val="000000"/>
                </a:solidFill>
              </a:rPr>
              <a:t>Based on your school's unique challenges and values, list 3-5 specific items you would add to or modify in the template.</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Consider:</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lang="en-US" sz="1500">
                <a:solidFill>
                  <a:srgbClr val="000000"/>
                </a:solidFill>
              </a:rPr>
              <a:t>Cultural considerations in your community</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Specific platforms or technologies your students commonly use</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Recent incidents that highlighted gaps in expectations</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Your school's particular strengths to build upon</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For example:</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i="1" lang="en-US" sz="1500">
                <a:solidFill>
                  <a:srgbClr val="000000"/>
                </a:solidFill>
              </a:rPr>
              <a:t>"In our school, we value multilingual communication. Family agreements should include commitments about respectful communication across language differences in digital spaces."</a:t>
            </a:r>
            <a:endParaRPr i="1" sz="1500">
              <a:solidFill>
                <a:srgbClr val="000000"/>
              </a:solidFill>
            </a:endParaRPr>
          </a:p>
          <a:p>
            <a:pPr indent="-323850" lvl="0" marL="457200" rtl="0" algn="l">
              <a:lnSpc>
                <a:spcPct val="100000"/>
              </a:lnSpc>
              <a:spcBef>
                <a:spcPts val="0"/>
              </a:spcBef>
              <a:spcAft>
                <a:spcPts val="1200"/>
              </a:spcAft>
              <a:buClr>
                <a:srgbClr val="000000"/>
              </a:buClr>
              <a:buSzPts val="1500"/>
              <a:buChar char="●"/>
            </a:pPr>
            <a:r>
              <a:rPr i="1" lang="en-US" sz="1500">
                <a:solidFill>
                  <a:srgbClr val="000000"/>
                </a:solidFill>
              </a:rPr>
              <a:t>"Our students frequently use Discord for gaming. The agreement should specifically address gaming communication etiquette."</a:t>
            </a:r>
            <a:endParaRPr sz="1500">
              <a:solidFill>
                <a:srgbClr val="000000"/>
              </a:solidFill>
            </a:endParaRPr>
          </a:p>
        </p:txBody>
      </p:sp>
      <p:sp>
        <p:nvSpPr>
          <p:cNvPr id="721" name="Google Shape;721;g3af2af96a03_0_249"/>
          <p:cNvSpPr txBox="1"/>
          <p:nvPr>
            <p:ph idx="1" type="body"/>
          </p:nvPr>
        </p:nvSpPr>
        <p:spPr>
          <a:xfrm>
            <a:off x="97975" y="854677"/>
            <a:ext cx="11944500" cy="94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Part 2: Adapt the Unified Agreement Template for Your School </a:t>
            </a:r>
            <a:endParaRPr b="1"/>
          </a:p>
          <a:p>
            <a:pPr indent="0" lvl="0" marL="0" rtl="0" algn="l">
              <a:lnSpc>
                <a:spcPct val="90000"/>
              </a:lnSpc>
              <a:spcBef>
                <a:spcPts val="1000"/>
              </a:spcBef>
              <a:spcAft>
                <a:spcPts val="0"/>
              </a:spcAft>
              <a:buSzPts val="1800"/>
              <a:buNone/>
            </a:pPr>
            <a:r>
              <a:rPr lang="en-US"/>
              <a:t>The goal of the activity’s second part is to review the Family Agreement Template and create an adapted version for your school context.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3af2af96a03_0_25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Activity - Draft Your School's Guidelines (Part 1)</a:t>
            </a:r>
            <a:endParaRPr/>
          </a:p>
        </p:txBody>
      </p:sp>
      <p:sp>
        <p:nvSpPr>
          <p:cNvPr id="728" name="Google Shape;728;g3af2af96a03_0_257"/>
          <p:cNvSpPr txBox="1"/>
          <p:nvPr>
            <p:ph idx="2" type="body"/>
          </p:nvPr>
        </p:nvSpPr>
        <p:spPr>
          <a:xfrm>
            <a:off x="188275" y="1814250"/>
            <a:ext cx="11763900" cy="3229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Step 3: Draft Your Implementation Strategy</a:t>
            </a:r>
            <a:endParaRPr b="1" sz="1600"/>
          </a:p>
          <a:p>
            <a:pPr indent="0" lvl="0" marL="0" rtl="0" algn="l">
              <a:lnSpc>
                <a:spcPct val="100000"/>
              </a:lnSpc>
              <a:spcBef>
                <a:spcPts val="1200"/>
              </a:spcBef>
              <a:spcAft>
                <a:spcPts val="0"/>
              </a:spcAft>
              <a:buSzPts val="1800"/>
              <a:buNone/>
            </a:pPr>
            <a:r>
              <a:rPr lang="en-US" sz="1600">
                <a:solidFill>
                  <a:srgbClr val="000000"/>
                </a:solidFill>
              </a:rPr>
              <a:t>Write a brief plan (1-2 paragraphs) answering:</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How would you introduce this unified agreement to get buy-in from all three stakeholder groups?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What process would you use to gather input before finalising it?</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How would you make it visible and referenced regularly (not just signed once and forgotten)?</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When and how would you review and update it?</a:t>
            </a:r>
            <a:endParaRPr sz="1600">
              <a:solidFill>
                <a:srgbClr val="000000"/>
              </a:solidFill>
            </a:endParaRPr>
          </a:p>
          <a:p>
            <a:pPr indent="0" lvl="0" marL="0" rtl="0" algn="l">
              <a:lnSpc>
                <a:spcPct val="100000"/>
              </a:lnSpc>
              <a:spcBef>
                <a:spcPts val="1200"/>
              </a:spcBef>
              <a:spcAft>
                <a:spcPts val="1200"/>
              </a:spcAft>
              <a:buSzPts val="1800"/>
              <a:buNone/>
            </a:pPr>
            <a:r>
              <a:rPr lang="en-US" sz="1600">
                <a:solidFill>
                  <a:srgbClr val="000000"/>
                </a:solidFill>
              </a:rPr>
              <a:t>Be specific about the timeline and responsibilities. </a:t>
            </a:r>
            <a:r>
              <a:rPr i="1" lang="en-US" sz="1600">
                <a:solidFill>
                  <a:srgbClr val="000000"/>
                </a:solidFill>
              </a:rPr>
              <a:t>"We'll get feedback"</a:t>
            </a:r>
            <a:r>
              <a:rPr lang="en-US" sz="1600">
                <a:solidFill>
                  <a:srgbClr val="000000"/>
                </a:solidFill>
              </a:rPr>
              <a:t> isn't a plan.</a:t>
            </a:r>
            <a:r>
              <a:rPr i="1" lang="en-US" sz="1600">
                <a:solidFill>
                  <a:srgbClr val="000000"/>
                </a:solidFill>
              </a:rPr>
              <a:t> "We'll hold three 30-minute focus groups - one with students, one with parents, one with teachers - during the week of [specific date], using these three questions..." </a:t>
            </a:r>
            <a:r>
              <a:rPr lang="en-US" sz="1600">
                <a:solidFill>
                  <a:srgbClr val="000000"/>
                </a:solidFill>
              </a:rPr>
              <a:t>is a plan.</a:t>
            </a:r>
            <a:endParaRPr sz="160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3af2af96a03_0_2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References</a:t>
            </a:r>
            <a:endParaRPr/>
          </a:p>
        </p:txBody>
      </p:sp>
      <p:sp>
        <p:nvSpPr>
          <p:cNvPr id="735" name="Google Shape;735;g3af2af96a03_0_280"/>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sz="1200">
                <a:solidFill>
                  <a:srgbClr val="000000"/>
                </a:solidFill>
              </a:rPr>
              <a:t>Adomaitienė, K., &amp; Volungevičienė, A. (2024, August). Digital wellbeing: Students' perspective. Ubiquity Proceedings, 4(1), Article 33. </a:t>
            </a:r>
            <a:r>
              <a:rPr lang="en-US" sz="1200" u="sng">
                <a:solidFill>
                  <a:srgbClr val="0000FF"/>
                </a:solidFill>
                <a:hlinkClick r:id="rId3">
                  <a:extLst>
                    <a:ext uri="{A12FA001-AC4F-418D-AE19-62706E023703}">
                      <ahyp:hlinkClr val="tx"/>
                    </a:ext>
                  </a:extLst>
                </a:hlinkClick>
              </a:rPr>
              <a:t>https://doi.org/10.5334/uproc.155</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Bachman, H., Cunningham, P., &amp; Boone, B. (2024). Collaborating with Families for Innovative School Mental Health. </a:t>
            </a:r>
            <a:r>
              <a:rPr i="1" lang="en-US" sz="1200">
                <a:solidFill>
                  <a:srgbClr val="000000"/>
                </a:solidFill>
              </a:rPr>
              <a:t>Education Sciences.</a:t>
            </a:r>
            <a:r>
              <a:rPr lang="en-US" sz="1200">
                <a:solidFill>
                  <a:srgbClr val="000000"/>
                </a:solidFill>
              </a:rPr>
              <a:t> </a:t>
            </a:r>
            <a:r>
              <a:rPr lang="en-US" sz="1200" u="sng">
                <a:solidFill>
                  <a:srgbClr val="0000FF"/>
                </a:solidFill>
                <a:hlinkClick r:id="rId4">
                  <a:extLst>
                    <a:ext uri="{A12FA001-AC4F-418D-AE19-62706E023703}">
                      <ahyp:hlinkClr val="tx"/>
                    </a:ext>
                  </a:extLst>
                </a:hlinkClick>
              </a:rPr>
              <a:t>https://doi.org/10.3390/educsci14030336</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Chiner, E., Gómez‐Puerta, M., Mengual-Andrés, S., &amp; Merma-Molina, G. (2025). Teacher and School Mediation for Online Risk Prevention and Management: Fostering Sustainable Education in the Digital Age. Sustainability. </a:t>
            </a:r>
            <a:r>
              <a:rPr lang="en-US" sz="1200" u="sng">
                <a:solidFill>
                  <a:srgbClr val="0000FF"/>
                </a:solidFill>
                <a:hlinkClick r:id="rId5">
                  <a:extLst>
                    <a:ext uri="{A12FA001-AC4F-418D-AE19-62706E023703}">
                      <ahyp:hlinkClr val="tx"/>
                    </a:ext>
                  </a:extLst>
                </a:hlinkClick>
              </a:rPr>
              <a:t>https://doi.org/10.3390/su17083711</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Doyle, J. (2009). Using focus groups as a research method in intellectual disability research: a practical guide. The national federation of voluntary bodies providing services to people with intellectual disabilities.</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Elias, S., Cromarty, E., &amp; Wilson-Jones, L. (2022). Family communication and engagement with digital technology: Approaches and strategies.</a:t>
            </a:r>
            <a:r>
              <a:rPr i="1" lang="en-US" sz="1200">
                <a:solidFill>
                  <a:srgbClr val="000000"/>
                </a:solidFill>
              </a:rPr>
              <a:t> Journal of Research Initiatives, 6</a:t>
            </a:r>
            <a:r>
              <a:rPr lang="en-US" sz="1200">
                <a:solidFill>
                  <a:srgbClr val="000000"/>
                </a:solidFill>
              </a:rPr>
              <a:t>(2), Article 4. </a:t>
            </a:r>
            <a:r>
              <a:rPr lang="en-US" sz="1200" u="sng">
                <a:solidFill>
                  <a:srgbClr val="0000FF"/>
                </a:solidFill>
                <a:hlinkClick r:id="rId6">
                  <a:extLst>
                    <a:ext uri="{A12FA001-AC4F-418D-AE19-62706E023703}">
                      <ahyp:hlinkClr val="tx"/>
                    </a:ext>
                  </a:extLst>
                </a:hlinkClick>
              </a:rPr>
              <a:t>https://digitalcommons.uncfsu.edu/jri/vol6/iss2/4</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European School Education Platform. (2025). Survey on using mobile phones in schools – Results. Retrieved from </a:t>
            </a:r>
            <a:r>
              <a:rPr lang="en-US" sz="1200" u="sng">
                <a:solidFill>
                  <a:srgbClr val="0000FF"/>
                </a:solidFill>
                <a:hlinkClick r:id="rId7">
                  <a:extLst>
                    <a:ext uri="{A12FA001-AC4F-418D-AE19-62706E023703}">
                      <ahyp:hlinkClr val="tx"/>
                    </a:ext>
                  </a:extLst>
                </a:hlinkClick>
              </a:rPr>
              <a:t>https://school-education.ec.europa.eu/en/discover/surveys/mobile-phones-schools</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Hoon, W. (2023). Being alone, together: How does design shape social interactions and relationships of young adults in Singapore. </a:t>
            </a:r>
            <a:r>
              <a:rPr i="1" lang="en-US" sz="1200">
                <a:solidFill>
                  <a:srgbClr val="000000"/>
                </a:solidFill>
              </a:rPr>
              <a:t>Journal of Student Research</a:t>
            </a:r>
            <a:r>
              <a:rPr lang="en-US" sz="1200">
                <a:solidFill>
                  <a:srgbClr val="000000"/>
                </a:solidFill>
              </a:rPr>
              <a:t>. </a:t>
            </a:r>
            <a:r>
              <a:rPr lang="en-US" sz="1200" u="sng">
                <a:solidFill>
                  <a:srgbClr val="0000FF"/>
                </a:solidFill>
                <a:hlinkClick r:id="rId8">
                  <a:extLst>
                    <a:ext uri="{A12FA001-AC4F-418D-AE19-62706E023703}">
                      <ahyp:hlinkClr val="tx"/>
                    </a:ext>
                  </a:extLst>
                </a:hlinkClick>
              </a:rPr>
              <a:t>https://doi.org/10.47611/jsr.v12i3.2037</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Lou, J., &amp; Xu, Q. (2022). The development of positive education combined with online learning: Based on theories and practices. </a:t>
            </a:r>
            <a:r>
              <a:rPr i="1" lang="en-US" sz="1200">
                <a:solidFill>
                  <a:srgbClr val="000000"/>
                </a:solidFill>
              </a:rPr>
              <a:t> </a:t>
            </a:r>
            <a:r>
              <a:rPr lang="en-US" sz="1200">
                <a:solidFill>
                  <a:srgbClr val="000000"/>
                </a:solidFill>
              </a:rPr>
              <a:t> </a:t>
            </a:r>
            <a:r>
              <a:rPr lang="en-US" sz="1200" u="sng">
                <a:solidFill>
                  <a:srgbClr val="0000FF"/>
                </a:solidFill>
                <a:hlinkClick r:id="rId9">
                  <a:extLst>
                    <a:ext uri="{A12FA001-AC4F-418D-AE19-62706E023703}">
                      <ahyp:hlinkClr val="tx"/>
                    </a:ext>
                  </a:extLst>
                </a:hlinkClick>
              </a:rPr>
              <a:t>https://doi.org/10.3389/fpsyg.2022.952784</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Schneider, S. K. and Dong E. (2024). A Multi-Tiered approach to digital wellness. Edutopia. </a:t>
            </a:r>
            <a:r>
              <a:rPr lang="en-US" sz="1200" u="sng">
                <a:solidFill>
                  <a:srgbClr val="0000FF"/>
                </a:solidFill>
                <a:hlinkClick r:id="rId10">
                  <a:extLst>
                    <a:ext uri="{A12FA001-AC4F-418D-AE19-62706E023703}">
                      <ahyp:hlinkClr val="tx"/>
                    </a:ext>
                  </a:extLst>
                </a:hlinkClick>
              </a:rPr>
              <a:t>https://www.edutopia.org/article/promoting-safe-digital-media-use</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Uhls, Y. T., Younan, R., Brown, C. S., Ahn, C., Booker, C. L., Gonzalez, S., Granic, I., Green, K. M., Cross, W., David-Ferdon, C., &amp; Grills, A. E. (2021). Screenshots digital citizenship curriculum: Results from classroom implementation. </a:t>
            </a:r>
            <a:r>
              <a:rPr i="1" lang="en-US" sz="1200">
                <a:solidFill>
                  <a:srgbClr val="000000"/>
                </a:solidFill>
              </a:rPr>
              <a:t>JMIR Mental Health</a:t>
            </a:r>
            <a:r>
              <a:rPr lang="en-US" sz="1200">
                <a:solidFill>
                  <a:srgbClr val="000000"/>
                </a:solidFill>
              </a:rPr>
              <a:t>, </a:t>
            </a:r>
            <a:r>
              <a:rPr i="1" lang="en-US" sz="1200">
                <a:solidFill>
                  <a:srgbClr val="000000"/>
                </a:solidFill>
              </a:rPr>
              <a:t>8</a:t>
            </a:r>
            <a:r>
              <a:rPr lang="en-US" sz="1200">
                <a:solidFill>
                  <a:srgbClr val="000000"/>
                </a:solidFill>
              </a:rPr>
              <a:t>(9), e26197. </a:t>
            </a:r>
            <a:r>
              <a:rPr lang="en-US" sz="1200" u="sng">
                <a:solidFill>
                  <a:srgbClr val="0000FF"/>
                </a:solidFill>
                <a:hlinkClick r:id="rId11">
                  <a:extLst>
                    <a:ext uri="{A12FA001-AC4F-418D-AE19-62706E023703}">
                      <ahyp:hlinkClr val="tx"/>
                    </a:ext>
                  </a:extLst>
                </a:hlinkClick>
              </a:rPr>
              <a:t>https://doi.org/10.2196/26197</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University of California, Office of the President. (2016-2017). How to write SMART goals (Version 2) [PDF]. University of California. </a:t>
            </a:r>
            <a:r>
              <a:rPr lang="en-US" sz="1200" u="sng">
                <a:solidFill>
                  <a:srgbClr val="0000FF"/>
                </a:solidFill>
                <a:hlinkClick r:id="rId12">
                  <a:extLst>
                    <a:ext uri="{A12FA001-AC4F-418D-AE19-62706E023703}">
                      <ahyp:hlinkClr val="tx"/>
                    </a:ext>
                  </a:extLst>
                </a:hlinkClick>
              </a:rPr>
              <a:t>https://www.ucop.edu/local-human-resources/_files/performance-appraisal/How+to+write+SMART+Goals+v2.pdf</a:t>
            </a:r>
            <a:endParaRPr sz="1200">
              <a:solidFill>
                <a:srgbClr val="000000"/>
              </a:solidFill>
            </a:endParaRPr>
          </a:p>
          <a:p>
            <a:pPr indent="0" lvl="0" marL="0" rtl="0" algn="l">
              <a:lnSpc>
                <a:spcPct val="100000"/>
              </a:lnSpc>
              <a:spcBef>
                <a:spcPts val="1400"/>
              </a:spcBef>
              <a:spcAft>
                <a:spcPts val="1400"/>
              </a:spcAft>
              <a:buSzPts val="1800"/>
              <a:buNone/>
            </a:pPr>
            <a:r>
              <a:rPr lang="en-US" sz="1200">
                <a:solidFill>
                  <a:srgbClr val="000000"/>
                </a:solidFill>
              </a:rPr>
              <a:t>Youm, Y. (2024). Strategies for Improving Digital Well-being Among Students. </a:t>
            </a:r>
            <a:r>
              <a:rPr i="1" lang="en-US" sz="1200">
                <a:solidFill>
                  <a:srgbClr val="000000"/>
                </a:solidFill>
              </a:rPr>
              <a:t>ResearchGate</a:t>
            </a:r>
            <a:r>
              <a:rPr lang="en-US" sz="1200">
                <a:solidFill>
                  <a:srgbClr val="000000"/>
                </a:solidFill>
              </a:rPr>
              <a:t>. </a:t>
            </a:r>
            <a:r>
              <a:rPr lang="en-US" sz="1200" u="sng">
                <a:solidFill>
                  <a:srgbClr val="0000FF"/>
                </a:solidFill>
                <a:hlinkClick r:id="rId13">
                  <a:extLst>
                    <a:ext uri="{A12FA001-AC4F-418D-AE19-62706E023703}">
                      <ahyp:hlinkClr val="tx"/>
                    </a:ext>
                  </a:extLst>
                </a:hlinkClick>
              </a:rPr>
              <a:t>https://www.researchgate.net/publication/391052892_Strategies_for_Improving_Digital_Well-being_Among_Students</a:t>
            </a:r>
            <a:endParaRPr sz="12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Arial"/>
              <a:buNone/>
            </a:pPr>
            <a:r>
              <a:rPr lang="en-US"/>
              <a:t>Congratulations! </a:t>
            </a:r>
            <a:endParaRPr/>
          </a:p>
          <a:p>
            <a:pPr indent="0" lvl="0" marL="0" rtl="0" algn="ctr">
              <a:lnSpc>
                <a:spcPct val="90000"/>
              </a:lnSpc>
              <a:spcBef>
                <a:spcPts val="0"/>
              </a:spcBef>
              <a:spcAft>
                <a:spcPts val="0"/>
              </a:spcAft>
              <a:buClr>
                <a:schemeClr val="accent2"/>
              </a:buClr>
              <a:buSzPts val="2000"/>
              <a:buFont typeface="Arial"/>
              <a:buNone/>
            </a:pPr>
            <a:r>
              <a:rPr lang="en-US"/>
              <a:t>You have completed the Training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aec51c1436_0_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1.2 Digital Well-being Vision for schools based on PERMA principles</a:t>
            </a:r>
            <a:endParaRPr sz="3000"/>
          </a:p>
        </p:txBody>
      </p:sp>
      <p:sp>
        <p:nvSpPr>
          <p:cNvPr id="121" name="Google Shape;121;g3aec51c1436_0_51"/>
          <p:cNvSpPr txBox="1"/>
          <p:nvPr>
            <p:ph idx="1" type="body"/>
          </p:nvPr>
        </p:nvSpPr>
        <p:spPr>
          <a:xfrm>
            <a:off x="97975" y="1096600"/>
            <a:ext cx="6715800" cy="567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3000"/>
              <a:t>A school's digital well-being vision plays an important role for how technology increases rather than detracts from student flourishing. </a:t>
            </a:r>
            <a:endParaRPr sz="3000"/>
          </a:p>
          <a:p>
            <a:pPr indent="0" lvl="0" marL="0" rtl="0" algn="ctr">
              <a:lnSpc>
                <a:spcPct val="90000"/>
              </a:lnSpc>
              <a:spcBef>
                <a:spcPts val="0"/>
              </a:spcBef>
              <a:spcAft>
                <a:spcPts val="0"/>
              </a:spcAft>
              <a:buClr>
                <a:schemeClr val="dk1"/>
              </a:buClr>
              <a:buSzPts val="1800"/>
              <a:buNone/>
            </a:pPr>
            <a:r>
              <a:t/>
            </a:r>
            <a:endParaRPr sz="3000"/>
          </a:p>
          <a:p>
            <a:pPr indent="0" lvl="0" marL="0" rtl="0" algn="ctr">
              <a:lnSpc>
                <a:spcPct val="90000"/>
              </a:lnSpc>
              <a:spcBef>
                <a:spcPts val="0"/>
              </a:spcBef>
              <a:spcAft>
                <a:spcPts val="0"/>
              </a:spcAft>
              <a:buClr>
                <a:schemeClr val="dk1"/>
              </a:buClr>
              <a:buSzPts val="1800"/>
              <a:buNone/>
            </a:pPr>
            <a:r>
              <a:rPr lang="en-US" sz="3000"/>
              <a:t>This </a:t>
            </a:r>
            <a:r>
              <a:rPr b="1" lang="en-US" sz="3000"/>
              <a:t>vision must seamlessly weave together PERMA framework with your school's existing values and technology practices.</a:t>
            </a:r>
            <a:endParaRPr i="1" sz="3000"/>
          </a:p>
        </p:txBody>
      </p:sp>
      <p:pic>
        <p:nvPicPr>
          <p:cNvPr id="122" name="Google Shape;122;g3aec51c1436_0_51"/>
          <p:cNvPicPr preferRelativeResize="0"/>
          <p:nvPr/>
        </p:nvPicPr>
        <p:blipFill rotWithShape="1">
          <a:blip r:embed="rId3">
            <a:alphaModFix/>
          </a:blip>
          <a:srcRect b="0" l="0" r="0" t="0"/>
          <a:stretch/>
        </p:blipFill>
        <p:spPr>
          <a:xfrm>
            <a:off x="7381850" y="1241150"/>
            <a:ext cx="4375675" cy="437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aec51c1436_0_6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1.2 Digital Well-being Vision for schools based on PERMA principles</a:t>
            </a:r>
            <a:endParaRPr sz="3000"/>
          </a:p>
        </p:txBody>
      </p:sp>
      <p:sp>
        <p:nvSpPr>
          <p:cNvPr id="129" name="Google Shape;129;g3aec51c1436_0_66"/>
          <p:cNvSpPr txBox="1"/>
          <p:nvPr>
            <p:ph idx="1" type="body"/>
          </p:nvPr>
        </p:nvSpPr>
        <p:spPr>
          <a:xfrm>
            <a:off x="97975" y="980896"/>
            <a:ext cx="11944500" cy="11550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When developing SMART objectives for digital well-being, schools must consider how each technology layer aligns with PERMA principles rather than simply adopting tools for their own sake.</a:t>
            </a:r>
            <a:endParaRPr/>
          </a:p>
        </p:txBody>
      </p:sp>
      <p:sp>
        <p:nvSpPr>
          <p:cNvPr id="130" name="Google Shape;130;g3aec51c1436_0_66"/>
          <p:cNvSpPr txBox="1"/>
          <p:nvPr>
            <p:ph idx="2" type="body"/>
          </p:nvPr>
        </p:nvSpPr>
        <p:spPr>
          <a:xfrm>
            <a:off x="97975" y="2319350"/>
            <a:ext cx="11944500" cy="44328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800"/>
              <a:buNone/>
            </a:pPr>
            <a:r>
              <a:rPr lang="en-US"/>
              <a:t>When applied to digital contexts, PERMA transforms technology from a mere tool into a catalyst for well-being. </a:t>
            </a:r>
            <a:endParaRPr/>
          </a:p>
          <a:p>
            <a:pPr indent="-342900" lvl="0" marL="457200" rtl="0" algn="l">
              <a:lnSpc>
                <a:spcPct val="200000"/>
              </a:lnSpc>
              <a:spcBef>
                <a:spcPts val="0"/>
              </a:spcBef>
              <a:spcAft>
                <a:spcPts val="0"/>
              </a:spcAft>
              <a:buClr>
                <a:schemeClr val="accent2"/>
              </a:buClr>
              <a:buSzPts val="1800"/>
              <a:buChar char="●"/>
            </a:pPr>
            <a:r>
              <a:rPr b="1" lang="en-US"/>
              <a:t>Positive emotions</a:t>
            </a:r>
            <a:r>
              <a:rPr lang="en-US"/>
              <a:t> emerge when technology creates joy and curiosity rather than anxiety. </a:t>
            </a:r>
            <a:endParaRPr/>
          </a:p>
          <a:p>
            <a:pPr indent="-342900" lvl="0" marL="457200" rtl="0" algn="l">
              <a:lnSpc>
                <a:spcPct val="200000"/>
              </a:lnSpc>
              <a:spcBef>
                <a:spcPts val="0"/>
              </a:spcBef>
              <a:spcAft>
                <a:spcPts val="0"/>
              </a:spcAft>
              <a:buClr>
                <a:schemeClr val="accent2"/>
              </a:buClr>
              <a:buSzPts val="1800"/>
              <a:buChar char="●"/>
            </a:pPr>
            <a:r>
              <a:rPr b="1" lang="en-US"/>
              <a:t>Engagement </a:t>
            </a:r>
            <a:r>
              <a:rPr lang="en-US"/>
              <a:t>occurs when digital tools facilitate deep learning and flow states. </a:t>
            </a:r>
            <a:endParaRPr/>
          </a:p>
          <a:p>
            <a:pPr indent="-342900" lvl="0" marL="457200" rtl="0" algn="l">
              <a:lnSpc>
                <a:spcPct val="200000"/>
              </a:lnSpc>
              <a:spcBef>
                <a:spcPts val="0"/>
              </a:spcBef>
              <a:spcAft>
                <a:spcPts val="0"/>
              </a:spcAft>
              <a:buClr>
                <a:schemeClr val="accent2"/>
              </a:buClr>
              <a:buSzPts val="1800"/>
              <a:buChar char="●"/>
            </a:pPr>
            <a:r>
              <a:rPr b="1" lang="en-US"/>
              <a:t>Relationships </a:t>
            </a:r>
            <a:r>
              <a:rPr lang="en-US"/>
              <a:t>are strengthened through meaningful digital connections rather than superficial interactions. </a:t>
            </a:r>
            <a:endParaRPr/>
          </a:p>
          <a:p>
            <a:pPr indent="-342900" lvl="0" marL="457200" rtl="0" algn="l">
              <a:lnSpc>
                <a:spcPct val="200000"/>
              </a:lnSpc>
              <a:spcBef>
                <a:spcPts val="0"/>
              </a:spcBef>
              <a:spcAft>
                <a:spcPts val="0"/>
              </a:spcAft>
              <a:buClr>
                <a:schemeClr val="accent2"/>
              </a:buClr>
              <a:buSzPts val="1800"/>
              <a:buChar char="●"/>
            </a:pPr>
            <a:r>
              <a:rPr b="1" lang="en-US"/>
              <a:t>Meaning </a:t>
            </a:r>
            <a:r>
              <a:rPr lang="en-US"/>
              <a:t>develops when technology serves purposeful goals aligned with student values. </a:t>
            </a:r>
            <a:endParaRPr/>
          </a:p>
          <a:p>
            <a:pPr indent="-342900" lvl="0" marL="457200" rtl="0" algn="l">
              <a:lnSpc>
                <a:spcPct val="200000"/>
              </a:lnSpc>
              <a:spcBef>
                <a:spcPts val="0"/>
              </a:spcBef>
              <a:spcAft>
                <a:spcPts val="0"/>
              </a:spcAft>
              <a:buClr>
                <a:schemeClr val="accent2"/>
              </a:buClr>
              <a:buSzPts val="1800"/>
              <a:buChar char="●"/>
            </a:pPr>
            <a:r>
              <a:rPr b="1" lang="en-US"/>
              <a:t>Achievement </a:t>
            </a:r>
            <a:r>
              <a:rPr lang="en-US"/>
              <a:t>happens when digital tools genuinely enhance learning outcomes and personal growth.</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