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y="6858000" cx="12192000"/>
  <p:notesSz cx="6858000" cy="9144000"/>
  <p:embeddedFontLst>
    <p:embeddedFont>
      <p:font typeface="Roboto"/>
      <p:regular r:id="rId86"/>
      <p:bold r:id="rId87"/>
      <p:italic r:id="rId88"/>
      <p:boldItalic r:id="rId89"/>
    </p:embeddedFont>
    <p:embeddedFont>
      <p:font typeface="Open Sans"/>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4" roundtripDataSignature="AMtx7mhtJhJcHxc7Sy1T16tdGGdgOuMb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DE8CB4-646C-4ED4-B7FE-B110FC62C8C7}">
  <a:tblStyle styleId="{82DE8CB4-646C-4ED4-B7FE-B110FC62C8C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font" Target="fonts/Roboto-regular.fntdata"/><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oboto-italic.fntdata"/><Relationship Id="rId43" Type="http://schemas.openxmlformats.org/officeDocument/2006/relationships/slide" Target="slides/slide37.xml"/><Relationship Id="rId87" Type="http://schemas.openxmlformats.org/officeDocument/2006/relationships/font" Target="fonts/Roboto-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bold.fntdata"/><Relationship Id="rId90" Type="http://schemas.openxmlformats.org/officeDocument/2006/relationships/font" Target="fonts/OpenSans-regular.fntdata"/><Relationship Id="rId93" Type="http://schemas.openxmlformats.org/officeDocument/2006/relationships/font" Target="fonts/OpenSans-boldItalic.fntdata"/><Relationship Id="rId92" Type="http://schemas.openxmlformats.org/officeDocument/2006/relationships/font" Target="fonts/OpenSans-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ec51c143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aec51c143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0" i="0" lang="en-US" sz="1100" u="none" strike="noStrike">
                <a:latin typeface="Calibri"/>
                <a:ea typeface="Calibri"/>
                <a:cs typeface="Calibri"/>
                <a:sym typeface="Calibri"/>
              </a:rPr>
              <a:t>Avain on varmistaa, että teknologia palvelee kasvatusfilosofiaasi sen sijaan, että se ohjaisi sitä. </a:t>
            </a:r>
            <a:endParaRPr sz="1100"/>
          </a:p>
          <a:p>
            <a:pPr indent="0" lvl="0" marL="0" rtl="0" algn="l">
              <a:lnSpc>
                <a:spcPct val="100000"/>
              </a:lnSpc>
              <a:spcBef>
                <a:spcPts val="0"/>
              </a:spcBef>
              <a:spcAft>
                <a:spcPts val="0"/>
              </a:spcAft>
              <a:buClr>
                <a:schemeClr val="dk1"/>
              </a:buClr>
              <a:buSzPts val="1100"/>
              <a:buFont typeface="Arial"/>
              <a:buNone/>
            </a:pPr>
            <a:r>
              <a:rPr b="0" i="0" lang="en-US" sz="1100" u="none" strike="noStrike">
                <a:latin typeface="Calibri"/>
                <a:ea typeface="Calibri"/>
                <a:cs typeface="Calibri"/>
                <a:sym typeface="Calibri"/>
              </a:rPr>
              <a:t>Kun oppilaat näkevät selkeät yhteydet digitaalisten kokemustensa ja arvojen, joita he jo oppivat, välillä, he kehittävät tarkoituksellisempia ja terveellisempiä teknologiasuhteita.</a:t>
            </a:r>
            <a:endParaRPr/>
          </a:p>
        </p:txBody>
      </p:sp>
      <p:sp>
        <p:nvSpPr>
          <p:cNvPr id="134" name="Google Shape;134;g3aec51c143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ec51c1436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aec51c1436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Jaa mallipohjat LIITE 1: Mallipohjat 1-3</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i="0" lang="en-US" sz="1200" u="none" strike="noStrike">
                <a:latin typeface="Calibri"/>
                <a:ea typeface="Calibri"/>
                <a:cs typeface="Calibri"/>
                <a:sym typeface="Calibri"/>
              </a:rPr>
              <a:t>Vaihe 1: Kartoita koulusi arvot PERMA-malliin</a:t>
            </a:r>
            <a:endParaRPr b="1"/>
          </a:p>
          <a:p>
            <a:pPr indent="0" lvl="0" marL="0" rtl="0" algn="just">
              <a:lnSpc>
                <a:spcPct val="100000"/>
              </a:lnSpc>
              <a:spcBef>
                <a:spcPts val="0"/>
              </a:spcBef>
              <a:spcAft>
                <a:spcPts val="0"/>
              </a:spcAft>
              <a:buClr>
                <a:schemeClr val="dk1"/>
              </a:buClr>
              <a:buSzPts val="1100"/>
              <a:buFont typeface="Arial"/>
              <a:buNone/>
            </a:pPr>
            <a:r>
              <a:rPr b="0" i="0" lang="en-US" sz="1100" u="none" strike="noStrike">
                <a:latin typeface="Calibri"/>
                <a:ea typeface="Calibri"/>
                <a:cs typeface="Calibri"/>
                <a:sym typeface="Calibri"/>
              </a:rPr>
              <a:t>Jaa opettajat pienryhmiin. Jokainen ryhmä saa mallipohjan 1 PERMA-arvojen kartoituslomake, joka on jaettu viiteen osioon PERMA-elementtien mukaan. Ryhmät tunnistavat 2-3 nykyistä koulun arvoa tai käytäntöä, jotka vastaavat kutakin PERMA-komponenttia.</a:t>
            </a:r>
            <a:endParaRPr sz="1100"/>
          </a:p>
          <a:p>
            <a:pPr indent="0" lvl="0" marL="0" rtl="0" algn="just">
              <a:lnSpc>
                <a:spcPct val="100000"/>
              </a:lnSpc>
              <a:spcBef>
                <a:spcPts val="0"/>
              </a:spcBef>
              <a:spcAft>
                <a:spcPts val="0"/>
              </a:spcAft>
              <a:buSzPts val="1400"/>
              <a:buNone/>
            </a:pPr>
            <a:r>
              <a:rPr b="1" i="0" lang="en-US" sz="1200" u="none" strike="noStrike">
                <a:latin typeface="Calibri"/>
                <a:ea typeface="Calibri"/>
                <a:cs typeface="Calibri"/>
                <a:sym typeface="Calibri"/>
              </a:rPr>
              <a:t>Vaihe 2: Laadi luonnos visiolausunnosta</a:t>
            </a:r>
            <a:endParaRPr b="1"/>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Jokainen ryhmä luo luonnoksen visiolausunnosta (mallipohja 2 Vision Statement Builder), joka alkaa: "Koulussa [Koulun nimi] teknologia toimii..." Sinun on sisällytettävä vähintään kolme PERMA-elementtiä ja viitattava olemassa oleviin koulun arvoihin. </a:t>
            </a:r>
            <a:endParaRPr sz="1100"/>
          </a:p>
          <a:p>
            <a:pPr indent="-298450" lvl="0" marL="457200" rtl="0" algn="just">
              <a:lnSpc>
                <a:spcPct val="100000"/>
              </a:lnSpc>
              <a:spcBef>
                <a:spcPts val="0"/>
              </a:spcBef>
              <a:spcAft>
                <a:spcPts val="0"/>
              </a:spcAft>
              <a:buSzPts val="1100"/>
              <a:buChar char="-"/>
            </a:pPr>
            <a:r>
              <a:rPr b="0" i="0" lang="en-US" sz="1100" u="none" strike="noStrike">
                <a:latin typeface="Calibri"/>
                <a:ea typeface="Calibri"/>
                <a:cs typeface="Calibri"/>
                <a:sym typeface="Calibri"/>
              </a:rPr>
              <a:t>Kannusta käyttämään konkreettista, toimintakelpoista kieltä abstraktien ihanteiden sijaan.</a:t>
            </a:r>
            <a:endParaRPr sz="1100"/>
          </a:p>
          <a:p>
            <a:pPr indent="0" lvl="0" marL="0" rtl="0" algn="just">
              <a:lnSpc>
                <a:spcPct val="100000"/>
              </a:lnSpc>
              <a:spcBef>
                <a:spcPts val="0"/>
              </a:spcBef>
              <a:spcAft>
                <a:spcPts val="0"/>
              </a:spcAft>
              <a:buSzPts val="1400"/>
              <a:buNone/>
            </a:pPr>
            <a:r>
              <a:rPr b="1" i="0" lang="en-US" sz="1200" u="none" strike="noStrike">
                <a:latin typeface="Calibri"/>
                <a:ea typeface="Calibri"/>
                <a:cs typeface="Calibri"/>
                <a:sym typeface="Calibri"/>
              </a:rPr>
              <a:t>Vaihe 3: Hanki palautetta</a:t>
            </a:r>
            <a:endParaRPr b="1"/>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Ryhmät kiinnittävät visionsa ympäri huonetta. Kaikki kävelevät ympäriinsä lisäten tarralapuilla palautetta ja korostaen vaikuttavia ilmaisuja. </a:t>
            </a:r>
            <a:endParaRPr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Fasilitaattorina huomioi yhteiset teemat ja vakuuttava kielenkäyttö. Kysy heiltä samat yllä olevat kysymykset.</a:t>
            </a:r>
            <a:endParaRPr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Mitkä ilmaisut erottuvat sinulle?</a:t>
            </a:r>
            <a:endParaRPr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Mikä tuntuu aidolta?</a:t>
            </a:r>
            <a:endParaRPr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Mitä kysymyksiä sinulla on?</a:t>
            </a:r>
            <a:endParaRPr sz="1100"/>
          </a:p>
          <a:p>
            <a:pPr indent="0" lvl="0" marL="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SzPts val="1400"/>
              <a:buNone/>
            </a:pPr>
            <a:r>
              <a:rPr b="1" i="0" lang="en-US" sz="1200" u="none" strike="noStrike">
                <a:latin typeface="Calibri"/>
                <a:ea typeface="Calibri"/>
                <a:cs typeface="Calibri"/>
                <a:sym typeface="Calibri"/>
              </a:rPr>
              <a:t>Vaihe 4: Hioa visiotasi</a:t>
            </a:r>
            <a:endParaRPr b="1"/>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Käyttämällä yhteisiä teemoja ja erottuvia ilmaisuja koko ryhmä työskentelee yhdessä luodakseen yhtenäisen visiolausuman. Testaa visiota kysymällä: "Tunnistaisiko opiskelijat koulumme arvot tästä?" ja "Ohjaako tämä tiettyjä teknologiapäätöksiä?"</a:t>
            </a:r>
            <a:endParaRPr/>
          </a:p>
        </p:txBody>
      </p:sp>
      <p:sp>
        <p:nvSpPr>
          <p:cNvPr id="144" name="Google Shape;144;g3aec51c1436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aec51c143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aec51c1436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aec51c1436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ec51c1436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3aec51c1436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ec51c143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aec51c143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Nyt kun olet laatinut digitaalisen hyvinvoinnin visiosi, tarvitset tavan panna se käytäntöön. Visio kertoo sinulle, minne haluat mennä, mutta SMART-tavoitteet näyttävät sinulle tarkalleen, miten sinne pääset. Ne muuttavat laajat pyrkimykset konkreettisiksi toimiksi, joita voit mitata ja seurata.</a:t>
            </a:r>
            <a:endParaRPr/>
          </a:p>
        </p:txBody>
      </p:sp>
      <p:sp>
        <p:nvSpPr>
          <p:cNvPr id="173" name="Google Shape;173;g3aec51c1436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ec51c1436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aec51c1436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Jaa LIITE 1:n lomake: SMART-digitaalisen hyvinvoinnin tavoitteet (Toimintamoniste)</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1: Tunnista keskeiset sitoumukset</a:t>
            </a:r>
            <a:endParaRPr b="1" sz="1100"/>
          </a:p>
          <a:p>
            <a:pPr indent="0" lvl="0" marL="0" rtl="0" algn="just">
              <a:lnSpc>
                <a:spcPct val="100000"/>
              </a:lnSpc>
              <a:spcBef>
                <a:spcPts val="0"/>
              </a:spcBef>
              <a:spcAft>
                <a:spcPts val="0"/>
              </a:spcAft>
              <a:buClr>
                <a:schemeClr val="dk1"/>
              </a:buClr>
              <a:buSzPts val="1100"/>
              <a:buFont typeface="Arial"/>
              <a:buNone/>
            </a:pPr>
            <a:r>
              <a:rPr b="0" i="0" lang="en-US" sz="1100" u="none" strike="noStrike">
                <a:latin typeface="Calibri"/>
                <a:ea typeface="Calibri"/>
                <a:cs typeface="Calibri"/>
                <a:sym typeface="Calibri"/>
              </a:rPr>
              <a:t>Mukautetun SMART-mallin avulla ryhmät luovat 2-3 tavoitetta, jotka operationalisoivat heidän visionsa:</a:t>
            </a:r>
            <a:endParaRPr sz="1100"/>
          </a:p>
          <a:p>
            <a:pPr indent="0" lvl="0" marL="45720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Clr>
                <a:schemeClr val="dk1"/>
              </a:buClr>
              <a:buSzPts val="1100"/>
              <a:buFont typeface="Arial"/>
              <a:buNone/>
            </a:pPr>
            <a:r>
              <a:rPr b="1" i="0" lang="en-US" sz="1100" u="none" strike="noStrike">
                <a:latin typeface="Calibri"/>
                <a:ea typeface="Calibri"/>
                <a:cs typeface="Calibri"/>
                <a:sym typeface="Calibri"/>
              </a:rPr>
              <a:t>Esimerkki SMART-tavoitteesta:</a:t>
            </a:r>
            <a:r>
              <a:rPr b="0" i="0" lang="en-US" sz="1100" u="none" strike="noStrike">
                <a:latin typeface="Calibri"/>
                <a:ea typeface="Calibri"/>
                <a:cs typeface="Calibri"/>
                <a:sym typeface="Calibri"/>
              </a:rPr>
              <a:t> "Joulukuuhun 2025 mennessä luokkien 6-8 oppilaat aloittavat ja suorittavat vähintään kaksi yhteistyöhön perustuvaa digitaalista tarinankerrontaprojektia lukukaudessa, jotka osoittavat empatiaa ja kulttuurista ymmärrystä (Suhteet), mitä osoittavat portfoliopohdiskelut, jotka näyttävät henkilökohtaisen yhteyden erilaisiin näkökulmiin (75 % oppilaista) ja vertaispalaute, joka osoittaa aitoa emotionaalista sitoutumista (opettajan havainnointikriteeristöt)." Tämä rakentuu olemassa olevalle vahvuudellemme projektipohjaisessa oppimisessa ja vaatii koulutusta digitaalisen tarinankerronnan alustoissa kolmelle opettajalle. Tämä tavoite tukee koulumme maailmankansalaisuuden arvoa ja vastaa oppilaiden tarpeeseen merkitykselliseen vertaisyhteyteen pintapuolisen sosiaalisen median vuorovaikutuksen ulkopuolella."</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3: Hanki palautetta ja tarkenna</a:t>
            </a:r>
            <a:endParaRPr b="1" sz="1100"/>
          </a:p>
          <a:p>
            <a:pPr indent="0" lvl="0" marL="0" rtl="0" algn="just">
              <a:lnSpc>
                <a:spcPct val="100000"/>
              </a:lnSpc>
              <a:spcBef>
                <a:spcPts val="0"/>
              </a:spcBef>
              <a:spcAft>
                <a:spcPts val="0"/>
              </a:spcAft>
              <a:buClr>
                <a:schemeClr val="dk1"/>
              </a:buClr>
              <a:buSzPts val="1100"/>
              <a:buFont typeface="Arial"/>
              <a:buNone/>
            </a:pPr>
            <a:r>
              <a:rPr b="0" i="0" lang="en-US" sz="1100" u="none" strike="noStrike">
                <a:latin typeface="Calibri"/>
                <a:ea typeface="Calibri"/>
                <a:cs typeface="Calibri"/>
                <a:sym typeface="Calibri"/>
              </a:rPr>
              <a:t>Ryhmät vaihtavat tavoitteita ja antavat palautetta käyttäen näitä kehotteita:</a:t>
            </a:r>
            <a:endParaRPr sz="11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tämä riittävän täsmällinen ohjaamaan päivittäisiä päätöksiä?"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"Voitko todella mitata sen, mikä tässä on tärkeää?"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"Tuntuuko tämä saavutettavalta tavallisten koulujen resurssit huomioiden?"</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"Miten tämä liittyy siihen, mitä koulusi jo arvostaa?"</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aikataulu realistinen merkitykselliselle muutokselle?"</a:t>
            </a:r>
            <a:endParaRPr/>
          </a:p>
          <a:p>
            <a:pPr indent="0" lvl="0" marL="0" rtl="0" algn="l">
              <a:lnSpc>
                <a:spcPct val="100000"/>
              </a:lnSpc>
              <a:spcBef>
                <a:spcPts val="1400"/>
              </a:spcBef>
              <a:spcAft>
                <a:spcPts val="0"/>
              </a:spcAft>
              <a:buClr>
                <a:schemeClr val="dk1"/>
              </a:buClr>
              <a:buSzPts val="1100"/>
              <a:buFont typeface="Arial"/>
              <a:buNone/>
            </a:pPr>
            <a:r>
              <a:rPr b="1" i="0" lang="en-US" sz="1100" u="none" strike="noStrike">
                <a:latin typeface="Calibri"/>
                <a:ea typeface="Calibri"/>
                <a:cs typeface="Calibri"/>
                <a:sym typeface="Calibri"/>
              </a:rPr>
              <a:t>Vaihe 4: Hanki palautetta ja tarkenna</a:t>
            </a:r>
            <a:endParaRPr/>
          </a:p>
          <a:p>
            <a:pPr indent="0" lvl="0" marL="0" rtl="0" algn="l">
              <a:lnSpc>
                <a:spcPct val="100000"/>
              </a:lnSpc>
              <a:spcBef>
                <a:spcPts val="1400"/>
              </a:spcBef>
              <a:spcAft>
                <a:spcPts val="0"/>
              </a:spcAft>
              <a:buSzPts val="1400"/>
              <a:buNone/>
            </a:pPr>
            <a:r>
              <a:t/>
            </a:r>
            <a:endParaRPr/>
          </a:p>
        </p:txBody>
      </p:sp>
      <p:sp>
        <p:nvSpPr>
          <p:cNvPr id="185" name="Google Shape;185;g3aec51c1436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aec51c1436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aec51c1436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ec51c1436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aec51c1436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aec51c1436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aec51c1436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aec51c1436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aec51c1436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aec51c1436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aec51c1436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aec51c1436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aec51c1436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aec51c1436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ec51c1436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aec51c1436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Vaikka fokusryhmät saattavat kuulostaa pelottavilta, niiden tehokas toteuttaminen ei vaadi erikoiskoulutusta. Tämä nelivaiheinen prosessi ohjaa sinua fokusryhmäistuntojen suunnittelussa, valmistelussa, toteuttamisessa ja analysoinnissa koulussasi. Jokainen vaihe sisältää käytännön toimia, joihin voit ryhtyä välittömästi.</a:t>
            </a:r>
            <a:endParaRPr/>
          </a:p>
        </p:txBody>
      </p:sp>
      <p:sp>
        <p:nvSpPr>
          <p:cNvPr id="236" name="Google Shape;236;g3aec51c1436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aec51c1436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aec51c1436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aec51c1436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aec51c1436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aec51c1436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Jaa LIITE 2 -asiakirjat: </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Jos mahdollista, laita kaikki indeksien kysymykset Google-lomakkeisiin ennen niiden jakamista.</a:t>
            </a:r>
            <a:endParaRPr/>
          </a:p>
          <a:p>
            <a:pPr indent="-317500" lvl="0" marL="457200" rtl="0" algn="l">
              <a:lnSpc>
                <a:spcPct val="100000"/>
              </a:lnSpc>
              <a:spcBef>
                <a:spcPts val="0"/>
              </a:spcBef>
              <a:spcAft>
                <a:spcPts val="0"/>
              </a:spcAft>
              <a:buSzPts val="1400"/>
              <a:buAutoNum type="arabicPeriod"/>
            </a:pPr>
            <a:r>
              <a:rPr b="0" i="0" lang="en-US" sz="1200" u="none" strike="noStrike">
                <a:solidFill>
                  <a:srgbClr val="080301"/>
                </a:solidFill>
                <a:latin typeface="Calibri"/>
                <a:ea typeface="Calibri"/>
                <a:cs typeface="Calibri"/>
                <a:sym typeface="Calibri"/>
              </a:rPr>
              <a:t>PERMA Digitaalisen hyvinvoinnin indeksi opettajille</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b="0" i="0" lang="en-US" sz="1200" u="none" strike="noStrike">
                <a:solidFill>
                  <a:srgbClr val="080301"/>
                </a:solidFill>
                <a:latin typeface="Calibri"/>
                <a:ea typeface="Calibri"/>
                <a:cs typeface="Calibri"/>
                <a:sym typeface="Calibri"/>
              </a:rPr>
              <a:t>PERMA Digitaalisen hyvinvoinnin indeksi opiskelijoille</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b="0" i="0" lang="en-US" sz="1200" u="none" strike="noStrike">
                <a:solidFill>
                  <a:srgbClr val="080301"/>
                </a:solidFill>
                <a:latin typeface="Calibri"/>
                <a:ea typeface="Calibri"/>
                <a:cs typeface="Calibri"/>
                <a:sym typeface="Calibri"/>
              </a:rPr>
              <a:t>PERMA Digitaalisen hyvinvoinnin tutkimustulospohja</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b="0" i="0" lang="en-US" sz="1200" u="none" strike="noStrike">
                <a:solidFill>
                  <a:srgbClr val="080301"/>
                </a:solidFill>
                <a:latin typeface="Calibri"/>
                <a:ea typeface="Calibri"/>
                <a:cs typeface="Calibri"/>
                <a:sym typeface="Calibri"/>
              </a:rPr>
              <a:t>Yhdistetty analyysi: Yhdistetään pisteet</a:t>
            </a:r>
            <a:endParaRPr>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a:p>
        </p:txBody>
      </p:sp>
      <p:sp>
        <p:nvSpPr>
          <p:cNvPr id="266" name="Google Shape;266;g3aec51c1436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aec51c1436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aec51c1436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aec51c1436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aec51c1436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aec51c1436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ec51c1436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aec51c1436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aec51c1436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ec51c1436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aec51c1436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aec51c1436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ec51c1436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aec51c1436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aec51c1436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aec51c1436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aec51c1436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Seuraava nelivaiheinen prosessi ohjaa sinua luomaan yhteistyöhön perustuvan toimintasuunnitelman, johon osallistuvat oppilaat, opettajat ja henkilökunta yhdessä. Tämä lähestymistapa varmistaa, että digitaalisen hyvinvoinnin aloitteesi perustuvat todellisiin tarpeisiin ja että koko kouluyhteisö omistaa 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Tässä esitetyt vaiheet eivät ole vain todellisen suunnittelun työkaluja, vaan myös simulaatioharjoitus: käymällä läpi jokaisen osion voit harjoitella ajattelutapaa, jota tarvitaan toimintasuunnitelman luomiseen oppilaiden kanssa.</a:t>
            </a:r>
            <a:endParaRPr/>
          </a:p>
          <a:p>
            <a:pPr indent="0" lvl="0" marL="0" rtl="0" algn="l">
              <a:lnSpc>
                <a:spcPct val="100000"/>
              </a:lnSpc>
              <a:spcBef>
                <a:spcPts val="0"/>
              </a:spcBef>
              <a:spcAft>
                <a:spcPts val="0"/>
              </a:spcAft>
              <a:buSzPts val="1400"/>
              <a:buNone/>
            </a:pPr>
            <a:r>
              <a:t/>
            </a:r>
            <a:endParaRPr/>
          </a:p>
        </p:txBody>
      </p:sp>
      <p:sp>
        <p:nvSpPr>
          <p:cNvPr id="324" name="Google Shape;324;g3aec51c1436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ec51c1436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3aec51c1436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2" name="Google Shape;332;g3aec51c1436_0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aec51c1436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aec51c1436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aec51c1436_0_5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aec51c1436_0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3aec51c1436_0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aec51c1436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aec51c1436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3aec51c1436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aec51c1436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aec51c1436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aec51c1436_0_5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aec51c1436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3aec51c1436_0_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3aec51c1436_0_5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aec51c1436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3aec51c1436_0_5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aec51c1436_0_5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aec51c1436_0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aec51c1436_0_6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aec51c1436_0_6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aec51c1436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aec51c1436_0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i="0" lang="en-US" sz="1800" u="none" strike="noStrike">
                <a:solidFill>
                  <a:srgbClr val="080301"/>
                </a:solidFill>
                <a:latin typeface="Arial"/>
                <a:ea typeface="Arial"/>
                <a:cs typeface="Arial"/>
                <a:sym typeface="Arial"/>
              </a:rPr>
              <a:t>Seuraava tiekartta näyttää, miten voit integroida vision, luokkahuonekäytännöt, perheiden osallistamisen ja riskien hallinnan kuormittamatta henkilökuntaasi tai oppilaita.</a:t>
            </a:r>
            <a:endParaRPr sz="1800">
              <a:solidFill>
                <a:srgbClr val="08030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02" name="Google Shape;402;g3aec51c1436_0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ec51c1436_0_10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aec51c1436_0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aec51c1436_0_10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3aec51c1436_0_10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aec51c1436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aec51c1436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3aec51c1436_0_10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aec51c1436_0_10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aec51c1436_0_10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Tämä on kolmiosaisesta toiminnasta koostuvan aktiviteetin alkuosa.</a:t>
            </a:r>
            <a:endParaRPr/>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1: Tunnista keskeiset sitoumukset</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Käyttäen mukautettua SMART-mallia, ryhmät luovat 2-3 tavoitetta, jotka operationalisoivat heidän visionsa:</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Esimerkki SMART-tavoitteesta:</a:t>
            </a:r>
            <a:r>
              <a:rPr b="0" i="0" lang="en-US" sz="1100" u="none" strike="noStrike">
                <a:latin typeface="Calibri"/>
                <a:ea typeface="Calibri"/>
                <a:cs typeface="Calibri"/>
                <a:sym typeface="Calibri"/>
              </a:rPr>
              <a:t> "Joulukuuhun 2025 mennessä luokkien 6-8 oppilaat aloittavat ja suorittavat vähintään kaksi yhteistyöhön perustuvaa digitaalista tarinankerrontaprojektia lukukaudessa, jotka osoittavat empatiaa ja kulttuurista ymmärrystä (Suhteet), mitä osoittavat portfoliopohdiskelut, jotka näyttävät henkilökohtaista yhteyttä erilaisiin näkökulmiin (75 % oppilaista) ja vertaispalaute, joka osoittaa aitoa emotionaalista sitoutumista (opettajan havainnointiarviointikriteerit)." Tämä rakentuu olemassa olevalle vahvuudellemme projektipohjaisessa oppimisessa ja vaatii koulutusta digitaalisen tarinankerronnan alustoihin kolmelle opettajalle. Tämä tavoite tukee koulumme arvoa maailmankansalaisuudesta ja vastaa oppilaiden tarpeeseen merkitykselliseen vertaisyhteyteen pintapuolisen sosiaalisen median vuorovaikutuksen ulkopuolella."</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3: Hanki palautetta ja hioa</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Ryhmät vaihtavat tavoitteita ja antavat palautetta käyttäen näitä kehotteita:</a:t>
            </a:r>
            <a:endParaRPr sz="11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tämä riittävän täsmällinen ohjaamaan päivittäisiä päätöksiä?"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"Voitko todella mitata sen, mikä tässä on tärkeää?"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"Tuntuuko tämä saavutettavalta tavallisten koulujen resurssit huomioiden?"</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"Miten tämä liittyy siihen, mitä koulusi jo arvostaa?"</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aikataulu realistinen merkitykselliselle muutokselle?"</a:t>
            </a:r>
            <a:endParaRPr/>
          </a:p>
          <a:p>
            <a:pPr indent="0" lvl="0" marL="0" rtl="0" algn="l">
              <a:lnSpc>
                <a:spcPct val="100000"/>
              </a:lnSpc>
              <a:spcBef>
                <a:spcPts val="1400"/>
              </a:spcBef>
              <a:spcAft>
                <a:spcPts val="0"/>
              </a:spcAft>
              <a:buSzPts val="1400"/>
              <a:buNone/>
            </a:pPr>
            <a:r>
              <a:rPr b="1" i="0" lang="en-US" sz="1100" u="none" strike="noStrike">
                <a:latin typeface="Calibri"/>
                <a:ea typeface="Calibri"/>
                <a:cs typeface="Calibri"/>
                <a:sym typeface="Calibri"/>
              </a:rPr>
              <a:t>Vaihe 4: Hanki palautetta ja hioa</a:t>
            </a:r>
            <a:endParaRPr/>
          </a:p>
          <a:p>
            <a:pPr indent="0" lvl="0" marL="0" rtl="0" algn="l">
              <a:lnSpc>
                <a:spcPct val="100000"/>
              </a:lnSpc>
              <a:spcBef>
                <a:spcPts val="1400"/>
              </a:spcBef>
              <a:spcAft>
                <a:spcPts val="0"/>
              </a:spcAft>
              <a:buSzPts val="1400"/>
              <a:buNone/>
            </a:pPr>
            <a:r>
              <a:t/>
            </a:r>
            <a:endParaRPr/>
          </a:p>
        </p:txBody>
      </p:sp>
      <p:sp>
        <p:nvSpPr>
          <p:cNvPr id="442" name="Google Shape;442;g3aec51c1436_0_10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aec51c1436_0_10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3aec51c1436_0_10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aec51c1436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aec51c1436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3aec51c1436_0_10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aec51c1436_0_10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3aec51c1436_0_10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g3aec51c1436_0_10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ec51c1436_0_1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3aec51c1436_0_1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3aec51c1436_0_10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af2af96a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3af2af96a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3af2af96a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af2af96a0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af2af96a0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Tämä on kolmiosaisen toiminnan toinen osio.</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1: Tunnista keskeiset sitoumukset</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Mukautetun SMART-pohjan avulla ryhmät luovat 2-3 tavoitetta, jotka konkretisoivat heidän visionsa:</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Esimerkki SMART-tavoitteesta:</a:t>
            </a:r>
            <a:r>
              <a:rPr b="0" i="0" lang="en-US" sz="1100" u="none" strike="noStrike">
                <a:latin typeface="Calibri"/>
                <a:ea typeface="Calibri"/>
                <a:cs typeface="Calibri"/>
                <a:sym typeface="Calibri"/>
              </a:rPr>
              <a:t> "Joulukuuhun 2025 mennessä luokkien 6-8 oppilaat aloittavat ja suorittavat vähintään kaksi yhteistyöhön perustuvaa digitaalista tarinankerrontaprojektia lukukaudessa, jotka osoittavat empatiaa ja kulttuurista ymmärrystä (Suhteet), mitä osoittavat portfoliopohdiskelut, jotka osoittavat henkilökohtaista yhteyttä erilaisiin näkökulmiin (75 % oppilaista) ja vertaispalaute, joka osoittaa aitoa emotionaalista sitoutumista (opettajan havainnointiarviointikriteerit)." Tämä rakentuu olemassa olevalle vahvuudellemme projektiperusteisessa oppimisessa ja vaatii koulutusta digitaalisen tarinankerronnan alustoissa kolmelle opettajalle. Tämä tavoite tukee koulumme arvoa globaalista kansalaisuudesta ja vastaa oppilaiden tarpeeseen merkityksellisestä vertaisyhteydestä pintapuolisen sosiaalisen median vuorovaikutuksen ulkopuolella."</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3: Hanki palautetta ja tarkenna</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Ryhmät vaihtavat tavoitteita ja antavat palautetta käyttäen näitä kehotteita:</a:t>
            </a:r>
            <a:endParaRPr sz="11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tämä riittävän täsmällistä ohjaamaan päivittäisiä päätöksiä?"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"Voitko todella mitata sitä, mikä tässä on tärkeää?"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"Tuntuuko tämä saavutettavalta tavallisten koulujen resurssit huomioiden?"</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"Miten tämä liittyy siihen, mitä koulusi jo arvostaa?"</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aikataulu realistinen merkitykselliselle muutokselle?"</a:t>
            </a:r>
            <a:endParaRPr/>
          </a:p>
          <a:p>
            <a:pPr indent="0" lvl="0" marL="0" rtl="0" algn="l">
              <a:lnSpc>
                <a:spcPct val="100000"/>
              </a:lnSpc>
              <a:spcBef>
                <a:spcPts val="1400"/>
              </a:spcBef>
              <a:spcAft>
                <a:spcPts val="0"/>
              </a:spcAft>
              <a:buSzPts val="1400"/>
              <a:buNone/>
            </a:pPr>
            <a:r>
              <a:rPr b="1" i="0" lang="en-US" sz="1100" u="none" strike="noStrike">
                <a:latin typeface="Calibri"/>
                <a:ea typeface="Calibri"/>
                <a:cs typeface="Calibri"/>
                <a:sym typeface="Calibri"/>
              </a:rPr>
              <a:t>Vaihe 4: Hanki palautetta ja tarkenna</a:t>
            </a:r>
            <a:endParaRPr/>
          </a:p>
          <a:p>
            <a:pPr indent="0" lvl="0" marL="0" rtl="0" algn="l">
              <a:lnSpc>
                <a:spcPct val="100000"/>
              </a:lnSpc>
              <a:spcBef>
                <a:spcPts val="1400"/>
              </a:spcBef>
              <a:spcAft>
                <a:spcPts val="0"/>
              </a:spcAft>
              <a:buSzPts val="1400"/>
              <a:buNone/>
            </a:pPr>
            <a:r>
              <a:t/>
            </a:r>
            <a:endParaRPr/>
          </a:p>
        </p:txBody>
      </p:sp>
      <p:sp>
        <p:nvSpPr>
          <p:cNvPr id="488" name="Google Shape;488;g3af2af96a0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af2af96a0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af2af96a03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3af2af96a03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b="0" i="0" lang="en-US" sz="1200" u="none" strike="noStrike">
                <a:latin typeface="Calibri"/>
                <a:ea typeface="Calibri"/>
                <a:cs typeface="Calibri"/>
                <a:sym typeface="Calibri"/>
              </a:rPr>
              <a:t>Matkapuhelinten läsnäolo kouluissa on laajasti keskusteltu aihe opettajien, vanhempien ja oppilaiden keskuudessa. Vaikka nämä laitteet tarjoavat potentiaalisia opetusvälineitä, niiden hallitsematon käyttö herättää usein huolta.</a:t>
            </a:r>
            <a:endParaRPr/>
          </a:p>
          <a:p>
            <a:pPr indent="-317500" lvl="0" marL="457200" rtl="0" algn="l">
              <a:lnSpc>
                <a:spcPct val="100000"/>
              </a:lnSpc>
              <a:spcBef>
                <a:spcPts val="0"/>
              </a:spcBef>
              <a:spcAft>
                <a:spcPts val="0"/>
              </a:spcAft>
              <a:buSzPts val="1400"/>
              <a:buChar char="●"/>
            </a:pPr>
            <a:r>
              <a:rPr b="0" i="0" lang="en-US" sz="1200" u="none" strike="noStrike">
                <a:latin typeface="Calibri"/>
                <a:ea typeface="Calibri"/>
                <a:cs typeface="Calibri"/>
                <a:sym typeface="Calibri"/>
              </a:rPr>
              <a:t>Haasteet ja hyödyt</a:t>
            </a:r>
            <a:endParaRPr/>
          </a:p>
          <a:p>
            <a:pPr indent="-317500" lvl="0" marL="457200" rtl="0" algn="l">
              <a:lnSpc>
                <a:spcPct val="100000"/>
              </a:lnSpc>
              <a:spcBef>
                <a:spcPts val="0"/>
              </a:spcBef>
              <a:spcAft>
                <a:spcPts val="0"/>
              </a:spcAft>
              <a:buSzPts val="1400"/>
              <a:buChar char="●"/>
            </a:pPr>
            <a:r>
              <a:rPr b="0" i="0" lang="en-US" sz="1100" u="none" strike="noStrike">
                <a:latin typeface="Calibri"/>
                <a:ea typeface="Calibri"/>
                <a:cs typeface="Calibri"/>
                <a:sym typeface="Calibri"/>
              </a:rPr>
              <a:t>Peruskouluissa useimmat opettajat kannattavat tiukkoja rajoituksia matkapuhelimille, kun taas yläkouluissa monet suosittelevat rajoituksia täydellisten kieltojen sijaan. Tämä osoittaa, että pelkkä puhelinten kieltäminen ei riitä. </a:t>
            </a:r>
            <a:r>
              <a:rPr b="1" i="0" lang="en-US" sz="1100" u="none" strike="noStrike">
                <a:latin typeface="Calibri"/>
                <a:ea typeface="Calibri"/>
                <a:cs typeface="Calibri"/>
                <a:sym typeface="Calibri"/>
              </a:rPr>
              <a:t>Koulujen tarvitsee digitaalisen hyvinvoinnin strategia</a:t>
            </a:r>
            <a:r>
              <a:rPr b="0" i="0" lang="en-US" sz="1100" u="none" strike="noStrike">
                <a:latin typeface="Calibri"/>
                <a:ea typeface="Calibri"/>
                <a:cs typeface="Calibri"/>
                <a:sym typeface="Calibri"/>
              </a:rPr>
              <a:t>, joka tukee oppilaita oppimaan käyttämään teknologiaa terveellisellä ja vastuullisella tavalla.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f2af96a0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3af2af96a0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Tämä on kolmiosaisen toiminnan kolmas osio</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1: Tunnista keskeiset sitoumukset</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Mukautetun SMART-mallin avulla ryhmät luovat 2-3 tavoitetta, jotka operationalisoivat heidän visionsa:</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Esimerkki SMART-tavoitteesta:</a:t>
            </a:r>
            <a:r>
              <a:rPr b="0" i="0" lang="en-US" sz="1100" u="none" strike="noStrike">
                <a:latin typeface="Calibri"/>
                <a:ea typeface="Calibri"/>
                <a:cs typeface="Calibri"/>
                <a:sym typeface="Calibri"/>
              </a:rPr>
              <a:t> "Joulukuuhun 2025 mennessä luokkien 6-8 oppilaat aloittavat ja suorittavat vähintään kaksi yhteistyöhön perustuvaa digitaalista tarinankerrontaprojektia lukukaudessa, jotka osoittavat empatiaa ja kulttuurista ymmärrystä (Suhteet), mitä osoittavat portfoliopohdiskelut, jotka osoittavat henkilökohtaista yhteyttä erilaisiin näkökulmiin (75 % oppilaista) ja vertaispalaute, joka osoittaa aitoa emotionaalista sitoutumista (opettajan havainnointiarviointikriteerit)." Tämä rakentuu olemassa olevalle vahvuudellemme projektipohjaisessa oppimisessa ja vaatii koulutusta digitaalisen tarinankerronnan alustoissa kolmelle opettajalle. Tämä tavoite tukee koulumme arvoa globaalista kansalaisuudesta ja vastaa oppilaiden tarpeeseen merkityksellisestä vertaisyhteydestä pintapuolisen sosiaalisen median vuorovaikutuksen ulkopuolella."</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i="0" lang="en-US" sz="1100" u="none" strike="noStrike">
                <a:latin typeface="Calibri"/>
                <a:ea typeface="Calibri"/>
                <a:cs typeface="Calibri"/>
                <a:sym typeface="Calibri"/>
              </a:rPr>
              <a:t>Vaihe 3: Hanki palautetta ja tarkenna</a:t>
            </a:r>
            <a:endParaRPr b="1" sz="1100"/>
          </a:p>
          <a:p>
            <a:pPr indent="0" lvl="0" marL="0" rtl="0" algn="just">
              <a:lnSpc>
                <a:spcPct val="100000"/>
              </a:lnSpc>
              <a:spcBef>
                <a:spcPts val="0"/>
              </a:spcBef>
              <a:spcAft>
                <a:spcPts val="0"/>
              </a:spcAft>
              <a:buSzPts val="1400"/>
              <a:buNone/>
            </a:pPr>
            <a:r>
              <a:rPr b="0" i="0" lang="en-US" sz="1100" u="none" strike="noStrike">
                <a:latin typeface="Calibri"/>
                <a:ea typeface="Calibri"/>
                <a:cs typeface="Calibri"/>
                <a:sym typeface="Calibri"/>
              </a:rPr>
              <a:t>Ryhmät vaihtavat tavoitteita ja antavat palautetta käyttäen näitä kehotteita:</a:t>
            </a:r>
            <a:endParaRPr sz="11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tämä riittävän täsmällinen ohjaamaan päivittäisiä päätöksiä?"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"Voitko todella mitata sen, mikä tässä on tärkeää?"</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"Tuntuuko tämä saavutettavalta ottaen huomioon tavanomaiset koulujen resurssit?"</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"Miten tämä liittyy siihen, mitä koulusi jo arvostaa?"</a:t>
            </a:r>
            <a:endParaRPr sz="900"/>
          </a:p>
          <a:p>
            <a:pPr indent="-285750" lvl="0" marL="457200" rtl="0" algn="just">
              <a:lnSpc>
                <a:spcPct val="100000"/>
              </a:lnSpc>
              <a:spcBef>
                <a:spcPts val="0"/>
              </a:spcBef>
              <a:spcAft>
                <a:spcPts val="0"/>
              </a:spcAft>
              <a:buClr>
                <a:schemeClr val="dk1"/>
              </a:buClr>
              <a:buSzPts val="900"/>
              <a:buFont typeface="Calibri"/>
              <a:buChar char="●"/>
            </a:pPr>
            <a:r>
              <a:rPr b="0" i="0" lang="en-US" sz="1100" u="none" strike="noStrike">
                <a:latin typeface="Calibri"/>
                <a:ea typeface="Calibri"/>
                <a:cs typeface="Calibri"/>
                <a:sym typeface="Calibri"/>
              </a:rPr>
              <a:t>"Onko aikataulu realistinen merkityksellisen muutoksen aikaansaamiseksi?"</a:t>
            </a:r>
            <a:endParaRPr/>
          </a:p>
          <a:p>
            <a:pPr indent="0" lvl="0" marL="0" rtl="0" algn="l">
              <a:lnSpc>
                <a:spcPct val="100000"/>
              </a:lnSpc>
              <a:spcBef>
                <a:spcPts val="1400"/>
              </a:spcBef>
              <a:spcAft>
                <a:spcPts val="0"/>
              </a:spcAft>
              <a:buSzPts val="1400"/>
              <a:buNone/>
            </a:pPr>
            <a:r>
              <a:rPr b="1" i="0" lang="en-US" sz="1100" u="none" strike="noStrike">
                <a:latin typeface="Calibri"/>
                <a:ea typeface="Calibri"/>
                <a:cs typeface="Calibri"/>
                <a:sym typeface="Calibri"/>
              </a:rPr>
              <a:t>Vaihe 4: Hanki palautetta ja tarkenna</a:t>
            </a:r>
            <a:endParaRPr/>
          </a:p>
          <a:p>
            <a:pPr indent="0" lvl="0" marL="0" rtl="0" algn="l">
              <a:lnSpc>
                <a:spcPct val="100000"/>
              </a:lnSpc>
              <a:spcBef>
                <a:spcPts val="1400"/>
              </a:spcBef>
              <a:spcAft>
                <a:spcPts val="0"/>
              </a:spcAft>
              <a:buSzPts val="1400"/>
              <a:buNone/>
            </a:pPr>
            <a:r>
              <a:t/>
            </a:r>
            <a:endParaRPr/>
          </a:p>
        </p:txBody>
      </p:sp>
      <p:sp>
        <p:nvSpPr>
          <p:cNvPr id="509" name="Google Shape;509;g3af2af96a03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af2af96a03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3af2af96a03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af2af96a03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3af2af96a0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af2af96a0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af2af96a0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Oppilaat kohtaavat nykyään riskejä, kuten verkkokiusaamista, liiallista ruutuaikaa ja epäterveellisiä digitaalisia tapoja, jotka vaikuttavat sekä akateemiseen suoriutumiseen että henkiseen hyvinvointiin. </a:t>
            </a:r>
            <a:endParaRPr sz="1100"/>
          </a:p>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Kun näihin haasteisiin tartutaan luokka kerrallaan, oppilaat saavat ristiriitaisia viestejä, tuen aukkoja syntyy ja yksittäiset opettajat kantavat taakkoja, jotka olisi parempi jakaa koko koulun kesken.</a:t>
            </a:r>
            <a:endParaRPr sz="1100"/>
          </a:p>
          <a:p>
            <a:pPr indent="0" lvl="0" marL="0" rtl="0" algn="l">
              <a:lnSpc>
                <a:spcPct val="100000"/>
              </a:lnSpc>
              <a:spcBef>
                <a:spcPts val="1400"/>
              </a:spcBef>
              <a:spcAft>
                <a:spcPts val="0"/>
              </a:spcAft>
              <a:buSzPts val="1400"/>
              <a:buNone/>
            </a:pPr>
            <a:r>
              <a:rPr b="1" i="0" lang="en-US" sz="1100" u="none" strike="noStrike">
                <a:latin typeface="Calibri"/>
                <a:ea typeface="Calibri"/>
                <a:cs typeface="Calibri"/>
                <a:sym typeface="Calibri"/>
              </a:rPr>
              <a:t>Koko koulun lähestymistapa varmistaa, että jokainen oppilas saa johdonmukaista tukea terveellisten digitaalisten tapojen kehittämiseen riippumatta siitä, kuka hänen opettajansa on tai missä luokassa hän on.</a:t>
            </a:r>
            <a:endParaRPr sz="1100"/>
          </a:p>
          <a:p>
            <a:pPr indent="0" lvl="0" marL="0" rtl="0" algn="l">
              <a:lnSpc>
                <a:spcPct val="100000"/>
              </a:lnSpc>
              <a:spcBef>
                <a:spcPts val="1400"/>
              </a:spcBef>
              <a:spcAft>
                <a:spcPts val="1400"/>
              </a:spcAft>
              <a:buSzPts val="1400"/>
              <a:buNone/>
            </a:pPr>
            <a:r>
              <a:rPr b="0" i="0" lang="en-US" sz="1100" u="none" strike="noStrike">
                <a:latin typeface="Calibri"/>
                <a:ea typeface="Calibri"/>
                <a:cs typeface="Calibri"/>
                <a:sym typeface="Calibri"/>
              </a:rPr>
              <a:t>Se tarkoittaa, että koulusi puhuu yhdellä äänellä digitaalisesta hyvinvoinnista, tekee odotuksista selkeitä ja vahvistaa niitä johdonmukaisesti. Tämä lähestymistapa myös jakaa vastuuta, ehkäisee opettajien uupumista ja luo kestäviä järjestelmiä yksittäisten sankarillisten ponnistelujen sijaan.</a:t>
            </a:r>
            <a:endParaRPr/>
          </a:p>
        </p:txBody>
      </p:sp>
      <p:sp>
        <p:nvSpPr>
          <p:cNvPr id="529" name="Google Shape;529;g3af2af96a0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af2af96a0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af2af96a0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3af2af96a03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af2af96a03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af2af96a03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af2af96a03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af2af96a03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af2af96a03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af2af96a03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af2af96a03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af2af96a03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af2af96a03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af2af96a0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3af2af96a0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af2af96a03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af2af96a03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3af2af96a03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af2af96a03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ec51c143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aec51c1436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100" u="none" strike="noStrike">
                <a:latin typeface="Calibri"/>
                <a:ea typeface="Calibri"/>
                <a:cs typeface="Calibri"/>
                <a:sym typeface="Calibri"/>
              </a:rPr>
              <a:t>PERMA-viitekehys auttaa sinua järjestämään ja käsittelemään näitä toisiinsa liittyviä ulottuvuuksia systemaattisesti sen sijaan, että käsittelisit jokaista asiaa erikseen.</a:t>
            </a:r>
            <a:endParaRPr/>
          </a:p>
        </p:txBody>
      </p:sp>
      <p:sp>
        <p:nvSpPr>
          <p:cNvPr id="98" name="Google Shape;98;g3aec51c1436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af2af96a0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3af2af96a03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Antakaa Screenshots-tapaustutkimus osallistujille painettuna tai verkossa</a:t>
            </a:r>
            <a:endParaRPr/>
          </a:p>
        </p:txBody>
      </p:sp>
      <p:sp>
        <p:nvSpPr>
          <p:cNvPr id="588" name="Google Shape;588;g3af2af96a03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af2af96a03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3af2af96a03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Näytä kuvakaappauksia -tapaustutkimus</a:t>
            </a:r>
            <a:endParaRPr/>
          </a:p>
        </p:txBody>
      </p:sp>
      <p:sp>
        <p:nvSpPr>
          <p:cNvPr id="596" name="Google Shape;596;g3af2af96a03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af2af96a03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3af2af96a03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3af2af96a03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af2af96a03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3af2af96a03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140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asettaa selkeät odotukset teknologian käytölle luokassasi.</a:t>
            </a:r>
            <a:endParaRPr sz="1100"/>
          </a:p>
          <a:p>
            <a:pPr indent="-298450" lvl="0" marL="457200" rtl="0" algn="l">
              <a:lnSpc>
                <a:spcPct val="100000"/>
              </a:lnSpc>
              <a:spcBef>
                <a:spcPts val="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mallintaa vastuullista digitaalista kansalaisuutta osoittamalla asianmukaista verkkokäyttäytymistä, käyttämällä teknologiaa oppimisen tavoitteiden edistämiseen viihteen sijaan ja tarjoamalla säännöllisiä taukoja näyttöpohjaisista toiminnoista.</a:t>
            </a:r>
            <a:endParaRPr sz="1100"/>
          </a:p>
          <a:p>
            <a:pPr indent="-298450" lvl="0" marL="457200" rtl="0" algn="l">
              <a:lnSpc>
                <a:spcPct val="100000"/>
              </a:lnSpc>
              <a:spcBef>
                <a:spcPts val="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asettaa raja sille, kuinka kauan tietokoneita/tabletteja voidaan käyttää päivittäin. Tämä auttaa oppilaita luomaan terveellisen tasapainon manuaalisen ja digitaalisen työn välille. </a:t>
            </a:r>
            <a:endParaRPr sz="1100"/>
          </a:p>
          <a:p>
            <a:pPr indent="-298450" lvl="0" marL="457200" rtl="0" algn="l">
              <a:lnSpc>
                <a:spcPct val="100000"/>
              </a:lnSpc>
              <a:spcBef>
                <a:spcPts val="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ylläpitää ammatillisia rajoja digitaalisessa viestinnässä oppilaiden ja vanhempien kanssa, </a:t>
            </a:r>
            <a:endParaRPr sz="1100"/>
          </a:p>
          <a:p>
            <a:pPr indent="-298450" lvl="0" marL="457200" rtl="0" algn="l">
              <a:lnSpc>
                <a:spcPct val="100000"/>
              </a:lnSpc>
              <a:spcBef>
                <a:spcPts val="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käyttää koulun hyväksymiä alustoja opetuskäyttöön, </a:t>
            </a:r>
            <a:endParaRPr sz="1100"/>
          </a:p>
          <a:p>
            <a:pPr indent="-298450" lvl="0" marL="457200" rtl="0" algn="l">
              <a:lnSpc>
                <a:spcPct val="100000"/>
              </a:lnSpc>
              <a:spcBef>
                <a:spcPts val="0"/>
              </a:spcBef>
              <a:spcAft>
                <a:spcPts val="0"/>
              </a:spcAft>
              <a:buClr>
                <a:schemeClr val="dk1"/>
              </a:buClr>
              <a:buSzPts val="1100"/>
              <a:buFont typeface="Calibri"/>
              <a:buChar char="●"/>
            </a:pPr>
            <a:r>
              <a:rPr b="0" i="0" lang="en-US" sz="1100" u="none" strike="noStrike">
                <a:latin typeface="Calibri"/>
                <a:ea typeface="Calibri"/>
                <a:cs typeface="Calibri"/>
                <a:sym typeface="Calibri"/>
              </a:rPr>
              <a:t>Sinun tulisi päivittää säännöllisesti digitaalisen lukutaidon taitojasi ja tehdä yhteistyötä perheiden kanssa johdonmukaisten digitaalisten odotusten vahvistamiseksi. </a:t>
            </a:r>
            <a:endParaRPr sz="1100"/>
          </a:p>
          <a:p>
            <a:pPr indent="-298450" lvl="0" marL="457200" rtl="0" algn="l">
              <a:lnSpc>
                <a:spcPct val="100000"/>
              </a:lnSpc>
              <a:spcBef>
                <a:spcPts val="0"/>
              </a:spcBef>
              <a:spcAft>
                <a:spcPts val="1400"/>
              </a:spcAft>
              <a:buClr>
                <a:schemeClr val="dk1"/>
              </a:buClr>
              <a:buSzPts val="1100"/>
              <a:buFont typeface="Calibri"/>
              <a:buChar char="●"/>
            </a:pPr>
            <a:r>
              <a:rPr b="0" i="0" lang="en-US" sz="1100" u="none" strike="noStrike">
                <a:latin typeface="Calibri"/>
                <a:ea typeface="Calibri"/>
                <a:cs typeface="Calibri"/>
                <a:sym typeface="Calibri"/>
              </a:rPr>
              <a:t>Koulujen on varmistettava vankka ja luotettava pääsy digitaalisiin laitteisiin, internet-yhteyteen, päteviin opettajiin ja teknologia-alustoihin, joita tarvitaan tukemaan oppimisen visiota kaikille oppilaille.</a:t>
            </a:r>
            <a:endParaRPr/>
          </a:p>
        </p:txBody>
      </p:sp>
      <p:sp>
        <p:nvSpPr>
          <p:cNvPr id="613" name="Google Shape;613;g3af2af96a03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af2af96a03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af2af96a03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3af2af96a03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af2af96a03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3af2af96a03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latin typeface="Calibri"/>
                <a:ea typeface="Calibri"/>
                <a:cs typeface="Calibri"/>
                <a:sym typeface="Calibri"/>
              </a:rPr>
              <a:t>Vanhemmilla on keskeinen rooli koulun digitaalisten käytäntöjen vahvistamisessa kotona. </a:t>
            </a:r>
            <a:endParaRPr/>
          </a:p>
          <a:p>
            <a:pPr indent="0" lvl="0" marL="0" rtl="0" algn="l">
              <a:lnSpc>
                <a:spcPct val="100000"/>
              </a:lnSpc>
              <a:spcBef>
                <a:spcPts val="1400"/>
              </a:spcBef>
              <a:spcAft>
                <a:spcPts val="1400"/>
              </a:spcAft>
              <a:buSzPts val="1400"/>
              <a:buNone/>
            </a:pPr>
            <a:r>
              <a:rPr b="0" i="0" lang="en-US" sz="1200" u="none" strike="noStrike">
                <a:latin typeface="Calibri"/>
                <a:ea typeface="Calibri"/>
                <a:cs typeface="Calibri"/>
                <a:sym typeface="Calibri"/>
              </a:rPr>
              <a:t>Keskustelut siitä, mitä oppilaat haluavat verrattuna siihen, mitä vanhemmat ajattelevat, auttavat perheitä luomaan ja ylläpitämään avoimia keskusteluja tavoista ja hyviksi maailmamme kansalaisiksi tulemisesta, mukaan lukien toimintamme teknologian ja internetin parissa. </a:t>
            </a:r>
            <a:endParaRPr/>
          </a:p>
        </p:txBody>
      </p:sp>
      <p:sp>
        <p:nvSpPr>
          <p:cNvPr id="628" name="Google Shape;628;g3af2af96a03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af2af96a03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3af2af96a03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3af2af96a03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af2af96a03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3af2af96a03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1400"/>
              </a:spcAft>
              <a:buClr>
                <a:schemeClr val="dk1"/>
              </a:buClr>
              <a:buSzPts val="1100"/>
              <a:buFont typeface="Calibri"/>
              <a:buNone/>
            </a:pPr>
            <a:r>
              <a:t/>
            </a:r>
            <a:endParaRPr/>
          </a:p>
        </p:txBody>
      </p:sp>
      <p:sp>
        <p:nvSpPr>
          <p:cNvPr id="643" name="Google Shape;643;g3af2af96a03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af2af96a03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3af2af96a03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g3af2af96a03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af2af96a03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af2af96a03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100"/>
              <a:buFont typeface="Arial"/>
              <a:buNone/>
            </a:pPr>
            <a:r>
              <a:rPr b="0" i="0" lang="en-US" sz="1100" u="none" strike="noStrike">
                <a:latin typeface="Calibri"/>
                <a:ea typeface="Calibri"/>
                <a:cs typeface="Calibri"/>
                <a:sym typeface="Calibri"/>
              </a:rPr>
              <a:t>Yksittäiset ohjeet kullekin sidosryhmälle ovat hyödyllisiä, mutta yhtenäinen sopimus kokoaa kaikki yhteen jaettujen sitoumusten ympärille. Yhtenäinen digitaalinen sopimus on asiakirja, jossa opettajat, vanhemmat ja oppilaat kaikki sitoutuvat tiettyihin käyttäytymismuotoihin, jotka tukevat digitaalista hyvinvointia.</a:t>
            </a:r>
            <a:endParaRPr sz="1100"/>
          </a:p>
          <a:p>
            <a:pPr indent="0" lvl="0" marL="0" rtl="0" algn="l">
              <a:lnSpc>
                <a:spcPct val="100000"/>
              </a:lnSpc>
              <a:spcBef>
                <a:spcPts val="1400"/>
              </a:spcBef>
              <a:spcAft>
                <a:spcPts val="0"/>
              </a:spcAft>
              <a:buClr>
                <a:schemeClr val="dk1"/>
              </a:buClr>
              <a:buSzPts val="1100"/>
              <a:buFont typeface="Arial"/>
              <a:buNone/>
            </a:pPr>
            <a:r>
              <a:rPr b="0" i="0" lang="en-US" sz="1100" u="none" strike="noStrike">
                <a:latin typeface="Calibri"/>
                <a:ea typeface="Calibri"/>
                <a:cs typeface="Calibri"/>
                <a:sym typeface="Calibri"/>
              </a:rPr>
              <a:t>Kun kaikki sidosryhmät allekirjoittavat saman sopimuksen, se luo jaettua </a:t>
            </a:r>
            <a:r>
              <a:rPr b="1" i="0" lang="en-US" sz="1100" u="none" strike="noStrike">
                <a:latin typeface="Calibri"/>
                <a:ea typeface="Calibri"/>
                <a:cs typeface="Calibri"/>
                <a:sym typeface="Calibri"/>
              </a:rPr>
              <a:t>vastuullisuutta</a:t>
            </a:r>
            <a:r>
              <a:rPr b="0" i="0" lang="en-US" sz="1100" u="none" strike="noStrike">
                <a:latin typeface="Calibri"/>
                <a:ea typeface="Calibri"/>
                <a:cs typeface="Calibri"/>
                <a:sym typeface="Calibri"/>
              </a:rPr>
              <a:t>. </a:t>
            </a:r>
            <a:endParaRPr sz="1100"/>
          </a:p>
          <a:p>
            <a:pPr indent="0" lvl="0" marL="0" rtl="0" algn="l">
              <a:lnSpc>
                <a:spcPct val="100000"/>
              </a:lnSpc>
              <a:spcBef>
                <a:spcPts val="1400"/>
              </a:spcBef>
              <a:spcAft>
                <a:spcPts val="0"/>
              </a:spcAft>
              <a:buSzPts val="1400"/>
              <a:buNone/>
            </a:pPr>
            <a:r>
              <a:rPr b="0" i="0" lang="en-US" sz="1100" u="none" strike="noStrike">
                <a:latin typeface="Calibri"/>
                <a:ea typeface="Calibri"/>
                <a:cs typeface="Calibri"/>
                <a:sym typeface="Calibri"/>
              </a:rPr>
              <a:t>Oppilaat eivät voi väittää </a:t>
            </a:r>
            <a:r>
              <a:rPr b="0" i="1" lang="en-US" sz="1100" u="none" strike="noStrike">
                <a:latin typeface="Calibri"/>
                <a:ea typeface="Calibri"/>
                <a:cs typeface="Calibri"/>
                <a:sym typeface="Calibri"/>
              </a:rPr>
              <a:t>"se on vain vanhempien sääntö"</a:t>
            </a:r>
            <a:r>
              <a:rPr b="0" i="0" lang="en-US" sz="1100" u="none" strike="noStrike">
                <a:latin typeface="Calibri"/>
                <a:ea typeface="Calibri"/>
                <a:cs typeface="Calibri"/>
                <a:sym typeface="Calibri"/>
              </a:rPr>
              <a:t>, kun opettajat noudattavat samaa periaatetta. Vanhemmat voivat viitata koulun sopimuksiin asettaessaan kotona odotuksia. Opettajat tietävät, että perheet vahvistavat samoja viestejä.</a:t>
            </a:r>
            <a:endParaRPr sz="1100"/>
          </a:p>
          <a:p>
            <a:pPr indent="0" lvl="0" marL="0" rtl="0" algn="l">
              <a:lnSpc>
                <a:spcPct val="100000"/>
              </a:lnSpc>
              <a:spcBef>
                <a:spcPts val="1400"/>
              </a:spcBef>
              <a:spcAft>
                <a:spcPts val="0"/>
              </a:spcAft>
              <a:buClr>
                <a:schemeClr val="dk1"/>
              </a:buClr>
              <a:buSzPts val="1100"/>
              <a:buFont typeface="Arial"/>
              <a:buNone/>
            </a:pPr>
            <a:r>
              <a:rPr b="0" i="0" lang="en-US" sz="1100" u="none" strike="noStrike">
                <a:latin typeface="Calibri"/>
                <a:ea typeface="Calibri"/>
                <a:cs typeface="Calibri"/>
                <a:sym typeface="Calibri"/>
              </a:rPr>
              <a:t>Jaa</a:t>
            </a:r>
            <a:r>
              <a:rPr b="0" i="1" lang="en-US" sz="1100" u="none" strike="noStrike">
                <a:latin typeface="Calibri"/>
                <a:ea typeface="Calibri"/>
                <a:cs typeface="Calibri"/>
                <a:sym typeface="Calibri"/>
              </a:rPr>
              <a:t> Perheen digitaalisen sopimuksen pohja</a:t>
            </a:r>
            <a:endParaRPr i="1" sz="1100"/>
          </a:p>
          <a:p>
            <a:pPr indent="0" lvl="0" marL="0" rtl="0" algn="l">
              <a:lnSpc>
                <a:spcPct val="100000"/>
              </a:lnSpc>
              <a:spcBef>
                <a:spcPts val="1400"/>
              </a:spcBef>
              <a:spcAft>
                <a:spcPts val="0"/>
              </a:spcAft>
              <a:buSzPts val="1400"/>
              <a:buNone/>
            </a:pPr>
            <a:r>
              <a:t/>
            </a:r>
            <a:endParaRPr/>
          </a:p>
        </p:txBody>
      </p:sp>
      <p:sp>
        <p:nvSpPr>
          <p:cNvPr id="658" name="Google Shape;658;g3af2af96a03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af2af96a03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3af2af96a03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g3af2af96a03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af2af96a03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3af2af96a03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3af2af96a03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af2af96a03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3af2af96a03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g3af2af96a03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af2af96a03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0" name="Google Shape;690;g3af2af96a03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af2af96a03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3af2af96a03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3af2af96a03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af2af96a03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3af2af96a03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3af2af96a03_0_2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af2af96a03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3af2af96a03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3af2af96a03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af2af96a03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3af2af96a03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g3af2af96a03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af2af96a03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3af2af96a03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3af2af96a03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aec51c143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aec51c143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ec51c143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aec51c143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aec51c143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internationaljournalofwellbeing.org/index.php/ijow/article/download/250/358/142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www.youtube.com/watch?v=rvIsqa3l7Ew" TargetMode="External"/><Relationship Id="rId4" Type="http://schemas.openxmlformats.org/officeDocument/2006/relationships/image" Target="../media/image28.png"/><Relationship Id="rId5" Type="http://schemas.openxmlformats.org/officeDocument/2006/relationships/hyperlink" Target="https://www.youtube.com/watch?v=rvIsqa3l7E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commonsense.org/education/case-stud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32.png"/><Relationship Id="rId5" Type="http://schemas.openxmlformats.org/officeDocument/2006/relationships/image" Target="../media/image21.png"/><Relationship Id="rId6"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parentpowered.com/case-studi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school-education.ec.europa.eu/en/discover/surveys/mobile-phones-school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 Id="rId3" Type="http://schemas.openxmlformats.org/officeDocument/2006/relationships/image" Target="../media/image1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1" Type="http://schemas.openxmlformats.org/officeDocument/2006/relationships/hyperlink" Target="https://doi.org/10.2196/26197" TargetMode="External"/><Relationship Id="rId10" Type="http://schemas.openxmlformats.org/officeDocument/2006/relationships/hyperlink" Target="https://www.edutopia.org/article/promoting-safe-digital-media-use" TargetMode="External"/><Relationship Id="rId13" Type="http://schemas.openxmlformats.org/officeDocument/2006/relationships/hyperlink" Target="https://www.researchgate.net/publication/391052892_Strategies_for_Improving_Digital_Well-being_Among_Students" TargetMode="External"/><Relationship Id="rId12" Type="http://schemas.openxmlformats.org/officeDocument/2006/relationships/hyperlink" Target="https://www.ucop.edu/local-human-resources/_files/performance-appraisal/How+to+write+SMART+Goals+v2.pdf" TargetMode="External"/><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s://doi.org/10.5334/uproc.155" TargetMode="External"/><Relationship Id="rId4" Type="http://schemas.openxmlformats.org/officeDocument/2006/relationships/hyperlink" Target="https://doi.org/10.3390/educsci14030336" TargetMode="External"/><Relationship Id="rId9" Type="http://schemas.openxmlformats.org/officeDocument/2006/relationships/hyperlink" Target="https://doi.org/10.3389/fpsyg.2022.952784" TargetMode="External"/><Relationship Id="rId5" Type="http://schemas.openxmlformats.org/officeDocument/2006/relationships/hyperlink" Target="https://doi.org/10.3390/su17083711" TargetMode="External"/><Relationship Id="rId6" Type="http://schemas.openxmlformats.org/officeDocument/2006/relationships/hyperlink" Target="https://digitalcommons.uncfsu.edu/jri/vol6/iss2/4" TargetMode="External"/><Relationship Id="rId7" Type="http://schemas.openxmlformats.org/officeDocument/2006/relationships/hyperlink" Target="https://school-education.ec.europa.eu/en/discover/surveys/mobile-phones-schools" TargetMode="External"/><Relationship Id="rId8" Type="http://schemas.openxmlformats.org/officeDocument/2006/relationships/hyperlink" Target="https://doi.org/10.47611/jsr.v12i3.2037"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b="1" i="0" lang="en-US" sz="2000" u="none" strike="noStrike">
                <a:latin typeface="Arial"/>
                <a:ea typeface="Arial"/>
                <a:cs typeface="Arial"/>
                <a:sym typeface="Arial"/>
              </a:rPr>
              <a:t>Moduuli 4</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0" i="1" lang="en-US" sz="1600" u="none" strike="noStrike">
                <a:latin typeface="Arial"/>
                <a:ea typeface="Arial"/>
                <a:cs typeface="Arial"/>
                <a:sym typeface="Arial"/>
              </a:rPr>
              <a:t>Koko koulun lähestymistapa digitaaliseen hyvinvointiin - Kestävän digitaalisen hyvinvointikulttuurin luominen kouluissa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aec51c1436_0_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PERMA:n yhdistäminen koulusi kontekstiin</a:t>
            </a:r>
            <a:endParaRPr/>
          </a:p>
        </p:txBody>
      </p:sp>
      <p:sp>
        <p:nvSpPr>
          <p:cNvPr id="137" name="Google Shape;137;g3aec51c1436_0_12"/>
          <p:cNvSpPr txBox="1"/>
          <p:nvPr>
            <p:ph idx="1" type="body"/>
          </p:nvPr>
        </p:nvSpPr>
        <p:spPr>
          <a:xfrm>
            <a:off x="97975" y="873575"/>
            <a:ext cx="11944500" cy="183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Digitaalisen hyvinvoinnin visiosi</a:t>
            </a:r>
            <a:r>
              <a:rPr b="1" i="0" lang="en-US" sz="1800" u="none" strike="noStrike">
                <a:latin typeface="Arial"/>
                <a:ea typeface="Arial"/>
                <a:cs typeface="Arial"/>
                <a:sym typeface="Arial"/>
              </a:rPr>
              <a:t> on heijastettava koulusi ainutlaatuista kulttuuria ja olemassa olevia viitekehyksiä.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Painottaako koulusi akateemista huippuosaamista, luonteenkehitystä, luovuutta tai yhteisöpalvelua, teknologian tulisi vahvistaa näitä ydinarvoja. </a:t>
            </a:r>
            <a:endParaRPr/>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Esimerkiksi jos koulusi asettaa etusijalle yhteisöllisen oppimisen, visiosi voisi korostaa, miten digitaaliset työkalut edistävät merkityksellisiä vertaisyhteyksiä ja ryhmäprojekteja, jotka rakentavat sekä akateemisia taitoja että sosiaalisia siteitä.</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cxnSp>
        <p:nvCxnSpPr>
          <p:cNvPr id="138" name="Google Shape;138;g3aec51c1436_0_12"/>
          <p:cNvCxnSpPr/>
          <p:nvPr/>
        </p:nvCxnSpPr>
        <p:spPr>
          <a:xfrm>
            <a:off x="1034850" y="2926950"/>
            <a:ext cx="10122300" cy="19800"/>
          </a:xfrm>
          <a:prstGeom prst="straightConnector1">
            <a:avLst/>
          </a:prstGeom>
          <a:noFill/>
          <a:ln cap="flat" cmpd="sng" w="38100">
            <a:solidFill>
              <a:schemeClr val="accent2"/>
            </a:solidFill>
            <a:prstDash val="solid"/>
            <a:round/>
            <a:headEnd len="sm" w="sm" type="none"/>
            <a:tailEnd len="sm" w="sm" type="none"/>
          </a:ln>
        </p:spPr>
      </p:cxnSp>
      <p:sp>
        <p:nvSpPr>
          <p:cNvPr id="139" name="Google Shape;139;g3aec51c1436_0_12"/>
          <p:cNvSpPr txBox="1"/>
          <p:nvPr/>
        </p:nvSpPr>
        <p:spPr>
          <a:xfrm>
            <a:off x="236550" y="3234300"/>
            <a:ext cx="6703500" cy="3063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Geelong Grammar Schoolin (GGS) </a:t>
            </a:r>
            <a:r>
              <a:rPr b="0" i="0" lang="en-US" sz="1800" u="sng" cap="none" strike="noStrike">
                <a:solidFill>
                  <a:srgbClr val="AA87FF"/>
                </a:solidFill>
                <a:latin typeface="Arial"/>
                <a:ea typeface="Arial"/>
                <a:cs typeface="Arial"/>
                <a:sym typeface="Arial"/>
                <a:hlinkClick r:id="rId3">
                  <a:extLst>
                    <a:ext uri="{A12FA001-AC4F-418D-AE19-62706E023703}">
                      <ahyp:hlinkClr val="tx"/>
                    </a:ext>
                  </a:extLst>
                </a:hlinkClick>
              </a:rPr>
              <a:t>positiivisen kasvatuksen malli</a:t>
            </a:r>
            <a:r>
              <a:rPr b="0" i="0" lang="en-US" sz="1800" u="none" cap="none" strike="noStrike">
                <a:solidFill>
                  <a:srgbClr val="08030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1371600" marR="0" rtl="0" algn="l">
              <a:lnSpc>
                <a:spcPct val="90000"/>
              </a:lnSpc>
              <a:spcBef>
                <a:spcPts val="1000"/>
              </a:spcBef>
              <a:spcAft>
                <a:spcPts val="0"/>
              </a:spcAft>
              <a:buClr>
                <a:srgbClr val="000000"/>
              </a:buClr>
              <a:buSzPts val="1800"/>
              <a:buFont typeface="Arial"/>
              <a:buNone/>
            </a:pPr>
            <a:r>
              <a:rPr b="1" i="1" lang="en-US" sz="1800" u="none" cap="none" strike="noStrike">
                <a:solidFill>
                  <a:srgbClr val="F766CA"/>
                </a:solidFill>
                <a:latin typeface="Arial"/>
                <a:ea typeface="Arial"/>
                <a:cs typeface="Arial"/>
                <a:sym typeface="Arial"/>
              </a:rPr>
              <a:t>"Elä sitä, opeta sitä, juurruta se." </a:t>
            </a:r>
            <a:endParaRPr b="1" i="1" sz="1800" u="none" cap="none" strike="noStrike">
              <a:solidFill>
                <a:srgbClr val="F766CA"/>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Kaikki henkilökunnan jäsenet osallistuvat useamman päivän koulutukseen ymmärtääkseen ja soveltaakseen positiivista kasvatusta henkilökohtaisessa elämässään ja työssään. Opiskelijat sitoutuvat kuuteen hyvinvoinnin osa-alueeseen eksplisiittisen opetuksen, henkilökohtaisen soveltamisen oppimisvalmentajien kanssa sekä koko koulun laajuisen juurruttamisen kautta käytäntöihin ja toimintatapoihin.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Tutkimus osoittaa merkittäviä parannuksia sekä oppilaiden että henkilökunnan hyvinvoinnissa, mikä osoittaa, kuinka järjestelmällinen PERMA-lähestymistapa voi muuttaa koko koulun kulttuurin. </a:t>
            </a:r>
            <a:endParaRPr b="0" i="0" sz="1400" u="none" cap="none" strike="noStrike">
              <a:solidFill>
                <a:srgbClr val="000000"/>
              </a:solidFill>
              <a:latin typeface="Arial"/>
              <a:ea typeface="Arial"/>
              <a:cs typeface="Arial"/>
              <a:sym typeface="Arial"/>
            </a:endParaRPr>
          </a:p>
        </p:txBody>
      </p:sp>
      <p:sp>
        <p:nvSpPr>
          <p:cNvPr id="140" name="Google Shape;140;g3aec51c1436_0_12"/>
          <p:cNvSpPr txBox="1"/>
          <p:nvPr/>
        </p:nvSpPr>
        <p:spPr>
          <a:xfrm>
            <a:off x="6940050" y="3234300"/>
            <a:ext cx="5102400" cy="332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Avain on varmistaa, että teknologia palvelee kasvatusfilosofiaasi sen sijaan, että se ohjaisi sitä.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Kun oppilaat näkevät selkeät yhteydet digitaalisten kokemustensa ja arvojen, joita he jo oppivat, välillä, he kehittävät tarkoituksellisempia ja terveellisempiä teknologiasuhteita.</a:t>
            </a:r>
            <a:endParaRPr b="1" i="0" sz="2100" u="none" cap="none" strike="noStrike">
              <a:solidFill>
                <a:srgbClr val="FEF6F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aec51c1436_0_8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Aktiviteetti - Vision yhteisluomistyöpaja</a:t>
            </a:r>
            <a:endParaRPr/>
          </a:p>
        </p:txBody>
      </p:sp>
      <p:sp>
        <p:nvSpPr>
          <p:cNvPr id="147" name="Google Shape;147;g3aec51c1436_0_83"/>
          <p:cNvSpPr txBox="1"/>
          <p:nvPr>
            <p:ph idx="1" type="body"/>
          </p:nvPr>
        </p:nvSpPr>
        <p:spPr>
          <a:xfrm>
            <a:off x="97975" y="806374"/>
            <a:ext cx="11944500" cy="1375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Tässä aktiviteetissa luot digitaalisen hyvinvoinnin vision koulullesi käymällä läpi nämä vaiheet yksin ja jakamalla sitten kollegoiden kanssa verkossa.</a:t>
            </a:r>
            <a:endParaRPr sz="2200"/>
          </a:p>
          <a:p>
            <a:pPr indent="0" lvl="0" marL="0" rtl="0" algn="just">
              <a:lnSpc>
                <a:spcPct val="90000"/>
              </a:lnSpc>
              <a:spcBef>
                <a:spcPts val="1000"/>
              </a:spcBef>
              <a:spcAft>
                <a:spcPts val="1000"/>
              </a:spcAft>
              <a:buSzPts val="2400"/>
              <a:buNone/>
            </a:pPr>
            <a:r>
              <a:rPr b="1" i="0" lang="en-US" sz="1800" u="none" strike="noStrike">
                <a:solidFill>
                  <a:srgbClr val="080301"/>
                </a:solidFill>
                <a:latin typeface="Arial"/>
                <a:ea typeface="Arial"/>
                <a:cs typeface="Arial"/>
                <a:sym typeface="Arial"/>
              </a:rPr>
              <a:t>Tarvittavat materiaalit: </a:t>
            </a:r>
            <a:r>
              <a:rPr b="0" i="0" lang="en-US" sz="1800" u="none" strike="noStrike">
                <a:solidFill>
                  <a:srgbClr val="080301"/>
                </a:solidFill>
                <a:latin typeface="Arial"/>
                <a:ea typeface="Arial"/>
                <a:cs typeface="Arial"/>
                <a:sym typeface="Arial"/>
              </a:rPr>
              <a:t>Iso julistepaperi, tarramuistilaput, tussit, tabletit/kannettavat tietokoneet tutkimusta varten</a:t>
            </a:r>
            <a:endParaRPr sz="2200"/>
          </a:p>
        </p:txBody>
      </p:sp>
      <p:sp>
        <p:nvSpPr>
          <p:cNvPr id="148" name="Google Shape;148;g3aec51c1436_0_83"/>
          <p:cNvSpPr txBox="1"/>
          <p:nvPr>
            <p:ph idx="2" type="body"/>
          </p:nvPr>
        </p:nvSpPr>
        <p:spPr>
          <a:xfrm>
            <a:off x="97975" y="2861775"/>
            <a:ext cx="5630100" cy="328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1: Kartoita koulusi arvot PERMA-malliin</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Työskennelkää pienissä ryhmissä</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Täyttäkää pohja </a:t>
            </a:r>
            <a:r>
              <a:rPr b="0" i="1" lang="en-US" sz="1600" u="none" strike="noStrike">
                <a:latin typeface="Arial"/>
                <a:ea typeface="Arial"/>
                <a:cs typeface="Arial"/>
                <a:sym typeface="Arial"/>
              </a:rPr>
              <a:t>PERMA-arvojen kartoituslomake</a:t>
            </a:r>
            <a:r>
              <a:rPr b="0" i="0" lang="en-US" sz="1600" u="none" strike="noStrike">
                <a:latin typeface="Arial"/>
                <a:ea typeface="Arial"/>
                <a:cs typeface="Arial"/>
                <a:sym typeface="Arial"/>
              </a:rPr>
              <a:t>.</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Mieti kouluasi:</a:t>
            </a:r>
            <a:endParaRPr sz="1600"/>
          </a:p>
          <a:p>
            <a:pPr indent="-330200" lvl="0" marL="457200" rtl="0" algn="l">
              <a:lnSpc>
                <a:spcPct val="90000"/>
              </a:lnSpc>
              <a:spcBef>
                <a:spcPts val="1000"/>
              </a:spcBef>
              <a:spcAft>
                <a:spcPts val="0"/>
              </a:spcAft>
              <a:buSzPts val="1600"/>
              <a:buChar char="●"/>
            </a:pPr>
            <a:r>
              <a:rPr b="0" i="0" lang="en-US" sz="1600" u="none" strike="noStrike">
                <a:latin typeface="Arial"/>
                <a:ea typeface="Arial"/>
                <a:cs typeface="Arial"/>
                <a:sym typeface="Arial"/>
              </a:rPr>
              <a:t>Mitä jo arvostatte?</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Mitä käytäntöjä jo käytätte?</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Miten nämä liittyvät kuhunkin PERMA-elementtiin?</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Kirjoita 2-3 yhteyttä jokaiselle PERMA-elementille. Ole täsmällinen. Sen sijaan, että sanoisit </a:t>
            </a:r>
            <a:r>
              <a:rPr b="0" i="1" lang="en-US" sz="1600" u="none" strike="noStrike">
                <a:latin typeface="Arial"/>
                <a:ea typeface="Arial"/>
                <a:cs typeface="Arial"/>
                <a:sym typeface="Arial"/>
              </a:rPr>
              <a:t>"arvostamme oppimista", sano "kannustamme oppilaita tutkimaan aiheita, jotka heitä kiinnostavat, projektipohjaisen oppimisen kautta."</a:t>
            </a:r>
            <a:endParaRPr b="1" sz="1600"/>
          </a:p>
          <a:p>
            <a:pPr indent="0" lvl="0" marL="0" rtl="0" algn="l">
              <a:lnSpc>
                <a:spcPct val="90000"/>
              </a:lnSpc>
              <a:spcBef>
                <a:spcPts val="1000"/>
              </a:spcBef>
              <a:spcAft>
                <a:spcPts val="0"/>
              </a:spcAft>
              <a:buSzPts val="1800"/>
              <a:buNone/>
            </a:pPr>
            <a:r>
              <a:t/>
            </a:r>
            <a:endParaRPr b="1" sz="1600"/>
          </a:p>
          <a:p>
            <a:pPr indent="0" lvl="0" marL="0" rtl="0" algn="l">
              <a:lnSpc>
                <a:spcPct val="90000"/>
              </a:lnSpc>
              <a:spcBef>
                <a:spcPts val="1000"/>
              </a:spcBef>
              <a:spcAft>
                <a:spcPts val="0"/>
              </a:spcAft>
              <a:buSzPts val="1800"/>
              <a:buNone/>
            </a:pPr>
            <a:r>
              <a:t/>
            </a:r>
            <a:endParaRPr sz="1600"/>
          </a:p>
        </p:txBody>
      </p:sp>
      <p:sp>
        <p:nvSpPr>
          <p:cNvPr id="149" name="Google Shape;149;g3aec51c1436_0_83"/>
          <p:cNvSpPr txBox="1"/>
          <p:nvPr>
            <p:ph idx="2" type="body"/>
          </p:nvPr>
        </p:nvSpPr>
        <p:spPr>
          <a:xfrm>
            <a:off x="5888961" y="2305150"/>
            <a:ext cx="6165900" cy="13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2: Laadi visiolauselmasi</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Käytä mallipohjaa </a:t>
            </a:r>
            <a:r>
              <a:rPr b="0" i="1" lang="en-US" sz="1600" u="none" strike="noStrike">
                <a:latin typeface="Arial"/>
                <a:ea typeface="Arial"/>
                <a:cs typeface="Arial"/>
                <a:sym typeface="Arial"/>
              </a:rPr>
              <a:t>Vision Statement Builder</a:t>
            </a:r>
            <a:r>
              <a:rPr b="0" i="0" lang="en-US" sz="1600" u="none" strike="noStrike">
                <a:latin typeface="Arial"/>
                <a:ea typeface="Arial"/>
                <a:cs typeface="Arial"/>
                <a:sym typeface="Arial"/>
              </a:rPr>
              <a:t> luodaksesi luonnoksen visiolausunnosta.</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Täytä jokainen kohta huolellisesti</a:t>
            </a:r>
            <a:endParaRPr sz="1600"/>
          </a:p>
        </p:txBody>
      </p:sp>
      <p:sp>
        <p:nvSpPr>
          <p:cNvPr id="150" name="Google Shape;150;g3aec51c1436_0_83"/>
          <p:cNvSpPr txBox="1"/>
          <p:nvPr>
            <p:ph idx="2" type="body"/>
          </p:nvPr>
        </p:nvSpPr>
        <p:spPr>
          <a:xfrm>
            <a:off x="5888961" y="3870267"/>
            <a:ext cx="6165900" cy="11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3: Hanki palautetta</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Kiinnitä visiosi ympäri huonetta. Kaikki kävelevät ympäriinsä lisäten tarralapuilla palautetta ja korostaen vaikuttavia ilmaisuja. </a:t>
            </a:r>
            <a:endParaRPr sz="1600"/>
          </a:p>
        </p:txBody>
      </p:sp>
      <p:sp>
        <p:nvSpPr>
          <p:cNvPr id="151" name="Google Shape;151;g3aec51c1436_0_83"/>
          <p:cNvSpPr txBox="1"/>
          <p:nvPr>
            <p:ph idx="2" type="body"/>
          </p:nvPr>
        </p:nvSpPr>
        <p:spPr>
          <a:xfrm>
            <a:off x="5888961" y="5171974"/>
            <a:ext cx="6165900" cy="172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4: Hioa visiotasi</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Saamasi palautteen perusteella tarkista visiolausuntosi. Testaa se sitten:</a:t>
            </a:r>
            <a:endParaRPr sz="1600"/>
          </a:p>
          <a:p>
            <a:pPr indent="-330200" lvl="0" marL="457200" rtl="0" algn="l">
              <a:lnSpc>
                <a:spcPct val="90000"/>
              </a:lnSpc>
              <a:spcBef>
                <a:spcPts val="1000"/>
              </a:spcBef>
              <a:spcAft>
                <a:spcPts val="0"/>
              </a:spcAft>
              <a:buSzPts val="1600"/>
              <a:buChar char="●"/>
            </a:pPr>
            <a:r>
              <a:rPr b="0" i="0" lang="en-US" sz="1600" u="none" strike="noStrike">
                <a:latin typeface="Arial"/>
                <a:ea typeface="Arial"/>
                <a:cs typeface="Arial"/>
                <a:sym typeface="Arial"/>
              </a:rPr>
              <a:t>Tunnistaisiko oppilaasi koulunsa tästä?</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Ohjaako tämä konkreettisia teknologiapäätöksiä?</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Onko se toimintakelpoinen?</a:t>
            </a:r>
            <a:endParaRPr sz="1600"/>
          </a:p>
        </p:txBody>
      </p:sp>
      <p:cxnSp>
        <p:nvCxnSpPr>
          <p:cNvPr id="152" name="Google Shape;152;g3aec51c1436_0_83"/>
          <p:cNvCxnSpPr/>
          <p:nvPr/>
        </p:nvCxnSpPr>
        <p:spPr>
          <a:xfrm>
            <a:off x="5727975" y="2338625"/>
            <a:ext cx="0" cy="4298100"/>
          </a:xfrm>
          <a:prstGeom prst="straightConnector1">
            <a:avLst/>
          </a:prstGeom>
          <a:noFill/>
          <a:ln cap="flat" cmpd="sng" w="28575">
            <a:solidFill>
              <a:schemeClr val="accent2"/>
            </a:solidFill>
            <a:prstDash val="solid"/>
            <a:round/>
            <a:headEnd len="sm" w="sm" type="none"/>
            <a:tailEnd len="sm" w="sm" type="none"/>
          </a:ln>
        </p:spPr>
      </p:cxnSp>
      <p:cxnSp>
        <p:nvCxnSpPr>
          <p:cNvPr id="153" name="Google Shape;153;g3aec51c1436_0_83"/>
          <p:cNvCxnSpPr/>
          <p:nvPr/>
        </p:nvCxnSpPr>
        <p:spPr>
          <a:xfrm>
            <a:off x="5744075" y="3626500"/>
            <a:ext cx="6165900" cy="0"/>
          </a:xfrm>
          <a:prstGeom prst="straightConnector1">
            <a:avLst/>
          </a:prstGeom>
          <a:noFill/>
          <a:ln cap="flat" cmpd="sng" w="28575">
            <a:solidFill>
              <a:schemeClr val="accent2"/>
            </a:solidFill>
            <a:prstDash val="solid"/>
            <a:round/>
            <a:headEnd len="sm" w="sm" type="none"/>
            <a:tailEnd len="sm" w="sm" type="none"/>
          </a:ln>
        </p:spPr>
      </p:cxnSp>
      <p:cxnSp>
        <p:nvCxnSpPr>
          <p:cNvPr id="154" name="Google Shape;154;g3aec51c1436_0_83"/>
          <p:cNvCxnSpPr/>
          <p:nvPr/>
        </p:nvCxnSpPr>
        <p:spPr>
          <a:xfrm>
            <a:off x="5744075" y="5085774"/>
            <a:ext cx="6165900"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aec51c1436_0_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Toteutukseen liittyviä näkökohtia</a:t>
            </a:r>
            <a:endParaRPr/>
          </a:p>
        </p:txBody>
      </p:sp>
      <p:sp>
        <p:nvSpPr>
          <p:cNvPr id="161" name="Google Shape;161;g3aec51c1436_0_99"/>
          <p:cNvSpPr txBox="1"/>
          <p:nvPr>
            <p:ph idx="1" type="body"/>
          </p:nvPr>
        </p:nvSpPr>
        <p:spPr>
          <a:xfrm>
            <a:off x="97975" y="1353750"/>
            <a:ext cx="11944500" cy="30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2400" u="none" strike="noStrike">
                <a:latin typeface="Arial"/>
                <a:ea typeface="Arial"/>
                <a:cs typeface="Arial"/>
                <a:sym typeface="Arial"/>
              </a:rPr>
              <a:t>Vahvasta digitaalisen hyvinvoinnin visiosta tulee toimintakelpoinen selkeiden yhteyksien kautta päivittäiseen käytäntöön.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b="0" i="0" lang="en-US" sz="2400" u="none" strike="noStrike">
                <a:latin typeface="Arial"/>
                <a:ea typeface="Arial"/>
                <a:cs typeface="Arial"/>
                <a:sym typeface="Arial"/>
              </a:rPr>
              <a:t>Harkitse </a:t>
            </a:r>
            <a:r>
              <a:rPr b="1" i="0" lang="en-US" sz="2400" u="none" strike="noStrike">
                <a:latin typeface="Arial"/>
                <a:ea typeface="Arial"/>
                <a:cs typeface="Arial"/>
                <a:sym typeface="Arial"/>
              </a:rPr>
              <a:t>oheisten ohjeiden luomista</a:t>
            </a:r>
            <a:r>
              <a:rPr b="0" i="0" lang="en-US" sz="2400" u="none" strike="noStrike">
                <a:latin typeface="Arial"/>
                <a:ea typeface="Arial"/>
                <a:cs typeface="Arial"/>
                <a:sym typeface="Arial"/>
              </a:rPr>
              <a:t>, jotka kääntävät visiosi tiettyihin skenaarioihin: Miten tämä visio vaikuttaa sosiaalisen median käytäntöihin? Mitä se tarkoittaa kotitehtävien teknologiavaatimuksille? Miten se voisi muokata ammatillisen kehittymisen prioriteetteja?</a:t>
            </a:r>
            <a:endParaRPr sz="24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62" name="Google Shape;162;g3aec51c1436_0_99"/>
          <p:cNvSpPr txBox="1"/>
          <p:nvPr/>
        </p:nvSpPr>
        <p:spPr>
          <a:xfrm>
            <a:off x="123850" y="4612575"/>
            <a:ext cx="11918400" cy="20064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rgbClr val="080301"/>
                </a:solidFill>
                <a:latin typeface="Arial"/>
                <a:ea typeface="Arial"/>
                <a:cs typeface="Arial"/>
                <a:sym typeface="Arial"/>
              </a:rPr>
              <a:t>Muista! </a:t>
            </a:r>
            <a:endParaRPr b="1" i="0" sz="24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rgbClr val="DE0A9D"/>
                </a:solidFill>
                <a:latin typeface="Arial"/>
                <a:ea typeface="Arial"/>
                <a:cs typeface="Arial"/>
                <a:sym typeface="Arial"/>
              </a:rPr>
              <a:t>Visiosi tulisi kehittyä</a:t>
            </a:r>
            <a:r>
              <a:rPr b="0" i="0" lang="en-US" sz="2400" u="none" cap="none" strike="noStrike">
                <a:solidFill>
                  <a:srgbClr val="080301"/>
                </a:solidFill>
                <a:latin typeface="Arial"/>
                <a:ea typeface="Arial"/>
                <a:cs typeface="Arial"/>
                <a:sym typeface="Arial"/>
              </a:rPr>
              <a:t> koulusi yhteisön kasvaessa ja teknologiaympäristöjen muuttuessa, säilyttäen samalla ydinsitoumuksensa opiskelijoiden kukoistamiseen tarkoituksellisten digitaalisten kokemusten kautta.</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ec51c1436_0_10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168" name="Google Shape;168;g3aec51c1436_0_10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Koulusi ydinarvot ja PERMA-viitekehys huomioiden, mikä on yksi tietty muutos, jonka uskot merkittävimmin siirtävän teknologian käyttömme toiminnallisesta kukoistavaksi opiskelijoille?</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69" name="Google Shape;169;g3aec51c1436_0_10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aec51c1436_0_1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000" u="none" strike="noStrike">
                <a:latin typeface="Arial"/>
                <a:ea typeface="Arial"/>
                <a:cs typeface="Arial"/>
                <a:sym typeface="Arial"/>
              </a:rPr>
              <a:t>1.3 Koulun digitaalisen hyvinvoinnin visioon linjatut SMART-tavoitteet</a:t>
            </a:r>
            <a:endParaRPr sz="3000"/>
          </a:p>
        </p:txBody>
      </p:sp>
      <p:sp>
        <p:nvSpPr>
          <p:cNvPr id="176" name="Google Shape;176;g3aec51c1436_0_1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SMART-viitekehys toimii kouluissa kahdella toisiinsa liittyvällä tasolla.</a:t>
            </a:r>
            <a:endParaRPr/>
          </a:p>
        </p:txBody>
      </p:sp>
      <p:sp>
        <p:nvSpPr>
          <p:cNvPr id="177" name="Google Shape;177;g3aec51c1436_0_112"/>
          <p:cNvSpPr txBox="1"/>
          <p:nvPr>
            <p:ph idx="2" type="body"/>
          </p:nvPr>
        </p:nvSpPr>
        <p:spPr>
          <a:xfrm>
            <a:off x="97975" y="1462675"/>
            <a:ext cx="56649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SMART tavoitteenasettelun viitekehyksenä</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SMART-tavoitteet muuttavat koulusi digitaalisen hyvinvoinnin vision toiveikkaasta lausumasta mitattavaksi todellisuudeksi. Tämä viitekehys tarjoaa rakenteen, jota tarvitaan edistymisen seuraamiseen ja vastuullisuuden varmistamiseen sellaisten teknologiakäytäntöjen toteuttamisessa, jotka tukevat oppilaiden kukoistamista. Digitaalisen hyvinvoinnin kontekstissa SMART-tavoitteet toimivat siltana PERMA-yhteensopivan visiosi ja päivittäisten luokkahuonekäytäntöjen välillä.     </a:t>
            </a:r>
            <a:endParaRPr/>
          </a:p>
          <a:p>
            <a:pPr indent="0" lvl="0" marL="0" rtl="0" algn="l">
              <a:lnSpc>
                <a:spcPct val="90000"/>
              </a:lnSpc>
              <a:spcBef>
                <a:spcPts val="1000"/>
              </a:spcBef>
              <a:spcAft>
                <a:spcPts val="0"/>
              </a:spcAft>
              <a:buSzPts val="1800"/>
              <a:buNone/>
            </a:pPr>
            <a:r>
              <a:t/>
            </a:r>
            <a:endParaRPr/>
          </a:p>
        </p:txBody>
      </p:sp>
      <p:grpSp>
        <p:nvGrpSpPr>
          <p:cNvPr id="178" name="Google Shape;178;g3aec51c1436_0_112"/>
          <p:cNvGrpSpPr/>
          <p:nvPr/>
        </p:nvGrpSpPr>
        <p:grpSpPr>
          <a:xfrm>
            <a:off x="4484714" y="4386034"/>
            <a:ext cx="3222566" cy="2365929"/>
            <a:chOff x="6606173" y="1557872"/>
            <a:chExt cx="5433427" cy="3989763"/>
          </a:xfrm>
        </p:grpSpPr>
        <p:pic>
          <p:nvPicPr>
            <p:cNvPr id="179" name="Google Shape;179;g3aec51c1436_0_112"/>
            <p:cNvPicPr preferRelativeResize="0"/>
            <p:nvPr/>
          </p:nvPicPr>
          <p:blipFill rotWithShape="1">
            <a:blip r:embed="rId3">
              <a:alphaModFix/>
            </a:blip>
            <a:srcRect b="0" l="0" r="0" t="0"/>
            <a:stretch/>
          </p:blipFill>
          <p:spPr>
            <a:xfrm>
              <a:off x="6606173" y="1557872"/>
              <a:ext cx="5433427" cy="3989763"/>
            </a:xfrm>
            <a:prstGeom prst="rect">
              <a:avLst/>
            </a:prstGeom>
            <a:noFill/>
            <a:ln>
              <a:noFill/>
            </a:ln>
          </p:spPr>
        </p:pic>
        <p:sp>
          <p:nvSpPr>
            <p:cNvPr id="180" name="Google Shape;180;g3aec51c1436_0_112"/>
            <p:cNvSpPr/>
            <p:nvPr/>
          </p:nvSpPr>
          <p:spPr>
            <a:xfrm>
              <a:off x="6701374" y="1601249"/>
              <a:ext cx="278400" cy="319800"/>
            </a:xfrm>
            <a:prstGeom prst="rect">
              <a:avLst/>
            </a:prstGeom>
            <a:solidFill>
              <a:srgbClr val="FFFFFF"/>
            </a:solidFill>
            <a:ln>
              <a:noFill/>
            </a:ln>
          </p:spPr>
          <p:txBody>
            <a:bodyPr anchorCtr="0" anchor="ctr" bIns="54225" lIns="54225" spcFirstLastPara="1" rIns="54225" wrap="square" tIns="54225">
              <a:noAutofit/>
            </a:bodyPr>
            <a:lstStyle/>
            <a:p>
              <a:pPr indent="0" lvl="0" marL="0" marR="0" rtl="0" algn="ctr">
                <a:lnSpc>
                  <a:spcPct val="100000"/>
                </a:lnSpc>
                <a:spcBef>
                  <a:spcPts val="0"/>
                </a:spcBef>
                <a:spcAft>
                  <a:spcPts val="0"/>
                </a:spcAft>
                <a:buClr>
                  <a:srgbClr val="000000"/>
                </a:buClr>
                <a:buSzPts val="830"/>
                <a:buFont typeface="Arial"/>
                <a:buNone/>
              </a:pPr>
              <a:r>
                <a:t/>
              </a:r>
              <a:endParaRPr b="0" i="0" sz="830" u="none" cap="none" strike="noStrike">
                <a:solidFill>
                  <a:srgbClr val="000000"/>
                </a:solidFill>
                <a:latin typeface="Arial"/>
                <a:ea typeface="Arial"/>
                <a:cs typeface="Arial"/>
                <a:sym typeface="Arial"/>
              </a:endParaRPr>
            </a:p>
          </p:txBody>
        </p:sp>
      </p:grpSp>
      <p:sp>
        <p:nvSpPr>
          <p:cNvPr id="181" name="Google Shape;181;g3aec51c1436_0_112"/>
          <p:cNvSpPr txBox="1"/>
          <p:nvPr>
            <p:ph idx="2" type="body"/>
          </p:nvPr>
        </p:nvSpPr>
        <p:spPr>
          <a:xfrm>
            <a:off x="6262375" y="1462675"/>
            <a:ext cx="5780100" cy="539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SMART tavoitteenasettelun viitekehyksenä</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Älykkäät koulutusviitekehykset luovat yksilöllisiä, tehokkaita ja sitouttavia oppimisympäristöjä strategisen teknologian integroinnin kautta. Tämä lähestymistapa tunnistaa, että tehokas digitaalinen hyvinvointi vaatii enemmän kuin pelkkää tavoitteiden asettamista. Tarkemmin sanottuna se vaatii älykkäitä järjestelmiä, jotka mukautuvat oppilaiden tarpeisiin säilyttäen samalla keskittymisen inhimilliseen kukoistamiseen.</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aec51c1436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Aktiviteetti - SMART-tavoitteiden kehittäminen </a:t>
            </a:r>
            <a:endParaRPr/>
          </a:p>
        </p:txBody>
      </p:sp>
      <p:sp>
        <p:nvSpPr>
          <p:cNvPr id="188" name="Google Shape;188;g3aec51c1436_0_136"/>
          <p:cNvSpPr txBox="1"/>
          <p:nvPr>
            <p:ph idx="1" type="body"/>
          </p:nvPr>
        </p:nvSpPr>
        <p:spPr>
          <a:xfrm>
            <a:off x="97975" y="806375"/>
            <a:ext cx="11944500" cy="880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1000"/>
              </a:spcAft>
              <a:buSzPts val="2400"/>
              <a:buNone/>
            </a:pPr>
            <a:r>
              <a:rPr b="0" i="0" lang="en-US" sz="2200" u="none" strike="noStrike">
                <a:latin typeface="Arial"/>
                <a:ea typeface="Arial"/>
                <a:cs typeface="Arial"/>
                <a:sym typeface="Arial"/>
              </a:rPr>
              <a:t>Tämä aktiviteetti auttaa sinua muuttamaan visiosi mitattaviksi tavoitteiksi, joita voit seurata ja saavuttaa.</a:t>
            </a:r>
            <a:endParaRPr sz="2200"/>
          </a:p>
        </p:txBody>
      </p:sp>
      <p:sp>
        <p:nvSpPr>
          <p:cNvPr id="189" name="Google Shape;189;g3aec51c1436_0_136"/>
          <p:cNvSpPr txBox="1"/>
          <p:nvPr>
            <p:ph idx="2" type="body"/>
          </p:nvPr>
        </p:nvSpPr>
        <p:spPr>
          <a:xfrm>
            <a:off x="145200" y="1686575"/>
            <a:ext cx="11901600" cy="19011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1: Tunnista keskeiset sitoumukset</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Työskennelkää pienissä ryhmissä</a:t>
            </a:r>
            <a:endParaRPr sz="1600"/>
          </a:p>
          <a:p>
            <a:pPr indent="-330200" lvl="0" marL="457200" rtl="0" algn="l">
              <a:lnSpc>
                <a:spcPct val="90000"/>
              </a:lnSpc>
              <a:spcBef>
                <a:spcPts val="1000"/>
              </a:spcBef>
              <a:spcAft>
                <a:spcPts val="0"/>
              </a:spcAft>
              <a:buSzPts val="1600"/>
              <a:buAutoNum type="arabicPeriod"/>
            </a:pPr>
            <a:r>
              <a:rPr b="0" i="0" lang="en-US" sz="1600" u="none" strike="noStrike">
                <a:latin typeface="Arial"/>
                <a:ea typeface="Arial"/>
                <a:cs typeface="Arial"/>
                <a:sym typeface="Arial"/>
              </a:rPr>
              <a:t>Katsokaa luomaanne visiolausumaa. Mihin te itse asiassa sitoudutte? Tunnistakaa 3-4 keskeistä sitoumusta.</a:t>
            </a:r>
            <a:endParaRPr sz="1600"/>
          </a:p>
          <a:p>
            <a:pPr indent="-330200" lvl="0" marL="457200" rtl="0" algn="l">
              <a:lnSpc>
                <a:spcPct val="90000"/>
              </a:lnSpc>
              <a:spcBef>
                <a:spcPts val="0"/>
              </a:spcBef>
              <a:spcAft>
                <a:spcPts val="0"/>
              </a:spcAft>
              <a:buSzPts val="1600"/>
              <a:buAutoNum type="arabicPeriod"/>
            </a:pPr>
            <a:r>
              <a:rPr b="0" i="0" lang="en-US" sz="1600" u="none" strike="noStrike">
                <a:latin typeface="Arial"/>
                <a:ea typeface="Arial"/>
                <a:cs typeface="Arial"/>
                <a:sym typeface="Arial"/>
              </a:rPr>
              <a:t>Kirjoittakaa jokaisesta sitoumuksesta: "Tiedämme tämän toimivan, kun..."</a:t>
            </a:r>
            <a:endParaRPr sz="1600"/>
          </a:p>
          <a:p>
            <a:pPr indent="0" lvl="0" marL="0" rtl="0" algn="l">
              <a:lnSpc>
                <a:spcPct val="100000"/>
              </a:lnSpc>
              <a:spcBef>
                <a:spcPts val="1400"/>
              </a:spcBef>
              <a:spcAft>
                <a:spcPts val="1400"/>
              </a:spcAft>
              <a:buSzPts val="1800"/>
              <a:buNone/>
            </a:pPr>
            <a:r>
              <a:rPr b="1" i="0" lang="en-US" sz="1600" u="none" strike="noStrike">
                <a:solidFill>
                  <a:srgbClr val="000000"/>
                </a:solidFill>
                <a:latin typeface="Arial"/>
                <a:ea typeface="Arial"/>
                <a:cs typeface="Arial"/>
                <a:sym typeface="Arial"/>
              </a:rPr>
              <a:t>Ole täsmällinen. </a:t>
            </a:r>
            <a:r>
              <a:rPr b="0" i="0" lang="en-US" sz="1600" u="none" strike="noStrike">
                <a:solidFill>
                  <a:srgbClr val="000000"/>
                </a:solidFill>
                <a:latin typeface="Arial"/>
                <a:ea typeface="Arial"/>
                <a:cs typeface="Arial"/>
                <a:sym typeface="Arial"/>
              </a:rPr>
              <a:t>"Opiskelijat käyttävät teknologiaa paremmin" on liian epämääräinen. </a:t>
            </a:r>
            <a:r>
              <a:rPr b="0" i="1" lang="en-US" sz="1600" u="none" strike="noStrike">
                <a:solidFill>
                  <a:srgbClr val="000000"/>
                </a:solidFill>
                <a:latin typeface="Arial"/>
                <a:ea typeface="Arial"/>
                <a:cs typeface="Arial"/>
                <a:sym typeface="Arial"/>
              </a:rPr>
              <a:t>"Opiskelijat osaavat selittää, milloin teknologia auttaa heidän oppimistaan ja milloin se häiritsee heitä" on täsmällinen.</a:t>
            </a:r>
            <a:endParaRPr sz="1600"/>
          </a:p>
        </p:txBody>
      </p:sp>
      <p:sp>
        <p:nvSpPr>
          <p:cNvPr id="190" name="Google Shape;190;g3aec51c1436_0_136"/>
          <p:cNvSpPr txBox="1"/>
          <p:nvPr>
            <p:ph idx="2" type="body"/>
          </p:nvPr>
        </p:nvSpPr>
        <p:spPr>
          <a:xfrm>
            <a:off x="119425" y="3749700"/>
            <a:ext cx="11901600" cy="1666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2: Rakenna SMART-tavoitteesi</a:t>
            </a:r>
            <a:endParaRPr b="1" sz="1600"/>
          </a:p>
          <a:p>
            <a:pPr indent="0" lvl="0" marL="0" rtl="0" algn="l">
              <a:lnSpc>
                <a:spcPct val="90000"/>
              </a:lnSpc>
              <a:spcBef>
                <a:spcPts val="1000"/>
              </a:spcBef>
              <a:spcAft>
                <a:spcPts val="0"/>
              </a:spcAft>
              <a:buSzPts val="1800"/>
              <a:buNone/>
            </a:pPr>
            <a:r>
              <a:rPr b="0" i="0" lang="en-US" sz="1600" u="none" strike="noStrike">
                <a:solidFill>
                  <a:srgbClr val="080301"/>
                </a:solidFill>
                <a:latin typeface="Arial"/>
                <a:ea typeface="Arial"/>
                <a:cs typeface="Arial"/>
                <a:sym typeface="Arial"/>
              </a:rPr>
              <a:t>Täytä </a:t>
            </a:r>
            <a:r>
              <a:rPr b="0" i="1" lang="en-US" sz="1600" u="none" strike="noStrike">
                <a:solidFill>
                  <a:srgbClr val="080301"/>
                </a:solidFill>
                <a:latin typeface="Arial"/>
                <a:ea typeface="Arial"/>
                <a:cs typeface="Arial"/>
                <a:sym typeface="Arial"/>
              </a:rPr>
              <a:t>SMART-digitaalisen hyvinvoinnin tavoitteet -toimintamoniste</a:t>
            </a:r>
            <a:endParaRPr b="1" sz="1600"/>
          </a:p>
          <a:p>
            <a:pPr indent="-330200" lvl="0" marL="457200" rtl="0" algn="l">
              <a:lnSpc>
                <a:spcPct val="90000"/>
              </a:lnSpc>
              <a:spcBef>
                <a:spcPts val="1000"/>
              </a:spcBef>
              <a:spcAft>
                <a:spcPts val="0"/>
              </a:spcAft>
              <a:buSzPts val="1600"/>
              <a:buAutoNum type="arabicPeriod"/>
            </a:pPr>
            <a:r>
              <a:rPr b="0" i="0" lang="en-US" sz="1600" u="none" strike="noStrike">
                <a:latin typeface="Arial"/>
                <a:ea typeface="Arial"/>
                <a:cs typeface="Arial"/>
                <a:sym typeface="Arial"/>
              </a:rPr>
              <a:t>Luo 2-3 tavoitetta tärkeimmille sitoumuksillesi.</a:t>
            </a:r>
            <a:endParaRPr sz="1600"/>
          </a:p>
          <a:p>
            <a:pPr indent="-330200" lvl="0" marL="457200" rtl="0" algn="l">
              <a:lnSpc>
                <a:spcPct val="90000"/>
              </a:lnSpc>
              <a:spcBef>
                <a:spcPts val="0"/>
              </a:spcBef>
              <a:spcAft>
                <a:spcPts val="0"/>
              </a:spcAft>
              <a:buSzPts val="1600"/>
              <a:buAutoNum type="arabicPeriod"/>
            </a:pPr>
            <a:r>
              <a:rPr b="0" i="0" lang="en-US" sz="1600" u="none" strike="noStrike">
                <a:latin typeface="Arial"/>
                <a:ea typeface="Arial"/>
                <a:cs typeface="Arial"/>
                <a:sym typeface="Arial"/>
              </a:rPr>
              <a:t>Käy jokaisen tavoitteen kohdalla läpi kaikki viisi SMART-elementtiä toimintamonisteessa</a:t>
            </a:r>
            <a:endParaRPr sz="1600"/>
          </a:p>
          <a:p>
            <a:pPr indent="0" lvl="0" marL="0" rtl="0" algn="l">
              <a:lnSpc>
                <a:spcPct val="90000"/>
              </a:lnSpc>
              <a:spcBef>
                <a:spcPts val="1000"/>
              </a:spcBef>
              <a:spcAft>
                <a:spcPts val="0"/>
              </a:spcAft>
              <a:buSzPts val="1800"/>
              <a:buNone/>
            </a:pPr>
            <a:r>
              <a:rPr b="1" i="1" lang="en-US" sz="1600" u="none" strike="noStrike">
                <a:latin typeface="Arial"/>
                <a:ea typeface="Arial"/>
                <a:cs typeface="Arial"/>
                <a:sym typeface="Arial"/>
              </a:rPr>
              <a:t>Tee tavoitteistasi riittävän yksityiskohtaisia</a:t>
            </a:r>
            <a:r>
              <a:rPr b="0" i="1" lang="en-US" sz="1600" u="none" strike="noStrike">
                <a:latin typeface="Arial"/>
                <a:ea typeface="Arial"/>
                <a:cs typeface="Arial"/>
                <a:sym typeface="Arial"/>
              </a:rPr>
              <a:t>, jotta toinen opettaja voisi toteuttaa ne kysymättä sinulta kysymyksiä.</a:t>
            </a:r>
            <a:endParaRPr i="1" sz="1600"/>
          </a:p>
        </p:txBody>
      </p:sp>
      <p:sp>
        <p:nvSpPr>
          <p:cNvPr id="191" name="Google Shape;191;g3aec51c1436_0_136"/>
          <p:cNvSpPr txBox="1"/>
          <p:nvPr>
            <p:ph idx="2" type="body"/>
          </p:nvPr>
        </p:nvSpPr>
        <p:spPr>
          <a:xfrm>
            <a:off x="119425" y="5578525"/>
            <a:ext cx="11901600" cy="7809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3: Hanki palautetta ja hioa</a:t>
            </a:r>
            <a:endParaRPr b="1" sz="1600"/>
          </a:p>
          <a:p>
            <a:pPr indent="0" lvl="0" marL="0" rtl="0" algn="l">
              <a:lnSpc>
                <a:spcPct val="90000"/>
              </a:lnSpc>
              <a:spcBef>
                <a:spcPts val="1000"/>
              </a:spcBef>
              <a:spcAft>
                <a:spcPts val="0"/>
              </a:spcAft>
              <a:buSzPts val="1800"/>
              <a:buNone/>
            </a:pPr>
            <a:r>
              <a:rPr b="0" i="0" lang="en-US" sz="1600" u="none" strike="noStrike">
                <a:solidFill>
                  <a:srgbClr val="080301"/>
                </a:solidFill>
                <a:latin typeface="Arial"/>
                <a:ea typeface="Arial"/>
                <a:cs typeface="Arial"/>
                <a:sym typeface="Arial"/>
              </a:rPr>
              <a:t>Ryhmät vaihtavat tavoitteita, antavat palautetta käyttäen toimintamonisteessa olevia ohjaavia kysymyksiä ja hioivat!</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aec51c1436_0_15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197" name="Google Shape;197;g3aec51c1436_0_15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Miten SMART-tavoitteen luomisprosessi muuttaa tai selkeyttää ymmärrystäsi koulumme digitaalisen hyvinvoinnin visiosta?</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98" name="Google Shape;198;g3aec51c1436_0_15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aec51c1436_0_158"/>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0" i="0" lang="en-US" sz="3000" u="none" strike="noStrike">
                <a:latin typeface="Arial"/>
                <a:ea typeface="Arial"/>
                <a:cs typeface="Arial"/>
                <a:sym typeface="Arial"/>
              </a:rPr>
              <a:t>Arvioinnista toimintaan: Koko koulun kattavan suunnitelman rakentaminen</a:t>
            </a:r>
            <a:endParaRPr sz="3000"/>
          </a:p>
        </p:txBody>
      </p:sp>
      <p:sp>
        <p:nvSpPr>
          <p:cNvPr id="204" name="Google Shape;204;g3aec51c1436_0_158"/>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1" i="0" lang="en-US" sz="3000" u="none" strike="noStrike">
                <a:latin typeface="Arial"/>
                <a:ea typeface="Arial"/>
                <a:cs typeface="Arial"/>
                <a:sym typeface="Arial"/>
              </a:rPr>
              <a:t>Osio 2</a:t>
            </a:r>
            <a:endParaRPr b="1"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aec51c1436_0_1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2.1 Tarpeiden ja puutteiden tutkiminen</a:t>
            </a:r>
            <a:endParaRPr/>
          </a:p>
        </p:txBody>
      </p:sp>
      <p:sp>
        <p:nvSpPr>
          <p:cNvPr id="211" name="Google Shape;211;g3aec51c1436_0_169"/>
          <p:cNvSpPr txBox="1"/>
          <p:nvPr>
            <p:ph idx="1" type="body"/>
          </p:nvPr>
        </p:nvSpPr>
        <p:spPr>
          <a:xfrm>
            <a:off x="97975" y="854675"/>
            <a:ext cx="11944500" cy="44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0" i="0" lang="en-US" sz="2400" u="none" strike="noStrike">
                <a:solidFill>
                  <a:srgbClr val="DE0A9D"/>
                </a:solidFill>
                <a:latin typeface="Arial"/>
                <a:ea typeface="Arial"/>
                <a:cs typeface="Arial"/>
                <a:sym typeface="Arial"/>
              </a:rPr>
              <a:t>Kaksi tehokasta työkalua voivat auttaa sinua tutkimaan koulusi digitaalisen hyvinvoinnin tarpeita. </a:t>
            </a:r>
            <a:r>
              <a:rPr b="1" i="0" lang="en-US" sz="2400" u="none" strike="noStrike">
                <a:solidFill>
                  <a:srgbClr val="DE0A9D"/>
                </a:solidFill>
                <a:latin typeface="Arial"/>
                <a:ea typeface="Arial"/>
                <a:cs typeface="Arial"/>
                <a:sym typeface="Arial"/>
              </a:rPr>
              <a:t>PERMA-digitaalisen hyvinvoinnin indeksi</a:t>
            </a:r>
            <a:r>
              <a:rPr b="0" i="0" lang="en-US" sz="2400" u="none" strike="noStrike">
                <a:solidFill>
                  <a:srgbClr val="DE0A9D"/>
                </a:solidFill>
                <a:latin typeface="Arial"/>
                <a:ea typeface="Arial"/>
                <a:cs typeface="Arial"/>
                <a:sym typeface="Arial"/>
              </a:rPr>
              <a:t> ja </a:t>
            </a:r>
            <a:r>
              <a:rPr b="1" i="0" lang="en-US" sz="2400" u="none" strike="noStrike">
                <a:solidFill>
                  <a:srgbClr val="DE0A9D"/>
                </a:solidFill>
                <a:latin typeface="Arial"/>
                <a:ea typeface="Arial"/>
                <a:cs typeface="Arial"/>
                <a:sym typeface="Arial"/>
              </a:rPr>
              <a:t>fokusryhmät</a:t>
            </a:r>
            <a:r>
              <a:rPr b="0" i="0" lang="en-US" sz="2400" u="none" strike="noStrike">
                <a:solidFill>
                  <a:srgbClr val="DE0A9D"/>
                </a:solidFill>
                <a:latin typeface="Arial"/>
                <a:ea typeface="Arial"/>
                <a:cs typeface="Arial"/>
                <a:sym typeface="Arial"/>
              </a:rPr>
              <a:t>. </a:t>
            </a:r>
            <a:endParaRPr>
              <a:solidFill>
                <a:srgbClr val="DE0A9D"/>
              </a:solidFill>
            </a:endParaRPr>
          </a:p>
          <a:p>
            <a:pPr indent="0" lvl="0" marL="0" rtl="0" algn="ctr">
              <a:lnSpc>
                <a:spcPct val="90000"/>
              </a:lnSpc>
              <a:spcBef>
                <a:spcPts val="1000"/>
              </a:spcBef>
              <a:spcAft>
                <a:spcPts val="0"/>
              </a:spcAft>
              <a:buSzPts val="2400"/>
              <a:buNone/>
            </a:pPr>
            <a:r>
              <a:t/>
            </a:r>
            <a:endParaRPr>
              <a:solidFill>
                <a:srgbClr val="DE0A9D"/>
              </a:solidFill>
            </a:endParaRPr>
          </a:p>
          <a:p>
            <a:pPr indent="0" lvl="0" marL="0" rtl="0" algn="ctr">
              <a:lnSpc>
                <a:spcPct val="90000"/>
              </a:lnSpc>
              <a:spcBef>
                <a:spcPts val="1000"/>
              </a:spcBef>
              <a:spcAft>
                <a:spcPts val="0"/>
              </a:spcAft>
              <a:buSzPts val="2400"/>
              <a:buNone/>
            </a:pPr>
            <a:r>
              <a:rPr b="0" i="0" lang="en-US" sz="2400" u="none" strike="noStrike">
                <a:solidFill>
                  <a:srgbClr val="6C6E70"/>
                </a:solidFill>
                <a:latin typeface="Arial"/>
                <a:ea typeface="Arial"/>
                <a:cs typeface="Arial"/>
                <a:sym typeface="Arial"/>
              </a:rPr>
              <a:t>Yhdessä ne tarjoavat sekä määrällistä dataa että laadullisia oivalluksia maalaamaan täydellisen kuvan koulusi digitaalisen hyvinvoinnin tilasta.</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aec51c1436_0_17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Fokusryhmät</a:t>
            </a:r>
            <a:endParaRPr/>
          </a:p>
        </p:txBody>
      </p:sp>
      <p:sp>
        <p:nvSpPr>
          <p:cNvPr id="218" name="Google Shape;218;g3aec51c1436_0_176"/>
          <p:cNvSpPr txBox="1"/>
          <p:nvPr>
            <p:ph idx="2" type="body"/>
          </p:nvPr>
        </p:nvSpPr>
        <p:spPr>
          <a:xfrm>
            <a:off x="97975" y="1413625"/>
            <a:ext cx="8501400" cy="392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2400" u="none" strike="noStrike">
                <a:latin typeface="Arial"/>
                <a:ea typeface="Arial"/>
                <a:cs typeface="Arial"/>
                <a:sym typeface="Arial"/>
              </a:rPr>
              <a:t>Fokusryhmät ovat</a:t>
            </a:r>
            <a:r>
              <a:rPr b="1" i="0" lang="en-US" sz="2400" u="none" strike="noStrike">
                <a:latin typeface="Arial"/>
                <a:ea typeface="Arial"/>
                <a:cs typeface="Arial"/>
                <a:sym typeface="Arial"/>
              </a:rPr>
              <a:t> pieniä, strukturoituja keskusteluja, joissa 4-6 osallistujaa jakavat kokemuksiaan ja mielipiteitään tietystä aiheesta. </a:t>
            </a:r>
            <a:endParaRPr b="1"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b="0" i="0" lang="en-US" sz="2400" u="none" strike="noStrike">
                <a:latin typeface="Arial"/>
                <a:ea typeface="Arial"/>
                <a:cs typeface="Arial"/>
                <a:sym typeface="Arial"/>
              </a:rPr>
              <a:t>Digitaalisen hyvinvoinnin kontekstissa fokusryhmät antavat opettajille ja opiskelijoille mahdollisuuden ilmaista ajatuksiaan, huolenaiheitaan ja ehdotuksiaan teknologian käytöstä koulutuksessa. Nämä keskustelut paljastavat oivalluksia, joita kyselyt eivät yksinään voi tavoittaa, kuten tunteita, motivaatioita ja erityisiä haasteita, joita ihmiset kohtaavat.</a:t>
            </a:r>
            <a:endParaRPr sz="2400"/>
          </a:p>
        </p:txBody>
      </p:sp>
      <p:pic>
        <p:nvPicPr>
          <p:cNvPr id="219" name="Google Shape;219;g3aec51c1436_0_176"/>
          <p:cNvPicPr preferRelativeResize="0"/>
          <p:nvPr/>
        </p:nvPicPr>
        <p:blipFill rotWithShape="1">
          <a:blip r:embed="rId3">
            <a:alphaModFix/>
          </a:blip>
          <a:srcRect b="0" l="0" r="0" t="0"/>
          <a:stretch/>
        </p:blipFill>
        <p:spPr>
          <a:xfrm>
            <a:off x="8599375" y="2166750"/>
            <a:ext cx="3398575" cy="241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Johdanto</a:t>
            </a:r>
            <a:endParaRPr/>
          </a:p>
        </p:txBody>
      </p:sp>
      <p:sp>
        <p:nvSpPr>
          <p:cNvPr id="72" name="Google Shape;72;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b="0" i="0" lang="en-US" sz="2400" u="none" strike="noStrike">
                <a:latin typeface="Arial"/>
                <a:ea typeface="Arial"/>
                <a:cs typeface="Arial"/>
                <a:sym typeface="Arial"/>
              </a:rPr>
              <a:t>Tässä moduulissa opit muotoilemaan yhteisen vision, suunnittelemaan koordinoituja toimintasuunnitelmia ja sitouttamaan perheitä ja yhteisöjä merkityksellisillä tavoilla. Lopuksi olet valmis johtamaan aloitteita, jotka tekevät digitaalisesta hyvinvoinnista kestävää, varmistaen tasapainon, turvallisuuden ja positiiviset käytännöt koko kouluympäristössäsi.</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aec51c1436_0_1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Tämän kaksoislähetystavan hyödyt</a:t>
            </a:r>
            <a:endParaRPr/>
          </a:p>
        </p:txBody>
      </p:sp>
      <p:sp>
        <p:nvSpPr>
          <p:cNvPr id="226" name="Google Shape;226;g3aec51c1436_0_186"/>
          <p:cNvSpPr txBox="1"/>
          <p:nvPr>
            <p:ph idx="1" type="body"/>
          </p:nvPr>
        </p:nvSpPr>
        <p:spPr>
          <a:xfrm>
            <a:off x="97975" y="1664671"/>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400"/>
              <a:buNone/>
            </a:pPr>
            <a:r>
              <a:rPr b="0" i="0" lang="en-US" sz="2100" u="none" strike="noStrike">
                <a:solidFill>
                  <a:srgbClr val="000000"/>
                </a:solidFill>
                <a:latin typeface="Arial"/>
                <a:ea typeface="Arial"/>
                <a:cs typeface="Arial"/>
                <a:sym typeface="Arial"/>
              </a:rPr>
              <a:t>Kertoo, </a:t>
            </a:r>
            <a:r>
              <a:rPr b="1" i="0" lang="en-US" sz="2100" u="none" strike="noStrike">
                <a:solidFill>
                  <a:srgbClr val="DE0A9D"/>
                </a:solidFill>
                <a:latin typeface="Arial"/>
                <a:ea typeface="Arial"/>
                <a:cs typeface="Arial"/>
                <a:sym typeface="Arial"/>
              </a:rPr>
              <a:t>mitkä </a:t>
            </a:r>
            <a:r>
              <a:rPr b="0" i="0" lang="en-US" sz="2100" u="none" strike="noStrike">
                <a:solidFill>
                  <a:srgbClr val="000000"/>
                </a:solidFill>
                <a:latin typeface="Arial"/>
                <a:ea typeface="Arial"/>
                <a:cs typeface="Arial"/>
                <a:sym typeface="Arial"/>
              </a:rPr>
              <a:t>ongelmat ovat </a:t>
            </a:r>
            <a:endParaRPr sz="2100">
              <a:solidFill>
                <a:srgbClr val="000000"/>
              </a:solidFill>
            </a:endParaRPr>
          </a:p>
          <a:p>
            <a:pPr indent="0" lvl="0" marL="0" rtl="0" algn="just">
              <a:lnSpc>
                <a:spcPct val="100000"/>
              </a:lnSpc>
              <a:spcBef>
                <a:spcPts val="0"/>
              </a:spcBef>
              <a:spcAft>
                <a:spcPts val="0"/>
              </a:spcAft>
              <a:buSzPts val="2400"/>
              <a:buNone/>
            </a:pPr>
            <a:r>
              <a:t/>
            </a:r>
            <a:endParaRPr sz="2100">
              <a:solidFill>
                <a:srgbClr val="000000"/>
              </a:solidFill>
            </a:endParaRPr>
          </a:p>
        </p:txBody>
      </p:sp>
      <p:sp>
        <p:nvSpPr>
          <p:cNvPr id="227" name="Google Shape;227;g3aec51c1436_0_186"/>
          <p:cNvSpPr txBox="1"/>
          <p:nvPr>
            <p:ph idx="2" type="body"/>
          </p:nvPr>
        </p:nvSpPr>
        <p:spPr>
          <a:xfrm>
            <a:off x="6131375" y="1664650"/>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0" i="0" lang="en-US" sz="2100" u="none" strike="noStrike">
                <a:latin typeface="Arial"/>
                <a:ea typeface="Arial"/>
                <a:cs typeface="Arial"/>
                <a:sym typeface="Arial"/>
              </a:rPr>
              <a:t>Paljastaa, </a:t>
            </a:r>
            <a:r>
              <a:rPr b="1" i="0" lang="en-US" sz="2100" u="none" strike="noStrike">
                <a:solidFill>
                  <a:srgbClr val="DE0A9D"/>
                </a:solidFill>
                <a:latin typeface="Arial"/>
                <a:ea typeface="Arial"/>
                <a:cs typeface="Arial"/>
                <a:sym typeface="Arial"/>
              </a:rPr>
              <a:t>miksi </a:t>
            </a:r>
            <a:r>
              <a:rPr b="0" i="0" lang="en-US" sz="2100" u="none" strike="noStrike">
                <a:latin typeface="Arial"/>
                <a:ea typeface="Arial"/>
                <a:cs typeface="Arial"/>
                <a:sym typeface="Arial"/>
              </a:rPr>
              <a:t>nämä ongelmat ovat olemassa ja </a:t>
            </a:r>
            <a:r>
              <a:rPr b="1" i="0" lang="en-US" sz="2100" u="none" strike="noStrike">
                <a:solidFill>
                  <a:srgbClr val="DE0A9D"/>
                </a:solidFill>
                <a:latin typeface="Arial"/>
                <a:ea typeface="Arial"/>
                <a:cs typeface="Arial"/>
                <a:sym typeface="Arial"/>
              </a:rPr>
              <a:t>miten </a:t>
            </a:r>
            <a:r>
              <a:rPr b="0" i="0" lang="en-US" sz="2100" u="none" strike="noStrike">
                <a:latin typeface="Arial"/>
                <a:ea typeface="Arial"/>
                <a:cs typeface="Arial"/>
                <a:sym typeface="Arial"/>
              </a:rPr>
              <a:t>ne vaikuttavat kouluyhteisöösi. </a:t>
            </a:r>
            <a:endParaRPr sz="2100"/>
          </a:p>
        </p:txBody>
      </p:sp>
      <p:sp>
        <p:nvSpPr>
          <p:cNvPr id="228" name="Google Shape;228;g3aec51c1436_0_186"/>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PERMA-indeksi</a:t>
            </a:r>
            <a:endParaRPr b="1" i="0" sz="2600" u="none" cap="none" strike="noStrike">
              <a:solidFill>
                <a:srgbClr val="FEF6FC"/>
              </a:solidFill>
              <a:latin typeface="Arial"/>
              <a:ea typeface="Arial"/>
              <a:cs typeface="Arial"/>
              <a:sym typeface="Arial"/>
            </a:endParaRPr>
          </a:p>
        </p:txBody>
      </p:sp>
      <p:sp>
        <p:nvSpPr>
          <p:cNvPr id="229" name="Google Shape;229;g3aec51c1436_0_186"/>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Fokusryhmät</a:t>
            </a:r>
            <a:endParaRPr b="1" i="0" sz="2600" u="none" cap="none" strike="noStrike">
              <a:solidFill>
                <a:srgbClr val="FEF6FC"/>
              </a:solidFill>
              <a:latin typeface="Arial"/>
              <a:ea typeface="Arial"/>
              <a:cs typeface="Arial"/>
              <a:sym typeface="Arial"/>
            </a:endParaRPr>
          </a:p>
        </p:txBody>
      </p:sp>
      <p:sp>
        <p:nvSpPr>
          <p:cNvPr id="230" name="Google Shape;230;g3aec51c1436_0_186"/>
          <p:cNvSpPr txBox="1"/>
          <p:nvPr/>
        </p:nvSpPr>
        <p:spPr>
          <a:xfrm>
            <a:off x="691500" y="3227725"/>
            <a:ext cx="10809000" cy="120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400"/>
              </a:spcBef>
              <a:spcAft>
                <a:spcPts val="1400"/>
              </a:spcAft>
              <a:buClr>
                <a:srgbClr val="000000"/>
              </a:buClr>
              <a:buSzPts val="2200"/>
              <a:buFont typeface="Arial"/>
              <a:buNone/>
            </a:pPr>
            <a:r>
              <a:rPr b="0" i="0" lang="en-US" sz="2200" u="none" cap="none" strike="noStrike">
                <a:solidFill>
                  <a:srgbClr val="000000"/>
                </a:solidFill>
                <a:latin typeface="Arial"/>
                <a:ea typeface="Arial"/>
                <a:cs typeface="Arial"/>
                <a:sym typeface="Arial"/>
              </a:rPr>
              <a:t>Kyselyjen ja fokusryhmien yhdistäminen luo tehokkaamman arviointistrategian kuin kummankaan menetelmän käyttäminen erikseen. Yhdessä ne luovat </a:t>
            </a:r>
            <a:r>
              <a:rPr b="1" i="0" lang="en-US" sz="2200" u="none" cap="none" strike="noStrike">
                <a:solidFill>
                  <a:srgbClr val="000000"/>
                </a:solidFill>
                <a:latin typeface="Arial"/>
                <a:ea typeface="Arial"/>
                <a:cs typeface="Arial"/>
                <a:sym typeface="Arial"/>
              </a:rPr>
              <a:t>kattavan tarpeiden arvioinnin, joka ohjaa kohdennettuja interventioita.</a:t>
            </a:r>
            <a:endParaRPr b="0" i="0" sz="2200" u="none" cap="none" strike="noStrike">
              <a:solidFill>
                <a:srgbClr val="000000"/>
              </a:solidFill>
              <a:latin typeface="Arial"/>
              <a:ea typeface="Arial"/>
              <a:cs typeface="Arial"/>
              <a:sym typeface="Arial"/>
            </a:endParaRPr>
          </a:p>
        </p:txBody>
      </p:sp>
      <p:sp>
        <p:nvSpPr>
          <p:cNvPr id="231" name="Google Shape;231;g3aec51c1436_0_186"/>
          <p:cNvSpPr txBox="1"/>
          <p:nvPr/>
        </p:nvSpPr>
        <p:spPr>
          <a:xfrm>
            <a:off x="97975" y="4792700"/>
            <a:ext cx="7177200" cy="17238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Numerot ja tarinat yhdessä tarjoavat täydelliset oivallukset</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Fokusryhmät voivat vahvistaa tai kyseenalaistaa kyselytulosten</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Laadullinen data ehdottaa erityisiä interventiostrategioita</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Fokusryhmät osallistavat sidosryhmät ratkaisujen löytämisprosessiin</a:t>
            </a:r>
            <a:endParaRPr b="0" i="0" sz="2000" u="none" cap="none" strike="noStrike">
              <a:solidFill>
                <a:srgbClr val="000000"/>
              </a:solidFill>
              <a:latin typeface="Arial"/>
              <a:ea typeface="Arial"/>
              <a:cs typeface="Arial"/>
              <a:sym typeface="Arial"/>
            </a:endParaRPr>
          </a:p>
        </p:txBody>
      </p:sp>
      <p:sp>
        <p:nvSpPr>
          <p:cNvPr id="232" name="Google Shape;232;g3aec51c1436_0_186"/>
          <p:cNvSpPr txBox="1"/>
          <p:nvPr/>
        </p:nvSpPr>
        <p:spPr>
          <a:xfrm>
            <a:off x="7484800" y="4792700"/>
            <a:ext cx="4557600" cy="17238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Esimerkiksi</a:t>
            </a:r>
            <a:r>
              <a:rPr b="0" i="0" lang="en-US" sz="1600" u="none" cap="none" strike="noStrike">
                <a:solidFill>
                  <a:srgbClr val="080301"/>
                </a:solidFill>
                <a:latin typeface="Arial"/>
                <a:ea typeface="Arial"/>
                <a:cs typeface="Arial"/>
                <a:sym typeface="Arial"/>
              </a:rPr>
              <a:t>, jos PERMA-indeksi osoittaa matalia pisteitä kohdassa "Ihmissuhteet" ja fokusryhmät paljastavat, että opettajat tuntevat olonsa eristyneiksi käyttäessään teknologiaa, voit kehittää yhteistyöhön perustuvia digitaalisia projekteja ja/tai vertaismentorointi-ohjelmia.</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aec51c1436_0_2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400" u="none" strike="noStrike">
                <a:latin typeface="Arial"/>
                <a:ea typeface="Arial"/>
                <a:cs typeface="Arial"/>
                <a:sym typeface="Arial"/>
              </a:rPr>
              <a:t>2.2 Opas fokusryhmien ja PERMA-indeksin toteuttamiseen</a:t>
            </a:r>
            <a:endParaRPr sz="3400"/>
          </a:p>
        </p:txBody>
      </p:sp>
      <p:sp>
        <p:nvSpPr>
          <p:cNvPr id="239" name="Google Shape;239;g3aec51c1436_0_206"/>
          <p:cNvSpPr txBox="1"/>
          <p:nvPr>
            <p:ph idx="2" type="body"/>
          </p:nvPr>
        </p:nvSpPr>
        <p:spPr>
          <a:xfrm>
            <a:off x="1788850" y="797450"/>
            <a:ext cx="10039500" cy="140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Vaihe 1: Suunnittelu</a:t>
            </a:r>
            <a:endParaRPr b="1"/>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Tunnista kohderyhmäsi (opettajat ja oppilaat)</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Rekrytoi 4-6 osallistujaa ryhmää kohden</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Valitse mukava, neutraali paikka</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Varaa 60-90 minuuttia istuntoa kohden</a:t>
            </a:r>
            <a:endParaRPr/>
          </a:p>
        </p:txBody>
      </p:sp>
      <p:pic>
        <p:nvPicPr>
          <p:cNvPr id="240" name="Google Shape;240;g3aec51c1436_0_206"/>
          <p:cNvPicPr preferRelativeResize="0"/>
          <p:nvPr/>
        </p:nvPicPr>
        <p:blipFill rotWithShape="1">
          <a:blip r:embed="rId3">
            <a:alphaModFix/>
          </a:blip>
          <a:srcRect b="0" l="0" r="0" t="0"/>
          <a:stretch/>
        </p:blipFill>
        <p:spPr>
          <a:xfrm>
            <a:off x="152400" y="949844"/>
            <a:ext cx="1293550" cy="1293550"/>
          </a:xfrm>
          <a:prstGeom prst="rect">
            <a:avLst/>
          </a:prstGeom>
          <a:noFill/>
          <a:ln>
            <a:noFill/>
          </a:ln>
        </p:spPr>
      </p:pic>
      <p:pic>
        <p:nvPicPr>
          <p:cNvPr id="241" name="Google Shape;241;g3aec51c1436_0_206"/>
          <p:cNvPicPr preferRelativeResize="0"/>
          <p:nvPr/>
        </p:nvPicPr>
        <p:blipFill rotWithShape="1">
          <a:blip r:embed="rId4">
            <a:alphaModFix/>
          </a:blip>
          <a:srcRect b="0" l="0" r="0" t="0"/>
          <a:stretch/>
        </p:blipFill>
        <p:spPr>
          <a:xfrm>
            <a:off x="152400" y="2540548"/>
            <a:ext cx="1293550" cy="1293550"/>
          </a:xfrm>
          <a:prstGeom prst="rect">
            <a:avLst/>
          </a:prstGeom>
          <a:noFill/>
          <a:ln>
            <a:noFill/>
          </a:ln>
        </p:spPr>
      </p:pic>
      <p:sp>
        <p:nvSpPr>
          <p:cNvPr id="242" name="Google Shape;242;g3aec51c1436_0_206"/>
          <p:cNvSpPr txBox="1"/>
          <p:nvPr>
            <p:ph idx="2" type="body"/>
          </p:nvPr>
        </p:nvSpPr>
        <p:spPr>
          <a:xfrm>
            <a:off x="1788850" y="2298173"/>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Vaihe 2: Valmistelu</a:t>
            </a:r>
            <a:endParaRPr b="1"/>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Kehitä 5-7 avointa kysymystä digitaalisten työkalujen käytöstä, koulun haasteista ja hyvinvoinnista</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Valmistele materiaalit: tallennuslaite, fläppipaperi, tussit</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Määritä roolit: yhden henkilön on oltava fasilitaattori ja toinen henkilö toimii muistiinpanoja tekevänä</a:t>
            </a:r>
            <a:endParaRPr/>
          </a:p>
        </p:txBody>
      </p:sp>
      <p:sp>
        <p:nvSpPr>
          <p:cNvPr id="243" name="Google Shape;243;g3aec51c1436_0_206"/>
          <p:cNvSpPr txBox="1"/>
          <p:nvPr>
            <p:ph idx="2" type="body"/>
          </p:nvPr>
        </p:nvSpPr>
        <p:spPr>
          <a:xfrm>
            <a:off x="1788850" y="3992800"/>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Vaihe 3: Istunnon toteuttaminen</a:t>
            </a:r>
            <a:endParaRPr b="1"/>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Aloita esittelyillä ja perussäännöillä</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Esitä kysymyksiä, jotka kannustavat kokemusten jakamiseen</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Kuuntele aktiivisesti ja syvenny tarvittaessa</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Varmista, että kaikki osallistujat osallistuvat</a:t>
            </a:r>
            <a:endParaRPr/>
          </a:p>
        </p:txBody>
      </p:sp>
      <p:sp>
        <p:nvSpPr>
          <p:cNvPr id="244" name="Google Shape;244;g3aec51c1436_0_206"/>
          <p:cNvSpPr txBox="1"/>
          <p:nvPr>
            <p:ph idx="2" type="body"/>
          </p:nvPr>
        </p:nvSpPr>
        <p:spPr>
          <a:xfrm>
            <a:off x="1788850" y="5388550"/>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Vaihe 4: Analyysi</a:t>
            </a:r>
            <a:endParaRPr b="1"/>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Käy läpi tallenteet ja muistiinpanot</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Tunnista yhteiset teemat ja mallit, jotka nousevat esiin fokusryhmistä </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Huomioi ainutlaatuiset oivallukset tai ristiriidat</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Tee yhteenveto keskeisistä havainnoista</a:t>
            </a:r>
            <a:endParaRPr/>
          </a:p>
        </p:txBody>
      </p:sp>
      <p:pic>
        <p:nvPicPr>
          <p:cNvPr id="245" name="Google Shape;245;g3aec51c1436_0_206"/>
          <p:cNvPicPr preferRelativeResize="0"/>
          <p:nvPr/>
        </p:nvPicPr>
        <p:blipFill rotWithShape="1">
          <a:blip r:embed="rId5">
            <a:alphaModFix/>
          </a:blip>
          <a:srcRect b="0" l="0" r="0" t="0"/>
          <a:stretch/>
        </p:blipFill>
        <p:spPr>
          <a:xfrm>
            <a:off x="152400" y="3931250"/>
            <a:ext cx="1293550" cy="1293550"/>
          </a:xfrm>
          <a:prstGeom prst="rect">
            <a:avLst/>
          </a:prstGeom>
          <a:noFill/>
          <a:ln>
            <a:noFill/>
          </a:ln>
        </p:spPr>
      </p:pic>
      <p:pic>
        <p:nvPicPr>
          <p:cNvPr id="246" name="Google Shape;246;g3aec51c1436_0_206"/>
          <p:cNvPicPr preferRelativeResize="0"/>
          <p:nvPr/>
        </p:nvPicPr>
        <p:blipFill rotWithShape="1">
          <a:blip r:embed="rId6">
            <a:alphaModFix/>
          </a:blip>
          <a:srcRect b="0" l="0" r="0" t="0"/>
          <a:stretch/>
        </p:blipFill>
        <p:spPr>
          <a:xfrm>
            <a:off x="225163" y="5461338"/>
            <a:ext cx="1148026" cy="1148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aec51c1436_0_2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600" u="none" strike="noStrike">
                <a:latin typeface="Arial"/>
                <a:ea typeface="Arial"/>
                <a:cs typeface="Arial"/>
                <a:sym typeface="Arial"/>
              </a:rPr>
              <a:t>PERMA-digitaalisen hyvinvoinnin indeksin sisällyttäminen</a:t>
            </a:r>
            <a:endParaRPr sz="3600"/>
          </a:p>
        </p:txBody>
      </p:sp>
      <p:sp>
        <p:nvSpPr>
          <p:cNvPr id="253" name="Google Shape;253;g3aec51c1436_0_2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Käytä tätä systemaattista lähestymistapaa PERMA Digital Well-being -indeksin sisällyttämiseen:</a:t>
            </a:r>
            <a:endParaRPr/>
          </a:p>
        </p:txBody>
      </p:sp>
      <p:grpSp>
        <p:nvGrpSpPr>
          <p:cNvPr id="254" name="Google Shape;254;g3aec51c1436_0_223"/>
          <p:cNvGrpSpPr/>
          <p:nvPr/>
        </p:nvGrpSpPr>
        <p:grpSpPr>
          <a:xfrm>
            <a:off x="7509568" y="1586327"/>
            <a:ext cx="4407490" cy="4643951"/>
            <a:chOff x="5632317" y="1189775"/>
            <a:chExt cx="3305700" cy="3483050"/>
          </a:xfrm>
        </p:grpSpPr>
        <p:sp>
          <p:nvSpPr>
            <p:cNvPr id="255" name="Google Shape;255;g3aec51c1436_0_223"/>
            <p:cNvSpPr/>
            <p:nvPr/>
          </p:nvSpPr>
          <p:spPr>
            <a:xfrm>
              <a:off x="5632317" y="1189775"/>
              <a:ext cx="3305700" cy="669000"/>
            </a:xfrm>
            <a:prstGeom prst="chevron">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766CA"/>
                  </a:solidFill>
                  <a:latin typeface="Roboto"/>
                  <a:ea typeface="Roboto"/>
                  <a:cs typeface="Roboto"/>
                  <a:sym typeface="Roboto"/>
                </a:rPr>
                <a:t>Molempien aktiviteettien jälkeen</a:t>
              </a:r>
              <a:endParaRPr b="1" i="0" sz="1900" u="none" cap="none" strike="noStrike">
                <a:solidFill>
                  <a:srgbClr val="F766CA"/>
                </a:solidFill>
                <a:latin typeface="Roboto"/>
                <a:ea typeface="Roboto"/>
                <a:cs typeface="Roboto"/>
                <a:sym typeface="Roboto"/>
              </a:endParaRPr>
            </a:p>
          </p:txBody>
        </p:sp>
        <p:sp>
          <p:nvSpPr>
            <p:cNvPr id="256" name="Google Shape;256;g3aec51c1436_0_223"/>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Vertaa fokusryhmien oivalluksia PERMA-indeksin tuloksiin</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Etsi malleja, jotka selittävät kvantitatiivisia löydöksiä</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Tunnista erityiset tarpeet ja puutteet, jotka vaativat huomiota</a:t>
              </a:r>
              <a:endParaRPr b="0" i="0" sz="1600" u="none" cap="none" strike="noStrike">
                <a:solidFill>
                  <a:srgbClr val="000000"/>
                </a:solidFill>
                <a:latin typeface="Roboto"/>
                <a:ea typeface="Roboto"/>
                <a:cs typeface="Roboto"/>
                <a:sym typeface="Roboto"/>
              </a:endParaRPr>
            </a:p>
          </p:txBody>
        </p:sp>
      </p:grpSp>
      <p:grpSp>
        <p:nvGrpSpPr>
          <p:cNvPr id="257" name="Google Shape;257;g3aec51c1436_0_223"/>
          <p:cNvGrpSpPr/>
          <p:nvPr/>
        </p:nvGrpSpPr>
        <p:grpSpPr>
          <a:xfrm>
            <a:off x="0" y="1586613"/>
            <a:ext cx="4729082" cy="4643665"/>
            <a:chOff x="0" y="1189989"/>
            <a:chExt cx="3546900" cy="3482836"/>
          </a:xfrm>
        </p:grpSpPr>
        <p:sp>
          <p:nvSpPr>
            <p:cNvPr id="258" name="Google Shape;258;g3aec51c1436_0_223"/>
            <p:cNvSpPr/>
            <p:nvPr/>
          </p:nvSpPr>
          <p:spPr>
            <a:xfrm>
              <a:off x="0" y="1189989"/>
              <a:ext cx="3546900" cy="669000"/>
            </a:xfrm>
            <a:prstGeom prst="homePlate">
              <a:avLst>
                <a:gd fmla="val 50000" name="adj"/>
              </a:avLst>
            </a:prstGeom>
            <a:solidFill>
              <a:srgbClr val="DE0A9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Ennen fokusryhmiä</a:t>
              </a:r>
              <a:endParaRPr b="1" i="0" sz="1900" u="none" cap="none" strike="noStrike">
                <a:solidFill>
                  <a:srgbClr val="FFFFFF"/>
                </a:solidFill>
                <a:latin typeface="Roboto"/>
                <a:ea typeface="Roboto"/>
                <a:cs typeface="Roboto"/>
                <a:sym typeface="Roboto"/>
              </a:endParaRPr>
            </a:p>
          </p:txBody>
        </p:sp>
        <p:sp>
          <p:nvSpPr>
            <p:cNvPr id="259" name="Google Shape;259;g3aec51c1436_0_223"/>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Toteuta PERMA-indeksi opettajille ja opiskelijoille</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Analysoi pisteet tunnistaaksesi huolenaiheet (pisteet 1-2) ja vahvuudet (pisteet 4-5)</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Käytä näitä tuloksia fokusryhmäkysymystesi pohjana</a:t>
              </a:r>
              <a:endParaRPr b="0" i="0" sz="1600" u="none" cap="none" strike="noStrike">
                <a:solidFill>
                  <a:srgbClr val="000000"/>
                </a:solidFill>
                <a:latin typeface="Roboto"/>
                <a:ea typeface="Roboto"/>
                <a:cs typeface="Roboto"/>
                <a:sym typeface="Roboto"/>
              </a:endParaRPr>
            </a:p>
          </p:txBody>
        </p:sp>
      </p:grpSp>
      <p:grpSp>
        <p:nvGrpSpPr>
          <p:cNvPr id="260" name="Google Shape;260;g3aec51c1436_0_223"/>
          <p:cNvGrpSpPr/>
          <p:nvPr/>
        </p:nvGrpSpPr>
        <p:grpSpPr>
          <a:xfrm>
            <a:off x="3925507" y="1586327"/>
            <a:ext cx="4407490" cy="4643951"/>
            <a:chOff x="2944204" y="1189775"/>
            <a:chExt cx="3305700" cy="3483050"/>
          </a:xfrm>
        </p:grpSpPr>
        <p:sp>
          <p:nvSpPr>
            <p:cNvPr id="261" name="Google Shape;261;g3aec51c1436_0_223"/>
            <p:cNvSpPr/>
            <p:nvPr/>
          </p:nvSpPr>
          <p:spPr>
            <a:xfrm>
              <a:off x="2944204" y="1189775"/>
              <a:ext cx="3305700" cy="669000"/>
            </a:xfrm>
            <a:prstGeom prst="chevron">
              <a:avLst>
                <a:gd fmla="val 50000" name="adj"/>
              </a:avLst>
            </a:prstGeom>
            <a:solidFill>
              <a:srgbClr val="F766CA"/>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Fokusryhmien aikana</a:t>
              </a:r>
              <a:endParaRPr b="1" i="0" sz="1900" u="none" cap="none" strike="noStrike">
                <a:solidFill>
                  <a:srgbClr val="FFFFFF"/>
                </a:solidFill>
                <a:latin typeface="Roboto"/>
                <a:ea typeface="Roboto"/>
                <a:cs typeface="Roboto"/>
                <a:sym typeface="Roboto"/>
              </a:endParaRPr>
            </a:p>
          </p:txBody>
        </p:sp>
        <p:sp>
          <p:nvSpPr>
            <p:cNvPr id="262" name="Google Shape;262;g3aec51c1436_0_223"/>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Viittaa tiettyihin PERMA-alueisiin, joilla pisteet olivat matalat</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Pyydä osallistujia selittämään, miksi tietyt alueet saattavat olla haastavia</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Tutki menestyksekkäitä käytäntöjä korkean pistemäärän alueilla</a:t>
              </a:r>
              <a:endParaRPr b="0" i="0" sz="1600" u="none" cap="none" strike="noStrike">
                <a:solidFill>
                  <a:srgbClr val="000000"/>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aec51c1436_0_4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Aloittaminen</a:t>
            </a:r>
            <a:endParaRPr/>
          </a:p>
        </p:txBody>
      </p:sp>
      <p:sp>
        <p:nvSpPr>
          <p:cNvPr id="269" name="Google Shape;269;g3aec51c1436_0_448"/>
          <p:cNvSpPr txBox="1"/>
          <p:nvPr>
            <p:ph idx="1" type="body"/>
          </p:nvPr>
        </p:nvSpPr>
        <p:spPr>
          <a:xfrm>
            <a:off x="894825" y="993150"/>
            <a:ext cx="11147700" cy="9906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1" i="0" lang="en-US" sz="1800" u="none" strike="noStrike">
                <a:solidFill>
                  <a:srgbClr val="080301"/>
                </a:solidFill>
                <a:latin typeface="Arial"/>
                <a:ea typeface="Arial"/>
                <a:cs typeface="Arial"/>
                <a:sym typeface="Arial"/>
              </a:rPr>
              <a:t>Aloita PERMA-indeksillä</a:t>
            </a:r>
            <a:r>
              <a:rPr b="0" i="0" lang="en-US" sz="1800" u="none" strike="noStrike">
                <a:solidFill>
                  <a:srgbClr val="080301"/>
                </a:solidFill>
                <a:latin typeface="Arial"/>
                <a:ea typeface="Arial"/>
                <a:cs typeface="Arial"/>
                <a:sym typeface="Arial"/>
              </a:rPr>
              <a:t> perusmittausten määrittämiseksi. On olemassa </a:t>
            </a:r>
            <a:r>
              <a:rPr b="1" i="0" lang="en-US" sz="1800" u="none" strike="noStrike">
                <a:solidFill>
                  <a:srgbClr val="080301"/>
                </a:solidFill>
                <a:latin typeface="Arial"/>
                <a:ea typeface="Arial"/>
                <a:cs typeface="Arial"/>
                <a:sym typeface="Arial"/>
              </a:rPr>
              <a:t>kaksi erilaista indeksiä</a:t>
            </a:r>
            <a:r>
              <a:rPr b="0" i="0" lang="en-US" sz="1800" u="none" strike="noStrike">
                <a:solidFill>
                  <a:srgbClr val="080301"/>
                </a:solidFill>
                <a:latin typeface="Arial"/>
                <a:ea typeface="Arial"/>
                <a:cs typeface="Arial"/>
                <a:sym typeface="Arial"/>
              </a:rPr>
              <a:t>. Yksi, joka </a:t>
            </a:r>
            <a:r>
              <a:rPr b="1" i="0" lang="en-US" sz="1800" u="none" strike="noStrike">
                <a:solidFill>
                  <a:srgbClr val="080301"/>
                </a:solidFill>
                <a:latin typeface="Arial"/>
                <a:ea typeface="Arial"/>
                <a:cs typeface="Arial"/>
                <a:sym typeface="Arial"/>
              </a:rPr>
              <a:t>opettajien</a:t>
            </a:r>
            <a:r>
              <a:rPr b="0" i="0" lang="en-US" sz="1800" u="none" strike="noStrike">
                <a:solidFill>
                  <a:srgbClr val="080301"/>
                </a:solidFill>
                <a:latin typeface="Arial"/>
                <a:ea typeface="Arial"/>
                <a:cs typeface="Arial"/>
                <a:sym typeface="Arial"/>
              </a:rPr>
              <a:t> on täytettävä, ja toinen, joka </a:t>
            </a:r>
            <a:r>
              <a:rPr b="1" i="0" lang="en-US" sz="1800" u="none" strike="noStrike">
                <a:solidFill>
                  <a:srgbClr val="080301"/>
                </a:solidFill>
                <a:latin typeface="Arial"/>
                <a:ea typeface="Arial"/>
                <a:cs typeface="Arial"/>
                <a:sym typeface="Arial"/>
              </a:rPr>
              <a:t>oppilaiden</a:t>
            </a:r>
            <a:r>
              <a:rPr b="0" i="0" lang="en-US" sz="1800" u="none" strike="noStrike">
                <a:solidFill>
                  <a:srgbClr val="080301"/>
                </a:solidFill>
                <a:latin typeface="Arial"/>
                <a:ea typeface="Arial"/>
                <a:cs typeface="Arial"/>
                <a:sym typeface="Arial"/>
              </a:rPr>
              <a:t> on täytettävä.</a:t>
            </a:r>
            <a:endParaRPr b="1" sz="1800">
              <a:solidFill>
                <a:schemeClr val="dk1"/>
              </a:solidFill>
            </a:endParaRPr>
          </a:p>
        </p:txBody>
      </p:sp>
      <p:sp>
        <p:nvSpPr>
          <p:cNvPr id="270" name="Google Shape;270;g3aec51c1436_0_448"/>
          <p:cNvSpPr txBox="1"/>
          <p:nvPr>
            <p:ph idx="1" type="body"/>
          </p:nvPr>
        </p:nvSpPr>
        <p:spPr>
          <a:xfrm>
            <a:off x="894825" y="2122825"/>
            <a:ext cx="11147700" cy="10749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1800" u="none" strike="noStrike">
                <a:solidFill>
                  <a:srgbClr val="080301"/>
                </a:solidFill>
                <a:latin typeface="Arial"/>
                <a:ea typeface="Arial"/>
                <a:cs typeface="Arial"/>
                <a:sym typeface="Arial"/>
              </a:rPr>
              <a:t>Molempien indeksien valmistumisen jälkeen sinun täytyy tunnistaa molemmista asiakirjoista, mitkä ovat opiskelijoiden ja opettajien mukaan tärkeimmät alustavat tulokset. </a:t>
            </a:r>
            <a:endParaRPr sz="1800">
              <a:solidFill>
                <a:schemeClr val="dk1"/>
              </a:solidFill>
            </a:endParaRPr>
          </a:p>
          <a:p>
            <a:pPr indent="0" lvl="0" marL="457200" rtl="0" algn="just">
              <a:lnSpc>
                <a:spcPct val="90000"/>
              </a:lnSpc>
              <a:spcBef>
                <a:spcPts val="1000"/>
              </a:spcBef>
              <a:spcAft>
                <a:spcPts val="0"/>
              </a:spcAft>
              <a:buSzPts val="2400"/>
              <a:buNone/>
            </a:pPr>
            <a:r>
              <a:rPr b="0" i="0" lang="en-US" sz="1800" u="none" strike="noStrike">
                <a:solidFill>
                  <a:srgbClr val="080301"/>
                </a:solidFill>
                <a:latin typeface="Arial"/>
                <a:ea typeface="Arial"/>
                <a:cs typeface="Arial"/>
                <a:sym typeface="Arial"/>
              </a:rPr>
              <a:t>Käytä</a:t>
            </a:r>
            <a:r>
              <a:rPr b="0" i="1" lang="en-US" sz="1800" u="none" strike="noStrike">
                <a:solidFill>
                  <a:srgbClr val="080301"/>
                </a:solidFill>
                <a:latin typeface="Arial"/>
                <a:ea typeface="Arial"/>
                <a:cs typeface="Arial"/>
                <a:sym typeface="Arial"/>
              </a:rPr>
              <a:t> PERMA-digitaalisen hyvinvoinnin tutkimustulosten mallipohjaa</a:t>
            </a:r>
            <a:r>
              <a:rPr b="0" i="0" lang="en-US" sz="1800" u="none" strike="noStrike">
                <a:solidFill>
                  <a:srgbClr val="080301"/>
                </a:solidFill>
                <a:latin typeface="Arial"/>
                <a:ea typeface="Arial"/>
                <a:cs typeface="Arial"/>
                <a:sym typeface="Arial"/>
              </a:rPr>
              <a:t> </a:t>
            </a:r>
            <a:endParaRPr sz="1800">
              <a:solidFill>
                <a:schemeClr val="dk1"/>
              </a:solidFill>
            </a:endParaRPr>
          </a:p>
        </p:txBody>
      </p:sp>
      <p:sp>
        <p:nvSpPr>
          <p:cNvPr id="271" name="Google Shape;271;g3aec51c1436_0_448"/>
          <p:cNvSpPr txBox="1"/>
          <p:nvPr>
            <p:ph idx="1" type="body"/>
          </p:nvPr>
        </p:nvSpPr>
        <p:spPr>
          <a:xfrm>
            <a:off x="894825" y="3322025"/>
            <a:ext cx="11147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1800" u="none" strike="noStrike">
                <a:solidFill>
                  <a:srgbClr val="080301"/>
                </a:solidFill>
                <a:latin typeface="Arial"/>
                <a:ea typeface="Arial"/>
                <a:cs typeface="Arial"/>
                <a:sym typeface="Arial"/>
              </a:rPr>
              <a:t>Käytä sitten fokusryhmiä tutkimaan tarkemmin indeksien tärkeimpiä havaintoja. </a:t>
            </a:r>
            <a:endParaRPr sz="1800">
              <a:solidFill>
                <a:schemeClr val="dk1"/>
              </a:solidFill>
            </a:endParaRPr>
          </a:p>
        </p:txBody>
      </p:sp>
      <p:sp>
        <p:nvSpPr>
          <p:cNvPr id="272" name="Google Shape;272;g3aec51c1436_0_448"/>
          <p:cNvSpPr txBox="1"/>
          <p:nvPr>
            <p:ph idx="1" type="body"/>
          </p:nvPr>
        </p:nvSpPr>
        <p:spPr>
          <a:xfrm>
            <a:off x="894825" y="4345950"/>
            <a:ext cx="11147700" cy="11535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1800" u="none" strike="noStrike">
                <a:solidFill>
                  <a:srgbClr val="080301"/>
                </a:solidFill>
                <a:latin typeface="Arial"/>
                <a:ea typeface="Arial"/>
                <a:cs typeface="Arial"/>
                <a:sym typeface="Arial"/>
              </a:rPr>
              <a:t>Käytä sitten mallia </a:t>
            </a:r>
            <a:r>
              <a:rPr b="0" i="1" lang="en-US" sz="1800" u="none" strike="noStrike">
                <a:solidFill>
                  <a:srgbClr val="080301"/>
                </a:solidFill>
                <a:latin typeface="Arial"/>
                <a:ea typeface="Arial"/>
                <a:cs typeface="Arial"/>
                <a:sym typeface="Arial"/>
              </a:rPr>
              <a:t>Yhdistetty analyysi: Yhteyksien luominen</a:t>
            </a:r>
            <a:r>
              <a:rPr b="0" i="0" lang="en-US" sz="1800" u="none" strike="noStrike">
                <a:solidFill>
                  <a:srgbClr val="080301"/>
                </a:solidFill>
                <a:latin typeface="Arial"/>
                <a:ea typeface="Arial"/>
                <a:cs typeface="Arial"/>
                <a:sym typeface="Arial"/>
              </a:rPr>
              <a:t> tehdäksesi tarveanalyysisi yhdistämällä tärkeimmät havainnot fokusryhmistä ja indekseistä. </a:t>
            </a:r>
            <a:endParaRPr sz="1800">
              <a:solidFill>
                <a:schemeClr val="dk1"/>
              </a:solidFill>
            </a:endParaRPr>
          </a:p>
        </p:txBody>
      </p:sp>
      <p:sp>
        <p:nvSpPr>
          <p:cNvPr id="273" name="Google Shape;273;g3aec51c1436_0_448"/>
          <p:cNvSpPr txBox="1"/>
          <p:nvPr>
            <p:ph idx="1" type="body"/>
          </p:nvPr>
        </p:nvSpPr>
        <p:spPr>
          <a:xfrm>
            <a:off x="124000" y="1033800"/>
            <a:ext cx="653700" cy="9093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i="0" lang="en-US" sz="2600" u="none" strike="noStrike">
                <a:solidFill>
                  <a:srgbClr val="080301"/>
                </a:solidFill>
                <a:latin typeface="Arial"/>
                <a:ea typeface="Arial"/>
                <a:cs typeface="Arial"/>
                <a:sym typeface="Arial"/>
              </a:rPr>
              <a:t>1</a:t>
            </a:r>
            <a:endParaRPr b="1" sz="2600">
              <a:solidFill>
                <a:schemeClr val="dk1"/>
              </a:solidFill>
            </a:endParaRPr>
          </a:p>
        </p:txBody>
      </p:sp>
      <p:sp>
        <p:nvSpPr>
          <p:cNvPr id="274" name="Google Shape;274;g3aec51c1436_0_448"/>
          <p:cNvSpPr txBox="1"/>
          <p:nvPr>
            <p:ph idx="1" type="body"/>
          </p:nvPr>
        </p:nvSpPr>
        <p:spPr>
          <a:xfrm>
            <a:off x="124000" y="2205625"/>
            <a:ext cx="653700" cy="9093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i="0" lang="en-US" sz="2600" u="none" strike="noStrike">
                <a:solidFill>
                  <a:srgbClr val="080301"/>
                </a:solidFill>
                <a:latin typeface="Arial"/>
                <a:ea typeface="Arial"/>
                <a:cs typeface="Arial"/>
                <a:sym typeface="Arial"/>
              </a:rPr>
              <a:t>2</a:t>
            </a:r>
            <a:endParaRPr/>
          </a:p>
        </p:txBody>
      </p:sp>
      <p:sp>
        <p:nvSpPr>
          <p:cNvPr id="275" name="Google Shape;275;g3aec51c1436_0_448"/>
          <p:cNvSpPr txBox="1"/>
          <p:nvPr>
            <p:ph idx="1" type="body"/>
          </p:nvPr>
        </p:nvSpPr>
        <p:spPr>
          <a:xfrm>
            <a:off x="124000" y="3325100"/>
            <a:ext cx="653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i="0" lang="en-US" sz="2600" u="none" strike="noStrike">
                <a:solidFill>
                  <a:srgbClr val="080301"/>
                </a:solidFill>
                <a:latin typeface="Arial"/>
                <a:ea typeface="Arial"/>
                <a:cs typeface="Arial"/>
                <a:sym typeface="Arial"/>
              </a:rPr>
              <a:t>3</a:t>
            </a:r>
            <a:endParaRPr/>
          </a:p>
        </p:txBody>
      </p:sp>
      <p:sp>
        <p:nvSpPr>
          <p:cNvPr id="276" name="Google Shape;276;g3aec51c1436_0_448"/>
          <p:cNvSpPr txBox="1"/>
          <p:nvPr>
            <p:ph idx="1" type="body"/>
          </p:nvPr>
        </p:nvSpPr>
        <p:spPr>
          <a:xfrm>
            <a:off x="124000" y="4468050"/>
            <a:ext cx="653700" cy="9093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i="0" lang="en-US" sz="2600" u="none" strike="noStrike">
                <a:solidFill>
                  <a:srgbClr val="080301"/>
                </a:solidFill>
                <a:latin typeface="Arial"/>
                <a:ea typeface="Arial"/>
                <a:cs typeface="Arial"/>
                <a:sym typeface="Arial"/>
              </a:rPr>
              <a:t>4</a:t>
            </a:r>
            <a:endParaRPr sz="2000">
              <a:solidFill>
                <a:schemeClr val="dk1"/>
              </a:solidFill>
            </a:endParaRPr>
          </a:p>
        </p:txBody>
      </p:sp>
      <p:sp>
        <p:nvSpPr>
          <p:cNvPr id="277" name="Google Shape;277;g3aec51c1436_0_448"/>
          <p:cNvSpPr txBox="1"/>
          <p:nvPr/>
        </p:nvSpPr>
        <p:spPr>
          <a:xfrm>
            <a:off x="123850" y="5628375"/>
            <a:ext cx="11918400" cy="1153500"/>
          </a:xfrm>
          <a:prstGeom prst="rect">
            <a:avLst/>
          </a:prstGeom>
          <a:solidFill>
            <a:srgbClr val="DFD5F8"/>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000"/>
              <a:buFont typeface="Arial"/>
              <a:buNone/>
            </a:pPr>
            <a:r>
              <a:rPr b="1" i="0" lang="en-US" sz="2000" u="none" cap="none" strike="noStrike">
                <a:solidFill>
                  <a:srgbClr val="080301"/>
                </a:solidFill>
                <a:latin typeface="Arial"/>
                <a:ea typeface="Arial"/>
                <a:cs typeface="Arial"/>
                <a:sym typeface="Arial"/>
              </a:rPr>
              <a:t>Muista! </a:t>
            </a:r>
            <a:endParaRPr b="1" i="0" sz="20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000"/>
              <a:buFont typeface="Arial"/>
              <a:buNone/>
            </a:pPr>
            <a:r>
              <a:rPr b="0" i="0" lang="en-US" sz="2000" u="none" cap="none" strike="noStrike">
                <a:solidFill>
                  <a:srgbClr val="080301"/>
                </a:solidFill>
                <a:latin typeface="Arial"/>
                <a:ea typeface="Arial"/>
                <a:cs typeface="Arial"/>
                <a:sym typeface="Arial"/>
              </a:rPr>
              <a:t>Et ole tekemässä akateemista tutkimusta, päinvastoin, keräät tietoa parantaaksesi kouluympäristöäsi. Pidä se yksinkertaisena, keskity käytännön tuloksiin.</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aec51c1436_0_4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283" name="Google Shape;283;g3aec51c1436_0_463"/>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Mikä oli yllättävin tai tärkein asia, jonka löysit koulusi digitaalisesta hyvinvoinnista käyttämällä sekä kyselyä että fokusryhmien keskusteluja?</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284" name="Google Shape;284;g3aec51c1436_0_463"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aec51c1436_0_47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Toimintasuunnitelma opettajille</a:t>
            </a:r>
            <a:endParaRPr/>
          </a:p>
        </p:txBody>
      </p:sp>
      <p:pic>
        <p:nvPicPr>
          <p:cNvPr id="291" name="Google Shape;291;g3aec51c1436_0_477">
            <a:hlinkClick r:id="rId3"/>
          </p:cNvPr>
          <p:cNvPicPr preferRelativeResize="0"/>
          <p:nvPr/>
        </p:nvPicPr>
        <p:blipFill rotWithShape="1">
          <a:blip r:embed="rId4">
            <a:alphaModFix/>
          </a:blip>
          <a:srcRect b="0" l="0" r="0" t="0"/>
          <a:stretch/>
        </p:blipFill>
        <p:spPr>
          <a:xfrm>
            <a:off x="1960662" y="949849"/>
            <a:ext cx="8219126" cy="5301825"/>
          </a:xfrm>
          <a:prstGeom prst="rect">
            <a:avLst/>
          </a:prstGeom>
          <a:noFill/>
          <a:ln>
            <a:noFill/>
          </a:ln>
        </p:spPr>
      </p:pic>
      <p:sp>
        <p:nvSpPr>
          <p:cNvPr id="292" name="Google Shape;292;g3aec51c1436_0_477"/>
          <p:cNvSpPr txBox="1"/>
          <p:nvPr/>
        </p:nvSpPr>
        <p:spPr>
          <a:xfrm>
            <a:off x="3815700" y="6292225"/>
            <a:ext cx="4560600" cy="40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rgbClr val="AA87FF"/>
                </a:solidFill>
                <a:latin typeface="Arial"/>
                <a:ea typeface="Arial"/>
                <a:cs typeface="Arial"/>
                <a:sym typeface="Arial"/>
                <a:hlinkClick r:id="rId5">
                  <a:extLst>
                    <a:ext uri="{A12FA001-AC4F-418D-AE19-62706E023703}">
                      <ahyp:hlinkClr val="tx"/>
                    </a:ext>
                  </a:extLst>
                </a:hlinkClick>
              </a:rPr>
              <a:t>https://www.youtube.com/watch?v=rvIsqa3l7Ew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aec51c1436_0_4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000" u="none" strike="noStrike">
                <a:latin typeface="Arial"/>
                <a:ea typeface="Arial"/>
                <a:cs typeface="Arial"/>
                <a:sym typeface="Arial"/>
              </a:rPr>
              <a:t>2.3 Koordinoitujen opiskelijoiden ja henkilökunnan toimintasuunnitelmien kehittäminen</a:t>
            </a:r>
            <a:endParaRPr sz="3000"/>
          </a:p>
        </p:txBody>
      </p:sp>
      <p:sp>
        <p:nvSpPr>
          <p:cNvPr id="299" name="Google Shape;299;g3aec51c1436_0_469"/>
          <p:cNvSpPr txBox="1"/>
          <p:nvPr>
            <p:ph idx="1" type="body"/>
          </p:nvPr>
        </p:nvSpPr>
        <p:spPr>
          <a:xfrm>
            <a:off x="97975" y="1462677"/>
            <a:ext cx="5910900" cy="431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Toimintasuunnitelma on yksityiskohtainen asiakirja, joka </a:t>
            </a:r>
            <a:r>
              <a:rPr b="1" i="0" lang="en-US" sz="1800" u="none" strike="noStrike">
                <a:solidFill>
                  <a:srgbClr val="DE0A9D"/>
                </a:solidFill>
                <a:latin typeface="Arial"/>
                <a:ea typeface="Arial"/>
                <a:cs typeface="Arial"/>
                <a:sym typeface="Arial"/>
              </a:rPr>
              <a:t>määrittelee tarkalleen, mitä tehdään, kenen toimesta, milloin ja miten menestystä mitataan</a:t>
            </a:r>
            <a:r>
              <a:rPr b="0" i="0" lang="en-US" sz="1800" u="none" strike="noStrike">
                <a:latin typeface="Arial"/>
                <a:ea typeface="Arial"/>
                <a:cs typeface="Arial"/>
                <a:sym typeface="Arial"/>
              </a:rPr>
              <a:t>. Digitaalisen hyvinvoinnin osalta se luo jäsenneltyjä lähestymistapoja, jotka auttavat opiskelijoita kehittämään terveellisiä teknologiatottumuksia samalla kun oppimishyödyt maksimoidaan.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Toisin kuin yleiset käytännöt, toimintasuunnitelmat sisältävät </a:t>
            </a:r>
            <a:r>
              <a:rPr b="1" i="0" lang="en-US" sz="1800" u="none" strike="noStrike">
                <a:solidFill>
                  <a:srgbClr val="DE0A9D"/>
                </a:solidFill>
                <a:latin typeface="Arial"/>
                <a:ea typeface="Arial"/>
                <a:cs typeface="Arial"/>
                <a:sym typeface="Arial"/>
              </a:rPr>
              <a:t>erityisiä tehtäviä, määräaikoja, määriteltyjä vastuita ja mitattavia tuloksia</a:t>
            </a:r>
            <a:r>
              <a:rPr b="0" i="0" lang="en-US" sz="1800" u="none" strike="noStrike">
                <a:latin typeface="Arial"/>
                <a:ea typeface="Arial"/>
                <a:cs typeface="Arial"/>
                <a:sym typeface="Arial"/>
              </a:rPr>
              <a:t>, joita henkilökunta ja opiskelijat toteuttavat yhdessä.</a:t>
            </a:r>
            <a:endParaRPr/>
          </a:p>
        </p:txBody>
      </p:sp>
      <p:sp>
        <p:nvSpPr>
          <p:cNvPr id="300" name="Google Shape;300;g3aec51c1436_0_469"/>
          <p:cNvSpPr txBox="1"/>
          <p:nvPr>
            <p:ph idx="2" type="body"/>
          </p:nvPr>
        </p:nvSpPr>
        <p:spPr>
          <a:xfrm>
            <a:off x="6131375" y="1462677"/>
            <a:ext cx="5910900" cy="43176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Jurupa Unified School District Kaliforniassa käynnisti Digital Gateway -aloitteensa vuonna 2015 tarjoten Chromebookin jokaiselle opiskelijalle siirtymävaiheesta päiväkodista 12. luokalle. </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Sen sijaan, että keskityttäisiin pelkästään teknologian saatavuuteen, piiri integroi kattavan digitaalisen kansalaisuuden opetuksen laitteiden käyttöönoton rinnalle. Oppilaat ja perheet ottavat laitteet omistukseensa ympäri vuoden, mikä laajentaa oppimismahdollisuuksia koulun ulkopuolelle samalla kun kehitetään vastuullisia teknologiatottumuksia. Tämä koordinoitu lähestymistapa osoittaa, kuinka laitehankkeet ja digitaalisen hyvinvoinnin koulutus voidaan toteuttaa yhdessä alusta alkaen.</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a:t>
            </a:r>
            <a:r>
              <a:rPr b="0" i="0" lang="en-US" sz="1600" u="sng" strike="noStrike">
                <a:solidFill>
                  <a:srgbClr val="AA87FF"/>
                </a:solidFill>
                <a:latin typeface="Arial"/>
                <a:ea typeface="Arial"/>
                <a:cs typeface="Arial"/>
                <a:sym typeface="Arial"/>
                <a:hlinkClick r:id="rId3">
                  <a:extLst>
                    <a:ext uri="{A12FA001-AC4F-418D-AE19-62706E023703}">
                      <ahyp:hlinkClr val="tx"/>
                    </a:ext>
                  </a:extLst>
                </a:hlinkClick>
              </a:rPr>
              <a:t>https://www.commonsense.org/education/case-studies</a:t>
            </a:r>
            <a:r>
              <a:rPr b="0" i="0" lang="en-US" sz="1600" u="none" strike="noStrike">
                <a:latin typeface="Arial"/>
                <a:ea typeface="Arial"/>
                <a:cs typeface="Arial"/>
                <a:sym typeface="Arial"/>
              </a:rPr>
              <a:t>)</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aec51c1436_0_49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Toteutusvaiheet</a:t>
            </a:r>
            <a:endParaRPr/>
          </a:p>
        </p:txBody>
      </p:sp>
      <p:sp>
        <p:nvSpPr>
          <p:cNvPr id="307" name="Google Shape;307;g3aec51c1436_0_490"/>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1</a:t>
            </a:r>
            <a:endParaRPr b="1">
              <a:solidFill>
                <a:srgbClr val="DE0A9D"/>
              </a:solidFill>
            </a:endParaRPr>
          </a:p>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Integroi digitaalinen kansalaisuus olemassa oleviin oppitunteihin</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Älä luo erillistä "digitaalisen kansalaisuuden" oppituntia. Etsi sen sijaan luonnollisia yhteyksiä siihen, mitä jo opetat. Tässä muutamia esimerkkejä: Historian oppitunti propagandasta on täydellinen lähtökohta keskustella verkossa tapahtuvasta väärästä tiedosta. </a:t>
            </a:r>
            <a:endParaRPr/>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Englannin kurssi kerronnasta voi sisältää käsitteen "digitaalisesta jalanjäljestä" tarinana, jonka kerromme itsestämme verkossa. </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Terveystiedon tunti ihmissuhteista on sisällettävä keskusteluja verkkokiusaamisesta ja digitaalisesta viestinnästä. Tämä tekee oppitunneista kontekstuaalisempia ja vaikuttavampia.</a:t>
            </a:r>
            <a:endParaRPr/>
          </a:p>
          <a:p>
            <a:pPr indent="0" lvl="0" marL="0" rtl="0" algn="l">
              <a:lnSpc>
                <a:spcPct val="90000"/>
              </a:lnSpc>
              <a:spcBef>
                <a:spcPts val="1000"/>
              </a:spcBef>
              <a:spcAft>
                <a:spcPts val="0"/>
              </a:spcAft>
              <a:buSzPts val="1800"/>
              <a:buNone/>
            </a:pPr>
            <a:r>
              <a:t/>
            </a:r>
            <a:endParaRPr/>
          </a:p>
        </p:txBody>
      </p:sp>
      <p:sp>
        <p:nvSpPr>
          <p:cNvPr id="308" name="Google Shape;308;g3aec51c1436_0_490"/>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2</a:t>
            </a:r>
            <a:endParaRPr b="1">
              <a:solidFill>
                <a:srgbClr val="DE0A9D"/>
              </a:solidFill>
            </a:endParaRPr>
          </a:p>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Käytä tosielämän skenaarioita eettisen päätöksenteon opettamiseen</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Siirry abstraktien sääntöjen ulkopuolelle. Käytä ajankohtaisia tapahtumia, uutisia tietomurroista tai (anonymisoituja) esimerkkejä julkisista sosiaalisen median onnistumisista ja epäonnistumisista. Esitä oppilaille eettisiä dilemmoja: </a:t>
            </a:r>
            <a:endParaRPr/>
          </a:p>
          <a:p>
            <a:pPr indent="-342900" lvl="0" marL="457200" rtl="0" algn="l">
              <a:lnSpc>
                <a:spcPct val="90000"/>
              </a:lnSpc>
              <a:spcBef>
                <a:spcPts val="1000"/>
              </a:spcBef>
              <a:spcAft>
                <a:spcPts val="0"/>
              </a:spcAft>
              <a:buSzPts val="1800"/>
              <a:buChar char="●"/>
            </a:pPr>
            <a:r>
              <a:rPr b="0" i="1" lang="en-US" sz="1800" u="none" strike="noStrike">
                <a:latin typeface="Arial"/>
                <a:ea typeface="Arial"/>
                <a:cs typeface="Arial"/>
                <a:sym typeface="Arial"/>
              </a:rPr>
              <a:t>"Mitä tekisit, jos ystävä pyytäisi sinua jakamaan nolostuttavan kuvan jostain muusta?" </a:t>
            </a:r>
            <a:endParaRPr i="1"/>
          </a:p>
          <a:p>
            <a:pPr indent="-342900" lvl="0" marL="457200" rtl="0" algn="l">
              <a:lnSpc>
                <a:spcPct val="90000"/>
              </a:lnSpc>
              <a:spcBef>
                <a:spcPts val="0"/>
              </a:spcBef>
              <a:spcAft>
                <a:spcPts val="0"/>
              </a:spcAft>
              <a:buSzPts val="1800"/>
              <a:buChar char="●"/>
            </a:pPr>
            <a:r>
              <a:rPr b="0" i="1" lang="en-US" sz="1800" u="none" strike="noStrike">
                <a:latin typeface="Arial"/>
                <a:ea typeface="Arial"/>
                <a:cs typeface="Arial"/>
                <a:sym typeface="Arial"/>
              </a:rPr>
              <a:t>"Mistä tiedät, onko virusmainen tarina totta?" </a:t>
            </a:r>
            <a:endParaRPr i="1"/>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Helpota keskusteluja ja väittelyitä, jolloin opiskelijat voivat kriittisesti pohtia tilanteita, joita he todennäköisesti kohtaavat.</a:t>
            </a:r>
            <a:endParaRPr/>
          </a:p>
        </p:txBody>
      </p:sp>
      <p:sp>
        <p:nvSpPr>
          <p:cNvPr id="309" name="Google Shape;309;g3aec51c1436_0_490"/>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Tässä on käytännön vaiheita, joita voit toteuttaa tämän "Digitaalinen kansalaisuus ydinosaamisena" -strategian koulussa ja luokkahuoneessa.</a:t>
            </a:r>
            <a:endParaRPr sz="2200"/>
          </a:p>
        </p:txBody>
      </p:sp>
      <p:cxnSp>
        <p:nvCxnSpPr>
          <p:cNvPr id="310" name="Google Shape;310;g3aec51c1436_0_490"/>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aec51c1436_0_4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Toteutusvaiheet</a:t>
            </a:r>
            <a:endParaRPr/>
          </a:p>
        </p:txBody>
      </p:sp>
      <p:sp>
        <p:nvSpPr>
          <p:cNvPr id="317" name="Google Shape;317;g3aec51c1436_0_499"/>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3</a:t>
            </a:r>
            <a:endParaRPr b="1">
              <a:solidFill>
                <a:srgbClr val="DE0A9D"/>
              </a:solidFill>
            </a:endParaRPr>
          </a:p>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Voimaannuta opiskelijat digitaalisiksi johtajiksi</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Voimaannuta opiskelijat opettajiksi ja johtajiksi. Pyydä heitä luomaan julisteita, videoita tai podcasteja digitaalisen hyvinvoinnin vinkeistä. Muodosta opiskelijoiden "teknologiajohtamistiimi", joka ohjaa nuorempia opiskelijoita, pitää esityksiä kokoontumisissa ja auttaa muokkaamaan koulun teknologiapolitiikkaa.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Kun opiskelijat opettavat käsitteitä, he sisäistävät ne syvemmin, ja heidän viestinsä ovat usein tehokkaampia ja samaistuttavampia kuin aikuisten viestit.</a:t>
            </a:r>
            <a:endParaRPr/>
          </a:p>
          <a:p>
            <a:pPr indent="0" lvl="0" marL="0" rtl="0" algn="l">
              <a:lnSpc>
                <a:spcPct val="90000"/>
              </a:lnSpc>
              <a:spcBef>
                <a:spcPts val="1000"/>
              </a:spcBef>
              <a:spcAft>
                <a:spcPts val="0"/>
              </a:spcAft>
              <a:buSzPts val="1800"/>
              <a:buNone/>
            </a:pPr>
            <a:r>
              <a:t/>
            </a:r>
            <a:endParaRPr/>
          </a:p>
        </p:txBody>
      </p:sp>
      <p:sp>
        <p:nvSpPr>
          <p:cNvPr id="318" name="Google Shape;318;g3aec51c1436_0_499"/>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4</a:t>
            </a:r>
            <a:endParaRPr b="1">
              <a:solidFill>
                <a:srgbClr val="DE0A9D"/>
              </a:solidFill>
            </a:endParaRPr>
          </a:p>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Mallinna vastuullista digitaalista käyttäytymistä itse </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Tekosi ovat tehokkain opetusvälineesi. Ole esikuva digitaaliselle hyvinvoinnille. Tämä tarkoittaa täydellistä läsnäoloa laittamalla oma laitteesi pois tunnin aikana, selittämällä kuinka varmistat verkosta löytämäsi tiedon ja keskustelemalla omista valinnoistasi sosiaalisessa mediassa (esim. "En jaa tuota artikkelia, koska en ole vielä tarkistanut lähdettä"). </a:t>
            </a:r>
            <a:endParaRPr/>
          </a:p>
        </p:txBody>
      </p:sp>
      <p:sp>
        <p:nvSpPr>
          <p:cNvPr id="319" name="Google Shape;319;g3aec51c1436_0_499"/>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Tässä on käytännön vaiheita, joita voit toteuttaa tämän "Digitaalinen kansalaisuus ydinosaamisena" -strategian koulussa ja luokkahuoneessa.</a:t>
            </a:r>
            <a:endParaRPr sz="2200"/>
          </a:p>
        </p:txBody>
      </p:sp>
      <p:cxnSp>
        <p:nvCxnSpPr>
          <p:cNvPr id="320" name="Google Shape;320;g3aec51c1436_0_499"/>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aec51c1436_0_5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Vaiheittainen toimintasuunnitelman luomisprosessi</a:t>
            </a:r>
            <a:endParaRPr/>
          </a:p>
        </p:txBody>
      </p:sp>
      <p:sp>
        <p:nvSpPr>
          <p:cNvPr id="327" name="Google Shape;327;g3aec51c1436_0_509"/>
          <p:cNvSpPr txBox="1"/>
          <p:nvPr>
            <p:ph idx="1" type="body"/>
          </p:nvPr>
        </p:nvSpPr>
        <p:spPr>
          <a:xfrm>
            <a:off x="97975" y="1863750"/>
            <a:ext cx="11778000" cy="42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1: Muunna tutkimustulokset yhteistyöhön perustuvaksi ymmärrykseksi</a:t>
            </a:r>
            <a:endParaRPr b="1">
              <a:solidFill>
                <a:srgbClr val="DE0A9D"/>
              </a:solidFill>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Nyt kun olet kerännyt arvokasta tietoa koulusi digitaalisen hyvinvoinnin tilanteesta, ensimmäinen ratkaiseva askel on tuoda nämä havainnot takaisin oppilaillesi. Tämä vaihe </a:t>
            </a:r>
            <a:r>
              <a:rPr b="1" i="0" lang="en-US" sz="1800" u="none" strike="noStrike">
                <a:latin typeface="Arial"/>
                <a:ea typeface="Arial"/>
                <a:cs typeface="Arial"/>
                <a:sym typeface="Arial"/>
              </a:rPr>
              <a:t>muuttaa tutkimuksen abstraktista hallinnollisesta tehtävästä yhteiseksi, yhteistyöhön perustuvaksi tehtäväksi.</a:t>
            </a:r>
            <a:endParaRPr b="1"/>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Tavoitteena on siirtyä edellisen osion tiedonkeruusta toimintaan johtavaan ymmärrykseen analysoimalla tutkimustulokset yhdessä oppilaiden kanssa, varmistaen että seuraava oppituntisuunnitelma perustuu heidän aitoon kokemukseensa ja tarpeisiinsa.</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2: Muodosta monimuotoisia toimintaryhmiä selkeillä rooleilla</a:t>
            </a:r>
            <a:endParaRPr b="1">
              <a:solidFill>
                <a:srgbClr val="DE0A9D"/>
              </a:solidFill>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Luo 6 hengen ryhmiä: 2 opettajaa, 3 oppilasta, 1 tukihenkilöstön jäsen (tarvittaessa)</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Pidä ryhmän muodostamiskokous viestintätapojen ja kokousaikataulun vahvistamiseksi</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Määritä roolit: Ryhmän johtaja (vaihtuu kuukausittain), Muistiinpanojen tekijä, Ajankäytön valvoja, Edistymisen seuraaja</a:t>
            </a:r>
            <a:endParaRPr/>
          </a:p>
        </p:txBody>
      </p:sp>
      <p:sp>
        <p:nvSpPr>
          <p:cNvPr id="328" name="Google Shape;328;g3aec51c1436_0_509"/>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Kun olet kerännyt ja analysoinut tietosi, seuraava vaihe on muuttaa oivallukset toiminnaksi.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Oppimistavoitteet</a:t>
            </a:r>
            <a:endParaRPr/>
          </a:p>
        </p:txBody>
      </p:sp>
      <p:sp>
        <p:nvSpPr>
          <p:cNvPr id="78" name="Google Shape;78;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1700" u="sng" strike="noStrike">
                <a:solidFill>
                  <a:srgbClr val="000000"/>
                </a:solidFill>
                <a:latin typeface="Arial"/>
                <a:ea typeface="Arial"/>
                <a:cs typeface="Arial"/>
                <a:sym typeface="Arial"/>
              </a:rPr>
              <a:t>Osio 1: Koulun visio ja arvot digitaalisen hyvinvoinnin edistämiseksi</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Tunnistaa digitaalisen hyvinvoinnin strategian kehittämisen merkitys kouluissa.</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Tuottaa koulun digitaalisen hyvinvoinnin visio, joka yhdistää teknologian käytön, PERMA-periaatteet ja olemassa olevat koulun arvot tai viitekehykset.</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Muotoilla SMART-tavoitteet, jotka ovat linjassa koulun digitaalisen hyvinvoinnin vision kanssa.</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i="0" lang="en-US" sz="1700" u="sng" strike="noStrike">
                <a:solidFill>
                  <a:srgbClr val="000000"/>
                </a:solidFill>
                <a:latin typeface="Arial"/>
                <a:ea typeface="Arial"/>
                <a:cs typeface="Arial"/>
                <a:sym typeface="Arial"/>
              </a:rPr>
              <a:t>Osio 2: Arvioinnista toimintaan: Koko koulun suunnitelman rakentaminen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Tutkia tarpeita ja puutteita käyttäen PERMA Systemic Index -työkalua ja fokusryhmiä.</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Kehittää koordinoituja henkilöstön ja oppilaiden toimintasuunnitelmia digitaalisen hyvinvoinnin käytäntöjen juurruttamiseksi eri oppiaineisiin ja rutiineihin.</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Kehittää vaiheistettu, koko koulun digitaalisen hyvinvoinnin toteutussuunnitelma, joka yhdistää vision, luokkahuonekäytännöt, perheiden sitouttamisen ja riskien lieventämisen.</a:t>
            </a:r>
            <a:endParaRPr sz="1500">
              <a:solidFill>
                <a:srgbClr val="000000"/>
              </a:solidFill>
            </a:endParaRPr>
          </a:p>
          <a:p>
            <a:pPr indent="0" lvl="0" marL="0" rtl="0" algn="l">
              <a:lnSpc>
                <a:spcPct val="100000"/>
              </a:lnSpc>
              <a:spcBef>
                <a:spcPts val="0"/>
              </a:spcBef>
              <a:spcAft>
                <a:spcPts val="0"/>
              </a:spcAft>
              <a:buSzPts val="1800"/>
              <a:buNone/>
            </a:pPr>
            <a:r>
              <a:t/>
            </a:r>
            <a:endParaRPr sz="1500" u="sng">
              <a:solidFill>
                <a:srgbClr val="000000"/>
              </a:solidFill>
            </a:endParaRPr>
          </a:p>
          <a:p>
            <a:pPr indent="0" lvl="0" marL="0" rtl="0" algn="l">
              <a:lnSpc>
                <a:spcPct val="100000"/>
              </a:lnSpc>
              <a:spcBef>
                <a:spcPts val="0"/>
              </a:spcBef>
              <a:spcAft>
                <a:spcPts val="0"/>
              </a:spcAft>
              <a:buSzPts val="1800"/>
              <a:buNone/>
            </a:pPr>
            <a:r>
              <a:rPr b="1" i="0" lang="en-US" sz="1700" u="sng" strike="noStrike">
                <a:solidFill>
                  <a:srgbClr val="000000"/>
                </a:solidFill>
                <a:latin typeface="Arial"/>
                <a:ea typeface="Arial"/>
                <a:cs typeface="Arial"/>
                <a:sym typeface="Arial"/>
              </a:rPr>
              <a:t>Osio 3: Perheiden ja yhteisön sitouttaminen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Suunnitella lähestymistapoja perheiden ja yhteisökumppaneiden sitouttamiseksi yhteisiin digitaalisiin normeihin, terveisiin tottumuksiin ja tukeviin käytäntöihin, jotka ulottuvat koulun ulkopuolelle.</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Määritä yksinkertaiset indikaattorit menestyksen seuraamiseksi, kuten negatiivisten verkkoincidenttien väheneminen tai laadullinen palaute vanhempien fokusryhmiltä.</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i="0" lang="en-US" sz="1700" u="sng" strike="noStrike">
                <a:solidFill>
                  <a:srgbClr val="000000"/>
                </a:solidFill>
                <a:latin typeface="Arial"/>
                <a:ea typeface="Arial"/>
                <a:cs typeface="Arial"/>
                <a:sym typeface="Arial"/>
              </a:rPr>
              <a:t>Osio 4: Koko koulun kattava lähestymistapa mahdollistettuna.</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Tunnista ja suunnittele koko koulun kattavia digitaalisen hyvinvoinnin aloitteita (esim. tietoisuuskampanjat, tasapainopäivät), jotka käsittelevät riskejä, kuten verkkokiusaamista tai ruutuajan ylikuormitusta.</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b="0" i="0" lang="en-US" sz="1500" u="none" strike="noStrike">
                <a:solidFill>
                  <a:srgbClr val="000000"/>
                </a:solidFill>
                <a:latin typeface="Arial"/>
                <a:ea typeface="Arial"/>
                <a:cs typeface="Arial"/>
                <a:sym typeface="Arial"/>
              </a:rPr>
              <a:t>Laadi ohjeet tasapainoiseen ja tarkoituksenmukaiseen digitaalisen teknologian käyttöön koulun sidosryhmille (opettajat, vanhemmat ja oppilaat).</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aec51c1436_0_5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Vaiheittainen toimintasuunnitelman luomisprosessi</a:t>
            </a:r>
            <a:endParaRPr/>
          </a:p>
        </p:txBody>
      </p:sp>
      <p:sp>
        <p:nvSpPr>
          <p:cNvPr id="335" name="Google Shape;335;g3aec51c1436_0_517"/>
          <p:cNvSpPr txBox="1"/>
          <p:nvPr>
            <p:ph idx="1" type="body"/>
          </p:nvPr>
        </p:nvSpPr>
        <p:spPr>
          <a:xfrm>
            <a:off x="97963" y="868350"/>
            <a:ext cx="11778000" cy="19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3: Määrittele oppilaskeskeiset tavoitteet ja prioriteetit</a:t>
            </a:r>
            <a:endParaRPr b="1">
              <a:solidFill>
                <a:srgbClr val="DE0A9D"/>
              </a:solidFill>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Tavoitteena on luoda selkeät tavoitteet, jotka perustuvat oppilaiden tarpeisiin, eivät vain opettajien prioriteetteihin.</a:t>
            </a:r>
            <a:endParaRPr/>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Pyydä oppilaita listaamaan asioita, jotka heitä huolestuttavat (esim. "liikaa ruutuaikaa", "ryhmäkeskustelujen paine").</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Jokainen jäsen asettaa 3 pistettä ideoihin, joita he pitävät kiireellisimpinä.</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Kannusta oppilaita muotoilemaan tavoitteet omin sanoin.</a:t>
            </a:r>
            <a:endParaRPr/>
          </a:p>
          <a:p>
            <a:pPr indent="0" lvl="0" marL="0" rtl="0" algn="l">
              <a:lnSpc>
                <a:spcPct val="90000"/>
              </a:lnSpc>
              <a:spcBef>
                <a:spcPts val="1000"/>
              </a:spcBef>
              <a:spcAft>
                <a:spcPts val="0"/>
              </a:spcAft>
              <a:buSzPts val="1800"/>
              <a:buNone/>
            </a:pPr>
            <a:r>
              <a:rPr b="1" i="1" lang="en-US" sz="1800" u="none" strike="noStrike">
                <a:solidFill>
                  <a:srgbClr val="1BCBDC"/>
                </a:solidFill>
                <a:latin typeface="Arial"/>
                <a:ea typeface="Arial"/>
                <a:cs typeface="Arial"/>
                <a:sym typeface="Arial"/>
              </a:rPr>
              <a:t>Käytä seuraavaa mallipohjaa ohjaamaan työtäsi:</a:t>
            </a:r>
            <a:endParaRPr/>
          </a:p>
          <a:p>
            <a:pPr indent="0" lvl="0" marL="0" rtl="0" algn="l">
              <a:lnSpc>
                <a:spcPct val="90000"/>
              </a:lnSpc>
              <a:spcBef>
                <a:spcPts val="1000"/>
              </a:spcBef>
              <a:spcAft>
                <a:spcPts val="0"/>
              </a:spcAft>
              <a:buSzPts val="1800"/>
              <a:buNone/>
            </a:pPr>
            <a:r>
              <a:t/>
            </a:r>
            <a:endParaRPr/>
          </a:p>
        </p:txBody>
      </p:sp>
      <p:graphicFrame>
        <p:nvGraphicFramePr>
          <p:cNvPr id="336" name="Google Shape;336;g3aec51c1436_0_517"/>
          <p:cNvGraphicFramePr/>
          <p:nvPr/>
        </p:nvGraphicFramePr>
        <p:xfrm>
          <a:off x="391038" y="3341600"/>
          <a:ext cx="3000000" cy="3000000"/>
        </p:xfrm>
        <a:graphic>
          <a:graphicData uri="http://schemas.openxmlformats.org/drawingml/2006/table">
            <a:tbl>
              <a:tblPr>
                <a:noFill/>
                <a:tableStyleId>{82DE8CB4-646C-4ED4-B7FE-B110FC62C8C7}</a:tableStyleId>
              </a:tblPr>
              <a:tblGrid>
                <a:gridCol w="2238375"/>
                <a:gridCol w="2238375"/>
                <a:gridCol w="2238375"/>
                <a:gridCol w="2238375"/>
                <a:gridCol w="2238375"/>
              </a:tblGrid>
              <a:tr h="70675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Tavoite</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Miksi tämä on meille tärkeää?</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Miltä menestys näyttää</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Mahdolliset esteet</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80301"/>
                          </a:solidFill>
                          <a:latin typeface="Arial"/>
                          <a:ea typeface="Arial"/>
                          <a:cs typeface="Arial"/>
                          <a:sym typeface="Arial"/>
                        </a:rPr>
                        <a:t>Ensimmäinen askel</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r>
              <a:tr h="706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80301"/>
                          </a:solidFill>
                          <a:latin typeface="Arial"/>
                          <a:ea typeface="Arial"/>
                          <a:cs typeface="Arial"/>
                          <a:sym typeface="Arial"/>
                        </a:rPr>
                        <a:t>esim. Pidetään teknologiataukoja 40 min välein</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80301"/>
                          </a:solidFill>
                          <a:latin typeface="Arial"/>
                          <a:ea typeface="Arial"/>
                          <a:cs typeface="Arial"/>
                          <a:sym typeface="Arial"/>
                        </a:rPr>
                        <a:t>Auttaa meitä keskittymään paremmin</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80301"/>
                          </a:solidFill>
                          <a:latin typeface="Arial"/>
                          <a:ea typeface="Arial"/>
                          <a:cs typeface="Arial"/>
                          <a:sym typeface="Arial"/>
                        </a:rPr>
                        <a:t>80 % luokasta muistaa pitää tauon</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80301"/>
                          </a:solidFill>
                          <a:latin typeface="Arial"/>
                          <a:ea typeface="Arial"/>
                          <a:cs typeface="Arial"/>
                          <a:sym typeface="Arial"/>
                        </a:rPr>
                        <a:t>Unohtaminen</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80301"/>
                          </a:solidFill>
                          <a:latin typeface="Arial"/>
                          <a:ea typeface="Arial"/>
                          <a:cs typeface="Arial"/>
                          <a:sym typeface="Arial"/>
                        </a:rPr>
                        <a:t>Luodaan luokalle merkki</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r>
            </a:tbl>
          </a:graphicData>
        </a:graphic>
      </p:graphicFrame>
      <p:sp>
        <p:nvSpPr>
          <p:cNvPr id="337" name="Google Shape;337;g3aec51c1436_0_517"/>
          <p:cNvSpPr txBox="1"/>
          <p:nvPr>
            <p:ph idx="1" type="body"/>
          </p:nvPr>
        </p:nvSpPr>
        <p:spPr>
          <a:xfrm>
            <a:off x="181225" y="5102250"/>
            <a:ext cx="11778000" cy="159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solidFill>
                  <a:srgbClr val="DE0A9D"/>
                </a:solidFill>
                <a:latin typeface="Arial"/>
                <a:ea typeface="Arial"/>
                <a:cs typeface="Arial"/>
                <a:sym typeface="Arial"/>
              </a:rPr>
              <a:t>Vaihe 4: Kehitä materiaaleja ja seurantatyökaluja toteutusta varten </a:t>
            </a:r>
            <a:endParaRPr b="1">
              <a:solidFill>
                <a:srgbClr val="DE0A9D"/>
              </a:solidFill>
            </a:endParaRPr>
          </a:p>
          <a:p>
            <a:pPr indent="-342900" lvl="0" marL="457200" rtl="0" algn="l">
              <a:lnSpc>
                <a:spcPct val="90000"/>
              </a:lnSpc>
              <a:spcBef>
                <a:spcPts val="1000"/>
              </a:spcBef>
              <a:spcAft>
                <a:spcPts val="0"/>
              </a:spcAft>
              <a:buSzPts val="1800"/>
              <a:buChar char="●"/>
            </a:pPr>
            <a:r>
              <a:rPr b="0" i="0" lang="en-US" sz="1800" u="none" strike="noStrike">
                <a:latin typeface="Arial"/>
                <a:ea typeface="Arial"/>
                <a:cs typeface="Arial"/>
                <a:sym typeface="Arial"/>
              </a:rPr>
              <a:t>Luo tarvittavat erityismateriaalit yhdessä oppilaidesi kanssa: oppilaiden itseseurantalomakkeet, luokkahuoneen näyttöjulisteet, ajastinjärjestelmät, reflektointikehotteet</a:t>
            </a:r>
            <a:endParaRPr/>
          </a:p>
          <a:p>
            <a:pPr indent="-342900" lvl="0" marL="457200" rtl="0" algn="l">
              <a:lnSpc>
                <a:spcPct val="90000"/>
              </a:lnSpc>
              <a:spcBef>
                <a:spcPts val="0"/>
              </a:spcBef>
              <a:spcAft>
                <a:spcPts val="0"/>
              </a:spcAft>
              <a:buSzPts val="1800"/>
              <a:buChar char="●"/>
            </a:pPr>
            <a:r>
              <a:rPr b="0" i="0" lang="en-US" sz="1800" u="none" strike="noStrike">
                <a:latin typeface="Arial"/>
                <a:ea typeface="Arial"/>
                <a:cs typeface="Arial"/>
                <a:sym typeface="Arial"/>
              </a:rPr>
              <a:t>Valmistele viikoittainen seurantataulukko, jossa on sarakkeet: Päivämäärä | Toiminta | Osallistumisaste | Oppilaiden palaute | Tarvittavat muutokset</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aec51c1436_0_5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300" u="none" strike="noStrike">
                <a:latin typeface="Arial"/>
                <a:ea typeface="Arial"/>
                <a:cs typeface="Arial"/>
                <a:sym typeface="Arial"/>
              </a:rPr>
              <a:t>Vinkkejä tehokkaaseen ja dynaamiseen toimintasuunnitelmaan</a:t>
            </a:r>
            <a:endParaRPr sz="3300"/>
          </a:p>
        </p:txBody>
      </p:sp>
      <p:sp>
        <p:nvSpPr>
          <p:cNvPr id="344" name="Google Shape;344;g3aec51c1436_0_545"/>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Tehokkaan toimintasuunnitelman luominen tarkoittaa kuvailevien aikomusten ylittämistä (esim. "haluamme vähemmän ruutuaikaa") ja sen sijaan suunnitelman ankkuroimista todisteisiin ja prioriteetteihin, jotka olet jo määrittänyt. </a:t>
            </a:r>
            <a:endParaRPr sz="2200"/>
          </a:p>
        </p:txBody>
      </p:sp>
      <p:sp>
        <p:nvSpPr>
          <p:cNvPr id="345" name="Google Shape;345;g3aec51c1436_0_545"/>
          <p:cNvSpPr txBox="1"/>
          <p:nvPr>
            <p:ph idx="2" type="body"/>
          </p:nvPr>
        </p:nvSpPr>
        <p:spPr>
          <a:xfrm>
            <a:off x="97975" y="1793300"/>
            <a:ext cx="119445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Jokaisen asettamasi toimenpiteen tulisi virrata suoraan aiemmissa vaiheissa tekemästäsi työstä:</a:t>
            </a:r>
            <a:endParaRPr/>
          </a:p>
          <a:p>
            <a:pPr indent="-342900" lvl="0" marL="457200" rtl="0" algn="l">
              <a:lnSpc>
                <a:spcPct val="100000"/>
              </a:lnSpc>
              <a:spcBef>
                <a:spcPts val="1000"/>
              </a:spcBef>
              <a:spcAft>
                <a:spcPts val="0"/>
              </a:spcAft>
              <a:buClr>
                <a:srgbClr val="000000"/>
              </a:buClr>
              <a:buSzPts val="1800"/>
              <a:buFont typeface="Arial"/>
              <a:buChar char="●"/>
            </a:pPr>
            <a:r>
              <a:rPr b="1" i="0" lang="en-US" sz="1800" u="none" strike="noStrike">
                <a:solidFill>
                  <a:srgbClr val="000000"/>
                </a:solidFill>
                <a:latin typeface="Arial"/>
                <a:ea typeface="Arial"/>
                <a:cs typeface="Arial"/>
                <a:sym typeface="Arial"/>
              </a:rPr>
              <a:t>Koulusi digitaalisen hyvinvoinnin visio ja missio</a:t>
            </a:r>
            <a:endParaRPr>
              <a:solidFill>
                <a:srgbClr val="000000"/>
              </a:solidFill>
            </a:endParaRPr>
          </a:p>
          <a:p>
            <a:pPr indent="0" lvl="0" marL="457200" rtl="0" algn="l">
              <a:lnSpc>
                <a:spcPct val="100000"/>
              </a:lnSpc>
              <a:spcBef>
                <a:spcPts val="1000"/>
              </a:spcBef>
              <a:spcAft>
                <a:spcPts val="0"/>
              </a:spcAft>
              <a:buSzPts val="1800"/>
              <a:buNone/>
            </a:pPr>
            <a:r>
              <a:rPr b="0" i="0" lang="en-US" sz="1800" u="none" strike="noStrike">
                <a:solidFill>
                  <a:srgbClr val="000000"/>
                </a:solidFill>
                <a:latin typeface="Arial"/>
                <a:ea typeface="Arial"/>
                <a:cs typeface="Arial"/>
                <a:sym typeface="Arial"/>
              </a:rPr>
              <a:t>Tämä on kompassi, joka varmistaa, että suunnitelmasi ei ole satunnainen vaan arvolähtöinen. Jokaisen toimenpiteen tulisi heijastaa sitä, miten koulusi määrittelee digitaalisen kukoistamisen arvojensa ja PERMA-viitekehyksen kautta.</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Tarpeiden ja puutteiden analyysi</a:t>
            </a:r>
            <a:r>
              <a:rPr b="0" i="0" lang="en-US" sz="1800" u="none" strike="noStrike">
                <a:solidFill>
                  <a:srgbClr val="000000"/>
                </a:solidFill>
                <a:latin typeface="Arial"/>
                <a:ea typeface="Arial"/>
                <a:cs typeface="Arial"/>
                <a:sym typeface="Arial"/>
              </a:rPr>
              <a:t> </a:t>
            </a:r>
            <a:endParaRPr>
              <a:solidFill>
                <a:srgbClr val="000000"/>
              </a:solidFill>
            </a:endParaRPr>
          </a:p>
          <a:p>
            <a:pPr indent="0" lvl="0" marL="457200" rtl="0" algn="l">
              <a:lnSpc>
                <a:spcPct val="100000"/>
              </a:lnSpc>
              <a:spcBef>
                <a:spcPts val="1000"/>
              </a:spcBef>
              <a:spcAft>
                <a:spcPts val="0"/>
              </a:spcAft>
              <a:buSzPts val="1800"/>
              <a:buNone/>
            </a:pPr>
            <a:r>
              <a:rPr b="0" i="0" lang="en-US" sz="1800" u="none" strike="noStrike">
                <a:solidFill>
                  <a:srgbClr val="000000"/>
                </a:solidFill>
                <a:latin typeface="Arial"/>
                <a:ea typeface="Arial"/>
                <a:cs typeface="Arial"/>
                <a:sym typeface="Arial"/>
              </a:rPr>
              <a:t>PERMA-indeksi ja fokusryhmät: Nämä löydökset osoittavat, </a:t>
            </a:r>
            <a:r>
              <a:rPr b="0" i="1" lang="en-US" sz="1800" u="none" strike="noStrike">
                <a:solidFill>
                  <a:srgbClr val="000000"/>
                </a:solidFill>
                <a:latin typeface="Arial"/>
                <a:ea typeface="Arial"/>
                <a:cs typeface="Arial"/>
                <a:sym typeface="Arial"/>
              </a:rPr>
              <a:t>missä</a:t>
            </a:r>
            <a:r>
              <a:rPr b="0" i="0" lang="en-US" sz="1800" u="none" strike="noStrike">
                <a:solidFill>
                  <a:srgbClr val="000000"/>
                </a:solidFill>
                <a:latin typeface="Arial"/>
                <a:ea typeface="Arial"/>
                <a:cs typeface="Arial"/>
                <a:sym typeface="Arial"/>
              </a:rPr>
              <a:t> toimenpiteisiin on kiireellisimmin tarvetta, ja estävät sinua suunnittelemasta suunnitelmia oletusten sijaan todellisuuden pohjalta.</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SMART-tavoitteet</a:t>
            </a:r>
            <a:br>
              <a:rPr b="0" i="0" lang="en-US" sz="1800" u="none" strike="noStrike">
                <a:solidFill>
                  <a:srgbClr val="000000"/>
                </a:solidFill>
                <a:latin typeface="Arial"/>
                <a:ea typeface="Arial"/>
                <a:cs typeface="Arial"/>
                <a:sym typeface="Arial"/>
              </a:rPr>
            </a:br>
            <a:r>
              <a:rPr b="0" i="0" lang="en-US" sz="1800" u="none" strike="noStrike">
                <a:solidFill>
                  <a:srgbClr val="000000"/>
                </a:solidFill>
                <a:latin typeface="Arial"/>
                <a:ea typeface="Arial"/>
                <a:cs typeface="Arial"/>
                <a:sym typeface="Arial"/>
              </a:rPr>
              <a:t>: Nämä varmistavat, että visiosi ja missiosi käännetään mitattaviksi, saavutettaviksi ja aikarajallisiksi sitoumuksiksi.</a:t>
            </a:r>
            <a:endParaRPr>
              <a:solidFill>
                <a:srgbClr val="000000"/>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346" name="Google Shape;346;g3aec51c1436_0_545"/>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Tällä tavoin rakennetusta toimintasuunnitelmasta tulee </a:t>
            </a:r>
            <a:r>
              <a:rPr b="1" i="0" lang="en-US" sz="1800" u="none" cap="none" strike="noStrike">
                <a:solidFill>
                  <a:srgbClr val="DE0A9D"/>
                </a:solidFill>
                <a:latin typeface="Arial"/>
                <a:ea typeface="Arial"/>
                <a:cs typeface="Arial"/>
                <a:sym typeface="Arial"/>
              </a:rPr>
              <a:t>elävä strategia</a:t>
            </a:r>
            <a:r>
              <a:rPr b="0" i="0" lang="en-US" sz="1800" u="none" cap="none" strike="noStrike">
                <a:solidFill>
                  <a:srgbClr val="080301"/>
                </a:solidFill>
                <a:latin typeface="Arial"/>
                <a:ea typeface="Arial"/>
                <a:cs typeface="Arial"/>
                <a:sym typeface="Arial"/>
              </a:rPr>
              <a:t>, ei tarkistuslista. Se yhdistää kokonaiskuvan tavoitteet luokkahuoneen todellisuuteen ja sidosryhmien rooleihin.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aec51c1436_0_55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352" name="Google Shape;352;g3aec51c1436_0_55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Miten oppilaiden suora osallistaminen digitaalisen hyvinvoinnin toimintasuunnitelman luomiseen ja toteuttamiseen muuttaa aloitteiden merkityksellisyyttä, omistajuutta ja vaikutusta verrattuna suunnitelmaan, jonka ovat laatineet vain opettajat?</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353" name="Google Shape;353;g3aec51c1436_0_55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aec51c1436_0_5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400" u="none" strike="noStrike">
                <a:latin typeface="Arial"/>
                <a:ea typeface="Arial"/>
                <a:cs typeface="Arial"/>
                <a:sym typeface="Arial"/>
              </a:rPr>
              <a:t>2.4 Koko koulun tiekartan luominen ja toteuttaminen</a:t>
            </a:r>
            <a:endParaRPr sz="3400"/>
          </a:p>
        </p:txBody>
      </p:sp>
      <p:sp>
        <p:nvSpPr>
          <p:cNvPr id="360" name="Google Shape;360;g3aec51c1436_0_553"/>
          <p:cNvSpPr txBox="1"/>
          <p:nvPr>
            <p:ph idx="1" type="body"/>
          </p:nvPr>
        </p:nvSpPr>
        <p:spPr>
          <a:xfrm>
            <a:off x="97975" y="1318925"/>
            <a:ext cx="11944500" cy="32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0" i="0" lang="en-US" sz="2200" u="none" strike="noStrike">
                <a:solidFill>
                  <a:srgbClr val="000000"/>
                </a:solidFill>
                <a:latin typeface="Arial"/>
                <a:ea typeface="Arial"/>
                <a:cs typeface="Arial"/>
                <a:sym typeface="Arial"/>
              </a:rPr>
              <a:t>Koko koulun digitaalisen hyvinvoinnin tiekartta vaatii strategista koordinointia neljän toisiinsa liittyvän elementin välillä: </a:t>
            </a:r>
            <a:endParaRPr sz="2200">
              <a:solidFill>
                <a:srgbClr val="000000"/>
              </a:solidFill>
            </a:endParaRPr>
          </a:p>
          <a:p>
            <a:pPr indent="0" lvl="0" marL="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457200" lvl="0" marL="0" rtl="0" algn="l">
              <a:lnSpc>
                <a:spcPct val="100000"/>
              </a:lnSpc>
              <a:spcBef>
                <a:spcPts val="0"/>
              </a:spcBef>
              <a:spcAft>
                <a:spcPts val="0"/>
              </a:spcAft>
              <a:buSzPts val="1800"/>
              <a:buNone/>
            </a:pPr>
            <a:r>
              <a:rPr b="0" i="0" lang="en-US" sz="2200" u="none" strike="noStrike">
                <a:solidFill>
                  <a:srgbClr val="000000"/>
                </a:solidFill>
                <a:latin typeface="Arial"/>
                <a:ea typeface="Arial"/>
                <a:cs typeface="Arial"/>
                <a:sym typeface="Arial"/>
              </a:rPr>
              <a:t>vision yhdenmukaistaminen		luokkahuonekäytäntö		perheiden osallistaminen		riskien vähentäminen</a:t>
            </a:r>
            <a:endParaRPr sz="2200">
              <a:solidFill>
                <a:srgbClr val="000000"/>
              </a:solidFill>
            </a:endParaRPr>
          </a:p>
          <a:p>
            <a:pPr indent="0" lvl="0" marL="0" rtl="0" algn="l">
              <a:lnSpc>
                <a:spcPct val="100000"/>
              </a:lnSpc>
              <a:spcBef>
                <a:spcPts val="0"/>
              </a:spcBef>
              <a:spcAft>
                <a:spcPts val="0"/>
              </a:spcAft>
              <a:buSzPts val="1800"/>
              <a:buNone/>
            </a:pPr>
            <a:r>
              <a:t/>
            </a:r>
            <a:endParaRPr>
              <a:solidFill>
                <a:srgbClr val="0000FF"/>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t/>
            </a:r>
            <a:endParaRPr/>
          </a:p>
        </p:txBody>
      </p:sp>
      <p:sp>
        <p:nvSpPr>
          <p:cNvPr id="361" name="Google Shape;361;g3aec51c1436_0_553"/>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Menestyksen kannalta kriittisin tekijä on </a:t>
            </a:r>
            <a:r>
              <a:rPr b="1" i="0" lang="en-US" sz="1800" u="none" cap="none" strike="noStrike">
                <a:solidFill>
                  <a:srgbClr val="DE0A9D"/>
                </a:solidFill>
                <a:latin typeface="Arial"/>
                <a:ea typeface="Arial"/>
                <a:cs typeface="Arial"/>
                <a:sym typeface="Arial"/>
              </a:rPr>
              <a:t>aloittaa pienestä ja yhdistää johdonmukaisesti</a:t>
            </a:r>
            <a:r>
              <a:rPr b="0" i="0" lang="en-US" sz="1800" u="none" cap="none" strike="noStrike">
                <a:solidFill>
                  <a:srgbClr val="080301"/>
                </a:solidFill>
                <a:latin typeface="Arial"/>
                <a:ea typeface="Arial"/>
                <a:cs typeface="Arial"/>
                <a:sym typeface="Arial"/>
              </a:rPr>
              <a:t> sen sijaan, että käynnistettäisiin useita aloitteita samanaikaisesti.</a:t>
            </a:r>
            <a:endParaRPr b="0" i="0" sz="1800" u="none" cap="none" strike="noStrike">
              <a:solidFill>
                <a:schemeClr val="accent2"/>
              </a:solidFill>
              <a:latin typeface="Arial"/>
              <a:ea typeface="Arial"/>
              <a:cs typeface="Arial"/>
              <a:sym typeface="Arial"/>
            </a:endParaRPr>
          </a:p>
        </p:txBody>
      </p:sp>
      <p:grpSp>
        <p:nvGrpSpPr>
          <p:cNvPr id="362" name="Google Shape;362;g3aec51c1436_0_553"/>
          <p:cNvGrpSpPr/>
          <p:nvPr/>
        </p:nvGrpSpPr>
        <p:grpSpPr>
          <a:xfrm>
            <a:off x="903025" y="2257113"/>
            <a:ext cx="10546025" cy="1552587"/>
            <a:chOff x="1026850" y="2257113"/>
            <a:chExt cx="10546025" cy="1552587"/>
          </a:xfrm>
        </p:grpSpPr>
        <p:pic>
          <p:nvPicPr>
            <p:cNvPr id="363" name="Google Shape;363;g3aec51c1436_0_553"/>
            <p:cNvPicPr preferRelativeResize="0"/>
            <p:nvPr/>
          </p:nvPicPr>
          <p:blipFill rotWithShape="1">
            <a:blip r:embed="rId3">
              <a:alphaModFix/>
            </a:blip>
            <a:srcRect b="0" l="0" r="0" t="0"/>
            <a:stretch/>
          </p:blipFill>
          <p:spPr>
            <a:xfrm>
              <a:off x="1026850" y="2257125"/>
              <a:ext cx="1552575" cy="1552575"/>
            </a:xfrm>
            <a:prstGeom prst="rect">
              <a:avLst/>
            </a:prstGeom>
            <a:noFill/>
            <a:ln>
              <a:noFill/>
            </a:ln>
          </p:spPr>
        </p:pic>
        <p:pic>
          <p:nvPicPr>
            <p:cNvPr id="364" name="Google Shape;364;g3aec51c1436_0_553"/>
            <p:cNvPicPr preferRelativeResize="0"/>
            <p:nvPr/>
          </p:nvPicPr>
          <p:blipFill rotWithShape="1">
            <a:blip r:embed="rId4">
              <a:alphaModFix/>
            </a:blip>
            <a:srcRect b="0" l="0" r="0" t="0"/>
            <a:stretch/>
          </p:blipFill>
          <p:spPr>
            <a:xfrm>
              <a:off x="4027225" y="2341325"/>
              <a:ext cx="1384150" cy="1384150"/>
            </a:xfrm>
            <a:prstGeom prst="rect">
              <a:avLst/>
            </a:prstGeom>
            <a:noFill/>
            <a:ln>
              <a:noFill/>
            </a:ln>
          </p:spPr>
        </p:pic>
        <p:pic>
          <p:nvPicPr>
            <p:cNvPr id="365" name="Google Shape;365;g3aec51c1436_0_553"/>
            <p:cNvPicPr preferRelativeResize="0"/>
            <p:nvPr/>
          </p:nvPicPr>
          <p:blipFill rotWithShape="1">
            <a:blip r:embed="rId5">
              <a:alphaModFix/>
            </a:blip>
            <a:srcRect b="0" l="0" r="0" t="0"/>
            <a:stretch/>
          </p:blipFill>
          <p:spPr>
            <a:xfrm>
              <a:off x="7078250" y="2304750"/>
              <a:ext cx="1457325" cy="1457325"/>
            </a:xfrm>
            <a:prstGeom prst="rect">
              <a:avLst/>
            </a:prstGeom>
            <a:noFill/>
            <a:ln>
              <a:noFill/>
            </a:ln>
          </p:spPr>
        </p:pic>
        <p:pic>
          <p:nvPicPr>
            <p:cNvPr id="366" name="Google Shape;366;g3aec51c1436_0_553"/>
            <p:cNvPicPr preferRelativeResize="0"/>
            <p:nvPr/>
          </p:nvPicPr>
          <p:blipFill rotWithShape="1">
            <a:blip r:embed="rId6">
              <a:alphaModFix/>
            </a:blip>
            <a:srcRect b="0" l="0" r="0" t="0"/>
            <a:stretch/>
          </p:blipFill>
          <p:spPr>
            <a:xfrm>
              <a:off x="10020300" y="2257113"/>
              <a:ext cx="1552575" cy="155257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aec51c1436_0_57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Keskeiset elementit</a:t>
            </a:r>
            <a:endParaRPr/>
          </a:p>
        </p:txBody>
      </p:sp>
      <p:sp>
        <p:nvSpPr>
          <p:cNvPr id="373" name="Google Shape;373;g3aec51c1436_0_575"/>
          <p:cNvSpPr txBox="1"/>
          <p:nvPr>
            <p:ph idx="1" type="body"/>
          </p:nvPr>
        </p:nvSpPr>
        <p:spPr>
          <a:xfrm>
            <a:off x="97971" y="873580"/>
            <a:ext cx="5910900" cy="5902800"/>
          </a:xfrm>
          <a:prstGeom prst="rect">
            <a:avLst/>
          </a:prstGeom>
          <a:noFill/>
          <a:ln>
            <a:noFill/>
          </a:ln>
        </p:spPr>
        <p:txBody>
          <a:bodyPr anchorCtr="0" anchor="ctr" bIns="45700" lIns="91425" spcFirstLastPara="1" rIns="91425" wrap="square" tIns="45700">
            <a:noAutofit/>
          </a:bodyPr>
          <a:lstStyle/>
          <a:p>
            <a:pPr indent="-355600" lvl="0" marL="457200" rtl="0" algn="l">
              <a:lnSpc>
                <a:spcPct val="100000"/>
              </a:lnSpc>
              <a:spcBef>
                <a:spcPts val="0"/>
              </a:spcBef>
              <a:spcAft>
                <a:spcPts val="0"/>
              </a:spcAft>
              <a:buClr>
                <a:schemeClr val="accent2"/>
              </a:buClr>
              <a:buSzPts val="2000"/>
              <a:buAutoNum type="arabicPeriod"/>
            </a:pPr>
            <a:r>
              <a:rPr b="1" i="0" lang="en-US" sz="2000" u="none" strike="noStrike">
                <a:solidFill>
                  <a:srgbClr val="AA87FF"/>
                </a:solidFill>
                <a:latin typeface="Arial"/>
                <a:ea typeface="Arial"/>
                <a:cs typeface="Arial"/>
                <a:sym typeface="Arial"/>
              </a:rPr>
              <a:t>Vision ja käytännön yhteys</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100000"/>
              </a:lnSpc>
              <a:spcBef>
                <a:spcPts val="0"/>
              </a:spcBef>
              <a:spcAft>
                <a:spcPts val="0"/>
              </a:spcAft>
              <a:buSzPts val="1800"/>
              <a:buNone/>
            </a:pPr>
            <a:r>
              <a:rPr b="0" i="0" lang="en-US" sz="2000" u="none" strike="noStrike">
                <a:solidFill>
                  <a:srgbClr val="000000"/>
                </a:solidFill>
                <a:latin typeface="Arial"/>
                <a:ea typeface="Arial"/>
                <a:cs typeface="Arial"/>
                <a:sym typeface="Arial"/>
              </a:rPr>
              <a:t>Koulusi digitaalisen hyvinvoinnin vision on käännyttävä havaittaviksi päivittäisiksi käyttäytymismalleiksi.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b="0" i="0" lang="en-US" sz="2000" u="none" strike="noStrike">
                <a:solidFill>
                  <a:srgbClr val="000000"/>
                </a:solidFill>
                <a:latin typeface="Arial"/>
                <a:ea typeface="Arial"/>
                <a:cs typeface="Arial"/>
                <a:sym typeface="Arial"/>
              </a:rPr>
              <a:t>Jos visiossasi korostuu esimerkiksi </a:t>
            </a:r>
            <a:r>
              <a:rPr b="0" i="1" lang="en-US" sz="2000" u="none" strike="noStrike">
                <a:solidFill>
                  <a:srgbClr val="000000"/>
                </a:solidFill>
                <a:latin typeface="Arial"/>
                <a:ea typeface="Arial"/>
                <a:cs typeface="Arial"/>
                <a:sym typeface="Arial"/>
              </a:rPr>
              <a:t>"merkityksellisiä ihmissuhteita teknologian kautta"</a:t>
            </a:r>
            <a:r>
              <a:rPr b="0" i="0" lang="en-US" sz="2000" u="none" strike="noStrike">
                <a:solidFill>
                  <a:srgbClr val="000000"/>
                </a:solidFill>
                <a:latin typeface="Arial"/>
                <a:ea typeface="Arial"/>
                <a:cs typeface="Arial"/>
                <a:sym typeface="Arial"/>
              </a:rPr>
              <a:t>, luokkahuonekäytäntöjen tulisi osoitettavasti rakentaa yhteyksiä, ei vain yksilöllisiä taitoja.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b="0" i="0" lang="en-US" sz="2000" u="none" strike="noStrike">
                <a:solidFill>
                  <a:srgbClr val="000000"/>
                </a:solidFill>
                <a:latin typeface="Arial"/>
                <a:ea typeface="Arial"/>
                <a:cs typeface="Arial"/>
                <a:sym typeface="Arial"/>
              </a:rPr>
              <a:t>Esimerkiksi digitaalisia työkaluja hyödyntävät ryhmäprojektit, vertaispalautesessiot tai keskustelut verkkoempatiasta voivat tehdä visiosta konkreettisen. Yleiset digitaalisen kansalaisuuden oppitunnit epäonnistuvat usein, koska ne eivät liity tiettyihin koulun arvoihin, jotka oppilaat jo ymmärtävät.</a:t>
            </a:r>
            <a:endParaRPr sz="2000">
              <a:solidFill>
                <a:srgbClr val="000000"/>
              </a:solidFill>
            </a:endParaRPr>
          </a:p>
          <a:p>
            <a:pPr indent="0" lvl="0" marL="0" rtl="0" algn="l">
              <a:lnSpc>
                <a:spcPct val="90000"/>
              </a:lnSpc>
              <a:spcBef>
                <a:spcPts val="1000"/>
              </a:spcBef>
              <a:spcAft>
                <a:spcPts val="0"/>
              </a:spcAft>
              <a:buSzPts val="1800"/>
              <a:buNone/>
            </a:pPr>
            <a:r>
              <a:t/>
            </a:r>
            <a:endParaRPr/>
          </a:p>
        </p:txBody>
      </p:sp>
      <p:pic>
        <p:nvPicPr>
          <p:cNvPr id="374" name="Google Shape;374;g3aec51c1436_0_575"/>
          <p:cNvPicPr preferRelativeResize="0"/>
          <p:nvPr/>
        </p:nvPicPr>
        <p:blipFill rotWithShape="1">
          <a:blip r:embed="rId3">
            <a:alphaModFix/>
          </a:blip>
          <a:srcRect b="21531" l="0" r="0" t="18559"/>
          <a:stretch/>
        </p:blipFill>
        <p:spPr>
          <a:xfrm>
            <a:off x="5790575" y="1952337"/>
            <a:ext cx="6251900" cy="3745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aec51c1436_0_58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Keskeiset elementit</a:t>
            </a:r>
            <a:endParaRPr/>
          </a:p>
        </p:txBody>
      </p:sp>
      <p:sp>
        <p:nvSpPr>
          <p:cNvPr id="381" name="Google Shape;381;g3aec51c1436_0_585"/>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AA87FF"/>
                </a:solidFill>
                <a:latin typeface="Arial"/>
                <a:ea typeface="Arial"/>
                <a:cs typeface="Arial"/>
                <a:sym typeface="Arial"/>
              </a:rPr>
              <a:t>2. Luokkahuone-perhe-yhteensovitus</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b="0" i="0" lang="en-US" sz="2000" u="none" strike="noStrike">
                <a:solidFill>
                  <a:srgbClr val="000000"/>
                </a:solidFill>
                <a:latin typeface="Arial"/>
                <a:ea typeface="Arial"/>
                <a:cs typeface="Arial"/>
                <a:sym typeface="Arial"/>
              </a:rPr>
              <a:t>Perheiden osallistaminen onnistuu, kun se laajentaa luokkahuonekäytäntöjä sen sijaan, että se loisi lisävaatimuksia kotiin. Vanhemmat reagoivat paremmin ohjeeseen "jatkakaa sitä, mitä lapsenne jo tekee" kuin "opettele tämä uusi lähestymistapa". Sillan koulun ja kodin välillä tulisi olla saumaton jatkumo, ei rinnakkaisia järjestelmiä.</a:t>
            </a:r>
            <a:endParaRPr sz="2000">
              <a:solidFill>
                <a:srgbClr val="000000"/>
              </a:solidFill>
            </a:endParaRPr>
          </a:p>
        </p:txBody>
      </p:sp>
      <p:pic>
        <p:nvPicPr>
          <p:cNvPr id="382" name="Google Shape;382;g3aec51c1436_0_585"/>
          <p:cNvPicPr preferRelativeResize="0"/>
          <p:nvPr/>
        </p:nvPicPr>
        <p:blipFill rotWithShape="1">
          <a:blip r:embed="rId3">
            <a:alphaModFix/>
          </a:blip>
          <a:srcRect b="0" l="0" r="0" t="0"/>
          <a:stretch/>
        </p:blipFill>
        <p:spPr>
          <a:xfrm>
            <a:off x="1200150" y="1992339"/>
            <a:ext cx="3665275" cy="3665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aec51c1436_0_59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Keskeiset elementit</a:t>
            </a:r>
            <a:endParaRPr/>
          </a:p>
        </p:txBody>
      </p:sp>
      <p:sp>
        <p:nvSpPr>
          <p:cNvPr id="389" name="Google Shape;389;g3aec51c1436_0_592"/>
          <p:cNvSpPr txBox="1"/>
          <p:nvPr>
            <p:ph idx="1" type="body"/>
          </p:nvPr>
        </p:nvSpPr>
        <p:spPr>
          <a:xfrm>
            <a:off x="97971"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AA87FF"/>
                </a:solidFill>
                <a:latin typeface="Arial"/>
                <a:ea typeface="Arial"/>
                <a:cs typeface="Arial"/>
                <a:sym typeface="Arial"/>
              </a:rPr>
              <a:t>3. Riskien vähentäminen</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Riskien vähentäminen koko koulun digitaalisessa hyvinvoinnissa tarkoittaa kattavien strategioiden toteuttamista teknologian käytöstä aiheutuvien mahdollisten haittojen vähentämiseksi koko oppimisympäristössä.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Tähän sisältyy selkeiden digitaalisen kansalaisuuden käytäntöjen luominen, henkilöstön ja oppilaiden säännöllinen koulutus terveistä teknologiatottumuksista, ruuduttomien vyöhykkeiden ja aikojen luominen, verkkotoiminnan seuranta verkkokiusaamisen tai sopimattoman sisällön varalta sekä digitaalisiin tapahtumiin liittyvien toimintaprotokollien kehittäminen.</a:t>
            </a:r>
            <a:endParaRPr/>
          </a:p>
        </p:txBody>
      </p:sp>
      <p:pic>
        <p:nvPicPr>
          <p:cNvPr id="390" name="Google Shape;390;g3aec51c1436_0_592"/>
          <p:cNvPicPr preferRelativeResize="0"/>
          <p:nvPr/>
        </p:nvPicPr>
        <p:blipFill rotWithShape="1">
          <a:blip r:embed="rId3">
            <a:alphaModFix/>
          </a:blip>
          <a:srcRect b="8592" l="0" r="0" t="0"/>
          <a:stretch/>
        </p:blipFill>
        <p:spPr>
          <a:xfrm>
            <a:off x="6713725" y="2172638"/>
            <a:ext cx="4790175" cy="3304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aec51c1436_0_6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Keskeiset elementit</a:t>
            </a:r>
            <a:endParaRPr/>
          </a:p>
        </p:txBody>
      </p:sp>
      <p:sp>
        <p:nvSpPr>
          <p:cNvPr id="397" name="Google Shape;397;g3aec51c1436_0_608"/>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AA87FF"/>
                </a:solidFill>
                <a:latin typeface="Arial"/>
                <a:ea typeface="Arial"/>
                <a:cs typeface="Arial"/>
                <a:sym typeface="Arial"/>
              </a:rPr>
              <a:t>4. Systeeminen kestävyys</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b="0" i="0" lang="en-US" sz="2000" u="none" strike="noStrike">
                <a:solidFill>
                  <a:srgbClr val="000000"/>
                </a:solidFill>
                <a:latin typeface="Arial"/>
                <a:ea typeface="Arial"/>
                <a:cs typeface="Arial"/>
                <a:sym typeface="Arial"/>
              </a:rPr>
              <a:t>Toteutussuunnitelmat epäonnistuvat, kun ne riippuvat yksittäisten opettajien innostuksesta rakenteellisen tuen sijaan. </a:t>
            </a:r>
            <a:endParaRPr sz="2000">
              <a:solidFill>
                <a:srgbClr val="000000"/>
              </a:solidFill>
            </a:endParaRPr>
          </a:p>
          <a:p>
            <a:pPr indent="0" lvl="0" marL="0" rtl="0" algn="l">
              <a:lnSpc>
                <a:spcPct val="90000"/>
              </a:lnSpc>
              <a:spcBef>
                <a:spcPts val="1000"/>
              </a:spcBef>
              <a:spcAft>
                <a:spcPts val="0"/>
              </a:spcAft>
              <a:buSzPts val="1800"/>
              <a:buNone/>
            </a:pPr>
            <a:r>
              <a:t/>
            </a:r>
            <a:endParaRPr sz="2000">
              <a:solidFill>
                <a:srgbClr val="000000"/>
              </a:solidFill>
            </a:endParaRPr>
          </a:p>
          <a:p>
            <a:pPr indent="0" lvl="0" marL="0" rtl="0" algn="l">
              <a:lnSpc>
                <a:spcPct val="90000"/>
              </a:lnSpc>
              <a:spcBef>
                <a:spcPts val="1000"/>
              </a:spcBef>
              <a:spcAft>
                <a:spcPts val="0"/>
              </a:spcAft>
              <a:buSzPts val="1800"/>
              <a:buNone/>
            </a:pPr>
            <a:r>
              <a:rPr b="0" i="0" lang="en-US" sz="2000" u="none" strike="noStrike">
                <a:solidFill>
                  <a:srgbClr val="000000"/>
                </a:solidFill>
                <a:latin typeface="Arial"/>
                <a:ea typeface="Arial"/>
                <a:cs typeface="Arial"/>
                <a:sym typeface="Arial"/>
              </a:rPr>
              <a:t>Menestyksekkäät ohjelmat upottavat käytännöt olemassa oleviin rutiineihin (oppituntien suunnittelu, vanhempien kanssa viestintä, tapausten käsittely) sen sijaan, että ne lisäisivät uusia hallinnollisia taakkoja.</a:t>
            </a:r>
            <a:endParaRPr sz="2000">
              <a:solidFill>
                <a:srgbClr val="000000"/>
              </a:solidFill>
            </a:endParaRPr>
          </a:p>
        </p:txBody>
      </p:sp>
      <p:pic>
        <p:nvPicPr>
          <p:cNvPr id="398" name="Google Shape;398;g3aec51c1436_0_608"/>
          <p:cNvPicPr preferRelativeResize="0"/>
          <p:nvPr/>
        </p:nvPicPr>
        <p:blipFill rotWithShape="1">
          <a:blip r:embed="rId3">
            <a:alphaModFix/>
          </a:blip>
          <a:srcRect b="0" l="0" r="0" t="0"/>
          <a:stretch/>
        </p:blipFill>
        <p:spPr>
          <a:xfrm>
            <a:off x="1019624" y="2294223"/>
            <a:ext cx="4600125" cy="3061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aec51c1436_0_62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Aloita pienestä -strategia</a:t>
            </a:r>
            <a:endParaRPr/>
          </a:p>
        </p:txBody>
      </p:sp>
      <p:sp>
        <p:nvSpPr>
          <p:cNvPr id="405" name="Google Shape;405;g3aec51c1436_0_624"/>
          <p:cNvSpPr txBox="1"/>
          <p:nvPr>
            <p:ph idx="1" type="body"/>
          </p:nvPr>
        </p:nvSpPr>
        <p:spPr>
          <a:xfrm>
            <a:off x="97975" y="854675"/>
            <a:ext cx="11944500" cy="881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400"/>
              <a:buNone/>
            </a:pPr>
            <a:r>
              <a:rPr b="0" i="0" lang="en-US" sz="2200" u="none" strike="noStrike">
                <a:latin typeface="Arial"/>
                <a:ea typeface="Arial"/>
                <a:cs typeface="Arial"/>
                <a:sym typeface="Arial"/>
              </a:rPr>
              <a:t>Koko koulun kattavan lähestymistavan luominen ei tarkoita lukemattomien uusien tehtävien lisäämistä jo ennestään kiireisiin aikatauluihin. Sen sijaan voit kutoa digitaalisen hyvinvoinnin jo käytössä oleviin rakenteisiin ja rutiineihin. </a:t>
            </a:r>
            <a:endParaRPr sz="2200"/>
          </a:p>
        </p:txBody>
      </p:sp>
      <p:pic>
        <p:nvPicPr>
          <p:cNvPr id="406" name="Google Shape;406;g3aec51c1436_0_624" title="White Simple Business Plan Roadmap Presentation.png"/>
          <p:cNvPicPr preferRelativeResize="0"/>
          <p:nvPr/>
        </p:nvPicPr>
        <p:blipFill rotWithShape="1">
          <a:blip r:embed="rId3">
            <a:alphaModFix/>
          </a:blip>
          <a:srcRect b="15894" l="0" r="0" t="0"/>
          <a:stretch/>
        </p:blipFill>
        <p:spPr>
          <a:xfrm>
            <a:off x="123750" y="1833275"/>
            <a:ext cx="11944502" cy="5024724"/>
          </a:xfrm>
          <a:prstGeom prst="rect">
            <a:avLst/>
          </a:prstGeom>
          <a:noFill/>
          <a:ln>
            <a:noFill/>
          </a:ln>
        </p:spPr>
      </p:pic>
      <p:sp>
        <p:nvSpPr>
          <p:cNvPr id="407" name="Google Shape;407;g3aec51c1436_0_624"/>
          <p:cNvSpPr txBox="1"/>
          <p:nvPr/>
        </p:nvSpPr>
        <p:spPr>
          <a:xfrm>
            <a:off x="1592100" y="2628900"/>
            <a:ext cx="1302000" cy="67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Vision yhdenmu-</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kaistaminen</a:t>
            </a:r>
            <a:endParaRPr b="1" i="0" sz="1600" u="none" cap="none" strike="noStrike">
              <a:solidFill>
                <a:srgbClr val="000000"/>
              </a:solidFill>
              <a:latin typeface="Calibri"/>
              <a:ea typeface="Calibri"/>
              <a:cs typeface="Calibri"/>
              <a:sym typeface="Calibri"/>
            </a:endParaRPr>
          </a:p>
        </p:txBody>
      </p:sp>
      <p:sp>
        <p:nvSpPr>
          <p:cNvPr id="408" name="Google Shape;408;g3aec51c1436_0_624"/>
          <p:cNvSpPr txBox="1"/>
          <p:nvPr/>
        </p:nvSpPr>
        <p:spPr>
          <a:xfrm>
            <a:off x="3598600" y="5482600"/>
            <a:ext cx="1104900" cy="67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500" u="none" cap="none" strike="noStrike">
                <a:solidFill>
                  <a:srgbClr val="000000"/>
                </a:solidFill>
                <a:latin typeface="Calibri"/>
                <a:ea typeface="Calibri"/>
                <a:cs typeface="Calibri"/>
                <a:sym typeface="Calibri"/>
              </a:rPr>
              <a:t>Luokkahuonekäytäntö</a:t>
            </a:r>
            <a:endParaRPr b="1" i="0" sz="1500" u="none" cap="none" strike="noStrike">
              <a:solidFill>
                <a:srgbClr val="000000"/>
              </a:solidFill>
              <a:latin typeface="Calibri"/>
              <a:ea typeface="Calibri"/>
              <a:cs typeface="Calibri"/>
              <a:sym typeface="Calibri"/>
            </a:endParaRPr>
          </a:p>
        </p:txBody>
      </p:sp>
      <p:sp>
        <p:nvSpPr>
          <p:cNvPr id="409" name="Google Shape;409;g3aec51c1436_0_624"/>
          <p:cNvSpPr txBox="1"/>
          <p:nvPr/>
        </p:nvSpPr>
        <p:spPr>
          <a:xfrm>
            <a:off x="5382138" y="2628900"/>
            <a:ext cx="1427700" cy="67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Perheiden osallistaminen</a:t>
            </a:r>
            <a:endParaRPr b="1" i="0" sz="1600" u="none" cap="none" strike="noStrike">
              <a:solidFill>
                <a:srgbClr val="000000"/>
              </a:solidFill>
              <a:latin typeface="Calibri"/>
              <a:ea typeface="Calibri"/>
              <a:cs typeface="Calibri"/>
              <a:sym typeface="Calibri"/>
            </a:endParaRPr>
          </a:p>
        </p:txBody>
      </p:sp>
      <p:sp>
        <p:nvSpPr>
          <p:cNvPr id="410" name="Google Shape;410;g3aec51c1436_0_624"/>
          <p:cNvSpPr txBox="1"/>
          <p:nvPr/>
        </p:nvSpPr>
        <p:spPr>
          <a:xfrm>
            <a:off x="9281750" y="2628900"/>
            <a:ext cx="1302000" cy="67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500" u="none" cap="none" strike="noStrike">
                <a:solidFill>
                  <a:srgbClr val="000000"/>
                </a:solidFill>
                <a:latin typeface="Calibri"/>
                <a:ea typeface="Calibri"/>
                <a:cs typeface="Calibri"/>
                <a:sym typeface="Calibri"/>
              </a:rPr>
              <a:t>Aloita pienestä -strategia</a:t>
            </a:r>
            <a:endParaRPr b="1" i="0" sz="1500" u="none" cap="none" strike="noStrike">
              <a:solidFill>
                <a:srgbClr val="000000"/>
              </a:solidFill>
              <a:latin typeface="Calibri"/>
              <a:ea typeface="Calibri"/>
              <a:cs typeface="Calibri"/>
              <a:sym typeface="Calibri"/>
            </a:endParaRPr>
          </a:p>
        </p:txBody>
      </p:sp>
      <p:sp>
        <p:nvSpPr>
          <p:cNvPr id="411" name="Google Shape;411;g3aec51c1436_0_624"/>
          <p:cNvSpPr txBox="1"/>
          <p:nvPr/>
        </p:nvSpPr>
        <p:spPr>
          <a:xfrm>
            <a:off x="7379894" y="5482600"/>
            <a:ext cx="1215600" cy="67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300" u="none" cap="none" strike="noStrike">
                <a:solidFill>
                  <a:srgbClr val="000000"/>
                </a:solidFill>
                <a:latin typeface="Calibri"/>
                <a:ea typeface="Calibri"/>
                <a:cs typeface="Calibri"/>
                <a:sym typeface="Calibri"/>
              </a:rPr>
              <a:t>Riskien vähentäminen</a:t>
            </a:r>
            <a:endParaRPr b="1" i="0" sz="1300" u="none" cap="none" strike="noStrike">
              <a:solidFill>
                <a:srgbClr val="000000"/>
              </a:solidFill>
              <a:latin typeface="Calibri"/>
              <a:ea typeface="Calibri"/>
              <a:cs typeface="Calibri"/>
              <a:sym typeface="Calibri"/>
            </a:endParaRPr>
          </a:p>
        </p:txBody>
      </p:sp>
      <p:sp>
        <p:nvSpPr>
          <p:cNvPr id="412" name="Google Shape;412;g3aec51c1436_0_624"/>
          <p:cNvSpPr txBox="1"/>
          <p:nvPr/>
        </p:nvSpPr>
        <p:spPr>
          <a:xfrm>
            <a:off x="1532200" y="3552825"/>
            <a:ext cx="1427700" cy="23859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Aloita 15 minuutin henkilöstöpalaverilla, jossa sovitaan yhdestä yhteisestä digitaalisen hyvinvoinnin tavoitteesta (esim. "tietoinen teknologian käyttö")</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Luo yksinkertainen yhden sivun visuaalinen juliste, joka esittää tämän yhteisen vision kaikkiin luokkahuoneisiin</a:t>
            </a:r>
            <a:endParaRPr b="0" i="0" sz="1100" u="none" cap="none" strike="noStrike">
              <a:solidFill>
                <a:srgbClr val="000000"/>
              </a:solidFill>
              <a:latin typeface="Calibri"/>
              <a:ea typeface="Calibri"/>
              <a:cs typeface="Calibri"/>
              <a:sym typeface="Calibri"/>
            </a:endParaRPr>
          </a:p>
        </p:txBody>
      </p:sp>
      <p:sp>
        <p:nvSpPr>
          <p:cNvPr id="413" name="Google Shape;413;g3aec51c1436_0_624"/>
          <p:cNvSpPr txBox="1"/>
          <p:nvPr/>
        </p:nvSpPr>
        <p:spPr>
          <a:xfrm>
            <a:off x="3338762" y="2501275"/>
            <a:ext cx="1719300" cy="23859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Valitse yksi olemassa oleva oppitunti viikossa, johon lisätään 2 minuutin digitaalisen hyvinvoinnin hetki (kuten teknologiatauko tai pohdinta)</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Hyödynnä olemassa olevia luokkahuonerutiineja lisäämällä yksinkertaisia kehotteita: "Miltä ruutuaika sai sinut tänään tuntemaan?"</a:t>
            </a:r>
            <a:endParaRPr b="0" i="0" sz="1100" u="none" cap="none" strike="noStrike">
              <a:solidFill>
                <a:srgbClr val="000000"/>
              </a:solidFill>
              <a:latin typeface="Calibri"/>
              <a:ea typeface="Calibri"/>
              <a:cs typeface="Calibri"/>
              <a:sym typeface="Calibri"/>
            </a:endParaRPr>
          </a:p>
        </p:txBody>
      </p:sp>
      <p:sp>
        <p:nvSpPr>
          <p:cNvPr id="414" name="Google Shape;414;g3aec51c1436_0_624"/>
          <p:cNvSpPr txBox="1"/>
          <p:nvPr/>
        </p:nvSpPr>
        <p:spPr>
          <a:xfrm>
            <a:off x="5209600" y="3552825"/>
            <a:ext cx="1719300" cy="27243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Lähetä kotiin yksi kuukausittainen vinkki olemassa olevien viestintäkanavien (uutiskirjeet, sovellukset) kautta terveistä teknologiatottumuksista</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Sisällytä yksinkertainen kysymys digitaalisesta hyvinvoinnista jo pidettäviin vanhempainvartteihin</a:t>
            </a:r>
            <a:endParaRPr b="0" i="0" sz="1100" u="none" cap="none" strike="noStrike">
              <a:solidFill>
                <a:srgbClr val="000000"/>
              </a:solidFill>
              <a:latin typeface="Calibri"/>
              <a:ea typeface="Calibri"/>
              <a:cs typeface="Calibri"/>
              <a:sym typeface="Calibri"/>
            </a:endParaRPr>
          </a:p>
        </p:txBody>
      </p:sp>
      <p:sp>
        <p:nvSpPr>
          <p:cNvPr id="415" name="Google Shape;415;g3aec51c1436_0_624"/>
          <p:cNvSpPr txBox="1"/>
          <p:nvPr/>
        </p:nvSpPr>
        <p:spPr>
          <a:xfrm>
            <a:off x="7074275" y="2806400"/>
            <a:ext cx="1809300" cy="25551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Nimeä yksi henkilöstön jäsen "digitaalisen hyvinvoinnin yhteyshenkilöksi" olemassa olevissa henkilöstöpalavereissa</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Luo yksinkertainen jaettu asiakirja, johon opettajat voivat nopeasti kirjata kaikki digitaaliset huolenaiheet (vie 30 sekuntia tapausta kohden)</a:t>
            </a:r>
            <a:endParaRPr b="0" i="0" sz="1100" u="none" cap="none" strike="noStrike">
              <a:solidFill>
                <a:srgbClr val="000000"/>
              </a:solidFill>
              <a:latin typeface="Calibri"/>
              <a:ea typeface="Calibri"/>
              <a:cs typeface="Calibri"/>
              <a:sym typeface="Calibri"/>
            </a:endParaRPr>
          </a:p>
        </p:txBody>
      </p:sp>
      <p:sp>
        <p:nvSpPr>
          <p:cNvPr id="416" name="Google Shape;416;g3aec51c1436_0_624"/>
          <p:cNvSpPr txBox="1"/>
          <p:nvPr/>
        </p:nvSpPr>
        <p:spPr>
          <a:xfrm>
            <a:off x="9218900" y="3552825"/>
            <a:ext cx="1427700" cy="28938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Valitse vain YKSI yllä oleva elementti, johon keskittyä ensimmäisen kuukauden aikana</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Kun siitä tulee rutiinia, lisää seuraava elementti</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Hyödynnä olemassa olevia kokouksia, viestintää ja oppituntirakenteitä sen sijaan, että loisit uusia</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aec51c1436_0_10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422" name="Google Shape;422;g3aec51c1436_0_101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Kun tarkastelet nykyistä kouluympäristöäsi, mikä neljästä toisiinsa liittyvästä elementistä (vision yhdenmukaistaminen, luokkahuonekäytännöt, perheiden osallistaminen tai riskien hallinta) edustaa suurinta puutettasi juuri nyt, ja mikä on yksi pieni, olemassa oleva rutiini, jota voisit muokata tällä viikolla alkaaksesi käsitellä tätä puutetta luomatta ylimääräistä hallinnollista taakkaa?</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23" name="Google Shape;423;g3aec51c1436_0_101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0" i="0" lang="en-US" sz="3000" u="none" strike="noStrike">
                <a:latin typeface="Arial"/>
                <a:ea typeface="Arial"/>
                <a:cs typeface="Arial"/>
                <a:sym typeface="Arial"/>
              </a:rPr>
              <a:t>Koulun visio ja arvot digitaaliselle hyvinvoinnille</a:t>
            </a:r>
            <a:endParaRPr sz="3000"/>
          </a:p>
        </p:txBody>
      </p:sp>
      <p:sp>
        <p:nvSpPr>
          <p:cNvPr id="84" name="Google Shape;84;p7"/>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1" i="0" lang="en-US" sz="3000" u="none" strike="noStrike">
                <a:latin typeface="Arial"/>
                <a:ea typeface="Arial"/>
                <a:cs typeface="Arial"/>
                <a:sym typeface="Arial"/>
              </a:rPr>
              <a:t>Osio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aec51c1436_0_102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0" i="0" lang="en-US" sz="3000" u="none" strike="noStrike">
                <a:latin typeface="Arial"/>
                <a:ea typeface="Arial"/>
                <a:cs typeface="Arial"/>
                <a:sym typeface="Arial"/>
              </a:rPr>
              <a:t>Perheiden ja yhteisön osallistaminen</a:t>
            </a:r>
            <a:endParaRPr sz="3000"/>
          </a:p>
        </p:txBody>
      </p:sp>
      <p:sp>
        <p:nvSpPr>
          <p:cNvPr id="429" name="Google Shape;429;g3aec51c1436_0_1025"/>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1" i="0" lang="en-US" sz="3000" u="none" strike="noStrike">
                <a:latin typeface="Arial"/>
                <a:ea typeface="Arial"/>
                <a:cs typeface="Arial"/>
                <a:sym typeface="Arial"/>
              </a:rPr>
              <a:t>Osio 3</a:t>
            </a:r>
            <a:endParaRPr b="1" sz="3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aec51c1436_0_103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3.1. Yhteisösi kontekstin ymmärtäminen</a:t>
            </a:r>
            <a:endParaRPr/>
          </a:p>
        </p:txBody>
      </p:sp>
      <p:sp>
        <p:nvSpPr>
          <p:cNvPr id="436" name="Google Shape;436;g3aec51c1436_0_1032"/>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Ennen kuin voit valita, mitä strategioita käytät tai luoda mitään suunnitelmia, sinun on tiedettävä, keitä perheesi ovat, mitä he tarvitsevat ja miten he mieluiten viestivät. </a:t>
            </a:r>
            <a:endParaRPr sz="2200"/>
          </a:p>
        </p:txBody>
      </p:sp>
      <p:sp>
        <p:nvSpPr>
          <p:cNvPr id="437" name="Google Shape;437;g3aec51c1436_0_1032"/>
          <p:cNvSpPr txBox="1"/>
          <p:nvPr>
            <p:ph idx="2" type="body"/>
          </p:nvPr>
        </p:nvSpPr>
        <p:spPr>
          <a:xfrm>
            <a:off x="97975" y="1951375"/>
            <a:ext cx="11944500" cy="23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Tässä ei ole kyse oletusten tekemisestä sen perusteella, mikä toimi toisessa koulussa tai mitä luit raportissa. Kyse on </a:t>
            </a:r>
            <a:r>
              <a:rPr b="1" i="0" lang="en-US" sz="1800" u="none" strike="noStrike">
                <a:latin typeface="Arial"/>
                <a:ea typeface="Arial"/>
                <a:cs typeface="Arial"/>
                <a:sym typeface="Arial"/>
              </a:rPr>
              <a:t>SINUN erityisen yhteisösi ymmärtämisestä</a:t>
            </a:r>
            <a:r>
              <a:rPr b="0" i="0" lang="en-US" sz="1800" u="none" strike="noStrike">
                <a:latin typeface="Arial"/>
                <a:ea typeface="Arial"/>
                <a:cs typeface="Arial"/>
                <a:sym typeface="Arial"/>
              </a:rPr>
              <a:t>; heidän teknologian saatavuudestaan, heidän mukavuustasoistaan, heidän kulttuurisista mieltymyksistään ja todellisista haasteista, joita he kohtaavat.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Kun aloitat arvioinnista, varmistat, että jokainen valitsemasi strategia todella sopii perheidesi elämään sen sijaan, että loisi lisää esteitä tai turhautumista.</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438" name="Google Shape;438;g3aec51c1436_0_1032"/>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Tällä tavalla rakennetusta toimintasuunnitelmasta tulee </a:t>
            </a:r>
            <a:r>
              <a:rPr b="1" i="0" lang="en-US" sz="1800" u="none" cap="none" strike="noStrike">
                <a:solidFill>
                  <a:srgbClr val="DE0A9D"/>
                </a:solidFill>
                <a:latin typeface="Arial"/>
                <a:ea typeface="Arial"/>
                <a:cs typeface="Arial"/>
                <a:sym typeface="Arial"/>
              </a:rPr>
              <a:t>elävä strategia</a:t>
            </a:r>
            <a:r>
              <a:rPr b="0" i="0" lang="en-US" sz="1800" u="none" cap="none" strike="noStrike">
                <a:solidFill>
                  <a:srgbClr val="080301"/>
                </a:solidFill>
                <a:latin typeface="Arial"/>
                <a:ea typeface="Arial"/>
                <a:cs typeface="Arial"/>
                <a:sym typeface="Arial"/>
              </a:rPr>
              <a:t>, ei tarkistuslista. Se yhdistää kokonaiskuvan tavoitteet luokkahuoneen todellisuuksiin ja sidosryhmien rooleihin.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aec51c1436_0_10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Arvioi yhteisösi - Osa 1</a:t>
            </a:r>
            <a:endParaRPr/>
          </a:p>
        </p:txBody>
      </p:sp>
      <p:sp>
        <p:nvSpPr>
          <p:cNvPr id="445" name="Google Shape;445;g3aec51c1436_0_1040"/>
          <p:cNvSpPr txBox="1"/>
          <p:nvPr>
            <p:ph idx="2" type="body"/>
          </p:nvPr>
        </p:nvSpPr>
        <p:spPr>
          <a:xfrm>
            <a:off x="145200" y="962025"/>
            <a:ext cx="3849000" cy="3679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1: Kysy perheiltä </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Luo yksinkertainen Google-lomake perheiden demografiatietojen kyselykysymyksillä:</a:t>
            </a:r>
            <a:endParaRPr sz="1600"/>
          </a:p>
          <a:p>
            <a:pPr indent="-330200" lvl="0" marL="457200" rtl="0" algn="l">
              <a:lnSpc>
                <a:spcPct val="90000"/>
              </a:lnSpc>
              <a:spcBef>
                <a:spcPts val="1000"/>
              </a:spcBef>
              <a:spcAft>
                <a:spcPts val="0"/>
              </a:spcAft>
              <a:buSzPts val="1600"/>
              <a:buAutoNum type="arabicPeriod"/>
            </a:pPr>
            <a:r>
              <a:rPr b="0" i="0" lang="en-US" sz="1600" u="none" strike="noStrike">
                <a:latin typeface="Arial"/>
                <a:ea typeface="Arial"/>
                <a:cs typeface="Arial"/>
                <a:sym typeface="Arial"/>
              </a:rPr>
              <a:t>Mitä laitteita perheellänne käytetään kotona?</a:t>
            </a:r>
            <a:endParaRPr sz="1600"/>
          </a:p>
          <a:p>
            <a:pPr indent="-330200" lvl="0" marL="457200" rtl="0" algn="l">
              <a:lnSpc>
                <a:spcPct val="90000"/>
              </a:lnSpc>
              <a:spcBef>
                <a:spcPts val="0"/>
              </a:spcBef>
              <a:spcAft>
                <a:spcPts val="0"/>
              </a:spcAft>
              <a:buSzPts val="1600"/>
              <a:buAutoNum type="arabicPeriod"/>
            </a:pPr>
            <a:r>
              <a:rPr b="0" i="0" lang="en-US" sz="1600" u="none" strike="noStrike">
                <a:latin typeface="Arial"/>
                <a:ea typeface="Arial"/>
                <a:cs typeface="Arial"/>
                <a:sym typeface="Arial"/>
              </a:rPr>
              <a:t>Kuinka mukavalta teknologia tuntuu perheissä? (asteikko 1-5)</a:t>
            </a:r>
            <a:endParaRPr sz="1600"/>
          </a:p>
          <a:p>
            <a:pPr indent="-330200" lvl="0" marL="457200" rtl="0" algn="l">
              <a:lnSpc>
                <a:spcPct val="90000"/>
              </a:lnSpc>
              <a:spcBef>
                <a:spcPts val="0"/>
              </a:spcBef>
              <a:spcAft>
                <a:spcPts val="0"/>
              </a:spcAft>
              <a:buSzPts val="1600"/>
              <a:buAutoNum type="arabicPeriod"/>
            </a:pPr>
            <a:r>
              <a:rPr b="0" i="0" lang="en-US" sz="1600" u="none" strike="noStrike">
                <a:latin typeface="Arial"/>
                <a:ea typeface="Arial"/>
                <a:cs typeface="Arial"/>
                <a:sym typeface="Arial"/>
              </a:rPr>
              <a:t>Miten haluatte mieluiten vastaanottaa koulun viestintää?</a:t>
            </a:r>
            <a:endParaRPr sz="1600"/>
          </a:p>
          <a:p>
            <a:pPr indent="-330200" lvl="0" marL="457200" rtl="0" algn="l">
              <a:lnSpc>
                <a:spcPct val="90000"/>
              </a:lnSpc>
              <a:spcBef>
                <a:spcPts val="0"/>
              </a:spcBef>
              <a:spcAft>
                <a:spcPts val="0"/>
              </a:spcAft>
              <a:buSzPts val="1600"/>
              <a:buAutoNum type="arabicPeriod"/>
            </a:pPr>
            <a:r>
              <a:rPr b="0" i="0" lang="en-US" sz="1600" u="none" strike="noStrike">
                <a:latin typeface="Arial"/>
                <a:ea typeface="Arial"/>
                <a:cs typeface="Arial"/>
                <a:sym typeface="Arial"/>
              </a:rPr>
              <a:t>Mitä digitaalisia haasteita perheillä on?</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Lähetä se perheille. Anna heille 3-5 päivää aikaa vastata.</a:t>
            </a:r>
            <a:endParaRPr sz="1600"/>
          </a:p>
        </p:txBody>
      </p:sp>
      <p:sp>
        <p:nvSpPr>
          <p:cNvPr id="446" name="Google Shape;446;g3aec51c1436_0_1040"/>
          <p:cNvSpPr txBox="1"/>
          <p:nvPr>
            <p:ph idx="2" type="body"/>
          </p:nvPr>
        </p:nvSpPr>
        <p:spPr>
          <a:xfrm>
            <a:off x="4175550" y="962025"/>
            <a:ext cx="3898500" cy="3679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2: Itsereflektio</a:t>
            </a:r>
            <a:endParaRPr b="1" sz="1600"/>
          </a:p>
          <a:p>
            <a:pPr indent="0" lvl="0" marL="0" rtl="0" algn="l">
              <a:lnSpc>
                <a:spcPct val="90000"/>
              </a:lnSpc>
              <a:spcBef>
                <a:spcPts val="1000"/>
              </a:spcBef>
              <a:spcAft>
                <a:spcPts val="0"/>
              </a:spcAft>
              <a:buSzPts val="1800"/>
              <a:buNone/>
            </a:pPr>
            <a:r>
              <a:rPr b="0" i="0" lang="en-US" sz="1600" u="none" strike="noStrike">
                <a:solidFill>
                  <a:srgbClr val="080301"/>
                </a:solidFill>
                <a:latin typeface="Arial"/>
                <a:ea typeface="Arial"/>
                <a:cs typeface="Arial"/>
                <a:sym typeface="Arial"/>
              </a:rPr>
              <a:t>Odottaessasi kyselyyn vastauksia, pohdi seuraavia kysymyksiä:</a:t>
            </a:r>
            <a:endParaRPr sz="1600">
              <a:solidFill>
                <a:schemeClr val="dk1"/>
              </a:solidFill>
            </a:endParaRPr>
          </a:p>
          <a:p>
            <a:pPr indent="-330200" lvl="0" marL="457200" rtl="0" algn="l">
              <a:lnSpc>
                <a:spcPct val="90000"/>
              </a:lnSpc>
              <a:spcBef>
                <a:spcPts val="1000"/>
              </a:spcBef>
              <a:spcAft>
                <a:spcPts val="0"/>
              </a:spcAft>
              <a:buSzPts val="1600"/>
              <a:buChar char="●"/>
            </a:pPr>
            <a:r>
              <a:rPr b="0" i="0" lang="en-US" sz="1600" u="none" strike="noStrike">
                <a:latin typeface="Arial"/>
                <a:ea typeface="Arial"/>
                <a:cs typeface="Arial"/>
                <a:sym typeface="Arial"/>
              </a:rPr>
              <a:t>Mitä digitaalista viestintää käytän tällä hetkellä?</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Mitkä perheet vastaavat hyvin? Mistä en kuule?</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Mitkä yhteisökumppanuudet voisivat auttaa?</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Ole rehellinen. Et voi korjata sitä, mitä et tunnusta.</a:t>
            </a:r>
            <a:endParaRPr sz="1600"/>
          </a:p>
        </p:txBody>
      </p:sp>
      <p:sp>
        <p:nvSpPr>
          <p:cNvPr id="447" name="Google Shape;447;g3aec51c1436_0_1040"/>
          <p:cNvSpPr txBox="1"/>
          <p:nvPr>
            <p:ph idx="2" type="body"/>
          </p:nvPr>
        </p:nvSpPr>
        <p:spPr>
          <a:xfrm>
            <a:off x="8255400" y="962025"/>
            <a:ext cx="3787200" cy="36792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3: Analysoi tulokset</a:t>
            </a:r>
            <a:endParaRPr b="1" sz="1600"/>
          </a:p>
          <a:p>
            <a:pPr indent="-330200" lvl="0" marL="457200" rtl="0" algn="l">
              <a:lnSpc>
                <a:spcPct val="90000"/>
              </a:lnSpc>
              <a:spcBef>
                <a:spcPts val="100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Kun kyselyvastaukset ovat saapuneet, etsi kaavoja:</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Kuinka monella prosentilla on älypuhelimet? Tietokoneet? Molemmat? Ei kumpaakaan?</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Mitä mukavuustasoja ihmiset raportoivat?</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Vaihtelevatko viestintämieltymykset kieliryhmän mukaan? Lapsen iän mukaan?</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Mitkä haasteet nousevat esiin useimmiten?</a:t>
            </a:r>
            <a:endParaRPr sz="1600">
              <a:solidFill>
                <a:schemeClr val="dk1"/>
              </a:solidFill>
            </a:endParaRPr>
          </a:p>
        </p:txBody>
      </p:sp>
      <p:sp>
        <p:nvSpPr>
          <p:cNvPr id="448" name="Google Shape;448;g3aec51c1436_0_1040"/>
          <p:cNvSpPr txBox="1"/>
          <p:nvPr/>
        </p:nvSpPr>
        <p:spPr>
          <a:xfrm>
            <a:off x="145200" y="5105400"/>
            <a:ext cx="11897400" cy="12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400"/>
              </a:spcBef>
              <a:spcAft>
                <a:spcPts val="1400"/>
              </a:spcAft>
              <a:buClr>
                <a:srgbClr val="000000"/>
              </a:buClr>
              <a:buSzPts val="2200"/>
              <a:buFont typeface="Arial"/>
              <a:buNone/>
            </a:pPr>
            <a:r>
              <a:rPr b="1" i="0" lang="en-US" sz="2200" u="none" cap="none" strike="noStrike">
                <a:solidFill>
                  <a:srgbClr val="000000"/>
                </a:solidFill>
                <a:latin typeface="Arial"/>
                <a:ea typeface="Arial"/>
                <a:cs typeface="Arial"/>
                <a:sym typeface="Arial"/>
              </a:rPr>
              <a:t>Kirjoita lyhyt yhteenveto: </a:t>
            </a:r>
            <a:r>
              <a:rPr b="0" i="0" lang="en-US" sz="2200" u="none" cap="none" strike="noStrike">
                <a:solidFill>
                  <a:srgbClr val="000000"/>
                </a:solidFill>
                <a:latin typeface="Arial"/>
                <a:ea typeface="Arial"/>
                <a:cs typeface="Arial"/>
                <a:sym typeface="Arial"/>
              </a:rPr>
              <a:t>"</a:t>
            </a:r>
            <a:r>
              <a:rPr b="0" i="1" lang="en-US" sz="2200" u="none" cap="none" strike="noStrike">
                <a:solidFill>
                  <a:srgbClr val="000000"/>
                </a:solidFill>
                <a:latin typeface="Arial"/>
                <a:ea typeface="Arial"/>
                <a:cs typeface="Arial"/>
                <a:sym typeface="Arial"/>
              </a:rPr>
              <a:t>Useimmilla perheillä on puhelimet, mutta rajallinen pääsy tietokoneisiin. Espanjaa puhuvat perheet suosivat tekstiviestejä, kun taas kreikkaa puhuvat perheet suosivat paperiviestejä. Tärkeimmät haasteet: liikaa ruutuaikaa, läksyjen tekemisen auttaminen laitteilla."</a:t>
            </a:r>
            <a:endParaRPr b="0" i="1" sz="2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aec51c1436_0_10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454" name="Google Shape;454;g3aec51c1436_0_1051"/>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Mikä yllätti sinua eniten perheidesi teknologian saatavuudessa ja mieltymyksissä? Miten tämä uusi ymmärrys muuttaa sitä, mitä luulit tietäväsi koulusi yhteisön sitouttamisesta?</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55" name="Google Shape;455;g3aec51c1436_0_1051"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aec51c1436_0_106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400" u="none" strike="noStrike">
                <a:latin typeface="Arial"/>
                <a:ea typeface="Arial"/>
                <a:cs typeface="Arial"/>
                <a:sym typeface="Arial"/>
              </a:rPr>
              <a:t>3.2. Sitoutumisstrategioiden valinta ja suunnittelu [I]</a:t>
            </a:r>
            <a:endParaRPr sz="3300"/>
          </a:p>
        </p:txBody>
      </p:sp>
      <p:sp>
        <p:nvSpPr>
          <p:cNvPr id="462" name="Google Shape;462;g3aec51c1436_0_1065"/>
          <p:cNvSpPr txBox="1"/>
          <p:nvPr>
            <p:ph idx="2" type="body"/>
          </p:nvPr>
        </p:nvSpPr>
        <p:spPr>
          <a:xfrm>
            <a:off x="1014450" y="2555925"/>
            <a:ext cx="10163100" cy="30225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West Contra Costa Unified School District Kaliforniassa teki yhteistyötä ParentPoweredin kanssa toteuttaakseen tekstiviestipohjaisen perheiden osallistamisohjelman.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Vanhemmat saavat viikoittain tekstiviestejä, joissa on hauskoja, helppoja aktiviteetteja, joita he voivat tehdä lastensa kanssa vain muutamassa minuutissa ja jotka sopivat luonnollisesti päivittäisiin rutiineihin, kuten aterioihin tai automatkoihin. Tämä yksinkertainen lähestymistapa osoittautui erityisen tehokkaaksi perheille, jotka eivät voineet osallistua paikan päällä järjestettäviin tapahtumiin työaikataulujen tai muiden esteiden vuoksi. Alue havaitsi, että tämä vahvuuksiin perustuva viestintä rakensi luottamusta ja kunnioitusta koulun ja kodin välille, osoittaen kuinka yksinkertaiset digitaaliset työkalut voivat vahvistaa perhekumppanuuksia, kun ne kohtaavat perheet siellä missä he ovat. </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a:t>
            </a:r>
            <a:r>
              <a:rPr b="0" i="0" lang="en-US" sz="1600" u="sng" strike="noStrike">
                <a:solidFill>
                  <a:srgbClr val="AA87FF"/>
                </a:solidFill>
                <a:latin typeface="Arial"/>
                <a:ea typeface="Arial"/>
                <a:cs typeface="Arial"/>
                <a:sym typeface="Arial"/>
                <a:hlinkClick r:id="rId3">
                  <a:extLst>
                    <a:ext uri="{A12FA001-AC4F-418D-AE19-62706E023703}">
                      <ahyp:hlinkClr val="tx"/>
                    </a:ext>
                  </a:extLst>
                </a:hlinkClick>
              </a:rPr>
              <a:t>https://parentpowered.com/case-studies/</a:t>
            </a:r>
            <a:r>
              <a:rPr b="0" i="0" lang="en-US" sz="1600" u="none" strike="noStrike">
                <a:latin typeface="Arial"/>
                <a:ea typeface="Arial"/>
                <a:cs typeface="Arial"/>
                <a:sym typeface="Arial"/>
              </a:rPr>
              <a:t>)</a:t>
            </a:r>
            <a:endParaRPr sz="1600"/>
          </a:p>
        </p:txBody>
      </p:sp>
      <p:sp>
        <p:nvSpPr>
          <p:cNvPr id="463" name="Google Shape;463;g3aec51c1436_0_1065"/>
          <p:cNvSpPr txBox="1"/>
          <p:nvPr>
            <p:ph idx="1" type="body"/>
          </p:nvPr>
        </p:nvSpPr>
        <p:spPr>
          <a:xfrm>
            <a:off x="97975" y="854674"/>
            <a:ext cx="11944500" cy="1348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Perheiden osallistuminen on kestävän digitaalisen hyvinvoinnin keskeinen elementti, koska lasten teknologiatottumukset muotoutuvat ensisijaisesti kotona, mikä tekee välttämättömäksi perheiden ja koulujen yhteistyön terveellisten digitaalisten käytäntöjen luomisessa ja vahvistamisessa.</a:t>
            </a:r>
            <a:endParaRPr sz="2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aec51c1436_0_107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400" u="none" strike="noStrike">
                <a:latin typeface="Arial"/>
                <a:ea typeface="Arial"/>
                <a:cs typeface="Arial"/>
                <a:sym typeface="Arial"/>
              </a:rPr>
              <a:t>3.2. Sitoutumisstrategioidesi valinta ja suunnittelu [II]</a:t>
            </a:r>
            <a:endParaRPr sz="3300"/>
          </a:p>
        </p:txBody>
      </p:sp>
      <p:sp>
        <p:nvSpPr>
          <p:cNvPr id="470" name="Google Shape;470;g3aec51c1436_0_1079"/>
          <p:cNvSpPr txBox="1"/>
          <p:nvPr>
            <p:ph idx="1" type="body"/>
          </p:nvPr>
        </p:nvSpPr>
        <p:spPr>
          <a:xfrm>
            <a:off x="97975" y="678825"/>
            <a:ext cx="11944500" cy="520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1600" u="none" strike="noStrike">
                <a:solidFill>
                  <a:srgbClr val="080301"/>
                </a:solidFill>
                <a:latin typeface="Arial"/>
                <a:ea typeface="Arial"/>
                <a:cs typeface="Arial"/>
                <a:sym typeface="Arial"/>
              </a:rPr>
              <a:t>Elias et al. (2022) tutkimuksen perusteella tässä on konkreettisia, toimivia strategioita perheiden sitouttamiseksi yhteisiin digitaalisiin normeihin ja terveisiin teknologiakäytäntöihin:</a:t>
            </a:r>
            <a:endParaRPr sz="1600">
              <a:solidFill>
                <a:schemeClr val="dk1"/>
              </a:solidFill>
            </a:endParaRPr>
          </a:p>
          <a:p>
            <a:pPr indent="0" lvl="0" marL="0" rtl="0" algn="just">
              <a:lnSpc>
                <a:spcPct val="90000"/>
              </a:lnSpc>
              <a:spcBef>
                <a:spcPts val="1000"/>
              </a:spcBef>
              <a:spcAft>
                <a:spcPts val="0"/>
              </a:spcAft>
              <a:buSzPts val="2400"/>
              <a:buNone/>
            </a:pPr>
            <a:r>
              <a:t/>
            </a:r>
            <a:endParaRPr sz="1600">
              <a:solidFill>
                <a:schemeClr val="dk1"/>
              </a:solidFill>
            </a:endParaRPr>
          </a:p>
          <a:p>
            <a:pPr indent="-330200" lvl="0" marL="457200" rtl="0" algn="l">
              <a:lnSpc>
                <a:spcPct val="100000"/>
              </a:lnSpc>
              <a:spcBef>
                <a:spcPts val="0"/>
              </a:spcBef>
              <a:spcAft>
                <a:spcPts val="0"/>
              </a:spcAft>
              <a:buClr>
                <a:srgbClr val="000000"/>
              </a:buClr>
              <a:buSzPts val="1600"/>
              <a:buAutoNum type="arabicPeriod"/>
            </a:pPr>
            <a:r>
              <a:rPr b="1" i="0" lang="en-US" sz="1600" u="none" strike="noStrike">
                <a:solidFill>
                  <a:srgbClr val="000000"/>
                </a:solidFill>
                <a:latin typeface="Arial"/>
                <a:ea typeface="Arial"/>
                <a:cs typeface="Arial"/>
                <a:sym typeface="Arial"/>
              </a:rPr>
              <a:t>Yksinkertainen viestintä</a:t>
            </a:r>
            <a:endParaRPr sz="1600">
              <a:solidFill>
                <a:srgbClr val="000000"/>
              </a:solidFill>
            </a:endParaRPr>
          </a:p>
          <a:p>
            <a:pPr indent="0" lvl="0" marL="457200" rtl="0" algn="l">
              <a:lnSpc>
                <a:spcPct val="100000"/>
              </a:lnSpc>
              <a:spcBef>
                <a:spcPts val="1000"/>
              </a:spcBef>
              <a:spcAft>
                <a:spcPts val="0"/>
              </a:spcAft>
              <a:buSzPts val="2400"/>
              <a:buNone/>
            </a:pPr>
            <a:r>
              <a:rPr b="0" i="0" lang="en-US" sz="1600" u="none" strike="noStrike">
                <a:solidFill>
                  <a:srgbClr val="000000"/>
                </a:solidFill>
                <a:latin typeface="Arial"/>
                <a:ea typeface="Arial"/>
                <a:cs typeface="Arial"/>
                <a:sym typeface="Arial"/>
              </a:rPr>
              <a:t>Toteuta lyhyitä, kohdennettuja sähköisiä viestejä johdonmukaisen viestinnän ylläpitämiseksi. Lähetä viikoittain tekstiviestejä, joissa on konkreettisia ehdotuksia kuten "Kokeile lukea yhdessä 20 minuuttia ennen ruutuaikaa tänä iltana" tai lyhyitä muistutuksia sovituista ruutuaikarajoista. Pidä kaikki viestit alle 160 merkin pituisina, kulttuurisesti sensitiivisinä ja yhdenmukaisia yhteisten perhesopimustenne kanssa.</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i="0" lang="en-US" sz="1600" u="none" strike="noStrike">
                <a:solidFill>
                  <a:srgbClr val="000000"/>
                </a:solidFill>
                <a:latin typeface="Arial"/>
                <a:ea typeface="Arial"/>
                <a:cs typeface="Arial"/>
                <a:sym typeface="Arial"/>
              </a:rPr>
              <a:t>Sosiaalinen media oppimisen laajentamiseen</a:t>
            </a:r>
            <a:endParaRPr sz="1600">
              <a:solidFill>
                <a:srgbClr val="000000"/>
              </a:solidFill>
            </a:endParaRPr>
          </a:p>
          <a:p>
            <a:pPr indent="0" lvl="0" marL="457200" rtl="0" algn="l">
              <a:lnSpc>
                <a:spcPct val="100000"/>
              </a:lnSpc>
              <a:spcBef>
                <a:spcPts val="1000"/>
              </a:spcBef>
              <a:spcAft>
                <a:spcPts val="0"/>
              </a:spcAft>
              <a:buSzPts val="2400"/>
              <a:buNone/>
            </a:pPr>
            <a:r>
              <a:rPr b="0" i="0" lang="en-US" sz="1600" u="none" strike="noStrike">
                <a:solidFill>
                  <a:srgbClr val="000000"/>
                </a:solidFill>
                <a:latin typeface="Arial"/>
                <a:ea typeface="Arial"/>
                <a:cs typeface="Arial"/>
                <a:sym typeface="Arial"/>
              </a:rPr>
              <a:t>Tapaa perheet siellä, missä he jo viettävät aikaa luomalla yksityisiä Facebook-ryhmiä tai Instagram-tilejä. Jaa päivittäin luokkahuoneen toimintoja, joista vanhemmat voivat keskustella lasten kanssa, jaa kysymyksiä, joita perheet voivat esittää kouluprojekteista, kuvia koulussa tapahtuvista offline-aktiviteeteista ja yksinkertaisia haasteita, joita perheet voivat kokeilla yhdessä.</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i="0" lang="en-US" sz="1600" u="none" strike="noStrike">
                <a:solidFill>
                  <a:srgbClr val="000000"/>
                </a:solidFill>
                <a:latin typeface="Arial"/>
                <a:ea typeface="Arial"/>
                <a:cs typeface="Arial"/>
                <a:sym typeface="Arial"/>
              </a:rPr>
              <a:t>Monialustainen viestintäkeskus</a:t>
            </a:r>
            <a:endParaRPr sz="1600">
              <a:solidFill>
                <a:srgbClr val="000000"/>
              </a:solidFill>
            </a:endParaRPr>
          </a:p>
          <a:p>
            <a:pPr indent="0" lvl="0" marL="457200" rtl="0" algn="l">
              <a:lnSpc>
                <a:spcPct val="100000"/>
              </a:lnSpc>
              <a:spcBef>
                <a:spcPts val="1000"/>
              </a:spcBef>
              <a:spcAft>
                <a:spcPts val="1000"/>
              </a:spcAft>
              <a:buSzPts val="2400"/>
              <a:buNone/>
            </a:pPr>
            <a:r>
              <a:rPr b="0" i="0" lang="en-US" sz="1600" u="none" strike="noStrike">
                <a:solidFill>
                  <a:srgbClr val="000000"/>
                </a:solidFill>
                <a:latin typeface="Arial"/>
                <a:ea typeface="Arial"/>
                <a:cs typeface="Arial"/>
                <a:sym typeface="Arial"/>
              </a:rPr>
              <a:t>Tunnista, että perheet käyttävät erilaisia viestintäkanavia ja luo läsnäolosi useille alustoille. Käytä tekstiviestejä nopeisiin päivityksiin ja muistutuksiin, sähköpostia yksityiskohtaiseen tietoon ja resursseihin, oppimisenhallintajärjestelmän portaaleja edistymisen seuraamiseen ja yhteisökeskuksia tai kirjastoja fyysisinä tiloina digitaalisen lukutaidon tukemiseen.</a:t>
            </a:r>
            <a:endParaRPr sz="16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aec51c1436_0_10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400" u="none" strike="noStrike">
                <a:latin typeface="Arial"/>
                <a:ea typeface="Arial"/>
                <a:cs typeface="Arial"/>
                <a:sym typeface="Arial"/>
              </a:rPr>
              <a:t>3.2. Osallistamisstrategioiden valinta ja suunnittelu [II]</a:t>
            </a:r>
            <a:endParaRPr sz="3300"/>
          </a:p>
        </p:txBody>
      </p:sp>
      <p:sp>
        <p:nvSpPr>
          <p:cNvPr id="477" name="Google Shape;477;g3aec51c1436_0_1086"/>
          <p:cNvSpPr txBox="1"/>
          <p:nvPr>
            <p:ph idx="1" type="body"/>
          </p:nvPr>
        </p:nvSpPr>
        <p:spPr>
          <a:xfrm>
            <a:off x="97975" y="678825"/>
            <a:ext cx="11944500" cy="520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sz="2000">
              <a:solidFill>
                <a:schemeClr val="dk1"/>
              </a:solidFill>
            </a:endParaRPr>
          </a:p>
          <a:p>
            <a:pPr indent="0" lvl="0" marL="0" rtl="0" algn="l">
              <a:lnSpc>
                <a:spcPct val="100000"/>
              </a:lnSpc>
              <a:spcBef>
                <a:spcPts val="0"/>
              </a:spcBef>
              <a:spcAft>
                <a:spcPts val="0"/>
              </a:spcAft>
              <a:buSzPts val="2400"/>
              <a:buNone/>
            </a:pPr>
            <a:r>
              <a:rPr b="1" i="0" lang="en-US" sz="1800" u="none" strike="noStrike">
                <a:solidFill>
                  <a:srgbClr val="000000"/>
                </a:solidFill>
                <a:latin typeface="Arial"/>
                <a:ea typeface="Arial"/>
                <a:cs typeface="Arial"/>
                <a:sym typeface="Arial"/>
              </a:rPr>
              <a:t>4.	Perheen oppimistapahtumat</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457200" rtl="0" algn="l">
              <a:lnSpc>
                <a:spcPct val="100000"/>
              </a:lnSpc>
              <a:spcBef>
                <a:spcPts val="0"/>
              </a:spcBef>
              <a:spcAft>
                <a:spcPts val="0"/>
              </a:spcAft>
              <a:buSzPts val="2400"/>
              <a:buNone/>
            </a:pPr>
            <a:r>
              <a:rPr b="0" i="0" lang="en-US" sz="1800" u="none" strike="noStrike">
                <a:solidFill>
                  <a:srgbClr val="000000"/>
                </a:solidFill>
                <a:latin typeface="Arial"/>
                <a:ea typeface="Arial"/>
                <a:cs typeface="Arial"/>
                <a:sym typeface="Arial"/>
              </a:rPr>
              <a:t>Järjestä säännöllisesti "yhdessä oppimisen" -tilaisuuksia, joissa vanhemmat ja lapset osallistuvat toimintoihin rinnakkain. Harkitse digitaalisen kansalaisuuden pakopelien järjestämistä, "teknologiavapaa haaste" -kilpailuja palkintojen kera luoville offline-aktiviteeteille sekä sukupolvien välisiä teknologiaopastuksia, joissa lapset opettavat vanhemmille ja päinvastoin.</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0" rtl="0" algn="l">
              <a:lnSpc>
                <a:spcPct val="100000"/>
              </a:lnSpc>
              <a:spcBef>
                <a:spcPts val="0"/>
              </a:spcBef>
              <a:spcAft>
                <a:spcPts val="0"/>
              </a:spcAft>
              <a:buSzPts val="2400"/>
              <a:buNone/>
            </a:pPr>
            <a:r>
              <a:rPr b="1" i="0" lang="en-US" sz="1800" u="none" strike="noStrike">
                <a:solidFill>
                  <a:srgbClr val="000000"/>
                </a:solidFill>
                <a:latin typeface="Arial"/>
                <a:ea typeface="Arial"/>
                <a:cs typeface="Arial"/>
                <a:sym typeface="Arial"/>
              </a:rPr>
              <a:t>5.	Kulttuurisesti vastaavia käytäntöjä</a:t>
            </a:r>
            <a:endParaRPr sz="1800">
              <a:solidFill>
                <a:srgbClr val="000000"/>
              </a:solidFill>
            </a:endParaRPr>
          </a:p>
          <a:p>
            <a:pPr indent="0" lvl="0" marL="457200" rtl="0" algn="l">
              <a:lnSpc>
                <a:spcPct val="100000"/>
              </a:lnSpc>
              <a:spcBef>
                <a:spcPts val="1200"/>
              </a:spcBef>
              <a:spcAft>
                <a:spcPts val="1200"/>
              </a:spcAft>
              <a:buSzPts val="2400"/>
              <a:buNone/>
            </a:pPr>
            <a:r>
              <a:rPr b="0" i="0" lang="en-US" sz="1800" u="none" strike="noStrike">
                <a:solidFill>
                  <a:srgbClr val="000000"/>
                </a:solidFill>
                <a:latin typeface="Arial"/>
                <a:ea typeface="Arial"/>
                <a:cs typeface="Arial"/>
                <a:sym typeface="Arial"/>
              </a:rPr>
              <a:t>Mukauta kaikki strategiat heijastamaan yhteisösi kielellistä ja kulttuurista monimuotoisuutta. Käännä materiaalit kotikielille, käytä eri kulttuuriryhmien suosimia viestintämenetelmiä, tee yhteistyötä yhteisön johtajien ja organisaatioiden kanssa sekä tunnusta erilaiset perherakenteet ja arvot teknologian käytön suhteen.</a:t>
            </a:r>
            <a:endParaRPr sz="18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af2af96a03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Toteutusvinkkejä</a:t>
            </a:r>
            <a:endParaRPr/>
          </a:p>
        </p:txBody>
      </p:sp>
      <p:sp>
        <p:nvSpPr>
          <p:cNvPr id="484" name="Google Shape;484;g3af2af96a03_0_0"/>
          <p:cNvSpPr txBox="1"/>
          <p:nvPr>
            <p:ph idx="2" type="body"/>
          </p:nvPr>
        </p:nvSpPr>
        <p:spPr>
          <a:xfrm>
            <a:off x="123746" y="1462710"/>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1400"/>
              </a:spcBef>
              <a:spcAft>
                <a:spcPts val="0"/>
              </a:spcAft>
              <a:buClr>
                <a:srgbClr val="000000"/>
              </a:buClr>
              <a:buSzPts val="2200"/>
              <a:buFont typeface="Calibri"/>
              <a:buChar char="●"/>
            </a:pPr>
            <a:r>
              <a:rPr b="1" i="0" lang="en-US" sz="2200" u="none" strike="noStrike">
                <a:solidFill>
                  <a:srgbClr val="000000"/>
                </a:solidFill>
                <a:latin typeface="Arial"/>
                <a:ea typeface="Arial"/>
                <a:cs typeface="Arial"/>
                <a:sym typeface="Arial"/>
              </a:rPr>
              <a:t>Aloita pienestä</a:t>
            </a:r>
            <a:r>
              <a:rPr b="0" i="0" lang="en-US" sz="2200" u="none" strike="noStrike">
                <a:solidFill>
                  <a:srgbClr val="000000"/>
                </a:solidFill>
                <a:latin typeface="Arial"/>
                <a:ea typeface="Arial"/>
                <a:cs typeface="Arial"/>
                <a:sym typeface="Arial"/>
              </a:rPr>
              <a:t> yhdellä tai kahdella menetelmällä sen sijaan, että kuormittaisit perheitä lukuisilla uusilla aloitteilla. Rakenna menestysten päälle vähitellen ja kerää säännöllisesti palautetta lähestymistapojesi hiomiseksi. </a:t>
            </a:r>
            <a:endParaRPr sz="2200">
              <a:solidFill>
                <a:srgbClr val="000000"/>
              </a:solidFill>
            </a:endParaRPr>
          </a:p>
          <a:p>
            <a:pPr indent="-368300" lvl="0" marL="457200" rtl="0" algn="l">
              <a:lnSpc>
                <a:spcPct val="100000"/>
              </a:lnSpc>
              <a:spcBef>
                <a:spcPts val="0"/>
              </a:spcBef>
              <a:spcAft>
                <a:spcPts val="0"/>
              </a:spcAft>
              <a:buClr>
                <a:srgbClr val="000000"/>
              </a:buClr>
              <a:buSzPts val="2200"/>
              <a:buFont typeface="Calibri"/>
              <a:buChar char="●"/>
            </a:pPr>
            <a:r>
              <a:rPr b="0" i="0" lang="en-US" sz="2200" u="none" strike="noStrike">
                <a:solidFill>
                  <a:srgbClr val="000000"/>
                </a:solidFill>
                <a:latin typeface="Arial"/>
                <a:ea typeface="Arial"/>
                <a:cs typeface="Arial"/>
                <a:sym typeface="Arial"/>
              </a:rPr>
              <a:t>Muista, että </a:t>
            </a:r>
            <a:r>
              <a:rPr b="1" i="0" lang="en-US" sz="2200" u="none" strike="noStrike">
                <a:solidFill>
                  <a:srgbClr val="000000"/>
                </a:solidFill>
                <a:latin typeface="Arial"/>
                <a:ea typeface="Arial"/>
                <a:cs typeface="Arial"/>
                <a:sym typeface="Arial"/>
              </a:rPr>
              <a:t>teknologian tulisi vahvistaa ihmissuhteita</a:t>
            </a:r>
            <a:r>
              <a:rPr b="0" i="0" lang="en-US" sz="2200" u="none" strike="noStrike">
                <a:solidFill>
                  <a:srgbClr val="000000"/>
                </a:solidFill>
                <a:latin typeface="Arial"/>
                <a:ea typeface="Arial"/>
                <a:cs typeface="Arial"/>
                <a:sym typeface="Arial"/>
              </a:rPr>
              <a:t>, ei korvata niitä.</a:t>
            </a:r>
            <a:endParaRPr sz="2200">
              <a:solidFill>
                <a:srgbClr val="000000"/>
              </a:solidFill>
            </a:endParaRPr>
          </a:p>
          <a:p>
            <a:pPr indent="-368300" lvl="0" marL="457200" rtl="0" algn="l">
              <a:lnSpc>
                <a:spcPct val="100000"/>
              </a:lnSpc>
              <a:spcBef>
                <a:spcPts val="0"/>
              </a:spcBef>
              <a:spcAft>
                <a:spcPts val="1400"/>
              </a:spcAft>
              <a:buClr>
                <a:srgbClr val="000000"/>
              </a:buClr>
              <a:buSzPts val="2200"/>
              <a:buFont typeface="Calibri"/>
              <a:buChar char="●"/>
            </a:pPr>
            <a:r>
              <a:rPr b="0" i="0" lang="en-US" sz="2200" u="none" strike="noStrike">
                <a:solidFill>
                  <a:srgbClr val="000000"/>
                </a:solidFill>
                <a:latin typeface="Arial"/>
                <a:ea typeface="Arial"/>
                <a:cs typeface="Arial"/>
                <a:sym typeface="Arial"/>
              </a:rPr>
              <a:t>Aseta aina etusijalle </a:t>
            </a:r>
            <a:r>
              <a:rPr b="1" i="0" lang="en-US" sz="2200" u="none" strike="noStrike">
                <a:solidFill>
                  <a:srgbClr val="000000"/>
                </a:solidFill>
                <a:latin typeface="Arial"/>
                <a:ea typeface="Arial"/>
                <a:cs typeface="Arial"/>
                <a:sym typeface="Arial"/>
              </a:rPr>
              <a:t>kasvokkain tapahtuva vuorovaikutus ja henkilökohtainen viestintä</a:t>
            </a:r>
            <a:r>
              <a:rPr b="0" i="0" lang="en-US" sz="2200" u="none" strike="noStrike">
                <a:solidFill>
                  <a:srgbClr val="000000"/>
                </a:solidFill>
                <a:latin typeface="Arial"/>
                <a:ea typeface="Arial"/>
                <a:cs typeface="Arial"/>
                <a:sym typeface="Arial"/>
              </a:rPr>
              <a:t> digitaalisten työkalujen rinnalla. Menestys riippuu johdonmukaisuudesta, kulttuurisesta herkkyydestä ja aidosta kumppanuudesta perheiden kanssa pikemminkin kuin yksisuuntaisesta viestinnästä koululta kotiin.</a:t>
            </a:r>
            <a:endParaRPr sz="22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af2af96a03_0_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Valitse ja suunnittele strategiasi - Osa 2</a:t>
            </a:r>
            <a:endParaRPr/>
          </a:p>
        </p:txBody>
      </p:sp>
      <p:sp>
        <p:nvSpPr>
          <p:cNvPr id="491" name="Google Shape;491;g3af2af96a03_0_14"/>
          <p:cNvSpPr txBox="1"/>
          <p:nvPr>
            <p:ph idx="2" type="body"/>
          </p:nvPr>
        </p:nvSpPr>
        <p:spPr>
          <a:xfrm>
            <a:off x="383150" y="915625"/>
            <a:ext cx="11542200" cy="3298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4: Valitse strategiat </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Käytä strategian valintamatriisia arvioidaksesi jokaista lähestymistapaa kyselytulosten perusteella:</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Valitse 3 parasta strategiaasi. Ole realistinen. Aloita siitä, mitä voit todella ylläpitää, ei siitä, mikä kuulostaa ihanteelliselta.</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
        <p:nvSpPr>
          <p:cNvPr id="492" name="Google Shape;492;g3af2af96a03_0_14"/>
          <p:cNvSpPr txBox="1"/>
          <p:nvPr>
            <p:ph idx="2" type="body"/>
          </p:nvPr>
        </p:nvSpPr>
        <p:spPr>
          <a:xfrm>
            <a:off x="383150" y="4332300"/>
            <a:ext cx="11542200" cy="2434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5: Luo toteutussuunnitelmat </a:t>
            </a:r>
            <a:endParaRPr b="1" sz="1600"/>
          </a:p>
          <a:p>
            <a:pPr indent="0" lvl="0" marL="0" rtl="0" algn="l">
              <a:lnSpc>
                <a:spcPct val="90000"/>
              </a:lnSpc>
              <a:spcBef>
                <a:spcPts val="1000"/>
              </a:spcBef>
              <a:spcAft>
                <a:spcPts val="0"/>
              </a:spcAft>
              <a:buSzPts val="1800"/>
              <a:buNone/>
            </a:pPr>
            <a:r>
              <a:rPr b="0" i="0" lang="en-US" sz="1600" u="none" strike="noStrike">
                <a:solidFill>
                  <a:srgbClr val="080301"/>
                </a:solidFill>
                <a:latin typeface="Arial"/>
                <a:ea typeface="Arial"/>
                <a:cs typeface="Arial"/>
                <a:sym typeface="Arial"/>
              </a:rPr>
              <a:t>Täytä </a:t>
            </a:r>
            <a:r>
              <a:rPr b="0" i="1" lang="en-US" sz="1600" u="none" strike="noStrike">
                <a:solidFill>
                  <a:srgbClr val="080301"/>
                </a:solidFill>
                <a:latin typeface="Arial"/>
                <a:ea typeface="Arial"/>
                <a:cs typeface="Arial"/>
                <a:sym typeface="Arial"/>
              </a:rPr>
              <a:t>toteutussuunnittelupohja</a:t>
            </a:r>
            <a:r>
              <a:rPr b="0" i="0" lang="en-US" sz="1600" u="none" strike="noStrike">
                <a:solidFill>
                  <a:srgbClr val="080301"/>
                </a:solidFill>
                <a:latin typeface="Arial"/>
                <a:ea typeface="Arial"/>
                <a:cs typeface="Arial"/>
                <a:sym typeface="Arial"/>
              </a:rPr>
              <a:t> jokaiselle kolmelle valitsemallesi strategialle.</a:t>
            </a:r>
            <a:endParaRPr sz="1600">
              <a:solidFill>
                <a:schemeClr val="dk1"/>
              </a:solidFill>
            </a:endParaRPr>
          </a:p>
          <a:p>
            <a:pPr indent="0" lvl="0" marL="0" rtl="0" algn="l">
              <a:lnSpc>
                <a:spcPct val="90000"/>
              </a:lnSpc>
              <a:spcBef>
                <a:spcPts val="1000"/>
              </a:spcBef>
              <a:spcAft>
                <a:spcPts val="0"/>
              </a:spcAft>
              <a:buSzPts val="1800"/>
              <a:buNone/>
            </a:pPr>
            <a:r>
              <a:rPr b="0" i="0" lang="en-US" sz="1600" u="none" strike="noStrike">
                <a:solidFill>
                  <a:srgbClr val="080301"/>
                </a:solidFill>
                <a:latin typeface="Arial"/>
                <a:ea typeface="Arial"/>
                <a:cs typeface="Arial"/>
                <a:sym typeface="Arial"/>
              </a:rPr>
              <a:t>Ole täsmällinen seuraavista asioista:</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Tarkalleen mitkä perheet ovat kohteenasi</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Tarkka aikataulu päivämäärineen</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Jokainen tarvitsemasi resurssi</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Miten tiedät, että se toimii</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Mikä voi mennä pieleen</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b="0" i="0" lang="en-US" sz="1600" u="none" strike="noStrike">
                <a:solidFill>
                  <a:srgbClr val="080301"/>
                </a:solidFill>
                <a:latin typeface="Arial"/>
                <a:ea typeface="Arial"/>
                <a:cs typeface="Arial"/>
                <a:sym typeface="Arial"/>
              </a:rPr>
              <a:t>Kulttuuriset näkökohdat</a:t>
            </a:r>
            <a:endParaRPr sz="1600">
              <a:solidFill>
                <a:schemeClr val="dk1"/>
              </a:solidFill>
            </a:endParaRPr>
          </a:p>
          <a:p>
            <a:pPr indent="0" lvl="0" marL="0" rtl="0" algn="l">
              <a:lnSpc>
                <a:spcPct val="90000"/>
              </a:lnSpc>
              <a:spcBef>
                <a:spcPts val="1000"/>
              </a:spcBef>
              <a:spcAft>
                <a:spcPts val="0"/>
              </a:spcAft>
              <a:buSzPts val="1800"/>
              <a:buNone/>
            </a:pPr>
            <a:r>
              <a:t/>
            </a:r>
            <a:endParaRPr sz="1600">
              <a:solidFill>
                <a:schemeClr val="dk1"/>
              </a:solidFill>
            </a:endParaRPr>
          </a:p>
        </p:txBody>
      </p:sp>
      <p:graphicFrame>
        <p:nvGraphicFramePr>
          <p:cNvPr id="493" name="Google Shape;493;g3af2af96a03_0_14"/>
          <p:cNvGraphicFramePr/>
          <p:nvPr/>
        </p:nvGraphicFramePr>
        <p:xfrm>
          <a:off x="470150" y="1656016"/>
          <a:ext cx="3000000" cy="3000000"/>
        </p:xfrm>
        <a:graphic>
          <a:graphicData uri="http://schemas.openxmlformats.org/drawingml/2006/table">
            <a:tbl>
              <a:tblPr>
                <a:noFill/>
                <a:tableStyleId>{82DE8CB4-646C-4ED4-B7FE-B110FC62C8C7}</a:tableStyleId>
              </a:tblPr>
              <a:tblGrid>
                <a:gridCol w="2571750"/>
                <a:gridCol w="2571750"/>
                <a:gridCol w="2571750"/>
                <a:gridCol w="2571750"/>
              </a:tblGrid>
              <a:tr h="381000">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Strategia</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Sopii hyvin yhteisölleni?</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Tarvittavat resurssit</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Aikataulu</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Tekstiviestit</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Kyllä - 90%:lla on puhelin</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Tekstiviestipalvelun tilaus</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Voi aloittaa ensi viikolla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Perheiden oppimistapahtumat</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Ehkä - tarvitaan lastenhoitoa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Tila, materiaalit, ruoka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6 viikkoa suunnitteluun</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Sosiaalinen media</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Kyllä - monet käyttävät Facebookia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Joku julkaisemaan 3 kertaa/viikko</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Aloitus 2 viikossa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Arial"/>
                          <a:ea typeface="Arial"/>
                          <a:cs typeface="Arial"/>
                          <a:sym typeface="Arial"/>
                        </a:rPr>
                        <a:t>Monialustaisuus</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Kyllä - perheet vaihtelevat</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Aikaa ylläpitää kaikkia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Jatkuva</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af2af96a03_0_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300" u="none" strike="noStrike">
                <a:latin typeface="Arial"/>
                <a:ea typeface="Arial"/>
                <a:cs typeface="Arial"/>
                <a:sym typeface="Arial"/>
              </a:rPr>
              <a:t>3.3. Menestyksen seuranta ja lähestymistavan mukauttaminen</a:t>
            </a:r>
            <a:endParaRPr sz="3200"/>
          </a:p>
        </p:txBody>
      </p:sp>
      <p:sp>
        <p:nvSpPr>
          <p:cNvPr id="500" name="Google Shape;500;g3af2af96a03_0_28"/>
          <p:cNvSpPr txBox="1"/>
          <p:nvPr>
            <p:ph idx="1" type="body"/>
          </p:nvPr>
        </p:nvSpPr>
        <p:spPr>
          <a:xfrm>
            <a:off x="97975" y="906350"/>
            <a:ext cx="11944500" cy="1468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400"/>
              <a:buNone/>
            </a:pPr>
            <a:r>
              <a:rPr b="0" i="0" lang="en-US" sz="1800" u="none" strike="noStrike">
                <a:solidFill>
                  <a:srgbClr val="080301"/>
                </a:solidFill>
                <a:latin typeface="Arial"/>
                <a:ea typeface="Arial"/>
                <a:cs typeface="Arial"/>
                <a:sym typeface="Arial"/>
              </a:rPr>
              <a:t>Tehokas perheiden digitaalinen osallistaminen vaatii jatkuvaa arviointia ja mukauttamista todellisten tulosten perusteella oletusten sijaan. </a:t>
            </a:r>
            <a:endParaRPr sz="1800">
              <a:solidFill>
                <a:schemeClr val="dk1"/>
              </a:solidFill>
            </a:endParaRPr>
          </a:p>
          <a:p>
            <a:pPr indent="0" lvl="0" marL="0" rtl="0" algn="l">
              <a:lnSpc>
                <a:spcPct val="100000"/>
              </a:lnSpc>
              <a:spcBef>
                <a:spcPts val="1200"/>
              </a:spcBef>
              <a:spcAft>
                <a:spcPts val="1200"/>
              </a:spcAft>
              <a:buSzPts val="2400"/>
              <a:buNone/>
            </a:pPr>
            <a:r>
              <a:rPr b="0" i="0" lang="en-US" sz="1800" u="none" strike="noStrike">
                <a:solidFill>
                  <a:srgbClr val="080301"/>
                </a:solidFill>
                <a:latin typeface="Arial"/>
                <a:ea typeface="Arial"/>
                <a:cs typeface="Arial"/>
                <a:sym typeface="Arial"/>
              </a:rPr>
              <a:t>Tämä osio tarjoaa sinulle käytännön työkaluja perheiden osallistamisen aloitteiden menestyksen seuraamiseen sekä määrällisten mittareiden että perheiden itsensä antaman laadullisen palautteen avulla. Tätä varten käytät joitakin laadullisia ja määrällisiä indikaattoreita. </a:t>
            </a:r>
            <a:endParaRPr sz="1800">
              <a:solidFill>
                <a:schemeClr val="dk1"/>
              </a:solidFill>
            </a:endParaRPr>
          </a:p>
        </p:txBody>
      </p:sp>
      <p:sp>
        <p:nvSpPr>
          <p:cNvPr id="501" name="Google Shape;501;g3af2af96a03_0_28"/>
          <p:cNvSpPr txBox="1"/>
          <p:nvPr>
            <p:ph idx="1" type="body"/>
          </p:nvPr>
        </p:nvSpPr>
        <p:spPr>
          <a:xfrm>
            <a:off x="98075" y="3155551"/>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Seuraa osallistumista perheiden digitaalisen hyvinvoinnin tapahtumiin ja sitoutumista viestintäalustoihin</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Seuraa nettikiusaamisen ilmoitusten, sopimattoman verkkokäyttäytymisen tai teknologiaan liittyvien luokkahuonehäiriöiden vähenemistä</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Mittaa positiivisten perhe-koulu digitaalisten viestintävaihtojen lisääntymistä</a:t>
            </a:r>
            <a:endParaRPr sz="1800">
              <a:solidFill>
                <a:srgbClr val="000000"/>
              </a:solidFill>
            </a:endParaRPr>
          </a:p>
        </p:txBody>
      </p:sp>
      <p:sp>
        <p:nvSpPr>
          <p:cNvPr id="502" name="Google Shape;502;g3af2af96a03_0_28"/>
          <p:cNvSpPr txBox="1"/>
          <p:nvPr>
            <p:ph idx="2" type="body"/>
          </p:nvPr>
        </p:nvSpPr>
        <p:spPr>
          <a:xfrm>
            <a:off x="6131475" y="3155518"/>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Järjestä neljännesvuosittain 45 minuutin keskusteluja, joissa kysytään perheiltä heidän mukavuudestaan, haasteistaan ja onnistumisistaan digitaalisten käytäntöjen kanssa kotona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Käytä yksinkertaisia kyselyitä tai luokkahuonekeskusteluja siitä, miten perheiden digitaaliset säännöt toimivat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Säännölliset tarkistukset opettajien kanssa havaituista muutoksista oppilaiden digitaalisessa käyttäytymisessä ja perheiden osallistumisessa </a:t>
            </a:r>
            <a:endParaRPr/>
          </a:p>
        </p:txBody>
      </p:sp>
      <p:sp>
        <p:nvSpPr>
          <p:cNvPr id="503" name="Google Shape;503;g3af2af96a03_0_28"/>
          <p:cNvSpPr txBox="1"/>
          <p:nvPr/>
        </p:nvSpPr>
        <p:spPr>
          <a:xfrm>
            <a:off x="98072" y="2446593"/>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Määrällinen </a:t>
            </a:r>
            <a:endParaRPr b="1" i="0" sz="1800" u="none" cap="none" strike="noStrike">
              <a:solidFill>
                <a:srgbClr val="FEF6FC"/>
              </a:solidFill>
              <a:latin typeface="Arial"/>
              <a:ea typeface="Arial"/>
              <a:cs typeface="Arial"/>
              <a:sym typeface="Arial"/>
            </a:endParaRPr>
          </a:p>
        </p:txBody>
      </p:sp>
      <p:sp>
        <p:nvSpPr>
          <p:cNvPr id="504" name="Google Shape;504;g3af2af96a03_0_28"/>
          <p:cNvSpPr txBox="1"/>
          <p:nvPr/>
        </p:nvSpPr>
        <p:spPr>
          <a:xfrm>
            <a:off x="6131472" y="2446556"/>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Laadullinen </a:t>
            </a:r>
            <a:endParaRPr b="1" i="0" sz="1800" u="none" cap="none" strike="noStrike">
              <a:solidFill>
                <a:srgbClr val="FEF6FC"/>
              </a:solidFill>
              <a:latin typeface="Arial"/>
              <a:ea typeface="Arial"/>
              <a:cs typeface="Arial"/>
              <a:sym typeface="Arial"/>
            </a:endParaRPr>
          </a:p>
        </p:txBody>
      </p:sp>
      <p:sp>
        <p:nvSpPr>
          <p:cNvPr id="505" name="Google Shape;505;g3af2af96a03_0_28"/>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Dokumentoi laadullinen tieto järjestelmällisesti</a:t>
            </a:r>
            <a:r>
              <a:rPr b="0" i="0" lang="en-US" sz="1800" u="none" cap="none" strike="noStrike">
                <a:solidFill>
                  <a:srgbClr val="080301"/>
                </a:solidFill>
                <a:latin typeface="Arial"/>
                <a:ea typeface="Arial"/>
                <a:cs typeface="Arial"/>
                <a:sym typeface="Arial"/>
              </a:rPr>
              <a:t> kirjoittamalla lyhyet yhteenvedot välittömästi jokaisen keskustelun jälkeen, huomioiden toistuvat teemat, tietyt lainaukset, jotka kuvaavat perheiden kokemuksia, ja mahdolliset esiin nousevat huolenaiheet tai onnistumismallit. </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Tallenna nämä yhteenvedot</a:t>
            </a:r>
            <a:r>
              <a:rPr b="0" i="0" lang="en-US" sz="1800" u="none" cap="none" strike="noStrike">
                <a:solidFill>
                  <a:srgbClr val="080301"/>
                </a:solidFill>
                <a:latin typeface="Arial"/>
                <a:ea typeface="Arial"/>
                <a:cs typeface="Arial"/>
                <a:sym typeface="Arial"/>
              </a:rPr>
              <a:t> jaettuun kansioon, joka on järjestetty päivämäärän ja teeman mukaan, jotta kaavojen tunnistaminen ajan mittaan on helppoa.</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1.1 Digitaalisen hyvinvoinnin strategiat kouluissa</a:t>
            </a:r>
            <a:endParaRPr/>
          </a:p>
        </p:txBody>
      </p:sp>
      <p:sp>
        <p:nvSpPr>
          <p:cNvPr id="90" name="Google Shape;90;p5"/>
          <p:cNvSpPr txBox="1"/>
          <p:nvPr>
            <p:ph idx="1" type="body"/>
          </p:nvPr>
        </p:nvSpPr>
        <p:spPr>
          <a:xfrm>
            <a:off x="97975" y="1664702"/>
            <a:ext cx="5910900" cy="35028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0" i="0" lang="en-US" sz="2100" u="none" strike="noStrike">
                <a:solidFill>
                  <a:srgbClr val="000000"/>
                </a:solidFill>
                <a:latin typeface="Arial"/>
                <a:ea typeface="Arial"/>
                <a:cs typeface="Arial"/>
                <a:sym typeface="Arial"/>
              </a:rPr>
              <a:t>Eurooppalaisen </a:t>
            </a:r>
            <a:r>
              <a:rPr b="0" i="0" lang="en-US" sz="2100" u="sng" strike="noStrike">
                <a:solidFill>
                  <a:srgbClr val="0000FF"/>
                </a:solidFill>
                <a:latin typeface="Arial"/>
                <a:ea typeface="Arial"/>
                <a:cs typeface="Arial"/>
                <a:sym typeface="Arial"/>
                <a:hlinkClick r:id="rId3">
                  <a:extLst>
                    <a:ext uri="{A12FA001-AC4F-418D-AE19-62706E023703}">
                      <ahyp:hlinkClr val="tx"/>
                    </a:ext>
                  </a:extLst>
                </a:hlinkClick>
              </a:rPr>
              <a:t>kouluopetuksen alustan (2025)</a:t>
            </a:r>
            <a:r>
              <a:rPr b="0" i="0" lang="en-US" sz="2100" u="none" strike="noStrike">
                <a:solidFill>
                  <a:srgbClr val="000000"/>
                </a:solidFill>
                <a:latin typeface="Arial"/>
                <a:ea typeface="Arial"/>
                <a:cs typeface="Arial"/>
                <a:sym typeface="Arial"/>
              </a:rPr>
              <a:t> tuore tutkimus osoittaa, että matkapuhelimen käyttö kouluissa aiheuttaa usein haasteita oppilaiden oppimiselle ja hyvinvoinnille. Monet opettajat ja vanhemmat raportoivat, että puhelimet:</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vaikeuttavat oppilaiden keskittymistä,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lisäävät häiriötekijöitä luokkahuoneessa,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ja voivat jopa vaikuttaa negatiivisesti oppilaiden itsetuntoon ja mielenterveyteen.</a:t>
            </a:r>
            <a:endParaRPr sz="2100"/>
          </a:p>
        </p:txBody>
      </p:sp>
      <p:sp>
        <p:nvSpPr>
          <p:cNvPr id="91" name="Google Shape;91;p5"/>
          <p:cNvSpPr txBox="1"/>
          <p:nvPr>
            <p:ph idx="2" type="body"/>
          </p:nvPr>
        </p:nvSpPr>
        <p:spPr>
          <a:xfrm>
            <a:off x="6131375" y="1664650"/>
            <a:ext cx="5910900" cy="35028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0" i="0" lang="en-US" sz="2100" u="none" strike="noStrike">
                <a:solidFill>
                  <a:srgbClr val="000000"/>
                </a:solidFill>
                <a:latin typeface="Arial"/>
                <a:ea typeface="Arial"/>
                <a:cs typeface="Arial"/>
                <a:sym typeface="Arial"/>
              </a:rPr>
              <a:t>Samaan aikaan tutkimus korostaa, että kun koulut asettavat selkeät säännöt puhelimen käytölle, oppilaat hyötyvät monin tavoin. Lapset ovat:</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keskittyneempiä,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sitoutuneempia kasvokkaisiin keskusteluihin,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b="0" i="0" lang="en-US" sz="2100" u="none" strike="noStrike">
                <a:solidFill>
                  <a:srgbClr val="000000"/>
                </a:solidFill>
                <a:latin typeface="Arial"/>
                <a:ea typeface="Arial"/>
                <a:cs typeface="Arial"/>
                <a:sym typeface="Arial"/>
              </a:rPr>
              <a:t>ja vähemmän alttiina riskeille, kuten verkkokiusaamiselle tai sosiaalisen median paineelle. </a:t>
            </a:r>
            <a:endParaRPr sz="2100"/>
          </a:p>
        </p:txBody>
      </p:sp>
      <p:sp>
        <p:nvSpPr>
          <p:cNvPr id="92" name="Google Shape;92;p5"/>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Haasteet</a:t>
            </a:r>
            <a:endParaRPr b="1" i="0" sz="2600" u="none" cap="none" strike="noStrike">
              <a:solidFill>
                <a:srgbClr val="FEF6FC"/>
              </a:solidFill>
              <a:latin typeface="Arial"/>
              <a:ea typeface="Arial"/>
              <a:cs typeface="Arial"/>
              <a:sym typeface="Arial"/>
            </a:endParaRPr>
          </a:p>
        </p:txBody>
      </p:sp>
      <p:sp>
        <p:nvSpPr>
          <p:cNvPr id="93" name="Google Shape;93;p5"/>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Hyödyt</a:t>
            </a:r>
            <a:endParaRPr b="1" i="0" sz="2600" u="none" cap="none" strike="noStrike">
              <a:solidFill>
                <a:srgbClr val="FEF6FC"/>
              </a:solidFill>
              <a:latin typeface="Arial"/>
              <a:ea typeface="Arial"/>
              <a:cs typeface="Arial"/>
              <a:sym typeface="Arial"/>
            </a:endParaRPr>
          </a:p>
        </p:txBody>
      </p:sp>
      <p:sp>
        <p:nvSpPr>
          <p:cNvPr id="94" name="Google Shape;94;p5"/>
          <p:cNvSpPr txBox="1"/>
          <p:nvPr/>
        </p:nvSpPr>
        <p:spPr>
          <a:xfrm>
            <a:off x="123850" y="5325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rgbClr val="080301"/>
                </a:solidFill>
                <a:latin typeface="Arial"/>
                <a:ea typeface="Arial"/>
                <a:cs typeface="Arial"/>
                <a:sym typeface="Arial"/>
              </a:rPr>
              <a:t>Pelkkä puhelimien kieltäminen ei riitä!</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Koulut tarvitsevat digitaalisen hyvinvoinnin strategian</a:t>
            </a:r>
            <a:r>
              <a:rPr b="1" i="0" lang="en-US" sz="1800" u="none" cap="none" strike="noStrike">
                <a:solidFill>
                  <a:srgbClr val="080301"/>
                </a:solidFill>
                <a:latin typeface="Arial"/>
                <a:ea typeface="Arial"/>
                <a:cs typeface="Arial"/>
                <a:sym typeface="Arial"/>
              </a:rPr>
              <a:t>, joka tukee oppilaita oppimaan käyttämään teknologiaa terveellisellä ja vastuullisella tavalla.  </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af2af96a03_0_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Perusta seurantajärjestelmäsi - Osa 3</a:t>
            </a:r>
            <a:endParaRPr/>
          </a:p>
        </p:txBody>
      </p:sp>
      <p:sp>
        <p:nvSpPr>
          <p:cNvPr id="512" name="Google Shape;512;g3af2af96a03_0_39"/>
          <p:cNvSpPr txBox="1"/>
          <p:nvPr>
            <p:ph idx="2" type="body"/>
          </p:nvPr>
        </p:nvSpPr>
        <p:spPr>
          <a:xfrm>
            <a:off x="383150" y="2276044"/>
            <a:ext cx="11542200" cy="23760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6: Perusta seuranta</a:t>
            </a:r>
            <a:endParaRPr b="1"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Valitse kaksi näistä ehdotetuista tavoista seurata menestystä:</a:t>
            </a:r>
            <a:endParaRPr sz="1600"/>
          </a:p>
          <a:p>
            <a:pPr indent="-330200" lvl="0" marL="457200" rtl="0" algn="l">
              <a:lnSpc>
                <a:spcPct val="90000"/>
              </a:lnSpc>
              <a:spcBef>
                <a:spcPts val="1000"/>
              </a:spcBef>
              <a:spcAft>
                <a:spcPts val="0"/>
              </a:spcAft>
              <a:buSzPts val="1600"/>
              <a:buChar char="●"/>
            </a:pPr>
            <a:r>
              <a:rPr b="0" i="0" lang="en-US" sz="1600" u="none" strike="noStrike">
                <a:latin typeface="Arial"/>
                <a:ea typeface="Arial"/>
                <a:cs typeface="Arial"/>
                <a:sym typeface="Arial"/>
              </a:rPr>
              <a:t>Mitä lasket? (osallistuminen, vastausprosentit jne.)</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Milloin tarkistat? (merkitse tietyt päivämäärät kalenteriin)</a:t>
            </a:r>
            <a:endParaRPr sz="1600"/>
          </a:p>
          <a:p>
            <a:pPr indent="-330200" lvl="0" marL="457200" rtl="0" algn="l">
              <a:lnSpc>
                <a:spcPct val="90000"/>
              </a:lnSpc>
              <a:spcBef>
                <a:spcPts val="0"/>
              </a:spcBef>
              <a:spcAft>
                <a:spcPts val="0"/>
              </a:spcAft>
              <a:buSzPts val="1600"/>
              <a:buChar char="●"/>
            </a:pPr>
            <a:r>
              <a:rPr b="0" i="0" lang="en-US" sz="1600" u="none" strike="noStrike">
                <a:latin typeface="Arial"/>
                <a:ea typeface="Arial"/>
                <a:cs typeface="Arial"/>
                <a:sym typeface="Arial"/>
              </a:rPr>
              <a:t>Mitä palautetta keräät? (laadi 3 kysymyksen kysely)</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b="0" i="0" lang="en-US" sz="1600" u="none" strike="noStrike">
                <a:latin typeface="Arial"/>
                <a:ea typeface="Arial"/>
                <a:cs typeface="Arial"/>
                <a:sym typeface="Arial"/>
              </a:rPr>
              <a:t>Luo seurantamuistilistasi ja aikatauluta ensimmäinen arviointisi 6 viikon päähän aloitusajankohdasta.</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af2af96a03_0_4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Hetki pohdintaa:</a:t>
            </a:r>
            <a:endParaRPr/>
          </a:p>
        </p:txBody>
      </p:sp>
      <p:sp>
        <p:nvSpPr>
          <p:cNvPr id="518" name="Google Shape;518;g3af2af96a03_0_4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Kun tarkastelet seurantasuunnitelmaasi, mitä teet, jos tiedot osoittavat, että strategiasi eivät toimi odotetulla tavalla? Miten muutat lähestymistapaasi säilyttäen samalla perheiden luottamuksen?</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519" name="Google Shape;519;g3af2af96a03_0_4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af2af96a03_0_5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0" i="0" lang="en-US" sz="3000" u="none" strike="noStrike">
                <a:latin typeface="Arial"/>
                <a:ea typeface="Arial"/>
                <a:cs typeface="Arial"/>
                <a:sym typeface="Arial"/>
              </a:rPr>
              <a:t>Koko koulun laajuinen lähestymistapa mahdollistettuna.</a:t>
            </a:r>
            <a:endParaRPr sz="3000"/>
          </a:p>
        </p:txBody>
      </p:sp>
      <p:sp>
        <p:nvSpPr>
          <p:cNvPr id="525" name="Google Shape;525;g3af2af96a03_0_53"/>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r>
              <a:rPr b="1" i="0" lang="en-US" sz="3000" u="none" strike="noStrike">
                <a:latin typeface="Arial"/>
                <a:ea typeface="Arial"/>
                <a:cs typeface="Arial"/>
                <a:sym typeface="Arial"/>
              </a:rPr>
              <a:t>Osio 4</a:t>
            </a:r>
            <a:endParaRPr b="1" sz="3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af2af96a03_0_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100" u="none" strike="noStrike">
                <a:latin typeface="Arial"/>
                <a:ea typeface="Arial"/>
                <a:cs typeface="Arial"/>
                <a:sym typeface="Arial"/>
              </a:rPr>
              <a:t>4.1. Koko koulun laajuisten aloitteiden tunnistaminen ja suunnittelu</a:t>
            </a:r>
            <a:endParaRPr sz="3100"/>
          </a:p>
        </p:txBody>
      </p:sp>
      <p:sp>
        <p:nvSpPr>
          <p:cNvPr id="532" name="Google Shape;532;g3af2af96a03_0_7"/>
          <p:cNvSpPr txBox="1"/>
          <p:nvPr>
            <p:ph idx="1" type="body"/>
          </p:nvPr>
        </p:nvSpPr>
        <p:spPr>
          <a:xfrm>
            <a:off x="123750" y="3140812"/>
            <a:ext cx="11944500" cy="159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0" i="0" lang="en-US" sz="2400" u="none" strike="noStrike">
                <a:latin typeface="Arial"/>
                <a:ea typeface="Arial"/>
                <a:cs typeface="Arial"/>
                <a:sym typeface="Arial"/>
              </a:rPr>
              <a:t>Koko koulun </a:t>
            </a:r>
            <a:r>
              <a:rPr b="1" i="0" lang="en-US" sz="2400" u="none" strike="noStrike">
                <a:latin typeface="Arial"/>
                <a:ea typeface="Arial"/>
                <a:cs typeface="Arial"/>
                <a:sym typeface="Arial"/>
              </a:rPr>
              <a:t>lähestymistapa</a:t>
            </a:r>
            <a:r>
              <a:rPr b="0" i="0" lang="en-US" sz="2400" u="none" strike="noStrike">
                <a:latin typeface="Arial"/>
                <a:ea typeface="Arial"/>
                <a:cs typeface="Arial"/>
                <a:sym typeface="Arial"/>
              </a:rPr>
              <a:t> varmistaa, että jokainen oppilas </a:t>
            </a:r>
            <a:r>
              <a:rPr b="1" i="0" lang="en-US" sz="2400" u="none" strike="noStrike">
                <a:latin typeface="Arial"/>
                <a:ea typeface="Arial"/>
                <a:cs typeface="Arial"/>
                <a:sym typeface="Arial"/>
              </a:rPr>
              <a:t>saa johdonmukaista tukea</a:t>
            </a:r>
            <a:r>
              <a:rPr b="0" i="0" lang="en-US" sz="2400" u="none" strike="noStrike">
                <a:latin typeface="Arial"/>
                <a:ea typeface="Arial"/>
                <a:cs typeface="Arial"/>
                <a:sym typeface="Arial"/>
              </a:rPr>
              <a:t> terveellisten digitaalisten tapojen kehittämiseen riippumatta siitä, kuka hänen opettajansa on tai missä luokassa hän on.</a:t>
            </a:r>
            <a:endParaRPr/>
          </a:p>
        </p:txBody>
      </p:sp>
      <p:sp>
        <p:nvSpPr>
          <p:cNvPr id="533" name="Google Shape;533;g3af2af96a03_0_7"/>
          <p:cNvSpPr txBox="1"/>
          <p:nvPr>
            <p:ph idx="2" type="body"/>
          </p:nvPr>
        </p:nvSpPr>
        <p:spPr>
          <a:xfrm>
            <a:off x="97975" y="1251561"/>
            <a:ext cx="11944500" cy="20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af2af96a03_0_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Keskeiset koko koulun laajuiset aloitteet [1]</a:t>
            </a:r>
            <a:endParaRPr/>
          </a:p>
        </p:txBody>
      </p:sp>
      <p:sp>
        <p:nvSpPr>
          <p:cNvPr id="540" name="Google Shape;540;g3af2af96a03_0_5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Tehokas digitaalinen hyvinvointi vaatii neljä toisiinsa liittyvää aloitetyyppiä:</a:t>
            </a:r>
            <a:endParaRPr/>
          </a:p>
        </p:txBody>
      </p:sp>
      <p:sp>
        <p:nvSpPr>
          <p:cNvPr id="541" name="Google Shape;541;g3af2af96a03_0_59"/>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DE0A9D"/>
                </a:solidFill>
                <a:latin typeface="Arial"/>
                <a:ea typeface="Arial"/>
                <a:cs typeface="Arial"/>
                <a:sym typeface="Arial"/>
              </a:rPr>
              <a:t>Tiedotuskampanjat</a:t>
            </a:r>
            <a:endParaRPr b="1" sz="2000">
              <a:solidFill>
                <a:srgbClr val="DE0A9D"/>
              </a:solidFill>
            </a:endParaRPr>
          </a:p>
          <a:p>
            <a:pPr indent="0" lvl="0" marL="0" rtl="0" algn="l">
              <a:lnSpc>
                <a:spcPct val="100000"/>
              </a:lnSpc>
              <a:spcBef>
                <a:spcPts val="1400"/>
              </a:spcBef>
              <a:spcAft>
                <a:spcPts val="0"/>
              </a:spcAft>
              <a:buSzPts val="1800"/>
              <a:buNone/>
            </a:pPr>
            <a:r>
              <a:rPr b="0" i="0" lang="en-US" sz="1700" u="none" strike="noStrike">
                <a:solidFill>
                  <a:srgbClr val="000000"/>
                </a:solidFill>
                <a:latin typeface="Arial"/>
                <a:ea typeface="Arial"/>
                <a:cs typeface="Arial"/>
                <a:sym typeface="Arial"/>
              </a:rPr>
              <a:t>Luo jatkuvia koulutusponnisteluja digitaalisen kansalaisuuden kokousten kautta, joissa on:</a:t>
            </a:r>
            <a:endParaRPr sz="1700">
              <a:solidFill>
                <a:srgbClr val="000000"/>
              </a:solidFill>
            </a:endParaRPr>
          </a:p>
          <a:p>
            <a:pPr indent="-336550" lvl="0" marL="457200" rtl="0" algn="l">
              <a:lnSpc>
                <a:spcPct val="100000"/>
              </a:lnSpc>
              <a:spcBef>
                <a:spcPts val="1400"/>
              </a:spcBef>
              <a:spcAft>
                <a:spcPts val="0"/>
              </a:spcAft>
              <a:buClr>
                <a:srgbClr val="000000"/>
              </a:buClr>
              <a:buSzPts val="1700"/>
              <a:buChar char="●"/>
            </a:pPr>
            <a:r>
              <a:rPr b="0" i="0" lang="en-US" sz="1700" u="none" strike="noStrike">
                <a:solidFill>
                  <a:srgbClr val="000000"/>
                </a:solidFill>
                <a:latin typeface="Arial"/>
                <a:ea typeface="Arial"/>
                <a:cs typeface="Arial"/>
                <a:sym typeface="Arial"/>
              </a:rPr>
              <a:t>oppilaiden kokemuksia,</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b="0" i="0" lang="en-US" sz="1700" u="none" strike="noStrike">
                <a:solidFill>
                  <a:srgbClr val="000000"/>
                </a:solidFill>
                <a:latin typeface="Arial"/>
                <a:ea typeface="Arial"/>
                <a:cs typeface="Arial"/>
                <a:sym typeface="Arial"/>
              </a:rPr>
              <a:t>interaktiivisia työpajoja terveistä verkkosuhteiden,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b="0" i="0" lang="en-US" sz="1700" u="none" strike="noStrike">
                <a:solidFill>
                  <a:srgbClr val="000000"/>
                </a:solidFill>
                <a:latin typeface="Arial"/>
                <a:ea typeface="Arial"/>
                <a:cs typeface="Arial"/>
                <a:sym typeface="Arial"/>
              </a:rPr>
              <a:t>vanhempien koulutustilaisuuksia digitaalisesta valvonnasta,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b="0" i="0" lang="en-US" sz="1700" u="none" strike="noStrike">
                <a:solidFill>
                  <a:srgbClr val="000000"/>
                </a:solidFill>
                <a:latin typeface="Arial"/>
                <a:ea typeface="Arial"/>
                <a:cs typeface="Arial"/>
                <a:sym typeface="Arial"/>
              </a:rPr>
              <a:t>ja vertaismentorointiohjelmia, joissa vanhemmat oppilaat ohjaavat nuorempia. </a:t>
            </a:r>
            <a:endParaRPr sz="1700">
              <a:solidFill>
                <a:srgbClr val="000000"/>
              </a:solidFill>
            </a:endParaRPr>
          </a:p>
          <a:p>
            <a:pPr indent="0" lvl="0" marL="0" rtl="0" algn="l">
              <a:lnSpc>
                <a:spcPct val="100000"/>
              </a:lnSpc>
              <a:spcBef>
                <a:spcPts val="1400"/>
              </a:spcBef>
              <a:spcAft>
                <a:spcPts val="0"/>
              </a:spcAft>
              <a:buSzPts val="1800"/>
              <a:buNone/>
            </a:pPr>
            <a:r>
              <a:rPr b="0" i="0" lang="en-US" sz="1700" u="none" strike="noStrike">
                <a:solidFill>
                  <a:srgbClr val="000000"/>
                </a:solidFill>
                <a:latin typeface="Arial"/>
                <a:ea typeface="Arial"/>
                <a:cs typeface="Arial"/>
                <a:sym typeface="Arial"/>
              </a:rPr>
              <a:t>Nämä aloitteet rakentavat</a:t>
            </a:r>
            <a:r>
              <a:rPr b="1" i="0" lang="en-US" sz="1700" u="none" strike="noStrike">
                <a:solidFill>
                  <a:srgbClr val="000000"/>
                </a:solidFill>
                <a:latin typeface="Arial"/>
                <a:ea typeface="Arial"/>
                <a:cs typeface="Arial"/>
                <a:sym typeface="Arial"/>
              </a:rPr>
              <a:t> digitaalisen vastuullisuuden kulttuuria koko koulusi yhteisössä.</a:t>
            </a:r>
            <a:endParaRPr b="1" sz="1700">
              <a:solidFill>
                <a:srgbClr val="000000"/>
              </a:solidFill>
            </a:endParaRPr>
          </a:p>
          <a:p>
            <a:pPr indent="0" lvl="0" marL="0" rtl="0" algn="l">
              <a:lnSpc>
                <a:spcPct val="100000"/>
              </a:lnSpc>
              <a:spcBef>
                <a:spcPts val="1400"/>
              </a:spcBef>
              <a:spcAft>
                <a:spcPts val="0"/>
              </a:spcAft>
              <a:buSzPts val="1800"/>
              <a:buNone/>
            </a:pPr>
            <a:r>
              <a:rPr b="0" i="0" lang="en-US" sz="1700" u="none" strike="noStrike">
                <a:solidFill>
                  <a:srgbClr val="000000"/>
                </a:solidFill>
                <a:latin typeface="Arial"/>
                <a:ea typeface="Arial"/>
                <a:cs typeface="Arial"/>
                <a:sym typeface="Arial"/>
              </a:rPr>
              <a:t>Avain on tehdä tietoisuuskampanjoista säännöllisiä ja näkyviä, ei kertaluonteisia tapahtumia. Harkitse kuukausittaisia teemoja, jotka näytetään julisteissa, viikoittaisia tiedotuksia, jotka korostavat digitaalisen hyvinvoinnin vinkkejä, tai oppilaiden luomaa sisältöä, joka jaetaan koulun kanavien kautta.</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42" name="Google Shape;542;g3af2af96a03_0_59"/>
          <p:cNvPicPr preferRelativeResize="0"/>
          <p:nvPr/>
        </p:nvPicPr>
        <p:blipFill rotWithShape="1">
          <a:blip r:embed="rId3">
            <a:alphaModFix/>
          </a:blip>
          <a:srcRect b="0" l="0" r="0" t="0"/>
          <a:stretch/>
        </p:blipFill>
        <p:spPr>
          <a:xfrm>
            <a:off x="6248273" y="1557872"/>
            <a:ext cx="5048250" cy="46958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af2af96a03_0_7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Olennaiset koko koulun laajuiset aloitteet [2]</a:t>
            </a:r>
            <a:endParaRPr/>
          </a:p>
        </p:txBody>
      </p:sp>
      <p:sp>
        <p:nvSpPr>
          <p:cNvPr id="549" name="Google Shape;549;g3af2af96a03_0_7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Tehokas digitaalinen hyvinvointi vaatii neljä toisiinsa liittyvää aloitetyyppiä:</a:t>
            </a:r>
            <a:endParaRPr/>
          </a:p>
        </p:txBody>
      </p:sp>
      <p:sp>
        <p:nvSpPr>
          <p:cNvPr id="550" name="Google Shape;550;g3af2af96a03_0_71"/>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DE0A9D"/>
                </a:solidFill>
                <a:latin typeface="Arial"/>
                <a:ea typeface="Arial"/>
                <a:cs typeface="Arial"/>
                <a:sym typeface="Arial"/>
              </a:rPr>
              <a:t>Kattava politiikan kehittäminen</a:t>
            </a:r>
            <a:endParaRPr b="1" sz="2000">
              <a:solidFill>
                <a:srgbClr val="DE0A9D"/>
              </a:solidFill>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Arial"/>
                <a:ea typeface="Arial"/>
                <a:cs typeface="Arial"/>
                <a:sym typeface="Arial"/>
              </a:rPr>
              <a:t>Luo </a:t>
            </a:r>
            <a:r>
              <a:rPr b="1" i="0" lang="en-US" sz="1800" u="none" strike="noStrike">
                <a:solidFill>
                  <a:srgbClr val="000000"/>
                </a:solidFill>
                <a:latin typeface="Arial"/>
                <a:ea typeface="Arial"/>
                <a:cs typeface="Arial"/>
                <a:sym typeface="Arial"/>
              </a:rPr>
              <a:t>selkeät hyväksyttävän käytön käytännöt</a:t>
            </a:r>
            <a:r>
              <a:rPr b="0" i="0" lang="en-US" sz="1800" u="none" strike="noStrike">
                <a:solidFill>
                  <a:srgbClr val="000000"/>
                </a:solidFill>
                <a:latin typeface="Arial"/>
                <a:ea typeface="Arial"/>
                <a:cs typeface="Arial"/>
                <a:sym typeface="Arial"/>
              </a:rPr>
              <a:t> kaikille digitaalisille laitteille, luo vankat </a:t>
            </a:r>
            <a:r>
              <a:rPr b="1" i="0" lang="en-US" sz="1800" u="none" strike="noStrike">
                <a:solidFill>
                  <a:srgbClr val="000000"/>
                </a:solidFill>
                <a:latin typeface="Arial"/>
                <a:ea typeface="Arial"/>
                <a:cs typeface="Arial"/>
                <a:sym typeface="Arial"/>
              </a:rPr>
              <a:t>raportointimekanismit</a:t>
            </a:r>
            <a:r>
              <a:rPr b="0" i="0" lang="en-US" sz="1800" u="none" strike="noStrike">
                <a:solidFill>
                  <a:srgbClr val="000000"/>
                </a:solidFill>
                <a:latin typeface="Arial"/>
                <a:ea typeface="Arial"/>
                <a:cs typeface="Arial"/>
                <a:sym typeface="Arial"/>
              </a:rPr>
              <a:t> verkkokiusaamistapauksille, kehitä </a:t>
            </a:r>
            <a:r>
              <a:rPr b="1" i="0" lang="en-US" sz="1800" u="none" strike="noStrike">
                <a:solidFill>
                  <a:srgbClr val="000000"/>
                </a:solidFill>
                <a:latin typeface="Arial"/>
                <a:ea typeface="Arial"/>
                <a:cs typeface="Arial"/>
                <a:sym typeface="Arial"/>
              </a:rPr>
              <a:t>ohjeita asianmukaiselle verkkokommunikaatiolle</a:t>
            </a:r>
            <a:r>
              <a:rPr b="0" i="0" lang="en-US" sz="1800" u="none" strike="noStrike">
                <a:solidFill>
                  <a:srgbClr val="000000"/>
                </a:solidFill>
                <a:latin typeface="Arial"/>
                <a:ea typeface="Arial"/>
                <a:cs typeface="Arial"/>
                <a:sym typeface="Arial"/>
              </a:rPr>
              <a:t> ja toteuta tasapainoiset seuraamukset ja </a:t>
            </a:r>
            <a:r>
              <a:rPr b="1" i="0" lang="en-US" sz="1800" u="none" strike="noStrike">
                <a:solidFill>
                  <a:srgbClr val="000000"/>
                </a:solidFill>
                <a:latin typeface="Arial"/>
                <a:ea typeface="Arial"/>
                <a:cs typeface="Arial"/>
                <a:sym typeface="Arial"/>
              </a:rPr>
              <a:t>tukijärjestelmät</a:t>
            </a:r>
            <a:r>
              <a:rPr b="0" i="0" lang="en-US" sz="1800" u="none" strike="noStrike">
                <a:solidFill>
                  <a:srgbClr val="000000"/>
                </a:solidFill>
                <a:latin typeface="Arial"/>
                <a:ea typeface="Arial"/>
                <a:cs typeface="Arial"/>
                <a:sym typeface="Arial"/>
              </a:rPr>
              <a:t> politiikan rikkomuksille. </a:t>
            </a:r>
            <a:endParaRPr>
              <a:solidFill>
                <a:srgbClr val="000000"/>
              </a:solidFill>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Arial"/>
                <a:ea typeface="Arial"/>
                <a:cs typeface="Arial"/>
                <a:sym typeface="Arial"/>
              </a:rPr>
              <a:t>Näitä käytäntöjä tulisi </a:t>
            </a:r>
            <a:r>
              <a:rPr b="1" i="0" lang="en-US" sz="1800" u="none" strike="noStrike">
                <a:solidFill>
                  <a:srgbClr val="000000"/>
                </a:solidFill>
                <a:latin typeface="Arial"/>
                <a:ea typeface="Arial"/>
                <a:cs typeface="Arial"/>
                <a:sym typeface="Arial"/>
              </a:rPr>
              <a:t>tarkistaa ja päivittää säännöllisesti </a:t>
            </a:r>
            <a:r>
              <a:rPr b="0" i="0" lang="en-US" sz="1800" u="none" strike="noStrike">
                <a:solidFill>
                  <a:srgbClr val="000000"/>
                </a:solidFill>
                <a:latin typeface="Arial"/>
                <a:ea typeface="Arial"/>
                <a:cs typeface="Arial"/>
                <a:sym typeface="Arial"/>
              </a:rPr>
              <a:t>nousevien digitaalisten haasteiden käsittelemiseksi.</a:t>
            </a:r>
            <a:endParaRPr>
              <a:solidFill>
                <a:srgbClr val="000000"/>
              </a:solidFill>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Arial"/>
                <a:ea typeface="Arial"/>
                <a:cs typeface="Arial"/>
                <a:sym typeface="Arial"/>
              </a:rPr>
              <a:t>Tehokkaat käytännöt on kirjoitettu kielellä, jonka oppilaat ymmärtävät, keskittyvät käyttäytymiseen rangaistuksen sijaan ja sisältävät selkeät menettelytavat silloin, kun asiat menevät pieleen. Käytäntöjesi tulisi vastata: Mitä odotetaan? Mitä tapahtuu, jos odotuksia ei täytetä? Kuka voi auttaa, kun ongelmia ilmenee?</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51" name="Google Shape;551;g3af2af96a03_0_71"/>
          <p:cNvPicPr preferRelativeResize="0"/>
          <p:nvPr/>
        </p:nvPicPr>
        <p:blipFill rotWithShape="1">
          <a:blip r:embed="rId3">
            <a:alphaModFix/>
          </a:blip>
          <a:srcRect b="0" l="0" r="0" t="0"/>
          <a:stretch/>
        </p:blipFill>
        <p:spPr>
          <a:xfrm>
            <a:off x="6248273" y="1557872"/>
            <a:ext cx="5138585" cy="514772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af2af96a03_0_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Olennaiset koko koulun laajuiset aloitteet [3]</a:t>
            </a:r>
            <a:endParaRPr/>
          </a:p>
        </p:txBody>
      </p:sp>
      <p:sp>
        <p:nvSpPr>
          <p:cNvPr id="558" name="Google Shape;558;g3af2af96a03_0_8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Tehokas digitaalinen hyvinvointi vaatii neljä toisiinsa liittyvää aloitetyyppiä:</a:t>
            </a:r>
            <a:endParaRPr/>
          </a:p>
        </p:txBody>
      </p:sp>
      <p:sp>
        <p:nvSpPr>
          <p:cNvPr id="559" name="Google Shape;559;g3af2af96a03_0_80"/>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DE0A9D"/>
                </a:solidFill>
                <a:latin typeface="Arial"/>
                <a:ea typeface="Arial"/>
                <a:cs typeface="Arial"/>
                <a:sym typeface="Arial"/>
              </a:rPr>
              <a:t>Digitaalisen lukutaidon integrointi opetussuunnitelmaan</a:t>
            </a:r>
            <a:endParaRPr b="1" sz="2000">
              <a:solidFill>
                <a:srgbClr val="DE0A9D"/>
              </a:solidFill>
            </a:endParaRPr>
          </a:p>
          <a:p>
            <a:pPr indent="0" lvl="0" marL="0" rtl="0" algn="l">
              <a:lnSpc>
                <a:spcPct val="100000"/>
              </a:lnSpc>
              <a:spcBef>
                <a:spcPts val="1400"/>
              </a:spcBef>
              <a:spcAft>
                <a:spcPts val="0"/>
              </a:spcAft>
              <a:buSzPts val="1800"/>
              <a:buNone/>
            </a:pPr>
            <a:r>
              <a:rPr b="0" i="0" lang="en-US" sz="1500" u="none" strike="noStrike">
                <a:solidFill>
                  <a:srgbClr val="000000"/>
                </a:solidFill>
                <a:latin typeface="Arial"/>
                <a:ea typeface="Arial"/>
                <a:cs typeface="Arial"/>
                <a:sym typeface="Arial"/>
              </a:rPr>
              <a:t>Tehokas digitaalisen lukutaidon opetus edellyttää </a:t>
            </a:r>
            <a:r>
              <a:rPr b="0" i="0" lang="en-US" sz="1700" u="none" strike="noStrike">
                <a:solidFill>
                  <a:srgbClr val="000000"/>
                </a:solidFill>
                <a:latin typeface="Arial"/>
                <a:ea typeface="Arial"/>
                <a:cs typeface="Arial"/>
                <a:sym typeface="Arial"/>
              </a:rPr>
              <a:t>t</a:t>
            </a:r>
            <a:r>
              <a:rPr b="0" i="0" lang="en-US" sz="1500" u="none" strike="noStrike">
                <a:solidFill>
                  <a:srgbClr val="000000"/>
                </a:solidFill>
                <a:latin typeface="Arial"/>
                <a:ea typeface="Arial"/>
                <a:cs typeface="Arial"/>
                <a:sym typeface="Arial"/>
              </a:rPr>
              <a:t>eknologiataitojen punomista </a:t>
            </a:r>
            <a:r>
              <a:rPr b="1" i="0" lang="en-US" sz="1500" u="none" strike="noStrike">
                <a:solidFill>
                  <a:srgbClr val="000000"/>
                </a:solidFill>
                <a:latin typeface="Arial"/>
                <a:ea typeface="Arial"/>
                <a:cs typeface="Arial"/>
                <a:sym typeface="Arial"/>
              </a:rPr>
              <a:t>koko akateemiseen ohjelmaasi</a:t>
            </a:r>
            <a:r>
              <a:rPr b="0" i="0" lang="en-US" sz="1500" u="none" strike="noStrike">
                <a:solidFill>
                  <a:srgbClr val="000000"/>
                </a:solidFill>
                <a:latin typeface="Arial"/>
                <a:ea typeface="Arial"/>
                <a:cs typeface="Arial"/>
                <a:sym typeface="Arial"/>
              </a:rPr>
              <a:t> alimmista luokka-asteista lähtien. </a:t>
            </a:r>
            <a:endParaRPr sz="1500">
              <a:solidFill>
                <a:srgbClr val="000000"/>
              </a:solidFill>
            </a:endParaRPr>
          </a:p>
          <a:p>
            <a:pPr indent="0" lvl="0" marL="0" rtl="0" algn="l">
              <a:lnSpc>
                <a:spcPct val="100000"/>
              </a:lnSpc>
              <a:spcBef>
                <a:spcPts val="1400"/>
              </a:spcBef>
              <a:spcAft>
                <a:spcPts val="0"/>
              </a:spcAft>
              <a:buSzPts val="1800"/>
              <a:buNone/>
            </a:pPr>
            <a:r>
              <a:rPr b="0" i="0" lang="en-US" sz="1500" u="none" strike="noStrike">
                <a:solidFill>
                  <a:srgbClr val="000000"/>
                </a:solidFill>
                <a:latin typeface="Arial"/>
                <a:ea typeface="Arial"/>
                <a:cs typeface="Arial"/>
                <a:sym typeface="Arial"/>
              </a:rPr>
              <a:t>Koulujen tulisi perustaa erikoistuneita kursseja, jotka keskittyvät:</a:t>
            </a:r>
            <a:endParaRPr sz="1500">
              <a:solidFill>
                <a:srgbClr val="000000"/>
              </a:solidFill>
            </a:endParaRPr>
          </a:p>
          <a:p>
            <a:pPr indent="-323850" lvl="0" marL="457200" rtl="0" algn="l">
              <a:lnSpc>
                <a:spcPct val="100000"/>
              </a:lnSpc>
              <a:spcBef>
                <a:spcPts val="140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internetturvallisuuteen,</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tiedon uskottavuuden arviointiin, </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ja asianmukaiseen verkkokäyttäytymiseen. </a:t>
            </a:r>
            <a:endParaRPr sz="1500">
              <a:solidFill>
                <a:srgbClr val="000000"/>
              </a:solidFill>
            </a:endParaRPr>
          </a:p>
          <a:p>
            <a:pPr indent="0" lvl="0" marL="0" rtl="0" algn="l">
              <a:lnSpc>
                <a:spcPct val="100000"/>
              </a:lnSpc>
              <a:spcBef>
                <a:spcPts val="1400"/>
              </a:spcBef>
              <a:spcAft>
                <a:spcPts val="0"/>
              </a:spcAft>
              <a:buSzPts val="1800"/>
              <a:buNone/>
            </a:pPr>
            <a:r>
              <a:rPr b="0" i="0" lang="en-US" sz="1500" u="none" strike="noStrike">
                <a:solidFill>
                  <a:srgbClr val="000000"/>
                </a:solidFill>
                <a:latin typeface="Arial"/>
                <a:ea typeface="Arial"/>
                <a:cs typeface="Arial"/>
                <a:sym typeface="Arial"/>
              </a:rPr>
              <a:t>Lisäksi digitaaliset kompetenssit on integroitava saumattomasti kaikkiin aineisiin - esimerkiksi sisällyttämällä verkkopohjaiset tutkimusmenetelmät yhteiskuntaopin oppitunneille tai hyödyntämällä digitaalisia sovelluksia tieteellisissä tutkimuksissa.</a:t>
            </a:r>
            <a:endParaRPr sz="1500">
              <a:solidFill>
                <a:srgbClr val="000000"/>
              </a:solidFill>
            </a:endParaRPr>
          </a:p>
          <a:p>
            <a:pPr indent="0" lvl="0" marL="0" rtl="0" algn="l">
              <a:lnSpc>
                <a:spcPct val="100000"/>
              </a:lnSpc>
              <a:spcBef>
                <a:spcPts val="1400"/>
              </a:spcBef>
              <a:spcAft>
                <a:spcPts val="0"/>
              </a:spcAft>
              <a:buSzPts val="1800"/>
              <a:buNone/>
            </a:pPr>
            <a:r>
              <a:rPr b="1" i="0" lang="en-US" sz="1500" u="none" strike="noStrike">
                <a:solidFill>
                  <a:srgbClr val="000000"/>
                </a:solidFill>
                <a:latin typeface="Arial"/>
                <a:ea typeface="Arial"/>
                <a:cs typeface="Arial"/>
                <a:sym typeface="Arial"/>
              </a:rPr>
              <a:t>Integrointi tarkoittaa, että digitaalinen hyvinvointi ei rajoitu yhteen aineeseen tai opettajaan. </a:t>
            </a:r>
            <a:r>
              <a:rPr b="0" i="0" lang="en-US" sz="1500" u="none" strike="noStrike">
                <a:solidFill>
                  <a:srgbClr val="000000"/>
                </a:solidFill>
                <a:latin typeface="Arial"/>
                <a:ea typeface="Arial"/>
                <a:cs typeface="Arial"/>
                <a:sym typeface="Arial"/>
              </a:rPr>
              <a:t>Kun historian opettaja käsittelee väärää tietoa, englannin opettaja keskustelee digitaalisista jalanjäljistä ja luonnontieteiden opettaja mallintaa eettistä tiedon käyttöä, oppilaat näkevät digitaalisen kansalaisuuden ydinosaamisena, eivät lisäosana.</a:t>
            </a:r>
            <a:endParaRPr sz="1500">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0" name="Google Shape;560;g3af2af96a03_0_80"/>
          <p:cNvPicPr preferRelativeResize="0"/>
          <p:nvPr/>
        </p:nvPicPr>
        <p:blipFill rotWithShape="1">
          <a:blip r:embed="rId3">
            <a:alphaModFix/>
          </a:blip>
          <a:srcRect b="0" l="9893" r="0" t="0"/>
          <a:stretch/>
        </p:blipFill>
        <p:spPr>
          <a:xfrm>
            <a:off x="6526850" y="2413625"/>
            <a:ext cx="5218375" cy="3387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af2af96a03_0_8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Olennaiset koko koulun laajuiset aloitteet [4]</a:t>
            </a:r>
            <a:endParaRPr/>
          </a:p>
        </p:txBody>
      </p:sp>
      <p:sp>
        <p:nvSpPr>
          <p:cNvPr id="567" name="Google Shape;567;g3af2af96a03_0_8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Tehokas digitaalinen hyvinvointi vaatii neljä toisiinsa liittyvää aloitetyyppiä:</a:t>
            </a:r>
            <a:endParaRPr/>
          </a:p>
        </p:txBody>
      </p:sp>
      <p:sp>
        <p:nvSpPr>
          <p:cNvPr id="568" name="Google Shape;568;g3af2af96a03_0_88"/>
          <p:cNvSpPr txBox="1"/>
          <p:nvPr>
            <p:ph idx="2" type="body"/>
          </p:nvPr>
        </p:nvSpPr>
        <p:spPr>
          <a:xfrm>
            <a:off x="97975" y="1334700"/>
            <a:ext cx="6342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000" u="none" strike="noStrike">
                <a:solidFill>
                  <a:srgbClr val="DE0A9D"/>
                </a:solidFill>
                <a:latin typeface="Arial"/>
                <a:ea typeface="Arial"/>
                <a:cs typeface="Arial"/>
                <a:sym typeface="Arial"/>
              </a:rPr>
              <a:t>Kokemukselliset ja soveltavat oppimismenetelmät</a:t>
            </a:r>
            <a:endParaRPr b="1" sz="2000">
              <a:solidFill>
                <a:srgbClr val="DE0A9D"/>
              </a:solidFill>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Calibri"/>
                <a:ea typeface="Calibri"/>
                <a:cs typeface="Calibri"/>
                <a:sym typeface="Calibri"/>
              </a:rPr>
              <a:t>Oppilaiden sitoutuminen lisääntyy merkittävästi, kun digitaalisen lukutaidon opetus sisältää aktiivisia, </a:t>
            </a:r>
            <a:r>
              <a:rPr b="1" i="0" lang="en-US" sz="1800" u="none" strike="noStrike">
                <a:solidFill>
                  <a:srgbClr val="000000"/>
                </a:solidFill>
                <a:latin typeface="Calibri"/>
                <a:ea typeface="Calibri"/>
                <a:cs typeface="Calibri"/>
                <a:sym typeface="Calibri"/>
              </a:rPr>
              <a:t>projektilähtöisiä kokemuksia, jotka vaativat teknologiataitojen tosielämän soveltamista.</a:t>
            </a:r>
            <a:endParaRPr b="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Calibri"/>
                <a:ea typeface="Calibri"/>
                <a:cs typeface="Calibri"/>
                <a:sym typeface="Calibri"/>
              </a:rPr>
              <a:t>Opettajat voivat tehostaa oppimista suunnittelemalla autenttisia ongelmanratkaisuskenaarioita, joissa opiskelijat hyödyntävät digitaalisia resursseja tutkimukseen ja tiedon tulkintaan. Simulaatiotoiminnot ja roolipelharjoitukset, jotka heijastavat tosielämän digitaalisia haasteita, tarjoavat opiskelijoille arvokasta harjoitusta teknologisten osaamistensa soveltamisessa merkityksellisissä yhteyksissä.</a:t>
            </a:r>
            <a:endParaRPr>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b="0" i="0" lang="en-US" sz="1800" u="none" strike="noStrike">
                <a:solidFill>
                  <a:srgbClr val="000000"/>
                </a:solidFill>
                <a:latin typeface="Calibri"/>
                <a:ea typeface="Calibri"/>
                <a:cs typeface="Calibri"/>
                <a:sym typeface="Calibri"/>
              </a:rPr>
              <a:t>Vältä abstrakteja luentoja "vastuullisesta verkossa olemisesta". Sen sijaan luo skenaarioita: </a:t>
            </a:r>
            <a:r>
              <a:rPr b="0" i="1" lang="en-US" sz="1800" u="none" strike="noStrike">
                <a:solidFill>
                  <a:srgbClr val="000000"/>
                </a:solidFill>
                <a:latin typeface="Calibri"/>
                <a:ea typeface="Calibri"/>
                <a:cs typeface="Calibri"/>
                <a:sym typeface="Calibri"/>
              </a:rPr>
              <a:t>"Saat viestin, jossa on linkki henkilöltä, joka väittää olevansa pankkisi." Mitä teet?"</a:t>
            </a:r>
            <a:r>
              <a:rPr b="0" i="0" lang="en-US" sz="1800" u="none" strike="noStrike">
                <a:solidFill>
                  <a:srgbClr val="000000"/>
                </a:solidFill>
                <a:latin typeface="Calibri"/>
                <a:ea typeface="Calibri"/>
                <a:cs typeface="Calibri"/>
                <a:sym typeface="Calibri"/>
              </a:rPr>
              <a:t> tai </a:t>
            </a:r>
            <a:r>
              <a:rPr b="0" i="1" lang="en-US" sz="1800" u="none" strike="noStrike">
                <a:solidFill>
                  <a:srgbClr val="000000"/>
                </a:solidFill>
                <a:latin typeface="Calibri"/>
                <a:ea typeface="Calibri"/>
                <a:cs typeface="Calibri"/>
                <a:sym typeface="Calibri"/>
              </a:rPr>
              <a:t>"Ystäväsi julkaisee nolostuttavan kuvan toisesta luokkatoverista." Miten reagoit?"</a:t>
            </a:r>
            <a:endParaRPr i="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9" name="Google Shape;569;g3af2af96a03_0_88"/>
          <p:cNvPicPr preferRelativeResize="0"/>
          <p:nvPr/>
        </p:nvPicPr>
        <p:blipFill rotWithShape="1">
          <a:blip r:embed="rId3">
            <a:alphaModFix/>
          </a:blip>
          <a:srcRect b="0" l="0" r="0" t="0"/>
          <a:stretch/>
        </p:blipFill>
        <p:spPr>
          <a:xfrm>
            <a:off x="6577373" y="1405472"/>
            <a:ext cx="5080437" cy="514772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3af2af96a03_0_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100" u="none" strike="noStrike">
                <a:latin typeface="Arial"/>
                <a:ea typeface="Arial"/>
                <a:cs typeface="Arial"/>
                <a:sym typeface="Arial"/>
              </a:rPr>
              <a:t>Tapaustutkimus: Screenshots-digitaalisen kansalaisuuden ohjelma</a:t>
            </a:r>
            <a:endParaRPr sz="3100"/>
          </a:p>
        </p:txBody>
      </p:sp>
      <p:sp>
        <p:nvSpPr>
          <p:cNvPr id="576" name="Google Shape;576;g3af2af96a03_0_98"/>
          <p:cNvSpPr txBox="1"/>
          <p:nvPr>
            <p:ph idx="2" type="body"/>
          </p:nvPr>
        </p:nvSpPr>
        <p:spPr>
          <a:xfrm>
            <a:off x="320913" y="896725"/>
            <a:ext cx="11524500" cy="585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2000" u="none" strike="noStrike">
                <a:solidFill>
                  <a:srgbClr val="080301"/>
                </a:solidFill>
                <a:latin typeface="Arial"/>
                <a:ea typeface="Arial"/>
                <a:cs typeface="Arial"/>
                <a:sym typeface="Arial"/>
              </a:rPr>
              <a:t>Screenshots </a:t>
            </a:r>
            <a:r>
              <a:rPr b="0" i="0" lang="en-US" sz="2000" u="none" strike="noStrike">
                <a:solidFill>
                  <a:srgbClr val="080301"/>
                </a:solidFill>
                <a:latin typeface="Arial"/>
                <a:ea typeface="Arial"/>
                <a:cs typeface="Arial"/>
                <a:sym typeface="Arial"/>
              </a:rPr>
              <a:t>on koulussa toteutettava opetussuunnitelma, joka pyrkii kehittämään positiivisia digitaalisia sosiaalisia taitoja yläkoululaisilla pitkän aikavälin tavoitteena parantaa heidän terveyttään ja hyvinvointiaan. </a:t>
            </a:r>
            <a:endParaRPr sz="2000">
              <a:solidFill>
                <a:schemeClr val="dk1"/>
              </a:solidFill>
            </a:endParaRPr>
          </a:p>
          <a:p>
            <a:pPr indent="0" lvl="0" marL="0" rtl="0" algn="l">
              <a:lnSpc>
                <a:spcPct val="90000"/>
              </a:lnSpc>
              <a:spcBef>
                <a:spcPts val="1000"/>
              </a:spcBef>
              <a:spcAft>
                <a:spcPts val="0"/>
              </a:spcAft>
              <a:buSzPts val="1800"/>
              <a:buNone/>
            </a:pPr>
            <a:r>
              <a:rPr b="0" i="0" lang="en-US" sz="2000" u="none" strike="noStrike">
                <a:solidFill>
                  <a:srgbClr val="080301"/>
                </a:solidFill>
                <a:latin typeface="Arial"/>
                <a:ea typeface="Arial"/>
                <a:cs typeface="Arial"/>
                <a:sym typeface="Arial"/>
              </a:rPr>
              <a:t>Ohjelma välittää tietoa ja opettaa taitoja, joiden pohjalle nuoret murrosikäiset voivat rakentaa uskomusten ja käyttäytymismallien kokonaisuuden, joka edistää kunnioittavia vuorovaikutustilanteita, prososiaalisia konfliktien ratkaisuja sekä turvallista ja suojattua viestintäteknologian käyttöä</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rPr b="0" i="0" lang="en-US" sz="2000" u="none" strike="noStrike">
                <a:solidFill>
                  <a:srgbClr val="080301"/>
                </a:solidFill>
                <a:latin typeface="Arial"/>
                <a:ea typeface="Arial"/>
                <a:cs typeface="Arial"/>
                <a:sym typeface="Arial"/>
              </a:rPr>
              <a:t>Tämä näyttöön perustuva ohjelma osoitti mitattavissa olevia parannuksia opiskelijoiden digitaalisen kansalaisuuden käyttäytymisessä ja vähensi kielteisten verkkokeskustelujen tapauksia. Opetussuunnitelman menestys perustui sen kokonaisvaltaiseen lähestymistapaan, joka yhdisti taitojen kehittämisen käyttäytymisen muutosstrategioihin.</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p:txBody>
      </p:sp>
      <p:pic>
        <p:nvPicPr>
          <p:cNvPr id="577" name="Google Shape;577;g3af2af96a03_0_98"/>
          <p:cNvPicPr preferRelativeResize="0"/>
          <p:nvPr/>
        </p:nvPicPr>
        <p:blipFill rotWithShape="1">
          <a:blip r:embed="rId3">
            <a:alphaModFix/>
          </a:blip>
          <a:srcRect b="5030" l="0" r="0" t="0"/>
          <a:stretch/>
        </p:blipFill>
        <p:spPr>
          <a:xfrm>
            <a:off x="7185375" y="4149150"/>
            <a:ext cx="2740626" cy="26026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af2af96a03_0_10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Mikä teki Screenshotsista menestyksekkään</a:t>
            </a:r>
            <a:endParaRPr/>
          </a:p>
        </p:txBody>
      </p:sp>
      <p:sp>
        <p:nvSpPr>
          <p:cNvPr id="584" name="Google Shape;584;g3af2af96a03_0_10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Ikätasolle sopiva sisältö</a:t>
            </a:r>
            <a:r>
              <a:rPr b="0" i="0" lang="en-US" sz="1800" u="none" strike="noStrike">
                <a:solidFill>
                  <a:srgbClr val="000000"/>
                </a:solidFill>
                <a:latin typeface="Arial"/>
                <a:ea typeface="Arial"/>
                <a:cs typeface="Arial"/>
                <a:sym typeface="Arial"/>
              </a:rPr>
              <a:t>: Yläkoululaiset saivat sisältöä, joka oli erityisesti suunniteltu heidän kehitysvaiheelleen</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Vuorovaikutteiset oppimisaktiviteetit</a:t>
            </a:r>
            <a:r>
              <a:rPr b="0" i="0" lang="en-US" sz="1800" u="none" strike="noStrike">
                <a:solidFill>
                  <a:srgbClr val="000000"/>
                </a:solidFill>
                <a:latin typeface="Arial"/>
                <a:ea typeface="Arial"/>
                <a:cs typeface="Arial"/>
                <a:sym typeface="Arial"/>
              </a:rPr>
              <a:t>: Oppilaat harjoittelivat taitoja roolipelien, keskustelujen ja todellisten skenaarioiden kautta</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Opettajien koulutus ja tuki</a:t>
            </a:r>
            <a:r>
              <a:rPr b="0" i="0" lang="en-US" sz="1800" u="none" strike="noStrike">
                <a:solidFill>
                  <a:srgbClr val="000000"/>
                </a:solidFill>
                <a:latin typeface="Arial"/>
                <a:ea typeface="Arial"/>
                <a:cs typeface="Arial"/>
                <a:sym typeface="Arial"/>
              </a:rPr>
              <a:t>: Opettajat saivat valmennusta arkaluonteisten keskustelujen fasilitointiin</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Johdonmukainen toteutus</a:t>
            </a:r>
            <a:r>
              <a:rPr b="0" i="0" lang="en-US" sz="1800" u="none" strike="noStrike">
                <a:solidFill>
                  <a:srgbClr val="000000"/>
                </a:solidFill>
                <a:latin typeface="Arial"/>
                <a:ea typeface="Arial"/>
                <a:cs typeface="Arial"/>
                <a:sym typeface="Arial"/>
              </a:rPr>
              <a:t>: Ohjelma jatkui koko lukuvuoden ajan, ei kertaluonteisena interventiona</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Mitattavat tulokset</a:t>
            </a:r>
            <a:r>
              <a:rPr b="0" i="0" lang="en-US" sz="1800" u="none" strike="noStrike">
                <a:solidFill>
                  <a:srgbClr val="000000"/>
                </a:solidFill>
                <a:latin typeface="Arial"/>
                <a:ea typeface="Arial"/>
                <a:cs typeface="Arial"/>
                <a:sym typeface="Arial"/>
              </a:rPr>
              <a:t>: Koulut seurasivat tiettyjä käyttäytymismalleja ja tapahtumia vaikutusten arvioimiseksi</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Ohjelma onnistui, koska se oli järjestelmällinen, johdonmukainen ja koulutettujen opettajien tukema, jotka pystyivät fasilitoimaan merkityksellisiä keskusteluja.</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FF"/>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Screenshots-ohjelma osoittaa, että tehokas digitaalisen kansalaisuuden opetus vaatii enemmän kuin pelkän sen kertomisen oppilaille, mitä ei pidä tehdä. </a:t>
            </a:r>
            <a:r>
              <a:rPr b="1" i="0" lang="en-US" sz="1800" u="none" strike="noStrike">
                <a:solidFill>
                  <a:srgbClr val="000000"/>
                </a:solidFill>
                <a:latin typeface="Arial"/>
                <a:ea typeface="Arial"/>
                <a:cs typeface="Arial"/>
                <a:sym typeface="Arial"/>
              </a:rPr>
              <a:t>Sen on tarjottava mahdollisuuksia harjoitella taitoja, saada palautetta ja kehittää uusia tapoja ajan mittaan.</a:t>
            </a:r>
            <a:r>
              <a:rPr b="0" i="0" lang="en-US" sz="1800" u="none" strike="noStrike">
                <a:solidFill>
                  <a:srgbClr val="000000"/>
                </a:solidFill>
                <a:latin typeface="Arial"/>
                <a:ea typeface="Arial"/>
                <a:cs typeface="Arial"/>
                <a:sym typeface="Arial"/>
              </a:rPr>
              <a:t>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aec51c1436_0_1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300" u="none" strike="noStrike">
                <a:latin typeface="Arial"/>
                <a:ea typeface="Arial"/>
                <a:cs typeface="Arial"/>
                <a:sym typeface="Arial"/>
              </a:rPr>
              <a:t>Ennakoiva lähestymistapa digitaaliseen hyvinvointiin kouluissa </a:t>
            </a:r>
            <a:endParaRPr sz="3300"/>
          </a:p>
        </p:txBody>
      </p:sp>
      <p:sp>
        <p:nvSpPr>
          <p:cNvPr id="101" name="Google Shape;101;g3aec51c1436_0_19"/>
          <p:cNvSpPr txBox="1"/>
          <p:nvPr>
            <p:ph idx="2" type="body"/>
          </p:nvPr>
        </p:nvSpPr>
        <p:spPr>
          <a:xfrm>
            <a:off x="97975" y="896900"/>
            <a:ext cx="11859300" cy="185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Tämä lähestymistapa ylittää yksittäiset aamunavaukset tai reaktiiviset rangaistukset digitaalisesta väärinkäytöksestä. Se ehdottaa digitaalisen kansalaisuuden integroimista suoraan kouluelämän ja olemassa olevan opetussuunnitelman päivittäiseen kudokseen. Se ei ole "lisäosa" vaan "sisäänrakennettu" taitokokonaisuus, aivan kuten luetun ymmärtäminen tai kriittinen ajattelu.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Ydinajatus on</a:t>
            </a:r>
            <a:r>
              <a:rPr b="1" i="0" lang="en-US" sz="1800" u="none" strike="noStrike">
                <a:latin typeface="Arial"/>
                <a:ea typeface="Arial"/>
                <a:cs typeface="Arial"/>
                <a:sym typeface="Arial"/>
              </a:rPr>
              <a:t> varustaa oppilaat ennakoivasti tiedoilla ja tavoilla navigoida digitaalisessa maailmassa turvallisesti, eettisesti ja vastuullisesti</a:t>
            </a:r>
            <a:r>
              <a:rPr b="0" i="0" lang="en-US" sz="1800" u="none" strike="noStrike">
                <a:latin typeface="Arial"/>
                <a:ea typeface="Arial"/>
                <a:cs typeface="Arial"/>
                <a:sym typeface="Arial"/>
              </a:rPr>
              <a:t> sen sijaan, että vain kerrotaan heille, mitä ei saa tehdä.</a:t>
            </a:r>
            <a:endParaRPr/>
          </a:p>
        </p:txBody>
      </p:sp>
      <p:sp>
        <p:nvSpPr>
          <p:cNvPr id="102" name="Google Shape;102;g3aec51c1436_0_19"/>
          <p:cNvSpPr txBox="1"/>
          <p:nvPr>
            <p:ph idx="2" type="body"/>
          </p:nvPr>
        </p:nvSpPr>
        <p:spPr>
          <a:xfrm>
            <a:off x="97976" y="3526475"/>
            <a:ext cx="7620600" cy="3018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 ehkäisee ongelmia antamalla oppilaille työkalut käsitellä haasteita ennen kuin ne syntyvät (esim. verkkokiusaaminen, väärä tieto, digitaaliset jalanjäljet).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 siirtää painopisteen rajoittavasta valvonnasta oppilaiden voimaannuttamiseen. Oppilaat oppivat itsesäätelyä ja tekemään älykkäitä valintoja itsenäisesti.</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Kun kaikki opettajat ovat samalla sivulla, se luo koko koulun kattavan kunnioituksen ja vastuullisuuden kulttuurin verkossa, heijastaen arvoja, joita opetetaan verkkoympäristön ulkopuolella.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 yhdistää luokkahuoneoppimisen oppilaiden tosielämän kokemuksiin sosiaalisessa mediassa, peleissä ja digitaalisissa uutisissa.</a:t>
            </a:r>
            <a:endParaRPr/>
          </a:p>
        </p:txBody>
      </p:sp>
      <p:sp>
        <p:nvSpPr>
          <p:cNvPr id="103" name="Google Shape;103;g3aec51c1436_0_19"/>
          <p:cNvSpPr txBox="1"/>
          <p:nvPr/>
        </p:nvSpPr>
        <p:spPr>
          <a:xfrm>
            <a:off x="97976" y="2900025"/>
            <a:ext cx="76206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Miten se toimii ja miksi se auttaa?</a:t>
            </a:r>
            <a:endParaRPr b="1" i="0" sz="2600" u="none" cap="none" strike="noStrike">
              <a:solidFill>
                <a:srgbClr val="FEF6FC"/>
              </a:solidFill>
              <a:latin typeface="Arial"/>
              <a:ea typeface="Arial"/>
              <a:cs typeface="Arial"/>
              <a:sym typeface="Arial"/>
            </a:endParaRPr>
          </a:p>
        </p:txBody>
      </p:sp>
      <p:grpSp>
        <p:nvGrpSpPr>
          <p:cNvPr id="104" name="Google Shape;104;g3aec51c1436_0_19"/>
          <p:cNvGrpSpPr/>
          <p:nvPr/>
        </p:nvGrpSpPr>
        <p:grpSpPr>
          <a:xfrm>
            <a:off x="7948474" y="3331194"/>
            <a:ext cx="3409445" cy="3409454"/>
            <a:chOff x="7685636" y="3448501"/>
            <a:chExt cx="2841441" cy="2841449"/>
          </a:xfrm>
        </p:grpSpPr>
        <p:pic>
          <p:nvPicPr>
            <p:cNvPr id="105" name="Google Shape;105;g3aec51c1436_0_19"/>
            <p:cNvPicPr preferRelativeResize="0"/>
            <p:nvPr/>
          </p:nvPicPr>
          <p:blipFill rotWithShape="1">
            <a:blip r:embed="rId3">
              <a:alphaModFix/>
            </a:blip>
            <a:srcRect b="0" l="0" r="0" t="0"/>
            <a:stretch/>
          </p:blipFill>
          <p:spPr>
            <a:xfrm>
              <a:off x="7724625" y="3526475"/>
              <a:ext cx="1266550" cy="1266550"/>
            </a:xfrm>
            <a:prstGeom prst="rect">
              <a:avLst/>
            </a:prstGeom>
            <a:noFill/>
            <a:ln>
              <a:noFill/>
            </a:ln>
          </p:spPr>
        </p:pic>
        <p:pic>
          <p:nvPicPr>
            <p:cNvPr id="106" name="Google Shape;106;g3aec51c1436_0_19"/>
            <p:cNvPicPr preferRelativeResize="0"/>
            <p:nvPr/>
          </p:nvPicPr>
          <p:blipFill rotWithShape="1">
            <a:blip r:embed="rId4">
              <a:alphaModFix/>
            </a:blip>
            <a:srcRect b="0" l="0" r="0" t="0"/>
            <a:stretch/>
          </p:blipFill>
          <p:spPr>
            <a:xfrm>
              <a:off x="9106775" y="3448501"/>
              <a:ext cx="1344525" cy="1344525"/>
            </a:xfrm>
            <a:prstGeom prst="rect">
              <a:avLst/>
            </a:prstGeom>
            <a:noFill/>
            <a:ln>
              <a:noFill/>
            </a:ln>
          </p:spPr>
        </p:pic>
        <p:pic>
          <p:nvPicPr>
            <p:cNvPr id="107" name="Google Shape;107;g3aec51c1436_0_19"/>
            <p:cNvPicPr preferRelativeResize="0"/>
            <p:nvPr/>
          </p:nvPicPr>
          <p:blipFill rotWithShape="1">
            <a:blip r:embed="rId5">
              <a:alphaModFix/>
            </a:blip>
            <a:srcRect b="0" l="0" r="0" t="0"/>
            <a:stretch/>
          </p:blipFill>
          <p:spPr>
            <a:xfrm>
              <a:off x="7685636" y="4924400"/>
              <a:ext cx="1344525" cy="1344525"/>
            </a:xfrm>
            <a:prstGeom prst="rect">
              <a:avLst/>
            </a:prstGeom>
            <a:noFill/>
            <a:ln>
              <a:noFill/>
            </a:ln>
          </p:spPr>
        </p:pic>
        <p:pic>
          <p:nvPicPr>
            <p:cNvPr id="108" name="Google Shape;108;g3aec51c1436_0_19"/>
            <p:cNvPicPr preferRelativeResize="0"/>
            <p:nvPr/>
          </p:nvPicPr>
          <p:blipFill rotWithShape="1">
            <a:blip r:embed="rId6">
              <a:alphaModFix/>
            </a:blip>
            <a:srcRect b="0" l="0" r="0" t="0"/>
            <a:stretch/>
          </p:blipFill>
          <p:spPr>
            <a:xfrm>
              <a:off x="9182552" y="4945425"/>
              <a:ext cx="1344525" cy="1344525"/>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af2af96a03_0_1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300" u="none" strike="noStrike">
                <a:latin typeface="Arial"/>
                <a:ea typeface="Arial"/>
                <a:cs typeface="Arial"/>
                <a:sym typeface="Arial"/>
              </a:rPr>
              <a:t>Aktiviteetti - Analysoi Screenshots ja suunnittele omat aloitteesi</a:t>
            </a:r>
            <a:endParaRPr sz="3300"/>
          </a:p>
        </p:txBody>
      </p:sp>
      <p:sp>
        <p:nvSpPr>
          <p:cNvPr id="591" name="Google Shape;591;g3af2af96a03_0_1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Osa 1: Lue ja analysoi tapaustutkimus</a:t>
            </a:r>
            <a:endParaRPr/>
          </a:p>
        </p:txBody>
      </p:sp>
      <p:sp>
        <p:nvSpPr>
          <p:cNvPr id="592" name="Google Shape;592;g3af2af96a03_0_1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Työskennelkää ryhmissä</a:t>
            </a:r>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Lukekaa </a:t>
            </a:r>
            <a:r>
              <a:rPr b="0" i="1" lang="en-US" sz="1800" u="none" strike="noStrike">
                <a:solidFill>
                  <a:srgbClr val="000000"/>
                </a:solidFill>
                <a:latin typeface="Arial"/>
                <a:ea typeface="Arial"/>
                <a:cs typeface="Arial"/>
                <a:sym typeface="Arial"/>
              </a:rPr>
              <a:t>Screenshots</a:t>
            </a:r>
            <a:r>
              <a:rPr b="0" i="0" lang="en-US" sz="1800" u="none" strike="noStrike">
                <a:solidFill>
                  <a:srgbClr val="000000"/>
                </a:solidFill>
                <a:latin typeface="Arial"/>
                <a:ea typeface="Arial"/>
                <a:cs typeface="Arial"/>
                <a:sym typeface="Arial"/>
              </a:rPr>
              <a:t>-tapaustutkimus huolellisesti. Lukiessanne tehkää muistiinpanoja vastaten:</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Mitä erityisiä strategioita he käyttivät?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Miksi se toimi heidän kontekstissaan?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Mikä elementti voisi toimia teidän koulussanne?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Mitä teidän tulisi muuttaa omien oppilaidenne ja resurssienne kannalta?</a:t>
            </a:r>
            <a:endParaRPr>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Kirjoittakaa 2-3 kappaletta analysoiden: </a:t>
            </a:r>
            <a:r>
              <a:rPr b="0" i="1" lang="en-US" sz="1800" u="none" strike="noStrike">
                <a:solidFill>
                  <a:srgbClr val="000000"/>
                </a:solidFill>
                <a:latin typeface="Arial"/>
                <a:ea typeface="Arial"/>
                <a:cs typeface="Arial"/>
                <a:sym typeface="Arial"/>
              </a:rPr>
              <a:t>"Mikä tämän ohjelman elementti voisi toimia minun koulussani ja miksi?"</a:t>
            </a:r>
            <a:endParaRPr i="1">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af2af96a03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300" u="none" strike="noStrike">
                <a:latin typeface="Arial"/>
                <a:ea typeface="Arial"/>
                <a:cs typeface="Arial"/>
                <a:sym typeface="Arial"/>
              </a:rPr>
              <a:t>Aktiviteetti - Analysoi Screenshots ja suunnittele omat aloitteesi</a:t>
            </a:r>
            <a:endParaRPr sz="3300"/>
          </a:p>
        </p:txBody>
      </p:sp>
      <p:sp>
        <p:nvSpPr>
          <p:cNvPr id="599" name="Google Shape;599;g3af2af96a03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Osa 2: Tunnista, mitkä aloitteet sopivat koulusi kontekstiin </a:t>
            </a:r>
            <a:endParaRPr/>
          </a:p>
        </p:txBody>
      </p:sp>
      <p:sp>
        <p:nvSpPr>
          <p:cNvPr id="600" name="Google Shape;600;g3af2af96a03_0_121"/>
          <p:cNvSpPr txBox="1"/>
          <p:nvPr>
            <p:ph idx="2" type="body"/>
          </p:nvPr>
        </p:nvSpPr>
        <p:spPr>
          <a:xfrm>
            <a:off x="97975" y="1332000"/>
            <a:ext cx="11944500" cy="542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i="0" lang="en-US" sz="1600" u="none" strike="noStrike">
                <a:solidFill>
                  <a:srgbClr val="000000"/>
                </a:solidFill>
                <a:latin typeface="Arial"/>
                <a:ea typeface="Arial"/>
                <a:cs typeface="Arial"/>
                <a:sym typeface="Arial"/>
              </a:rPr>
              <a:t>1. Tarkastele yllä lueteltuja neljää olennaista koko koulua koskevaa aloitetta:</a:t>
            </a:r>
            <a:endParaRPr b="1" sz="1600">
              <a:solidFill>
                <a:srgbClr val="000000"/>
              </a:solidFill>
            </a:endParaRPr>
          </a:p>
          <a:p>
            <a:pPr indent="-330200" lvl="0" marL="914400" rtl="0" algn="l">
              <a:lnSpc>
                <a:spcPct val="100000"/>
              </a:lnSpc>
              <a:spcBef>
                <a:spcPts val="1200"/>
              </a:spcBef>
              <a:spcAft>
                <a:spcPts val="0"/>
              </a:spcAft>
              <a:buClr>
                <a:srgbClr val="000000"/>
              </a:buClr>
              <a:buSzPts val="1600"/>
              <a:buAutoNum type="arabicPeriod"/>
            </a:pPr>
            <a:r>
              <a:rPr b="0" i="0" lang="en-US" sz="1600" u="none" strike="noStrike">
                <a:solidFill>
                  <a:srgbClr val="000000"/>
                </a:solidFill>
                <a:latin typeface="Arial"/>
                <a:ea typeface="Arial"/>
                <a:cs typeface="Arial"/>
                <a:sym typeface="Arial"/>
              </a:rPr>
              <a:t>Tietoisuuskampanjat</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b="0" i="0" lang="en-US" sz="1600" u="none" strike="noStrike">
                <a:solidFill>
                  <a:srgbClr val="000000"/>
                </a:solidFill>
                <a:latin typeface="Arial"/>
                <a:ea typeface="Arial"/>
                <a:cs typeface="Arial"/>
                <a:sym typeface="Arial"/>
              </a:rPr>
              <a:t>Kattava politiikan kehittäminen</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b="0" i="0" lang="en-US" sz="1600" u="none" strike="noStrike">
                <a:solidFill>
                  <a:srgbClr val="000000"/>
                </a:solidFill>
                <a:latin typeface="Arial"/>
                <a:ea typeface="Arial"/>
                <a:cs typeface="Arial"/>
                <a:sym typeface="Arial"/>
              </a:rPr>
              <a:t>Digitaalinen lukutaito integroituna opetussuunnitelmaan</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b="0" i="0" lang="en-US" sz="1600" u="none" strike="noStrike">
                <a:solidFill>
                  <a:srgbClr val="000000"/>
                </a:solidFill>
                <a:latin typeface="Arial"/>
                <a:ea typeface="Arial"/>
                <a:cs typeface="Arial"/>
                <a:sym typeface="Arial"/>
              </a:rPr>
              <a:t>Kokemuksellinen ja soveltava oppiminen</a:t>
            </a:r>
            <a:endParaRPr sz="1600">
              <a:solidFill>
                <a:srgbClr val="000000"/>
              </a:solidFill>
            </a:endParaRPr>
          </a:p>
          <a:p>
            <a:pPr indent="0" lvl="0" marL="0" rtl="0" algn="l">
              <a:lnSpc>
                <a:spcPct val="100000"/>
              </a:lnSpc>
              <a:spcBef>
                <a:spcPts val="1200"/>
              </a:spcBef>
              <a:spcAft>
                <a:spcPts val="0"/>
              </a:spcAft>
              <a:buSzPts val="1800"/>
              <a:buNone/>
            </a:pPr>
            <a:r>
              <a:rPr b="0" i="0" lang="en-US" sz="1600" u="none" strike="noStrike">
                <a:solidFill>
                  <a:srgbClr val="000000"/>
                </a:solidFill>
                <a:latin typeface="Arial"/>
                <a:ea typeface="Arial"/>
                <a:cs typeface="Arial"/>
                <a:sym typeface="Arial"/>
              </a:rPr>
              <a:t>Vastaa jokaisesta aloitteesta:</a:t>
            </a:r>
            <a:endParaRPr sz="1600">
              <a:solidFill>
                <a:srgbClr val="000000"/>
              </a:solidFill>
            </a:endParaRPr>
          </a:p>
          <a:p>
            <a:pPr indent="-330200" lvl="0" marL="914400" rtl="0" algn="l">
              <a:lnSpc>
                <a:spcPct val="100000"/>
              </a:lnSpc>
              <a:spcBef>
                <a:spcPts val="120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Teemmekö tämän jo? (Kyllä/Osittain/Ei)</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Mikä olisi yksi pieni tapa, jolla voisimme vahvistaa tätä aloitetta? (Ole täsmällinen)</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Mikä on suurin este tämän toteuttamiselle? (Aika? Resurssit? Osallistumismaksu?)</a:t>
            </a:r>
            <a:endParaRPr sz="1600">
              <a:solidFill>
                <a:srgbClr val="000000"/>
              </a:solidFill>
            </a:endParaRPr>
          </a:p>
          <a:p>
            <a:pPr indent="0" lvl="0" marL="0" rtl="0" algn="l">
              <a:lnSpc>
                <a:spcPct val="100000"/>
              </a:lnSpc>
              <a:spcBef>
                <a:spcPts val="1200"/>
              </a:spcBef>
              <a:spcAft>
                <a:spcPts val="0"/>
              </a:spcAft>
              <a:buSzPts val="1800"/>
              <a:buNone/>
            </a:pPr>
            <a:r>
              <a:rPr b="1" i="0" lang="en-US" sz="1600" u="none" strike="noStrike">
                <a:solidFill>
                  <a:srgbClr val="000000"/>
                </a:solidFill>
                <a:latin typeface="Arial"/>
                <a:ea typeface="Arial"/>
                <a:cs typeface="Arial"/>
                <a:sym typeface="Arial"/>
              </a:rPr>
              <a:t>2. Valitse YKSI aloite, jossa näet suurimman puutteen ja realistisimman mahdollisuuden parantamiseen. Tämä tulee olemaan lähtökohtasi.</a:t>
            </a:r>
            <a:endParaRPr b="1" sz="1600">
              <a:solidFill>
                <a:srgbClr val="000000"/>
              </a:solidFill>
            </a:endParaRPr>
          </a:p>
          <a:p>
            <a:pPr indent="0" lvl="0" marL="0" rtl="0" algn="l">
              <a:lnSpc>
                <a:spcPct val="100000"/>
              </a:lnSpc>
              <a:spcBef>
                <a:spcPts val="1200"/>
              </a:spcBef>
              <a:spcAft>
                <a:spcPts val="0"/>
              </a:spcAft>
              <a:buSzPts val="1800"/>
              <a:buNone/>
            </a:pPr>
            <a:r>
              <a:rPr b="1" i="0" lang="en-US" sz="1600" u="none" strike="noStrike">
                <a:solidFill>
                  <a:srgbClr val="000000"/>
                </a:solidFill>
                <a:latin typeface="Arial"/>
                <a:ea typeface="Arial"/>
                <a:cs typeface="Arial"/>
                <a:sym typeface="Arial"/>
              </a:rPr>
              <a:t>Kirjoita lyhyt toimintasuunnitelma:</a:t>
            </a:r>
            <a:r>
              <a:rPr b="0" i="1" lang="en-US" sz="1600" u="none" strike="noStrike">
                <a:solidFill>
                  <a:srgbClr val="000000"/>
                </a:solidFill>
                <a:latin typeface="Arial"/>
                <a:ea typeface="Arial"/>
                <a:cs typeface="Arial"/>
                <a:sym typeface="Arial"/>
              </a:rPr>
              <a:t> "Seuraavan kuukauden aikana [tietty toimenpide] aloittaakseni [aloitetyyppi] toteuttamisen [tietyssä yhteydessä]."</a:t>
            </a:r>
            <a:endParaRPr i="1" sz="1600">
              <a:solidFill>
                <a:srgbClr val="000000"/>
              </a:solidFill>
            </a:endParaRPr>
          </a:p>
          <a:p>
            <a:pPr indent="0" lvl="0" marL="0" rtl="0" algn="l">
              <a:lnSpc>
                <a:spcPct val="100000"/>
              </a:lnSpc>
              <a:spcBef>
                <a:spcPts val="1200"/>
              </a:spcBef>
              <a:spcAft>
                <a:spcPts val="0"/>
              </a:spcAft>
              <a:buSzPts val="1800"/>
              <a:buNone/>
            </a:pPr>
            <a:r>
              <a:rPr b="0" i="1" lang="en-US" sz="1600" u="none" strike="noStrike">
                <a:solidFill>
                  <a:srgbClr val="000000"/>
                </a:solidFill>
                <a:latin typeface="Arial"/>
                <a:ea typeface="Arial"/>
                <a:cs typeface="Arial"/>
                <a:sym typeface="Arial"/>
              </a:rPr>
              <a:t>"Seuraavan kuukauden aikana sisällytän yhden 5 minuutin digitaalisen hyvinvoinnin keskustelun viikoittaiseen englannin tuntiini aloittaakseni digitaalisen lukutaidon toteuttamisen opetussuunnitelmassa."</a:t>
            </a:r>
            <a:endParaRPr i="1" sz="1600">
              <a:solidFill>
                <a:srgbClr val="000000"/>
              </a:solidFill>
            </a:endParaRPr>
          </a:p>
          <a:p>
            <a:pPr indent="0" lvl="0" marL="0" rtl="0" algn="l">
              <a:lnSpc>
                <a:spcPct val="100000"/>
              </a:lnSpc>
              <a:spcBef>
                <a:spcPts val="1400"/>
              </a:spcBef>
              <a:spcAft>
                <a:spcPts val="1400"/>
              </a:spcAft>
              <a:buSzPts val="1800"/>
              <a:buNone/>
            </a:pPr>
            <a:r>
              <a:rPr b="0" i="0" lang="en-US" sz="1600" u="none" strike="noStrike">
                <a:solidFill>
                  <a:srgbClr val="000000"/>
                </a:solidFill>
                <a:latin typeface="Arial"/>
                <a:ea typeface="Arial"/>
                <a:cs typeface="Arial"/>
                <a:sym typeface="Arial"/>
              </a:rPr>
              <a:t>Ottaen huomioon koulusi ainutlaatuisen kulttuurin, oppilaiden demografiset tiedot ja nykyiset teknologian käyttötavat, mikä edellä mainittujen koko koulun kattavien aloitteiden yhdistelmä olisi tehokkain kestävän digitaalisen hyvinvoinnin toteuttamiseksi?</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af2af96a03_0_1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4.2 Miksi tarvitset ohjeita</a:t>
            </a:r>
            <a:endParaRPr/>
          </a:p>
        </p:txBody>
      </p:sp>
      <p:sp>
        <p:nvSpPr>
          <p:cNvPr id="607" name="Google Shape;607;g3af2af96a03_0_128"/>
          <p:cNvSpPr txBox="1"/>
          <p:nvPr>
            <p:ph idx="2" type="body"/>
          </p:nvPr>
        </p:nvSpPr>
        <p:spPr>
          <a:xfrm>
            <a:off x="5316600" y="2285325"/>
            <a:ext cx="6725700" cy="446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1800" u="none" strike="noStrike">
                <a:solidFill>
                  <a:srgbClr val="000000"/>
                </a:solidFill>
                <a:latin typeface="Arial"/>
                <a:ea typeface="Arial"/>
                <a:cs typeface="Arial"/>
                <a:sym typeface="Arial"/>
              </a:rPr>
              <a:t>Tehokkaat ohjeet palvelevat kolmea tarkoitusta: </a:t>
            </a:r>
            <a:endParaRPr b="1">
              <a:solidFill>
                <a:srgbClr val="000000"/>
              </a:solidFill>
            </a:endParaRPr>
          </a:p>
          <a:p>
            <a:pPr indent="0" lvl="0" marL="0" rtl="0" algn="l">
              <a:lnSpc>
                <a:spcPct val="100000"/>
              </a:lnSpc>
              <a:spcBef>
                <a:spcPts val="0"/>
              </a:spcBef>
              <a:spcAft>
                <a:spcPts val="0"/>
              </a:spcAft>
              <a:buSzPts val="1800"/>
              <a:buNone/>
            </a:pPr>
            <a:r>
              <a:t/>
            </a:r>
            <a:endParaRPr b="1">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ne selventävät odotuksia kullekin sidosryhmälle,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ne luovat johdonmukaisuutta eri kontekstien välille (luokkahuone, koti, verkkoympäristöt),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i="0" lang="en-US" sz="1800" u="none" strike="noStrike">
                <a:solidFill>
                  <a:srgbClr val="000000"/>
                </a:solidFill>
                <a:latin typeface="Arial"/>
                <a:ea typeface="Arial"/>
                <a:cs typeface="Arial"/>
                <a:sym typeface="Arial"/>
              </a:rPr>
              <a:t>he luovat jaetun vastuun sen sijaan, että digitaalinen hyvinvointi asetettaisiin yksin oppilaiden harteille.</a:t>
            </a:r>
            <a:endParaRPr b="1">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Haasteena on luoda riittävän tarkkoja ohjeita ohjaamaan todellisia päätöksiä, mutta samalla riittävän joustavia sopeutuakseen erilaisiin tilanteisiin.</a:t>
            </a:r>
            <a:endParaRPr>
              <a:solidFill>
                <a:srgbClr val="000000"/>
              </a:solidFill>
            </a:endParaRPr>
          </a:p>
          <a:p>
            <a:pPr indent="0" lvl="0" marL="0" rtl="0" algn="l">
              <a:lnSpc>
                <a:spcPct val="90000"/>
              </a:lnSpc>
              <a:spcBef>
                <a:spcPts val="1200"/>
              </a:spcBef>
              <a:spcAft>
                <a:spcPts val="0"/>
              </a:spcAft>
              <a:buSzPts val="1800"/>
              <a:buNone/>
            </a:pPr>
            <a:r>
              <a:t/>
            </a:r>
            <a:endParaRPr/>
          </a:p>
        </p:txBody>
      </p:sp>
      <p:sp>
        <p:nvSpPr>
          <p:cNvPr id="608" name="Google Shape;608;g3af2af96a03_0_128"/>
          <p:cNvSpPr txBox="1"/>
          <p:nvPr>
            <p:ph idx="1" type="body"/>
          </p:nvPr>
        </p:nvSpPr>
        <p:spPr>
          <a:xfrm>
            <a:off x="97975" y="854679"/>
            <a:ext cx="11944500" cy="1228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200" u="none" strike="noStrike">
                <a:latin typeface="Arial"/>
                <a:ea typeface="Arial"/>
                <a:cs typeface="Arial"/>
                <a:sym typeface="Arial"/>
              </a:rPr>
              <a:t>Koko koulun laajuiset aloitteet luovat perustan, mutta ohjeet muuntavat nämä aloitteet päivittäiseksi käyttäytymiseksi. Kun aloitteet kuvaavat mitä koulusi tekee, ohjeet kuvaavat miten yksilöt toimivat näissä järjestelmissä.</a:t>
            </a:r>
            <a:endParaRPr sz="2200"/>
          </a:p>
        </p:txBody>
      </p:sp>
      <p:pic>
        <p:nvPicPr>
          <p:cNvPr id="609" name="Google Shape;609;g3af2af96a03_0_128"/>
          <p:cNvPicPr preferRelativeResize="0"/>
          <p:nvPr/>
        </p:nvPicPr>
        <p:blipFill rotWithShape="1">
          <a:blip r:embed="rId3">
            <a:alphaModFix/>
          </a:blip>
          <a:srcRect b="0" l="0" r="0" t="0"/>
          <a:stretch/>
        </p:blipFill>
        <p:spPr>
          <a:xfrm>
            <a:off x="152400" y="3062426"/>
            <a:ext cx="4907450" cy="30125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3af2af96a03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4.3 Ohjeet opettajille</a:t>
            </a:r>
            <a:endParaRPr/>
          </a:p>
        </p:txBody>
      </p:sp>
      <p:sp>
        <p:nvSpPr>
          <p:cNvPr id="616" name="Google Shape;616;g3af2af96a03_0_136"/>
          <p:cNvSpPr txBox="1"/>
          <p:nvPr>
            <p:ph idx="2" type="body"/>
          </p:nvPr>
        </p:nvSpPr>
        <p:spPr>
          <a:xfrm>
            <a:off x="5316600" y="937075"/>
            <a:ext cx="6725700" cy="5814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aseta selkeät odotukset teknologian käytölle luokassasi.</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näytä esimerkkiä vastuullisesta digitaalisesta kansalaisuudesta osoittamalla asianmukaista verkkokäyttäytymistä, käyttämällä teknologiaa oppimisen tavoitteiden edistämiseen viihteen sijaan ja tarjoamalla säännöllisiä taukoja näyttöpohjaisista toiminnoista.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aseta raja sille, kuinka kauan tietokoneita/tabletteja voidaan käyttää päivittäin. Tämä auttaa oppilaita luomaan terveellisen tasapainon manuaalisen ja digitaalisen työn välille.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ylläpidä ammatillisia rajoja digitaalisessa viestinnässä oppilaiden ja vanhempien kanssa,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käytä koulun hyväksymiä alustoja opetuskäyttöön,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päivitä säännöllisesti digitaalisia lukutaitojasi ja tee yhteistyötä perheiden kanssa johdonmukaisten digitaalisten odotusten vahvistamiseksi. </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b="0" i="0" lang="en-US" sz="1800" u="none" strike="noStrike">
                <a:solidFill>
                  <a:srgbClr val="000000"/>
                </a:solidFill>
                <a:latin typeface="Arial"/>
                <a:ea typeface="Arial"/>
                <a:cs typeface="Arial"/>
                <a:sym typeface="Arial"/>
              </a:rPr>
              <a:t>Koulujen on varmistettava vankka ja luotettava pääsy digitaalisiin laitteisiin, internet-yhteyteen, päteviin opettajiin ja teknologia-alustoihin, joita tarvitaan tukemaan oppimisen visiota kaikille oppilaille.</a:t>
            </a:r>
            <a:endParaRPr b="1">
              <a:solidFill>
                <a:srgbClr val="000000"/>
              </a:solidFill>
            </a:endParaRPr>
          </a:p>
        </p:txBody>
      </p:sp>
      <p:pic>
        <p:nvPicPr>
          <p:cNvPr id="617" name="Google Shape;617;g3af2af96a03_0_136"/>
          <p:cNvPicPr preferRelativeResize="0"/>
          <p:nvPr/>
        </p:nvPicPr>
        <p:blipFill rotWithShape="1">
          <a:blip r:embed="rId3">
            <a:alphaModFix/>
          </a:blip>
          <a:srcRect b="0" l="0" r="0" t="0"/>
          <a:stretch/>
        </p:blipFill>
        <p:spPr>
          <a:xfrm>
            <a:off x="395225" y="1194141"/>
            <a:ext cx="4579890" cy="44697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3af2af96a03_0_15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Ohjeesimerkkejä (opettajille)</a:t>
            </a:r>
            <a:endParaRPr/>
          </a:p>
        </p:txBody>
      </p:sp>
      <p:sp>
        <p:nvSpPr>
          <p:cNvPr id="624" name="Google Shape;624;g3af2af96a03_0_15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b="0" i="0" lang="en-US" sz="2200" u="none" strike="noStrike">
                <a:latin typeface="Arial"/>
                <a:ea typeface="Arial"/>
                <a:cs typeface="Arial"/>
                <a:sym typeface="Arial"/>
              </a:rPr>
              <a:t>Aloita jokainen oppitunti 2 minuutin kasvokkaisella kuulumisten vaihdolla ennen kuin laitteet otetaan esiin. Rakenna ensin ihmissuhteita.</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Tehtävissä, jotka vaativat yli 30 minuuttia näyttöaikaa, sisällytä 5 minuutin liikuntatauko.</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Kun käytät digitaalisia työkaluja yhteistyöhön, määrittele selkeät roolit, jotta kaikki oppilaat osallistuvat, eivät vain teknisesti taitavimmat.</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Vastaa vanhempien digitaalisiin viesteihin 48 tunnin kuluessa kouluviikon aikana, mutta aseta rajat illoille ja viikonlopuille.</a:t>
            </a:r>
            <a:endParaRPr sz="22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3af2af96a03_0_1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4.4 Ohjeet vanhemmille</a:t>
            </a:r>
            <a:endParaRPr/>
          </a:p>
        </p:txBody>
      </p:sp>
      <p:sp>
        <p:nvSpPr>
          <p:cNvPr id="631" name="Google Shape;631;g3af2af96a03_0_145"/>
          <p:cNvSpPr txBox="1"/>
          <p:nvPr>
            <p:ph idx="2" type="body"/>
          </p:nvPr>
        </p:nvSpPr>
        <p:spPr>
          <a:xfrm>
            <a:off x="380125" y="1172750"/>
            <a:ext cx="6725700" cy="528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0" i="0" lang="en-US" sz="1800" u="none" strike="noStrike">
                <a:solidFill>
                  <a:srgbClr val="000000"/>
                </a:solidFill>
                <a:latin typeface="Arial"/>
                <a:ea typeface="Arial"/>
                <a:cs typeface="Arial"/>
                <a:sym typeface="Arial"/>
              </a:rPr>
              <a:t>Vanhempien tulisi:</a:t>
            </a:r>
            <a:endParaRPr>
              <a:solidFill>
                <a:srgbClr val="000000"/>
              </a:solidFill>
            </a:endParaRPr>
          </a:p>
          <a:p>
            <a:pPr indent="0" lvl="0" marL="0" rtl="0" algn="l">
              <a:lnSpc>
                <a:spcPct val="100000"/>
              </a:lnSpc>
              <a:spcBef>
                <a:spcPts val="140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asettaa johdonmukaiset säännöt laitteiden käytöstä läksyjen tekemisen aikana.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Luo kotiin teknologiavapaat vyöhykkeet ja ajat.</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Valvo lastesi digitaalisia toimintoja heidän ikänsä mukaisesti.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Keskustele opettajien kanssa kaikista digitaalisista huolenaiheista.</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Näytä esimerkkiä terveistä digitaalisista tavoista rajoittamalla omaa ruutuaikaasi perheen yhteisissä tilanteissa.</a:t>
            </a:r>
            <a:endParaRPr>
              <a:solidFill>
                <a:srgbClr val="000000"/>
              </a:solidFill>
            </a:endParaRPr>
          </a:p>
          <a:p>
            <a:pPr indent="-342900" lvl="0" marL="457200" rtl="0" algn="l">
              <a:lnSpc>
                <a:spcPct val="100000"/>
              </a:lnSpc>
              <a:spcBef>
                <a:spcPts val="1400"/>
              </a:spcBef>
              <a:spcAft>
                <a:spcPts val="1400"/>
              </a:spcAft>
              <a:buClr>
                <a:srgbClr val="000000"/>
              </a:buClr>
              <a:buSzPts val="1800"/>
              <a:buChar char="●"/>
            </a:pPr>
            <a:r>
              <a:rPr b="0" i="0" lang="en-US" sz="1800" u="none" strike="noStrike">
                <a:solidFill>
                  <a:srgbClr val="000000"/>
                </a:solidFill>
                <a:latin typeface="Arial"/>
                <a:ea typeface="Arial"/>
                <a:cs typeface="Arial"/>
                <a:sym typeface="Arial"/>
              </a:rPr>
              <a:t>Käy säännöllisesti keskusteluja verkkoturvallisuudesta ja digitaalisesta kansalaisuudesta, tue koulun teknologiapolitiikkaa ja pysy ajan tasalla digitaalisista alustoista, joita lapsesi käyttävät.</a:t>
            </a:r>
            <a:endParaRPr b="1">
              <a:solidFill>
                <a:srgbClr val="000000"/>
              </a:solidFill>
            </a:endParaRPr>
          </a:p>
        </p:txBody>
      </p:sp>
      <p:pic>
        <p:nvPicPr>
          <p:cNvPr id="632" name="Google Shape;632;g3af2af96a03_0_145"/>
          <p:cNvPicPr preferRelativeResize="0"/>
          <p:nvPr/>
        </p:nvPicPr>
        <p:blipFill rotWithShape="1">
          <a:blip r:embed="rId3">
            <a:alphaModFix/>
          </a:blip>
          <a:srcRect b="0" l="0" r="0" t="0"/>
          <a:stretch/>
        </p:blipFill>
        <p:spPr>
          <a:xfrm>
            <a:off x="7905800" y="1726304"/>
            <a:ext cx="3787900" cy="446972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3af2af96a03_0_16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Esimerkkejä ohjeista (vanhemmille)</a:t>
            </a:r>
            <a:endParaRPr/>
          </a:p>
        </p:txBody>
      </p:sp>
      <p:sp>
        <p:nvSpPr>
          <p:cNvPr id="639" name="Google Shape;639;g3af2af96a03_0_1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b="0" i="0" lang="en-US" sz="2200" u="none" strike="noStrike">
                <a:latin typeface="Arial"/>
                <a:ea typeface="Arial"/>
                <a:cs typeface="Arial"/>
                <a:sym typeface="Arial"/>
              </a:rPr>
              <a:t>Luo yksi laitteetonta perheaikaa päivittäin (ateria, peli, kävely). Laita myös oma puhelimesi pois.</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Ennen kuin sallit lapsesi liittyä uudelle alustalle tai sovellukseen, käytä 15 minuuttia sen tutkimiseen itse. Ymmärrä, mitä he käyttävät.</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Kun lapsesi kysyy kysymyksen, vastusta välitöntä vastauksen googlaamista. Näytä esimerkkiä ongelmien läpikäymisestä ennen teknologian käyttöön turvautumista.</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Perusta yksi määrätty läksyjen tekopaikka, jossa laitteita käytetään vain koulutyöhön, ja pidä kaikkien perheen laitteiden laturit muualla.</a:t>
            </a:r>
            <a:endParaRPr sz="2200"/>
          </a:p>
          <a:p>
            <a:pPr indent="0" lvl="0" marL="0" rtl="0" algn="l">
              <a:lnSpc>
                <a:spcPct val="90000"/>
              </a:lnSpc>
              <a:spcBef>
                <a:spcPts val="1000"/>
              </a:spcBef>
              <a:spcAft>
                <a:spcPts val="0"/>
              </a:spcAft>
              <a:buSzPts val="1800"/>
              <a:buNone/>
            </a:pPr>
            <a:r>
              <a:t/>
            </a:r>
            <a:endParaRPr sz="22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3af2af96a03_0_16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4.4 Ohjeet oppilaille</a:t>
            </a:r>
            <a:endParaRPr/>
          </a:p>
        </p:txBody>
      </p:sp>
      <p:sp>
        <p:nvSpPr>
          <p:cNvPr id="646" name="Google Shape;646;g3af2af96a03_0_167"/>
          <p:cNvSpPr txBox="1"/>
          <p:nvPr>
            <p:ph idx="2" type="body"/>
          </p:nvPr>
        </p:nvSpPr>
        <p:spPr>
          <a:xfrm>
            <a:off x="5316600" y="937075"/>
            <a:ext cx="6725700" cy="581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0" i="0" lang="en-US" sz="1800" u="none" strike="noStrike">
                <a:solidFill>
                  <a:srgbClr val="000000"/>
                </a:solidFill>
                <a:latin typeface="Arial"/>
                <a:ea typeface="Arial"/>
                <a:cs typeface="Arial"/>
                <a:sym typeface="Arial"/>
              </a:rPr>
              <a:t>Oppilaiden tulisi:</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harjoitella teknologian käytön tasapainottamista muiden toimintojen kanssa.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tunnistaa, millä digitaalisilla toiminnoilla on enemmän arvoa kuin toisilla.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käyttää teknologiaa koulunsa ja paikallisyhteisönsä parantamiseen ja ongelmien ratkaisemiseen.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odotetaan noudattavan koulun hyväksyttävän käytön periaatteita.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kohdella muita kunnioittavasti digitaalisissa ympäristöissä.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suojella omia ja muiden henkilökohtaisia tietoja.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hakea apua luotettavilta aikuisilta kohdatessaan ongelmia verkossa.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on käytettävä teknologiaa opetuksellisiin tarkoituksiin ohjeiden mukaisesti.</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viitata digitaalisiin lähteisiin asianmukaisesti töissään.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tulisi välttää plagiointia ja sisällön luvatonta jakamista.</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b="0" i="0" lang="en-US" sz="1800" u="none" strike="noStrike">
                <a:solidFill>
                  <a:srgbClr val="000000"/>
                </a:solidFill>
                <a:latin typeface="Arial"/>
                <a:ea typeface="Arial"/>
                <a:cs typeface="Arial"/>
                <a:sym typeface="Arial"/>
              </a:rPr>
              <a:t>tulisi säilyttää keskittyminen digitaalisten oppimistoimintojen aikana.</a:t>
            </a:r>
            <a:endParaRPr>
              <a:solidFill>
                <a:srgbClr val="000000"/>
              </a:solidFill>
            </a:endParaRPr>
          </a:p>
        </p:txBody>
      </p:sp>
      <p:pic>
        <p:nvPicPr>
          <p:cNvPr id="647" name="Google Shape;647;g3af2af96a03_0_167"/>
          <p:cNvPicPr preferRelativeResize="0"/>
          <p:nvPr/>
        </p:nvPicPr>
        <p:blipFill rotWithShape="1">
          <a:blip r:embed="rId3">
            <a:alphaModFix/>
          </a:blip>
          <a:srcRect b="0" l="0" r="0" t="0"/>
          <a:stretch/>
        </p:blipFill>
        <p:spPr>
          <a:xfrm>
            <a:off x="194875" y="1332017"/>
            <a:ext cx="4991100" cy="4591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3af2af96a03_0_17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Ohjeesimerkkejä (opiskelijoille)</a:t>
            </a:r>
            <a:endParaRPr/>
          </a:p>
        </p:txBody>
      </p:sp>
      <p:sp>
        <p:nvSpPr>
          <p:cNvPr id="654" name="Google Shape;654;g3af2af96a03_0_17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b="0" i="0" lang="en-US" sz="2200" u="none" strike="noStrike">
                <a:latin typeface="Arial"/>
                <a:ea typeface="Arial"/>
                <a:cs typeface="Arial"/>
                <a:sym typeface="Arial"/>
              </a:rPr>
              <a:t>Ennen kuin julkaiset mitään verkossa, pysähdy ja kysy: Sanoisinko tämän jollekulle kasvotusten? </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Jokaista 30 minuuttia läksyihin käytettyä ruutuaikaa kohden pidä 5 minuutin tauko liikuttaaksesi kehoasi. Aivosi tarvitsevat lepoa.</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Kun näet jonkun kohdeltavan huonosti verkossa, älä vain vieritä ohi. Sano jotain kannustavaa tai ilmoita asiasta aikuiselle.</a:t>
            </a:r>
            <a:endParaRPr sz="2200"/>
          </a:p>
          <a:p>
            <a:pPr indent="-368300" lvl="0" marL="457200" rtl="0" algn="l">
              <a:lnSpc>
                <a:spcPct val="90000"/>
              </a:lnSpc>
              <a:spcBef>
                <a:spcPts val="0"/>
              </a:spcBef>
              <a:spcAft>
                <a:spcPts val="0"/>
              </a:spcAft>
              <a:buSzPts val="2200"/>
              <a:buChar char="●"/>
            </a:pPr>
            <a:r>
              <a:rPr b="0" i="0" lang="en-US" sz="2200" u="none" strike="noStrike">
                <a:latin typeface="Arial"/>
                <a:ea typeface="Arial"/>
                <a:cs typeface="Arial"/>
                <a:sym typeface="Arial"/>
              </a:rPr>
              <a:t>Jos käytät internetistä saatua tietoa koulutyöhön, tarkista vähintään kahdesta muusta lähteestä, että se on tarkkaa.</a:t>
            </a:r>
            <a:endParaRPr sz="22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af2af96a03_0_18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4.6 Yhtenäisen digitaalisen sopimuksen luominen</a:t>
            </a:r>
            <a:endParaRPr/>
          </a:p>
        </p:txBody>
      </p:sp>
      <p:sp>
        <p:nvSpPr>
          <p:cNvPr id="661" name="Google Shape;661;g3af2af96a03_0_181"/>
          <p:cNvSpPr txBox="1"/>
          <p:nvPr>
            <p:ph idx="1" type="body"/>
          </p:nvPr>
        </p:nvSpPr>
        <p:spPr>
          <a:xfrm>
            <a:off x="176820" y="1893095"/>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Kun kaikki osapuolet allekirjoittavat saman sopimuksen, se luo </a:t>
            </a:r>
            <a:r>
              <a:rPr b="1" i="0" lang="en-US" sz="2400" u="none" strike="noStrike">
                <a:solidFill>
                  <a:srgbClr val="DE0A9D"/>
                </a:solidFill>
                <a:latin typeface="Arial"/>
                <a:ea typeface="Arial"/>
                <a:cs typeface="Arial"/>
                <a:sym typeface="Arial"/>
              </a:rPr>
              <a:t>jaettua vastuullisuutta</a:t>
            </a:r>
            <a:r>
              <a:rPr b="0" i="0" lang="en-US" sz="2400" u="none" strike="noStrike">
                <a:latin typeface="Arial"/>
                <a:ea typeface="Arial"/>
                <a:cs typeface="Arial"/>
                <a:sym typeface="Arial"/>
              </a:rPr>
              <a:t>. </a:t>
            </a:r>
            <a:endParaRPr/>
          </a:p>
        </p:txBody>
      </p:sp>
      <p:sp>
        <p:nvSpPr>
          <p:cNvPr id="662" name="Google Shape;662;g3af2af96a03_0_181"/>
          <p:cNvSpPr txBox="1"/>
          <p:nvPr>
            <p:ph idx="2" type="body"/>
          </p:nvPr>
        </p:nvSpPr>
        <p:spPr>
          <a:xfrm>
            <a:off x="123750" y="1069878"/>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0" i="0" lang="en-US" sz="2000" u="none" strike="noStrike">
                <a:latin typeface="Arial"/>
                <a:ea typeface="Arial"/>
                <a:cs typeface="Arial"/>
                <a:sym typeface="Arial"/>
              </a:rPr>
              <a:t>Yhtenäinen digitaalinen sopimus on asiakirja, jossa opettajat, vanhemmat ja opiskelijat kaikki sitoutuvat tiettyihin käyttäytymismalleihin, jotka tukevat digitaalista hyvinvointia.</a:t>
            </a:r>
            <a:endParaRPr sz="2000"/>
          </a:p>
        </p:txBody>
      </p:sp>
      <p:sp>
        <p:nvSpPr>
          <p:cNvPr id="663" name="Google Shape;663;g3af2af96a03_0_181"/>
          <p:cNvSpPr txBox="1"/>
          <p:nvPr/>
        </p:nvSpPr>
        <p:spPr>
          <a:xfrm>
            <a:off x="176825" y="2462925"/>
            <a:ext cx="11865600" cy="193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40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Sopimuksen tulisi:</a:t>
            </a:r>
            <a:endParaRPr b="0" i="0" sz="2200" u="none" cap="none" strike="noStrike">
              <a:solidFill>
                <a:srgbClr val="000000"/>
              </a:solidFill>
              <a:latin typeface="Arial"/>
              <a:ea typeface="Arial"/>
              <a:cs typeface="Arial"/>
              <a:sym typeface="Arial"/>
            </a:endParaRPr>
          </a:p>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olla yhteisluotu kaikkien ryhmien panoksella,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kirjoitettu selkeällä kielellä, jonka kaikki ymmärtävät,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keskittyvät positiivisiin käyttäytymismuotoihin pelkkien rajoitusten sijaan,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ja tarkistetaan vuosittain nousevien haasteiden käsittelemiseksi.</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114" name="Google Shape;114;p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Miksi ennakoiva lähestymistapa on tärkeä koulusi kontekstissa?</a:t>
            </a:r>
            <a:endParaRPr i="1" sz="3000"/>
          </a:p>
          <a:p>
            <a:pPr indent="0" lvl="0" marL="0" rtl="0" algn="ctr">
              <a:lnSpc>
                <a:spcPct val="90000"/>
              </a:lnSpc>
              <a:spcBef>
                <a:spcPts val="0"/>
              </a:spcBef>
              <a:spcAft>
                <a:spcPts val="0"/>
              </a:spcAft>
              <a:buSzPts val="1800"/>
              <a:buNone/>
            </a:pPr>
            <a:r>
              <a:t/>
            </a:r>
            <a:endParaRPr i="1" sz="3000"/>
          </a:p>
          <a:p>
            <a:pPr indent="0" lvl="0" marL="457200" rtl="0" algn="ctr">
              <a:lnSpc>
                <a:spcPct val="90000"/>
              </a:lnSpc>
              <a:spcBef>
                <a:spcPts val="0"/>
              </a:spcBef>
              <a:spcAft>
                <a:spcPts val="0"/>
              </a:spcAft>
              <a:buSzPts val="1800"/>
              <a:buNone/>
            </a:pPr>
            <a:r>
              <a:t/>
            </a:r>
            <a:endParaRPr i="1" sz="3000"/>
          </a:p>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Kun otat huomioon nykyisen koulukontekstisi ja luokka-asteen, mikä on yksi olemassa oleva oppitunti tai kokonaisuus, jota voisit luonnollisesti mukauttaa integroimaan digitaalisen kansalaisuuden periaatteen, ja mitä erityistä taitoa pyrkisit opettamaan?</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15" name="Google Shape;115;p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3af2af96a03_0_19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Sopimuksen keskeiset osat [1]</a:t>
            </a:r>
            <a:endParaRPr/>
          </a:p>
        </p:txBody>
      </p:sp>
      <p:sp>
        <p:nvSpPr>
          <p:cNvPr id="670" name="Google Shape;670;g3af2af96a03_0_19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Yhtenäisen digitaalisen sopimuksesi tulisi sisältää:</a:t>
            </a:r>
            <a:endParaRPr/>
          </a:p>
        </p:txBody>
      </p:sp>
      <p:sp>
        <p:nvSpPr>
          <p:cNvPr id="671" name="Google Shape;671;g3af2af96a03_0_19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i="0" lang="en-US" sz="1800" u="none" strike="noStrike">
                <a:solidFill>
                  <a:srgbClr val="000000"/>
                </a:solidFill>
                <a:latin typeface="Arial"/>
                <a:ea typeface="Arial"/>
                <a:cs typeface="Arial"/>
                <a:sym typeface="Arial"/>
              </a:rPr>
              <a:t>1. Selkeät määritelmät asianmukaiselle ja epäasianmukaiselle teknologian käytölle</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Määrittele, mitä "</a:t>
            </a:r>
            <a:r>
              <a:rPr b="0" i="1" lang="en-US" sz="1800" u="none" strike="noStrike">
                <a:solidFill>
                  <a:srgbClr val="000000"/>
                </a:solidFill>
                <a:latin typeface="Arial"/>
                <a:ea typeface="Arial"/>
                <a:cs typeface="Arial"/>
                <a:sym typeface="Arial"/>
              </a:rPr>
              <a:t>kunnioittava digitaalinen viestintä</a:t>
            </a:r>
            <a:r>
              <a:rPr b="0" i="0" lang="en-US" sz="1800" u="none" strike="noStrike">
                <a:solidFill>
                  <a:srgbClr val="000000"/>
                </a:solidFill>
                <a:latin typeface="Arial"/>
                <a:ea typeface="Arial"/>
                <a:cs typeface="Arial"/>
                <a:sym typeface="Arial"/>
              </a:rPr>
              <a:t>" tarkoittaa esimerkkien avulla.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Täsmennä, mitkä alustat on hyväksytty koulukäyttöön ja mitkä eivät.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Kuvaile ero yhteistyön ja plagioinnin välillä digitaalisessa työssä.</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Vältä epämääräistä kieltä. Sen sijaan, että sanoisit "käytä teknologiaa asianmukaisesti," sano "teknologiaa tulee käyttää määrättyihin oppimistehtäviin oppituntien aikana.</a:t>
            </a:r>
            <a:r>
              <a:rPr b="0" i="1" lang="en-US" sz="1800" u="none" strike="noStrike">
                <a:solidFill>
                  <a:srgbClr val="000000"/>
                </a:solidFill>
                <a:latin typeface="Arial"/>
                <a:ea typeface="Arial"/>
                <a:cs typeface="Arial"/>
                <a:sym typeface="Arial"/>
              </a:rPr>
              <a:t> Pelaaminen, sosiaalinen media ja henkilökohtainen viihde ovat koulun ulkopuolisille tunneille."</a:t>
            </a:r>
            <a:endParaRPr>
              <a:solidFill>
                <a:srgbClr val="000000"/>
              </a:solidFill>
            </a:endParaRPr>
          </a:p>
          <a:p>
            <a:pPr indent="0" lvl="0" marL="0" rtl="0" algn="l">
              <a:lnSpc>
                <a:spcPct val="100000"/>
              </a:lnSpc>
              <a:spcBef>
                <a:spcPts val="1200"/>
              </a:spcBef>
              <a:spcAft>
                <a:spcPts val="0"/>
              </a:spcAft>
              <a:buSzPts val="1800"/>
              <a:buNone/>
            </a:pPr>
            <a:r>
              <a:rPr b="1" i="0" lang="en-US" sz="1800" u="none" strike="noStrike">
                <a:solidFill>
                  <a:srgbClr val="000000"/>
                </a:solidFill>
                <a:latin typeface="Arial"/>
                <a:ea typeface="Arial"/>
                <a:cs typeface="Arial"/>
                <a:sym typeface="Arial"/>
              </a:rPr>
              <a:t>2. Erityiset aikarajat ja käyttöohjeet eri toiminnoille</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Määrittele, milloin laitteet tulisi laittaa kokonaan pois (kokousten, lounastaukojen ja kasvokkain käytävien keskustelujen aikana).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Määrittele suositeltu enimmäisruutuaika läksyille. Määrittele odotukset digitaalisen viestinnän vastausajoille.</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b="0" i="0" lang="en-US" sz="1800" u="none" strike="noStrike">
                <a:solidFill>
                  <a:srgbClr val="000000"/>
                </a:solidFill>
                <a:latin typeface="Arial"/>
                <a:ea typeface="Arial"/>
                <a:cs typeface="Arial"/>
                <a:sym typeface="Arial"/>
              </a:rPr>
              <a:t>Ole realistinen. Ohjeita, joita kukaan ei voi noudattaa, ei noudateta. Jos sanot </a:t>
            </a:r>
            <a:r>
              <a:rPr b="0" i="1" lang="en-US" sz="1800" u="none" strike="noStrike">
                <a:solidFill>
                  <a:srgbClr val="000000"/>
                </a:solidFill>
                <a:latin typeface="Arial"/>
                <a:ea typeface="Arial"/>
                <a:cs typeface="Arial"/>
                <a:sym typeface="Arial"/>
              </a:rPr>
              <a:t>"enintään 30 minuuttia läksyjen ruutuaikaa"</a:t>
            </a:r>
            <a:r>
              <a:rPr b="0" i="0" lang="en-US" sz="1800" u="none" strike="noStrike">
                <a:solidFill>
                  <a:srgbClr val="000000"/>
                </a:solidFill>
                <a:latin typeface="Arial"/>
                <a:ea typeface="Arial"/>
                <a:cs typeface="Arial"/>
                <a:sym typeface="Arial"/>
              </a:rPr>
              <a:t>, mutta annat säännöllisesti 90 minuuttia digitaalista työtä, olet menettänyt uskottavuutesi.</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3af2af96a03_0_1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Keskeisiä sopimuksen osia [2]</a:t>
            </a:r>
            <a:endParaRPr/>
          </a:p>
        </p:txBody>
      </p:sp>
      <p:sp>
        <p:nvSpPr>
          <p:cNvPr id="678" name="Google Shape;678;g3af2af96a03_0_19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Yhtenäisen digitaalisen sopimuksesi tulisi sisältää:</a:t>
            </a:r>
            <a:endParaRPr/>
          </a:p>
        </p:txBody>
      </p:sp>
      <p:sp>
        <p:nvSpPr>
          <p:cNvPr id="679" name="Google Shape;679;g3af2af96a03_0_19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i="0" lang="en-US" sz="1800" u="none" strike="noStrike">
                <a:solidFill>
                  <a:srgbClr val="000000"/>
                </a:solidFill>
                <a:latin typeface="Arial"/>
                <a:ea typeface="Arial"/>
                <a:cs typeface="Arial"/>
                <a:sym typeface="Arial"/>
              </a:rPr>
              <a:t>3. Menettelytavat digitaalisen kansalaisuuden rikkomusten ilmoittamiseen</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Luo selkeät vaiheet siitä, mitä oppilaiden tulisi tehdä, kun he todistavat tai kokevat verkkokiusaamista, sopimatonta sisältöä tai muita digitaalisia huolenaiheita.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Tunnista tietyt aikuiset, joiden puoleen oppilaat voivat kääntyä.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Selitä, mitä tapahtuu ilmoituksen tekemisen jälkeen. Ilmoitusmenettelyt toimivat, kun oppilaat luottavat siihen, että ilmoittaminen auttaa sen sijaan, että se aiheuttaisi lisää ongelmia.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Korosta, että ilmoittaminen ei ole "vasikointia" - se on vastuun ottamista yhteisön turvallisuudesta.</a:t>
            </a:r>
            <a:endParaRPr>
              <a:solidFill>
                <a:srgbClr val="000000"/>
              </a:solidFill>
            </a:endParaRPr>
          </a:p>
          <a:p>
            <a:pPr indent="0" lvl="0" marL="0" rtl="0" algn="l">
              <a:lnSpc>
                <a:spcPct val="100000"/>
              </a:lnSpc>
              <a:spcBef>
                <a:spcPts val="1200"/>
              </a:spcBef>
              <a:spcAft>
                <a:spcPts val="0"/>
              </a:spcAft>
              <a:buSzPts val="1800"/>
              <a:buNone/>
            </a:pPr>
            <a:r>
              <a:rPr b="1" i="0" lang="en-US" sz="1800" u="none" strike="noStrike">
                <a:solidFill>
                  <a:srgbClr val="000000"/>
                </a:solidFill>
                <a:latin typeface="Arial"/>
                <a:ea typeface="Arial"/>
                <a:cs typeface="Arial"/>
                <a:sym typeface="Arial"/>
              </a:rPr>
              <a:t>4. Säännölliset tarkistusaikataulut sopimuksen tehokkuuden arvioimiseksi</a:t>
            </a:r>
            <a:endParaRPr b="1">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Sisällytä neljännesvuosittaiset tarkistukset, joissa opettajat, vanhemmat ja oppilaat keskustelevat siitä, mikä toimii ja mikä vaatii muutoksia. Digitaaliset ympäristöt muuttuvat nopeasti; sopimuksesi tulisi kehittyä niiden mukana.</a:t>
            </a:r>
            <a:endParaRPr>
              <a:solidFill>
                <a:srgbClr val="000000"/>
              </a:solidFill>
            </a:endParaRPr>
          </a:p>
          <a:p>
            <a:pPr indent="0" lvl="0" marL="0" rtl="0" algn="l">
              <a:lnSpc>
                <a:spcPct val="100000"/>
              </a:lnSpc>
              <a:spcBef>
                <a:spcPts val="1200"/>
              </a:spcBef>
              <a:spcAft>
                <a:spcPts val="1200"/>
              </a:spcAft>
              <a:buSzPts val="1800"/>
              <a:buNone/>
            </a:pPr>
            <a:r>
              <a:rPr b="0" i="0" lang="en-US" sz="1800" u="none" strike="noStrike">
                <a:solidFill>
                  <a:srgbClr val="000000"/>
                </a:solidFill>
                <a:latin typeface="Arial"/>
                <a:ea typeface="Arial"/>
                <a:cs typeface="Arial"/>
                <a:sym typeface="Arial"/>
              </a:rPr>
              <a:t>Tarkistukset osoittavat myös, että sopimus on elävä asiakirja, ei staattinen sääntökokoelma, joka määrätään kerran ja unohdetaan.</a:t>
            </a:r>
            <a:endParaRPr b="1">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af2af96a03_0_20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Keskeisiä sopimuksen osia [3]</a:t>
            </a:r>
            <a:endParaRPr/>
          </a:p>
        </p:txBody>
      </p:sp>
      <p:sp>
        <p:nvSpPr>
          <p:cNvPr id="686" name="Google Shape;686;g3af2af96a03_0_2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Yhtenäisen digitaalisen sopimuksesi tulisi sisältää:</a:t>
            </a:r>
            <a:endParaRPr/>
          </a:p>
        </p:txBody>
      </p:sp>
      <p:sp>
        <p:nvSpPr>
          <p:cNvPr id="687" name="Google Shape;687;g3af2af96a03_0_2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i="0" lang="en-US" sz="1800" u="none" strike="noStrike">
                <a:solidFill>
                  <a:srgbClr val="000000"/>
                </a:solidFill>
                <a:latin typeface="Arial"/>
                <a:ea typeface="Arial"/>
                <a:cs typeface="Arial"/>
                <a:sym typeface="Arial"/>
              </a:rPr>
              <a:t>5. Jaetut sitoumukset kaikkien ryhmien kesken</a:t>
            </a:r>
            <a:endParaRPr b="1">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Tunnista sitoumukset, jotka kaikki tekevät roolista riippumatta:</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Kohtelemme muita kunnioittavasti digitaalisissa tiloissa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Ajattelemme ennen kuin julkaisemme tai lähetämme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Haemme apua, kun kohtaamme ongelmia verkossa</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Käytämme teknologiaa luomiseen ja ongelmien ratkaisemiseen, emme vain sisällön kuluttamiseen</a:t>
            </a:r>
            <a:endParaRPr>
              <a:solidFill>
                <a:srgbClr val="000000"/>
              </a:solidFill>
            </a:endParaRPr>
          </a:p>
          <a:p>
            <a:pPr indent="0" lvl="0" marL="0" rtl="0" algn="l">
              <a:lnSpc>
                <a:spcPct val="100000"/>
              </a:lnSpc>
              <a:spcBef>
                <a:spcPts val="1200"/>
              </a:spcBef>
              <a:spcAft>
                <a:spcPts val="0"/>
              </a:spcAft>
              <a:buSzPts val="1800"/>
              <a:buNone/>
            </a:pPr>
            <a:r>
              <a:rPr b="0" i="0" lang="en-US" sz="1800" u="none" strike="noStrike">
                <a:solidFill>
                  <a:srgbClr val="000000"/>
                </a:solidFill>
                <a:latin typeface="Arial"/>
                <a:ea typeface="Arial"/>
                <a:cs typeface="Arial"/>
                <a:sym typeface="Arial"/>
              </a:rPr>
              <a:t>Yhteiset sitoumukset korostavat, että digitaalinen hyvinvointi on kaikkien vastuulla.</a:t>
            </a:r>
            <a:endParaRPr>
              <a:solidFill>
                <a:srgbClr val="000000"/>
              </a:solidFill>
            </a:endParaRPr>
          </a:p>
          <a:p>
            <a:pPr indent="0" lvl="0" marL="0" rtl="0" algn="l">
              <a:lnSpc>
                <a:spcPct val="100000"/>
              </a:lnSpc>
              <a:spcBef>
                <a:spcPts val="1200"/>
              </a:spcBef>
              <a:spcAft>
                <a:spcPts val="1200"/>
              </a:spcAft>
              <a:buSzPts val="1800"/>
              <a:buNone/>
            </a:pPr>
            <a:r>
              <a:t/>
            </a:r>
            <a:endParaRPr b="1">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af2af96a03_0_2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3800" u="none" strike="noStrike">
                <a:latin typeface="Arial"/>
                <a:ea typeface="Arial"/>
                <a:cs typeface="Arial"/>
                <a:sym typeface="Arial"/>
              </a:rPr>
              <a:t>Pysähdy hetkeksi miettimään:</a:t>
            </a:r>
            <a:endParaRPr/>
          </a:p>
        </p:txBody>
      </p:sp>
      <p:sp>
        <p:nvSpPr>
          <p:cNvPr id="693" name="Google Shape;693;g3af2af96a03_0_21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0" i="1" lang="en-US" sz="3000" u="none" strike="noStrike">
                <a:latin typeface="Arial"/>
                <a:ea typeface="Arial"/>
                <a:cs typeface="Arial"/>
                <a:sym typeface="Arial"/>
              </a:rPr>
              <a:t>Ottaen huomioon koulusi opettajien, vanhempien ja oppilaiden erilaiset digitaaliset kokemukset ja mukavuustasot, mitä erityisiä yhteistyöstrategioita toteuttaisit varmistaaksesi, että kaikki sidosryhmät tuntevat olonsa varmaksi osallistuessaan digitaalisen teknologian ohjeidesi kehittämiseen ja jatkuvaan hiomiseen?</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694" name="Google Shape;694;g3af2af96a03_0_21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3af2af96a03_0_2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Aktiviteetti - Laadi koulusi ohjeet (Osa 2)</a:t>
            </a:r>
            <a:endParaRPr/>
          </a:p>
        </p:txBody>
      </p:sp>
      <p:sp>
        <p:nvSpPr>
          <p:cNvPr id="701" name="Google Shape;701;g3af2af96a03_0_241"/>
          <p:cNvSpPr txBox="1"/>
          <p:nvPr>
            <p:ph idx="2" type="body"/>
          </p:nvPr>
        </p:nvSpPr>
        <p:spPr>
          <a:xfrm>
            <a:off x="145200" y="2044876"/>
            <a:ext cx="5710500" cy="3733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1: Kysy perheiltä </a:t>
            </a:r>
            <a:endParaRPr b="1" sz="1600"/>
          </a:p>
          <a:p>
            <a:pPr indent="0" lvl="0" marL="0" rtl="0" algn="l">
              <a:lnSpc>
                <a:spcPct val="100000"/>
              </a:lnSpc>
              <a:spcBef>
                <a:spcPts val="1200"/>
              </a:spcBef>
              <a:spcAft>
                <a:spcPts val="0"/>
              </a:spcAft>
              <a:buSzPts val="1800"/>
              <a:buNone/>
            </a:pPr>
            <a:r>
              <a:rPr b="0" i="0" lang="en-US" sz="1600" u="none" strike="noStrike">
                <a:solidFill>
                  <a:srgbClr val="000000"/>
                </a:solidFill>
                <a:latin typeface="Arial"/>
                <a:ea typeface="Arial"/>
                <a:cs typeface="Arial"/>
                <a:sym typeface="Arial"/>
              </a:rPr>
              <a:t>Lue uudelleen kunkin yllä olevan sidosryhmäosion erityiset ohjesitoumukset. Huomaa, mikä tekee niistä tehokkaita:</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Ne ovat riittävän tarkkoja, jotta joku tietää tarkalleen, mitä tehdä</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Ne ovat riittävän realistisia, jotta ihmiset todella noudattavat niitä</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Ne käsittelevät todellista haastetta koulusi kontekstissa</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b="0" i="0" lang="en-US" sz="1600" u="none" strike="noStrike">
                <a:solidFill>
                  <a:srgbClr val="000000"/>
                </a:solidFill>
                <a:latin typeface="Arial"/>
                <a:ea typeface="Arial"/>
                <a:cs typeface="Arial"/>
                <a:sym typeface="Arial"/>
              </a:rPr>
              <a:t>Ne liittyvät koulusi arvoihin</a:t>
            </a:r>
            <a:endParaRPr sz="1600"/>
          </a:p>
        </p:txBody>
      </p:sp>
      <p:sp>
        <p:nvSpPr>
          <p:cNvPr id="702" name="Google Shape;702;g3af2af96a03_0_241"/>
          <p:cNvSpPr txBox="1"/>
          <p:nvPr>
            <p:ph idx="2" type="body"/>
          </p:nvPr>
        </p:nvSpPr>
        <p:spPr>
          <a:xfrm>
            <a:off x="6125023" y="2044876"/>
            <a:ext cx="5784300" cy="3733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2: Tunnista koulusi ensisijaiset tarpeet </a:t>
            </a:r>
            <a:endParaRPr b="1" sz="1600"/>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Aiempien yksiköiden työsi perusteella (visiosi, SMART-tavoitteet, tarpeiden arviointi) tunnista yksi ensisijainen digitaalisen hyvinvoinnin haaste kullekin sidosryhmälle.</a:t>
            </a:r>
            <a:endParaRPr sz="1500">
              <a:solidFill>
                <a:srgbClr val="000000"/>
              </a:solidFill>
            </a:endParaRPr>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Esimerkiksi:</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Opettajat</a:t>
            </a:r>
            <a:r>
              <a:rPr b="0" i="0" lang="en-US" sz="1500" u="none" strike="noStrike">
                <a:solidFill>
                  <a:srgbClr val="000000"/>
                </a:solidFill>
                <a:latin typeface="Arial"/>
                <a:ea typeface="Arial"/>
                <a:cs typeface="Arial"/>
                <a:sym typeface="Arial"/>
              </a:rPr>
              <a:t>: Monet opettajat antavat digitaalisia kotitehtäviä ottamatta huomioon kokonaisruutuaikaa kaikkien aineiden osalta</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Vanhemmat</a:t>
            </a:r>
            <a:r>
              <a:rPr b="0" i="0" lang="en-US" sz="1500" u="none" strike="noStrike">
                <a:solidFill>
                  <a:srgbClr val="000000"/>
                </a:solidFill>
                <a:latin typeface="Arial"/>
                <a:ea typeface="Arial"/>
                <a:cs typeface="Arial"/>
                <a:sym typeface="Arial"/>
              </a:rPr>
              <a:t>: Monet vanhemmat eivät tiedä, mitä sovelluksia heidän lapsensa käyttävät tai mitä näillä alustoilla tapahtuu</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Oppilaat</a:t>
            </a:r>
            <a:r>
              <a:rPr b="0" i="0" lang="en-US" sz="1500" u="none" strike="noStrike">
                <a:solidFill>
                  <a:srgbClr val="000000"/>
                </a:solidFill>
                <a:latin typeface="Arial"/>
                <a:ea typeface="Arial"/>
                <a:cs typeface="Arial"/>
                <a:sym typeface="Arial"/>
              </a:rPr>
              <a:t>: Monet oppilaat eivät pysähdy tarkistamaan tietoja ennen niiden jakamista verkossa</a:t>
            </a:r>
            <a:endParaRPr sz="1500">
              <a:solidFill>
                <a:srgbClr val="000000"/>
              </a:solidFill>
            </a:endParaRPr>
          </a:p>
          <a:p>
            <a:pPr indent="0" lvl="0" marL="0" rtl="0" algn="l">
              <a:lnSpc>
                <a:spcPct val="100000"/>
              </a:lnSpc>
              <a:spcBef>
                <a:spcPts val="1200"/>
              </a:spcBef>
              <a:spcAft>
                <a:spcPts val="1200"/>
              </a:spcAft>
              <a:buSzPts val="1800"/>
              <a:buNone/>
            </a:pPr>
            <a:r>
              <a:rPr b="0" i="0" lang="en-US" sz="1500" u="none" strike="noStrike">
                <a:solidFill>
                  <a:srgbClr val="000000"/>
                </a:solidFill>
                <a:latin typeface="Arial"/>
                <a:ea typeface="Arial"/>
                <a:cs typeface="Arial"/>
                <a:sym typeface="Arial"/>
              </a:rPr>
              <a:t>Kirjaa ylös kolme ensisijaista haastettasi.</a:t>
            </a:r>
            <a:endParaRPr sz="1500"/>
          </a:p>
        </p:txBody>
      </p:sp>
      <p:sp>
        <p:nvSpPr>
          <p:cNvPr id="703" name="Google Shape;703;g3af2af96a03_0_241"/>
          <p:cNvSpPr txBox="1"/>
          <p:nvPr>
            <p:ph idx="1" type="body"/>
          </p:nvPr>
        </p:nvSpPr>
        <p:spPr>
          <a:xfrm>
            <a:off x="97970" y="854672"/>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Osa 1: Laadi yksi erityinen ohje kullekin sidosryhmälle</a:t>
            </a:r>
            <a:endParaRPr b="1"/>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Toiminnan ensimmäisen osan tavoitteena on luoda YKSI konkreettinen, toimintaan johtava ohje kullekin ryhmälle: opettajille, vanhemmille ja oppilaille.</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af2af96a03_0_23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Toiminta - Laadi koulusi ohjeet (Osa 1)</a:t>
            </a:r>
            <a:endParaRPr/>
          </a:p>
        </p:txBody>
      </p:sp>
      <p:sp>
        <p:nvSpPr>
          <p:cNvPr id="710" name="Google Shape;710;g3af2af96a03_0_231"/>
          <p:cNvSpPr txBox="1"/>
          <p:nvPr>
            <p:ph idx="2" type="body"/>
          </p:nvPr>
        </p:nvSpPr>
        <p:spPr>
          <a:xfrm>
            <a:off x="145200" y="979525"/>
            <a:ext cx="7358400" cy="3229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3: Laadi ohjeesi </a:t>
            </a:r>
            <a:endParaRPr b="1" sz="1600"/>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Kirjoita kullekin sidosryhmälle YKSI erityinen ohje, joka käsittelee tunnistettua haastettasi.</a:t>
            </a:r>
            <a:endParaRPr sz="1500">
              <a:solidFill>
                <a:srgbClr val="000000"/>
              </a:solidFill>
            </a:endParaRPr>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Käytä tätä rakennetta:</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1" i="0" lang="en-US" sz="1500" u="none" strike="noStrike">
                <a:solidFill>
                  <a:srgbClr val="000000"/>
                </a:solidFill>
                <a:latin typeface="Arial"/>
                <a:ea typeface="Arial"/>
                <a:cs typeface="Arial"/>
                <a:sym typeface="Arial"/>
              </a:rPr>
              <a:t>[Sidosryhmä] tulee [tietty toimenpide], jotta [tarkoitus]</a:t>
            </a:r>
            <a:endParaRPr sz="1500">
              <a:solidFill>
                <a:srgbClr val="000000"/>
              </a:solidFill>
            </a:endParaRPr>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Tee jokaisesta ohjeesta:</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Erityinen</a:t>
            </a:r>
            <a:r>
              <a:rPr b="0" i="0" lang="en-US" sz="1500" u="none" strike="noStrike">
                <a:solidFill>
                  <a:srgbClr val="000000"/>
                </a:solidFill>
                <a:latin typeface="Arial"/>
                <a:ea typeface="Arial"/>
                <a:cs typeface="Arial"/>
                <a:sym typeface="Arial"/>
              </a:rPr>
              <a:t>: Käyttää konkreettisia toimenpiteitä, ei epämääräisiä tavoitteita</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Toimintaan johtava</a:t>
            </a:r>
            <a:r>
              <a:rPr b="0" i="0" lang="en-US" sz="1500" u="none" strike="noStrike">
                <a:solidFill>
                  <a:srgbClr val="000000"/>
                </a:solidFill>
                <a:latin typeface="Arial"/>
                <a:ea typeface="Arial"/>
                <a:cs typeface="Arial"/>
                <a:sym typeface="Arial"/>
              </a:rPr>
              <a:t>: Jotain, jonka ihmiset voivat aloittaa huomenna</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i="0" lang="en-US" sz="1500" u="none" strike="noStrike">
                <a:solidFill>
                  <a:srgbClr val="000000"/>
                </a:solidFill>
                <a:latin typeface="Arial"/>
                <a:ea typeface="Arial"/>
                <a:cs typeface="Arial"/>
                <a:sym typeface="Arial"/>
              </a:rPr>
              <a:t>Realistinen</a:t>
            </a:r>
            <a:r>
              <a:rPr b="0" i="0" lang="en-US" sz="1500" u="none" strike="noStrike">
                <a:solidFill>
                  <a:srgbClr val="000000"/>
                </a:solidFill>
                <a:latin typeface="Arial"/>
                <a:ea typeface="Arial"/>
                <a:cs typeface="Arial"/>
                <a:sym typeface="Arial"/>
              </a:rPr>
              <a:t>: Saavutettavissa tavanomaisilla resursseilla ja ajalla</a:t>
            </a:r>
            <a:endParaRPr sz="1500">
              <a:solidFill>
                <a:srgbClr val="000000"/>
              </a:solidFill>
            </a:endParaRPr>
          </a:p>
          <a:p>
            <a:pPr indent="-323850" lvl="0" marL="457200" rtl="0" algn="l">
              <a:lnSpc>
                <a:spcPct val="100000"/>
              </a:lnSpc>
              <a:spcBef>
                <a:spcPts val="0"/>
              </a:spcBef>
              <a:spcAft>
                <a:spcPts val="1200"/>
              </a:spcAft>
              <a:buClr>
                <a:srgbClr val="000000"/>
              </a:buClr>
              <a:buSzPts val="1500"/>
              <a:buFont typeface="Calibri"/>
              <a:buChar char="●"/>
            </a:pPr>
            <a:r>
              <a:rPr b="1" i="0" lang="en-US" sz="1500" u="none" strike="noStrike">
                <a:solidFill>
                  <a:srgbClr val="000000"/>
                </a:solidFill>
                <a:latin typeface="Arial"/>
                <a:ea typeface="Arial"/>
                <a:cs typeface="Arial"/>
                <a:sym typeface="Arial"/>
              </a:rPr>
              <a:t>Arvokas</a:t>
            </a:r>
            <a:r>
              <a:rPr b="0" i="0" lang="en-US" sz="1500" u="none" strike="noStrike">
                <a:solidFill>
                  <a:srgbClr val="000000"/>
                </a:solidFill>
                <a:latin typeface="Arial"/>
                <a:ea typeface="Arial"/>
                <a:cs typeface="Arial"/>
                <a:sym typeface="Arial"/>
              </a:rPr>
              <a:t>: Käsittelee todellista tarvetta koulussasi</a:t>
            </a:r>
            <a:endParaRPr b="1" sz="2000"/>
          </a:p>
        </p:txBody>
      </p:sp>
      <p:sp>
        <p:nvSpPr>
          <p:cNvPr id="711" name="Google Shape;711;g3af2af96a03_0_231"/>
          <p:cNvSpPr txBox="1"/>
          <p:nvPr>
            <p:ph idx="2" type="body"/>
          </p:nvPr>
        </p:nvSpPr>
        <p:spPr>
          <a:xfrm>
            <a:off x="145200" y="4336350"/>
            <a:ext cx="7358400" cy="23571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4: Testaa ohjeesi</a:t>
            </a:r>
            <a:endParaRPr b="1" sz="1600"/>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Kysy jokaisesta ohjeesta:</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Voisiko joku noudattaa tätä kysymättä minulta tarkentavia kysymyksiä?</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Käsittelisikö tämä todella tunnistamani ongelman?</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Onko tämä realistista ottaen huomioon tavanomaiset aika- ja resurssirajoitteet?</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Vastaako tämä kouluni arvoja?</a:t>
            </a:r>
            <a:endParaRPr sz="1500">
              <a:solidFill>
                <a:srgbClr val="000000"/>
              </a:solidFill>
            </a:endParaRPr>
          </a:p>
          <a:p>
            <a:pPr indent="0" lvl="0" marL="0" rtl="0" algn="l">
              <a:lnSpc>
                <a:spcPct val="100000"/>
              </a:lnSpc>
              <a:spcBef>
                <a:spcPts val="1200"/>
              </a:spcBef>
              <a:spcAft>
                <a:spcPts val="1200"/>
              </a:spcAft>
              <a:buSzPts val="1800"/>
              <a:buNone/>
            </a:pPr>
            <a:r>
              <a:rPr b="0" i="0" lang="en-US" sz="1500" u="none" strike="noStrike">
                <a:solidFill>
                  <a:srgbClr val="000000"/>
                </a:solidFill>
                <a:latin typeface="Arial"/>
                <a:ea typeface="Arial"/>
                <a:cs typeface="Arial"/>
                <a:sym typeface="Arial"/>
              </a:rPr>
              <a:t>Tarkista tarvittaessa.</a:t>
            </a:r>
            <a:endParaRPr sz="1500">
              <a:solidFill>
                <a:srgbClr val="000000"/>
              </a:solidFill>
            </a:endParaRPr>
          </a:p>
        </p:txBody>
      </p:sp>
      <p:sp>
        <p:nvSpPr>
          <p:cNvPr id="712" name="Google Shape;712;g3af2af96a03_0_231"/>
          <p:cNvSpPr txBox="1"/>
          <p:nvPr/>
        </p:nvSpPr>
        <p:spPr>
          <a:xfrm>
            <a:off x="7503600" y="979525"/>
            <a:ext cx="4539000" cy="39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Esimerkkejä ohjeista:</a:t>
            </a:r>
            <a:endParaRPr b="1" i="0" sz="1300" u="none" cap="none" strike="noStrike">
              <a:solidFill>
                <a:srgbClr val="000000"/>
              </a:solidFill>
              <a:latin typeface="Arial"/>
              <a:ea typeface="Arial"/>
              <a:cs typeface="Arial"/>
              <a:sym typeface="Arial"/>
            </a:endParaRPr>
          </a:p>
          <a:p>
            <a:pPr indent="-311150" lvl="0" marL="457200" marR="0" rtl="0" algn="l">
              <a:lnSpc>
                <a:spcPct val="100000"/>
              </a:lnSpc>
              <a:spcBef>
                <a:spcPts val="120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Opettajat</a:t>
            </a:r>
            <a:r>
              <a:rPr b="0" i="0" lang="en-US" sz="1300" u="none" cap="none" strike="noStrike">
                <a:solidFill>
                  <a:srgbClr val="000000"/>
                </a:solidFill>
                <a:latin typeface="Arial"/>
                <a:ea typeface="Arial"/>
                <a:cs typeface="Arial"/>
                <a:sym typeface="Arial"/>
              </a:rPr>
              <a:t>: Opettajat seuraavat aineensa kaikkiin kotitehtäviin vaaditun kokonaisruutuajan viikottain tavoitellen enintään 90 minuuttia, jotta estetään ruudun ylikuormitus ja ylläpidetään tasapainoa offline-oppimisen kanssa.</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Vanhemmat</a:t>
            </a:r>
            <a:r>
              <a:rPr b="0" i="0" lang="en-US" sz="1300" u="none" cap="none" strike="noStrike">
                <a:solidFill>
                  <a:srgbClr val="000000"/>
                </a:solidFill>
                <a:latin typeface="Arial"/>
                <a:ea typeface="Arial"/>
                <a:cs typeface="Arial"/>
                <a:sym typeface="Arial"/>
              </a:rPr>
              <a:t>: Vanhemmat käyttävät 15 minuuttia kuukaudessa tutustuakseen yhteen sovellukseen tai alustaan, jota heidän lapsensa käyttää, keskustellen lapsensa kanssa siitä, mistä he pitävät ja mahdollisista huolenaiheista, pysyäkseen ajan tasalla ja ylläpitääkseen avointa viestintää digitaalisista toiminnoista.</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120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Oppilaat</a:t>
            </a:r>
            <a:r>
              <a:rPr b="0" i="0" lang="en-US" sz="1300" u="none" cap="none" strike="noStrike">
                <a:solidFill>
                  <a:srgbClr val="000000"/>
                </a:solidFill>
                <a:latin typeface="Arial"/>
                <a:ea typeface="Arial"/>
                <a:cs typeface="Arial"/>
                <a:sym typeface="Arial"/>
              </a:rPr>
              <a:t>: Oppilaat tarkistavat vähintään kaksi eri lähdettä ennen kuin jakavat mitään tietoa verkossa tai käyttävät sitä koulutyöhön, kehittääkseen kriittisiä arviointitaitoja ja vähentääkseen väärän tiedon leviämistä.</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3af2af96a03_0_24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Toiminta - Laadi koulusi ohjeet (Osa 2)</a:t>
            </a:r>
            <a:endParaRPr/>
          </a:p>
        </p:txBody>
      </p:sp>
      <p:sp>
        <p:nvSpPr>
          <p:cNvPr id="719" name="Google Shape;719;g3af2af96a03_0_249"/>
          <p:cNvSpPr txBox="1"/>
          <p:nvPr>
            <p:ph idx="2" type="body"/>
          </p:nvPr>
        </p:nvSpPr>
        <p:spPr>
          <a:xfrm>
            <a:off x="145200" y="2044875"/>
            <a:ext cx="5710500" cy="47418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1: Lataa ja tarkista pohja </a:t>
            </a:r>
            <a:endParaRPr b="1" sz="1600"/>
          </a:p>
          <a:p>
            <a:pPr indent="0" lvl="0" marL="0" rtl="0" algn="l">
              <a:lnSpc>
                <a:spcPct val="100000"/>
              </a:lnSpc>
              <a:spcBef>
                <a:spcPts val="1200"/>
              </a:spcBef>
              <a:spcAft>
                <a:spcPts val="0"/>
              </a:spcAft>
              <a:buSzPts val="1800"/>
              <a:buNone/>
            </a:pPr>
            <a:r>
              <a:rPr b="0" i="0" lang="en-US" sz="1600" u="none" strike="noStrike">
                <a:solidFill>
                  <a:srgbClr val="000000"/>
                </a:solidFill>
                <a:latin typeface="Arial"/>
                <a:ea typeface="Arial"/>
                <a:cs typeface="Arial"/>
                <a:sym typeface="Arial"/>
              </a:rPr>
              <a:t>Avaa perhesopimuspohja. Lue se huolellisesti läpi ja huomioi:</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Mitkä osiot ovat merkityksellisimpiä koulusi yhteisölle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Mikä kielenkäyttö vaatii mukauttamista kontekstiisi</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Mitä puuttuu, mitä koulusi tarvitsee</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b="0" i="0" lang="en-US" sz="1600" u="none" strike="noStrike">
                <a:solidFill>
                  <a:srgbClr val="000000"/>
                </a:solidFill>
                <a:latin typeface="Arial"/>
                <a:ea typeface="Arial"/>
                <a:cs typeface="Arial"/>
                <a:sym typeface="Arial"/>
              </a:rPr>
              <a:t>Mitä voitaisiin yksinkertaistaa</a:t>
            </a:r>
            <a:endParaRPr sz="1600">
              <a:solidFill>
                <a:srgbClr val="000000"/>
              </a:solidFill>
            </a:endParaRPr>
          </a:p>
        </p:txBody>
      </p:sp>
      <p:sp>
        <p:nvSpPr>
          <p:cNvPr id="720" name="Google Shape;720;g3af2af96a03_0_249"/>
          <p:cNvSpPr txBox="1"/>
          <p:nvPr>
            <p:ph idx="2" type="body"/>
          </p:nvPr>
        </p:nvSpPr>
        <p:spPr>
          <a:xfrm>
            <a:off x="6125025" y="2044875"/>
            <a:ext cx="5784300" cy="4741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2: Tunnista koulusi erityislisäykset</a:t>
            </a:r>
            <a:endParaRPr b="1" sz="1600"/>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Koulusi ainutlaatuisten haasteiden ja arvojen perusteella luettele 3-5 erityistä kohtaa, jotka lisäisit pohjaan tai muuttaisit siinä.</a:t>
            </a:r>
            <a:endParaRPr sz="1500">
              <a:solidFill>
                <a:srgbClr val="000000"/>
              </a:solidFill>
            </a:endParaRPr>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Harkitse:</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Kulttuurisia näkökohtia yhteisössäsi</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Tiettyjä alustoja tai teknologioita, joita oppilaasi yleisesti käyttävät</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Viimeaikaisia tapahtumia, jotka korostivat puutteita odotuksissa</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b="0" i="0" lang="en-US" sz="1500" u="none" strike="noStrike">
                <a:solidFill>
                  <a:srgbClr val="000000"/>
                </a:solidFill>
                <a:latin typeface="Arial"/>
                <a:ea typeface="Arial"/>
                <a:cs typeface="Arial"/>
                <a:sym typeface="Arial"/>
              </a:rPr>
              <a:t>Koulusi erityisiä vahvuuksia, joiden varaan rakentaa</a:t>
            </a:r>
            <a:endParaRPr sz="1500">
              <a:solidFill>
                <a:srgbClr val="000000"/>
              </a:solidFill>
            </a:endParaRPr>
          </a:p>
          <a:p>
            <a:pPr indent="0" lvl="0" marL="0" rtl="0" algn="l">
              <a:lnSpc>
                <a:spcPct val="100000"/>
              </a:lnSpc>
              <a:spcBef>
                <a:spcPts val="1200"/>
              </a:spcBef>
              <a:spcAft>
                <a:spcPts val="0"/>
              </a:spcAft>
              <a:buSzPts val="1800"/>
              <a:buNone/>
            </a:pPr>
            <a:r>
              <a:rPr b="0" i="0" lang="en-US" sz="1500" u="none" strike="noStrike">
                <a:solidFill>
                  <a:srgbClr val="000000"/>
                </a:solidFill>
                <a:latin typeface="Arial"/>
                <a:ea typeface="Arial"/>
                <a:cs typeface="Arial"/>
                <a:sym typeface="Arial"/>
              </a:rPr>
              <a:t>Esimerkiksi:</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0" i="1" lang="en-US" sz="1500" u="none" strike="noStrike">
                <a:solidFill>
                  <a:srgbClr val="000000"/>
                </a:solidFill>
                <a:latin typeface="Arial"/>
                <a:ea typeface="Arial"/>
                <a:cs typeface="Arial"/>
                <a:sym typeface="Arial"/>
              </a:rPr>
              <a:t>"Koulussamme arvostamme monikielistä viestintää. Perhesopimusten tulisi sisältää sitoumuksia kunnioittavasta viestinnästä kielellisten erojen yli digitaalisissa tiloissa."</a:t>
            </a:r>
            <a:endParaRPr i="1" sz="1500">
              <a:solidFill>
                <a:srgbClr val="000000"/>
              </a:solidFill>
            </a:endParaRPr>
          </a:p>
          <a:p>
            <a:pPr indent="-323850" lvl="0" marL="457200" rtl="0" algn="l">
              <a:lnSpc>
                <a:spcPct val="100000"/>
              </a:lnSpc>
              <a:spcBef>
                <a:spcPts val="0"/>
              </a:spcBef>
              <a:spcAft>
                <a:spcPts val="1200"/>
              </a:spcAft>
              <a:buClr>
                <a:srgbClr val="000000"/>
              </a:buClr>
              <a:buSzPts val="1500"/>
              <a:buChar char="●"/>
            </a:pPr>
            <a:r>
              <a:rPr b="0" i="1" lang="en-US" sz="1500" u="none" strike="noStrike">
                <a:solidFill>
                  <a:srgbClr val="000000"/>
                </a:solidFill>
                <a:latin typeface="Arial"/>
                <a:ea typeface="Arial"/>
                <a:cs typeface="Arial"/>
                <a:sym typeface="Arial"/>
              </a:rPr>
              <a:t>"Oppilaamme käyttävät usein Discordia pelaamiseen. Sopimuksen tulisi käsitellä erityisesti pelaamisen viestintäetikettiä."</a:t>
            </a:r>
            <a:endParaRPr sz="1500">
              <a:solidFill>
                <a:srgbClr val="000000"/>
              </a:solidFill>
            </a:endParaRPr>
          </a:p>
        </p:txBody>
      </p:sp>
      <p:sp>
        <p:nvSpPr>
          <p:cNvPr id="721" name="Google Shape;721;g3af2af96a03_0_249"/>
          <p:cNvSpPr txBox="1"/>
          <p:nvPr>
            <p:ph idx="1" type="body"/>
          </p:nvPr>
        </p:nvSpPr>
        <p:spPr>
          <a:xfrm>
            <a:off x="97975" y="854677"/>
            <a:ext cx="11944500" cy="94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800" u="none" strike="noStrike">
                <a:latin typeface="Arial"/>
                <a:ea typeface="Arial"/>
                <a:cs typeface="Arial"/>
                <a:sym typeface="Arial"/>
              </a:rPr>
              <a:t>Osa 2: Mukauta yhtenäinen sopimuspohja koulullesi </a:t>
            </a:r>
            <a:endParaRPr b="1"/>
          </a:p>
          <a:p>
            <a:pPr indent="0" lvl="0" marL="0" rtl="0" algn="l">
              <a:lnSpc>
                <a:spcPct val="90000"/>
              </a:lnSpc>
              <a:spcBef>
                <a:spcPts val="1000"/>
              </a:spcBef>
              <a:spcAft>
                <a:spcPts val="0"/>
              </a:spcAft>
              <a:buSzPts val="1800"/>
              <a:buNone/>
            </a:pPr>
            <a:r>
              <a:rPr b="0" i="0" lang="en-US" sz="1800" u="none" strike="noStrike">
                <a:latin typeface="Arial"/>
                <a:ea typeface="Arial"/>
                <a:cs typeface="Arial"/>
                <a:sym typeface="Arial"/>
              </a:rPr>
              <a:t>Toiminnan toisen osan tavoitteena on tarkastella perhesopimuksen pohjaa ja luoda siitä mukautettu versio koulusi kontekstiin.</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3af2af96a03_0_25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Toiminta - Laadi koulusi ohjeet (Osa 1)</a:t>
            </a:r>
            <a:endParaRPr/>
          </a:p>
        </p:txBody>
      </p:sp>
      <p:sp>
        <p:nvSpPr>
          <p:cNvPr id="728" name="Google Shape;728;g3af2af96a03_0_257"/>
          <p:cNvSpPr txBox="1"/>
          <p:nvPr>
            <p:ph idx="2" type="body"/>
          </p:nvPr>
        </p:nvSpPr>
        <p:spPr>
          <a:xfrm>
            <a:off x="188275" y="1814250"/>
            <a:ext cx="11763900" cy="3229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i="0" lang="en-US" sz="1600" u="none" strike="noStrike">
                <a:latin typeface="Arial"/>
                <a:ea typeface="Arial"/>
                <a:cs typeface="Arial"/>
                <a:sym typeface="Arial"/>
              </a:rPr>
              <a:t>Vaihe 3: Laadi toteutusstrategiasi</a:t>
            </a:r>
            <a:endParaRPr b="1" sz="1600"/>
          </a:p>
          <a:p>
            <a:pPr indent="0" lvl="0" marL="0" rtl="0" algn="l">
              <a:lnSpc>
                <a:spcPct val="100000"/>
              </a:lnSpc>
              <a:spcBef>
                <a:spcPts val="1200"/>
              </a:spcBef>
              <a:spcAft>
                <a:spcPts val="0"/>
              </a:spcAft>
              <a:buSzPts val="1800"/>
              <a:buNone/>
            </a:pPr>
            <a:r>
              <a:rPr b="0" i="0" lang="en-US" sz="1600" u="none" strike="noStrike">
                <a:solidFill>
                  <a:srgbClr val="000000"/>
                </a:solidFill>
                <a:latin typeface="Arial"/>
                <a:ea typeface="Arial"/>
                <a:cs typeface="Arial"/>
                <a:sym typeface="Arial"/>
              </a:rPr>
              <a:t>Kirjoita lyhyt suunnitelma (1-2 kappaletta) vastaten:</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Miten esittelisit tämän yhtenäisen sopimuksen saadaksesi sitoutumisen kaikilta kolmelta sidosryhmältä?</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Mitä prosessia käyttäisit palautteen keräämiseen ennen sen viimeistelyä?</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Miten tekisit siitä näkyvän ja säännöllisesti viitatun (ei vain kerran allekirjoitetun ja unohdetun)?</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b="0" i="0" lang="en-US" sz="1600" u="none" strike="noStrike">
                <a:solidFill>
                  <a:srgbClr val="000000"/>
                </a:solidFill>
                <a:latin typeface="Arial"/>
                <a:ea typeface="Arial"/>
                <a:cs typeface="Arial"/>
                <a:sym typeface="Arial"/>
              </a:rPr>
              <a:t>Milloin ja miten tarkistaisit ja päivittäisit sitä?</a:t>
            </a:r>
            <a:endParaRPr sz="1600">
              <a:solidFill>
                <a:srgbClr val="000000"/>
              </a:solidFill>
            </a:endParaRPr>
          </a:p>
          <a:p>
            <a:pPr indent="0" lvl="0" marL="0" rtl="0" algn="l">
              <a:lnSpc>
                <a:spcPct val="100000"/>
              </a:lnSpc>
              <a:spcBef>
                <a:spcPts val="1200"/>
              </a:spcBef>
              <a:spcAft>
                <a:spcPts val="1200"/>
              </a:spcAft>
              <a:buSzPts val="1800"/>
              <a:buNone/>
            </a:pPr>
            <a:r>
              <a:rPr b="0" i="0" lang="en-US" sz="1600" u="none" strike="noStrike">
                <a:solidFill>
                  <a:srgbClr val="000000"/>
                </a:solidFill>
                <a:latin typeface="Arial"/>
                <a:ea typeface="Arial"/>
                <a:cs typeface="Arial"/>
                <a:sym typeface="Arial"/>
              </a:rPr>
              <a:t>Ole täsmällinen aikataulun ja vastuiden suhteen. "Keräämme palautetta" ei ole suunnitelma.</a:t>
            </a:r>
            <a:r>
              <a:rPr b="0" i="1" lang="en-US" sz="1600" u="none" strike="noStrike">
                <a:solidFill>
                  <a:srgbClr val="000000"/>
                </a:solidFill>
                <a:latin typeface="Arial"/>
                <a:ea typeface="Arial"/>
                <a:cs typeface="Arial"/>
                <a:sym typeface="Arial"/>
              </a:rPr>
              <a:t> "Pidämme kolme 30 minuutin fokusryhmää - yhden opiskelijoiden, yhden vanhempien ja yhden opettajien kanssa - [tietyn päivämäärän] viikolla käyttäen näitä kolmea kysymystä..." </a:t>
            </a:r>
            <a:r>
              <a:rPr b="0" i="0" lang="en-US" sz="1600" u="none" strike="noStrike">
                <a:solidFill>
                  <a:srgbClr val="000000"/>
                </a:solidFill>
                <a:latin typeface="Arial"/>
                <a:ea typeface="Arial"/>
                <a:cs typeface="Arial"/>
                <a:sym typeface="Arial"/>
              </a:rPr>
              <a:t>on suunnitelma.</a:t>
            </a:r>
            <a:endParaRPr sz="160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3af2af96a03_0_2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800" u="none" strike="noStrike">
                <a:latin typeface="Arial"/>
                <a:ea typeface="Arial"/>
                <a:cs typeface="Arial"/>
                <a:sym typeface="Arial"/>
              </a:rPr>
              <a:t>Lähteet</a:t>
            </a:r>
            <a:endParaRPr/>
          </a:p>
        </p:txBody>
      </p:sp>
      <p:sp>
        <p:nvSpPr>
          <p:cNvPr id="735" name="Google Shape;735;g3af2af96a03_0_280"/>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Adomaitienė, K., &amp; Volungevičienė, A. (2024, elokuu). Digital wellbeing: Students' perspective. Ubiquity Proceedings, 4(1), Article 33. </a:t>
            </a:r>
            <a:r>
              <a:rPr b="0" i="0" lang="en-US" sz="1200" u="sng" strike="noStrike">
                <a:solidFill>
                  <a:srgbClr val="0000FF"/>
                </a:solidFill>
                <a:latin typeface="Arial"/>
                <a:ea typeface="Arial"/>
                <a:cs typeface="Arial"/>
                <a:sym typeface="Arial"/>
                <a:hlinkClick r:id="rId3">
                  <a:extLst>
                    <a:ext uri="{A12FA001-AC4F-418D-AE19-62706E023703}">
                      <ahyp:hlinkClr val="tx"/>
                    </a:ext>
                  </a:extLst>
                </a:hlinkClick>
              </a:rPr>
              <a:t>https://doi.org/10.5334/uproc.155</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Bachman, H., Cunningham, P., &amp; Boone, B. (2024). Collaborating with Families for Innovative School Mental Health. </a:t>
            </a:r>
            <a:r>
              <a:rPr b="0" i="1" lang="en-US" sz="1200" u="none" strike="noStrike">
                <a:solidFill>
                  <a:srgbClr val="000000"/>
                </a:solidFill>
                <a:latin typeface="Arial"/>
                <a:ea typeface="Arial"/>
                <a:cs typeface="Arial"/>
                <a:sym typeface="Arial"/>
              </a:rPr>
              <a:t>Education Sciences.</a:t>
            </a:r>
            <a:r>
              <a:rPr b="0" i="0" lang="en-US" sz="1200" u="none" strike="noStrike">
                <a:solidFill>
                  <a:srgbClr val="000000"/>
                </a:solidFill>
                <a:latin typeface="Arial"/>
                <a:ea typeface="Arial"/>
                <a:cs typeface="Arial"/>
                <a:sym typeface="Arial"/>
              </a:rPr>
              <a:t> </a:t>
            </a:r>
            <a:r>
              <a:rPr b="0" i="0" lang="en-US" sz="1200" u="sng" strike="noStrike">
                <a:solidFill>
                  <a:srgbClr val="0000FF"/>
                </a:solidFill>
                <a:latin typeface="Arial"/>
                <a:ea typeface="Arial"/>
                <a:cs typeface="Arial"/>
                <a:sym typeface="Arial"/>
                <a:hlinkClick r:id="rId4">
                  <a:extLst>
                    <a:ext uri="{A12FA001-AC4F-418D-AE19-62706E023703}">
                      <ahyp:hlinkClr val="tx"/>
                    </a:ext>
                  </a:extLst>
                </a:hlinkClick>
              </a:rPr>
              <a:t>https://doi.org/10.3390/educsci14030336</a:t>
            </a:r>
            <a:r>
              <a:rPr b="0" i="0" lang="en-US" sz="1200" u="none" strike="noStrike">
                <a:solidFill>
                  <a:srgbClr val="000000"/>
                </a:solidFill>
                <a:latin typeface="Arial"/>
                <a:ea typeface="Arial"/>
                <a:cs typeface="Arial"/>
                <a:sym typeface="Arial"/>
              </a:rPr>
              <a:t>.</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Chiner, E., Gómez‐Puerta, M., Mengual-Andrés, S., &amp; Merma-Molina, G. (2025). Teacher and School Mediation for Online Risk Prevention and Management: Fostering Sustainable Education in the Digital Age. Sustainability. </a:t>
            </a:r>
            <a:r>
              <a:rPr b="0" i="0" lang="en-US" sz="1200" u="sng" strike="noStrike">
                <a:solidFill>
                  <a:srgbClr val="0000FF"/>
                </a:solidFill>
                <a:latin typeface="Arial"/>
                <a:ea typeface="Arial"/>
                <a:cs typeface="Arial"/>
                <a:sym typeface="Arial"/>
                <a:hlinkClick r:id="rId5">
                  <a:extLst>
                    <a:ext uri="{A12FA001-AC4F-418D-AE19-62706E023703}">
                      <ahyp:hlinkClr val="tx"/>
                    </a:ext>
                  </a:extLst>
                </a:hlinkClick>
              </a:rPr>
              <a:t>https://doi.org/10.3390/su17083711</a:t>
            </a:r>
            <a:r>
              <a:rPr b="0" i="0" lang="en-US" sz="1200" u="none" strike="noStrike">
                <a:solidFill>
                  <a:srgbClr val="000000"/>
                </a:solidFill>
                <a:latin typeface="Arial"/>
                <a:ea typeface="Arial"/>
                <a:cs typeface="Arial"/>
                <a:sym typeface="Arial"/>
              </a:rPr>
              <a:t>.</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Doyle, J. (2009). Using focus groups as a research method in intellectual disability research: a practical guide. The national federation of voluntary bodies providing services to people with intellectual disabilities.</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Elias, S., Cromarty, E., &amp; Wilson-Jones, L. (2022). Family communication and engagement with digital technology: Approaches and strategies.</a:t>
            </a:r>
            <a:r>
              <a:rPr b="0" i="1" lang="en-US" sz="1200" u="none" strike="noStrike">
                <a:solidFill>
                  <a:srgbClr val="000000"/>
                </a:solidFill>
                <a:latin typeface="Arial"/>
                <a:ea typeface="Arial"/>
                <a:cs typeface="Arial"/>
                <a:sym typeface="Arial"/>
              </a:rPr>
              <a:t>Journal of Research Initiatives, 6</a:t>
            </a:r>
            <a:r>
              <a:rPr b="0" i="0" lang="en-US" sz="1200" u="none" strike="noStrike">
                <a:solidFill>
                  <a:srgbClr val="000000"/>
                </a:solidFill>
                <a:latin typeface="Arial"/>
                <a:ea typeface="Arial"/>
                <a:cs typeface="Arial"/>
                <a:sym typeface="Arial"/>
              </a:rPr>
              <a:t>(2), Article 4. </a:t>
            </a:r>
            <a:r>
              <a:rPr b="0" i="0" lang="en-US" sz="1200" u="sng" strike="noStrike">
                <a:solidFill>
                  <a:srgbClr val="0000FF"/>
                </a:solidFill>
                <a:latin typeface="Arial"/>
                <a:ea typeface="Arial"/>
                <a:cs typeface="Arial"/>
                <a:sym typeface="Arial"/>
                <a:hlinkClick r:id="rId6">
                  <a:extLst>
                    <a:ext uri="{A12FA001-AC4F-418D-AE19-62706E023703}">
                      <ahyp:hlinkClr val="tx"/>
                    </a:ext>
                  </a:extLst>
                </a:hlinkClick>
              </a:rPr>
              <a:t>https://digitalcommons.uncfsu.edu/jri/vol6/iss2/4</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European School Education Platform. (2025). Survey on using mobile phones in schools – Results. Haettu osoitteesta </a:t>
            </a:r>
            <a:r>
              <a:rPr b="0" i="0" lang="en-US" sz="1200" u="sng" strike="noStrike">
                <a:solidFill>
                  <a:srgbClr val="0000FF"/>
                </a:solidFill>
                <a:latin typeface="Arial"/>
                <a:ea typeface="Arial"/>
                <a:cs typeface="Arial"/>
                <a:sym typeface="Arial"/>
                <a:hlinkClick r:id="rId7">
                  <a:extLst>
                    <a:ext uri="{A12FA001-AC4F-418D-AE19-62706E023703}">
                      <ahyp:hlinkClr val="tx"/>
                    </a:ext>
                  </a:extLst>
                </a:hlinkClick>
              </a:rPr>
              <a:t>https://school-education.ec.europa.eu/en/discover/surveys/mobile-phones-schools</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Hoon, W. (2023). Being alone, together: How does design shape social interactions and relationships of young adults in Singapore. </a:t>
            </a:r>
            <a:r>
              <a:rPr b="0" i="1" lang="en-US" sz="1200" u="none" strike="noStrike">
                <a:solidFill>
                  <a:srgbClr val="000000"/>
                </a:solidFill>
                <a:latin typeface="Arial"/>
                <a:ea typeface="Arial"/>
                <a:cs typeface="Arial"/>
                <a:sym typeface="Arial"/>
              </a:rPr>
              <a:t>Journal of Student Research</a:t>
            </a:r>
            <a:r>
              <a:rPr b="0" i="0" lang="en-US" sz="1200" u="none" strike="noStrike">
                <a:solidFill>
                  <a:srgbClr val="000000"/>
                </a:solidFill>
                <a:latin typeface="Arial"/>
                <a:ea typeface="Arial"/>
                <a:cs typeface="Arial"/>
                <a:sym typeface="Arial"/>
              </a:rPr>
              <a:t>. </a:t>
            </a:r>
            <a:r>
              <a:rPr b="0" i="0" lang="en-US" sz="1200" u="sng" strike="noStrike">
                <a:solidFill>
                  <a:srgbClr val="0000FF"/>
                </a:solidFill>
                <a:latin typeface="Arial"/>
                <a:ea typeface="Arial"/>
                <a:cs typeface="Arial"/>
                <a:sym typeface="Arial"/>
                <a:hlinkClick r:id="rId8">
                  <a:extLst>
                    <a:ext uri="{A12FA001-AC4F-418D-AE19-62706E023703}">
                      <ahyp:hlinkClr val="tx"/>
                    </a:ext>
                  </a:extLst>
                </a:hlinkClick>
              </a:rPr>
              <a:t>https://doi.org/10.47611/jsr.v12i3.2037</a:t>
            </a:r>
            <a:r>
              <a:rPr b="0" i="0" lang="en-US" sz="1200" u="none" strike="noStrike">
                <a:solidFill>
                  <a:srgbClr val="000000"/>
                </a:solidFill>
                <a:latin typeface="Arial"/>
                <a:ea typeface="Arial"/>
                <a:cs typeface="Arial"/>
                <a:sym typeface="Arial"/>
              </a:rPr>
              <a:t>.</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Lou, J., &amp; Xu, Q. (2022). The development of positive education combined with online learning: Based on theories and practices. </a:t>
            </a:r>
            <a:r>
              <a:rPr b="0" i="0" lang="en-US" sz="1200" u="sng" strike="noStrike">
                <a:solidFill>
                  <a:srgbClr val="0000FF"/>
                </a:solidFill>
                <a:latin typeface="Arial"/>
                <a:ea typeface="Arial"/>
                <a:cs typeface="Arial"/>
                <a:sym typeface="Arial"/>
                <a:hlinkClick r:id="rId9">
                  <a:extLst>
                    <a:ext uri="{A12FA001-AC4F-418D-AE19-62706E023703}">
                      <ahyp:hlinkClr val="tx"/>
                    </a:ext>
                  </a:extLst>
                </a:hlinkClick>
              </a:rPr>
              <a:t>https://doi.org/10.3389/fpsyg.2022.952784</a:t>
            </a:r>
            <a:r>
              <a:rPr b="0" i="0" lang="en-US" sz="1200" u="none" strike="noStrike">
                <a:solidFill>
                  <a:srgbClr val="000000"/>
                </a:solidFill>
                <a:latin typeface="Arial"/>
                <a:ea typeface="Arial"/>
                <a:cs typeface="Arial"/>
                <a:sym typeface="Arial"/>
              </a:rPr>
              <a:t>.</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Schneider, S. K. and Dong E. (2024). A Multi-Tiered approach to digital wellness. Edutopia. </a:t>
            </a:r>
            <a:r>
              <a:rPr b="0" i="0" lang="en-US" sz="1200" u="sng" strike="noStrike">
                <a:solidFill>
                  <a:srgbClr val="0000FF"/>
                </a:solidFill>
                <a:latin typeface="Arial"/>
                <a:ea typeface="Arial"/>
                <a:cs typeface="Arial"/>
                <a:sym typeface="Arial"/>
                <a:hlinkClick r:id="rId10">
                  <a:extLst>
                    <a:ext uri="{A12FA001-AC4F-418D-AE19-62706E023703}">
                      <ahyp:hlinkClr val="tx"/>
                    </a:ext>
                  </a:extLst>
                </a:hlinkClick>
              </a:rPr>
              <a:t>https://www.edutopia.org/article/promoting-safe-digital-media-use</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Uhls, Y. T., Younan, R., Brown, C. S., Ahn, C., Booker, C. L., Gonzalez, S., Granic, I., Green, K. M., Cross, W., David-Ferdon, C., &amp; Grills, A. E. (2021). Screenshots digital citizenship curriculum: Results from classroom implementation. </a:t>
            </a:r>
            <a:r>
              <a:rPr b="0" i="1" lang="en-US" sz="1200" u="none" strike="noStrike">
                <a:solidFill>
                  <a:srgbClr val="000000"/>
                </a:solidFill>
                <a:latin typeface="Arial"/>
                <a:ea typeface="Arial"/>
                <a:cs typeface="Arial"/>
                <a:sym typeface="Arial"/>
              </a:rPr>
              <a:t>JMIR Mental Health</a:t>
            </a:r>
            <a:r>
              <a:rPr b="0" i="0" lang="en-US" sz="1200" u="none" strike="noStrike">
                <a:solidFill>
                  <a:srgbClr val="000000"/>
                </a:solidFill>
                <a:latin typeface="Arial"/>
                <a:ea typeface="Arial"/>
                <a:cs typeface="Arial"/>
                <a:sym typeface="Arial"/>
              </a:rPr>
              <a:t>, </a:t>
            </a:r>
            <a:r>
              <a:rPr b="0" i="1" lang="en-US" sz="1200" u="none" strike="noStrike">
                <a:solidFill>
                  <a:srgbClr val="000000"/>
                </a:solidFill>
                <a:latin typeface="Arial"/>
                <a:ea typeface="Arial"/>
                <a:cs typeface="Arial"/>
                <a:sym typeface="Arial"/>
              </a:rPr>
              <a:t>8</a:t>
            </a:r>
            <a:r>
              <a:rPr b="0" i="0" lang="en-US" sz="1200" u="none" strike="noStrike">
                <a:solidFill>
                  <a:srgbClr val="000000"/>
                </a:solidFill>
                <a:latin typeface="Arial"/>
                <a:ea typeface="Arial"/>
                <a:cs typeface="Arial"/>
                <a:sym typeface="Arial"/>
              </a:rPr>
              <a:t>(9), e26197. </a:t>
            </a:r>
            <a:r>
              <a:rPr b="0" i="0" lang="en-US" sz="1200" u="sng" strike="noStrike">
                <a:solidFill>
                  <a:srgbClr val="0000FF"/>
                </a:solidFill>
                <a:latin typeface="Arial"/>
                <a:ea typeface="Arial"/>
                <a:cs typeface="Arial"/>
                <a:sym typeface="Arial"/>
                <a:hlinkClick r:id="rId11">
                  <a:extLst>
                    <a:ext uri="{A12FA001-AC4F-418D-AE19-62706E023703}">
                      <ahyp:hlinkClr val="tx"/>
                    </a:ext>
                  </a:extLst>
                </a:hlinkClick>
              </a:rPr>
              <a:t>https://doi.org/10.2196/26197</a:t>
            </a:r>
            <a:endParaRPr sz="1200">
              <a:solidFill>
                <a:srgbClr val="000000"/>
              </a:solidFill>
            </a:endParaRPr>
          </a:p>
          <a:p>
            <a:pPr indent="0" lvl="0" marL="0" rtl="0" algn="l">
              <a:lnSpc>
                <a:spcPct val="100000"/>
              </a:lnSpc>
              <a:spcBef>
                <a:spcPts val="1400"/>
              </a:spcBef>
              <a:spcAft>
                <a:spcPts val="0"/>
              </a:spcAft>
              <a:buSzPts val="1800"/>
              <a:buNone/>
            </a:pPr>
            <a:r>
              <a:rPr b="0" i="0" lang="en-US" sz="1200" u="none" strike="noStrike">
                <a:solidFill>
                  <a:srgbClr val="000000"/>
                </a:solidFill>
                <a:latin typeface="Arial"/>
                <a:ea typeface="Arial"/>
                <a:cs typeface="Arial"/>
                <a:sym typeface="Arial"/>
              </a:rPr>
              <a:t>University of California, Office of the President. (2016-2017). How to write SMART goals (Version 2) [PDF]. University of California. </a:t>
            </a:r>
            <a:r>
              <a:rPr b="0" i="0" lang="en-US" sz="1200" u="sng" strike="noStrike">
                <a:solidFill>
                  <a:srgbClr val="0000FF"/>
                </a:solidFill>
                <a:latin typeface="Arial"/>
                <a:ea typeface="Arial"/>
                <a:cs typeface="Arial"/>
                <a:sym typeface="Arial"/>
                <a:hlinkClick r:id="rId12">
                  <a:extLst>
                    <a:ext uri="{A12FA001-AC4F-418D-AE19-62706E023703}">
                      <ahyp:hlinkClr val="tx"/>
                    </a:ext>
                  </a:extLst>
                </a:hlinkClick>
              </a:rPr>
              <a:t>https://www.ucop.edu/local-human-resources/_files/performance-appraisal/How+to+write+SMART+Goals+v2.pdf</a:t>
            </a:r>
            <a:endParaRPr sz="1200">
              <a:solidFill>
                <a:srgbClr val="000000"/>
              </a:solidFill>
            </a:endParaRPr>
          </a:p>
          <a:p>
            <a:pPr indent="0" lvl="0" marL="0" rtl="0" algn="l">
              <a:lnSpc>
                <a:spcPct val="100000"/>
              </a:lnSpc>
              <a:spcBef>
                <a:spcPts val="1400"/>
              </a:spcBef>
              <a:spcAft>
                <a:spcPts val="1400"/>
              </a:spcAft>
              <a:buSzPts val="1800"/>
              <a:buNone/>
            </a:pPr>
            <a:r>
              <a:rPr b="0" i="0" lang="en-US" sz="1200" u="none" strike="noStrike">
                <a:solidFill>
                  <a:srgbClr val="000000"/>
                </a:solidFill>
                <a:latin typeface="Arial"/>
                <a:ea typeface="Arial"/>
                <a:cs typeface="Arial"/>
                <a:sym typeface="Arial"/>
              </a:rPr>
              <a:t>Youm, Y. (2024). Strategies for Improving Digital Well-being Among Students. </a:t>
            </a:r>
            <a:r>
              <a:rPr b="0" i="1" lang="en-US" sz="1200" u="none" strike="noStrike">
                <a:solidFill>
                  <a:srgbClr val="000000"/>
                </a:solidFill>
                <a:latin typeface="Arial"/>
                <a:ea typeface="Arial"/>
                <a:cs typeface="Arial"/>
                <a:sym typeface="Arial"/>
              </a:rPr>
              <a:t>ResearchGate</a:t>
            </a:r>
            <a:r>
              <a:rPr b="0" i="0" lang="en-US" sz="1200" u="none" strike="noStrike">
                <a:solidFill>
                  <a:srgbClr val="000000"/>
                </a:solidFill>
                <a:latin typeface="Arial"/>
                <a:ea typeface="Arial"/>
                <a:cs typeface="Arial"/>
                <a:sym typeface="Arial"/>
              </a:rPr>
              <a:t>. </a:t>
            </a:r>
            <a:r>
              <a:rPr b="0" i="0" lang="en-US" sz="1200" u="sng" strike="noStrike">
                <a:solidFill>
                  <a:srgbClr val="0000FF"/>
                </a:solidFill>
                <a:latin typeface="Arial"/>
                <a:ea typeface="Arial"/>
                <a:cs typeface="Arial"/>
                <a:sym typeface="Arial"/>
                <a:hlinkClick r:id="rId13">
                  <a:extLst>
                    <a:ext uri="{A12FA001-AC4F-418D-AE19-62706E023703}">
                      <ahyp:hlinkClr val="tx"/>
                    </a:ext>
                  </a:extLst>
                </a:hlinkClick>
              </a:rPr>
              <a:t>https://www.researchgate.net/publication/391052892_Strategies_for_Improving_Digital_Well-being_Among_Students</a:t>
            </a:r>
            <a:endParaRPr sz="12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2000"/>
              <a:buFont typeface="Arial"/>
              <a:buNone/>
            </a:pPr>
            <a:r>
              <a:rPr b="0" i="0" lang="en-US" sz="2000" u="none" strike="noStrike">
                <a:latin typeface="Arial"/>
                <a:ea typeface="Arial"/>
                <a:cs typeface="Arial"/>
                <a:sym typeface="Arial"/>
              </a:rPr>
              <a:t>Onnittelut! </a:t>
            </a:r>
            <a:endParaRPr/>
          </a:p>
          <a:p>
            <a:pPr indent="0" lvl="0" marL="0" rtl="0" algn="ctr">
              <a:lnSpc>
                <a:spcPct val="90000"/>
              </a:lnSpc>
              <a:spcBef>
                <a:spcPts val="0"/>
              </a:spcBef>
              <a:spcAft>
                <a:spcPts val="0"/>
              </a:spcAft>
              <a:buClr>
                <a:schemeClr val="accent2"/>
              </a:buClr>
              <a:buSzPts val="2000"/>
              <a:buFont typeface="Arial"/>
              <a:buNone/>
            </a:pPr>
            <a:r>
              <a:rPr b="0" i="0" lang="en-US" sz="2000" u="none" strike="noStrike">
                <a:latin typeface="Arial"/>
                <a:ea typeface="Arial"/>
                <a:cs typeface="Arial"/>
                <a:sym typeface="Arial"/>
              </a:rPr>
              <a:t>Olet suorittanut koulutuksen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aec51c1436_0_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0" i="0" lang="en-US" sz="2800" u="none" strike="noStrike">
                <a:latin typeface="Arial"/>
                <a:ea typeface="Arial"/>
                <a:cs typeface="Arial"/>
                <a:sym typeface="Arial"/>
              </a:rPr>
              <a:t>1.2 Digitaalisen hyvinvoinnin visio kouluille PERMA-periaatteiden pohjalta</a:t>
            </a:r>
            <a:endParaRPr sz="2800"/>
          </a:p>
        </p:txBody>
      </p:sp>
      <p:sp>
        <p:nvSpPr>
          <p:cNvPr id="121" name="Google Shape;121;g3aec51c1436_0_51"/>
          <p:cNvSpPr txBox="1"/>
          <p:nvPr>
            <p:ph idx="1" type="body"/>
          </p:nvPr>
        </p:nvSpPr>
        <p:spPr>
          <a:xfrm>
            <a:off x="97975" y="1096600"/>
            <a:ext cx="6715800" cy="567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b="0" i="0" lang="en-US" sz="3000" u="none" strike="noStrike">
                <a:latin typeface="Arial"/>
                <a:ea typeface="Arial"/>
                <a:cs typeface="Arial"/>
                <a:sym typeface="Arial"/>
              </a:rPr>
              <a:t>Koulun digitaalisen hyvinvoinnin visiolla on tärkeä rooli siinä, miten teknologia lisää oppilaiden kukoistamista sen sijaan, että se vähentäisi sitä. </a:t>
            </a:r>
            <a:endParaRPr sz="3000"/>
          </a:p>
          <a:p>
            <a:pPr indent="0" lvl="0" marL="0" rtl="0" algn="ctr">
              <a:lnSpc>
                <a:spcPct val="90000"/>
              </a:lnSpc>
              <a:spcBef>
                <a:spcPts val="0"/>
              </a:spcBef>
              <a:spcAft>
                <a:spcPts val="0"/>
              </a:spcAft>
              <a:buClr>
                <a:schemeClr val="dk1"/>
              </a:buClr>
              <a:buSzPts val="1800"/>
              <a:buNone/>
            </a:pPr>
            <a:r>
              <a:t/>
            </a:r>
            <a:endParaRPr sz="3000"/>
          </a:p>
          <a:p>
            <a:pPr indent="0" lvl="0" marL="0" rtl="0" algn="ctr">
              <a:lnSpc>
                <a:spcPct val="90000"/>
              </a:lnSpc>
              <a:spcBef>
                <a:spcPts val="0"/>
              </a:spcBef>
              <a:spcAft>
                <a:spcPts val="0"/>
              </a:spcAft>
              <a:buClr>
                <a:schemeClr val="dk1"/>
              </a:buClr>
              <a:buSzPts val="1800"/>
              <a:buNone/>
            </a:pPr>
            <a:r>
              <a:rPr b="0" i="0" lang="en-US" sz="3000" u="none" strike="noStrike">
                <a:latin typeface="Arial"/>
                <a:ea typeface="Arial"/>
                <a:cs typeface="Arial"/>
                <a:sym typeface="Arial"/>
              </a:rPr>
              <a:t>Tämän</a:t>
            </a:r>
            <a:r>
              <a:rPr b="1" i="0" lang="en-US" sz="3000" u="none" strike="noStrike">
                <a:latin typeface="Arial"/>
                <a:ea typeface="Arial"/>
                <a:cs typeface="Arial"/>
                <a:sym typeface="Arial"/>
              </a:rPr>
              <a:t> vision on saumattomasti yhdistettävä PERMA-viitekehys koulusi olemassa oleviin arvoihin ja teknologiakäytäntöihin.</a:t>
            </a:r>
            <a:endParaRPr i="1" sz="3000"/>
          </a:p>
        </p:txBody>
      </p:sp>
      <p:pic>
        <p:nvPicPr>
          <p:cNvPr id="122" name="Google Shape;122;g3aec51c1436_0_51"/>
          <p:cNvPicPr preferRelativeResize="0"/>
          <p:nvPr/>
        </p:nvPicPr>
        <p:blipFill rotWithShape="1">
          <a:blip r:embed="rId3">
            <a:alphaModFix/>
          </a:blip>
          <a:srcRect b="0" l="0" r="0" t="0"/>
          <a:stretch/>
        </p:blipFill>
        <p:spPr>
          <a:xfrm>
            <a:off x="7381850" y="1241150"/>
            <a:ext cx="4375675" cy="437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aec51c1436_0_6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0" i="0" lang="en-US" sz="3000" u="none" strike="noStrike">
                <a:latin typeface="Arial"/>
                <a:ea typeface="Arial"/>
                <a:cs typeface="Arial"/>
                <a:sym typeface="Arial"/>
              </a:rPr>
              <a:t>1.2 Digitaalisen hyvinvoinnin visio kouluille PERMA-periaatteiden pohjalta</a:t>
            </a:r>
            <a:endParaRPr sz="3000"/>
          </a:p>
        </p:txBody>
      </p:sp>
      <p:sp>
        <p:nvSpPr>
          <p:cNvPr id="129" name="Google Shape;129;g3aec51c1436_0_66"/>
          <p:cNvSpPr txBox="1"/>
          <p:nvPr>
            <p:ph idx="1" type="body"/>
          </p:nvPr>
        </p:nvSpPr>
        <p:spPr>
          <a:xfrm>
            <a:off x="97975" y="980896"/>
            <a:ext cx="11944500" cy="11550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2400" u="none" strike="noStrike">
                <a:latin typeface="Arial"/>
                <a:ea typeface="Arial"/>
                <a:cs typeface="Arial"/>
                <a:sym typeface="Arial"/>
              </a:rPr>
              <a:t>Kehittäessään SMART-tavoitteita digitaaliselle hyvinvoinnille koulujen on pohdittava, miten jokainen teknologiataso on linjassa PERMA-periaatteiden kanssa sen sijaan, että ne yksinkertaisesti ottaisivat käyttöön työkaluja niiden itsensä vuoksi.</a:t>
            </a:r>
            <a:endParaRPr/>
          </a:p>
        </p:txBody>
      </p:sp>
      <p:sp>
        <p:nvSpPr>
          <p:cNvPr id="130" name="Google Shape;130;g3aec51c1436_0_66"/>
          <p:cNvSpPr txBox="1"/>
          <p:nvPr>
            <p:ph idx="2" type="body"/>
          </p:nvPr>
        </p:nvSpPr>
        <p:spPr>
          <a:xfrm>
            <a:off x="97975" y="2319350"/>
            <a:ext cx="11944500" cy="44328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800"/>
              <a:buNone/>
            </a:pPr>
            <a:r>
              <a:rPr b="0" i="0" lang="en-US" sz="1800" u="none" strike="noStrike">
                <a:latin typeface="Arial"/>
                <a:ea typeface="Arial"/>
                <a:cs typeface="Arial"/>
                <a:sym typeface="Arial"/>
              </a:rPr>
              <a:t>Kun PERMA sovelletaan digitaalisiin konteksteihin, se muuttaa teknologian pelkästä työkalusta hyvinvoinnin katalysaattoriksi. </a:t>
            </a:r>
            <a:endParaRPr/>
          </a:p>
          <a:p>
            <a:pPr indent="-342900" lvl="0" marL="457200" rtl="0" algn="l">
              <a:lnSpc>
                <a:spcPct val="200000"/>
              </a:lnSpc>
              <a:spcBef>
                <a:spcPts val="0"/>
              </a:spcBef>
              <a:spcAft>
                <a:spcPts val="0"/>
              </a:spcAft>
              <a:buClr>
                <a:schemeClr val="accent2"/>
              </a:buClr>
              <a:buSzPts val="1800"/>
              <a:buChar char="●"/>
            </a:pPr>
            <a:r>
              <a:rPr b="1" i="0" lang="en-US" sz="1800" u="none" strike="noStrike">
                <a:latin typeface="Arial"/>
                <a:ea typeface="Arial"/>
                <a:cs typeface="Arial"/>
                <a:sym typeface="Arial"/>
              </a:rPr>
              <a:t>Positiiviset tunteet</a:t>
            </a:r>
            <a:r>
              <a:rPr b="0" i="0" lang="en-US" sz="1800" u="none" strike="noStrike">
                <a:latin typeface="Arial"/>
                <a:ea typeface="Arial"/>
                <a:cs typeface="Arial"/>
                <a:sym typeface="Arial"/>
              </a:rPr>
              <a:t> syntyvät, kun teknologia luo iloa ja uteliaisuutta ahdistuksen sijaan. </a:t>
            </a:r>
            <a:endParaRPr/>
          </a:p>
          <a:p>
            <a:pPr indent="-342900" lvl="0" marL="457200" rtl="0" algn="l">
              <a:lnSpc>
                <a:spcPct val="200000"/>
              </a:lnSpc>
              <a:spcBef>
                <a:spcPts val="0"/>
              </a:spcBef>
              <a:spcAft>
                <a:spcPts val="0"/>
              </a:spcAft>
              <a:buClr>
                <a:schemeClr val="accent2"/>
              </a:buClr>
              <a:buSzPts val="1800"/>
              <a:buChar char="●"/>
            </a:pPr>
            <a:r>
              <a:rPr b="1" i="0" lang="en-US" sz="1800" u="none" strike="noStrike">
                <a:latin typeface="Arial"/>
                <a:ea typeface="Arial"/>
                <a:cs typeface="Arial"/>
                <a:sym typeface="Arial"/>
              </a:rPr>
              <a:t>Sitoutuminen</a:t>
            </a:r>
            <a:r>
              <a:rPr b="0" i="0" lang="en-US" sz="1800" u="none" strike="noStrike">
                <a:latin typeface="Arial"/>
                <a:ea typeface="Arial"/>
                <a:cs typeface="Arial"/>
                <a:sym typeface="Arial"/>
              </a:rPr>
              <a:t> tapahtuu, kun digitaaliset työkalut helpottavat syvällistä oppimista ja flow-tiloja. </a:t>
            </a:r>
            <a:endParaRPr/>
          </a:p>
          <a:p>
            <a:pPr indent="-342900" lvl="0" marL="457200" rtl="0" algn="l">
              <a:lnSpc>
                <a:spcPct val="200000"/>
              </a:lnSpc>
              <a:spcBef>
                <a:spcPts val="0"/>
              </a:spcBef>
              <a:spcAft>
                <a:spcPts val="0"/>
              </a:spcAft>
              <a:buClr>
                <a:schemeClr val="accent2"/>
              </a:buClr>
              <a:buSzPts val="1800"/>
              <a:buChar char="●"/>
            </a:pPr>
            <a:r>
              <a:rPr b="1" i="0" lang="en-US" sz="1800" u="none" strike="noStrike">
                <a:latin typeface="Arial"/>
                <a:ea typeface="Arial"/>
                <a:cs typeface="Arial"/>
                <a:sym typeface="Arial"/>
              </a:rPr>
              <a:t>Ihmissuhteet </a:t>
            </a:r>
            <a:r>
              <a:rPr b="0" i="0" lang="en-US" sz="1800" u="none" strike="noStrike">
                <a:latin typeface="Arial"/>
                <a:ea typeface="Arial"/>
                <a:cs typeface="Arial"/>
                <a:sym typeface="Arial"/>
              </a:rPr>
              <a:t>vahvistuvat merkityksellisten digitaalisten yhteyksien kautta pinnallisten vuorovaikutusten sijaan. </a:t>
            </a:r>
            <a:endParaRPr/>
          </a:p>
          <a:p>
            <a:pPr indent="-342900" lvl="0" marL="457200" rtl="0" algn="l">
              <a:lnSpc>
                <a:spcPct val="200000"/>
              </a:lnSpc>
              <a:spcBef>
                <a:spcPts val="0"/>
              </a:spcBef>
              <a:spcAft>
                <a:spcPts val="0"/>
              </a:spcAft>
              <a:buClr>
                <a:schemeClr val="accent2"/>
              </a:buClr>
              <a:buSzPts val="1800"/>
              <a:buChar char="●"/>
            </a:pPr>
            <a:r>
              <a:rPr b="1" i="0" lang="en-US" sz="1800" u="none" strike="noStrike">
                <a:latin typeface="Arial"/>
                <a:ea typeface="Arial"/>
                <a:cs typeface="Arial"/>
                <a:sym typeface="Arial"/>
              </a:rPr>
              <a:t>Merkityksellisyys</a:t>
            </a:r>
            <a:r>
              <a:rPr b="0" i="0" lang="en-US" sz="1800" u="none" strike="noStrike">
                <a:latin typeface="Arial"/>
                <a:ea typeface="Arial"/>
                <a:cs typeface="Arial"/>
                <a:sym typeface="Arial"/>
              </a:rPr>
              <a:t> kehittyy, kun teknologia palvelee tarkoituksenmukaisia tavoitteita, jotka ovat linjassa opiskelijoiden arvojen kanssa. </a:t>
            </a:r>
            <a:endParaRPr/>
          </a:p>
          <a:p>
            <a:pPr indent="-342900" lvl="0" marL="457200" rtl="0" algn="l">
              <a:lnSpc>
                <a:spcPct val="200000"/>
              </a:lnSpc>
              <a:spcBef>
                <a:spcPts val="0"/>
              </a:spcBef>
              <a:spcAft>
                <a:spcPts val="0"/>
              </a:spcAft>
              <a:buClr>
                <a:schemeClr val="accent2"/>
              </a:buClr>
              <a:buSzPts val="1800"/>
              <a:buChar char="●"/>
            </a:pPr>
            <a:r>
              <a:rPr b="1" i="0" lang="en-US" sz="1800" u="none" strike="noStrike">
                <a:latin typeface="Arial"/>
                <a:ea typeface="Arial"/>
                <a:cs typeface="Arial"/>
                <a:sym typeface="Arial"/>
              </a:rPr>
              <a:t>Saavutukset</a:t>
            </a:r>
            <a:r>
              <a:rPr b="0" i="0" lang="en-US" sz="1800" u="none" strike="noStrike">
                <a:latin typeface="Arial"/>
                <a:ea typeface="Arial"/>
                <a:cs typeface="Arial"/>
                <a:sym typeface="Arial"/>
              </a:rPr>
              <a:t> syntyvät, kun digitaaliset työkalut aidosti parantavat oppimistuloksia ja henkilökohtaista kasvua.</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