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6858000" cx="12192000"/>
  <p:notesSz cx="6858000" cy="9144000"/>
  <p:embeddedFontLs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2" roundtripDataSignature="AMtx7miJ7VgsQ9838WKtJUbnB04TpmZN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8F114F-0618-4F95-B07C-91EC4C23131A}">
  <a:tblStyle styleId="{598F114F-0618-4F95-B07C-91EC4C23131A}" styleName="Table_0">
    <a:wholeTbl>
      <a:tcTxStyle b="off" i="off">
        <a:font>
          <a:latin typeface="Arial"/>
          <a:ea typeface="Arial"/>
          <a:cs typeface="Arial"/>
        </a:font>
        <a:srgbClr val="000000"/>
      </a:tcTxStyle>
      <a:tcStyle>
        <a:tcBdr>
          <a:left>
            <a:ln cap="flat" cmpd="sng" w="9525">
              <a:solidFill>
                <a:srgbClr val="AB88FF"/>
              </a:solidFill>
              <a:prstDash val="solid"/>
              <a:round/>
              <a:headEnd len="sm" w="sm" type="none"/>
              <a:tailEnd len="sm" w="sm" type="none"/>
            </a:ln>
          </a:left>
          <a:right>
            <a:ln cap="flat" cmpd="sng" w="9525">
              <a:solidFill>
                <a:srgbClr val="AB88FF"/>
              </a:solidFill>
              <a:prstDash val="solid"/>
              <a:round/>
              <a:headEnd len="sm" w="sm" type="none"/>
              <a:tailEnd len="sm" w="sm" type="none"/>
            </a:ln>
          </a:right>
          <a:top>
            <a:ln cap="flat" cmpd="sng" w="9525">
              <a:solidFill>
                <a:srgbClr val="AB88FF"/>
              </a:solidFill>
              <a:prstDash val="solid"/>
              <a:round/>
              <a:headEnd len="sm" w="sm" type="none"/>
              <a:tailEnd len="sm" w="sm" type="none"/>
            </a:ln>
          </a:top>
          <a:bottom>
            <a:ln cap="flat" cmpd="sng" w="9525">
              <a:solidFill>
                <a:srgbClr val="AB88FF"/>
              </a:solidFill>
              <a:prstDash val="solid"/>
              <a:round/>
              <a:headEnd len="sm" w="sm" type="none"/>
              <a:tailEnd len="sm" w="sm" type="none"/>
            </a:ln>
          </a:bottom>
          <a:insideH>
            <a:ln cap="flat" cmpd="sng" w="9525">
              <a:solidFill>
                <a:srgbClr val="AB88FF"/>
              </a:solidFill>
              <a:prstDash val="solid"/>
              <a:round/>
              <a:headEnd len="sm" w="sm" type="none"/>
              <a:tailEnd len="sm" w="sm" type="none"/>
            </a:ln>
          </a:insideH>
          <a:insideV>
            <a:ln cap="flat" cmpd="sng" w="9525">
              <a:solidFill>
                <a:srgbClr val="AB88FF"/>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customschemas.google.com/relationships/presentationmetadata" Target="meta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OpenSans-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b05430cd3f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3b05430cd3f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b05430cd3f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3b05430cd3f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3b05430cd3f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b05430cd3f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3b05430cd3f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3b05430cd3f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b05430cd3f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3b05430cd3f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3b05430cd3f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b05430cd3f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3b05430cd3f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3b05430cd3f_0_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b05430cd3f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3b05430cd3f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b05430cd3f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b05430cd3f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3b05430cd3f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aec51c1436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3aec51c143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b05430cd3f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3b05430cd3f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3b05430cd3f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b05430cd3f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3b05430cd3f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3b05430cd3f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b05430cd3f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3b05430cd3f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3b05430cd3f_0_2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b05430cd3f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3b05430cd3f_0_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3b05430cd3f_0_2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b05430cd3f_0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3b05430cd3f_0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3b05430cd3f_0_2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b05430cd3f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3b05430cd3f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3b05430cd3f_0_2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b05430cd3f_0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3b05430cd3f_0_2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3b05430cd3f_0_2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b05430cd3f_0_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b05430cd3f_0_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3b05430cd3f_0_2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b05430cd3f_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3b05430cd3f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aec51c1436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3aec51c1436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3aec51c1436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b05430cd3f_0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3b05430cd3f_0_2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3b05430cd3f_0_2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b05430cd3f_0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3b05430cd3f_0_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g3b05430cd3f_0_3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b05430cd3f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3b05430cd3f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b05430cd3f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3b05430cd3f_0_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g3b05430cd3f_0_3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b05430cd3f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3b05430cd3f_2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g3b05430cd3f_2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b05430cd3f_2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g3b05430cd3f_2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b05430cd3f_2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3b05430cd3f_2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g3b05430cd3f_2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b05430cd3f_2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3b05430cd3f_2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g3b05430cd3f_2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b05430cd3f_2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3b05430cd3f_2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g3b05430cd3f_2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b05430cd3f_2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g3b05430cd3f_2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b05430cd3f_2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3b05430cd3f_2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provide </a:t>
            </a:r>
            <a:r>
              <a:rPr b="1" lang="en-US"/>
              <a:t>three lesson plans examples</a:t>
            </a:r>
            <a:r>
              <a:rPr lang="en-US"/>
              <a:t> and activity sheet </a:t>
            </a:r>
            <a:r>
              <a:rPr b="1" lang="en-US"/>
              <a:t>Activity: Group Reflection on Lesson Plan Examples</a:t>
            </a:r>
            <a:endParaRPr b="1"/>
          </a:p>
          <a:p>
            <a:pPr indent="0" lvl="0" marL="0" rtl="0" algn="l">
              <a:lnSpc>
                <a:spcPct val="100000"/>
              </a:lnSpc>
              <a:spcBef>
                <a:spcPts val="0"/>
              </a:spcBef>
              <a:spcAft>
                <a:spcPts val="0"/>
              </a:spcAft>
              <a:buSzPts val="1400"/>
              <a:buNone/>
            </a:pPr>
            <a:r>
              <a:t/>
            </a:r>
            <a:endParaRPr/>
          </a:p>
        </p:txBody>
      </p:sp>
      <p:sp>
        <p:nvSpPr>
          <p:cNvPr id="414" name="Google Shape;414;g3b05430cd3f_2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b05430cd3f_2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3b05430cd3f_2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g3b05430cd3f_2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b05430cd3f_2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3b05430cd3f_2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3b05430cd3f_2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b05430cd3f_2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3b05430cd3f_2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g3b05430cd3f_2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b05430cd3f_2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g3b05430cd3f_2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b05430cd3f_2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3b05430cd3f_2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3b05430cd3f_2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b05430cd3f_2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3b05430cd3f_2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g3b05430cd3f_2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b05430cd3f_2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3b05430cd3f_2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g3b05430cd3f_2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b05430cd3f_2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3b05430cd3f_2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g3b05430cd3f_2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b05430cd3f_2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3b05430cd3f_2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g3b05430cd3f_2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b05430cd3f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3b05430cd3f_2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g3b05430cd3f_2_1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b05430cd3f_2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3b05430cd3f_2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g3b05430cd3f_2_1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b05430cd3f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g3b05430cd3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b05430cd3f_2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3b05430cd3f_2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g3b05430cd3f_2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b05430cd3f_2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g3b05430cd3f_2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b05430cd3f_2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g3b05430cd3f_2_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g3b05430cd3f_2_1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b05430cd3f_2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3b05430cd3f_2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g3b05430cd3f_2_1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b05430cd3f_2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3b05430cd3f_2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g3b05430cd3f_2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b05430cd3f_2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3b05430cd3f_2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g3b05430cd3f_2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b05430cd3f_2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3b05430cd3f_2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3b05430cd3f_2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b05430cd3f_2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3b05430cd3f_2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g3b05430cd3f_2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b05430cd3f_2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3b05430cd3f_2_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g3b05430cd3f_2_2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b05430cd3f_2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3b05430cd3f_2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3b05430cd3f_2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b05430cd3f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3b05430cd3f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When you intentionally connect your teaching methods to these principles, you help students become not just digital users, but digital citizens who are balanced, capable, and thoughtful (Waters &amp; Loton, 2019).</a:t>
            </a:r>
            <a:endParaRPr sz="1100"/>
          </a:p>
        </p:txBody>
      </p:sp>
      <p:sp>
        <p:nvSpPr>
          <p:cNvPr id="96" name="Google Shape;96;g3b05430cd3f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b05430cd3f_2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g3b05430cd3f_2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9" name="Google Shape;589;g3b05430cd3f_2_2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b05430cd3f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3b05430cd3f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3b05430cd3f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b05430cd3f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3b05430cd3f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3b05430cd3f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4" name="Shape 24"/>
        <p:cNvGrpSpPr/>
        <p:nvPr/>
      </p:nvGrpSpPr>
      <p:grpSpPr>
        <a:xfrm>
          <a:off x="0" y="0"/>
          <a:ext cx="0" cy="0"/>
          <a:chOff x="0" y="0"/>
          <a:chExt cx="0" cy="0"/>
        </a:xfrm>
      </p:grpSpPr>
      <p:sp>
        <p:nvSpPr>
          <p:cNvPr id="25" name="Google Shape;25;p12"/>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2000"/>
              <a:buFont typeface="Arial"/>
              <a:buNone/>
              <a:defRPr b="1" sz="2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2"/>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 name="Google Shape;29;p12"/>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0" name="Google Shape;30;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1"/>
              </a:solidFill>
              <a:latin typeface="Arial"/>
              <a:ea typeface="Arial"/>
              <a:cs typeface="Arial"/>
              <a:sym typeface="Arial"/>
            </a:endParaRPr>
          </a:p>
        </p:txBody>
      </p:sp>
      <p:pic>
        <p:nvPicPr>
          <p:cNvPr id="31" name="Google Shape;31;p12"/>
          <p:cNvPicPr preferRelativeResize="0"/>
          <p:nvPr/>
        </p:nvPicPr>
        <p:blipFill rotWithShape="1">
          <a:blip r:embed="rId3">
            <a:alphaModFix/>
          </a:blip>
          <a:srcRect b="0" l="0" r="0" t="0"/>
          <a:stretch/>
        </p:blipFill>
        <p:spPr>
          <a:xfrm>
            <a:off x="155448" y="224584"/>
            <a:ext cx="3571024" cy="1422523"/>
          </a:xfrm>
          <a:prstGeom prst="rect">
            <a:avLst/>
          </a:prstGeom>
          <a:noFill/>
          <a:ln>
            <a:noFill/>
          </a:ln>
        </p:spPr>
      </p:pic>
      <p:pic>
        <p:nvPicPr>
          <p:cNvPr id="32" name="Google Shape;32;p12"/>
          <p:cNvPicPr preferRelativeResize="0"/>
          <p:nvPr/>
        </p:nvPicPr>
        <p:blipFill rotWithShape="1">
          <a:blip r:embed="rId4">
            <a:alphaModFix/>
          </a:blip>
          <a:srcRect b="0" l="0" r="0" t="0"/>
          <a:stretch/>
        </p:blipFill>
        <p:spPr>
          <a:xfrm>
            <a:off x="7159752"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3" name="Shape 33"/>
        <p:cNvGrpSpPr/>
        <p:nvPr/>
      </p:nvGrpSpPr>
      <p:grpSpPr>
        <a:xfrm>
          <a:off x="0" y="0"/>
          <a:ext cx="0" cy="0"/>
          <a:chOff x="0" y="0"/>
          <a:chExt cx="0" cy="0"/>
        </a:xfrm>
      </p:grpSpPr>
      <p:sp>
        <p:nvSpPr>
          <p:cNvPr id="34" name="Google Shape;34;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accent2"/>
        </a:solidFill>
      </p:bgPr>
    </p:bg>
    <p:spTree>
      <p:nvGrpSpPr>
        <p:cNvPr id="37" name="Shape 37"/>
        <p:cNvGrpSpPr/>
        <p:nvPr/>
      </p:nvGrpSpPr>
      <p:grpSpPr>
        <a:xfrm>
          <a:off x="0" y="0"/>
          <a:ext cx="0" cy="0"/>
          <a:chOff x="0" y="0"/>
          <a:chExt cx="0" cy="0"/>
        </a:xfrm>
      </p:grpSpPr>
      <p:sp>
        <p:nvSpPr>
          <p:cNvPr id="38" name="Google Shape;38;g3b05430cd3f_0_179"/>
          <p:cNvSpPr txBox="1"/>
          <p:nvPr>
            <p:ph type="title"/>
          </p:nvPr>
        </p:nvSpPr>
        <p:spPr>
          <a:xfrm>
            <a:off x="838200" y="365129"/>
            <a:ext cx="10515600" cy="1325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9" name="Shape 39"/>
        <p:cNvGrpSpPr/>
        <p:nvPr/>
      </p:nvGrpSpPr>
      <p:grpSpPr>
        <a:xfrm>
          <a:off x="0" y="0"/>
          <a:ext cx="0" cy="0"/>
          <a:chOff x="0" y="0"/>
          <a:chExt cx="0" cy="0"/>
        </a:xfrm>
      </p:grpSpPr>
      <p:sp>
        <p:nvSpPr>
          <p:cNvPr id="40" name="Google Shape;40;p1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 name="Google Shape;42;p19"/>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43" name="Google Shape;43;p19"/>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7" name="Shape 47"/>
        <p:cNvGrpSpPr/>
        <p:nvPr/>
      </p:nvGrpSpPr>
      <p:grpSpPr>
        <a:xfrm>
          <a:off x="0" y="0"/>
          <a:ext cx="0" cy="0"/>
          <a:chOff x="0" y="0"/>
          <a:chExt cx="0" cy="0"/>
        </a:xfrm>
      </p:grpSpPr>
      <p:sp>
        <p:nvSpPr>
          <p:cNvPr id="48" name="Google Shape;48;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50" name="Shape 50"/>
        <p:cNvGrpSpPr/>
        <p:nvPr/>
      </p:nvGrpSpPr>
      <p:grpSpPr>
        <a:xfrm>
          <a:off x="0" y="0"/>
          <a:ext cx="0" cy="0"/>
          <a:chOff x="0" y="0"/>
          <a:chExt cx="0" cy="0"/>
        </a:xfrm>
      </p:grpSpPr>
      <p:sp>
        <p:nvSpPr>
          <p:cNvPr id="51" name="Google Shape;51;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4" name="Shape 54"/>
        <p:cNvGrpSpPr/>
        <p:nvPr/>
      </p:nvGrpSpPr>
      <p:grpSpPr>
        <a:xfrm>
          <a:off x="0" y="0"/>
          <a:ext cx="0" cy="0"/>
          <a:chOff x="0" y="0"/>
          <a:chExt cx="0" cy="0"/>
        </a:xfrm>
      </p:grpSpPr>
      <p:sp>
        <p:nvSpPr>
          <p:cNvPr id="55" name="Google Shape;55;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9" name="Shape 59"/>
        <p:cNvGrpSpPr/>
        <p:nvPr/>
      </p:nvGrpSpPr>
      <p:grpSpPr>
        <a:xfrm>
          <a:off x="0" y="0"/>
          <a:ext cx="0" cy="0"/>
          <a:chOff x="0" y="0"/>
          <a:chExt cx="0" cy="0"/>
        </a:xfrm>
      </p:grpSpPr>
      <p:sp>
        <p:nvSpPr>
          <p:cNvPr id="60" name="Google Shape;60;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p13"/>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sites.google.com/" TargetMode="External"/><Relationship Id="rId4" Type="http://schemas.openxmlformats.org/officeDocument/2006/relationships/hyperlink" Target="https://seesaw.com/" TargetMode="External"/><Relationship Id="rId5" Type="http://schemas.openxmlformats.org/officeDocument/2006/relationships/hyperlink" Target="https://wakelet.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s://docs.google.com/document/d/1j3nclulHTVwxLScBprRhhcXkfswYXDj1/edit#heading=h.pqrc10w84fxc"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hyperlink" Target="https://ore.exeter.ac.uk/repository/handle/10871/131280" TargetMode="External"/><Relationship Id="rId4" Type="http://schemas.openxmlformats.org/officeDocument/2006/relationships/hyperlink" Target="https://www.igi-global.com/chapter/beyond-the-screen/361779" TargetMode="External"/><Relationship Id="rId5" Type="http://schemas.openxmlformats.org/officeDocument/2006/relationships/hyperlink" Target="https://repository.londonmet.ac.uk/5802/" TargetMode="External"/><Relationship Id="rId6" Type="http://schemas.openxmlformats.org/officeDocument/2006/relationships/hyperlink" Target="https://www.frontiersin.org/journals/education/articles/10.3389/feduc.2021.642632/full" TargetMode="External"/><Relationship Id="rId7" Type="http://schemas.openxmlformats.org/officeDocument/2006/relationships/hyperlink" Target="https://www.researchgate.net/publication/377181463_Vol_22_No_9_September_2023_Part_2#page=9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image" Target="../media/image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hyperlink" Target="https://ore.exeter.ac.uk/repository/handle/10871/131280" TargetMode="External"/><Relationship Id="rId4" Type="http://schemas.openxmlformats.org/officeDocument/2006/relationships/hyperlink" Target="https://www.researchgate.net/publication/377181463"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rPr lang="en-US"/>
              <a:t>Module 3</a:t>
            </a:r>
            <a:endParaRPr/>
          </a:p>
        </p:txBody>
      </p:sp>
      <p:sp>
        <p:nvSpPr>
          <p:cNvPr id="68" name="Google Shape;68;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a:t>Designing PERMA Digital learning scenarios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b05430cd3f_0_9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163" name="Google Shape;163;g3b05430cd3f_0_94"/>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Which of your current teaching practices already promote students’ digital well-being, and which might unintentionally challenge it?</a:t>
            </a:r>
            <a:endParaRPr i="1" sz="3000"/>
          </a:p>
        </p:txBody>
      </p:sp>
      <p:pic>
        <p:nvPicPr>
          <p:cNvPr id="164" name="Google Shape;164;g3b05430cd3f_0_94"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b05430cd3f_0_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Project-Based Learning (PBL)</a:t>
            </a:r>
            <a:endParaRPr/>
          </a:p>
        </p:txBody>
      </p:sp>
      <p:sp>
        <p:nvSpPr>
          <p:cNvPr id="171" name="Google Shape;171;g3b05430cd3f_0_45"/>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What it is</a:t>
            </a:r>
            <a:endParaRPr b="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Students work over time on a real-world challenge, using digital tools to investigate, design, and present solutions. Learning is goal-oriented and student-driven, supporting ownership and creativity.</a:t>
            </a:r>
            <a:endParaRPr sz="1600">
              <a:solidFill>
                <a:srgbClr val="000000"/>
              </a:solidFill>
            </a:endParaRPr>
          </a:p>
          <a:p>
            <a:pPr indent="0" lvl="0" marL="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Why it supports digital well-being</a:t>
            </a:r>
            <a:endParaRPr b="1"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Builds meaning &amp; accomplishment through purposeful work</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Strengthens collaboration, engagement, and agency</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Develops critical thinking, flexibility, and digital creation skills</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Reduces passive screen time through active, balanced technology use</a:t>
            </a:r>
            <a:endParaRPr sz="1600">
              <a:solidFill>
                <a:srgbClr val="000000"/>
              </a:solidFill>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172" name="Google Shape;172;g3b05430cd3f_0_45"/>
          <p:cNvSpPr txBox="1"/>
          <p:nvPr/>
        </p:nvSpPr>
        <p:spPr>
          <a:xfrm>
            <a:off x="6836300" y="920625"/>
            <a:ext cx="51024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Design tips for educators:</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Set </a:t>
            </a:r>
            <a:r>
              <a:rPr b="1" i="0" lang="en-US" sz="1500" u="none" cap="none" strike="noStrike">
                <a:solidFill>
                  <a:schemeClr val="lt2"/>
                </a:solidFill>
                <a:latin typeface="Arial"/>
                <a:ea typeface="Arial"/>
                <a:cs typeface="Arial"/>
                <a:sym typeface="Arial"/>
              </a:rPr>
              <a:t>manageable digital deadlines</a:t>
            </a:r>
            <a:endParaRPr b="1"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Break work into </a:t>
            </a:r>
            <a:r>
              <a:rPr b="1" i="0" lang="en-US" sz="1500" u="none" cap="none" strike="noStrike">
                <a:solidFill>
                  <a:schemeClr val="lt2"/>
                </a:solidFill>
                <a:latin typeface="Arial"/>
                <a:ea typeface="Arial"/>
                <a:cs typeface="Arial"/>
                <a:sym typeface="Arial"/>
              </a:rPr>
              <a:t>clear milestones</a:t>
            </a:r>
            <a:r>
              <a:rPr b="0" i="0" lang="en-US" sz="1500" u="none" cap="none" strike="noStrike">
                <a:solidFill>
                  <a:schemeClr val="lt2"/>
                </a:solidFill>
                <a:latin typeface="Arial"/>
                <a:ea typeface="Arial"/>
                <a:cs typeface="Arial"/>
                <a:sym typeface="Arial"/>
              </a:rPr>
              <a:t> and celebrate small wins</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Add short </a:t>
            </a:r>
            <a:r>
              <a:rPr b="1" i="0" lang="en-US" sz="1500" u="none" cap="none" strike="noStrike">
                <a:solidFill>
                  <a:schemeClr val="lt2"/>
                </a:solidFill>
                <a:latin typeface="Arial"/>
                <a:ea typeface="Arial"/>
                <a:cs typeface="Arial"/>
                <a:sym typeface="Arial"/>
              </a:rPr>
              <a:t>reflection checkpoints</a:t>
            </a:r>
            <a:r>
              <a:rPr b="0" i="0" lang="en-US" sz="1500" u="none" cap="none" strike="noStrike">
                <a:solidFill>
                  <a:schemeClr val="lt2"/>
                </a:solidFill>
                <a:latin typeface="Arial"/>
                <a:ea typeface="Arial"/>
                <a:cs typeface="Arial"/>
                <a:sym typeface="Arial"/>
              </a:rPr>
              <a:t> for emotions and teamwork</a:t>
            </a:r>
            <a:endParaRPr b="1" i="0" sz="1500" u="none" cap="none" strike="noStrike">
              <a:solidFill>
                <a:srgbClr val="FEF6FC"/>
              </a:solidFill>
              <a:latin typeface="Arial"/>
              <a:ea typeface="Arial"/>
              <a:cs typeface="Arial"/>
              <a:sym typeface="Arial"/>
            </a:endParaRPr>
          </a:p>
        </p:txBody>
      </p:sp>
      <p:sp>
        <p:nvSpPr>
          <p:cNvPr id="173" name="Google Shape;173;g3b05430cd3f_0_45"/>
          <p:cNvSpPr txBox="1"/>
          <p:nvPr/>
        </p:nvSpPr>
        <p:spPr>
          <a:xfrm>
            <a:off x="6836300" y="3476934"/>
            <a:ext cx="51024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Suggested Tools:</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Padlet / Miro</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Canva</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Workspace / Microsoft 365</a:t>
            </a:r>
            <a:endParaRPr b="0" i="0" sz="1500" u="none" cap="none" strike="noStrike">
              <a:solidFill>
                <a:schemeClr val="lt2"/>
              </a:solidFill>
              <a:latin typeface="Arial"/>
              <a:ea typeface="Arial"/>
              <a:cs typeface="Arial"/>
              <a:sym typeface="Arial"/>
            </a:endParaRPr>
          </a:p>
        </p:txBody>
      </p:sp>
      <p:sp>
        <p:nvSpPr>
          <p:cNvPr id="174" name="Google Shape;174;g3b05430cd3f_0_45"/>
          <p:cNvSpPr txBox="1"/>
          <p:nvPr/>
        </p:nvSpPr>
        <p:spPr>
          <a:xfrm>
            <a:off x="6836300" y="5141950"/>
            <a:ext cx="5102400"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Example:</a:t>
            </a:r>
            <a:endParaRPr b="1" i="0" sz="1600" u="none" cap="none" strike="noStrike">
              <a:solidFill>
                <a:schemeClr val="lt2"/>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500"/>
              <a:buFont typeface="Arial"/>
              <a:buNone/>
            </a:pPr>
            <a:r>
              <a:rPr b="0" i="0" lang="en-US" sz="1500" u="none" cap="none" strike="noStrike">
                <a:solidFill>
                  <a:schemeClr val="lt2"/>
                </a:solidFill>
                <a:latin typeface="Arial"/>
                <a:ea typeface="Arial"/>
                <a:cs typeface="Arial"/>
                <a:sym typeface="Arial"/>
              </a:rPr>
              <a:t>Students create a digital well-being awareness campaign for younger peers using Canva, with weekly reflections on teamwork and emotional balance via Padlet.</a:t>
            </a:r>
            <a:endParaRPr b="0" i="0" sz="1500" u="none" cap="none" strike="noStrike">
              <a:solidFill>
                <a:schemeClr val="lt2"/>
              </a:solidFill>
              <a:latin typeface="Arial"/>
              <a:ea typeface="Arial"/>
              <a:cs typeface="Arial"/>
              <a:sym typeface="Arial"/>
            </a:endParaRPr>
          </a:p>
        </p:txBody>
      </p:sp>
      <p:pic>
        <p:nvPicPr>
          <p:cNvPr id="175" name="Google Shape;175;g3b05430cd3f_0_45"/>
          <p:cNvPicPr preferRelativeResize="0"/>
          <p:nvPr/>
        </p:nvPicPr>
        <p:blipFill rotWithShape="1">
          <a:blip r:embed="rId3">
            <a:alphaModFix/>
          </a:blip>
          <a:srcRect b="0" l="0" r="0" t="0"/>
          <a:stretch/>
        </p:blipFill>
        <p:spPr>
          <a:xfrm>
            <a:off x="2836819" y="4234225"/>
            <a:ext cx="3802650" cy="254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b05430cd3f_0_10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Collaborative Learning</a:t>
            </a:r>
            <a:endParaRPr/>
          </a:p>
        </p:txBody>
      </p:sp>
      <p:sp>
        <p:nvSpPr>
          <p:cNvPr id="182" name="Google Shape;182;g3b05430cd3f_0_106"/>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What it is</a:t>
            </a:r>
            <a:endParaRPr b="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Learners work together—often through digital platforms—to solve problems, create shared outputs, or analyse ideas collectively.</a:t>
            </a:r>
            <a:endParaRPr sz="1600">
              <a:solidFill>
                <a:srgbClr val="000000"/>
              </a:solidFill>
            </a:endParaRPr>
          </a:p>
          <a:p>
            <a:pPr indent="0" lvl="0" marL="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Why it supports digital well-being</a:t>
            </a:r>
            <a:endParaRPr b="1"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Strengthens relationships and engagement</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Promotes communication, empathy, and self-regulation</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Builds digital collaboration and content creation skills</a:t>
            </a:r>
            <a:endParaRPr sz="1600">
              <a:solidFill>
                <a:srgbClr val="000000"/>
              </a:solidFill>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183" name="Google Shape;183;g3b05430cd3f_0_106"/>
          <p:cNvSpPr txBox="1"/>
          <p:nvPr/>
        </p:nvSpPr>
        <p:spPr>
          <a:xfrm>
            <a:off x="6836300" y="920625"/>
            <a:ext cx="51024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Design tips for educators:</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Model respectful online communication and netiquette</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Assign rotating roles (e.g. facilitator, fact-checker, digital safety monitor)</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Use short team check-ins to discuss workload and emotional balance</a:t>
            </a:r>
            <a:endParaRPr b="0" i="0" sz="1500" u="none" cap="none" strike="noStrike">
              <a:solidFill>
                <a:schemeClr val="lt2"/>
              </a:solidFill>
              <a:latin typeface="Arial"/>
              <a:ea typeface="Arial"/>
              <a:cs typeface="Arial"/>
              <a:sym typeface="Arial"/>
            </a:endParaRPr>
          </a:p>
        </p:txBody>
      </p:sp>
      <p:sp>
        <p:nvSpPr>
          <p:cNvPr id="184" name="Google Shape;184;g3b05430cd3f_0_106"/>
          <p:cNvSpPr txBox="1"/>
          <p:nvPr/>
        </p:nvSpPr>
        <p:spPr>
          <a:xfrm>
            <a:off x="6836300" y="3476934"/>
            <a:ext cx="51024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Suggested Tools:</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Docs / Slides</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MURAL / Jamboard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Padlet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Mentimeter</a:t>
            </a:r>
            <a:endParaRPr b="0" i="0" sz="1500" u="none" cap="none" strike="noStrike">
              <a:solidFill>
                <a:schemeClr val="lt2"/>
              </a:solidFill>
              <a:latin typeface="Arial"/>
              <a:ea typeface="Arial"/>
              <a:cs typeface="Arial"/>
              <a:sym typeface="Arial"/>
            </a:endParaRPr>
          </a:p>
        </p:txBody>
      </p:sp>
      <p:sp>
        <p:nvSpPr>
          <p:cNvPr id="185" name="Google Shape;185;g3b05430cd3f_0_106"/>
          <p:cNvSpPr txBox="1"/>
          <p:nvPr/>
        </p:nvSpPr>
        <p:spPr>
          <a:xfrm>
            <a:off x="6836300" y="5141950"/>
            <a:ext cx="5102400"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Example:</a:t>
            </a:r>
            <a:endParaRPr b="1" i="0" sz="1600" u="none" cap="none" strike="noStrike">
              <a:solidFill>
                <a:schemeClr val="lt2"/>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500"/>
              <a:buFont typeface="Arial"/>
              <a:buNone/>
            </a:pPr>
            <a:r>
              <a:rPr b="0" i="0" lang="en-US" sz="1500" u="none" cap="none" strike="noStrike">
                <a:solidFill>
                  <a:schemeClr val="lt2"/>
                </a:solidFill>
                <a:latin typeface="Arial"/>
                <a:ea typeface="Arial"/>
                <a:cs typeface="Arial"/>
                <a:sym typeface="Arial"/>
              </a:rPr>
              <a:t>Students work on a digital citizenship project, using MURAL to brainstorm respectful online behaviour. Roles are shared across the group, and students complete a short peer well-being reflection using Mentimeter.</a:t>
            </a:r>
            <a:endParaRPr b="0" i="0" sz="1500" u="none" cap="none" strike="noStrike">
              <a:solidFill>
                <a:schemeClr val="lt2"/>
              </a:solidFill>
              <a:latin typeface="Arial"/>
              <a:ea typeface="Arial"/>
              <a:cs typeface="Arial"/>
              <a:sym typeface="Arial"/>
            </a:endParaRPr>
          </a:p>
        </p:txBody>
      </p:sp>
      <p:pic>
        <p:nvPicPr>
          <p:cNvPr id="186" name="Google Shape;186;g3b05430cd3f_0_106"/>
          <p:cNvPicPr preferRelativeResize="0"/>
          <p:nvPr/>
        </p:nvPicPr>
        <p:blipFill rotWithShape="1">
          <a:blip r:embed="rId3">
            <a:alphaModFix/>
          </a:blip>
          <a:srcRect b="0" l="0" r="0" t="0"/>
          <a:stretch/>
        </p:blipFill>
        <p:spPr>
          <a:xfrm>
            <a:off x="1436359" y="3757621"/>
            <a:ext cx="3864724" cy="2929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b05430cd3f_0_11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Reflective Practice</a:t>
            </a:r>
            <a:endParaRPr/>
          </a:p>
        </p:txBody>
      </p:sp>
      <p:sp>
        <p:nvSpPr>
          <p:cNvPr id="193" name="Google Shape;193;g3b05430cd3f_0_117"/>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What it is</a:t>
            </a:r>
            <a:endParaRPr b="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Students think critically about their learning, behaviour, and emotions through guided reflection, individually or with peers.</a:t>
            </a:r>
            <a:endParaRPr sz="1600">
              <a:solidFill>
                <a:srgbClr val="000000"/>
              </a:solidFill>
            </a:endParaRPr>
          </a:p>
          <a:p>
            <a:pPr indent="0" lvl="0" marL="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Why it supports digital well-being</a:t>
            </a:r>
            <a:endParaRPr b="1"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Builds positive emotions, meaning, and self-regulation</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Helps students recognise healthy vs unhealthy digital habits</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Strengthens information literacy and online safety awareness</a:t>
            </a:r>
            <a:endParaRPr sz="1600">
              <a:solidFill>
                <a:srgbClr val="000000"/>
              </a:solidFill>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194" name="Google Shape;194;g3b05430cd3f_0_117"/>
          <p:cNvSpPr txBox="1"/>
          <p:nvPr/>
        </p:nvSpPr>
        <p:spPr>
          <a:xfrm>
            <a:off x="6836300" y="920625"/>
            <a:ext cx="51024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Design tips for educators:</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Use short, focused prompts (e.g. How did today’s digital activity make me feel?)</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Encourage honesty, privacy, and no-penalty reflection</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Combine private reflection with light peer dialogue</a:t>
            </a:r>
            <a:endParaRPr b="0" i="0" sz="1500" u="none" cap="none" strike="noStrike">
              <a:solidFill>
                <a:schemeClr val="lt2"/>
              </a:solidFill>
              <a:latin typeface="Arial"/>
              <a:ea typeface="Arial"/>
              <a:cs typeface="Arial"/>
              <a:sym typeface="Arial"/>
            </a:endParaRPr>
          </a:p>
        </p:txBody>
      </p:sp>
      <p:sp>
        <p:nvSpPr>
          <p:cNvPr id="195" name="Google Shape;195;g3b05430cd3f_0_117"/>
          <p:cNvSpPr txBox="1"/>
          <p:nvPr/>
        </p:nvSpPr>
        <p:spPr>
          <a:xfrm>
            <a:off x="6836300" y="3476934"/>
            <a:ext cx="51024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Suggested Tools:</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Forms / Microsoft Forms</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Seesaw</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Padlet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OneNote Class Notebook</a:t>
            </a:r>
            <a:endParaRPr b="0" i="0" sz="1500" u="none" cap="none" strike="noStrike">
              <a:solidFill>
                <a:schemeClr val="lt2"/>
              </a:solidFill>
              <a:latin typeface="Arial"/>
              <a:ea typeface="Arial"/>
              <a:cs typeface="Arial"/>
              <a:sym typeface="Arial"/>
            </a:endParaRPr>
          </a:p>
        </p:txBody>
      </p:sp>
      <p:sp>
        <p:nvSpPr>
          <p:cNvPr id="196" name="Google Shape;196;g3b05430cd3f_0_117"/>
          <p:cNvSpPr txBox="1"/>
          <p:nvPr/>
        </p:nvSpPr>
        <p:spPr>
          <a:xfrm>
            <a:off x="6836300" y="5141950"/>
            <a:ext cx="5102400"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Example:</a:t>
            </a:r>
            <a:endParaRPr b="1" i="0" sz="1600" u="none" cap="none" strike="noStrike">
              <a:solidFill>
                <a:schemeClr val="lt2"/>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500"/>
              <a:buFont typeface="Arial"/>
              <a:buNone/>
            </a:pPr>
            <a:r>
              <a:rPr b="0" i="0" lang="en-US" sz="1500" u="none" cap="none" strike="noStrike">
                <a:solidFill>
                  <a:schemeClr val="lt2"/>
                </a:solidFill>
                <a:latin typeface="Arial"/>
                <a:ea typeface="Arial"/>
                <a:cs typeface="Arial"/>
                <a:sym typeface="Arial"/>
              </a:rPr>
              <a:t>After an online module, students record a short Seesaw video reflection answering:</a:t>
            </a:r>
            <a:r>
              <a:rPr b="0" i="1" lang="en-US" sz="1500" u="none" cap="none" strike="noStrike">
                <a:solidFill>
                  <a:schemeClr val="lt2"/>
                </a:solidFill>
                <a:latin typeface="Arial"/>
                <a:ea typeface="Arial"/>
                <a:cs typeface="Arial"/>
                <a:sym typeface="Arial"/>
              </a:rPr>
              <a:t>“What helped me stay balanced online this week?”</a:t>
            </a:r>
            <a:r>
              <a:rPr b="0" i="0" lang="en-US" sz="1500" u="none" cap="none" strike="noStrike">
                <a:solidFill>
                  <a:schemeClr val="lt2"/>
                </a:solidFill>
                <a:latin typeface="Arial"/>
                <a:ea typeface="Arial"/>
                <a:cs typeface="Arial"/>
                <a:sym typeface="Arial"/>
              </a:rPr>
              <a:t> They link their response to one PERMA dimension (e.g. engagement or meaning).</a:t>
            </a:r>
            <a:endParaRPr b="0" i="0" sz="1500" u="none" cap="none" strike="noStrike">
              <a:solidFill>
                <a:schemeClr val="lt2"/>
              </a:solidFill>
              <a:latin typeface="Arial"/>
              <a:ea typeface="Arial"/>
              <a:cs typeface="Arial"/>
              <a:sym typeface="Arial"/>
            </a:endParaRPr>
          </a:p>
        </p:txBody>
      </p:sp>
      <p:pic>
        <p:nvPicPr>
          <p:cNvPr id="197" name="Google Shape;197;g3b05430cd3f_0_117"/>
          <p:cNvPicPr preferRelativeResize="0"/>
          <p:nvPr/>
        </p:nvPicPr>
        <p:blipFill rotWithShape="1">
          <a:blip r:embed="rId3">
            <a:alphaModFix/>
          </a:blip>
          <a:srcRect b="0" l="0" r="0" t="0"/>
          <a:stretch/>
        </p:blipFill>
        <p:spPr>
          <a:xfrm>
            <a:off x="1826625" y="3773800"/>
            <a:ext cx="3084201" cy="3084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b05430cd3f_0_13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Flipped Classroom</a:t>
            </a:r>
            <a:endParaRPr/>
          </a:p>
        </p:txBody>
      </p:sp>
      <p:sp>
        <p:nvSpPr>
          <p:cNvPr id="204" name="Google Shape;204;g3b05430cd3f_0_139"/>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What it is</a:t>
            </a:r>
            <a:endParaRPr b="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Students engage with content before class (short videos, readings, micro-quizzes) and use class time for collaboration and problem-solving.</a:t>
            </a:r>
            <a:endParaRPr sz="1600">
              <a:solidFill>
                <a:srgbClr val="000000"/>
              </a:solidFill>
            </a:endParaRPr>
          </a:p>
          <a:p>
            <a:pPr indent="0" lvl="0" marL="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Why it supports digital well-being</a:t>
            </a:r>
            <a:endParaRPr b="1"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Increases engagement and accomplishment through self-paced learning</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Reduces cognitive overload during class time</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Builds self-regulation, adaptability, and balanced digital use</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Strengthens communication and collaboration skills</a:t>
            </a:r>
            <a:endParaRPr sz="1600">
              <a:solidFill>
                <a:srgbClr val="000000"/>
              </a:solidFill>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205" name="Google Shape;205;g3b05430cd3f_0_139"/>
          <p:cNvSpPr txBox="1"/>
          <p:nvPr/>
        </p:nvSpPr>
        <p:spPr>
          <a:xfrm>
            <a:off x="6836300" y="920625"/>
            <a:ext cx="51024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Design tips for educators:</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Offer multiple content formats (video, audio, transcript)</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Guide pacing to avoid excessive screen time</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Use class time for peer work and emotional check-ins</a:t>
            </a:r>
            <a:endParaRPr b="0" i="0" sz="1500" u="none" cap="none" strike="noStrike">
              <a:solidFill>
                <a:schemeClr val="lt2"/>
              </a:solidFill>
              <a:latin typeface="Arial"/>
              <a:ea typeface="Arial"/>
              <a:cs typeface="Arial"/>
              <a:sym typeface="Arial"/>
            </a:endParaRPr>
          </a:p>
        </p:txBody>
      </p:sp>
      <p:sp>
        <p:nvSpPr>
          <p:cNvPr id="206" name="Google Shape;206;g3b05430cd3f_0_139"/>
          <p:cNvSpPr txBox="1"/>
          <p:nvPr/>
        </p:nvSpPr>
        <p:spPr>
          <a:xfrm>
            <a:off x="6836300" y="3476934"/>
            <a:ext cx="51024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Suggested Tools:</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Nearpod</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Google Classroom</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Kahoot! / Wayground </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Canva Video</a:t>
            </a:r>
            <a:endParaRPr b="0" i="0" sz="1500" u="none" cap="none" strike="noStrike">
              <a:solidFill>
                <a:schemeClr val="lt2"/>
              </a:solidFill>
              <a:latin typeface="Arial"/>
              <a:ea typeface="Arial"/>
              <a:cs typeface="Arial"/>
              <a:sym typeface="Arial"/>
            </a:endParaRPr>
          </a:p>
        </p:txBody>
      </p:sp>
      <p:sp>
        <p:nvSpPr>
          <p:cNvPr id="207" name="Google Shape;207;g3b05430cd3f_0_139"/>
          <p:cNvSpPr txBox="1"/>
          <p:nvPr/>
        </p:nvSpPr>
        <p:spPr>
          <a:xfrm>
            <a:off x="6836300" y="5141950"/>
            <a:ext cx="5102400"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Example:</a:t>
            </a:r>
            <a:endParaRPr b="1" i="0" sz="1600" u="none" cap="none" strike="noStrike">
              <a:solidFill>
                <a:schemeClr val="lt2"/>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500"/>
              <a:buFont typeface="Arial"/>
              <a:buNone/>
            </a:pPr>
            <a:r>
              <a:rPr b="0" i="0" lang="en-US" sz="1500" u="none" cap="none" strike="noStrike">
                <a:solidFill>
                  <a:schemeClr val="lt2"/>
                </a:solidFill>
                <a:latin typeface="Arial"/>
                <a:ea typeface="Arial"/>
                <a:cs typeface="Arial"/>
                <a:sym typeface="Arial"/>
              </a:rPr>
              <a:t>Students watch a 5-minute Nearpod video on digital balance at home.In class, they co-design a one-week digital wellness plan using Canva and reflect on engagement and accomplishment.</a:t>
            </a:r>
            <a:endParaRPr b="0" i="0" sz="1500" u="none" cap="none" strike="noStrike">
              <a:solidFill>
                <a:schemeClr val="lt2"/>
              </a:solidFill>
              <a:latin typeface="Arial"/>
              <a:ea typeface="Arial"/>
              <a:cs typeface="Arial"/>
              <a:sym typeface="Arial"/>
            </a:endParaRPr>
          </a:p>
        </p:txBody>
      </p:sp>
      <p:pic>
        <p:nvPicPr>
          <p:cNvPr id="208" name="Google Shape;208;g3b05430cd3f_0_139"/>
          <p:cNvPicPr preferRelativeResize="0"/>
          <p:nvPr/>
        </p:nvPicPr>
        <p:blipFill rotWithShape="1">
          <a:blip r:embed="rId3">
            <a:alphaModFix/>
          </a:blip>
          <a:srcRect b="0" l="0" r="0" t="0"/>
          <a:stretch/>
        </p:blipFill>
        <p:spPr>
          <a:xfrm>
            <a:off x="2293438" y="4510450"/>
            <a:ext cx="2150575" cy="2150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b05430cd3f_0_12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Gamification</a:t>
            </a:r>
            <a:endParaRPr/>
          </a:p>
        </p:txBody>
      </p:sp>
      <p:sp>
        <p:nvSpPr>
          <p:cNvPr id="215" name="Google Shape;215;g3b05430cd3f_0_129"/>
          <p:cNvSpPr txBox="1"/>
          <p:nvPr>
            <p:ph idx="1" type="body"/>
          </p:nvPr>
        </p:nvSpPr>
        <p:spPr>
          <a:xfrm>
            <a:off x="97975" y="1026925"/>
            <a:ext cx="6541500" cy="457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What it is</a:t>
            </a:r>
            <a:endParaRPr b="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The use of game elements (e.g. points, badges, challenges) in learning to increase motivation and engagement.</a:t>
            </a:r>
            <a:endParaRPr sz="1600">
              <a:solidFill>
                <a:srgbClr val="000000"/>
              </a:solidFill>
            </a:endParaRPr>
          </a:p>
          <a:p>
            <a:pPr indent="0" lvl="0" marL="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Why it supports digital well-being</a:t>
            </a:r>
            <a:endParaRPr b="1"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Enhances positive emotions, engagement, and accomplishment</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Creates joyful learning and a sense of progress</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Builds self-efficacy and emotional balance</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Supports intrinsic motivation when competition is used carefully</a:t>
            </a:r>
            <a:endParaRPr sz="1600">
              <a:solidFill>
                <a:srgbClr val="000000"/>
              </a:solidFill>
            </a:endParaRPr>
          </a:p>
          <a:p>
            <a:pPr indent="0" lvl="0" marL="0" rtl="0" algn="l">
              <a:lnSpc>
                <a:spcPct val="100000"/>
              </a:lnSpc>
              <a:spcBef>
                <a:spcPts val="1200"/>
              </a:spcBef>
              <a:spcAft>
                <a:spcPts val="0"/>
              </a:spcAft>
              <a:buSzPts val="1800"/>
              <a:buNone/>
            </a:pPr>
            <a:r>
              <a:t/>
            </a:r>
            <a:endParaRPr b="1" sz="1600">
              <a:solidFill>
                <a:srgbClr val="000000"/>
              </a:solidFill>
            </a:endParaRPr>
          </a:p>
          <a:p>
            <a:pPr indent="0" lvl="0" marL="0" rtl="0" algn="l">
              <a:lnSpc>
                <a:spcPct val="90000"/>
              </a:lnSpc>
              <a:spcBef>
                <a:spcPts val="1200"/>
              </a:spcBef>
              <a:spcAft>
                <a:spcPts val="0"/>
              </a:spcAft>
              <a:buSzPts val="1800"/>
              <a:buNone/>
            </a:pPr>
            <a:r>
              <a:t/>
            </a:r>
            <a:endParaRPr b="1" sz="1600">
              <a:solidFill>
                <a:srgbClr val="000000"/>
              </a:solidFill>
            </a:endParaRPr>
          </a:p>
        </p:txBody>
      </p:sp>
      <p:sp>
        <p:nvSpPr>
          <p:cNvPr id="216" name="Google Shape;216;g3b05430cd3f_0_129"/>
          <p:cNvSpPr txBox="1"/>
          <p:nvPr/>
        </p:nvSpPr>
        <p:spPr>
          <a:xfrm>
            <a:off x="6836300" y="920625"/>
            <a:ext cx="5102400" cy="240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Design tips for educators:</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Reward effort, reflection, and collaboration, not speed only</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Keep challenges short and achievable to avoid overload</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Include moments for reflection and emotional check-ins</a:t>
            </a:r>
            <a:endParaRPr b="0" i="0" sz="1500" u="none" cap="none" strike="noStrike">
              <a:solidFill>
                <a:schemeClr val="lt2"/>
              </a:solidFill>
              <a:latin typeface="Arial"/>
              <a:ea typeface="Arial"/>
              <a:cs typeface="Arial"/>
              <a:sym typeface="Arial"/>
            </a:endParaRPr>
          </a:p>
        </p:txBody>
      </p:sp>
      <p:sp>
        <p:nvSpPr>
          <p:cNvPr id="217" name="Google Shape;217;g3b05430cd3f_0_129"/>
          <p:cNvSpPr txBox="1"/>
          <p:nvPr/>
        </p:nvSpPr>
        <p:spPr>
          <a:xfrm>
            <a:off x="6836300" y="3476934"/>
            <a:ext cx="5102400" cy="1515900"/>
          </a:xfrm>
          <a:prstGeom prst="rect">
            <a:avLst/>
          </a:prstGeom>
          <a:solidFill>
            <a:srgbClr val="F766CA"/>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Suggested Tools:</a:t>
            </a:r>
            <a:endParaRPr b="1" i="0" sz="1600" u="none" cap="none" strike="noStrike">
              <a:solidFill>
                <a:schemeClr val="lt2"/>
              </a:solidFill>
              <a:latin typeface="Arial"/>
              <a:ea typeface="Arial"/>
              <a:cs typeface="Arial"/>
              <a:sym typeface="Arial"/>
            </a:endParaRPr>
          </a:p>
          <a:p>
            <a:pPr indent="-323850" lvl="0" marL="457200" marR="0" rtl="0" algn="l">
              <a:lnSpc>
                <a:spcPct val="115000"/>
              </a:lnSpc>
              <a:spcBef>
                <a:spcPts val="120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Classcraft / ClassDojo</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Wordwall / Educaplay</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Kahoot! Challenges</a:t>
            </a:r>
            <a:endParaRPr b="0" i="0" sz="1500" u="none" cap="none" strike="noStrike">
              <a:solidFill>
                <a:schemeClr val="lt2"/>
              </a:solidFill>
              <a:latin typeface="Arial"/>
              <a:ea typeface="Arial"/>
              <a:cs typeface="Arial"/>
              <a:sym typeface="Arial"/>
            </a:endParaRPr>
          </a:p>
          <a:p>
            <a:pPr indent="-323850" lvl="0" marL="457200" marR="0" rtl="0" algn="l">
              <a:lnSpc>
                <a:spcPct val="115000"/>
              </a:lnSpc>
              <a:spcBef>
                <a:spcPts val="0"/>
              </a:spcBef>
              <a:spcAft>
                <a:spcPts val="0"/>
              </a:spcAft>
              <a:buClr>
                <a:schemeClr val="lt2"/>
              </a:buClr>
              <a:buSzPts val="1500"/>
              <a:buFont typeface="Arial"/>
              <a:buChar char="●"/>
            </a:pPr>
            <a:r>
              <a:rPr b="0" i="0" lang="en-US" sz="1500" u="none" cap="none" strike="noStrike">
                <a:solidFill>
                  <a:schemeClr val="lt2"/>
                </a:solidFill>
                <a:latin typeface="Arial"/>
                <a:ea typeface="Arial"/>
                <a:cs typeface="Arial"/>
                <a:sym typeface="Arial"/>
              </a:rPr>
              <a:t>Habitica / Trello</a:t>
            </a:r>
            <a:endParaRPr b="0" i="0" sz="1500" u="none" cap="none" strike="noStrike">
              <a:solidFill>
                <a:schemeClr val="lt2"/>
              </a:solidFill>
              <a:latin typeface="Arial"/>
              <a:ea typeface="Arial"/>
              <a:cs typeface="Arial"/>
              <a:sym typeface="Arial"/>
            </a:endParaRPr>
          </a:p>
        </p:txBody>
      </p:sp>
      <p:sp>
        <p:nvSpPr>
          <p:cNvPr id="218" name="Google Shape;218;g3b05430cd3f_0_129"/>
          <p:cNvSpPr txBox="1"/>
          <p:nvPr/>
        </p:nvSpPr>
        <p:spPr>
          <a:xfrm>
            <a:off x="6836300" y="5141950"/>
            <a:ext cx="5102400" cy="1634400"/>
          </a:xfrm>
          <a:prstGeom prst="rect">
            <a:avLst/>
          </a:prstGeom>
          <a:solidFill>
            <a:srgbClr val="247178"/>
          </a:solidFill>
          <a:ln>
            <a:noFill/>
          </a:ln>
        </p:spPr>
        <p:txBody>
          <a:bodyPr anchorCtr="0" anchor="ctr"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600"/>
              <a:buFont typeface="Arial"/>
              <a:buNone/>
            </a:pPr>
            <a:r>
              <a:rPr b="1" i="0" lang="en-US" sz="1600" u="none" cap="none" strike="noStrike">
                <a:solidFill>
                  <a:schemeClr val="lt2"/>
                </a:solidFill>
                <a:latin typeface="Arial"/>
                <a:ea typeface="Arial"/>
                <a:cs typeface="Arial"/>
                <a:sym typeface="Arial"/>
              </a:rPr>
              <a:t>Example:</a:t>
            </a:r>
            <a:endParaRPr b="1" i="0" sz="1600" u="none" cap="none" strike="noStrike">
              <a:solidFill>
                <a:schemeClr val="lt2"/>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500"/>
              <a:buFont typeface="Arial"/>
              <a:buNone/>
            </a:pPr>
            <a:r>
              <a:rPr b="0" i="0" lang="en-US" sz="1500" u="none" cap="none" strike="noStrike">
                <a:solidFill>
                  <a:schemeClr val="lt2"/>
                </a:solidFill>
                <a:latin typeface="Arial"/>
                <a:ea typeface="Arial"/>
                <a:cs typeface="Arial"/>
                <a:sym typeface="Arial"/>
              </a:rPr>
              <a:t>Students earn Digital Well-being Points for actions such as taking screen breaks, showing empathy online, or supporting peers. Progress is tracked in Habitica, with weekly reflections on emotions and relationships.</a:t>
            </a:r>
            <a:endParaRPr b="0" i="0" sz="1500" u="none" cap="none" strike="noStrike">
              <a:solidFill>
                <a:schemeClr val="lt2"/>
              </a:solidFill>
              <a:latin typeface="Arial"/>
              <a:ea typeface="Arial"/>
              <a:cs typeface="Arial"/>
              <a:sym typeface="Arial"/>
            </a:endParaRPr>
          </a:p>
        </p:txBody>
      </p:sp>
      <p:pic>
        <p:nvPicPr>
          <p:cNvPr id="219" name="Google Shape;219;g3b05430cd3f_0_129"/>
          <p:cNvPicPr preferRelativeResize="0"/>
          <p:nvPr/>
        </p:nvPicPr>
        <p:blipFill rotWithShape="1">
          <a:blip r:embed="rId3">
            <a:alphaModFix/>
          </a:blip>
          <a:srcRect b="0" l="0" r="0" t="0"/>
          <a:stretch/>
        </p:blipFill>
        <p:spPr>
          <a:xfrm>
            <a:off x="1423374" y="4002850"/>
            <a:ext cx="3890698" cy="2593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b05430cd3f_0_15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225" name="Google Shape;225;g3b05430cd3f_0_157"/>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Now that you got familiarised with the 5 approaches, which of these approaches do you see as most relevant for your classroom?</a:t>
            </a:r>
            <a:endParaRPr i="1" sz="3000"/>
          </a:p>
        </p:txBody>
      </p:sp>
      <p:pic>
        <p:nvPicPr>
          <p:cNvPr id="226" name="Google Shape;226;g3b05430cd3f_0_157"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aec51c1436_0_5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3. Choosing the Right Tools for PERMA-Digital</a:t>
            </a:r>
            <a:endParaRPr sz="3000"/>
          </a:p>
        </p:txBody>
      </p:sp>
      <p:sp>
        <p:nvSpPr>
          <p:cNvPr id="232" name="Google Shape;232;g3aec51c1436_0_51"/>
          <p:cNvSpPr txBox="1"/>
          <p:nvPr>
            <p:ph idx="1" type="body"/>
          </p:nvPr>
        </p:nvSpPr>
        <p:spPr>
          <a:xfrm>
            <a:off x="97975" y="1096600"/>
            <a:ext cx="6715800" cy="5679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SzPts val="1800"/>
              <a:buNone/>
            </a:pPr>
            <a:r>
              <a:rPr lang="en-US" sz="1600">
                <a:solidFill>
                  <a:srgbClr val="000000"/>
                </a:solidFill>
              </a:rPr>
              <a:t>Using technology </a:t>
            </a:r>
            <a:r>
              <a:rPr b="1" lang="en-US" sz="1600">
                <a:solidFill>
                  <a:srgbClr val="000000"/>
                </a:solidFill>
              </a:rPr>
              <a:t>consciously, intentionally, and in balance</a:t>
            </a:r>
            <a:r>
              <a:rPr lang="en-US" sz="1600">
                <a:solidFill>
                  <a:srgbClr val="000000"/>
                </a:solidFill>
              </a:rPr>
              <a:t> so it supports physical, emotional, and social well-being.</a:t>
            </a:r>
            <a:endParaRPr sz="1600">
              <a:solidFill>
                <a:srgbClr val="000000"/>
              </a:solidFill>
            </a:endParaRPr>
          </a:p>
          <a:p>
            <a:pPr indent="0" lvl="0" marL="0" rtl="0" algn="l">
              <a:lnSpc>
                <a:spcPct val="115000"/>
              </a:lnSpc>
              <a:spcBef>
                <a:spcPts val="1200"/>
              </a:spcBef>
              <a:spcAft>
                <a:spcPts val="0"/>
              </a:spcAft>
              <a:buSzPts val="1800"/>
              <a:buNone/>
            </a:pPr>
            <a:r>
              <a:rPr lang="en-US" sz="1600">
                <a:solidFill>
                  <a:srgbClr val="000000"/>
                </a:solidFill>
              </a:rPr>
              <a:t>It is about </a:t>
            </a:r>
            <a:r>
              <a:rPr b="1" lang="en-US" sz="1600">
                <a:solidFill>
                  <a:srgbClr val="000000"/>
                </a:solidFill>
              </a:rPr>
              <a:t>staying in control</a:t>
            </a:r>
            <a:r>
              <a:rPr lang="en-US" sz="1600">
                <a:solidFill>
                  <a:srgbClr val="000000"/>
                </a:solidFill>
              </a:rPr>
              <a:t>, feeling good, and using technology as a </a:t>
            </a:r>
            <a:r>
              <a:rPr b="1" lang="en-US" sz="1600">
                <a:solidFill>
                  <a:srgbClr val="000000"/>
                </a:solidFill>
              </a:rPr>
              <a:t>tool</a:t>
            </a:r>
            <a:r>
              <a:rPr lang="en-US" sz="1600">
                <a:solidFill>
                  <a:srgbClr val="000000"/>
                </a:solidFill>
              </a:rPr>
              <a:t>, not a distraction.</a:t>
            </a:r>
            <a:endParaRPr sz="1600">
              <a:solidFill>
                <a:srgbClr val="000000"/>
              </a:solidFill>
            </a:endParaRPr>
          </a:p>
          <a:p>
            <a:pPr indent="0" lvl="0" marL="0" rtl="0" algn="l">
              <a:lnSpc>
                <a:spcPct val="115000"/>
              </a:lnSpc>
              <a:spcBef>
                <a:spcPts val="1200"/>
              </a:spcBef>
              <a:spcAft>
                <a:spcPts val="0"/>
              </a:spcAft>
              <a:buSzPts val="1800"/>
              <a:buNone/>
            </a:pPr>
            <a:r>
              <a:t/>
            </a:r>
            <a:endParaRPr sz="1600">
              <a:solidFill>
                <a:srgbClr val="000000"/>
              </a:solidFill>
            </a:endParaRPr>
          </a:p>
          <a:p>
            <a:pPr indent="0" lvl="0" marL="0" rtl="0" algn="l">
              <a:lnSpc>
                <a:spcPct val="115000"/>
              </a:lnSpc>
              <a:spcBef>
                <a:spcPts val="1200"/>
              </a:spcBef>
              <a:spcAft>
                <a:spcPts val="0"/>
              </a:spcAft>
              <a:buSzPts val="1800"/>
              <a:buNone/>
            </a:pPr>
            <a:r>
              <a:t/>
            </a:r>
            <a:endParaRPr sz="1600">
              <a:solidFill>
                <a:srgbClr val="000000"/>
              </a:solidFill>
            </a:endParaRPr>
          </a:p>
          <a:p>
            <a:pPr indent="0" lvl="0" marL="0" rtl="0" algn="l">
              <a:lnSpc>
                <a:spcPct val="115000"/>
              </a:lnSpc>
              <a:spcBef>
                <a:spcPts val="1200"/>
              </a:spcBef>
              <a:spcAft>
                <a:spcPts val="0"/>
              </a:spcAft>
              <a:buSzPts val="1800"/>
              <a:buNone/>
            </a:pPr>
            <a:r>
              <a:rPr b="1" lang="en-US" sz="1600">
                <a:solidFill>
                  <a:srgbClr val="000000"/>
                </a:solidFill>
              </a:rPr>
              <a:t>Why the right tool matters</a:t>
            </a:r>
            <a:endParaRPr b="1" sz="1600">
              <a:solidFill>
                <a:srgbClr val="000000"/>
              </a:solidFill>
            </a:endParaRPr>
          </a:p>
          <a:p>
            <a:pPr indent="0" lvl="0" marL="0" rtl="0" algn="l">
              <a:lnSpc>
                <a:spcPct val="115000"/>
              </a:lnSpc>
              <a:spcBef>
                <a:spcPts val="1200"/>
              </a:spcBef>
              <a:spcAft>
                <a:spcPts val="0"/>
              </a:spcAft>
              <a:buSzPts val="1800"/>
              <a:buNone/>
            </a:pPr>
            <a:r>
              <a:rPr lang="en-US" sz="1600">
                <a:solidFill>
                  <a:srgbClr val="000000"/>
                </a:solidFill>
              </a:rPr>
              <a:t>The tools you choose </a:t>
            </a:r>
            <a:r>
              <a:rPr b="1" lang="en-US" sz="1600">
                <a:solidFill>
                  <a:srgbClr val="000000"/>
                </a:solidFill>
              </a:rPr>
              <a:t>shape students’ experiences</a:t>
            </a:r>
            <a:r>
              <a:rPr lang="en-US" sz="1600">
                <a:solidFill>
                  <a:srgbClr val="000000"/>
                </a:solidFill>
              </a:rPr>
              <a:t>, not just activities.</a:t>
            </a:r>
            <a:endParaRPr sz="1600">
              <a:solidFill>
                <a:srgbClr val="000000"/>
              </a:solidFill>
            </a:endParaRPr>
          </a:p>
          <a:p>
            <a:pPr indent="0" lvl="0" marL="0" rtl="0" algn="l">
              <a:lnSpc>
                <a:spcPct val="115000"/>
              </a:lnSpc>
              <a:spcBef>
                <a:spcPts val="0"/>
              </a:spcBef>
              <a:spcAft>
                <a:spcPts val="0"/>
              </a:spcAft>
              <a:buSzPts val="1800"/>
              <a:buNone/>
            </a:pPr>
            <a:r>
              <a:rPr lang="en-US" sz="1600">
                <a:solidFill>
                  <a:srgbClr val="000000"/>
                </a:solidFill>
              </a:rPr>
              <a:t>Aligned with </a:t>
            </a:r>
            <a:r>
              <a:rPr b="1" lang="en-US" sz="1600">
                <a:solidFill>
                  <a:srgbClr val="000000"/>
                </a:solidFill>
              </a:rPr>
              <a:t>PERMA-Digital</a:t>
            </a:r>
            <a:r>
              <a:rPr lang="en-US" sz="1600">
                <a:solidFill>
                  <a:srgbClr val="000000"/>
                </a:solidFill>
              </a:rPr>
              <a:t>, well-chosen tools support:</a:t>
            </a:r>
            <a:endParaRPr sz="1600">
              <a:solidFill>
                <a:srgbClr val="000000"/>
              </a:solidFill>
            </a:endParaRPr>
          </a:p>
          <a:p>
            <a:pPr indent="-330200" lvl="0" marL="457200" rtl="0" algn="l">
              <a:lnSpc>
                <a:spcPct val="115000"/>
              </a:lnSpc>
              <a:spcBef>
                <a:spcPts val="1200"/>
              </a:spcBef>
              <a:spcAft>
                <a:spcPts val="0"/>
              </a:spcAft>
              <a:buClr>
                <a:srgbClr val="000000"/>
              </a:buClr>
              <a:buSzPts val="1600"/>
              <a:buChar char="●"/>
            </a:pPr>
            <a:r>
              <a:rPr b="1" lang="en-US" sz="1600">
                <a:solidFill>
                  <a:srgbClr val="000000"/>
                </a:solidFill>
              </a:rPr>
              <a:t>Positive Emotions</a:t>
            </a:r>
            <a:r>
              <a:rPr lang="en-US" sz="1600">
                <a:solidFill>
                  <a:srgbClr val="000000"/>
                </a:solidFill>
              </a:rPr>
              <a:t> – joy, confidence, recognition</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Engagement</a:t>
            </a:r>
            <a:r>
              <a:rPr lang="en-US" sz="1600">
                <a:solidFill>
                  <a:srgbClr val="000000"/>
                </a:solidFill>
              </a:rPr>
              <a:t> – focus, flow, meaningful challenge</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Relationships</a:t>
            </a:r>
            <a:r>
              <a:rPr lang="en-US" sz="1600">
                <a:solidFill>
                  <a:srgbClr val="000000"/>
                </a:solidFill>
              </a:rPr>
              <a:t> – collaboration, empathy, connection</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Meaning</a:t>
            </a:r>
            <a:r>
              <a:rPr lang="en-US" sz="1600">
                <a:solidFill>
                  <a:srgbClr val="000000"/>
                </a:solidFill>
              </a:rPr>
              <a:t> – purpose and values-driven learning</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Accomplishment</a:t>
            </a:r>
            <a:r>
              <a:rPr lang="en-US" sz="1600">
                <a:solidFill>
                  <a:srgbClr val="000000"/>
                </a:solidFill>
              </a:rPr>
              <a:t> – goal-setting, skill-building, reflection</a:t>
            </a:r>
            <a:endParaRPr i="1" sz="1600">
              <a:solidFill>
                <a:srgbClr val="000000"/>
              </a:solidFill>
            </a:endParaRPr>
          </a:p>
          <a:p>
            <a:pPr indent="0" lvl="0" marL="0" rtl="0" algn="ctr">
              <a:lnSpc>
                <a:spcPct val="90000"/>
              </a:lnSpc>
              <a:spcBef>
                <a:spcPts val="1200"/>
              </a:spcBef>
              <a:spcAft>
                <a:spcPts val="0"/>
              </a:spcAft>
              <a:buClr>
                <a:schemeClr val="dk1"/>
              </a:buClr>
              <a:buSzPts val="1800"/>
              <a:buNone/>
            </a:pPr>
            <a:r>
              <a:t/>
            </a:r>
            <a:endParaRPr sz="3000"/>
          </a:p>
        </p:txBody>
      </p:sp>
      <p:pic>
        <p:nvPicPr>
          <p:cNvPr id="233" name="Google Shape;233;g3aec51c1436_0_51"/>
          <p:cNvPicPr preferRelativeResize="0"/>
          <p:nvPr/>
        </p:nvPicPr>
        <p:blipFill rotWithShape="1">
          <a:blip r:embed="rId3">
            <a:alphaModFix/>
          </a:blip>
          <a:srcRect b="0" l="0" r="0" t="0"/>
          <a:stretch/>
        </p:blipFill>
        <p:spPr>
          <a:xfrm>
            <a:off x="6966175" y="1253392"/>
            <a:ext cx="4991100" cy="4743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3b05430cd3f_0_181"/>
          <p:cNvPicPr preferRelativeResize="0"/>
          <p:nvPr/>
        </p:nvPicPr>
        <p:blipFill rotWithShape="1">
          <a:blip r:embed="rId3">
            <a:alphaModFix/>
          </a:blip>
          <a:srcRect b="0" l="0" r="0" t="0"/>
          <a:stretch/>
        </p:blipFill>
        <p:spPr>
          <a:xfrm>
            <a:off x="4866150" y="318052"/>
            <a:ext cx="2459702" cy="2459702"/>
          </a:xfrm>
          <a:prstGeom prst="rect">
            <a:avLst/>
          </a:prstGeom>
          <a:noFill/>
          <a:ln>
            <a:noFill/>
          </a:ln>
        </p:spPr>
      </p:pic>
      <p:cxnSp>
        <p:nvCxnSpPr>
          <p:cNvPr id="240" name="Google Shape;240;g3b05430cd3f_0_181"/>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41" name="Google Shape;241;g3b05430cd3f_0_181"/>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42" name="Google Shape;242;g3b05430cd3f_0_181"/>
          <p:cNvSpPr txBox="1"/>
          <p:nvPr/>
        </p:nvSpPr>
        <p:spPr>
          <a:xfrm>
            <a:off x="650400" y="3812800"/>
            <a:ext cx="30000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A graphic design platform offering templates for posters, presentations, and infographics.</a:t>
            </a:r>
            <a:endParaRPr b="0" i="0" sz="2000" u="none" cap="none" strike="noStrike">
              <a:solidFill>
                <a:srgbClr val="000000"/>
              </a:solidFill>
              <a:latin typeface="Arial"/>
              <a:ea typeface="Arial"/>
              <a:cs typeface="Arial"/>
              <a:sym typeface="Arial"/>
            </a:endParaRPr>
          </a:p>
        </p:txBody>
      </p:sp>
      <p:sp>
        <p:nvSpPr>
          <p:cNvPr id="243" name="Google Shape;243;g3b05430cd3f_0_181"/>
          <p:cNvSpPr txBox="1"/>
          <p:nvPr/>
        </p:nvSpPr>
        <p:spPr>
          <a:xfrm>
            <a:off x="4613875" y="3812800"/>
            <a:ext cx="30000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Supports</a:t>
            </a:r>
            <a:r>
              <a:rPr b="1" i="0" lang="en-US" sz="2000" u="none" cap="none" strike="noStrike">
                <a:solidFill>
                  <a:srgbClr val="000000"/>
                </a:solidFill>
                <a:latin typeface="Arial"/>
                <a:ea typeface="Arial"/>
                <a:cs typeface="Arial"/>
                <a:sym typeface="Arial"/>
              </a:rPr>
              <a:t> positive emotions</a:t>
            </a:r>
            <a:r>
              <a:rPr b="0" i="0" lang="en-US" sz="2000" u="none" cap="none" strike="noStrike">
                <a:solidFill>
                  <a:srgbClr val="000000"/>
                </a:solidFill>
                <a:latin typeface="Arial"/>
                <a:ea typeface="Arial"/>
                <a:cs typeface="Arial"/>
                <a:sym typeface="Arial"/>
              </a:rPr>
              <a:t> by allowing creative self-expression and building confidence in design skills.</a:t>
            </a:r>
            <a:endParaRPr b="0" i="0" sz="2000" u="none" cap="none" strike="noStrike">
              <a:solidFill>
                <a:srgbClr val="000000"/>
              </a:solidFill>
              <a:latin typeface="Arial"/>
              <a:ea typeface="Arial"/>
              <a:cs typeface="Arial"/>
              <a:sym typeface="Arial"/>
            </a:endParaRPr>
          </a:p>
        </p:txBody>
      </p:sp>
      <p:sp>
        <p:nvSpPr>
          <p:cNvPr id="244" name="Google Shape;244;g3b05430cd3f_0_181"/>
          <p:cNvSpPr txBox="1"/>
          <p:nvPr/>
        </p:nvSpPr>
        <p:spPr>
          <a:xfrm>
            <a:off x="8770950" y="3812800"/>
            <a:ext cx="30000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Example: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Students design a “Digital Kindness Poster” to promote positive online behaviour.</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cxnSp>
        <p:nvCxnSpPr>
          <p:cNvPr id="250" name="Google Shape;250;g3b05430cd3f_0_197"/>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51" name="Google Shape;251;g3b05430cd3f_0_197"/>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52" name="Google Shape;252;g3b05430cd3f_0_197"/>
          <p:cNvSpPr txBox="1"/>
          <p:nvPr/>
        </p:nvSpPr>
        <p:spPr>
          <a:xfrm>
            <a:off x="650400" y="3812800"/>
            <a:ext cx="30000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A simple video or audio discussion tool where students record short personal responses and interact with peers.</a:t>
            </a:r>
            <a:endParaRPr b="0" i="0" sz="2000" u="none" cap="none" strike="noStrike">
              <a:solidFill>
                <a:srgbClr val="000000"/>
              </a:solidFill>
              <a:latin typeface="Arial"/>
              <a:ea typeface="Arial"/>
              <a:cs typeface="Arial"/>
              <a:sym typeface="Arial"/>
            </a:endParaRPr>
          </a:p>
        </p:txBody>
      </p:sp>
      <p:sp>
        <p:nvSpPr>
          <p:cNvPr id="253" name="Google Shape;253;g3b05430cd3f_0_197"/>
          <p:cNvSpPr txBox="1"/>
          <p:nvPr/>
        </p:nvSpPr>
        <p:spPr>
          <a:xfrm>
            <a:off x="4613875" y="3812800"/>
            <a:ext cx="3000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Builds</a:t>
            </a:r>
            <a:r>
              <a:rPr b="1" i="0" lang="en-US" sz="2000" u="none" cap="none" strike="noStrike">
                <a:solidFill>
                  <a:srgbClr val="000000"/>
                </a:solidFill>
                <a:latin typeface="Arial"/>
                <a:ea typeface="Arial"/>
                <a:cs typeface="Arial"/>
                <a:sym typeface="Arial"/>
              </a:rPr>
              <a:t> positive emotions </a:t>
            </a:r>
            <a:r>
              <a:rPr b="0" i="0" lang="en-US" sz="2000" u="none" cap="none" strike="noStrike">
                <a:solidFill>
                  <a:srgbClr val="000000"/>
                </a:solidFill>
                <a:latin typeface="Arial"/>
                <a:ea typeface="Arial"/>
                <a:cs typeface="Arial"/>
                <a:sym typeface="Arial"/>
              </a:rPr>
              <a:t>and </a:t>
            </a:r>
            <a:r>
              <a:rPr b="1" i="0" lang="en-US" sz="2000" u="none" cap="none" strike="noStrike">
                <a:solidFill>
                  <a:srgbClr val="000000"/>
                </a:solidFill>
                <a:latin typeface="Arial"/>
                <a:ea typeface="Arial"/>
                <a:cs typeface="Arial"/>
                <a:sym typeface="Arial"/>
              </a:rPr>
              <a:t>relationships </a:t>
            </a:r>
            <a:r>
              <a:rPr b="0" i="0" lang="en-US" sz="2000" u="none" cap="none" strike="noStrike">
                <a:solidFill>
                  <a:srgbClr val="000000"/>
                </a:solidFill>
                <a:latin typeface="Arial"/>
                <a:ea typeface="Arial"/>
                <a:cs typeface="Arial"/>
                <a:sym typeface="Arial"/>
              </a:rPr>
              <a:t>through recognition, celebration of achievements, and peer encouragement.</a:t>
            </a:r>
            <a:endParaRPr b="0" i="0" sz="2000" u="none" cap="none" strike="noStrike">
              <a:solidFill>
                <a:srgbClr val="000000"/>
              </a:solidFill>
              <a:latin typeface="Arial"/>
              <a:ea typeface="Arial"/>
              <a:cs typeface="Arial"/>
              <a:sym typeface="Arial"/>
            </a:endParaRPr>
          </a:p>
        </p:txBody>
      </p:sp>
      <p:sp>
        <p:nvSpPr>
          <p:cNvPr id="254" name="Google Shape;254;g3b05430cd3f_0_197"/>
          <p:cNvSpPr txBox="1"/>
          <p:nvPr/>
        </p:nvSpPr>
        <p:spPr>
          <a:xfrm>
            <a:off x="8770950" y="3812800"/>
            <a:ext cx="3000000" cy="249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Example: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Students record a 1-minute video sharing their proudest digital learning moment and leave a short supportive comment for a peer.</a:t>
            </a:r>
            <a:endParaRPr b="0" i="0" sz="2000" u="none" cap="none" strike="noStrike">
              <a:solidFill>
                <a:srgbClr val="000000"/>
              </a:solidFill>
              <a:latin typeface="Arial"/>
              <a:ea typeface="Arial"/>
              <a:cs typeface="Arial"/>
              <a:sym typeface="Arial"/>
            </a:endParaRPr>
          </a:p>
        </p:txBody>
      </p:sp>
      <p:pic>
        <p:nvPicPr>
          <p:cNvPr id="255" name="Google Shape;255;g3b05430cd3f_0_197"/>
          <p:cNvPicPr preferRelativeResize="0"/>
          <p:nvPr/>
        </p:nvPicPr>
        <p:blipFill rotWithShape="1">
          <a:blip r:embed="rId3">
            <a:alphaModFix/>
          </a:blip>
          <a:srcRect b="0" l="0" r="0" t="0"/>
          <a:stretch/>
        </p:blipFill>
        <p:spPr>
          <a:xfrm>
            <a:off x="4909088" y="359925"/>
            <a:ext cx="2409575" cy="2409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Introduction</a:t>
            </a:r>
            <a:endParaRPr/>
          </a:p>
        </p:txBody>
      </p:sp>
      <p:sp>
        <p:nvSpPr>
          <p:cNvPr id="74" name="Google Shape;74;p3"/>
          <p:cNvSpPr txBox="1"/>
          <p:nvPr>
            <p:ph idx="1" type="body"/>
          </p:nvPr>
        </p:nvSpPr>
        <p:spPr>
          <a:xfrm>
            <a:off x="97975" y="2229498"/>
            <a:ext cx="11944500" cy="180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US" sz="2400"/>
              <a:t>In this module, you will explore pedagogical approaches and digital tools that integrate the PERMA-Digital Framework to promote students’ digital well-being. You will design meaningful classroom activities and lesson plans using these methods and tools. Finally, you will create extracurricular experiences that extend digital well-being beyond the classroom into school and home life.</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cxnSp>
        <p:nvCxnSpPr>
          <p:cNvPr id="261" name="Google Shape;261;g3b05430cd3f_0_219"/>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62" name="Google Shape;262;g3b05430cd3f_0_219"/>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63" name="Google Shape;263;g3b05430cd3f_0_219"/>
          <p:cNvSpPr txBox="1"/>
          <p:nvPr/>
        </p:nvSpPr>
        <p:spPr>
          <a:xfrm>
            <a:off x="650400" y="3470419"/>
            <a:ext cx="3000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1900"/>
              <a:buFont typeface="Arial"/>
              <a:buNone/>
            </a:pPr>
            <a:r>
              <a:rPr b="0" i="0" lang="en-US" sz="1900" u="none" cap="none" strike="noStrike">
                <a:solidFill>
                  <a:srgbClr val="000000"/>
                </a:solidFill>
                <a:latin typeface="Arial"/>
                <a:ea typeface="Arial"/>
                <a:cs typeface="Arial"/>
                <a:sym typeface="Arial"/>
              </a:rPr>
              <a:t>A game-based learning platform for quizzes and competitions.</a:t>
            </a:r>
            <a:endParaRPr b="0" i="0" sz="1900" u="none" cap="none" strike="noStrike">
              <a:solidFill>
                <a:srgbClr val="000000"/>
              </a:solidFill>
              <a:latin typeface="Arial"/>
              <a:ea typeface="Arial"/>
              <a:cs typeface="Arial"/>
              <a:sym typeface="Arial"/>
            </a:endParaRPr>
          </a:p>
        </p:txBody>
      </p:sp>
      <p:sp>
        <p:nvSpPr>
          <p:cNvPr id="264" name="Google Shape;264;g3b05430cd3f_0_219"/>
          <p:cNvSpPr txBox="1"/>
          <p:nvPr/>
        </p:nvSpPr>
        <p:spPr>
          <a:xfrm>
            <a:off x="4613875" y="3470419"/>
            <a:ext cx="3000000" cy="164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1900"/>
              <a:buFont typeface="Arial"/>
              <a:buNone/>
            </a:pPr>
            <a:r>
              <a:rPr b="0" i="0" lang="en-US" sz="1900" u="none" cap="none" strike="noStrike">
                <a:solidFill>
                  <a:srgbClr val="000000"/>
                </a:solidFill>
                <a:latin typeface="Arial"/>
                <a:ea typeface="Arial"/>
                <a:cs typeface="Arial"/>
                <a:sym typeface="Arial"/>
              </a:rPr>
              <a:t>Enhances </a:t>
            </a:r>
            <a:r>
              <a:rPr b="1" i="0" lang="en-US" sz="1900" u="none" cap="none" strike="noStrike">
                <a:solidFill>
                  <a:srgbClr val="000000"/>
                </a:solidFill>
                <a:latin typeface="Arial"/>
                <a:ea typeface="Arial"/>
                <a:cs typeface="Arial"/>
                <a:sym typeface="Arial"/>
              </a:rPr>
              <a:t>engagement </a:t>
            </a:r>
            <a:r>
              <a:rPr b="0" i="0" lang="en-US" sz="1900" u="none" cap="none" strike="noStrike">
                <a:solidFill>
                  <a:srgbClr val="000000"/>
                </a:solidFill>
                <a:latin typeface="Arial"/>
                <a:ea typeface="Arial"/>
                <a:cs typeface="Arial"/>
                <a:sym typeface="Arial"/>
              </a:rPr>
              <a:t>by creating a fun, interactive learning environment that motivates participation.</a:t>
            </a:r>
            <a:endParaRPr b="0" i="0" sz="1900" u="none" cap="none" strike="noStrike">
              <a:solidFill>
                <a:srgbClr val="000000"/>
              </a:solidFill>
              <a:latin typeface="Arial"/>
              <a:ea typeface="Arial"/>
              <a:cs typeface="Arial"/>
              <a:sym typeface="Arial"/>
            </a:endParaRPr>
          </a:p>
        </p:txBody>
      </p:sp>
      <p:sp>
        <p:nvSpPr>
          <p:cNvPr id="265" name="Google Shape;265;g3b05430cd3f_0_219"/>
          <p:cNvSpPr txBox="1"/>
          <p:nvPr/>
        </p:nvSpPr>
        <p:spPr>
          <a:xfrm>
            <a:off x="8770950" y="3470419"/>
            <a:ext cx="3000000" cy="2986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Example: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1900"/>
              <a:buFont typeface="Arial"/>
              <a:buNone/>
            </a:pPr>
            <a:r>
              <a:rPr b="0" i="0" lang="en-US" sz="1900" u="none" cap="none" strike="noStrike">
                <a:solidFill>
                  <a:srgbClr val="000000"/>
                </a:solidFill>
                <a:latin typeface="Arial"/>
                <a:ea typeface="Arial"/>
                <a:cs typeface="Arial"/>
                <a:sym typeface="Arial"/>
              </a:rPr>
              <a:t>Students complete a short Kahoot! quiz with calming music and no leaderboard, then rate how focused they felt and identify one setting that helped them stay calm and engaged.</a:t>
            </a:r>
            <a:endParaRPr b="0" i="0" sz="1900" u="none" cap="none" strike="noStrike">
              <a:solidFill>
                <a:srgbClr val="000000"/>
              </a:solidFill>
              <a:latin typeface="Arial"/>
              <a:ea typeface="Arial"/>
              <a:cs typeface="Arial"/>
              <a:sym typeface="Arial"/>
            </a:endParaRPr>
          </a:p>
        </p:txBody>
      </p:sp>
      <p:pic>
        <p:nvPicPr>
          <p:cNvPr id="266" name="Google Shape;266;g3b05430cd3f_0_219"/>
          <p:cNvPicPr preferRelativeResize="0"/>
          <p:nvPr/>
        </p:nvPicPr>
        <p:blipFill rotWithShape="1">
          <a:blip r:embed="rId3">
            <a:alphaModFix/>
          </a:blip>
          <a:srcRect b="30485" l="0" r="0" t="32543"/>
          <a:stretch/>
        </p:blipFill>
        <p:spPr>
          <a:xfrm>
            <a:off x="4342000" y="910250"/>
            <a:ext cx="3508001" cy="1296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cxnSp>
        <p:nvCxnSpPr>
          <p:cNvPr id="272" name="Google Shape;272;g3b05430cd3f_0_229"/>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73" name="Google Shape;273;g3b05430cd3f_0_229"/>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74" name="Google Shape;274;g3b05430cd3f_0_229"/>
          <p:cNvSpPr txBox="1"/>
          <p:nvPr/>
        </p:nvSpPr>
        <p:spPr>
          <a:xfrm>
            <a:off x="650400" y="3812800"/>
            <a:ext cx="30000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An interactive presentation tool with live polls, quizzes, and word clouds.</a:t>
            </a:r>
            <a:endParaRPr b="0" i="0" sz="2000" u="none" cap="none" strike="noStrike">
              <a:solidFill>
                <a:srgbClr val="000000"/>
              </a:solidFill>
              <a:latin typeface="Arial"/>
              <a:ea typeface="Arial"/>
              <a:cs typeface="Arial"/>
              <a:sym typeface="Arial"/>
            </a:endParaRPr>
          </a:p>
        </p:txBody>
      </p:sp>
      <p:sp>
        <p:nvSpPr>
          <p:cNvPr id="275" name="Google Shape;275;g3b05430cd3f_0_229"/>
          <p:cNvSpPr txBox="1"/>
          <p:nvPr/>
        </p:nvSpPr>
        <p:spPr>
          <a:xfrm>
            <a:off x="4613875" y="3812800"/>
            <a:ext cx="3000000" cy="2647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Encourages </a:t>
            </a:r>
            <a:r>
              <a:rPr b="1" i="0" lang="en-US" sz="2000" u="none" cap="none" strike="noStrike">
                <a:solidFill>
                  <a:srgbClr val="000000"/>
                </a:solidFill>
                <a:latin typeface="Arial"/>
                <a:ea typeface="Arial"/>
                <a:cs typeface="Arial"/>
                <a:sym typeface="Arial"/>
              </a:rPr>
              <a:t>engagement </a:t>
            </a:r>
            <a:r>
              <a:rPr b="0" i="0" lang="en-US" sz="2000" u="none" cap="none" strike="noStrike">
                <a:solidFill>
                  <a:srgbClr val="000000"/>
                </a:solidFill>
                <a:latin typeface="Arial"/>
                <a:ea typeface="Arial"/>
                <a:cs typeface="Arial"/>
                <a:sym typeface="Arial"/>
              </a:rPr>
              <a:t>by making lessons interactive and giving all students a voice.</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76" name="Google Shape;276;g3b05430cd3f_0_229"/>
          <p:cNvSpPr txBox="1"/>
          <p:nvPr/>
        </p:nvSpPr>
        <p:spPr>
          <a:xfrm>
            <a:off x="8770950" y="3812800"/>
            <a:ext cx="3000000" cy="2801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Example: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The teacher uses live polls to gather opinions during a debate on online privacy.</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277" name="Google Shape;277;g3b05430cd3f_0_229"/>
          <p:cNvPicPr preferRelativeResize="0"/>
          <p:nvPr/>
        </p:nvPicPr>
        <p:blipFill rotWithShape="1">
          <a:blip r:embed="rId3">
            <a:alphaModFix/>
          </a:blip>
          <a:srcRect b="30780" l="0" r="0" t="26334"/>
          <a:stretch/>
        </p:blipFill>
        <p:spPr>
          <a:xfrm>
            <a:off x="2998838" y="879125"/>
            <a:ext cx="6194324" cy="10220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cxnSp>
        <p:nvCxnSpPr>
          <p:cNvPr id="283" name="Google Shape;283;g3b05430cd3f_0_240"/>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84" name="Google Shape;284;g3b05430cd3f_0_240"/>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85" name="Google Shape;285;g3b05430cd3f_0_240"/>
          <p:cNvSpPr txBox="1"/>
          <p:nvPr/>
        </p:nvSpPr>
        <p:spPr>
          <a:xfrm>
            <a:off x="650400" y="3812800"/>
            <a:ext cx="3000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 digital board for collaborative posting of text, images, and links.</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86" name="Google Shape;286;g3b05430cd3f_0_240"/>
          <p:cNvSpPr txBox="1"/>
          <p:nvPr/>
        </p:nvSpPr>
        <p:spPr>
          <a:xfrm>
            <a:off x="4613875" y="3812800"/>
            <a:ext cx="3000000" cy="326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Strengthens </a:t>
            </a:r>
            <a:r>
              <a:rPr b="1" i="0" lang="en-US" sz="2000" u="none" cap="none" strike="noStrike">
                <a:solidFill>
                  <a:srgbClr val="000000"/>
                </a:solidFill>
                <a:latin typeface="Arial"/>
                <a:ea typeface="Arial"/>
                <a:cs typeface="Arial"/>
                <a:sym typeface="Arial"/>
              </a:rPr>
              <a:t>relationships </a:t>
            </a:r>
            <a:r>
              <a:rPr b="0" i="0" lang="en-US" sz="2000" u="none" cap="none" strike="noStrike">
                <a:solidFill>
                  <a:srgbClr val="000000"/>
                </a:solidFill>
                <a:latin typeface="Arial"/>
                <a:ea typeface="Arial"/>
                <a:cs typeface="Arial"/>
                <a:sym typeface="Arial"/>
              </a:rPr>
              <a:t>through shared contributions and respectful interaction.</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87" name="Google Shape;287;g3b05430cd3f_0_240"/>
          <p:cNvSpPr txBox="1"/>
          <p:nvPr/>
        </p:nvSpPr>
        <p:spPr>
          <a:xfrm>
            <a:off x="8770950" y="3812800"/>
            <a:ext cx="3000000" cy="341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Example: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Students post one helpful resource and one supportive comment on a peer’s post, focusing on constructive and kind online interaction.</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288" name="Google Shape;288;g3b05430cd3f_0_240"/>
          <p:cNvPicPr preferRelativeResize="0"/>
          <p:nvPr/>
        </p:nvPicPr>
        <p:blipFill rotWithShape="1">
          <a:blip r:embed="rId3">
            <a:alphaModFix/>
          </a:blip>
          <a:srcRect b="0" l="0" r="0" t="0"/>
          <a:stretch/>
        </p:blipFill>
        <p:spPr>
          <a:xfrm>
            <a:off x="3978188" y="681525"/>
            <a:ext cx="4235625" cy="130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cxnSp>
        <p:nvCxnSpPr>
          <p:cNvPr id="294" name="Google Shape;294;g3b05430cd3f_0_251"/>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295" name="Google Shape;295;g3b05430cd3f_0_251"/>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296" name="Google Shape;296;g3b05430cd3f_0_251"/>
          <p:cNvSpPr txBox="1"/>
          <p:nvPr/>
        </p:nvSpPr>
        <p:spPr>
          <a:xfrm>
            <a:off x="650400" y="3812800"/>
            <a:ext cx="3000000" cy="2955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 cloud-based document editing for real-time collaboration.</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97" name="Google Shape;297;g3b05430cd3f_0_251"/>
          <p:cNvSpPr txBox="1"/>
          <p:nvPr/>
        </p:nvSpPr>
        <p:spPr>
          <a:xfrm>
            <a:off x="4613875" y="3812800"/>
            <a:ext cx="3000000" cy="3879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Builds </a:t>
            </a:r>
            <a:r>
              <a:rPr b="1" i="0" lang="en-US" sz="2000" u="none" cap="none" strike="noStrike">
                <a:solidFill>
                  <a:srgbClr val="000000"/>
                </a:solidFill>
                <a:latin typeface="Arial"/>
                <a:ea typeface="Arial"/>
                <a:cs typeface="Arial"/>
                <a:sym typeface="Arial"/>
              </a:rPr>
              <a:t>relationships </a:t>
            </a:r>
            <a:r>
              <a:rPr b="0" i="0" lang="en-US" sz="2000" u="none" cap="none" strike="noStrike">
                <a:solidFill>
                  <a:srgbClr val="000000"/>
                </a:solidFill>
                <a:latin typeface="Arial"/>
                <a:ea typeface="Arial"/>
                <a:cs typeface="Arial"/>
                <a:sym typeface="Arial"/>
              </a:rPr>
              <a:t>by fostering teamwork and co-creation.</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98" name="Google Shape;298;g3b05430cd3f_0_251"/>
          <p:cNvSpPr txBox="1"/>
          <p:nvPr/>
        </p:nvSpPr>
        <p:spPr>
          <a:xfrm>
            <a:off x="8770950" y="3812800"/>
            <a:ext cx="3000000" cy="341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Example: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Students co-write a news article about a school event.</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299" name="Google Shape;299;g3b05430cd3f_0_251"/>
          <p:cNvPicPr preferRelativeResize="0"/>
          <p:nvPr/>
        </p:nvPicPr>
        <p:blipFill rotWithShape="1">
          <a:blip r:embed="rId3">
            <a:alphaModFix/>
          </a:blip>
          <a:srcRect b="0" l="17174" r="5251" t="0"/>
          <a:stretch/>
        </p:blipFill>
        <p:spPr>
          <a:xfrm>
            <a:off x="5131600" y="318400"/>
            <a:ext cx="1839825" cy="1933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cxnSp>
        <p:nvCxnSpPr>
          <p:cNvPr id="305" name="Google Shape;305;g3b05430cd3f_0_278"/>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306" name="Google Shape;306;g3b05430cd3f_0_278"/>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307" name="Google Shape;307;g3b05430cd3f_0_278"/>
          <p:cNvSpPr txBox="1"/>
          <p:nvPr/>
        </p:nvSpPr>
        <p:spPr>
          <a:xfrm>
            <a:off x="650400" y="3812800"/>
            <a:ext cx="3000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A project management tool using boards, lists, and cards to track tasks.</a:t>
            </a:r>
            <a:endParaRPr b="0" i="0" sz="2000" u="none" cap="none" strike="noStrike">
              <a:solidFill>
                <a:srgbClr val="000000"/>
              </a:solidFill>
              <a:latin typeface="Arial"/>
              <a:ea typeface="Arial"/>
              <a:cs typeface="Arial"/>
              <a:sym typeface="Arial"/>
            </a:endParaRPr>
          </a:p>
        </p:txBody>
      </p:sp>
      <p:sp>
        <p:nvSpPr>
          <p:cNvPr id="308" name="Google Shape;308;g3b05430cd3f_0_278"/>
          <p:cNvSpPr txBox="1"/>
          <p:nvPr/>
        </p:nvSpPr>
        <p:spPr>
          <a:xfrm>
            <a:off x="4613875" y="3812800"/>
            <a:ext cx="30000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Supports </a:t>
            </a:r>
            <a:r>
              <a:rPr b="1" i="0" lang="en-US" sz="2000" u="none" cap="none" strike="noStrike">
                <a:solidFill>
                  <a:srgbClr val="000000"/>
                </a:solidFill>
                <a:latin typeface="Arial"/>
                <a:ea typeface="Arial"/>
                <a:cs typeface="Arial"/>
                <a:sym typeface="Arial"/>
              </a:rPr>
              <a:t>accomplishment </a:t>
            </a:r>
            <a:r>
              <a:rPr b="0" i="0" lang="en-US" sz="2000" u="none" cap="none" strike="noStrike">
                <a:solidFill>
                  <a:srgbClr val="000000"/>
                </a:solidFill>
                <a:latin typeface="Arial"/>
                <a:ea typeface="Arial"/>
                <a:cs typeface="Arial"/>
                <a:sym typeface="Arial"/>
              </a:rPr>
              <a:t>by helping students set goals and track progress.</a:t>
            </a:r>
            <a:endParaRPr b="0" i="0" sz="2000" u="none" cap="none" strike="noStrike">
              <a:solidFill>
                <a:srgbClr val="000000"/>
              </a:solidFill>
              <a:latin typeface="Arial"/>
              <a:ea typeface="Arial"/>
              <a:cs typeface="Arial"/>
              <a:sym typeface="Arial"/>
            </a:endParaRPr>
          </a:p>
        </p:txBody>
      </p:sp>
      <p:sp>
        <p:nvSpPr>
          <p:cNvPr id="309" name="Google Shape;309;g3b05430cd3f_0_278"/>
          <p:cNvSpPr txBox="1"/>
          <p:nvPr/>
        </p:nvSpPr>
        <p:spPr>
          <a:xfrm>
            <a:off x="8770950" y="3812800"/>
            <a:ext cx="3000000" cy="4032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Example: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Students break a coding project into small Trello cards, set time limits for each task, and mark one card as “done” at the end of the lesson to reflect on progress rather than speed.</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id="310" name="Google Shape;310;g3b05430cd3f_0_278"/>
          <p:cNvPicPr preferRelativeResize="0"/>
          <p:nvPr/>
        </p:nvPicPr>
        <p:blipFill rotWithShape="1">
          <a:blip r:embed="rId3">
            <a:alphaModFix/>
          </a:blip>
          <a:srcRect b="30780" l="0" r="0" t="31363"/>
          <a:stretch/>
        </p:blipFill>
        <p:spPr>
          <a:xfrm>
            <a:off x="3367149" y="827225"/>
            <a:ext cx="5493451" cy="1168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cxnSp>
        <p:nvCxnSpPr>
          <p:cNvPr id="316" name="Google Shape;316;g3b05430cd3f_0_267"/>
          <p:cNvCxnSpPr/>
          <p:nvPr/>
        </p:nvCxnSpPr>
        <p:spPr>
          <a:xfrm>
            <a:off x="3941875" y="3089050"/>
            <a:ext cx="0" cy="2863500"/>
          </a:xfrm>
          <a:prstGeom prst="straightConnector1">
            <a:avLst/>
          </a:prstGeom>
          <a:noFill/>
          <a:ln cap="flat" cmpd="sng" w="76200">
            <a:solidFill>
              <a:schemeClr val="accent3"/>
            </a:solidFill>
            <a:prstDash val="solid"/>
            <a:round/>
            <a:headEnd len="sm" w="sm" type="none"/>
            <a:tailEnd len="sm" w="sm" type="none"/>
          </a:ln>
        </p:spPr>
      </p:cxnSp>
      <p:cxnSp>
        <p:nvCxnSpPr>
          <p:cNvPr id="317" name="Google Shape;317;g3b05430cd3f_0_267"/>
          <p:cNvCxnSpPr/>
          <p:nvPr/>
        </p:nvCxnSpPr>
        <p:spPr>
          <a:xfrm>
            <a:off x="8285850" y="3089050"/>
            <a:ext cx="0" cy="2863500"/>
          </a:xfrm>
          <a:prstGeom prst="straightConnector1">
            <a:avLst/>
          </a:prstGeom>
          <a:noFill/>
          <a:ln cap="flat" cmpd="sng" w="76200">
            <a:solidFill>
              <a:schemeClr val="accent3"/>
            </a:solidFill>
            <a:prstDash val="solid"/>
            <a:round/>
            <a:headEnd len="sm" w="sm" type="none"/>
            <a:tailEnd len="sm" w="sm" type="none"/>
          </a:ln>
        </p:spPr>
      </p:cxnSp>
      <p:sp>
        <p:nvSpPr>
          <p:cNvPr id="318" name="Google Shape;318;g3b05430cd3f_0_267"/>
          <p:cNvSpPr txBox="1"/>
          <p:nvPr/>
        </p:nvSpPr>
        <p:spPr>
          <a:xfrm>
            <a:off x="650400" y="3812800"/>
            <a:ext cx="3000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Online collections of student work to show learning over time.</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19" name="Google Shape;319;g3b05430cd3f_0_267"/>
          <p:cNvSpPr txBox="1"/>
          <p:nvPr/>
        </p:nvSpPr>
        <p:spPr>
          <a:xfrm>
            <a:off x="4613875" y="3812800"/>
            <a:ext cx="3000000" cy="6033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Encourages </a:t>
            </a:r>
            <a:r>
              <a:rPr b="1" i="0" lang="en-US" sz="2000" u="none" cap="none" strike="noStrike">
                <a:solidFill>
                  <a:srgbClr val="000000"/>
                </a:solidFill>
                <a:latin typeface="Arial"/>
                <a:ea typeface="Arial"/>
                <a:cs typeface="Arial"/>
                <a:sym typeface="Arial"/>
              </a:rPr>
              <a:t>accomplishment </a:t>
            </a:r>
            <a:r>
              <a:rPr b="0" i="0" lang="en-US" sz="2000" u="none" cap="none" strike="noStrike">
                <a:solidFill>
                  <a:srgbClr val="000000"/>
                </a:solidFill>
                <a:latin typeface="Arial"/>
                <a:ea typeface="Arial"/>
                <a:cs typeface="Arial"/>
                <a:sym typeface="Arial"/>
              </a:rPr>
              <a:t>by celebrating growth and achievement.</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20" name="Google Shape;320;g3b05430cd3f_0_267"/>
          <p:cNvSpPr txBox="1"/>
          <p:nvPr/>
        </p:nvSpPr>
        <p:spPr>
          <a:xfrm>
            <a:off x="8770950" y="3812800"/>
            <a:ext cx="30000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Example: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1200"/>
              </a:spcBef>
              <a:spcAft>
                <a:spcPts val="120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Students curate their best assignments into a portfolio for end-of-year reflection.</a:t>
            </a:r>
            <a:endParaRPr b="0" i="0" sz="2000" u="none" cap="none" strike="noStrike">
              <a:solidFill>
                <a:srgbClr val="000000"/>
              </a:solidFill>
              <a:latin typeface="Arial"/>
              <a:ea typeface="Arial"/>
              <a:cs typeface="Arial"/>
              <a:sym typeface="Arial"/>
            </a:endParaRPr>
          </a:p>
        </p:txBody>
      </p:sp>
      <p:graphicFrame>
        <p:nvGraphicFramePr>
          <p:cNvPr id="321" name="Google Shape;321;g3b05430cd3f_0_267"/>
          <p:cNvGraphicFramePr/>
          <p:nvPr/>
        </p:nvGraphicFramePr>
        <p:xfrm>
          <a:off x="2808450" y="795675"/>
          <a:ext cx="3000000" cy="3000000"/>
        </p:xfrm>
        <a:graphic>
          <a:graphicData uri="http://schemas.openxmlformats.org/drawingml/2006/table">
            <a:tbl>
              <a:tblPr>
                <a:noFill/>
                <a:tableStyleId>{598F114F-0618-4F95-B07C-91EC4C23131A}</a:tableStyleId>
              </a:tblPr>
              <a:tblGrid>
                <a:gridCol w="7567825"/>
              </a:tblGrid>
              <a:tr h="860425">
                <a:tc>
                  <a:txBody>
                    <a:bodyPr/>
                    <a:lstStyle/>
                    <a:p>
                      <a:pPr indent="0" lvl="0" marL="0" marR="0" rtl="0" algn="ctr">
                        <a:lnSpc>
                          <a:spcPct val="100000"/>
                        </a:lnSpc>
                        <a:spcBef>
                          <a:spcPts val="0"/>
                        </a:spcBef>
                        <a:spcAft>
                          <a:spcPts val="0"/>
                        </a:spcAft>
                        <a:buClr>
                          <a:srgbClr val="000000"/>
                        </a:buClr>
                        <a:buSzPts val="3000"/>
                        <a:buFont typeface="Arial"/>
                        <a:buNone/>
                      </a:pPr>
                      <a:r>
                        <a:rPr lang="en-US" sz="3000" u="none" cap="none" strike="noStrike">
                          <a:latin typeface="Calibri"/>
                          <a:ea typeface="Calibri"/>
                          <a:cs typeface="Calibri"/>
                          <a:sym typeface="Calibri"/>
                        </a:rPr>
                        <a:t>Digital Portfolios </a:t>
                      </a:r>
                      <a:endParaRPr sz="3000" u="none" cap="none" strike="noStrike">
                        <a:latin typeface="Calibri"/>
                        <a:ea typeface="Calibri"/>
                        <a:cs typeface="Calibri"/>
                        <a:sym typeface="Calibri"/>
                      </a:endParaRPr>
                    </a:p>
                    <a:p>
                      <a:pPr indent="0" lvl="0" marL="0" marR="0" rtl="0" algn="ctr">
                        <a:lnSpc>
                          <a:spcPct val="100000"/>
                        </a:lnSpc>
                        <a:spcBef>
                          <a:spcPts val="1200"/>
                        </a:spcBef>
                        <a:spcAft>
                          <a:spcPts val="0"/>
                        </a:spcAft>
                        <a:buClr>
                          <a:srgbClr val="000000"/>
                        </a:buClr>
                        <a:buSzPts val="3000"/>
                        <a:buFont typeface="Arial"/>
                        <a:buNone/>
                      </a:pPr>
                      <a:r>
                        <a:rPr lang="en-US" sz="3000" u="none" cap="none" strike="noStrike">
                          <a:latin typeface="Calibri"/>
                          <a:ea typeface="Calibri"/>
                          <a:cs typeface="Calibri"/>
                          <a:sym typeface="Calibri"/>
                        </a:rPr>
                        <a:t>(e.g., </a:t>
                      </a:r>
                      <a:r>
                        <a:rPr lang="en-US" sz="3000" u="sng" cap="none" strike="noStrike">
                          <a:solidFill>
                            <a:srgbClr val="1155CC"/>
                          </a:solidFill>
                          <a:latin typeface="Calibri"/>
                          <a:ea typeface="Calibri"/>
                          <a:cs typeface="Calibri"/>
                          <a:sym typeface="Calibri"/>
                          <a:hlinkClick r:id="rId3">
                            <a:extLst>
                              <a:ext uri="{A12FA001-AC4F-418D-AE19-62706E023703}">
                                <ahyp:hlinkClr val="tx"/>
                              </a:ext>
                            </a:extLst>
                          </a:hlinkClick>
                        </a:rPr>
                        <a:t>Google Sites</a:t>
                      </a:r>
                      <a:r>
                        <a:rPr lang="en-US" sz="3000" u="none" cap="none" strike="noStrike">
                          <a:latin typeface="Calibri"/>
                          <a:ea typeface="Calibri"/>
                          <a:cs typeface="Calibri"/>
                          <a:sym typeface="Calibri"/>
                        </a:rPr>
                        <a:t>, </a:t>
                      </a:r>
                      <a:r>
                        <a:rPr lang="en-US" sz="3000" u="sng" cap="none" strike="noStrike">
                          <a:solidFill>
                            <a:srgbClr val="1155CC"/>
                          </a:solidFill>
                          <a:latin typeface="Calibri"/>
                          <a:ea typeface="Calibri"/>
                          <a:cs typeface="Calibri"/>
                          <a:sym typeface="Calibri"/>
                          <a:hlinkClick r:id="rId4">
                            <a:extLst>
                              <a:ext uri="{A12FA001-AC4F-418D-AE19-62706E023703}">
                                <ahyp:hlinkClr val="tx"/>
                              </a:ext>
                            </a:extLst>
                          </a:hlinkClick>
                        </a:rPr>
                        <a:t>Seesaw</a:t>
                      </a:r>
                      <a:r>
                        <a:rPr lang="en-US" sz="3000" u="none" cap="none" strike="noStrike">
                          <a:latin typeface="Calibri"/>
                          <a:ea typeface="Calibri"/>
                          <a:cs typeface="Calibri"/>
                          <a:sym typeface="Calibri"/>
                        </a:rPr>
                        <a:t>, </a:t>
                      </a:r>
                      <a:r>
                        <a:rPr lang="en-US" sz="3000" u="sng" cap="none" strike="noStrike">
                          <a:solidFill>
                            <a:srgbClr val="1155CC"/>
                          </a:solidFill>
                          <a:latin typeface="Calibri"/>
                          <a:ea typeface="Calibri"/>
                          <a:cs typeface="Calibri"/>
                          <a:sym typeface="Calibri"/>
                          <a:hlinkClick r:id="rId5">
                            <a:extLst>
                              <a:ext uri="{A12FA001-AC4F-418D-AE19-62706E023703}">
                                <ahyp:hlinkClr val="tx"/>
                              </a:ext>
                            </a:extLst>
                          </a:hlinkClick>
                        </a:rPr>
                        <a:t>Wakelet</a:t>
                      </a:r>
                      <a:r>
                        <a:rPr lang="en-US" sz="3000" u="none" cap="none" strike="noStrike">
                          <a:latin typeface="Calibri"/>
                          <a:ea typeface="Calibri"/>
                          <a:cs typeface="Calibri"/>
                          <a:sym typeface="Calibri"/>
                        </a:rPr>
                        <a:t>)</a:t>
                      </a:r>
                      <a:endParaRPr sz="3000" u="none" cap="none" strike="noStrike">
                        <a:latin typeface="Calibri"/>
                        <a:ea typeface="Calibri"/>
                        <a:cs typeface="Calibri"/>
                        <a:sym typeface="Calibri"/>
                      </a:endParaRPr>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b05430cd3f_0_29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327" name="Google Shape;327;g3b05430cd3f_0_290"/>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Which tool(s) you used?</a:t>
            </a:r>
            <a:endParaRPr i="1" sz="3000"/>
          </a:p>
          <a:p>
            <a:pPr indent="0" lvl="0" marL="0" rtl="0" algn="ctr">
              <a:lnSpc>
                <a:spcPct val="90000"/>
              </a:lnSpc>
              <a:spcBef>
                <a:spcPts val="0"/>
              </a:spcBef>
              <a:spcAft>
                <a:spcPts val="0"/>
              </a:spcAft>
              <a:buClr>
                <a:schemeClr val="dk1"/>
              </a:buClr>
              <a:buSzPts val="1800"/>
              <a:buNone/>
            </a:pPr>
            <a:r>
              <a:rPr i="1" lang="en-US" sz="3000"/>
              <a:t>Which PERMA principles were naturally present?</a:t>
            </a:r>
            <a:endParaRPr i="1" sz="3000"/>
          </a:p>
          <a:p>
            <a:pPr indent="0" lvl="0" marL="0" rtl="0" algn="ctr">
              <a:lnSpc>
                <a:spcPct val="90000"/>
              </a:lnSpc>
              <a:spcBef>
                <a:spcPts val="0"/>
              </a:spcBef>
              <a:spcAft>
                <a:spcPts val="0"/>
              </a:spcAft>
              <a:buClr>
                <a:schemeClr val="dk1"/>
              </a:buClr>
              <a:buSzPts val="1800"/>
              <a:buNone/>
            </a:pPr>
            <a:r>
              <a:rPr i="1" lang="en-US" sz="3000"/>
              <a:t>Which could you add next time?</a:t>
            </a:r>
            <a:endParaRPr i="1" sz="3000"/>
          </a:p>
          <a:p>
            <a:pPr indent="0" lvl="0" marL="0" rtl="0" algn="ctr">
              <a:lnSpc>
                <a:spcPct val="90000"/>
              </a:lnSpc>
              <a:spcBef>
                <a:spcPts val="0"/>
              </a:spcBef>
              <a:spcAft>
                <a:spcPts val="0"/>
              </a:spcAft>
              <a:buClr>
                <a:schemeClr val="dk1"/>
              </a:buClr>
              <a:buSzPts val="1800"/>
              <a:buNone/>
            </a:pPr>
            <a:r>
              <a:rPr i="1" lang="en-US" sz="3000"/>
              <a:t>How might you adapt your teaching method to also build a DigComp or LifeComp competence?</a:t>
            </a:r>
            <a:endParaRPr i="1" sz="3000"/>
          </a:p>
          <a:p>
            <a:pPr indent="0" lvl="0" marL="0" rtl="0" algn="ctr">
              <a:lnSpc>
                <a:spcPct val="90000"/>
              </a:lnSpc>
              <a:spcBef>
                <a:spcPts val="0"/>
              </a:spcBef>
              <a:spcAft>
                <a:spcPts val="0"/>
              </a:spcAft>
              <a:buClr>
                <a:schemeClr val="dk1"/>
              </a:buClr>
              <a:buSzPts val="1800"/>
              <a:buNone/>
            </a:pPr>
            <a:r>
              <a:t/>
            </a:r>
            <a:endParaRPr i="1" sz="3000"/>
          </a:p>
        </p:txBody>
      </p:sp>
      <p:pic>
        <p:nvPicPr>
          <p:cNvPr id="328" name="Google Shape;328;g3b05430cd3f_0_290"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aec51c1436_0_6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2900"/>
              <a:t>4. Evaluate Digital Tools for Engagement, Emotional Safety and Healthy Use </a:t>
            </a:r>
            <a:endParaRPr sz="2900"/>
          </a:p>
        </p:txBody>
      </p:sp>
      <p:sp>
        <p:nvSpPr>
          <p:cNvPr id="335" name="Google Shape;335;g3aec51c1436_0_66"/>
          <p:cNvSpPr txBox="1"/>
          <p:nvPr>
            <p:ph idx="2" type="body"/>
          </p:nvPr>
        </p:nvSpPr>
        <p:spPr>
          <a:xfrm>
            <a:off x="97975" y="1097000"/>
            <a:ext cx="11944500" cy="565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600">
                <a:solidFill>
                  <a:srgbClr val="000000"/>
                </a:solidFill>
              </a:rPr>
              <a:t>Why evaluate your tools?</a:t>
            </a:r>
            <a:br>
              <a:rPr b="1" lang="en-US" sz="1600">
                <a:solidFill>
                  <a:srgbClr val="000000"/>
                </a:solidFill>
              </a:rPr>
            </a:br>
            <a:r>
              <a:rPr lang="en-US" sz="1600">
                <a:solidFill>
                  <a:srgbClr val="000000"/>
                </a:solidFill>
              </a:rPr>
              <a:t> Digital tools shape how μαθητές/μαθήτριες feel, engage, and interact.</a:t>
            </a:r>
            <a:endParaRPr sz="1600">
              <a:solidFill>
                <a:srgbClr val="000000"/>
              </a:solidFill>
            </a:endParaRPr>
          </a:p>
          <a:p>
            <a:pPr indent="0" lvl="0" marL="0" rtl="0" algn="l">
              <a:lnSpc>
                <a:spcPct val="115000"/>
              </a:lnSpc>
              <a:spcBef>
                <a:spcPts val="1200"/>
              </a:spcBef>
              <a:spcAft>
                <a:spcPts val="0"/>
              </a:spcAft>
              <a:buSzPts val="1800"/>
              <a:buNone/>
            </a:pPr>
            <a:r>
              <a:rPr b="1" lang="en-US" sz="1600">
                <a:solidFill>
                  <a:srgbClr val="000000"/>
                </a:solidFill>
              </a:rPr>
              <a:t>Key question:</a:t>
            </a:r>
            <a:br>
              <a:rPr b="1" lang="en-US" sz="1600">
                <a:solidFill>
                  <a:srgbClr val="000000"/>
                </a:solidFill>
              </a:rPr>
            </a:br>
            <a:r>
              <a:rPr i="1" lang="en-US" sz="1600">
                <a:solidFill>
                  <a:srgbClr val="000000"/>
                </a:solidFill>
              </a:rPr>
              <a:t>Does this tool support emotional safety, engagement, and healthy use—aligned with PERMA-Digital?</a:t>
            </a:r>
            <a:endParaRPr i="1" sz="1600">
              <a:solidFill>
                <a:srgbClr val="000000"/>
              </a:solidFill>
            </a:endParaRPr>
          </a:p>
          <a:p>
            <a:pPr indent="0" lvl="0" marL="0" rtl="0" algn="l">
              <a:lnSpc>
                <a:spcPct val="115000"/>
              </a:lnSpc>
              <a:spcBef>
                <a:spcPts val="1200"/>
              </a:spcBef>
              <a:spcAft>
                <a:spcPts val="0"/>
              </a:spcAft>
              <a:buSzPts val="1800"/>
              <a:buNone/>
            </a:pPr>
            <a:r>
              <a:rPr b="1" lang="en-US" sz="1600">
                <a:solidFill>
                  <a:srgbClr val="000000"/>
                </a:solidFill>
              </a:rPr>
              <a:t>Evaluate every tool using 3 lenses:</a:t>
            </a:r>
            <a:endParaRPr b="1" sz="1600">
              <a:solidFill>
                <a:srgbClr val="000000"/>
              </a:solidFill>
            </a:endParaRPr>
          </a:p>
          <a:p>
            <a:pPr indent="-330200" lvl="0" marL="457200" rtl="0" algn="l">
              <a:lnSpc>
                <a:spcPct val="115000"/>
              </a:lnSpc>
              <a:spcBef>
                <a:spcPts val="1200"/>
              </a:spcBef>
              <a:spcAft>
                <a:spcPts val="0"/>
              </a:spcAft>
              <a:buClr>
                <a:srgbClr val="000000"/>
              </a:buClr>
              <a:buSzPts val="1600"/>
              <a:buChar char="●"/>
            </a:pPr>
            <a:r>
              <a:rPr b="1" lang="en-US" sz="1600">
                <a:solidFill>
                  <a:srgbClr val="000000"/>
                </a:solidFill>
              </a:rPr>
              <a:t>Engagement</a:t>
            </a:r>
            <a:r>
              <a:rPr lang="en-US" sz="1600">
                <a:solidFill>
                  <a:srgbClr val="000000"/>
                </a:solidFill>
              </a:rPr>
              <a:t> – Focused, motivating, not overwhelming</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Emotional Safety</a:t>
            </a:r>
            <a:r>
              <a:rPr lang="en-US" sz="1600">
                <a:solidFill>
                  <a:srgbClr val="000000"/>
                </a:solidFill>
              </a:rPr>
              <a:t> – Respect, inclusion, privacy</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b="1" lang="en-US" sz="1600">
                <a:solidFill>
                  <a:srgbClr val="000000"/>
                </a:solidFill>
              </a:rPr>
              <a:t>Healthy Use</a:t>
            </a:r>
            <a:r>
              <a:rPr lang="en-US" sz="1600">
                <a:solidFill>
                  <a:srgbClr val="000000"/>
                </a:solidFill>
              </a:rPr>
              <a:t> – Balance, self-regulation, mindful use</a:t>
            </a:r>
            <a:endParaRPr sz="1600">
              <a:solidFill>
                <a:srgbClr val="000000"/>
              </a:solidFill>
            </a:endParaRPr>
          </a:p>
          <a:p>
            <a:pPr indent="0" lvl="0" marL="0" rtl="0" algn="l">
              <a:lnSpc>
                <a:spcPct val="115000"/>
              </a:lnSpc>
              <a:spcBef>
                <a:spcPts val="1200"/>
              </a:spcBef>
              <a:spcAft>
                <a:spcPts val="1200"/>
              </a:spcAft>
              <a:buSzPts val="1800"/>
              <a:buNone/>
            </a:pPr>
            <a:r>
              <a:rPr i="1" lang="en-US" sz="1600">
                <a:solidFill>
                  <a:srgbClr val="DE0A9D"/>
                </a:solidFill>
              </a:rPr>
              <a:t>(Think beyond “Does it work?” → “How does it make students feel?”)</a:t>
            </a:r>
            <a:endParaRPr sz="1600">
              <a:solidFill>
                <a:srgbClr val="DE0A9D"/>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b05430cd3f_0_29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1: PERMA-Digital Tool Check</a:t>
            </a:r>
            <a:endParaRPr/>
          </a:p>
        </p:txBody>
      </p:sp>
      <p:sp>
        <p:nvSpPr>
          <p:cNvPr id="342" name="Google Shape;342;g3b05430cd3f_0_29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
        <p:nvSpPr>
          <p:cNvPr id="343" name="Google Shape;343;g3b05430cd3f_0_29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lang="en-US">
                <a:solidFill>
                  <a:srgbClr val="000000"/>
                </a:solidFill>
              </a:rPr>
              <a:t>Work in pairs</a:t>
            </a:r>
            <a:endParaRPr>
              <a:solidFill>
                <a:srgbClr val="000000"/>
              </a:solidFill>
            </a:endParaRPr>
          </a:p>
          <a:p>
            <a:pPr indent="-342900" lvl="0" marL="457200" rtl="0" algn="l">
              <a:lnSpc>
                <a:spcPct val="100000"/>
              </a:lnSpc>
              <a:spcBef>
                <a:spcPts val="1200"/>
              </a:spcBef>
              <a:spcAft>
                <a:spcPts val="0"/>
              </a:spcAft>
              <a:buClr>
                <a:srgbClr val="000000"/>
              </a:buClr>
              <a:buSzPts val="1800"/>
              <a:buAutoNum type="arabicPeriod"/>
            </a:pPr>
            <a:r>
              <a:rPr lang="en-US">
                <a:solidFill>
                  <a:srgbClr val="000000"/>
                </a:solidFill>
              </a:rPr>
              <a:t>Choose one digital tool you often use in your classroom (e.g. Kahoot!, Canva, Padlet, Quizizz).</a:t>
            </a:r>
            <a:endParaRPr>
              <a:solidFill>
                <a:srgbClr val="000000"/>
              </a:solidFill>
            </a:endParaRPr>
          </a:p>
          <a:p>
            <a:pPr indent="-342900" lvl="0" marL="457200" rtl="0" algn="l">
              <a:lnSpc>
                <a:spcPct val="100000"/>
              </a:lnSpc>
              <a:spcBef>
                <a:spcPts val="1200"/>
              </a:spcBef>
              <a:spcAft>
                <a:spcPts val="0"/>
              </a:spcAft>
              <a:buClr>
                <a:srgbClr val="000000"/>
              </a:buClr>
              <a:buSzPts val="1800"/>
              <a:buAutoNum type="arabicPeriod"/>
            </a:pPr>
            <a:r>
              <a:rPr lang="en-US">
                <a:solidFill>
                  <a:srgbClr val="000000"/>
                </a:solidFill>
              </a:rPr>
              <a:t>Complete the </a:t>
            </a:r>
            <a:r>
              <a:rPr lang="en-US" u="sng">
                <a:solidFill>
                  <a:srgbClr val="1155CC"/>
                </a:solidFill>
                <a:hlinkClick r:id="rId3">
                  <a:extLst>
                    <a:ext uri="{A12FA001-AC4F-418D-AE19-62706E023703}">
                      <ahyp:hlinkClr val="tx"/>
                    </a:ext>
                  </a:extLst>
                </a:hlinkClick>
              </a:rPr>
              <a:t>PERMA-Digital Tool Evaluation Rubric</a:t>
            </a:r>
            <a:r>
              <a:rPr lang="en-US">
                <a:solidFill>
                  <a:srgbClr val="000000"/>
                </a:solidFill>
              </a:rPr>
              <a:t> evaluation rubric. Think honestly about how the tool affects your students emotionally, socially, and cognitively.</a:t>
            </a:r>
            <a:endParaRPr>
              <a:solidFill>
                <a:srgbClr val="000000"/>
              </a:solidFill>
            </a:endParaRPr>
          </a:p>
          <a:p>
            <a:pPr indent="-342900" lvl="0" marL="457200" rtl="0" algn="l">
              <a:lnSpc>
                <a:spcPct val="100000"/>
              </a:lnSpc>
              <a:spcBef>
                <a:spcPts val="1200"/>
              </a:spcBef>
              <a:spcAft>
                <a:spcPts val="0"/>
              </a:spcAft>
              <a:buClr>
                <a:srgbClr val="000000"/>
              </a:buClr>
              <a:buSzPts val="1800"/>
              <a:buAutoNum type="arabicPeriod"/>
            </a:pPr>
            <a:r>
              <a:rPr lang="en-US">
                <a:solidFill>
                  <a:srgbClr val="000000"/>
                </a:solidFill>
              </a:rPr>
              <a:t>Reflect using these guiding questions:</a:t>
            </a:r>
            <a:endParaRPr>
              <a:solidFill>
                <a:srgbClr val="000000"/>
              </a:solidFill>
            </a:endParaRPr>
          </a:p>
          <a:p>
            <a:pPr indent="-342900" lvl="1" marL="914400" rtl="0" algn="l">
              <a:lnSpc>
                <a:spcPct val="100000"/>
              </a:lnSpc>
              <a:spcBef>
                <a:spcPts val="1200"/>
              </a:spcBef>
              <a:spcAft>
                <a:spcPts val="0"/>
              </a:spcAft>
              <a:buClr>
                <a:srgbClr val="000000"/>
              </a:buClr>
              <a:buSzPts val="1800"/>
              <a:buAutoNum type="alphaLcPeriod"/>
            </a:pPr>
            <a:r>
              <a:rPr lang="en-US" sz="1800">
                <a:solidFill>
                  <a:srgbClr val="000000"/>
                </a:solidFill>
                <a:latin typeface="Arial"/>
                <a:ea typeface="Arial"/>
                <a:cs typeface="Arial"/>
                <a:sym typeface="Arial"/>
              </a:rPr>
              <a:t>Which perma element does this tool support most?</a:t>
            </a:r>
            <a:endParaRPr sz="1800">
              <a:solidFill>
                <a:srgbClr val="000000"/>
              </a:solidFill>
              <a:latin typeface="Arial"/>
              <a:ea typeface="Arial"/>
              <a:cs typeface="Arial"/>
              <a:sym typeface="Arial"/>
            </a:endParaRPr>
          </a:p>
          <a:p>
            <a:pPr indent="-342900" lvl="1" marL="914400" rtl="0" algn="l">
              <a:lnSpc>
                <a:spcPct val="100000"/>
              </a:lnSpc>
              <a:spcBef>
                <a:spcPts val="0"/>
              </a:spcBef>
              <a:spcAft>
                <a:spcPts val="0"/>
              </a:spcAft>
              <a:buClr>
                <a:srgbClr val="000000"/>
              </a:buClr>
              <a:buSzPts val="1800"/>
              <a:buAutoNum type="alphaLcPeriod"/>
            </a:pPr>
            <a:r>
              <a:rPr lang="en-US" sz="1800">
                <a:solidFill>
                  <a:srgbClr val="000000"/>
                </a:solidFill>
                <a:latin typeface="Arial"/>
                <a:ea typeface="Arial"/>
                <a:cs typeface="Arial"/>
                <a:sym typeface="Arial"/>
              </a:rPr>
              <a:t>Does it foster joy, focus, connection, purpose, or growth?</a:t>
            </a:r>
            <a:endParaRPr sz="1800">
              <a:solidFill>
                <a:srgbClr val="000000"/>
              </a:solidFill>
              <a:latin typeface="Arial"/>
              <a:ea typeface="Arial"/>
              <a:cs typeface="Arial"/>
              <a:sym typeface="Arial"/>
            </a:endParaRPr>
          </a:p>
          <a:p>
            <a:pPr indent="-342900" lvl="1" marL="914400" rtl="0" algn="l">
              <a:lnSpc>
                <a:spcPct val="100000"/>
              </a:lnSpc>
              <a:spcBef>
                <a:spcPts val="0"/>
              </a:spcBef>
              <a:spcAft>
                <a:spcPts val="0"/>
              </a:spcAft>
              <a:buClr>
                <a:srgbClr val="000000"/>
              </a:buClr>
              <a:buSzPts val="1800"/>
              <a:buAutoNum type="alphaLcPeriod"/>
            </a:pPr>
            <a:r>
              <a:rPr lang="en-US" sz="1800">
                <a:solidFill>
                  <a:srgbClr val="000000"/>
                </a:solidFill>
                <a:latin typeface="Arial"/>
                <a:ea typeface="Arial"/>
                <a:cs typeface="Arial"/>
                <a:sym typeface="Arial"/>
              </a:rPr>
              <a:t>What small change could make it safer, more meaningful, or balanced?</a:t>
            </a:r>
            <a:endParaRPr sz="1800">
              <a:solidFill>
                <a:srgbClr val="000000"/>
              </a:solidFill>
              <a:latin typeface="Arial"/>
              <a:ea typeface="Arial"/>
              <a:cs typeface="Arial"/>
              <a:sym typeface="Arial"/>
            </a:endParaRPr>
          </a:p>
          <a:p>
            <a:pPr indent="-342900" lvl="0" marL="457200" rtl="0" algn="l">
              <a:lnSpc>
                <a:spcPct val="100000"/>
              </a:lnSpc>
              <a:spcBef>
                <a:spcPts val="1200"/>
              </a:spcBef>
              <a:spcAft>
                <a:spcPts val="0"/>
              </a:spcAft>
              <a:buClr>
                <a:srgbClr val="000000"/>
              </a:buClr>
              <a:buSzPts val="1800"/>
              <a:buAutoNum type="arabicPeriod"/>
            </a:pPr>
            <a:r>
              <a:rPr lang="en-US">
                <a:solidFill>
                  <a:srgbClr val="000000"/>
                </a:solidFill>
              </a:rPr>
              <a:t>Fill in the reflection table with your insights (see examples).</a:t>
            </a:r>
            <a:endParaRPr>
              <a:solidFill>
                <a:srgbClr val="000000"/>
              </a:solidFill>
            </a:endParaRPr>
          </a:p>
          <a:p>
            <a:pPr indent="-342900" lvl="0" marL="457200" rtl="0" algn="l">
              <a:lnSpc>
                <a:spcPct val="100000"/>
              </a:lnSpc>
              <a:spcBef>
                <a:spcPts val="1200"/>
              </a:spcBef>
              <a:spcAft>
                <a:spcPts val="0"/>
              </a:spcAft>
              <a:buClr>
                <a:srgbClr val="000000"/>
              </a:buClr>
              <a:buSzPts val="1800"/>
              <a:buAutoNum type="arabicPeriod"/>
            </a:pPr>
            <a:r>
              <a:rPr lang="en-US">
                <a:solidFill>
                  <a:srgbClr val="000000"/>
                </a:solidFill>
              </a:rPr>
              <a:t>Share one example in the group discussion.</a:t>
            </a:r>
            <a:br>
              <a:rPr lang="en-US">
                <a:solidFill>
                  <a:srgbClr val="000000"/>
                </a:solidFill>
              </a:rPr>
            </a:br>
            <a:r>
              <a:rPr i="1" lang="en-US">
                <a:solidFill>
                  <a:srgbClr val="000000"/>
                </a:solidFill>
              </a:rPr>
              <a:t>What patterns do we see across tools?</a:t>
            </a:r>
            <a:br>
              <a:rPr i="1" lang="en-US">
                <a:solidFill>
                  <a:srgbClr val="000000"/>
                </a:solidFill>
              </a:rPr>
            </a:br>
            <a:r>
              <a:rPr i="1" lang="en-US">
                <a:solidFill>
                  <a:srgbClr val="000000"/>
                </a:solidFill>
              </a:rPr>
              <a:t>Which tools truly enhance digital well-being?</a:t>
            </a:r>
            <a:endParaRPr>
              <a:solidFill>
                <a:srgbClr val="000000"/>
              </a:solidFill>
            </a:endParaRPr>
          </a:p>
          <a:p>
            <a:pPr indent="-298450" lvl="0" marL="457200" rtl="0" algn="l">
              <a:lnSpc>
                <a:spcPct val="100000"/>
              </a:lnSpc>
              <a:spcBef>
                <a:spcPts val="1200"/>
              </a:spcBef>
              <a:spcAft>
                <a:spcPts val="0"/>
              </a:spcAft>
              <a:buClr>
                <a:srgbClr val="000000"/>
              </a:buClr>
              <a:buSzPts val="1100"/>
              <a:buFont typeface="Calibri"/>
              <a:buAutoNum type="arabicPeriod"/>
            </a:pPr>
            <a:r>
              <a:t/>
            </a:r>
            <a:endParaRPr sz="1100">
              <a:solidFill>
                <a:srgbClr val="000000"/>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b05430cd3f_0_30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100"/>
              <a:t>Activity 2: Exploring Digital Tools Through the PERMA-Digital Lens </a:t>
            </a:r>
            <a:endParaRPr sz="3100"/>
          </a:p>
        </p:txBody>
      </p:sp>
      <p:sp>
        <p:nvSpPr>
          <p:cNvPr id="350" name="Google Shape;350;g3b05430cd3f_0_30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b="1" lang="en-US" sz="1400">
                <a:solidFill>
                  <a:srgbClr val="000000"/>
                </a:solidFill>
              </a:rPr>
              <a:t>Step 1 – Revisit Your Tool (from Activity 1)</a:t>
            </a:r>
            <a:endParaRPr b="1" sz="1400">
              <a:solidFill>
                <a:srgbClr val="000000"/>
              </a:solidFill>
            </a:endParaRPr>
          </a:p>
          <a:p>
            <a:pPr indent="-317500" lvl="0" marL="457200" rtl="0" algn="l">
              <a:lnSpc>
                <a:spcPct val="115000"/>
              </a:lnSpc>
              <a:spcBef>
                <a:spcPts val="1200"/>
              </a:spcBef>
              <a:spcAft>
                <a:spcPts val="0"/>
              </a:spcAft>
              <a:buClr>
                <a:srgbClr val="000000"/>
              </a:buClr>
              <a:buSzPts val="1400"/>
              <a:buChar char="●"/>
            </a:pPr>
            <a:r>
              <a:rPr lang="en-US" sz="1400">
                <a:solidFill>
                  <a:srgbClr val="000000"/>
                </a:solidFill>
              </a:rPr>
              <a:t>Look again at the tool you evaluated (e.g. Canva, Padlet, Kahoot!).</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US" sz="1400">
                <a:solidFill>
                  <a:srgbClr val="000000"/>
                </a:solidFill>
              </a:rPr>
              <a:t>Ask yourself:</a:t>
            </a:r>
            <a:endParaRPr sz="1400">
              <a:solidFill>
                <a:srgbClr val="000000"/>
              </a:solidFill>
            </a:endParaRPr>
          </a:p>
          <a:p>
            <a:pPr indent="-317500" lvl="1" marL="914400" rtl="0" algn="l">
              <a:lnSpc>
                <a:spcPct val="115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Which </a:t>
            </a:r>
            <a:r>
              <a:rPr b="1" lang="en-US" sz="1400">
                <a:solidFill>
                  <a:srgbClr val="000000"/>
                </a:solidFill>
                <a:latin typeface="Arial"/>
                <a:ea typeface="Arial"/>
                <a:cs typeface="Arial"/>
                <a:sym typeface="Arial"/>
              </a:rPr>
              <a:t>PERMA element</a:t>
            </a:r>
            <a:r>
              <a:rPr lang="en-US" sz="1400">
                <a:solidFill>
                  <a:srgbClr val="000000"/>
                </a:solidFill>
                <a:latin typeface="Arial"/>
                <a:ea typeface="Arial"/>
                <a:cs typeface="Arial"/>
                <a:sym typeface="Arial"/>
              </a:rPr>
              <a:t> does it support most?</a:t>
            </a:r>
            <a:endParaRPr sz="1400">
              <a:solidFill>
                <a:srgbClr val="000000"/>
              </a:solidFill>
              <a:latin typeface="Arial"/>
              <a:ea typeface="Arial"/>
              <a:cs typeface="Arial"/>
              <a:sym typeface="Arial"/>
            </a:endParaRPr>
          </a:p>
          <a:p>
            <a:pPr indent="-317500" lvl="1" marL="914400" rtl="0" algn="l">
              <a:lnSpc>
                <a:spcPct val="115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Where might it fall short?</a:t>
            </a:r>
            <a:endParaRPr sz="1400">
              <a:solidFill>
                <a:srgbClr val="000000"/>
              </a:solidFill>
              <a:latin typeface="Arial"/>
              <a:ea typeface="Arial"/>
              <a:cs typeface="Arial"/>
              <a:sym typeface="Arial"/>
            </a:endParaRPr>
          </a:p>
          <a:p>
            <a:pPr indent="-317500" lvl="1" marL="914400" rtl="0" algn="l">
              <a:lnSpc>
                <a:spcPct val="115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How does it affect students’ </a:t>
            </a:r>
            <a:r>
              <a:rPr b="1" lang="en-US" sz="1400">
                <a:solidFill>
                  <a:srgbClr val="000000"/>
                </a:solidFill>
                <a:latin typeface="Arial"/>
                <a:ea typeface="Arial"/>
                <a:cs typeface="Arial"/>
                <a:sym typeface="Arial"/>
              </a:rPr>
              <a:t>emotions, focus, or relationships</a:t>
            </a:r>
            <a:r>
              <a:rPr lang="en-US"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rPr b="1" lang="en-US" sz="1400">
                <a:solidFill>
                  <a:srgbClr val="000000"/>
                </a:solidFill>
              </a:rPr>
              <a:t>Step 2 – Create a Classroom Scenario (5 min)</a:t>
            </a:r>
            <a:br>
              <a:rPr b="1" lang="en-US" sz="1400">
                <a:solidFill>
                  <a:srgbClr val="000000"/>
                </a:solidFill>
              </a:rPr>
            </a:br>
            <a:r>
              <a:rPr lang="en-US" sz="1400">
                <a:solidFill>
                  <a:srgbClr val="000000"/>
                </a:solidFill>
              </a:rPr>
              <a:t> Using the same tool, write </a:t>
            </a:r>
            <a:r>
              <a:rPr b="1" lang="en-US" sz="1400">
                <a:solidFill>
                  <a:srgbClr val="000000"/>
                </a:solidFill>
              </a:rPr>
              <a:t>2–3 sentences</a:t>
            </a:r>
            <a:r>
              <a:rPr lang="en-US" sz="1400">
                <a:solidFill>
                  <a:srgbClr val="000000"/>
                </a:solidFill>
              </a:rPr>
              <a:t> describing:</a:t>
            </a:r>
            <a:endParaRPr sz="1400">
              <a:solidFill>
                <a:srgbClr val="000000"/>
              </a:solidFill>
            </a:endParaRPr>
          </a:p>
          <a:p>
            <a:pPr indent="-317500" lvl="0" marL="457200" rtl="0" algn="l">
              <a:lnSpc>
                <a:spcPct val="115000"/>
              </a:lnSpc>
              <a:spcBef>
                <a:spcPts val="1200"/>
              </a:spcBef>
              <a:spcAft>
                <a:spcPts val="0"/>
              </a:spcAft>
              <a:buClr>
                <a:srgbClr val="000000"/>
              </a:buClr>
              <a:buSzPts val="1400"/>
              <a:buChar char="●"/>
            </a:pPr>
            <a:r>
              <a:rPr lang="en-US" sz="1400">
                <a:solidFill>
                  <a:srgbClr val="000000"/>
                </a:solidFill>
              </a:rPr>
              <a:t>Your subject or topic</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US" sz="1400">
                <a:solidFill>
                  <a:srgbClr val="000000"/>
                </a:solidFill>
              </a:rPr>
              <a:t>How you will use the tool</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US" sz="1400">
                <a:solidFill>
                  <a:srgbClr val="000000"/>
                </a:solidFill>
              </a:rPr>
              <a:t>Which </a:t>
            </a:r>
            <a:r>
              <a:rPr b="1" lang="en-US" sz="1400">
                <a:solidFill>
                  <a:srgbClr val="000000"/>
                </a:solidFill>
              </a:rPr>
              <a:t>PERMA element</a:t>
            </a:r>
            <a:r>
              <a:rPr lang="en-US" sz="1400">
                <a:solidFill>
                  <a:srgbClr val="000000"/>
                </a:solidFill>
              </a:rPr>
              <a:t> it supports and why</a:t>
            </a:r>
            <a:endParaRPr sz="1400">
              <a:solidFill>
                <a:srgbClr val="000000"/>
              </a:solidFill>
            </a:endParaRPr>
          </a:p>
          <a:p>
            <a:pPr indent="0" lvl="0" marL="0" rtl="0" algn="l">
              <a:lnSpc>
                <a:spcPct val="115000"/>
              </a:lnSpc>
              <a:spcBef>
                <a:spcPts val="1200"/>
              </a:spcBef>
              <a:spcAft>
                <a:spcPts val="0"/>
              </a:spcAft>
              <a:buSzPts val="1800"/>
              <a:buNone/>
            </a:pPr>
            <a:r>
              <a:rPr i="1" lang="en-US" sz="1400">
                <a:solidFill>
                  <a:srgbClr val="000000"/>
                </a:solidFill>
              </a:rPr>
              <a:t>Example:</a:t>
            </a:r>
            <a:br>
              <a:rPr i="1" lang="en-US" sz="1400">
                <a:solidFill>
                  <a:srgbClr val="000000"/>
                </a:solidFill>
              </a:rPr>
            </a:br>
            <a:r>
              <a:rPr lang="en-US" sz="1400">
                <a:solidFill>
                  <a:srgbClr val="000000"/>
                </a:solidFill>
              </a:rPr>
              <a:t> “In English, I’ll use Padlet for students to post short gratitude messages after a story, supporting positive emotions and relationships.”</a:t>
            </a:r>
            <a:endParaRPr sz="1400">
              <a:solidFill>
                <a:srgbClr val="000000"/>
              </a:solidFill>
            </a:endParaRPr>
          </a:p>
          <a:p>
            <a:pPr indent="0" lvl="0" marL="0" rtl="0" algn="l">
              <a:lnSpc>
                <a:spcPct val="115000"/>
              </a:lnSpc>
              <a:spcBef>
                <a:spcPts val="1200"/>
              </a:spcBef>
              <a:spcAft>
                <a:spcPts val="0"/>
              </a:spcAft>
              <a:buSzPts val="1800"/>
              <a:buNone/>
            </a:pPr>
            <a:r>
              <a:rPr b="1" lang="en-US" sz="1400">
                <a:solidFill>
                  <a:srgbClr val="000000"/>
                </a:solidFill>
              </a:rPr>
              <a:t>Step 3 – Share &amp; Reflect (5 min)</a:t>
            </a:r>
            <a:endParaRPr b="1" sz="1400">
              <a:solidFill>
                <a:srgbClr val="000000"/>
              </a:solidFill>
            </a:endParaRPr>
          </a:p>
          <a:p>
            <a:pPr indent="-317500" lvl="0" marL="457200" rtl="0" algn="l">
              <a:lnSpc>
                <a:spcPct val="115000"/>
              </a:lnSpc>
              <a:spcBef>
                <a:spcPts val="1200"/>
              </a:spcBef>
              <a:spcAft>
                <a:spcPts val="0"/>
              </a:spcAft>
              <a:buClr>
                <a:srgbClr val="000000"/>
              </a:buClr>
              <a:buSzPts val="1400"/>
              <a:buChar char="●"/>
            </a:pPr>
            <a:r>
              <a:rPr lang="en-US" sz="1400">
                <a:solidFill>
                  <a:srgbClr val="000000"/>
                </a:solidFill>
              </a:rPr>
              <a:t>Post your idea on the shared Padlet / wall</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US" sz="1400">
                <a:solidFill>
                  <a:srgbClr val="000000"/>
                </a:solidFill>
              </a:rPr>
              <a:t>Read peers’ examples and discuss:</a:t>
            </a:r>
            <a:endParaRPr sz="1400">
              <a:solidFill>
                <a:srgbClr val="000000"/>
              </a:solidFill>
            </a:endParaRPr>
          </a:p>
          <a:p>
            <a:pPr indent="-317500" lvl="1" marL="914400" rtl="0" algn="l">
              <a:lnSpc>
                <a:spcPct val="115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How can the same tool support different PERMA elements?</a:t>
            </a:r>
            <a:endParaRPr sz="1400">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Char char="●"/>
            </a:pPr>
            <a:r>
              <a:rPr lang="en-US" sz="1400">
                <a:solidFill>
                  <a:srgbClr val="000000"/>
                </a:solidFill>
              </a:rPr>
              <a:t>Reflect: </a:t>
            </a:r>
            <a:r>
              <a:rPr i="1" lang="en-US" sz="1400">
                <a:solidFill>
                  <a:srgbClr val="000000"/>
                </a:solidFill>
              </a:rPr>
              <a:t>One small change I can make to better support well-being is…</a:t>
            </a:r>
            <a:br>
              <a:rPr i="1" lang="en-US" sz="1300">
                <a:solidFill>
                  <a:srgbClr val="000000"/>
                </a:solidFill>
              </a:rPr>
            </a:br>
            <a:endParaRPr i="1" sz="1300">
              <a:solidFill>
                <a:srgbClr val="000000"/>
              </a:solidFill>
            </a:endParaRPr>
          </a:p>
          <a:p>
            <a:pPr indent="0" lvl="0" marL="0" rtl="0" algn="l">
              <a:lnSpc>
                <a:spcPct val="90000"/>
              </a:lnSpc>
              <a:spcBef>
                <a:spcPts val="1200"/>
              </a:spcBef>
              <a:spcAft>
                <a:spcPts val="0"/>
              </a:spcAft>
              <a:buSzPts val="1800"/>
              <a:buNone/>
            </a:pPr>
            <a:r>
              <a:t/>
            </a:r>
            <a:endParaRPr/>
          </a:p>
        </p:txBody>
      </p:sp>
      <p:sp>
        <p:nvSpPr>
          <p:cNvPr id="351" name="Google Shape;351;g3b05430cd3f_0_30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Explore how a digital tool you already use can intentionally support students’ well-being.</a:t>
            </a:r>
            <a:endParaRPr sz="2200"/>
          </a:p>
        </p:txBody>
      </p:sp>
      <p:pic>
        <p:nvPicPr>
          <p:cNvPr id="352" name="Google Shape;352;g3b05430cd3f_0_305"/>
          <p:cNvPicPr preferRelativeResize="0"/>
          <p:nvPr/>
        </p:nvPicPr>
        <p:blipFill rotWithShape="1">
          <a:blip r:embed="rId3">
            <a:alphaModFix/>
          </a:blip>
          <a:srcRect b="0" l="0" r="0" t="0"/>
          <a:stretch/>
        </p:blipFill>
        <p:spPr>
          <a:xfrm>
            <a:off x="8539225" y="2064525"/>
            <a:ext cx="2438400" cy="243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Learning Objectives</a:t>
            </a:r>
            <a:endParaRPr/>
          </a:p>
        </p:txBody>
      </p:sp>
      <p:sp>
        <p:nvSpPr>
          <p:cNvPr id="80" name="Google Shape;80;p4"/>
          <p:cNvSpPr txBox="1"/>
          <p:nvPr>
            <p:ph idx="2" type="body"/>
          </p:nvPr>
        </p:nvSpPr>
        <p:spPr>
          <a:xfrm>
            <a:off x="97975" y="1055426"/>
            <a:ext cx="11944500" cy="5696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700" u="sng">
                <a:solidFill>
                  <a:srgbClr val="000000"/>
                </a:solidFill>
              </a:rPr>
              <a:t>Unit 3.1: Pedagogical approaches and digital tools for integrating digital well-being in the classroom. </a:t>
            </a:r>
            <a:endParaRPr b="1" sz="1700" u="sng">
              <a:solidFill>
                <a:srgbClr val="000000"/>
              </a:solidFill>
            </a:endParaRPr>
          </a:p>
          <a:p>
            <a:pPr indent="0" lvl="0" marL="0" rtl="0" algn="l">
              <a:lnSpc>
                <a:spcPct val="100000"/>
              </a:lnSpc>
              <a:spcBef>
                <a:spcPts val="0"/>
              </a:spcBef>
              <a:spcAft>
                <a:spcPts val="0"/>
              </a:spcAft>
              <a:buSzPts val="1800"/>
              <a:buNone/>
            </a:pPr>
            <a:r>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Identify pedagogical approaches to and choose methods that integrate the principles of the PERMA Digital Framework and promote digital well-being. </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Identify appropriate platforms, tools, and online devices that can be utilised to promote students’ digital well-being.</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Evaluate digital tools for engagement, emotional safety, and healthy-use supports in order to select those that advance PERMA-digital aligned learning goals.</a:t>
            </a:r>
            <a:endParaRPr sz="1500">
              <a:solidFill>
                <a:srgbClr val="000000"/>
              </a:solidFill>
            </a:endParaRPr>
          </a:p>
          <a:p>
            <a:pPr indent="0" lvl="0" marL="0" rtl="0" algn="l">
              <a:lnSpc>
                <a:spcPct val="100000"/>
              </a:lnSpc>
              <a:spcBef>
                <a:spcPts val="0"/>
              </a:spcBef>
              <a:spcAft>
                <a:spcPts val="0"/>
              </a:spcAft>
              <a:buSzPts val="1800"/>
              <a:buNone/>
            </a:pPr>
            <a:r>
              <a:t/>
            </a:r>
            <a:endParaRPr sz="1500">
              <a:solidFill>
                <a:srgbClr val="000000"/>
              </a:solidFill>
            </a:endParaRPr>
          </a:p>
          <a:p>
            <a:pPr indent="0" lvl="0" marL="0" rtl="0" algn="l">
              <a:lnSpc>
                <a:spcPct val="100000"/>
              </a:lnSpc>
              <a:spcBef>
                <a:spcPts val="0"/>
              </a:spcBef>
              <a:spcAft>
                <a:spcPts val="0"/>
              </a:spcAft>
              <a:buSzPts val="1800"/>
              <a:buNone/>
            </a:pPr>
            <a:r>
              <a:rPr b="1" lang="en-US" sz="1700" u="sng">
                <a:solidFill>
                  <a:srgbClr val="000000"/>
                </a:solidFill>
              </a:rPr>
              <a:t>Unit 3.2 Design Meaningful Classroom Activities with PERMA-Digital</a:t>
            </a:r>
            <a:endParaRPr b="1" sz="1700" u="sng">
              <a:solidFill>
                <a:srgbClr val="000000"/>
              </a:solidFill>
            </a:endParaRPr>
          </a:p>
          <a:p>
            <a:pPr indent="0" lvl="0" marL="0" rtl="0" algn="l">
              <a:lnSpc>
                <a:spcPct val="100000"/>
              </a:lnSpc>
              <a:spcBef>
                <a:spcPts val="0"/>
              </a:spcBef>
              <a:spcAft>
                <a:spcPts val="0"/>
              </a:spcAft>
              <a:buSzPts val="1800"/>
              <a:buNone/>
            </a:pPr>
            <a:r>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Produce lesson plans that incorporate principles of PERMA-Digital for students, based on the national curriculum.</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Design classroom activities that employ pedagogical approaches and digital tools (Unit 3.1) to cultivate a classroom environment and culture that fosters digital well-being. </a:t>
            </a:r>
            <a:endParaRPr sz="1500">
              <a:solidFill>
                <a:srgbClr val="000000"/>
              </a:solidFill>
            </a:endParaRPr>
          </a:p>
          <a:p>
            <a:pPr indent="0" lvl="0" marL="0" rtl="0" algn="l">
              <a:lnSpc>
                <a:spcPct val="100000"/>
              </a:lnSpc>
              <a:spcBef>
                <a:spcPts val="0"/>
              </a:spcBef>
              <a:spcAft>
                <a:spcPts val="0"/>
              </a:spcAft>
              <a:buSzPts val="1800"/>
              <a:buNone/>
            </a:pPr>
            <a:r>
              <a:t/>
            </a:r>
            <a:endParaRPr sz="1500" u="sng">
              <a:solidFill>
                <a:srgbClr val="000000"/>
              </a:solidFill>
            </a:endParaRPr>
          </a:p>
          <a:p>
            <a:pPr indent="0" lvl="0" marL="0" rtl="0" algn="l">
              <a:lnSpc>
                <a:spcPct val="100000"/>
              </a:lnSpc>
              <a:spcBef>
                <a:spcPts val="0"/>
              </a:spcBef>
              <a:spcAft>
                <a:spcPts val="0"/>
              </a:spcAft>
              <a:buSzPts val="1800"/>
              <a:buNone/>
            </a:pPr>
            <a:r>
              <a:rPr b="1" lang="en-US" sz="1700" u="sng">
                <a:solidFill>
                  <a:srgbClr val="000000"/>
                </a:solidFill>
              </a:rPr>
              <a:t>Unit 3.3 Co-creating Extracurricular Activities Beyond the Classroom</a:t>
            </a:r>
            <a:endParaRPr b="1" sz="1700" u="sng">
              <a:solidFill>
                <a:srgbClr val="000000"/>
              </a:solidFill>
            </a:endParaRPr>
          </a:p>
          <a:p>
            <a:pPr indent="0" lvl="0" marL="0" rtl="0" algn="l">
              <a:lnSpc>
                <a:spcPct val="100000"/>
              </a:lnSpc>
              <a:spcBef>
                <a:spcPts val="0"/>
              </a:spcBef>
              <a:spcAft>
                <a:spcPts val="0"/>
              </a:spcAft>
              <a:buSzPts val="1800"/>
              <a:buNone/>
            </a:pPr>
            <a:r>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t>Design activities to extend digital well-being beyond lessons through extracurricular or home-linked experiences that enhance play, social interaction, and balance.</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3b05430cd3f_2_0"/>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Design Meaningful Classroom Activities with PERMA-Digital</a:t>
            </a:r>
            <a:endParaRPr sz="3000"/>
          </a:p>
        </p:txBody>
      </p:sp>
      <p:sp>
        <p:nvSpPr>
          <p:cNvPr id="358" name="Google Shape;358;g3b05430cd3f_2_0"/>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Unit 2</a:t>
            </a:r>
            <a:endParaRPr b="1" sz="3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3b05430cd3f_0_3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2900"/>
              <a:t>2.1. Create lesson experiences that activate multiple PERMA elements</a:t>
            </a:r>
            <a:endParaRPr sz="2900"/>
          </a:p>
        </p:txBody>
      </p:sp>
      <p:sp>
        <p:nvSpPr>
          <p:cNvPr id="365" name="Google Shape;365;g3b05430cd3f_0_314"/>
          <p:cNvSpPr txBox="1"/>
          <p:nvPr>
            <p:ph idx="2" type="body"/>
          </p:nvPr>
        </p:nvSpPr>
        <p:spPr>
          <a:xfrm>
            <a:off x="97975" y="1034749"/>
            <a:ext cx="11944500" cy="5717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1600">
                <a:solidFill>
                  <a:srgbClr val="000000"/>
                </a:solidFill>
              </a:rPr>
              <a:t>When you design a lesson, you are not only meeting curriculum goals.</a:t>
            </a:r>
            <a:br>
              <a:rPr lang="en-US" sz="1600">
                <a:solidFill>
                  <a:srgbClr val="000000"/>
                </a:solidFill>
              </a:rPr>
            </a:br>
            <a:r>
              <a:rPr lang="en-US" sz="1600">
                <a:solidFill>
                  <a:srgbClr val="000000"/>
                </a:solidFill>
              </a:rPr>
              <a:t>You are shaping how students </a:t>
            </a:r>
            <a:r>
              <a:rPr b="1" lang="en-US" sz="1600">
                <a:solidFill>
                  <a:srgbClr val="000000"/>
                </a:solidFill>
              </a:rPr>
              <a:t>feel, behave, and connect</a:t>
            </a:r>
            <a:r>
              <a:rPr lang="en-US" sz="1600">
                <a:solidFill>
                  <a:srgbClr val="000000"/>
                </a:solidFill>
              </a:rPr>
              <a:t>.</a:t>
            </a:r>
            <a:endParaRPr sz="1600">
              <a:solidFill>
                <a:srgbClr val="000000"/>
              </a:solidFill>
            </a:endParaRPr>
          </a:p>
          <a:p>
            <a:pPr indent="0" lvl="0" marL="0" rtl="0" algn="l">
              <a:lnSpc>
                <a:spcPct val="115000"/>
              </a:lnSpc>
              <a:spcBef>
                <a:spcPts val="1200"/>
              </a:spcBef>
              <a:spcAft>
                <a:spcPts val="0"/>
              </a:spcAft>
              <a:buSzPts val="1800"/>
              <a:buNone/>
            </a:pPr>
            <a:r>
              <a:t/>
            </a:r>
            <a:endParaRPr sz="1600">
              <a:solidFill>
                <a:srgbClr val="000000"/>
              </a:solidFill>
            </a:endParaRPr>
          </a:p>
          <a:p>
            <a:pPr indent="0" lvl="0" marL="0" rtl="0" algn="l">
              <a:lnSpc>
                <a:spcPct val="115000"/>
              </a:lnSpc>
              <a:spcBef>
                <a:spcPts val="1200"/>
              </a:spcBef>
              <a:spcAft>
                <a:spcPts val="0"/>
              </a:spcAft>
              <a:buSzPts val="1800"/>
              <a:buNone/>
            </a:pPr>
            <a:r>
              <a:rPr b="1" lang="en-US" sz="1600">
                <a:solidFill>
                  <a:srgbClr val="DE0A9D"/>
                </a:solidFill>
              </a:rPr>
              <a:t>Why PERMA in lesson design?</a:t>
            </a:r>
            <a:br>
              <a:rPr b="1" lang="en-US" sz="1600">
                <a:solidFill>
                  <a:srgbClr val="000000"/>
                </a:solidFill>
              </a:rPr>
            </a:br>
            <a:r>
              <a:rPr lang="en-US" sz="1600">
                <a:solidFill>
                  <a:srgbClr val="000000"/>
                </a:solidFill>
              </a:rPr>
              <a:t>Research in positive education shows that lessons intentionally aligned with </a:t>
            </a:r>
            <a:r>
              <a:rPr b="1" lang="en-US" sz="1600">
                <a:solidFill>
                  <a:srgbClr val="000000"/>
                </a:solidFill>
              </a:rPr>
              <a:t>PERMA</a:t>
            </a:r>
            <a:r>
              <a:rPr lang="en-US" sz="1600">
                <a:solidFill>
                  <a:srgbClr val="000000"/>
                </a:solidFill>
              </a:rPr>
              <a:t> enhance both </a:t>
            </a:r>
            <a:r>
              <a:rPr b="1" lang="en-US" sz="1600">
                <a:solidFill>
                  <a:srgbClr val="000000"/>
                </a:solidFill>
              </a:rPr>
              <a:t>well-being and learning outcomes</a:t>
            </a:r>
            <a:r>
              <a:rPr lang="en-US" sz="1600">
                <a:solidFill>
                  <a:srgbClr val="000000"/>
                </a:solidFill>
              </a:rPr>
              <a:t>. When activities are designed to include positive emotions, engagement, relationships, meaning, and accomplishment, students feel safer, more motivated, and more connected to learning.</a:t>
            </a:r>
            <a:endParaRPr sz="1600">
              <a:solidFill>
                <a:srgbClr val="000000"/>
              </a:solidFill>
            </a:endParaRPr>
          </a:p>
          <a:p>
            <a:pPr indent="0" lvl="0" marL="0" rtl="0" algn="l">
              <a:lnSpc>
                <a:spcPct val="115000"/>
              </a:lnSpc>
              <a:spcBef>
                <a:spcPts val="1200"/>
              </a:spcBef>
              <a:spcAft>
                <a:spcPts val="0"/>
              </a:spcAft>
              <a:buSzPts val="1800"/>
              <a:buNone/>
            </a:pPr>
            <a:r>
              <a:t/>
            </a:r>
            <a:endParaRPr sz="1600">
              <a:solidFill>
                <a:srgbClr val="000000"/>
              </a:solidFill>
            </a:endParaRPr>
          </a:p>
          <a:p>
            <a:pPr indent="0" lvl="0" marL="0" rtl="0" algn="l">
              <a:lnSpc>
                <a:spcPct val="115000"/>
              </a:lnSpc>
              <a:spcBef>
                <a:spcPts val="1200"/>
              </a:spcBef>
              <a:spcAft>
                <a:spcPts val="0"/>
              </a:spcAft>
              <a:buSzPts val="1800"/>
              <a:buNone/>
            </a:pPr>
            <a:r>
              <a:rPr b="1" lang="en-US" sz="1600">
                <a:solidFill>
                  <a:srgbClr val="DE0A9D"/>
                </a:solidFill>
              </a:rPr>
              <a:t>What this looks like in practice</a:t>
            </a:r>
            <a:endParaRPr b="1" sz="1600">
              <a:solidFill>
                <a:srgbClr val="DE0A9D"/>
              </a:solidFill>
            </a:endParaRPr>
          </a:p>
          <a:p>
            <a:pPr indent="0" lvl="0" marL="0" rtl="0" algn="l">
              <a:lnSpc>
                <a:spcPct val="115000"/>
              </a:lnSpc>
              <a:spcBef>
                <a:spcPts val="1200"/>
              </a:spcBef>
              <a:spcAft>
                <a:spcPts val="0"/>
              </a:spcAft>
              <a:buSzPts val="1800"/>
              <a:buNone/>
            </a:pPr>
            <a:r>
              <a:rPr lang="en-US" sz="1600">
                <a:solidFill>
                  <a:srgbClr val="000000"/>
                </a:solidFill>
              </a:rPr>
              <a:t>PERMA-aligned lessons:</a:t>
            </a:r>
            <a:endParaRPr sz="1600">
              <a:solidFill>
                <a:srgbClr val="000000"/>
              </a:solidFill>
            </a:endParaRPr>
          </a:p>
          <a:p>
            <a:pPr indent="-330200" lvl="0" marL="457200" rtl="0" algn="l">
              <a:lnSpc>
                <a:spcPct val="115000"/>
              </a:lnSpc>
              <a:spcBef>
                <a:spcPts val="1200"/>
              </a:spcBef>
              <a:spcAft>
                <a:spcPts val="0"/>
              </a:spcAft>
              <a:buClr>
                <a:srgbClr val="000000"/>
              </a:buClr>
              <a:buSzPts val="1600"/>
              <a:buChar char="●"/>
            </a:pPr>
            <a:r>
              <a:rPr lang="en-US" sz="1600">
                <a:solidFill>
                  <a:srgbClr val="000000"/>
                </a:solidFill>
              </a:rPr>
              <a:t>create </a:t>
            </a:r>
            <a:r>
              <a:rPr b="1" lang="en-US" sz="1600">
                <a:solidFill>
                  <a:srgbClr val="000000"/>
                </a:solidFill>
              </a:rPr>
              <a:t>joyful and emotionally safe</a:t>
            </a:r>
            <a:r>
              <a:rPr lang="en-US" sz="1600">
                <a:solidFill>
                  <a:srgbClr val="000000"/>
                </a:solidFill>
              </a:rPr>
              <a:t> learning spaces</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US" sz="1600">
                <a:solidFill>
                  <a:srgbClr val="000000"/>
                </a:solidFill>
              </a:rPr>
              <a:t>keep students </a:t>
            </a:r>
            <a:r>
              <a:rPr b="1" lang="en-US" sz="1600">
                <a:solidFill>
                  <a:srgbClr val="000000"/>
                </a:solidFill>
              </a:rPr>
              <a:t>focused and curious</a:t>
            </a:r>
            <a:endParaRPr b="1"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US" sz="1600">
                <a:solidFill>
                  <a:srgbClr val="000000"/>
                </a:solidFill>
              </a:rPr>
              <a:t>strengthen </a:t>
            </a:r>
            <a:r>
              <a:rPr b="1" lang="en-US" sz="1600">
                <a:solidFill>
                  <a:srgbClr val="000000"/>
                </a:solidFill>
              </a:rPr>
              <a:t>peer relationships</a:t>
            </a:r>
            <a:endParaRPr b="1"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US" sz="1600">
                <a:solidFill>
                  <a:srgbClr val="000000"/>
                </a:solidFill>
              </a:rPr>
              <a:t>connect learning to </a:t>
            </a:r>
            <a:r>
              <a:rPr b="1" lang="en-US" sz="1600">
                <a:solidFill>
                  <a:srgbClr val="000000"/>
                </a:solidFill>
              </a:rPr>
              <a:t>real life and values</a:t>
            </a:r>
            <a:endParaRPr b="1"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US" sz="1600">
                <a:solidFill>
                  <a:srgbClr val="000000"/>
                </a:solidFill>
              </a:rPr>
              <a:t>celebrate </a:t>
            </a:r>
            <a:r>
              <a:rPr b="1" lang="en-US" sz="1600">
                <a:solidFill>
                  <a:srgbClr val="000000"/>
                </a:solidFill>
              </a:rPr>
              <a:t>effort, progress, and growth</a:t>
            </a:r>
            <a:endParaRPr b="1" sz="1600">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3b05430cd3f_2_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Using PERMA into lesson design</a:t>
            </a:r>
            <a:endParaRPr/>
          </a:p>
        </p:txBody>
      </p:sp>
      <p:graphicFrame>
        <p:nvGraphicFramePr>
          <p:cNvPr id="372" name="Google Shape;372;g3b05430cd3f_2_6"/>
          <p:cNvGraphicFramePr/>
          <p:nvPr/>
        </p:nvGraphicFramePr>
        <p:xfrm>
          <a:off x="276901" y="1013525"/>
          <a:ext cx="3000000" cy="3000000"/>
        </p:xfrm>
        <a:graphic>
          <a:graphicData uri="http://schemas.openxmlformats.org/drawingml/2006/table">
            <a:tbl>
              <a:tblPr>
                <a:noFill/>
                <a:tableStyleId>{598F114F-0618-4F95-B07C-91EC4C23131A}</a:tableStyleId>
              </a:tblPr>
              <a:tblGrid>
                <a:gridCol w="1853125"/>
                <a:gridCol w="1931000"/>
                <a:gridCol w="3083375"/>
                <a:gridCol w="1479400"/>
                <a:gridCol w="3301375"/>
              </a:tblGrid>
              <a:tr h="4646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FFFFFF"/>
                          </a:solidFill>
                        </a:rPr>
                        <a:t>PERMA element</a:t>
                      </a:r>
                      <a:endParaRPr b="1" sz="15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FFFFFF"/>
                          </a:solidFill>
                        </a:rPr>
                        <a:t>What It Means for Well-being</a:t>
                      </a:r>
                      <a:endParaRPr b="1" sz="15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FFFFFF"/>
                          </a:solidFill>
                        </a:rPr>
                        <a:t>Classroom Example</a:t>
                      </a:r>
                      <a:endParaRPr b="1" sz="15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FFFFFF"/>
                          </a:solidFill>
                        </a:rPr>
                        <a:t>Digital Tool Example</a:t>
                      </a:r>
                      <a:endParaRPr b="1" sz="15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FFFFFF"/>
                          </a:solidFill>
                        </a:rPr>
                        <a:t>How It Supports Digital Well-being</a:t>
                      </a:r>
                      <a:endParaRPr b="1" sz="1500" u="none" cap="none" strike="noStrike">
                        <a:solidFill>
                          <a:srgbClr val="FFFFFF"/>
                        </a:solidFill>
                      </a:endParaRPr>
                    </a:p>
                  </a:txBody>
                  <a:tcPr marT="63500" marB="63500" marR="63500" marL="635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AB88FF"/>
                    </a:solidFill>
                  </a:tcPr>
                </a:tc>
              </a:tr>
              <a:tr h="108110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Positive emotion</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Feeling safe, joyful, motivated</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Start the lesson with a gratitude wall where students post one thing they are thankful for in their learning.</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Padlet, Mentimeter</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Encourages healthy emotional expression and creates a positive climate before digital tasks.</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AB88FF"/>
                      </a:solidFill>
                      <a:prstDash val="solid"/>
                      <a:round/>
                      <a:headEnd len="sm" w="sm" type="none"/>
                      <a:tailEnd len="sm" w="sm" type="none"/>
                    </a:lnB>
                  </a:tcPr>
                </a:tc>
              </a:tr>
              <a:tr h="886725">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Engagement</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Deep focus and flow in learning</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Use a gamified review quiz that requires quick thinking and rewards effort.</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Kahoot!, Quizizz</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Keeps attention in healthy ways, prevents digital distractions by offering structured play.</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r h="108110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Relationships</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Building trust, empathy, and collaboration</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Groups co-write a shared story or research paper, rotating roles so everyone participates.</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Google Docs, Padlet</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Strengthens online collaboration skills and reduces the risk of exclusion or dominance in group work.</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r h="103655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Meaning</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Connecting learning to purpose and values</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Students design posters about climate change to share with the community.</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Canva, StoryJumper</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Helps students see technology as a tool for social good, not just entertainment.</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r h="81790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Accomplishment</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Seeing progress and celebrating growth</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Students collect their best work into a digital portfolio and reflect on improvements.</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Seesaw, Google Sites</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t>Builds confidence by making achievements visible and trackable over time.</a:t>
                      </a:r>
                      <a:endParaRPr sz="1300" u="none" cap="none" strike="noStrike"/>
                    </a:p>
                  </a:txBody>
                  <a:tcPr marT="63500" marB="63500" marR="63500" marL="63500">
                    <a:lnL cap="flat" cmpd="sng" w="9525">
                      <a:solidFill>
                        <a:srgbClr val="AB88FF"/>
                      </a:solidFill>
                      <a:prstDash val="solid"/>
                      <a:round/>
                      <a:headEnd len="sm" w="sm" type="none"/>
                      <a:tailEnd len="sm" w="sm" type="none"/>
                    </a:lnL>
                    <a:lnR cap="flat" cmpd="sng" w="9525">
                      <a:solidFill>
                        <a:srgbClr val="AB88FF"/>
                      </a:solidFill>
                      <a:prstDash val="solid"/>
                      <a:round/>
                      <a:headEnd len="sm" w="sm" type="none"/>
                      <a:tailEnd len="sm" w="sm" type="none"/>
                    </a:lnR>
                    <a:lnT cap="flat" cmpd="sng" w="9525">
                      <a:solidFill>
                        <a:srgbClr val="AB88FF"/>
                      </a:solidFill>
                      <a:prstDash val="solid"/>
                      <a:round/>
                      <a:headEnd len="sm" w="sm" type="none"/>
                      <a:tailEnd len="sm" w="sm" type="none"/>
                    </a:lnT>
                    <a:lnB cap="flat" cmpd="sng" w="9525">
                      <a:solidFill>
                        <a:srgbClr val="AB88FF"/>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3b05430cd3f_2_2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378" name="Google Shape;378;g3b05430cd3f_2_2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Which aspects of your lessons already support students’ well-being?</a:t>
            </a:r>
            <a:endParaRPr i="1" sz="3000"/>
          </a:p>
          <a:p>
            <a:pPr indent="0" lvl="0" marL="0" rtl="0" algn="ctr">
              <a:lnSpc>
                <a:spcPct val="90000"/>
              </a:lnSpc>
              <a:spcBef>
                <a:spcPts val="0"/>
              </a:spcBef>
              <a:spcAft>
                <a:spcPts val="0"/>
              </a:spcAft>
              <a:buClr>
                <a:schemeClr val="dk1"/>
              </a:buClr>
              <a:buSzPts val="1800"/>
              <a:buNone/>
            </a:pPr>
            <a:r>
              <a:t/>
            </a:r>
            <a:endParaRPr i="1" sz="3000"/>
          </a:p>
          <a:p>
            <a:pPr indent="0" lvl="0" marL="0" rtl="0" algn="ctr">
              <a:lnSpc>
                <a:spcPct val="90000"/>
              </a:lnSpc>
              <a:spcBef>
                <a:spcPts val="0"/>
              </a:spcBef>
              <a:spcAft>
                <a:spcPts val="0"/>
              </a:spcAft>
              <a:buClr>
                <a:schemeClr val="dk1"/>
              </a:buClr>
              <a:buSzPts val="1800"/>
              <a:buNone/>
            </a:pPr>
            <a:r>
              <a:rPr i="1" lang="en-US" sz="3000"/>
              <a:t>Which PERMA element do you believe is most visible in your current teaching practice?</a:t>
            </a:r>
            <a:endParaRPr i="1" sz="3000"/>
          </a:p>
          <a:p>
            <a:pPr indent="0" lvl="0" marL="0" rtl="0" algn="ctr">
              <a:lnSpc>
                <a:spcPct val="90000"/>
              </a:lnSpc>
              <a:spcBef>
                <a:spcPts val="0"/>
              </a:spcBef>
              <a:spcAft>
                <a:spcPts val="0"/>
              </a:spcAft>
              <a:buClr>
                <a:schemeClr val="dk1"/>
              </a:buClr>
              <a:buSzPts val="1800"/>
              <a:buNone/>
            </a:pPr>
            <a:r>
              <a:t/>
            </a:r>
            <a:endParaRPr i="1" sz="3000"/>
          </a:p>
        </p:txBody>
      </p:sp>
      <p:pic>
        <p:nvPicPr>
          <p:cNvPr id="379" name="Google Shape;379;g3b05430cd3f_2_2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3b05430cd3f_2_1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2.2. Designing Lessons Intentionally</a:t>
            </a:r>
            <a:endParaRPr/>
          </a:p>
        </p:txBody>
      </p:sp>
      <p:sp>
        <p:nvSpPr>
          <p:cNvPr id="386" name="Google Shape;386;g3b05430cd3f_2_1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Connecting PERMA with Pedagogical Approaches - example scenarios</a:t>
            </a:r>
            <a:endParaRPr/>
          </a:p>
        </p:txBody>
      </p:sp>
      <p:sp>
        <p:nvSpPr>
          <p:cNvPr id="387" name="Google Shape;387;g3b05430cd3f_2_1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a:solidFill>
                  <a:srgbClr val="000000"/>
                </a:solidFill>
              </a:rPr>
              <a:t>Scenario 1: Gamification for engagement and positive emotion</a:t>
            </a:r>
            <a:br>
              <a:rPr lang="en-US">
                <a:solidFill>
                  <a:srgbClr val="000000"/>
                </a:solidFill>
              </a:rPr>
            </a:br>
            <a:br>
              <a:rPr lang="en-US">
                <a:solidFill>
                  <a:srgbClr val="000000"/>
                </a:solidFill>
              </a:rPr>
            </a:br>
            <a:r>
              <a:rPr lang="en-US">
                <a:solidFill>
                  <a:srgbClr val="000000"/>
                </a:solidFill>
              </a:rPr>
              <a:t>Maria, an English teacher, turns a grammar review into a class competition. She uses </a:t>
            </a:r>
            <a:r>
              <a:rPr b="1" lang="en-US">
                <a:solidFill>
                  <a:srgbClr val="000000"/>
                </a:solidFill>
              </a:rPr>
              <a:t>Kahoot!</a:t>
            </a:r>
            <a:r>
              <a:rPr lang="en-US">
                <a:solidFill>
                  <a:srgbClr val="000000"/>
                </a:solidFill>
              </a:rPr>
              <a:t> to quiz her students in teams, rewarding accuracy and effort rather than speed. Students laugh, cheer, and celebrate small wins together. After the game, Maria leads a short reflection: </a:t>
            </a:r>
            <a:r>
              <a:rPr i="1" lang="en-US">
                <a:solidFill>
                  <a:srgbClr val="000000"/>
                </a:solidFill>
              </a:rPr>
              <a:t>“How did teamwork help you stay focused?”.</a:t>
            </a:r>
            <a:r>
              <a:rPr lang="en-US">
                <a:solidFill>
                  <a:srgbClr val="000000"/>
                </a:solidFill>
              </a:rPr>
              <a:t> Through this activity, students experience </a:t>
            </a:r>
            <a:r>
              <a:rPr b="1" lang="en-US">
                <a:solidFill>
                  <a:srgbClr val="000000"/>
                </a:solidFill>
              </a:rPr>
              <a:t>positive emotion</a:t>
            </a:r>
            <a:r>
              <a:rPr lang="en-US">
                <a:solidFill>
                  <a:srgbClr val="000000"/>
                </a:solidFill>
              </a:rPr>
              <a:t> (fun, connection) and </a:t>
            </a:r>
            <a:r>
              <a:rPr b="1" lang="en-US">
                <a:solidFill>
                  <a:srgbClr val="000000"/>
                </a:solidFill>
              </a:rPr>
              <a:t>engagement</a:t>
            </a:r>
            <a:r>
              <a:rPr lang="en-US">
                <a:solidFill>
                  <a:srgbClr val="000000"/>
                </a:solidFill>
              </a:rPr>
              <a:t> (focus through play), while reinforcing learning goals.</a:t>
            </a:r>
            <a:br>
              <a:rPr lang="en-US">
                <a:solidFill>
                  <a:srgbClr val="000000"/>
                </a:solidFill>
              </a:rPr>
            </a:br>
            <a:endParaRPr>
              <a:solidFill>
                <a:srgbClr val="000000"/>
              </a:solidFill>
            </a:endParaRPr>
          </a:p>
          <a:p>
            <a:pPr indent="0" lvl="0" marL="0" rtl="0" algn="l">
              <a:lnSpc>
                <a:spcPct val="100000"/>
              </a:lnSpc>
              <a:spcBef>
                <a:spcPts val="0"/>
              </a:spcBef>
              <a:spcAft>
                <a:spcPts val="0"/>
              </a:spcAft>
              <a:buSzPts val="1800"/>
              <a:buNone/>
            </a:pPr>
            <a:r>
              <a:rPr b="1" lang="en-US">
                <a:solidFill>
                  <a:srgbClr val="000000"/>
                </a:solidFill>
              </a:rPr>
              <a:t>Scenario 2: Project-Based Learning for meaning and accomplishment</a:t>
            </a:r>
            <a:br>
              <a:rPr lang="en-US">
                <a:solidFill>
                  <a:srgbClr val="000000"/>
                </a:solidFill>
              </a:rPr>
            </a:br>
            <a:br>
              <a:rPr lang="en-US">
                <a:solidFill>
                  <a:srgbClr val="000000"/>
                </a:solidFill>
              </a:rPr>
            </a:br>
            <a:r>
              <a:rPr lang="en-US">
                <a:solidFill>
                  <a:srgbClr val="000000"/>
                </a:solidFill>
              </a:rPr>
              <a:t>Andreas, a Science teacher, guides his students in designing </a:t>
            </a:r>
            <a:r>
              <a:rPr b="1" lang="en-US">
                <a:solidFill>
                  <a:srgbClr val="000000"/>
                </a:solidFill>
              </a:rPr>
              <a:t>Canva </a:t>
            </a:r>
            <a:r>
              <a:rPr lang="en-US">
                <a:solidFill>
                  <a:srgbClr val="000000"/>
                </a:solidFill>
              </a:rPr>
              <a:t>posters to raise awareness about responsible energy use. Working in groups, they research local data, brainstorm slogans, and present their digital designs to the community on the school’s website. The project encourages a sense of </a:t>
            </a:r>
            <a:r>
              <a:rPr b="1" lang="en-US">
                <a:solidFill>
                  <a:srgbClr val="000000"/>
                </a:solidFill>
              </a:rPr>
              <a:t>meaning</a:t>
            </a:r>
            <a:r>
              <a:rPr lang="en-US">
                <a:solidFill>
                  <a:srgbClr val="000000"/>
                </a:solidFill>
              </a:rPr>
              <a:t> (learning linked to real-world impact) and </a:t>
            </a:r>
            <a:r>
              <a:rPr b="1" lang="en-US">
                <a:solidFill>
                  <a:srgbClr val="000000"/>
                </a:solidFill>
              </a:rPr>
              <a:t>accomplishment</a:t>
            </a:r>
            <a:r>
              <a:rPr lang="en-US">
                <a:solidFill>
                  <a:srgbClr val="000000"/>
                </a:solidFill>
              </a:rPr>
              <a:t> (seeing their work published and valued).</a:t>
            </a:r>
            <a:br>
              <a:rPr lang="en-US">
                <a:solidFill>
                  <a:srgbClr val="000000"/>
                </a:solidFill>
              </a:rPr>
            </a:b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3b05430cd3f_2_3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2.2. Designing Lessons Intentionally</a:t>
            </a:r>
            <a:endParaRPr/>
          </a:p>
        </p:txBody>
      </p:sp>
      <p:sp>
        <p:nvSpPr>
          <p:cNvPr id="394" name="Google Shape;394;g3b05430cd3f_2_3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Connecting PERMA with Pedagogical Approaches - example scenarios</a:t>
            </a:r>
            <a:endParaRPr/>
          </a:p>
        </p:txBody>
      </p:sp>
      <p:sp>
        <p:nvSpPr>
          <p:cNvPr id="395" name="Google Shape;395;g3b05430cd3f_2_3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rgbClr val="000000"/>
                </a:solidFill>
              </a:rPr>
              <a:t>Scenario 3: Digital Storytelling for meaning and relationships</a:t>
            </a:r>
            <a:br>
              <a:rPr lang="en-US">
                <a:solidFill>
                  <a:srgbClr val="000000"/>
                </a:solidFill>
              </a:rPr>
            </a:br>
            <a:br>
              <a:rPr lang="en-US">
                <a:solidFill>
                  <a:srgbClr val="000000"/>
                </a:solidFill>
              </a:rPr>
            </a:br>
            <a:r>
              <a:rPr lang="en-US">
                <a:solidFill>
                  <a:srgbClr val="000000"/>
                </a:solidFill>
              </a:rPr>
              <a:t>Eleni, a History teacher, uses </a:t>
            </a:r>
            <a:r>
              <a:rPr b="1" lang="en-US">
                <a:solidFill>
                  <a:srgbClr val="000000"/>
                </a:solidFill>
              </a:rPr>
              <a:t>StoryJumper</a:t>
            </a:r>
            <a:r>
              <a:rPr lang="en-US">
                <a:solidFill>
                  <a:srgbClr val="000000"/>
                </a:solidFill>
              </a:rPr>
              <a:t> for a digital storytelling task. Students create short illustrated e-books titled </a:t>
            </a:r>
            <a:r>
              <a:rPr i="1" lang="en-US">
                <a:solidFill>
                  <a:srgbClr val="000000"/>
                </a:solidFill>
              </a:rPr>
              <a:t>“Stories of Courage”</a:t>
            </a:r>
            <a:r>
              <a:rPr lang="en-US">
                <a:solidFill>
                  <a:srgbClr val="000000"/>
                </a:solidFill>
              </a:rPr>
              <a:t>, connecting historical events to modern examples of bravery.  In small groups, they share their stories, discuss what inspired them, and provide kind feedback. This approach strengthens </a:t>
            </a:r>
            <a:r>
              <a:rPr b="1" lang="en-US">
                <a:solidFill>
                  <a:srgbClr val="000000"/>
                </a:solidFill>
              </a:rPr>
              <a:t>meaning</a:t>
            </a:r>
            <a:r>
              <a:rPr lang="en-US">
                <a:solidFill>
                  <a:srgbClr val="000000"/>
                </a:solidFill>
              </a:rPr>
              <a:t> (connecting personal and historical narratives) and </a:t>
            </a:r>
            <a:r>
              <a:rPr b="1" lang="en-US">
                <a:solidFill>
                  <a:srgbClr val="000000"/>
                </a:solidFill>
              </a:rPr>
              <a:t>relationships</a:t>
            </a:r>
            <a:r>
              <a:rPr lang="en-US">
                <a:solidFill>
                  <a:srgbClr val="000000"/>
                </a:solidFill>
              </a:rPr>
              <a:t> (empathy, peer appreciation).</a:t>
            </a:r>
            <a:br>
              <a:rPr lang="en-US">
                <a:solidFill>
                  <a:srgbClr val="000000"/>
                </a:solidFill>
              </a:rPr>
            </a:br>
            <a:endParaRPr>
              <a:solidFill>
                <a:srgbClr val="000000"/>
              </a:solidFill>
            </a:endParaRPr>
          </a:p>
          <a:p>
            <a:pPr indent="0" lvl="0" marL="0" rtl="0" algn="l">
              <a:lnSpc>
                <a:spcPct val="100000"/>
              </a:lnSpc>
              <a:spcBef>
                <a:spcPts val="0"/>
              </a:spcBef>
              <a:spcAft>
                <a:spcPts val="0"/>
              </a:spcAft>
              <a:buSzPts val="1800"/>
              <a:buNone/>
            </a:pPr>
            <a:r>
              <a:rPr b="1" lang="en-US">
                <a:solidFill>
                  <a:srgbClr val="000000"/>
                </a:solidFill>
              </a:rPr>
              <a:t>Scenario 4: Collaborative Learning for relationships and engagement</a:t>
            </a:r>
            <a:br>
              <a:rPr lang="en-US">
                <a:solidFill>
                  <a:srgbClr val="000000"/>
                </a:solidFill>
              </a:rPr>
            </a:br>
            <a:br>
              <a:rPr lang="en-US">
                <a:solidFill>
                  <a:srgbClr val="000000"/>
                </a:solidFill>
              </a:rPr>
            </a:br>
            <a:r>
              <a:rPr lang="en-US">
                <a:solidFill>
                  <a:srgbClr val="000000"/>
                </a:solidFill>
              </a:rPr>
              <a:t>Dimitris, a Primary teacher, introduces a group research project using </a:t>
            </a:r>
            <a:r>
              <a:rPr b="1" lang="en-US">
                <a:solidFill>
                  <a:srgbClr val="000000"/>
                </a:solidFill>
              </a:rPr>
              <a:t>Padlet</a:t>
            </a:r>
            <a:r>
              <a:rPr lang="en-US">
                <a:solidFill>
                  <a:srgbClr val="000000"/>
                </a:solidFill>
              </a:rPr>
              <a:t>. Each group explores a topic about online safety and posts their findings to a shared Padlet board. Students comment respectfully on each other’s posts, practising digital citizenship. The activity builds </a:t>
            </a:r>
            <a:r>
              <a:rPr b="1" lang="en-US">
                <a:solidFill>
                  <a:srgbClr val="000000"/>
                </a:solidFill>
              </a:rPr>
              <a:t>relationships</a:t>
            </a:r>
            <a:r>
              <a:rPr lang="en-US">
                <a:solidFill>
                  <a:srgbClr val="000000"/>
                </a:solidFill>
              </a:rPr>
              <a:t> (trust and inclusion) and </a:t>
            </a:r>
            <a:r>
              <a:rPr b="1" lang="en-US">
                <a:solidFill>
                  <a:srgbClr val="000000"/>
                </a:solidFill>
              </a:rPr>
              <a:t>engagement</a:t>
            </a:r>
            <a:r>
              <a:rPr lang="en-US">
                <a:solidFill>
                  <a:srgbClr val="000000"/>
                </a:solidFill>
              </a:rPr>
              <a:t> (active contribution and shared ownership).</a:t>
            </a:r>
            <a:br>
              <a:rPr lang="en-US">
                <a:solidFill>
                  <a:srgbClr val="000000"/>
                </a:solidFill>
              </a:rPr>
            </a:br>
            <a:endParaRPr b="1">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b05430cd3f_2_4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2.2. Designing Lessons Intentionally</a:t>
            </a:r>
            <a:endParaRPr/>
          </a:p>
        </p:txBody>
      </p:sp>
      <p:sp>
        <p:nvSpPr>
          <p:cNvPr id="402" name="Google Shape;402;g3b05430cd3f_2_4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Connecting PERMA with Pedagogical Approaches - example scenarios</a:t>
            </a:r>
            <a:endParaRPr/>
          </a:p>
        </p:txBody>
      </p:sp>
      <p:sp>
        <p:nvSpPr>
          <p:cNvPr id="403" name="Google Shape;403;g3b05430cd3f_2_4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rgbClr val="000000"/>
                </a:solidFill>
              </a:rPr>
              <a:t>Scenario 5: Mindfulness and reflection for positive emotion and balance</a:t>
            </a:r>
            <a:br>
              <a:rPr lang="en-US">
                <a:solidFill>
                  <a:srgbClr val="000000"/>
                </a:solidFill>
              </a:rPr>
            </a:br>
            <a:br>
              <a:rPr lang="en-US">
                <a:solidFill>
                  <a:srgbClr val="000000"/>
                </a:solidFill>
              </a:rPr>
            </a:br>
            <a:r>
              <a:rPr lang="en-US">
                <a:solidFill>
                  <a:srgbClr val="000000"/>
                </a:solidFill>
              </a:rPr>
              <a:t>Sofia, a Computer Science teacher, begins each lesson with a one-minute “check-in” using </a:t>
            </a:r>
            <a:r>
              <a:rPr b="1" lang="en-US">
                <a:solidFill>
                  <a:srgbClr val="000000"/>
                </a:solidFill>
              </a:rPr>
              <a:t>Mentimeter</a:t>
            </a:r>
            <a:r>
              <a:rPr lang="en-US">
                <a:solidFill>
                  <a:srgbClr val="000000"/>
                </a:solidFill>
              </a:rPr>
              <a:t>. Students choose an emoji or phrase that describes their current mood and reflect on what helps them focus during class. This quick practice builds emotional awareness and signals that well-being matters. It cultivates </a:t>
            </a:r>
            <a:r>
              <a:rPr b="1" lang="en-US">
                <a:solidFill>
                  <a:srgbClr val="000000"/>
                </a:solidFill>
              </a:rPr>
              <a:t>Positive Emotion</a:t>
            </a:r>
            <a:r>
              <a:rPr lang="en-US">
                <a:solidFill>
                  <a:srgbClr val="000000"/>
                </a:solidFill>
              </a:rPr>
              <a:t> and supports </a:t>
            </a:r>
            <a:r>
              <a:rPr b="1" lang="en-US">
                <a:solidFill>
                  <a:srgbClr val="000000"/>
                </a:solidFill>
              </a:rPr>
              <a:t>engagement</a:t>
            </a:r>
            <a:r>
              <a:rPr lang="en-US">
                <a:solidFill>
                  <a:srgbClr val="000000"/>
                </a:solidFill>
              </a:rPr>
              <a:t> by helping students manage their attention intentionally.</a:t>
            </a:r>
            <a:endParaRPr>
              <a:solidFill>
                <a:srgbClr val="000000"/>
              </a:solidFill>
            </a:endParaRPr>
          </a:p>
          <a:p>
            <a:pPr indent="0" lvl="0" marL="0" rtl="0" algn="l">
              <a:lnSpc>
                <a:spcPct val="100000"/>
              </a:lnSpc>
              <a:spcBef>
                <a:spcPts val="0"/>
              </a:spcBef>
              <a:spcAft>
                <a:spcPts val="0"/>
              </a:spcAft>
              <a:buSzPts val="1800"/>
              <a:buNone/>
            </a:pPr>
            <a:r>
              <a:t/>
            </a:r>
            <a:endParaRPr b="1">
              <a:solidFill>
                <a:srgbClr val="000000"/>
              </a:solidFill>
            </a:endParaRPr>
          </a:p>
          <a:p>
            <a:pPr indent="0" lvl="0" marL="0" rtl="0" algn="l">
              <a:lnSpc>
                <a:spcPct val="100000"/>
              </a:lnSpc>
              <a:spcBef>
                <a:spcPts val="200"/>
              </a:spcBef>
              <a:spcAft>
                <a:spcPts val="0"/>
              </a:spcAft>
              <a:buSzPts val="1800"/>
              <a:buNone/>
            </a:pPr>
            <a:r>
              <a:rPr b="1" lang="en-US">
                <a:solidFill>
                  <a:srgbClr val="000000"/>
                </a:solidFill>
              </a:rPr>
              <a:t>Scenario 6: Goal Tracking for accomplishment</a:t>
            </a:r>
            <a:br>
              <a:rPr b="1" lang="en-US">
                <a:solidFill>
                  <a:srgbClr val="000000"/>
                </a:solidFill>
              </a:rPr>
            </a:br>
            <a:br>
              <a:rPr b="1" lang="en-US">
                <a:solidFill>
                  <a:srgbClr val="000000"/>
                </a:solidFill>
              </a:rPr>
            </a:br>
            <a:r>
              <a:rPr lang="en-US">
                <a:solidFill>
                  <a:srgbClr val="000000"/>
                </a:solidFill>
              </a:rPr>
              <a:t>Before starting a month-long creative writing project, Christos introduces </a:t>
            </a:r>
            <a:r>
              <a:rPr b="1" lang="en-US">
                <a:solidFill>
                  <a:srgbClr val="000000"/>
                </a:solidFill>
              </a:rPr>
              <a:t>Trello</a:t>
            </a:r>
            <a:r>
              <a:rPr lang="en-US">
                <a:solidFill>
                  <a:srgbClr val="000000"/>
                </a:solidFill>
              </a:rPr>
              <a:t> as a task board. Students break their goals into smaller milestones—planning, drafting, revising, publishing—and move their cards as they progress. This simple system visualises success, helping learners celebrate each achievement and stay motivated. The focus here is on </a:t>
            </a:r>
            <a:r>
              <a:rPr b="1" lang="en-US">
                <a:solidFill>
                  <a:srgbClr val="000000"/>
                </a:solidFill>
              </a:rPr>
              <a:t>accomplishment</a:t>
            </a:r>
            <a:r>
              <a:rPr lang="en-US">
                <a:solidFill>
                  <a:srgbClr val="000000"/>
                </a:solidFill>
              </a:rPr>
              <a:t> and self-efficacy, vital aspects of digital well-being.</a:t>
            </a:r>
            <a:endParaRPr b="1">
              <a:solidFill>
                <a:srgbClr val="000000"/>
              </a:solidFill>
            </a:endParaRPr>
          </a:p>
          <a:p>
            <a:pPr indent="0" lvl="0" marL="0" rtl="0" algn="l">
              <a:lnSpc>
                <a:spcPct val="100000"/>
              </a:lnSpc>
              <a:spcBef>
                <a:spcPts val="200"/>
              </a:spcBef>
              <a:spcAft>
                <a:spcPts val="0"/>
              </a:spcAft>
              <a:buSzPts val="1800"/>
              <a:buNone/>
            </a:pPr>
            <a:r>
              <a:t/>
            </a:r>
            <a:endParaRPr b="1">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b05430cd3f_2_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409" name="Google Shape;409;g3b05430cd3f_2_4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Which of these classroom scenarios feels closest to your current teaching practice, and why do you think that particular perma element naturally appears more often in your lessons?</a:t>
            </a:r>
            <a:endParaRPr i="1" sz="3000"/>
          </a:p>
          <a:p>
            <a:pPr indent="0" lvl="0" marL="0" rtl="0" algn="ctr">
              <a:lnSpc>
                <a:spcPct val="90000"/>
              </a:lnSpc>
              <a:spcBef>
                <a:spcPts val="0"/>
              </a:spcBef>
              <a:spcAft>
                <a:spcPts val="0"/>
              </a:spcAft>
              <a:buClr>
                <a:schemeClr val="dk1"/>
              </a:buClr>
              <a:buSzPts val="1800"/>
              <a:buNone/>
            </a:pPr>
            <a:r>
              <a:t/>
            </a:r>
            <a:endParaRPr i="1" sz="3000"/>
          </a:p>
        </p:txBody>
      </p:sp>
      <p:pic>
        <p:nvPicPr>
          <p:cNvPr id="410" name="Google Shape;410;g3b05430cd3f_2_4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b05430cd3f_2_5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2.3. Designing Your Own PERMA-Digital Lesson</a:t>
            </a:r>
            <a:endParaRPr/>
          </a:p>
        </p:txBody>
      </p:sp>
      <p:sp>
        <p:nvSpPr>
          <p:cNvPr id="417" name="Google Shape;417;g3b05430cd3f_2_55"/>
          <p:cNvSpPr txBox="1"/>
          <p:nvPr>
            <p:ph idx="1" type="body"/>
          </p:nvPr>
        </p:nvSpPr>
        <p:spPr>
          <a:xfrm>
            <a:off x="97975" y="1462675"/>
            <a:ext cx="11812200" cy="5313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200"/>
              </a:spcBef>
              <a:spcAft>
                <a:spcPts val="0"/>
              </a:spcAft>
              <a:buSzPts val="1800"/>
              <a:buNone/>
            </a:pPr>
            <a:r>
              <a:rPr b="1" lang="en-US" sz="2000">
                <a:solidFill>
                  <a:srgbClr val="000000"/>
                </a:solidFill>
              </a:rPr>
              <a:t>Purpose</a:t>
            </a:r>
            <a:endParaRPr sz="2000">
              <a:solidFill>
                <a:srgbClr val="000000"/>
              </a:solidFill>
            </a:endParaRPr>
          </a:p>
          <a:p>
            <a:pPr indent="0" lvl="0" marL="0" rtl="0" algn="l">
              <a:lnSpc>
                <a:spcPct val="150000"/>
              </a:lnSpc>
              <a:spcBef>
                <a:spcPts val="1200"/>
              </a:spcBef>
              <a:spcAft>
                <a:spcPts val="0"/>
              </a:spcAft>
              <a:buSzPts val="1800"/>
              <a:buNone/>
            </a:pPr>
            <a:r>
              <a:rPr lang="en-US" sz="2000">
                <a:solidFill>
                  <a:srgbClr val="000000"/>
                </a:solidFill>
              </a:rPr>
              <a:t>This activity help you explore how the three example lessons bring the perma-digital framework to life through authentic, emotional, and collaborative classroom practices. Through analysing one lesson plan example, identify wellbeing and pedagogical elements, and share ideas for adapting them in their own teaching.</a:t>
            </a:r>
            <a:endParaRPr sz="2000">
              <a:solidFill>
                <a:srgbClr val="000000"/>
              </a:solidFill>
            </a:endParaRPr>
          </a:p>
          <a:p>
            <a:pPr indent="0" lvl="0" marL="0" rtl="0" algn="l">
              <a:lnSpc>
                <a:spcPct val="150000"/>
              </a:lnSpc>
              <a:spcBef>
                <a:spcPts val="1200"/>
              </a:spcBef>
              <a:spcAft>
                <a:spcPts val="0"/>
              </a:spcAft>
              <a:buSzPts val="1800"/>
              <a:buNone/>
            </a:pPr>
            <a:r>
              <a:t/>
            </a:r>
            <a:endParaRPr sz="2000">
              <a:solidFill>
                <a:srgbClr val="000000"/>
              </a:solidFill>
            </a:endParaRPr>
          </a:p>
          <a:p>
            <a:pPr indent="-355600" lvl="0" marL="457200" rtl="0" algn="l">
              <a:lnSpc>
                <a:spcPct val="150000"/>
              </a:lnSpc>
              <a:spcBef>
                <a:spcPts val="1200"/>
              </a:spcBef>
              <a:spcAft>
                <a:spcPts val="0"/>
              </a:spcAft>
              <a:buClr>
                <a:srgbClr val="000000"/>
              </a:buClr>
              <a:buSzPts val="2000"/>
              <a:buAutoNum type="arabicPeriod"/>
            </a:pPr>
            <a:r>
              <a:rPr lang="en-US" sz="2000">
                <a:solidFill>
                  <a:srgbClr val="000000"/>
                </a:solidFill>
              </a:rPr>
              <a:t>Split into three groups</a:t>
            </a:r>
            <a:endParaRPr sz="2000">
              <a:solidFill>
                <a:srgbClr val="000000"/>
              </a:solidFill>
            </a:endParaRPr>
          </a:p>
          <a:p>
            <a:pPr indent="-355600" lvl="0" marL="457200" rtl="0" algn="l">
              <a:lnSpc>
                <a:spcPct val="150000"/>
              </a:lnSpc>
              <a:spcBef>
                <a:spcPts val="0"/>
              </a:spcBef>
              <a:spcAft>
                <a:spcPts val="0"/>
              </a:spcAft>
              <a:buClr>
                <a:srgbClr val="000000"/>
              </a:buClr>
              <a:buSzPts val="2000"/>
              <a:buAutoNum type="arabicPeriod"/>
            </a:pPr>
            <a:r>
              <a:rPr lang="en-US" sz="2000">
                <a:solidFill>
                  <a:srgbClr val="000000"/>
                </a:solidFill>
              </a:rPr>
              <a:t>Groups read through their assigned lesson plan and discuss it together. Focus on </a:t>
            </a:r>
            <a:r>
              <a:rPr i="1" lang="en-US" sz="2000">
                <a:solidFill>
                  <a:srgbClr val="000000"/>
                </a:solidFill>
              </a:rPr>
              <a:t>why</a:t>
            </a:r>
            <a:r>
              <a:rPr lang="en-US" sz="2000">
                <a:solidFill>
                  <a:srgbClr val="000000"/>
                </a:solidFill>
              </a:rPr>
              <a:t> the design choices matter, not just what happens in the lesson.</a:t>
            </a:r>
            <a:endParaRPr sz="2000">
              <a:solidFill>
                <a:srgbClr val="000000"/>
              </a:solidFill>
            </a:endParaRPr>
          </a:p>
          <a:p>
            <a:pPr indent="-355600" lvl="0" marL="457200" rtl="0" algn="l">
              <a:lnSpc>
                <a:spcPct val="150000"/>
              </a:lnSpc>
              <a:spcBef>
                <a:spcPts val="0"/>
              </a:spcBef>
              <a:spcAft>
                <a:spcPts val="0"/>
              </a:spcAft>
              <a:buClr>
                <a:srgbClr val="000000"/>
              </a:buClr>
              <a:buSzPts val="2000"/>
              <a:buAutoNum type="arabicPeriod"/>
            </a:pPr>
            <a:r>
              <a:rPr lang="en-US" sz="2000">
                <a:solidFill>
                  <a:srgbClr val="000000"/>
                </a:solidFill>
              </a:rPr>
              <a:t>Record your ideas on a paper or shared Padlet column.</a:t>
            </a:r>
            <a:endParaRPr sz="2000">
              <a:solidFill>
                <a:srgbClr val="000000"/>
              </a:solidFill>
            </a:endParaRPr>
          </a:p>
          <a:p>
            <a:pPr indent="-342900" lvl="0" marL="457200" rtl="0" algn="l">
              <a:lnSpc>
                <a:spcPct val="100000"/>
              </a:lnSpc>
              <a:spcBef>
                <a:spcPts val="1200"/>
              </a:spcBef>
              <a:spcAft>
                <a:spcPts val="0"/>
              </a:spcAft>
              <a:buSzPts val="1800"/>
              <a:buAutoNum type="arabicPeriod"/>
            </a:pPr>
            <a:r>
              <a:t/>
            </a:r>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3b05430cd3f_2_7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 Design with Intention [I]</a:t>
            </a:r>
            <a:endParaRPr/>
          </a:p>
        </p:txBody>
      </p:sp>
      <p:sp>
        <p:nvSpPr>
          <p:cNvPr id="424" name="Google Shape;424;g3b05430cd3f_2_79"/>
          <p:cNvSpPr txBox="1"/>
          <p:nvPr>
            <p:ph idx="1" type="body"/>
          </p:nvPr>
        </p:nvSpPr>
        <p:spPr>
          <a:xfrm>
            <a:off x="97975" y="854663"/>
            <a:ext cx="11944500" cy="5461200"/>
          </a:xfrm>
          <a:prstGeom prst="rect">
            <a:avLst/>
          </a:prstGeom>
          <a:noFill/>
          <a:ln>
            <a:noFill/>
          </a:ln>
        </p:spPr>
        <p:txBody>
          <a:bodyPr anchorCtr="0" anchor="ctr" bIns="45700" lIns="91425" spcFirstLastPara="1" rIns="91425" wrap="square" tIns="45700">
            <a:noAutofit/>
          </a:bodyPr>
          <a:lstStyle/>
          <a:p>
            <a:pPr indent="-342900" lvl="0" marL="457200" rtl="0" algn="just">
              <a:lnSpc>
                <a:spcPct val="200000"/>
              </a:lnSpc>
              <a:spcBef>
                <a:spcPts val="1000"/>
              </a:spcBef>
              <a:spcAft>
                <a:spcPts val="0"/>
              </a:spcAft>
              <a:buClr>
                <a:schemeClr val="dk1"/>
              </a:buClr>
              <a:buSzPts val="1800"/>
              <a:buChar char="●"/>
            </a:pPr>
            <a:r>
              <a:rPr b="1" lang="en-US" sz="2000">
                <a:solidFill>
                  <a:schemeClr val="dk1"/>
                </a:solidFill>
              </a:rPr>
              <a:t>Duration:</a:t>
            </a:r>
            <a:r>
              <a:rPr lang="en-US" sz="2000">
                <a:solidFill>
                  <a:schemeClr val="dk1"/>
                </a:solidFill>
              </a:rPr>
              <a:t> 30 minutes</a:t>
            </a:r>
            <a:endParaRPr sz="2000">
              <a:solidFill>
                <a:schemeClr val="dk1"/>
              </a:solidFill>
            </a:endParaRPr>
          </a:p>
          <a:p>
            <a:pPr indent="-342900" lvl="0" marL="457200" rtl="0" algn="just">
              <a:lnSpc>
                <a:spcPct val="200000"/>
              </a:lnSpc>
              <a:spcBef>
                <a:spcPts val="0"/>
              </a:spcBef>
              <a:spcAft>
                <a:spcPts val="0"/>
              </a:spcAft>
              <a:buClr>
                <a:schemeClr val="dk1"/>
              </a:buClr>
              <a:buSzPts val="1800"/>
              <a:buChar char="●"/>
            </a:pPr>
            <a:r>
              <a:rPr lang="en-US" sz="2000">
                <a:solidFill>
                  <a:schemeClr val="dk1"/>
                </a:solidFill>
              </a:rPr>
              <a:t>Small group workshop (3–4 participants per group)</a:t>
            </a:r>
            <a:endParaRPr sz="2000">
              <a:solidFill>
                <a:schemeClr val="dk1"/>
              </a:solidFill>
            </a:endParaRPr>
          </a:p>
          <a:p>
            <a:pPr indent="-342900" lvl="0" marL="457200" rtl="0" algn="just">
              <a:lnSpc>
                <a:spcPct val="200000"/>
              </a:lnSpc>
              <a:spcBef>
                <a:spcPts val="0"/>
              </a:spcBef>
              <a:spcAft>
                <a:spcPts val="0"/>
              </a:spcAft>
              <a:buClr>
                <a:schemeClr val="dk1"/>
              </a:buClr>
              <a:buSzPts val="1800"/>
              <a:buChar char="●"/>
            </a:pPr>
            <a:r>
              <a:rPr b="1" lang="en-US" sz="2000">
                <a:solidFill>
                  <a:schemeClr val="dk1"/>
                </a:solidFill>
              </a:rPr>
              <a:t>Objective: </a:t>
            </a:r>
            <a:r>
              <a:rPr lang="en-US" sz="2000">
                <a:solidFill>
                  <a:schemeClr val="dk1"/>
                </a:solidFill>
              </a:rPr>
              <a:t>To co-design a short, curriculum-linked learning activity that integrates at least two perma elements using a pedagogical approach and a digital tool.</a:t>
            </a:r>
            <a:endParaRPr sz="2000">
              <a:solidFill>
                <a:schemeClr val="dk1"/>
              </a:solidFill>
            </a:endParaRPr>
          </a:p>
          <a:p>
            <a:pPr indent="-342900" lvl="0" marL="457200" rtl="0" algn="just">
              <a:lnSpc>
                <a:spcPct val="200000"/>
              </a:lnSpc>
              <a:spcBef>
                <a:spcPts val="0"/>
              </a:spcBef>
              <a:spcAft>
                <a:spcPts val="0"/>
              </a:spcAft>
              <a:buClr>
                <a:schemeClr val="dk1"/>
              </a:buClr>
              <a:buSzPts val="1800"/>
              <a:buChar char="●"/>
            </a:pPr>
            <a:r>
              <a:rPr b="1" lang="en-US" sz="2000">
                <a:solidFill>
                  <a:schemeClr val="dk1"/>
                </a:solidFill>
              </a:rPr>
              <a:t>Expected Output: </a:t>
            </a:r>
            <a:r>
              <a:rPr lang="en-US" sz="2000">
                <a:solidFill>
                  <a:schemeClr val="dk1"/>
                </a:solidFill>
              </a:rPr>
              <a:t>A 3–4-step mini-lesson outline based on the </a:t>
            </a:r>
            <a:r>
              <a:rPr b="1" i="1" lang="en-US" sz="2000">
                <a:solidFill>
                  <a:schemeClr val="dk1"/>
                </a:solidFill>
              </a:rPr>
              <a:t>PERMA-Digital Lesson Template </a:t>
            </a:r>
            <a:r>
              <a:rPr lang="en-US" sz="2000">
                <a:solidFill>
                  <a:schemeClr val="dk1"/>
                </a:solidFill>
              </a:rPr>
              <a:t>and your completed rubric and scenario idea from Unit 3.1.</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7"/>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Pedagogical approaches and digital tools for integrating digital well-being in the classroom. </a:t>
            </a:r>
            <a:endParaRPr sz="3000"/>
          </a:p>
        </p:txBody>
      </p:sp>
      <p:sp>
        <p:nvSpPr>
          <p:cNvPr id="86" name="Google Shape;86;p7"/>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Unit 1</a:t>
            </a:r>
            <a:endParaRPr b="1"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b05430cd3f_2_9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 Design with Intention [II]</a:t>
            </a:r>
            <a:endParaRPr/>
          </a:p>
        </p:txBody>
      </p:sp>
      <p:sp>
        <p:nvSpPr>
          <p:cNvPr id="431" name="Google Shape;431;g3b05430cd3f_2_96"/>
          <p:cNvSpPr txBox="1"/>
          <p:nvPr/>
        </p:nvSpPr>
        <p:spPr>
          <a:xfrm>
            <a:off x="228250" y="919250"/>
            <a:ext cx="11944500" cy="552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Step 1. Form Groups of 3-4 people</a:t>
            </a:r>
            <a:br>
              <a:rPr b="1"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Work in groups of three or four. Assign roles: </a:t>
            </a:r>
            <a:r>
              <a:rPr b="0" i="1" lang="en-US" sz="1800" u="none" cap="none" strike="noStrike">
                <a:solidFill>
                  <a:srgbClr val="000000"/>
                </a:solidFill>
                <a:latin typeface="Arial"/>
                <a:ea typeface="Arial"/>
                <a:cs typeface="Arial"/>
                <a:sym typeface="Arial"/>
              </a:rPr>
              <a:t>Facilitator</a:t>
            </a:r>
            <a:r>
              <a:rPr b="0" i="0" lang="en-US" sz="1800" u="none" cap="none" strike="noStrike">
                <a:solidFill>
                  <a:srgbClr val="000000"/>
                </a:solidFill>
                <a:latin typeface="Arial"/>
                <a:ea typeface="Arial"/>
                <a:cs typeface="Arial"/>
                <a:sym typeface="Arial"/>
              </a:rPr>
              <a:t>, </a:t>
            </a:r>
            <a:r>
              <a:rPr b="0" i="1" lang="en-US" sz="1800" u="none" cap="none" strike="noStrike">
                <a:solidFill>
                  <a:srgbClr val="000000"/>
                </a:solidFill>
                <a:latin typeface="Arial"/>
                <a:ea typeface="Arial"/>
                <a:cs typeface="Arial"/>
                <a:sym typeface="Arial"/>
              </a:rPr>
              <a:t>Note taker</a:t>
            </a:r>
            <a:r>
              <a:rPr b="0" i="0" lang="en-US" sz="1800" u="none" cap="none" strike="noStrike">
                <a:solidFill>
                  <a:srgbClr val="000000"/>
                </a:solidFill>
                <a:latin typeface="Arial"/>
                <a:ea typeface="Arial"/>
                <a:cs typeface="Arial"/>
                <a:sym typeface="Arial"/>
              </a:rPr>
              <a:t>, </a:t>
            </a:r>
            <a:r>
              <a:rPr b="0" i="1" lang="en-US" sz="1800" u="none" cap="none" strike="noStrike">
                <a:solidFill>
                  <a:srgbClr val="000000"/>
                </a:solidFill>
                <a:latin typeface="Arial"/>
                <a:ea typeface="Arial"/>
                <a:cs typeface="Arial"/>
                <a:sym typeface="Arial"/>
              </a:rPr>
              <a:t>Digital integrator</a:t>
            </a:r>
            <a:r>
              <a:rPr b="0" i="0" lang="en-US" sz="1800" u="none" cap="none" strike="noStrike">
                <a:solidFill>
                  <a:srgbClr val="000000"/>
                </a:solidFill>
                <a:latin typeface="Arial"/>
                <a:ea typeface="Arial"/>
                <a:cs typeface="Arial"/>
                <a:sym typeface="Arial"/>
              </a:rPr>
              <a:t>, </a:t>
            </a:r>
            <a:r>
              <a:rPr b="0" i="1" lang="en-US" sz="1800" u="none" cap="none" strike="noStrike">
                <a:solidFill>
                  <a:srgbClr val="000000"/>
                </a:solidFill>
                <a:latin typeface="Arial"/>
                <a:ea typeface="Arial"/>
                <a:cs typeface="Arial"/>
                <a:sym typeface="Arial"/>
              </a:rPr>
              <a:t>Presenter</a:t>
            </a: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Step 2. Select and Discuss</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Choose one of your </a:t>
            </a:r>
            <a:r>
              <a:rPr b="0" i="1" lang="en-US" sz="1800" u="none" cap="none" strike="noStrike">
                <a:solidFill>
                  <a:srgbClr val="000000"/>
                </a:solidFill>
                <a:latin typeface="Arial"/>
                <a:ea typeface="Arial"/>
                <a:cs typeface="Arial"/>
                <a:sym typeface="Arial"/>
              </a:rPr>
              <a:t>Unit 3.1 scenario ideas</a:t>
            </a:r>
            <a:r>
              <a:rPr b="0" i="0" lang="en-US" sz="1800" u="none" cap="none" strike="noStrike">
                <a:solidFill>
                  <a:srgbClr val="000000"/>
                </a:solidFill>
                <a:latin typeface="Arial"/>
                <a:ea typeface="Arial"/>
                <a:cs typeface="Arial"/>
                <a:sym typeface="Arial"/>
              </a:rPr>
              <a:t> or rubric examples to develop further.</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Together, discuss:</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1200"/>
              </a:spcBef>
              <a:spcAft>
                <a:spcPts val="0"/>
              </a:spcAft>
              <a:buClr>
                <a:srgbClr val="000000"/>
              </a:buClr>
              <a:buSzPts val="1800"/>
              <a:buFont typeface="Arial"/>
              <a:buChar char="●"/>
            </a:pPr>
            <a:r>
              <a:rPr b="0" i="1" lang="en-US" sz="1800" u="none" cap="none" strike="noStrike">
                <a:solidFill>
                  <a:srgbClr val="000000"/>
                </a:solidFill>
                <a:latin typeface="Arial"/>
                <a:ea typeface="Arial"/>
                <a:cs typeface="Arial"/>
                <a:sym typeface="Arial"/>
              </a:rPr>
              <a:t>Which perma elements can this activity support?</a:t>
            </a:r>
            <a:endParaRPr b="0" i="1"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1" lang="en-US" sz="1800" u="none" cap="none" strike="noStrike">
                <a:solidFill>
                  <a:srgbClr val="000000"/>
                </a:solidFill>
                <a:latin typeface="Arial"/>
                <a:ea typeface="Arial"/>
                <a:cs typeface="Arial"/>
                <a:sym typeface="Arial"/>
              </a:rPr>
              <a:t>How can it link to your subject and students’ age group?</a:t>
            </a:r>
            <a:endParaRPr b="0" i="1"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1" lang="en-US" sz="1800" u="none" cap="none" strike="noStrike">
                <a:solidFill>
                  <a:srgbClr val="000000"/>
                </a:solidFill>
                <a:latin typeface="Arial"/>
                <a:ea typeface="Arial"/>
                <a:cs typeface="Arial"/>
                <a:sym typeface="Arial"/>
              </a:rPr>
              <a:t>Which digital tools best enhance learning and well-being?</a:t>
            </a:r>
            <a:endParaRPr b="0" i="1" sz="18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Step 3. Design Your Lesson</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Use the </a:t>
            </a:r>
            <a:r>
              <a:rPr b="0" i="1" lang="en-US" sz="1800" u="none" cap="none" strike="noStrike">
                <a:solidFill>
                  <a:srgbClr val="000000"/>
                </a:solidFill>
                <a:latin typeface="Arial"/>
                <a:ea typeface="Arial"/>
                <a:cs typeface="Arial"/>
                <a:sym typeface="Arial"/>
              </a:rPr>
              <a:t>PERMA-Digital Lesson Template</a:t>
            </a:r>
            <a:r>
              <a:rPr b="0" i="0" lang="en-US" sz="1800" u="none" cap="none" strike="noStrike">
                <a:solidFill>
                  <a:srgbClr val="000000"/>
                </a:solidFill>
                <a:latin typeface="Arial"/>
                <a:ea typeface="Arial"/>
                <a:cs typeface="Arial"/>
                <a:sym typeface="Arial"/>
              </a:rPr>
              <a:t> to outline your idea.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Step 4. Share and Reflect</a:t>
            </a:r>
            <a:br>
              <a:rPr b="1"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Each group presents a two-minute summary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rPr b="0" i="0" lang="en-US" sz="1800" u="none" cap="none" strike="noStrike">
                <a:solidFill>
                  <a:srgbClr val="DE0A9D"/>
                </a:solidFill>
                <a:latin typeface="Arial"/>
                <a:ea typeface="Arial"/>
                <a:cs typeface="Arial"/>
                <a:sym typeface="Arial"/>
              </a:rPr>
              <a:t>After each presentation, peers offer one </a:t>
            </a:r>
            <a:r>
              <a:rPr b="1" i="1" lang="en-US" sz="1800" u="none" cap="none" strike="noStrike">
                <a:solidFill>
                  <a:srgbClr val="DE0A9D"/>
                </a:solidFill>
                <a:latin typeface="Arial"/>
                <a:ea typeface="Arial"/>
                <a:cs typeface="Arial"/>
                <a:sym typeface="Arial"/>
              </a:rPr>
              <a:t>Glow</a:t>
            </a:r>
            <a:r>
              <a:rPr b="0" i="0" lang="en-US" sz="1800" u="none" cap="none" strike="noStrike">
                <a:solidFill>
                  <a:srgbClr val="DE0A9D"/>
                </a:solidFill>
                <a:latin typeface="Arial"/>
                <a:ea typeface="Arial"/>
                <a:cs typeface="Arial"/>
                <a:sym typeface="Arial"/>
              </a:rPr>
              <a:t> (strength) and one </a:t>
            </a:r>
            <a:r>
              <a:rPr b="1" i="1" lang="en-US" sz="1800" u="none" cap="none" strike="noStrike">
                <a:solidFill>
                  <a:srgbClr val="DE0A9D"/>
                </a:solidFill>
                <a:latin typeface="Arial"/>
                <a:ea typeface="Arial"/>
                <a:cs typeface="Arial"/>
                <a:sym typeface="Arial"/>
              </a:rPr>
              <a:t>Grow</a:t>
            </a:r>
            <a:r>
              <a:rPr b="1" i="0" lang="en-US" sz="1800" u="none" cap="none" strike="noStrike">
                <a:solidFill>
                  <a:srgbClr val="DE0A9D"/>
                </a:solidFill>
                <a:latin typeface="Arial"/>
                <a:ea typeface="Arial"/>
                <a:cs typeface="Arial"/>
                <a:sym typeface="Arial"/>
              </a:rPr>
              <a:t> </a:t>
            </a:r>
            <a:r>
              <a:rPr b="0" i="0" lang="en-US" sz="1800" u="none" cap="none" strike="noStrike">
                <a:solidFill>
                  <a:srgbClr val="DE0A9D"/>
                </a:solidFill>
                <a:latin typeface="Arial"/>
                <a:ea typeface="Arial"/>
                <a:cs typeface="Arial"/>
                <a:sym typeface="Arial"/>
              </a:rPr>
              <a:t>(improvement).</a:t>
            </a:r>
            <a:endParaRPr b="0" i="0" sz="1800" u="none" cap="none" strike="noStrike">
              <a:solidFill>
                <a:srgbClr val="DE0A9D"/>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3b05430cd3f_2_8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Reflect</a:t>
            </a:r>
            <a:endParaRPr/>
          </a:p>
        </p:txBody>
      </p:sp>
      <p:sp>
        <p:nvSpPr>
          <p:cNvPr id="438" name="Google Shape;438;g3b05430cd3f_2_89"/>
          <p:cNvSpPr txBox="1"/>
          <p:nvPr/>
        </p:nvSpPr>
        <p:spPr>
          <a:xfrm>
            <a:off x="5785975" y="2571675"/>
            <a:ext cx="6256500" cy="2934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200000"/>
              </a:lnSpc>
              <a:spcBef>
                <a:spcPts val="12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What made your design intentional today?</a:t>
            </a:r>
            <a:endParaRPr b="0" i="0" sz="1800" u="none" cap="none" strike="noStrike">
              <a:solidFill>
                <a:srgbClr val="000000"/>
              </a:solidFill>
              <a:latin typeface="Arial"/>
              <a:ea typeface="Arial"/>
              <a:cs typeface="Arial"/>
              <a:sym typeface="Arial"/>
            </a:endParaRPr>
          </a:p>
          <a:p>
            <a:pPr indent="-342900" lvl="0" marL="457200" marR="0" rtl="0" algn="l">
              <a:lnSpc>
                <a:spcPct val="200000"/>
              </a:lnSpc>
              <a:spcBef>
                <a:spcPts val="100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How did using your Unit 3.1 rubric and scenario guide your choices?</a:t>
            </a:r>
            <a:endParaRPr b="0" i="0" sz="1800" u="none" cap="none" strike="noStrike">
              <a:solidFill>
                <a:srgbClr val="000000"/>
              </a:solidFill>
              <a:latin typeface="Arial"/>
              <a:ea typeface="Arial"/>
              <a:cs typeface="Arial"/>
              <a:sym typeface="Arial"/>
            </a:endParaRPr>
          </a:p>
          <a:p>
            <a:pPr indent="-342900" lvl="0" marL="457200" marR="0" rtl="0" algn="l">
              <a:lnSpc>
                <a:spcPct val="200000"/>
              </a:lnSpc>
              <a:spcBef>
                <a:spcPts val="1000"/>
              </a:spcBef>
              <a:spcAft>
                <a:spcPts val="100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Which part of your design would you try first in your classroom?</a:t>
            </a:r>
            <a:endParaRPr b="0" i="0" sz="1800" u="none" cap="none" strike="noStrike">
              <a:solidFill>
                <a:srgbClr val="000000"/>
              </a:solidFill>
              <a:latin typeface="Arial"/>
              <a:ea typeface="Arial"/>
              <a:cs typeface="Arial"/>
              <a:sym typeface="Arial"/>
            </a:endParaRPr>
          </a:p>
        </p:txBody>
      </p:sp>
      <p:pic>
        <p:nvPicPr>
          <p:cNvPr id="439" name="Google Shape;439;g3b05430cd3f_2_89"/>
          <p:cNvPicPr preferRelativeResize="0"/>
          <p:nvPr/>
        </p:nvPicPr>
        <p:blipFill rotWithShape="1">
          <a:blip r:embed="rId3">
            <a:alphaModFix/>
          </a:blip>
          <a:srcRect b="0" l="0" r="0" t="0"/>
          <a:stretch/>
        </p:blipFill>
        <p:spPr>
          <a:xfrm>
            <a:off x="169300" y="1770748"/>
            <a:ext cx="5020801" cy="4536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b05430cd3f_2_122"/>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Co-creating Extracurricular Activities Beyond the Classroom</a:t>
            </a:r>
            <a:endParaRPr sz="3000"/>
          </a:p>
          <a:p>
            <a:pPr indent="0" lvl="0" marL="0" rtl="0" algn="ctr">
              <a:lnSpc>
                <a:spcPct val="90000"/>
              </a:lnSpc>
              <a:spcBef>
                <a:spcPts val="0"/>
              </a:spcBef>
              <a:spcAft>
                <a:spcPts val="0"/>
              </a:spcAft>
              <a:buClr>
                <a:schemeClr val="dk1"/>
              </a:buClr>
              <a:buSzPts val="2000"/>
              <a:buFont typeface="Arial"/>
              <a:buNone/>
            </a:pPr>
            <a:r>
              <a:t/>
            </a:r>
            <a:endParaRPr sz="3000"/>
          </a:p>
        </p:txBody>
      </p:sp>
      <p:sp>
        <p:nvSpPr>
          <p:cNvPr id="445" name="Google Shape;445;g3b05430cd3f_2_122"/>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Unit 3</a:t>
            </a:r>
            <a:endParaRPr b="1" sz="3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b05430cd3f_2_11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Extracurricular Activities - Definition</a:t>
            </a:r>
            <a:endParaRPr/>
          </a:p>
        </p:txBody>
      </p:sp>
      <p:sp>
        <p:nvSpPr>
          <p:cNvPr id="452" name="Google Shape;452;g3b05430cd3f_2_11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
        <p:nvSpPr>
          <p:cNvPr id="453" name="Google Shape;453;g3b05430cd3f_2_11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1800"/>
              <a:buNone/>
            </a:pPr>
            <a:r>
              <a:rPr lang="en-US" sz="2500"/>
              <a:t>Activities that are</a:t>
            </a:r>
            <a:br>
              <a:rPr lang="en-US" sz="2500"/>
            </a:br>
            <a:r>
              <a:rPr lang="en-US" sz="2500"/>
              <a:t> </a:t>
            </a:r>
            <a:r>
              <a:rPr i="1" lang="en-US" sz="2500"/>
              <a:t>“voluntary, school-sponsored programmes that provide opportunities for students to engage in non-academic pursuits, such as sports, arts, music, leadership, and community service.” Similarly, Feldman and Matjasko (2005) define them as “activities that are recognised by and often facilitated within schools but occur outside the formal curriculum and instructional time.”</a:t>
            </a:r>
            <a:endParaRPr i="1" sz="2500"/>
          </a:p>
          <a:p>
            <a:pPr indent="0" lvl="0" marL="0" rtl="0" algn="ctr">
              <a:lnSpc>
                <a:spcPct val="90000"/>
              </a:lnSpc>
              <a:spcBef>
                <a:spcPts val="1000"/>
              </a:spcBef>
              <a:spcAft>
                <a:spcPts val="0"/>
              </a:spcAft>
              <a:buSzPts val="1800"/>
              <a:buNone/>
            </a:pPr>
            <a:r>
              <a:t/>
            </a:r>
            <a:endParaRPr sz="2500"/>
          </a:p>
          <a:p>
            <a:pPr indent="0" lvl="0" marL="0" rtl="0" algn="ctr">
              <a:lnSpc>
                <a:spcPct val="90000"/>
              </a:lnSpc>
              <a:spcBef>
                <a:spcPts val="1000"/>
              </a:spcBef>
              <a:spcAft>
                <a:spcPts val="0"/>
              </a:spcAft>
              <a:buSzPts val="1800"/>
              <a:buNone/>
            </a:pPr>
            <a:r>
              <a:rPr lang="en-US" sz="2500"/>
              <a:t>Eccles et al. (2003)</a:t>
            </a:r>
            <a:endParaRPr i="1" sz="25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3b05430cd3f_2_12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Extracurricular Activities</a:t>
            </a:r>
            <a:endParaRPr/>
          </a:p>
        </p:txBody>
      </p:sp>
      <p:sp>
        <p:nvSpPr>
          <p:cNvPr id="460" name="Google Shape;460;g3b05430cd3f_2_127"/>
          <p:cNvSpPr txBox="1"/>
          <p:nvPr>
            <p:ph idx="2" type="body"/>
          </p:nvPr>
        </p:nvSpPr>
        <p:spPr>
          <a:xfrm>
            <a:off x="97975" y="889499"/>
            <a:ext cx="11944500" cy="586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lang="en-US" sz="1600">
                <a:solidFill>
                  <a:srgbClr val="DE0A9D"/>
                </a:solidFill>
              </a:rPr>
              <a:t>Key Characteristics</a:t>
            </a:r>
            <a:endParaRPr sz="1600">
              <a:solidFill>
                <a:srgbClr val="DE0A9D"/>
              </a:solidFill>
            </a:endParaRPr>
          </a:p>
          <a:p>
            <a:pPr indent="0" lvl="0" marL="0" rtl="0" algn="l">
              <a:lnSpc>
                <a:spcPct val="100000"/>
              </a:lnSpc>
              <a:spcBef>
                <a:spcPts val="1200"/>
              </a:spcBef>
              <a:spcAft>
                <a:spcPts val="0"/>
              </a:spcAft>
              <a:buSzPts val="1800"/>
              <a:buNone/>
            </a:pPr>
            <a:r>
              <a:rPr lang="en-US" sz="1600">
                <a:solidFill>
                  <a:srgbClr val="000000"/>
                </a:solidFill>
              </a:rPr>
              <a:t>Extracurricular activities typically:</a:t>
            </a:r>
            <a:endParaRPr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Char char="●"/>
            </a:pPr>
            <a:r>
              <a:rPr lang="en-US" sz="1600">
                <a:solidFill>
                  <a:srgbClr val="000000"/>
                </a:solidFill>
              </a:rPr>
              <a:t>Occur </a:t>
            </a:r>
            <a:r>
              <a:rPr b="1" lang="en-US" sz="1600">
                <a:solidFill>
                  <a:srgbClr val="000000"/>
                </a:solidFill>
              </a:rPr>
              <a:t>beyond classroom instruction</a:t>
            </a:r>
            <a:r>
              <a:rPr lang="en-US" sz="1600">
                <a:solidFill>
                  <a:srgbClr val="000000"/>
                </a:solidFill>
              </a:rPr>
              <a:t>, often after school hours.</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US" sz="1600">
                <a:solidFill>
                  <a:srgbClr val="000000"/>
                </a:solidFill>
              </a:rPr>
              <a:t>Are </a:t>
            </a:r>
            <a:r>
              <a:rPr b="1" lang="en-US" sz="1600">
                <a:solidFill>
                  <a:srgbClr val="000000"/>
                </a:solidFill>
              </a:rPr>
              <a:t>structured and goal-oriented</a:t>
            </a:r>
            <a:r>
              <a:rPr lang="en-US" sz="1600">
                <a:solidFill>
                  <a:srgbClr val="000000"/>
                </a:solidFill>
              </a:rPr>
              <a:t>, with supervision or mentorship (e.g., clubs, sports, arts, debate, volunteering).</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US" sz="1600">
                <a:solidFill>
                  <a:srgbClr val="000000"/>
                </a:solidFill>
              </a:rPr>
              <a:t>Promote </a:t>
            </a:r>
            <a:r>
              <a:rPr b="1" lang="en-US" sz="1600">
                <a:solidFill>
                  <a:srgbClr val="000000"/>
                </a:solidFill>
              </a:rPr>
              <a:t>autonomy and engagement</a:t>
            </a:r>
            <a:r>
              <a:rPr lang="en-US" sz="1600">
                <a:solidFill>
                  <a:srgbClr val="000000"/>
                </a:solidFill>
              </a:rPr>
              <a:t> by allowing students to select activities based on interests.</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Char char="●"/>
            </a:pPr>
            <a:r>
              <a:rPr lang="en-US" sz="1600">
                <a:solidFill>
                  <a:srgbClr val="000000"/>
                </a:solidFill>
              </a:rPr>
              <a:t>Foster </a:t>
            </a:r>
            <a:r>
              <a:rPr b="1" lang="en-US" sz="1600">
                <a:solidFill>
                  <a:srgbClr val="000000"/>
                </a:solidFill>
              </a:rPr>
              <a:t>social belonging and competence</a:t>
            </a:r>
            <a:r>
              <a:rPr lang="en-US" sz="1600">
                <a:solidFill>
                  <a:srgbClr val="000000"/>
                </a:solidFill>
              </a:rPr>
              <a:t>, enhancing emotional and interpersonal skills.</a:t>
            </a:r>
            <a:endParaRPr sz="1600">
              <a:solidFill>
                <a:srgbClr val="000000"/>
              </a:solidFill>
            </a:endParaRPr>
          </a:p>
          <a:p>
            <a:pPr indent="0" lvl="0" marL="457200" rtl="0" algn="l">
              <a:lnSpc>
                <a:spcPct val="100000"/>
              </a:lnSpc>
              <a:spcBef>
                <a:spcPts val="1200"/>
              </a:spcBef>
              <a:spcAft>
                <a:spcPts val="0"/>
              </a:spcAft>
              <a:buSzPts val="1800"/>
              <a:buNone/>
            </a:pPr>
            <a:r>
              <a:t/>
            </a:r>
            <a:endParaRPr sz="1600">
              <a:solidFill>
                <a:srgbClr val="000000"/>
              </a:solidFill>
            </a:endParaRPr>
          </a:p>
          <a:p>
            <a:pPr indent="0" lvl="0" marL="0" rtl="0" algn="l">
              <a:lnSpc>
                <a:spcPct val="100000"/>
              </a:lnSpc>
              <a:spcBef>
                <a:spcPts val="1200"/>
              </a:spcBef>
              <a:spcAft>
                <a:spcPts val="0"/>
              </a:spcAft>
              <a:buSzPts val="1800"/>
              <a:buNone/>
            </a:pPr>
            <a:r>
              <a:rPr lang="en-US" sz="1600">
                <a:solidFill>
                  <a:srgbClr val="DE0A9D"/>
                </a:solidFill>
              </a:rPr>
              <a:t>Why They Matter</a:t>
            </a:r>
            <a:endParaRPr sz="1600">
              <a:solidFill>
                <a:srgbClr val="DE0A9D"/>
              </a:solidFill>
            </a:endParaRPr>
          </a:p>
          <a:p>
            <a:pPr indent="0" lvl="0" marL="0" rtl="0" algn="l">
              <a:lnSpc>
                <a:spcPct val="100000"/>
              </a:lnSpc>
              <a:spcBef>
                <a:spcPts val="1200"/>
              </a:spcBef>
              <a:spcAft>
                <a:spcPts val="0"/>
              </a:spcAft>
              <a:buSzPts val="1800"/>
              <a:buNone/>
            </a:pPr>
            <a:r>
              <a:rPr lang="en-US" sz="1600">
                <a:solidFill>
                  <a:srgbClr val="000000"/>
                </a:solidFill>
              </a:rPr>
              <a:t>Through both face-to-face and digital forms, extracurricula activities cultivate holistic wellbeing, digital citizenship, and lifelong learning habits. They strengthen students’ well-being and bring the perma-digital framework to life beyond lessons.</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They build positive emotion through enjoyment, engagement through active participation, and relationships through teamwork (</a:t>
            </a:r>
            <a:r>
              <a:rPr lang="en-US" sz="1600" u="sng">
                <a:solidFill>
                  <a:srgbClr val="1155CC"/>
                </a:solidFill>
                <a:hlinkClick r:id="rId3">
                  <a:extLst>
                    <a:ext uri="{A12FA001-AC4F-418D-AE19-62706E023703}">
                      <ahyp:hlinkClr val="tx"/>
                    </a:ext>
                  </a:extLst>
                </a:hlinkClick>
              </a:rPr>
              <a:t>Douglass, 2022</a:t>
            </a:r>
            <a:r>
              <a:rPr lang="en-US" sz="1600">
                <a:solidFill>
                  <a:srgbClr val="000000"/>
                </a:solidFill>
              </a:rPr>
              <a:t>).</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When linked to digital well-being, they teach balance and responsible online behaviour.</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Tech-based clubs or creative digital projects foster empathy and ethical use (</a:t>
            </a:r>
            <a:r>
              <a:rPr lang="en-US" sz="1600" u="sng">
                <a:solidFill>
                  <a:srgbClr val="1155CC"/>
                </a:solidFill>
                <a:hlinkClick r:id="rId4">
                  <a:extLst>
                    <a:ext uri="{A12FA001-AC4F-418D-AE19-62706E023703}">
                      <ahyp:hlinkClr val="tx"/>
                    </a:ext>
                  </a:extLst>
                </a:hlinkClick>
              </a:rPr>
              <a:t>Beattie, 2025</a:t>
            </a:r>
            <a:r>
              <a:rPr lang="en-US" sz="1600">
                <a:solidFill>
                  <a:srgbClr val="000000"/>
                </a:solidFill>
              </a:rPr>
              <a:t>).</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Recognising students’ efforts through digital badges or school campaigns promotes accomplishment and belonging (</a:t>
            </a:r>
            <a:r>
              <a:rPr lang="en-US" sz="1600" u="sng">
                <a:solidFill>
                  <a:srgbClr val="1155CC"/>
                </a:solidFill>
                <a:hlinkClick r:id="rId5">
                  <a:extLst>
                    <a:ext uri="{A12FA001-AC4F-418D-AE19-62706E023703}">
                      <ahyp:hlinkClr val="tx"/>
                    </a:ext>
                  </a:extLst>
                </a:hlinkClick>
              </a:rPr>
              <a:t>Bamford &amp; Heugh, 2021</a:t>
            </a:r>
            <a:r>
              <a:rPr lang="en-US" sz="1600">
                <a:solidFill>
                  <a:srgbClr val="000000"/>
                </a:solidFill>
              </a:rPr>
              <a:t>; </a:t>
            </a:r>
            <a:r>
              <a:rPr lang="en-US" sz="1600" u="sng">
                <a:solidFill>
                  <a:srgbClr val="1155CC"/>
                </a:solidFill>
                <a:hlinkClick r:id="rId6">
                  <a:extLst>
                    <a:ext uri="{A12FA001-AC4F-418D-AE19-62706E023703}">
                      <ahyp:hlinkClr val="tx"/>
                    </a:ext>
                  </a:extLst>
                </a:hlinkClick>
              </a:rPr>
              <a:t>Morgan &amp; Simmons, 2021</a:t>
            </a:r>
            <a:r>
              <a:rPr lang="en-US" sz="1600">
                <a:solidFill>
                  <a:srgbClr val="000000"/>
                </a:solidFill>
              </a:rPr>
              <a:t>).</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Such experiences nurture reflection and meaning, helping learners use technology purposefully (</a:t>
            </a:r>
            <a:r>
              <a:rPr lang="en-US" sz="1600" u="sng">
                <a:solidFill>
                  <a:srgbClr val="1155CC"/>
                </a:solidFill>
                <a:hlinkClick r:id="rId7">
                  <a:extLst>
                    <a:ext uri="{A12FA001-AC4F-418D-AE19-62706E023703}">
                      <ahyp:hlinkClr val="tx"/>
                    </a:ext>
                  </a:extLst>
                </a:hlinkClick>
              </a:rPr>
              <a:t>Khalid et al., 2023</a:t>
            </a:r>
            <a:r>
              <a:rPr lang="en-US" sz="1600">
                <a:solidFill>
                  <a:srgbClr val="000000"/>
                </a:solidFill>
              </a:rPr>
              <a:t>).</a:t>
            </a:r>
            <a:endParaRPr sz="1600">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3b05430cd3f_2_13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Extracurricular activities and PERMA-Digital</a:t>
            </a:r>
            <a:endParaRPr/>
          </a:p>
        </p:txBody>
      </p:sp>
      <p:sp>
        <p:nvSpPr>
          <p:cNvPr id="467" name="Google Shape;467;g3b05430cd3f_2_134"/>
          <p:cNvSpPr txBox="1"/>
          <p:nvPr>
            <p:ph idx="1" type="body"/>
          </p:nvPr>
        </p:nvSpPr>
        <p:spPr>
          <a:xfrm>
            <a:off x="97975" y="854677"/>
            <a:ext cx="11944500" cy="9894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Extracurricular activities contribute to the </a:t>
            </a:r>
            <a:r>
              <a:rPr b="1" lang="en-US"/>
              <a:t>PERMA-Digital Framework</a:t>
            </a:r>
            <a:r>
              <a:rPr lang="en-US"/>
              <a:t> by enriching all five well being dimensions:</a:t>
            </a:r>
            <a:endParaRPr/>
          </a:p>
        </p:txBody>
      </p:sp>
      <p:sp>
        <p:nvSpPr>
          <p:cNvPr id="468" name="Google Shape;468;g3b05430cd3f_2_134"/>
          <p:cNvSpPr txBox="1"/>
          <p:nvPr>
            <p:ph idx="2" type="body"/>
          </p:nvPr>
        </p:nvSpPr>
        <p:spPr>
          <a:xfrm>
            <a:off x="97975" y="1958149"/>
            <a:ext cx="11944500" cy="47940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1200"/>
              </a:spcBef>
              <a:spcAft>
                <a:spcPts val="0"/>
              </a:spcAft>
              <a:buClr>
                <a:srgbClr val="000000"/>
              </a:buClr>
              <a:buSzPts val="2000"/>
              <a:buFont typeface="Calibri"/>
              <a:buChar char="●"/>
            </a:pPr>
            <a:r>
              <a:rPr b="1" i="1" lang="en-US" sz="2000">
                <a:solidFill>
                  <a:srgbClr val="000000"/>
                </a:solidFill>
                <a:latin typeface="Calibri"/>
                <a:ea typeface="Calibri"/>
                <a:cs typeface="Calibri"/>
                <a:sym typeface="Calibri"/>
              </a:rPr>
              <a:t>Positive Emotion</a:t>
            </a:r>
            <a:r>
              <a:rPr b="1" lang="en-US" sz="2000">
                <a:solidFill>
                  <a:srgbClr val="000000"/>
                </a:solidFill>
                <a:latin typeface="Calibri"/>
                <a:ea typeface="Calibri"/>
                <a:cs typeface="Calibri"/>
                <a:sym typeface="Calibri"/>
              </a:rPr>
              <a:t>:</a:t>
            </a:r>
            <a:r>
              <a:rPr lang="en-US" sz="2000">
                <a:solidFill>
                  <a:srgbClr val="000000"/>
                </a:solidFill>
                <a:latin typeface="Calibri"/>
                <a:ea typeface="Calibri"/>
                <a:cs typeface="Calibri"/>
                <a:sym typeface="Calibri"/>
              </a:rPr>
              <a:t> enjoyment and confidence from non-assessed achievements</a:t>
            </a:r>
            <a:endParaRPr sz="2000">
              <a:solidFill>
                <a:srgbClr val="000000"/>
              </a:solidFill>
              <a:latin typeface="Calibri"/>
              <a:ea typeface="Calibri"/>
              <a:cs typeface="Calibri"/>
              <a:sym typeface="Calibri"/>
            </a:endParaRPr>
          </a:p>
          <a:p>
            <a:pPr indent="-355600" lvl="0" marL="457200" rtl="0" algn="l">
              <a:lnSpc>
                <a:spcPct val="150000"/>
              </a:lnSpc>
              <a:spcBef>
                <a:spcPts val="0"/>
              </a:spcBef>
              <a:spcAft>
                <a:spcPts val="0"/>
              </a:spcAft>
              <a:buClr>
                <a:srgbClr val="000000"/>
              </a:buClr>
              <a:buSzPts val="2000"/>
              <a:buFont typeface="Calibri"/>
              <a:buChar char="●"/>
            </a:pPr>
            <a:r>
              <a:rPr b="1" i="1" lang="en-US" sz="2000">
                <a:solidFill>
                  <a:srgbClr val="000000"/>
                </a:solidFill>
                <a:latin typeface="Calibri"/>
                <a:ea typeface="Calibri"/>
                <a:cs typeface="Calibri"/>
                <a:sym typeface="Calibri"/>
              </a:rPr>
              <a:t>Engagement</a:t>
            </a:r>
            <a:r>
              <a:rPr lang="en-US" sz="2000">
                <a:solidFill>
                  <a:srgbClr val="000000"/>
                </a:solidFill>
                <a:latin typeface="Calibri"/>
                <a:ea typeface="Calibri"/>
                <a:cs typeface="Calibri"/>
                <a:sym typeface="Calibri"/>
              </a:rPr>
              <a:t>: flow and focus in self-chosen challenges</a:t>
            </a:r>
            <a:endParaRPr sz="2000">
              <a:solidFill>
                <a:srgbClr val="000000"/>
              </a:solidFill>
              <a:latin typeface="Calibri"/>
              <a:ea typeface="Calibri"/>
              <a:cs typeface="Calibri"/>
              <a:sym typeface="Calibri"/>
            </a:endParaRPr>
          </a:p>
          <a:p>
            <a:pPr indent="-355600" lvl="0" marL="457200" rtl="0" algn="l">
              <a:lnSpc>
                <a:spcPct val="150000"/>
              </a:lnSpc>
              <a:spcBef>
                <a:spcPts val="0"/>
              </a:spcBef>
              <a:spcAft>
                <a:spcPts val="0"/>
              </a:spcAft>
              <a:buClr>
                <a:srgbClr val="000000"/>
              </a:buClr>
              <a:buSzPts val="2000"/>
              <a:buFont typeface="Calibri"/>
              <a:buChar char="●"/>
            </a:pPr>
            <a:r>
              <a:rPr b="1" i="1" lang="en-US" sz="2000">
                <a:solidFill>
                  <a:srgbClr val="000000"/>
                </a:solidFill>
                <a:latin typeface="Calibri"/>
                <a:ea typeface="Calibri"/>
                <a:cs typeface="Calibri"/>
                <a:sym typeface="Calibri"/>
              </a:rPr>
              <a:t>Relationships</a:t>
            </a:r>
            <a:r>
              <a:rPr lang="en-US" sz="2000">
                <a:solidFill>
                  <a:srgbClr val="000000"/>
                </a:solidFill>
                <a:latin typeface="Calibri"/>
                <a:ea typeface="Calibri"/>
                <a:cs typeface="Calibri"/>
                <a:sym typeface="Calibri"/>
              </a:rPr>
              <a:t>: teamwork and social connection</a:t>
            </a:r>
            <a:endParaRPr sz="2000">
              <a:solidFill>
                <a:srgbClr val="000000"/>
              </a:solidFill>
              <a:latin typeface="Calibri"/>
              <a:ea typeface="Calibri"/>
              <a:cs typeface="Calibri"/>
              <a:sym typeface="Calibri"/>
            </a:endParaRPr>
          </a:p>
          <a:p>
            <a:pPr indent="-355600" lvl="0" marL="457200" rtl="0" algn="l">
              <a:lnSpc>
                <a:spcPct val="150000"/>
              </a:lnSpc>
              <a:spcBef>
                <a:spcPts val="0"/>
              </a:spcBef>
              <a:spcAft>
                <a:spcPts val="0"/>
              </a:spcAft>
              <a:buClr>
                <a:srgbClr val="000000"/>
              </a:buClr>
              <a:buSzPts val="2000"/>
              <a:buFont typeface="Calibri"/>
              <a:buChar char="●"/>
            </a:pPr>
            <a:r>
              <a:rPr b="1" i="1" lang="en-US" sz="2000">
                <a:solidFill>
                  <a:srgbClr val="000000"/>
                </a:solidFill>
                <a:latin typeface="Calibri"/>
                <a:ea typeface="Calibri"/>
                <a:cs typeface="Calibri"/>
                <a:sym typeface="Calibri"/>
              </a:rPr>
              <a:t>Meaning</a:t>
            </a:r>
            <a:r>
              <a:rPr lang="en-US" sz="2000">
                <a:solidFill>
                  <a:srgbClr val="000000"/>
                </a:solidFill>
                <a:latin typeface="Calibri"/>
                <a:ea typeface="Calibri"/>
                <a:cs typeface="Calibri"/>
                <a:sym typeface="Calibri"/>
              </a:rPr>
              <a:t>: service and creative expression linked to values</a:t>
            </a:r>
            <a:endParaRPr sz="2000">
              <a:solidFill>
                <a:srgbClr val="000000"/>
              </a:solidFill>
              <a:latin typeface="Calibri"/>
              <a:ea typeface="Calibri"/>
              <a:cs typeface="Calibri"/>
              <a:sym typeface="Calibri"/>
            </a:endParaRPr>
          </a:p>
          <a:p>
            <a:pPr indent="-355600" lvl="0" marL="457200" rtl="0" algn="l">
              <a:lnSpc>
                <a:spcPct val="150000"/>
              </a:lnSpc>
              <a:spcBef>
                <a:spcPts val="0"/>
              </a:spcBef>
              <a:spcAft>
                <a:spcPts val="0"/>
              </a:spcAft>
              <a:buClr>
                <a:srgbClr val="000000"/>
              </a:buClr>
              <a:buSzPts val="2000"/>
              <a:buFont typeface="Calibri"/>
              <a:buChar char="●"/>
            </a:pPr>
            <a:r>
              <a:rPr b="1" i="1" lang="en-US" sz="2000">
                <a:solidFill>
                  <a:srgbClr val="000000"/>
                </a:solidFill>
                <a:latin typeface="Calibri"/>
                <a:ea typeface="Calibri"/>
                <a:cs typeface="Calibri"/>
                <a:sym typeface="Calibri"/>
              </a:rPr>
              <a:t>Accomplishment</a:t>
            </a:r>
            <a:r>
              <a:rPr lang="en-US" sz="2000">
                <a:solidFill>
                  <a:srgbClr val="000000"/>
                </a:solidFill>
                <a:latin typeface="Calibri"/>
                <a:ea typeface="Calibri"/>
                <a:cs typeface="Calibri"/>
                <a:sym typeface="Calibri"/>
              </a:rPr>
              <a:t>: recognition and mastery outside the classroom</a:t>
            </a:r>
            <a:endParaRPr sz="2000">
              <a:solidFill>
                <a:srgbClr val="000000"/>
              </a:solidFill>
              <a:latin typeface="Calibri"/>
              <a:ea typeface="Calibri"/>
              <a:cs typeface="Calibri"/>
              <a:sym typeface="Calibri"/>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3b05430cd3f_2_14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Examples of Extracurricular Initiatives [1]</a:t>
            </a:r>
            <a:endParaRPr/>
          </a:p>
        </p:txBody>
      </p:sp>
      <p:sp>
        <p:nvSpPr>
          <p:cNvPr id="475" name="Google Shape;475;g3b05430cd3f_2_14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School-wide Digital Detox Day</a:t>
            </a:r>
            <a:endParaRPr/>
          </a:p>
        </p:txBody>
      </p:sp>
      <p:sp>
        <p:nvSpPr>
          <p:cNvPr id="476" name="Google Shape;476;g3b05430cd3f_2_14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What this is:</a:t>
            </a:r>
            <a:r>
              <a:rPr lang="en-US" sz="1600">
                <a:solidFill>
                  <a:srgbClr val="000000"/>
                </a:solidFill>
              </a:rPr>
              <a:t> A planned, tech-light school day that replaces screens with hands-on, social, and outdoor experiences.</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Purpose:</a:t>
            </a:r>
            <a:r>
              <a:rPr lang="en-US" sz="1600">
                <a:solidFill>
                  <a:srgbClr val="000000"/>
                </a:solidFill>
              </a:rPr>
              <a:t> To help students notice how balance improves mood, focus, and relationships, while modelling practical ways to “unplug to reconnect.”</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Expected outcome:</a:t>
            </a:r>
            <a:r>
              <a:rPr lang="en-US" sz="1600">
                <a:solidFill>
                  <a:srgbClr val="000000"/>
                </a:solidFill>
              </a:rPr>
              <a:t> Each class creates a short set of “digital balance tips” and a shared reflection showing gains in positive emotion, engagement, relationships, and meaning.</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Instructions</a:t>
            </a:r>
            <a:endParaRPr b="1"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AutoNum type="arabicPeriod"/>
            </a:pPr>
            <a:r>
              <a:rPr b="1" lang="en-US" sz="1600">
                <a:solidFill>
                  <a:srgbClr val="000000"/>
                </a:solidFill>
              </a:rPr>
              <a:t>Decide scope and date.</a:t>
            </a:r>
            <a:r>
              <a:rPr lang="en-US" sz="1600">
                <a:solidFill>
                  <a:srgbClr val="000000"/>
                </a:solidFill>
              </a:rPr>
              <a:t> Choose which lessons or periods will be tech-light; brief staff and send a parent note explaining the purpose.</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Design alternative activities.</a:t>
            </a:r>
            <a:r>
              <a:rPr lang="en-US" sz="1600">
                <a:solidFill>
                  <a:srgbClr val="000000"/>
                </a:solidFill>
              </a:rPr>
              <a:t> Prepare simple stations such as reading corners, arts and crafts, outdoor games, storytelling, or puzzles.</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Start with reflection.</a:t>
            </a:r>
            <a:r>
              <a:rPr lang="en-US" sz="1600">
                <a:solidFill>
                  <a:srgbClr val="000000"/>
                </a:solidFill>
              </a:rPr>
              <a:t> Begin with a short class talk: “When does technology help us? When can it get in the way?” Ask students to share examples.</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Run station rotations.</a:t>
            </a:r>
            <a:r>
              <a:rPr lang="en-US" sz="1600">
                <a:solidFill>
                  <a:srgbClr val="000000"/>
                </a:solidFill>
              </a:rPr>
              <a:t> Organise students in small groups and rotate them every 10–15 minutes between different hands-on tasks.</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Capture reflections.</a:t>
            </a:r>
            <a:r>
              <a:rPr lang="en-US" sz="1600">
                <a:solidFill>
                  <a:srgbClr val="000000"/>
                </a:solidFill>
              </a:rPr>
              <a:t> End the day with a five-minute class discussion. Each student posts one insight on Padlet or Jamboard: “I felt… / I noticed… / I’ll try…”</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Consolidate learning.</a:t>
            </a:r>
            <a:r>
              <a:rPr lang="en-US" sz="1600">
                <a:solidFill>
                  <a:srgbClr val="000000"/>
                </a:solidFill>
              </a:rPr>
              <a:t> Design a Canva poster titled </a:t>
            </a:r>
            <a:r>
              <a:rPr i="1" lang="en-US" sz="1600">
                <a:solidFill>
                  <a:srgbClr val="000000"/>
                </a:solidFill>
              </a:rPr>
              <a:t>Our Digital Balance Tips</a:t>
            </a:r>
            <a:r>
              <a:rPr lang="en-US" sz="1600">
                <a:solidFill>
                  <a:srgbClr val="000000"/>
                </a:solidFill>
              </a:rPr>
              <a:t> and display it in the classroom or hallway.</a:t>
            </a:r>
            <a:endParaRPr sz="1600">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3b05430cd3f_2_14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Examples of Extracurricular Initiatives [2]</a:t>
            </a:r>
            <a:endParaRPr/>
          </a:p>
        </p:txBody>
      </p:sp>
      <p:sp>
        <p:nvSpPr>
          <p:cNvPr id="483" name="Google Shape;483;g3b05430cd3f_2_14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Family Tech-Pact</a:t>
            </a:r>
            <a:endParaRPr/>
          </a:p>
        </p:txBody>
      </p:sp>
      <p:sp>
        <p:nvSpPr>
          <p:cNvPr id="484" name="Google Shape;484;g3b05430cd3f_2_14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What this is:</a:t>
            </a:r>
            <a:r>
              <a:rPr lang="en-US" sz="1600">
                <a:solidFill>
                  <a:srgbClr val="000000"/>
                </a:solidFill>
              </a:rPr>
              <a:t> A one-page family agreement that promotes healthy, balanced, and kind technology use at home.</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Purpose:</a:t>
            </a:r>
            <a:r>
              <a:rPr lang="en-US" sz="1600">
                <a:solidFill>
                  <a:srgbClr val="000000"/>
                </a:solidFill>
              </a:rPr>
              <a:t> To encourage students and families to align expectations, strengthen relationships, and build meaningful digital habits beyond the classroom.</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Expected outcome:</a:t>
            </a:r>
            <a:r>
              <a:rPr lang="en-US" sz="1600">
                <a:solidFill>
                  <a:srgbClr val="000000"/>
                </a:solidFill>
              </a:rPr>
              <a:t> Each student returns a signed pact (or digital form) with two to three agreed rules and one weekly tech-free family ritual.</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Instructions</a:t>
            </a:r>
            <a:endParaRPr b="1"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AutoNum type="arabicPeriod"/>
            </a:pPr>
            <a:r>
              <a:rPr b="1" lang="en-US" sz="1600">
                <a:solidFill>
                  <a:srgbClr val="000000"/>
                </a:solidFill>
              </a:rPr>
              <a:t>Introduce the idea.</a:t>
            </a:r>
            <a:r>
              <a:rPr lang="en-US" sz="1600">
                <a:solidFill>
                  <a:srgbClr val="000000"/>
                </a:solidFill>
              </a:rPr>
              <a:t> Explain that a Tech-Pact is a simple family plan about how and when technology is used respectfully.</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Show examples.</a:t>
            </a:r>
            <a:r>
              <a:rPr lang="en-US" sz="1600">
                <a:solidFill>
                  <a:srgbClr val="000000"/>
                </a:solidFill>
              </a:rPr>
              <a:t> Use a Google Doc or Form template with friendly options (e.g., “We keep devices away during meals”).</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Personalise in class.</a:t>
            </a:r>
            <a:r>
              <a:rPr lang="en-US" sz="1600">
                <a:solidFill>
                  <a:srgbClr val="000000"/>
                </a:solidFill>
              </a:rPr>
              <a:t> Students choose two rules that fit their home life and suggest one family activity such as a tech-free walk.</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Send home.</a:t>
            </a:r>
            <a:r>
              <a:rPr lang="en-US" sz="1600">
                <a:solidFill>
                  <a:srgbClr val="000000"/>
                </a:solidFill>
              </a:rPr>
              <a:t> Share the link or printed version and ask families to discuss and sign the pact together.</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Share highlights safely.</a:t>
            </a:r>
            <a:r>
              <a:rPr lang="en-US" sz="1600">
                <a:solidFill>
                  <a:srgbClr val="000000"/>
                </a:solidFill>
              </a:rPr>
              <a:t> Back in class, invite students to post one anonymised family idea on Padlet—without names or private details.</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Celebrate commitments.</a:t>
            </a:r>
            <a:r>
              <a:rPr lang="en-US" sz="1600">
                <a:solidFill>
                  <a:srgbClr val="000000"/>
                </a:solidFill>
              </a:rPr>
              <a:t> Use Mentimeter to create a word cloud of the most common or inspiring family commitments.</a:t>
            </a:r>
            <a:endParaRPr sz="1600">
              <a:solidFill>
                <a:srgbClr val="000000"/>
              </a:solidFill>
            </a:endParaRPr>
          </a:p>
          <a:p>
            <a:pPr indent="0" lvl="0" marL="0" rtl="0" algn="l">
              <a:lnSpc>
                <a:spcPct val="100000"/>
              </a:lnSpc>
              <a:spcBef>
                <a:spcPts val="1200"/>
              </a:spcBef>
              <a:spcAft>
                <a:spcPts val="1200"/>
              </a:spcAft>
              <a:buSzPts val="1800"/>
              <a:buNone/>
            </a:pPr>
            <a:r>
              <a:t/>
            </a:r>
            <a:endParaRPr b="1" sz="16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b05430cd3f_2_15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Examples of Extracurricular Initiatives [3]</a:t>
            </a:r>
            <a:endParaRPr/>
          </a:p>
        </p:txBody>
      </p:sp>
      <p:sp>
        <p:nvSpPr>
          <p:cNvPr id="491" name="Google Shape;491;g3b05430cd3f_2_15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Positive Online Communication Campaign</a:t>
            </a:r>
            <a:endParaRPr/>
          </a:p>
        </p:txBody>
      </p:sp>
      <p:sp>
        <p:nvSpPr>
          <p:cNvPr id="492" name="Google Shape;492;g3b05430cd3f_2_155"/>
          <p:cNvSpPr txBox="1"/>
          <p:nvPr>
            <p:ph idx="2" type="body"/>
          </p:nvPr>
        </p:nvSpPr>
        <p:spPr>
          <a:xfrm>
            <a:off x="97971" y="1462710"/>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What this is:</a:t>
            </a:r>
            <a:r>
              <a:rPr lang="en-US" sz="1600">
                <a:solidFill>
                  <a:srgbClr val="000000"/>
                </a:solidFill>
              </a:rPr>
              <a:t> A short, student-led campaign that promotes kind and respectful digital communication through creative messages.</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Purpose:</a:t>
            </a:r>
            <a:r>
              <a:rPr lang="en-US" sz="1600">
                <a:solidFill>
                  <a:srgbClr val="000000"/>
                </a:solidFill>
              </a:rPr>
              <a:t> To guide students in modelling empathy and kindness online, helping them build digital citizenship and community spirit.</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Expected outcome:</a:t>
            </a:r>
            <a:r>
              <a:rPr lang="en-US" sz="1600">
                <a:solidFill>
                  <a:srgbClr val="000000"/>
                </a:solidFill>
              </a:rPr>
              <a:t> A set of six to eight digital posters shared over one week, with class reflection on the impact of positive online behaviour.</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Instructions</a:t>
            </a:r>
            <a:endParaRPr b="1"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AutoNum type="arabicPeriod"/>
            </a:pPr>
            <a:r>
              <a:rPr b="1" lang="en-US" sz="1600">
                <a:solidFill>
                  <a:srgbClr val="000000"/>
                </a:solidFill>
              </a:rPr>
              <a:t>Form a campaign team.</a:t>
            </a:r>
            <a:r>
              <a:rPr lang="en-US" sz="1600">
                <a:solidFill>
                  <a:srgbClr val="000000"/>
                </a:solidFill>
              </a:rPr>
              <a:t> Divide the class into small groups with roles such as writer, designer, and editor.</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Brainstorm together.</a:t>
            </a:r>
            <a:r>
              <a:rPr lang="en-US" sz="1600">
                <a:solidFill>
                  <a:srgbClr val="000000"/>
                </a:solidFill>
              </a:rPr>
              <a:t> Ask students to identify examples of unkind online comments and rewrite them into positive alternatives.</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Create digital assets.</a:t>
            </a:r>
            <a:r>
              <a:rPr lang="en-US" sz="1600">
                <a:solidFill>
                  <a:srgbClr val="000000"/>
                </a:solidFill>
              </a:rPr>
              <a:t> Students use Canva templates to design short, eye-catching posters with short slogans (e.g., </a:t>
            </a:r>
            <a:r>
              <a:rPr i="1" lang="en-US" sz="1600">
                <a:solidFill>
                  <a:srgbClr val="000000"/>
                </a:solidFill>
              </a:rPr>
              <a:t>Kindness Clicks!</a:t>
            </a:r>
            <a:r>
              <a:rPr lang="en-US" sz="1600">
                <a:solidFill>
                  <a:srgbClr val="000000"/>
                </a:solidFill>
              </a:rPr>
              <a:t> or </a:t>
            </a:r>
            <a:r>
              <a:rPr i="1" lang="en-US" sz="1600">
                <a:solidFill>
                  <a:srgbClr val="000000"/>
                </a:solidFill>
              </a:rPr>
              <a:t>Think Before You Type!</a:t>
            </a:r>
            <a:r>
              <a:rPr lang="en-US" sz="1600">
                <a:solidFill>
                  <a:srgbClr val="000000"/>
                </a:solidFill>
              </a:rPr>
              <a:t>).</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Approve messages.</a:t>
            </a:r>
            <a:r>
              <a:rPr lang="en-US" sz="1600">
                <a:solidFill>
                  <a:srgbClr val="000000"/>
                </a:solidFill>
              </a:rPr>
              <a:t> Review all designs for clarity, tone, and privacy before publishing.</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Launch the campaign.</a:t>
            </a:r>
            <a:r>
              <a:rPr lang="en-US" sz="1600">
                <a:solidFill>
                  <a:srgbClr val="000000"/>
                </a:solidFill>
              </a:rPr>
              <a:t> Share one design per day on a Padlet wall or classroom display.</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Reflect together.</a:t>
            </a:r>
            <a:r>
              <a:rPr lang="en-US" sz="1600">
                <a:solidFill>
                  <a:srgbClr val="000000"/>
                </a:solidFill>
              </a:rPr>
              <a:t> Ask: “How did creating and sharing these messages make you feel?” and “What can we do to keep our online spaces kind?”</a:t>
            </a:r>
            <a:endParaRPr b="1" sz="1600">
              <a:solidFill>
                <a:srgbClr val="000000"/>
              </a:solidFill>
            </a:endParaRPr>
          </a:p>
          <a:p>
            <a:pPr indent="0" lvl="0" marL="0" rtl="0" algn="l">
              <a:lnSpc>
                <a:spcPct val="100000"/>
              </a:lnSpc>
              <a:spcBef>
                <a:spcPts val="1200"/>
              </a:spcBef>
              <a:spcAft>
                <a:spcPts val="1200"/>
              </a:spcAft>
              <a:buSzPts val="1800"/>
              <a:buNone/>
            </a:pPr>
            <a:r>
              <a:t/>
            </a:r>
            <a:endParaRPr b="1" sz="160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3b05430cd3f_2_16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Examples of Extracurricular Initiatives [4]</a:t>
            </a:r>
            <a:endParaRPr/>
          </a:p>
        </p:txBody>
      </p:sp>
      <p:sp>
        <p:nvSpPr>
          <p:cNvPr id="499" name="Google Shape;499;g3b05430cd3f_2_16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Digital Well-being Club (Weekly)</a:t>
            </a:r>
            <a:endParaRPr/>
          </a:p>
        </p:txBody>
      </p:sp>
      <p:sp>
        <p:nvSpPr>
          <p:cNvPr id="500" name="Google Shape;500;g3b05430cd3f_2_162"/>
          <p:cNvSpPr txBox="1"/>
          <p:nvPr>
            <p:ph idx="2" type="body"/>
          </p:nvPr>
        </p:nvSpPr>
        <p:spPr>
          <a:xfrm>
            <a:off x="97971" y="1462710"/>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What this is:</a:t>
            </a:r>
            <a:r>
              <a:rPr lang="en-US" sz="1600">
                <a:solidFill>
                  <a:srgbClr val="000000"/>
                </a:solidFill>
              </a:rPr>
              <a:t> A student-led club that meets weekly to design small projects promoting digital balance, empathy, and creativity.</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Purpose:</a:t>
            </a:r>
            <a:r>
              <a:rPr lang="en-US" sz="1600">
                <a:solidFill>
                  <a:srgbClr val="000000"/>
                </a:solidFill>
              </a:rPr>
              <a:t> To provide students with a space to take ownership of digital well-being and to share ideas that support their peers.</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Expected outcome:</a:t>
            </a:r>
            <a:r>
              <a:rPr lang="en-US" sz="1600">
                <a:solidFill>
                  <a:srgbClr val="000000"/>
                </a:solidFill>
              </a:rPr>
              <a:t> One small artefact per session (e.g., a tip video, mini-poster, or display item) and a term plan of completed projects.</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Instructions</a:t>
            </a:r>
            <a:endParaRPr b="1"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AutoNum type="arabicPeriod"/>
            </a:pPr>
            <a:r>
              <a:rPr b="1" lang="en-US" sz="1600">
                <a:solidFill>
                  <a:srgbClr val="000000"/>
                </a:solidFill>
              </a:rPr>
              <a:t>Recruit and plan.</a:t>
            </a:r>
            <a:r>
              <a:rPr lang="en-US" sz="1600">
                <a:solidFill>
                  <a:srgbClr val="000000"/>
                </a:solidFill>
              </a:rPr>
              <a:t> Invite 8–12 interested students and agree on six weekly themes such as focus, kindness online, balance, or creativity.</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Begin each session with reflection.</a:t>
            </a:r>
            <a:r>
              <a:rPr lang="en-US" sz="1600">
                <a:solidFill>
                  <a:srgbClr val="000000"/>
                </a:solidFill>
              </a:rPr>
              <a:t> Use Mentimeter for a quick emoji check-in (“How are you feeling today?”).</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Teach one key idea.</a:t>
            </a:r>
            <a:r>
              <a:rPr lang="en-US" sz="1600">
                <a:solidFill>
                  <a:srgbClr val="000000"/>
                </a:solidFill>
              </a:rPr>
              <a:t> Introduce a short tip or video about that week’s theme (e.g., “taking mindful breaks” or “posting kindly”).</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Guide the creative task.</a:t>
            </a:r>
            <a:r>
              <a:rPr lang="en-US" sz="1600">
                <a:solidFill>
                  <a:srgbClr val="000000"/>
                </a:solidFill>
              </a:rPr>
              <a:t> Students work in pairs or small groups to design a Flip video, Canva mini-poster, or classroom reminder.</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Share and celebrate.</a:t>
            </a:r>
            <a:r>
              <a:rPr lang="en-US" sz="1600">
                <a:solidFill>
                  <a:srgbClr val="000000"/>
                </a:solidFill>
              </a:rPr>
              <a:t> End each session by displaying one product and letting students explain their message to others.</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Track progress.</a:t>
            </a:r>
            <a:r>
              <a:rPr lang="en-US" sz="1600">
                <a:solidFill>
                  <a:srgbClr val="000000"/>
                </a:solidFill>
              </a:rPr>
              <a:t> Keep a shared Google Site or Padlet to collect all club creations and reflections.</a:t>
            </a:r>
            <a:endParaRPr sz="1600">
              <a:solidFill>
                <a:srgbClr val="000000"/>
              </a:solidFill>
            </a:endParaRPr>
          </a:p>
          <a:p>
            <a:pPr indent="0" lvl="0" marL="0" rtl="0" algn="l">
              <a:lnSpc>
                <a:spcPct val="100000"/>
              </a:lnSpc>
              <a:spcBef>
                <a:spcPts val="1200"/>
              </a:spcBef>
              <a:spcAft>
                <a:spcPts val="1200"/>
              </a:spcAft>
              <a:buSzPts val="1800"/>
              <a:buNone/>
            </a:pPr>
            <a:r>
              <a:t/>
            </a:r>
            <a:endParaRPr b="1" sz="1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b05430cd3f_0_1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1. Connecting Pedagogy with Digital Well-Being</a:t>
            </a:r>
            <a:endParaRPr/>
          </a:p>
        </p:txBody>
      </p:sp>
      <p:sp>
        <p:nvSpPr>
          <p:cNvPr id="92" name="Google Shape;92;g3b05430cd3f_0_13"/>
          <p:cNvSpPr txBox="1"/>
          <p:nvPr>
            <p:ph idx="1" type="body"/>
          </p:nvPr>
        </p:nvSpPr>
        <p:spPr>
          <a:xfrm>
            <a:off x="97975" y="2229498"/>
            <a:ext cx="11944500" cy="180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US" sz="2400"/>
              <a:t>“Well-being in digital education is understood as a feeling of physical, cognitive, social and emotional contentment that enables all individuals to engage positively in all digital learning environments, including through digital education and training tools and methods, maximise their potential and self-realisation and helps them to act safely online and supports their empowerment in online environments.”</a:t>
            </a:r>
            <a:endParaRPr sz="2400"/>
          </a:p>
          <a:p>
            <a:pPr indent="0" lvl="0" marL="0" rtl="0" algn="ctr">
              <a:lnSpc>
                <a:spcPct val="90000"/>
              </a:lnSpc>
              <a:spcBef>
                <a:spcPts val="0"/>
              </a:spcBef>
              <a:spcAft>
                <a:spcPts val="0"/>
              </a:spcAft>
              <a:buClr>
                <a:schemeClr val="dk1"/>
              </a:buClr>
              <a:buSzPts val="1800"/>
              <a:buNone/>
            </a:pPr>
            <a:r>
              <a:t/>
            </a:r>
            <a:endParaRPr sz="2400"/>
          </a:p>
          <a:p>
            <a:pPr indent="0" lvl="0" marL="0" rtl="0" algn="ctr">
              <a:lnSpc>
                <a:spcPct val="90000"/>
              </a:lnSpc>
              <a:spcBef>
                <a:spcPts val="0"/>
              </a:spcBef>
              <a:spcAft>
                <a:spcPts val="0"/>
              </a:spcAft>
              <a:buClr>
                <a:schemeClr val="dk1"/>
              </a:buClr>
              <a:buSzPts val="1800"/>
              <a:buNone/>
            </a:pPr>
            <a:r>
              <a:rPr lang="en-US" sz="2400"/>
              <a:t>(Council of the European Union, 2022)</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3b05430cd3f_2_16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 Examples of Extracurricular Initiatives [5]</a:t>
            </a:r>
            <a:endParaRPr/>
          </a:p>
        </p:txBody>
      </p:sp>
      <p:sp>
        <p:nvSpPr>
          <p:cNvPr id="507" name="Google Shape;507;g3b05430cd3f_2_16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Mindful Tech Challenge Week</a:t>
            </a:r>
            <a:endParaRPr/>
          </a:p>
        </p:txBody>
      </p:sp>
      <p:sp>
        <p:nvSpPr>
          <p:cNvPr id="508" name="Google Shape;508;g3b05430cd3f_2_169"/>
          <p:cNvSpPr txBox="1"/>
          <p:nvPr>
            <p:ph idx="2" type="body"/>
          </p:nvPr>
        </p:nvSpPr>
        <p:spPr>
          <a:xfrm>
            <a:off x="97971" y="1462710"/>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What this is:</a:t>
            </a:r>
            <a:r>
              <a:rPr lang="en-US" sz="1600">
                <a:solidFill>
                  <a:srgbClr val="000000"/>
                </a:solidFill>
              </a:rPr>
              <a:t> A five-day series of simple, daily challenges that help students develop self-regulation, awareness, and balance in their digital habits.</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Purpose:</a:t>
            </a:r>
            <a:r>
              <a:rPr lang="en-US" sz="1600">
                <a:solidFill>
                  <a:srgbClr val="000000"/>
                </a:solidFill>
              </a:rPr>
              <a:t> To help students practise mindful technology use through achievable, reflective activities that promote emotional balance and accomplishment.</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Expected outcome:</a:t>
            </a:r>
            <a:r>
              <a:rPr lang="en-US" sz="1600">
                <a:solidFill>
                  <a:srgbClr val="000000"/>
                </a:solidFill>
              </a:rPr>
              <a:t> Completed challenge trackers, a shared Padlet reflection board, and a classroom poster summarising key tips for digital balance.</a:t>
            </a:r>
            <a:endParaRPr b="1"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Instructions</a:t>
            </a:r>
            <a:endParaRPr b="1" sz="1600">
              <a:solidFill>
                <a:srgbClr val="000000"/>
              </a:solidFill>
            </a:endParaRPr>
          </a:p>
          <a:p>
            <a:pPr indent="-330200" lvl="0" marL="457200" rtl="0" algn="l">
              <a:lnSpc>
                <a:spcPct val="100000"/>
              </a:lnSpc>
              <a:spcBef>
                <a:spcPts val="1200"/>
              </a:spcBef>
              <a:spcAft>
                <a:spcPts val="0"/>
              </a:spcAft>
              <a:buClr>
                <a:srgbClr val="000000"/>
              </a:buClr>
              <a:buSzPts val="1600"/>
              <a:buFont typeface="Calibri"/>
              <a:buAutoNum type="arabicPeriod"/>
            </a:pPr>
            <a:r>
              <a:rPr b="1" lang="en-US" sz="1600">
                <a:solidFill>
                  <a:srgbClr val="000000"/>
                </a:solidFill>
              </a:rPr>
              <a:t>Create five daily challenges.</a:t>
            </a:r>
            <a:r>
              <a:rPr lang="en-US" sz="1600">
                <a:solidFill>
                  <a:srgbClr val="000000"/>
                </a:solidFill>
              </a:rPr>
              <a:t> Choose small, realistic goals like “No phone at lunch,” “Post one kind comment,” or “Take two screen breaks.”</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Launch on Monday.</a:t>
            </a:r>
            <a:r>
              <a:rPr lang="en-US" sz="1600">
                <a:solidFill>
                  <a:srgbClr val="000000"/>
                </a:solidFill>
              </a:rPr>
              <a:t> Explain that the week focuses on using technology with purpose, not avoiding it.</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Monitor progress daily.</a:t>
            </a:r>
            <a:r>
              <a:rPr lang="en-US" sz="1600">
                <a:solidFill>
                  <a:srgbClr val="000000"/>
                </a:solidFill>
              </a:rPr>
              <a:t> Students tick a printed or digital tracker and post one sentence on Padlet: “Today I noticed…”</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Coach reflection.</a:t>
            </a:r>
            <a:r>
              <a:rPr lang="en-US" sz="1600">
                <a:solidFill>
                  <a:srgbClr val="000000"/>
                </a:solidFill>
              </a:rPr>
              <a:t> Offer one daily well-being tip such as “Look up every 20 minutes” or “Think before you type.”</a:t>
            </a:r>
            <a:endParaRPr sz="1600">
              <a:solidFill>
                <a:srgbClr val="000000"/>
              </a:solidFill>
            </a:endParaRPr>
          </a:p>
          <a:p>
            <a:pPr indent="-330200" lvl="0" marL="457200" rtl="0" algn="l">
              <a:lnSpc>
                <a:spcPct val="100000"/>
              </a:lnSpc>
              <a:spcBef>
                <a:spcPts val="0"/>
              </a:spcBef>
              <a:spcAft>
                <a:spcPts val="0"/>
              </a:spcAft>
              <a:buClr>
                <a:srgbClr val="000000"/>
              </a:buClr>
              <a:buSzPts val="1600"/>
              <a:buFont typeface="Calibri"/>
              <a:buAutoNum type="arabicPeriod"/>
            </a:pPr>
            <a:r>
              <a:rPr b="1" lang="en-US" sz="1600">
                <a:solidFill>
                  <a:srgbClr val="000000"/>
                </a:solidFill>
              </a:rPr>
              <a:t>Celebrate success.</a:t>
            </a:r>
            <a:r>
              <a:rPr lang="en-US" sz="1600">
                <a:solidFill>
                  <a:srgbClr val="000000"/>
                </a:solidFill>
              </a:rPr>
              <a:t> On Friday, award badges or stickers using Canva or Badgr and co-create a poster titled </a:t>
            </a:r>
            <a:r>
              <a:rPr i="1" lang="en-US" sz="1600">
                <a:solidFill>
                  <a:srgbClr val="000000"/>
                </a:solidFill>
              </a:rPr>
              <a:t>Top 10 Digital Balance Tips from Our Class.</a:t>
            </a:r>
            <a:endParaRPr sz="1600">
              <a:solidFill>
                <a:srgbClr val="000000"/>
              </a:solidFill>
            </a:endParaRPr>
          </a:p>
          <a:p>
            <a:pPr indent="0" lvl="0" marL="0" rtl="0" algn="l">
              <a:lnSpc>
                <a:spcPct val="100000"/>
              </a:lnSpc>
              <a:spcBef>
                <a:spcPts val="1200"/>
              </a:spcBef>
              <a:spcAft>
                <a:spcPts val="1200"/>
              </a:spcAft>
              <a:buSzPts val="1800"/>
              <a:buNone/>
            </a:pPr>
            <a:r>
              <a:t/>
            </a:r>
            <a:endParaRPr b="1" sz="160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3b05430cd3f_2_17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514" name="Google Shape;514;g3b05430cd3f_2_176"/>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Which activity could work most easily in your school?</a:t>
            </a:r>
            <a:endParaRPr i="1" sz="3000"/>
          </a:p>
          <a:p>
            <a:pPr indent="0" lvl="0" marL="0" rtl="0" algn="ctr">
              <a:lnSpc>
                <a:spcPct val="90000"/>
              </a:lnSpc>
              <a:spcBef>
                <a:spcPts val="0"/>
              </a:spcBef>
              <a:spcAft>
                <a:spcPts val="0"/>
              </a:spcAft>
              <a:buClr>
                <a:schemeClr val="dk1"/>
              </a:buClr>
              <a:buSzPts val="1800"/>
              <a:buNone/>
            </a:pPr>
            <a:r>
              <a:rPr i="1" lang="en-US" sz="3000"/>
              <a:t>What support might you need?</a:t>
            </a:r>
            <a:endParaRPr i="1" sz="3000"/>
          </a:p>
          <a:p>
            <a:pPr indent="0" lvl="0" marL="0" rtl="0" algn="ctr">
              <a:lnSpc>
                <a:spcPct val="90000"/>
              </a:lnSpc>
              <a:spcBef>
                <a:spcPts val="0"/>
              </a:spcBef>
              <a:spcAft>
                <a:spcPts val="0"/>
              </a:spcAft>
              <a:buClr>
                <a:schemeClr val="dk1"/>
              </a:buClr>
              <a:buSzPts val="1800"/>
              <a:buNone/>
            </a:pPr>
            <a:r>
              <a:rPr i="1" lang="en-US" sz="3000"/>
              <a:t>Which PERMA elements does your chosen activity activate?</a:t>
            </a:r>
            <a:endParaRPr i="1" sz="3000"/>
          </a:p>
          <a:p>
            <a:pPr indent="0" lvl="0" marL="0" rtl="0" algn="ctr">
              <a:lnSpc>
                <a:spcPct val="90000"/>
              </a:lnSpc>
              <a:spcBef>
                <a:spcPts val="0"/>
              </a:spcBef>
              <a:spcAft>
                <a:spcPts val="0"/>
              </a:spcAft>
              <a:buClr>
                <a:schemeClr val="dk1"/>
              </a:buClr>
              <a:buSzPts val="1800"/>
              <a:buNone/>
            </a:pPr>
            <a:r>
              <a:t/>
            </a:r>
            <a:endParaRPr i="1" sz="3000"/>
          </a:p>
          <a:p>
            <a:pPr indent="0" lvl="0" marL="0" rtl="0" algn="ctr">
              <a:lnSpc>
                <a:spcPct val="90000"/>
              </a:lnSpc>
              <a:spcBef>
                <a:spcPts val="0"/>
              </a:spcBef>
              <a:spcAft>
                <a:spcPts val="0"/>
              </a:spcAft>
              <a:buClr>
                <a:schemeClr val="dk1"/>
              </a:buClr>
              <a:buSzPts val="1800"/>
              <a:buNone/>
            </a:pPr>
            <a:r>
              <a:t/>
            </a:r>
            <a:endParaRPr i="1" sz="3000"/>
          </a:p>
        </p:txBody>
      </p:sp>
      <p:pic>
        <p:nvPicPr>
          <p:cNvPr id="515" name="Google Shape;515;g3b05430cd3f_2_176"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3b05430cd3f_2_18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22" name="Google Shape;522;g3b05430cd3f_2_182"/>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1. Start from a Real Issue Students Care About</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If the activity solves a real problem, students will support it more enthusiastically. Ask students what digital challenges they face daily:</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What bothers you in our class group chat?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What digital habit would you like to improve?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Where do we need more kindness or balance?</a:t>
            </a:r>
            <a:endParaRPr>
              <a:solidFill>
                <a:srgbClr val="000000"/>
              </a:solidFill>
            </a:endParaRPr>
          </a:p>
          <a:p>
            <a:pPr indent="0" lvl="0" marL="0" rtl="0" algn="l">
              <a:lnSpc>
                <a:spcPct val="90000"/>
              </a:lnSpc>
              <a:spcBef>
                <a:spcPts val="1200"/>
              </a:spcBef>
              <a:spcAft>
                <a:spcPts val="0"/>
              </a:spcAft>
              <a:buSzPts val="1800"/>
              <a:buNone/>
            </a:pPr>
            <a:r>
              <a:t/>
            </a:r>
            <a:endParaRPr/>
          </a:p>
        </p:txBody>
      </p:sp>
      <p:sp>
        <p:nvSpPr>
          <p:cNvPr id="523" name="Google Shape;523;g3b05430cd3f_2_182"/>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a:solidFill>
                  <a:srgbClr val="000000"/>
                </a:solidFill>
              </a:rPr>
              <a:t>2. Keep It Small and Manageable</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Begin with a simple idea you can run in one week or one recess. Avoid activities that require big events, many teachers, or heavy logistics.</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For Example:</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a 3-day kindness challenge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a short tech-free recess zone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a poster campaign</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a digital “kind words” wall</a:t>
            </a:r>
            <a:br>
              <a:rPr lang="en-US">
                <a:solidFill>
                  <a:srgbClr val="000000"/>
                </a:solidFill>
              </a:rPr>
            </a:br>
            <a:endParaRPr/>
          </a:p>
        </p:txBody>
      </p:sp>
      <p:sp>
        <p:nvSpPr>
          <p:cNvPr id="524" name="Google Shape;524;g3b05430cd3f_2_182"/>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3b05430cd3f_2_19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31" name="Google Shape;531;g3b05430cd3f_2_190"/>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3. Use Students’ Language and Ideas</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When designing the activity, let students choose:</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the title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the slogan</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the visuals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the rules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the reward (if applicable)</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This increases ownership, prevents resistance, and makes the activity feel authentic.</a:t>
            </a:r>
            <a:endParaRPr>
              <a:solidFill>
                <a:srgbClr val="000000"/>
              </a:solidFill>
            </a:endParaRPr>
          </a:p>
          <a:p>
            <a:pPr indent="0" lvl="0" marL="0" rtl="0" algn="l">
              <a:lnSpc>
                <a:spcPct val="90000"/>
              </a:lnSpc>
              <a:spcBef>
                <a:spcPts val="1200"/>
              </a:spcBef>
              <a:spcAft>
                <a:spcPts val="0"/>
              </a:spcAft>
              <a:buSzPts val="1800"/>
              <a:buNone/>
            </a:pPr>
            <a:r>
              <a:t/>
            </a:r>
            <a:endParaRPr b="1">
              <a:solidFill>
                <a:srgbClr val="000000"/>
              </a:solidFill>
            </a:endParaRPr>
          </a:p>
        </p:txBody>
      </p:sp>
      <p:sp>
        <p:nvSpPr>
          <p:cNvPr id="532" name="Google Shape;532;g3b05430cd3f_2_190"/>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4. Give Students a Role, Not Just a Task</a:t>
            </a:r>
            <a:endParaRPr b="1">
              <a:solidFill>
                <a:srgbClr val="666666"/>
              </a:solidFill>
            </a:endParaRPr>
          </a:p>
          <a:p>
            <a:pPr indent="0" lvl="0" marL="0" rtl="0" algn="l">
              <a:lnSpc>
                <a:spcPct val="100000"/>
              </a:lnSpc>
              <a:spcBef>
                <a:spcPts val="1200"/>
              </a:spcBef>
              <a:spcAft>
                <a:spcPts val="0"/>
              </a:spcAft>
              <a:buSzPts val="1800"/>
              <a:buNone/>
            </a:pPr>
            <a:r>
              <a:rPr lang="en-US">
                <a:solidFill>
                  <a:srgbClr val="000000"/>
                </a:solidFill>
              </a:rPr>
              <a:t>When students feel responsible, they behave more responsibly. Assign roles such as:</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Digital Kindness Ambassador</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Reflection Leader</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Poster Designer</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Family Tech-Pact Helper</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Recess Coordinator</a:t>
            </a:r>
            <a:br>
              <a:rPr lang="en-US">
                <a:solidFill>
                  <a:srgbClr val="000000"/>
                </a:solidFill>
              </a:rPr>
            </a:br>
            <a:endParaRPr b="1">
              <a:solidFill>
                <a:srgbClr val="000000"/>
              </a:solidFill>
            </a:endParaRPr>
          </a:p>
        </p:txBody>
      </p:sp>
      <p:sp>
        <p:nvSpPr>
          <p:cNvPr id="533" name="Google Shape;533;g3b05430cd3f_2_190"/>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3b05430cd3f_2_1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40" name="Google Shape;540;g3b05430cd3f_2_198"/>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5. Link the Activity Clearly to PERMA</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For each activity, identify at least </a:t>
            </a:r>
            <a:r>
              <a:rPr b="1" lang="en-US">
                <a:solidFill>
                  <a:srgbClr val="000000"/>
                </a:solidFill>
              </a:rPr>
              <a:t>one PERMA element</a:t>
            </a:r>
            <a:r>
              <a:rPr lang="en-US">
                <a:solidFill>
                  <a:srgbClr val="000000"/>
                </a:solidFill>
              </a:rPr>
              <a:t> it strengthens. This helps you explain why the activity matters.</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For example:</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Gratitude wall → </a:t>
            </a:r>
            <a:r>
              <a:rPr i="1" lang="en-US">
                <a:solidFill>
                  <a:srgbClr val="000000"/>
                </a:solidFill>
              </a:rPr>
              <a:t>Positive Emotion</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Peer-led reflection → </a:t>
            </a:r>
            <a:r>
              <a:rPr i="1" lang="en-US">
                <a:solidFill>
                  <a:srgbClr val="000000"/>
                </a:solidFill>
              </a:rPr>
              <a:t>Relationships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Designing posters → </a:t>
            </a:r>
            <a:r>
              <a:rPr i="1" lang="en-US">
                <a:solidFill>
                  <a:srgbClr val="000000"/>
                </a:solidFill>
              </a:rPr>
              <a:t>Accomplishment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Family Tech-Pact → </a:t>
            </a:r>
            <a:r>
              <a:rPr i="1" lang="en-US">
                <a:solidFill>
                  <a:srgbClr val="000000"/>
                </a:solidFill>
              </a:rPr>
              <a:t>Meaning</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Digital Storytelling night → </a:t>
            </a:r>
            <a:r>
              <a:rPr i="1" lang="en-US">
                <a:solidFill>
                  <a:srgbClr val="000000"/>
                </a:solidFill>
              </a:rPr>
              <a:t>Engagement</a:t>
            </a:r>
            <a:br>
              <a:rPr i="1" lang="en-US">
                <a:solidFill>
                  <a:srgbClr val="000000"/>
                </a:solidFill>
              </a:rPr>
            </a:br>
            <a:endParaRPr b="1">
              <a:solidFill>
                <a:srgbClr val="000000"/>
              </a:solidFill>
            </a:endParaRPr>
          </a:p>
        </p:txBody>
      </p:sp>
      <p:sp>
        <p:nvSpPr>
          <p:cNvPr id="541" name="Google Shape;541;g3b05430cd3f_2_198"/>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6. Make Success Visible</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Visibility reinforces accomplishment and pride. Showcase achievements:</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display posters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share photos on the school board</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create a Padlet gallery</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give certificates or stickers for participation</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read positive messages in morning announcements</a:t>
            </a:r>
            <a:endParaRPr b="1">
              <a:solidFill>
                <a:srgbClr val="000000"/>
              </a:solidFill>
            </a:endParaRPr>
          </a:p>
        </p:txBody>
      </p:sp>
      <p:sp>
        <p:nvSpPr>
          <p:cNvPr id="542" name="Google Shape;542;g3b05430cd3f_2_198"/>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3b05430cd3f_2_20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49" name="Google Shape;549;g3b05430cd3f_2_206"/>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7. Consider Your School Context</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Design with your specific constraints in mind. Before finalising an idea, ask yourself:</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Is this realistic with my timetable?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Will students need extra supervision?</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Do we have the space (classroom, yard, hall)?</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Will families understand the purpose?</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Do I need support from another teacher?</a:t>
            </a:r>
            <a:br>
              <a:rPr lang="en-US">
                <a:solidFill>
                  <a:srgbClr val="000000"/>
                </a:solidFill>
              </a:rPr>
            </a:br>
            <a:endParaRPr b="1">
              <a:solidFill>
                <a:srgbClr val="000000"/>
              </a:solidFill>
            </a:endParaRPr>
          </a:p>
        </p:txBody>
      </p:sp>
      <p:sp>
        <p:nvSpPr>
          <p:cNvPr id="550" name="Google Shape;550;g3b05430cd3f_2_206"/>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8. Ensure the Activity Avoids Unintended Pressure</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Focus on participation, not performance. Activities should </a:t>
            </a:r>
            <a:r>
              <a:rPr b="1" lang="en-US">
                <a:solidFill>
                  <a:srgbClr val="000000"/>
                </a:solidFill>
              </a:rPr>
              <a:t>not</a:t>
            </a:r>
            <a:r>
              <a:rPr lang="en-US">
                <a:solidFill>
                  <a:srgbClr val="000000"/>
                </a:solidFill>
              </a:rPr>
              <a:t>:</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require buying materials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assume device availability at home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reward only “best” students</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involve public comparisons or rankings</a:t>
            </a:r>
            <a:endParaRPr b="1">
              <a:solidFill>
                <a:srgbClr val="000000"/>
              </a:solidFill>
            </a:endParaRPr>
          </a:p>
        </p:txBody>
      </p:sp>
      <p:sp>
        <p:nvSpPr>
          <p:cNvPr id="551" name="Google Shape;551;g3b05430cd3f_2_206"/>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3b05430cd3f_2_2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58" name="Google Shape;558;g3b05430cd3f_2_214"/>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9. Build in Short Reflection Moments</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Reflection supports </a:t>
            </a:r>
            <a:r>
              <a:rPr b="1" lang="en-US">
                <a:solidFill>
                  <a:srgbClr val="000000"/>
                </a:solidFill>
              </a:rPr>
              <a:t>meaning and emotional regulation</a:t>
            </a:r>
            <a:r>
              <a:rPr lang="en-US">
                <a:solidFill>
                  <a:srgbClr val="000000"/>
                </a:solidFill>
              </a:rPr>
              <a:t>. Even a 2-minute reflection helps students transfer learning to real habits.</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Use prompts like:</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What made you feel good today?</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What was difficult to manage digitally?</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How did we show kindness?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What would we change next time?</a:t>
            </a:r>
            <a:br>
              <a:rPr lang="en-US">
                <a:solidFill>
                  <a:srgbClr val="000000"/>
                </a:solidFill>
              </a:rPr>
            </a:br>
            <a:endParaRPr>
              <a:solidFill>
                <a:srgbClr val="000000"/>
              </a:solidFill>
            </a:endParaRPr>
          </a:p>
          <a:p>
            <a:pPr indent="0" lvl="0" marL="0" rtl="0" algn="l">
              <a:lnSpc>
                <a:spcPct val="90000"/>
              </a:lnSpc>
              <a:spcBef>
                <a:spcPts val="1200"/>
              </a:spcBef>
              <a:spcAft>
                <a:spcPts val="0"/>
              </a:spcAft>
              <a:buSzPts val="1800"/>
              <a:buNone/>
            </a:pPr>
            <a:r>
              <a:t/>
            </a:r>
            <a:endParaRPr b="1">
              <a:solidFill>
                <a:srgbClr val="000000"/>
              </a:solidFill>
            </a:endParaRPr>
          </a:p>
        </p:txBody>
      </p:sp>
      <p:sp>
        <p:nvSpPr>
          <p:cNvPr id="559" name="Google Shape;559;g3b05430cd3f_2_214"/>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10. Consider Cultural and Social Sensitivity</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Design to build belonging, not exclusion. Ensure activities:</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respect different family routines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avoid assumptions about home device access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are inclusive of all students</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do not spotlight students in a way that embarrasses them</a:t>
            </a:r>
            <a:br>
              <a:rPr lang="en-US">
                <a:solidFill>
                  <a:srgbClr val="000000"/>
                </a:solidFill>
              </a:rPr>
            </a:br>
            <a:endParaRPr b="1">
              <a:solidFill>
                <a:srgbClr val="000000"/>
              </a:solidFill>
            </a:endParaRPr>
          </a:p>
        </p:txBody>
      </p:sp>
      <p:sp>
        <p:nvSpPr>
          <p:cNvPr id="560" name="Google Shape;560;g3b05430cd3f_2_214"/>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3b05430cd3f_2_22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3. 10 + 1 Tips for Co-Designing Extracurricular Activities</a:t>
            </a:r>
            <a:endParaRPr sz="4200"/>
          </a:p>
        </p:txBody>
      </p:sp>
      <p:sp>
        <p:nvSpPr>
          <p:cNvPr id="567" name="Google Shape;567;g3b05430cd3f_2_222"/>
          <p:cNvSpPr txBox="1"/>
          <p:nvPr>
            <p:ph idx="1" type="body"/>
          </p:nvPr>
        </p:nvSpPr>
        <p:spPr>
          <a:xfrm>
            <a:off x="97979" y="1462675"/>
            <a:ext cx="11397000" cy="531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b="1" lang="en-US">
                <a:solidFill>
                  <a:srgbClr val="000000"/>
                </a:solidFill>
              </a:rPr>
              <a:t>11. End Every Activity with a Celebration</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Celebration reinforces positive emotion, relationships, and accomplishment. A small celebration increases motivation:</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applause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stickers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badges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a “Kindness Hero of the Week”</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display of student work</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a shared photo (no faces if school policy says so)</a:t>
            </a:r>
            <a:br>
              <a:rPr lang="en-US">
                <a:solidFill>
                  <a:srgbClr val="000000"/>
                </a:solidFill>
              </a:rPr>
            </a:br>
            <a:endParaRPr>
              <a:solidFill>
                <a:srgbClr val="000000"/>
              </a:solidFill>
            </a:endParaRPr>
          </a:p>
          <a:p>
            <a:pPr indent="0" lvl="0" marL="0" rtl="0" algn="l">
              <a:lnSpc>
                <a:spcPct val="90000"/>
              </a:lnSpc>
              <a:spcBef>
                <a:spcPts val="1200"/>
              </a:spcBef>
              <a:spcAft>
                <a:spcPts val="0"/>
              </a:spcAft>
              <a:buSzPts val="1800"/>
              <a:buNone/>
            </a:pPr>
            <a:r>
              <a:t/>
            </a:r>
            <a:endParaRPr b="1">
              <a:solidFill>
                <a:srgbClr val="000000"/>
              </a:solidFill>
            </a:endParaRPr>
          </a:p>
        </p:txBody>
      </p:sp>
      <p:sp>
        <p:nvSpPr>
          <p:cNvPr id="568" name="Google Shape;568;g3b05430cd3f_2_222"/>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3b05430cd3f_2_23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000"/>
              <a:t>Activity: Design Your Digital Impact: Co-Creating an Extracurricular Well-Being Activity</a:t>
            </a:r>
            <a:endParaRPr sz="3000"/>
          </a:p>
        </p:txBody>
      </p:sp>
      <p:sp>
        <p:nvSpPr>
          <p:cNvPr id="575" name="Google Shape;575;g3b05430cd3f_2_230"/>
          <p:cNvSpPr txBox="1"/>
          <p:nvPr>
            <p:ph idx="1" type="body"/>
          </p:nvPr>
        </p:nvSpPr>
        <p:spPr>
          <a:xfrm>
            <a:off x="97975" y="2440700"/>
            <a:ext cx="5910900" cy="433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lang="en-US" sz="1600">
                <a:solidFill>
                  <a:srgbClr val="DE0A9D"/>
                </a:solidFill>
              </a:rPr>
              <a:t>Step 1. Choose Your Focus</a:t>
            </a:r>
            <a:endParaRPr sz="1600">
              <a:solidFill>
                <a:srgbClr val="DE0A9D"/>
              </a:solidFill>
            </a:endParaRPr>
          </a:p>
          <a:p>
            <a:pPr indent="0" lvl="0" marL="0" rtl="0" algn="l">
              <a:lnSpc>
                <a:spcPct val="100000"/>
              </a:lnSpc>
              <a:spcBef>
                <a:spcPts val="1200"/>
              </a:spcBef>
              <a:spcAft>
                <a:spcPts val="0"/>
              </a:spcAft>
              <a:buSzPts val="1800"/>
              <a:buNone/>
            </a:pPr>
            <a:r>
              <a:rPr lang="en-US" sz="1600">
                <a:solidFill>
                  <a:srgbClr val="000000"/>
                </a:solidFill>
              </a:rPr>
              <a:t>Select ONE focus area:</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Online kindness</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Digital balance</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Cooperation &amp; relationships</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Safe online behaviour</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Emotional regulation</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Well-being at home with technology</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Community awareness (e.g., positive digital footprint)</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Reflection Prompt:</a:t>
            </a:r>
            <a:endParaRPr b="1" sz="1600">
              <a:solidFill>
                <a:srgbClr val="000000"/>
              </a:solidFill>
            </a:endParaRPr>
          </a:p>
          <a:p>
            <a:pPr indent="0" lvl="0" marL="0" rtl="0" algn="l">
              <a:lnSpc>
                <a:spcPct val="100000"/>
              </a:lnSpc>
              <a:spcBef>
                <a:spcPts val="1200"/>
              </a:spcBef>
              <a:spcAft>
                <a:spcPts val="0"/>
              </a:spcAft>
              <a:buSzPts val="1800"/>
              <a:buNone/>
            </a:pPr>
            <a:r>
              <a:rPr i="1" lang="en-US" sz="1600">
                <a:solidFill>
                  <a:srgbClr val="000000"/>
                </a:solidFill>
              </a:rPr>
              <a:t>What makes this focus necessary for YOUR specific class?</a:t>
            </a:r>
            <a:endParaRPr i="1"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Think of real examples you have noticed: group chats, conflict, screen fatigue, misunderstandings, family routines, peer influence, etc.</a:t>
            </a:r>
            <a:endParaRPr sz="1600">
              <a:solidFill>
                <a:srgbClr val="000000"/>
              </a:solidFill>
            </a:endParaRPr>
          </a:p>
          <a:p>
            <a:pPr indent="0" lvl="0" marL="0" rtl="0" algn="l">
              <a:lnSpc>
                <a:spcPct val="90000"/>
              </a:lnSpc>
              <a:spcBef>
                <a:spcPts val="1200"/>
              </a:spcBef>
              <a:spcAft>
                <a:spcPts val="0"/>
              </a:spcAft>
              <a:buSzPts val="1800"/>
              <a:buNone/>
            </a:pPr>
            <a:r>
              <a:t/>
            </a:r>
            <a:endParaRPr/>
          </a:p>
        </p:txBody>
      </p:sp>
      <p:sp>
        <p:nvSpPr>
          <p:cNvPr id="576" name="Google Shape;576;g3b05430cd3f_2_230"/>
          <p:cNvSpPr txBox="1"/>
          <p:nvPr>
            <p:ph idx="2" type="body"/>
          </p:nvPr>
        </p:nvSpPr>
        <p:spPr>
          <a:xfrm>
            <a:off x="6131376" y="2440700"/>
            <a:ext cx="5910900" cy="433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1600">
                <a:solidFill>
                  <a:srgbClr val="DE0A9D"/>
                </a:solidFill>
              </a:rPr>
              <a:t>Step 2. Draft Your Activity Using the Template</a:t>
            </a:r>
            <a:endParaRPr sz="1600">
              <a:solidFill>
                <a:srgbClr val="DE0A9D"/>
              </a:solidFill>
            </a:endParaRPr>
          </a:p>
          <a:p>
            <a:pPr indent="0" lvl="0" marL="0" rtl="0" algn="l">
              <a:lnSpc>
                <a:spcPct val="90000"/>
              </a:lnSpc>
              <a:spcBef>
                <a:spcPts val="1000"/>
              </a:spcBef>
              <a:spcAft>
                <a:spcPts val="0"/>
              </a:spcAft>
              <a:buSzPts val="1800"/>
              <a:buNone/>
            </a:pPr>
            <a:r>
              <a:rPr lang="en-US" sz="1600"/>
              <a:t>Use the Extracurricular activity design template below. </a:t>
            </a:r>
            <a:endParaRPr sz="1600"/>
          </a:p>
          <a:p>
            <a:pPr indent="0" lvl="0" marL="0" rtl="0" algn="l">
              <a:lnSpc>
                <a:spcPct val="90000"/>
              </a:lnSpc>
              <a:spcBef>
                <a:spcPts val="1000"/>
              </a:spcBef>
              <a:spcAft>
                <a:spcPts val="0"/>
              </a:spcAft>
              <a:buSzPts val="1800"/>
              <a:buNone/>
            </a:pPr>
            <a:r>
              <a:rPr lang="en-US" sz="1600"/>
              <a:t>You can work in groups of 3-4 or individually </a:t>
            </a:r>
            <a:endParaRPr sz="1600"/>
          </a:p>
          <a:p>
            <a:pPr indent="0" lvl="0" marL="0" rtl="0" algn="l">
              <a:lnSpc>
                <a:spcPct val="90000"/>
              </a:lnSpc>
              <a:spcBef>
                <a:spcPts val="1000"/>
              </a:spcBef>
              <a:spcAft>
                <a:spcPts val="0"/>
              </a:spcAft>
              <a:buSzPts val="1800"/>
              <a:buNone/>
            </a:pPr>
            <a:r>
              <a:t/>
            </a:r>
            <a:endParaRPr sz="1600"/>
          </a:p>
          <a:p>
            <a:pPr indent="0" lvl="0" marL="0" rtl="0" algn="l">
              <a:lnSpc>
                <a:spcPct val="100000"/>
              </a:lnSpc>
              <a:spcBef>
                <a:spcPts val="1200"/>
              </a:spcBef>
              <a:spcAft>
                <a:spcPts val="0"/>
              </a:spcAft>
              <a:buSzPts val="1800"/>
              <a:buNone/>
            </a:pPr>
            <a:r>
              <a:rPr lang="en-US" sz="1600">
                <a:solidFill>
                  <a:srgbClr val="DE0A9D"/>
                </a:solidFill>
              </a:rPr>
              <a:t>Step 3. Short Peer Exchange (Optional if used in training)</a:t>
            </a:r>
            <a:endParaRPr sz="1600">
              <a:solidFill>
                <a:srgbClr val="DE0A9D"/>
              </a:solidFill>
            </a:endParaRPr>
          </a:p>
          <a:p>
            <a:pPr indent="0" lvl="0" marL="0" rtl="0" algn="l">
              <a:lnSpc>
                <a:spcPct val="100000"/>
              </a:lnSpc>
              <a:spcBef>
                <a:spcPts val="1200"/>
              </a:spcBef>
              <a:spcAft>
                <a:spcPts val="0"/>
              </a:spcAft>
              <a:buSzPts val="1800"/>
              <a:buNone/>
            </a:pPr>
            <a:r>
              <a:rPr lang="en-US" sz="1600">
                <a:solidFill>
                  <a:srgbClr val="000000"/>
                </a:solidFill>
              </a:rPr>
              <a:t>Invite 2–3 volunteers to present their draft.</a:t>
            </a:r>
            <a:endParaRPr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Use these guiding questions:</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i="1" lang="en-US" sz="1600">
                <a:solidFill>
                  <a:srgbClr val="000000"/>
                </a:solidFill>
              </a:rPr>
              <a:t>Which digital behaviours does your activity target?</a:t>
            </a:r>
            <a:endParaRPr i="1" sz="1600">
              <a:solidFill>
                <a:srgbClr val="000000"/>
              </a:solidFill>
            </a:endParaRPr>
          </a:p>
          <a:p>
            <a:pPr indent="-330200" lvl="0" marL="457200" rtl="0" algn="l">
              <a:lnSpc>
                <a:spcPct val="100000"/>
              </a:lnSpc>
              <a:spcBef>
                <a:spcPts val="0"/>
              </a:spcBef>
              <a:spcAft>
                <a:spcPts val="0"/>
              </a:spcAft>
              <a:buClr>
                <a:srgbClr val="000000"/>
              </a:buClr>
              <a:buSzPts val="1600"/>
              <a:buChar char="●"/>
            </a:pPr>
            <a:r>
              <a:rPr i="1" lang="en-US" sz="1600">
                <a:solidFill>
                  <a:srgbClr val="000000"/>
                </a:solidFill>
              </a:rPr>
              <a:t>Which PERMA elements are activated and how?</a:t>
            </a:r>
            <a:endParaRPr i="1" sz="1600">
              <a:solidFill>
                <a:srgbClr val="000000"/>
              </a:solidFill>
            </a:endParaRPr>
          </a:p>
          <a:p>
            <a:pPr indent="-330200" lvl="0" marL="457200" rtl="0" algn="l">
              <a:lnSpc>
                <a:spcPct val="100000"/>
              </a:lnSpc>
              <a:spcBef>
                <a:spcPts val="0"/>
              </a:spcBef>
              <a:spcAft>
                <a:spcPts val="1200"/>
              </a:spcAft>
              <a:buClr>
                <a:srgbClr val="000000"/>
              </a:buClr>
              <a:buSzPts val="1600"/>
              <a:buChar char="●"/>
            </a:pPr>
            <a:r>
              <a:rPr i="1" lang="en-US" sz="1600">
                <a:solidFill>
                  <a:srgbClr val="000000"/>
                </a:solidFill>
              </a:rPr>
              <a:t>How can students take more ownership in this activity</a:t>
            </a:r>
            <a:endParaRPr sz="1600"/>
          </a:p>
        </p:txBody>
      </p:sp>
      <p:sp>
        <p:nvSpPr>
          <p:cNvPr id="577" name="Google Shape;577;g3b05430cd3f_2_230"/>
          <p:cNvSpPr txBox="1"/>
          <p:nvPr>
            <p:ph idx="3" type="body"/>
          </p:nvPr>
        </p:nvSpPr>
        <p:spPr>
          <a:xfrm>
            <a:off x="97975" y="854680"/>
            <a:ext cx="11944500" cy="1528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1900"/>
              <a:t>You will now design an extracurricular activity that you can realistically run in your school within the next month. The activity can be small and simple (e.g., a 3–5 day challenge) or larger-scale (e.g., a school-wide event).</a:t>
            </a:r>
            <a:endParaRPr sz="1900"/>
          </a:p>
          <a:p>
            <a:pPr indent="0" lvl="0" marL="0" rtl="0" algn="just">
              <a:lnSpc>
                <a:spcPct val="90000"/>
              </a:lnSpc>
              <a:spcBef>
                <a:spcPts val="1000"/>
              </a:spcBef>
              <a:spcAft>
                <a:spcPts val="0"/>
              </a:spcAft>
              <a:buSzPts val="2400"/>
              <a:buNone/>
            </a:pPr>
            <a:r>
              <a:rPr lang="en-US" sz="1900"/>
              <a:t>Your aim is to create something meaningful, manageable, and co-owned by your students.</a:t>
            </a:r>
            <a:endParaRPr sz="19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b05430cd3f_2_24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Reflection </a:t>
            </a:r>
            <a:endParaRPr/>
          </a:p>
        </p:txBody>
      </p:sp>
      <p:sp>
        <p:nvSpPr>
          <p:cNvPr id="584" name="Google Shape;584;g3b05430cd3f_2_24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
        <p:nvSpPr>
          <p:cNvPr id="585" name="Google Shape;585;g3b05430cd3f_2_24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Step 1. Write one sentence for each prompt:</a:t>
            </a:r>
            <a:endParaRPr b="1"/>
          </a:p>
          <a:p>
            <a:pPr indent="-342900" lvl="0" marL="457200" rtl="0" algn="l">
              <a:lnSpc>
                <a:spcPct val="90000"/>
              </a:lnSpc>
              <a:spcBef>
                <a:spcPts val="1000"/>
              </a:spcBef>
              <a:spcAft>
                <a:spcPts val="0"/>
              </a:spcAft>
              <a:buSzPts val="1800"/>
              <a:buChar char="●"/>
            </a:pPr>
            <a:r>
              <a:rPr lang="en-US"/>
              <a:t>One element of this activity that would work well with my class is…</a:t>
            </a:r>
            <a:endParaRPr/>
          </a:p>
          <a:p>
            <a:pPr indent="-342900" lvl="0" marL="457200" rtl="0" algn="l">
              <a:lnSpc>
                <a:spcPct val="90000"/>
              </a:lnSpc>
              <a:spcBef>
                <a:spcPts val="0"/>
              </a:spcBef>
              <a:spcAft>
                <a:spcPts val="0"/>
              </a:spcAft>
              <a:buSzPts val="1800"/>
              <a:buChar char="●"/>
            </a:pPr>
            <a:r>
              <a:rPr lang="en-US"/>
              <a:t>One thing I would need to adapt is…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1" lang="en-US"/>
              <a:t>Step 2. Share with a partner:</a:t>
            </a:r>
            <a:endParaRPr b="1"/>
          </a:p>
          <a:p>
            <a:pPr indent="-342900" lvl="0" marL="457200" rtl="0" algn="l">
              <a:lnSpc>
                <a:spcPct val="90000"/>
              </a:lnSpc>
              <a:spcBef>
                <a:spcPts val="1000"/>
              </a:spcBef>
              <a:spcAft>
                <a:spcPts val="0"/>
              </a:spcAft>
              <a:buSzPts val="1800"/>
              <a:buChar char="●"/>
            </a:pPr>
            <a:r>
              <a:rPr lang="en-US"/>
              <a:t>Which digital behaviours in your class or school could this activity improve?</a:t>
            </a:r>
            <a:endParaRPr/>
          </a:p>
          <a:p>
            <a:pPr indent="-342900" lvl="0" marL="457200" rtl="0" algn="l">
              <a:lnSpc>
                <a:spcPct val="90000"/>
              </a:lnSpc>
              <a:spcBef>
                <a:spcPts val="0"/>
              </a:spcBef>
              <a:spcAft>
                <a:spcPts val="0"/>
              </a:spcAft>
              <a:buSzPts val="1800"/>
              <a:buChar char="●"/>
            </a:pPr>
            <a:r>
              <a:rPr lang="en-US"/>
              <a:t>How do you think your students would respond to a 5-day kindness challenge?</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1" lang="en-US"/>
              <a:t>Step 3. Whole Group Debrief</a:t>
            </a:r>
            <a:endParaRPr b="1"/>
          </a:p>
          <a:p>
            <a:pPr indent="0" lvl="0" marL="0" rtl="0" algn="l">
              <a:lnSpc>
                <a:spcPct val="90000"/>
              </a:lnSpc>
              <a:spcBef>
                <a:spcPts val="1000"/>
              </a:spcBef>
              <a:spcAft>
                <a:spcPts val="0"/>
              </a:spcAft>
              <a:buSzPts val="1800"/>
              <a:buNone/>
            </a:pPr>
            <a:r>
              <a:rPr lang="en-US"/>
              <a:t>In plenary, volunteers share key insights. Use ONE guiding question to focus discussion:</a:t>
            </a:r>
            <a:endParaRPr/>
          </a:p>
          <a:p>
            <a:pPr indent="-342900" lvl="0" marL="457200" rtl="0" algn="l">
              <a:lnSpc>
                <a:spcPct val="90000"/>
              </a:lnSpc>
              <a:spcBef>
                <a:spcPts val="1000"/>
              </a:spcBef>
              <a:spcAft>
                <a:spcPts val="0"/>
              </a:spcAft>
              <a:buSzPts val="1800"/>
              <a:buChar char="●"/>
            </a:pPr>
            <a:r>
              <a:rPr lang="en-US"/>
              <a:t>Which PERMA elements are most supported in this activity, and how might this help your students beyond the classroom?</a:t>
            </a:r>
            <a:endParaRPr/>
          </a:p>
          <a:p>
            <a:pPr indent="-342900" lvl="0" marL="457200" rtl="0" algn="l">
              <a:lnSpc>
                <a:spcPct val="90000"/>
              </a:lnSpc>
              <a:spcBef>
                <a:spcPts val="0"/>
              </a:spcBef>
              <a:spcAft>
                <a:spcPts val="0"/>
              </a:spcAft>
              <a:buSzPts val="1800"/>
              <a:buChar char="●"/>
            </a:pPr>
            <a:r>
              <a:rPr lang="en-US"/>
              <a:t>Close with a one-sentence commitment. </a:t>
            </a:r>
            <a:endParaRPr/>
          </a:p>
          <a:p>
            <a:pPr indent="457200" lvl="0" marL="0" rtl="0" algn="l">
              <a:lnSpc>
                <a:spcPct val="90000"/>
              </a:lnSpc>
              <a:spcBef>
                <a:spcPts val="1000"/>
              </a:spcBef>
              <a:spcAft>
                <a:spcPts val="0"/>
              </a:spcAft>
              <a:buSzPts val="1800"/>
              <a:buNone/>
            </a:pPr>
            <a:r>
              <a:rPr lang="en-US"/>
              <a:t>“One action I will take in the next month is…”</a:t>
            </a:r>
            <a:endParaRPr/>
          </a:p>
          <a:p>
            <a:pPr indent="-342900" lvl="0" marL="457200" rtl="0" algn="l">
              <a:lnSpc>
                <a:spcPct val="90000"/>
              </a:lnSpc>
              <a:spcBef>
                <a:spcPts val="1000"/>
              </a:spcBef>
              <a:spcAft>
                <a:spcPts val="0"/>
              </a:spcAft>
              <a:buSzPts val="1800"/>
              <a:buChar char="●"/>
            </a:pPr>
            <a:r>
              <a:rPr lang="en-US"/>
              <a:t>Record commitments on a shared Padlet titled “Next Steps for Digital Well-being.”</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b05430cd3f_0_1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Why PERMA?</a:t>
            </a:r>
            <a:endParaRPr/>
          </a:p>
        </p:txBody>
      </p:sp>
      <p:sp>
        <p:nvSpPr>
          <p:cNvPr id="99" name="Google Shape;99;g3b05430cd3f_0_18"/>
          <p:cNvSpPr txBox="1"/>
          <p:nvPr>
            <p:ph idx="2" type="body"/>
          </p:nvPr>
        </p:nvSpPr>
        <p:spPr>
          <a:xfrm>
            <a:off x="97975" y="896900"/>
            <a:ext cx="11859300" cy="14634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a:t>The PERMA model offers a simple yet powerful way to think about well-being (Seligman, 2011).</a:t>
            </a:r>
            <a:endParaRPr/>
          </a:p>
          <a:p>
            <a:pPr indent="-342900" lvl="0" marL="457200" rtl="0" algn="l">
              <a:lnSpc>
                <a:spcPct val="115000"/>
              </a:lnSpc>
              <a:spcBef>
                <a:spcPts val="0"/>
              </a:spcBef>
              <a:spcAft>
                <a:spcPts val="0"/>
              </a:spcAft>
              <a:buSzPts val="1800"/>
              <a:buChar char="●"/>
            </a:pPr>
            <a:r>
              <a:rPr lang="en-US"/>
              <a:t>Each principle represents something people universally seek in a good life. </a:t>
            </a:r>
            <a:endParaRPr/>
          </a:p>
          <a:p>
            <a:pPr indent="-342900" lvl="0" marL="457200" rtl="0" algn="l">
              <a:lnSpc>
                <a:spcPct val="115000"/>
              </a:lnSpc>
              <a:spcBef>
                <a:spcPts val="0"/>
              </a:spcBef>
              <a:spcAft>
                <a:spcPts val="0"/>
              </a:spcAft>
              <a:buSzPts val="1800"/>
              <a:buChar char="●"/>
            </a:pPr>
            <a:r>
              <a:rPr lang="en-US"/>
              <a:t>When applied to the digital context, these principles provide a clear framework for designing lessons that support students’ emotional, social, and cognitive needs online (Avikainen et al., 2025).</a:t>
            </a:r>
            <a:endParaRPr/>
          </a:p>
        </p:txBody>
      </p:sp>
      <p:sp>
        <p:nvSpPr>
          <p:cNvPr id="100" name="Google Shape;100;g3b05430cd3f_0_18"/>
          <p:cNvSpPr txBox="1"/>
          <p:nvPr>
            <p:ph idx="2" type="body"/>
          </p:nvPr>
        </p:nvSpPr>
        <p:spPr>
          <a:xfrm>
            <a:off x="97975" y="3914079"/>
            <a:ext cx="11944500" cy="20463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rgbClr val="000000"/>
              </a:buClr>
              <a:buSzPts val="1800"/>
              <a:buChar char="●"/>
            </a:pPr>
            <a:r>
              <a:rPr b="1" lang="en-US"/>
              <a:t>Positive Emotions </a:t>
            </a:r>
            <a:r>
              <a:rPr lang="en-US"/>
              <a:t>help students feel safe, motivated, and joyful in their digital learning.</a:t>
            </a:r>
            <a:endParaRPr/>
          </a:p>
          <a:p>
            <a:pPr indent="-342900" lvl="0" marL="457200" rtl="0" algn="l">
              <a:lnSpc>
                <a:spcPct val="115000"/>
              </a:lnSpc>
              <a:spcBef>
                <a:spcPts val="0"/>
              </a:spcBef>
              <a:spcAft>
                <a:spcPts val="0"/>
              </a:spcAft>
              <a:buClr>
                <a:srgbClr val="000000"/>
              </a:buClr>
              <a:buSzPts val="1800"/>
              <a:buChar char="●"/>
            </a:pPr>
            <a:r>
              <a:rPr b="1" lang="en-US"/>
              <a:t>Engagement </a:t>
            </a:r>
            <a:r>
              <a:rPr lang="en-US"/>
              <a:t>keeps students absorbed and curious rather than distracted or passive.</a:t>
            </a:r>
            <a:endParaRPr/>
          </a:p>
          <a:p>
            <a:pPr indent="-342900" lvl="0" marL="457200" rtl="0" algn="l">
              <a:lnSpc>
                <a:spcPct val="115000"/>
              </a:lnSpc>
              <a:spcBef>
                <a:spcPts val="0"/>
              </a:spcBef>
              <a:spcAft>
                <a:spcPts val="0"/>
              </a:spcAft>
              <a:buClr>
                <a:srgbClr val="000000"/>
              </a:buClr>
              <a:buSzPts val="1800"/>
              <a:buChar char="●"/>
            </a:pPr>
            <a:r>
              <a:rPr b="1" lang="en-US"/>
              <a:t>Relationships </a:t>
            </a:r>
            <a:r>
              <a:rPr lang="en-US"/>
              <a:t>ensure that technology strengthens human connection rather than replacing it.</a:t>
            </a:r>
            <a:endParaRPr/>
          </a:p>
          <a:p>
            <a:pPr indent="-342900" lvl="0" marL="457200" rtl="0" algn="l">
              <a:lnSpc>
                <a:spcPct val="115000"/>
              </a:lnSpc>
              <a:spcBef>
                <a:spcPts val="0"/>
              </a:spcBef>
              <a:spcAft>
                <a:spcPts val="0"/>
              </a:spcAft>
              <a:buClr>
                <a:srgbClr val="000000"/>
              </a:buClr>
              <a:buSzPts val="1800"/>
              <a:buChar char="●"/>
            </a:pPr>
            <a:r>
              <a:rPr b="1" lang="en-US"/>
              <a:t>Meaning </a:t>
            </a:r>
            <a:r>
              <a:rPr lang="en-US"/>
              <a:t>helps students see why their learning matters and how it connects to their values.</a:t>
            </a:r>
            <a:endParaRPr/>
          </a:p>
          <a:p>
            <a:pPr indent="-342900" lvl="0" marL="457200" rtl="0" algn="l">
              <a:lnSpc>
                <a:spcPct val="115000"/>
              </a:lnSpc>
              <a:spcBef>
                <a:spcPts val="0"/>
              </a:spcBef>
              <a:spcAft>
                <a:spcPts val="0"/>
              </a:spcAft>
              <a:buClr>
                <a:srgbClr val="000000"/>
              </a:buClr>
              <a:buSzPts val="1800"/>
              <a:buChar char="●"/>
            </a:pPr>
            <a:r>
              <a:rPr b="1" lang="en-US"/>
              <a:t>Accomplishment </a:t>
            </a:r>
            <a:r>
              <a:rPr lang="en-US"/>
              <a:t>gives students the confidence to set goals, work towards them, and succeed—both digitally and offline.</a:t>
            </a:r>
            <a:endParaRPr/>
          </a:p>
        </p:txBody>
      </p:sp>
      <p:sp>
        <p:nvSpPr>
          <p:cNvPr id="101" name="Google Shape;101;g3b05430cd3f_0_18"/>
          <p:cNvSpPr txBox="1"/>
          <p:nvPr/>
        </p:nvSpPr>
        <p:spPr>
          <a:xfrm>
            <a:off x="209499" y="3245729"/>
            <a:ext cx="11832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15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Why this matters:</a:t>
            </a:r>
            <a:endParaRPr b="1" i="0" sz="2600" u="none" cap="none" strike="noStrike">
              <a:solidFill>
                <a:srgbClr val="FEF6FC"/>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g3b05430cd3f_2_25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References</a:t>
            </a:r>
            <a:endParaRPr/>
          </a:p>
        </p:txBody>
      </p:sp>
      <p:sp>
        <p:nvSpPr>
          <p:cNvPr id="592" name="Google Shape;592;g3b05430cd3f_2_25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a:p>
        </p:txBody>
      </p:sp>
      <p:sp>
        <p:nvSpPr>
          <p:cNvPr id="593" name="Google Shape;593;g3b05430cd3f_2_25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lang="en-US">
                <a:solidFill>
                  <a:srgbClr val="000000"/>
                </a:solidFill>
              </a:rPr>
              <a:t>Bamford, J., &amp; Heugh, S. (2021). </a:t>
            </a:r>
            <a:r>
              <a:rPr i="1" lang="en-US">
                <a:solidFill>
                  <a:srgbClr val="000000"/>
                </a:solidFill>
              </a:rPr>
              <a:t>Enhancing student wellbeing and student belonging in university through a gamification approach to rewarding and recognising extracurricular activities.</a:t>
            </a:r>
            <a:r>
              <a:rPr lang="en-US">
                <a:solidFill>
                  <a:srgbClr val="000000"/>
                </a:solidFill>
              </a:rPr>
              <a:t> London Metropolitan University.</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Beattie, E. N. (2025). </a:t>
            </a:r>
            <a:r>
              <a:rPr i="1" lang="en-US">
                <a:solidFill>
                  <a:srgbClr val="000000"/>
                </a:solidFill>
              </a:rPr>
              <a:t>Beyond the screen: Cultivating joy, creativity, and well-being in online learning environments.</a:t>
            </a:r>
            <a:r>
              <a:rPr lang="en-US">
                <a:solidFill>
                  <a:srgbClr val="000000"/>
                </a:solidFill>
              </a:rPr>
              <a:t> IGI Global.</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Douglass, L. (2022). </a:t>
            </a:r>
            <a:r>
              <a:rPr i="1" lang="en-US">
                <a:solidFill>
                  <a:srgbClr val="000000"/>
                </a:solidFill>
              </a:rPr>
              <a:t>Exploring the value of extracurricular activities to young people's wellbeing: Three case studies.</a:t>
            </a:r>
            <a:r>
              <a:rPr lang="en-US">
                <a:solidFill>
                  <a:srgbClr val="000000"/>
                </a:solidFill>
              </a:rPr>
              <a:t> University of Exeter.</a:t>
            </a:r>
            <a:r>
              <a:rPr lang="en-US">
                <a:solidFill>
                  <a:srgbClr val="000000"/>
                </a:solidFill>
                <a:uFill>
                  <a:noFill/>
                </a:uFill>
                <a:hlinkClick r:id="rId3">
                  <a:extLst>
                    <a:ext uri="{A12FA001-AC4F-418D-AE19-62706E023703}">
                      <ahyp:hlinkClr val="tx"/>
                    </a:ext>
                  </a:extLst>
                </a:hlinkClick>
              </a:rPr>
              <a:t> </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Eccles, J. S., Barber, B. L., Stone, M., &amp; Hunt, J. (2003). </a:t>
            </a:r>
            <a:r>
              <a:rPr i="1" lang="en-US">
                <a:solidFill>
                  <a:srgbClr val="000000"/>
                </a:solidFill>
              </a:rPr>
              <a:t>Extracurricular activities and adolescent development.</a:t>
            </a:r>
            <a:r>
              <a:rPr lang="en-US">
                <a:solidFill>
                  <a:srgbClr val="000000"/>
                </a:solidFill>
              </a:rPr>
              <a:t> </a:t>
            </a:r>
            <a:r>
              <a:rPr i="1" lang="en-US">
                <a:solidFill>
                  <a:srgbClr val="000000"/>
                </a:solidFill>
              </a:rPr>
              <a:t>Journal of Social Issues, 59</a:t>
            </a:r>
            <a:r>
              <a:rPr lang="en-US">
                <a:solidFill>
                  <a:srgbClr val="000000"/>
                </a:solidFill>
              </a:rPr>
              <a:t>(4), 865–889. </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Feldman, A. F., &amp; Matjasko, J. L. (2005). </a:t>
            </a:r>
            <a:r>
              <a:rPr i="1" lang="en-US">
                <a:solidFill>
                  <a:srgbClr val="000000"/>
                </a:solidFill>
              </a:rPr>
              <a:t>The role of school-based extracurricular activities in adolescent development: A comprehensive review and future directions.</a:t>
            </a:r>
            <a:r>
              <a:rPr lang="en-US">
                <a:solidFill>
                  <a:srgbClr val="000000"/>
                </a:solidFill>
              </a:rPr>
              <a:t> </a:t>
            </a:r>
            <a:r>
              <a:rPr i="1" lang="en-US">
                <a:solidFill>
                  <a:srgbClr val="000000"/>
                </a:solidFill>
              </a:rPr>
              <a:t>Review of Educational Research, 75</a:t>
            </a:r>
            <a:r>
              <a:rPr lang="en-US">
                <a:solidFill>
                  <a:srgbClr val="000000"/>
                </a:solidFill>
              </a:rPr>
              <a:t>(2), 159–210. </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Khalid, N. M., Senom, F., &amp; Muhamad, A. S. (2023). </a:t>
            </a:r>
            <a:r>
              <a:rPr i="1" lang="en-US">
                <a:solidFill>
                  <a:srgbClr val="000000"/>
                </a:solidFill>
              </a:rPr>
              <a:t>Implementation of PERMA model into teaching and learning of Generation Z.</a:t>
            </a:r>
            <a:r>
              <a:rPr lang="en-US">
                <a:solidFill>
                  <a:srgbClr val="000000"/>
                </a:solidFill>
              </a:rPr>
              <a:t> </a:t>
            </a:r>
            <a:r>
              <a:rPr i="1" lang="en-US">
                <a:solidFill>
                  <a:srgbClr val="000000"/>
                </a:solidFill>
              </a:rPr>
              <a:t>Journal of Educational Research and Practice</a:t>
            </a:r>
            <a:r>
              <a:rPr lang="en-US">
                <a:solidFill>
                  <a:srgbClr val="000000"/>
                </a:solidFill>
              </a:rPr>
              <a:t>, 22(9), 99–110.</a:t>
            </a:r>
            <a:r>
              <a:rPr lang="en-US">
                <a:solidFill>
                  <a:srgbClr val="000000"/>
                </a:solidFill>
                <a:uFill>
                  <a:noFill/>
                </a:uFill>
                <a:hlinkClick r:id="rId4">
                  <a:extLst>
                    <a:ext uri="{A12FA001-AC4F-418D-AE19-62706E023703}">
                      <ahyp:hlinkClr val="tx"/>
                    </a:ext>
                  </a:extLst>
                </a:hlinkClick>
              </a:rPr>
              <a:t> </a:t>
            </a:r>
            <a:endParaRPr u="sng">
              <a:solidFill>
                <a:srgbClr val="1155CC"/>
              </a:solidFill>
            </a:endParaRPr>
          </a:p>
          <a:p>
            <a:pPr indent="0" lvl="0" marL="0" rtl="0" algn="l">
              <a:lnSpc>
                <a:spcPct val="100000"/>
              </a:lnSpc>
              <a:spcBef>
                <a:spcPts val="1200"/>
              </a:spcBef>
              <a:spcAft>
                <a:spcPts val="0"/>
              </a:spcAft>
              <a:buSzPts val="1800"/>
              <a:buNone/>
            </a:pPr>
            <a:r>
              <a:rPr lang="en-US">
                <a:solidFill>
                  <a:srgbClr val="000000"/>
                </a:solidFill>
              </a:rPr>
              <a:t>Morgan, B., &amp; Simmons, L. (2021). </a:t>
            </a:r>
            <a:r>
              <a:rPr i="1" lang="en-US">
                <a:solidFill>
                  <a:srgbClr val="000000"/>
                </a:solidFill>
              </a:rPr>
              <a:t>A “PERMA” response to the pandemic: An online positive education programme to promote wellbeing in university students.</a:t>
            </a:r>
            <a:r>
              <a:rPr lang="en-US">
                <a:solidFill>
                  <a:srgbClr val="000000"/>
                </a:solidFill>
              </a:rPr>
              <a:t> </a:t>
            </a:r>
            <a:r>
              <a:rPr i="1" lang="en-US">
                <a:solidFill>
                  <a:srgbClr val="000000"/>
                </a:solidFill>
              </a:rPr>
              <a:t>Frontiers in Education, 6</a:t>
            </a:r>
            <a:r>
              <a:rPr lang="en-US">
                <a:solidFill>
                  <a:srgbClr val="000000"/>
                </a:solidFill>
              </a:rPr>
              <a:t>, 642632. </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
          <p:cNvSpPr txBox="1"/>
          <p:nvPr>
            <p:ph type="ctrTitle"/>
          </p:nvPr>
        </p:nvSpPr>
        <p:spPr>
          <a:xfrm>
            <a:off x="2179865" y="2937536"/>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Arial"/>
              <a:buNone/>
            </a:pPr>
            <a:r>
              <a:rPr lang="en-US"/>
              <a:t>Congratulations! </a:t>
            </a:r>
            <a:endParaRPr/>
          </a:p>
          <a:p>
            <a:pPr indent="0" lvl="0" marL="0" rtl="0" algn="ctr">
              <a:lnSpc>
                <a:spcPct val="90000"/>
              </a:lnSpc>
              <a:spcBef>
                <a:spcPts val="0"/>
              </a:spcBef>
              <a:spcAft>
                <a:spcPts val="0"/>
              </a:spcAft>
              <a:buClr>
                <a:schemeClr val="accent2"/>
              </a:buClr>
              <a:buSzPts val="2000"/>
              <a:buFont typeface="Arial"/>
              <a:buNone/>
            </a:pPr>
            <a:r>
              <a:rPr lang="en-US"/>
              <a:t>You have completed the Training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b05430cd3f_0_3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t/>
            </a:r>
            <a:endParaRPr/>
          </a:p>
        </p:txBody>
      </p:sp>
      <p:sp>
        <p:nvSpPr>
          <p:cNvPr id="108" name="Google Shape;108;g3b05430cd3f_0_3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What changes in PERMA-Digital is intentionality.</a:t>
            </a:r>
            <a:endParaRPr/>
          </a:p>
        </p:txBody>
      </p:sp>
      <p:sp>
        <p:nvSpPr>
          <p:cNvPr id="109" name="Google Shape;109;g3b05430cd3f_0_3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800"/>
              <a:buNone/>
            </a:pPr>
            <a:r>
              <a:rPr b="1" lang="en-US"/>
              <a:t>Intentional teaching means:</a:t>
            </a:r>
            <a:endParaRPr/>
          </a:p>
          <a:p>
            <a:pPr indent="-342900" lvl="0" marL="457200" rtl="0" algn="l">
              <a:lnSpc>
                <a:spcPct val="115000"/>
              </a:lnSpc>
              <a:spcBef>
                <a:spcPts val="1000"/>
              </a:spcBef>
              <a:spcAft>
                <a:spcPts val="0"/>
              </a:spcAft>
              <a:buSzPts val="1800"/>
              <a:buChar char="●"/>
            </a:pPr>
            <a:r>
              <a:rPr lang="en-US"/>
              <a:t>Making conscious choices about how digital activities affect students’ well-being</a:t>
            </a:r>
            <a:endParaRPr/>
          </a:p>
          <a:p>
            <a:pPr indent="-342900" lvl="0" marL="457200" rtl="0" algn="l">
              <a:lnSpc>
                <a:spcPct val="115000"/>
              </a:lnSpc>
              <a:spcBef>
                <a:spcPts val="0"/>
              </a:spcBef>
              <a:spcAft>
                <a:spcPts val="0"/>
              </a:spcAft>
              <a:buSzPts val="1800"/>
              <a:buChar char="●"/>
            </a:pPr>
            <a:r>
              <a:rPr lang="en-US"/>
              <a:t>Designing learning that supports emotions, relationships, meaning, engagement, and accomplishment</a:t>
            </a:r>
            <a:endParaRPr/>
          </a:p>
          <a:p>
            <a:pPr indent="-342900" lvl="0" marL="457200" rtl="0" algn="l">
              <a:lnSpc>
                <a:spcPct val="115000"/>
              </a:lnSpc>
              <a:spcBef>
                <a:spcPts val="0"/>
              </a:spcBef>
              <a:spcAft>
                <a:spcPts val="0"/>
              </a:spcAft>
              <a:buSzPts val="1800"/>
              <a:buChar char="●"/>
            </a:pPr>
            <a:r>
              <a:rPr lang="en-US"/>
              <a:t>Using technology purposefully, not automatically</a:t>
            </a:r>
            <a:endParaRPr/>
          </a:p>
          <a:p>
            <a:pPr indent="0" lvl="0" marL="0" rtl="0" algn="l">
              <a:lnSpc>
                <a:spcPct val="115000"/>
              </a:lnSpc>
              <a:spcBef>
                <a:spcPts val="1000"/>
              </a:spcBef>
              <a:spcAft>
                <a:spcPts val="0"/>
              </a:spcAft>
              <a:buSzPts val="1800"/>
              <a:buNone/>
            </a:pPr>
            <a:r>
              <a:t/>
            </a:r>
            <a:endParaRPr/>
          </a:p>
          <a:p>
            <a:pPr indent="0" lvl="0" marL="0" rtl="0" algn="l">
              <a:lnSpc>
                <a:spcPct val="115000"/>
              </a:lnSpc>
              <a:spcBef>
                <a:spcPts val="1000"/>
              </a:spcBef>
              <a:spcAft>
                <a:spcPts val="0"/>
              </a:spcAft>
              <a:buSzPts val="1800"/>
              <a:buNone/>
            </a:pPr>
            <a:r>
              <a:rPr b="1" lang="en-US"/>
              <a:t>What this looks like in practice (Examples):</a:t>
            </a:r>
            <a:endParaRPr b="1"/>
          </a:p>
          <a:p>
            <a:pPr indent="-342900" lvl="0" marL="457200" rtl="0" algn="l">
              <a:lnSpc>
                <a:spcPct val="115000"/>
              </a:lnSpc>
              <a:spcBef>
                <a:spcPts val="1000"/>
              </a:spcBef>
              <a:spcAft>
                <a:spcPts val="0"/>
              </a:spcAft>
              <a:buSzPts val="1800"/>
              <a:buChar char="●"/>
            </a:pPr>
            <a:r>
              <a:rPr lang="en-US"/>
              <a:t>A traditional group project can be transformed into a digital collaboration on a shared document. When structured purposefully, with clear communication norms and rotating roles, it promotes relationships and engagement.</a:t>
            </a:r>
            <a:endParaRPr/>
          </a:p>
          <a:p>
            <a:pPr indent="-342900" lvl="0" marL="457200" rtl="0" algn="l">
              <a:lnSpc>
                <a:spcPct val="115000"/>
              </a:lnSpc>
              <a:spcBef>
                <a:spcPts val="0"/>
              </a:spcBef>
              <a:spcAft>
                <a:spcPts val="0"/>
              </a:spcAft>
              <a:buSzPts val="1800"/>
              <a:buChar char="●"/>
            </a:pPr>
            <a:r>
              <a:rPr lang="en-US"/>
              <a:t>A standard writing exercise can be turned into a digital storytelling project using tools such as StoryJumper or Adobe Express. Students explore meaning by linking personal or community experiences to curriculum goals.</a:t>
            </a:r>
            <a:endParaRPr/>
          </a:p>
          <a:p>
            <a:pPr indent="-342900" lvl="0" marL="457200" rtl="0" algn="l">
              <a:lnSpc>
                <a:spcPct val="115000"/>
              </a:lnSpc>
              <a:spcBef>
                <a:spcPts val="0"/>
              </a:spcBef>
              <a:spcAft>
                <a:spcPts val="0"/>
              </a:spcAft>
              <a:buSzPts val="1800"/>
              <a:buChar char="●"/>
            </a:pPr>
            <a:r>
              <a:rPr lang="en-US"/>
              <a:t>A simple research task can integrate online source verification and digital ethics checks. This builds positive emotions (through confidence and trust in reliable information) and a sense of accomplishment (through the development of critical digital skills).</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115" name="Google Shape;115;p6"/>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i="1" lang="en-US" sz="3000"/>
              <a:t>How do your current practices support, or sometimes hinder, your students’ well-being in digital learning environments?</a:t>
            </a:r>
            <a:endParaRPr i="1" sz="3000"/>
          </a:p>
        </p:txBody>
      </p:sp>
      <p:pic>
        <p:nvPicPr>
          <p:cNvPr id="116" name="Google Shape;116;p6"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b05430cd3f_0_5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2. Pedagogical Approaches for Integrating Digital Well-Being</a:t>
            </a:r>
            <a:endParaRPr/>
          </a:p>
        </p:txBody>
      </p:sp>
      <p:grpSp>
        <p:nvGrpSpPr>
          <p:cNvPr id="123" name="Google Shape;123;g3b05430cd3f_0_53"/>
          <p:cNvGrpSpPr/>
          <p:nvPr/>
        </p:nvGrpSpPr>
        <p:grpSpPr>
          <a:xfrm>
            <a:off x="546853" y="1086525"/>
            <a:ext cx="10999952" cy="5247973"/>
            <a:chOff x="2374200" y="2521525"/>
            <a:chExt cx="5943671" cy="2546200"/>
          </a:xfrm>
        </p:grpSpPr>
        <p:sp>
          <p:nvSpPr>
            <p:cNvPr id="124" name="Google Shape;124;g3b05430cd3f_0_53"/>
            <p:cNvSpPr/>
            <p:nvPr/>
          </p:nvSpPr>
          <p:spPr>
            <a:xfrm>
              <a:off x="2374200" y="2521525"/>
              <a:ext cx="5943600" cy="2546200"/>
            </a:xfrm>
            <a:prstGeom prst="rect">
              <a:avLst/>
            </a:prstGeom>
            <a:noFill/>
            <a:ln>
              <a:noFill/>
            </a:ln>
          </p:spPr>
          <p:txBody>
            <a:bodyPr anchorCtr="0" anchor="ctr" bIns="169225" lIns="169225" spcFirstLastPara="1" rIns="169225" wrap="square" tIns="1692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5" name="Google Shape;125;g3b05430cd3f_0_53"/>
            <p:cNvGrpSpPr/>
            <p:nvPr/>
          </p:nvGrpSpPr>
          <p:grpSpPr>
            <a:xfrm>
              <a:off x="2374249" y="2521989"/>
              <a:ext cx="5943622" cy="2516391"/>
              <a:chOff x="2372950" y="2520650"/>
              <a:chExt cx="5946000" cy="2721600"/>
            </a:xfrm>
          </p:grpSpPr>
          <p:sp>
            <p:nvSpPr>
              <p:cNvPr id="126" name="Google Shape;126;g3b05430cd3f_0_53"/>
              <p:cNvSpPr/>
              <p:nvPr/>
            </p:nvSpPr>
            <p:spPr>
              <a:xfrm>
                <a:off x="2372950" y="2520650"/>
                <a:ext cx="5946000" cy="2721600"/>
              </a:xfrm>
              <a:prstGeom prst="rect">
                <a:avLst/>
              </a:prstGeom>
              <a:noFill/>
              <a:ln>
                <a:noFill/>
              </a:ln>
            </p:spPr>
            <p:txBody>
              <a:bodyPr anchorCtr="0" anchor="ctr" bIns="169225" lIns="169225" spcFirstLastPara="1" rIns="169225" wrap="square" tIns="1692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7" name="Google Shape;127;g3b05430cd3f_0_53"/>
              <p:cNvGrpSpPr/>
              <p:nvPr/>
            </p:nvGrpSpPr>
            <p:grpSpPr>
              <a:xfrm>
                <a:off x="2374206" y="2521919"/>
                <a:ext cx="5943708" cy="2516279"/>
                <a:chOff x="627800" y="665350"/>
                <a:chExt cx="8072400" cy="3405900"/>
              </a:xfrm>
            </p:grpSpPr>
            <p:sp>
              <p:nvSpPr>
                <p:cNvPr id="128" name="Google Shape;128;g3b05430cd3f_0_53"/>
                <p:cNvSpPr/>
                <p:nvPr/>
              </p:nvSpPr>
              <p:spPr>
                <a:xfrm>
                  <a:off x="627800" y="665350"/>
                  <a:ext cx="8072400" cy="3405900"/>
                </a:xfrm>
                <a:prstGeom prst="rect">
                  <a:avLst/>
                </a:prstGeom>
                <a:noFill/>
                <a:ln>
                  <a:noFill/>
                </a:ln>
              </p:spPr>
              <p:txBody>
                <a:bodyPr anchorCtr="0" anchor="ctr" bIns="169225" lIns="169225" spcFirstLastPara="1" rIns="169225" wrap="square" tIns="1692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3b05430cd3f_0_53"/>
                <p:cNvSpPr/>
                <p:nvPr/>
              </p:nvSpPr>
              <p:spPr>
                <a:xfrm>
                  <a:off x="632575" y="1333482"/>
                  <a:ext cx="1933200" cy="501000"/>
                </a:xfrm>
                <a:prstGeom prst="roundRect">
                  <a:avLst>
                    <a:gd fmla="val 16667" name="adj"/>
                  </a:avLst>
                </a:prstGeom>
                <a:solidFill>
                  <a:srgbClr val="247178"/>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Project-based learning</a:t>
                  </a:r>
                  <a:endParaRPr b="1" i="0" sz="1400" u="none" cap="none" strike="noStrike">
                    <a:solidFill>
                      <a:srgbClr val="FFFFFF"/>
                    </a:solidFill>
                    <a:latin typeface="Arial"/>
                    <a:ea typeface="Arial"/>
                    <a:cs typeface="Arial"/>
                    <a:sym typeface="Arial"/>
                  </a:endParaRPr>
                </a:p>
              </p:txBody>
            </p:sp>
            <p:sp>
              <p:nvSpPr>
                <p:cNvPr id="130" name="Google Shape;130;g3b05430cd3f_0_53"/>
                <p:cNvSpPr/>
                <p:nvPr/>
              </p:nvSpPr>
              <p:spPr>
                <a:xfrm>
                  <a:off x="2675249" y="1333482"/>
                  <a:ext cx="1933200" cy="501000"/>
                </a:xfrm>
                <a:prstGeom prst="roundRect">
                  <a:avLst>
                    <a:gd fmla="val 16667" name="adj"/>
                  </a:avLst>
                </a:prstGeom>
                <a:solidFill>
                  <a:srgbClr val="DDD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Meaning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Accomplishment</a:t>
                  </a:r>
                  <a:endParaRPr b="0" i="0" sz="1400" u="none" cap="none" strike="noStrike">
                    <a:solidFill>
                      <a:srgbClr val="000000"/>
                    </a:solidFill>
                    <a:latin typeface="Arial"/>
                    <a:ea typeface="Arial"/>
                    <a:cs typeface="Arial"/>
                    <a:sym typeface="Arial"/>
                  </a:endParaRPr>
                </a:p>
              </p:txBody>
            </p:sp>
            <p:sp>
              <p:nvSpPr>
                <p:cNvPr id="131" name="Google Shape;131;g3b05430cd3f_0_53"/>
                <p:cNvSpPr/>
                <p:nvPr/>
              </p:nvSpPr>
              <p:spPr>
                <a:xfrm>
                  <a:off x="4717924" y="1333482"/>
                  <a:ext cx="1933200" cy="501000"/>
                </a:xfrm>
                <a:prstGeom prst="roundRect">
                  <a:avLst>
                    <a:gd fmla="val 16667" name="adj"/>
                  </a:avLst>
                </a:prstGeom>
                <a:solidFill>
                  <a:srgbClr val="9FF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Digital content creation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Problem-solving</a:t>
                  </a:r>
                  <a:endParaRPr b="0" i="0" sz="1400" u="none" cap="none" strike="noStrike">
                    <a:solidFill>
                      <a:srgbClr val="000000"/>
                    </a:solidFill>
                    <a:latin typeface="Arial"/>
                    <a:ea typeface="Arial"/>
                    <a:cs typeface="Arial"/>
                    <a:sym typeface="Arial"/>
                  </a:endParaRPr>
                </a:p>
              </p:txBody>
            </p:sp>
            <p:sp>
              <p:nvSpPr>
                <p:cNvPr id="132" name="Google Shape;132;g3b05430cd3f_0_53"/>
                <p:cNvSpPr/>
                <p:nvPr/>
              </p:nvSpPr>
              <p:spPr>
                <a:xfrm>
                  <a:off x="6760624" y="1333482"/>
                  <a:ext cx="1933200" cy="501000"/>
                </a:xfrm>
                <a:prstGeom prst="roundRect">
                  <a:avLst>
                    <a:gd fmla="val 16667" name="adj"/>
                  </a:avLst>
                </a:prstGeom>
                <a:solidFill>
                  <a:srgbClr val="FFF1B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Critical thinking, growth mindset, flexibility, managing learning</a:t>
                  </a:r>
                  <a:endParaRPr b="0" i="0" sz="1400" u="none" cap="none" strike="noStrike">
                    <a:solidFill>
                      <a:srgbClr val="000000"/>
                    </a:solidFill>
                    <a:latin typeface="Arial"/>
                    <a:ea typeface="Arial"/>
                    <a:cs typeface="Arial"/>
                    <a:sym typeface="Arial"/>
                  </a:endParaRPr>
                </a:p>
              </p:txBody>
            </p:sp>
            <p:sp>
              <p:nvSpPr>
                <p:cNvPr id="133" name="Google Shape;133;g3b05430cd3f_0_53"/>
                <p:cNvSpPr/>
                <p:nvPr/>
              </p:nvSpPr>
              <p:spPr>
                <a:xfrm>
                  <a:off x="632575" y="1886451"/>
                  <a:ext cx="1933200" cy="501000"/>
                </a:xfrm>
                <a:prstGeom prst="roundRect">
                  <a:avLst>
                    <a:gd fmla="val 16667" name="adj"/>
                  </a:avLst>
                </a:prstGeom>
                <a:solidFill>
                  <a:srgbClr val="247178"/>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Collaborative learning</a:t>
                  </a:r>
                  <a:endParaRPr b="1" i="0" sz="1400" u="none" cap="none" strike="noStrike">
                    <a:solidFill>
                      <a:srgbClr val="FFFFFF"/>
                    </a:solidFill>
                    <a:latin typeface="Arial"/>
                    <a:ea typeface="Arial"/>
                    <a:cs typeface="Arial"/>
                    <a:sym typeface="Arial"/>
                  </a:endParaRPr>
                </a:p>
              </p:txBody>
            </p:sp>
            <p:sp>
              <p:nvSpPr>
                <p:cNvPr id="134" name="Google Shape;134;g3b05430cd3f_0_53"/>
                <p:cNvSpPr/>
                <p:nvPr/>
              </p:nvSpPr>
              <p:spPr>
                <a:xfrm>
                  <a:off x="2675249" y="1886451"/>
                  <a:ext cx="1933200" cy="501000"/>
                </a:xfrm>
                <a:prstGeom prst="roundRect">
                  <a:avLst>
                    <a:gd fmla="val 16667" name="adj"/>
                  </a:avLst>
                </a:prstGeom>
                <a:solidFill>
                  <a:srgbClr val="DDD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Relationships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Engagement</a:t>
                  </a:r>
                  <a:endParaRPr b="0" i="0" sz="1400" u="none" cap="none" strike="noStrike">
                    <a:solidFill>
                      <a:srgbClr val="000000"/>
                    </a:solidFill>
                    <a:latin typeface="Arial"/>
                    <a:ea typeface="Arial"/>
                    <a:cs typeface="Arial"/>
                    <a:sym typeface="Arial"/>
                  </a:endParaRPr>
                </a:p>
              </p:txBody>
            </p:sp>
            <p:sp>
              <p:nvSpPr>
                <p:cNvPr id="135" name="Google Shape;135;g3b05430cd3f_0_53"/>
                <p:cNvSpPr/>
                <p:nvPr/>
              </p:nvSpPr>
              <p:spPr>
                <a:xfrm>
                  <a:off x="4717924" y="1886451"/>
                  <a:ext cx="1933200" cy="501000"/>
                </a:xfrm>
                <a:prstGeom prst="roundRect">
                  <a:avLst>
                    <a:gd fmla="val 16667" name="adj"/>
                  </a:avLst>
                </a:prstGeom>
                <a:solidFill>
                  <a:srgbClr val="9FF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Communication &amp; collaboration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Digital content creation</a:t>
                  </a:r>
                  <a:endParaRPr b="0" i="0" sz="1400" u="none" cap="none" strike="noStrike">
                    <a:solidFill>
                      <a:srgbClr val="000000"/>
                    </a:solidFill>
                    <a:latin typeface="Arial"/>
                    <a:ea typeface="Arial"/>
                    <a:cs typeface="Arial"/>
                    <a:sym typeface="Arial"/>
                  </a:endParaRPr>
                </a:p>
              </p:txBody>
            </p:sp>
            <p:sp>
              <p:nvSpPr>
                <p:cNvPr id="136" name="Google Shape;136;g3b05430cd3f_0_53"/>
                <p:cNvSpPr/>
                <p:nvPr/>
              </p:nvSpPr>
              <p:spPr>
                <a:xfrm>
                  <a:off x="6760624" y="1886451"/>
                  <a:ext cx="1933200" cy="501000"/>
                </a:xfrm>
                <a:prstGeom prst="roundRect">
                  <a:avLst>
                    <a:gd fmla="val 16667" name="adj"/>
                  </a:avLst>
                </a:prstGeom>
                <a:solidFill>
                  <a:srgbClr val="FFF1B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Empathy, communication, collaboration, well-being, self-regulation</a:t>
                  </a:r>
                  <a:endParaRPr b="0" i="0" sz="1400" u="none" cap="none" strike="noStrike">
                    <a:solidFill>
                      <a:srgbClr val="000000"/>
                    </a:solidFill>
                    <a:latin typeface="Arial"/>
                    <a:ea typeface="Arial"/>
                    <a:cs typeface="Arial"/>
                    <a:sym typeface="Arial"/>
                  </a:endParaRPr>
                </a:p>
              </p:txBody>
            </p:sp>
            <p:sp>
              <p:nvSpPr>
                <p:cNvPr id="137" name="Google Shape;137;g3b05430cd3f_0_53"/>
                <p:cNvSpPr/>
                <p:nvPr/>
              </p:nvSpPr>
              <p:spPr>
                <a:xfrm>
                  <a:off x="632575" y="2439438"/>
                  <a:ext cx="1933200" cy="501000"/>
                </a:xfrm>
                <a:prstGeom prst="roundRect">
                  <a:avLst>
                    <a:gd fmla="val 16667" name="adj"/>
                  </a:avLst>
                </a:prstGeom>
                <a:solidFill>
                  <a:srgbClr val="247178"/>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Reflective practice</a:t>
                  </a:r>
                  <a:endParaRPr b="1" i="0" sz="1400" u="none" cap="none" strike="noStrike">
                    <a:solidFill>
                      <a:srgbClr val="FFFFFF"/>
                    </a:solidFill>
                    <a:latin typeface="Arial"/>
                    <a:ea typeface="Arial"/>
                    <a:cs typeface="Arial"/>
                    <a:sym typeface="Arial"/>
                  </a:endParaRPr>
                </a:p>
              </p:txBody>
            </p:sp>
            <p:sp>
              <p:nvSpPr>
                <p:cNvPr id="138" name="Google Shape;138;g3b05430cd3f_0_53"/>
                <p:cNvSpPr/>
                <p:nvPr/>
              </p:nvSpPr>
              <p:spPr>
                <a:xfrm>
                  <a:off x="2675249" y="2439438"/>
                  <a:ext cx="1933200" cy="501000"/>
                </a:xfrm>
                <a:prstGeom prst="roundRect">
                  <a:avLst>
                    <a:gd fmla="val 16667" name="adj"/>
                  </a:avLst>
                </a:prstGeom>
                <a:solidFill>
                  <a:srgbClr val="DDD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Positive emotions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Meaning</a:t>
                  </a:r>
                  <a:endParaRPr b="0" i="0" sz="1400" u="none" cap="none" strike="noStrike">
                    <a:solidFill>
                      <a:srgbClr val="000000"/>
                    </a:solidFill>
                    <a:latin typeface="Arial"/>
                    <a:ea typeface="Arial"/>
                    <a:cs typeface="Arial"/>
                    <a:sym typeface="Arial"/>
                  </a:endParaRPr>
                </a:p>
              </p:txBody>
            </p:sp>
            <p:sp>
              <p:nvSpPr>
                <p:cNvPr id="139" name="Google Shape;139;g3b05430cd3f_0_53"/>
                <p:cNvSpPr/>
                <p:nvPr/>
              </p:nvSpPr>
              <p:spPr>
                <a:xfrm>
                  <a:off x="4717924" y="2439438"/>
                  <a:ext cx="1933200" cy="501000"/>
                </a:xfrm>
                <a:prstGeom prst="roundRect">
                  <a:avLst>
                    <a:gd fmla="val 16667" name="adj"/>
                  </a:avLst>
                </a:prstGeom>
                <a:solidFill>
                  <a:srgbClr val="9FF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Information &amp; data literacy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Safety (Well-being)</a:t>
                  </a:r>
                  <a:endParaRPr b="0" i="0" sz="1400" u="none" cap="none" strike="noStrike">
                    <a:solidFill>
                      <a:srgbClr val="000000"/>
                    </a:solidFill>
                    <a:latin typeface="Arial"/>
                    <a:ea typeface="Arial"/>
                    <a:cs typeface="Arial"/>
                    <a:sym typeface="Arial"/>
                  </a:endParaRPr>
                </a:p>
              </p:txBody>
            </p:sp>
            <p:sp>
              <p:nvSpPr>
                <p:cNvPr id="140" name="Google Shape;140;g3b05430cd3f_0_53"/>
                <p:cNvSpPr/>
                <p:nvPr/>
              </p:nvSpPr>
              <p:spPr>
                <a:xfrm>
                  <a:off x="6760624" y="2439438"/>
                  <a:ext cx="1933200" cy="501000"/>
                </a:xfrm>
                <a:prstGeom prst="roundRect">
                  <a:avLst>
                    <a:gd fmla="val 16667" name="adj"/>
                  </a:avLst>
                </a:prstGeom>
                <a:solidFill>
                  <a:srgbClr val="FFF1B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Self-regulation, well-being</a:t>
                  </a:r>
                  <a:endParaRPr b="0" i="0" sz="1400" u="none" cap="none" strike="noStrike">
                    <a:solidFill>
                      <a:srgbClr val="000000"/>
                    </a:solidFill>
                    <a:latin typeface="Arial"/>
                    <a:ea typeface="Arial"/>
                    <a:cs typeface="Arial"/>
                    <a:sym typeface="Arial"/>
                  </a:endParaRPr>
                </a:p>
              </p:txBody>
            </p:sp>
            <p:sp>
              <p:nvSpPr>
                <p:cNvPr id="141" name="Google Shape;141;g3b05430cd3f_0_53"/>
                <p:cNvSpPr/>
                <p:nvPr/>
              </p:nvSpPr>
              <p:spPr>
                <a:xfrm>
                  <a:off x="632575" y="3002501"/>
                  <a:ext cx="1933200" cy="501000"/>
                </a:xfrm>
                <a:prstGeom prst="roundRect">
                  <a:avLst>
                    <a:gd fmla="val 16667" name="adj"/>
                  </a:avLst>
                </a:prstGeom>
                <a:solidFill>
                  <a:srgbClr val="247178"/>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Flipped classroom</a:t>
                  </a:r>
                  <a:endParaRPr b="1" i="0" sz="1400" u="none" cap="none" strike="noStrike">
                    <a:solidFill>
                      <a:srgbClr val="FFFFFF"/>
                    </a:solidFill>
                    <a:latin typeface="Arial"/>
                    <a:ea typeface="Arial"/>
                    <a:cs typeface="Arial"/>
                    <a:sym typeface="Arial"/>
                  </a:endParaRPr>
                </a:p>
              </p:txBody>
            </p:sp>
            <p:sp>
              <p:nvSpPr>
                <p:cNvPr id="142" name="Google Shape;142;g3b05430cd3f_0_53"/>
                <p:cNvSpPr/>
                <p:nvPr/>
              </p:nvSpPr>
              <p:spPr>
                <a:xfrm>
                  <a:off x="2675249" y="3002501"/>
                  <a:ext cx="1933200" cy="501000"/>
                </a:xfrm>
                <a:prstGeom prst="roundRect">
                  <a:avLst>
                    <a:gd fmla="val 16667" name="adj"/>
                  </a:avLst>
                </a:prstGeom>
                <a:solidFill>
                  <a:srgbClr val="DDD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Engagement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Accomplishment</a:t>
                  </a:r>
                  <a:endParaRPr b="0" i="0" sz="1400" u="none" cap="none" strike="noStrike">
                    <a:solidFill>
                      <a:srgbClr val="000000"/>
                    </a:solidFill>
                    <a:latin typeface="Arial"/>
                    <a:ea typeface="Arial"/>
                    <a:cs typeface="Arial"/>
                    <a:sym typeface="Arial"/>
                  </a:endParaRPr>
                </a:p>
              </p:txBody>
            </p:sp>
            <p:sp>
              <p:nvSpPr>
                <p:cNvPr id="143" name="Google Shape;143;g3b05430cd3f_0_53"/>
                <p:cNvSpPr/>
                <p:nvPr/>
              </p:nvSpPr>
              <p:spPr>
                <a:xfrm>
                  <a:off x="4717924" y="3002501"/>
                  <a:ext cx="1933200" cy="501000"/>
                </a:xfrm>
                <a:prstGeom prst="roundRect">
                  <a:avLst>
                    <a:gd fmla="val 16667" name="adj"/>
                  </a:avLst>
                </a:prstGeom>
                <a:solidFill>
                  <a:srgbClr val="9FF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Communication &amp; collaboration, Problem-solving</a:t>
                  </a:r>
                  <a:endParaRPr b="0" i="0" sz="1400" u="none" cap="none" strike="noStrike">
                    <a:solidFill>
                      <a:srgbClr val="000000"/>
                    </a:solidFill>
                    <a:latin typeface="Arial"/>
                    <a:ea typeface="Arial"/>
                    <a:cs typeface="Arial"/>
                    <a:sym typeface="Arial"/>
                  </a:endParaRPr>
                </a:p>
              </p:txBody>
            </p:sp>
            <p:sp>
              <p:nvSpPr>
                <p:cNvPr id="144" name="Google Shape;144;g3b05430cd3f_0_53"/>
                <p:cNvSpPr/>
                <p:nvPr/>
              </p:nvSpPr>
              <p:spPr>
                <a:xfrm>
                  <a:off x="6760624" y="3002501"/>
                  <a:ext cx="1933200" cy="501000"/>
                </a:xfrm>
                <a:prstGeom prst="roundRect">
                  <a:avLst>
                    <a:gd fmla="val 16667" name="adj"/>
                  </a:avLst>
                </a:prstGeom>
                <a:solidFill>
                  <a:srgbClr val="FFF1B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Self-regulation, managing learning, adaptability, growth mindset</a:t>
                  </a:r>
                  <a:endParaRPr b="0" i="0" sz="1400" u="none" cap="none" strike="noStrike">
                    <a:solidFill>
                      <a:srgbClr val="000000"/>
                    </a:solidFill>
                    <a:latin typeface="Arial"/>
                    <a:ea typeface="Arial"/>
                    <a:cs typeface="Arial"/>
                    <a:sym typeface="Arial"/>
                  </a:endParaRPr>
                </a:p>
              </p:txBody>
            </p:sp>
            <p:sp>
              <p:nvSpPr>
                <p:cNvPr id="145" name="Google Shape;145;g3b05430cd3f_0_53"/>
                <p:cNvSpPr/>
                <p:nvPr/>
              </p:nvSpPr>
              <p:spPr>
                <a:xfrm>
                  <a:off x="632575" y="3565587"/>
                  <a:ext cx="1933200" cy="501000"/>
                </a:xfrm>
                <a:prstGeom prst="roundRect">
                  <a:avLst>
                    <a:gd fmla="val 16667" name="adj"/>
                  </a:avLst>
                </a:prstGeom>
                <a:solidFill>
                  <a:srgbClr val="247178"/>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Gamification</a:t>
                  </a:r>
                  <a:endParaRPr b="1" i="0" sz="1400" u="none" cap="none" strike="noStrike">
                    <a:solidFill>
                      <a:srgbClr val="FFFFFF"/>
                    </a:solidFill>
                    <a:latin typeface="Arial"/>
                    <a:ea typeface="Arial"/>
                    <a:cs typeface="Arial"/>
                    <a:sym typeface="Arial"/>
                  </a:endParaRPr>
                </a:p>
              </p:txBody>
            </p:sp>
            <p:sp>
              <p:nvSpPr>
                <p:cNvPr id="146" name="Google Shape;146;g3b05430cd3f_0_53"/>
                <p:cNvSpPr/>
                <p:nvPr/>
              </p:nvSpPr>
              <p:spPr>
                <a:xfrm>
                  <a:off x="2675249" y="3565587"/>
                  <a:ext cx="1933200" cy="501000"/>
                </a:xfrm>
                <a:prstGeom prst="roundRect">
                  <a:avLst>
                    <a:gd fmla="val 16667" name="adj"/>
                  </a:avLst>
                </a:prstGeom>
                <a:solidFill>
                  <a:srgbClr val="DDD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Positive emotions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Engagement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Accomplishment</a:t>
                  </a:r>
                  <a:endParaRPr b="0" i="0" sz="1400" u="none" cap="none" strike="noStrike">
                    <a:solidFill>
                      <a:srgbClr val="000000"/>
                    </a:solidFill>
                    <a:latin typeface="Arial"/>
                    <a:ea typeface="Arial"/>
                    <a:cs typeface="Arial"/>
                    <a:sym typeface="Arial"/>
                  </a:endParaRPr>
                </a:p>
              </p:txBody>
            </p:sp>
            <p:sp>
              <p:nvSpPr>
                <p:cNvPr id="147" name="Google Shape;147;g3b05430cd3f_0_53"/>
                <p:cNvSpPr/>
                <p:nvPr/>
              </p:nvSpPr>
              <p:spPr>
                <a:xfrm>
                  <a:off x="4717924" y="3565587"/>
                  <a:ext cx="1933200" cy="501000"/>
                </a:xfrm>
                <a:prstGeom prst="roundRect">
                  <a:avLst>
                    <a:gd fmla="val 16667" name="adj"/>
                  </a:avLst>
                </a:prstGeom>
                <a:solidFill>
                  <a:srgbClr val="9FF1F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Problem-solving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Digital content creation</a:t>
                  </a:r>
                  <a:endParaRPr b="0" i="0" sz="1400" u="none" cap="none" strike="noStrike">
                    <a:solidFill>
                      <a:srgbClr val="000000"/>
                    </a:solidFill>
                    <a:latin typeface="Arial"/>
                    <a:ea typeface="Arial"/>
                    <a:cs typeface="Arial"/>
                    <a:sym typeface="Arial"/>
                  </a:endParaRPr>
                </a:p>
              </p:txBody>
            </p:sp>
            <p:sp>
              <p:nvSpPr>
                <p:cNvPr id="148" name="Google Shape;148;g3b05430cd3f_0_53"/>
                <p:cNvSpPr/>
                <p:nvPr/>
              </p:nvSpPr>
              <p:spPr>
                <a:xfrm>
                  <a:off x="6760624" y="3565587"/>
                  <a:ext cx="1933200" cy="501000"/>
                </a:xfrm>
                <a:prstGeom prst="roundRect">
                  <a:avLst>
                    <a:gd fmla="val 16667" name="adj"/>
                  </a:avLst>
                </a:prstGeom>
                <a:solidFill>
                  <a:srgbClr val="FFF1B9"/>
                </a:solidFill>
                <a:ln cap="flat" cmpd="sng" w="17625">
                  <a:solidFill>
                    <a:srgbClr val="99999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Motivation (linked to self-regulation), resilience (well-being), growth mindset</a:t>
                  </a:r>
                  <a:endParaRPr b="0" i="0" sz="1400" u="none" cap="none" strike="noStrike">
                    <a:solidFill>
                      <a:srgbClr val="000000"/>
                    </a:solidFill>
                    <a:latin typeface="Arial"/>
                    <a:ea typeface="Arial"/>
                    <a:cs typeface="Arial"/>
                    <a:sym typeface="Arial"/>
                  </a:endParaRPr>
                </a:p>
              </p:txBody>
            </p:sp>
            <p:sp>
              <p:nvSpPr>
                <p:cNvPr id="149" name="Google Shape;149;g3b05430cd3f_0_53"/>
                <p:cNvSpPr/>
                <p:nvPr/>
              </p:nvSpPr>
              <p:spPr>
                <a:xfrm rot="-5400000">
                  <a:off x="1583697" y="321956"/>
                  <a:ext cx="30300" cy="1851000"/>
                </a:xfrm>
                <a:prstGeom prst="leftBracket">
                  <a:avLst>
                    <a:gd fmla="val 8333" name="adj"/>
                  </a:avLst>
                </a:prstGeom>
                <a:noFill/>
                <a:ln cap="flat" cmpd="sng" w="17625">
                  <a:solidFill>
                    <a:srgbClr val="000000"/>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3b05430cd3f_0_53"/>
                <p:cNvSpPr/>
                <p:nvPr/>
              </p:nvSpPr>
              <p:spPr>
                <a:xfrm rot="-5400000">
                  <a:off x="3626589" y="279342"/>
                  <a:ext cx="30300" cy="1935900"/>
                </a:xfrm>
                <a:prstGeom prst="leftBracket">
                  <a:avLst>
                    <a:gd fmla="val 8333" name="adj"/>
                  </a:avLst>
                </a:prstGeom>
                <a:noFill/>
                <a:ln cap="flat" cmpd="sng" w="17625">
                  <a:solidFill>
                    <a:srgbClr val="000000"/>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3b05430cd3f_0_53"/>
                <p:cNvSpPr/>
                <p:nvPr/>
              </p:nvSpPr>
              <p:spPr>
                <a:xfrm rot="-5400000">
                  <a:off x="5669281" y="279165"/>
                  <a:ext cx="30300" cy="1935900"/>
                </a:xfrm>
                <a:prstGeom prst="leftBracket">
                  <a:avLst>
                    <a:gd fmla="val 8333" name="adj"/>
                  </a:avLst>
                </a:prstGeom>
                <a:noFill/>
                <a:ln cap="flat" cmpd="sng" w="17625">
                  <a:solidFill>
                    <a:srgbClr val="000000"/>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3b05430cd3f_0_53"/>
                <p:cNvSpPr/>
                <p:nvPr/>
              </p:nvSpPr>
              <p:spPr>
                <a:xfrm rot="-5400000">
                  <a:off x="7711974" y="279167"/>
                  <a:ext cx="30300" cy="1935900"/>
                </a:xfrm>
                <a:prstGeom prst="leftBracket">
                  <a:avLst>
                    <a:gd fmla="val 8333" name="adj"/>
                  </a:avLst>
                </a:prstGeom>
                <a:noFill/>
                <a:ln cap="flat" cmpd="sng" w="17625">
                  <a:solidFill>
                    <a:srgbClr val="000000"/>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3b05430cd3f_0_53"/>
                <p:cNvSpPr/>
                <p:nvPr/>
              </p:nvSpPr>
              <p:spPr>
                <a:xfrm>
                  <a:off x="673497" y="973070"/>
                  <a:ext cx="1851000" cy="354000"/>
                </a:xfrm>
                <a:prstGeom prst="rect">
                  <a:avLst/>
                </a:prstGeom>
                <a:noFill/>
                <a:ln>
                  <a:noFill/>
                </a:ln>
              </p:spPr>
              <p:txBody>
                <a:bodyPr anchorCtr="0" anchor="t"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Approach</a:t>
                  </a:r>
                  <a:endParaRPr b="1" i="0" sz="1400" u="none" cap="none" strike="noStrike">
                    <a:solidFill>
                      <a:srgbClr val="000000"/>
                    </a:solidFill>
                    <a:latin typeface="Arial"/>
                    <a:ea typeface="Arial"/>
                    <a:cs typeface="Arial"/>
                    <a:sym typeface="Arial"/>
                  </a:endParaRPr>
                </a:p>
              </p:txBody>
            </p:sp>
            <p:sp>
              <p:nvSpPr>
                <p:cNvPr id="154" name="Google Shape;154;g3b05430cd3f_0_53"/>
                <p:cNvSpPr/>
                <p:nvPr/>
              </p:nvSpPr>
              <p:spPr>
                <a:xfrm>
                  <a:off x="2716010" y="973070"/>
                  <a:ext cx="1851000" cy="354000"/>
                </a:xfrm>
                <a:prstGeom prst="rect">
                  <a:avLst/>
                </a:prstGeom>
                <a:noFill/>
                <a:ln>
                  <a:noFill/>
                </a:ln>
              </p:spPr>
              <p:txBody>
                <a:bodyPr anchorCtr="0" anchor="t"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PERMA elements</a:t>
                  </a:r>
                  <a:endParaRPr b="1" i="0" sz="1400" u="none" cap="none" strike="noStrike">
                    <a:solidFill>
                      <a:srgbClr val="000000"/>
                    </a:solidFill>
                    <a:latin typeface="Arial"/>
                    <a:ea typeface="Arial"/>
                    <a:cs typeface="Arial"/>
                    <a:sym typeface="Arial"/>
                  </a:endParaRPr>
                </a:p>
              </p:txBody>
            </p:sp>
            <p:sp>
              <p:nvSpPr>
                <p:cNvPr id="155" name="Google Shape;155;g3b05430cd3f_0_53"/>
                <p:cNvSpPr/>
                <p:nvPr/>
              </p:nvSpPr>
              <p:spPr>
                <a:xfrm>
                  <a:off x="4759420" y="973070"/>
                  <a:ext cx="1851000" cy="354000"/>
                </a:xfrm>
                <a:prstGeom prst="rect">
                  <a:avLst/>
                </a:prstGeom>
                <a:noFill/>
                <a:ln>
                  <a:noFill/>
                </a:ln>
              </p:spPr>
              <p:txBody>
                <a:bodyPr anchorCtr="0" anchor="t"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DigComp</a:t>
                  </a:r>
                  <a:endParaRPr b="1" i="0" sz="1400" u="none" cap="none" strike="noStrike">
                    <a:solidFill>
                      <a:srgbClr val="000000"/>
                    </a:solidFill>
                    <a:latin typeface="Arial"/>
                    <a:ea typeface="Arial"/>
                    <a:cs typeface="Arial"/>
                    <a:sym typeface="Arial"/>
                  </a:endParaRPr>
                </a:p>
              </p:txBody>
            </p:sp>
            <p:sp>
              <p:nvSpPr>
                <p:cNvPr id="156" name="Google Shape;156;g3b05430cd3f_0_53"/>
                <p:cNvSpPr/>
                <p:nvPr/>
              </p:nvSpPr>
              <p:spPr>
                <a:xfrm>
                  <a:off x="6801394" y="973070"/>
                  <a:ext cx="1851000" cy="354000"/>
                </a:xfrm>
                <a:prstGeom prst="rect">
                  <a:avLst/>
                </a:prstGeom>
                <a:noFill/>
                <a:ln>
                  <a:noFill/>
                </a:ln>
              </p:spPr>
              <p:txBody>
                <a:bodyPr anchorCtr="0" anchor="t"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LifeComp</a:t>
                  </a:r>
                  <a:endParaRPr b="1" i="0" sz="1400" u="none" cap="none" strike="noStrike">
                    <a:solidFill>
                      <a:srgbClr val="000000"/>
                    </a:solidFill>
                    <a:latin typeface="Arial"/>
                    <a:ea typeface="Arial"/>
                    <a:cs typeface="Arial"/>
                    <a:sym typeface="Arial"/>
                  </a:endParaRPr>
                </a:p>
              </p:txBody>
            </p:sp>
            <p:sp>
              <p:nvSpPr>
                <p:cNvPr id="157" name="Google Shape;157;g3b05430cd3f_0_53"/>
                <p:cNvSpPr/>
                <p:nvPr/>
              </p:nvSpPr>
              <p:spPr>
                <a:xfrm>
                  <a:off x="632575" y="670125"/>
                  <a:ext cx="8062800" cy="353100"/>
                </a:xfrm>
                <a:prstGeom prst="roundRect">
                  <a:avLst>
                    <a:gd fmla="val 16667" name="adj"/>
                  </a:avLst>
                </a:prstGeom>
                <a:solidFill>
                  <a:srgbClr val="AB88FF"/>
                </a:solidFill>
                <a:ln cap="flat" cmpd="sng" w="17625">
                  <a:solidFill>
                    <a:srgbClr val="D9D9D9"/>
                  </a:solidFill>
                  <a:prstDash val="solid"/>
                  <a:round/>
                  <a:headEnd len="sm" w="sm" type="none"/>
                  <a:tailEnd len="sm" w="sm" type="none"/>
                </a:ln>
              </p:spPr>
              <p:txBody>
                <a:bodyPr anchorCtr="0" anchor="ctr" bIns="169225" lIns="169225" spcFirstLastPara="1" rIns="169225" wrap="square" tIns="1692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Pedagogical Alignment Chart</a:t>
                  </a:r>
                  <a:endParaRPr b="1" i="0" sz="1800" u="none" cap="none" strike="noStrike">
                    <a:solidFill>
                      <a:srgbClr val="FFFFFF"/>
                    </a:solidFill>
                    <a:latin typeface="Arial"/>
                    <a:ea typeface="Arial"/>
                    <a:cs typeface="Arial"/>
                    <a:sym typeface="Arial"/>
                  </a:endParaRPr>
                </a:p>
              </p:txBody>
            </p:sp>
          </p:grpSp>
        </p:grpSp>
      </p:grpSp>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