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6858000" cx="12192000"/>
  <p:notesSz cx="6858000" cy="9144000"/>
  <p:embeddedFontLst>
    <p:embeddedFont>
      <p:font typeface="Open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2" roundtripDataSignature="AMtx7mjl2cF8wdOMD197hj2O9E0GOozS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384CCE-F28F-4DA7-93F4-134D34AA82E1}">
  <a:tblStyle styleId="{8B384CCE-F28F-4DA7-93F4-134D34AA82E1}" styleName="Table_0">
    <a:wholeTbl>
      <a:tcTxStyle b="off" i="off">
        <a:font>
          <a:latin typeface="Arial"/>
          <a:ea typeface="Arial"/>
          <a:cs typeface="Arial"/>
        </a:font>
        <a:srgbClr val="000000"/>
      </a:tcTxStyle>
      <a:tcStyle>
        <a:tcBdr>
          <a:left>
            <a:ln cap="flat" cmpd="sng" w="9525">
              <a:solidFill>
                <a:srgbClr val="AB88FF"/>
              </a:solidFill>
              <a:prstDash val="solid"/>
              <a:round/>
              <a:headEnd len="sm" w="sm" type="none"/>
              <a:tailEnd len="sm" w="sm" type="none"/>
            </a:ln>
          </a:left>
          <a:right>
            <a:ln cap="flat" cmpd="sng" w="9525">
              <a:solidFill>
                <a:srgbClr val="AB88FF"/>
              </a:solidFill>
              <a:prstDash val="solid"/>
              <a:round/>
              <a:headEnd len="sm" w="sm" type="none"/>
              <a:tailEnd len="sm" w="sm" type="none"/>
            </a:ln>
          </a:right>
          <a:top>
            <a:ln cap="flat" cmpd="sng" w="9525">
              <a:solidFill>
                <a:srgbClr val="AB88FF"/>
              </a:solidFill>
              <a:prstDash val="solid"/>
              <a:round/>
              <a:headEnd len="sm" w="sm" type="none"/>
              <a:tailEnd len="sm" w="sm" type="none"/>
            </a:ln>
          </a:top>
          <a:bottom>
            <a:ln cap="flat" cmpd="sng" w="9525">
              <a:solidFill>
                <a:srgbClr val="AB88FF"/>
              </a:solidFill>
              <a:prstDash val="solid"/>
              <a:round/>
              <a:headEnd len="sm" w="sm" type="none"/>
              <a:tailEnd len="sm" w="sm" type="none"/>
            </a:ln>
          </a:bottom>
          <a:insideH>
            <a:ln cap="flat" cmpd="sng" w="9525">
              <a:solidFill>
                <a:srgbClr val="AB88FF"/>
              </a:solidFill>
              <a:prstDash val="solid"/>
              <a:round/>
              <a:headEnd len="sm" w="sm" type="none"/>
              <a:tailEnd len="sm" w="sm" type="none"/>
            </a:ln>
          </a:insideH>
          <a:insideV>
            <a:ln cap="flat" cmpd="sng" w="9525">
              <a:solidFill>
                <a:srgbClr val="AB88FF"/>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customschemas.google.com/relationships/presentationmetadata" Target="meta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boldItalic.fntdata"/><Relationship Id="rId70" Type="http://schemas.openxmlformats.org/officeDocument/2006/relationships/font" Target="fonts/OpenSans-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OpenSans-regular.fnt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b05430cd3f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3b05430cd3f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b05430cd3f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3b05430cd3f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g3b05430cd3f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b05430cd3f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3b05430cd3f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3b05430cd3f_0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b05430cd3f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3b05430cd3f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3b05430cd3f_0_1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b05430cd3f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3b05430cd3f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3b05430cd3f_0_1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b05430cd3f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3b05430cd3f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3b05430cd3f_0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b05430cd3f_0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3b05430cd3f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aec51c1436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3aec51c1436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b05430cd3f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3b05430cd3f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3b05430cd3f_0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b05430cd3f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3b05430cd3f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3b05430cd3f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b05430cd3f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b05430cd3f_0_2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3b05430cd3f_0_2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b05430cd3f_0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3b05430cd3f_0_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3b05430cd3f_0_2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b05430cd3f_0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3b05430cd3f_0_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3b05430cd3f_0_2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b05430cd3f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3b05430cd3f_0_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g3b05430cd3f_0_2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b05430cd3f_0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3b05430cd3f_0_2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3b05430cd3f_0_2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b05430cd3f_0_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3b05430cd3f_0_2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3b05430cd3f_0_2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b05430cd3f_0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3b05430cd3f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aec51c1436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3aec51c1436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g3aec51c1436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b05430cd3f_0_2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3b05430cd3f_0_2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3b05430cd3f_0_2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b05430cd3f_0_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3b05430cd3f_0_3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g3b05430cd3f_0_3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b05430cd3f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g3b05430cd3f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b05430cd3f_0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3b05430cd3f_0_3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g3b05430cd3f_0_3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b05430cd3f_2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3b05430cd3f_2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g3b05430cd3f_2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b05430cd3f_2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g3b05430cd3f_2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b05430cd3f_2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3b05430cd3f_2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g3b05430cd3f_2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b05430cd3f_2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3b05430cd3f_2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g3b05430cd3f_2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b05430cd3f_2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g3b05430cd3f_2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g3b05430cd3f_2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b05430cd3f_2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g3b05430cd3f_2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b05430cd3f_2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3b05430cd3f_2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provide </a:t>
            </a:r>
            <a:r>
              <a:rPr b="1" lang="en-US"/>
              <a:t>three lesson plans examples</a:t>
            </a:r>
            <a:r>
              <a:rPr lang="en-US"/>
              <a:t> and activity sheet </a:t>
            </a:r>
            <a:r>
              <a:rPr b="1" lang="en-US"/>
              <a:t>Activity: Group Reflection on Lesson Plan Examples</a:t>
            </a:r>
            <a:endParaRPr b="1"/>
          </a:p>
          <a:p>
            <a:pPr indent="0" lvl="0" marL="0" rtl="0" algn="l">
              <a:lnSpc>
                <a:spcPct val="100000"/>
              </a:lnSpc>
              <a:spcBef>
                <a:spcPts val="0"/>
              </a:spcBef>
              <a:spcAft>
                <a:spcPts val="0"/>
              </a:spcAft>
              <a:buSzPts val="1400"/>
              <a:buNone/>
            </a:pPr>
            <a:r>
              <a:t/>
            </a:r>
            <a:endParaRPr/>
          </a:p>
        </p:txBody>
      </p:sp>
      <p:sp>
        <p:nvSpPr>
          <p:cNvPr id="404" name="Google Shape;404;g3b05430cd3f_2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b05430cd3f_2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g3b05430cd3f_2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g3b05430cd3f_2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b05430cd3f_2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3b05430cd3f_2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g3b05430cd3f_2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b05430cd3f_2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3b05430cd3f_2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g3b05430cd3f_2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b05430cd3f_2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g3b05430cd3f_2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b05430cd3f_2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g3b05430cd3f_2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3b05430cd3f_2_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b05430cd3f_2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3b05430cd3f_2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g3b05430cd3f_2_1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b05430cd3f_2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3b05430cd3f_2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g3b05430cd3f_2_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b05430cd3f_2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3b05430cd3f_2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 name="Google Shape;461;g3b05430cd3f_2_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b05430cd3f_2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3b05430cd3f_2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g3b05430cd3f_2_1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b05430cd3f_2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3b05430cd3f_2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g3b05430cd3f_2_1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b05430cd3f_2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g3b05430cd3f_2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g3b05430cd3f_2_1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b05430cd3f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g3b05430cd3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b05430cd3f_2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3b05430cd3f_2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g3b05430cd3f_2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b05430cd3f_2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g3b05430cd3f_2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b05430cd3f_2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3b05430cd3f_2_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g3b05430cd3f_2_1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b05430cd3f_2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3b05430cd3f_2_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g3b05430cd3f_2_1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b05430cd3f_2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g3b05430cd3f_2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g3b05430cd3f_2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b05430cd3f_2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g3b05430cd3f_2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g3b05430cd3f_2_2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b05430cd3f_2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3b05430cd3f_2_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g3b05430cd3f_2_2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b05430cd3f_2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g3b05430cd3f_2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 name="Google Shape;549;g3b05430cd3f_2_2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b05430cd3f_2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3b05430cd3f_2_2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 name="Google Shape;556;g3b05430cd3f_2_2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3b05430cd3f_2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g3b05430cd3f_2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g3b05430cd3f_2_2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b05430cd3f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3b05430cd3f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When you intentionally connect your teaching methods to these principles, you help students become not just digital users, but digital citizens who are balanced, capable, and thoughtful (Waters &amp; Loton, 2019).</a:t>
            </a:r>
            <a:endParaRPr sz="1100"/>
          </a:p>
        </p:txBody>
      </p:sp>
      <p:sp>
        <p:nvSpPr>
          <p:cNvPr id="87" name="Google Shape;87;g3b05430cd3f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b05430cd3f_2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g3b05430cd3f_2_2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5" name="Google Shape;575;g3b05430cd3f_2_2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2" name="Google Shape;5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b05430cd3f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3b05430cd3f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g3b05430cd3f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b05430cd3f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3b05430cd3f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3b05430cd3f_0_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 name="Shape 15"/>
        <p:cNvGrpSpPr/>
        <p:nvPr/>
      </p:nvGrpSpPr>
      <p:grpSpPr>
        <a:xfrm>
          <a:off x="0" y="0"/>
          <a:ext cx="0" cy="0"/>
          <a:chOff x="0" y="0"/>
          <a:chExt cx="0" cy="0"/>
        </a:xfrm>
      </p:grpSpPr>
      <p:sp>
        <p:nvSpPr>
          <p:cNvPr id="16" name="Google Shape;16;p11"/>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Arial"/>
              <a:buNone/>
              <a:defRPr b="1"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188075" y="243866"/>
            <a:ext cx="2197684" cy="1144328"/>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6944356"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4" name="Shape 24"/>
        <p:cNvGrpSpPr/>
        <p:nvPr/>
      </p:nvGrpSpPr>
      <p:grpSpPr>
        <a:xfrm>
          <a:off x="0" y="0"/>
          <a:ext cx="0" cy="0"/>
          <a:chOff x="0" y="0"/>
          <a:chExt cx="0" cy="0"/>
        </a:xfrm>
      </p:grpSpPr>
      <p:sp>
        <p:nvSpPr>
          <p:cNvPr id="25" name="Google Shape;25;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Arial"/>
              <a:buNone/>
              <a:defRPr b="0"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p:nvPr/>
        </p:nvSpPr>
        <p:spPr>
          <a:xfrm flipH="1">
            <a:off x="2172708" y="2774849"/>
            <a:ext cx="7839428"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chemeClr val="accent2"/>
        </a:solidFill>
      </p:bgPr>
    </p:bg>
    <p:spTree>
      <p:nvGrpSpPr>
        <p:cNvPr id="28" name="Shape 28"/>
        <p:cNvGrpSpPr/>
        <p:nvPr/>
      </p:nvGrpSpPr>
      <p:grpSpPr>
        <a:xfrm>
          <a:off x="0" y="0"/>
          <a:ext cx="0" cy="0"/>
          <a:chOff x="0" y="0"/>
          <a:chExt cx="0" cy="0"/>
        </a:xfrm>
      </p:grpSpPr>
      <p:sp>
        <p:nvSpPr>
          <p:cNvPr id="29" name="Google Shape;29;g3b05430cd3f_0_179"/>
          <p:cNvSpPr txBox="1"/>
          <p:nvPr>
            <p:ph type="title"/>
          </p:nvPr>
        </p:nvSpPr>
        <p:spPr>
          <a:xfrm>
            <a:off x="838200" y="365129"/>
            <a:ext cx="10515600" cy="1325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0" name="Shape 30"/>
        <p:cNvGrpSpPr/>
        <p:nvPr/>
      </p:nvGrpSpPr>
      <p:grpSpPr>
        <a:xfrm>
          <a:off x="0" y="0"/>
          <a:ext cx="0" cy="0"/>
          <a:chOff x="0" y="0"/>
          <a:chExt cx="0" cy="0"/>
        </a:xfrm>
      </p:grpSpPr>
      <p:sp>
        <p:nvSpPr>
          <p:cNvPr id="31" name="Google Shape;31;p19"/>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Arial"/>
              <a:buNone/>
              <a:defRPr b="0" sz="20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p:nvPr/>
        </p:nvSpPr>
        <p:spPr>
          <a:xfrm flipH="1">
            <a:off x="2172707" y="2913643"/>
            <a:ext cx="7839428" cy="457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 name="Google Shape;33;p19"/>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34" name="Google Shape;34;p19"/>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38" name="Shape 38"/>
        <p:cNvGrpSpPr/>
        <p:nvPr/>
      </p:nvGrpSpPr>
      <p:grpSpPr>
        <a:xfrm>
          <a:off x="0" y="0"/>
          <a:ext cx="0" cy="0"/>
          <a:chOff x="0" y="0"/>
          <a:chExt cx="0" cy="0"/>
        </a:xfrm>
      </p:grpSpPr>
      <p:sp>
        <p:nvSpPr>
          <p:cNvPr id="39" name="Google Shape;39;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1" name="Shape 41"/>
        <p:cNvGrpSpPr/>
        <p:nvPr/>
      </p:nvGrpSpPr>
      <p:grpSpPr>
        <a:xfrm>
          <a:off x="0" y="0"/>
          <a:ext cx="0" cy="0"/>
          <a:chOff x="0" y="0"/>
          <a:chExt cx="0" cy="0"/>
        </a:xfrm>
      </p:grpSpPr>
      <p:sp>
        <p:nvSpPr>
          <p:cNvPr id="42" name="Google Shape;42;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15"/>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45" name="Shape 45"/>
        <p:cNvGrpSpPr/>
        <p:nvPr/>
      </p:nvGrpSpPr>
      <p:grpSpPr>
        <a:xfrm>
          <a:off x="0" y="0"/>
          <a:ext cx="0" cy="0"/>
          <a:chOff x="0" y="0"/>
          <a:chExt cx="0" cy="0"/>
        </a:xfrm>
      </p:grpSpPr>
      <p:sp>
        <p:nvSpPr>
          <p:cNvPr id="46" name="Google Shape;46;p1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17"/>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1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0" name="Shape 50"/>
        <p:cNvGrpSpPr/>
        <p:nvPr/>
      </p:nvGrpSpPr>
      <p:grpSpPr>
        <a:xfrm>
          <a:off x="0" y="0"/>
          <a:ext cx="0" cy="0"/>
          <a:chOff x="0" y="0"/>
          <a:chExt cx="0" cy="0"/>
        </a:xfrm>
      </p:grpSpPr>
      <p:sp>
        <p:nvSpPr>
          <p:cNvPr id="51" name="Google Shape;51;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6"/>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35" name="Shape 35"/>
        <p:cNvGrpSpPr/>
        <p:nvPr/>
      </p:nvGrpSpPr>
      <p:grpSpPr>
        <a:xfrm>
          <a:off x="0" y="0"/>
          <a:ext cx="0" cy="0"/>
          <a:chOff x="0" y="0"/>
          <a:chExt cx="0" cy="0"/>
        </a:xfrm>
      </p:grpSpPr>
      <p:sp>
        <p:nvSpPr>
          <p:cNvPr id="36" name="Google Shape;36;p13"/>
          <p:cNvSpPr/>
          <p:nvPr/>
        </p:nvSpPr>
        <p:spPr>
          <a:xfrm>
            <a:off x="0" y="0"/>
            <a:ext cx="12192000" cy="797521"/>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7" name="Google Shape;37;p1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Arial"/>
              <a:buNone/>
              <a:defRPr b="0" i="0" sz="3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sites.google.com/" TargetMode="External"/><Relationship Id="rId4" Type="http://schemas.openxmlformats.org/officeDocument/2006/relationships/hyperlink" Target="https://seesaw.com/" TargetMode="External"/><Relationship Id="rId5" Type="http://schemas.openxmlformats.org/officeDocument/2006/relationships/hyperlink" Target="https://wakelet.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hyperlink" Target="https://ore.exeter.ac.uk/repository/handle/10871/131280" TargetMode="External"/><Relationship Id="rId4" Type="http://schemas.openxmlformats.org/officeDocument/2006/relationships/hyperlink" Target="https://www.researchgate.net/publication/377181463"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Arial"/>
              <a:buNone/>
            </a:pPr>
            <a:r>
              <a:rPr lang="en-US"/>
              <a:t>Module 3</a:t>
            </a:r>
            <a:endParaRPr/>
          </a:p>
        </p:txBody>
      </p:sp>
      <p:sp>
        <p:nvSpPr>
          <p:cNvPr id="59" name="Google Shape;59;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lang="en-US"/>
              <a:t>PERMA-digitaalisten oppimisskenaarioiden suunnittelu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b05430cd3f_0_9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Mieti hetki:</a:t>
            </a:r>
            <a:endParaRPr/>
          </a:p>
        </p:txBody>
      </p:sp>
      <p:sp>
        <p:nvSpPr>
          <p:cNvPr id="154" name="Google Shape;154;g3b05430cd3f_0_94"/>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lang="en-US" sz="3200"/>
              <a:t>Mitkä nykyisistä opetuskäytännöistäsi jo edistävät oppilaiden digitaalista hyvinvointia, ja mitkä saattavat tahattomasti haastaa sitä?</a:t>
            </a:r>
            <a:endParaRPr i="1" sz="3000"/>
          </a:p>
        </p:txBody>
      </p:sp>
      <p:pic>
        <p:nvPicPr>
          <p:cNvPr id="155" name="Google Shape;155;g3b05430cd3f_0_94"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b05430cd3f_0_4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Project-Based Learning (PBL)</a:t>
            </a:r>
            <a:endParaRPr/>
          </a:p>
        </p:txBody>
      </p:sp>
      <p:sp>
        <p:nvSpPr>
          <p:cNvPr id="162" name="Google Shape;162;g3b05430cd3f_0_45"/>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1600"/>
              <a:t>Mitä se on:</a:t>
            </a:r>
            <a:br>
              <a:rPr lang="en-US" sz="1600"/>
            </a:br>
            <a:r>
              <a:rPr lang="en-US" sz="1600"/>
              <a:t>Oppilaat työskentelevät pidemmän ajanjakson ajan todellisen elämän haasteen parissa hyödyntäen digitaalisia välineitä tiedon hankintaan, suunnitteluun ja ratkaisujen esittämiseen. Oppiminen on tavoitteellista ja oppilaslähtöistä, ja se tukee omistajuutta ja luovuutta.</a:t>
            </a:r>
            <a:endParaRPr/>
          </a:p>
          <a:p>
            <a:pPr indent="-228600" lvl="0" marL="457200" marR="0" rtl="0" algn="l">
              <a:lnSpc>
                <a:spcPct val="90000"/>
              </a:lnSpc>
              <a:spcBef>
                <a:spcPts val="1000"/>
              </a:spcBef>
              <a:spcAft>
                <a:spcPts val="0"/>
              </a:spcAft>
              <a:buClr>
                <a:schemeClr val="dk1"/>
              </a:buClr>
              <a:buSzPts val="1800"/>
              <a:buFont typeface="Arial"/>
              <a:buNone/>
            </a:pPr>
            <a:r>
              <a:rPr b="1" lang="en-US" sz="1600"/>
              <a:t>Miksi se tukee digitaalista hyvinvointia:</a:t>
            </a:r>
            <a:endParaRPr sz="1600"/>
          </a:p>
          <a:p>
            <a:pPr indent="-285750" lvl="0" marL="514350" rtl="0" algn="l">
              <a:lnSpc>
                <a:spcPct val="90000"/>
              </a:lnSpc>
              <a:spcBef>
                <a:spcPts val="1000"/>
              </a:spcBef>
              <a:spcAft>
                <a:spcPts val="0"/>
              </a:spcAft>
              <a:buSzPts val="1800"/>
              <a:buFont typeface="Arial"/>
              <a:buChar char="•"/>
            </a:pPr>
            <a:r>
              <a:rPr lang="en-US" sz="1600"/>
              <a:t>Rakentaa merkityksellisyyttä ja onnistumisen kokemuksia tavoitteellisen työskentelyn kautta</a:t>
            </a:r>
            <a:endParaRPr/>
          </a:p>
          <a:p>
            <a:pPr indent="-285750" lvl="0" marL="514350" rtl="0" algn="l">
              <a:lnSpc>
                <a:spcPct val="90000"/>
              </a:lnSpc>
              <a:spcBef>
                <a:spcPts val="1000"/>
              </a:spcBef>
              <a:spcAft>
                <a:spcPts val="0"/>
              </a:spcAft>
              <a:buSzPts val="1800"/>
              <a:buFont typeface="Arial"/>
              <a:buChar char="•"/>
            </a:pPr>
            <a:r>
              <a:rPr lang="en-US" sz="1600"/>
              <a:t>Vahvistaa yhteistyötä, sitoutumista ja toimijuutta</a:t>
            </a:r>
            <a:endParaRPr/>
          </a:p>
          <a:p>
            <a:pPr indent="-285750" lvl="0" marL="514350" rtl="0" algn="l">
              <a:lnSpc>
                <a:spcPct val="90000"/>
              </a:lnSpc>
              <a:spcBef>
                <a:spcPts val="1000"/>
              </a:spcBef>
              <a:spcAft>
                <a:spcPts val="0"/>
              </a:spcAft>
              <a:buSzPts val="1800"/>
              <a:buFont typeface="Arial"/>
              <a:buChar char="•"/>
            </a:pPr>
            <a:r>
              <a:rPr lang="en-US" sz="1600"/>
              <a:t>Kehittää kriittistä ajattelua, joustavuutta ja digitaalisen sisällöntuotannon taitoja</a:t>
            </a:r>
            <a:endParaRPr/>
          </a:p>
          <a:p>
            <a:pPr indent="-285750" lvl="0" marL="514350" rtl="0" algn="l">
              <a:lnSpc>
                <a:spcPct val="90000"/>
              </a:lnSpc>
              <a:spcBef>
                <a:spcPts val="1000"/>
              </a:spcBef>
              <a:spcAft>
                <a:spcPts val="0"/>
              </a:spcAft>
              <a:buSzPts val="1800"/>
              <a:buFont typeface="Arial"/>
              <a:buChar char="•"/>
            </a:pPr>
            <a:r>
              <a:rPr lang="en-US" sz="1600"/>
              <a:t>Vähentää passiivista ruutuaikaa aktiivisen ja tasapainoisen teknologian käytön avulla</a:t>
            </a:r>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163" name="Google Shape;163;g3b05430cd3f_0_45"/>
          <p:cNvSpPr txBox="1"/>
          <p:nvPr/>
        </p:nvSpPr>
        <p:spPr>
          <a:xfrm>
            <a:off x="6836300" y="920625"/>
            <a:ext cx="5102400"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Suunnitteluvinkkejä opettajille:</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Aseta hallittavia digitaalisia määräaikoja</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Jaa työ selkeisiin välitavoitteisiin ja juhlista pieniä onnistumisia</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Lisää lyhyitä reflektiopisteitä tunteiden ja tiimityön tarkasteluun</a:t>
            </a:r>
            <a:endParaRPr/>
          </a:p>
        </p:txBody>
      </p:sp>
      <p:sp>
        <p:nvSpPr>
          <p:cNvPr id="164" name="Google Shape;164;g3b05430cd3f_0_45"/>
          <p:cNvSpPr txBox="1"/>
          <p:nvPr/>
        </p:nvSpPr>
        <p:spPr>
          <a:xfrm>
            <a:off x="6836300" y="3476934"/>
            <a:ext cx="5102400" cy="1515900"/>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None/>
            </a:pPr>
            <a:r>
              <a:rPr b="1" i="0" lang="en-US" sz="1600" u="none" cap="none" strike="noStrike">
                <a:solidFill>
                  <a:schemeClr val="dk1"/>
                </a:solidFill>
                <a:latin typeface="Arial"/>
                <a:ea typeface="Arial"/>
                <a:cs typeface="Arial"/>
                <a:sym typeface="Arial"/>
              </a:rPr>
              <a:t>Suositellut työkalut :</a:t>
            </a:r>
            <a:endParaRPr b="1" i="0" sz="1600" u="none" cap="none" strike="noStrike">
              <a:solidFill>
                <a:schemeClr val="dk1"/>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Padlet / Miro</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Canva</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Google Workspace / Microsoft 365</a:t>
            </a:r>
            <a:endParaRPr b="0" i="0" sz="1500" u="none" cap="none" strike="noStrike">
              <a:solidFill>
                <a:schemeClr val="lt2"/>
              </a:solidFill>
              <a:latin typeface="Arial"/>
              <a:ea typeface="Arial"/>
              <a:cs typeface="Arial"/>
              <a:sym typeface="Arial"/>
            </a:endParaRPr>
          </a:p>
        </p:txBody>
      </p:sp>
      <p:sp>
        <p:nvSpPr>
          <p:cNvPr id="165" name="Google Shape;165;g3b05430cd3f_0_45"/>
          <p:cNvSpPr txBox="1"/>
          <p:nvPr/>
        </p:nvSpPr>
        <p:spPr>
          <a:xfrm>
            <a:off x="6836300" y="5141950"/>
            <a:ext cx="5102400" cy="1634400"/>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FFFF00"/>
                </a:solidFill>
                <a:latin typeface="Arial"/>
                <a:ea typeface="Arial"/>
                <a:cs typeface="Arial"/>
                <a:sym typeface="Arial"/>
              </a:rPr>
              <a:t>Esimerkki:</a:t>
            </a:r>
            <a:endParaRPr b="0" i="0" sz="1600" u="none" cap="none" strike="noStrike">
              <a:solidFill>
                <a:srgbClr val="FFFF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FFFF00"/>
                </a:solidFill>
                <a:latin typeface="Arial"/>
                <a:ea typeface="Arial"/>
                <a:cs typeface="Arial"/>
                <a:sym typeface="Arial"/>
              </a:rPr>
              <a:t>Oppilaat laativat digitaalista hyvinvointia koskevan tietoisuuskampanjan nuoremmille oppilaille Canva-työkalua hyödyntäen. Työskentelyyn sisältyy viikoittaisia reflektioita ryhmätyöstä ja emotionaalisesta tasapainosta Padletin avulla.</a:t>
            </a:r>
            <a:endParaRPr/>
          </a:p>
        </p:txBody>
      </p:sp>
      <p:pic>
        <p:nvPicPr>
          <p:cNvPr id="166" name="Google Shape;166;g3b05430cd3f_0_45"/>
          <p:cNvPicPr preferRelativeResize="0"/>
          <p:nvPr/>
        </p:nvPicPr>
        <p:blipFill rotWithShape="1">
          <a:blip r:embed="rId3">
            <a:alphaModFix/>
          </a:blip>
          <a:srcRect b="0" l="0" r="0" t="0"/>
          <a:stretch/>
        </p:blipFill>
        <p:spPr>
          <a:xfrm>
            <a:off x="3371161" y="4781320"/>
            <a:ext cx="3268308" cy="19950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b05430cd3f_0_10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Collaborative Learning</a:t>
            </a:r>
            <a:endParaRPr/>
          </a:p>
        </p:txBody>
      </p:sp>
      <p:sp>
        <p:nvSpPr>
          <p:cNvPr id="173" name="Google Shape;173;g3b05430cd3f_0_106"/>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1600"/>
              <a:t>Mitä se on</a:t>
            </a:r>
            <a:br>
              <a:rPr lang="en-US" sz="1600"/>
            </a:br>
            <a:r>
              <a:rPr lang="en-US" sz="1600"/>
              <a:t>Oppijat työskentelevät yhdessä – usein digitaalisten alustojen avulla – ratkaistakseen ongelmia, tuottaakseen yhteisiä tuotoksia tai analysoidakseen ideoita yhdessä.</a:t>
            </a:r>
            <a:endParaRPr/>
          </a:p>
          <a:p>
            <a:pPr indent="-228600" lvl="0" marL="457200" marR="0" rtl="0" algn="l">
              <a:lnSpc>
                <a:spcPct val="90000"/>
              </a:lnSpc>
              <a:spcBef>
                <a:spcPts val="1000"/>
              </a:spcBef>
              <a:spcAft>
                <a:spcPts val="0"/>
              </a:spcAft>
              <a:buClr>
                <a:schemeClr val="dk1"/>
              </a:buClr>
              <a:buSzPts val="1800"/>
              <a:buFont typeface="Arial"/>
              <a:buNone/>
            </a:pPr>
            <a:r>
              <a:rPr b="1" lang="en-US" sz="1600"/>
              <a:t>Miksi se tukee digitaalista hyvinvointia</a:t>
            </a:r>
            <a:endParaRPr sz="1600"/>
          </a:p>
          <a:p>
            <a:pPr indent="-285750" lvl="0" marL="514350" rtl="0" algn="l">
              <a:lnSpc>
                <a:spcPct val="90000"/>
              </a:lnSpc>
              <a:spcBef>
                <a:spcPts val="1000"/>
              </a:spcBef>
              <a:spcAft>
                <a:spcPts val="0"/>
              </a:spcAft>
              <a:buSzPts val="1800"/>
              <a:buFont typeface="Arial"/>
              <a:buChar char="•"/>
            </a:pPr>
            <a:r>
              <a:rPr lang="en-US" sz="1600"/>
              <a:t>Vahvistaa vuorovaikutussuhteita ja sitoutumista</a:t>
            </a:r>
            <a:endParaRPr/>
          </a:p>
          <a:p>
            <a:pPr indent="-285750" lvl="0" marL="514350" rtl="0" algn="l">
              <a:lnSpc>
                <a:spcPct val="90000"/>
              </a:lnSpc>
              <a:spcBef>
                <a:spcPts val="1000"/>
              </a:spcBef>
              <a:spcAft>
                <a:spcPts val="0"/>
              </a:spcAft>
              <a:buSzPts val="1800"/>
              <a:buFont typeface="Arial"/>
              <a:buChar char="•"/>
            </a:pPr>
            <a:r>
              <a:rPr lang="en-US" sz="1600"/>
              <a:t>Edistää viestintää, empatiaa ja itsesäätelyä</a:t>
            </a:r>
            <a:endParaRPr/>
          </a:p>
          <a:p>
            <a:pPr indent="-285750" lvl="0" marL="514350" rtl="0" algn="l">
              <a:lnSpc>
                <a:spcPct val="90000"/>
              </a:lnSpc>
              <a:spcBef>
                <a:spcPts val="1000"/>
              </a:spcBef>
              <a:spcAft>
                <a:spcPts val="0"/>
              </a:spcAft>
              <a:buSzPts val="1800"/>
              <a:buFont typeface="Arial"/>
              <a:buChar char="•"/>
            </a:pPr>
            <a:r>
              <a:rPr lang="en-US" sz="1600"/>
              <a:t>Kehittää digitaalisia yhteistyö- ja sisällöntuotantotaitoja</a:t>
            </a:r>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174" name="Google Shape;174;g3b05430cd3f_0_106"/>
          <p:cNvSpPr txBox="1"/>
          <p:nvPr/>
        </p:nvSpPr>
        <p:spPr>
          <a:xfrm>
            <a:off x="6639467" y="920625"/>
            <a:ext cx="5299233"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Suunnitteluvinkkejä opettajille:</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Mallinna kunnioittavaa verkkoviestintää ja netikettiä</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Määritä kiertäviä rooleja (esim. fasilitaattori, faktantarkistaja, digitaalisen turvallisuuden valvoja)</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Hyödynnä lyhyitä tiimikohtaisia check-in-keskusteluja työmäärän ja tunne-elämän tasapainon käsittelemiseksi</a:t>
            </a:r>
            <a:endParaRPr/>
          </a:p>
        </p:txBody>
      </p:sp>
      <p:sp>
        <p:nvSpPr>
          <p:cNvPr id="175" name="Google Shape;175;g3b05430cd3f_0_106"/>
          <p:cNvSpPr txBox="1"/>
          <p:nvPr/>
        </p:nvSpPr>
        <p:spPr>
          <a:xfrm>
            <a:off x="6639467" y="3407810"/>
            <a:ext cx="5299233" cy="1634399"/>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None/>
            </a:pPr>
            <a:r>
              <a:rPr b="1" i="0" lang="en-US" sz="1600" u="none" cap="none" strike="noStrike">
                <a:solidFill>
                  <a:schemeClr val="dk1"/>
                </a:solidFill>
                <a:latin typeface="Arial"/>
                <a:ea typeface="Arial"/>
                <a:cs typeface="Arial"/>
                <a:sym typeface="Arial"/>
              </a:rPr>
              <a:t>Suositellut työkalut:</a:t>
            </a:r>
            <a:endParaRPr b="1" i="0" sz="1600" u="none" cap="none" strike="noStrike">
              <a:solidFill>
                <a:schemeClr val="dk1"/>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Google Docs / Slides</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MURAL / Jamboard </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Padlet </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Mentimeter</a:t>
            </a:r>
            <a:endParaRPr b="0" i="0" sz="1500" u="none" cap="none" strike="noStrike">
              <a:solidFill>
                <a:schemeClr val="lt2"/>
              </a:solidFill>
              <a:latin typeface="Arial"/>
              <a:ea typeface="Arial"/>
              <a:cs typeface="Arial"/>
              <a:sym typeface="Arial"/>
            </a:endParaRPr>
          </a:p>
        </p:txBody>
      </p:sp>
      <p:sp>
        <p:nvSpPr>
          <p:cNvPr id="176" name="Google Shape;176;g3b05430cd3f_0_106"/>
          <p:cNvSpPr txBox="1"/>
          <p:nvPr/>
        </p:nvSpPr>
        <p:spPr>
          <a:xfrm>
            <a:off x="6639467" y="5141950"/>
            <a:ext cx="5299233" cy="1634400"/>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None/>
            </a:pPr>
            <a:r>
              <a:rPr b="1" i="0" lang="en-US" sz="1400" u="none" cap="none" strike="noStrike">
                <a:solidFill>
                  <a:srgbClr val="FFFF00"/>
                </a:solidFill>
                <a:latin typeface="Arial"/>
                <a:ea typeface="Arial"/>
                <a:cs typeface="Arial"/>
                <a:sym typeface="Arial"/>
              </a:rPr>
              <a:t>Esimerkki:</a:t>
            </a:r>
            <a:br>
              <a:rPr b="0" i="0" lang="en-US" sz="1400" u="none" cap="none" strike="noStrike">
                <a:solidFill>
                  <a:srgbClr val="FFFF00"/>
                </a:solidFill>
                <a:latin typeface="Arial"/>
                <a:ea typeface="Arial"/>
                <a:cs typeface="Arial"/>
                <a:sym typeface="Arial"/>
              </a:rPr>
            </a:br>
            <a:r>
              <a:rPr b="0" i="0" lang="en-US" sz="1400" u="none" cap="none" strike="noStrike">
                <a:solidFill>
                  <a:srgbClr val="FFFF00"/>
                </a:solidFill>
                <a:latin typeface="Arial"/>
                <a:ea typeface="Arial"/>
                <a:cs typeface="Arial"/>
                <a:sym typeface="Arial"/>
              </a:rPr>
              <a:t>Oppilaat työskentelevät digitaalisen kansalaisuuden projektin parissa ja hyödyntävät MURALia kunnioittavan verkkokäyttäytymisen ideointiin. Roolit jaetaan ryhmän kesken, ja oppilaat tekevät lyhyen vertaisiin liittyvän digitaalista hyvinvointia koskevan reflektion Mentimeterin avulla.</a:t>
            </a:r>
            <a:endParaRPr b="0" i="0" sz="1400" u="none" cap="none" strike="noStrike">
              <a:solidFill>
                <a:srgbClr val="FFFF00"/>
              </a:solidFill>
              <a:latin typeface="Arial"/>
              <a:ea typeface="Arial"/>
              <a:cs typeface="Arial"/>
              <a:sym typeface="Arial"/>
            </a:endParaRPr>
          </a:p>
        </p:txBody>
      </p:sp>
      <p:pic>
        <p:nvPicPr>
          <p:cNvPr id="177" name="Google Shape;177;g3b05430cd3f_0_106"/>
          <p:cNvPicPr preferRelativeResize="0"/>
          <p:nvPr/>
        </p:nvPicPr>
        <p:blipFill rotWithShape="1">
          <a:blip r:embed="rId3">
            <a:alphaModFix/>
          </a:blip>
          <a:srcRect b="0" l="0" r="0" t="0"/>
          <a:stretch/>
        </p:blipFill>
        <p:spPr>
          <a:xfrm>
            <a:off x="1436359" y="3757621"/>
            <a:ext cx="3864724" cy="2929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b05430cd3f_0_11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Reflective Practice</a:t>
            </a:r>
            <a:endParaRPr/>
          </a:p>
        </p:txBody>
      </p:sp>
      <p:sp>
        <p:nvSpPr>
          <p:cNvPr id="184" name="Google Shape;184;g3b05430cd3f_0_117"/>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1600"/>
              <a:t>Mitä se on</a:t>
            </a:r>
            <a:br>
              <a:rPr lang="en-US" sz="1600"/>
            </a:br>
            <a:r>
              <a:rPr lang="en-US" sz="1600"/>
              <a:t>Oppilaat pohtivat ohjatun reflektion avulla kriittisesti omaa oppimistaan, käyttäytymistään ja tunteitaan joko yksilöllisesti tai yhdessä vertaisryhmän kanssa.</a:t>
            </a:r>
            <a:endParaRPr/>
          </a:p>
          <a:p>
            <a:pPr indent="-228600" lvl="0" marL="457200" marR="0" rtl="0" algn="l">
              <a:lnSpc>
                <a:spcPct val="90000"/>
              </a:lnSpc>
              <a:spcBef>
                <a:spcPts val="1000"/>
              </a:spcBef>
              <a:spcAft>
                <a:spcPts val="0"/>
              </a:spcAft>
              <a:buClr>
                <a:schemeClr val="dk1"/>
              </a:buClr>
              <a:buSzPts val="1800"/>
              <a:buFont typeface="Arial"/>
              <a:buNone/>
            </a:pPr>
            <a:r>
              <a:rPr b="1" lang="en-US" sz="1600"/>
              <a:t>Miksi se tukee digitaalista hyvinvointia</a:t>
            </a:r>
            <a:endParaRPr sz="1600"/>
          </a:p>
          <a:p>
            <a:pPr indent="-285750" lvl="0" marL="514350" rtl="0" algn="l">
              <a:lnSpc>
                <a:spcPct val="90000"/>
              </a:lnSpc>
              <a:spcBef>
                <a:spcPts val="1000"/>
              </a:spcBef>
              <a:spcAft>
                <a:spcPts val="0"/>
              </a:spcAft>
              <a:buSzPts val="1800"/>
              <a:buFont typeface="Arial"/>
              <a:buChar char="•"/>
            </a:pPr>
            <a:r>
              <a:rPr lang="en-US" sz="1600"/>
              <a:t>Vahvistaa myönteisiä tunteita, merkityksellisyyttä ja itsesäätelytaitoja</a:t>
            </a:r>
            <a:endParaRPr/>
          </a:p>
          <a:p>
            <a:pPr indent="-285750" lvl="0" marL="514350" rtl="0" algn="l">
              <a:lnSpc>
                <a:spcPct val="90000"/>
              </a:lnSpc>
              <a:spcBef>
                <a:spcPts val="1000"/>
              </a:spcBef>
              <a:spcAft>
                <a:spcPts val="0"/>
              </a:spcAft>
              <a:buSzPts val="1800"/>
              <a:buFont typeface="Arial"/>
              <a:buChar char="•"/>
            </a:pPr>
            <a:r>
              <a:rPr lang="en-US" sz="1600"/>
              <a:t>Auttaa oppilaita tunnistamaan terveet ja epäterveet digitaaliset toimintatavat</a:t>
            </a:r>
            <a:endParaRPr/>
          </a:p>
          <a:p>
            <a:pPr indent="-285750" lvl="0" marL="514350" rtl="0" algn="l">
              <a:lnSpc>
                <a:spcPct val="90000"/>
              </a:lnSpc>
              <a:spcBef>
                <a:spcPts val="1000"/>
              </a:spcBef>
              <a:spcAft>
                <a:spcPts val="0"/>
              </a:spcAft>
              <a:buSzPts val="1800"/>
              <a:buFont typeface="Arial"/>
              <a:buChar char="•"/>
            </a:pPr>
            <a:r>
              <a:rPr lang="en-US" sz="1600"/>
              <a:t>Kehittää informaatiolukutaitoa ja tietoisuutta verkkoturvallisuudesta</a:t>
            </a:r>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185" name="Google Shape;185;g3b05430cd3f_0_117"/>
          <p:cNvSpPr txBox="1"/>
          <p:nvPr/>
        </p:nvSpPr>
        <p:spPr>
          <a:xfrm>
            <a:off x="6639475" y="920625"/>
            <a:ext cx="5299225"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Suunnitteluvinkkejä opettajille:</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Käytä lyhyitä ja kohdennettuja kysymyksiä (esim. </a:t>
            </a:r>
            <a:r>
              <a:rPr b="0" i="1" lang="en-US" sz="1600" u="none" cap="none" strike="noStrike">
                <a:solidFill>
                  <a:srgbClr val="000000"/>
                </a:solidFill>
                <a:latin typeface="Arial"/>
                <a:ea typeface="Arial"/>
                <a:cs typeface="Arial"/>
                <a:sym typeface="Arial"/>
              </a:rPr>
              <a:t>Miltä tämän päivän digitaalinen toiminta tuntui minusta?</a:t>
            </a:r>
            <a:r>
              <a:rPr b="0" i="0" lang="en-US" sz="1600" u="none" cap="none" strike="noStrike">
                <a:solidFill>
                  <a:srgbClr val="000000"/>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Kannusta rehellisyyteen, yksityisyyteen ja rangaistuksettomaan reflektointiin</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Yhdistä yksityinen reflektointi kevyeen vertaiskeskusteluun</a:t>
            </a:r>
            <a:endParaRPr/>
          </a:p>
        </p:txBody>
      </p:sp>
      <p:sp>
        <p:nvSpPr>
          <p:cNvPr id="186" name="Google Shape;186;g3b05430cd3f_0_117"/>
          <p:cNvSpPr txBox="1"/>
          <p:nvPr/>
        </p:nvSpPr>
        <p:spPr>
          <a:xfrm>
            <a:off x="6639475" y="3429000"/>
            <a:ext cx="5299225" cy="1634399"/>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None/>
            </a:pPr>
            <a:r>
              <a:rPr b="1" i="0" lang="en-US" sz="1600" u="none" cap="none" strike="noStrike">
                <a:solidFill>
                  <a:schemeClr val="dk2"/>
                </a:solidFill>
                <a:latin typeface="Arial"/>
                <a:ea typeface="Arial"/>
                <a:cs typeface="Arial"/>
                <a:sym typeface="Arial"/>
              </a:rPr>
              <a:t>Suositellut työkalut:</a:t>
            </a:r>
            <a:endParaRPr b="1" i="0" sz="1600" u="none" cap="none" strike="noStrike">
              <a:solidFill>
                <a:schemeClr val="dk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Google Forms / Microsoft Forms</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Seesaw</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Padlet </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OneNote Class Notebook</a:t>
            </a:r>
            <a:endParaRPr b="0" i="0" sz="1500" u="none" cap="none" strike="noStrike">
              <a:solidFill>
                <a:schemeClr val="lt2"/>
              </a:solidFill>
              <a:latin typeface="Arial"/>
              <a:ea typeface="Arial"/>
              <a:cs typeface="Arial"/>
              <a:sym typeface="Arial"/>
            </a:endParaRPr>
          </a:p>
        </p:txBody>
      </p:sp>
      <p:sp>
        <p:nvSpPr>
          <p:cNvPr id="187" name="Google Shape;187;g3b05430cd3f_0_117"/>
          <p:cNvSpPr txBox="1"/>
          <p:nvPr/>
        </p:nvSpPr>
        <p:spPr>
          <a:xfrm>
            <a:off x="6639475" y="5141950"/>
            <a:ext cx="5299225" cy="1634400"/>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None/>
            </a:pPr>
            <a:r>
              <a:rPr b="1" i="0" lang="en-US" sz="1400" u="none" cap="none" strike="noStrike">
                <a:solidFill>
                  <a:srgbClr val="FFFF00"/>
                </a:solidFill>
                <a:latin typeface="Arial"/>
                <a:ea typeface="Arial"/>
                <a:cs typeface="Arial"/>
                <a:sym typeface="Arial"/>
              </a:rPr>
              <a:t>Esimerkki:</a:t>
            </a:r>
            <a:br>
              <a:rPr b="0" i="0" lang="en-US" sz="1400" u="none" cap="none" strike="noStrike">
                <a:solidFill>
                  <a:srgbClr val="FFFF00"/>
                </a:solidFill>
                <a:latin typeface="Arial"/>
                <a:ea typeface="Arial"/>
                <a:cs typeface="Arial"/>
                <a:sym typeface="Arial"/>
              </a:rPr>
            </a:br>
            <a:r>
              <a:rPr b="0" i="0" lang="en-US" sz="1400" u="none" cap="none" strike="noStrike">
                <a:solidFill>
                  <a:srgbClr val="FFFF00"/>
                </a:solidFill>
                <a:latin typeface="Arial"/>
                <a:ea typeface="Arial"/>
                <a:cs typeface="Arial"/>
                <a:sym typeface="Arial"/>
              </a:rPr>
              <a:t>Verkko-oppimismoduulin jälkeen oppilaat nauhoittavat lyhyen Seesaw-videoreflektiotehtävän, jossa he vastaavat kysymykseen: </a:t>
            </a:r>
            <a:r>
              <a:rPr b="0" i="1" lang="en-US" sz="1400" u="none" cap="none" strike="noStrike">
                <a:solidFill>
                  <a:srgbClr val="FFFF00"/>
                </a:solidFill>
                <a:latin typeface="Arial"/>
                <a:ea typeface="Arial"/>
                <a:cs typeface="Arial"/>
                <a:sym typeface="Arial"/>
              </a:rPr>
              <a:t>“Mikä auttoi minua pysymään tasapainossa verkossa tällä viikolla?”</a:t>
            </a:r>
            <a:r>
              <a:rPr b="0" i="0" lang="en-US" sz="1400" u="none" cap="none" strike="noStrike">
                <a:solidFill>
                  <a:srgbClr val="FFFF00"/>
                </a:solidFill>
                <a:latin typeface="Arial"/>
                <a:ea typeface="Arial"/>
                <a:cs typeface="Arial"/>
                <a:sym typeface="Arial"/>
              </a:rPr>
              <a:t> He liittävät vastauksensa yhteen PERMA-ulottuvuuteen (esim. sitoutuminen tai merkityksellisyys).</a:t>
            </a:r>
            <a:endParaRPr b="0" i="0" sz="1400" u="none" cap="none" strike="noStrike">
              <a:solidFill>
                <a:srgbClr val="FFFF00"/>
              </a:solidFill>
              <a:latin typeface="Arial"/>
              <a:ea typeface="Arial"/>
              <a:cs typeface="Arial"/>
              <a:sym typeface="Arial"/>
            </a:endParaRPr>
          </a:p>
        </p:txBody>
      </p:sp>
      <p:pic>
        <p:nvPicPr>
          <p:cNvPr id="188" name="Google Shape;188;g3b05430cd3f_0_117"/>
          <p:cNvPicPr preferRelativeResize="0"/>
          <p:nvPr/>
        </p:nvPicPr>
        <p:blipFill rotWithShape="1">
          <a:blip r:embed="rId3">
            <a:alphaModFix/>
          </a:blip>
          <a:srcRect b="0" l="0" r="0" t="0"/>
          <a:stretch/>
        </p:blipFill>
        <p:spPr>
          <a:xfrm>
            <a:off x="3011799" y="3917020"/>
            <a:ext cx="2783073" cy="27812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b05430cd3f_0_13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Flipped Classroom</a:t>
            </a:r>
            <a:endParaRPr/>
          </a:p>
        </p:txBody>
      </p:sp>
      <p:sp>
        <p:nvSpPr>
          <p:cNvPr id="195" name="Google Shape;195;g3b05430cd3f_0_139"/>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1600"/>
              <a:t>Mitä se on</a:t>
            </a:r>
            <a:br>
              <a:rPr lang="en-US" sz="1600"/>
            </a:br>
            <a:r>
              <a:rPr lang="en-US" sz="1600"/>
              <a:t>Oppilaat perehtyvät sisältöihin ennen oppituntia (lyhyet videot, lukutehtävät, mikrotestit), ja oppituntien aikana keskitytään yhteistyöhön ja ongelmanratkaisuun.</a:t>
            </a:r>
            <a:endParaRPr/>
          </a:p>
          <a:p>
            <a:pPr indent="0" lvl="0" marL="228600" rtl="0" algn="l">
              <a:lnSpc>
                <a:spcPct val="90000"/>
              </a:lnSpc>
              <a:spcBef>
                <a:spcPts val="1000"/>
              </a:spcBef>
              <a:spcAft>
                <a:spcPts val="0"/>
              </a:spcAft>
              <a:buSzPts val="1800"/>
              <a:buNone/>
            </a:pPr>
            <a:r>
              <a:rPr b="1" lang="en-US" sz="1600"/>
              <a:t>Miksi se tukee digitaalista hyvinvointia</a:t>
            </a:r>
            <a:br>
              <a:rPr lang="en-US" sz="1600"/>
            </a:br>
            <a:r>
              <a:rPr lang="en-US" sz="1600"/>
              <a:t>1. Lisää sitoutumista ja kokemusta onnistumisesta omaan tahtiin etenevän oppimisen kautta</a:t>
            </a:r>
            <a:br>
              <a:rPr lang="en-US" sz="1600"/>
            </a:br>
            <a:r>
              <a:rPr lang="en-US" sz="1600"/>
              <a:t>2. Vähentää kognitiivista kuormitusta oppituntien aikana</a:t>
            </a:r>
            <a:br>
              <a:rPr lang="en-US" sz="1600"/>
            </a:br>
            <a:r>
              <a:rPr lang="en-US" sz="1600"/>
              <a:t>3. Tukee itsesäätelyä, sopeutumiskykyä ja tasapainoista digitaalista työskentelyä</a:t>
            </a:r>
            <a:br>
              <a:rPr lang="en-US" sz="1600"/>
            </a:br>
            <a:r>
              <a:rPr lang="en-US" sz="1600"/>
              <a:t>4. Vahvistaa vuorovaikutus- ja yhteistyötaitoja</a:t>
            </a:r>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196" name="Google Shape;196;g3b05430cd3f_0_139"/>
          <p:cNvSpPr txBox="1"/>
          <p:nvPr/>
        </p:nvSpPr>
        <p:spPr>
          <a:xfrm>
            <a:off x="6836300" y="920625"/>
            <a:ext cx="5102400"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None/>
            </a:pPr>
            <a:r>
              <a:rPr b="1" i="0" lang="en-US" sz="1600" u="none" cap="none" strike="noStrike">
                <a:solidFill>
                  <a:srgbClr val="000000"/>
                </a:solidFill>
                <a:latin typeface="Arial"/>
                <a:ea typeface="Arial"/>
                <a:cs typeface="Arial"/>
                <a:sym typeface="Arial"/>
              </a:rPr>
              <a:t>Suunnitteluvinkkejä opettajille:</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1. Tarjoa useita sisältömuotoja (video, ääni, tekstiversio)</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2. Ohjaa työskentelyn rytmiä liiallisen ruutuajan välttämiseksi</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3. Hyödynnä oppituntien aika vertais­työskentelyyn ja tunne-check-ineihin</a:t>
            </a:r>
            <a:endParaRPr b="0" i="0" sz="1500" u="none" cap="none" strike="noStrike">
              <a:solidFill>
                <a:schemeClr val="lt2"/>
              </a:solidFill>
              <a:latin typeface="Arial"/>
              <a:ea typeface="Arial"/>
              <a:cs typeface="Arial"/>
              <a:sym typeface="Arial"/>
            </a:endParaRPr>
          </a:p>
        </p:txBody>
      </p:sp>
      <p:sp>
        <p:nvSpPr>
          <p:cNvPr id="197" name="Google Shape;197;g3b05430cd3f_0_139"/>
          <p:cNvSpPr txBox="1"/>
          <p:nvPr/>
        </p:nvSpPr>
        <p:spPr>
          <a:xfrm>
            <a:off x="6836300" y="3417687"/>
            <a:ext cx="5102400" cy="1634400"/>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None/>
            </a:pPr>
            <a:r>
              <a:rPr b="1" i="0" lang="en-US" sz="1600" u="none" cap="none" strike="noStrike">
                <a:solidFill>
                  <a:srgbClr val="000000"/>
                </a:solidFill>
                <a:latin typeface="Arial"/>
                <a:ea typeface="Arial"/>
                <a:cs typeface="Arial"/>
                <a:sym typeface="Arial"/>
              </a:rPr>
              <a:t>Suositellut työkalut:</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Nearpod</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Google Classroom</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Kahoot! / Wayground </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Canva Video</a:t>
            </a:r>
            <a:endParaRPr b="0" i="0" sz="1500" u="none" cap="none" strike="noStrike">
              <a:solidFill>
                <a:schemeClr val="lt2"/>
              </a:solidFill>
              <a:latin typeface="Arial"/>
              <a:ea typeface="Arial"/>
              <a:cs typeface="Arial"/>
              <a:sym typeface="Arial"/>
            </a:endParaRPr>
          </a:p>
        </p:txBody>
      </p:sp>
      <p:sp>
        <p:nvSpPr>
          <p:cNvPr id="198" name="Google Shape;198;g3b05430cd3f_0_139"/>
          <p:cNvSpPr txBox="1"/>
          <p:nvPr/>
        </p:nvSpPr>
        <p:spPr>
          <a:xfrm>
            <a:off x="6836300" y="5141950"/>
            <a:ext cx="5102400" cy="1634400"/>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None/>
            </a:pPr>
            <a:r>
              <a:rPr b="1" i="0" lang="en-US" sz="1400" u="none" cap="none" strike="noStrike">
                <a:solidFill>
                  <a:srgbClr val="FFFF00"/>
                </a:solidFill>
                <a:latin typeface="Arial"/>
                <a:ea typeface="Arial"/>
                <a:cs typeface="Arial"/>
                <a:sym typeface="Arial"/>
              </a:rPr>
              <a:t>Esimerkki:</a:t>
            </a:r>
            <a:br>
              <a:rPr b="0" i="0" lang="en-US" sz="1400" u="none" cap="none" strike="noStrike">
                <a:solidFill>
                  <a:srgbClr val="FFFF00"/>
                </a:solidFill>
                <a:latin typeface="Arial"/>
                <a:ea typeface="Arial"/>
                <a:cs typeface="Arial"/>
                <a:sym typeface="Arial"/>
              </a:rPr>
            </a:br>
            <a:r>
              <a:rPr b="0" i="0" lang="en-US" sz="1400" u="none" cap="none" strike="noStrike">
                <a:solidFill>
                  <a:srgbClr val="FFFF00"/>
                </a:solidFill>
                <a:latin typeface="Arial"/>
                <a:ea typeface="Arial"/>
                <a:cs typeface="Arial"/>
                <a:sym typeface="Arial"/>
              </a:rPr>
              <a:t>Oppilaat katsovat kotona 5 minuutin Nearpod-videon digitaalisesta tasapainosta. Tunnilla he suunnittelevat yhdessä Canvaa käyttäen yhden viikon mittaisen digitaalisen hyvinvoinnin suunnitelman ja reflektoivat omaa sitoutumistaan ja saavutuksiaan.</a:t>
            </a:r>
            <a:endParaRPr b="0" i="0" sz="1400" u="none" cap="none" strike="noStrike">
              <a:solidFill>
                <a:srgbClr val="FFFF00"/>
              </a:solidFill>
              <a:latin typeface="Arial"/>
              <a:ea typeface="Arial"/>
              <a:cs typeface="Arial"/>
              <a:sym typeface="Arial"/>
            </a:endParaRPr>
          </a:p>
        </p:txBody>
      </p:sp>
      <p:pic>
        <p:nvPicPr>
          <p:cNvPr id="199" name="Google Shape;199;g3b05430cd3f_0_139"/>
          <p:cNvPicPr preferRelativeResize="0"/>
          <p:nvPr/>
        </p:nvPicPr>
        <p:blipFill rotWithShape="1">
          <a:blip r:embed="rId3">
            <a:alphaModFix/>
          </a:blip>
          <a:srcRect b="0" l="0" r="0" t="0"/>
          <a:stretch/>
        </p:blipFill>
        <p:spPr>
          <a:xfrm>
            <a:off x="2293438" y="4510450"/>
            <a:ext cx="2150575" cy="2150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b05430cd3f_0_12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Gamification</a:t>
            </a:r>
            <a:endParaRPr/>
          </a:p>
        </p:txBody>
      </p:sp>
      <p:sp>
        <p:nvSpPr>
          <p:cNvPr id="206" name="Google Shape;206;g3b05430cd3f_0_129"/>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1600"/>
              <a:t>Mitä se on</a:t>
            </a:r>
            <a:br>
              <a:rPr lang="en-US" sz="1600"/>
            </a:br>
            <a:r>
              <a:rPr lang="en-US" sz="1600"/>
              <a:t>Pelillisten elementtien (esim. pisteet, merkit, haasteet) hyödyntäminen oppimisessa motivaation ja sitoutumisen lisäämiseksi.</a:t>
            </a:r>
            <a:endParaRPr/>
          </a:p>
          <a:p>
            <a:pPr indent="-228600" lvl="0" marL="457200" marR="0" rtl="0" algn="l">
              <a:lnSpc>
                <a:spcPct val="90000"/>
              </a:lnSpc>
              <a:spcBef>
                <a:spcPts val="1000"/>
              </a:spcBef>
              <a:spcAft>
                <a:spcPts val="0"/>
              </a:spcAft>
              <a:buClr>
                <a:schemeClr val="dk1"/>
              </a:buClr>
              <a:buSzPts val="1800"/>
              <a:buFont typeface="Arial"/>
              <a:buNone/>
            </a:pPr>
            <a:r>
              <a:rPr b="1" lang="en-US" sz="1600"/>
              <a:t>Miksi se tukee digitaalista hyvinvointia</a:t>
            </a:r>
            <a:endParaRPr sz="1600"/>
          </a:p>
          <a:p>
            <a:pPr indent="-285750" lvl="0" marL="514350" rtl="0" algn="l">
              <a:lnSpc>
                <a:spcPct val="90000"/>
              </a:lnSpc>
              <a:spcBef>
                <a:spcPts val="1000"/>
              </a:spcBef>
              <a:spcAft>
                <a:spcPts val="0"/>
              </a:spcAft>
              <a:buSzPts val="1800"/>
              <a:buFont typeface="Arial"/>
              <a:buChar char="•"/>
            </a:pPr>
            <a:r>
              <a:rPr lang="en-US" sz="1600"/>
              <a:t>Vahvistaa myönteisiä tunteita, sitoutumista ja kokemusta saavuttamisesta</a:t>
            </a:r>
            <a:endParaRPr/>
          </a:p>
          <a:p>
            <a:pPr indent="-285750" lvl="0" marL="514350" rtl="0" algn="l">
              <a:lnSpc>
                <a:spcPct val="90000"/>
              </a:lnSpc>
              <a:spcBef>
                <a:spcPts val="1000"/>
              </a:spcBef>
              <a:spcAft>
                <a:spcPts val="0"/>
              </a:spcAft>
              <a:buSzPts val="1800"/>
              <a:buFont typeface="Arial"/>
              <a:buChar char="•"/>
            </a:pPr>
            <a:r>
              <a:rPr lang="en-US" sz="1600"/>
              <a:t>Luo iloa oppimiseen ja edistymisen tunnetta</a:t>
            </a:r>
            <a:endParaRPr/>
          </a:p>
          <a:p>
            <a:pPr indent="-285750" lvl="0" marL="514350" rtl="0" algn="l">
              <a:lnSpc>
                <a:spcPct val="90000"/>
              </a:lnSpc>
              <a:spcBef>
                <a:spcPts val="1000"/>
              </a:spcBef>
              <a:spcAft>
                <a:spcPts val="0"/>
              </a:spcAft>
              <a:buSzPts val="1800"/>
              <a:buFont typeface="Arial"/>
              <a:buChar char="•"/>
            </a:pPr>
            <a:r>
              <a:rPr lang="en-US" sz="1600"/>
              <a:t>Kehittää itseluottamusta ja emotionaalista tasapainoa</a:t>
            </a:r>
            <a:endParaRPr/>
          </a:p>
          <a:p>
            <a:pPr indent="-285750" lvl="0" marL="514350" rtl="0" algn="l">
              <a:lnSpc>
                <a:spcPct val="90000"/>
              </a:lnSpc>
              <a:spcBef>
                <a:spcPts val="1000"/>
              </a:spcBef>
              <a:spcAft>
                <a:spcPts val="0"/>
              </a:spcAft>
              <a:buSzPts val="1800"/>
              <a:buFont typeface="Arial"/>
              <a:buChar char="•"/>
            </a:pPr>
            <a:r>
              <a:rPr lang="en-US" sz="1600"/>
              <a:t>Tukee sisäistä motivaatiota, kun kilpailua käytetään harkitusti</a:t>
            </a:r>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207" name="Google Shape;207;g3b05430cd3f_0_129"/>
          <p:cNvSpPr txBox="1"/>
          <p:nvPr/>
        </p:nvSpPr>
        <p:spPr>
          <a:xfrm>
            <a:off x="6521986" y="920625"/>
            <a:ext cx="5416714"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Suunnitteluvinkkejä opettajille:</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Palkitse vaivannäköä, reflektointia ja yhteistyötä – ei pelkästään nopeutta</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Pidä haasteet lyhyinä ja saavutettavina ylikuormituksen välttämiseksi</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Sisällytä hetkiä reflektointiin ja tunne-check-ineihin</a:t>
            </a:r>
            <a:endParaRPr b="0" i="0" sz="1600" u="none" cap="none" strike="noStrike">
              <a:solidFill>
                <a:srgbClr val="000000"/>
              </a:solidFill>
              <a:latin typeface="Arial"/>
              <a:ea typeface="Arial"/>
              <a:cs typeface="Arial"/>
              <a:sym typeface="Arial"/>
            </a:endParaRPr>
          </a:p>
        </p:txBody>
      </p:sp>
      <p:sp>
        <p:nvSpPr>
          <p:cNvPr id="208" name="Google Shape;208;g3b05430cd3f_0_129"/>
          <p:cNvSpPr txBox="1"/>
          <p:nvPr/>
        </p:nvSpPr>
        <p:spPr>
          <a:xfrm>
            <a:off x="6521986" y="3327825"/>
            <a:ext cx="5416714" cy="1727287"/>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None/>
            </a:pPr>
            <a:r>
              <a:rPr b="1" i="0" lang="en-US" sz="1600" u="none" cap="none" strike="noStrike">
                <a:solidFill>
                  <a:srgbClr val="000000"/>
                </a:solidFill>
                <a:latin typeface="Arial"/>
                <a:ea typeface="Arial"/>
                <a:cs typeface="Arial"/>
                <a:sym typeface="Arial"/>
              </a:rPr>
              <a:t>Suositellut työkalut:</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Classcraft / ClassDojo</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Wordwall / Educaplay</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Kahoot! Challenges</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Habitica / Trello</a:t>
            </a:r>
            <a:endParaRPr b="0" i="0" sz="1500" u="none" cap="none" strike="noStrike">
              <a:solidFill>
                <a:schemeClr val="lt2"/>
              </a:solidFill>
              <a:latin typeface="Arial"/>
              <a:ea typeface="Arial"/>
              <a:cs typeface="Arial"/>
              <a:sym typeface="Arial"/>
            </a:endParaRPr>
          </a:p>
        </p:txBody>
      </p:sp>
      <p:sp>
        <p:nvSpPr>
          <p:cNvPr id="209" name="Google Shape;209;g3b05430cd3f_0_129"/>
          <p:cNvSpPr txBox="1"/>
          <p:nvPr/>
        </p:nvSpPr>
        <p:spPr>
          <a:xfrm>
            <a:off x="6521986" y="5055112"/>
            <a:ext cx="5416714" cy="1802888"/>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None/>
            </a:pPr>
            <a:r>
              <a:rPr b="1" i="0" lang="en-US" sz="1600" u="none" cap="none" strike="noStrike">
                <a:solidFill>
                  <a:srgbClr val="FFFF00"/>
                </a:solidFill>
                <a:latin typeface="Arial"/>
                <a:ea typeface="Arial"/>
                <a:cs typeface="Arial"/>
                <a:sym typeface="Arial"/>
              </a:rPr>
              <a:t>Esimerkki:</a:t>
            </a:r>
            <a:br>
              <a:rPr b="0" i="0" lang="en-US" sz="1600" u="none" cap="none" strike="noStrike">
                <a:solidFill>
                  <a:srgbClr val="FFFF00"/>
                </a:solidFill>
                <a:latin typeface="Arial"/>
                <a:ea typeface="Arial"/>
                <a:cs typeface="Arial"/>
                <a:sym typeface="Arial"/>
              </a:rPr>
            </a:br>
            <a:r>
              <a:rPr b="0" i="0" lang="en-US" sz="1600" u="none" cap="none" strike="noStrike">
                <a:solidFill>
                  <a:srgbClr val="FFFF00"/>
                </a:solidFill>
                <a:latin typeface="Arial"/>
                <a:ea typeface="Arial"/>
                <a:cs typeface="Arial"/>
                <a:sym typeface="Arial"/>
              </a:rPr>
              <a:t>Oppilaat ansaitsevat digihyvinvoinnin pisteitä toiminnoista, kuten ruutotaukojen pitämisestä, empatian osoittamisesta verkossa tai vertaisoppilaiden tukemisesta. Edistymistä seurataan Habitica-sovelluksessa, ja viikoittaisissa reflektioissa tarkastellaan tunteita ja ihmissuhteita.</a:t>
            </a:r>
            <a:endParaRPr b="0" i="0" sz="1500" u="none" cap="none" strike="noStrike">
              <a:solidFill>
                <a:srgbClr val="FFFF00"/>
              </a:solidFill>
              <a:latin typeface="Arial"/>
              <a:ea typeface="Arial"/>
              <a:cs typeface="Arial"/>
              <a:sym typeface="Arial"/>
            </a:endParaRPr>
          </a:p>
        </p:txBody>
      </p:sp>
      <p:pic>
        <p:nvPicPr>
          <p:cNvPr id="210" name="Google Shape;210;g3b05430cd3f_0_129"/>
          <p:cNvPicPr preferRelativeResize="0"/>
          <p:nvPr/>
        </p:nvPicPr>
        <p:blipFill rotWithShape="1">
          <a:blip r:embed="rId3">
            <a:alphaModFix/>
          </a:blip>
          <a:srcRect b="0" l="0" r="0" t="0"/>
          <a:stretch/>
        </p:blipFill>
        <p:spPr>
          <a:xfrm>
            <a:off x="1423374" y="4002850"/>
            <a:ext cx="3890698" cy="2593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b05430cd3f_0_15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Mieti hetki:</a:t>
            </a:r>
            <a:endParaRPr/>
          </a:p>
        </p:txBody>
      </p:sp>
      <p:sp>
        <p:nvSpPr>
          <p:cNvPr id="216" name="Google Shape;216;g3b05430cd3f_0_157"/>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lang="en-US" sz="3200"/>
              <a:t>Nyt kun olet tutustunut viiteen lähestymistapaan, mitkä näistä koet kaikkein merkityksellisimmiksi omassa luokassasi?</a:t>
            </a:r>
            <a:endParaRPr i="1" sz="3000"/>
          </a:p>
        </p:txBody>
      </p:sp>
      <p:pic>
        <p:nvPicPr>
          <p:cNvPr id="217" name="Google Shape;217;g3b05430cd3f_0_157"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aec51c1436_0_51"/>
          <p:cNvSpPr txBox="1"/>
          <p:nvPr>
            <p:ph type="title"/>
          </p:nvPr>
        </p:nvSpPr>
        <p:spPr>
          <a:xfrm>
            <a:off x="97975" y="224861"/>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3. </a:t>
            </a:r>
            <a:r>
              <a:rPr lang="en-US"/>
              <a:t>Oikeiden työkalujen valinta PERMA-Digitalille</a:t>
            </a:r>
            <a:br>
              <a:rPr lang="en-US"/>
            </a:br>
            <a:endParaRPr sz="3000"/>
          </a:p>
        </p:txBody>
      </p:sp>
      <p:sp>
        <p:nvSpPr>
          <p:cNvPr id="223" name="Google Shape;223;g3aec51c1436_0_51"/>
          <p:cNvSpPr txBox="1"/>
          <p:nvPr>
            <p:ph idx="1" type="body"/>
          </p:nvPr>
        </p:nvSpPr>
        <p:spPr>
          <a:xfrm>
            <a:off x="97975" y="1096600"/>
            <a:ext cx="6715800" cy="56796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1600"/>
              <a:t>Teknologian tietoinen, tavoitteellinen ja tasapainoinen käyttö siten, että se tukee fyysistä, emotionaalista ja sosiaalista hyvinvointia.</a:t>
            </a:r>
            <a:endParaRPr/>
          </a:p>
          <a:p>
            <a:pPr indent="-228600" lvl="0" marL="457200" marR="0" rtl="0" algn="l">
              <a:lnSpc>
                <a:spcPct val="90000"/>
              </a:lnSpc>
              <a:spcBef>
                <a:spcPts val="1000"/>
              </a:spcBef>
              <a:spcAft>
                <a:spcPts val="0"/>
              </a:spcAft>
              <a:buClr>
                <a:schemeClr val="dk1"/>
              </a:buClr>
              <a:buSzPts val="1800"/>
              <a:buFont typeface="Arial"/>
              <a:buNone/>
            </a:pPr>
            <a:br>
              <a:rPr lang="en-US" sz="1600"/>
            </a:br>
            <a:r>
              <a:rPr lang="en-US" sz="1600"/>
              <a:t>Kyse on siitä, että pysytään itse ohjaksissa, voidaan hyvin ja käytetään teknologiaa välineenä – ei häiriötekijänä.</a:t>
            </a:r>
            <a:endParaRPr/>
          </a:p>
          <a:p>
            <a:pPr indent="-228600" lvl="0" marL="457200" marR="0" rtl="0" algn="l">
              <a:lnSpc>
                <a:spcPct val="90000"/>
              </a:lnSpc>
              <a:spcBef>
                <a:spcPts val="1000"/>
              </a:spcBef>
              <a:spcAft>
                <a:spcPts val="0"/>
              </a:spcAft>
              <a:buClr>
                <a:schemeClr val="dk1"/>
              </a:buClr>
              <a:buSzPts val="1800"/>
              <a:buFont typeface="Arial"/>
              <a:buNone/>
            </a:pPr>
            <a:br>
              <a:rPr lang="en-US" sz="1600"/>
            </a:br>
            <a:endParaRPr sz="1600"/>
          </a:p>
          <a:p>
            <a:pPr indent="-228600" lvl="0" marL="457200" marR="0" rtl="0" algn="l">
              <a:lnSpc>
                <a:spcPct val="90000"/>
              </a:lnSpc>
              <a:spcBef>
                <a:spcPts val="1000"/>
              </a:spcBef>
              <a:spcAft>
                <a:spcPts val="0"/>
              </a:spcAft>
              <a:buClr>
                <a:schemeClr val="dk1"/>
              </a:buClr>
              <a:buSzPts val="1800"/>
              <a:buFont typeface="Arial"/>
              <a:buNone/>
            </a:pPr>
            <a:r>
              <a:rPr b="1" lang="en-US" sz="1600"/>
              <a:t>Miksi oikean työkalun valinta on tärkeää</a:t>
            </a:r>
            <a:endParaRPr/>
          </a:p>
          <a:p>
            <a:pPr indent="-228600" lvl="0" marL="457200" marR="0" rtl="0" algn="l">
              <a:lnSpc>
                <a:spcPct val="90000"/>
              </a:lnSpc>
              <a:spcBef>
                <a:spcPts val="1000"/>
              </a:spcBef>
              <a:spcAft>
                <a:spcPts val="0"/>
              </a:spcAft>
              <a:buClr>
                <a:schemeClr val="dk1"/>
              </a:buClr>
              <a:buSzPts val="1800"/>
              <a:buFont typeface="Arial"/>
              <a:buNone/>
            </a:pPr>
            <a:r>
              <a:rPr lang="en-US" sz="1600"/>
              <a:t>Valitsemasi työkalut muovaavat oppilaiden kokemuksia, eivät vain tehtäviä.</a:t>
            </a:r>
            <a:br>
              <a:rPr lang="en-US" sz="1600"/>
            </a:br>
            <a:r>
              <a:rPr lang="en-US" sz="1600"/>
              <a:t>PERMA-digitaalisen viitekehyksen mukaisesti huolellisesti valitut työkalut tukevat:</a:t>
            </a:r>
            <a:endParaRPr/>
          </a:p>
          <a:p>
            <a:pPr indent="-285750" lvl="0" marL="514350" rtl="0" algn="l">
              <a:lnSpc>
                <a:spcPct val="90000"/>
              </a:lnSpc>
              <a:spcBef>
                <a:spcPts val="1000"/>
              </a:spcBef>
              <a:spcAft>
                <a:spcPts val="0"/>
              </a:spcAft>
              <a:buSzPts val="1800"/>
              <a:buFont typeface="Arial"/>
              <a:buChar char="•"/>
            </a:pPr>
            <a:r>
              <a:rPr b="1" lang="en-US" sz="1600"/>
              <a:t>Myönteisiä tunteita</a:t>
            </a:r>
            <a:r>
              <a:rPr lang="en-US" sz="1600"/>
              <a:t> – iloa, itseluottamusta, onnistumisen kokemuksia</a:t>
            </a:r>
            <a:endParaRPr/>
          </a:p>
          <a:p>
            <a:pPr indent="-285750" lvl="0" marL="514350" rtl="0" algn="l">
              <a:lnSpc>
                <a:spcPct val="90000"/>
              </a:lnSpc>
              <a:spcBef>
                <a:spcPts val="1000"/>
              </a:spcBef>
              <a:spcAft>
                <a:spcPts val="0"/>
              </a:spcAft>
              <a:buSzPts val="1800"/>
              <a:buFont typeface="Arial"/>
              <a:buChar char="•"/>
            </a:pPr>
            <a:r>
              <a:rPr b="1" lang="en-US" sz="1600"/>
              <a:t>Sitoutumista</a:t>
            </a:r>
            <a:r>
              <a:rPr lang="en-US" sz="1600"/>
              <a:t> – keskittymistä, flow-tilaa ja mielekästä haastetta</a:t>
            </a:r>
            <a:endParaRPr/>
          </a:p>
          <a:p>
            <a:pPr indent="-285750" lvl="0" marL="514350" rtl="0" algn="l">
              <a:lnSpc>
                <a:spcPct val="90000"/>
              </a:lnSpc>
              <a:spcBef>
                <a:spcPts val="1000"/>
              </a:spcBef>
              <a:spcAft>
                <a:spcPts val="0"/>
              </a:spcAft>
              <a:buSzPts val="1800"/>
              <a:buFont typeface="Arial"/>
              <a:buChar char="•"/>
            </a:pPr>
            <a:r>
              <a:rPr b="1" lang="en-US" sz="1600"/>
              <a:t>Ihmissuhteita</a:t>
            </a:r>
            <a:r>
              <a:rPr lang="en-US" sz="1600"/>
              <a:t> – yhteistyötä, empatiaa ja yhteyttä toisiin</a:t>
            </a:r>
            <a:endParaRPr/>
          </a:p>
          <a:p>
            <a:pPr indent="-285750" lvl="0" marL="514350" rtl="0" algn="l">
              <a:lnSpc>
                <a:spcPct val="90000"/>
              </a:lnSpc>
              <a:spcBef>
                <a:spcPts val="1000"/>
              </a:spcBef>
              <a:spcAft>
                <a:spcPts val="0"/>
              </a:spcAft>
              <a:buSzPts val="1800"/>
              <a:buFont typeface="Arial"/>
              <a:buChar char="•"/>
            </a:pPr>
            <a:r>
              <a:rPr b="1" lang="en-US" sz="1600"/>
              <a:t>Merkityksellisyyttä</a:t>
            </a:r>
            <a:r>
              <a:rPr lang="en-US" sz="1600"/>
              <a:t> – tarkoituksellista ja arvolähtöistä oppimista</a:t>
            </a:r>
            <a:endParaRPr/>
          </a:p>
          <a:p>
            <a:pPr indent="-285750" lvl="0" marL="514350" rtl="0" algn="l">
              <a:lnSpc>
                <a:spcPct val="90000"/>
              </a:lnSpc>
              <a:spcBef>
                <a:spcPts val="1000"/>
              </a:spcBef>
              <a:spcAft>
                <a:spcPts val="0"/>
              </a:spcAft>
              <a:buSzPts val="1800"/>
              <a:buFont typeface="Arial"/>
              <a:buChar char="•"/>
            </a:pPr>
            <a:r>
              <a:rPr b="1" lang="en-US" sz="1600"/>
              <a:t>Saavuttamista</a:t>
            </a:r>
            <a:r>
              <a:rPr lang="en-US" sz="1600"/>
              <a:t> – tavoitteiden asettamista, taitojen kehittämistä ja reflektiota</a:t>
            </a:r>
            <a:endParaRPr/>
          </a:p>
          <a:p>
            <a:pPr indent="0" lvl="0" marL="0" rtl="0" algn="ctr">
              <a:lnSpc>
                <a:spcPct val="90000"/>
              </a:lnSpc>
              <a:spcBef>
                <a:spcPts val="1200"/>
              </a:spcBef>
              <a:spcAft>
                <a:spcPts val="0"/>
              </a:spcAft>
              <a:buClr>
                <a:schemeClr val="dk1"/>
              </a:buClr>
              <a:buSzPts val="1800"/>
              <a:buNone/>
            </a:pPr>
            <a:r>
              <a:t/>
            </a:r>
            <a:endParaRPr sz="1600"/>
          </a:p>
        </p:txBody>
      </p:sp>
      <p:pic>
        <p:nvPicPr>
          <p:cNvPr id="224" name="Google Shape;224;g3aec51c1436_0_51"/>
          <p:cNvPicPr preferRelativeResize="0"/>
          <p:nvPr/>
        </p:nvPicPr>
        <p:blipFill rotWithShape="1">
          <a:blip r:embed="rId3">
            <a:alphaModFix/>
          </a:blip>
          <a:srcRect b="0" l="0" r="0" t="0"/>
          <a:stretch/>
        </p:blipFill>
        <p:spPr>
          <a:xfrm>
            <a:off x="6966175" y="1253392"/>
            <a:ext cx="4991100" cy="4743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g3b05430cd3f_0_181"/>
          <p:cNvPicPr preferRelativeResize="0"/>
          <p:nvPr/>
        </p:nvPicPr>
        <p:blipFill rotWithShape="1">
          <a:blip r:embed="rId3">
            <a:alphaModFix/>
          </a:blip>
          <a:srcRect b="0" l="0" r="0" t="0"/>
          <a:stretch/>
        </p:blipFill>
        <p:spPr>
          <a:xfrm>
            <a:off x="4866150" y="318052"/>
            <a:ext cx="2459702" cy="2459702"/>
          </a:xfrm>
          <a:prstGeom prst="rect">
            <a:avLst/>
          </a:prstGeom>
          <a:noFill/>
          <a:ln>
            <a:noFill/>
          </a:ln>
        </p:spPr>
      </p:pic>
      <p:cxnSp>
        <p:nvCxnSpPr>
          <p:cNvPr id="231" name="Google Shape;231;g3b05430cd3f_0_181"/>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32" name="Google Shape;232;g3b05430cd3f_0_181"/>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33" name="Google Shape;233;g3b05430cd3f_0_181"/>
          <p:cNvSpPr txBox="1"/>
          <p:nvPr/>
        </p:nvSpPr>
        <p:spPr>
          <a:xfrm>
            <a:off x="650400" y="3812800"/>
            <a:ext cx="3000000" cy="187740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None/>
            </a:pPr>
            <a:r>
              <a:rPr b="0" i="0" lang="en-US" sz="2000" u="none" cap="none" strike="noStrike">
                <a:solidFill>
                  <a:srgbClr val="000000"/>
                </a:solidFill>
                <a:latin typeface="Arial"/>
                <a:ea typeface="Arial"/>
                <a:cs typeface="Arial"/>
                <a:sym typeface="Arial"/>
              </a:rPr>
              <a:t>Graafinen suunnittelualusta, joka tarjoaa valmiita pohjia julisteisiin, esityksiin ja infografiikoihin.</a:t>
            </a:r>
            <a:endParaRPr b="0" i="0" sz="2000" u="none" cap="none" strike="noStrike">
              <a:solidFill>
                <a:srgbClr val="000000"/>
              </a:solidFill>
              <a:latin typeface="Arial"/>
              <a:ea typeface="Arial"/>
              <a:cs typeface="Arial"/>
              <a:sym typeface="Arial"/>
            </a:endParaRPr>
          </a:p>
        </p:txBody>
      </p:sp>
      <p:sp>
        <p:nvSpPr>
          <p:cNvPr id="234" name="Google Shape;234;g3b05430cd3f_0_181"/>
          <p:cNvSpPr txBox="1"/>
          <p:nvPr/>
        </p:nvSpPr>
        <p:spPr>
          <a:xfrm>
            <a:off x="4613875" y="3812800"/>
            <a:ext cx="3000000" cy="24929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None/>
            </a:pPr>
            <a:r>
              <a:rPr b="0" i="0" lang="en-US" sz="2000" u="none" cap="none" strike="noStrike">
                <a:solidFill>
                  <a:srgbClr val="000000"/>
                </a:solidFill>
                <a:latin typeface="Arial"/>
                <a:ea typeface="Arial"/>
                <a:cs typeface="Arial"/>
                <a:sym typeface="Arial"/>
              </a:rPr>
              <a:t>Tukee </a:t>
            </a:r>
            <a:r>
              <a:rPr b="1" i="0" lang="en-US" sz="2000" u="none" cap="none" strike="noStrike">
                <a:solidFill>
                  <a:srgbClr val="000000"/>
                </a:solidFill>
                <a:latin typeface="Arial"/>
                <a:ea typeface="Arial"/>
                <a:cs typeface="Arial"/>
                <a:sym typeface="Arial"/>
              </a:rPr>
              <a:t>myönteisiä tunteita </a:t>
            </a:r>
            <a:r>
              <a:rPr b="0" i="0" lang="en-US" sz="2000" u="none" cap="none" strike="noStrike">
                <a:solidFill>
                  <a:srgbClr val="000000"/>
                </a:solidFill>
                <a:latin typeface="Arial"/>
                <a:ea typeface="Arial"/>
                <a:cs typeface="Arial"/>
                <a:sym typeface="Arial"/>
              </a:rPr>
              <a:t>mahdollistamalla luovan itseilmaisun ja vahvistamalla itseluottamusta suunnittelutaitoihin.</a:t>
            </a:r>
            <a:endParaRPr b="0" i="0" sz="2000" u="none" cap="none" strike="noStrike">
              <a:solidFill>
                <a:srgbClr val="000000"/>
              </a:solidFill>
              <a:latin typeface="Arial"/>
              <a:ea typeface="Arial"/>
              <a:cs typeface="Arial"/>
              <a:sym typeface="Arial"/>
            </a:endParaRPr>
          </a:p>
        </p:txBody>
      </p:sp>
      <p:sp>
        <p:nvSpPr>
          <p:cNvPr id="235" name="Google Shape;235;g3b05430cd3f_0_181"/>
          <p:cNvSpPr txBox="1"/>
          <p:nvPr/>
        </p:nvSpPr>
        <p:spPr>
          <a:xfrm>
            <a:off x="8770950" y="3812800"/>
            <a:ext cx="3000000" cy="233907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Esimerkki:</a:t>
            </a:r>
            <a:r>
              <a:rPr b="0" i="0" lang="en-US" sz="2000" u="none" cap="none" strike="noStrike">
                <a:solidFill>
                  <a:srgbClr val="000000"/>
                </a:solidFill>
                <a:latin typeface="Arial"/>
                <a:ea typeface="Arial"/>
                <a:cs typeface="Arial"/>
                <a:sym typeface="Arial"/>
              </a:rPr>
              <a:t> Oppilaat suunnittelevat </a:t>
            </a:r>
            <a:r>
              <a:rPr b="0" i="1" lang="en-US" sz="2000" u="none" cap="none" strike="noStrike">
                <a:solidFill>
                  <a:srgbClr val="000000"/>
                </a:solidFill>
                <a:latin typeface="Arial"/>
                <a:ea typeface="Arial"/>
                <a:cs typeface="Arial"/>
                <a:sym typeface="Arial"/>
              </a:rPr>
              <a:t>”Digitaalisen ystävällisyyden julisteen”</a:t>
            </a:r>
            <a:r>
              <a:rPr b="0" i="0" lang="en-US" sz="2000" u="none" cap="none" strike="noStrike">
                <a:solidFill>
                  <a:srgbClr val="000000"/>
                </a:solidFill>
                <a:latin typeface="Arial"/>
                <a:ea typeface="Arial"/>
                <a:cs typeface="Arial"/>
                <a:sym typeface="Arial"/>
              </a:rPr>
              <a:t>, jolla edistetään myönteistä verkkokäyttäytymistä.</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cxnSp>
        <p:nvCxnSpPr>
          <p:cNvPr id="241" name="Google Shape;241;g3b05430cd3f_0_197"/>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42" name="Google Shape;242;g3b05430cd3f_0_197"/>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43" name="Google Shape;243;g3b05430cd3f_0_197"/>
          <p:cNvSpPr txBox="1"/>
          <p:nvPr/>
        </p:nvSpPr>
        <p:spPr>
          <a:xfrm>
            <a:off x="650400" y="3812800"/>
            <a:ext cx="3000000" cy="24929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None/>
            </a:pPr>
            <a:r>
              <a:rPr b="0" i="0" lang="en-US" sz="2000" u="none" cap="none" strike="noStrike">
                <a:solidFill>
                  <a:srgbClr val="000000"/>
                </a:solidFill>
                <a:latin typeface="Arial"/>
                <a:ea typeface="Arial"/>
                <a:cs typeface="Arial"/>
                <a:sym typeface="Arial"/>
              </a:rPr>
              <a:t>Yksinkertainen video- tai äänikeskustelutyökalu, jossa oppilaat tallentavat lyhyitä henkilökohtaisia vastauksia ja ovat vuorovaikutuksessa vertaisten kanssa.</a:t>
            </a:r>
            <a:endParaRPr b="0" i="0" sz="2000" u="none" cap="none" strike="noStrike">
              <a:solidFill>
                <a:srgbClr val="000000"/>
              </a:solidFill>
              <a:latin typeface="Arial"/>
              <a:ea typeface="Arial"/>
              <a:cs typeface="Arial"/>
              <a:sym typeface="Arial"/>
            </a:endParaRPr>
          </a:p>
        </p:txBody>
      </p:sp>
      <p:sp>
        <p:nvSpPr>
          <p:cNvPr id="244" name="Google Shape;244;g3b05430cd3f_0_197"/>
          <p:cNvSpPr txBox="1"/>
          <p:nvPr/>
        </p:nvSpPr>
        <p:spPr>
          <a:xfrm>
            <a:off x="4613875" y="3812800"/>
            <a:ext cx="3000000" cy="2800736"/>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None/>
            </a:pPr>
            <a:r>
              <a:rPr b="0" i="0" lang="en-US" sz="2000" u="none" cap="none" strike="noStrike">
                <a:solidFill>
                  <a:srgbClr val="000000"/>
                </a:solidFill>
                <a:latin typeface="Arial"/>
                <a:ea typeface="Arial"/>
                <a:cs typeface="Arial"/>
                <a:sym typeface="Arial"/>
              </a:rPr>
              <a:t>Vahvistaa </a:t>
            </a:r>
            <a:r>
              <a:rPr b="1" i="0" lang="en-US" sz="2000" u="none" cap="none" strike="noStrike">
                <a:solidFill>
                  <a:srgbClr val="000000"/>
                </a:solidFill>
                <a:latin typeface="Arial"/>
                <a:ea typeface="Arial"/>
                <a:cs typeface="Arial"/>
                <a:sym typeface="Arial"/>
              </a:rPr>
              <a:t>myönteisiä tunteita ja ihmissuhteita </a:t>
            </a:r>
            <a:r>
              <a:rPr b="0" i="0" lang="en-US" sz="2000" u="none" cap="none" strike="noStrike">
                <a:solidFill>
                  <a:srgbClr val="000000"/>
                </a:solidFill>
                <a:latin typeface="Arial"/>
                <a:ea typeface="Arial"/>
                <a:cs typeface="Arial"/>
                <a:sym typeface="Arial"/>
              </a:rPr>
              <a:t>tunnustamisen, onnistumisten juhlistamisen ja vertaiskannustuksen kautta.</a:t>
            </a:r>
            <a:endParaRPr b="0" i="0" sz="2000" u="none" cap="none" strike="noStrike">
              <a:solidFill>
                <a:srgbClr val="000000"/>
              </a:solidFill>
              <a:latin typeface="Arial"/>
              <a:ea typeface="Arial"/>
              <a:cs typeface="Arial"/>
              <a:sym typeface="Arial"/>
            </a:endParaRPr>
          </a:p>
        </p:txBody>
      </p:sp>
      <p:sp>
        <p:nvSpPr>
          <p:cNvPr id="245" name="Google Shape;245;g3b05430cd3f_0_197"/>
          <p:cNvSpPr txBox="1"/>
          <p:nvPr/>
        </p:nvSpPr>
        <p:spPr>
          <a:xfrm>
            <a:off x="8770949" y="3812800"/>
            <a:ext cx="3186895" cy="295462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Esimerkki:</a:t>
            </a:r>
            <a:r>
              <a:rPr b="0" i="0" lang="en-US" sz="2000" u="none" cap="none" strike="noStrike">
                <a:solidFill>
                  <a:srgbClr val="000000"/>
                </a:solidFill>
                <a:latin typeface="Arial"/>
                <a:ea typeface="Arial"/>
                <a:cs typeface="Arial"/>
                <a:sym typeface="Arial"/>
              </a:rPr>
              <a:t> Oppilaat tallentavat yhden minuutin videon, jossa he kertovat digitaalisessa oppimisessa kokemastaan ylpeyden hetkestä, ja jättävät lyhyen kannustavan kommentin vertaiselle.</a:t>
            </a:r>
            <a:endParaRPr b="0" i="0" sz="2000" u="none" cap="none" strike="noStrike">
              <a:solidFill>
                <a:srgbClr val="000000"/>
              </a:solidFill>
              <a:latin typeface="Arial"/>
              <a:ea typeface="Arial"/>
              <a:cs typeface="Arial"/>
              <a:sym typeface="Arial"/>
            </a:endParaRPr>
          </a:p>
        </p:txBody>
      </p:sp>
      <p:pic>
        <p:nvPicPr>
          <p:cNvPr id="246" name="Google Shape;246;g3b05430cd3f_0_197"/>
          <p:cNvPicPr preferRelativeResize="0"/>
          <p:nvPr/>
        </p:nvPicPr>
        <p:blipFill rotWithShape="1">
          <a:blip r:embed="rId3">
            <a:alphaModFix/>
          </a:blip>
          <a:srcRect b="0" l="0" r="0" t="0"/>
          <a:stretch/>
        </p:blipFill>
        <p:spPr>
          <a:xfrm>
            <a:off x="4909088" y="359925"/>
            <a:ext cx="2409575" cy="2409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Johdanto</a:t>
            </a:r>
            <a:endParaRPr/>
          </a:p>
        </p:txBody>
      </p:sp>
      <p:sp>
        <p:nvSpPr>
          <p:cNvPr id="65" name="Google Shape;65;p3"/>
          <p:cNvSpPr txBox="1"/>
          <p:nvPr>
            <p:ph idx="1" type="body"/>
          </p:nvPr>
        </p:nvSpPr>
        <p:spPr>
          <a:xfrm>
            <a:off x="97975" y="2229498"/>
            <a:ext cx="11944500" cy="1807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lang="en-US" sz="2400"/>
              <a:t>Tässä moduulissa tutustut pedagogisiin lähestymistapoihin ja digitaalisiin työkaluihin, jotka integroivat PERMA-digitaalisen viitekehyksen oppilaiden digitaalisen hyvinvoinnin edistämiseksi. Suunnittelet merkityksellisiä luokkahuonetoimintoja ja oppituntisuunnitelmia näitä menetelmiä ja työkaluja hyödyntäen. Lopuksi luot koulun ulkopuolisia toimintoja, jotka laajentavat digitaalisen hyvinvoinnin tukemista luokkahuoneen ulkopuolelle, kouluun ja kotiympäristöihin.</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cxnSp>
        <p:nvCxnSpPr>
          <p:cNvPr id="252" name="Google Shape;252;g3b05430cd3f_0_219"/>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53" name="Google Shape;253;g3b05430cd3f_0_219"/>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54" name="Google Shape;254;g3b05430cd3f_0_219"/>
          <p:cNvSpPr txBox="1"/>
          <p:nvPr/>
        </p:nvSpPr>
        <p:spPr>
          <a:xfrm>
            <a:off x="650400" y="3470419"/>
            <a:ext cx="3000000" cy="156963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None/>
            </a:pPr>
            <a:r>
              <a:rPr b="0" i="0" lang="en-US" sz="2000" u="none" cap="none" strike="noStrike">
                <a:solidFill>
                  <a:srgbClr val="000000"/>
                </a:solidFill>
                <a:latin typeface="Arial"/>
                <a:ea typeface="Arial"/>
                <a:cs typeface="Arial"/>
                <a:sym typeface="Arial"/>
              </a:rPr>
              <a:t>Pelipohjainen oppimisympäristö tietovisoihin ja kilpailuihin.</a:t>
            </a:r>
            <a:endParaRPr b="0" i="0" sz="1900" u="none" cap="none" strike="noStrike">
              <a:solidFill>
                <a:srgbClr val="000000"/>
              </a:solidFill>
              <a:latin typeface="Arial"/>
              <a:ea typeface="Arial"/>
              <a:cs typeface="Arial"/>
              <a:sym typeface="Arial"/>
            </a:endParaRPr>
          </a:p>
        </p:txBody>
      </p:sp>
      <p:sp>
        <p:nvSpPr>
          <p:cNvPr id="255" name="Google Shape;255;g3b05430cd3f_0_219"/>
          <p:cNvSpPr txBox="1"/>
          <p:nvPr/>
        </p:nvSpPr>
        <p:spPr>
          <a:xfrm>
            <a:off x="4613875" y="3470419"/>
            <a:ext cx="3000000" cy="187740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None/>
            </a:pPr>
            <a:r>
              <a:rPr b="0" i="0" lang="en-US" sz="2000" u="none" cap="none" strike="noStrike">
                <a:solidFill>
                  <a:srgbClr val="000000"/>
                </a:solidFill>
                <a:latin typeface="Arial"/>
                <a:ea typeface="Arial"/>
                <a:cs typeface="Arial"/>
                <a:sym typeface="Arial"/>
              </a:rPr>
              <a:t>Lisää </a:t>
            </a:r>
            <a:r>
              <a:rPr b="1" i="0" lang="en-US" sz="2000" u="none" cap="none" strike="noStrike">
                <a:solidFill>
                  <a:srgbClr val="000000"/>
                </a:solidFill>
                <a:latin typeface="Arial"/>
                <a:ea typeface="Arial"/>
                <a:cs typeface="Arial"/>
                <a:sym typeface="Arial"/>
              </a:rPr>
              <a:t>sitoutumista </a:t>
            </a:r>
            <a:r>
              <a:rPr b="0" i="0" lang="en-US" sz="2000" u="none" cap="none" strike="noStrike">
                <a:solidFill>
                  <a:srgbClr val="000000"/>
                </a:solidFill>
                <a:latin typeface="Arial"/>
                <a:ea typeface="Arial"/>
                <a:cs typeface="Arial"/>
                <a:sym typeface="Arial"/>
              </a:rPr>
              <a:t>luomalla hauskan ja vuorovaikutteisen oppimisympäristön, joka motivoi osallistumista.</a:t>
            </a:r>
            <a:endParaRPr b="0" i="0" sz="1900" u="none" cap="none" strike="noStrike">
              <a:solidFill>
                <a:srgbClr val="000000"/>
              </a:solidFill>
              <a:latin typeface="Arial"/>
              <a:ea typeface="Arial"/>
              <a:cs typeface="Arial"/>
              <a:sym typeface="Arial"/>
            </a:endParaRPr>
          </a:p>
        </p:txBody>
      </p:sp>
      <p:sp>
        <p:nvSpPr>
          <p:cNvPr id="256" name="Google Shape;256;g3b05430cd3f_0_219"/>
          <p:cNvSpPr txBox="1"/>
          <p:nvPr/>
        </p:nvSpPr>
        <p:spPr>
          <a:xfrm>
            <a:off x="8770949" y="3470419"/>
            <a:ext cx="3314553" cy="326240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Esimerkki:</a:t>
            </a:r>
            <a:r>
              <a:rPr b="0" i="0" lang="en-US" sz="2000" u="none" cap="none" strike="noStrike">
                <a:solidFill>
                  <a:srgbClr val="000000"/>
                </a:solidFill>
                <a:latin typeface="Arial"/>
                <a:ea typeface="Arial"/>
                <a:cs typeface="Arial"/>
                <a:sym typeface="Arial"/>
              </a:rPr>
              <a:t> Oppilaat tekevät lyhyen Kahoot!-kyselyn rauhoittavan musiikin säestyksellä ilman tulostaulua. Tämän jälkeen he arvioivat omaa keskittymistään ja nimeävät yhden asetuksen, joka auttoi heitä pysymään rauhallisina ja sitoutuneina.</a:t>
            </a:r>
            <a:endParaRPr/>
          </a:p>
        </p:txBody>
      </p:sp>
      <p:pic>
        <p:nvPicPr>
          <p:cNvPr id="257" name="Google Shape;257;g3b05430cd3f_0_219"/>
          <p:cNvPicPr preferRelativeResize="0"/>
          <p:nvPr/>
        </p:nvPicPr>
        <p:blipFill rotWithShape="1">
          <a:blip r:embed="rId3">
            <a:alphaModFix/>
          </a:blip>
          <a:srcRect b="30485" l="0" r="0" t="32543"/>
          <a:stretch/>
        </p:blipFill>
        <p:spPr>
          <a:xfrm>
            <a:off x="4342000" y="910250"/>
            <a:ext cx="3508001" cy="1296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cxnSp>
        <p:nvCxnSpPr>
          <p:cNvPr id="263" name="Google Shape;263;g3b05430cd3f_0_229"/>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64" name="Google Shape;264;g3b05430cd3f_0_229"/>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65" name="Google Shape;265;g3b05430cd3f_0_229"/>
          <p:cNvSpPr txBox="1"/>
          <p:nvPr/>
        </p:nvSpPr>
        <p:spPr>
          <a:xfrm>
            <a:off x="650400" y="3812800"/>
            <a:ext cx="3000000" cy="156963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None/>
            </a:pPr>
            <a:r>
              <a:rPr b="0" i="0" lang="en-US" sz="2000" u="none" cap="none" strike="noStrike">
                <a:solidFill>
                  <a:srgbClr val="000000"/>
                </a:solidFill>
                <a:latin typeface="Arial"/>
                <a:ea typeface="Arial"/>
                <a:cs typeface="Arial"/>
                <a:sym typeface="Arial"/>
              </a:rPr>
              <a:t>Vuorovaikutteinen esitystyökalu, jossa on reaaliaikaisia kyselyitä, visoja ja sanapilviä.</a:t>
            </a:r>
            <a:endParaRPr b="0" i="0" sz="2000" u="none" cap="none" strike="noStrike">
              <a:solidFill>
                <a:srgbClr val="000000"/>
              </a:solidFill>
              <a:latin typeface="Arial"/>
              <a:ea typeface="Arial"/>
              <a:cs typeface="Arial"/>
              <a:sym typeface="Arial"/>
            </a:endParaRPr>
          </a:p>
        </p:txBody>
      </p:sp>
      <p:sp>
        <p:nvSpPr>
          <p:cNvPr id="266" name="Google Shape;266;g3b05430cd3f_0_229"/>
          <p:cNvSpPr txBox="1"/>
          <p:nvPr/>
        </p:nvSpPr>
        <p:spPr>
          <a:xfrm>
            <a:off x="4613875" y="3812800"/>
            <a:ext cx="3000000" cy="233907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Edistää </a:t>
            </a:r>
            <a:r>
              <a:rPr b="1" i="0" lang="en-US" sz="2000" u="none" cap="none" strike="noStrike">
                <a:solidFill>
                  <a:srgbClr val="000000"/>
                </a:solidFill>
                <a:latin typeface="Arial"/>
                <a:ea typeface="Arial"/>
                <a:cs typeface="Arial"/>
                <a:sym typeface="Arial"/>
              </a:rPr>
              <a:t>sitoutumista </a:t>
            </a:r>
            <a:r>
              <a:rPr b="0" i="0" lang="en-US" sz="2000" u="none" cap="none" strike="noStrike">
                <a:solidFill>
                  <a:srgbClr val="000000"/>
                </a:solidFill>
                <a:latin typeface="Arial"/>
                <a:ea typeface="Arial"/>
                <a:cs typeface="Arial"/>
                <a:sym typeface="Arial"/>
              </a:rPr>
              <a:t>tekemällä oppitunneista vuorovaikutteisia ja antamalla kaikille oppilaille äänen.</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67" name="Google Shape;267;g3b05430cd3f_0_229"/>
          <p:cNvSpPr txBox="1"/>
          <p:nvPr/>
        </p:nvSpPr>
        <p:spPr>
          <a:xfrm>
            <a:off x="8770950" y="3812800"/>
            <a:ext cx="3000000" cy="295462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Esimerkki:</a:t>
            </a:r>
            <a:r>
              <a:rPr b="0" i="0" lang="en-US" sz="2000" u="none" cap="none" strike="noStrike">
                <a:solidFill>
                  <a:srgbClr val="000000"/>
                </a:solidFill>
                <a:latin typeface="Arial"/>
                <a:ea typeface="Arial"/>
                <a:cs typeface="Arial"/>
                <a:sym typeface="Arial"/>
              </a:rPr>
              <a:t> Opettaja käyttää reaaliaikaisia kyselyitä kerätäkseen mielipiteitä verkkoyksityisyyttä koskevan keskustelun aikana.</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268" name="Google Shape;268;g3b05430cd3f_0_229"/>
          <p:cNvPicPr preferRelativeResize="0"/>
          <p:nvPr/>
        </p:nvPicPr>
        <p:blipFill rotWithShape="1">
          <a:blip r:embed="rId3">
            <a:alphaModFix/>
          </a:blip>
          <a:srcRect b="30780" l="0" r="0" t="26334"/>
          <a:stretch/>
        </p:blipFill>
        <p:spPr>
          <a:xfrm>
            <a:off x="2998838" y="879125"/>
            <a:ext cx="6194324" cy="10220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cxnSp>
        <p:nvCxnSpPr>
          <p:cNvPr id="274" name="Google Shape;274;g3b05430cd3f_0_240"/>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75" name="Google Shape;275;g3b05430cd3f_0_240"/>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76" name="Google Shape;276;g3b05430cd3f_0_240"/>
          <p:cNvSpPr txBox="1"/>
          <p:nvPr/>
        </p:nvSpPr>
        <p:spPr>
          <a:xfrm>
            <a:off x="650400" y="3812800"/>
            <a:ext cx="3000000" cy="203129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Digitaalinen alusta tekstien, kuvien ja linkkien yhteiseen julkaisemiseen.</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77" name="Google Shape;277;g3b05430cd3f_0_240"/>
          <p:cNvSpPr txBox="1"/>
          <p:nvPr/>
        </p:nvSpPr>
        <p:spPr>
          <a:xfrm>
            <a:off x="4613875" y="3812800"/>
            <a:ext cx="3000000" cy="326240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Vahvistaa </a:t>
            </a:r>
            <a:r>
              <a:rPr b="1" i="0" lang="en-US" sz="2000" u="none" cap="none" strike="noStrike">
                <a:solidFill>
                  <a:srgbClr val="000000"/>
                </a:solidFill>
                <a:latin typeface="Arial"/>
                <a:ea typeface="Arial"/>
                <a:cs typeface="Arial"/>
                <a:sym typeface="Arial"/>
              </a:rPr>
              <a:t>ihmissuhteita </a:t>
            </a:r>
            <a:r>
              <a:rPr b="0" i="0" lang="en-US" sz="2000" u="none" cap="none" strike="noStrike">
                <a:solidFill>
                  <a:srgbClr val="000000"/>
                </a:solidFill>
                <a:latin typeface="Arial"/>
                <a:ea typeface="Arial"/>
                <a:cs typeface="Arial"/>
                <a:sym typeface="Arial"/>
              </a:rPr>
              <a:t>yhteisen tuottamisen ja kunnioittavan vuorovaikutuksen kautta.</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78" name="Google Shape;278;g3b05430cd3f_0_240"/>
          <p:cNvSpPr txBox="1"/>
          <p:nvPr/>
        </p:nvSpPr>
        <p:spPr>
          <a:xfrm>
            <a:off x="8770950" y="3812800"/>
            <a:ext cx="3421050" cy="37240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Esimerkki:</a:t>
            </a:r>
            <a:r>
              <a:rPr b="0" i="0" lang="en-US" sz="2000" u="none" cap="none" strike="noStrike">
                <a:solidFill>
                  <a:srgbClr val="000000"/>
                </a:solidFill>
                <a:latin typeface="Arial"/>
                <a:ea typeface="Arial"/>
                <a:cs typeface="Arial"/>
                <a:sym typeface="Arial"/>
              </a:rPr>
              <a:t> Oppilaat julkaisevat yhden hyödyllisen resurssin ja yhden kannustavan kommentin vertaisen julkaisuun keskittyen rakentavaan ja ystävälliseen verkkovuorovaikutukseen.</a:t>
            </a:r>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279" name="Google Shape;279;g3b05430cd3f_0_240"/>
          <p:cNvPicPr preferRelativeResize="0"/>
          <p:nvPr/>
        </p:nvPicPr>
        <p:blipFill rotWithShape="1">
          <a:blip r:embed="rId3">
            <a:alphaModFix/>
          </a:blip>
          <a:srcRect b="0" l="0" r="0" t="0"/>
          <a:stretch/>
        </p:blipFill>
        <p:spPr>
          <a:xfrm>
            <a:off x="3978188" y="681525"/>
            <a:ext cx="4235625" cy="130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cxnSp>
        <p:nvCxnSpPr>
          <p:cNvPr id="285" name="Google Shape;285;g3b05430cd3f_0_251"/>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86" name="Google Shape;286;g3b05430cd3f_0_251"/>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87" name="Google Shape;287;g3b05430cd3f_0_251"/>
          <p:cNvSpPr txBox="1"/>
          <p:nvPr/>
        </p:nvSpPr>
        <p:spPr>
          <a:xfrm>
            <a:off x="650400" y="3812800"/>
            <a:ext cx="3000000" cy="326240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Pilvipohjainen asiakirjojen yhteismuokkaus reaaliaikaista yhteistyötä varten.</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88" name="Google Shape;288;g3b05430cd3f_0_251"/>
          <p:cNvSpPr txBox="1"/>
          <p:nvPr/>
        </p:nvSpPr>
        <p:spPr>
          <a:xfrm>
            <a:off x="4613875" y="3812800"/>
            <a:ext cx="3000000" cy="357017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Tukee </a:t>
            </a:r>
            <a:r>
              <a:rPr b="1" i="0" lang="en-US" sz="2000" u="none" cap="none" strike="noStrike">
                <a:solidFill>
                  <a:srgbClr val="000000"/>
                </a:solidFill>
                <a:latin typeface="Arial"/>
                <a:ea typeface="Arial"/>
                <a:cs typeface="Arial"/>
                <a:sym typeface="Arial"/>
              </a:rPr>
              <a:t>ihmissuhteita </a:t>
            </a:r>
            <a:r>
              <a:rPr b="0" i="0" lang="en-US" sz="2000" u="none" cap="none" strike="noStrike">
                <a:solidFill>
                  <a:srgbClr val="000000"/>
                </a:solidFill>
                <a:latin typeface="Arial"/>
                <a:ea typeface="Arial"/>
                <a:cs typeface="Arial"/>
                <a:sym typeface="Arial"/>
              </a:rPr>
              <a:t>edistämällä tiimityötä ja yhteistä luomista.</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89" name="Google Shape;289;g3b05430cd3f_0_251"/>
          <p:cNvSpPr txBox="1"/>
          <p:nvPr/>
        </p:nvSpPr>
        <p:spPr>
          <a:xfrm>
            <a:off x="8770950" y="3812800"/>
            <a:ext cx="3000000" cy="341629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Esimerkki:</a:t>
            </a:r>
            <a:r>
              <a:rPr b="0" i="0" lang="en-US" sz="2000" u="none" cap="none" strike="noStrike">
                <a:solidFill>
                  <a:srgbClr val="000000"/>
                </a:solidFill>
                <a:latin typeface="Arial"/>
                <a:ea typeface="Arial"/>
                <a:cs typeface="Arial"/>
                <a:sym typeface="Arial"/>
              </a:rPr>
              <a:t> Oppilaat kirjoittavat yhdessä uutisartikkelin koulun tapahtumasta.</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290" name="Google Shape;290;g3b05430cd3f_0_251"/>
          <p:cNvPicPr preferRelativeResize="0"/>
          <p:nvPr/>
        </p:nvPicPr>
        <p:blipFill rotWithShape="1">
          <a:blip r:embed="rId3">
            <a:alphaModFix/>
          </a:blip>
          <a:srcRect b="0" l="17174" r="5251" t="0"/>
          <a:stretch/>
        </p:blipFill>
        <p:spPr>
          <a:xfrm>
            <a:off x="5131600" y="318400"/>
            <a:ext cx="1839825" cy="1933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cxnSp>
        <p:nvCxnSpPr>
          <p:cNvPr id="296" name="Google Shape;296;g3b05430cd3f_0_278"/>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97" name="Google Shape;297;g3b05430cd3f_0_278"/>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98" name="Google Shape;298;g3b05430cd3f_0_278"/>
          <p:cNvSpPr txBox="1"/>
          <p:nvPr/>
        </p:nvSpPr>
        <p:spPr>
          <a:xfrm>
            <a:off x="650400" y="3812800"/>
            <a:ext cx="3000000" cy="156963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None/>
            </a:pPr>
            <a:r>
              <a:rPr b="0" i="0" lang="en-US" sz="2000" u="none" cap="none" strike="noStrike">
                <a:solidFill>
                  <a:srgbClr val="000000"/>
                </a:solidFill>
                <a:latin typeface="Arial"/>
                <a:ea typeface="Arial"/>
                <a:cs typeface="Arial"/>
                <a:sym typeface="Arial"/>
              </a:rPr>
              <a:t>Projektinhallintatyökalu, joka käyttää tauluja, listoja ja kortteja tehtävien seurantaan.</a:t>
            </a:r>
            <a:endParaRPr b="0" i="0" sz="2000" u="none" cap="none" strike="noStrike">
              <a:solidFill>
                <a:srgbClr val="000000"/>
              </a:solidFill>
              <a:latin typeface="Arial"/>
              <a:ea typeface="Arial"/>
              <a:cs typeface="Arial"/>
              <a:sym typeface="Arial"/>
            </a:endParaRPr>
          </a:p>
        </p:txBody>
      </p:sp>
      <p:sp>
        <p:nvSpPr>
          <p:cNvPr id="299" name="Google Shape;299;g3b05430cd3f_0_278"/>
          <p:cNvSpPr txBox="1"/>
          <p:nvPr/>
        </p:nvSpPr>
        <p:spPr>
          <a:xfrm>
            <a:off x="4613875" y="3812800"/>
            <a:ext cx="3000000" cy="187740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None/>
            </a:pPr>
            <a:r>
              <a:rPr b="0" i="0" lang="en-US" sz="2000" u="none" cap="none" strike="noStrike">
                <a:solidFill>
                  <a:srgbClr val="000000"/>
                </a:solidFill>
                <a:latin typeface="Arial"/>
                <a:ea typeface="Arial"/>
                <a:cs typeface="Arial"/>
                <a:sym typeface="Arial"/>
              </a:rPr>
              <a:t>Tukee </a:t>
            </a:r>
            <a:r>
              <a:rPr b="1" i="0" lang="en-US" sz="2000" u="none" cap="none" strike="noStrike">
                <a:solidFill>
                  <a:srgbClr val="000000"/>
                </a:solidFill>
                <a:latin typeface="Arial"/>
                <a:ea typeface="Arial"/>
                <a:cs typeface="Arial"/>
                <a:sym typeface="Arial"/>
              </a:rPr>
              <a:t>saavuttamista </a:t>
            </a:r>
            <a:r>
              <a:rPr b="0" i="0" lang="en-US" sz="2000" u="none" cap="none" strike="noStrike">
                <a:solidFill>
                  <a:srgbClr val="000000"/>
                </a:solidFill>
                <a:latin typeface="Arial"/>
                <a:ea typeface="Arial"/>
                <a:cs typeface="Arial"/>
                <a:sym typeface="Arial"/>
              </a:rPr>
              <a:t>auttamalla oppilaita asettamaan tavoitteita ja seuraamaan edistymistään.</a:t>
            </a:r>
            <a:endParaRPr b="0" i="0" sz="2000" u="none" cap="none" strike="noStrike">
              <a:solidFill>
                <a:srgbClr val="000000"/>
              </a:solidFill>
              <a:latin typeface="Arial"/>
              <a:ea typeface="Arial"/>
              <a:cs typeface="Arial"/>
              <a:sym typeface="Arial"/>
            </a:endParaRPr>
          </a:p>
        </p:txBody>
      </p:sp>
      <p:sp>
        <p:nvSpPr>
          <p:cNvPr id="300" name="Google Shape;300;g3b05430cd3f_0_278"/>
          <p:cNvSpPr txBox="1"/>
          <p:nvPr/>
        </p:nvSpPr>
        <p:spPr>
          <a:xfrm>
            <a:off x="8438919" y="3812800"/>
            <a:ext cx="3624547" cy="326240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Esimerkki:</a:t>
            </a:r>
            <a:r>
              <a:rPr b="0" i="0" lang="en-US" sz="2000" u="none" cap="none" strike="noStrike">
                <a:solidFill>
                  <a:srgbClr val="000000"/>
                </a:solidFill>
                <a:latin typeface="Arial"/>
                <a:ea typeface="Arial"/>
                <a:cs typeface="Arial"/>
                <a:sym typeface="Arial"/>
              </a:rPr>
              <a:t> Oppilaat pilkkovat koodausprojektin pieniin Trello-kortteihin, asettavat aikarajat kullekin tehtävälle ja merkitsevät yhden kortin </a:t>
            </a:r>
            <a:r>
              <a:rPr b="0" i="1" lang="en-US" sz="2000" u="none" cap="none" strike="noStrike">
                <a:solidFill>
                  <a:srgbClr val="000000"/>
                </a:solidFill>
                <a:latin typeface="Arial"/>
                <a:ea typeface="Arial"/>
                <a:cs typeface="Arial"/>
                <a:sym typeface="Arial"/>
              </a:rPr>
              <a:t>”valmiiksi”</a:t>
            </a:r>
            <a:r>
              <a:rPr b="0" i="0" lang="en-US" sz="2000" u="none" cap="none" strike="noStrike">
                <a:solidFill>
                  <a:srgbClr val="000000"/>
                </a:solidFill>
                <a:latin typeface="Arial"/>
                <a:ea typeface="Arial"/>
                <a:cs typeface="Arial"/>
                <a:sym typeface="Arial"/>
              </a:rPr>
              <a:t> oppitunnin lopussa keskittyen edistymiseen nopeuden sijaan.</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301" name="Google Shape;301;g3b05430cd3f_0_278"/>
          <p:cNvPicPr preferRelativeResize="0"/>
          <p:nvPr/>
        </p:nvPicPr>
        <p:blipFill rotWithShape="1">
          <a:blip r:embed="rId3">
            <a:alphaModFix/>
          </a:blip>
          <a:srcRect b="30780" l="0" r="0" t="31363"/>
          <a:stretch/>
        </p:blipFill>
        <p:spPr>
          <a:xfrm>
            <a:off x="3367149" y="827225"/>
            <a:ext cx="5493451" cy="11687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cxnSp>
        <p:nvCxnSpPr>
          <p:cNvPr id="307" name="Google Shape;307;g3b05430cd3f_0_267"/>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308" name="Google Shape;308;g3b05430cd3f_0_267"/>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309" name="Google Shape;309;g3b05430cd3f_0_267"/>
          <p:cNvSpPr txBox="1"/>
          <p:nvPr/>
        </p:nvSpPr>
        <p:spPr>
          <a:xfrm>
            <a:off x="650400" y="3812800"/>
            <a:ext cx="3000000" cy="141574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Verkossa olevat oppilastöiden kokoelmat, jotka näyttävät oppimista ajassa.</a:t>
            </a:r>
            <a:endParaRPr b="0" i="0" sz="2000" u="none" cap="none" strike="noStrike">
              <a:solidFill>
                <a:srgbClr val="000000"/>
              </a:solidFill>
              <a:latin typeface="Arial"/>
              <a:ea typeface="Arial"/>
              <a:cs typeface="Arial"/>
              <a:sym typeface="Arial"/>
            </a:endParaRPr>
          </a:p>
        </p:txBody>
      </p:sp>
      <p:sp>
        <p:nvSpPr>
          <p:cNvPr id="310" name="Google Shape;310;g3b05430cd3f_0_267"/>
          <p:cNvSpPr txBox="1"/>
          <p:nvPr/>
        </p:nvSpPr>
        <p:spPr>
          <a:xfrm>
            <a:off x="4613875" y="3812800"/>
            <a:ext cx="3000000" cy="5724614"/>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Kannustavat </a:t>
            </a:r>
            <a:r>
              <a:rPr b="1" i="0" lang="en-US" sz="2000" u="none" cap="none" strike="noStrike">
                <a:solidFill>
                  <a:srgbClr val="000000"/>
                </a:solidFill>
                <a:latin typeface="Arial"/>
                <a:ea typeface="Arial"/>
                <a:cs typeface="Arial"/>
                <a:sym typeface="Arial"/>
              </a:rPr>
              <a:t>saavuttamiseen</a:t>
            </a:r>
            <a:r>
              <a:rPr b="0" i="0" lang="en-US" sz="2000" u="none" cap="none" strike="noStrike">
                <a:solidFill>
                  <a:srgbClr val="000000"/>
                </a:solidFill>
                <a:latin typeface="Arial"/>
                <a:ea typeface="Arial"/>
                <a:cs typeface="Arial"/>
                <a:sym typeface="Arial"/>
              </a:rPr>
              <a:t> juhlistamalla kasvua ja oppimisen tuloksia.</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11" name="Google Shape;311;g3b05430cd3f_0_267"/>
          <p:cNvSpPr txBox="1"/>
          <p:nvPr/>
        </p:nvSpPr>
        <p:spPr>
          <a:xfrm>
            <a:off x="8770950" y="3812800"/>
            <a:ext cx="3000000" cy="172351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Esimerkki:</a:t>
            </a:r>
            <a:r>
              <a:rPr b="0" i="0" lang="en-US" sz="2000" u="none" cap="none" strike="noStrike">
                <a:solidFill>
                  <a:srgbClr val="000000"/>
                </a:solidFill>
                <a:latin typeface="Arial"/>
                <a:ea typeface="Arial"/>
                <a:cs typeface="Arial"/>
                <a:sym typeface="Arial"/>
              </a:rPr>
              <a:t> Oppilaat kokoavat parhaat tehtävänsä portfolioon lukuvuoden lopun reflektiota varten.</a:t>
            </a:r>
            <a:endParaRPr b="0" i="0" sz="2000" u="none" cap="none" strike="noStrike">
              <a:solidFill>
                <a:srgbClr val="000000"/>
              </a:solidFill>
              <a:latin typeface="Arial"/>
              <a:ea typeface="Arial"/>
              <a:cs typeface="Arial"/>
              <a:sym typeface="Arial"/>
            </a:endParaRPr>
          </a:p>
        </p:txBody>
      </p:sp>
      <p:graphicFrame>
        <p:nvGraphicFramePr>
          <p:cNvPr id="312" name="Google Shape;312;g3b05430cd3f_0_267"/>
          <p:cNvGraphicFramePr/>
          <p:nvPr/>
        </p:nvGraphicFramePr>
        <p:xfrm>
          <a:off x="2808450" y="795675"/>
          <a:ext cx="3000000" cy="3000000"/>
        </p:xfrm>
        <a:graphic>
          <a:graphicData uri="http://schemas.openxmlformats.org/drawingml/2006/table">
            <a:tbl>
              <a:tblPr>
                <a:noFill/>
                <a:tableStyleId>{8B384CCE-F28F-4DA7-93F4-134D34AA82E1}</a:tableStyleId>
              </a:tblPr>
              <a:tblGrid>
                <a:gridCol w="7567825"/>
              </a:tblGrid>
              <a:tr h="860425">
                <a:tc>
                  <a:txBody>
                    <a:bodyPr/>
                    <a:lstStyle/>
                    <a:p>
                      <a:pPr indent="0" lvl="0" marL="0"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Digital Portfolios </a:t>
                      </a:r>
                      <a:endParaRPr sz="3000" u="none" cap="none" strike="noStrike">
                        <a:latin typeface="Calibri"/>
                        <a:ea typeface="Calibri"/>
                        <a:cs typeface="Calibri"/>
                        <a:sym typeface="Calibri"/>
                      </a:endParaRPr>
                    </a:p>
                    <a:p>
                      <a:pPr indent="0" lvl="0" marL="0" marR="0" rtl="0" algn="ctr">
                        <a:lnSpc>
                          <a:spcPct val="100000"/>
                        </a:lnSpc>
                        <a:spcBef>
                          <a:spcPts val="1200"/>
                        </a:spcBef>
                        <a:spcAft>
                          <a:spcPts val="0"/>
                        </a:spcAft>
                        <a:buClr>
                          <a:srgbClr val="000000"/>
                        </a:buClr>
                        <a:buSzPts val="3000"/>
                        <a:buFont typeface="Arial"/>
                        <a:buNone/>
                      </a:pPr>
                      <a:r>
                        <a:rPr lang="en-US" sz="3000" u="none" cap="none" strike="noStrike">
                          <a:latin typeface="Calibri"/>
                          <a:ea typeface="Calibri"/>
                          <a:cs typeface="Calibri"/>
                          <a:sym typeface="Calibri"/>
                        </a:rPr>
                        <a:t>(e.g., </a:t>
                      </a:r>
                      <a:r>
                        <a:rPr lang="en-US" sz="3000" u="sng" cap="none" strike="noStrike">
                          <a:solidFill>
                            <a:srgbClr val="1155CC"/>
                          </a:solidFill>
                          <a:latin typeface="Calibri"/>
                          <a:ea typeface="Calibri"/>
                          <a:cs typeface="Calibri"/>
                          <a:sym typeface="Calibri"/>
                          <a:hlinkClick r:id="rId3">
                            <a:extLst>
                              <a:ext uri="{A12FA001-AC4F-418D-AE19-62706E023703}">
                                <ahyp:hlinkClr val="tx"/>
                              </a:ext>
                            </a:extLst>
                          </a:hlinkClick>
                        </a:rPr>
                        <a:t>Google Sites</a:t>
                      </a:r>
                      <a:r>
                        <a:rPr lang="en-US" sz="3000" u="none" cap="none" strike="noStrike">
                          <a:latin typeface="Calibri"/>
                          <a:ea typeface="Calibri"/>
                          <a:cs typeface="Calibri"/>
                          <a:sym typeface="Calibri"/>
                        </a:rPr>
                        <a:t>, </a:t>
                      </a:r>
                      <a:r>
                        <a:rPr lang="en-US" sz="3000" u="sng" cap="none" strike="noStrike">
                          <a:solidFill>
                            <a:srgbClr val="1155CC"/>
                          </a:solidFill>
                          <a:latin typeface="Calibri"/>
                          <a:ea typeface="Calibri"/>
                          <a:cs typeface="Calibri"/>
                          <a:sym typeface="Calibri"/>
                          <a:hlinkClick r:id="rId4">
                            <a:extLst>
                              <a:ext uri="{A12FA001-AC4F-418D-AE19-62706E023703}">
                                <ahyp:hlinkClr val="tx"/>
                              </a:ext>
                            </a:extLst>
                          </a:hlinkClick>
                        </a:rPr>
                        <a:t>Seesaw</a:t>
                      </a:r>
                      <a:r>
                        <a:rPr lang="en-US" sz="3000" u="none" cap="none" strike="noStrike">
                          <a:latin typeface="Calibri"/>
                          <a:ea typeface="Calibri"/>
                          <a:cs typeface="Calibri"/>
                          <a:sym typeface="Calibri"/>
                        </a:rPr>
                        <a:t>, </a:t>
                      </a:r>
                      <a:r>
                        <a:rPr lang="en-US" sz="3000" u="sng" cap="none" strike="noStrike">
                          <a:solidFill>
                            <a:srgbClr val="1155CC"/>
                          </a:solidFill>
                          <a:latin typeface="Calibri"/>
                          <a:ea typeface="Calibri"/>
                          <a:cs typeface="Calibri"/>
                          <a:sym typeface="Calibri"/>
                          <a:hlinkClick r:id="rId5">
                            <a:extLst>
                              <a:ext uri="{A12FA001-AC4F-418D-AE19-62706E023703}">
                                <ahyp:hlinkClr val="tx"/>
                              </a:ext>
                            </a:extLst>
                          </a:hlinkClick>
                        </a:rPr>
                        <a:t>Wakelet</a:t>
                      </a:r>
                      <a:r>
                        <a:rPr lang="en-US" sz="3000" u="none" cap="none" strike="noStrike">
                          <a:latin typeface="Calibri"/>
                          <a:ea typeface="Calibri"/>
                          <a:cs typeface="Calibri"/>
                          <a:sym typeface="Calibri"/>
                        </a:rPr>
                        <a:t>)</a:t>
                      </a:r>
                      <a:endParaRPr sz="3000" u="none" cap="none" strike="noStrike">
                        <a:latin typeface="Calibri"/>
                        <a:ea typeface="Calibri"/>
                        <a:cs typeface="Calibri"/>
                        <a:sym typeface="Calibri"/>
                      </a:endParaRPr>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b05430cd3f_0_29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Mieti hetki:</a:t>
            </a:r>
            <a:endParaRPr/>
          </a:p>
        </p:txBody>
      </p:sp>
      <p:sp>
        <p:nvSpPr>
          <p:cNvPr id="318" name="Google Shape;318;g3b05430cd3f_0_290"/>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200"/>
              <a:t>Mitä työkaluja käytit?</a:t>
            </a:r>
            <a:br>
              <a:rPr lang="en-US" sz="3200"/>
            </a:br>
            <a:r>
              <a:rPr b="1" lang="en-US" sz="3200"/>
              <a:t>Mitkä PERMA-periaatteet olivat luontevasti mukana?</a:t>
            </a:r>
            <a:br>
              <a:rPr lang="en-US" sz="3200"/>
            </a:br>
            <a:r>
              <a:rPr b="1" lang="en-US" sz="3200"/>
              <a:t>Mitä voisit lisätä seuraavalla kerralla?</a:t>
            </a:r>
            <a:br>
              <a:rPr lang="en-US" sz="3200"/>
            </a:br>
            <a:r>
              <a:rPr b="1" lang="en-US" sz="3200"/>
              <a:t>Miten voisit mukauttaa opetustapaasi siten, että se tukisi myös DigComp- tai LifeComp-osaamisen kehittymistä?</a:t>
            </a:r>
            <a:endParaRPr i="1" sz="3000"/>
          </a:p>
        </p:txBody>
      </p:sp>
      <p:pic>
        <p:nvPicPr>
          <p:cNvPr id="319" name="Google Shape;319;g3b05430cd3f_0_290"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3aec51c1436_0_66"/>
          <p:cNvSpPr txBox="1"/>
          <p:nvPr>
            <p:ph type="title"/>
          </p:nvPr>
        </p:nvSpPr>
        <p:spPr>
          <a:xfrm>
            <a:off x="97975" y="235878"/>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800"/>
              <a:t>4. Arvioi digitaalisia työkaluja sitoutumisen, emotionaalisen turvallisuuden ja terveellisen käytön kannalta</a:t>
            </a:r>
            <a:br>
              <a:rPr lang="en-US"/>
            </a:br>
            <a:endParaRPr sz="2900"/>
          </a:p>
        </p:txBody>
      </p:sp>
      <p:sp>
        <p:nvSpPr>
          <p:cNvPr id="326" name="Google Shape;326;g3aec51c1436_0_66"/>
          <p:cNvSpPr txBox="1"/>
          <p:nvPr>
            <p:ph idx="2" type="body"/>
          </p:nvPr>
        </p:nvSpPr>
        <p:spPr>
          <a:xfrm>
            <a:off x="97975" y="1097000"/>
            <a:ext cx="11944500" cy="5655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400"/>
              <a:t>Miksi digitaalisia työkaluja tulisi arvioida?</a:t>
            </a:r>
            <a:br>
              <a:rPr lang="en-US" sz="2400"/>
            </a:br>
            <a:r>
              <a:rPr lang="en-US" sz="2400"/>
              <a:t>Digitaaliset työkalut muokkaavat sitä, miten oppilaat </a:t>
            </a:r>
            <a:r>
              <a:rPr b="1" lang="en-US" sz="2400"/>
              <a:t>tuntevat</a:t>
            </a:r>
            <a:r>
              <a:rPr lang="en-US" sz="2400"/>
              <a:t>, </a:t>
            </a:r>
            <a:r>
              <a:rPr b="1" lang="en-US" sz="2400"/>
              <a:t>sitoutuvat</a:t>
            </a:r>
            <a:r>
              <a:rPr lang="en-US" sz="2400"/>
              <a:t> ja </a:t>
            </a:r>
            <a:r>
              <a:rPr b="1" lang="en-US" sz="2400"/>
              <a:t>toimivat vuorovaikutuksessa</a:t>
            </a:r>
            <a:r>
              <a:rPr lang="en-US" sz="2400"/>
              <a:t>.</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Keskeinen kysymys:</a:t>
            </a:r>
            <a:br>
              <a:rPr lang="en-US" sz="2400"/>
            </a:br>
            <a:r>
              <a:rPr lang="en-US" sz="2400"/>
              <a:t>Tukeeko tämä työkalu tunne­turvallisuutta, sitoutumista ja tervettä käyttöä PERMA-digitaalisen viitekehyksen mukaisesti?</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Arvioi jokaista työkalua kolmen näkökulman kautta:</a:t>
            </a:r>
            <a:endParaRPr sz="2400"/>
          </a:p>
          <a:p>
            <a:pPr indent="-228600" lvl="0" marL="457200" marR="0" rtl="0" algn="l">
              <a:lnSpc>
                <a:spcPct val="90000"/>
              </a:lnSpc>
              <a:spcBef>
                <a:spcPts val="1000"/>
              </a:spcBef>
              <a:spcAft>
                <a:spcPts val="0"/>
              </a:spcAft>
              <a:buClr>
                <a:schemeClr val="dk2"/>
              </a:buClr>
              <a:buSzPts val="1800"/>
              <a:buFont typeface="Arial"/>
              <a:buNone/>
            </a:pPr>
            <a:r>
              <a:rPr b="1" lang="en-US" sz="2400"/>
              <a:t>Sitoutuminen</a:t>
            </a:r>
            <a:r>
              <a:rPr lang="en-US" sz="2400"/>
              <a:t> – keskittymistä tukeva, motivoiva, ei kuormittava</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Emotionaalinen turvallisuus</a:t>
            </a:r>
            <a:r>
              <a:rPr lang="en-US" sz="2400"/>
              <a:t> – kunnioitus, osallisuus, yksityisyys</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Terve käyttö</a:t>
            </a:r>
            <a:r>
              <a:rPr lang="en-US" sz="2400"/>
              <a:t> – tasapaino, itsesäätely, tietoinen käyttö</a:t>
            </a:r>
            <a:endParaRPr/>
          </a:p>
          <a:p>
            <a:pPr indent="-228600" lvl="0" marL="457200" marR="0" rtl="0" algn="l">
              <a:lnSpc>
                <a:spcPct val="90000"/>
              </a:lnSpc>
              <a:spcBef>
                <a:spcPts val="1000"/>
              </a:spcBef>
              <a:spcAft>
                <a:spcPts val="0"/>
              </a:spcAft>
              <a:buClr>
                <a:schemeClr val="dk2"/>
              </a:buClr>
              <a:buSzPts val="1800"/>
              <a:buFont typeface="Arial"/>
              <a:buNone/>
            </a:pPr>
            <a:r>
              <a:rPr i="1" lang="en-US" sz="2400"/>
              <a:t>(Ajattele pidemmälle kuin “Toimiiko tämä?” → “Miltä tämä saa oppilaat tuntemaan?”)</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3b05430cd3f_0_29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Activity 1: PERMA-Digital Tool Check</a:t>
            </a:r>
            <a:endParaRPr/>
          </a:p>
        </p:txBody>
      </p:sp>
      <p:sp>
        <p:nvSpPr>
          <p:cNvPr id="333" name="Google Shape;333;g3b05430cd3f_0_297"/>
          <p:cNvSpPr txBox="1"/>
          <p:nvPr>
            <p:ph idx="2" type="body"/>
          </p:nvPr>
        </p:nvSpPr>
        <p:spPr>
          <a:xfrm>
            <a:off x="0" y="1099128"/>
            <a:ext cx="11944500" cy="5289300"/>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1000"/>
              </a:spcBef>
              <a:spcAft>
                <a:spcPts val="0"/>
              </a:spcAft>
              <a:buSzPts val="1800"/>
              <a:buNone/>
            </a:pPr>
            <a:r>
              <a:rPr lang="en-US" sz="2000"/>
              <a:t>Työskentele pareittain.</a:t>
            </a:r>
            <a:br>
              <a:rPr lang="en-US" sz="2000"/>
            </a:br>
            <a:r>
              <a:rPr lang="en-US" sz="2000"/>
              <a:t>Valitkaa yksi digitaalinen työkalu, jota käytätte usein luokassa (esim. Kahoot!, Canva, Padlet, Quizizz).</a:t>
            </a:r>
            <a:br>
              <a:rPr lang="en-US" sz="2000"/>
            </a:br>
            <a:r>
              <a:rPr lang="en-US" sz="2000"/>
              <a:t>Täyttäkää PERMA-digitaalinen työkalujen arviointirubriikki. Pohtikaa rehellisesti, miten työkalu vaikuttaa oppilaisiin </a:t>
            </a:r>
            <a:r>
              <a:rPr b="1" lang="en-US" sz="2000"/>
              <a:t>tunne-elämän</a:t>
            </a:r>
            <a:r>
              <a:rPr lang="en-US" sz="2000"/>
              <a:t>, </a:t>
            </a:r>
            <a:r>
              <a:rPr b="1" lang="en-US" sz="2000"/>
              <a:t>sosiaalisen vuorovaikutuksen</a:t>
            </a:r>
            <a:r>
              <a:rPr lang="en-US" sz="2000"/>
              <a:t> ja </a:t>
            </a:r>
            <a:r>
              <a:rPr b="1" lang="en-US" sz="2000"/>
              <a:t>kognitiivisen kuormituksen</a:t>
            </a:r>
            <a:r>
              <a:rPr lang="en-US" sz="2000"/>
              <a:t> näkökulmista.</a:t>
            </a:r>
            <a:endParaRPr/>
          </a:p>
          <a:p>
            <a:pPr indent="-228600" lvl="0" marL="457200" marR="0" rtl="0" algn="l">
              <a:lnSpc>
                <a:spcPct val="90000"/>
              </a:lnSpc>
              <a:spcBef>
                <a:spcPts val="1000"/>
              </a:spcBef>
              <a:spcAft>
                <a:spcPts val="0"/>
              </a:spcAft>
              <a:buClr>
                <a:schemeClr val="dk2"/>
              </a:buClr>
              <a:buSzPts val="1800"/>
              <a:buFont typeface="Arial"/>
              <a:buNone/>
            </a:pPr>
            <a:r>
              <a:t/>
            </a:r>
            <a:endParaRPr b="1" sz="2000"/>
          </a:p>
          <a:p>
            <a:pPr indent="-228600" lvl="0" marL="457200" marR="0" rtl="0" algn="l">
              <a:lnSpc>
                <a:spcPct val="90000"/>
              </a:lnSpc>
              <a:spcBef>
                <a:spcPts val="1000"/>
              </a:spcBef>
              <a:spcAft>
                <a:spcPts val="0"/>
              </a:spcAft>
              <a:buClr>
                <a:schemeClr val="dk2"/>
              </a:buClr>
              <a:buSzPts val="1800"/>
              <a:buFont typeface="Arial"/>
              <a:buNone/>
            </a:pPr>
            <a:r>
              <a:rPr b="1" lang="en-US" sz="2000"/>
              <a:t>Reflektoikaa seuraavien ohjaavien kysymysten avulla:</a:t>
            </a:r>
            <a:endParaRPr/>
          </a:p>
          <a:p>
            <a:pPr indent="-228600" lvl="0" marL="457200" marR="0" rtl="0" algn="l">
              <a:lnSpc>
                <a:spcPct val="90000"/>
              </a:lnSpc>
              <a:spcBef>
                <a:spcPts val="1000"/>
              </a:spcBef>
              <a:spcAft>
                <a:spcPts val="0"/>
              </a:spcAft>
              <a:buClr>
                <a:schemeClr val="dk2"/>
              </a:buClr>
              <a:buSzPts val="1800"/>
              <a:buFont typeface="Arial"/>
              <a:buNone/>
            </a:pPr>
            <a:r>
              <a:rPr lang="en-US" sz="2000"/>
              <a:t>1. Mitä PERMA-osa-aluetta tämä työkalu tukee eniten?</a:t>
            </a:r>
            <a:endParaRPr/>
          </a:p>
          <a:p>
            <a:pPr indent="-228600" lvl="0" marL="457200" marR="0" rtl="0" algn="l">
              <a:lnSpc>
                <a:spcPct val="90000"/>
              </a:lnSpc>
              <a:spcBef>
                <a:spcPts val="1000"/>
              </a:spcBef>
              <a:spcAft>
                <a:spcPts val="0"/>
              </a:spcAft>
              <a:buClr>
                <a:schemeClr val="dk2"/>
              </a:buClr>
              <a:buSzPts val="1800"/>
              <a:buFont typeface="Arial"/>
              <a:buNone/>
            </a:pPr>
            <a:r>
              <a:rPr lang="en-US" sz="2000"/>
              <a:t>2. Edistääkö se iloa, keskittymistä, yhteyttä, tarkoituksellisuutta tai kasvua?</a:t>
            </a:r>
            <a:endParaRPr/>
          </a:p>
          <a:p>
            <a:pPr indent="-228600" lvl="0" marL="457200" marR="0" rtl="0" algn="l">
              <a:lnSpc>
                <a:spcPct val="90000"/>
              </a:lnSpc>
              <a:spcBef>
                <a:spcPts val="1000"/>
              </a:spcBef>
              <a:spcAft>
                <a:spcPts val="0"/>
              </a:spcAft>
              <a:buClr>
                <a:schemeClr val="dk2"/>
              </a:buClr>
              <a:buSzPts val="1800"/>
              <a:buFont typeface="Arial"/>
              <a:buNone/>
            </a:pPr>
            <a:r>
              <a:rPr lang="en-US" sz="2000"/>
              <a:t>3. Mikä pieni muutos tekisi käytöstä turvallisempaa, merkityksellisempää tai tasapainoisempaa?</a:t>
            </a:r>
            <a:endParaRPr/>
          </a:p>
          <a:p>
            <a:pPr indent="-228600" lvl="0" marL="457200" marR="0" rtl="0" algn="l">
              <a:lnSpc>
                <a:spcPct val="90000"/>
              </a:lnSpc>
              <a:spcBef>
                <a:spcPts val="1000"/>
              </a:spcBef>
              <a:spcAft>
                <a:spcPts val="0"/>
              </a:spcAft>
              <a:buClr>
                <a:schemeClr val="dk2"/>
              </a:buClr>
              <a:buSzPts val="1800"/>
              <a:buFont typeface="Arial"/>
              <a:buNone/>
            </a:pPr>
            <a:r>
              <a:t/>
            </a:r>
            <a:endParaRPr sz="2000"/>
          </a:p>
          <a:p>
            <a:pPr indent="-228600" lvl="0" marL="457200" marR="0" rtl="0" algn="l">
              <a:lnSpc>
                <a:spcPct val="90000"/>
              </a:lnSpc>
              <a:spcBef>
                <a:spcPts val="1000"/>
              </a:spcBef>
              <a:spcAft>
                <a:spcPts val="0"/>
              </a:spcAft>
              <a:buClr>
                <a:schemeClr val="dk2"/>
              </a:buClr>
              <a:buSzPts val="1800"/>
              <a:buFont typeface="Arial"/>
              <a:buNone/>
            </a:pPr>
            <a:r>
              <a:rPr b="1" lang="en-US" sz="2000"/>
              <a:t>Täyttäkää reflektiotaulukko havainnoillanne (katso esimerkit).</a:t>
            </a:r>
            <a:br>
              <a:rPr b="1" lang="en-US" sz="2000"/>
            </a:br>
            <a:r>
              <a:rPr lang="en-US" sz="2000"/>
              <a:t>1. Jakakaa yksi esimerkki ryhmäkeskustelussa.</a:t>
            </a:r>
            <a:br>
              <a:rPr lang="en-US" sz="2000"/>
            </a:br>
            <a:r>
              <a:rPr lang="en-US" sz="2000"/>
              <a:t>2. Mitä yhteisiä piirteitä näemme eri työkaluissa?</a:t>
            </a:r>
            <a:br>
              <a:rPr lang="en-US" sz="2000"/>
            </a:br>
            <a:r>
              <a:rPr lang="en-US" sz="2000"/>
              <a:t>3. Mitkä työkalut todella vahvistavat digitaalista hyvinvointia?</a:t>
            </a:r>
            <a:endParaRPr/>
          </a:p>
          <a:p>
            <a:pPr indent="-228600" lvl="0" marL="457200" rtl="0" algn="l">
              <a:lnSpc>
                <a:spcPct val="100000"/>
              </a:lnSpc>
              <a:spcBef>
                <a:spcPts val="1200"/>
              </a:spcBef>
              <a:spcAft>
                <a:spcPts val="0"/>
              </a:spcAft>
              <a:buClr>
                <a:srgbClr val="000000"/>
              </a:buClr>
              <a:buSzPts val="1100"/>
              <a:buFont typeface="Calibri"/>
              <a:buNone/>
            </a:pPr>
            <a:r>
              <a:t/>
            </a:r>
            <a:endParaRPr sz="2000">
              <a:solidFill>
                <a:srgbClr val="000000"/>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3b05430cd3f_0_30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2800"/>
              <a:t>Activity 2: Digitaalisten työkalujen tutkiminen PERMA-digitaalisen linssin läpi</a:t>
            </a:r>
            <a:endParaRPr sz="2800"/>
          </a:p>
        </p:txBody>
      </p:sp>
      <p:sp>
        <p:nvSpPr>
          <p:cNvPr id="340" name="Google Shape;340;g3b05430cd3f_0_305"/>
          <p:cNvSpPr txBox="1"/>
          <p:nvPr>
            <p:ph idx="1" type="body"/>
          </p:nvPr>
        </p:nvSpPr>
        <p:spPr>
          <a:xfrm>
            <a:off x="0" y="699425"/>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1"/>
              </a:buClr>
              <a:buSzPts val="2400"/>
              <a:buFont typeface="Arial"/>
              <a:buNone/>
            </a:pPr>
            <a:r>
              <a:rPr lang="en-US" sz="2000"/>
              <a:t>Tutki, miten jo käyttämäsi digitaalinen työkalu voi tietoisesti tukea oppilaiden hyvinvointia.</a:t>
            </a:r>
            <a:endParaRPr/>
          </a:p>
        </p:txBody>
      </p:sp>
      <p:pic>
        <p:nvPicPr>
          <p:cNvPr id="341" name="Google Shape;341;g3b05430cd3f_0_305"/>
          <p:cNvPicPr preferRelativeResize="0"/>
          <p:nvPr/>
        </p:nvPicPr>
        <p:blipFill rotWithShape="1">
          <a:blip r:embed="rId3">
            <a:alphaModFix/>
          </a:blip>
          <a:srcRect b="0" l="0" r="0" t="0"/>
          <a:stretch/>
        </p:blipFill>
        <p:spPr>
          <a:xfrm>
            <a:off x="8539225" y="2064525"/>
            <a:ext cx="2438400" cy="2438400"/>
          </a:xfrm>
          <a:prstGeom prst="rect">
            <a:avLst/>
          </a:prstGeom>
          <a:noFill/>
          <a:ln>
            <a:noFill/>
          </a:ln>
        </p:spPr>
      </p:pic>
      <p:sp>
        <p:nvSpPr>
          <p:cNvPr id="342" name="Google Shape;342;g3b05430cd3f_0_305"/>
          <p:cNvSpPr txBox="1"/>
          <p:nvPr>
            <p:ph idx="2" type="body"/>
          </p:nvPr>
        </p:nvSpPr>
        <p:spPr>
          <a:xfrm>
            <a:off x="98425" y="1152208"/>
            <a:ext cx="11944045" cy="59093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Vaihe 1 – Palaa tarkastelemaasi työkaluun (tehtävästä 1)</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Tarkastele uudelleen arvioimaasi työkalua (esim. Canva, Padlet, Kahoot!).</a:t>
            </a:r>
            <a:br>
              <a:rPr b="0"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Kysy itseltäsi:</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Mitä PERMA-osa-aluetta työkalu tukee eniten?</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Missä kohdissa se saattaa jäädä vajaaksi?</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Miten se vaikuttaa oppilaiden tunteisiin, keskittymiseen tai vuorovaikutussuhteisiin?</a:t>
            </a:r>
            <a:endParaRPr/>
          </a:p>
          <a:p>
            <a:pPr indent="0" lvl="0" marL="0" marR="0" rtl="0" algn="l">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Vaihe 2 – Laadi luokkatilanne (5 min)</a:t>
            </a:r>
            <a:br>
              <a:rPr b="0"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Käyttäen samaa työkalua, kirjoita 2–3 virkettä, joissa kuvaat:</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oppiaineen tai aiheen</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miten käytät työkalua</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mitä PERMA-osa-aluetta se tukee ja miksi</a:t>
            </a:r>
            <a:endParaRPr/>
          </a:p>
          <a:p>
            <a:pPr indent="0" lvl="0" marL="0" marR="0" rtl="0" algn="l">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Esimerkki:</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Äidinkielessä käytän Padletia, jossa oppilaat julkaisevat lyhyitä kiitollisuusviestejä tarinan lukemisen jälkeen. Tämä tukee myönteisiä tunteita ja ihmissuhteita.</a:t>
            </a:r>
            <a:endParaRPr/>
          </a:p>
          <a:p>
            <a:pPr indent="0" lvl="0" marL="0" marR="0" rtl="0" algn="l">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Vaihe 3 – Jaa ja reflektoi (5 min)</a:t>
            </a:r>
            <a:endParaRPr b="0" i="0" sz="1800" u="none" cap="none" strike="noStrike">
              <a:solidFill>
                <a:schemeClr val="dk1"/>
              </a:solidFill>
              <a:latin typeface="Arial"/>
              <a:ea typeface="Arial"/>
              <a:cs typeface="Arial"/>
              <a:sym typeface="Arial"/>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Julkaise ideasi yhteiselle Padlet-seinälle / seinälle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Tutustu muiden esimerkkeihin ja keskustele:</a:t>
            </a:r>
            <a:endParaRPr/>
          </a:p>
          <a:p>
            <a:pPr indent="-114300" lvl="1"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Miten sama työkalu voi tukea eri PERMA-osa-alueita?</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Pohdi lopuksi:</a:t>
            </a:r>
            <a:endParaRPr/>
          </a:p>
          <a:p>
            <a:pPr indent="-114300" lvl="1"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Yksi pieni muutos, jonka voin tehdä tukeakseni hyvinvointia paremmin, on…</a:t>
            </a:r>
            <a:endParaRPr/>
          </a:p>
          <a:p>
            <a:pPr indent="0" lvl="0" marL="0" marR="0" rtl="0" algn="l">
              <a:lnSpc>
                <a:spcPct val="100000"/>
              </a:lnSpc>
              <a:spcBef>
                <a:spcPts val="0"/>
              </a:spcBef>
              <a:spcAft>
                <a:spcPts val="0"/>
              </a:spcAft>
              <a:buClr>
                <a:schemeClr val="dk2"/>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Oppimistavoitteet</a:t>
            </a:r>
            <a:endParaRPr/>
          </a:p>
        </p:txBody>
      </p:sp>
      <p:sp>
        <p:nvSpPr>
          <p:cNvPr id="71" name="Google Shape;71;p4"/>
          <p:cNvSpPr txBox="1"/>
          <p:nvPr>
            <p:ph idx="2" type="body"/>
          </p:nvPr>
        </p:nvSpPr>
        <p:spPr>
          <a:xfrm>
            <a:off x="97975" y="1055426"/>
            <a:ext cx="11944500" cy="5696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1600"/>
              <a:t>Yksikkö 3.1: Pedagogiset lähestymistavat ja digitaaliset työkalut digitaalisen hyvinvoinnin integroimiseksi luokkahuoneeseen</a:t>
            </a:r>
            <a:endParaRPr sz="1600"/>
          </a:p>
          <a:p>
            <a:pPr indent="0" lvl="0" marL="228600" rtl="0" algn="l">
              <a:lnSpc>
                <a:spcPct val="90000"/>
              </a:lnSpc>
              <a:spcBef>
                <a:spcPts val="1000"/>
              </a:spcBef>
              <a:spcAft>
                <a:spcPts val="0"/>
              </a:spcAft>
              <a:buSzPts val="1800"/>
              <a:buNone/>
            </a:pPr>
            <a:r>
              <a:rPr lang="en-US" sz="1600"/>
              <a:t>1. Tunnista pedagogiset lähestymistavat ja valitse menetelmät, jotka integroivat PERMA-digitaalisen viitekehyksen periaatteet ja edistävät digitaalista hyvinvointia.</a:t>
            </a:r>
            <a:br>
              <a:rPr lang="en-US" sz="1600"/>
            </a:br>
            <a:r>
              <a:rPr lang="en-US" sz="1600"/>
              <a:t>2. Tunnista soveltuvat alustat, työkalut ja digitaaliset laitteet, joita voidaan hyödyntää oppilaiden digitaalisen hyvinvoinnin tukemisessa.</a:t>
            </a:r>
            <a:br>
              <a:rPr lang="en-US" sz="1600"/>
            </a:br>
            <a:r>
              <a:rPr lang="en-US" sz="1600"/>
              <a:t>3. Arvioi digitaalisia työkaluja sitoutumisen, emotionaalisen turvallisuuden ja terveiden käyttötapojen tukemisen näkökulmista, jotta voit valita PERMA-digitaalisten oppimistavoitteiden mukaisia ratkaisuja.</a:t>
            </a:r>
            <a:endParaRPr/>
          </a:p>
          <a:p>
            <a:pPr indent="-228600" lvl="0" marL="457200" marR="0" rtl="0" algn="l">
              <a:lnSpc>
                <a:spcPct val="90000"/>
              </a:lnSpc>
              <a:spcBef>
                <a:spcPts val="1000"/>
              </a:spcBef>
              <a:spcAft>
                <a:spcPts val="0"/>
              </a:spcAft>
              <a:buClr>
                <a:schemeClr val="dk2"/>
              </a:buClr>
              <a:buSzPts val="1800"/>
              <a:buFont typeface="Arial"/>
              <a:buNone/>
            </a:pPr>
            <a:br>
              <a:rPr lang="en-US" sz="1600"/>
            </a:br>
            <a:endParaRPr sz="1600"/>
          </a:p>
          <a:p>
            <a:pPr indent="-228600" lvl="0" marL="457200" marR="0" rtl="0" algn="l">
              <a:lnSpc>
                <a:spcPct val="90000"/>
              </a:lnSpc>
              <a:spcBef>
                <a:spcPts val="1000"/>
              </a:spcBef>
              <a:spcAft>
                <a:spcPts val="0"/>
              </a:spcAft>
              <a:buClr>
                <a:schemeClr val="dk2"/>
              </a:buClr>
              <a:buSzPts val="1800"/>
              <a:buFont typeface="Arial"/>
              <a:buNone/>
            </a:pPr>
            <a:r>
              <a:rPr b="1" lang="en-US" sz="1600"/>
              <a:t>Yksikkö 3.2: Merkityksellisten PERMA-digitaalisten luokkahuonetoimintojen suunnittelu</a:t>
            </a:r>
            <a:endParaRPr sz="1600"/>
          </a:p>
          <a:p>
            <a:pPr indent="-342900" lvl="0" marL="571500" rtl="0" algn="l">
              <a:lnSpc>
                <a:spcPct val="90000"/>
              </a:lnSpc>
              <a:spcBef>
                <a:spcPts val="1000"/>
              </a:spcBef>
              <a:spcAft>
                <a:spcPts val="0"/>
              </a:spcAft>
              <a:buSzPts val="1800"/>
              <a:buAutoNum type="arabicPeriod"/>
            </a:pPr>
            <a:r>
              <a:rPr lang="en-US" sz="1600"/>
              <a:t>Laadi oppituntisuunnitelmia, jotka perustuvat PERMA-digitaalisen viitekehyksen periaatteisiin ja kansalliseen opetussuunnitelmaan.</a:t>
            </a:r>
            <a:endParaRPr/>
          </a:p>
          <a:p>
            <a:pPr indent="-342900" lvl="0" marL="571500" rtl="0" algn="l">
              <a:lnSpc>
                <a:spcPct val="90000"/>
              </a:lnSpc>
              <a:spcBef>
                <a:spcPts val="1000"/>
              </a:spcBef>
              <a:spcAft>
                <a:spcPts val="0"/>
              </a:spcAft>
              <a:buSzPts val="1800"/>
              <a:buAutoNum type="arabicPeriod"/>
            </a:pPr>
            <a:r>
              <a:rPr lang="en-US" sz="1600"/>
              <a:t>Suunnittele luokkahuonetoimintoja, joissa hyödynnetään pedagogisia lähestymistapoja ja digitaalisia työkaluja (Yksikkö 3.1) luokkahuoneympäristön ja -kulttuurin rakentamiseksi siten, että ne tukevat digitaalista hyvinvointia.</a:t>
            </a:r>
            <a:endParaRPr/>
          </a:p>
          <a:p>
            <a:pPr indent="-228600" lvl="0" marL="457200" marR="0" rtl="0" algn="l">
              <a:lnSpc>
                <a:spcPct val="90000"/>
              </a:lnSpc>
              <a:spcBef>
                <a:spcPts val="1000"/>
              </a:spcBef>
              <a:spcAft>
                <a:spcPts val="0"/>
              </a:spcAft>
              <a:buClr>
                <a:schemeClr val="dk2"/>
              </a:buClr>
              <a:buSzPts val="1800"/>
              <a:buFont typeface="Arial"/>
              <a:buNone/>
            </a:pPr>
            <a:br>
              <a:rPr lang="en-US" sz="1600"/>
            </a:br>
            <a:endParaRPr sz="1600"/>
          </a:p>
          <a:p>
            <a:pPr indent="-228600" lvl="0" marL="457200" marR="0" rtl="0" algn="l">
              <a:lnSpc>
                <a:spcPct val="90000"/>
              </a:lnSpc>
              <a:spcBef>
                <a:spcPts val="1000"/>
              </a:spcBef>
              <a:spcAft>
                <a:spcPts val="0"/>
              </a:spcAft>
              <a:buClr>
                <a:schemeClr val="dk2"/>
              </a:buClr>
              <a:buSzPts val="1800"/>
              <a:buFont typeface="Arial"/>
              <a:buNone/>
            </a:pPr>
            <a:r>
              <a:rPr b="1" lang="en-US" sz="1600"/>
              <a:t>Yksikkö 3.3: Luokkahuoneen ulkopuolisten harrastus- ja vapaa-ajan toimintojen yhteiskehittäminen</a:t>
            </a:r>
            <a:endParaRPr sz="1600"/>
          </a:p>
          <a:p>
            <a:pPr indent="-228600" lvl="0" marL="457200" marR="0" rtl="0" algn="l">
              <a:lnSpc>
                <a:spcPct val="90000"/>
              </a:lnSpc>
              <a:spcBef>
                <a:spcPts val="1000"/>
              </a:spcBef>
              <a:spcAft>
                <a:spcPts val="0"/>
              </a:spcAft>
              <a:buClr>
                <a:schemeClr val="dk2"/>
              </a:buClr>
              <a:buSzPts val="1800"/>
              <a:buFont typeface="Arial"/>
              <a:buNone/>
            </a:pPr>
            <a:r>
              <a:rPr lang="en-US" sz="1600"/>
              <a:t>Suunnittele toimintoja, jotka laajentavat digitaalisen hyvinvoinnin tukemista oppituntien ulkopuolelle harrastustoiminnan tai kotiin linkittyvien kokemusten kautta ja edistävät leikkiä, sosiaalista vuorovaikutusta ja tasapainoa.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3b05430cd3f_2_0"/>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sz="3200"/>
              <a:t>Merkityksellisten luokkahuonetoimintojen suunnittelu PERMA-Digital-mallin avulla</a:t>
            </a:r>
            <a:endParaRPr sz="3000"/>
          </a:p>
        </p:txBody>
      </p:sp>
      <p:sp>
        <p:nvSpPr>
          <p:cNvPr id="348" name="Google Shape;348;g3b05430cd3f_2_0"/>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Unit 2</a:t>
            </a:r>
            <a:endParaRPr b="1" sz="3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3b05430cd3f_0_314"/>
          <p:cNvSpPr txBox="1"/>
          <p:nvPr>
            <p:ph type="title"/>
          </p:nvPr>
        </p:nvSpPr>
        <p:spPr>
          <a:xfrm>
            <a:off x="123522" y="235878"/>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200"/>
              <a:t>2.1. Luo oppitunteja, jotka aktivoivat useita PERMA-elementtejä</a:t>
            </a:r>
            <a:br>
              <a:rPr lang="en-US"/>
            </a:br>
            <a:endParaRPr sz="2900"/>
          </a:p>
        </p:txBody>
      </p:sp>
      <p:sp>
        <p:nvSpPr>
          <p:cNvPr id="355" name="Google Shape;355;g3b05430cd3f_0_314"/>
          <p:cNvSpPr txBox="1"/>
          <p:nvPr>
            <p:ph idx="2" type="body"/>
          </p:nvPr>
        </p:nvSpPr>
        <p:spPr>
          <a:xfrm>
            <a:off x="123977" y="1113034"/>
            <a:ext cx="11944045" cy="615553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Kun suunnittelet oppituntia, et ainoastaan täytä opetussuunnitelman tavoitteita.</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Muokkaat myös sitä, miltä oppilaista tuntuu, miten he toimivat ja miten he ovat vuorovaikutuksessa keskenään.</a:t>
            </a:r>
            <a:endParaRPr/>
          </a:p>
          <a:p>
            <a:pPr indent="0" lvl="0" marL="0" marR="0" rtl="0" algn="l">
              <a:lnSpc>
                <a:spcPct val="100000"/>
              </a:lnSpc>
              <a:spcBef>
                <a:spcPts val="0"/>
              </a:spcBef>
              <a:spcAft>
                <a:spcPts val="0"/>
              </a:spcAft>
              <a:buClr>
                <a:schemeClr val="dk2"/>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Miksi PERMA oppituntien suunnittelussa?</a:t>
            </a:r>
            <a:endParaRPr/>
          </a:p>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Positiivisen pedagogiikan tutkimus osoittaa, että PERMA-malliin tietoisesti pohjautuvat oppitunnit vahvistavat sekä hyvinvointia että oppimistuloksia. Kun toiminnat on suunniteltu tukemaan myönteisiä tunteita, sitoutumista, ihmissuhteita, merkityksellisyyttä ja aikaansaamista, oppilaat kokevat olonsa turvallisemmaksi, motivoituvat paremmin ja sitoutuvat oppimiseen vahvemmin.</a:t>
            </a:r>
            <a:endParaRPr/>
          </a:p>
          <a:p>
            <a:pPr indent="0" lvl="0" marL="0" marR="0" rtl="0" algn="l">
              <a:lnSpc>
                <a:spcPct val="100000"/>
              </a:lnSpc>
              <a:spcBef>
                <a:spcPts val="0"/>
              </a:spcBef>
              <a:spcAft>
                <a:spcPts val="0"/>
              </a:spcAft>
              <a:buClr>
                <a:schemeClr val="dk2"/>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Miltä tämä näyttää käytännössä</a:t>
            </a:r>
            <a:endParaRPr/>
          </a:p>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PERMA-malliin pohjautuvat oppitunnit:</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luovat iloisia ja emotionaalisesti turvallisia oppimisympäristöjä</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pitävät oppilaat keskittyneinä ja uteliaina</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vahvistavat vertaissuhteita</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yhdistävät oppimisen tosielämään ja arvoihin</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juhlistavat yrittämistä, edistymistä ja kehittymistä</a:t>
            </a:r>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b05430cd3f_2_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PERMAn käyttö oppituntien suunnittelussa</a:t>
            </a:r>
            <a:endParaRPr/>
          </a:p>
        </p:txBody>
      </p:sp>
      <p:graphicFrame>
        <p:nvGraphicFramePr>
          <p:cNvPr id="362" name="Google Shape;362;g3b05430cd3f_2_6"/>
          <p:cNvGraphicFramePr/>
          <p:nvPr/>
        </p:nvGraphicFramePr>
        <p:xfrm>
          <a:off x="246082" y="760825"/>
          <a:ext cx="3000000" cy="3000000"/>
        </p:xfrm>
        <a:graphic>
          <a:graphicData uri="http://schemas.openxmlformats.org/drawingml/2006/table">
            <a:tbl>
              <a:tblPr>
                <a:noFill/>
                <a:tableStyleId>{8B384CCE-F28F-4DA7-93F4-134D34AA82E1}</a:tableStyleId>
              </a:tblPr>
              <a:tblGrid>
                <a:gridCol w="1853125"/>
                <a:gridCol w="1931000"/>
                <a:gridCol w="3083375"/>
                <a:gridCol w="1479400"/>
                <a:gridCol w="3301375"/>
              </a:tblGrid>
              <a:tr h="177800">
                <a:tc>
                  <a:txBody>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PERMA elementti</a:t>
                      </a:r>
                      <a:endParaRPr/>
                    </a:p>
                    <a:p>
                      <a:pPr indent="0" lvl="0" marL="0" marR="0" rtl="0" algn="ctr">
                        <a:lnSpc>
                          <a:spcPct val="100000"/>
                        </a:lnSpc>
                        <a:spcBef>
                          <a:spcPts val="0"/>
                        </a:spcBef>
                        <a:spcAft>
                          <a:spcPts val="0"/>
                        </a:spcAft>
                        <a:buNone/>
                      </a:pPr>
                      <a:br>
                        <a:rPr b="1" i="0" lang="en-US" sz="1400" u="none" cap="none" strike="noStrike">
                          <a:solidFill>
                            <a:srgbClr val="000000"/>
                          </a:solidFill>
                          <a:latin typeface="Arial"/>
                          <a:ea typeface="Arial"/>
                          <a:cs typeface="Arial"/>
                          <a:sym typeface="Arial"/>
                        </a:rPr>
                      </a:br>
                      <a:endParaRPr b="1" sz="1400" u="none" cap="none" strike="noStrike">
                        <a:solidFill>
                          <a:srgbClr val="FFFFFF"/>
                        </a:solidFill>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c>
                  <a:txBody>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Mitä se tarkoittaa hyvinvoinnille</a:t>
                      </a:r>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c>
                  <a:txBody>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Esimerkki luokkahuoneesta</a:t>
                      </a:r>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c>
                  <a:txBody>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Esimerkki digitaalisesta työkalusta</a:t>
                      </a:r>
                      <a:endParaRPr/>
                    </a:p>
                    <a:p>
                      <a:pPr indent="0" lvl="0" marL="0" marR="0" rtl="0" algn="ctr">
                        <a:lnSpc>
                          <a:spcPct val="100000"/>
                        </a:lnSpc>
                        <a:spcBef>
                          <a:spcPts val="0"/>
                        </a:spcBef>
                        <a:spcAft>
                          <a:spcPts val="0"/>
                        </a:spcAft>
                        <a:buNone/>
                      </a:pPr>
                      <a:br>
                        <a:rPr b="1" i="0" lang="en-US" sz="1400" u="none" cap="none" strike="noStrike">
                          <a:solidFill>
                            <a:srgbClr val="000000"/>
                          </a:solidFill>
                          <a:latin typeface="Arial"/>
                          <a:ea typeface="Arial"/>
                          <a:cs typeface="Arial"/>
                          <a:sym typeface="Arial"/>
                        </a:rPr>
                      </a:br>
                      <a:endParaRPr b="1" sz="1400" u="none" cap="none" strike="noStrike">
                        <a:solidFill>
                          <a:srgbClr val="FFFFFF"/>
                        </a:solidFill>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c>
                  <a:txBody>
                    <a:bodyPr/>
                    <a:lstStyle/>
                    <a:p>
                      <a:pPr indent="0" lvl="0" marL="0" marR="0" rtl="0" algn="ctr">
                        <a:lnSpc>
                          <a:spcPct val="100000"/>
                        </a:lnSpc>
                        <a:spcBef>
                          <a:spcPts val="0"/>
                        </a:spcBef>
                        <a:spcAft>
                          <a:spcPts val="0"/>
                        </a:spcAft>
                        <a:buClr>
                          <a:srgbClr val="000000"/>
                        </a:buClr>
                        <a:buSzPts val="1400"/>
                        <a:buFont typeface="Arial"/>
                        <a:buNone/>
                      </a:pPr>
                      <a:br>
                        <a:rPr b="1" lang="en-US" sz="1400" u="none" cap="none" strike="noStrike"/>
                      </a:br>
                      <a:r>
                        <a:rPr b="1" i="0" lang="en-US" sz="1400" u="none" cap="none" strike="noStrike">
                          <a:solidFill>
                            <a:srgbClr val="000000"/>
                          </a:solidFill>
                          <a:latin typeface="Arial"/>
                          <a:ea typeface="Arial"/>
                          <a:cs typeface="Arial"/>
                          <a:sym typeface="Arial"/>
                        </a:rPr>
                        <a:t>Miten se tukee digitaalista hyvinvointia</a:t>
                      </a:r>
                      <a:endParaRPr b="1" sz="1400" u="none" cap="none" strike="noStrike">
                        <a:solidFill>
                          <a:srgbClr val="FFFFFF"/>
                        </a:solidFill>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r>
              <a:tr h="10811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Myönteiset tunteet</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Turvallisuuden, ilon ja motivaation kokeminen</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Aloita oppitunti kiitollisuusseinällä</a:t>
                      </a:r>
                      <a:r>
                        <a:rPr lang="en-US" sz="1200" u="none" cap="none" strike="noStrike"/>
                        <a:t>, johon oppilaat kirjaavat yhden asian, josta he ovat kiitollisia omassa oppimisessaan.</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Padlet, Mentimeter</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Kannustaa terveeseen tunteiden ilmaisuun</a:t>
                      </a:r>
                      <a:r>
                        <a:rPr lang="en-US" sz="1200" u="none" cap="none" strike="noStrike"/>
                        <a:t> ja luo myönteisen ilmapiirin ennen digitaalisten tehtävien aloittamista.</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r>
              <a:tr h="886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Sitoutuminen</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Syvä keskittyminen ja flow-tila oppimisessa</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Hyödynnä pelillistettyä kertauskyselyä</a:t>
                      </a:r>
                      <a:r>
                        <a:rPr lang="en-US" sz="1200" u="none" cap="none" strike="noStrike"/>
                        <a:t>, joka edellyttää nopeaa ajattelua ja palkitsee yrittämisestä ja ponnistelusta.</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Kahoot!, Quizizz</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Ylläpitää keskittymistä terveellä tavalla</a:t>
                      </a:r>
                      <a:r>
                        <a:rPr lang="en-US" sz="1200" u="none" cap="none" strike="noStrike"/>
                        <a:t> ja ehkäisee digitaalisia häiriötekijöitä tarjoamalla selkeästi jäsenneltyä, ohjattua toimintaa.</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r h="10811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Ihmissuhteet</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Luottamuksen, empatian ja yhteistyön rakentaminen</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Ryhmät tuottavat yhdessä jaetun tarinan tai tutkimustekstin</a:t>
                      </a:r>
                      <a:r>
                        <a:rPr lang="en-US" sz="1200" u="none" cap="none" strike="noStrike"/>
                        <a:t>, ja rooleja kierrätetään niin, että kaikki osallistuvat aktiivisesti.</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Google Docs, Padlet</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Vahvistaa verkossa tapahtuvan yhteistyön taitoja</a:t>
                      </a:r>
                      <a:r>
                        <a:rPr lang="en-US" sz="1200" u="none" cap="none" strike="noStrike"/>
                        <a:t> ja vähentää syrjään jäämisen tai yksipuolisen hallinnan riskiä ryhmätyöskentelyssä.</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r h="10365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Merkityksellisyys</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Oppimisen yhdistäminen tarkoitukseen ja arvoihin</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Oppilaat suunnittelevat ilmastonmuutosta käsitteleviä julisteita</a:t>
                      </a:r>
                      <a:r>
                        <a:rPr lang="en-US" sz="1200" u="none" cap="none" strike="noStrike"/>
                        <a:t>, jotka jaetaan kouluyhteisölle tai laajemmalle yhteisölle.</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Canva, StoryJumper</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Auttaa oppilaita näkemään teknologian välineenä yhteiseksi hyväksi</a:t>
                      </a:r>
                      <a:r>
                        <a:rPr lang="en-US" sz="1200" u="none" cap="none" strike="noStrike"/>
                        <a:t>, ei ainoastaan viihteenä.</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r h="8179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Aikaansaaminen</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Edistymisen havaitseminen ja kasvun juhlistaminen</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Oppilaat kokoavat parhaat työnsä digitaaliseen portfolioon</a:t>
                      </a:r>
                      <a:r>
                        <a:rPr lang="en-US" sz="1200" u="none" cap="none" strike="noStrike"/>
                        <a:t> ja pohtivat omaa kehittymistään ja oppimisensa edistymistä.</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Seesaw, Google Sites</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200" u="none" cap="none" strike="noStrike"/>
                        <a:t>Rakentaa itseluottamusta</a:t>
                      </a:r>
                      <a:r>
                        <a:rPr lang="en-US" sz="1200" u="none" cap="none" strike="noStrike"/>
                        <a:t> tekemällä edistymisen ja saavutukset näkyviksi ja seurattaviksi ajan kuluessa.</a:t>
                      </a:r>
                      <a:endParaRPr/>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3b05430cd3f_2_2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Mieti hetki:</a:t>
            </a:r>
            <a:endParaRPr/>
          </a:p>
        </p:txBody>
      </p:sp>
      <p:sp>
        <p:nvSpPr>
          <p:cNvPr id="368" name="Google Shape;368;g3b05430cd3f_2_29"/>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3200"/>
              <a:t>Mitkä opetuksesi osa-alueet tukevat jo oppilaiden hyvinvointia?</a:t>
            </a:r>
            <a:endParaRPr/>
          </a:p>
          <a:p>
            <a:pPr indent="-228600" lvl="0" marL="457200" marR="0" rtl="0" algn="l">
              <a:lnSpc>
                <a:spcPct val="90000"/>
              </a:lnSpc>
              <a:spcBef>
                <a:spcPts val="1000"/>
              </a:spcBef>
              <a:spcAft>
                <a:spcPts val="0"/>
              </a:spcAft>
              <a:buClr>
                <a:schemeClr val="dk1"/>
              </a:buClr>
              <a:buSzPts val="1800"/>
              <a:buFont typeface="Arial"/>
              <a:buNone/>
            </a:pPr>
            <a:r>
              <a:t/>
            </a:r>
            <a:endParaRPr sz="3200"/>
          </a:p>
          <a:p>
            <a:pPr indent="-228600" lvl="0" marL="457200" marR="0" rtl="0" algn="l">
              <a:lnSpc>
                <a:spcPct val="90000"/>
              </a:lnSpc>
              <a:spcBef>
                <a:spcPts val="1000"/>
              </a:spcBef>
              <a:spcAft>
                <a:spcPts val="0"/>
              </a:spcAft>
              <a:buClr>
                <a:schemeClr val="dk1"/>
              </a:buClr>
              <a:buSzPts val="1800"/>
              <a:buFont typeface="Arial"/>
              <a:buNone/>
            </a:pPr>
            <a:r>
              <a:rPr b="1" lang="en-US" sz="3200"/>
              <a:t>Mikä PERMA-elementti on mielestäsi tällä hetkellä näkyvin omassa opetuskäytännössäsi?</a:t>
            </a:r>
            <a:endParaRPr sz="3200"/>
          </a:p>
          <a:p>
            <a:pPr indent="0" lvl="0" marL="0" rtl="0" algn="ctr">
              <a:lnSpc>
                <a:spcPct val="90000"/>
              </a:lnSpc>
              <a:spcBef>
                <a:spcPts val="0"/>
              </a:spcBef>
              <a:spcAft>
                <a:spcPts val="0"/>
              </a:spcAft>
              <a:buClr>
                <a:schemeClr val="dk1"/>
              </a:buClr>
              <a:buSzPts val="1800"/>
              <a:buNone/>
            </a:pPr>
            <a:r>
              <a:t/>
            </a:r>
            <a:endParaRPr i="1" sz="3000"/>
          </a:p>
        </p:txBody>
      </p:sp>
      <p:pic>
        <p:nvPicPr>
          <p:cNvPr id="369" name="Google Shape;369;g3b05430cd3f_2_29"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3b05430cd3f_2_15"/>
          <p:cNvSpPr txBox="1"/>
          <p:nvPr>
            <p:ph type="title"/>
          </p:nvPr>
        </p:nvSpPr>
        <p:spPr>
          <a:xfrm>
            <a:off x="97970" y="189313"/>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2.2. Oppituntien suunnittelu tietoisesti</a:t>
            </a:r>
            <a:br>
              <a:rPr lang="en-US"/>
            </a:br>
            <a:endParaRPr/>
          </a:p>
        </p:txBody>
      </p:sp>
      <p:sp>
        <p:nvSpPr>
          <p:cNvPr id="376" name="Google Shape;376;g3b05430cd3f_2_1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1"/>
              </a:buClr>
              <a:buSzPts val="2400"/>
              <a:buFont typeface="Arial"/>
              <a:buNone/>
            </a:pPr>
            <a:r>
              <a:rPr lang="en-US"/>
              <a:t>PERMAn yhdistäminen pedagogisiin lähestymistapoihin - esimerkkiskenaarioita</a:t>
            </a:r>
            <a:endParaRPr/>
          </a:p>
        </p:txBody>
      </p:sp>
      <p:sp>
        <p:nvSpPr>
          <p:cNvPr id="377" name="Google Shape;377;g3b05430cd3f_2_1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000"/>
              <a:t>Skenaario 1: Pelillistäminen sitoutumisen ja myönteisten tunteiden tukena</a:t>
            </a:r>
            <a:endParaRPr sz="2000"/>
          </a:p>
          <a:p>
            <a:pPr indent="-228600" lvl="0" marL="457200" marR="0" rtl="0" algn="l">
              <a:lnSpc>
                <a:spcPct val="90000"/>
              </a:lnSpc>
              <a:spcBef>
                <a:spcPts val="1000"/>
              </a:spcBef>
              <a:spcAft>
                <a:spcPts val="0"/>
              </a:spcAft>
              <a:buClr>
                <a:schemeClr val="dk2"/>
              </a:buClr>
              <a:buSzPts val="1800"/>
              <a:buFont typeface="Arial"/>
              <a:buNone/>
            </a:pPr>
            <a:r>
              <a:rPr lang="en-US" sz="2000"/>
              <a:t>Maria, englanninopettaja, muuttaa kieliopin kertauksen luokan yhteiseksi kilpailuksi. Hän käyttää Kahoot!-työkalua ja teettää oppilailleen tiimipohjaisen tietovisan, jossa palkitaan oikeiden vastausten lisäksi myös yrittämistä – ei nopeutta. Oppilaat nauravat, kannustavat toisiaan ja juhlistavat pieniä onnistumisia yhdessä. Pelin jälkeen Maria ohjaa lyhyen pohdinnan: </a:t>
            </a:r>
            <a:r>
              <a:rPr i="1" lang="en-US" sz="2000"/>
              <a:t>“Miten tiimityö auttoi sinua pysymään keskittyneenä?”</a:t>
            </a:r>
            <a:br>
              <a:rPr lang="en-US" sz="2000"/>
            </a:br>
            <a:r>
              <a:rPr lang="en-US" sz="2000"/>
              <a:t>Tämän toiminnan kautta oppilaat kokevat myönteisiä tunteita (ilo, yhteenkuuluvuus) ja sitoutumista (keskittyminen leikin kautta) samalla, kun oppimistavoitteet vahvistuvat.</a:t>
            </a:r>
            <a:endParaRPr/>
          </a:p>
          <a:p>
            <a:pPr indent="0" lvl="0" marL="0" rtl="0" algn="l">
              <a:lnSpc>
                <a:spcPct val="100000"/>
              </a:lnSpc>
              <a:spcBef>
                <a:spcPts val="1200"/>
              </a:spcBef>
              <a:spcAft>
                <a:spcPts val="0"/>
              </a:spcAft>
              <a:buSzPts val="1800"/>
              <a:buNone/>
            </a:pPr>
            <a:r>
              <a:t/>
            </a:r>
            <a:endParaRPr sz="2000"/>
          </a:p>
          <a:p>
            <a:pPr indent="-228600" lvl="0" marL="457200" marR="0" rtl="0" algn="l">
              <a:lnSpc>
                <a:spcPct val="90000"/>
              </a:lnSpc>
              <a:spcBef>
                <a:spcPts val="1000"/>
              </a:spcBef>
              <a:spcAft>
                <a:spcPts val="0"/>
              </a:spcAft>
              <a:buClr>
                <a:schemeClr val="dk2"/>
              </a:buClr>
              <a:buSzPts val="1800"/>
              <a:buFont typeface="Arial"/>
              <a:buNone/>
            </a:pPr>
            <a:r>
              <a:rPr b="1" lang="en-US" sz="2000"/>
              <a:t>Skenaario 2: Projektioppiminen merkityksellisyyden ja aikaansaamisen tukena</a:t>
            </a:r>
            <a:endParaRPr sz="2000"/>
          </a:p>
          <a:p>
            <a:pPr indent="-228600" lvl="0" marL="457200" marR="0" rtl="0" algn="l">
              <a:lnSpc>
                <a:spcPct val="90000"/>
              </a:lnSpc>
              <a:spcBef>
                <a:spcPts val="1000"/>
              </a:spcBef>
              <a:spcAft>
                <a:spcPts val="0"/>
              </a:spcAft>
              <a:buClr>
                <a:schemeClr val="dk2"/>
              </a:buClr>
              <a:buSzPts val="1800"/>
              <a:buFont typeface="Arial"/>
              <a:buNone/>
            </a:pPr>
            <a:r>
              <a:rPr lang="en-US" sz="2000"/>
              <a:t>Andreas, luonnontieteiden opettaja, ohjaa oppilaitaan suunnittelemaan Canva-julisteita, joiden tavoitteena on lisätä tietoisuutta vastuullisesta energian käytöstä. Ryhmissä työskennellen oppilaat tutkivat paikallista dataa, ideoivat iskulauseita ja esittelevät digitaaliset tuotoksensa koulun verkkosivuilla koko yhteisölle.</a:t>
            </a:r>
            <a:br>
              <a:rPr lang="en-US" sz="2000"/>
            </a:br>
            <a:r>
              <a:rPr lang="en-US" sz="2000"/>
              <a:t>Projekti tukee merkityksellisyyden kokemusta (oppiminen kytkeytyy todelliseen yhteiskunnalliseen vaikutukseen) sekä aikaansaamisen tunnetta (oman työn näkeminen julkaistuna ja arvostettuna).</a:t>
            </a:r>
            <a:endParaRPr/>
          </a:p>
          <a:p>
            <a:pPr indent="0" lvl="0" marL="0" rtl="0" algn="l">
              <a:lnSpc>
                <a:spcPct val="100000"/>
              </a:lnSpc>
              <a:spcBef>
                <a:spcPts val="1200"/>
              </a:spcBef>
              <a:spcAft>
                <a:spcPts val="0"/>
              </a:spcAft>
              <a:buSzPts val="1800"/>
              <a:buNone/>
            </a:pPr>
            <a:r>
              <a:t/>
            </a: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3b05430cd3f_2_3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2.2. Oppituntien suunnittelu tietoisesti</a:t>
            </a:r>
            <a:endParaRPr/>
          </a:p>
        </p:txBody>
      </p:sp>
      <p:sp>
        <p:nvSpPr>
          <p:cNvPr id="384" name="Google Shape;384;g3b05430cd3f_2_3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1"/>
              </a:buClr>
              <a:buSzPts val="2400"/>
              <a:buFont typeface="Arial"/>
              <a:buNone/>
            </a:pPr>
            <a:r>
              <a:rPr lang="en-US"/>
              <a:t>PERMAn yhdistäminen pedagogisiin lähestymistapoihin - esimerkkiskenaarioita</a:t>
            </a:r>
            <a:endParaRPr/>
          </a:p>
        </p:txBody>
      </p:sp>
      <p:sp>
        <p:nvSpPr>
          <p:cNvPr id="385" name="Google Shape;385;g3b05430cd3f_2_3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000"/>
              <a:t>Skenaario 3: Digitaalinen tarinankerronta merkityksellisyyden ja vuorovaikutuksen tukena</a:t>
            </a:r>
            <a:endParaRPr sz="2000"/>
          </a:p>
          <a:p>
            <a:pPr indent="-228600" lvl="0" marL="457200" marR="0" rtl="0" algn="l">
              <a:lnSpc>
                <a:spcPct val="90000"/>
              </a:lnSpc>
              <a:spcBef>
                <a:spcPts val="1000"/>
              </a:spcBef>
              <a:spcAft>
                <a:spcPts val="0"/>
              </a:spcAft>
              <a:buClr>
                <a:schemeClr val="dk2"/>
              </a:buClr>
              <a:buSzPts val="1800"/>
              <a:buFont typeface="Arial"/>
              <a:buNone/>
            </a:pPr>
            <a:r>
              <a:rPr lang="en-US" sz="2000"/>
              <a:t>Eleni, historianopettaja, käyttää StoryJumper-työkalua digitaaliseen tarinankerrontatehtävään. Oppilaat luovat lyhyitä kuvitettuja e-kirjoja otsikolla </a:t>
            </a:r>
            <a:r>
              <a:rPr i="1" lang="en-US" sz="2000"/>
              <a:t>“Rohkeuden tarinoita”</a:t>
            </a:r>
            <a:r>
              <a:rPr lang="en-US" sz="2000"/>
              <a:t>, joissa historialliset tapahtumat yhdistetään nykyaikaisiin rohkeuden esimerkkeihin. Pienryhmissä oppilaat jakavat tarinansa, keskustelevat siitä, mikä heitä inspiroi, ja antavat toisilleen myönteistä ja kannustavaa palautetta.</a:t>
            </a:r>
            <a:br>
              <a:rPr lang="en-US" sz="2000"/>
            </a:br>
            <a:r>
              <a:rPr lang="en-US" sz="2000"/>
              <a:t>Tämä lähestymistapa vahvistaa merkityksellisyyttä (henkilökohtaisten ja historiallisten kertomusten yhdistäminen) sekä vuorovaikutussuhteita (empatia ja vertaisten arvostus). </a:t>
            </a:r>
            <a:endParaRPr/>
          </a:p>
          <a:p>
            <a:pPr indent="-228600" lvl="0" marL="457200" marR="0" rtl="0" algn="l">
              <a:lnSpc>
                <a:spcPct val="90000"/>
              </a:lnSpc>
              <a:spcBef>
                <a:spcPts val="1000"/>
              </a:spcBef>
              <a:spcAft>
                <a:spcPts val="0"/>
              </a:spcAft>
              <a:buClr>
                <a:schemeClr val="dk2"/>
              </a:buClr>
              <a:buSzPts val="1800"/>
              <a:buFont typeface="Arial"/>
              <a:buNone/>
            </a:pPr>
            <a:r>
              <a:t/>
            </a:r>
            <a:endParaRPr sz="2000"/>
          </a:p>
          <a:p>
            <a:pPr indent="-228600" lvl="0" marL="457200" marR="0" rtl="0" algn="l">
              <a:lnSpc>
                <a:spcPct val="90000"/>
              </a:lnSpc>
              <a:spcBef>
                <a:spcPts val="1000"/>
              </a:spcBef>
              <a:spcAft>
                <a:spcPts val="0"/>
              </a:spcAft>
              <a:buClr>
                <a:schemeClr val="dk2"/>
              </a:buClr>
              <a:buSzPts val="1800"/>
              <a:buFont typeface="Arial"/>
              <a:buNone/>
            </a:pPr>
            <a:r>
              <a:rPr b="1" lang="en-US" sz="2000"/>
              <a:t>Skenaario 4: Yhteistoiminnallinen oppiminen vuorovaikutuksen ja sitoutumisen tukena</a:t>
            </a:r>
            <a:endParaRPr sz="2000"/>
          </a:p>
          <a:p>
            <a:pPr indent="-228600" lvl="0" marL="457200" marR="0" rtl="0" algn="l">
              <a:lnSpc>
                <a:spcPct val="90000"/>
              </a:lnSpc>
              <a:spcBef>
                <a:spcPts val="1000"/>
              </a:spcBef>
              <a:spcAft>
                <a:spcPts val="0"/>
              </a:spcAft>
              <a:buClr>
                <a:schemeClr val="dk2"/>
              </a:buClr>
              <a:buSzPts val="1800"/>
              <a:buFont typeface="Arial"/>
              <a:buNone/>
            </a:pPr>
            <a:r>
              <a:rPr lang="en-US" sz="2000"/>
              <a:t>Dimitris, alakoulun opettaja, toteuttaa ryhmäpohjaisen tutkimusprojektin Padlet-alustaa hyödyntäen. Kukin ryhmä tutkii jotakin verkkoturvallisuuteen liittyvää aihetta ja julkaisee havaintonsa yhteiselle Padlet-seinälle. Oppilaat kommentoivat toistensa julkaisuja kunnioittavasti ja harjoittelevat samalla digitaalista kansalaisuutta.</a:t>
            </a:r>
            <a:br>
              <a:rPr lang="en-US" sz="2000"/>
            </a:br>
            <a:r>
              <a:rPr lang="en-US" sz="2000"/>
              <a:t>Toiminta tukee vuorovaikutussuhteita (luottamus ja osallisuus) sekä sitoutumista (aktiivinen osallistuminen ja yhteinen vastuu). </a:t>
            </a:r>
            <a:endParaRPr/>
          </a:p>
          <a:p>
            <a:pPr indent="-228600" lvl="0" marL="457200" marR="0" rtl="0" algn="l">
              <a:lnSpc>
                <a:spcPct val="90000"/>
              </a:lnSpc>
              <a:spcBef>
                <a:spcPts val="1000"/>
              </a:spcBef>
              <a:spcAft>
                <a:spcPts val="0"/>
              </a:spcAft>
              <a:buClr>
                <a:schemeClr val="dk2"/>
              </a:buClr>
              <a:buSzPts val="1800"/>
              <a:buFont typeface="Arial"/>
              <a:buNone/>
            </a:pPr>
            <a:r>
              <a:t/>
            </a:r>
            <a:endParaRPr sz="2000"/>
          </a:p>
          <a:p>
            <a:pPr indent="0" lvl="0" marL="0" rtl="0" algn="l">
              <a:lnSpc>
                <a:spcPct val="100000"/>
              </a:lnSpc>
              <a:spcBef>
                <a:spcPts val="0"/>
              </a:spcBef>
              <a:spcAft>
                <a:spcPts val="0"/>
              </a:spcAft>
              <a:buSzPts val="1800"/>
              <a:buNone/>
            </a:pPr>
            <a:r>
              <a:t/>
            </a:r>
            <a:endParaRPr b="1" sz="20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3b05430cd3f_2_4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2.2. Oppituntien suunnittelu tietoisesti</a:t>
            </a:r>
            <a:endParaRPr/>
          </a:p>
        </p:txBody>
      </p:sp>
      <p:sp>
        <p:nvSpPr>
          <p:cNvPr id="392" name="Google Shape;392;g3b05430cd3f_2_4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1"/>
              </a:buClr>
              <a:buSzPts val="2400"/>
              <a:buFont typeface="Arial"/>
              <a:buNone/>
            </a:pPr>
            <a:r>
              <a:rPr lang="en-US"/>
              <a:t>PERMAn yhdistäminen pedagogisiin lähestymistapoihin - esimerkkiskenaarioita</a:t>
            </a:r>
            <a:endParaRPr/>
          </a:p>
        </p:txBody>
      </p:sp>
      <p:sp>
        <p:nvSpPr>
          <p:cNvPr id="393" name="Google Shape;393;g3b05430cd3f_2_4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000"/>
              <a:t>Skenaario 5: Tietoisuustaidot ja reflektio myönteisten tunteiden ja tasapainon tukena</a:t>
            </a:r>
            <a:endParaRPr sz="2000"/>
          </a:p>
          <a:p>
            <a:pPr indent="-228600" lvl="0" marL="457200" marR="0" rtl="0" algn="l">
              <a:lnSpc>
                <a:spcPct val="90000"/>
              </a:lnSpc>
              <a:spcBef>
                <a:spcPts val="1000"/>
              </a:spcBef>
              <a:spcAft>
                <a:spcPts val="0"/>
              </a:spcAft>
              <a:buClr>
                <a:schemeClr val="dk2"/>
              </a:buClr>
              <a:buSzPts val="1800"/>
              <a:buFont typeface="Arial"/>
              <a:buNone/>
            </a:pPr>
            <a:r>
              <a:rPr lang="en-US" sz="2000"/>
              <a:t>Sofia, tietotekniikan opettaja, aloittaa jokaisen oppitunnin yhden minuutin mittaisella ”check-in”-hetkellä Mentimeter-työkalua käyttäen. Oppilaat valitsevat emojin tai lyhyen ilmauksen, joka kuvaa heidän tämänhetkistä mielialaansa, ja pohtivat, mikä auttaa heitä keskittymään oppitunnin aikana. Tämä lyhyt käytäntö vahvistaa tunnetietoisuutta ja viestii, että hyvinvointi on tärkeää. Se edistää myönteisiä tunteita ja tukee sitoutumista auttamalla oppilaita säätelemään tarkkaavaisuuttaan tietoisesti. </a:t>
            </a:r>
            <a:endParaRPr/>
          </a:p>
          <a:p>
            <a:pPr indent="-228600" lvl="0" marL="457200" marR="0" rtl="0" algn="l">
              <a:lnSpc>
                <a:spcPct val="90000"/>
              </a:lnSpc>
              <a:spcBef>
                <a:spcPts val="1000"/>
              </a:spcBef>
              <a:spcAft>
                <a:spcPts val="0"/>
              </a:spcAft>
              <a:buClr>
                <a:schemeClr val="dk2"/>
              </a:buClr>
              <a:buSzPts val="1800"/>
              <a:buFont typeface="Arial"/>
              <a:buNone/>
            </a:pPr>
            <a:r>
              <a:t/>
            </a:r>
            <a:endParaRPr sz="2000"/>
          </a:p>
          <a:p>
            <a:pPr indent="-228600" lvl="0" marL="457200" marR="0" rtl="0" algn="l">
              <a:lnSpc>
                <a:spcPct val="90000"/>
              </a:lnSpc>
              <a:spcBef>
                <a:spcPts val="1000"/>
              </a:spcBef>
              <a:spcAft>
                <a:spcPts val="0"/>
              </a:spcAft>
              <a:buClr>
                <a:schemeClr val="dk2"/>
              </a:buClr>
              <a:buSzPts val="1800"/>
              <a:buFont typeface="Arial"/>
              <a:buNone/>
            </a:pPr>
            <a:r>
              <a:rPr b="1" lang="en-US" sz="2000"/>
              <a:t>Skenaario 6: Tavoitteiden seuranta aikaansaamisen tukena</a:t>
            </a:r>
            <a:endParaRPr sz="2000"/>
          </a:p>
          <a:p>
            <a:pPr indent="-228600" lvl="0" marL="457200" marR="0" rtl="0" algn="l">
              <a:lnSpc>
                <a:spcPct val="90000"/>
              </a:lnSpc>
              <a:spcBef>
                <a:spcPts val="1000"/>
              </a:spcBef>
              <a:spcAft>
                <a:spcPts val="0"/>
              </a:spcAft>
              <a:buClr>
                <a:schemeClr val="dk2"/>
              </a:buClr>
              <a:buSzPts val="1800"/>
              <a:buFont typeface="Arial"/>
              <a:buNone/>
            </a:pPr>
            <a:r>
              <a:rPr lang="en-US" sz="2000"/>
              <a:t>Ennen kuukauden mittaisen luovan kirjoittamisprojektin aloittamista Christos ottaa käyttöön Trello-työkalun tehtävienhallintatauluna. Oppilaat pilkkovat tavoitteensa pienempiin välitavoitteisiin – suunnittelu, luonnostelu, muokkaus ja julkaiseminen – ja siirtävät kortteja edistymisensä mukaan. Tämä yksinkertainen järjestelmä havainnollistaa edistymistä ja auttaa oppilaita juhlistamaan jokaista saavutusta sekä ylläpitämään motivaatiota. Tässä painopiste on aikaansaamisessa ja pystyvyyden tunteessa, jotka ovat keskeisiä digitaalisen hyvinvoinnin osa-alueita. </a:t>
            </a:r>
            <a:endParaRPr/>
          </a:p>
          <a:p>
            <a:pPr indent="-228600" lvl="0" marL="457200" marR="0" rtl="0" algn="l">
              <a:lnSpc>
                <a:spcPct val="90000"/>
              </a:lnSpc>
              <a:spcBef>
                <a:spcPts val="1000"/>
              </a:spcBef>
              <a:spcAft>
                <a:spcPts val="0"/>
              </a:spcAft>
              <a:buClr>
                <a:schemeClr val="dk2"/>
              </a:buClr>
              <a:buSzPts val="1800"/>
              <a:buFont typeface="Arial"/>
              <a:buNone/>
            </a:pPr>
            <a:r>
              <a:t/>
            </a:r>
            <a:endParaRPr sz="2000"/>
          </a:p>
          <a:p>
            <a:pPr indent="0" lvl="0" marL="0" rtl="0" algn="l">
              <a:lnSpc>
                <a:spcPct val="100000"/>
              </a:lnSpc>
              <a:spcBef>
                <a:spcPts val="200"/>
              </a:spcBef>
              <a:spcAft>
                <a:spcPts val="0"/>
              </a:spcAft>
              <a:buSzPts val="1800"/>
              <a:buNone/>
            </a:pPr>
            <a:r>
              <a:t/>
            </a:r>
            <a:endParaRPr b="1" sz="200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3b05430cd3f_2_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Mieti hetki:</a:t>
            </a:r>
            <a:endParaRPr/>
          </a:p>
        </p:txBody>
      </p:sp>
      <p:sp>
        <p:nvSpPr>
          <p:cNvPr id="399" name="Google Shape;399;g3b05430cd3f_2_49"/>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lang="en-US" sz="3200"/>
              <a:t>Mikä näistä luokkahuoneskenaarioista vastaa parhaiten omaa nykyistä opetuskäytäntöäsi, ja miksi uskot, että juuri kyseinen PERMA-osa-alue esiintyy opetuksessasi luontevammin ja useammin?</a:t>
            </a:r>
            <a:endParaRPr i="1" sz="3000"/>
          </a:p>
        </p:txBody>
      </p:sp>
      <p:pic>
        <p:nvPicPr>
          <p:cNvPr id="400" name="Google Shape;400;g3b05430cd3f_2_49"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3b05430cd3f_2_55"/>
          <p:cNvSpPr txBox="1"/>
          <p:nvPr>
            <p:ph type="title"/>
          </p:nvPr>
        </p:nvSpPr>
        <p:spPr>
          <a:xfrm>
            <a:off x="97970" y="25791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2.3. Oman PERMA-digitaalisen oppitunnin suunnittelu</a:t>
            </a:r>
            <a:br>
              <a:rPr lang="en-US"/>
            </a:br>
            <a:endParaRPr/>
          </a:p>
        </p:txBody>
      </p:sp>
      <p:sp>
        <p:nvSpPr>
          <p:cNvPr id="407" name="Google Shape;407;g3b05430cd3f_2_55"/>
          <p:cNvSpPr txBox="1"/>
          <p:nvPr>
            <p:ph idx="1" type="body"/>
          </p:nvPr>
        </p:nvSpPr>
        <p:spPr>
          <a:xfrm>
            <a:off x="97970" y="1099118"/>
            <a:ext cx="11812200" cy="5313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000"/>
              <a:t>Tarkoitus</a:t>
            </a:r>
            <a:endParaRPr/>
          </a:p>
          <a:p>
            <a:pPr indent="-228600" lvl="0" marL="457200" marR="0" rtl="0" algn="l">
              <a:lnSpc>
                <a:spcPct val="90000"/>
              </a:lnSpc>
              <a:spcBef>
                <a:spcPts val="1000"/>
              </a:spcBef>
              <a:spcAft>
                <a:spcPts val="0"/>
              </a:spcAft>
              <a:buClr>
                <a:schemeClr val="dk1"/>
              </a:buClr>
              <a:buSzPts val="1800"/>
              <a:buFont typeface="Arial"/>
              <a:buNone/>
            </a:pPr>
            <a:br>
              <a:rPr lang="en-US" sz="2000"/>
            </a:br>
            <a:r>
              <a:rPr lang="en-US" sz="2000"/>
              <a:t>Tämä tehtävä auttaa sinua tarkastelemaan, miten kolme esimerkkituntia tuovat PERMA-digitaalisen viitekehyksen käytäntöön autenttisten, emotionaalisten ja yhteistoiminnallisten luokkahuonetoimintojen kautta. Analysoimalla yhtä esimerkkituntisuunnitelmaa tunnistat hyvinvointiin ja pedagogiikkaan liittyviä elementtejä sekä jaat ideoita siitä, miten niitä voidaan soveltaa omassa opetuksessa.</a:t>
            </a:r>
            <a:endParaRPr/>
          </a:p>
          <a:p>
            <a:pPr indent="-228600" lvl="0" marL="457200" marR="0" rtl="0" algn="l">
              <a:lnSpc>
                <a:spcPct val="90000"/>
              </a:lnSpc>
              <a:spcBef>
                <a:spcPts val="1000"/>
              </a:spcBef>
              <a:spcAft>
                <a:spcPts val="0"/>
              </a:spcAft>
              <a:buClr>
                <a:schemeClr val="dk1"/>
              </a:buClr>
              <a:buSzPts val="1800"/>
              <a:buFont typeface="Arial"/>
              <a:buNone/>
            </a:pPr>
            <a:r>
              <a:t/>
            </a:r>
            <a:endParaRPr sz="2000"/>
          </a:p>
          <a:p>
            <a:pPr indent="0" lvl="0" marL="228600" rtl="0" algn="l">
              <a:lnSpc>
                <a:spcPct val="90000"/>
              </a:lnSpc>
              <a:spcBef>
                <a:spcPts val="1000"/>
              </a:spcBef>
              <a:spcAft>
                <a:spcPts val="0"/>
              </a:spcAft>
              <a:buSzPts val="1800"/>
              <a:buNone/>
            </a:pPr>
            <a:r>
              <a:rPr b="1" lang="en-US" sz="2000"/>
              <a:t>Jakaantukaa kolmeen ryhmään</a:t>
            </a:r>
            <a:endParaRPr/>
          </a:p>
          <a:p>
            <a:pPr indent="0" lvl="0" marL="228600" rtl="0" algn="l">
              <a:lnSpc>
                <a:spcPct val="90000"/>
              </a:lnSpc>
              <a:spcBef>
                <a:spcPts val="1000"/>
              </a:spcBef>
              <a:spcAft>
                <a:spcPts val="0"/>
              </a:spcAft>
              <a:buSzPts val="1800"/>
              <a:buNone/>
            </a:pPr>
            <a:br>
              <a:rPr lang="en-US" sz="2000"/>
            </a:br>
            <a:r>
              <a:rPr lang="en-US" sz="2000"/>
              <a:t>1. Ryhmät lukevat heille osoitetun tuntisuunnitelman ja keskustelevat siitä yhdessä.</a:t>
            </a:r>
            <a:endParaRPr/>
          </a:p>
          <a:p>
            <a:pPr indent="0" lvl="0" marL="228600" rtl="0" algn="l">
              <a:lnSpc>
                <a:spcPct val="90000"/>
              </a:lnSpc>
              <a:spcBef>
                <a:spcPts val="1000"/>
              </a:spcBef>
              <a:spcAft>
                <a:spcPts val="0"/>
              </a:spcAft>
              <a:buSzPts val="1800"/>
              <a:buNone/>
            </a:pPr>
            <a:r>
              <a:rPr lang="en-US" sz="2000"/>
              <a:t>2. Keskittykää siihen, miksi pedagogiset ja rakenteelliset valinnat ovat merkityksellisiä, ei pelkästään siihen, mitä tunnilla tapahtuu.</a:t>
            </a:r>
            <a:endParaRPr/>
          </a:p>
          <a:p>
            <a:pPr indent="0" lvl="0" marL="228600" rtl="0" algn="l">
              <a:lnSpc>
                <a:spcPct val="90000"/>
              </a:lnSpc>
              <a:spcBef>
                <a:spcPts val="1000"/>
              </a:spcBef>
              <a:spcAft>
                <a:spcPts val="0"/>
              </a:spcAft>
              <a:buSzPts val="1800"/>
              <a:buNone/>
            </a:pPr>
            <a:r>
              <a:rPr lang="en-US" sz="2000"/>
              <a:t>3. Kirjatkaa ajatuksenne paperille tai yhteiseen Padlet-sarakkeeseen.</a:t>
            </a:r>
            <a:endParaRPr/>
          </a:p>
          <a:p>
            <a:pPr indent="0" lvl="0" marL="114300" rtl="0" algn="l">
              <a:lnSpc>
                <a:spcPct val="100000"/>
              </a:lnSpc>
              <a:spcBef>
                <a:spcPts val="1200"/>
              </a:spcBef>
              <a:spcAft>
                <a:spcPts val="0"/>
              </a:spcAft>
              <a:buSzPts val="1800"/>
              <a:buNone/>
            </a:pPr>
            <a:r>
              <a:t/>
            </a:r>
            <a:endParaRPr sz="2000"/>
          </a:p>
          <a:p>
            <a:pPr indent="0" lvl="0" marL="0" rtl="0" algn="l">
              <a:lnSpc>
                <a:spcPct val="90000"/>
              </a:lnSpc>
              <a:spcBef>
                <a:spcPts val="1200"/>
              </a:spcBef>
              <a:spcAft>
                <a:spcPts val="0"/>
              </a:spcAft>
              <a:buSzPts val="1800"/>
              <a:buNone/>
            </a:pPr>
            <a:r>
              <a:t/>
            </a: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3b05430cd3f_2_7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Activity - Suunnittelu tarkoituksella [I]</a:t>
            </a:r>
            <a:endParaRPr/>
          </a:p>
        </p:txBody>
      </p:sp>
      <p:sp>
        <p:nvSpPr>
          <p:cNvPr id="414" name="Google Shape;414;g3b05430cd3f_2_79"/>
          <p:cNvSpPr txBox="1"/>
          <p:nvPr/>
        </p:nvSpPr>
        <p:spPr>
          <a:xfrm>
            <a:off x="429658" y="1482105"/>
            <a:ext cx="8623453" cy="40934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Kesto:</a:t>
            </a:r>
            <a:r>
              <a:rPr b="0" i="0" lang="en-US" sz="2000" u="none" cap="none" strike="noStrike">
                <a:solidFill>
                  <a:srgbClr val="000000"/>
                </a:solidFill>
                <a:latin typeface="Arial"/>
                <a:ea typeface="Arial"/>
                <a:cs typeface="Arial"/>
                <a:sym typeface="Arial"/>
              </a:rPr>
              <a:t> 30 minuuttia</a:t>
            </a:r>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000000"/>
                </a:solidFill>
                <a:latin typeface="Arial"/>
                <a:ea typeface="Arial"/>
                <a:cs typeface="Arial"/>
                <a:sym typeface="Arial"/>
              </a:rPr>
            </a:br>
            <a:r>
              <a:rPr b="1" i="0" lang="en-US" sz="2000" u="none" cap="none" strike="noStrike">
                <a:solidFill>
                  <a:srgbClr val="000000"/>
                </a:solidFill>
                <a:latin typeface="Arial"/>
                <a:ea typeface="Arial"/>
                <a:cs typeface="Arial"/>
                <a:sym typeface="Arial"/>
              </a:rPr>
              <a:t>Pienryhmätyöpaja</a:t>
            </a:r>
            <a:r>
              <a:rPr b="0" i="0" lang="en-US" sz="2000" u="none" cap="none" strike="noStrike">
                <a:solidFill>
                  <a:srgbClr val="000000"/>
                </a:solidFill>
                <a:latin typeface="Arial"/>
                <a:ea typeface="Arial"/>
                <a:cs typeface="Arial"/>
                <a:sym typeface="Arial"/>
              </a:rPr>
              <a:t> (3–4 osallistujaa per ryhmä)</a:t>
            </a:r>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Tavoite:</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Yhteissuunnitella lyhyt, opetussuunnitelmaan kytkeytyvä oppimistehtävä, joka integroi vähintään kaksi PERMA-elementtiä pedagogisen lähestymistavan ja digitaalisen työkalun avulla.</a:t>
            </a:r>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Odotettu tuotos:</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3–4-vaiheinen minituntisuunnitelma, joka perustuu </a:t>
            </a:r>
            <a:r>
              <a:rPr b="1" i="0" lang="en-US" sz="2000" u="none" cap="none" strike="noStrike">
                <a:solidFill>
                  <a:srgbClr val="000000"/>
                </a:solidFill>
                <a:latin typeface="Arial"/>
                <a:ea typeface="Arial"/>
                <a:cs typeface="Arial"/>
                <a:sym typeface="Arial"/>
              </a:rPr>
              <a:t>PERMA-digitaaliseen tuntimalliin</a:t>
            </a:r>
            <a:r>
              <a:rPr b="0" i="0" lang="en-US" sz="2000" u="none" cap="none" strike="noStrike">
                <a:solidFill>
                  <a:srgbClr val="000000"/>
                </a:solidFill>
                <a:latin typeface="Arial"/>
                <a:ea typeface="Arial"/>
                <a:cs typeface="Arial"/>
                <a:sym typeface="Arial"/>
              </a:rPr>
              <a:t> sekä täyttämääsi arviointirubriikkiin ja yksikössä 3.1 kehittämääsi skenaarioideaan.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7"/>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sz="3200"/>
              <a:t>Pedagogiset lähestymistavat ja digitaaliset työkalut digitaalisen hyvinvoinnin integroimiseksi luokkahuoneeseen</a:t>
            </a:r>
            <a:endParaRPr sz="3000"/>
          </a:p>
        </p:txBody>
      </p:sp>
      <p:sp>
        <p:nvSpPr>
          <p:cNvPr id="77" name="Google Shape;77;p7"/>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Unit 1</a:t>
            </a:r>
            <a:endParaRPr b="1"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3b05430cd3f_2_9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Activity - Suunnittelu tarkoituksella [II]</a:t>
            </a:r>
            <a:endParaRPr/>
          </a:p>
        </p:txBody>
      </p:sp>
      <p:sp>
        <p:nvSpPr>
          <p:cNvPr id="421" name="Google Shape;421;g3b05430cd3f_2_96"/>
          <p:cNvSpPr/>
          <p:nvPr/>
        </p:nvSpPr>
        <p:spPr>
          <a:xfrm>
            <a:off x="184859" y="951330"/>
            <a:ext cx="11770721" cy="594008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Vaihe 1. Muodosta 3–4 hengen ryhmät</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Työskennelkää kolmen tai neljän hengen ryhmissä. Jakakaa roolit: </a:t>
            </a:r>
            <a:r>
              <a:rPr b="1" i="0" lang="en-US" sz="2000" u="none" cap="none" strike="noStrike">
                <a:solidFill>
                  <a:schemeClr val="dk1"/>
                </a:solidFill>
                <a:latin typeface="Arial"/>
                <a:ea typeface="Arial"/>
                <a:cs typeface="Arial"/>
                <a:sym typeface="Arial"/>
              </a:rPr>
              <a:t>fasilitaattori</a:t>
            </a:r>
            <a:r>
              <a:rPr b="0" i="0" lang="en-US" sz="2000" u="none" cap="none" strike="noStrike">
                <a:solidFill>
                  <a:schemeClr val="dk1"/>
                </a:solidFill>
                <a:latin typeface="Arial"/>
                <a:ea typeface="Arial"/>
                <a:cs typeface="Arial"/>
                <a:sym typeface="Arial"/>
              </a:rPr>
              <a:t>, </a:t>
            </a:r>
            <a:r>
              <a:rPr b="1" i="0" lang="en-US" sz="2000" u="none" cap="none" strike="noStrike">
                <a:solidFill>
                  <a:schemeClr val="dk1"/>
                </a:solidFill>
                <a:latin typeface="Arial"/>
                <a:ea typeface="Arial"/>
                <a:cs typeface="Arial"/>
                <a:sym typeface="Arial"/>
              </a:rPr>
              <a:t>kirjaaja</a:t>
            </a:r>
            <a:r>
              <a:rPr b="0" i="0" lang="en-US" sz="2000" u="none" cap="none" strike="noStrike">
                <a:solidFill>
                  <a:schemeClr val="dk1"/>
                </a:solidFill>
                <a:latin typeface="Arial"/>
                <a:ea typeface="Arial"/>
                <a:cs typeface="Arial"/>
                <a:sym typeface="Arial"/>
              </a:rPr>
              <a:t>, </a:t>
            </a:r>
            <a:r>
              <a:rPr b="1" i="0" lang="en-US" sz="2000" u="none" cap="none" strike="noStrike">
                <a:solidFill>
                  <a:schemeClr val="dk1"/>
                </a:solidFill>
                <a:latin typeface="Arial"/>
                <a:ea typeface="Arial"/>
                <a:cs typeface="Arial"/>
                <a:sym typeface="Arial"/>
              </a:rPr>
              <a:t>digitaalinen integroija</a:t>
            </a:r>
            <a:r>
              <a:rPr b="0" i="0" lang="en-US" sz="2000" u="none" cap="none" strike="noStrike">
                <a:solidFill>
                  <a:schemeClr val="dk1"/>
                </a:solidFill>
                <a:latin typeface="Arial"/>
                <a:ea typeface="Arial"/>
                <a:cs typeface="Arial"/>
                <a:sym typeface="Arial"/>
              </a:rPr>
              <a:t>, </a:t>
            </a:r>
            <a:r>
              <a:rPr b="1" i="0" lang="en-US" sz="2000" u="none" cap="none" strike="noStrike">
                <a:solidFill>
                  <a:schemeClr val="dk1"/>
                </a:solidFill>
                <a:latin typeface="Arial"/>
                <a:ea typeface="Arial"/>
                <a:cs typeface="Arial"/>
                <a:sym typeface="Arial"/>
              </a:rPr>
              <a:t>esittelijä</a:t>
            </a:r>
            <a:r>
              <a:rPr b="0" i="0" lang="en-US" sz="2000" u="none" cap="none" strike="noStrik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Vaihe 2. Valitse ja keskustele</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Valitkaa yksi yksikön 3.1 skenaarioideoista tai arviointirubriikin esimerkeistä ja kehittäkää sitä eteenpäin.</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Keskustelkaa yhdessä:</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Mitä PERMA-elementtejä tämä toiminta voi tukea?</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Miten se voidaan liittää oppiaineeseenne ja oppilaiden ikäryhmään?</a:t>
            </a:r>
            <a:endParaRPr/>
          </a:p>
          <a:p>
            <a:pPr indent="-127000" lvl="0" marL="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Mitkä digitaaliset työkalut tukevat parhaiten oppimista ja hyvinvointia?</a:t>
            </a:r>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Vaihe 3. Suunnittele oppitunti</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Käyttäkää </a:t>
            </a:r>
            <a:r>
              <a:rPr b="1" i="0" lang="en-US" sz="2000" u="none" cap="none" strike="noStrike">
                <a:solidFill>
                  <a:schemeClr val="dk1"/>
                </a:solidFill>
                <a:latin typeface="Arial"/>
                <a:ea typeface="Arial"/>
                <a:cs typeface="Arial"/>
                <a:sym typeface="Arial"/>
              </a:rPr>
              <a:t>PERMA-digitaalista tuntimallia</a:t>
            </a:r>
            <a:r>
              <a:rPr b="0" i="0" lang="en-US" sz="2000" u="none" cap="none" strike="noStrike">
                <a:solidFill>
                  <a:schemeClr val="dk1"/>
                </a:solidFill>
                <a:latin typeface="Arial"/>
                <a:ea typeface="Arial"/>
                <a:cs typeface="Arial"/>
                <a:sym typeface="Arial"/>
              </a:rPr>
              <a:t> ideanne jäsentämiseen.</a:t>
            </a:r>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Vaihe 4. Jaa ja reflektoi</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Jokainen ryhmä esittelee kahden minuutin yhteenvedon.</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Jokaisen esityksen jälkeen vertaiset antavat yhden </a:t>
            </a:r>
            <a:r>
              <a:rPr b="1" i="0" lang="en-US" sz="2000" u="none" cap="none" strike="noStrike">
                <a:solidFill>
                  <a:schemeClr val="dk1"/>
                </a:solidFill>
                <a:latin typeface="Arial"/>
                <a:ea typeface="Arial"/>
                <a:cs typeface="Arial"/>
                <a:sym typeface="Arial"/>
              </a:rPr>
              <a:t>Glow</a:t>
            </a:r>
            <a:r>
              <a:rPr b="0" i="0" lang="en-US" sz="2000" u="none" cap="none" strike="noStrike">
                <a:solidFill>
                  <a:schemeClr val="dk1"/>
                </a:solidFill>
                <a:latin typeface="Arial"/>
                <a:ea typeface="Arial"/>
                <a:cs typeface="Arial"/>
                <a:sym typeface="Arial"/>
              </a:rPr>
              <a:t> (vahvuus) ja yhden </a:t>
            </a:r>
            <a:r>
              <a:rPr b="1" i="0" lang="en-US" sz="2000" u="none" cap="none" strike="noStrike">
                <a:solidFill>
                  <a:schemeClr val="dk1"/>
                </a:solidFill>
                <a:latin typeface="Arial"/>
                <a:ea typeface="Arial"/>
                <a:cs typeface="Arial"/>
                <a:sym typeface="Arial"/>
              </a:rPr>
              <a:t>Grow</a:t>
            </a:r>
            <a:r>
              <a:rPr b="0" i="0" lang="en-US" sz="2000" u="none" cap="none" strike="noStrike">
                <a:solidFill>
                  <a:schemeClr val="dk1"/>
                </a:solidFill>
                <a:latin typeface="Arial"/>
                <a:ea typeface="Arial"/>
                <a:cs typeface="Arial"/>
                <a:sym typeface="Arial"/>
              </a:rPr>
              <a:t> (kehittämiskohde).</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3b05430cd3f_2_8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Reflect</a:t>
            </a:r>
            <a:endParaRPr/>
          </a:p>
        </p:txBody>
      </p:sp>
      <p:pic>
        <p:nvPicPr>
          <p:cNvPr id="428" name="Google Shape;428;g3b05430cd3f_2_89"/>
          <p:cNvPicPr preferRelativeResize="0"/>
          <p:nvPr/>
        </p:nvPicPr>
        <p:blipFill rotWithShape="1">
          <a:blip r:embed="rId3">
            <a:alphaModFix/>
          </a:blip>
          <a:srcRect b="0" l="0" r="0" t="0"/>
          <a:stretch/>
        </p:blipFill>
        <p:spPr>
          <a:xfrm>
            <a:off x="169300" y="1770748"/>
            <a:ext cx="5020801" cy="4536750"/>
          </a:xfrm>
          <a:prstGeom prst="rect">
            <a:avLst/>
          </a:prstGeom>
          <a:noFill/>
          <a:ln>
            <a:noFill/>
          </a:ln>
        </p:spPr>
      </p:pic>
      <p:sp>
        <p:nvSpPr>
          <p:cNvPr id="429" name="Google Shape;429;g3b05430cd3f_2_89"/>
          <p:cNvSpPr txBox="1"/>
          <p:nvPr/>
        </p:nvSpPr>
        <p:spPr>
          <a:xfrm>
            <a:off x="5190101" y="2369618"/>
            <a:ext cx="6174954"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Mikä teki suunnittelustanne tänään tarkoituksellista?</a:t>
            </a:r>
            <a:endParaRPr/>
          </a:p>
          <a:p>
            <a:pPr indent="0" lvl="0" marL="0" marR="0" rtl="0" algn="l">
              <a:lnSpc>
                <a:spcPct val="100000"/>
              </a:lnSpc>
              <a:spcBef>
                <a:spcPts val="0"/>
              </a:spcBef>
              <a:spcAft>
                <a:spcPts val="0"/>
              </a:spcAft>
              <a:buNone/>
            </a:pPr>
            <a:br>
              <a:rPr b="0" i="0" lang="en-US" sz="2000" u="none" cap="none" strike="noStrike">
                <a:solidFill>
                  <a:srgbClr val="000000"/>
                </a:solidFill>
                <a:latin typeface="Arial"/>
                <a:ea typeface="Arial"/>
                <a:cs typeface="Arial"/>
                <a:sym typeface="Arial"/>
              </a:rPr>
            </a:br>
            <a:r>
              <a:rPr b="1" i="0" lang="en-US" sz="2000" u="none" cap="none" strike="noStrike">
                <a:solidFill>
                  <a:srgbClr val="000000"/>
                </a:solidFill>
                <a:latin typeface="Arial"/>
                <a:ea typeface="Arial"/>
                <a:cs typeface="Arial"/>
                <a:sym typeface="Arial"/>
              </a:rPr>
              <a:t>Miten yksikön 3.1 arviointirubriikin ja skenaarion käyttö ohjasi valintojanne?</a:t>
            </a:r>
            <a:endParaRPr/>
          </a:p>
          <a:p>
            <a:pPr indent="0" lvl="0" marL="0" marR="0" rtl="0" algn="l">
              <a:lnSpc>
                <a:spcPct val="100000"/>
              </a:lnSpc>
              <a:spcBef>
                <a:spcPts val="0"/>
              </a:spcBef>
              <a:spcAft>
                <a:spcPts val="0"/>
              </a:spcAft>
              <a:buNone/>
            </a:pPr>
            <a:br>
              <a:rPr b="0" i="0" lang="en-US" sz="2000" u="none" cap="none" strike="noStrike">
                <a:solidFill>
                  <a:srgbClr val="000000"/>
                </a:solidFill>
                <a:latin typeface="Arial"/>
                <a:ea typeface="Arial"/>
                <a:cs typeface="Arial"/>
                <a:sym typeface="Arial"/>
              </a:rPr>
            </a:br>
            <a:r>
              <a:rPr b="1" i="0" lang="en-US" sz="2000" u="none" cap="none" strike="noStrike">
                <a:solidFill>
                  <a:srgbClr val="000000"/>
                </a:solidFill>
                <a:latin typeface="Arial"/>
                <a:ea typeface="Arial"/>
                <a:cs typeface="Arial"/>
                <a:sym typeface="Arial"/>
              </a:rPr>
              <a:t>Mitä osaa suunnitelmastanne kokeilisitte ensimmäisenä omassa luokassanne?</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3b05430cd3f_2_122"/>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sz="3200"/>
              <a:t>Koulun ulkopuolisten toimintojen yhteissuunnittelu luokkahuoneen ulkopuolella</a:t>
            </a:r>
            <a:endParaRPr sz="3000"/>
          </a:p>
        </p:txBody>
      </p:sp>
      <p:sp>
        <p:nvSpPr>
          <p:cNvPr id="435" name="Google Shape;435;g3b05430cd3f_2_122"/>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Unit 3</a:t>
            </a:r>
            <a:endParaRPr b="1" sz="30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3b05430cd3f_2_11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Extracurricular Activities - Definition</a:t>
            </a:r>
            <a:endParaRPr/>
          </a:p>
        </p:txBody>
      </p:sp>
      <p:sp>
        <p:nvSpPr>
          <p:cNvPr id="442" name="Google Shape;442;g3b05430cd3f_2_11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1800"/>
              <a:buNone/>
            </a:pPr>
            <a:r>
              <a:rPr b="1" lang="en-US" sz="2800"/>
              <a:t>Toiminnot, jotka ovat</a:t>
            </a:r>
            <a:r>
              <a:rPr lang="en-US" sz="2800"/>
              <a:t> ”vapaaehtoisia, koulun järjestämiä ohjelmia, jotka tarjoavat oppilaille mahdollisuuksia osallistua ei-akateemisiin toimintoihin, kuten urheiluun, taiteisiin, musiikkiin, johtajuuteen ja yhteisöpalveluun.” Vastaavasti Feldman ja Matjasko (2005) määrittelevät ne ”toiminnoiksi, jotka ovat koulun tunnustamia ja usein koulun tukemia, mutta jotka tapahtuvat muodollisen opetussuunnitelman ja varsinaisen opetusaikataulun ulkopuolella.”</a:t>
            </a:r>
            <a:r>
              <a:rPr lang="en-US" sz="2500"/>
              <a:t> (Eccles et al., 2003)</a:t>
            </a:r>
            <a:endParaRPr i="1" sz="2500"/>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3b05430cd3f_2_12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Extracurricular Activities</a:t>
            </a:r>
            <a:endParaRPr/>
          </a:p>
        </p:txBody>
      </p:sp>
      <p:sp>
        <p:nvSpPr>
          <p:cNvPr id="449" name="Google Shape;449;g3b05430cd3f_2_127"/>
          <p:cNvSpPr txBox="1"/>
          <p:nvPr/>
        </p:nvSpPr>
        <p:spPr>
          <a:xfrm>
            <a:off x="187286" y="1020936"/>
            <a:ext cx="11600762" cy="55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Keskeiset ominaisuudet</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Opetussuunnitelman ulkopuoliset toiminnot ovat tyypillisesti:</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Oppituntien ulkopuolella toteutuvia, usein koulupäivän jälkeen järjestettäviä.</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Rakenteellisia ja tavoitteellisia, ja niihin liittyy ohjausta tai mentorointia (esim. kerhot, urheilu, taide, väittely, vapaaehtoistyö).</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Oppilaiden autonomiaa ja sitoutumista edistäviä, koska he voivat valita toimintoja omien kiinnostuksenkohteidensa perusteella.</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Sosiaalista yhteenkuuluvuutta ja pätevyyden kokemusta vahvistavia, mikä tukee emotionaalisten ja vuorovaikutustaitojen kehittymistä.</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Miksi ne ovat tärkeitä</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Sekä kasvokkaisissa että digitaalisissa muodoissa toteutettavat opetussuunnitelman ulkopuoliset toiminnot edistävät kokonaisvaltaista hyvinvointia, digikansalaisuutta ja elinikäisen oppimisen taitoja. Ne vahvistavat oppilaiden hyvinvointia ja tuovat PERMA-digitaalisen viitekehyksen eläväksi oppituntien ulkopuolella.</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Ne tukevat myönteisiä tunteita ilon ja mielekkyyden kautta, lisäävät sitoutumista aktiivisen osallistumisen avulla sekä vahvistavat ihmissuhteita yhteistyön kautta (Douglass, 2022).</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Kun toiminta kytkeytyy digitaaliseen hyvinvointiin, se opettaa tasapainoa ja vastuullista verkkokäyttäytymistä.</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Teknologiaan perustuvat kerhot tai luovat digitaaliset projektit kehittävät empatiaa ja eettistä teknologian käyttöä (Beattie, 2025).</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Oppilaiden ponnistelujen tunnistaminen esimerkiksi digitaalisilla merkeillä tai koulun yhteisillä kampanjoilla vahvistaa onnistumisen kokemusta ja yhteenkuuluvuuden tunnetta (Bamford &amp; Heugh, 2021; Morgan &amp; Simmons, 2021).</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Tällaiset kokemukset tukevat myös pohdintaa ja merkityksellisyyttä, auttaen oppijoita käyttämään teknologiaa tarkoituksenmukaisesti (Khalid ym., 2023).</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3b05430cd3f_2_13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Extracurricular activities and PERMA-Digital</a:t>
            </a:r>
            <a:endParaRPr/>
          </a:p>
        </p:txBody>
      </p:sp>
      <p:sp>
        <p:nvSpPr>
          <p:cNvPr id="456" name="Google Shape;456;g3b05430cd3f_2_134"/>
          <p:cNvSpPr txBox="1"/>
          <p:nvPr>
            <p:ph idx="1" type="body"/>
          </p:nvPr>
        </p:nvSpPr>
        <p:spPr>
          <a:xfrm>
            <a:off x="97975" y="854677"/>
            <a:ext cx="11944500" cy="9894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Extracurricular activities contribute to the </a:t>
            </a:r>
            <a:r>
              <a:rPr b="1" lang="en-US"/>
              <a:t>PERMA-Digital Framework</a:t>
            </a:r>
            <a:r>
              <a:rPr lang="en-US"/>
              <a:t> by enriching all five well being dimensions:</a:t>
            </a:r>
            <a:endParaRPr/>
          </a:p>
        </p:txBody>
      </p:sp>
      <p:sp>
        <p:nvSpPr>
          <p:cNvPr id="457" name="Google Shape;457;g3b05430cd3f_2_134"/>
          <p:cNvSpPr txBox="1"/>
          <p:nvPr>
            <p:ph idx="2" type="body"/>
          </p:nvPr>
        </p:nvSpPr>
        <p:spPr>
          <a:xfrm>
            <a:off x="97975" y="1958149"/>
            <a:ext cx="11944500" cy="4794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200"/>
              </a:spcBef>
              <a:spcAft>
                <a:spcPts val="0"/>
              </a:spcAft>
              <a:buSzPts val="1800"/>
              <a:buNone/>
            </a:pPr>
            <a:r>
              <a:rPr b="1" lang="en-US" sz="2000"/>
              <a:t>Myönteiset tunteet:</a:t>
            </a:r>
            <a:r>
              <a:rPr lang="en-US" sz="2000"/>
              <a:t> ilo ja itseluottamus arvioinnin ulkopuolisista onnistumisen kokemuksista</a:t>
            </a:r>
            <a:endParaRPr/>
          </a:p>
          <a:p>
            <a:pPr indent="0" lvl="0" marL="0" rtl="0" algn="l">
              <a:lnSpc>
                <a:spcPct val="90000"/>
              </a:lnSpc>
              <a:spcBef>
                <a:spcPts val="1200"/>
              </a:spcBef>
              <a:spcAft>
                <a:spcPts val="0"/>
              </a:spcAft>
              <a:buSzPts val="1800"/>
              <a:buNone/>
            </a:pPr>
            <a:br>
              <a:rPr lang="en-US" sz="2000"/>
            </a:br>
            <a:r>
              <a:rPr b="1" lang="en-US" sz="2000"/>
              <a:t>Sitoutuminen:</a:t>
            </a:r>
            <a:r>
              <a:rPr lang="en-US" sz="2000"/>
              <a:t> flow-tila ja keskittyminen itse valituissa haasteissa</a:t>
            </a:r>
            <a:endParaRPr/>
          </a:p>
          <a:p>
            <a:pPr indent="0" lvl="0" marL="0" rtl="0" algn="l">
              <a:lnSpc>
                <a:spcPct val="90000"/>
              </a:lnSpc>
              <a:spcBef>
                <a:spcPts val="1200"/>
              </a:spcBef>
              <a:spcAft>
                <a:spcPts val="0"/>
              </a:spcAft>
              <a:buSzPts val="1800"/>
              <a:buNone/>
            </a:pPr>
            <a:br>
              <a:rPr lang="en-US" sz="2000"/>
            </a:br>
            <a:r>
              <a:rPr b="1" lang="en-US" sz="2000"/>
              <a:t>Ihmissuhteet:</a:t>
            </a:r>
            <a:r>
              <a:rPr lang="en-US" sz="2000"/>
              <a:t> yhteistyö ja sosiaalinen yhteenkuuluvuus</a:t>
            </a:r>
            <a:endParaRPr/>
          </a:p>
          <a:p>
            <a:pPr indent="0" lvl="0" marL="0" rtl="0" algn="l">
              <a:lnSpc>
                <a:spcPct val="90000"/>
              </a:lnSpc>
              <a:spcBef>
                <a:spcPts val="1200"/>
              </a:spcBef>
              <a:spcAft>
                <a:spcPts val="0"/>
              </a:spcAft>
              <a:buSzPts val="1800"/>
              <a:buNone/>
            </a:pPr>
            <a:br>
              <a:rPr lang="en-US" sz="2000"/>
            </a:br>
            <a:r>
              <a:rPr b="1" lang="en-US" sz="2000"/>
              <a:t>Merkityksellisyys:</a:t>
            </a:r>
            <a:r>
              <a:rPr lang="en-US" sz="2000"/>
              <a:t> palvelu ja luova ilmaisu, jotka kytkeytyvät arvoihin</a:t>
            </a:r>
            <a:endParaRPr/>
          </a:p>
          <a:p>
            <a:pPr indent="0" lvl="0" marL="0" rtl="0" algn="l">
              <a:lnSpc>
                <a:spcPct val="90000"/>
              </a:lnSpc>
              <a:spcBef>
                <a:spcPts val="1200"/>
              </a:spcBef>
              <a:spcAft>
                <a:spcPts val="0"/>
              </a:spcAft>
              <a:buSzPts val="1800"/>
              <a:buNone/>
            </a:pPr>
            <a:br>
              <a:rPr lang="en-US" sz="2000"/>
            </a:br>
            <a:r>
              <a:rPr b="1" lang="en-US" sz="2000"/>
              <a:t>Saavuttaminen:</a:t>
            </a:r>
            <a:r>
              <a:rPr lang="en-US" sz="2000"/>
              <a:t> tunnustuksen saaminen ja osaamisen kehittyminen luokkahuoneen ulkopuolella</a:t>
            </a:r>
            <a:endParaRPr sz="2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3b05430cd3f_2_14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Examples of Extracurricular Initiatives [1]</a:t>
            </a:r>
            <a:endParaRPr/>
          </a:p>
        </p:txBody>
      </p:sp>
      <p:sp>
        <p:nvSpPr>
          <p:cNvPr id="464" name="Google Shape;464;g3b05430cd3f_2_14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School-wide Digital Detox Day</a:t>
            </a:r>
            <a:endParaRPr/>
          </a:p>
        </p:txBody>
      </p:sp>
      <p:sp>
        <p:nvSpPr>
          <p:cNvPr id="465" name="Google Shape;465;g3b05430cd3f_2_141"/>
          <p:cNvSpPr txBox="1"/>
          <p:nvPr/>
        </p:nvSpPr>
        <p:spPr>
          <a:xfrm>
            <a:off x="149530" y="1462702"/>
            <a:ext cx="11655846" cy="52629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Mitä tämä on:</a:t>
            </a:r>
            <a:r>
              <a:rPr b="0" i="0" lang="en-US" sz="1600" u="none" cap="none" strike="noStrike">
                <a:solidFill>
                  <a:srgbClr val="000000"/>
                </a:solidFill>
                <a:latin typeface="Arial"/>
                <a:ea typeface="Arial"/>
                <a:cs typeface="Arial"/>
                <a:sym typeface="Arial"/>
              </a:rPr>
              <a:t> Suunniteltu, vähän teknologiaa hyödyntävä koulupäivä, jossa ruutuaika korvataan toiminnallisilla, sosiaalisilla ja ulkona toteutettavilla kokemuksilla.</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Tarkoitus:</a:t>
            </a:r>
            <a:r>
              <a:rPr b="0" i="0" lang="en-US" sz="1600" u="none" cap="none" strike="noStrike">
                <a:solidFill>
                  <a:srgbClr val="000000"/>
                </a:solidFill>
                <a:latin typeface="Arial"/>
                <a:ea typeface="Arial"/>
                <a:cs typeface="Arial"/>
                <a:sym typeface="Arial"/>
              </a:rPr>
              <a:t> Auttaa oppilaita huomaamaan, miten tasapaino parantaa mielialaa, keskittymistä ja ihmissuhteita, sekä mallintaa käytännön tapoja </a:t>
            </a:r>
            <a:r>
              <a:rPr b="0" i="1" lang="en-US" sz="1600" u="none" cap="none" strike="noStrike">
                <a:solidFill>
                  <a:srgbClr val="000000"/>
                </a:solidFill>
                <a:latin typeface="Arial"/>
                <a:ea typeface="Arial"/>
                <a:cs typeface="Arial"/>
                <a:sym typeface="Arial"/>
              </a:rPr>
              <a:t>“irrottautua digistä ja vahvistaa yhteyttä toisiin.”</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Odotettu lopputulos:</a:t>
            </a:r>
            <a:r>
              <a:rPr b="0" i="0" lang="en-US" sz="1600" u="none" cap="none" strike="noStrike">
                <a:solidFill>
                  <a:srgbClr val="000000"/>
                </a:solidFill>
                <a:latin typeface="Arial"/>
                <a:ea typeface="Arial"/>
                <a:cs typeface="Arial"/>
                <a:sym typeface="Arial"/>
              </a:rPr>
              <a:t> Jokainen luokka tuottaa lyhyen kokoelman </a:t>
            </a:r>
            <a:r>
              <a:rPr b="1" i="0" lang="en-US" sz="1600" u="none" cap="none" strike="noStrike">
                <a:solidFill>
                  <a:srgbClr val="000000"/>
                </a:solidFill>
                <a:latin typeface="Arial"/>
                <a:ea typeface="Arial"/>
                <a:cs typeface="Arial"/>
                <a:sym typeface="Arial"/>
              </a:rPr>
              <a:t>digitaalisen tasapainon vinkkejä</a:t>
            </a:r>
            <a:r>
              <a:rPr b="0" i="0" lang="en-US" sz="1600" u="none" cap="none" strike="noStrike">
                <a:solidFill>
                  <a:srgbClr val="000000"/>
                </a:solidFill>
                <a:latin typeface="Arial"/>
                <a:ea typeface="Arial"/>
                <a:cs typeface="Arial"/>
                <a:sym typeface="Arial"/>
              </a:rPr>
              <a:t> sekä yhteisen reflektion, joka osoittaa myönteisten tunteiden, sitoutumisen, ihmissuhteiden ja merkityksellisyyden vahvistumista.</a:t>
            </a:r>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Ohjeet</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 Päätä laajuus ja ajankohta.</a:t>
            </a:r>
            <a:r>
              <a:rPr b="0" i="0" lang="en-US" sz="1600" u="none" cap="none" strike="noStrike">
                <a:solidFill>
                  <a:srgbClr val="000000"/>
                </a:solidFill>
                <a:latin typeface="Arial"/>
                <a:ea typeface="Arial"/>
                <a:cs typeface="Arial"/>
                <a:sym typeface="Arial"/>
              </a:rPr>
              <a:t> Valitse, mitkä oppitunnit tai jaksot toteutetaan vähäisellä teknologialla; tiedota henkilöstöä ja lähetä huoltajille viesti, jossa kerrotaan toiminnan tarkoitus.</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 Suunnittele vaihtoehtoiset toiminnot.</a:t>
            </a:r>
            <a:r>
              <a:rPr b="0" i="0" lang="en-US" sz="1600" u="none" cap="none" strike="noStrike">
                <a:solidFill>
                  <a:srgbClr val="000000"/>
                </a:solidFill>
                <a:latin typeface="Arial"/>
                <a:ea typeface="Arial"/>
                <a:cs typeface="Arial"/>
                <a:sym typeface="Arial"/>
              </a:rPr>
              <a:t> Valmistele yksinkertaisia pisteitä, kuten lukusoppeja, kädentaitoja, ulkoleikkejä, tarinankerrontaa tai pulmia.</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 Aloita reflektiolla.</a:t>
            </a:r>
            <a:r>
              <a:rPr b="0" i="0" lang="en-US" sz="1600" u="none" cap="none" strike="noStrike">
                <a:solidFill>
                  <a:srgbClr val="000000"/>
                </a:solidFill>
                <a:latin typeface="Arial"/>
                <a:ea typeface="Arial"/>
                <a:cs typeface="Arial"/>
                <a:sym typeface="Arial"/>
              </a:rPr>
              <a:t> Käynnistä päivä lyhyellä luokkakeskustelulla: </a:t>
            </a:r>
            <a:r>
              <a:rPr b="0" i="1" lang="en-US" sz="1600" u="none" cap="none" strike="noStrike">
                <a:solidFill>
                  <a:srgbClr val="000000"/>
                </a:solidFill>
                <a:latin typeface="Arial"/>
                <a:ea typeface="Arial"/>
                <a:cs typeface="Arial"/>
                <a:sym typeface="Arial"/>
              </a:rPr>
              <a:t>“Milloin teknologia auttaa meitä? Milloin se voi olla este?”</a:t>
            </a:r>
            <a:r>
              <a:rPr b="0" i="0" lang="en-US" sz="1600" u="none" cap="none" strike="noStrike">
                <a:solidFill>
                  <a:srgbClr val="000000"/>
                </a:solidFill>
                <a:latin typeface="Arial"/>
                <a:ea typeface="Arial"/>
                <a:cs typeface="Arial"/>
                <a:sym typeface="Arial"/>
              </a:rPr>
              <a:t> Pyydä oppilaita jakamaan esimerkkejä.</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 Toteuta pistekierto.</a:t>
            </a:r>
            <a:r>
              <a:rPr b="0" i="0" lang="en-US" sz="1600" u="none" cap="none" strike="noStrike">
                <a:solidFill>
                  <a:srgbClr val="000000"/>
                </a:solidFill>
                <a:latin typeface="Arial"/>
                <a:ea typeface="Arial"/>
                <a:cs typeface="Arial"/>
                <a:sym typeface="Arial"/>
              </a:rPr>
              <a:t> Jaa oppilaat pienryhmiin ja kierrätä heitä 10–15 minuutin välein eri toiminnallisilla tehtävillä.</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 Tallenna pohdinnat.</a:t>
            </a:r>
            <a:r>
              <a:rPr b="0" i="0" lang="en-US" sz="1600" u="none" cap="none" strike="noStrike">
                <a:solidFill>
                  <a:srgbClr val="000000"/>
                </a:solidFill>
                <a:latin typeface="Arial"/>
                <a:ea typeface="Arial"/>
                <a:cs typeface="Arial"/>
                <a:sym typeface="Arial"/>
              </a:rPr>
              <a:t> Päätä päivä viiden minuutin yhteiseen keskusteluun. Jokainen oppilas julkaisee Padletissa tai Jamboardissa yhden oivalluksen: </a:t>
            </a:r>
            <a:r>
              <a:rPr b="0" i="1" lang="en-US" sz="1600" u="none" cap="none" strike="noStrike">
                <a:solidFill>
                  <a:srgbClr val="000000"/>
                </a:solidFill>
                <a:latin typeface="Arial"/>
                <a:ea typeface="Arial"/>
                <a:cs typeface="Arial"/>
                <a:sym typeface="Arial"/>
              </a:rPr>
              <a:t>“Minusta tuntui… / Huomasin… / Aion kokeilla…”</a:t>
            </a:r>
            <a:endParaRPr b="0" i="0" sz="1600" u="none" cap="none" strike="noStrike">
              <a:solidFill>
                <a:srgbClr val="000000"/>
              </a:solidFill>
              <a:latin typeface="Arial"/>
              <a:ea typeface="Arial"/>
              <a:cs typeface="Arial"/>
              <a:sym typeface="Arial"/>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 Kokoa opitut asiat.</a:t>
            </a:r>
            <a:r>
              <a:rPr b="0" i="0" lang="en-US" sz="1600" u="none" cap="none" strike="noStrike">
                <a:solidFill>
                  <a:srgbClr val="000000"/>
                </a:solidFill>
                <a:latin typeface="Arial"/>
                <a:ea typeface="Arial"/>
                <a:cs typeface="Arial"/>
                <a:sym typeface="Arial"/>
              </a:rPr>
              <a:t> Laadi Canvassa juliste otsikolla </a:t>
            </a:r>
            <a:r>
              <a:rPr b="1" i="0" lang="en-US" sz="1600" u="none" cap="none" strike="noStrike">
                <a:solidFill>
                  <a:srgbClr val="000000"/>
                </a:solidFill>
                <a:latin typeface="Arial"/>
                <a:ea typeface="Arial"/>
                <a:cs typeface="Arial"/>
                <a:sym typeface="Arial"/>
              </a:rPr>
              <a:t>Meidän digitasapainon vinkkimme</a:t>
            </a:r>
            <a:r>
              <a:rPr b="0" i="0" lang="en-US" sz="1600" u="none" cap="none" strike="noStrike">
                <a:solidFill>
                  <a:srgbClr val="000000"/>
                </a:solidFill>
                <a:latin typeface="Arial"/>
                <a:ea typeface="Arial"/>
                <a:cs typeface="Arial"/>
                <a:sym typeface="Arial"/>
              </a:rPr>
              <a:t> ja aseta se esille luokkaan tai käytävälle.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3b05430cd3f_2_14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Examples of Extracurricular Initiatives [2]</a:t>
            </a:r>
            <a:endParaRPr/>
          </a:p>
        </p:txBody>
      </p:sp>
      <p:sp>
        <p:nvSpPr>
          <p:cNvPr id="472" name="Google Shape;472;g3b05430cd3f_2_14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Family Tech-Pact</a:t>
            </a:r>
            <a:endParaRPr/>
          </a:p>
        </p:txBody>
      </p:sp>
      <p:sp>
        <p:nvSpPr>
          <p:cNvPr id="473" name="Google Shape;473;g3b05430cd3f_2_148"/>
          <p:cNvSpPr txBox="1"/>
          <p:nvPr/>
        </p:nvSpPr>
        <p:spPr>
          <a:xfrm>
            <a:off x="243674" y="1462702"/>
            <a:ext cx="11798795"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Mitä tämä on:</a:t>
            </a:r>
            <a:r>
              <a:rPr b="0" i="0" lang="en-US" sz="1600" u="none" cap="none" strike="noStrike">
                <a:solidFill>
                  <a:srgbClr val="000000"/>
                </a:solidFill>
                <a:latin typeface="Arial"/>
                <a:ea typeface="Arial"/>
                <a:cs typeface="Arial"/>
                <a:sym typeface="Arial"/>
              </a:rPr>
              <a:t> Yhden sivun mittainen perhesopimus, joka edistää tervettä, tasapainoista ja ystävällistä teknologian käyttöä kotona.</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Tarkoitus:</a:t>
            </a:r>
            <a:r>
              <a:rPr b="0" i="0" lang="en-US" sz="1600" u="none" cap="none" strike="noStrike">
                <a:solidFill>
                  <a:srgbClr val="000000"/>
                </a:solidFill>
                <a:latin typeface="Arial"/>
                <a:ea typeface="Arial"/>
                <a:cs typeface="Arial"/>
                <a:sym typeface="Arial"/>
              </a:rPr>
              <a:t> Kannustaa oppilaita ja perheitä yhtenäistämään odotuksia, vahvistamaan ihmissuhteita ja rakentamaan merkityksellisiä digitaalisia tapoja koulun ulkopuolella.</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Odotettu lopputulos:</a:t>
            </a:r>
            <a:r>
              <a:rPr b="0" i="0" lang="en-US" sz="1600" u="none" cap="none" strike="noStrike">
                <a:solidFill>
                  <a:srgbClr val="000000"/>
                </a:solidFill>
                <a:latin typeface="Arial"/>
                <a:ea typeface="Arial"/>
                <a:cs typeface="Arial"/>
                <a:sym typeface="Arial"/>
              </a:rPr>
              <a:t> Jokainen oppilas palauttaa allekirjoitetun sopimuksen (tai digitaalisen lomakkeen), jossa on sovittu kaksi–kolme yhteistä sääntöä sekä yksi viikoittainen teknologiavapaa perherituaali.</a:t>
            </a:r>
            <a:endParaRPr/>
          </a:p>
        </p:txBody>
      </p:sp>
      <p:sp>
        <p:nvSpPr>
          <p:cNvPr id="474" name="Google Shape;474;g3b05430cd3f_2_148"/>
          <p:cNvSpPr txBox="1"/>
          <p:nvPr/>
        </p:nvSpPr>
        <p:spPr>
          <a:xfrm>
            <a:off x="243673" y="3778193"/>
            <a:ext cx="11798795" cy="28007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Ohjeet</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Esittele idea.</a:t>
            </a:r>
            <a:r>
              <a:rPr b="0" i="0" lang="en-US" sz="1600" u="none" cap="none" strike="noStrike">
                <a:solidFill>
                  <a:srgbClr val="000000"/>
                </a:solidFill>
                <a:latin typeface="Arial"/>
                <a:ea typeface="Arial"/>
                <a:cs typeface="Arial"/>
                <a:sym typeface="Arial"/>
              </a:rPr>
              <a:t> Kerro, että Tech-Pact on yksinkertainen perhesuunnitelma siitä, miten ja milloin teknologiaa käytetään kunnioittavasti.</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Näytä esimerkkejä.</a:t>
            </a:r>
            <a:r>
              <a:rPr b="0" i="0" lang="en-US" sz="1600" u="none" cap="none" strike="noStrike">
                <a:solidFill>
                  <a:srgbClr val="000000"/>
                </a:solidFill>
                <a:latin typeface="Arial"/>
                <a:ea typeface="Arial"/>
                <a:cs typeface="Arial"/>
                <a:sym typeface="Arial"/>
              </a:rPr>
              <a:t> Hyödynnä Google Docs- tai Google Forms -pohjaa, jossa on selkeitä ja myönteisiä vaihtoehtoja (esim. </a:t>
            </a:r>
            <a:r>
              <a:rPr b="0" i="1" lang="en-US" sz="1600" u="none" cap="none" strike="noStrike">
                <a:solidFill>
                  <a:srgbClr val="000000"/>
                </a:solidFill>
                <a:latin typeface="Arial"/>
                <a:ea typeface="Arial"/>
                <a:cs typeface="Arial"/>
                <a:sym typeface="Arial"/>
              </a:rPr>
              <a:t>“Pidämme laitteet poissa ruokailun aikana”</a:t>
            </a:r>
            <a:r>
              <a:rPr b="0" i="0" lang="en-US" sz="1600" u="none" cap="none" strike="noStrike">
                <a:solidFill>
                  <a:srgbClr val="000000"/>
                </a:solidFill>
                <a:latin typeface="Arial"/>
                <a:ea typeface="Arial"/>
                <a:cs typeface="Arial"/>
                <a:sym typeface="Arial"/>
              </a:rPr>
              <a:t>).</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Personoi luokassa.</a:t>
            </a:r>
            <a:r>
              <a:rPr b="0" i="0" lang="en-US" sz="1600" u="none" cap="none" strike="noStrike">
                <a:solidFill>
                  <a:srgbClr val="000000"/>
                </a:solidFill>
                <a:latin typeface="Arial"/>
                <a:ea typeface="Arial"/>
                <a:cs typeface="Arial"/>
                <a:sym typeface="Arial"/>
              </a:rPr>
              <a:t> Oppilaat valitsevat kaksi sääntöä, jotka sopivat heidän perheensä arkeen, ja ehdottavat yhtä perheaktiviteettia, kuten teknologiavapaan kävelylenkin.</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Lähetä kotiin.</a:t>
            </a:r>
            <a:r>
              <a:rPr b="0" i="0" lang="en-US" sz="1600" u="none" cap="none" strike="noStrike">
                <a:solidFill>
                  <a:srgbClr val="000000"/>
                </a:solidFill>
                <a:latin typeface="Arial"/>
                <a:ea typeface="Arial"/>
                <a:cs typeface="Arial"/>
                <a:sym typeface="Arial"/>
              </a:rPr>
              <a:t> Jaa linkki tai paperiversio ja pyydä perheitä keskustelemaan sopimuksesta ja allekirjoittamaan se yhdessä.</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Jaa nostoja turvallisesti.</a:t>
            </a:r>
            <a:r>
              <a:rPr b="0" i="0" lang="en-US" sz="1600" u="none" cap="none" strike="noStrike">
                <a:solidFill>
                  <a:srgbClr val="000000"/>
                </a:solidFill>
                <a:latin typeface="Arial"/>
                <a:ea typeface="Arial"/>
                <a:cs typeface="Arial"/>
                <a:sym typeface="Arial"/>
              </a:rPr>
              <a:t> Palattuaan kouluun oppilaat voivat julkaista Padletissa yhden anonymisoidun perheidean – ilman nimiä tai yksityisiä tietoja.</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Juhlista sitoutumista.</a:t>
            </a:r>
            <a:r>
              <a:rPr b="0" i="0" lang="en-US" sz="1600" u="none" cap="none" strike="noStrike">
                <a:solidFill>
                  <a:srgbClr val="000000"/>
                </a:solidFill>
                <a:latin typeface="Arial"/>
                <a:ea typeface="Arial"/>
                <a:cs typeface="Arial"/>
                <a:sym typeface="Arial"/>
              </a:rPr>
              <a:t> Käytä Mentimeteriä sanapilven luomiseen yleisimmistä tai inspiroivimmista perheiden sitoumuksista.</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3b05430cd3f_2_15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Examples of Extracurricular Initiatives [3]</a:t>
            </a:r>
            <a:endParaRPr/>
          </a:p>
        </p:txBody>
      </p:sp>
      <p:sp>
        <p:nvSpPr>
          <p:cNvPr id="481" name="Google Shape;481;g3b05430cd3f_2_15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Positive Online Communication Campaign</a:t>
            </a:r>
            <a:endParaRPr/>
          </a:p>
        </p:txBody>
      </p:sp>
      <p:sp>
        <p:nvSpPr>
          <p:cNvPr id="482" name="Google Shape;482;g3b05430cd3f_2_155"/>
          <p:cNvSpPr txBox="1"/>
          <p:nvPr/>
        </p:nvSpPr>
        <p:spPr>
          <a:xfrm>
            <a:off x="97970" y="1572871"/>
            <a:ext cx="11721947" cy="47705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Mitä tämä on:</a:t>
            </a:r>
            <a:r>
              <a:rPr b="0" i="0" lang="en-US" sz="1600" u="none" cap="none" strike="noStrike">
                <a:solidFill>
                  <a:srgbClr val="000000"/>
                </a:solidFill>
                <a:latin typeface="Arial"/>
                <a:ea typeface="Arial"/>
                <a:cs typeface="Arial"/>
                <a:sym typeface="Arial"/>
              </a:rPr>
              <a:t> Lyhyt, oppilaslähtöinen kampanja, joka edistää ystävällistä ja kunnioittavaa digitaalista viestintää luovien viestien avulla.</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Tarkoitus:</a:t>
            </a:r>
            <a:r>
              <a:rPr b="0" i="0" lang="en-US" sz="1600" u="none" cap="none" strike="noStrike">
                <a:solidFill>
                  <a:srgbClr val="000000"/>
                </a:solidFill>
                <a:latin typeface="Arial"/>
                <a:ea typeface="Arial"/>
                <a:cs typeface="Arial"/>
                <a:sym typeface="Arial"/>
              </a:rPr>
              <a:t> Ohjata oppilaita mallintamaan empatiaa ja ystävällisyyttä verkossa sekä vahvistamaan digikansalaisuutta ja yhteisöllisyyttä.</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Odotettu lopputulos:</a:t>
            </a:r>
            <a:r>
              <a:rPr b="0" i="0" lang="en-US" sz="1600" u="none" cap="none" strike="noStrike">
                <a:solidFill>
                  <a:srgbClr val="000000"/>
                </a:solidFill>
                <a:latin typeface="Arial"/>
                <a:ea typeface="Arial"/>
                <a:cs typeface="Arial"/>
                <a:sym typeface="Arial"/>
              </a:rPr>
              <a:t> Kuudesta kahdeksaan digitaalista julistetta, jotka jaetaan yhden viikon aikana, sekä yhteinen luokkareflektio positiivisen verkkokäyttäytymisen vaikutuksista.</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Ohjeet</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Muodosta kampanjatiimi.</a:t>
            </a:r>
            <a:r>
              <a:rPr b="0" i="0" lang="en-US" sz="1600" u="none" cap="none" strike="noStrike">
                <a:solidFill>
                  <a:srgbClr val="000000"/>
                </a:solidFill>
                <a:latin typeface="Arial"/>
                <a:ea typeface="Arial"/>
                <a:cs typeface="Arial"/>
                <a:sym typeface="Arial"/>
              </a:rPr>
              <a:t> Jaa luokka pienryhmiin ja anna roolit (esim. kirjoittaja, suunnittelija, toimittaja).</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Ideoi yhdessä.</a:t>
            </a:r>
            <a:r>
              <a:rPr b="0" i="0" lang="en-US" sz="1600" u="none" cap="none" strike="noStrike">
                <a:solidFill>
                  <a:srgbClr val="000000"/>
                </a:solidFill>
                <a:latin typeface="Arial"/>
                <a:ea typeface="Arial"/>
                <a:cs typeface="Arial"/>
                <a:sym typeface="Arial"/>
              </a:rPr>
              <a:t> Pyydä oppilaita tunnistamaan esimerkkejä epäystävällisistä verkkokommenteista ja muokkaamaan ne myönteisiksi vaihtoehdoiksi.</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Luo digitaaliset sisällöt.</a:t>
            </a:r>
            <a:r>
              <a:rPr b="0" i="0" lang="en-US" sz="1600" u="none" cap="none" strike="noStrike">
                <a:solidFill>
                  <a:srgbClr val="000000"/>
                </a:solidFill>
                <a:latin typeface="Arial"/>
                <a:ea typeface="Arial"/>
                <a:cs typeface="Arial"/>
                <a:sym typeface="Arial"/>
              </a:rPr>
              <a:t> Oppilaat käyttävät Canva-pohjia lyhyiden ja huomiota herättävien julisteiden suunnitteluun, joissa on iskulause (esim. </a:t>
            </a:r>
            <a:r>
              <a:rPr b="0" i="1" lang="en-US" sz="1600" u="none" cap="none" strike="noStrike">
                <a:solidFill>
                  <a:srgbClr val="000000"/>
                </a:solidFill>
                <a:latin typeface="Arial"/>
                <a:ea typeface="Arial"/>
                <a:cs typeface="Arial"/>
                <a:sym typeface="Arial"/>
              </a:rPr>
              <a:t>“Ystävällisyys klikkaa!”</a:t>
            </a:r>
            <a:r>
              <a:rPr b="0" i="0" lang="en-US" sz="1600" u="none" cap="none" strike="noStrike">
                <a:solidFill>
                  <a:srgbClr val="000000"/>
                </a:solidFill>
                <a:latin typeface="Arial"/>
                <a:ea typeface="Arial"/>
                <a:cs typeface="Arial"/>
                <a:sym typeface="Arial"/>
              </a:rPr>
              <a:t> tai </a:t>
            </a:r>
            <a:r>
              <a:rPr b="0" i="1" lang="en-US" sz="1600" u="none" cap="none" strike="noStrike">
                <a:solidFill>
                  <a:srgbClr val="000000"/>
                </a:solidFill>
                <a:latin typeface="Arial"/>
                <a:ea typeface="Arial"/>
                <a:cs typeface="Arial"/>
                <a:sym typeface="Arial"/>
              </a:rPr>
              <a:t>“Mieti ennen kuin kirjoitat!”</a:t>
            </a:r>
            <a:r>
              <a:rPr b="0" i="0" lang="en-US" sz="1600" u="none" cap="none" strike="noStrike">
                <a:solidFill>
                  <a:srgbClr val="000000"/>
                </a:solidFill>
                <a:latin typeface="Arial"/>
                <a:ea typeface="Arial"/>
                <a:cs typeface="Arial"/>
                <a:sym typeface="Arial"/>
              </a:rPr>
              <a:t>).</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Hyväksy viestit.</a:t>
            </a:r>
            <a:r>
              <a:rPr b="0" i="0" lang="en-US" sz="1600" u="none" cap="none" strike="noStrike">
                <a:solidFill>
                  <a:srgbClr val="000000"/>
                </a:solidFill>
                <a:latin typeface="Arial"/>
                <a:ea typeface="Arial"/>
                <a:cs typeface="Arial"/>
                <a:sym typeface="Arial"/>
              </a:rPr>
              <a:t> Tarkista kaikki tuotokset selkeyden, sävyn ja yksityisyyden näkökulmasta ennen julkaisua.</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Käynnistä kampanja.</a:t>
            </a:r>
            <a:r>
              <a:rPr b="0" i="0" lang="en-US" sz="1600" u="none" cap="none" strike="noStrike">
                <a:solidFill>
                  <a:srgbClr val="000000"/>
                </a:solidFill>
                <a:latin typeface="Arial"/>
                <a:ea typeface="Arial"/>
                <a:cs typeface="Arial"/>
                <a:sym typeface="Arial"/>
              </a:rPr>
              <a:t> Jaa yksi juliste päivässä Padlet-seinällä tai luokan ilmoitustaululla.</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Reflektoi yhdessä.</a:t>
            </a:r>
            <a:r>
              <a:rPr b="0" i="0" lang="en-US" sz="1600" u="none" cap="none" strike="noStrike">
                <a:solidFill>
                  <a:srgbClr val="000000"/>
                </a:solidFill>
                <a:latin typeface="Arial"/>
                <a:ea typeface="Arial"/>
                <a:cs typeface="Arial"/>
                <a:sym typeface="Arial"/>
              </a:rPr>
              <a:t> Kysy: </a:t>
            </a:r>
            <a:r>
              <a:rPr b="0" i="1" lang="en-US" sz="1600" u="none" cap="none" strike="noStrike">
                <a:solidFill>
                  <a:srgbClr val="000000"/>
                </a:solidFill>
                <a:latin typeface="Arial"/>
                <a:ea typeface="Arial"/>
                <a:cs typeface="Arial"/>
                <a:sym typeface="Arial"/>
              </a:rPr>
              <a:t>“Miltä viestien luominen ja jakaminen tuntui?”</a:t>
            </a:r>
            <a:r>
              <a:rPr b="0" i="0" lang="en-US" sz="1600" u="none" cap="none" strike="noStrike">
                <a:solidFill>
                  <a:srgbClr val="000000"/>
                </a:solidFill>
                <a:latin typeface="Arial"/>
                <a:ea typeface="Arial"/>
                <a:cs typeface="Arial"/>
                <a:sym typeface="Arial"/>
              </a:rPr>
              <a:t> ja </a:t>
            </a:r>
            <a:r>
              <a:rPr b="0" i="1" lang="en-US" sz="1600" u="none" cap="none" strike="noStrike">
                <a:solidFill>
                  <a:srgbClr val="000000"/>
                </a:solidFill>
                <a:latin typeface="Arial"/>
                <a:ea typeface="Arial"/>
                <a:cs typeface="Arial"/>
                <a:sym typeface="Arial"/>
              </a:rPr>
              <a:t>“Miten voimme pitää verkkotilamme ystävällisinä jatkossa?”</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3b05430cd3f_2_16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Examples of Extracurricular Initiatives [4]</a:t>
            </a:r>
            <a:endParaRPr/>
          </a:p>
        </p:txBody>
      </p:sp>
      <p:sp>
        <p:nvSpPr>
          <p:cNvPr id="489" name="Google Shape;489;g3b05430cd3f_2_16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Digital Well-being Club (Weekly)</a:t>
            </a:r>
            <a:endParaRPr/>
          </a:p>
        </p:txBody>
      </p:sp>
      <p:sp>
        <p:nvSpPr>
          <p:cNvPr id="490" name="Google Shape;490;g3b05430cd3f_2_162"/>
          <p:cNvSpPr txBox="1"/>
          <p:nvPr/>
        </p:nvSpPr>
        <p:spPr>
          <a:xfrm>
            <a:off x="198304" y="1555534"/>
            <a:ext cx="11534660" cy="47705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Mitä tämä on:</a:t>
            </a:r>
            <a:r>
              <a:rPr b="0" i="0" lang="en-US" sz="1600" u="none" cap="none" strike="noStrike">
                <a:solidFill>
                  <a:srgbClr val="000000"/>
                </a:solidFill>
                <a:latin typeface="Arial"/>
                <a:ea typeface="Arial"/>
                <a:cs typeface="Arial"/>
                <a:sym typeface="Arial"/>
              </a:rPr>
              <a:t> Oppilaslähtöinen kerho, joka kokoontuu viikoittain suunnittelemaan pieniä projekteja digitaalisen tasapainon, empatian ja luovuuden edistämiseksi.</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Tarkoitus:</a:t>
            </a:r>
            <a:r>
              <a:rPr b="0" i="0" lang="en-US" sz="1600" u="none" cap="none" strike="noStrike">
                <a:solidFill>
                  <a:srgbClr val="000000"/>
                </a:solidFill>
                <a:latin typeface="Arial"/>
                <a:ea typeface="Arial"/>
                <a:cs typeface="Arial"/>
                <a:sym typeface="Arial"/>
              </a:rPr>
              <a:t> Tarjota oppilaille tila ottaa vastuuta digitaalisesta hyvinvoinnista ja jakaa ideoita, jotka tukevat myös muita oppilaita.</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Odotettu lopputulos:</a:t>
            </a:r>
            <a:r>
              <a:rPr b="0" i="0" lang="en-US" sz="1600" u="none" cap="none" strike="noStrike">
                <a:solidFill>
                  <a:srgbClr val="000000"/>
                </a:solidFill>
                <a:latin typeface="Arial"/>
                <a:ea typeface="Arial"/>
                <a:cs typeface="Arial"/>
                <a:sym typeface="Arial"/>
              </a:rPr>
              <a:t> Jokaiselta kerralta yksi pieni tuotos (esim. vinkkivideo, minijuliste tai luokkatilan muistutus) sekä lukukauden lopussa kooste tehdyistä projekteista.</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Ohjeet</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Rekrytoi ja suunnittele.</a:t>
            </a:r>
            <a:r>
              <a:rPr b="0" i="0" lang="en-US" sz="1600" u="none" cap="none" strike="noStrike">
                <a:solidFill>
                  <a:srgbClr val="000000"/>
                </a:solidFill>
                <a:latin typeface="Arial"/>
                <a:ea typeface="Arial"/>
                <a:cs typeface="Arial"/>
                <a:sym typeface="Arial"/>
              </a:rPr>
              <a:t> Kutsu mukaan 8–12 kiinnostunutta oppilasta ja sopikaa kuusi viikoittaista teemaa (esim. keskittyminen, verkkoystävällisyys, tasapaino, luovuus).</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Aloita jokainen tapaaminen reflektiolla.</a:t>
            </a:r>
            <a:r>
              <a:rPr b="0" i="0" lang="en-US" sz="1600" u="none" cap="none" strike="noStrike">
                <a:solidFill>
                  <a:srgbClr val="000000"/>
                </a:solidFill>
                <a:latin typeface="Arial"/>
                <a:ea typeface="Arial"/>
                <a:cs typeface="Arial"/>
                <a:sym typeface="Arial"/>
              </a:rPr>
              <a:t> Käytä Mentimeteriä nopeaan emoji-check-iniin (</a:t>
            </a:r>
            <a:r>
              <a:rPr b="0" i="1" lang="en-US" sz="1600" u="none" cap="none" strike="noStrike">
                <a:solidFill>
                  <a:srgbClr val="000000"/>
                </a:solidFill>
                <a:latin typeface="Arial"/>
                <a:ea typeface="Arial"/>
                <a:cs typeface="Arial"/>
                <a:sym typeface="Arial"/>
              </a:rPr>
              <a:t>“Miltä sinusta tuntuu tänään?”</a:t>
            </a:r>
            <a:r>
              <a:rPr b="0" i="0" lang="en-US" sz="1600" u="none" cap="none" strike="noStrike">
                <a:solidFill>
                  <a:srgbClr val="000000"/>
                </a:solidFill>
                <a:latin typeface="Arial"/>
                <a:ea typeface="Arial"/>
                <a:cs typeface="Arial"/>
                <a:sym typeface="Arial"/>
              </a:rPr>
              <a:t>).</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Opeta yksi avainajatus.</a:t>
            </a:r>
            <a:r>
              <a:rPr b="0" i="0" lang="en-US" sz="1600" u="none" cap="none" strike="noStrike">
                <a:solidFill>
                  <a:srgbClr val="000000"/>
                </a:solidFill>
                <a:latin typeface="Arial"/>
                <a:ea typeface="Arial"/>
                <a:cs typeface="Arial"/>
                <a:sym typeface="Arial"/>
              </a:rPr>
              <a:t> Esittele lyhyt vinkki tai video viikon teemasta (esim. </a:t>
            </a:r>
            <a:r>
              <a:rPr b="0" i="1" lang="en-US" sz="1600" u="none" cap="none" strike="noStrike">
                <a:solidFill>
                  <a:srgbClr val="000000"/>
                </a:solidFill>
                <a:latin typeface="Arial"/>
                <a:ea typeface="Arial"/>
                <a:cs typeface="Arial"/>
                <a:sym typeface="Arial"/>
              </a:rPr>
              <a:t>“tietoiset tauot”</a:t>
            </a:r>
            <a:r>
              <a:rPr b="0" i="0" lang="en-US" sz="1600" u="none" cap="none" strike="noStrike">
                <a:solidFill>
                  <a:srgbClr val="000000"/>
                </a:solidFill>
                <a:latin typeface="Arial"/>
                <a:ea typeface="Arial"/>
                <a:cs typeface="Arial"/>
                <a:sym typeface="Arial"/>
              </a:rPr>
              <a:t> tai </a:t>
            </a:r>
            <a:r>
              <a:rPr b="0" i="1" lang="en-US" sz="1600" u="none" cap="none" strike="noStrike">
                <a:solidFill>
                  <a:srgbClr val="000000"/>
                </a:solidFill>
                <a:latin typeface="Arial"/>
                <a:ea typeface="Arial"/>
                <a:cs typeface="Arial"/>
                <a:sym typeface="Arial"/>
              </a:rPr>
              <a:t>“ystävällinen julkaiseminen”</a:t>
            </a:r>
            <a:r>
              <a:rPr b="0" i="0" lang="en-US" sz="1600" u="none" cap="none" strike="noStrike">
                <a:solidFill>
                  <a:srgbClr val="000000"/>
                </a:solidFill>
                <a:latin typeface="Arial"/>
                <a:ea typeface="Arial"/>
                <a:cs typeface="Arial"/>
                <a:sym typeface="Arial"/>
              </a:rPr>
              <a:t>).</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Ohjaa luova tehtävä.</a:t>
            </a:r>
            <a:r>
              <a:rPr b="0" i="0" lang="en-US" sz="1600" u="none" cap="none" strike="noStrike">
                <a:solidFill>
                  <a:srgbClr val="000000"/>
                </a:solidFill>
                <a:latin typeface="Arial"/>
                <a:ea typeface="Arial"/>
                <a:cs typeface="Arial"/>
                <a:sym typeface="Arial"/>
              </a:rPr>
              <a:t> Oppilaat työskentelevät pareittain tai pienryhmissä ja suunnittelevat Flip-videon, Canva-minijulisteen tai luokan muistutuksen.</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Jaa ja juhli.</a:t>
            </a:r>
            <a:r>
              <a:rPr b="0" i="0" lang="en-US" sz="1600" u="none" cap="none" strike="noStrike">
                <a:solidFill>
                  <a:srgbClr val="000000"/>
                </a:solidFill>
                <a:latin typeface="Arial"/>
                <a:ea typeface="Arial"/>
                <a:cs typeface="Arial"/>
                <a:sym typeface="Arial"/>
              </a:rPr>
              <a:t> Päätä kerta esittelemällä yksi tuotos ja anna oppilaiden kertoa viestinsä muille.</a:t>
            </a:r>
            <a:endParaRPr/>
          </a:p>
          <a:p>
            <a:pPr indent="-101600" lvl="0" marL="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Arial"/>
                <a:ea typeface="Arial"/>
                <a:cs typeface="Arial"/>
                <a:sym typeface="Arial"/>
              </a:rPr>
              <a:t>Seuraa edistymistä.</a:t>
            </a:r>
            <a:r>
              <a:rPr b="0" i="0" lang="en-US" sz="1600" u="none" cap="none" strike="noStrike">
                <a:solidFill>
                  <a:srgbClr val="000000"/>
                </a:solidFill>
                <a:latin typeface="Arial"/>
                <a:ea typeface="Arial"/>
                <a:cs typeface="Arial"/>
                <a:sym typeface="Arial"/>
              </a:rPr>
              <a:t> Kerää kaikki kerhon tuotokset ja reflektiot yhteiselle Google Sites -sivulle tai Padletiin.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3b05430cd3f_0_13"/>
          <p:cNvSpPr txBox="1"/>
          <p:nvPr>
            <p:ph type="title"/>
          </p:nvPr>
        </p:nvSpPr>
        <p:spPr>
          <a:xfrm>
            <a:off x="0" y="268929"/>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600"/>
              <a:t>1. Pedagogiikan yhdistäminen digitaaliseen hyvinvointiin</a:t>
            </a:r>
            <a:br>
              <a:rPr lang="en-US"/>
            </a:br>
            <a:endParaRPr/>
          </a:p>
        </p:txBody>
      </p:sp>
      <p:sp>
        <p:nvSpPr>
          <p:cNvPr id="83" name="Google Shape;83;g3b05430cd3f_0_13"/>
          <p:cNvSpPr txBox="1"/>
          <p:nvPr>
            <p:ph idx="1" type="body"/>
          </p:nvPr>
        </p:nvSpPr>
        <p:spPr>
          <a:xfrm>
            <a:off x="97975" y="2229498"/>
            <a:ext cx="11944500" cy="1807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lang="en-US" sz="2400"/>
              <a:t>“</a:t>
            </a:r>
            <a:r>
              <a:rPr b="1" lang="en-US" sz="2400"/>
              <a:t>Digitaalisen koulutuksen hyvinvointi</a:t>
            </a:r>
            <a:r>
              <a:rPr lang="en-US" sz="2400"/>
              <a:t> ymmärretään fyysisen, kognitiivisen, sosiaalisen ja emotionaalisen hyvinvoinnin tilaksi, joka mahdollistaa kaikkien yksilöiden myönteisen osallistumisen kaikkiin digitaalisiin oppimisympäristöihin. Tämä kattaa digitaaliset koulutus- ja oppimisvälineet sekä -menetelmät, tukee yksilöiden potentiaalin ja itsensä toteuttamisen maksimoimista, auttaa toimimaan turvallisesti verkossa ja vahvistaa heidän osallisuuttaan ja toimijuuttaan digitaalisissa ympäristöissä”.</a:t>
            </a:r>
            <a:endParaRPr sz="2400"/>
          </a:p>
          <a:p>
            <a:pPr indent="0" lvl="0" marL="0" rtl="0" algn="ctr">
              <a:lnSpc>
                <a:spcPct val="90000"/>
              </a:lnSpc>
              <a:spcBef>
                <a:spcPts val="0"/>
              </a:spcBef>
              <a:spcAft>
                <a:spcPts val="0"/>
              </a:spcAft>
              <a:buClr>
                <a:schemeClr val="dk1"/>
              </a:buClr>
              <a:buSzPts val="1800"/>
              <a:buNone/>
            </a:pPr>
            <a:r>
              <a:t/>
            </a:r>
            <a:endParaRPr sz="2400"/>
          </a:p>
          <a:p>
            <a:pPr indent="0" lvl="0" marL="0" rtl="0" algn="ctr">
              <a:lnSpc>
                <a:spcPct val="90000"/>
              </a:lnSpc>
              <a:spcBef>
                <a:spcPts val="0"/>
              </a:spcBef>
              <a:spcAft>
                <a:spcPts val="0"/>
              </a:spcAft>
              <a:buClr>
                <a:schemeClr val="dk1"/>
              </a:buClr>
              <a:buSzPts val="1800"/>
              <a:buNone/>
            </a:pPr>
            <a:r>
              <a:rPr lang="en-US" sz="2400"/>
              <a:t>(Council of the European Union, 2022)</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3b05430cd3f_2_16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Examples of Extracurricular Initiatives [5]</a:t>
            </a:r>
            <a:endParaRPr/>
          </a:p>
        </p:txBody>
      </p:sp>
      <p:sp>
        <p:nvSpPr>
          <p:cNvPr id="497" name="Google Shape;497;g3b05430cd3f_2_169"/>
          <p:cNvSpPr txBox="1"/>
          <p:nvPr>
            <p:ph idx="1" type="body"/>
          </p:nvPr>
        </p:nvSpPr>
        <p:spPr>
          <a:xfrm>
            <a:off x="97970" y="753166"/>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Mindful Tech Challenge Week</a:t>
            </a:r>
            <a:endParaRPr/>
          </a:p>
        </p:txBody>
      </p:sp>
      <p:sp>
        <p:nvSpPr>
          <p:cNvPr id="498" name="Google Shape;498;g3b05430cd3f_2_169"/>
          <p:cNvSpPr txBox="1"/>
          <p:nvPr/>
        </p:nvSpPr>
        <p:spPr>
          <a:xfrm>
            <a:off x="149530" y="1303966"/>
            <a:ext cx="11944500" cy="56323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Mitä tämä on:</a:t>
            </a:r>
            <a:r>
              <a:rPr b="0" i="0" lang="en-US" sz="1800" u="none" cap="none" strike="noStrike">
                <a:solidFill>
                  <a:srgbClr val="000000"/>
                </a:solidFill>
                <a:latin typeface="Arial"/>
                <a:ea typeface="Arial"/>
                <a:cs typeface="Arial"/>
                <a:sym typeface="Arial"/>
              </a:rPr>
              <a:t> Viisipäiväinen kokonaisuus pienistä, päivittäisistä haasteista, jotka auttavat oppilaita kehittämään itsesäätelyä, tietoisuutta ja tasapainoa digitaalisissa tavoissaan.</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Tarkoitus:</a:t>
            </a:r>
            <a:r>
              <a:rPr b="0" i="0" lang="en-US" sz="1800" u="none" cap="none" strike="noStrike">
                <a:solidFill>
                  <a:srgbClr val="000000"/>
                </a:solidFill>
                <a:latin typeface="Arial"/>
                <a:ea typeface="Arial"/>
                <a:cs typeface="Arial"/>
                <a:sym typeface="Arial"/>
              </a:rPr>
              <a:t> Auttaa oppilaita harjoittelemaan tietoista teknologian käyttöä saavutettavien ja reflektiivisten tehtävien avulla, jotka tukevat emotionaalista tasapainoa ja kokemusta onnistumisesta.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Odotettu lopputulos:</a:t>
            </a:r>
            <a:r>
              <a:rPr b="0" i="0" lang="en-US" sz="1800" u="none" cap="none" strike="noStrike">
                <a:solidFill>
                  <a:srgbClr val="000000"/>
                </a:solidFill>
                <a:latin typeface="Arial"/>
                <a:ea typeface="Arial"/>
                <a:cs typeface="Arial"/>
                <a:sym typeface="Arial"/>
              </a:rPr>
              <a:t> Täytetyt haasteenseurannat, yhteinen Padlet-reflektiotaulu sekä luokkajuliste, joka kokoaa keskeiset vinkit digitaaliseen tasapainoon.</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Ohjeet</a:t>
            </a:r>
            <a:endParaRPr/>
          </a:p>
          <a:p>
            <a:pPr indent="-114300" lvl="0" marL="0" marR="0" rtl="0" algn="l">
              <a:lnSpc>
                <a:spcPct val="100000"/>
              </a:lnSpc>
              <a:spcBef>
                <a:spcPts val="0"/>
              </a:spcBef>
              <a:spcAft>
                <a:spcPts val="0"/>
              </a:spcAft>
              <a:buClr>
                <a:srgbClr val="000000"/>
              </a:buClr>
              <a:buSzPts val="1800"/>
              <a:buFont typeface="Arial"/>
              <a:buAutoNum type="arabicPeriod"/>
            </a:pPr>
            <a:r>
              <a:rPr b="1" i="0" lang="en-US" sz="1800" u="none" cap="none" strike="noStrike">
                <a:solidFill>
                  <a:srgbClr val="000000"/>
                </a:solidFill>
                <a:latin typeface="Arial"/>
                <a:ea typeface="Arial"/>
                <a:cs typeface="Arial"/>
                <a:sym typeface="Arial"/>
              </a:rPr>
              <a:t>Luo viisi päivittäistä haastetta.</a:t>
            </a:r>
            <a:r>
              <a:rPr b="0" i="0" lang="en-US" sz="1800" u="none" cap="none" strike="noStrike">
                <a:solidFill>
                  <a:srgbClr val="000000"/>
                </a:solidFill>
                <a:latin typeface="Arial"/>
                <a:ea typeface="Arial"/>
                <a:cs typeface="Arial"/>
                <a:sym typeface="Arial"/>
              </a:rPr>
              <a:t> Valitse pieniä ja realistisia tavoitteita, kuten </a:t>
            </a:r>
            <a:r>
              <a:rPr b="0" i="1" lang="en-US" sz="1800" u="none" cap="none" strike="noStrike">
                <a:solidFill>
                  <a:srgbClr val="000000"/>
                </a:solidFill>
                <a:latin typeface="Arial"/>
                <a:ea typeface="Arial"/>
                <a:cs typeface="Arial"/>
                <a:sym typeface="Arial"/>
              </a:rPr>
              <a:t>“Ei puhelinta lounaalla”</a:t>
            </a:r>
            <a:r>
              <a:rPr b="0" i="0" lang="en-US" sz="1800" u="none" cap="none" strike="noStrike">
                <a:solidFill>
                  <a:srgbClr val="000000"/>
                </a:solidFill>
                <a:latin typeface="Arial"/>
                <a:ea typeface="Arial"/>
                <a:cs typeface="Arial"/>
                <a:sym typeface="Arial"/>
              </a:rPr>
              <a:t>, </a:t>
            </a:r>
            <a:r>
              <a:rPr b="0" i="1" lang="en-US" sz="1800" u="none" cap="none" strike="noStrike">
                <a:solidFill>
                  <a:srgbClr val="000000"/>
                </a:solidFill>
                <a:latin typeface="Arial"/>
                <a:ea typeface="Arial"/>
                <a:cs typeface="Arial"/>
                <a:sym typeface="Arial"/>
              </a:rPr>
              <a:t>“Julkaise yksi ystävällinen kommentti”</a:t>
            </a:r>
            <a:r>
              <a:rPr b="0" i="0" lang="en-US" sz="1800" u="none" cap="none" strike="noStrike">
                <a:solidFill>
                  <a:srgbClr val="000000"/>
                </a:solidFill>
                <a:latin typeface="Arial"/>
                <a:ea typeface="Arial"/>
                <a:cs typeface="Arial"/>
                <a:sym typeface="Arial"/>
              </a:rPr>
              <a:t> tai </a:t>
            </a:r>
            <a:r>
              <a:rPr b="0" i="1" lang="en-US" sz="1800" u="none" cap="none" strike="noStrike">
                <a:solidFill>
                  <a:srgbClr val="000000"/>
                </a:solidFill>
                <a:latin typeface="Arial"/>
                <a:ea typeface="Arial"/>
                <a:cs typeface="Arial"/>
                <a:sym typeface="Arial"/>
              </a:rPr>
              <a:t>“Pidä kaksi ruutotaukoa”</a:t>
            </a:r>
            <a:r>
              <a:rPr b="0" i="0" lang="en-US" sz="1800" u="none" cap="none" strike="noStrike">
                <a:solidFill>
                  <a:srgbClr val="000000"/>
                </a:solidFill>
                <a:latin typeface="Arial"/>
                <a:ea typeface="Arial"/>
                <a:cs typeface="Arial"/>
                <a:sym typeface="Arial"/>
              </a:rPr>
              <a:t>.</a:t>
            </a:r>
            <a:endParaRPr/>
          </a:p>
          <a:p>
            <a:pPr indent="-114300" lvl="0" marL="0" marR="0" rtl="0" algn="l">
              <a:lnSpc>
                <a:spcPct val="100000"/>
              </a:lnSpc>
              <a:spcBef>
                <a:spcPts val="0"/>
              </a:spcBef>
              <a:spcAft>
                <a:spcPts val="0"/>
              </a:spcAft>
              <a:buClr>
                <a:srgbClr val="000000"/>
              </a:buClr>
              <a:buSzPts val="1800"/>
              <a:buFont typeface="Arial"/>
              <a:buAutoNum type="arabicPeriod"/>
            </a:pPr>
            <a:r>
              <a:rPr b="1" i="0" lang="en-US" sz="1800" u="none" cap="none" strike="noStrike">
                <a:solidFill>
                  <a:srgbClr val="000000"/>
                </a:solidFill>
                <a:latin typeface="Arial"/>
                <a:ea typeface="Arial"/>
                <a:cs typeface="Arial"/>
                <a:sym typeface="Arial"/>
              </a:rPr>
              <a:t>Aloita maanantaina.</a:t>
            </a:r>
            <a:r>
              <a:rPr b="0" i="0" lang="en-US" sz="1800" u="none" cap="none" strike="noStrike">
                <a:solidFill>
                  <a:srgbClr val="000000"/>
                </a:solidFill>
                <a:latin typeface="Arial"/>
                <a:ea typeface="Arial"/>
                <a:cs typeface="Arial"/>
                <a:sym typeface="Arial"/>
              </a:rPr>
              <a:t> Kerro, että viikon fokus on teknologian tarkoituksenmukaisessa käytössä – ei sen välttelyssä.</a:t>
            </a:r>
            <a:endParaRPr/>
          </a:p>
          <a:p>
            <a:pPr indent="-114300" lvl="0" marL="0" marR="0" rtl="0" algn="l">
              <a:lnSpc>
                <a:spcPct val="100000"/>
              </a:lnSpc>
              <a:spcBef>
                <a:spcPts val="0"/>
              </a:spcBef>
              <a:spcAft>
                <a:spcPts val="0"/>
              </a:spcAft>
              <a:buClr>
                <a:srgbClr val="000000"/>
              </a:buClr>
              <a:buSzPts val="1800"/>
              <a:buFont typeface="Arial"/>
              <a:buAutoNum type="arabicPeriod"/>
            </a:pPr>
            <a:r>
              <a:rPr b="1" i="0" lang="en-US" sz="1800" u="none" cap="none" strike="noStrike">
                <a:solidFill>
                  <a:srgbClr val="000000"/>
                </a:solidFill>
                <a:latin typeface="Arial"/>
                <a:ea typeface="Arial"/>
                <a:cs typeface="Arial"/>
                <a:sym typeface="Arial"/>
              </a:rPr>
              <a:t>Seuraa edistymistä päivittäin.</a:t>
            </a:r>
            <a:r>
              <a:rPr b="0" i="0" lang="en-US" sz="1800" u="none" cap="none" strike="noStrike">
                <a:solidFill>
                  <a:srgbClr val="000000"/>
                </a:solidFill>
                <a:latin typeface="Arial"/>
                <a:ea typeface="Arial"/>
                <a:cs typeface="Arial"/>
                <a:sym typeface="Arial"/>
              </a:rPr>
              <a:t> Oppilaat rastittavat tulostetun tai digitaalisen seurantalistan ja kirjoittavat Padletiin yhden lauseen: </a:t>
            </a:r>
            <a:r>
              <a:rPr b="0" i="1" lang="en-US" sz="1800" u="none" cap="none" strike="noStrike">
                <a:solidFill>
                  <a:srgbClr val="000000"/>
                </a:solidFill>
                <a:latin typeface="Arial"/>
                <a:ea typeface="Arial"/>
                <a:cs typeface="Arial"/>
                <a:sym typeface="Arial"/>
              </a:rPr>
              <a:t>“Tänään huomasin…”</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AutoNum type="arabicPeriod"/>
            </a:pPr>
            <a:r>
              <a:rPr b="1" i="0" lang="en-US" sz="1800" u="none" cap="none" strike="noStrike">
                <a:solidFill>
                  <a:srgbClr val="000000"/>
                </a:solidFill>
                <a:latin typeface="Arial"/>
                <a:ea typeface="Arial"/>
                <a:cs typeface="Arial"/>
                <a:sym typeface="Arial"/>
              </a:rPr>
              <a:t>Ohjaa reflektiota.</a:t>
            </a:r>
            <a:r>
              <a:rPr b="0" i="0" lang="en-US" sz="1800" u="none" cap="none" strike="noStrike">
                <a:solidFill>
                  <a:srgbClr val="000000"/>
                </a:solidFill>
                <a:latin typeface="Arial"/>
                <a:ea typeface="Arial"/>
                <a:cs typeface="Arial"/>
                <a:sym typeface="Arial"/>
              </a:rPr>
              <a:t> Jaa päivittäin yksi hyvinvointivinkki, kuten </a:t>
            </a:r>
            <a:r>
              <a:rPr b="0" i="1" lang="en-US" sz="1800" u="none" cap="none" strike="noStrike">
                <a:solidFill>
                  <a:srgbClr val="000000"/>
                </a:solidFill>
                <a:latin typeface="Arial"/>
                <a:ea typeface="Arial"/>
                <a:cs typeface="Arial"/>
                <a:sym typeface="Arial"/>
              </a:rPr>
              <a:t>“Nosta katse 20 minuutin välein”</a:t>
            </a:r>
            <a:r>
              <a:rPr b="0" i="0" lang="en-US" sz="1800" u="none" cap="none" strike="noStrike">
                <a:solidFill>
                  <a:srgbClr val="000000"/>
                </a:solidFill>
                <a:latin typeface="Arial"/>
                <a:ea typeface="Arial"/>
                <a:cs typeface="Arial"/>
                <a:sym typeface="Arial"/>
              </a:rPr>
              <a:t> tai </a:t>
            </a:r>
            <a:r>
              <a:rPr b="0" i="1" lang="en-US" sz="1800" u="none" cap="none" strike="noStrike">
                <a:solidFill>
                  <a:srgbClr val="000000"/>
                </a:solidFill>
                <a:latin typeface="Arial"/>
                <a:ea typeface="Arial"/>
                <a:cs typeface="Arial"/>
                <a:sym typeface="Arial"/>
              </a:rPr>
              <a:t>“Ajattele ennen kuin kirjoitat”</a:t>
            </a:r>
            <a:r>
              <a:rPr b="0" i="0" lang="en-US" sz="1800" u="none" cap="none" strike="noStrike">
                <a:solidFill>
                  <a:srgbClr val="000000"/>
                </a:solidFill>
                <a:latin typeface="Arial"/>
                <a:ea typeface="Arial"/>
                <a:cs typeface="Arial"/>
                <a:sym typeface="Arial"/>
              </a:rPr>
              <a:t>.</a:t>
            </a:r>
            <a:endParaRPr/>
          </a:p>
          <a:p>
            <a:pPr indent="-114300" lvl="0" marL="0" marR="0" rtl="0" algn="l">
              <a:lnSpc>
                <a:spcPct val="100000"/>
              </a:lnSpc>
              <a:spcBef>
                <a:spcPts val="0"/>
              </a:spcBef>
              <a:spcAft>
                <a:spcPts val="0"/>
              </a:spcAft>
              <a:buClr>
                <a:srgbClr val="000000"/>
              </a:buClr>
              <a:buSzPts val="1800"/>
              <a:buFont typeface="Arial"/>
              <a:buAutoNum type="arabicPeriod"/>
            </a:pPr>
            <a:r>
              <a:rPr b="1" i="0" lang="en-US" sz="1800" u="none" cap="none" strike="noStrike">
                <a:solidFill>
                  <a:srgbClr val="000000"/>
                </a:solidFill>
                <a:latin typeface="Arial"/>
                <a:ea typeface="Arial"/>
                <a:cs typeface="Arial"/>
                <a:sym typeface="Arial"/>
              </a:rPr>
              <a:t>Juhli onnistumisia.</a:t>
            </a:r>
            <a:r>
              <a:rPr b="0" i="0" lang="en-US" sz="1800" u="none" cap="none" strike="noStrike">
                <a:solidFill>
                  <a:srgbClr val="000000"/>
                </a:solidFill>
                <a:latin typeface="Arial"/>
                <a:ea typeface="Arial"/>
                <a:cs typeface="Arial"/>
                <a:sym typeface="Arial"/>
              </a:rPr>
              <a:t> Perjantaina jaa merkkejä tai tarroja Canvan tai Badgrin avulla ja luokaa yhdessä juliste </a:t>
            </a:r>
            <a:r>
              <a:rPr b="1" i="0" lang="en-US" sz="1800" u="none" cap="none" strike="noStrike">
                <a:solidFill>
                  <a:srgbClr val="000000"/>
                </a:solidFill>
                <a:latin typeface="Arial"/>
                <a:ea typeface="Arial"/>
                <a:cs typeface="Arial"/>
                <a:sym typeface="Arial"/>
              </a:rPr>
              <a:t>“Luokkamme Top 10 digitaalisen tasapainon vinkkiä”.</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g3b05430cd3f_2_17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Mieti hetki:</a:t>
            </a:r>
            <a:endParaRPr/>
          </a:p>
        </p:txBody>
      </p:sp>
      <p:sp>
        <p:nvSpPr>
          <p:cNvPr id="504" name="Google Shape;504;g3b05430cd3f_2_176"/>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200"/>
              <a:t>Mikä toiminta voisi toimia helpoimmin omassa koulussasi?</a:t>
            </a:r>
            <a:br>
              <a:rPr lang="en-US" sz="3200"/>
            </a:br>
            <a:r>
              <a:rPr b="1" lang="en-US" sz="3200"/>
              <a:t>Millaista tukea saattaisit tarvita?</a:t>
            </a:r>
            <a:br>
              <a:rPr lang="en-US" sz="3200"/>
            </a:br>
            <a:r>
              <a:rPr b="1" lang="en-US" sz="3200"/>
              <a:t>Mitkä PERMA-elementit valitsemasi toiminta aktivoi?</a:t>
            </a:r>
            <a:endParaRPr i="1" sz="3000"/>
          </a:p>
          <a:p>
            <a:pPr indent="0" lvl="0" marL="0" rtl="0" algn="ctr">
              <a:lnSpc>
                <a:spcPct val="90000"/>
              </a:lnSpc>
              <a:spcBef>
                <a:spcPts val="0"/>
              </a:spcBef>
              <a:spcAft>
                <a:spcPts val="0"/>
              </a:spcAft>
              <a:buClr>
                <a:schemeClr val="dk1"/>
              </a:buClr>
              <a:buSzPts val="1800"/>
              <a:buNone/>
            </a:pPr>
            <a:r>
              <a:t/>
            </a:r>
            <a:endParaRPr i="1" sz="3000"/>
          </a:p>
        </p:txBody>
      </p:sp>
      <p:pic>
        <p:nvPicPr>
          <p:cNvPr id="505" name="Google Shape;505;g3b05430cd3f_2_176"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3b05430cd3f_2_18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Tips for Co-Designing Extracurricular Activities</a:t>
            </a:r>
            <a:endParaRPr sz="4200"/>
          </a:p>
        </p:txBody>
      </p:sp>
      <p:sp>
        <p:nvSpPr>
          <p:cNvPr id="512" name="Google Shape;512;g3b05430cd3f_2_182"/>
          <p:cNvSpPr txBox="1"/>
          <p:nvPr/>
        </p:nvSpPr>
        <p:spPr>
          <a:xfrm>
            <a:off x="97970" y="1843950"/>
            <a:ext cx="6169444"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1. Aloita opiskelijoille merkityksellisestä todellisesta asiasta</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Jos toiminta ratkaisee todellisen ongelman, opiskelijat sitoutuvat siihen innokkaammin. Kysy opiskelijoilta, millaisia digitaalisia haasteita he kohtaavat arjessaan:</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Mikä häiritsee sinua luokan ryhmäkeskustelussa?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Mitä digitaalista tapaa haluaisit parantaa?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Missä tarvitsemme enemmän ystävällisyyttä tai tasapainoa?</a:t>
            </a:r>
            <a:endParaRPr/>
          </a:p>
        </p:txBody>
      </p:sp>
      <p:sp>
        <p:nvSpPr>
          <p:cNvPr id="513" name="Google Shape;513;g3b05430cd3f_2_182"/>
          <p:cNvSpPr txBox="1"/>
          <p:nvPr/>
        </p:nvSpPr>
        <p:spPr>
          <a:xfrm>
            <a:off x="6070220" y="1843950"/>
            <a:ext cx="6169444"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2. Pidä toiminta pienenä ja helposti toteutettavana</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Aloita yksinkertaisesta ideasta, jonka voit toteuttaa yhden viikon tai vaikka yhden välitunnin aikana. Vältä toimintoja, jotka vaativat suuria tapahtumia, monia opettajia tai raskasta organisointia.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Esimerkiksi:</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3 päivän ystävällisyyshaaste</a:t>
            </a:r>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lyhyt teknologiavapaa välituntialue</a:t>
            </a:r>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julistekampanja</a:t>
            </a:r>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digitaalinen </a:t>
            </a:r>
            <a:r>
              <a:rPr b="0" i="1" lang="en-US" sz="1800" u="none" cap="none" strike="noStrike">
                <a:solidFill>
                  <a:srgbClr val="000000"/>
                </a:solidFill>
                <a:latin typeface="Arial"/>
                <a:ea typeface="Arial"/>
                <a:cs typeface="Arial"/>
                <a:sym typeface="Arial"/>
              </a:rPr>
              <a:t>”kiltit sanat”</a:t>
            </a:r>
            <a:r>
              <a:rPr b="0" i="0" lang="en-US" sz="1800" u="none" cap="none" strike="noStrike">
                <a:solidFill>
                  <a:srgbClr val="000000"/>
                </a:solidFill>
                <a:latin typeface="Arial"/>
                <a:ea typeface="Arial"/>
                <a:cs typeface="Arial"/>
                <a:sym typeface="Arial"/>
              </a:rPr>
              <a:t> -seinä</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3b05430cd3f_2_19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Tips for Co-Designing Extracurricular Activities</a:t>
            </a:r>
            <a:endParaRPr sz="4200"/>
          </a:p>
        </p:txBody>
      </p:sp>
      <p:sp>
        <p:nvSpPr>
          <p:cNvPr id="520" name="Google Shape;520;g3b05430cd3f_2_190"/>
          <p:cNvSpPr txBox="1"/>
          <p:nvPr/>
        </p:nvSpPr>
        <p:spPr>
          <a:xfrm>
            <a:off x="149723" y="1749571"/>
            <a:ext cx="6169444" cy="3477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3. Käytä oppilaiden kieltä ja ideoita</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Kun suunnittelet toimintaa, anna oppilaiden valita:</a:t>
            </a:r>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nimi</a:t>
            </a:r>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iskulause</a:t>
            </a:r>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visuaalinen ilme</a:t>
            </a:r>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säännöt</a:t>
            </a:r>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palkinto (jos sellainen on)</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Tämä lisää oppilaiden osallisuutta, vähentää vastustusta ja tekee toiminnasta aidon tuntuisen.</a:t>
            </a:r>
            <a:endParaRPr/>
          </a:p>
        </p:txBody>
      </p:sp>
      <p:sp>
        <p:nvSpPr>
          <p:cNvPr id="521" name="Google Shape;521;g3b05430cd3f_2_190"/>
          <p:cNvSpPr txBox="1"/>
          <p:nvPr/>
        </p:nvSpPr>
        <p:spPr>
          <a:xfrm>
            <a:off x="6022556" y="1749571"/>
            <a:ext cx="6169444" cy="3477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4. Anna oppilaille rooli – ei vain tehtävää</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Kun oppilaat kokevat olevansa vastuussa, he toimivat vastuullisemmin. Anna heille selkeitä rooleja, kuten:</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Digitaalisen ystävällisyyden lähettiläs</a:t>
            </a:r>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Reflektion vetäjä</a:t>
            </a:r>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Julistesuunnittelija</a:t>
            </a:r>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Perheen teknologiasopimuksen tukija</a:t>
            </a:r>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Välituntikoordinaattori</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3b05430cd3f_2_19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Tips for Co-Designing Extracurricular Activities</a:t>
            </a:r>
            <a:endParaRPr sz="4200"/>
          </a:p>
        </p:txBody>
      </p:sp>
      <p:sp>
        <p:nvSpPr>
          <p:cNvPr id="528" name="Google Shape;528;g3b05430cd3f_2_198"/>
          <p:cNvSpPr txBox="1"/>
          <p:nvPr/>
        </p:nvSpPr>
        <p:spPr>
          <a:xfrm>
            <a:off x="97970" y="1738554"/>
            <a:ext cx="6169444" cy="36933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5. Yhdistä toiminta selkeästi PERMA-malliin</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Tunnista jokaiselle toiminnalle vähintään yksi PERMA-elementti, jota se vahvistaa. Tämä auttaa perustelemaan, miksi toiminta on merkityksellinen.</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Esimerkiksi:</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Kiitollisuusseinä → </a:t>
            </a:r>
            <a:r>
              <a:rPr b="1" i="0" lang="en-US" sz="1800" u="none" cap="none" strike="noStrike">
                <a:solidFill>
                  <a:srgbClr val="000000"/>
                </a:solidFill>
                <a:latin typeface="Arial"/>
                <a:ea typeface="Arial"/>
                <a:cs typeface="Arial"/>
                <a:sym typeface="Arial"/>
              </a:rPr>
              <a:t>Positiiviset tunteet</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Vertaisvetoinen reflektio → </a:t>
            </a:r>
            <a:r>
              <a:rPr b="1" i="0" lang="en-US" sz="1800" u="none" cap="none" strike="noStrike">
                <a:solidFill>
                  <a:srgbClr val="000000"/>
                </a:solidFill>
                <a:latin typeface="Arial"/>
                <a:ea typeface="Arial"/>
                <a:cs typeface="Arial"/>
                <a:sym typeface="Arial"/>
              </a:rPr>
              <a:t>Ihmissuhteet</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Julisteiden suunnittelu → </a:t>
            </a:r>
            <a:r>
              <a:rPr b="1" i="0" lang="en-US" sz="1800" u="none" cap="none" strike="noStrike">
                <a:solidFill>
                  <a:srgbClr val="000000"/>
                </a:solidFill>
                <a:latin typeface="Arial"/>
                <a:ea typeface="Arial"/>
                <a:cs typeface="Arial"/>
                <a:sym typeface="Arial"/>
              </a:rPr>
              <a:t>Saavutukset</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Perheen teknologiasopimus → </a:t>
            </a:r>
            <a:r>
              <a:rPr b="1" i="0" lang="en-US" sz="1800" u="none" cap="none" strike="noStrike">
                <a:solidFill>
                  <a:srgbClr val="000000"/>
                </a:solidFill>
                <a:latin typeface="Arial"/>
                <a:ea typeface="Arial"/>
                <a:cs typeface="Arial"/>
                <a:sym typeface="Arial"/>
              </a:rPr>
              <a:t>Merkityksellisyys</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Digitaalinen tarinankerrontailta → </a:t>
            </a:r>
            <a:r>
              <a:rPr b="1" i="0" lang="en-US" sz="1800" u="none" cap="none" strike="noStrike">
                <a:solidFill>
                  <a:srgbClr val="000000"/>
                </a:solidFill>
                <a:latin typeface="Arial"/>
                <a:ea typeface="Arial"/>
                <a:cs typeface="Arial"/>
                <a:sym typeface="Arial"/>
              </a:rPr>
              <a:t>Sitoutuminen / uppoutuminen</a:t>
            </a:r>
            <a:endParaRPr b="0" i="0" sz="1800" u="none" cap="none" strike="noStrike">
              <a:solidFill>
                <a:srgbClr val="000000"/>
              </a:solidFill>
              <a:latin typeface="Arial"/>
              <a:ea typeface="Arial"/>
              <a:cs typeface="Arial"/>
              <a:sym typeface="Arial"/>
            </a:endParaRPr>
          </a:p>
        </p:txBody>
      </p:sp>
      <p:sp>
        <p:nvSpPr>
          <p:cNvPr id="529" name="Google Shape;529;g3b05430cd3f_2_198"/>
          <p:cNvSpPr txBox="1"/>
          <p:nvPr/>
        </p:nvSpPr>
        <p:spPr>
          <a:xfrm>
            <a:off x="6267414" y="1738554"/>
            <a:ext cx="6169444" cy="42473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6. Tee onnistuminen näkyväksi</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Näkyvyys vahvistaa </a:t>
            </a:r>
            <a:r>
              <a:rPr b="1" i="0" lang="en-US" sz="1800" u="none" cap="none" strike="noStrike">
                <a:solidFill>
                  <a:srgbClr val="000000"/>
                </a:solidFill>
                <a:latin typeface="Arial"/>
                <a:ea typeface="Arial"/>
                <a:cs typeface="Arial"/>
                <a:sym typeface="Arial"/>
              </a:rPr>
              <a:t>saavuttamisen kokemusta</a:t>
            </a:r>
            <a:r>
              <a:rPr b="0" i="0" lang="en-US" sz="1800" u="none" cap="none" strike="noStrike">
                <a:solidFill>
                  <a:srgbClr val="000000"/>
                </a:solidFill>
                <a:latin typeface="Arial"/>
                <a:ea typeface="Arial"/>
                <a:cs typeface="Arial"/>
                <a:sym typeface="Arial"/>
              </a:rPr>
              <a:t> ja ylpeyttä. Tuo onnistumiset esiin esimerkiksi näin:</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esittelemällä julisteita luokassa tai koulun tiloissa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jakamalla kuvia koulun ilmoitustaululla tai sisäisessä viestinnässä</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luomalla Padlet-gallerian oppilaiden töistä</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antamalla osallistumistodistuksia tai tarroja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lukemalla myönteisiä viestejä aamunavauksissa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g3b05430cd3f_2_20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Tips for Co-Designing Extracurricular Activities</a:t>
            </a:r>
            <a:endParaRPr sz="4200"/>
          </a:p>
        </p:txBody>
      </p:sp>
      <p:sp>
        <p:nvSpPr>
          <p:cNvPr id="536" name="Google Shape;536;g3b05430cd3f_2_206"/>
          <p:cNvSpPr txBox="1"/>
          <p:nvPr/>
        </p:nvSpPr>
        <p:spPr>
          <a:xfrm>
            <a:off x="97970" y="1613118"/>
            <a:ext cx="6169444" cy="42473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7. Huomioi koulusi toimintaympäristö</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Suunnittele toiminta koulusi todelliset reunaehdot huomioiden. Ennen kuin viimeistelet idean, kysy itseltäsi:</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Onko tämä realistista lukujärjestykseni ja aikataulujeni kannalta?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Tarvitsevatko oppilaat lisävalvontaa tai ohjausta?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Onko meillä sopivat tilat (luokkahuone, piha, liikuntasali)?</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Ymmärtävätkö huoltajat toiminnan tarkoituksen?</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Tarvitsenko tukea tai yhteistyötä toiselta opettajalta?</a:t>
            </a:r>
            <a:endParaRPr/>
          </a:p>
        </p:txBody>
      </p:sp>
      <p:sp>
        <p:nvSpPr>
          <p:cNvPr id="537" name="Google Shape;537;g3b05430cd3f_2_206"/>
          <p:cNvSpPr txBox="1"/>
          <p:nvPr/>
        </p:nvSpPr>
        <p:spPr>
          <a:xfrm>
            <a:off x="6267414" y="1613118"/>
            <a:ext cx="6169444"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8. Varmista, ettei toiminta aiheuta tahatonta painetta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Keskity osallistumiseen, ei suoritukseen. Toiminnan ei tulisi:</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edellyttää materiaalien ostamista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olettaa, että oppilailla on laitteita käytettävissä kotona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palkita vain ”parhaita” oppilaita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sisältää julkisia vertailuja tai paremmuusjärjestyksiä</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3b05430cd3f_2_21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Tips for Co-Designing Extracurricular Activities</a:t>
            </a:r>
            <a:endParaRPr sz="4200"/>
          </a:p>
        </p:txBody>
      </p:sp>
      <p:sp>
        <p:nvSpPr>
          <p:cNvPr id="544" name="Google Shape;544;g3b05430cd3f_2_214"/>
          <p:cNvSpPr txBox="1"/>
          <p:nvPr/>
        </p:nvSpPr>
        <p:spPr>
          <a:xfrm>
            <a:off x="149723" y="1692039"/>
            <a:ext cx="6169444" cy="42473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9. Rakenna mukaan lyhyitä reflektiohetkiä</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Reflektio tukee merkityksellisyyttä ja tunnesäätelyä. Jo </a:t>
            </a:r>
            <a:r>
              <a:rPr b="1" i="0" lang="en-US" sz="1800" u="none" cap="none" strike="noStrike">
                <a:solidFill>
                  <a:srgbClr val="000000"/>
                </a:solidFill>
                <a:latin typeface="Arial"/>
                <a:ea typeface="Arial"/>
                <a:cs typeface="Arial"/>
                <a:sym typeface="Arial"/>
              </a:rPr>
              <a:t>kahden minuutin</a:t>
            </a:r>
            <a:r>
              <a:rPr b="0" i="0" lang="en-US" sz="1800" u="none" cap="none" strike="noStrike">
                <a:solidFill>
                  <a:srgbClr val="000000"/>
                </a:solidFill>
                <a:latin typeface="Arial"/>
                <a:ea typeface="Arial"/>
                <a:cs typeface="Arial"/>
                <a:sym typeface="Arial"/>
              </a:rPr>
              <a:t> pohdinta auttaa oppilaita siirtämään opitun arjen digitaalisiksi tavoiksi.</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Voit käyttää esimerkiksi seuraavia kysymyksiä:</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Mikä sai sinut tuntemaan olosi hyväksi tänään?</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Mikä oli digitaalisesti vaikeaa hallita?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Miten osoitimme tänään ystävällisyyttä?</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Mitä tekisimme ensi kerralla toisin?</a:t>
            </a:r>
            <a:endParaRPr/>
          </a:p>
        </p:txBody>
      </p:sp>
      <p:sp>
        <p:nvSpPr>
          <p:cNvPr id="545" name="Google Shape;545;g3b05430cd3f_2_214"/>
          <p:cNvSpPr txBox="1"/>
          <p:nvPr/>
        </p:nvSpPr>
        <p:spPr>
          <a:xfrm>
            <a:off x="6070220" y="1692039"/>
            <a:ext cx="6169444" cy="42473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10. Huomioi kulttuurinen ja sosiaalinen sensitiivisyys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Suunnittele toiminta niin, että se </a:t>
            </a:r>
            <a:r>
              <a:rPr b="1" i="0" lang="en-US" sz="1800" u="none" cap="none" strike="noStrike">
                <a:solidFill>
                  <a:srgbClr val="000000"/>
                </a:solidFill>
                <a:latin typeface="Arial"/>
                <a:ea typeface="Arial"/>
                <a:cs typeface="Arial"/>
                <a:sym typeface="Arial"/>
              </a:rPr>
              <a:t>vahvistaa yhteenkuuluvuuden tunnetta</a:t>
            </a:r>
            <a:r>
              <a:rPr b="0" i="0" lang="en-US" sz="1800" u="none" cap="none" strike="noStrike">
                <a:solidFill>
                  <a:srgbClr val="000000"/>
                </a:solidFill>
                <a:latin typeface="Arial"/>
                <a:ea typeface="Arial"/>
                <a:cs typeface="Arial"/>
                <a:sym typeface="Arial"/>
              </a:rPr>
              <a:t>, ei sulje ketään ulkopuolelle. Varmista, että aktiviteetit:</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kunnioittavat erilaisia perheiden arjen rutiineja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eivät oleta, että kaikilla on samanlainen pääsy laitteisiin kotona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ovat aidosti inklusiivisia kaikille oppilaille</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eivät nosta oppilaita esille tavalla, joka voisi nolostuttaa tai häiritä heitä</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3b05430cd3f_2_22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Tips for Co-Designing Extracurricular Activities</a:t>
            </a:r>
            <a:endParaRPr sz="4200"/>
          </a:p>
        </p:txBody>
      </p:sp>
      <p:sp>
        <p:nvSpPr>
          <p:cNvPr id="552" name="Google Shape;552;g3b05430cd3f_2_222"/>
          <p:cNvSpPr txBox="1"/>
          <p:nvPr/>
        </p:nvSpPr>
        <p:spPr>
          <a:xfrm>
            <a:off x="352539" y="1182231"/>
            <a:ext cx="11270255" cy="5016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11. Päätä jokainen aktiviteetti juhlistamiseen</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Juhlistaminen vahvistaa </a:t>
            </a:r>
            <a:r>
              <a:rPr b="1" i="0" lang="en-US" sz="2000" u="none" cap="none" strike="noStrike">
                <a:solidFill>
                  <a:srgbClr val="000000"/>
                </a:solidFill>
                <a:latin typeface="Arial"/>
                <a:ea typeface="Arial"/>
                <a:cs typeface="Arial"/>
                <a:sym typeface="Arial"/>
              </a:rPr>
              <a:t>myönteisiä tunteita, ihmissuhteita ja onnistumisen kokemusta</a:t>
            </a:r>
            <a:r>
              <a:rPr b="0" i="0" lang="en-US" sz="2000" u="none" cap="none" strike="noStrike">
                <a:solidFill>
                  <a:srgbClr val="000000"/>
                </a:solidFill>
                <a:latin typeface="Arial"/>
                <a:ea typeface="Arial"/>
                <a:cs typeface="Arial"/>
                <a:sym typeface="Arial"/>
              </a:rPr>
              <a:t>. Pienikin juhlistaminen lisää motivaatiota ja merkityksellisyyden tunnetta. Se voi olla esimerkiksi:</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Aplodit</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Tarrat</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merkit tai digitaaliset badge-tunnukset</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“Viikon ystävällisyysteko” / “Kindness Hero of the Week”</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Oppilaiden töiden esillepano</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Yhteinen valokuva (ilman kasvoja, jos koulun käytännöt niin edellyttävät)</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3b05430cd3f_2_230"/>
          <p:cNvSpPr txBox="1"/>
          <p:nvPr>
            <p:ph type="title"/>
          </p:nvPr>
        </p:nvSpPr>
        <p:spPr>
          <a:xfrm>
            <a:off x="97970" y="37575"/>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2800"/>
              <a:t>Activity: Design Your Digital Impact: Co-Creating an Extracurricular Well-Being Activity</a:t>
            </a:r>
            <a:endParaRPr sz="2800"/>
          </a:p>
        </p:txBody>
      </p:sp>
      <p:sp>
        <p:nvSpPr>
          <p:cNvPr id="559" name="Google Shape;559;g3b05430cd3f_2_230"/>
          <p:cNvSpPr txBox="1"/>
          <p:nvPr>
            <p:ph idx="3" type="body"/>
          </p:nvPr>
        </p:nvSpPr>
        <p:spPr>
          <a:xfrm>
            <a:off x="-188463" y="797442"/>
            <a:ext cx="11944500" cy="1528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1"/>
              </a:buClr>
              <a:buSzPts val="2400"/>
              <a:buFont typeface="Arial"/>
              <a:buNone/>
            </a:pPr>
            <a:r>
              <a:rPr b="1" lang="en-US" sz="1800"/>
              <a:t>Suunnittelet nyt koulun ulkopuolisen (extracurricular) toiminnan</a:t>
            </a:r>
            <a:r>
              <a:rPr lang="en-US" sz="1800"/>
              <a:t>, jonka voit toteuttaa realistisesti omassa koulussasi seuraavan kuukauden aikana. Aktiviteetti voi olla pieni ja yksinkertainen (esimerkiksi 3–5 päivän haaste) tai laajempi (esimerkiksi koko koulun yhteinen tapahtuma).</a:t>
            </a:r>
            <a:endParaRPr/>
          </a:p>
          <a:p>
            <a:pPr indent="-228600" lvl="0" marL="457200" marR="0" rtl="0" algn="just">
              <a:lnSpc>
                <a:spcPct val="90000"/>
              </a:lnSpc>
              <a:spcBef>
                <a:spcPts val="1000"/>
              </a:spcBef>
              <a:spcAft>
                <a:spcPts val="0"/>
              </a:spcAft>
              <a:buClr>
                <a:schemeClr val="accent1"/>
              </a:buClr>
              <a:buSzPts val="2400"/>
              <a:buFont typeface="Arial"/>
              <a:buNone/>
            </a:pPr>
            <a:r>
              <a:rPr lang="en-US" sz="1800"/>
              <a:t>Tavoitteesi on luoda jotakin </a:t>
            </a:r>
            <a:r>
              <a:rPr b="1" lang="en-US" sz="1800"/>
              <a:t>merkityksellistä, hallittavaa ja oppilaiden kanssa yhdessä omistettua ja toteutettua</a:t>
            </a:r>
            <a:r>
              <a:rPr lang="en-US" sz="1800"/>
              <a:t>.</a:t>
            </a:r>
            <a:endParaRPr/>
          </a:p>
        </p:txBody>
      </p:sp>
      <p:sp>
        <p:nvSpPr>
          <p:cNvPr id="560" name="Google Shape;560;g3b05430cd3f_2_230"/>
          <p:cNvSpPr txBox="1"/>
          <p:nvPr/>
        </p:nvSpPr>
        <p:spPr>
          <a:xfrm>
            <a:off x="97970" y="2287102"/>
            <a:ext cx="5810401" cy="46166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Vaihe 1. Valitse painopiste</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Valitse </a:t>
            </a:r>
            <a:r>
              <a:rPr b="1" i="0" lang="en-US" sz="1400" u="none" cap="none" strike="noStrike">
                <a:solidFill>
                  <a:srgbClr val="000000"/>
                </a:solidFill>
                <a:latin typeface="Arial"/>
                <a:ea typeface="Arial"/>
                <a:cs typeface="Arial"/>
                <a:sym typeface="Arial"/>
              </a:rPr>
              <a:t>YKSI</a:t>
            </a:r>
            <a:r>
              <a:rPr b="0" i="0" lang="en-US" sz="1400" u="none" cap="none" strike="noStrike">
                <a:solidFill>
                  <a:srgbClr val="000000"/>
                </a:solidFill>
                <a:latin typeface="Arial"/>
                <a:ea typeface="Arial"/>
                <a:cs typeface="Arial"/>
                <a:sym typeface="Arial"/>
              </a:rPr>
              <a:t> painopistealue: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Verkkokäyttäytymisen ystävällisyys</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Digitaalinen tasapaino</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Yhteistyö ja ihmissuhteet</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Turvallinen toiminta verkossa</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Tunteiden säätely</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Hyvinvointi kotona teknologian kanssa</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Yhteisöllinen tietoisuus (esim. positiivinen digitaalinen jalanjälki)</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Pohdintakysymys:</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Miksi tämä painopiste on </a:t>
            </a:r>
            <a:r>
              <a:rPr b="1" i="0" lang="en-US" sz="1400" u="none" cap="none" strike="noStrike">
                <a:solidFill>
                  <a:srgbClr val="000000"/>
                </a:solidFill>
                <a:latin typeface="Arial"/>
                <a:ea typeface="Arial"/>
                <a:cs typeface="Arial"/>
                <a:sym typeface="Arial"/>
              </a:rPr>
              <a:t>tarpeellinen juuri SINUN luokallesi</a:t>
            </a:r>
            <a:r>
              <a:rPr b="0" i="0" lang="en-US" sz="14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Ajattele konkreettisia esimerkkejä, joita olet havainnut, kuten:</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ryhmäkeskustelut (esim. luokan chatit)</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konfliktit tai väärinymmärrykset</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ruutu-uupumus tai keskittymisvaikeudet</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perheiden digirutiinit</a:t>
            </a:r>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vertaisten vaikutus toisiinsa</a:t>
            </a:r>
            <a:endParaRPr/>
          </a:p>
        </p:txBody>
      </p:sp>
      <p:sp>
        <p:nvSpPr>
          <p:cNvPr id="561" name="Google Shape;561;g3b05430cd3f_2_230"/>
          <p:cNvSpPr txBox="1"/>
          <p:nvPr/>
        </p:nvSpPr>
        <p:spPr>
          <a:xfrm>
            <a:off x="5783787" y="2326242"/>
            <a:ext cx="6196988"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Vaihe 2. Luonnostele toimintasi mallipohjan avulla</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Käytä alla olevaa </a:t>
            </a:r>
            <a:r>
              <a:rPr b="1" i="0" lang="en-US" sz="1400" u="none" cap="none" strike="noStrike">
                <a:solidFill>
                  <a:srgbClr val="000000"/>
                </a:solidFill>
                <a:latin typeface="Arial"/>
                <a:ea typeface="Arial"/>
                <a:cs typeface="Arial"/>
                <a:sym typeface="Arial"/>
              </a:rPr>
              <a:t>kerhotoiminnan / koulun ulkopuolisen toiminnan suunnittelupohjaa</a:t>
            </a:r>
            <a:r>
              <a:rPr b="0" i="0" lang="en-US" sz="14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Voit työskennellä </a:t>
            </a:r>
            <a:r>
              <a:rPr b="1" i="0" lang="en-US" sz="1400" u="none" cap="none" strike="noStrike">
                <a:solidFill>
                  <a:srgbClr val="000000"/>
                </a:solidFill>
                <a:latin typeface="Arial"/>
                <a:ea typeface="Arial"/>
                <a:cs typeface="Arial"/>
                <a:sym typeface="Arial"/>
              </a:rPr>
              <a:t>3–4 hengen ryhmissä</a:t>
            </a:r>
            <a:r>
              <a:rPr b="0" i="0" lang="en-US" sz="1400" u="none" cap="none" strike="noStrike">
                <a:solidFill>
                  <a:srgbClr val="000000"/>
                </a:solidFill>
                <a:latin typeface="Arial"/>
                <a:ea typeface="Arial"/>
                <a:cs typeface="Arial"/>
                <a:sym typeface="Arial"/>
              </a:rPr>
              <a:t> tai </a:t>
            </a:r>
            <a:r>
              <a:rPr b="1" i="0" lang="en-US" sz="1400" u="none" cap="none" strike="noStrike">
                <a:solidFill>
                  <a:srgbClr val="000000"/>
                </a:solidFill>
                <a:latin typeface="Arial"/>
                <a:ea typeface="Arial"/>
                <a:cs typeface="Arial"/>
                <a:sym typeface="Arial"/>
              </a:rPr>
              <a:t>yksilöllisesti</a:t>
            </a:r>
            <a:r>
              <a:rPr b="0" i="0" lang="en-US" sz="1400" u="none" cap="none" strike="noStrike">
                <a:solidFill>
                  <a:srgbClr val="000000"/>
                </a:solidFill>
                <a:latin typeface="Arial"/>
                <a:ea typeface="Arial"/>
                <a:cs typeface="Arial"/>
                <a:sym typeface="Arial"/>
              </a:rPr>
              <a:t>.</a:t>
            </a:r>
            <a:endParaRPr/>
          </a:p>
        </p:txBody>
      </p:sp>
      <p:sp>
        <p:nvSpPr>
          <p:cNvPr id="562" name="Google Shape;562;g3b05430cd3f_2_230"/>
          <p:cNvSpPr txBox="1"/>
          <p:nvPr/>
        </p:nvSpPr>
        <p:spPr>
          <a:xfrm>
            <a:off x="5783787" y="4076387"/>
            <a:ext cx="6196988" cy="2462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Vaihe 3. Lyhyt vertaisjakaminen (valinnainen koulutuksessa)</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Pyydä </a:t>
            </a:r>
            <a:r>
              <a:rPr b="1" i="0" lang="en-US" sz="1400" u="none" cap="none" strike="noStrike">
                <a:solidFill>
                  <a:srgbClr val="000000"/>
                </a:solidFill>
                <a:latin typeface="Arial"/>
                <a:ea typeface="Arial"/>
                <a:cs typeface="Arial"/>
                <a:sym typeface="Arial"/>
              </a:rPr>
              <a:t>2–3 vapaaehtoista</a:t>
            </a:r>
            <a:r>
              <a:rPr b="0" i="0" lang="en-US" sz="1400" u="none" cap="none" strike="noStrike">
                <a:solidFill>
                  <a:srgbClr val="000000"/>
                </a:solidFill>
                <a:latin typeface="Arial"/>
                <a:ea typeface="Arial"/>
                <a:cs typeface="Arial"/>
                <a:sym typeface="Arial"/>
              </a:rPr>
              <a:t> esittelemään luonnoksensa.</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Käytä apuna seuraavia ohjaavia kysymyksiä:</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Mitä </a:t>
            </a:r>
            <a:r>
              <a:rPr b="1" i="0" lang="en-US" sz="1400" u="none" cap="none" strike="noStrike">
                <a:solidFill>
                  <a:srgbClr val="000000"/>
                </a:solidFill>
                <a:latin typeface="Arial"/>
                <a:ea typeface="Arial"/>
                <a:cs typeface="Arial"/>
                <a:sym typeface="Arial"/>
              </a:rPr>
              <a:t>digitaalisia toimintatapoja</a:t>
            </a:r>
            <a:r>
              <a:rPr b="0" i="0" lang="en-US" sz="1400" u="none" cap="none" strike="noStrike">
                <a:solidFill>
                  <a:srgbClr val="000000"/>
                </a:solidFill>
                <a:latin typeface="Arial"/>
                <a:ea typeface="Arial"/>
                <a:cs typeface="Arial"/>
                <a:sym typeface="Arial"/>
              </a:rPr>
              <a:t> tämä toiminta pyrkii kehittämään tai ohjaamaan?</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Mitkä </a:t>
            </a:r>
            <a:r>
              <a:rPr b="1" i="0" lang="en-US" sz="1400" u="none" cap="none" strike="noStrike">
                <a:solidFill>
                  <a:srgbClr val="000000"/>
                </a:solidFill>
                <a:latin typeface="Arial"/>
                <a:ea typeface="Arial"/>
                <a:cs typeface="Arial"/>
                <a:sym typeface="Arial"/>
              </a:rPr>
              <a:t>PERMA-elementit</a:t>
            </a:r>
            <a:r>
              <a:rPr b="0" i="0" lang="en-US" sz="1400" u="none" cap="none" strike="noStrike">
                <a:solidFill>
                  <a:srgbClr val="000000"/>
                </a:solidFill>
                <a:latin typeface="Arial"/>
                <a:ea typeface="Arial"/>
                <a:cs typeface="Arial"/>
                <a:sym typeface="Arial"/>
              </a:rPr>
              <a:t> aktivoituvat ja </a:t>
            </a:r>
            <a:r>
              <a:rPr b="1" i="0" lang="en-US" sz="1400" u="none" cap="none" strike="noStrike">
                <a:solidFill>
                  <a:srgbClr val="000000"/>
                </a:solidFill>
                <a:latin typeface="Arial"/>
                <a:ea typeface="Arial"/>
                <a:cs typeface="Arial"/>
                <a:sym typeface="Arial"/>
              </a:rPr>
              <a:t>miten</a:t>
            </a:r>
            <a:r>
              <a:rPr b="0" i="0" lang="en-US" sz="14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Miten </a:t>
            </a:r>
            <a:r>
              <a:rPr b="1" i="0" lang="en-US" sz="1400" u="none" cap="none" strike="noStrike">
                <a:solidFill>
                  <a:srgbClr val="000000"/>
                </a:solidFill>
                <a:latin typeface="Arial"/>
                <a:ea typeface="Arial"/>
                <a:cs typeface="Arial"/>
                <a:sym typeface="Arial"/>
              </a:rPr>
              <a:t>oppilaat voivat ottaa enemmän omistajuutta</a:t>
            </a:r>
            <a:r>
              <a:rPr b="0" i="0" lang="en-US" sz="1400" u="none" cap="none" strike="noStrike">
                <a:solidFill>
                  <a:srgbClr val="000000"/>
                </a:solidFill>
                <a:latin typeface="Arial"/>
                <a:ea typeface="Arial"/>
                <a:cs typeface="Arial"/>
                <a:sym typeface="Arial"/>
              </a:rPr>
              <a:t> tässä toiminnassa?</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g3b05430cd3f_2_24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Reflection </a:t>
            </a:r>
            <a:endParaRPr/>
          </a:p>
        </p:txBody>
      </p:sp>
      <p:sp>
        <p:nvSpPr>
          <p:cNvPr id="569" name="Google Shape;569;g3b05430cd3f_2_246"/>
          <p:cNvSpPr txBox="1"/>
          <p:nvPr/>
        </p:nvSpPr>
        <p:spPr>
          <a:xfrm>
            <a:off x="97969" y="936166"/>
            <a:ext cx="11734147"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Vaihe 1. Kirjoita yksi lause jokaiseen väittämään</a:t>
            </a:r>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Yksi tämän toiminnan osa, joka toimisi hyvin omassa luokassani, on…</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Yksi asia, jota minun pitäisi mukauttaa, on…</a:t>
            </a:r>
            <a:endParaRPr/>
          </a:p>
        </p:txBody>
      </p:sp>
      <p:sp>
        <p:nvSpPr>
          <p:cNvPr id="570" name="Google Shape;570;g3b05430cd3f_2_246"/>
          <p:cNvSpPr txBox="1"/>
          <p:nvPr/>
        </p:nvSpPr>
        <p:spPr>
          <a:xfrm>
            <a:off x="97969" y="2209657"/>
            <a:ext cx="11734146"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Vaihe 2. Jaa ajatuksesi parin kanssa</a:t>
            </a:r>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Mitä </a:t>
            </a:r>
            <a:r>
              <a:rPr b="1" i="0" lang="en-US" sz="1600" u="none" cap="none" strike="noStrike">
                <a:solidFill>
                  <a:srgbClr val="000000"/>
                </a:solidFill>
                <a:latin typeface="Arial"/>
                <a:ea typeface="Arial"/>
                <a:cs typeface="Arial"/>
                <a:sym typeface="Arial"/>
              </a:rPr>
              <a:t>digitaalisia toimintatapoja</a:t>
            </a:r>
            <a:r>
              <a:rPr b="0" i="0" lang="en-US" sz="1600" u="none" cap="none" strike="noStrike">
                <a:solidFill>
                  <a:srgbClr val="000000"/>
                </a:solidFill>
                <a:latin typeface="Arial"/>
                <a:ea typeface="Arial"/>
                <a:cs typeface="Arial"/>
                <a:sym typeface="Arial"/>
              </a:rPr>
              <a:t> tämä toiminta voisi parantaa luokassasi tai koulussasi?</a:t>
            </a:r>
            <a:endParaRPr/>
          </a:p>
          <a:p>
            <a:pPr indent="-101600" lvl="0" marL="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Miten uskot oppilaidesi </a:t>
            </a:r>
            <a:r>
              <a:rPr b="1" i="0" lang="en-US" sz="1600" u="none" cap="none" strike="noStrike">
                <a:solidFill>
                  <a:srgbClr val="000000"/>
                </a:solidFill>
                <a:latin typeface="Arial"/>
                <a:ea typeface="Arial"/>
                <a:cs typeface="Arial"/>
                <a:sym typeface="Arial"/>
              </a:rPr>
              <a:t>reagoivan 5 päivän ystävällisyshaasteeseen</a:t>
            </a:r>
            <a:r>
              <a:rPr b="0" i="0" lang="en-US" sz="1600" u="none" cap="none" strike="noStrike">
                <a:solidFill>
                  <a:srgbClr val="000000"/>
                </a:solidFill>
                <a:latin typeface="Arial"/>
                <a:ea typeface="Arial"/>
                <a:cs typeface="Arial"/>
                <a:sym typeface="Arial"/>
              </a:rPr>
              <a:t>?</a:t>
            </a:r>
            <a:endParaRPr/>
          </a:p>
        </p:txBody>
      </p:sp>
      <p:sp>
        <p:nvSpPr>
          <p:cNvPr id="571" name="Google Shape;571;g3b05430cd3f_2_246"/>
          <p:cNvSpPr txBox="1"/>
          <p:nvPr/>
        </p:nvSpPr>
        <p:spPr>
          <a:xfrm>
            <a:off x="97969" y="3483149"/>
            <a:ext cx="11734146" cy="32932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Vaihe 3. Yhteinen purkukeskustelu</a:t>
            </a:r>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Yhteisessä keskustelussa vapaaehtoiset jakavat keskeisiä oivalluksia.</a:t>
            </a:r>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Käytä </a:t>
            </a:r>
            <a:r>
              <a:rPr b="1" i="0" lang="en-US" sz="1600" u="none" cap="none" strike="noStrike">
                <a:solidFill>
                  <a:srgbClr val="000000"/>
                </a:solidFill>
                <a:latin typeface="Arial"/>
                <a:ea typeface="Arial"/>
                <a:cs typeface="Arial"/>
                <a:sym typeface="Arial"/>
              </a:rPr>
              <a:t>YHTÄ ohjaavaa kysymystä</a:t>
            </a:r>
            <a:r>
              <a:rPr b="0" i="0" lang="en-US" sz="1600" u="none" cap="none" strike="noStrike">
                <a:solidFill>
                  <a:srgbClr val="000000"/>
                </a:solidFill>
                <a:latin typeface="Arial"/>
                <a:ea typeface="Arial"/>
                <a:cs typeface="Arial"/>
                <a:sym typeface="Arial"/>
              </a:rPr>
              <a:t> keskustelun fokusoimiseksi:</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Mitkä </a:t>
            </a:r>
            <a:r>
              <a:rPr b="1" i="0" lang="en-US" sz="1600" u="none" cap="none" strike="noStrike">
                <a:solidFill>
                  <a:srgbClr val="000000"/>
                </a:solidFill>
                <a:latin typeface="Arial"/>
                <a:ea typeface="Arial"/>
                <a:cs typeface="Arial"/>
                <a:sym typeface="Arial"/>
              </a:rPr>
              <a:t>PERMA-elementit</a:t>
            </a:r>
            <a:r>
              <a:rPr b="0" i="0" lang="en-US" sz="1600" u="none" cap="none" strike="noStrike">
                <a:solidFill>
                  <a:srgbClr val="000000"/>
                </a:solidFill>
                <a:latin typeface="Arial"/>
                <a:ea typeface="Arial"/>
                <a:cs typeface="Arial"/>
                <a:sym typeface="Arial"/>
              </a:rPr>
              <a:t> ovat tässä toiminnassa vahvimmin tuettuina, ja miten tämä voisi hyödyttää oppilaita myös luokkahuoneen ulkopuolella?</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Lopuksi kirjoita </a:t>
            </a:r>
            <a:r>
              <a:rPr b="1" i="0" lang="en-US" sz="1600" u="none" cap="none" strike="noStrike">
                <a:solidFill>
                  <a:srgbClr val="000000"/>
                </a:solidFill>
                <a:latin typeface="Arial"/>
                <a:ea typeface="Arial"/>
                <a:cs typeface="Arial"/>
                <a:sym typeface="Arial"/>
              </a:rPr>
              <a:t>yhden lauseen sitoumus</a:t>
            </a:r>
            <a:r>
              <a:rPr b="0" i="0" lang="en-US" sz="16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rgbClr val="000000"/>
                </a:solidFill>
                <a:latin typeface="Arial"/>
                <a:ea typeface="Arial"/>
                <a:cs typeface="Arial"/>
                <a:sym typeface="Arial"/>
              </a:rPr>
              <a:t>“Yksi teko, jonka aion tehdä seuraavan kuukauden aikana, on…”</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Kirjaa sitoumukset yhteiselle Padlet-seinälle otsikolla:</a:t>
            </a:r>
            <a:br>
              <a:rPr b="0" i="0" lang="en-US" sz="1600" u="none" cap="none" strike="noStrike">
                <a:solidFill>
                  <a:srgbClr val="000000"/>
                </a:solidFill>
                <a:latin typeface="Arial"/>
                <a:ea typeface="Arial"/>
                <a:cs typeface="Arial"/>
                <a:sym typeface="Arial"/>
              </a:rPr>
            </a:br>
            <a:r>
              <a:rPr b="1" i="0" lang="en-US" sz="1600" u="none" cap="none" strike="noStrike">
                <a:solidFill>
                  <a:srgbClr val="000000"/>
                </a:solidFill>
                <a:latin typeface="Arial"/>
                <a:ea typeface="Arial"/>
                <a:cs typeface="Arial"/>
                <a:sym typeface="Arial"/>
              </a:rPr>
              <a:t>“Seuraavat askeleet digihyvinvoinnin tukemiseksi”</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3b05430cd3f_0_1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Miksi PERMA?</a:t>
            </a:r>
            <a:endParaRPr/>
          </a:p>
        </p:txBody>
      </p:sp>
      <p:sp>
        <p:nvSpPr>
          <p:cNvPr id="90" name="Google Shape;90;g3b05430cd3f_0_18"/>
          <p:cNvSpPr txBox="1"/>
          <p:nvPr/>
        </p:nvSpPr>
        <p:spPr>
          <a:xfrm>
            <a:off x="179550" y="3153600"/>
            <a:ext cx="11832900" cy="86413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15000"/>
              </a:lnSpc>
              <a:spcBef>
                <a:spcPts val="100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ctr">
              <a:lnSpc>
                <a:spcPct val="115000"/>
              </a:lnSpc>
              <a:spcBef>
                <a:spcPts val="1000"/>
              </a:spcBef>
              <a:spcAft>
                <a:spcPts val="0"/>
              </a:spcAft>
              <a:buNone/>
            </a:pPr>
            <a:r>
              <a:rPr b="0" i="0" lang="en-US" sz="3200" u="none" cap="none" strike="noStrike">
                <a:solidFill>
                  <a:srgbClr val="000000"/>
                </a:solidFill>
                <a:latin typeface="Arial"/>
                <a:ea typeface="Arial"/>
                <a:cs typeface="Arial"/>
                <a:sym typeface="Arial"/>
              </a:rPr>
              <a:t>Miksi tämä on tärkeää?</a:t>
            </a:r>
            <a:endParaRPr/>
          </a:p>
          <a:p>
            <a:pPr indent="0" lvl="0" marL="0" marR="0" rtl="0" algn="ctr">
              <a:lnSpc>
                <a:spcPct val="115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a:t>
            </a:r>
            <a:endParaRPr b="1" i="0" sz="2600" u="none" cap="none" strike="noStrike">
              <a:solidFill>
                <a:srgbClr val="FEF6FC"/>
              </a:solidFill>
              <a:latin typeface="Arial"/>
              <a:ea typeface="Arial"/>
              <a:cs typeface="Arial"/>
              <a:sym typeface="Arial"/>
            </a:endParaRPr>
          </a:p>
        </p:txBody>
      </p:sp>
      <p:sp>
        <p:nvSpPr>
          <p:cNvPr id="91" name="Google Shape;91;g3b05430cd3f_0_18"/>
          <p:cNvSpPr txBox="1"/>
          <p:nvPr>
            <p:ph idx="2" type="body"/>
          </p:nvPr>
        </p:nvSpPr>
        <p:spPr>
          <a:xfrm>
            <a:off x="179825" y="912596"/>
            <a:ext cx="11780789" cy="2031325"/>
          </a:xfrm>
          <a:prstGeom prst="rect">
            <a:avLst/>
          </a:prstGeom>
          <a:noFill/>
          <a:ln>
            <a:noFill/>
          </a:ln>
        </p:spPr>
        <p:txBody>
          <a:bodyPr anchorCtr="0" anchor="ctr"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PERMA-malli</a:t>
            </a:r>
            <a:r>
              <a:rPr b="0" i="0" lang="en-US" sz="1800" u="none" cap="none" strike="noStrike">
                <a:solidFill>
                  <a:schemeClr val="dk1"/>
                </a:solidFill>
                <a:latin typeface="Arial"/>
                <a:ea typeface="Arial"/>
                <a:cs typeface="Arial"/>
                <a:sym typeface="Arial"/>
              </a:rPr>
              <a:t> tarjoaa yksinkertaisen mutta vaikuttavan tavan jäsentää hyvinvointia (Seligman, 2011).</a:t>
            </a:r>
            <a:endParaRPr/>
          </a:p>
          <a:p>
            <a:pPr indent="0" lvl="0" marL="0" marR="0" rtl="0" algn="l">
              <a:lnSpc>
                <a:spcPct val="100000"/>
              </a:lnSpc>
              <a:spcBef>
                <a:spcPts val="0"/>
              </a:spcBef>
              <a:spcAft>
                <a:spcPts val="0"/>
              </a:spcAft>
              <a:buClr>
                <a:schemeClr val="dk2"/>
              </a:buClr>
              <a:buSzPts val="1800"/>
              <a:buNone/>
            </a:pPr>
            <a:r>
              <a:t/>
            </a:r>
            <a:endParaRPr b="0" i="0" sz="1800" u="none" cap="none" strike="noStrike">
              <a:solidFill>
                <a:schemeClr val="dk1"/>
              </a:solidFill>
              <a:latin typeface="Arial"/>
              <a:ea typeface="Arial"/>
              <a:cs typeface="Arial"/>
              <a:sym typeface="Arial"/>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Jokainen periaate edustaa jotakin sellaista, mitä ihmiset yleisesti tavoittelevat hyvän elämän osatekijänä.</a:t>
            </a:r>
            <a:endParaRPr/>
          </a:p>
          <a:p>
            <a:pPr indent="0" lvl="0" marL="0" marR="0" rtl="0" algn="l">
              <a:lnSpc>
                <a:spcPct val="100000"/>
              </a:lnSpc>
              <a:spcBef>
                <a:spcPts val="0"/>
              </a:spcBef>
              <a:spcAft>
                <a:spcPts val="0"/>
              </a:spcAft>
              <a:buClr>
                <a:schemeClr val="dk2"/>
              </a:buClr>
              <a:buSzPts val="1800"/>
              <a:buFont typeface="Arial"/>
              <a:buNone/>
            </a:pPr>
            <a:r>
              <a:t/>
            </a:r>
            <a:endParaRPr b="0" i="0" sz="1800" u="none" cap="none" strike="noStrike">
              <a:solidFill>
                <a:schemeClr val="dk1"/>
              </a:solidFill>
              <a:latin typeface="Arial"/>
              <a:ea typeface="Arial"/>
              <a:cs typeface="Arial"/>
              <a:sym typeface="Arial"/>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Digitaaliseen kontekstiin sovellettuna nämä periaatteet tarjoavat selkeän viitekehyksen oppituntien suunnitteluun </a:t>
            </a:r>
            <a:endParaRPr/>
          </a:p>
          <a:p>
            <a:pPr indent="0" lvl="0" marL="0" marR="0" rtl="0" algn="l">
              <a:lnSpc>
                <a:spcPct val="100000"/>
              </a:lnSpc>
              <a:spcBef>
                <a:spcPts val="0"/>
              </a:spcBef>
              <a:spcAft>
                <a:spcPts val="0"/>
              </a:spcAft>
              <a:buClr>
                <a:schemeClr val="dk1"/>
              </a:buClr>
              <a:buSzPts val="1800"/>
              <a:buNone/>
            </a:pPr>
            <a:r>
              <a:rPr b="0" i="0" lang="en-US" sz="1800" u="none" cap="none" strike="noStrike">
                <a:solidFill>
                  <a:schemeClr val="dk1"/>
                </a:solidFill>
                <a:latin typeface="Arial"/>
                <a:ea typeface="Arial"/>
                <a:cs typeface="Arial"/>
                <a:sym typeface="Arial"/>
              </a:rPr>
              <a:t>  siten, että ne tukevat oppilaiden ja opiskelijoiden emotionaalisia, sosiaalisia ja kognitiivisia tarpeita digitaalisissa </a:t>
            </a:r>
            <a:endParaRPr/>
          </a:p>
          <a:p>
            <a:pPr indent="0" lvl="0" marL="0" marR="0" rtl="0" algn="l">
              <a:lnSpc>
                <a:spcPct val="100000"/>
              </a:lnSpc>
              <a:spcBef>
                <a:spcPts val="0"/>
              </a:spcBef>
              <a:spcAft>
                <a:spcPts val="0"/>
              </a:spcAft>
              <a:buClr>
                <a:schemeClr val="dk1"/>
              </a:buClr>
              <a:buSzPts val="1800"/>
              <a:buNone/>
            </a:pPr>
            <a:r>
              <a:rPr b="0" i="0" lang="en-US" sz="1800" u="none" cap="none" strike="noStrike">
                <a:solidFill>
                  <a:schemeClr val="dk1"/>
                </a:solidFill>
                <a:latin typeface="Arial"/>
                <a:ea typeface="Arial"/>
                <a:cs typeface="Arial"/>
                <a:sym typeface="Arial"/>
              </a:rPr>
              <a:t>  oppimisympäristöissä (Avikainen </a:t>
            </a:r>
            <a:r>
              <a:rPr lang="en-US">
                <a:solidFill>
                  <a:schemeClr val="dk1"/>
                </a:solidFill>
                <a:latin typeface="Arial"/>
                <a:ea typeface="Arial"/>
                <a:cs typeface="Arial"/>
                <a:sym typeface="Arial"/>
              </a:rPr>
              <a:t>et al</a:t>
            </a:r>
            <a:r>
              <a:rPr b="0" i="0" lang="en-US" sz="1800" u="none" cap="none" strike="noStrike">
                <a:solidFill>
                  <a:schemeClr val="dk1"/>
                </a:solidFill>
                <a:latin typeface="Arial"/>
                <a:ea typeface="Arial"/>
                <a:cs typeface="Arial"/>
                <a:sym typeface="Arial"/>
              </a:rPr>
              <a:t>., 2025).</a:t>
            </a:r>
            <a:endParaRPr/>
          </a:p>
        </p:txBody>
      </p:sp>
      <p:sp>
        <p:nvSpPr>
          <p:cNvPr id="92" name="Google Shape;92;g3b05430cd3f_0_18"/>
          <p:cNvSpPr txBox="1"/>
          <p:nvPr>
            <p:ph idx="2" type="body"/>
          </p:nvPr>
        </p:nvSpPr>
        <p:spPr>
          <a:xfrm>
            <a:off x="124013" y="4227416"/>
            <a:ext cx="11943974" cy="2308324"/>
          </a:xfrm>
          <a:prstGeom prst="rect">
            <a:avLst/>
          </a:prstGeom>
          <a:noFill/>
          <a:ln>
            <a:noFill/>
          </a:ln>
        </p:spPr>
        <p:txBody>
          <a:bodyPr anchorCtr="0" anchor="ctr"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1" i="0" lang="en-US" u="none" cap="none" strike="noStrike">
                <a:solidFill>
                  <a:schemeClr val="dk1"/>
                </a:solidFill>
                <a:latin typeface="Arial"/>
                <a:ea typeface="Arial"/>
                <a:cs typeface="Arial"/>
                <a:sym typeface="Arial"/>
              </a:rPr>
              <a:t>Myönteiset tunteet</a:t>
            </a:r>
            <a:r>
              <a:rPr b="0" i="0" lang="en-US" u="none" cap="none" strike="noStrike">
                <a:solidFill>
                  <a:schemeClr val="dk1"/>
                </a:solidFill>
                <a:latin typeface="Arial"/>
                <a:ea typeface="Arial"/>
                <a:cs typeface="Arial"/>
                <a:sym typeface="Arial"/>
              </a:rPr>
              <a:t> auttavat oppilaita ja opiskelijoita tuntemaan olonsa turvalliseksi, motivoituneeksi ja iloiseksi digitaalisessa oppimisessa.</a:t>
            </a:r>
            <a:endParaRPr/>
          </a:p>
          <a:p>
            <a:pPr indent="-114300" lvl="0" marL="0" marR="0" rtl="0" algn="l">
              <a:lnSpc>
                <a:spcPct val="100000"/>
              </a:lnSpc>
              <a:spcBef>
                <a:spcPts val="0"/>
              </a:spcBef>
              <a:spcAft>
                <a:spcPts val="0"/>
              </a:spcAft>
              <a:buClr>
                <a:schemeClr val="dk1"/>
              </a:buClr>
              <a:buSzPts val="1800"/>
              <a:buFont typeface="Arial"/>
              <a:buChar char="•"/>
            </a:pPr>
            <a:r>
              <a:rPr b="1" i="0" lang="en-US" u="none" cap="none" strike="noStrike">
                <a:solidFill>
                  <a:schemeClr val="dk1"/>
                </a:solidFill>
                <a:latin typeface="Arial"/>
                <a:ea typeface="Arial"/>
                <a:cs typeface="Arial"/>
                <a:sym typeface="Arial"/>
              </a:rPr>
              <a:t>Sitoutuminen</a:t>
            </a:r>
            <a:r>
              <a:rPr b="0" i="0" lang="en-US" u="none" cap="none" strike="noStrike">
                <a:solidFill>
                  <a:schemeClr val="dk1"/>
                </a:solidFill>
                <a:latin typeface="Arial"/>
                <a:ea typeface="Arial"/>
                <a:cs typeface="Arial"/>
                <a:sym typeface="Arial"/>
              </a:rPr>
              <a:t> pitää oppijat uppoutuneina ja uteliaina sen sijaan, että he olisivat häiriintyneitä tai passiivisia.</a:t>
            </a:r>
            <a:endParaRPr/>
          </a:p>
          <a:p>
            <a:pPr indent="-114300" lvl="0" marL="0" marR="0" rtl="0" algn="l">
              <a:lnSpc>
                <a:spcPct val="100000"/>
              </a:lnSpc>
              <a:spcBef>
                <a:spcPts val="0"/>
              </a:spcBef>
              <a:spcAft>
                <a:spcPts val="0"/>
              </a:spcAft>
              <a:buClr>
                <a:schemeClr val="dk1"/>
              </a:buClr>
              <a:buSzPts val="1800"/>
              <a:buFont typeface="Arial"/>
              <a:buChar char="•"/>
            </a:pPr>
            <a:r>
              <a:rPr b="1" i="0" lang="en-US" u="none" cap="none" strike="noStrike">
                <a:solidFill>
                  <a:schemeClr val="dk1"/>
                </a:solidFill>
                <a:latin typeface="Arial"/>
                <a:ea typeface="Arial"/>
                <a:cs typeface="Arial"/>
                <a:sym typeface="Arial"/>
              </a:rPr>
              <a:t>Ihmissuhteet</a:t>
            </a:r>
            <a:r>
              <a:rPr b="0" i="0" lang="en-US" u="none" cap="none" strike="noStrike">
                <a:solidFill>
                  <a:schemeClr val="dk1"/>
                </a:solidFill>
                <a:latin typeface="Arial"/>
                <a:ea typeface="Arial"/>
                <a:cs typeface="Arial"/>
                <a:sym typeface="Arial"/>
              </a:rPr>
              <a:t> varmistavat, että teknologia vahvistaa inhimillistä vuorovaikutusta sen sijaan, että se korvaisi sen.</a:t>
            </a:r>
            <a:endParaRPr/>
          </a:p>
          <a:p>
            <a:pPr indent="-114300" lvl="0" marL="0" marR="0" rtl="0" algn="l">
              <a:lnSpc>
                <a:spcPct val="100000"/>
              </a:lnSpc>
              <a:spcBef>
                <a:spcPts val="0"/>
              </a:spcBef>
              <a:spcAft>
                <a:spcPts val="0"/>
              </a:spcAft>
              <a:buClr>
                <a:schemeClr val="dk1"/>
              </a:buClr>
              <a:buSzPts val="1800"/>
              <a:buFont typeface="Arial"/>
              <a:buChar char="•"/>
            </a:pPr>
            <a:r>
              <a:rPr b="1" i="0" lang="en-US" u="none" cap="none" strike="noStrike">
                <a:solidFill>
                  <a:schemeClr val="dk1"/>
                </a:solidFill>
                <a:latin typeface="Arial"/>
                <a:ea typeface="Arial"/>
                <a:cs typeface="Arial"/>
                <a:sym typeface="Arial"/>
              </a:rPr>
              <a:t>Merkityksellisyys</a:t>
            </a:r>
            <a:r>
              <a:rPr b="0" i="0" lang="en-US" u="none" cap="none" strike="noStrike">
                <a:solidFill>
                  <a:schemeClr val="dk1"/>
                </a:solidFill>
                <a:latin typeface="Arial"/>
                <a:ea typeface="Arial"/>
                <a:cs typeface="Arial"/>
                <a:sym typeface="Arial"/>
              </a:rPr>
              <a:t> auttaa oppijoita ymmärtämään, miksi heidän oppimisensa on tärkeää ja miten se kytkeytyy heidän arvoihinsa.</a:t>
            </a:r>
            <a:endParaRPr/>
          </a:p>
          <a:p>
            <a:pPr indent="-114300" lvl="0" marL="0" marR="0" rtl="0" algn="l">
              <a:lnSpc>
                <a:spcPct val="100000"/>
              </a:lnSpc>
              <a:spcBef>
                <a:spcPts val="0"/>
              </a:spcBef>
              <a:spcAft>
                <a:spcPts val="0"/>
              </a:spcAft>
              <a:buClr>
                <a:schemeClr val="dk1"/>
              </a:buClr>
              <a:buSzPts val="1800"/>
              <a:buFont typeface="Arial"/>
              <a:buChar char="•"/>
            </a:pPr>
            <a:r>
              <a:rPr b="1" i="0" lang="en-US" u="none" cap="none" strike="noStrike">
                <a:solidFill>
                  <a:schemeClr val="dk1"/>
                </a:solidFill>
                <a:latin typeface="Arial"/>
                <a:ea typeface="Arial"/>
                <a:cs typeface="Arial"/>
                <a:sym typeface="Arial"/>
              </a:rPr>
              <a:t>Saavutukset</a:t>
            </a:r>
            <a:r>
              <a:rPr b="0" i="0" lang="en-US" u="none" cap="none" strike="noStrike">
                <a:solidFill>
                  <a:schemeClr val="dk1"/>
                </a:solidFill>
                <a:latin typeface="Arial"/>
                <a:ea typeface="Arial"/>
                <a:cs typeface="Arial"/>
                <a:sym typeface="Arial"/>
              </a:rPr>
              <a:t> antavat oppijoille itseluottamusta asettaa tavoitteita, työskennellä niitä kohti ja onnistua – sekä digitaalisissa että fyysisissä ympäristöissä.</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3b05430cd3f_2_25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References</a:t>
            </a:r>
            <a:endParaRPr/>
          </a:p>
        </p:txBody>
      </p:sp>
      <p:sp>
        <p:nvSpPr>
          <p:cNvPr id="578" name="Google Shape;578;g3b05430cd3f_2_25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a:p>
        </p:txBody>
      </p:sp>
      <p:sp>
        <p:nvSpPr>
          <p:cNvPr id="579" name="Google Shape;579;g3b05430cd3f_2_25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lang="en-US">
                <a:solidFill>
                  <a:srgbClr val="000000"/>
                </a:solidFill>
              </a:rPr>
              <a:t>Bamford, J., &amp; Heugh, S. (2021). </a:t>
            </a:r>
            <a:r>
              <a:rPr i="1" lang="en-US">
                <a:solidFill>
                  <a:srgbClr val="000000"/>
                </a:solidFill>
              </a:rPr>
              <a:t>Enhancing student wellbeing and student belonging in university through a gamification approach to rewarding and recognising extracurricular activities.</a:t>
            </a:r>
            <a:r>
              <a:rPr lang="en-US">
                <a:solidFill>
                  <a:srgbClr val="000000"/>
                </a:solidFill>
              </a:rPr>
              <a:t> London Metropolitan University.</a:t>
            </a:r>
            <a:endParaRPr u="sng">
              <a:solidFill>
                <a:srgbClr val="1155CC"/>
              </a:solidFill>
            </a:endParaRPr>
          </a:p>
          <a:p>
            <a:pPr indent="0" lvl="0" marL="0" rtl="0" algn="l">
              <a:lnSpc>
                <a:spcPct val="100000"/>
              </a:lnSpc>
              <a:spcBef>
                <a:spcPts val="1200"/>
              </a:spcBef>
              <a:spcAft>
                <a:spcPts val="0"/>
              </a:spcAft>
              <a:buSzPts val="1800"/>
              <a:buNone/>
            </a:pPr>
            <a:r>
              <a:rPr lang="en-US">
                <a:solidFill>
                  <a:srgbClr val="000000"/>
                </a:solidFill>
              </a:rPr>
              <a:t>Beattie, E. N. (2025). </a:t>
            </a:r>
            <a:r>
              <a:rPr i="1" lang="en-US">
                <a:solidFill>
                  <a:srgbClr val="000000"/>
                </a:solidFill>
              </a:rPr>
              <a:t>Beyond the screen: Cultivating joy, creativity, and well-being in online learning environments.</a:t>
            </a:r>
            <a:r>
              <a:rPr lang="en-US">
                <a:solidFill>
                  <a:srgbClr val="000000"/>
                </a:solidFill>
              </a:rPr>
              <a:t> IGI Global.</a:t>
            </a:r>
            <a:endParaRPr u="sng">
              <a:solidFill>
                <a:srgbClr val="1155CC"/>
              </a:solidFill>
            </a:endParaRPr>
          </a:p>
          <a:p>
            <a:pPr indent="0" lvl="0" marL="0" rtl="0" algn="l">
              <a:lnSpc>
                <a:spcPct val="100000"/>
              </a:lnSpc>
              <a:spcBef>
                <a:spcPts val="1200"/>
              </a:spcBef>
              <a:spcAft>
                <a:spcPts val="0"/>
              </a:spcAft>
              <a:buSzPts val="1800"/>
              <a:buNone/>
            </a:pPr>
            <a:r>
              <a:rPr lang="en-US">
                <a:solidFill>
                  <a:srgbClr val="000000"/>
                </a:solidFill>
              </a:rPr>
              <a:t>Douglass, L. (2022). </a:t>
            </a:r>
            <a:r>
              <a:rPr i="1" lang="en-US">
                <a:solidFill>
                  <a:srgbClr val="000000"/>
                </a:solidFill>
              </a:rPr>
              <a:t>Exploring the value of extracurricular activities to young people's wellbeing: Three case studies.</a:t>
            </a:r>
            <a:r>
              <a:rPr lang="en-US">
                <a:solidFill>
                  <a:srgbClr val="000000"/>
                </a:solidFill>
              </a:rPr>
              <a:t> University of Exeter.</a:t>
            </a:r>
            <a:r>
              <a:rPr lang="en-US">
                <a:solidFill>
                  <a:srgbClr val="000000"/>
                </a:solidFill>
                <a:uFill>
                  <a:noFill/>
                </a:uFill>
                <a:hlinkClick r:id="rId3">
                  <a:extLst>
                    <a:ext uri="{A12FA001-AC4F-418D-AE19-62706E023703}">
                      <ahyp:hlinkClr val="tx"/>
                    </a:ext>
                  </a:extLst>
                </a:hlinkClick>
              </a:rPr>
              <a:t> </a:t>
            </a:r>
            <a:endParaRPr u="sng">
              <a:solidFill>
                <a:srgbClr val="1155CC"/>
              </a:solidFill>
            </a:endParaRPr>
          </a:p>
          <a:p>
            <a:pPr indent="0" lvl="0" marL="0" rtl="0" algn="l">
              <a:lnSpc>
                <a:spcPct val="100000"/>
              </a:lnSpc>
              <a:spcBef>
                <a:spcPts val="1200"/>
              </a:spcBef>
              <a:spcAft>
                <a:spcPts val="0"/>
              </a:spcAft>
              <a:buSzPts val="1800"/>
              <a:buNone/>
            </a:pPr>
            <a:r>
              <a:rPr lang="en-US">
                <a:solidFill>
                  <a:srgbClr val="000000"/>
                </a:solidFill>
              </a:rPr>
              <a:t>Eccles, J. S., Barber, B. L., Stone, M., &amp; Hunt, J. (2003). </a:t>
            </a:r>
            <a:r>
              <a:rPr i="1" lang="en-US">
                <a:solidFill>
                  <a:srgbClr val="000000"/>
                </a:solidFill>
              </a:rPr>
              <a:t>Extracurricular activities and adolescent development.</a:t>
            </a:r>
            <a:r>
              <a:rPr lang="en-US">
                <a:solidFill>
                  <a:srgbClr val="000000"/>
                </a:solidFill>
              </a:rPr>
              <a:t> </a:t>
            </a:r>
            <a:r>
              <a:rPr i="1" lang="en-US">
                <a:solidFill>
                  <a:srgbClr val="000000"/>
                </a:solidFill>
              </a:rPr>
              <a:t>Journal of Social Issues, 59</a:t>
            </a:r>
            <a:r>
              <a:rPr lang="en-US">
                <a:solidFill>
                  <a:srgbClr val="000000"/>
                </a:solidFill>
              </a:rPr>
              <a:t>(4), 865–889. </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Feldman, A. F., &amp; Matjasko, J. L. (2005). </a:t>
            </a:r>
            <a:r>
              <a:rPr i="1" lang="en-US">
                <a:solidFill>
                  <a:srgbClr val="000000"/>
                </a:solidFill>
              </a:rPr>
              <a:t>The role of school-based extracurricular activities in adolescent development: A comprehensive review and future directions.</a:t>
            </a:r>
            <a:r>
              <a:rPr lang="en-US">
                <a:solidFill>
                  <a:srgbClr val="000000"/>
                </a:solidFill>
              </a:rPr>
              <a:t> </a:t>
            </a:r>
            <a:r>
              <a:rPr i="1" lang="en-US">
                <a:solidFill>
                  <a:srgbClr val="000000"/>
                </a:solidFill>
              </a:rPr>
              <a:t>Review of Educational Research, 75</a:t>
            </a:r>
            <a:r>
              <a:rPr lang="en-US">
                <a:solidFill>
                  <a:srgbClr val="000000"/>
                </a:solidFill>
              </a:rPr>
              <a:t>(2), 159–210. </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Khalid, N. M., Senom, F., &amp; Muhamad, A. S. (2023). </a:t>
            </a:r>
            <a:r>
              <a:rPr i="1" lang="en-US">
                <a:solidFill>
                  <a:srgbClr val="000000"/>
                </a:solidFill>
              </a:rPr>
              <a:t>Implementation of PERMA model into teaching and learning of Generation Z.</a:t>
            </a:r>
            <a:r>
              <a:rPr lang="en-US">
                <a:solidFill>
                  <a:srgbClr val="000000"/>
                </a:solidFill>
              </a:rPr>
              <a:t> </a:t>
            </a:r>
            <a:r>
              <a:rPr i="1" lang="en-US">
                <a:solidFill>
                  <a:srgbClr val="000000"/>
                </a:solidFill>
              </a:rPr>
              <a:t>Journal of Educational Research and Practice</a:t>
            </a:r>
            <a:r>
              <a:rPr lang="en-US">
                <a:solidFill>
                  <a:srgbClr val="000000"/>
                </a:solidFill>
              </a:rPr>
              <a:t>, 22(9), 99–110.</a:t>
            </a:r>
            <a:r>
              <a:rPr lang="en-US">
                <a:solidFill>
                  <a:srgbClr val="000000"/>
                </a:solidFill>
                <a:uFill>
                  <a:noFill/>
                </a:uFill>
                <a:hlinkClick r:id="rId4">
                  <a:extLst>
                    <a:ext uri="{A12FA001-AC4F-418D-AE19-62706E023703}">
                      <ahyp:hlinkClr val="tx"/>
                    </a:ext>
                  </a:extLst>
                </a:hlinkClick>
              </a:rPr>
              <a:t> </a:t>
            </a:r>
            <a:endParaRPr u="sng">
              <a:solidFill>
                <a:srgbClr val="1155CC"/>
              </a:solidFill>
            </a:endParaRPr>
          </a:p>
          <a:p>
            <a:pPr indent="0" lvl="0" marL="0" rtl="0" algn="l">
              <a:lnSpc>
                <a:spcPct val="100000"/>
              </a:lnSpc>
              <a:spcBef>
                <a:spcPts val="1200"/>
              </a:spcBef>
              <a:spcAft>
                <a:spcPts val="0"/>
              </a:spcAft>
              <a:buSzPts val="1800"/>
              <a:buNone/>
            </a:pPr>
            <a:r>
              <a:rPr lang="en-US">
                <a:solidFill>
                  <a:srgbClr val="000000"/>
                </a:solidFill>
              </a:rPr>
              <a:t>Morgan, B., &amp; Simmons, L. (2021). </a:t>
            </a:r>
            <a:r>
              <a:rPr i="1" lang="en-US">
                <a:solidFill>
                  <a:srgbClr val="000000"/>
                </a:solidFill>
              </a:rPr>
              <a:t>A “PERMA” response to the pandemic: An online positive education programme to promote wellbeing in university students.</a:t>
            </a:r>
            <a:r>
              <a:rPr lang="en-US">
                <a:solidFill>
                  <a:srgbClr val="000000"/>
                </a:solidFill>
              </a:rPr>
              <a:t> </a:t>
            </a:r>
            <a:r>
              <a:rPr i="1" lang="en-US">
                <a:solidFill>
                  <a:srgbClr val="000000"/>
                </a:solidFill>
              </a:rPr>
              <a:t>Frontiers in Education, 6</a:t>
            </a:r>
            <a:r>
              <a:rPr lang="en-US">
                <a:solidFill>
                  <a:srgbClr val="000000"/>
                </a:solidFill>
              </a:rPr>
              <a:t>, 642632. </a:t>
            </a:r>
            <a:endParaRPr>
              <a:solidFill>
                <a:srgbClr val="000000"/>
              </a:solidFill>
            </a:endParaRPr>
          </a:p>
          <a:p>
            <a:pPr indent="0" lvl="0" marL="0" rtl="0" algn="l">
              <a:lnSpc>
                <a:spcPct val="100000"/>
              </a:lnSpc>
              <a:spcBef>
                <a:spcPts val="1200"/>
              </a:spcBef>
              <a:spcAft>
                <a:spcPts val="0"/>
              </a:spcAft>
              <a:buSzPts val="1800"/>
              <a:buNone/>
            </a:pPr>
            <a:r>
              <a:t/>
            </a:r>
            <a:endParaRPr>
              <a:solidFill>
                <a:srgbClr val="000000"/>
              </a:solidFill>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8"/>
          <p:cNvSpPr txBox="1"/>
          <p:nvPr>
            <p:ph type="ctrTitle"/>
          </p:nvPr>
        </p:nvSpPr>
        <p:spPr>
          <a:xfrm>
            <a:off x="2179865" y="2937536"/>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Arial"/>
              <a:buNone/>
            </a:pPr>
            <a:r>
              <a:rPr lang="en-US"/>
              <a:t>Congratulations! </a:t>
            </a:r>
            <a:endParaRPr/>
          </a:p>
          <a:p>
            <a:pPr indent="0" lvl="0" marL="0" rtl="0" algn="ctr">
              <a:lnSpc>
                <a:spcPct val="90000"/>
              </a:lnSpc>
              <a:spcBef>
                <a:spcPts val="0"/>
              </a:spcBef>
              <a:spcAft>
                <a:spcPts val="0"/>
              </a:spcAft>
              <a:buClr>
                <a:schemeClr val="accent2"/>
              </a:buClr>
              <a:buSzPts val="2000"/>
              <a:buFont typeface="Arial"/>
              <a:buNone/>
            </a:pPr>
            <a:r>
              <a:rPr lang="en-US"/>
              <a:t>You have completed the Training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3b05430cd3f_0_3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t/>
            </a:r>
            <a:endParaRPr/>
          </a:p>
        </p:txBody>
      </p:sp>
      <p:sp>
        <p:nvSpPr>
          <p:cNvPr id="99" name="Google Shape;99;g3b05430cd3f_0_3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1"/>
              </a:buClr>
              <a:buSzPts val="2400"/>
              <a:buFont typeface="Arial"/>
              <a:buNone/>
            </a:pPr>
            <a:r>
              <a:rPr lang="en-US"/>
              <a:t>PERMA-Digitalissa muutos on tarkoituksellisuus.</a:t>
            </a:r>
            <a:endParaRPr/>
          </a:p>
        </p:txBody>
      </p:sp>
      <p:sp>
        <p:nvSpPr>
          <p:cNvPr id="100" name="Google Shape;100;g3b05430cd3f_0_3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a:t>Tarkoituksellinen opettaminen tarkoittaa:</a:t>
            </a:r>
            <a:endParaRPr/>
          </a:p>
          <a:p>
            <a:pPr indent="-285750" lvl="0" marL="514350" rtl="0" algn="l">
              <a:lnSpc>
                <a:spcPct val="90000"/>
              </a:lnSpc>
              <a:spcBef>
                <a:spcPts val="1000"/>
              </a:spcBef>
              <a:spcAft>
                <a:spcPts val="0"/>
              </a:spcAft>
              <a:buSzPts val="1800"/>
              <a:buFont typeface="Arial"/>
              <a:buChar char="•"/>
            </a:pPr>
            <a:r>
              <a:rPr lang="en-US"/>
              <a:t>tietoisten valintojen tekemistä siitä, miten digitaaliset toiminnot vaikuttavat oppijoiden hyvinvointiin</a:t>
            </a:r>
            <a:endParaRPr/>
          </a:p>
          <a:p>
            <a:pPr indent="-285750" lvl="0" marL="514350" rtl="0" algn="l">
              <a:lnSpc>
                <a:spcPct val="90000"/>
              </a:lnSpc>
              <a:spcBef>
                <a:spcPts val="1000"/>
              </a:spcBef>
              <a:spcAft>
                <a:spcPts val="0"/>
              </a:spcAft>
              <a:buSzPts val="1800"/>
              <a:buFont typeface="Arial"/>
              <a:buChar char="•"/>
            </a:pPr>
            <a:r>
              <a:rPr lang="en-US"/>
              <a:t>oppimisen suunnittelua siten, että se tukee tunteita, ihmissuhteita, merkityksellisyyttä, sitoutumista ja saavuttamista</a:t>
            </a:r>
            <a:endParaRPr/>
          </a:p>
          <a:p>
            <a:pPr indent="-285750" lvl="0" marL="514350" rtl="0" algn="l">
              <a:lnSpc>
                <a:spcPct val="90000"/>
              </a:lnSpc>
              <a:spcBef>
                <a:spcPts val="1000"/>
              </a:spcBef>
              <a:spcAft>
                <a:spcPts val="0"/>
              </a:spcAft>
              <a:buSzPts val="1800"/>
              <a:buFont typeface="Arial"/>
              <a:buChar char="•"/>
            </a:pPr>
            <a:r>
              <a:rPr lang="en-US"/>
              <a:t>teknologian käyttämistä harkitusti ja tavoitteellisesti, ei automaattisesti</a:t>
            </a:r>
            <a:endParaRPr/>
          </a:p>
          <a:p>
            <a:pPr indent="-228600" lvl="0" marL="457200" marR="0" rtl="0" algn="l">
              <a:lnSpc>
                <a:spcPct val="90000"/>
              </a:lnSpc>
              <a:spcBef>
                <a:spcPts val="1000"/>
              </a:spcBef>
              <a:spcAft>
                <a:spcPts val="0"/>
              </a:spcAft>
              <a:buClr>
                <a:schemeClr val="dk2"/>
              </a:buClr>
              <a:buSzPts val="1800"/>
              <a:buFont typeface="Arial"/>
              <a:buNone/>
            </a:pPr>
            <a:r>
              <a:t/>
            </a:r>
            <a:endParaRPr b="1"/>
          </a:p>
          <a:p>
            <a:pPr indent="-228600" lvl="0" marL="457200" marR="0" rtl="0" algn="l">
              <a:lnSpc>
                <a:spcPct val="90000"/>
              </a:lnSpc>
              <a:spcBef>
                <a:spcPts val="1000"/>
              </a:spcBef>
              <a:spcAft>
                <a:spcPts val="0"/>
              </a:spcAft>
              <a:buClr>
                <a:schemeClr val="dk2"/>
              </a:buClr>
              <a:buSzPts val="1800"/>
              <a:buFont typeface="Arial"/>
              <a:buNone/>
            </a:pPr>
            <a:r>
              <a:rPr b="1" lang="en-US"/>
              <a:t>Miltä tämä näyttää käytännössä (esimerkkejä):</a:t>
            </a:r>
            <a:endParaRPr/>
          </a:p>
          <a:p>
            <a:pPr indent="-285750" lvl="0" marL="514350" rtl="0" algn="l">
              <a:lnSpc>
                <a:spcPct val="90000"/>
              </a:lnSpc>
              <a:spcBef>
                <a:spcPts val="1000"/>
              </a:spcBef>
              <a:spcAft>
                <a:spcPts val="0"/>
              </a:spcAft>
              <a:buSzPts val="1800"/>
              <a:buFont typeface="Arial"/>
              <a:buChar char="•"/>
            </a:pPr>
            <a:r>
              <a:rPr lang="en-US"/>
              <a:t>Perinteinen ryhmätyö voidaan muuttaa digitaaliseksi yhteistyöksi jaetussa asiakirjassa. Kun työ on suunniteltu tarkoituksellisesti, selkeillä viestintäkäytännöillä ja vaihtuvilla rooleilla, se edistää ihmissuhteita ja sitoutumista.</a:t>
            </a:r>
            <a:endParaRPr/>
          </a:p>
          <a:p>
            <a:pPr indent="-285750" lvl="0" marL="514350" rtl="0" algn="l">
              <a:lnSpc>
                <a:spcPct val="90000"/>
              </a:lnSpc>
              <a:spcBef>
                <a:spcPts val="1000"/>
              </a:spcBef>
              <a:spcAft>
                <a:spcPts val="0"/>
              </a:spcAft>
              <a:buSzPts val="1800"/>
              <a:buFont typeface="Arial"/>
              <a:buChar char="•"/>
            </a:pPr>
            <a:r>
              <a:rPr lang="en-US"/>
              <a:t>Tavanomainen kirjoitusharjoitus voidaan muuttaa digitaaliseksi tarinankerrontaprojektiksi käyttämällä työkaluja, kuten StoryJumper tai Adobe Express. Oppijat tutkivat merkityksellisyyttä yhdistämällä henkilökohtaisia tai yhteisöllisiä kokemuksia opetussuunnitelman tavoitteisiin.</a:t>
            </a:r>
            <a:endParaRPr/>
          </a:p>
          <a:p>
            <a:pPr indent="-285750" lvl="0" marL="514350" rtl="0" algn="l">
              <a:lnSpc>
                <a:spcPct val="90000"/>
              </a:lnSpc>
              <a:spcBef>
                <a:spcPts val="1000"/>
              </a:spcBef>
              <a:spcAft>
                <a:spcPts val="0"/>
              </a:spcAft>
              <a:buSzPts val="1800"/>
              <a:buFont typeface="Arial"/>
              <a:buChar char="•"/>
            </a:pPr>
            <a:r>
              <a:rPr lang="en-US"/>
              <a:t>Yksinkertaiseen tiedonhakutehtävään voidaan sisällyttää verkkolähteiden luotettavuuden arviointia ja digietiikan tarkastelua. Tämä vahvistaa myönteisiä tunteita (luottamuksen ja varmuuden kautta luotettavaan tietoon) sekä onnistumisen kokemusta (kriittisten digitaalisten taitojen kehittymisen kautta).</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Mieti hetki:</a:t>
            </a:r>
            <a:endParaRPr/>
          </a:p>
        </p:txBody>
      </p:sp>
      <p:sp>
        <p:nvSpPr>
          <p:cNvPr id="106" name="Google Shape;106;p6"/>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1800"/>
              <a:buNone/>
            </a:pPr>
            <a:r>
              <a:rPr b="1" lang="en-US" sz="3200"/>
              <a:t>Miten nykyiset käytäntösi tukevat tai toisinaan heikentävät oppijoidesi hyvinvointia digitaalisissa oppimisympäristöissä?</a:t>
            </a:r>
            <a:endParaRPr sz="3200"/>
          </a:p>
        </p:txBody>
      </p:sp>
      <p:pic>
        <p:nvPicPr>
          <p:cNvPr id="107" name="Google Shape;107;p6"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b05430cd3f_0_53"/>
          <p:cNvSpPr txBox="1"/>
          <p:nvPr>
            <p:ph type="title"/>
          </p:nvPr>
        </p:nvSpPr>
        <p:spPr>
          <a:xfrm>
            <a:off x="74512" y="327019"/>
            <a:ext cx="12117487"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800"/>
              <a:t>2. Pedagogiset lähestymistavat digitaalisen hyvinvoinnin integrointiin</a:t>
            </a:r>
            <a:br>
              <a:rPr lang="en-US"/>
            </a:br>
            <a:endParaRPr/>
          </a:p>
        </p:txBody>
      </p:sp>
      <p:grpSp>
        <p:nvGrpSpPr>
          <p:cNvPr id="114" name="Google Shape;114;g3b05430cd3f_0_53"/>
          <p:cNvGrpSpPr/>
          <p:nvPr/>
        </p:nvGrpSpPr>
        <p:grpSpPr>
          <a:xfrm>
            <a:off x="546853" y="1086525"/>
            <a:ext cx="10999952" cy="5247973"/>
            <a:chOff x="2374200" y="2521525"/>
            <a:chExt cx="5943671" cy="2546200"/>
          </a:xfrm>
        </p:grpSpPr>
        <p:sp>
          <p:nvSpPr>
            <p:cNvPr id="115" name="Google Shape;115;g3b05430cd3f_0_53"/>
            <p:cNvSpPr/>
            <p:nvPr/>
          </p:nvSpPr>
          <p:spPr>
            <a:xfrm>
              <a:off x="2374200" y="2521525"/>
              <a:ext cx="5943600" cy="2546200"/>
            </a:xfrm>
            <a:prstGeom prst="rect">
              <a:avLst/>
            </a:prstGeom>
            <a:noFill/>
            <a:ln>
              <a:noFill/>
            </a:ln>
          </p:spPr>
          <p:txBody>
            <a:bodyPr anchorCtr="0" anchor="ctr" bIns="169225" lIns="169225" spcFirstLastPara="1" rIns="169225" wrap="square" tIns="1692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6" name="Google Shape;116;g3b05430cd3f_0_53"/>
            <p:cNvGrpSpPr/>
            <p:nvPr/>
          </p:nvGrpSpPr>
          <p:grpSpPr>
            <a:xfrm>
              <a:off x="2374249" y="2521989"/>
              <a:ext cx="5943622" cy="2516391"/>
              <a:chOff x="2372950" y="2520650"/>
              <a:chExt cx="5946000" cy="2721600"/>
            </a:xfrm>
          </p:grpSpPr>
          <p:sp>
            <p:nvSpPr>
              <p:cNvPr id="117" name="Google Shape;117;g3b05430cd3f_0_53"/>
              <p:cNvSpPr/>
              <p:nvPr/>
            </p:nvSpPr>
            <p:spPr>
              <a:xfrm>
                <a:off x="2372950" y="2520650"/>
                <a:ext cx="5946000" cy="2721600"/>
              </a:xfrm>
              <a:prstGeom prst="rect">
                <a:avLst/>
              </a:prstGeom>
              <a:noFill/>
              <a:ln>
                <a:noFill/>
              </a:ln>
            </p:spPr>
            <p:txBody>
              <a:bodyPr anchorCtr="0" anchor="ctr" bIns="169225" lIns="169225" spcFirstLastPara="1" rIns="169225" wrap="square" tIns="1692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8" name="Google Shape;118;g3b05430cd3f_0_53"/>
              <p:cNvGrpSpPr/>
              <p:nvPr/>
            </p:nvGrpSpPr>
            <p:grpSpPr>
              <a:xfrm>
                <a:off x="2374206" y="2521919"/>
                <a:ext cx="5943708" cy="2516279"/>
                <a:chOff x="627800" y="665350"/>
                <a:chExt cx="8072400" cy="3405900"/>
              </a:xfrm>
            </p:grpSpPr>
            <p:sp>
              <p:nvSpPr>
                <p:cNvPr id="119" name="Google Shape;119;g3b05430cd3f_0_53"/>
                <p:cNvSpPr/>
                <p:nvPr/>
              </p:nvSpPr>
              <p:spPr>
                <a:xfrm>
                  <a:off x="627800" y="665350"/>
                  <a:ext cx="8072400" cy="3405900"/>
                </a:xfrm>
                <a:prstGeom prst="rect">
                  <a:avLst/>
                </a:prstGeom>
                <a:noFill/>
                <a:ln>
                  <a:noFill/>
                </a:ln>
              </p:spPr>
              <p:txBody>
                <a:bodyPr anchorCtr="0" anchor="ctr" bIns="169225" lIns="169225" spcFirstLastPara="1" rIns="169225" wrap="square" tIns="1692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3b05430cd3f_0_53"/>
                <p:cNvSpPr/>
                <p:nvPr/>
              </p:nvSpPr>
              <p:spPr>
                <a:xfrm>
                  <a:off x="632575" y="1333482"/>
                  <a:ext cx="1933200" cy="501000"/>
                </a:xfrm>
                <a:prstGeom prst="roundRect">
                  <a:avLst>
                    <a:gd fmla="val 16667" name="adj"/>
                  </a:avLst>
                </a:prstGeom>
                <a:solidFill>
                  <a:srgbClr val="247178"/>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FFFF00"/>
                      </a:solidFill>
                      <a:latin typeface="Arial"/>
                      <a:ea typeface="Arial"/>
                      <a:cs typeface="Arial"/>
                      <a:sym typeface="Arial"/>
                    </a:rPr>
                    <a:t>Projektipohjainen oppiminen</a:t>
                  </a:r>
                  <a:endParaRPr b="1" i="0" sz="1400" u="none" cap="none" strike="noStrike">
                    <a:solidFill>
                      <a:srgbClr val="FFFF00"/>
                    </a:solidFill>
                    <a:latin typeface="Arial"/>
                    <a:ea typeface="Arial"/>
                    <a:cs typeface="Arial"/>
                    <a:sym typeface="Arial"/>
                  </a:endParaRPr>
                </a:p>
              </p:txBody>
            </p:sp>
            <p:sp>
              <p:nvSpPr>
                <p:cNvPr id="121" name="Google Shape;121;g3b05430cd3f_0_53"/>
                <p:cNvSpPr/>
                <p:nvPr/>
              </p:nvSpPr>
              <p:spPr>
                <a:xfrm>
                  <a:off x="2675249" y="1333482"/>
                  <a:ext cx="1933200" cy="501000"/>
                </a:xfrm>
                <a:prstGeom prst="roundRect">
                  <a:avLst>
                    <a:gd fmla="val 16667" name="adj"/>
                  </a:avLst>
                </a:prstGeom>
                <a:solidFill>
                  <a:srgbClr val="DDD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Merkityksellisyys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Aikaansaaminen</a:t>
                  </a:r>
                  <a:endParaRPr b="0" i="0" sz="1400" u="none" cap="none" strike="noStrike">
                    <a:solidFill>
                      <a:srgbClr val="000000"/>
                    </a:solidFill>
                    <a:latin typeface="Arial"/>
                    <a:ea typeface="Arial"/>
                    <a:cs typeface="Arial"/>
                    <a:sym typeface="Arial"/>
                  </a:endParaRPr>
                </a:p>
              </p:txBody>
            </p:sp>
            <p:sp>
              <p:nvSpPr>
                <p:cNvPr id="122" name="Google Shape;122;g3b05430cd3f_0_53"/>
                <p:cNvSpPr/>
                <p:nvPr/>
              </p:nvSpPr>
              <p:spPr>
                <a:xfrm>
                  <a:off x="4717924" y="1333482"/>
                  <a:ext cx="1933200" cy="501000"/>
                </a:xfrm>
                <a:prstGeom prst="roundRect">
                  <a:avLst>
                    <a:gd fmla="val 16667" name="adj"/>
                  </a:avLst>
                </a:prstGeom>
                <a:solidFill>
                  <a:srgbClr val="9FF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Digitaalisen sisällön tuottaminen</a:t>
                  </a:r>
                  <a:br>
                    <a:rPr b="0" i="0" lang="en-US" sz="1400" u="none" cap="none" strike="noStrike">
                      <a:solidFill>
                        <a:srgbClr val="000000"/>
                      </a:solidFill>
                      <a:latin typeface="Arial"/>
                      <a:ea typeface="Arial"/>
                      <a:cs typeface="Arial"/>
                      <a:sym typeface="Arial"/>
                    </a:rPr>
                  </a:br>
                  <a:r>
                    <a:rPr b="1" i="0" lang="en-US" sz="1400" u="none" cap="none" strike="noStrike">
                      <a:solidFill>
                        <a:srgbClr val="000000"/>
                      </a:solidFill>
                      <a:latin typeface="Arial"/>
                      <a:ea typeface="Arial"/>
                      <a:cs typeface="Arial"/>
                      <a:sym typeface="Arial"/>
                    </a:rPr>
                    <a:t>Ongelmanratkaisu</a:t>
                  </a:r>
                  <a:endParaRPr b="0" i="0" sz="1400" u="none" cap="none" strike="noStrike">
                    <a:solidFill>
                      <a:srgbClr val="000000"/>
                    </a:solidFill>
                    <a:latin typeface="Arial"/>
                    <a:ea typeface="Arial"/>
                    <a:cs typeface="Arial"/>
                    <a:sym typeface="Arial"/>
                  </a:endParaRPr>
                </a:p>
              </p:txBody>
            </p:sp>
            <p:sp>
              <p:nvSpPr>
                <p:cNvPr id="123" name="Google Shape;123;g3b05430cd3f_0_53"/>
                <p:cNvSpPr/>
                <p:nvPr/>
              </p:nvSpPr>
              <p:spPr>
                <a:xfrm>
                  <a:off x="6760624" y="1333482"/>
                  <a:ext cx="1933200" cy="501000"/>
                </a:xfrm>
                <a:prstGeom prst="roundRect">
                  <a:avLst>
                    <a:gd fmla="val 16667" name="adj"/>
                  </a:avLst>
                </a:prstGeom>
                <a:solidFill>
                  <a:srgbClr val="FFF1B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Kriittinen ajattelu, kasvun asenne, joustavuus, oppimisen hallinta</a:t>
                  </a:r>
                  <a:endParaRPr b="1" i="0" sz="1400" u="none" cap="none" strike="noStrike">
                    <a:solidFill>
                      <a:srgbClr val="000000"/>
                    </a:solidFill>
                    <a:latin typeface="Arial"/>
                    <a:ea typeface="Arial"/>
                    <a:cs typeface="Arial"/>
                    <a:sym typeface="Arial"/>
                  </a:endParaRPr>
                </a:p>
              </p:txBody>
            </p:sp>
            <p:sp>
              <p:nvSpPr>
                <p:cNvPr id="124" name="Google Shape;124;g3b05430cd3f_0_53"/>
                <p:cNvSpPr/>
                <p:nvPr/>
              </p:nvSpPr>
              <p:spPr>
                <a:xfrm>
                  <a:off x="632575" y="1886451"/>
                  <a:ext cx="1933200" cy="501000"/>
                </a:xfrm>
                <a:prstGeom prst="roundRect">
                  <a:avLst>
                    <a:gd fmla="val 16667" name="adj"/>
                  </a:avLst>
                </a:prstGeom>
                <a:solidFill>
                  <a:srgbClr val="247178"/>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FFFF00"/>
                      </a:solidFill>
                      <a:latin typeface="Arial"/>
                      <a:ea typeface="Arial"/>
                      <a:cs typeface="Arial"/>
                      <a:sym typeface="Arial"/>
                    </a:rPr>
                    <a:t>Yhteistoiminnallinen oppiminen</a:t>
                  </a:r>
                  <a:endParaRPr b="1" i="0" sz="1400" u="none" cap="none" strike="noStrike">
                    <a:solidFill>
                      <a:srgbClr val="FFFF00"/>
                    </a:solidFill>
                    <a:latin typeface="Arial"/>
                    <a:ea typeface="Arial"/>
                    <a:cs typeface="Arial"/>
                    <a:sym typeface="Arial"/>
                  </a:endParaRPr>
                </a:p>
              </p:txBody>
            </p:sp>
            <p:sp>
              <p:nvSpPr>
                <p:cNvPr id="125" name="Google Shape;125;g3b05430cd3f_0_53"/>
                <p:cNvSpPr/>
                <p:nvPr/>
              </p:nvSpPr>
              <p:spPr>
                <a:xfrm>
                  <a:off x="2675249" y="1886451"/>
                  <a:ext cx="1933200" cy="501000"/>
                </a:xfrm>
                <a:prstGeom prst="roundRect">
                  <a:avLst>
                    <a:gd fmla="val 16667" name="adj"/>
                  </a:avLst>
                </a:prstGeom>
                <a:solidFill>
                  <a:srgbClr val="DDD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Ihmissuhteet</a:t>
                  </a:r>
                  <a:endParaRPr/>
                </a:p>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Sitoutuminen</a:t>
                  </a:r>
                  <a:endParaRPr b="0" i="0" sz="1400" u="none" cap="none" strike="noStrike">
                    <a:solidFill>
                      <a:srgbClr val="000000"/>
                    </a:solidFill>
                    <a:latin typeface="Arial"/>
                    <a:ea typeface="Arial"/>
                    <a:cs typeface="Arial"/>
                    <a:sym typeface="Arial"/>
                  </a:endParaRPr>
                </a:p>
              </p:txBody>
            </p:sp>
            <p:sp>
              <p:nvSpPr>
                <p:cNvPr id="126" name="Google Shape;126;g3b05430cd3f_0_53"/>
                <p:cNvSpPr/>
                <p:nvPr/>
              </p:nvSpPr>
              <p:spPr>
                <a:xfrm>
                  <a:off x="4717924" y="1886451"/>
                  <a:ext cx="1933200" cy="501000"/>
                </a:xfrm>
                <a:prstGeom prst="roundRect">
                  <a:avLst>
                    <a:gd fmla="val 16667" name="adj"/>
                  </a:avLst>
                </a:prstGeom>
                <a:solidFill>
                  <a:srgbClr val="9FF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Viestintä ja yhteistyö</a:t>
                  </a:r>
                  <a:br>
                    <a:rPr b="0" i="0" lang="en-US" sz="1400" u="none" cap="none" strike="noStrike">
                      <a:solidFill>
                        <a:srgbClr val="000000"/>
                      </a:solidFill>
                      <a:latin typeface="Arial"/>
                      <a:ea typeface="Arial"/>
                      <a:cs typeface="Arial"/>
                      <a:sym typeface="Arial"/>
                    </a:rPr>
                  </a:br>
                  <a:r>
                    <a:rPr b="1" i="0" lang="en-US" sz="1400" u="none" cap="none" strike="noStrike">
                      <a:solidFill>
                        <a:srgbClr val="000000"/>
                      </a:solidFill>
                      <a:latin typeface="Arial"/>
                      <a:ea typeface="Arial"/>
                      <a:cs typeface="Arial"/>
                      <a:sym typeface="Arial"/>
                    </a:rPr>
                    <a:t>Digitaalisen sisällön tuottaminen</a:t>
                  </a:r>
                  <a:endParaRPr b="0" i="0" sz="1400" u="none" cap="none" strike="noStrike">
                    <a:solidFill>
                      <a:srgbClr val="000000"/>
                    </a:solidFill>
                    <a:latin typeface="Arial"/>
                    <a:ea typeface="Arial"/>
                    <a:cs typeface="Arial"/>
                    <a:sym typeface="Arial"/>
                  </a:endParaRPr>
                </a:p>
              </p:txBody>
            </p:sp>
            <p:sp>
              <p:nvSpPr>
                <p:cNvPr id="127" name="Google Shape;127;g3b05430cd3f_0_53"/>
                <p:cNvSpPr/>
                <p:nvPr/>
              </p:nvSpPr>
              <p:spPr>
                <a:xfrm>
                  <a:off x="6760624" y="1886451"/>
                  <a:ext cx="1933200" cy="501000"/>
                </a:xfrm>
                <a:prstGeom prst="roundRect">
                  <a:avLst>
                    <a:gd fmla="val 16667" name="adj"/>
                  </a:avLst>
                </a:prstGeom>
                <a:solidFill>
                  <a:srgbClr val="FFF1B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Empatia, vuorovaikutus, yhteistyö, hyvinvointi, itsesäätely</a:t>
                  </a:r>
                  <a:endParaRPr b="1" i="0" sz="1400" u="none" cap="none" strike="noStrike">
                    <a:solidFill>
                      <a:srgbClr val="000000"/>
                    </a:solidFill>
                    <a:latin typeface="Arial"/>
                    <a:ea typeface="Arial"/>
                    <a:cs typeface="Arial"/>
                    <a:sym typeface="Arial"/>
                  </a:endParaRPr>
                </a:p>
              </p:txBody>
            </p:sp>
            <p:sp>
              <p:nvSpPr>
                <p:cNvPr id="128" name="Google Shape;128;g3b05430cd3f_0_53"/>
                <p:cNvSpPr/>
                <p:nvPr/>
              </p:nvSpPr>
              <p:spPr>
                <a:xfrm>
                  <a:off x="632575" y="2439438"/>
                  <a:ext cx="1933200" cy="501000"/>
                </a:xfrm>
                <a:prstGeom prst="roundRect">
                  <a:avLst>
                    <a:gd fmla="val 16667" name="adj"/>
                  </a:avLst>
                </a:prstGeom>
                <a:solidFill>
                  <a:srgbClr val="247178"/>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FFFF00"/>
                      </a:solidFill>
                      <a:latin typeface="Arial"/>
                      <a:ea typeface="Arial"/>
                      <a:cs typeface="Arial"/>
                      <a:sym typeface="Arial"/>
                    </a:rPr>
                    <a:t>Reflektoiva käytäntö</a:t>
                  </a:r>
                  <a:endParaRPr b="1" i="0" sz="1400" u="none" cap="none" strike="noStrike">
                    <a:solidFill>
                      <a:srgbClr val="FFFF00"/>
                    </a:solidFill>
                    <a:latin typeface="Arial"/>
                    <a:ea typeface="Arial"/>
                    <a:cs typeface="Arial"/>
                    <a:sym typeface="Arial"/>
                  </a:endParaRPr>
                </a:p>
              </p:txBody>
            </p:sp>
            <p:sp>
              <p:nvSpPr>
                <p:cNvPr id="129" name="Google Shape;129;g3b05430cd3f_0_53"/>
                <p:cNvSpPr/>
                <p:nvPr/>
              </p:nvSpPr>
              <p:spPr>
                <a:xfrm>
                  <a:off x="2675249" y="2439438"/>
                  <a:ext cx="1933200" cy="501000"/>
                </a:xfrm>
                <a:prstGeom prst="roundRect">
                  <a:avLst>
                    <a:gd fmla="val 16667" name="adj"/>
                  </a:avLst>
                </a:prstGeom>
                <a:solidFill>
                  <a:srgbClr val="DDD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Myönteiset tunteet</a:t>
                  </a:r>
                  <a:endParaRPr/>
                </a:p>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Merkityksellisyys</a:t>
                  </a:r>
                  <a:endParaRPr b="0" i="0" sz="1400" u="none" cap="none" strike="noStrike">
                    <a:solidFill>
                      <a:srgbClr val="000000"/>
                    </a:solidFill>
                    <a:latin typeface="Arial"/>
                    <a:ea typeface="Arial"/>
                    <a:cs typeface="Arial"/>
                    <a:sym typeface="Arial"/>
                  </a:endParaRPr>
                </a:p>
              </p:txBody>
            </p:sp>
            <p:sp>
              <p:nvSpPr>
                <p:cNvPr id="130" name="Google Shape;130;g3b05430cd3f_0_53"/>
                <p:cNvSpPr/>
                <p:nvPr/>
              </p:nvSpPr>
              <p:spPr>
                <a:xfrm>
                  <a:off x="4717924" y="2439438"/>
                  <a:ext cx="1933200" cy="501000"/>
                </a:xfrm>
                <a:prstGeom prst="roundRect">
                  <a:avLst>
                    <a:gd fmla="val 16667" name="adj"/>
                  </a:avLst>
                </a:prstGeom>
                <a:solidFill>
                  <a:srgbClr val="9FF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Tiedon- ja datalukutaito</a:t>
                  </a:r>
                  <a:br>
                    <a:rPr b="0" i="0" lang="en-US" sz="1400" u="none" cap="none" strike="noStrike">
                      <a:solidFill>
                        <a:srgbClr val="000000"/>
                      </a:solidFill>
                      <a:latin typeface="Arial"/>
                      <a:ea typeface="Arial"/>
                      <a:cs typeface="Arial"/>
                      <a:sym typeface="Arial"/>
                    </a:rPr>
                  </a:br>
                  <a:r>
                    <a:rPr b="1" i="0" lang="en-US" sz="1400" u="none" cap="none" strike="noStrike">
                      <a:solidFill>
                        <a:srgbClr val="000000"/>
                      </a:solidFill>
                      <a:latin typeface="Arial"/>
                      <a:ea typeface="Arial"/>
                      <a:cs typeface="Arial"/>
                      <a:sym typeface="Arial"/>
                    </a:rPr>
                    <a:t>Turvallisuus (hyvinvointi)</a:t>
                  </a:r>
                  <a:endParaRPr b="0" i="0" sz="1400" u="none" cap="none" strike="noStrike">
                    <a:solidFill>
                      <a:srgbClr val="000000"/>
                    </a:solidFill>
                    <a:latin typeface="Arial"/>
                    <a:ea typeface="Arial"/>
                    <a:cs typeface="Arial"/>
                    <a:sym typeface="Arial"/>
                  </a:endParaRPr>
                </a:p>
              </p:txBody>
            </p:sp>
            <p:sp>
              <p:nvSpPr>
                <p:cNvPr id="131" name="Google Shape;131;g3b05430cd3f_0_53"/>
                <p:cNvSpPr/>
                <p:nvPr/>
              </p:nvSpPr>
              <p:spPr>
                <a:xfrm>
                  <a:off x="6760624" y="2439438"/>
                  <a:ext cx="1933200" cy="501000"/>
                </a:xfrm>
                <a:prstGeom prst="roundRect">
                  <a:avLst>
                    <a:gd fmla="val 16667" name="adj"/>
                  </a:avLst>
                </a:prstGeom>
                <a:solidFill>
                  <a:srgbClr val="FFF1B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Itsesäätely, hyvinvointi</a:t>
                  </a:r>
                  <a:endParaRPr b="1" i="0" sz="1400" u="none" cap="none" strike="noStrike">
                    <a:solidFill>
                      <a:srgbClr val="000000"/>
                    </a:solidFill>
                    <a:latin typeface="Arial"/>
                    <a:ea typeface="Arial"/>
                    <a:cs typeface="Arial"/>
                    <a:sym typeface="Arial"/>
                  </a:endParaRPr>
                </a:p>
              </p:txBody>
            </p:sp>
            <p:sp>
              <p:nvSpPr>
                <p:cNvPr id="132" name="Google Shape;132;g3b05430cd3f_0_53"/>
                <p:cNvSpPr/>
                <p:nvPr/>
              </p:nvSpPr>
              <p:spPr>
                <a:xfrm>
                  <a:off x="632575" y="3002501"/>
                  <a:ext cx="1933200" cy="501000"/>
                </a:xfrm>
                <a:prstGeom prst="roundRect">
                  <a:avLst>
                    <a:gd fmla="val 16667" name="adj"/>
                  </a:avLst>
                </a:prstGeom>
                <a:solidFill>
                  <a:srgbClr val="247178"/>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FFFF00"/>
                      </a:solidFill>
                      <a:latin typeface="Arial"/>
                      <a:ea typeface="Arial"/>
                      <a:cs typeface="Arial"/>
                      <a:sym typeface="Arial"/>
                    </a:rPr>
                    <a:t>Käänteinen opetus</a:t>
                  </a:r>
                  <a:endParaRPr b="1" i="0" sz="1400" u="none" cap="none" strike="noStrike">
                    <a:solidFill>
                      <a:srgbClr val="FFFF00"/>
                    </a:solidFill>
                    <a:latin typeface="Arial"/>
                    <a:ea typeface="Arial"/>
                    <a:cs typeface="Arial"/>
                    <a:sym typeface="Arial"/>
                  </a:endParaRPr>
                </a:p>
              </p:txBody>
            </p:sp>
            <p:sp>
              <p:nvSpPr>
                <p:cNvPr id="133" name="Google Shape;133;g3b05430cd3f_0_53"/>
                <p:cNvSpPr/>
                <p:nvPr/>
              </p:nvSpPr>
              <p:spPr>
                <a:xfrm>
                  <a:off x="2675249" y="3002501"/>
                  <a:ext cx="1933200" cy="501000"/>
                </a:xfrm>
                <a:prstGeom prst="roundRect">
                  <a:avLst>
                    <a:gd fmla="val 16667" name="adj"/>
                  </a:avLst>
                </a:prstGeom>
                <a:solidFill>
                  <a:srgbClr val="DDD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Sitoutuminen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Aikaansaaminen</a:t>
                  </a:r>
                  <a:endParaRPr b="0" i="0" sz="1400" u="none" cap="none" strike="noStrike">
                    <a:solidFill>
                      <a:srgbClr val="000000"/>
                    </a:solidFill>
                    <a:latin typeface="Arial"/>
                    <a:ea typeface="Arial"/>
                    <a:cs typeface="Arial"/>
                    <a:sym typeface="Arial"/>
                  </a:endParaRPr>
                </a:p>
              </p:txBody>
            </p:sp>
            <p:sp>
              <p:nvSpPr>
                <p:cNvPr id="134" name="Google Shape;134;g3b05430cd3f_0_53"/>
                <p:cNvSpPr/>
                <p:nvPr/>
              </p:nvSpPr>
              <p:spPr>
                <a:xfrm>
                  <a:off x="4717924" y="3002501"/>
                  <a:ext cx="1933200" cy="501000"/>
                </a:xfrm>
                <a:prstGeom prst="roundRect">
                  <a:avLst>
                    <a:gd fmla="val 16667" name="adj"/>
                  </a:avLst>
                </a:prstGeom>
                <a:solidFill>
                  <a:srgbClr val="9FF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Viestintä ja yhteistyö, ongelmanratkaisu</a:t>
                  </a:r>
                  <a:endParaRPr b="1" i="0" sz="1400" u="none" cap="none" strike="noStrike">
                    <a:solidFill>
                      <a:srgbClr val="000000"/>
                    </a:solidFill>
                    <a:latin typeface="Arial"/>
                    <a:ea typeface="Arial"/>
                    <a:cs typeface="Arial"/>
                    <a:sym typeface="Arial"/>
                  </a:endParaRPr>
                </a:p>
              </p:txBody>
            </p:sp>
            <p:sp>
              <p:nvSpPr>
                <p:cNvPr id="135" name="Google Shape;135;g3b05430cd3f_0_53"/>
                <p:cNvSpPr/>
                <p:nvPr/>
              </p:nvSpPr>
              <p:spPr>
                <a:xfrm>
                  <a:off x="6760624" y="3002501"/>
                  <a:ext cx="1933200" cy="501000"/>
                </a:xfrm>
                <a:prstGeom prst="roundRect">
                  <a:avLst>
                    <a:gd fmla="val 16667" name="adj"/>
                  </a:avLst>
                </a:prstGeom>
                <a:solidFill>
                  <a:srgbClr val="FFF1B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Itsesäätely, oppimisen hallinta, sopeutumiskyky, kasvun asenne</a:t>
                  </a:r>
                  <a:endParaRPr b="1" i="0" sz="1400" u="none" cap="none" strike="noStrike">
                    <a:solidFill>
                      <a:srgbClr val="000000"/>
                    </a:solidFill>
                    <a:latin typeface="Arial"/>
                    <a:ea typeface="Arial"/>
                    <a:cs typeface="Arial"/>
                    <a:sym typeface="Arial"/>
                  </a:endParaRPr>
                </a:p>
              </p:txBody>
            </p:sp>
            <p:sp>
              <p:nvSpPr>
                <p:cNvPr id="136" name="Google Shape;136;g3b05430cd3f_0_53"/>
                <p:cNvSpPr/>
                <p:nvPr/>
              </p:nvSpPr>
              <p:spPr>
                <a:xfrm>
                  <a:off x="632575" y="3565587"/>
                  <a:ext cx="1933200" cy="501000"/>
                </a:xfrm>
                <a:prstGeom prst="roundRect">
                  <a:avLst>
                    <a:gd fmla="val 16667" name="adj"/>
                  </a:avLst>
                </a:prstGeom>
                <a:solidFill>
                  <a:srgbClr val="247178"/>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l">
                    <a:lnSpc>
                      <a:spcPct val="100000"/>
                    </a:lnSpc>
                    <a:spcBef>
                      <a:spcPts val="0"/>
                    </a:spcBef>
                    <a:spcAft>
                      <a:spcPts val="0"/>
                    </a:spcAft>
                    <a:buNone/>
                  </a:pPr>
                  <a:r>
                    <a:rPr b="1" i="0" lang="en-US" sz="1400" u="none" cap="none" strike="noStrike">
                      <a:solidFill>
                        <a:srgbClr val="FFFF00"/>
                      </a:solidFill>
                      <a:latin typeface="Arial"/>
                      <a:ea typeface="Arial"/>
                      <a:cs typeface="Arial"/>
                      <a:sym typeface="Arial"/>
                    </a:rPr>
                    <a:t>           Pelillistäminen</a:t>
                  </a:r>
                  <a:endParaRPr b="1" i="0" sz="1400" u="none" cap="none" strike="noStrike">
                    <a:solidFill>
                      <a:srgbClr val="FFFF00"/>
                    </a:solidFill>
                    <a:latin typeface="Arial"/>
                    <a:ea typeface="Arial"/>
                    <a:cs typeface="Arial"/>
                    <a:sym typeface="Arial"/>
                  </a:endParaRPr>
                </a:p>
              </p:txBody>
            </p:sp>
            <p:sp>
              <p:nvSpPr>
                <p:cNvPr id="137" name="Google Shape;137;g3b05430cd3f_0_53"/>
                <p:cNvSpPr/>
                <p:nvPr/>
              </p:nvSpPr>
              <p:spPr>
                <a:xfrm>
                  <a:off x="2675249" y="3565587"/>
                  <a:ext cx="1933200" cy="501000"/>
                </a:xfrm>
                <a:prstGeom prst="roundRect">
                  <a:avLst>
                    <a:gd fmla="val 16667" name="adj"/>
                  </a:avLst>
                </a:prstGeom>
                <a:solidFill>
                  <a:srgbClr val="DDD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Myönteiset tunteet</a:t>
                  </a:r>
                  <a:endParaRPr/>
                </a:p>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Sitoutuminen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Aikaansaaminen</a:t>
                  </a:r>
                  <a:endParaRPr b="0" i="0" sz="1400" u="none" cap="none" strike="noStrike">
                    <a:solidFill>
                      <a:srgbClr val="000000"/>
                    </a:solidFill>
                    <a:latin typeface="Arial"/>
                    <a:ea typeface="Arial"/>
                    <a:cs typeface="Arial"/>
                    <a:sym typeface="Arial"/>
                  </a:endParaRPr>
                </a:p>
              </p:txBody>
            </p:sp>
            <p:sp>
              <p:nvSpPr>
                <p:cNvPr id="138" name="Google Shape;138;g3b05430cd3f_0_53"/>
                <p:cNvSpPr/>
                <p:nvPr/>
              </p:nvSpPr>
              <p:spPr>
                <a:xfrm>
                  <a:off x="4717924" y="3565587"/>
                  <a:ext cx="1933200" cy="501000"/>
                </a:xfrm>
                <a:prstGeom prst="roundRect">
                  <a:avLst>
                    <a:gd fmla="val 16667" name="adj"/>
                  </a:avLst>
                </a:prstGeom>
                <a:solidFill>
                  <a:srgbClr val="9FF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Ongelmanratkaisu</a:t>
                  </a:r>
                  <a:br>
                    <a:rPr b="0" i="0" lang="en-US" sz="1400" u="none" cap="none" strike="noStrike">
                      <a:solidFill>
                        <a:srgbClr val="000000"/>
                      </a:solidFill>
                      <a:latin typeface="Arial"/>
                      <a:ea typeface="Arial"/>
                      <a:cs typeface="Arial"/>
                      <a:sym typeface="Arial"/>
                    </a:rPr>
                  </a:br>
                  <a:r>
                    <a:rPr b="1" i="0" lang="en-US" sz="1400" u="none" cap="none" strike="noStrike">
                      <a:solidFill>
                        <a:srgbClr val="000000"/>
                      </a:solidFill>
                      <a:latin typeface="Arial"/>
                      <a:ea typeface="Arial"/>
                      <a:cs typeface="Arial"/>
                      <a:sym typeface="Arial"/>
                    </a:rPr>
                    <a:t>Digitaalisen sisällön tuottaminen</a:t>
                  </a:r>
                  <a:endParaRPr b="0" i="0" sz="1400" u="none" cap="none" strike="noStrike">
                    <a:solidFill>
                      <a:srgbClr val="000000"/>
                    </a:solidFill>
                    <a:latin typeface="Arial"/>
                    <a:ea typeface="Arial"/>
                    <a:cs typeface="Arial"/>
                    <a:sym typeface="Arial"/>
                  </a:endParaRPr>
                </a:p>
              </p:txBody>
            </p:sp>
            <p:sp>
              <p:nvSpPr>
                <p:cNvPr id="139" name="Google Shape;139;g3b05430cd3f_0_53"/>
                <p:cNvSpPr/>
                <p:nvPr/>
              </p:nvSpPr>
              <p:spPr>
                <a:xfrm>
                  <a:off x="6760624" y="3565587"/>
                  <a:ext cx="1933200" cy="501000"/>
                </a:xfrm>
                <a:prstGeom prst="roundRect">
                  <a:avLst>
                    <a:gd fmla="val 16667" name="adj"/>
                  </a:avLst>
                </a:prstGeom>
                <a:solidFill>
                  <a:srgbClr val="FFF1B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Motivaatio (yhteydessä itsesäätelyyn), resilienssi (hyvinvointi), kasvun asenne</a:t>
                  </a:r>
                  <a:endParaRPr b="1" i="0" sz="1200" u="none" cap="none" strike="noStrike">
                    <a:solidFill>
                      <a:srgbClr val="000000"/>
                    </a:solidFill>
                    <a:latin typeface="Arial"/>
                    <a:ea typeface="Arial"/>
                    <a:cs typeface="Arial"/>
                    <a:sym typeface="Arial"/>
                  </a:endParaRPr>
                </a:p>
              </p:txBody>
            </p:sp>
            <p:sp>
              <p:nvSpPr>
                <p:cNvPr id="140" name="Google Shape;140;g3b05430cd3f_0_53"/>
                <p:cNvSpPr/>
                <p:nvPr/>
              </p:nvSpPr>
              <p:spPr>
                <a:xfrm rot="-5400000">
                  <a:off x="1583697" y="321956"/>
                  <a:ext cx="30300" cy="1851000"/>
                </a:xfrm>
                <a:prstGeom prst="leftBracket">
                  <a:avLst>
                    <a:gd fmla="val 8333" name="adj"/>
                  </a:avLst>
                </a:prstGeom>
                <a:noFill/>
                <a:ln cap="flat" cmpd="sng" w="17625">
                  <a:solidFill>
                    <a:srgbClr val="000000"/>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3b05430cd3f_0_53"/>
                <p:cNvSpPr/>
                <p:nvPr/>
              </p:nvSpPr>
              <p:spPr>
                <a:xfrm rot="-5400000">
                  <a:off x="3626589" y="279342"/>
                  <a:ext cx="30300" cy="1935900"/>
                </a:xfrm>
                <a:prstGeom prst="leftBracket">
                  <a:avLst>
                    <a:gd fmla="val 8333" name="adj"/>
                  </a:avLst>
                </a:prstGeom>
                <a:noFill/>
                <a:ln cap="flat" cmpd="sng" w="17625">
                  <a:solidFill>
                    <a:srgbClr val="000000"/>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3b05430cd3f_0_53"/>
                <p:cNvSpPr/>
                <p:nvPr/>
              </p:nvSpPr>
              <p:spPr>
                <a:xfrm rot="-5400000">
                  <a:off x="5669281" y="279165"/>
                  <a:ext cx="30300" cy="1935900"/>
                </a:xfrm>
                <a:prstGeom prst="leftBracket">
                  <a:avLst>
                    <a:gd fmla="val 8333" name="adj"/>
                  </a:avLst>
                </a:prstGeom>
                <a:noFill/>
                <a:ln cap="flat" cmpd="sng" w="17625">
                  <a:solidFill>
                    <a:srgbClr val="000000"/>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3b05430cd3f_0_53"/>
                <p:cNvSpPr/>
                <p:nvPr/>
              </p:nvSpPr>
              <p:spPr>
                <a:xfrm rot="-5400000">
                  <a:off x="7711974" y="279167"/>
                  <a:ext cx="30300" cy="1935900"/>
                </a:xfrm>
                <a:prstGeom prst="leftBracket">
                  <a:avLst>
                    <a:gd fmla="val 8333" name="adj"/>
                  </a:avLst>
                </a:prstGeom>
                <a:noFill/>
                <a:ln cap="flat" cmpd="sng" w="17625">
                  <a:solidFill>
                    <a:srgbClr val="000000"/>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3b05430cd3f_0_53"/>
                <p:cNvSpPr/>
                <p:nvPr/>
              </p:nvSpPr>
              <p:spPr>
                <a:xfrm>
                  <a:off x="673497" y="973070"/>
                  <a:ext cx="1851000" cy="354000"/>
                </a:xfrm>
                <a:prstGeom prst="rect">
                  <a:avLst/>
                </a:prstGeom>
                <a:noFill/>
                <a:ln>
                  <a:noFill/>
                </a:ln>
              </p:spPr>
              <p:txBody>
                <a:bodyPr anchorCtr="0" anchor="t"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Approach</a:t>
                  </a:r>
                  <a:endParaRPr b="1" i="0" sz="1400" u="none" cap="none" strike="noStrike">
                    <a:solidFill>
                      <a:srgbClr val="000000"/>
                    </a:solidFill>
                    <a:latin typeface="Arial"/>
                    <a:ea typeface="Arial"/>
                    <a:cs typeface="Arial"/>
                    <a:sym typeface="Arial"/>
                  </a:endParaRPr>
                </a:p>
              </p:txBody>
            </p:sp>
            <p:sp>
              <p:nvSpPr>
                <p:cNvPr id="145" name="Google Shape;145;g3b05430cd3f_0_53"/>
                <p:cNvSpPr/>
                <p:nvPr/>
              </p:nvSpPr>
              <p:spPr>
                <a:xfrm>
                  <a:off x="2716010" y="973070"/>
                  <a:ext cx="1851000" cy="354000"/>
                </a:xfrm>
                <a:prstGeom prst="rect">
                  <a:avLst/>
                </a:prstGeom>
                <a:noFill/>
                <a:ln>
                  <a:noFill/>
                </a:ln>
              </p:spPr>
              <p:txBody>
                <a:bodyPr anchorCtr="0" anchor="t"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PERMA elements</a:t>
                  </a:r>
                  <a:endParaRPr b="1" i="0" sz="1400" u="none" cap="none" strike="noStrike">
                    <a:solidFill>
                      <a:srgbClr val="000000"/>
                    </a:solidFill>
                    <a:latin typeface="Arial"/>
                    <a:ea typeface="Arial"/>
                    <a:cs typeface="Arial"/>
                    <a:sym typeface="Arial"/>
                  </a:endParaRPr>
                </a:p>
              </p:txBody>
            </p:sp>
            <p:sp>
              <p:nvSpPr>
                <p:cNvPr id="146" name="Google Shape;146;g3b05430cd3f_0_53"/>
                <p:cNvSpPr/>
                <p:nvPr/>
              </p:nvSpPr>
              <p:spPr>
                <a:xfrm>
                  <a:off x="4759420" y="973070"/>
                  <a:ext cx="1851000" cy="354000"/>
                </a:xfrm>
                <a:prstGeom prst="rect">
                  <a:avLst/>
                </a:prstGeom>
                <a:noFill/>
                <a:ln>
                  <a:noFill/>
                </a:ln>
              </p:spPr>
              <p:txBody>
                <a:bodyPr anchorCtr="0" anchor="t"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DigComp</a:t>
                  </a:r>
                  <a:endParaRPr b="1" i="0" sz="1400" u="none" cap="none" strike="noStrike">
                    <a:solidFill>
                      <a:srgbClr val="000000"/>
                    </a:solidFill>
                    <a:latin typeface="Arial"/>
                    <a:ea typeface="Arial"/>
                    <a:cs typeface="Arial"/>
                    <a:sym typeface="Arial"/>
                  </a:endParaRPr>
                </a:p>
              </p:txBody>
            </p:sp>
            <p:sp>
              <p:nvSpPr>
                <p:cNvPr id="147" name="Google Shape;147;g3b05430cd3f_0_53"/>
                <p:cNvSpPr/>
                <p:nvPr/>
              </p:nvSpPr>
              <p:spPr>
                <a:xfrm>
                  <a:off x="6801394" y="973070"/>
                  <a:ext cx="1851000" cy="354000"/>
                </a:xfrm>
                <a:prstGeom prst="rect">
                  <a:avLst/>
                </a:prstGeom>
                <a:noFill/>
                <a:ln>
                  <a:noFill/>
                </a:ln>
              </p:spPr>
              <p:txBody>
                <a:bodyPr anchorCtr="0" anchor="t"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LifeComp</a:t>
                  </a:r>
                  <a:endParaRPr b="1" i="0" sz="1400" u="none" cap="none" strike="noStrike">
                    <a:solidFill>
                      <a:srgbClr val="000000"/>
                    </a:solidFill>
                    <a:latin typeface="Arial"/>
                    <a:ea typeface="Arial"/>
                    <a:cs typeface="Arial"/>
                    <a:sym typeface="Arial"/>
                  </a:endParaRPr>
                </a:p>
              </p:txBody>
            </p:sp>
            <p:sp>
              <p:nvSpPr>
                <p:cNvPr id="148" name="Google Shape;148;g3b05430cd3f_0_53"/>
                <p:cNvSpPr/>
                <p:nvPr/>
              </p:nvSpPr>
              <p:spPr>
                <a:xfrm>
                  <a:off x="632575" y="670125"/>
                  <a:ext cx="8062800" cy="353100"/>
                </a:xfrm>
                <a:prstGeom prst="roundRect">
                  <a:avLst>
                    <a:gd fmla="val 16667" name="adj"/>
                  </a:avLst>
                </a:prstGeom>
                <a:solidFill>
                  <a:srgbClr val="AB88FF"/>
                </a:solidFill>
                <a:ln cap="flat" cmpd="sng" w="17625">
                  <a:solidFill>
                    <a:srgbClr val="D9D9D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a:ea typeface="Arial"/>
                      <a:cs typeface="Arial"/>
                      <a:sym typeface="Arial"/>
                    </a:rPr>
                    <a:t>Pedagogical Alignment Chart</a:t>
                  </a:r>
                  <a:endParaRPr b="1" i="0" sz="1800" u="none" cap="none" strike="noStrike">
                    <a:solidFill>
                      <a:srgbClr val="FFFFFF"/>
                    </a:solidFill>
                    <a:latin typeface="Arial"/>
                    <a:ea typeface="Arial"/>
                    <a:cs typeface="Arial"/>
                    <a:sym typeface="Arial"/>
                  </a:endParaRPr>
                </a:p>
              </p:txBody>
            </p:sp>
          </p:grpSp>
        </p:grpSp>
      </p:grpSp>
    </p:spTree>
  </p:cSld>
  <p:clrMapOvr>
    <a:masterClrMapping/>
  </p:clrMapOvr>
</p:sld>
</file>

<file path=ppt/theme/theme1.xml><?xml version="1.0" encoding="utf-8"?>
<a:theme xmlns:a="http://schemas.openxmlformats.org/drawingml/2006/main" xmlns:r="http://schemas.openxmlformats.org/officeDocument/2006/relationships"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