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Lst>
  <p:sldSz cy="6858000" cx="12192000"/>
  <p:notesSz cx="6858000" cy="9144000"/>
  <p:embeddedFontLst>
    <p:embeddedFont>
      <p:font typeface="Open Sans"/>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91" roundtripDataSignature="AMtx7mj/jF2tz0GIQc6jy5PXCax4ffM5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551439-51A5-4E13-8501-5F353F4DC5E5}">
  <a:tblStyle styleId="{67551439-51A5-4E13-8501-5F353F4DC5E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slide" Target="slides/slide77.xml"/><Relationship Id="rId83" Type="http://schemas.openxmlformats.org/officeDocument/2006/relationships/slide" Target="slides/slide76.xml"/><Relationship Id="rId42" Type="http://schemas.openxmlformats.org/officeDocument/2006/relationships/slide" Target="slides/slide35.xml"/><Relationship Id="rId86" Type="http://schemas.openxmlformats.org/officeDocument/2006/relationships/slide" Target="slides/slide79.xml"/><Relationship Id="rId41" Type="http://schemas.openxmlformats.org/officeDocument/2006/relationships/slide" Target="slides/slide34.xml"/><Relationship Id="rId85" Type="http://schemas.openxmlformats.org/officeDocument/2006/relationships/slide" Target="slides/slide78.xml"/><Relationship Id="rId44" Type="http://schemas.openxmlformats.org/officeDocument/2006/relationships/slide" Target="slides/slide37.xml"/><Relationship Id="rId88" Type="http://schemas.openxmlformats.org/officeDocument/2006/relationships/font" Target="fonts/OpenSans-bold.fntdata"/><Relationship Id="rId43" Type="http://schemas.openxmlformats.org/officeDocument/2006/relationships/slide" Target="slides/slide36.xml"/><Relationship Id="rId87" Type="http://schemas.openxmlformats.org/officeDocument/2006/relationships/font" Target="fonts/OpenSans-regular.fntdata"/><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font" Target="fonts/OpenSans-italic.fntdata"/><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slide" Target="slides/slide72.xml"/><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91" Type="http://customschemas.google.com/relationships/presentationmetadata" Target="metadata"/><Relationship Id="rId90" Type="http://schemas.openxmlformats.org/officeDocument/2006/relationships/font" Target="fonts/OpenSans-boldItalic.fntdata"/><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2" name="Google Shape;14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rPr b="1" lang="en-US" u="sng"/>
              <a:t>Μετάφραση εικόνας (στην επόμενη διαφάνεια):</a:t>
            </a:r>
            <a:br>
              <a:rPr b="1" lang="en-US" u="sng"/>
            </a:br>
            <a:br>
              <a:rPr b="1" lang="en-US" u="sng"/>
            </a:br>
            <a:br>
              <a:rPr b="0" lang="en-US" u="none"/>
            </a:br>
            <a:br>
              <a:rPr b="0" lang="en-US" u="none"/>
            </a:br>
            <a:endParaRPr b="0" u="none"/>
          </a:p>
        </p:txBody>
      </p:sp>
      <p:sp>
        <p:nvSpPr>
          <p:cNvPr id="199" name="Google Shape;1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Calibri"/>
              <a:buNone/>
            </a:pPr>
            <a:r>
              <a:rPr b="1" i="0" lang="en-US" sz="1200" u="sng" cap="none" strike="noStrike">
                <a:solidFill>
                  <a:srgbClr val="000000"/>
                </a:solidFill>
                <a:latin typeface="Calibri"/>
                <a:ea typeface="Calibri"/>
                <a:cs typeface="Calibri"/>
                <a:sym typeface="Calibri"/>
              </a:rPr>
              <a:t>Μετάφραση εικόνας (από το κεφάλι-πρόβλημα- προς τη ραχοκοκαλιά του ψαροκόκαλου):</a:t>
            </a:r>
            <a:br>
              <a:rPr b="1" i="0" lang="en-US" sz="1200" u="sng" cap="none" strike="noStrike">
                <a:solidFill>
                  <a:srgbClr val="000000"/>
                </a:solidFill>
                <a:latin typeface="Calibri"/>
                <a:ea typeface="Calibri"/>
                <a:cs typeface="Calibri"/>
                <a:sym typeface="Calibri"/>
              </a:rPr>
            </a:br>
            <a:br>
              <a:rPr b="1" i="0" lang="en-US" sz="1200" u="sng"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Χαμηλή Βαθμολογία Δέσμευσης: </a:t>
            </a:r>
            <a:br>
              <a:rPr b="1"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Διαχείριση του χρόνου που περνάω μπροστά στην οθόνη</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Λήψη διαλειμμάτων</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Απόσπαση της προσοχής</a:t>
            </a: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Γνώση:</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Δεν ξέρω πώς να διαχειριστώ τον χρόνο που περνάω μπροστά στην οθόνη, να κάνω διαλείμματα ή να παραμείνω συγκεντρωμένος/-νη.</a:t>
            </a: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Υποστήριξη:</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Δυσκολεύομαι να ζητήσω καθοδήγηση ή βοήθεια.</a:t>
            </a: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Δεξιότητες:</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Δεν είμαι σε θέση να διαχειριστώ τον χρόνο που περνάω μπροστά στην οθόνη, να κάνω διαλείμματα ή να παραμείνω συγκεντρωμένος/-νη λόγω έλλειψης πρακτικής.</a:t>
            </a: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Περιβάλλον/Κουλτούρα:</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Κανείς γύρω μου δεν ενδιαφέρεται για τον χρόνο που περνάω μπροστά στην οθόνη, τα διαλείμματα ή τη συγκέντρωση.</a:t>
            </a: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Κίνητρο:</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Δεν έχω τη θέληση να διαχειριστώ τον χρόνο που περνάω μπροστά στην οθόνη, να κάνω διαλείμματα ή να παραμείνω συγκεντρωμένος/-νη, επειδή δεν πιστεύω ότι είναι σημαντικά ή δεν είναι στη φύση μου.</a:t>
            </a:r>
            <a:br>
              <a:rPr b="0" i="0" lang="en-US" sz="1200" u="none" cap="none" strike="noStrike">
                <a:solidFill>
                  <a:srgbClr val="000000"/>
                </a:solidFill>
                <a:latin typeface="Calibri"/>
                <a:ea typeface="Calibri"/>
                <a:cs typeface="Calibri"/>
                <a:sym typeface="Calibri"/>
              </a:rPr>
            </a:br>
            <a:br>
              <a:rPr b="0" i="0" lang="en-US" sz="1200" u="none" cap="none" strike="noStrike">
                <a:solidFill>
                  <a:srgbClr val="000000"/>
                </a:solidFill>
                <a:latin typeface="Calibri"/>
                <a:ea typeface="Calibri"/>
                <a:cs typeface="Calibri"/>
                <a:sym typeface="Calibri"/>
              </a:rPr>
            </a:br>
            <a:r>
              <a:rPr b="1" i="0" lang="en-US" sz="1200" u="none" cap="none" strike="noStrike">
                <a:solidFill>
                  <a:srgbClr val="000000"/>
                </a:solidFill>
                <a:latin typeface="Calibri"/>
                <a:ea typeface="Calibri"/>
                <a:cs typeface="Calibri"/>
                <a:sym typeface="Calibri"/>
              </a:rPr>
              <a:t>Εργαλεία:</a:t>
            </a: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Δεν έχω πρόσβαση σε εφαρμογές ή εργαλεία που παρακολουθούν τον χρόνο που περνάω μπροστά στην οθόνη, μου υπενθυμίζουν να κάνω αποτελεσματικά διαλείμματα ή να αποφεύγω περισπασμούς/να παραμένω συγκεντρωμένος/-νη.</a:t>
            </a:r>
            <a:br>
              <a:rPr b="0" i="0" lang="en-US" sz="1200" u="none" cap="none" strike="noStrike">
                <a:solidFill>
                  <a:srgbClr val="000000"/>
                </a:solidFill>
                <a:latin typeface="Calibri"/>
                <a:ea typeface="Calibri"/>
                <a:cs typeface="Calibri"/>
                <a:sym typeface="Calibri"/>
              </a:rPr>
            </a:br>
            <a:endParaRPr b="0" i="0" sz="1200" u="none" cap="none" strike="noStrike">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06" name="Google Shape;2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Παρουσιάστε τη βασική ιδέα. (10–15 δευτερόλεπτα)</a:t>
            </a:r>
            <a:endParaRPr/>
          </a:p>
          <a:p>
            <a:pPr indent="-228600" lvl="0" marL="457200" marR="0" rtl="0" algn="l">
              <a:lnSpc>
                <a:spcPct val="100000"/>
              </a:lnSpc>
              <a:spcBef>
                <a:spcPts val="0"/>
              </a:spcBef>
              <a:spcAft>
                <a:spcPts val="0"/>
              </a:spcAft>
              <a:buClr>
                <a:srgbClr val="000000"/>
              </a:buClr>
              <a:buSzPts val="1400"/>
              <a:buFont typeface="Arial"/>
              <a:buNone/>
            </a:pPr>
            <a:r>
              <a:rPr lang="en-US"/>
              <a:t>«Τώρα ας δούμε πώς μπορείτε να προσαρμόσετε το Διάγραμμα Fishbone (Ψαροκόκαλου) ώστε να αντικατοπτρίζει πραγματικά την κατάστασή σας. Στόχος δεν είναι να αντιγράψετε το παράδειγμα, αλλά να δημιουργήσετε ένα διάγραμμα που να ταιριάζει με το πραγματικό σας πλαίσιο».</a:t>
            </a:r>
            <a:endParaRPr/>
          </a:p>
          <a:p>
            <a:pPr indent="-228600" lvl="0" marL="457200" marR="0" rtl="0" algn="l">
              <a:lnSpc>
                <a:spcPct val="100000"/>
              </a:lnSpc>
              <a:spcBef>
                <a:spcPts val="0"/>
              </a:spcBef>
              <a:spcAft>
                <a:spcPts val="0"/>
              </a:spcAft>
              <a:buClr>
                <a:srgbClr val="000000"/>
              </a:buClr>
              <a:buSzPts val="1400"/>
              <a:buFont typeface="Arial"/>
              <a:buNone/>
            </a:pPr>
            <a:r>
              <a:rPr b="1" lang="en-US"/>
              <a:t>2. Τονίστε τη συνάφεια. (10 δευτερόλεπτα)</a:t>
            </a:r>
            <a:endParaRPr/>
          </a:p>
          <a:p>
            <a:pPr indent="-228600" lvl="0" marL="457200" marR="0" rtl="0" algn="l">
              <a:lnSpc>
                <a:spcPct val="100000"/>
              </a:lnSpc>
              <a:spcBef>
                <a:spcPts val="0"/>
              </a:spcBef>
              <a:spcAft>
                <a:spcPts val="0"/>
              </a:spcAft>
              <a:buClr>
                <a:srgbClr val="000000"/>
              </a:buClr>
              <a:buSzPts val="1400"/>
              <a:buFont typeface="Arial"/>
              <a:buNone/>
            </a:pPr>
            <a:r>
              <a:rPr lang="en-US"/>
              <a:t>«Οι ψηφιακές συνήθειες, το σχολικό περιβάλλον και τα σημεία πίεσης κάθε εκπαιδευτικού είναι διαφορετικά. Επομένως, το διάγραμμά σας πρέπει να είναι εξατομικευμένο».</a:t>
            </a:r>
            <a:endParaRPr/>
          </a:p>
          <a:p>
            <a:pPr indent="-228600" lvl="0" marL="457200" marR="0" rtl="0" algn="l">
              <a:lnSpc>
                <a:spcPct val="100000"/>
              </a:lnSpc>
              <a:spcBef>
                <a:spcPts val="0"/>
              </a:spcBef>
              <a:spcAft>
                <a:spcPts val="0"/>
              </a:spcAft>
              <a:buClr>
                <a:srgbClr val="000000"/>
              </a:buClr>
              <a:buSzPts val="1400"/>
              <a:buFont typeface="Arial"/>
              <a:buNone/>
            </a:pPr>
            <a:r>
              <a:rPr b="1" lang="en-US"/>
              <a:t>3. Εξηγήστε τι πρέπει να συμπεριλάβετε. (15 δευτερόλεπτα)</a:t>
            </a:r>
            <a:endParaRPr/>
          </a:p>
          <a:p>
            <a:pPr indent="-228600" lvl="0" marL="457200" marR="0" rtl="0" algn="l">
              <a:lnSpc>
                <a:spcPct val="100000"/>
              </a:lnSpc>
              <a:spcBef>
                <a:spcPts val="0"/>
              </a:spcBef>
              <a:spcAft>
                <a:spcPts val="0"/>
              </a:spcAft>
              <a:buClr>
                <a:srgbClr val="000000"/>
              </a:buClr>
              <a:buSzPts val="1400"/>
              <a:buFont typeface="Arial"/>
              <a:buNone/>
            </a:pPr>
            <a:r>
              <a:rPr lang="en-US"/>
              <a:t>«Διατηρήστε μόνο τους παράγοντες που επηρεάζουν πραγματικά τη χαμηλή βαθμολογία σας — για παράδειγμα, το κίνητρο, το περιβάλλον ή την υποστήριξη. Αφαιρέστε οτιδήποτε δεν αποτελεί πραγματικά μέρος του προβλήματος».</a:t>
            </a:r>
            <a:endParaRPr/>
          </a:p>
          <a:p>
            <a:pPr indent="-228600" lvl="0" marL="457200" marR="0" rtl="0" algn="l">
              <a:lnSpc>
                <a:spcPct val="100000"/>
              </a:lnSpc>
              <a:spcBef>
                <a:spcPts val="0"/>
              </a:spcBef>
              <a:spcAft>
                <a:spcPts val="0"/>
              </a:spcAft>
              <a:buClr>
                <a:srgbClr val="000000"/>
              </a:buClr>
              <a:buSzPts val="1400"/>
              <a:buFont typeface="Arial"/>
              <a:buNone/>
            </a:pPr>
            <a:r>
              <a:rPr b="1" lang="en-US"/>
              <a:t>4. Δώστε ένα συγκεκριμένο παράδειγμα. (15–20 δευτερόλεπτα)</a:t>
            </a:r>
            <a:endParaRPr/>
          </a:p>
          <a:p>
            <a:pPr indent="-228600" lvl="0" marL="457200" marR="0" rtl="0" algn="l">
              <a:lnSpc>
                <a:spcPct val="100000"/>
              </a:lnSpc>
              <a:spcBef>
                <a:spcPts val="0"/>
              </a:spcBef>
              <a:spcAft>
                <a:spcPts val="0"/>
              </a:spcAft>
              <a:buClr>
                <a:srgbClr val="000000"/>
              </a:buClr>
              <a:buSzPts val="1400"/>
              <a:buFont typeface="Arial"/>
              <a:buNone/>
            </a:pPr>
            <a:r>
              <a:rPr lang="en-US"/>
              <a:t>«Ας υποθέσουμε ότι η χαμηλή βαθμολογία σας στην κατηγορία «Δέσμευση» δεν οφείλεται σε έλλειψη γνώσεων — γνωρίζετε τα εργαλεία, γνωρίζετε τις στρατηγικές. Σε αυτή την περίπτωση, δεν χρειάζεται να συμπεριλάβετε τη «Γνώση» στο διάγραμμά σας. Το πραγματικό πρόβλημα μπορεί να είναι τα κίνητρα, οι διακοπές ή η περιορισμένη υποστήριξη».</a:t>
            </a:r>
            <a:endParaRPr/>
          </a:p>
          <a:p>
            <a:pPr indent="-228600" lvl="0" marL="457200" marR="0" rtl="0" algn="l">
              <a:lnSpc>
                <a:spcPct val="100000"/>
              </a:lnSpc>
              <a:spcBef>
                <a:spcPts val="0"/>
              </a:spcBef>
              <a:spcAft>
                <a:spcPts val="0"/>
              </a:spcAft>
              <a:buClr>
                <a:srgbClr val="000000"/>
              </a:buClr>
              <a:buSzPts val="1400"/>
              <a:buFont typeface="Arial"/>
              <a:buNone/>
            </a:pPr>
            <a:r>
              <a:rPr b="1" lang="en-US"/>
              <a:t>5. Ενισχύστε το όφελος. (10 δευτερόλεπτα)</a:t>
            </a:r>
            <a:endParaRPr/>
          </a:p>
          <a:p>
            <a:pPr indent="-228600" lvl="0" marL="457200" marR="0" rtl="0" algn="l">
              <a:lnSpc>
                <a:spcPct val="100000"/>
              </a:lnSpc>
              <a:spcBef>
                <a:spcPts val="0"/>
              </a:spcBef>
              <a:spcAft>
                <a:spcPts val="0"/>
              </a:spcAft>
              <a:buClr>
                <a:srgbClr val="000000"/>
              </a:buClr>
              <a:buSzPts val="1400"/>
              <a:buFont typeface="Arial"/>
              <a:buNone/>
            </a:pPr>
            <a:r>
              <a:rPr lang="en-US"/>
              <a:t>«Ένα εστιασμένο, ακριβές διάγραμμα διευκολύνει σημαντικά τον εντοπισμό της βασικής αιτίας — και το σχέδιο δράσης σας γίνεται πολύ πιο αποτελεσματικό».</a:t>
            </a:r>
            <a:endParaRPr/>
          </a:p>
          <a:p>
            <a:pPr indent="-228600" lvl="0" marL="457200" marR="0" rtl="0" algn="l">
              <a:lnSpc>
                <a:spcPct val="100000"/>
              </a:lnSpc>
              <a:spcBef>
                <a:spcPts val="0"/>
              </a:spcBef>
              <a:spcAft>
                <a:spcPts val="0"/>
              </a:spcAft>
              <a:buClr>
                <a:srgbClr val="000000"/>
              </a:buClr>
              <a:buSzPts val="1400"/>
              <a:buFont typeface="Arial"/>
              <a:buNone/>
            </a:pPr>
            <a:r>
              <a:rPr b="1" lang="en-US"/>
              <a:t>6. Ζητήστε από τους/τις συμμετέχοντες/-χουσες να αναστοχαστούν ή να απαντήσουν. (προαιρετικό, 15 δευτερόλεπτα)</a:t>
            </a:r>
            <a:endParaRPr/>
          </a:p>
          <a:p>
            <a:pPr indent="-228600" lvl="0" marL="457200" marR="0" rtl="0" algn="l">
              <a:lnSpc>
                <a:spcPct val="100000"/>
              </a:lnSpc>
              <a:spcBef>
                <a:spcPts val="0"/>
              </a:spcBef>
              <a:spcAft>
                <a:spcPts val="0"/>
              </a:spcAft>
              <a:buClr>
                <a:srgbClr val="000000"/>
              </a:buClr>
              <a:buSzPts val="1400"/>
              <a:buFont typeface="Arial"/>
              <a:buNone/>
            </a:pPr>
            <a:r>
              <a:rPr lang="en-US"/>
              <a:t>Ρωτήστε τους/τις συμμετέχοντες/-χουσες:</a:t>
            </a:r>
            <a:br>
              <a:rPr lang="en-US"/>
            </a:br>
            <a:r>
              <a:rPr lang="en-US"/>
              <a:t>«Ποιοι παράγοντες γνωρίζετε ήδη ότι δεν σχετίζονται με τον τομέα στον οποίο έχετε χαμηλή βαθμολογία;»</a:t>
            </a:r>
            <a:br>
              <a:rPr lang="en-US"/>
            </a:br>
            <a:r>
              <a:rPr lang="en-US"/>
              <a:t>ή</a:t>
            </a:r>
            <a:br>
              <a:rPr lang="en-US"/>
            </a:br>
            <a:r>
              <a:rPr lang="en-US"/>
              <a:t>«Υπάρχει κάποιος παράγοντας που υποψιάζεστε ότι οδηγεί στη χαμηλή βαθμολογία σας;»</a:t>
            </a:r>
            <a:endParaRPr/>
          </a:p>
          <a:p>
            <a:pPr indent="0" lvl="0" marL="0" rtl="0" algn="l">
              <a:lnSpc>
                <a:spcPct val="100000"/>
              </a:lnSpc>
              <a:spcBef>
                <a:spcPts val="0"/>
              </a:spcBef>
              <a:spcAft>
                <a:spcPts val="0"/>
              </a:spcAft>
              <a:buClr>
                <a:schemeClr val="dk1"/>
              </a:buClr>
              <a:buSzPts val="1400"/>
              <a:buFont typeface="Calibri"/>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lang="en-US"/>
              <a:t>Εξηγήστε τον σκοπό.</a:t>
            </a:r>
            <a:br>
              <a:rPr b="0" lang="en-US"/>
            </a:br>
            <a:r>
              <a:rPr b="0" lang="en-US"/>
              <a:t>«Αυτά τα βήματα σας καθοδηγούν από μια λίστα πιθανών αιτιών σε εκείνη που πραγματικά προκαλεί το πρόβλημα».</a:t>
            </a:r>
            <a:endParaRPr/>
          </a:p>
          <a:p>
            <a:pPr indent="-228600" lvl="0" marL="457200" marR="0" rtl="0" algn="l">
              <a:lnSpc>
                <a:spcPct val="100000"/>
              </a:lnSpc>
              <a:spcBef>
                <a:spcPts val="0"/>
              </a:spcBef>
              <a:spcAft>
                <a:spcPts val="0"/>
              </a:spcAft>
              <a:buClr>
                <a:srgbClr val="000000"/>
              </a:buClr>
              <a:buSzPts val="1400"/>
              <a:buFont typeface="Arial"/>
              <a:buNone/>
            </a:pPr>
            <a:r>
              <a:rPr b="0" lang="en-US"/>
              <a:t>Παρουσιάστε το διάγραμμα οπτικά.</a:t>
            </a:r>
            <a:br>
              <a:rPr b="0" lang="en-US"/>
            </a:br>
            <a:r>
              <a:rPr b="0" lang="en-US"/>
              <a:t>Δείξτε κάθε μέρος ενός διαγράμματος ψαροκόκαλου, ενώ εξηγείτε τα βήματα.</a:t>
            </a:r>
            <a:endParaRPr/>
          </a:p>
          <a:p>
            <a:pPr indent="-228600" lvl="0" marL="457200" marR="0" rtl="0" algn="l">
              <a:lnSpc>
                <a:spcPct val="100000"/>
              </a:lnSpc>
              <a:spcBef>
                <a:spcPts val="0"/>
              </a:spcBef>
              <a:spcAft>
                <a:spcPts val="0"/>
              </a:spcAft>
              <a:buClr>
                <a:srgbClr val="000000"/>
              </a:buClr>
              <a:buSzPts val="1400"/>
              <a:buFont typeface="Arial"/>
              <a:buNone/>
            </a:pPr>
            <a:r>
              <a:rPr b="0" lang="en-US"/>
              <a:t>Δώστε ένα απλό παράδειγμα.</a:t>
            </a:r>
            <a:br>
              <a:rPr b="0" lang="en-US"/>
            </a:br>
            <a:r>
              <a:rPr b="0" lang="en-US"/>
              <a:t>«Για τη Δέσμευση, μπορείτε να γράψετε «διακοπές», «υπερβολικός προγραμματισμός», «έλλειψη ρουτίνας διαλειμμάτων» κ.λπ.».</a:t>
            </a:r>
            <a:endParaRPr/>
          </a:p>
          <a:p>
            <a:pPr indent="-228600" lvl="0" marL="457200" marR="0" rtl="0" algn="l">
              <a:lnSpc>
                <a:spcPct val="100000"/>
              </a:lnSpc>
              <a:spcBef>
                <a:spcPts val="0"/>
              </a:spcBef>
              <a:spcAft>
                <a:spcPts val="0"/>
              </a:spcAft>
              <a:buClr>
                <a:srgbClr val="000000"/>
              </a:buClr>
              <a:buSzPts val="1400"/>
              <a:buFont typeface="Arial"/>
              <a:buNone/>
            </a:pPr>
            <a:r>
              <a:rPr b="0" lang="en-US"/>
              <a:t>Επισημάνετε το βασικό βήμα.</a:t>
            </a:r>
            <a:br>
              <a:rPr b="0" lang="en-US"/>
            </a:br>
            <a:r>
              <a:rPr b="0" lang="en-US"/>
              <a:t>«Κατά την επιλογή της βασικής αιτίας, επιλέξτε τον παράγοντα που επηρεάζει τους περισσότερους από τους άλλους».</a:t>
            </a:r>
            <a:endParaRPr/>
          </a:p>
          <a:p>
            <a:pPr indent="-228600" lvl="0" marL="457200" marR="0" rtl="0" algn="l">
              <a:lnSpc>
                <a:spcPct val="100000"/>
              </a:lnSpc>
              <a:spcBef>
                <a:spcPts val="0"/>
              </a:spcBef>
              <a:spcAft>
                <a:spcPts val="0"/>
              </a:spcAft>
              <a:buClr>
                <a:srgbClr val="000000"/>
              </a:buClr>
              <a:buSzPts val="1400"/>
              <a:buFont typeface="Arial"/>
              <a:buNone/>
            </a:pPr>
            <a:r>
              <a:rPr b="0" lang="en-US"/>
              <a:t>Προετοιμάστε τους/τις συμμετέχοντες/-χουσες για την επόμενη δραστηριότητα.</a:t>
            </a:r>
            <a:br>
              <a:rPr b="0" lang="en-US"/>
            </a:br>
            <a:r>
              <a:rPr b="0" lang="en-US"/>
              <a:t>«Αυτή η ανάλυση αποτελεί τη βάση για τον SMART στόχο και το σχέδιο δράσης σας».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19" name="Google Shape;2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Μετάφραση εικόνας:</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Συγκεκριμένοι</a:t>
            </a:r>
            <a:endParaRPr/>
          </a:p>
          <a:p>
            <a:pPr indent="-228600" lvl="0" marL="457200" marR="0" rtl="0" algn="l">
              <a:lnSpc>
                <a:spcPct val="100000"/>
              </a:lnSpc>
              <a:spcBef>
                <a:spcPts val="0"/>
              </a:spcBef>
              <a:spcAft>
                <a:spcPts val="0"/>
              </a:spcAft>
              <a:buClr>
                <a:srgbClr val="000000"/>
              </a:buClr>
              <a:buSzPts val="1400"/>
              <a:buFont typeface="Arial"/>
              <a:buNone/>
            </a:pPr>
            <a:r>
              <a:rPr lang="en-US"/>
              <a:t>Οι στόχοι πρέπει να είναι σαφείς και λεπτομερείς απαντώντας στα ερωτήματα ποιος, τι, πότε, πού και γιατί.</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Μετρήσιμοι</a:t>
            </a:r>
            <a:endParaRPr/>
          </a:p>
          <a:p>
            <a:pPr indent="-228600" lvl="0" marL="457200" marR="0" rtl="0" algn="l">
              <a:lnSpc>
                <a:spcPct val="100000"/>
              </a:lnSpc>
              <a:spcBef>
                <a:spcPts val="0"/>
              </a:spcBef>
              <a:spcAft>
                <a:spcPts val="0"/>
              </a:spcAft>
              <a:buClr>
                <a:srgbClr val="000000"/>
              </a:buClr>
              <a:buSzPts val="1400"/>
              <a:buFont typeface="Arial"/>
              <a:buNone/>
            </a:pPr>
            <a:r>
              <a:rPr lang="en-US"/>
              <a:t>Οι στόχοι πρέπει να είναι ποσοτικοποιήσιμοι, ώστε να είναι δυνατή η παρακολούθηση της προόδου και η επαλήθευση της επίτευξής τους.</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Εφικτοί</a:t>
            </a:r>
            <a:endParaRPr b="1"/>
          </a:p>
          <a:p>
            <a:pPr indent="-228600" lvl="0" marL="457200" marR="0" rtl="0" algn="l">
              <a:lnSpc>
                <a:spcPct val="100000"/>
              </a:lnSpc>
              <a:spcBef>
                <a:spcPts val="0"/>
              </a:spcBef>
              <a:spcAft>
                <a:spcPts val="0"/>
              </a:spcAft>
              <a:buClr>
                <a:srgbClr val="000000"/>
              </a:buClr>
              <a:buSzPts val="1400"/>
              <a:buFont typeface="Arial"/>
              <a:buNone/>
            </a:pPr>
            <a:r>
              <a:rPr lang="en-US"/>
              <a:t>Οι στόχοι πρέπει να είναι απαιτητικοί αλλά ρεαλιστικοί λαμβάνοντας υπόψη τις τρέχουσες συνθήκες.</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Σχετικοί</a:t>
            </a:r>
            <a:endParaRPr b="1"/>
          </a:p>
          <a:p>
            <a:pPr indent="-228600" lvl="0" marL="457200" marR="0" rtl="0" algn="l">
              <a:lnSpc>
                <a:spcPct val="100000"/>
              </a:lnSpc>
              <a:spcBef>
                <a:spcPts val="0"/>
              </a:spcBef>
              <a:spcAft>
                <a:spcPts val="0"/>
              </a:spcAft>
              <a:buClr>
                <a:srgbClr val="000000"/>
              </a:buClr>
              <a:buSzPts val="1400"/>
              <a:buFont typeface="Arial"/>
              <a:buNone/>
            </a:pPr>
            <a:r>
              <a:rPr lang="en-US"/>
              <a:t>Οι στόχοι πρέπει να είναι αξιόλογοι και να συνάδουν με τους προσωπικούς και επαγγελματικούς στόχους.</a:t>
            </a:r>
            <a:endParaRPr/>
          </a:p>
          <a:p>
            <a:pPr indent="-228600" lvl="0" marL="457200" marR="0" rtl="0" algn="l">
              <a:lnSpc>
                <a:spcPct val="100000"/>
              </a:lnSpc>
              <a:spcBef>
                <a:spcPts val="0"/>
              </a:spcBef>
              <a:spcAft>
                <a:spcPts val="0"/>
              </a:spcAft>
              <a:buClr>
                <a:srgbClr val="000000"/>
              </a:buClr>
              <a:buSzPts val="1400"/>
              <a:buFont typeface="Arial"/>
              <a:buNone/>
            </a:pPr>
            <a:r>
              <a:t/>
            </a:r>
            <a:endParaRPr b="1"/>
          </a:p>
          <a:p>
            <a:pPr indent="-228600" lvl="0" marL="457200" marR="0" rtl="0" algn="l">
              <a:lnSpc>
                <a:spcPct val="100000"/>
              </a:lnSpc>
              <a:spcBef>
                <a:spcPts val="0"/>
              </a:spcBef>
              <a:spcAft>
                <a:spcPts val="0"/>
              </a:spcAft>
              <a:buClr>
                <a:srgbClr val="000000"/>
              </a:buClr>
              <a:buSzPts val="1400"/>
              <a:buFont typeface="Arial"/>
              <a:buNone/>
            </a:pPr>
            <a:r>
              <a:rPr b="1" lang="en-US"/>
              <a:t>Χρονικά προσδιορισμένοι</a:t>
            </a:r>
            <a:endParaRPr b="1"/>
          </a:p>
          <a:p>
            <a:pPr indent="-228600" lvl="0" marL="457200" marR="0" rtl="0" algn="l">
              <a:lnSpc>
                <a:spcPct val="100000"/>
              </a:lnSpc>
              <a:spcBef>
                <a:spcPts val="0"/>
              </a:spcBef>
              <a:spcAft>
                <a:spcPts val="0"/>
              </a:spcAft>
              <a:buClr>
                <a:srgbClr val="000000"/>
              </a:buClr>
              <a:buSzPts val="1400"/>
              <a:buFont typeface="Arial"/>
              <a:buNone/>
            </a:pPr>
            <a:r>
              <a:rPr lang="en-US"/>
              <a:t>Οι στόχοι πρέπει να έχουν καθορισμένη ημερομηνία έναρξης και λήξης, με δυνατότητα καθορισμού ημερήσιων, εβδομαδιαίων, μηνιαίων, ετήσιων και ανά μονάδα ορόσημων.</a:t>
            </a:r>
            <a:endParaRPr/>
          </a:p>
        </p:txBody>
      </p:sp>
      <p:sp>
        <p:nvSpPr>
          <p:cNvPr id="225" name="Google Shape;2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Εξηγήστε ότι αυτοί οι στόχοι δείχνουν πώς λειτουργούν τα κριτήρια SMART σε πραγματικές συνθήκες διδασκαλίας.</a:t>
            </a:r>
            <a:br>
              <a:rPr lang="en-US"/>
            </a:br>
            <a:r>
              <a:rPr lang="en-US"/>
              <a:t>• Επισημάνετε ότι κάθε στόχος συνδέεται με έναν συγκεκριμένο τομέα PERMA και είναι χρονικά προσδιορισμένος και μετρήσιμος.</a:t>
            </a:r>
            <a:br>
              <a:rPr lang="en-US"/>
            </a:br>
            <a:r>
              <a:rPr lang="en-US"/>
              <a:t>• Τονίστε ότι οι εκπαιδευτικοί πρέπει να γράφουν στόχους που ανταποκρίνονται άμεσα στην </a:t>
            </a:r>
            <a:r>
              <a:rPr b="1" lang="en-US"/>
              <a:t>ανάλυση </a:t>
            </a:r>
            <a:r>
              <a:rPr lang="en-US"/>
              <a:t>των </a:t>
            </a:r>
            <a:r>
              <a:rPr b="1" lang="en-US"/>
              <a:t>βασικών αιτίων</a:t>
            </a:r>
            <a:r>
              <a:rPr lang="en-US"/>
              <a:t>.</a:t>
            </a:r>
            <a:br>
              <a:rPr lang="en-US"/>
            </a:br>
            <a:r>
              <a:rPr lang="en-US"/>
              <a:t>• Ζητήστε από τους/τις συμμετέχοντες/-χουσες να σκεφτούν για ποιον τομέα PERMA θα μπορούσαν να θέσουν έναν στόχο SMART.</a:t>
            </a:r>
            <a:br>
              <a:rPr lang="en-US"/>
            </a:br>
            <a:r>
              <a:rPr lang="en-US"/>
              <a:t>• Προετοιμάστε τους/τες για το επόμενο βήμα: τη μετατροπή του στόχου τους σε σχέδιο δράσης.</a:t>
            </a:r>
            <a:endParaRPr/>
          </a:p>
        </p:txBody>
      </p:sp>
      <p:sp>
        <p:nvSpPr>
          <p:cNvPr id="232" name="Google Shape;2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Αυτή η διαφάνεια συνδέει την έως τώρα εργασία μας με το επόμενο σημαντικό βήμα. Σε αυτό το σημείο, έχετε προσδιορίσει τον τομέα προτεραιότητας, έχετε αναλύσει τις αιτίες και έχετε θέσει έναν στόχο SMART. Το σχέδιο δράσης είναι το σημείο στο οποίο αυτές οι πληροφορίες μετατρέπονται σε καθημερινά ή εβδομαδιαία βήματα που μπορείτε να ακολουθήσετε. Αυτό το σχέδιο είναι προσωπικό, ρεαλιστικό και βασίζεται στα δεδομένα σας. Εξασφαλίζει ότι η βελτίωση είναι σκόπιμη και δομημένη, και δεν αφήνεται στην τύχη.</a:t>
            </a:r>
            <a:endParaRPr/>
          </a:p>
        </p:txBody>
      </p:sp>
      <p:sp>
        <p:nvSpPr>
          <p:cNvPr id="238" name="Google Shape;23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«Ένα σχέδιο δράσης είναι απλώς ένας δομημένος τρόπος για να περάσουμε από την πρόθεση στην πράξη.</a:t>
            </a:r>
            <a:br>
              <a:rPr lang="en-US"/>
            </a:br>
            <a:r>
              <a:rPr lang="en-US"/>
              <a:t>Είναι προσωπικό, ρεαλιστικό και βασίζεται άμεσα στα αποτελέσματα του Δείκτη σας και στην ανάλυση των βασικών αιτίων.</a:t>
            </a:r>
            <a:br>
              <a:rPr lang="en-US"/>
            </a:br>
            <a:r>
              <a:rPr lang="en-US"/>
              <a:t>Τα ορόσημα σας βοηθούν να μετρήσετε την πρόοδο με την πάροδο του χρόνου, ενώ οι επιλογές του Σχεδίου Β σας εξασφαλίζουν ότι θα παραμείνετε στον σωστό δρόμο ακόμη και αν εμφανιστούν προκλήσεις».</a:t>
            </a:r>
            <a:endParaRPr/>
          </a:p>
        </p:txBody>
      </p:sp>
      <p:sp>
        <p:nvSpPr>
          <p:cNvPr id="244" name="Google Shape;24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0" name="Google Shape;25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56" name="Google Shape;25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48" name="Google Shape;1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2" name="Google Shape;26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68" name="Google Shape;2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4" name="Google Shape;2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0" name="Google Shape;28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Διαβάστε κάθε ερώτηση και όλες τις επιλογές μεγαλόφωνα προτού δείξετε την απάντηση. Δώστε στους/στις συμμετέχοντες/-χουσες λίγο χρόνο για να επιλέξουν την απάντησή τους και ζητήστε από ένα ή δύο άτομα να εξηγήσουν τη σκέψη τους. Διατηρήστε σταθερό ρυθμό και ενθαρρύνετε τις σύντομες παρεμβάσεις. Μετά τη συζήτηση, αποκαλύψτε τη σωστή απάντηση και εξηγήστε γιατί ταιριάζει με τη μέθοδο με την οποία ασχοληθήκατε στο κεφάλαιο. Επαναλάβετε την ίδια διαδικασία και για τις τέσσερις (4) ερωτήσεις, ώστε οι συμμετέχοντες/-χουσες να παραμείνουν προσηλωμένοι/-νες και να κατανοήσουν πώς οι στόχοι SMART, οι τομείς προτεραιότητας, τα δυνατά σημεία και η ανάλυση των βασικών αιτίων συνδέονται με το σχέδιο δράσης.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98" name="Google Shape;2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04" name="Google Shape;30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17" name="Google Shape;31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30" name="Google Shape;33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43" name="Google Shape;34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56" name="Google Shape;35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54" name="Google Shape;1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362" name="Google Shape;36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7" name="Google Shape;36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3" name="Google Shape;37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Προτού εμβαθύνουμε στις πρακτικές αναστοχασμού, ας δούμε </a:t>
            </a:r>
            <a:r>
              <a:rPr i="1" lang="en-US"/>
              <a:t>γιατί </a:t>
            </a:r>
            <a:r>
              <a:rPr lang="en-US"/>
              <a:t>ο αναστοχασμός είναι σημαντικός.</a:t>
            </a:r>
            <a:br>
              <a:rPr lang="en-US"/>
            </a:br>
            <a:r>
              <a:rPr lang="en-US"/>
              <a:t>Στην προηγούμενη διαφάνεια, αρχίσατε να σκέφτεστε τι σημαίνει για εσάς προσωπικά η αναστοχαστική σκέψη. Τώρα, θα συνδέσουμε αυτό με τα στοιχεία που αποδεικνύουν πώς η αναστοχαστική σκέψη βοηθά τους/τις εκπαιδευτικούς.</a:t>
            </a:r>
            <a:endParaRPr/>
          </a:p>
          <a:p>
            <a:pPr indent="-228600" lvl="0" marL="457200" marR="0" rtl="0" algn="l">
              <a:lnSpc>
                <a:spcPct val="100000"/>
              </a:lnSpc>
              <a:spcBef>
                <a:spcPts val="0"/>
              </a:spcBef>
              <a:spcAft>
                <a:spcPts val="0"/>
              </a:spcAft>
              <a:buClr>
                <a:srgbClr val="000000"/>
              </a:buClr>
              <a:buSzPts val="1400"/>
              <a:buFont typeface="Arial"/>
              <a:buNone/>
            </a:pPr>
            <a:r>
              <a:rPr lang="en-US"/>
              <a:t>Αυτή η διαφάνεια υπογραμμίζει τους βασικούς λόγους για τους οποίους η αναστοχαστική σκέψη είναι απαραίτητη.</a:t>
            </a:r>
            <a:br>
              <a:rPr lang="en-US"/>
            </a:br>
            <a:r>
              <a:rPr lang="en-US"/>
              <a:t>Εξηγήστε ότι η αναστοχαστική σκέψη δεν είναι μια επιπλέον εργασία — είναι ένας τρόπος να βελτιώσετε τη διδασκαλία σας σε πραγματικό χρόνο, να κατανοήσετε τις αντιδράσεις σας και να ενισχύσετε τις σχέσεις σας με τους/τις μαθητές/-τριές σας.</a:t>
            </a:r>
            <a:br>
              <a:rPr lang="en-US"/>
            </a:br>
            <a:r>
              <a:rPr lang="en-US"/>
              <a:t>Μπορείτε να υπενθυμίσετε στους/στις συμμετέχοντες/-χουσες ότι η αναστοχαστική σκέψη αποκτά ακόμη μεγαλύτερη σημασία κατά τη χρήση της τεχνολογίας, καθώς τα ψηφιακά εργαλεία επηρεάζουν τα συναισθήματα, τη συγκέντρωση και τη δυναμική της τάξης.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80" name="Google Shape;380;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Στην προηγούμενη διαφάνεια, εξετάσαμε γιατί η αναστοχαστική σκέψη είναι σημαντική για τους/τις εκπαιδευτικούς γενικά και πώς βοηθά στη δημιουργικότητα, την ανταπόκριση και την ενίσχυση των σχέσεων στην τάξη. Αυτά τα οφέλη είναι ιδιαίτερα πολύτιμα σε ένα ψηφιακό περιβάλλον, όπου τα εργαλεία και οι συνήθειές μας διαμορφώνουν την καθημερινή μας εμπειρία.</a:t>
            </a:r>
            <a:endParaRPr/>
          </a:p>
          <a:p>
            <a:pPr indent="-228600" lvl="0" marL="457200" marR="0" rtl="0" algn="l">
              <a:lnSpc>
                <a:spcPct val="100000"/>
              </a:lnSpc>
              <a:spcBef>
                <a:spcPts val="0"/>
              </a:spcBef>
              <a:spcAft>
                <a:spcPts val="0"/>
              </a:spcAft>
              <a:buClr>
                <a:srgbClr val="000000"/>
              </a:buClr>
              <a:buSzPts val="1400"/>
              <a:buFont typeface="Arial"/>
              <a:buNone/>
            </a:pPr>
            <a:r>
              <a:rPr lang="en-US"/>
              <a:t>Τώρα περνάμε στην επόμενη διαφάνεια, η οποία εστιάζει ειδικά στην</a:t>
            </a:r>
            <a:r>
              <a:rPr i="1" lang="en-US"/>
              <a:t> ψηφιακή ευημερία</a:t>
            </a:r>
            <a:r>
              <a:rPr lang="en-US"/>
              <a:t>. Τα ψηφιακά εργαλεία μας βοηθούν να διδάσκουμε, να επικοινωνούμε και να οργανώνουμε τη δουλειά μας, αλλά μπορούν επίσης να δημιουργήσουν άγχος, υπερφόρτωση και συνεχή πίεση. Γι' αυτό χρειαζόμαστε αναστοχασμό — όχι μόνο για τη διδασκαλία μας, αλλά και για τη χρήση της τεχνολογίας.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02" name="Google Shape;402;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Πριν προχωρήσουμε, είναι σημαντικό να τονίσουμε ότι η αποτελεσματική αναστοχαστική σκέψη είναι κάτι περισσότερο από το να παρατηρούμε απλώς τι συνέβη. Για να στηρίξετε ουσιαστικά την ψηφιακή σας ευημερία, χρειάζεστε έναν δομημένο τρόπο για να κατανοήσετε σε μεγαλύτερο βάθος τις εμπειρίες σας, τη διδασκαλία σας και τις ψηφιακές σας συνήθειες. Αυτό μας οδηγεί στην αναστοχαστική σκέψη υψηλότερου επιπέδου και σε ένα μοντέλο που θα σας καθοδηγήσει σε αυτή τη διαδικασία.</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u="sng"/>
              <a:t>Μετάφραση εικόνας:</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Περιγραφή</a:t>
            </a:r>
            <a:endParaRPr/>
          </a:p>
          <a:p>
            <a:pPr indent="-228600" lvl="0" marL="457200" marR="0" rtl="0" algn="l">
              <a:lnSpc>
                <a:spcPct val="100000"/>
              </a:lnSpc>
              <a:spcBef>
                <a:spcPts val="0"/>
              </a:spcBef>
              <a:spcAft>
                <a:spcPts val="0"/>
              </a:spcAft>
              <a:buClr>
                <a:srgbClr val="000000"/>
              </a:buClr>
              <a:buSzPts val="1400"/>
              <a:buFont typeface="Arial"/>
              <a:buNone/>
            </a:pPr>
            <a:r>
              <a:rPr lang="en-US"/>
              <a:t>Τι συνέβη;</a:t>
            </a:r>
            <a:endParaRPr/>
          </a:p>
          <a:p>
            <a:pPr indent="-228600" lvl="0" marL="457200" marR="0" rtl="0" algn="l">
              <a:lnSpc>
                <a:spcPct val="100000"/>
              </a:lnSpc>
              <a:spcBef>
                <a:spcPts val="0"/>
              </a:spcBef>
              <a:spcAft>
                <a:spcPts val="0"/>
              </a:spcAft>
              <a:buClr>
                <a:srgbClr val="000000"/>
              </a:buClr>
              <a:buSzPts val="1400"/>
              <a:buFont typeface="Arial"/>
              <a:buNone/>
            </a:pPr>
            <a:r>
              <a:rPr lang="en-US"/>
              <a:t>Σκεφτείτε την κατάσταση και το αποτέλεσμα. </a:t>
            </a:r>
            <a:endParaRPr/>
          </a:p>
          <a:p>
            <a:pPr indent="-228600" lvl="0" marL="457200" marR="0" rtl="0" algn="l">
              <a:lnSpc>
                <a:spcPct val="100000"/>
              </a:lnSpc>
              <a:spcBef>
                <a:spcPts val="0"/>
              </a:spcBef>
              <a:spcAft>
                <a:spcPts val="0"/>
              </a:spcAft>
              <a:buClr>
                <a:srgbClr val="000000"/>
              </a:buClr>
              <a:buSzPts val="1400"/>
              <a:buFont typeface="Arial"/>
              <a:buNone/>
            </a:pPr>
            <a:r>
              <a:rPr lang="en-US"/>
              <a:t>Αποφύγετε την ανάλυση ή την ερμηνεία σε αυτό το στάδιο.</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Συναισθήματα</a:t>
            </a:r>
            <a:endParaRPr/>
          </a:p>
          <a:p>
            <a:pPr indent="-228600" lvl="0" marL="457200" marR="0" rtl="0" algn="l">
              <a:lnSpc>
                <a:spcPct val="100000"/>
              </a:lnSpc>
              <a:spcBef>
                <a:spcPts val="0"/>
              </a:spcBef>
              <a:spcAft>
                <a:spcPts val="0"/>
              </a:spcAft>
              <a:buClr>
                <a:srgbClr val="000000"/>
              </a:buClr>
              <a:buSzPts val="1400"/>
              <a:buFont typeface="Arial"/>
              <a:buNone/>
            </a:pPr>
            <a:r>
              <a:rPr lang="en-US"/>
              <a:t>Τι σκεφτόσασταν και τι αισθανόσασταν;</a:t>
            </a:r>
            <a:endParaRPr/>
          </a:p>
          <a:p>
            <a:pPr indent="-228600" lvl="0" marL="457200" marR="0" rtl="0" algn="l">
              <a:lnSpc>
                <a:spcPct val="100000"/>
              </a:lnSpc>
              <a:spcBef>
                <a:spcPts val="0"/>
              </a:spcBef>
              <a:spcAft>
                <a:spcPts val="0"/>
              </a:spcAft>
              <a:buClr>
                <a:srgbClr val="000000"/>
              </a:buClr>
              <a:buSzPts val="1400"/>
              <a:buFont typeface="Arial"/>
              <a:buNone/>
            </a:pPr>
            <a:r>
              <a:rPr lang="en-US"/>
              <a:t>Εξερευνήστε την συναισθηματική σας αντίδραση. </a:t>
            </a:r>
            <a:endParaRPr/>
          </a:p>
          <a:p>
            <a:pPr indent="-228600" lvl="0" marL="457200" marR="0" rtl="0" algn="l">
              <a:lnSpc>
                <a:spcPct val="100000"/>
              </a:lnSpc>
              <a:spcBef>
                <a:spcPts val="0"/>
              </a:spcBef>
              <a:spcAft>
                <a:spcPts val="0"/>
              </a:spcAft>
              <a:buClr>
                <a:srgbClr val="000000"/>
              </a:buClr>
              <a:buSzPts val="1400"/>
              <a:buFont typeface="Arial"/>
              <a:buNone/>
            </a:pPr>
            <a:r>
              <a:rPr lang="en-US"/>
              <a:t>Σκεφτείτε πώς τα συναισθήματά σας μπορεί να επηρέασαν τις ενέργειες ή τις σκέψεις σας.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Αξιολόγηση</a:t>
            </a:r>
            <a:endParaRPr/>
          </a:p>
          <a:p>
            <a:pPr indent="-228600" lvl="0" marL="457200" marR="0" rtl="0" algn="l">
              <a:lnSpc>
                <a:spcPct val="100000"/>
              </a:lnSpc>
              <a:spcBef>
                <a:spcPts val="0"/>
              </a:spcBef>
              <a:spcAft>
                <a:spcPts val="0"/>
              </a:spcAft>
              <a:buClr>
                <a:srgbClr val="000000"/>
              </a:buClr>
              <a:buSzPts val="1400"/>
              <a:buFont typeface="Arial"/>
              <a:buNone/>
            </a:pPr>
            <a:r>
              <a:rPr lang="en-US"/>
              <a:t>Τι ήταν θετικό και τι αρνητικό σε αυτή την εμπειρία;</a:t>
            </a:r>
            <a:endParaRPr/>
          </a:p>
          <a:p>
            <a:pPr indent="-228600" lvl="0" marL="457200" marR="0" rtl="0" algn="l">
              <a:lnSpc>
                <a:spcPct val="100000"/>
              </a:lnSpc>
              <a:spcBef>
                <a:spcPts val="0"/>
              </a:spcBef>
              <a:spcAft>
                <a:spcPts val="0"/>
              </a:spcAft>
              <a:buClr>
                <a:srgbClr val="000000"/>
              </a:buClr>
              <a:buSzPts val="1400"/>
              <a:buFont typeface="Arial"/>
              <a:buNone/>
            </a:pPr>
            <a:r>
              <a:rPr lang="en-US"/>
              <a:t>Σκεφτείτε τι πήγε καλά και τι όχι.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Ανάλυση</a:t>
            </a:r>
            <a:endParaRPr/>
          </a:p>
          <a:p>
            <a:pPr indent="-228600" lvl="0" marL="457200" marR="0" rtl="0" algn="l">
              <a:lnSpc>
                <a:spcPct val="100000"/>
              </a:lnSpc>
              <a:spcBef>
                <a:spcPts val="0"/>
              </a:spcBef>
              <a:spcAft>
                <a:spcPts val="0"/>
              </a:spcAft>
              <a:buClr>
                <a:srgbClr val="000000"/>
              </a:buClr>
              <a:buSzPts val="1400"/>
              <a:buFont typeface="Arial"/>
              <a:buNone/>
            </a:pPr>
            <a:r>
              <a:rPr lang="en-US"/>
              <a:t>Γιατί τα πράγματα συνέβησαν με τον τρόπο που συνέβησαν, θετικό ή αρνητικό;</a:t>
            </a:r>
            <a:endParaRPr/>
          </a:p>
          <a:p>
            <a:pPr indent="-228600" lvl="0" marL="457200" marR="0" rtl="0" algn="l">
              <a:lnSpc>
                <a:spcPct val="100000"/>
              </a:lnSpc>
              <a:spcBef>
                <a:spcPts val="0"/>
              </a:spcBef>
              <a:spcAft>
                <a:spcPts val="0"/>
              </a:spcAft>
              <a:buClr>
                <a:srgbClr val="000000"/>
              </a:buClr>
              <a:buSzPts val="1400"/>
              <a:buFont typeface="Arial"/>
              <a:buNone/>
            </a:pPr>
            <a:r>
              <a:rPr lang="en-US"/>
              <a:t>Ποιες γνώσεις, δικές μου ή άλλων, μπορούν να με βοηθήσουν να κατανοήσω την κατάσταση;</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Συμπέρασμα </a:t>
            </a:r>
            <a:endParaRPr/>
          </a:p>
          <a:p>
            <a:pPr indent="-228600" lvl="0" marL="457200" marR="0" rtl="0" algn="l">
              <a:lnSpc>
                <a:spcPct val="100000"/>
              </a:lnSpc>
              <a:spcBef>
                <a:spcPts val="0"/>
              </a:spcBef>
              <a:spcAft>
                <a:spcPts val="0"/>
              </a:spcAft>
              <a:buClr>
                <a:srgbClr val="000000"/>
              </a:buClr>
              <a:buSzPts val="1400"/>
              <a:buFont typeface="Arial"/>
              <a:buNone/>
            </a:pPr>
            <a:r>
              <a:rPr lang="en-US"/>
              <a:t>Τι μάθατε; </a:t>
            </a:r>
            <a:endParaRPr/>
          </a:p>
          <a:p>
            <a:pPr indent="-228600" lvl="0" marL="457200" marR="0" rtl="0" algn="l">
              <a:lnSpc>
                <a:spcPct val="100000"/>
              </a:lnSpc>
              <a:spcBef>
                <a:spcPts val="0"/>
              </a:spcBef>
              <a:spcAft>
                <a:spcPts val="0"/>
              </a:spcAft>
              <a:buClr>
                <a:srgbClr val="000000"/>
              </a:buClr>
              <a:buSzPts val="1400"/>
              <a:buFont typeface="Arial"/>
              <a:buNone/>
            </a:pPr>
            <a:r>
              <a:rPr lang="en-US"/>
              <a:t>Σκεφτείτε εναλλακτικές ενέργειες ή προσεγγίσεις.</a:t>
            </a:r>
            <a:endParaRPr/>
          </a:p>
          <a:p>
            <a:pPr indent="-228600" lvl="0" marL="457200" marR="0" rtl="0" algn="l">
              <a:lnSpc>
                <a:spcPct val="100000"/>
              </a:lnSpc>
              <a:spcBef>
                <a:spcPts val="0"/>
              </a:spcBef>
              <a:spcAft>
                <a:spcPts val="0"/>
              </a:spcAft>
              <a:buClr>
                <a:srgbClr val="000000"/>
              </a:buClr>
              <a:buSzPts val="1400"/>
              <a:buFont typeface="Arial"/>
              <a:buNone/>
            </a:pPr>
            <a:r>
              <a:rPr lang="en-US"/>
              <a:t>Προσδιορίστε τα βήματα για βελτίωση ή ανάπτυξη.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Σχέδιο Δράσης</a:t>
            </a:r>
            <a:endParaRPr/>
          </a:p>
          <a:p>
            <a:pPr indent="-228600" lvl="0" marL="457200" marR="0" rtl="0" algn="l">
              <a:lnSpc>
                <a:spcPct val="100000"/>
              </a:lnSpc>
              <a:spcBef>
                <a:spcPts val="0"/>
              </a:spcBef>
              <a:spcAft>
                <a:spcPts val="0"/>
              </a:spcAft>
              <a:buClr>
                <a:srgbClr val="000000"/>
              </a:buClr>
              <a:buSzPts val="1400"/>
              <a:buFont typeface="Arial"/>
              <a:buNone/>
            </a:pPr>
            <a:r>
              <a:rPr lang="en-US"/>
              <a:t>Αν συνέβαινε ξανά, τι θα κάνατε;</a:t>
            </a:r>
            <a:endParaRPr/>
          </a:p>
          <a:p>
            <a:pPr indent="-228600" lvl="0" marL="457200" marR="0" rtl="0" algn="l">
              <a:lnSpc>
                <a:spcPct val="100000"/>
              </a:lnSpc>
              <a:spcBef>
                <a:spcPts val="0"/>
              </a:spcBef>
              <a:spcAft>
                <a:spcPts val="0"/>
              </a:spcAft>
              <a:buClr>
                <a:srgbClr val="000000"/>
              </a:buClr>
              <a:buSzPts val="1400"/>
              <a:buFont typeface="Arial"/>
              <a:buNone/>
            </a:pPr>
            <a:r>
              <a:rPr lang="en-US"/>
              <a:t>Πώς θα αναπτύξω τις απαιτούμενες δεξιότητες;</a:t>
            </a:r>
            <a:br>
              <a:rPr lang="en-US"/>
            </a:br>
            <a:br>
              <a:rPr lang="en-US"/>
            </a:br>
            <a:endParaRPr/>
          </a:p>
        </p:txBody>
      </p:sp>
      <p:sp>
        <p:nvSpPr>
          <p:cNvPr id="409" name="Google Shape;409;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16" name="Google Shape;41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2" name="Google Shape;42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28" name="Google Shape;42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34" name="Google Shape;43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60" name="Google Shape;1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0" name="Google Shape;44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Ας ολοκληρώσουμε το Κεφάλαιο 2.2. Το ημερολόγιο αυτοαναστοχασμού σας βοηθά να παρακολουθείτε την πρόοδό σας, να αναγνωρίζετε τι λειτουργεί και να προσαρμόζετε το σχέδιο δράσης σας όταν χρειάζεται. Η τακτική χρήση του διατηρεί την ψηφιακή σας ευημερία σε καλό δρόμο καθ' όλη τη διάρκεια του σχολικού έτους.</a:t>
            </a:r>
            <a:endParaRPr/>
          </a:p>
          <a:p>
            <a:pPr indent="-228600" lvl="0" marL="457200" marR="0" rtl="0" algn="l">
              <a:lnSpc>
                <a:spcPct val="100000"/>
              </a:lnSpc>
              <a:spcBef>
                <a:spcPts val="0"/>
              </a:spcBef>
              <a:spcAft>
                <a:spcPts val="0"/>
              </a:spcAft>
              <a:buClr>
                <a:srgbClr val="000000"/>
              </a:buClr>
              <a:buSzPts val="1400"/>
              <a:buFont typeface="Arial"/>
              <a:buNone/>
            </a:pPr>
            <a:r>
              <a:rPr lang="en-US"/>
              <a:t>Τώρα, θα προχωρήσουμε στο Κεφάλαιο 2.3, όπου το επίκεντρο μετατοπίζεται από τη δική σας ψηφιακή ευημερία σε εκείνη των μαθητών/-τριών σας. Στο επόμενο κεφάλαιο, θα μάθετε πώς τα ψηφιακά περιβάλλοντα επηρεάζουν τους/τις μαθητές/-τριες και πώς να χρησιμοποιείτε τον Δείκτη Ψηφιακής Ευημερίας PERMA για Μαθητές/-τριες, ώστε να κατανοήσετε τις ανάγκες και τις συνήθειές τους.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47" name="Google Shape;447;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53" name="Google Shape;453;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58" name="Google Shape;45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4" name="Google Shape;464;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Αυτή η διαφάνεια εξηγεί πώς να εργαστείτε με την έκδοση για μαθητές/-τριες του Δείκτη Ψηφιακής Ευημερίας PERMA.</a:t>
            </a:r>
            <a:br>
              <a:rPr lang="en-US"/>
            </a:br>
            <a:r>
              <a:rPr lang="en-US"/>
              <a:t>Τονίστε ότι ο δείκτης είναι ένα εργαλείο αναστοχασμού και όχι ένα εργαλείο βαθμολόγησης. Βοηθά τους/τις μαθητές/-τριες να σκεφτούν τις ψηφιακές τους συνήθειες και σας δίνει μια σαφέστερη εικόνα της ψηφιακής τους ευημερίας κατά τη διάρκεια του τριμήνου/τετραμήνου.</a:t>
            </a:r>
            <a:endParaRPr/>
          </a:p>
          <a:p>
            <a:pPr indent="-228600" lvl="0" marL="457200" marR="0" rtl="0" algn="l">
              <a:lnSpc>
                <a:spcPct val="100000"/>
              </a:lnSpc>
              <a:spcBef>
                <a:spcPts val="0"/>
              </a:spcBef>
              <a:spcAft>
                <a:spcPts val="0"/>
              </a:spcAft>
              <a:buClr>
                <a:srgbClr val="000000"/>
              </a:buClr>
              <a:buSzPts val="1400"/>
              <a:buFont typeface="Arial"/>
              <a:buNone/>
            </a:pPr>
            <a:r>
              <a:rPr lang="en-US"/>
              <a:t>Ενθαρρύνετε τους/τις εκπαιδευτικούς να συζητήσουν με τους/τις μαθητές/-τριες τις βαθμολογίες τους και να τους/τις στηρίξουν στον καθορισμό απλών, προσωπικών στόχων. Υπογραμμίστε ότι ο δείκτης λειτουργεί καλύτερα όταν συνδυάζεται με πραγματικές παρατηρήσεις στην τάξη και σύντομες συνομιλίες με τους/τις μαθητές/-τριες.</a:t>
            </a:r>
            <a:endParaRPr/>
          </a:p>
          <a:p>
            <a:pPr indent="-228600" lvl="0" marL="457200" marR="0" rtl="0" algn="l">
              <a:lnSpc>
                <a:spcPct val="100000"/>
              </a:lnSpc>
              <a:spcBef>
                <a:spcPts val="0"/>
              </a:spcBef>
              <a:spcAft>
                <a:spcPts val="0"/>
              </a:spcAft>
              <a:buClr>
                <a:srgbClr val="000000"/>
              </a:buClr>
              <a:buSzPts val="1400"/>
              <a:buFont typeface="Arial"/>
              <a:buNone/>
            </a:pPr>
            <a:r>
              <a:rPr lang="en-US"/>
              <a:t>Εξηγήστε πώς πρέπει να διαβάζουν τις βαθμολογίες:</a:t>
            </a:r>
            <a:br>
              <a:rPr lang="en-US"/>
            </a:br>
            <a:r>
              <a:rPr lang="en-US"/>
              <a:t>Οι υψηλές βαθμολογίες δείχνουν ισχυρές συνήθειες, οι μέτριες βαθμολογίες δείχνουν τομείς που πρέπει να ενισχυθούν και οι χαμηλές βαθμολογίες υποδεικνύουν κινδύνους που μπορεί να χρειάζονται προσοχή. Αυτή η βαθμολογία βοηθά τους/τις εκπαιδευτικούς να δώσουν προτεραιότητα στην υποστήριξη και να σχεδιάσουν τα επόμενα βήματα.</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65" name="Google Shape;465;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Εξηγήστε ότι η αξία του δείκτη υπερβαίνει τα αποτελέσματα. Βοηθά στην έναρξη ουσιαστικών συζητήσεων με τους/τις μαθητές/-τριες. Ενθαρρύνετε τους/τις εκπαιδευτικούς να δημιουργήσουν έναν χώρο στον οποίο οι μαθητές/-τριες θα αισθάνονται ασφαλείς να μοιραστούν τις εμπειρίες τους χωρίς τον φόβο της κριτικής.</a:t>
            </a:r>
            <a:endParaRPr/>
          </a:p>
          <a:p>
            <a:pPr indent="-228600" lvl="0" marL="457200" marR="0" rtl="0" algn="l">
              <a:lnSpc>
                <a:spcPct val="100000"/>
              </a:lnSpc>
              <a:spcBef>
                <a:spcPts val="0"/>
              </a:spcBef>
              <a:spcAft>
                <a:spcPts val="0"/>
              </a:spcAft>
              <a:buClr>
                <a:srgbClr val="000000"/>
              </a:buClr>
              <a:buSzPts val="1400"/>
              <a:buFont typeface="Arial"/>
              <a:buNone/>
            </a:pPr>
            <a:r>
              <a:rPr lang="en-US"/>
              <a:t>Αναφέρετε ότι τα ψηφιακά εργαλεία, όπως το Miro και το Padlet, μπορούν να διευκολύνουν την ανταλλαγή, ειδικά για τους/τις μαθητές/-τριες που προτιμούν να συνεισφέρουν ανώνυμα. Τονίστε ότι οι προτροπές για συζήτηση που συνδέονται με τους τομείς PERMA μπορούν να συμβάλουν σε έναν βαθύτερο αναστοχασμό.</a:t>
            </a:r>
            <a:endParaRPr/>
          </a:p>
          <a:p>
            <a:pPr indent="-228600" lvl="0" marL="457200" marR="0" rtl="0" algn="l">
              <a:lnSpc>
                <a:spcPct val="100000"/>
              </a:lnSpc>
              <a:spcBef>
                <a:spcPts val="0"/>
              </a:spcBef>
              <a:spcAft>
                <a:spcPts val="0"/>
              </a:spcAft>
              <a:buClr>
                <a:srgbClr val="000000"/>
              </a:buClr>
              <a:buSzPts val="1400"/>
              <a:buFont typeface="Arial"/>
              <a:buNone/>
            </a:pPr>
            <a:r>
              <a:rPr lang="en-US"/>
              <a:t>Ολοκληρώστε τονίζοντας ότι ο κύριος σκοπός είναι η ευαισθητοποίηση. Όταν οι μαθητές/-τριες αναγνωρίζουν πώς οι ψηφιακές τους συνήθειες επηρεάζουν τη διάθεσή τους, τη συγκέντρωσή τους και τις σχέσεις τους, είναι πιο πιθανό να κάνουν πιο υγιεινές επιλογές.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73" name="Google Shape;473;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«Ζητήστε από τους/τις εκπαιδευτικούς να επιλέξουν ένα θέμα και να το αναλύσουν ατομικά. Στις δια ζώσης συνεδρίες, χωρίστε τους/τες σε ζευγάρια ή μικρές ομάδες. Ενθαρρύνετέ τους/τες να σκεφτούν συγκεκριμένους/-νες μαθητές/-τριες και πραγματικές στιγμές από τα μαθήματά τους. Κλείστε ζητώντας από όλα τα άτομα να επιλέξουν μια μικρή, πρακτική αλλαγή που μπορούν να πραγματοποιήσουν αυτή την εβδομάδα. Αυτό θα τροφοδοτήσει την «Οδηγός της Τάξης» (Classroom Compass) που θα δημιουργήσουν από κοινού με τους/τις μαθητές/-τριες στη συνέχεια».</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80" name="Google Shape;480;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86" name="Google Shape;48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Εξηγήστε ότι καμία μέθοδος από μόνη της δεν δίνει την πλήρη εικόνα. Ενθαρρύνετε τους/τις εκπαιδευτικούς να συνδυάζουν διαφορετικές προσεγγίσεις ανάλογα με τον στόχο. Τονίστε ότι η επιλογή της σωστής μεθόδου θα τους/τις βοηθήσει να κατανοήσουν με μεγαλύτερη ακρίβεια τις ψηφιακές συνήθειες και να ανταποκριθούν με καλύτερες στρατηγικές.</a:t>
            </a:r>
            <a:endParaRPr/>
          </a:p>
        </p:txBody>
      </p:sp>
      <p:sp>
        <p:nvSpPr>
          <p:cNvPr id="505" name="Google Shape;50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11" name="Google Shape;51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66" name="Google Shape;1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17" name="Google Shape;51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23" name="Google Shape;523;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29" name="Google Shape;52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35" name="Google Shape;535;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42" name="Google Shape;54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49" name="Google Shape;54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56" name="Google Shape;556;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63" name="Google Shape;56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Αυτή η διαφάνεια εξηγεί γιατί εισάγουμε το Εργαλείο Παρατήρησης Τάξης σε αυτό το σημείο της εκπαίδευσης.</a:t>
            </a:r>
            <a:br>
              <a:rPr lang="en-US"/>
            </a:br>
            <a:r>
              <a:rPr lang="en-US"/>
              <a:t>Μέχρι τώρα, μάθαμε πώς να αξιολογούμε την ψηφιακή ευημερία χρησιμοποιώντας τον Δείκτη PERMA για Μαθητές/-τριες. Αυτό το εργαλείο συμπληρώνει αυτή τη διαδικασία βοηθώντας σας να παρατηρήσετε την πραγματική συμπεριφορά στην τάξη.</a:t>
            </a:r>
            <a:endParaRPr/>
          </a:p>
          <a:p>
            <a:pPr indent="-228600" lvl="0" marL="457200" marR="0" rtl="0" algn="l">
              <a:lnSpc>
                <a:spcPct val="100000"/>
              </a:lnSpc>
              <a:spcBef>
                <a:spcPts val="0"/>
              </a:spcBef>
              <a:spcAft>
                <a:spcPts val="0"/>
              </a:spcAft>
              <a:buClr>
                <a:srgbClr val="000000"/>
              </a:buClr>
              <a:buSzPts val="1400"/>
              <a:buFont typeface="Arial"/>
              <a:buNone/>
            </a:pPr>
            <a:r>
              <a:rPr lang="en-US"/>
              <a:t>Οι μαθητές/-τριες συχνά εκφράζουν την ψηφιακή τους ευημερία μέσω πράξεων, όχι μόνο μέσω αυτοαναφορών. Η παρατήρηση σας βοηθά να κατανοήσετε τι συμβαίνει στην πράξη: ποιος/ποια μαθητής/-τρια είναι αφοσιωμένος/-νη, ποιος/ποια είναι απογοητευμένος/-νη, ποιος/ποια δυσκολεύεται να συγκεντρωθεί και ποιος/ποια προοδεύει όταν χρησιμοποιεί ψηφιακά εργαλεία.</a:t>
            </a:r>
            <a:endParaRPr/>
          </a:p>
          <a:p>
            <a:pPr indent="-228600" lvl="0" marL="457200" marR="0" rtl="0" algn="l">
              <a:lnSpc>
                <a:spcPct val="100000"/>
              </a:lnSpc>
              <a:spcBef>
                <a:spcPts val="0"/>
              </a:spcBef>
              <a:spcAft>
                <a:spcPts val="0"/>
              </a:spcAft>
              <a:buClr>
                <a:srgbClr val="000000"/>
              </a:buClr>
              <a:buSzPts val="1400"/>
              <a:buFont typeface="Arial"/>
              <a:buNone/>
            </a:pPr>
            <a:r>
              <a:rPr lang="en-US"/>
              <a:t>Επιπλέον, αυτό συνδέεται άμεσα με τους τομείς PERMA. Στις παρατηρήσεις, θα πρέπει να προσέξετε συναισθηματικά σημάδια για τα Θετικά Συναισθήματα, σημάδια συγκέντρωσης ή απόσπασης της προσοχής για τη Δέσμευσηή, μοτίβα αλληλεπίδρασης για τις Σχέσεις και δείκτες που αφορούν το Νόημα και το Επίτευγμα κατά τη διάρκεια ψηφιακών εργασιών.</a:t>
            </a:r>
            <a:endParaRPr/>
          </a:p>
          <a:p>
            <a:pPr indent="-228600" lvl="0" marL="457200" marR="0" rtl="0" algn="l">
              <a:lnSpc>
                <a:spcPct val="100000"/>
              </a:lnSpc>
              <a:spcBef>
                <a:spcPts val="0"/>
              </a:spcBef>
              <a:spcAft>
                <a:spcPts val="0"/>
              </a:spcAft>
              <a:buClr>
                <a:srgbClr val="000000"/>
              </a:buClr>
              <a:buSzPts val="1400"/>
              <a:buFont typeface="Arial"/>
              <a:buNone/>
            </a:pPr>
            <a:r>
              <a:rPr lang="en-US"/>
              <a:t>Ο στόχος είναι να σας δώσει μια πληρέστερη εικόνα των ψηφιακών συνηθειών των μαθητών/-τριών σας, ώστε να μπορείτε να εξατομικεύσετε τις στρατηγικές διδασκαλίας σας και να προετοιμαστείτε πιο αποτελεσματικά για τη δημιουργία της «Οδηγός της Τάξης» (Classroom Compass) στη συνέχεια του κεφαλαίου.</a:t>
            </a:r>
            <a:endParaRPr/>
          </a:p>
        </p:txBody>
      </p:sp>
      <p:sp>
        <p:nvSpPr>
          <p:cNvPr id="571" name="Google Shape;57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Αυτή η διαφάνεια σας βοηθά να μεταφράσετε το Πλαίσιο PERMA σε παρατήρηση στην τάξη.</a:t>
            </a:r>
            <a:br>
              <a:rPr lang="en-US"/>
            </a:br>
            <a:r>
              <a:rPr lang="en-US"/>
              <a:t>Μέχρι τώρα, εστιάσαμε στον Δείκτη. Τώρα, τον συμπληρώνουμε με πραγματική συμπεριφορά.</a:t>
            </a:r>
            <a:br>
              <a:rPr lang="en-US"/>
            </a:br>
            <a:r>
              <a:rPr lang="en-US"/>
              <a:t>Οι μαθητές/-τριες συχνά δείχνουν το επίπεδο της ψηφιακής τους ευημερίας μέσω μικρών ενεργειών: πώς συγκεντρώνονται, πώς αλληλεπιδρούν, πόσο σίγουροι/-ρες αισθάνονται ή πόσο εύκολα απογοητεύονται.</a:t>
            </a:r>
            <a:endParaRPr/>
          </a:p>
          <a:p>
            <a:pPr indent="-228600" lvl="0" marL="457200" marR="0" rtl="0" algn="l">
              <a:lnSpc>
                <a:spcPct val="100000"/>
              </a:lnSpc>
              <a:spcBef>
                <a:spcPts val="0"/>
              </a:spcBef>
              <a:spcAft>
                <a:spcPts val="0"/>
              </a:spcAft>
              <a:buClr>
                <a:srgbClr val="000000"/>
              </a:buClr>
              <a:buSzPts val="1400"/>
              <a:buFont typeface="Arial"/>
              <a:buNone/>
            </a:pPr>
            <a:r>
              <a:rPr lang="en-US"/>
              <a:t>Ο πίνακας δείχνει τι πρέπει να προσέξετε σε κάθε τομέα του PERMA.</a:t>
            </a:r>
            <a:br>
              <a:rPr lang="en-US"/>
            </a:br>
            <a:r>
              <a:rPr lang="en-US"/>
              <a:t>• </a:t>
            </a:r>
            <a:r>
              <a:rPr b="1" lang="en-US"/>
              <a:t>Θετικά Συναισθήματα</a:t>
            </a:r>
            <a:r>
              <a:rPr b="0" lang="en-US"/>
              <a:t>:</a:t>
            </a:r>
            <a:r>
              <a:rPr lang="en-US"/>
              <a:t> Παρατηρήστε σημάδια απόλαυσης ή άγχους κατά τη διάρκεια των ψηφιακών εργασιών.</a:t>
            </a:r>
            <a:br>
              <a:rPr lang="en-US"/>
            </a:br>
            <a:r>
              <a:rPr lang="en-US"/>
              <a:t>• </a:t>
            </a:r>
            <a:r>
              <a:rPr b="1" lang="en-US"/>
              <a:t>Δέσμευση:</a:t>
            </a:r>
            <a:r>
              <a:rPr lang="en-US"/>
              <a:t> Παρατηρήστε αν οι μαθητές/-τριες παραμένουν συγκεντρωμένοι/-νες ή αλλάζουν συνέχεια καρτέλες (tabs) ή εφαρμογές (apps).</a:t>
            </a:r>
            <a:br>
              <a:rPr lang="en-US"/>
            </a:br>
            <a:r>
              <a:rPr lang="en-US"/>
              <a:t>• </a:t>
            </a:r>
            <a:r>
              <a:rPr b="1" lang="en-US"/>
              <a:t>Σχέσεις</a:t>
            </a:r>
            <a:r>
              <a:rPr b="0" lang="en-US"/>
              <a:t>:</a:t>
            </a:r>
            <a:r>
              <a:rPr lang="en-US"/>
              <a:t> Παρατηρήστε πώς συνεργάζονται και επικοινωνούν, τόσο online όσο και offline.</a:t>
            </a:r>
            <a:br>
              <a:rPr lang="en-US"/>
            </a:br>
            <a:r>
              <a:rPr lang="en-US"/>
              <a:t>• </a:t>
            </a:r>
            <a:r>
              <a:rPr b="1" lang="en-US"/>
              <a:t>Νόημα</a:t>
            </a:r>
            <a:r>
              <a:rPr b="0" lang="en-US"/>
              <a:t>:</a:t>
            </a:r>
            <a:r>
              <a:rPr lang="en-US"/>
              <a:t> Ελέγξτε αν οι μαθητές/-τριες κατανοούν γιατί χρησιμοποιούν ένα εργαλείο και όχι μόνο πώς.</a:t>
            </a:r>
            <a:br>
              <a:rPr lang="en-US"/>
            </a:br>
            <a:r>
              <a:rPr lang="en-US"/>
              <a:t>• </a:t>
            </a:r>
            <a:r>
              <a:rPr b="1" lang="en-US"/>
              <a:t>Επίτευγμα:</a:t>
            </a:r>
            <a:r>
              <a:rPr lang="en-US"/>
              <a:t> Αναζητήστε ενδείξεις προόδου, επιμονής ή αυτοπεποίθησης με τα ψηφιακά εργαλεία.</a:t>
            </a:r>
            <a:br>
              <a:rPr lang="en-US"/>
            </a:br>
            <a:r>
              <a:rPr lang="en-US"/>
              <a:t>• Τέλος, εξωτερικοί παράγοντες, όπως η αξιοπιστία του Wi-Fi και η πρόσβαση σε συσκευές, επηρεάζουν επίσης την ψηφιακή ευημερία.</a:t>
            </a:r>
            <a:endParaRPr/>
          </a:p>
          <a:p>
            <a:pPr indent="-228600" lvl="0" marL="457200" marR="0" rtl="0" algn="l">
              <a:lnSpc>
                <a:spcPct val="100000"/>
              </a:lnSpc>
              <a:spcBef>
                <a:spcPts val="0"/>
              </a:spcBef>
              <a:spcAft>
                <a:spcPts val="0"/>
              </a:spcAft>
              <a:buClr>
                <a:srgbClr val="000000"/>
              </a:buClr>
              <a:buSzPts val="1400"/>
              <a:buFont typeface="Arial"/>
              <a:buNone/>
            </a:pPr>
            <a:r>
              <a:rPr lang="en-US"/>
              <a:t>Αυτές οι παρατηρήσεις θα σας βοηθήσουν να κατανοήσετε τα μοτίβα, να προσαρμόσετε την υποστήριξή σας και να προετοιμαστείτε για τη δημιουργία του Classroom Compass με τους/τις μαθητές/-τριες σας αργότερα.</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78" name="Google Shape;578;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71" name="Google Shape;1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85" name="Google Shape;58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90" name="Google Shape;59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6" name="Google Shape;596;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Αυτή η διαφάνεια παρουσιάζει την έννοια των ψηφιακών ορίων και τον λόγο για τον οποίο είναι σημαντικά.</a:t>
            </a:r>
            <a:br>
              <a:rPr lang="en-US"/>
            </a:br>
            <a:r>
              <a:rPr lang="en-US"/>
              <a:t>Θέλω να σκεφτείτε τα ψηφιακά όρια ως τα όρια που θέτουμε για να προστατεύσουμε τον χρόνο, την προσοχή και τον συναισθηματικό μας χώρο όταν χρησιμοποιούμε την τεχνολογία.</a:t>
            </a:r>
            <a:endParaRPr/>
          </a:p>
          <a:p>
            <a:pPr indent="-228600" lvl="0" marL="457200" marR="0" rtl="0" algn="l">
              <a:lnSpc>
                <a:spcPct val="100000"/>
              </a:lnSpc>
              <a:spcBef>
                <a:spcPts val="0"/>
              </a:spcBef>
              <a:spcAft>
                <a:spcPts val="0"/>
              </a:spcAft>
              <a:buClr>
                <a:srgbClr val="000000"/>
              </a:buClr>
              <a:buSzPts val="1400"/>
              <a:buFont typeface="Arial"/>
              <a:buNone/>
            </a:pPr>
            <a:r>
              <a:rPr lang="en-US"/>
              <a:t>Για τους/τις εκπαιδευτικούς, αυτά τα όρια είναι ιδιαίτερα σημαντικά, επειδή ο ψηφιακός κόσμος θολώνει τα όρια μεταξύ προσωπικής και επαγγελματικής ζωής. Για παράδειγμα, λαμβάνετε μηνύματα εκτός ωραρίου εργασίας, βαθμολογείτε γραπτά μέχρι αργά το βράδυ και οι διαδικτυακές πλατφόρμες σας κάνουν να νιώθετε ότι είστε συνεχώς διαθέσιμοι/-μες.</a:t>
            </a:r>
            <a:endParaRPr/>
          </a:p>
          <a:p>
            <a:pPr indent="-228600" lvl="0" marL="457200" marR="0" rtl="0" algn="l">
              <a:lnSpc>
                <a:spcPct val="100000"/>
              </a:lnSpc>
              <a:spcBef>
                <a:spcPts val="0"/>
              </a:spcBef>
              <a:spcAft>
                <a:spcPts val="0"/>
              </a:spcAft>
              <a:buClr>
                <a:srgbClr val="000000"/>
              </a:buClr>
              <a:buSzPts val="1400"/>
              <a:buFont typeface="Arial"/>
              <a:buNone/>
            </a:pPr>
            <a:r>
              <a:rPr lang="en-US"/>
              <a:t>Το βασικό μήνυμα εδώ είναι ότι τα όρια δεν σχετίζονται με τη μείωση της χρήσης της τεχνολογίας, αλλά με τη συνειδητή χρήση της.</a:t>
            </a:r>
            <a:br>
              <a:rPr lang="en-US"/>
            </a:br>
            <a:r>
              <a:rPr lang="en-US"/>
              <a:t>Μας βοηθούν να διατηρούμε τον έλεγχο αντί να αντιδρούμε σε κάθε ειδοποίηση, μήνυμα ή ψηφιακή απαίτηση.</a:t>
            </a:r>
            <a:br>
              <a:rPr lang="en-US"/>
            </a:br>
            <a:r>
              <a:rPr lang="en-US"/>
              <a:t>Τα εν λόγω όρια υποστηρίζουν την υγιή συμμετοχή χωρίς να βλάπτουν τη συγκέντρωση, το απόρρητο ή την ψυχική υγεία.</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597" name="Google Shape;597;p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Αυτή η διαφάνεια εξηγεί τους λόγους για τους οποίους πρέπει να θέτουμε ψηφιακά όρια.</a:t>
            </a:r>
            <a:br>
              <a:rPr lang="en-US"/>
            </a:br>
            <a:r>
              <a:rPr lang="en-US"/>
              <a:t>Η συνεχής συνδεσιμότητα μπορεί γρήγορα να οδηγήσει σε υπερφόρτωση. Χωρίς όρια, γίνεται πιο δύσκολο να αποσυνδεθείτε, να ξεκουραστείτε και να παραμείνετε παραγωγικοί.</a:t>
            </a:r>
            <a:endParaRPr/>
          </a:p>
          <a:p>
            <a:pPr indent="-228600" lvl="0" marL="457200" marR="0" rtl="0" algn="l">
              <a:lnSpc>
                <a:spcPct val="100000"/>
              </a:lnSpc>
              <a:spcBef>
                <a:spcPts val="0"/>
              </a:spcBef>
              <a:spcAft>
                <a:spcPts val="0"/>
              </a:spcAft>
              <a:buClr>
                <a:srgbClr val="000000"/>
              </a:buClr>
              <a:buSzPts val="1400"/>
              <a:buFont typeface="Arial"/>
              <a:buNone/>
            </a:pPr>
            <a:r>
              <a:rPr lang="en-US"/>
              <a:t>Τα σαφή όρια προστατεύουν συν τοις άλλοις την ψυχική υγεία. Έρευνες δείχνουν ότι η ψηφιακή υπερφόρτωση αυξάνει το άγχος, την ανησυχία και τη συναισθηματική κόπωση.</a:t>
            </a:r>
            <a:br>
              <a:rPr lang="en-US"/>
            </a:br>
            <a:r>
              <a:rPr lang="en-US"/>
              <a:t>Με τη διαχείριση της χρήσης των συσκευών μας, μπορούμε να βελτιώσουμε τη συγκέντρωσή μας, να διατηρήσουμε την παρουσία μας με άλλους ανθρώπους και να ενισχύσουμε τις σχέσεις μας.</a:t>
            </a:r>
            <a:endParaRPr/>
          </a:p>
          <a:p>
            <a:pPr indent="-228600" lvl="0" marL="457200" marR="0" rtl="0" algn="l">
              <a:lnSpc>
                <a:spcPct val="100000"/>
              </a:lnSpc>
              <a:spcBef>
                <a:spcPts val="0"/>
              </a:spcBef>
              <a:spcAft>
                <a:spcPts val="0"/>
              </a:spcAft>
              <a:buClr>
                <a:srgbClr val="000000"/>
              </a:buClr>
              <a:buSzPts val="1400"/>
              <a:buFont typeface="Arial"/>
              <a:buNone/>
            </a:pPr>
            <a:r>
              <a:rPr lang="en-US"/>
              <a:t>Για τους/τις εκπαιδευτικούς, τα όρια αποτελούν επίσης πρότυπο υγιεινών ψηφιακών συνηθειών για τους/τις μαθητές/-τριες. Όταν διαχειρίζεστε σκόπιμα τη δική σας ψηφιακή συμπεριφορά, οι μαθητές/-τριες μαθαίνουν να κάνουν το ίδιο.</a:t>
            </a:r>
            <a:br>
              <a:rPr lang="en-US"/>
            </a:br>
            <a:r>
              <a:rPr lang="en-US"/>
              <a:t>Αυτό δημιουργεί τις προϋποθέσεις για τη δημιουργία μιας πιο υγιούς κουλτούρας στην τάξη και στηρίζει τη χρήση των επόμενων εργαλείων που θα παρουσιάσουμε.</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25" name="Google Shape;625;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31" name="Google Shape;631;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Αυτή η ενότητα υπογραμμίζει ότι οι εκπαιδευτικοί επηρεάζουν τις ψηφιακές συνήθειες των μαθητών/-τριών με τον τρόπο που διαχειρίζονται τη δική τους ψηφιακή συμπεριφορά. Οι μαθητές/-τριες συχνά αντιγράφουν αυτό που βλέπουν. Αν οι εκπαιδευτικοί τηρούν όρια σχετικά με τη διαθεσιμότητα, διαχειρίζονται τις ειδοποιήσεις και διατηρούν ισορροπία μεταξύ εργασίας και προσωπικού χρόνου, οι μαθητές/-τριες μαθαίνουν από αυτούς/-τές πιο υγιή πρότυπα.</a:t>
            </a:r>
            <a:endParaRPr/>
          </a:p>
          <a:p>
            <a:pPr indent="-228600" lvl="0" marL="457200" marR="0" rtl="0" algn="l">
              <a:lnSpc>
                <a:spcPct val="100000"/>
              </a:lnSpc>
              <a:spcBef>
                <a:spcPts val="0"/>
              </a:spcBef>
              <a:spcAft>
                <a:spcPts val="0"/>
              </a:spcAft>
              <a:buClr>
                <a:srgbClr val="000000"/>
              </a:buClr>
              <a:buSzPts val="1400"/>
              <a:buFont typeface="Arial"/>
              <a:buNone/>
            </a:pPr>
            <a:r>
              <a:rPr lang="en-US"/>
              <a:t>Η δραστηριότητα έχει σχεδιαστεί για να βοηθήσει τους/τις εκπαιδευτικούς να κατανοήσουν πρώτα τις δικές τους ψηφιακές συνήθειες.</a:t>
            </a:r>
            <a:br>
              <a:rPr lang="en-US"/>
            </a:br>
            <a:r>
              <a:rPr lang="en-US"/>
              <a:t>Ξεκινήστε με μια σύντομη ατομική αναστοχαστική διαδικασία. Στη συνέχεια, συζητήστε σε ομάδες. Τέλος, ολοκληρώστε με τη διατύπωση συστάσεων που θα μπορούσαν να βοηθήσουν ολόκληρο το σχολείο.</a:t>
            </a:r>
            <a:endParaRPr/>
          </a:p>
          <a:p>
            <a:pPr indent="-228600" lvl="0" marL="457200" marR="0" rtl="0" algn="l">
              <a:lnSpc>
                <a:spcPct val="100000"/>
              </a:lnSpc>
              <a:spcBef>
                <a:spcPts val="0"/>
              </a:spcBef>
              <a:spcAft>
                <a:spcPts val="0"/>
              </a:spcAft>
              <a:buClr>
                <a:srgbClr val="000000"/>
              </a:buClr>
              <a:buSzPts val="1400"/>
              <a:buFont typeface="Arial"/>
              <a:buNone/>
            </a:pPr>
            <a:r>
              <a:rPr lang="en-US"/>
              <a:t>Ο στόχος είναι απλός: οι εκπαιδευτικοί που αισθάνονται ισορροπημένοι/-νες είναι σε καλύτερη θέση να βοηθήσουν τους/τις μαθητές/-τριες να θέσουν ψηφιακά όρια. Αυτή η δραστηριότητα σας προετοιμάζει να σκεφτείτε τις αλλαγές που μπορείτε να κάνετε προσωπικά και τις αλλαγές που μπορεί να κάνει το σχολείο συλλογικά.</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38" name="Google Shape;638;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Αυτή η δραστηριότητα βασίζεται άμεσα στον προηγούμενο αναστοχασμό. Πρώτα, υπενθυμίστε στους/στις συμμετέχοντες/-χουσες ότι οι μαθητές/-τριες μιμούνται το πρότυπο των ενηλίκων. Τώρα, στρέφουμε την προσοχή τους στους/στις μαθητές/-τριες και τους ζητάμε να σκεφτούν πραγματικές προκλήσεις: απόσπαση της προσοχής, χρόνος μπροστά στην οθόνη αργά το βράδυ, πίεση από μηνύματα, άγχος από τα social media.</a:t>
            </a:r>
            <a:endParaRPr/>
          </a:p>
          <a:p>
            <a:pPr indent="-228600" lvl="0" marL="457200" marR="0" rtl="0" algn="l">
              <a:lnSpc>
                <a:spcPct val="100000"/>
              </a:lnSpc>
              <a:spcBef>
                <a:spcPts val="0"/>
              </a:spcBef>
              <a:spcAft>
                <a:spcPts val="0"/>
              </a:spcAft>
              <a:buClr>
                <a:srgbClr val="000000"/>
              </a:buClr>
              <a:buSzPts val="1400"/>
              <a:buFont typeface="Arial"/>
              <a:buNone/>
            </a:pPr>
            <a:r>
              <a:rPr lang="en-US"/>
              <a:t>Ζητήστε τους να εργαστούν σε μικρές ομάδες και να προτείνουν ρεαλιστικά, φιλικά προς την τάξη ψηφιακά όρια. Ενθαρρύνετέ τους/τες να σκεφτούν τόσο εντός όσο και εκτός του σχολικού ωραρίου. Αν χρειαστεί, δείξτε τα παραδείγματα αποτελεσμάτων για να βοηθήσετε τις ομάδες να ξεκινήσουν, αλλά αφήστε τις ιδέες τους να βασίζονται στο δικό τους σχολικό πλαίσιο.</a:t>
            </a:r>
            <a:endParaRPr/>
          </a:p>
          <a:p>
            <a:pPr indent="-228600" lvl="0" marL="457200" marR="0" rtl="0" algn="l">
              <a:lnSpc>
                <a:spcPct val="100000"/>
              </a:lnSpc>
              <a:spcBef>
                <a:spcPts val="0"/>
              </a:spcBef>
              <a:spcAft>
                <a:spcPts val="0"/>
              </a:spcAft>
              <a:buClr>
                <a:srgbClr val="000000"/>
              </a:buClr>
              <a:buSzPts val="1400"/>
              <a:buFont typeface="Arial"/>
              <a:buNone/>
            </a:pPr>
            <a:r>
              <a:rPr lang="en-US"/>
              <a:t>Όταν οι ομάδες παρουσιάσουν τα αποτελέσματα, επισημάνετε κοινά θέματα — συγκέντρωση, υγιεινές ρουτίνες, διαχείριση ειδοποιήσεων, επικοινωνία με σεβασμό — και συνδέστε τα με τη συζήτηση για την κουλτούρα του σχολείου που έγινε νωρίτερα.</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45" name="Google Shape;645;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Εξηγήστε ότι ο «Οδηγός της Τάξης» (Classroom Compass) είναι η γέφυρα μεταξύ της αξιολόγησης των μαθητών/-τριών και της πρακτικής αλλαγής στην τάξη. Βοηθά τους/τις εκπαιδευτικούς να περάσουν από την ευαισθητοποίηση στη δράση. Τονίστε τον συνεργατικό του χαρακτήρα: οι μαθητές/-τριες βοηθούν στη διαμόρφωση των στόχων και των συνηθειών. Αυτό καθιστά το σχέδιο ουσιαστικό και ρεαλιστικό.</a:t>
            </a:r>
            <a:endParaRPr/>
          </a:p>
          <a:p>
            <a:pPr indent="-228600" lvl="0" marL="457200" marR="0" rtl="0" algn="l">
              <a:lnSpc>
                <a:spcPct val="100000"/>
              </a:lnSpc>
              <a:spcBef>
                <a:spcPts val="0"/>
              </a:spcBef>
              <a:spcAft>
                <a:spcPts val="0"/>
              </a:spcAft>
              <a:buClr>
                <a:srgbClr val="000000"/>
              </a:buClr>
              <a:buSzPts val="1400"/>
              <a:buFont typeface="Arial"/>
              <a:buNone/>
            </a:pPr>
            <a:r>
              <a:rPr lang="en-US"/>
              <a:t>Ενημερώστε τους/τις συμμετέχοντες/-χουσες για τα βήματα: βαθμολόγηση, ιεράρχηση τομέων, καθορισμός στόχων SMART, επιλογή στρατηγικών και παρακολούθηση της προόδου. Ενθαρρύνετέ τους/τες να θεωρήσουν το Compass ως έναν ευέλικτο οδηγό και όχι ως ένα σταθερό έγγραφο.</a:t>
            </a:r>
            <a:endParaRPr/>
          </a:p>
          <a:p>
            <a:pPr indent="-228600" lvl="0" marL="457200" marR="0" rtl="0" algn="l">
              <a:lnSpc>
                <a:spcPct val="100000"/>
              </a:lnSpc>
              <a:spcBef>
                <a:spcPts val="0"/>
              </a:spcBef>
              <a:spcAft>
                <a:spcPts val="0"/>
              </a:spcAft>
              <a:buClr>
                <a:srgbClr val="000000"/>
              </a:buClr>
              <a:buSzPts val="1400"/>
              <a:buFont typeface="Arial"/>
              <a:buNone/>
            </a:pPr>
            <a:r>
              <a:rPr lang="en-US"/>
              <a:t>Για την πιλοτική δοκιμή, υπενθυμίστε τους να δοκιμάσουν πρώτα μία δραστηριότητα. Το παιχνίδι ρόλων βοηθά τους/τις εκπαιδευτικούς να δουν πώς μπορεί να αντιδράσουν οι μαθητές/-τριες, τι υποστήριξη θα χρειαστούν και πώς να προσαρμόσουν τη δραστηριότητα στο περιβάλλον τους. Μετά την πιλοτική δοκιμή, οι ομάδες μοιράζονται τις παρατηρήσεις τους και βελτιώνουν τις ιδέες τους πριν τις εφαρμόσουν με τους/τις μαθητές/-τριες.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52" name="Google Shape;652;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8" name="Google Shape;65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Εξηγήστε ότι αυτό το βήμα βοηθά τους/τις εκπαιδευτικούς να περάσουν από το στάδιο του σχεδιασμού στην πράξη. Τονίστε ότι η πιλοτική δοκιμή είναι χαμηλού κινδύνου: επιτρέπει στους/στις εκπαιδευτικούς να δοκιμάσουν μια δραστηριότητα πριν τη χρησιμοποιήσουν με τους/τις μαθητές/-τριές τους. Ενθαρρύνετέ τους/τες να παρατηρήσουν μικρές λεπτομέρειες κατά τη διάρκεια του παιχνιδιού ρόλων, όπως το χρονοδιάγραμμα, η σαφήνεια των οδηγιών, οι αντιδράσεις των μαθητών/-τριών και το πόσο ρεαλιστική φαίνεται η δραστηριότητα.</a:t>
            </a:r>
            <a:endParaRPr/>
          </a:p>
          <a:p>
            <a:pPr indent="-228600" lvl="0" marL="457200" marR="0" rtl="0" algn="l">
              <a:lnSpc>
                <a:spcPct val="100000"/>
              </a:lnSpc>
              <a:spcBef>
                <a:spcPts val="0"/>
              </a:spcBef>
              <a:spcAft>
                <a:spcPts val="0"/>
              </a:spcAft>
              <a:buClr>
                <a:srgbClr val="000000"/>
              </a:buClr>
              <a:buSzPts val="1400"/>
              <a:buFont typeface="Arial"/>
              <a:buNone/>
            </a:pPr>
            <a:r>
              <a:rPr lang="en-US"/>
              <a:t>Υπογραμμίστε ότι η ομαδική συζήτηση ενισχύει τη διαδικασία. Όταν οι εκπαιδευτικοί συγκρίνουν τις εμπειρίες τους, βελτιώνουν τη δραστηριότητα και την καθιστούν πιο κατάλληλη για το περιβάλλον της τάξης τους. Ενθαρρύνετε τους/τις συμμετέχοντες/-χουσες να σκεφτούν τις διαφορές ηλικίας, την πρόσβαση σε ψηφιακά μέσα και τις τυπικές προκλήσεις που αντιμετωπίζουν οι μαθητές/-τριές τους. Υπενθυμίστε τους ότι αυτές οι δραστηριότητες είναι ευέλικτες και μπορούν να προσαρμοστούν ώστε να ταιριάζουν στις ρουτίνες τους.</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659" name="Google Shape;659;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65" name="Google Shape;66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71" name="Google Shape;671;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77" name="Google Shape;677;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83" name="Google Shape;683;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89" name="Google Shape;68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95" name="Google Shape;69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01" name="Google Shape;701;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07" name="Google Shape;707;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13" name="Google Shape;713;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Φτάσαμε λοιπόν στο τέλος του Κεφαλαίου 2.4 και της Ενότητας 2.</a:t>
            </a:r>
            <a:br>
              <a:rPr lang="en-US"/>
            </a:br>
            <a:r>
              <a:rPr lang="en-US"/>
              <a:t>Εξετάσατε πολλά θέματα, από τα όρια των εκπαιδευτικών έως τις συνήθειες των μαθητών/-τριών, το κλίμα στην τάξη και τις στοχευμένες στρατηγικές που βασίζονται στο μοντέλο PERMA.</a:t>
            </a:r>
            <a:endParaRPr/>
          </a:p>
          <a:p>
            <a:pPr indent="-228600" lvl="0" marL="457200" marR="0" rtl="0" algn="l">
              <a:lnSpc>
                <a:spcPct val="100000"/>
              </a:lnSpc>
              <a:spcBef>
                <a:spcPts val="0"/>
              </a:spcBef>
              <a:spcAft>
                <a:spcPts val="0"/>
              </a:spcAft>
              <a:buClr>
                <a:srgbClr val="000000"/>
              </a:buClr>
              <a:buSzPts val="1400"/>
              <a:buFont typeface="Arial"/>
              <a:buNone/>
            </a:pPr>
            <a:r>
              <a:rPr lang="en-US"/>
              <a:t>Ο στόχος ήταν να σας βοηθήσουμε να νιώσετε σιγουριά στην αναγνώριση των αναγκών ψηφιακής ευημερίας και στην εφαρμογή πρακτικών εργαλείων στην τάξη σας.</a:t>
            </a:r>
            <a:br>
              <a:rPr lang="en-US"/>
            </a:br>
            <a:r>
              <a:rPr lang="en-US"/>
              <a:t>Στην επόμενη ενότητα, μεταβαίνουμε από </a:t>
            </a:r>
            <a:r>
              <a:rPr i="1" lang="en-US"/>
              <a:t>την υλοποίηση </a:t>
            </a:r>
            <a:r>
              <a:rPr lang="en-US"/>
              <a:t>στη </a:t>
            </a:r>
            <a:r>
              <a:rPr i="1" lang="en-US"/>
              <a:t>βιωσιμότητα </a:t>
            </a:r>
            <a:r>
              <a:rPr lang="en-US"/>
              <a:t>— δηλ. πώς να διατηρήσετε τις καλές πρακτικές ζωντανές και να παρακολουθείτε τη μακροπρόθεσμη επίδρασή τους στους/στις μαθητές/-τριές σας.</a:t>
            </a:r>
            <a:endParaRPr/>
          </a:p>
          <a:p>
            <a:pPr indent="-228600" lvl="0" marL="457200" marR="0" rtl="0" algn="l">
              <a:lnSpc>
                <a:spcPct val="100000"/>
              </a:lnSpc>
              <a:spcBef>
                <a:spcPts val="0"/>
              </a:spcBef>
              <a:spcAft>
                <a:spcPts val="0"/>
              </a:spcAft>
              <a:buClr>
                <a:srgbClr val="000000"/>
              </a:buClr>
              <a:buSzPts val="1400"/>
              <a:buFont typeface="Arial"/>
              <a:buNone/>
            </a:pPr>
            <a:r>
              <a:t/>
            </a:r>
            <a:endParaRPr b="1"/>
          </a:p>
        </p:txBody>
      </p:sp>
      <p:sp>
        <p:nvSpPr>
          <p:cNvPr id="720" name="Google Shape;720;p7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latin typeface="Calibri"/>
                <a:ea typeface="Calibri"/>
                <a:cs typeface="Calibri"/>
                <a:sym typeface="Calibri"/>
              </a:rPr>
              <a:t>‹#›</a:t>
            </a:fld>
            <a:endParaRPr sz="1200">
              <a:latin typeface="Calibri"/>
              <a:ea typeface="Calibri"/>
              <a:cs typeface="Calibri"/>
              <a:sym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726" name="Google Shape;726;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85" name="Google Shape;1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91" name="Google Shape;19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15" name="Shape 15"/>
        <p:cNvGrpSpPr/>
        <p:nvPr/>
      </p:nvGrpSpPr>
      <p:grpSpPr>
        <a:xfrm>
          <a:off x="0" y="0"/>
          <a:ext cx="0" cy="0"/>
          <a:chOff x="0" y="0"/>
          <a:chExt cx="0" cy="0"/>
        </a:xfrm>
      </p:grpSpPr>
      <p:sp>
        <p:nvSpPr>
          <p:cNvPr id="16" name="Google Shape;16;p81"/>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sp>
        <p:nvSpPr>
          <p:cNvPr id="17" name="Google Shape;17;p8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900"/>
              <a:buFont typeface="Arial"/>
              <a:buNone/>
            </a:pPr>
            <a:r>
              <a:rPr b="0" i="0" lang="en-US" sz="900" u="none" cap="none" strike="noStrike">
                <a:solidFill>
                  <a:srgbClr val="08030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rgbClr val="080301"/>
              </a:solidFill>
              <a:latin typeface="Arial"/>
              <a:ea typeface="Arial"/>
              <a:cs typeface="Arial"/>
              <a:sym typeface="Arial"/>
            </a:endParaRPr>
          </a:p>
        </p:txBody>
      </p:sp>
      <p:sp>
        <p:nvSpPr>
          <p:cNvPr id="18" name="Google Shape;18;p8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Arial"/>
              <a:buNone/>
              <a:defRPr b="1"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81"/>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pic>
        <p:nvPicPr>
          <p:cNvPr id="21" name="Google Shape;21;p81"/>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pic>
        <p:nvPicPr>
          <p:cNvPr id="22" name="Google Shape;22;p81"/>
          <p:cNvPicPr preferRelativeResize="0"/>
          <p:nvPr/>
        </p:nvPicPr>
        <p:blipFill rotWithShape="1">
          <a:blip r:embed="rId3">
            <a:alphaModFix/>
          </a:blip>
          <a:srcRect b="0" l="0" r="0" t="0"/>
          <a:stretch/>
        </p:blipFill>
        <p:spPr>
          <a:xfrm>
            <a:off x="188075" y="243866"/>
            <a:ext cx="2197684" cy="1144328"/>
          </a:xfrm>
          <a:prstGeom prst="rect">
            <a:avLst/>
          </a:prstGeom>
          <a:noFill/>
          <a:ln>
            <a:noFill/>
          </a:ln>
        </p:spPr>
      </p:pic>
      <p:pic>
        <p:nvPicPr>
          <p:cNvPr id="23" name="Google Shape;23;p81"/>
          <p:cNvPicPr preferRelativeResize="0"/>
          <p:nvPr/>
        </p:nvPicPr>
        <p:blipFill rotWithShape="1">
          <a:blip r:embed="rId4">
            <a:alphaModFix/>
          </a:blip>
          <a:srcRect b="0" l="0" r="0" t="0"/>
          <a:stretch/>
        </p:blipFill>
        <p:spPr>
          <a:xfrm>
            <a:off x="6944356"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ιαφάνεια τίτλου" type="title">
  <p:cSld name="TITLE">
    <p:spTree>
      <p:nvGrpSpPr>
        <p:cNvPr id="71" name="Shape 71"/>
        <p:cNvGrpSpPr/>
        <p:nvPr/>
      </p:nvGrpSpPr>
      <p:grpSpPr>
        <a:xfrm>
          <a:off x="0" y="0"/>
          <a:ext cx="0" cy="0"/>
          <a:chOff x="0" y="0"/>
          <a:chExt cx="0" cy="0"/>
        </a:xfrm>
      </p:grpSpPr>
      <p:sp>
        <p:nvSpPr>
          <p:cNvPr id="72" name="Google Shape;72;p9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9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περιεχόμενο" type="obj">
  <p:cSld name="OBJECT">
    <p:spTree>
      <p:nvGrpSpPr>
        <p:cNvPr id="77" name="Shape 77"/>
        <p:cNvGrpSpPr/>
        <p:nvPr/>
      </p:nvGrpSpPr>
      <p:grpSpPr>
        <a:xfrm>
          <a:off x="0" y="0"/>
          <a:ext cx="0" cy="0"/>
          <a:chOff x="0" y="0"/>
          <a:chExt cx="0" cy="0"/>
        </a:xfrm>
      </p:grpSpPr>
      <p:sp>
        <p:nvSpPr>
          <p:cNvPr id="78" name="Google Shape;78;p9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9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φαλίδα ενότητας" type="secHead">
  <p:cSld name="SECTION_HEADER">
    <p:spTree>
      <p:nvGrpSpPr>
        <p:cNvPr id="83" name="Shape 83"/>
        <p:cNvGrpSpPr/>
        <p:nvPr/>
      </p:nvGrpSpPr>
      <p:grpSpPr>
        <a:xfrm>
          <a:off x="0" y="0"/>
          <a:ext cx="0" cy="0"/>
          <a:chOff x="0" y="0"/>
          <a:chExt cx="0" cy="0"/>
        </a:xfrm>
      </p:grpSpPr>
      <p:sp>
        <p:nvSpPr>
          <p:cNvPr id="84" name="Google Shape;84;p9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9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6" name="Google Shape;86;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Δύο περιεχόμενα" type="twoObj">
  <p:cSld name="TWO_OBJECTS">
    <p:spTree>
      <p:nvGrpSpPr>
        <p:cNvPr id="89" name="Shape 89"/>
        <p:cNvGrpSpPr/>
        <p:nvPr/>
      </p:nvGrpSpPr>
      <p:grpSpPr>
        <a:xfrm>
          <a:off x="0" y="0"/>
          <a:ext cx="0" cy="0"/>
          <a:chOff x="0" y="0"/>
          <a:chExt cx="0" cy="0"/>
        </a:xfrm>
      </p:grpSpPr>
      <p:sp>
        <p:nvSpPr>
          <p:cNvPr id="90" name="Google Shape;90;p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9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9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Σύγκριση" type="twoTxTwoObj">
  <p:cSld name="TWO_OBJECTS_WITH_TEXT">
    <p:spTree>
      <p:nvGrpSpPr>
        <p:cNvPr id="96" name="Shape 96"/>
        <p:cNvGrpSpPr/>
        <p:nvPr/>
      </p:nvGrpSpPr>
      <p:grpSpPr>
        <a:xfrm>
          <a:off x="0" y="0"/>
          <a:ext cx="0" cy="0"/>
          <a:chOff x="0" y="0"/>
          <a:chExt cx="0" cy="0"/>
        </a:xfrm>
      </p:grpSpPr>
      <p:sp>
        <p:nvSpPr>
          <p:cNvPr id="97" name="Google Shape;97;p9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9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9" name="Google Shape;99;p9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9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1" name="Google Shape;101;p9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Μόνο τίτλος" type="titleOnly">
  <p:cSld name="TITLE_ONLY">
    <p:spTree>
      <p:nvGrpSpPr>
        <p:cNvPr id="105" name="Shape 105"/>
        <p:cNvGrpSpPr/>
        <p:nvPr/>
      </p:nvGrpSpPr>
      <p:grpSpPr>
        <a:xfrm>
          <a:off x="0" y="0"/>
          <a:ext cx="0" cy="0"/>
          <a:chOff x="0" y="0"/>
          <a:chExt cx="0" cy="0"/>
        </a:xfrm>
      </p:grpSpPr>
      <p:sp>
        <p:nvSpPr>
          <p:cNvPr id="106" name="Google Shape;106;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ενή" type="blank">
  <p:cSld name="BLANK">
    <p:spTree>
      <p:nvGrpSpPr>
        <p:cNvPr id="110" name="Shape 110"/>
        <p:cNvGrpSpPr/>
        <p:nvPr/>
      </p:nvGrpSpPr>
      <p:grpSpPr>
        <a:xfrm>
          <a:off x="0" y="0"/>
          <a:ext cx="0" cy="0"/>
          <a:chOff x="0" y="0"/>
          <a:chExt cx="0" cy="0"/>
        </a:xfrm>
      </p:grpSpPr>
      <p:sp>
        <p:nvSpPr>
          <p:cNvPr id="111" name="Google Shape;111;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Περιεχόμενο με λεζάντα" type="objTx">
  <p:cSld name="OBJECT_WITH_CAPTION_TEXT">
    <p:spTree>
      <p:nvGrpSpPr>
        <p:cNvPr id="114" name="Shape 114"/>
        <p:cNvGrpSpPr/>
        <p:nvPr/>
      </p:nvGrpSpPr>
      <p:grpSpPr>
        <a:xfrm>
          <a:off x="0" y="0"/>
          <a:ext cx="0" cy="0"/>
          <a:chOff x="0" y="0"/>
          <a:chExt cx="0" cy="0"/>
        </a:xfrm>
      </p:grpSpPr>
      <p:sp>
        <p:nvSpPr>
          <p:cNvPr id="115" name="Google Shape;115;p9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9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7" name="Google Shape;117;p9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8" name="Google Shape;118;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Εικόνα με λεζάντα" type="picTx">
  <p:cSld name="PICTURE_WITH_CAPTION_TEXT">
    <p:spTree>
      <p:nvGrpSpPr>
        <p:cNvPr id="121" name="Shape 121"/>
        <p:cNvGrpSpPr/>
        <p:nvPr/>
      </p:nvGrpSpPr>
      <p:grpSpPr>
        <a:xfrm>
          <a:off x="0" y="0"/>
          <a:ext cx="0" cy="0"/>
          <a:chOff x="0" y="0"/>
          <a:chExt cx="0" cy="0"/>
        </a:xfrm>
      </p:grpSpPr>
      <p:sp>
        <p:nvSpPr>
          <p:cNvPr id="122" name="Google Shape;122;p10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00"/>
          <p:cNvSpPr/>
          <p:nvPr>
            <p:ph idx="2" type="pic"/>
          </p:nvPr>
        </p:nvSpPr>
        <p:spPr>
          <a:xfrm>
            <a:off x="5183188" y="987425"/>
            <a:ext cx="6172200" cy="4873625"/>
          </a:xfrm>
          <a:prstGeom prst="rect">
            <a:avLst/>
          </a:prstGeom>
          <a:noFill/>
          <a:ln>
            <a:noFill/>
          </a:ln>
        </p:spPr>
      </p:sp>
      <p:sp>
        <p:nvSpPr>
          <p:cNvPr id="124" name="Google Shape;124;p10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5" name="Google Shape;125;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Τίτλος και Κατακόρυφο κείμενο" type="vertTx">
  <p:cSld name="VERTICAL_TEXT">
    <p:spTree>
      <p:nvGrpSpPr>
        <p:cNvPr id="128" name="Shape 128"/>
        <p:cNvGrpSpPr/>
        <p:nvPr/>
      </p:nvGrpSpPr>
      <p:grpSpPr>
        <a:xfrm>
          <a:off x="0" y="0"/>
          <a:ext cx="0" cy="0"/>
          <a:chOff x="0" y="0"/>
          <a:chExt cx="0" cy="0"/>
        </a:xfrm>
      </p:grpSpPr>
      <p:sp>
        <p:nvSpPr>
          <p:cNvPr id="129" name="Google Shape;129;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0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4" name="Shape 24"/>
        <p:cNvGrpSpPr/>
        <p:nvPr/>
      </p:nvGrpSpPr>
      <p:grpSpPr>
        <a:xfrm>
          <a:off x="0" y="0"/>
          <a:ext cx="0" cy="0"/>
          <a:chOff x="0" y="0"/>
          <a:chExt cx="0" cy="0"/>
        </a:xfrm>
      </p:grpSpPr>
      <p:sp>
        <p:nvSpPr>
          <p:cNvPr id="25" name="Google Shape;25;p85"/>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sp>
        <p:nvSpPr>
          <p:cNvPr id="26" name="Google Shape;26;p85"/>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5"/>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Κατακόρυφος τίτλος και Κείμενο" type="vertTitleAndTx">
  <p:cSld name="VERTICAL_TITLE_AND_VERTICAL_TEXT">
    <p:spTree>
      <p:nvGrpSpPr>
        <p:cNvPr id="134" name="Shape 134"/>
        <p:cNvGrpSpPr/>
        <p:nvPr/>
      </p:nvGrpSpPr>
      <p:grpSpPr>
        <a:xfrm>
          <a:off x="0" y="0"/>
          <a:ext cx="0" cy="0"/>
          <a:chOff x="0" y="0"/>
          <a:chExt cx="0" cy="0"/>
        </a:xfrm>
      </p:grpSpPr>
      <p:sp>
        <p:nvSpPr>
          <p:cNvPr id="135" name="Google Shape;135;p10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10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 name="Shape 28"/>
        <p:cNvGrpSpPr/>
        <p:nvPr/>
      </p:nvGrpSpPr>
      <p:grpSpPr>
        <a:xfrm>
          <a:off x="0" y="0"/>
          <a:ext cx="0" cy="0"/>
          <a:chOff x="0" y="0"/>
          <a:chExt cx="0" cy="0"/>
        </a:xfrm>
      </p:grpSpPr>
      <p:sp>
        <p:nvSpPr>
          <p:cNvPr id="29" name="Google Shape;29;p87"/>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7"/>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pic>
        <p:nvPicPr>
          <p:cNvPr id="31" name="Google Shape;31;p87"/>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2" name="Google Shape;32;p87"/>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900"/>
              <a:buFont typeface="Arial"/>
              <a:buNone/>
            </a:pPr>
            <a:r>
              <a:rPr b="0" i="0" lang="en-US" sz="900" u="none" cap="none" strike="noStrike">
                <a:solidFill>
                  <a:srgbClr val="08030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rgbClr val="08030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33" name="Shape 33"/>
        <p:cNvGrpSpPr/>
        <p:nvPr/>
      </p:nvGrpSpPr>
      <p:grpSpPr>
        <a:xfrm>
          <a:off x="0" y="0"/>
          <a:ext cx="0" cy="0"/>
          <a:chOff x="0" y="0"/>
          <a:chExt cx="0" cy="0"/>
        </a:xfrm>
      </p:grpSpPr>
      <p:sp>
        <p:nvSpPr>
          <p:cNvPr id="34" name="Google Shape;34;p88"/>
          <p:cNvSpPr/>
          <p:nvPr/>
        </p:nvSpPr>
        <p:spPr>
          <a:xfrm>
            <a:off x="1" y="2184266"/>
            <a:ext cx="310895" cy="133118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sp>
        <p:nvSpPr>
          <p:cNvPr id="35" name="Google Shape;35;p88"/>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2000"/>
              <a:buFont typeface="Arial"/>
              <a:buNone/>
              <a:defRPr b="1" sz="20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8"/>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dk1"/>
              </a:buClr>
              <a:buSzPts val="1600"/>
              <a:buNone/>
              <a:defRPr b="0" i="1" sz="16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88"/>
          <p:cNvSpPr/>
          <p:nvPr/>
        </p:nvSpPr>
        <p:spPr>
          <a:xfrm flipH="1" rot="-5400000">
            <a:off x="-507419" y="4140073"/>
            <a:ext cx="1331189" cy="3163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pic>
        <p:nvPicPr>
          <p:cNvPr id="38" name="Google Shape;38;p88"/>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39" name="Google Shape;39;p88"/>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900"/>
              <a:buFont typeface="Arial"/>
              <a:buNone/>
            </a:pPr>
            <a:r>
              <a:rPr b="0" i="0" lang="en-US" sz="900" u="none" cap="none" strike="noStrike">
                <a:solidFill>
                  <a:srgbClr val="08030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rgbClr val="080301"/>
              </a:solidFill>
              <a:latin typeface="Arial"/>
              <a:ea typeface="Arial"/>
              <a:cs typeface="Arial"/>
              <a:sym typeface="Arial"/>
            </a:endParaRPr>
          </a:p>
        </p:txBody>
      </p:sp>
      <p:pic>
        <p:nvPicPr>
          <p:cNvPr id="40" name="Google Shape;40;p88"/>
          <p:cNvPicPr preferRelativeResize="0"/>
          <p:nvPr/>
        </p:nvPicPr>
        <p:blipFill rotWithShape="1">
          <a:blip r:embed="rId3">
            <a:alphaModFix/>
          </a:blip>
          <a:srcRect b="0" l="0" r="0" t="0"/>
          <a:stretch/>
        </p:blipFill>
        <p:spPr>
          <a:xfrm>
            <a:off x="155448" y="224584"/>
            <a:ext cx="3571024" cy="1422523"/>
          </a:xfrm>
          <a:prstGeom prst="rect">
            <a:avLst/>
          </a:prstGeom>
          <a:noFill/>
          <a:ln>
            <a:noFill/>
          </a:ln>
        </p:spPr>
      </p:pic>
      <p:pic>
        <p:nvPicPr>
          <p:cNvPr id="41" name="Google Shape;41;p88"/>
          <p:cNvPicPr preferRelativeResize="0"/>
          <p:nvPr/>
        </p:nvPicPr>
        <p:blipFill rotWithShape="1">
          <a:blip r:embed="rId4">
            <a:alphaModFix/>
          </a:blip>
          <a:srcRect b="0" l="0" r="0" t="0"/>
          <a:stretch/>
        </p:blipFill>
        <p:spPr>
          <a:xfrm>
            <a:off x="7159752" y="950055"/>
            <a:ext cx="4876800" cy="513080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5_Title Slide">
    <p:spTree>
      <p:nvGrpSpPr>
        <p:cNvPr id="42" name="Shape 42"/>
        <p:cNvGrpSpPr/>
        <p:nvPr/>
      </p:nvGrpSpPr>
      <p:grpSpPr>
        <a:xfrm>
          <a:off x="0" y="0"/>
          <a:ext cx="0" cy="0"/>
          <a:chOff x="0" y="0"/>
          <a:chExt cx="0" cy="0"/>
        </a:xfrm>
      </p:grpSpPr>
      <p:sp>
        <p:nvSpPr>
          <p:cNvPr id="43" name="Google Shape;43;p8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sp>
        <p:nvSpPr>
          <p:cNvPr id="44" name="Google Shape;44;p89"/>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Arial"/>
              <a:buNone/>
              <a:defRPr b="0" sz="2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9"/>
          <p:cNvSpPr/>
          <p:nvPr/>
        </p:nvSpPr>
        <p:spPr>
          <a:xfrm flipH="1">
            <a:off x="2172708" y="2774849"/>
            <a:ext cx="7839428" cy="4571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5_Title Slide 2">
    <p:spTree>
      <p:nvGrpSpPr>
        <p:cNvPr id="46" name="Shape 46"/>
        <p:cNvGrpSpPr/>
        <p:nvPr/>
      </p:nvGrpSpPr>
      <p:grpSpPr>
        <a:xfrm>
          <a:off x="0" y="0"/>
          <a:ext cx="0" cy="0"/>
          <a:chOff x="0" y="0"/>
          <a:chExt cx="0" cy="0"/>
        </a:xfrm>
      </p:grpSpPr>
      <p:sp>
        <p:nvSpPr>
          <p:cNvPr id="47" name="Google Shape;47;p90"/>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Arial"/>
              <a:buNone/>
              <a:defRPr b="0" sz="200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0"/>
          <p:cNvSpPr/>
          <p:nvPr/>
        </p:nvSpPr>
        <p:spPr>
          <a:xfrm flipH="1">
            <a:off x="2172707" y="2913643"/>
            <a:ext cx="7839428" cy="4571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Calibri"/>
              <a:ea typeface="Calibri"/>
              <a:cs typeface="Calibri"/>
              <a:sym typeface="Calibri"/>
            </a:endParaRPr>
          </a:p>
        </p:txBody>
      </p:sp>
      <p:pic>
        <p:nvPicPr>
          <p:cNvPr id="49" name="Google Shape;49;p90"/>
          <p:cNvPicPr preferRelativeResize="0"/>
          <p:nvPr/>
        </p:nvPicPr>
        <p:blipFill rotWithShape="1">
          <a:blip r:embed="rId2">
            <a:alphaModFix/>
          </a:blip>
          <a:srcRect b="0" l="0" r="0" t="0"/>
          <a:stretch/>
        </p:blipFill>
        <p:spPr>
          <a:xfrm>
            <a:off x="310897" y="6212262"/>
            <a:ext cx="1886787" cy="401872"/>
          </a:xfrm>
          <a:prstGeom prst="rect">
            <a:avLst/>
          </a:prstGeom>
          <a:noFill/>
          <a:ln>
            <a:noFill/>
          </a:ln>
        </p:spPr>
      </p:pic>
      <p:sp>
        <p:nvSpPr>
          <p:cNvPr id="50" name="Google Shape;50;p90"/>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900"/>
              <a:buFont typeface="Arial"/>
              <a:buNone/>
            </a:pPr>
            <a:r>
              <a:rPr b="0" i="0" lang="en-US" sz="900" u="none" cap="none" strike="noStrike">
                <a:solidFill>
                  <a:srgbClr val="08030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b="0" i="0" sz="900" u="none" cap="none" strike="noStrike">
              <a:solidFill>
                <a:srgbClr val="08030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4" name="Shape 54"/>
        <p:cNvGrpSpPr/>
        <p:nvPr/>
      </p:nvGrpSpPr>
      <p:grpSpPr>
        <a:xfrm>
          <a:off x="0" y="0"/>
          <a:ext cx="0" cy="0"/>
          <a:chOff x="0" y="0"/>
          <a:chExt cx="0" cy="0"/>
        </a:xfrm>
      </p:grpSpPr>
      <p:sp>
        <p:nvSpPr>
          <p:cNvPr id="55" name="Google Shape;55;p8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57" name="Shape 57"/>
        <p:cNvGrpSpPr/>
        <p:nvPr/>
      </p:nvGrpSpPr>
      <p:grpSpPr>
        <a:xfrm>
          <a:off x="0" y="0"/>
          <a:ext cx="0" cy="0"/>
          <a:chOff x="0" y="0"/>
          <a:chExt cx="0" cy="0"/>
        </a:xfrm>
      </p:grpSpPr>
      <p:sp>
        <p:nvSpPr>
          <p:cNvPr id="58" name="Google Shape;58;p8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4"/>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84"/>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61" name="Shape 61"/>
        <p:cNvGrpSpPr/>
        <p:nvPr/>
      </p:nvGrpSpPr>
      <p:grpSpPr>
        <a:xfrm>
          <a:off x="0" y="0"/>
          <a:ext cx="0" cy="0"/>
          <a:chOff x="0" y="0"/>
          <a:chExt cx="0" cy="0"/>
        </a:xfrm>
      </p:grpSpPr>
      <p:sp>
        <p:nvSpPr>
          <p:cNvPr id="62" name="Google Shape;62;p8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86"/>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86"/>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9019"/>
          </a:srgbClr>
        </a:solidFill>
      </p:bgPr>
    </p:bg>
    <p:spTree>
      <p:nvGrpSpPr>
        <p:cNvPr id="9" name="Shape 9"/>
        <p:cNvGrpSpPr/>
        <p:nvPr/>
      </p:nvGrpSpPr>
      <p:grpSpPr>
        <a:xfrm>
          <a:off x="0" y="0"/>
          <a:ext cx="0" cy="0"/>
          <a:chOff x="0" y="0"/>
          <a:chExt cx="0" cy="0"/>
        </a:xfrm>
      </p:grpSpPr>
      <p:sp>
        <p:nvSpPr>
          <p:cNvPr id="10" name="Google Shape;10;p8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51" name="Shape 51"/>
        <p:cNvGrpSpPr/>
        <p:nvPr/>
      </p:nvGrpSpPr>
      <p:grpSpPr>
        <a:xfrm>
          <a:off x="0" y="0"/>
          <a:ext cx="0" cy="0"/>
          <a:chOff x="0" y="0"/>
          <a:chExt cx="0" cy="0"/>
        </a:xfrm>
      </p:grpSpPr>
      <p:sp>
        <p:nvSpPr>
          <p:cNvPr id="52" name="Google Shape;52;p82"/>
          <p:cNvSpPr/>
          <p:nvPr/>
        </p:nvSpPr>
        <p:spPr>
          <a:xfrm>
            <a:off x="0" y="0"/>
            <a:ext cx="12192000" cy="797521"/>
          </a:xfrm>
          <a:prstGeom prst="rect">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Arial"/>
              <a:buNone/>
            </a:pPr>
            <a:r>
              <a:t/>
            </a:r>
            <a:endParaRPr b="0" i="0" sz="1800" u="none" cap="none" strike="noStrike">
              <a:solidFill>
                <a:srgbClr val="6C6E70"/>
              </a:solidFill>
              <a:latin typeface="Open Sans"/>
              <a:ea typeface="Open Sans"/>
              <a:cs typeface="Open Sans"/>
              <a:sym typeface="Open Sans"/>
            </a:endParaRPr>
          </a:p>
        </p:txBody>
      </p:sp>
      <p:sp>
        <p:nvSpPr>
          <p:cNvPr id="53" name="Google Shape;53;p8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Arial"/>
              <a:buNone/>
              <a:defRPr b="0" i="0" sz="38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9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perma-digital.e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Arial"/>
              <a:buNone/>
            </a:pPr>
            <a:r>
              <a:rPr lang="en-US"/>
              <a:t>Ενότητα 2</a:t>
            </a:r>
            <a:endParaRPr/>
          </a:p>
        </p:txBody>
      </p:sp>
      <p:sp>
        <p:nvSpPr>
          <p:cNvPr id="145" name="Google Shape;145;p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600"/>
              <a:buNone/>
            </a:pPr>
            <a:r>
              <a:rPr i="0" lang="en-US" sz="2000"/>
              <a:t>Ενότητα 2 - Ψηφιακή Ευημερία Εκπαιδευτικών και μαθητών/-τριών στην Πράξη: Εφαρμογή του Πλαισίου PERMA-Digital</a:t>
            </a:r>
            <a:endParaRPr b="1" sz="2000"/>
          </a:p>
          <a:p>
            <a:pPr indent="0" lvl="0" marL="0" rtl="0" algn="l">
              <a:lnSpc>
                <a:spcPct val="90000"/>
              </a:lnSpc>
              <a:spcBef>
                <a:spcPts val="0"/>
              </a:spcBef>
              <a:spcAft>
                <a:spcPts val="0"/>
              </a:spcAft>
              <a:buClr>
                <a:schemeClr val="dk1"/>
              </a:buClr>
              <a:buSzPts val="1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0"/>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Προσδιορισμός της Βασικής Αιτίας</a:t>
            </a:r>
            <a:endParaRPr/>
          </a:p>
        </p:txBody>
      </p:sp>
      <p:sp>
        <p:nvSpPr>
          <p:cNvPr id="202" name="Google Shape;202;p10"/>
          <p:cNvSpPr txBox="1"/>
          <p:nvPr>
            <p:ph idx="1" type="body"/>
          </p:nvPr>
        </p:nvSpPr>
        <p:spPr>
          <a:xfrm>
            <a:off x="97971" y="873580"/>
            <a:ext cx="4931229" cy="5902778"/>
          </a:xfrm>
          <a:prstGeom prst="rect">
            <a:avLst/>
          </a:prstGeom>
          <a:noFill/>
          <a:ln>
            <a:noFill/>
          </a:ln>
        </p:spPr>
        <p:txBody>
          <a:bodyPr anchorCtr="0" anchor="t" bIns="45700" lIns="91425" spcFirstLastPara="1" rIns="91425" wrap="square" tIns="45700">
            <a:noAutofit/>
          </a:bodyPr>
          <a:lstStyle/>
          <a:p>
            <a:pPr indent="-34925" lvl="0" marL="263525" rtl="0" algn="l">
              <a:lnSpc>
                <a:spcPct val="90000"/>
              </a:lnSpc>
              <a:spcBef>
                <a:spcPts val="1000"/>
              </a:spcBef>
              <a:spcAft>
                <a:spcPts val="0"/>
              </a:spcAft>
              <a:buSzPts val="1800"/>
              <a:buNone/>
            </a:pPr>
            <a:r>
              <a:rPr lang="en-US" sz="2100"/>
              <a:t>Για να κατανοήσετε </a:t>
            </a:r>
            <a:r>
              <a:rPr i="1" lang="en-US" sz="2100"/>
              <a:t>γιατί </a:t>
            </a:r>
            <a:r>
              <a:rPr lang="en-US" sz="2100"/>
              <a:t>ένας τομέας PERMA έλαβε χαμηλή βαθμολογία, πρέπει να αναλύσετε τι συνέβαλε σε αυτό το αποτέλεσμα. Ένα χρήσιμο εργαλείο γι’ αυτό τον σκοπό είναι το </a:t>
            </a:r>
            <a:r>
              <a:rPr b="1" lang="en-US" sz="2100"/>
              <a:t>Διάγραμμα Fishbone (Ishikawa)</a:t>
            </a:r>
            <a:r>
              <a:rPr lang="en-US" sz="2100"/>
              <a:t>.</a:t>
            </a:r>
            <a:endParaRPr sz="2100"/>
          </a:p>
          <a:p>
            <a:pPr indent="-34925" lvl="0" marL="263525" rtl="0" algn="l">
              <a:lnSpc>
                <a:spcPct val="90000"/>
              </a:lnSpc>
              <a:spcBef>
                <a:spcPts val="1000"/>
              </a:spcBef>
              <a:spcAft>
                <a:spcPts val="0"/>
              </a:spcAft>
              <a:buSzPts val="1800"/>
              <a:buNone/>
            </a:pPr>
            <a:r>
              <a:t/>
            </a:r>
            <a:endParaRPr sz="2100"/>
          </a:p>
          <a:p>
            <a:pPr indent="-228600" lvl="0" marL="457200" marR="0" rtl="0" algn="l">
              <a:lnSpc>
                <a:spcPct val="90000"/>
              </a:lnSpc>
              <a:spcBef>
                <a:spcPts val="1000"/>
              </a:spcBef>
              <a:spcAft>
                <a:spcPts val="0"/>
              </a:spcAft>
              <a:buClr>
                <a:schemeClr val="dk1"/>
              </a:buClr>
              <a:buSzPts val="1800"/>
              <a:buFont typeface="Arial"/>
              <a:buNone/>
            </a:pPr>
            <a:r>
              <a:rPr lang="en-US" sz="2100"/>
              <a:t>Σας βοηθά:</a:t>
            </a:r>
            <a:br>
              <a:rPr lang="en-US" sz="2100"/>
            </a:br>
            <a:r>
              <a:rPr lang="en-US" sz="2100"/>
              <a:t>• Να προσδιορίσετε όλους τους πιθανούς παράγοντες πίσω από ένα πρόβλημα.</a:t>
            </a:r>
            <a:br>
              <a:rPr lang="en-US" sz="2100"/>
            </a:br>
            <a:r>
              <a:rPr lang="en-US" sz="2100"/>
              <a:t>• Να ομαδοποιήσετε αυτούς τους παράγοντες σε κατηγορίες.</a:t>
            </a:r>
            <a:br>
              <a:rPr lang="en-US" sz="2100"/>
            </a:br>
            <a:r>
              <a:rPr lang="en-US" sz="2100"/>
              <a:t>• Να κατανοήσετε πώς συνδέονται οι διάφορες αιτίες.</a:t>
            </a:r>
            <a:br>
              <a:rPr lang="en-US" sz="2100"/>
            </a:br>
            <a:r>
              <a:rPr lang="en-US" sz="2100"/>
              <a:t>• Να προχωρήσετε προς την εύρεση της σαφούς βασικής αιτίας.</a:t>
            </a:r>
            <a:endParaRPr sz="2100"/>
          </a:p>
          <a:p>
            <a:pPr indent="0" lvl="0" marL="0" rtl="0" algn="l">
              <a:lnSpc>
                <a:spcPct val="90000"/>
              </a:lnSpc>
              <a:spcBef>
                <a:spcPts val="0"/>
              </a:spcBef>
              <a:spcAft>
                <a:spcPts val="0"/>
              </a:spcAft>
              <a:buClr>
                <a:schemeClr val="dk1"/>
              </a:buClr>
              <a:buSzPts val="1800"/>
              <a:buNone/>
            </a:pPr>
            <a:r>
              <a:t/>
            </a:r>
            <a:endParaRPr sz="2200"/>
          </a:p>
        </p:txBody>
      </p:sp>
      <p:pic>
        <p:nvPicPr>
          <p:cNvPr id="203" name="Google Shape;203;p10"/>
          <p:cNvPicPr preferRelativeResize="0"/>
          <p:nvPr/>
        </p:nvPicPr>
        <p:blipFill rotWithShape="1">
          <a:blip r:embed="rId3">
            <a:alphaModFix/>
          </a:blip>
          <a:srcRect b="0" l="0" r="0" t="0"/>
          <a:stretch/>
        </p:blipFill>
        <p:spPr>
          <a:xfrm>
            <a:off x="5132069" y="989647"/>
            <a:ext cx="6910251" cy="58127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4000"/>
              <a:t>Τι Δείχνει ένα Διάγραμμα Fishbone</a:t>
            </a:r>
            <a:endParaRPr/>
          </a:p>
        </p:txBody>
      </p:sp>
      <p:sp>
        <p:nvSpPr>
          <p:cNvPr id="209" name="Google Shape;209;p11"/>
          <p:cNvSpPr txBox="1"/>
          <p:nvPr>
            <p:ph idx="1" type="body"/>
          </p:nvPr>
        </p:nvSpPr>
        <p:spPr>
          <a:xfrm>
            <a:off x="97971" y="873580"/>
            <a:ext cx="4931229" cy="5902778"/>
          </a:xfrm>
          <a:prstGeom prst="rect">
            <a:avLst/>
          </a:prstGeom>
          <a:noFill/>
          <a:ln>
            <a:noFill/>
          </a:ln>
        </p:spPr>
        <p:txBody>
          <a:bodyPr anchorCtr="0" anchor="t" bIns="45700" lIns="91425" spcFirstLastPara="1" rIns="91425" wrap="square" tIns="45700">
            <a:noAutofit/>
          </a:bodyPr>
          <a:lstStyle/>
          <a:p>
            <a:pPr indent="-34925" lvl="0" marL="263525" rtl="0" algn="l">
              <a:lnSpc>
                <a:spcPct val="90000"/>
              </a:lnSpc>
              <a:spcBef>
                <a:spcPts val="1000"/>
              </a:spcBef>
              <a:spcAft>
                <a:spcPts val="0"/>
              </a:spcAft>
              <a:buSzPts val="1800"/>
              <a:buNone/>
            </a:pPr>
            <a:r>
              <a:rPr lang="en-US" sz="2300"/>
              <a:t>Παράδειγμα: </a:t>
            </a:r>
            <a:r>
              <a:rPr b="1" lang="en-US" sz="2300"/>
              <a:t>Τομέας Δέσμευσης</a:t>
            </a:r>
            <a:br>
              <a:rPr lang="en-US" sz="2300"/>
            </a:br>
            <a:r>
              <a:rPr b="1" lang="en-US" sz="2300"/>
              <a:t>Χαμηλές βαθμολογίες σχετικές με:</a:t>
            </a:r>
            <a:br>
              <a:rPr lang="en-US" sz="2300"/>
            </a:br>
            <a:r>
              <a:rPr lang="en-US" sz="2300"/>
              <a:t>• Διαχείριση χρόνου οθόνης</a:t>
            </a:r>
            <a:br>
              <a:rPr lang="en-US" sz="2300"/>
            </a:br>
            <a:r>
              <a:rPr lang="en-US" sz="2300"/>
              <a:t>• Διαλείμματα</a:t>
            </a:r>
            <a:br>
              <a:rPr lang="en-US" sz="2300"/>
            </a:br>
            <a:r>
              <a:rPr lang="en-US" sz="2300"/>
              <a:t>• Απόσπαση της προσοχής</a:t>
            </a:r>
            <a:endParaRPr sz="2300"/>
          </a:p>
          <a:p>
            <a:pPr indent="-228600" lvl="0" marL="457200" marR="0" rtl="0" algn="l">
              <a:lnSpc>
                <a:spcPct val="90000"/>
              </a:lnSpc>
              <a:spcBef>
                <a:spcPts val="1000"/>
              </a:spcBef>
              <a:spcAft>
                <a:spcPts val="0"/>
              </a:spcAft>
              <a:buClr>
                <a:schemeClr val="dk1"/>
              </a:buClr>
              <a:buSzPts val="1800"/>
              <a:buFont typeface="Arial"/>
              <a:buNone/>
            </a:pPr>
            <a:r>
              <a:rPr b="1" lang="en-US" sz="2300"/>
              <a:t>Παράγοντες που εντοπίστηκαν:</a:t>
            </a:r>
            <a:br>
              <a:rPr lang="en-US" sz="2300"/>
            </a:br>
            <a:r>
              <a:rPr lang="en-US" sz="2300"/>
              <a:t>• Γνώσεις</a:t>
            </a:r>
            <a:br>
              <a:rPr lang="en-US" sz="2300"/>
            </a:br>
            <a:r>
              <a:rPr lang="en-US" sz="2300"/>
              <a:t>• Δεξιότητες</a:t>
            </a:r>
            <a:br>
              <a:rPr lang="en-US" sz="2300"/>
            </a:br>
            <a:r>
              <a:rPr lang="en-US" sz="2300"/>
              <a:t>• Κίνητρα</a:t>
            </a:r>
            <a:br>
              <a:rPr lang="en-US" sz="2300"/>
            </a:br>
            <a:r>
              <a:rPr lang="en-US" sz="2300"/>
              <a:t>• Εργαλεία/ Πόροι</a:t>
            </a:r>
            <a:br>
              <a:rPr lang="en-US" sz="2300"/>
            </a:br>
            <a:r>
              <a:rPr lang="en-US" sz="2300"/>
              <a:t>• Περιβάλλον/ Κουλτούρα</a:t>
            </a:r>
            <a:br>
              <a:rPr lang="en-US" sz="2300"/>
            </a:br>
            <a:r>
              <a:rPr lang="en-US" sz="2300"/>
              <a:t>• Υποστήριξη</a:t>
            </a:r>
            <a:endParaRPr sz="2300"/>
          </a:p>
          <a:p>
            <a:pPr indent="-34925" lvl="0" marL="263525" rtl="0" algn="l">
              <a:lnSpc>
                <a:spcPct val="90000"/>
              </a:lnSpc>
              <a:spcBef>
                <a:spcPts val="1000"/>
              </a:spcBef>
              <a:spcAft>
                <a:spcPts val="0"/>
              </a:spcAft>
              <a:buSzPts val="1800"/>
              <a:buNone/>
            </a:pPr>
            <a:r>
              <a:rPr lang="en-US" sz="2300"/>
              <a:t>Κάθε παράγοντας περιλαμβάνει συγκεκριμένες αιτίες που επηρεάζουν τη δέσμευση.</a:t>
            </a:r>
            <a:endParaRPr sz="2300"/>
          </a:p>
          <a:p>
            <a:pPr indent="0" lvl="0" marL="0" rtl="0" algn="l">
              <a:lnSpc>
                <a:spcPct val="90000"/>
              </a:lnSpc>
              <a:spcBef>
                <a:spcPts val="0"/>
              </a:spcBef>
              <a:spcAft>
                <a:spcPts val="0"/>
              </a:spcAft>
              <a:buClr>
                <a:schemeClr val="dk1"/>
              </a:buClr>
              <a:buSzPts val="1800"/>
              <a:buNone/>
            </a:pPr>
            <a:r>
              <a:t/>
            </a:r>
            <a:endParaRPr sz="2400"/>
          </a:p>
        </p:txBody>
      </p:sp>
      <p:pic>
        <p:nvPicPr>
          <p:cNvPr id="210" name="Google Shape;210;p11"/>
          <p:cNvPicPr preferRelativeResize="0"/>
          <p:nvPr/>
        </p:nvPicPr>
        <p:blipFill rotWithShape="1">
          <a:blip r:embed="rId3">
            <a:alphaModFix/>
          </a:blip>
          <a:srcRect b="0" l="0" r="0" t="0"/>
          <a:stretch/>
        </p:blipFill>
        <p:spPr>
          <a:xfrm>
            <a:off x="5132069" y="989647"/>
            <a:ext cx="6910251" cy="58127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Προσαρμογή του Διαγράμματος Fishbone</a:t>
            </a:r>
            <a:endParaRPr/>
          </a:p>
        </p:txBody>
      </p:sp>
      <p:sp>
        <p:nvSpPr>
          <p:cNvPr id="216" name="Google Shape;216;p12"/>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200"/>
              <a:t>Κατά τη δημιουργία του διαγράμματος:</a:t>
            </a:r>
            <a:endParaRPr sz="2200"/>
          </a:p>
          <a:p>
            <a:pPr indent="-342900" lvl="0" marL="571500" rtl="0" algn="l">
              <a:lnSpc>
                <a:spcPct val="90000"/>
              </a:lnSpc>
              <a:spcBef>
                <a:spcPts val="1000"/>
              </a:spcBef>
              <a:spcAft>
                <a:spcPts val="0"/>
              </a:spcAft>
              <a:buSzPts val="1800"/>
              <a:buFont typeface="Arial"/>
              <a:buChar char="•"/>
            </a:pPr>
            <a:r>
              <a:rPr lang="en-US" sz="2200"/>
              <a:t>Διατηρήστε μόνο ό,τι ισχύει για εσάς.</a:t>
            </a:r>
            <a:endParaRPr sz="2200"/>
          </a:p>
          <a:p>
            <a:pPr indent="-342900" lvl="0" marL="571500" rtl="0" algn="l">
              <a:lnSpc>
                <a:spcPct val="90000"/>
              </a:lnSpc>
              <a:spcBef>
                <a:spcPts val="1000"/>
              </a:spcBef>
              <a:spcAft>
                <a:spcPts val="0"/>
              </a:spcAft>
              <a:buSzPts val="1800"/>
              <a:buFont typeface="Arial"/>
              <a:buChar char="•"/>
            </a:pPr>
            <a:r>
              <a:rPr lang="en-US" sz="2200"/>
              <a:t>Οι παράγοντες που σας αφορούν ενδέχεται να διαφέρουν.</a:t>
            </a:r>
            <a:endParaRPr sz="2200"/>
          </a:p>
          <a:p>
            <a:pPr indent="-342900" lvl="0" marL="571500" rtl="0" algn="l">
              <a:lnSpc>
                <a:spcPct val="90000"/>
              </a:lnSpc>
              <a:spcBef>
                <a:spcPts val="1000"/>
              </a:spcBef>
              <a:spcAft>
                <a:spcPts val="0"/>
              </a:spcAft>
              <a:buSzPts val="1800"/>
              <a:buFont typeface="Arial"/>
              <a:buChar char="•"/>
            </a:pPr>
            <a:r>
              <a:rPr lang="en-US" sz="2200"/>
              <a:t>Μπορείτε να προσθέσετε ή να αφαιρέσετε κατηγορίες.</a:t>
            </a:r>
            <a:endParaRPr sz="2200"/>
          </a:p>
          <a:p>
            <a:pPr indent="-342900" lvl="0" marL="571500" rtl="0" algn="l">
              <a:lnSpc>
                <a:spcPct val="90000"/>
              </a:lnSpc>
              <a:spcBef>
                <a:spcPts val="1000"/>
              </a:spcBef>
              <a:spcAft>
                <a:spcPts val="0"/>
              </a:spcAft>
              <a:buSzPts val="1800"/>
              <a:buFont typeface="Arial"/>
              <a:buChar char="•"/>
            </a:pPr>
            <a:r>
              <a:rPr lang="en-US" sz="2200"/>
              <a:t>Συμπεριλάβετε μόνο αιτίες που επηρεάζουν τη χαμηλή βαθμολογία </a:t>
            </a:r>
            <a:r>
              <a:rPr i="1" lang="en-US" sz="2200"/>
              <a:t>σας.</a:t>
            </a:r>
            <a:endParaRPr sz="2200"/>
          </a:p>
          <a:p>
            <a:pPr indent="-228600" lvl="0" marL="457200" marR="0" rtl="0" algn="l">
              <a:lnSpc>
                <a:spcPct val="90000"/>
              </a:lnSpc>
              <a:spcBef>
                <a:spcPts val="1000"/>
              </a:spcBef>
              <a:spcAft>
                <a:spcPts val="0"/>
              </a:spcAft>
              <a:buClr>
                <a:schemeClr val="dk2"/>
              </a:buClr>
              <a:buSzPts val="1800"/>
              <a:buFont typeface="Arial"/>
              <a:buNone/>
            </a:pPr>
            <a:r>
              <a:rPr b="1" lang="en-US" sz="2200"/>
              <a:t>Παράδειγμα</a:t>
            </a:r>
            <a:endParaRPr sz="2200"/>
          </a:p>
          <a:p>
            <a:pPr indent="-342900" lvl="0" marL="571500" rtl="0" algn="l">
              <a:lnSpc>
                <a:spcPct val="90000"/>
              </a:lnSpc>
              <a:spcBef>
                <a:spcPts val="1000"/>
              </a:spcBef>
              <a:spcAft>
                <a:spcPts val="0"/>
              </a:spcAft>
              <a:buSzPts val="1800"/>
              <a:buFont typeface="Arial"/>
              <a:buChar char="•"/>
            </a:pPr>
            <a:r>
              <a:rPr lang="en-US" sz="2200"/>
              <a:t>Αν γνωρίζετε ήδη εργαλεία και στρατηγικές για τη διαχείριση του χρόνου που περνάτε μπροστά στην οθόνη, αφαιρέστε τη</a:t>
            </a:r>
            <a:r>
              <a:rPr b="1" lang="en-US" sz="2200"/>
              <a:t> Γνώση </a:t>
            </a:r>
            <a:r>
              <a:rPr lang="en-US" sz="2200"/>
              <a:t>ως παράγοντα.</a:t>
            </a:r>
            <a:endParaRPr sz="2200"/>
          </a:p>
          <a:p>
            <a:pPr indent="-342900" lvl="0" marL="571500" rtl="0" algn="l">
              <a:lnSpc>
                <a:spcPct val="90000"/>
              </a:lnSpc>
              <a:spcBef>
                <a:spcPts val="1000"/>
              </a:spcBef>
              <a:spcAft>
                <a:spcPts val="0"/>
              </a:spcAft>
              <a:buSzPts val="1800"/>
              <a:buFont typeface="Arial"/>
              <a:buChar char="•"/>
            </a:pPr>
            <a:r>
              <a:rPr lang="en-US" sz="2200"/>
              <a:t>Η πρόκληση που αντιμετωπίζετε μπορεί να σχετίζεται με το</a:t>
            </a:r>
            <a:r>
              <a:rPr b="1" lang="en-US" sz="2200"/>
              <a:t> Κίνητρο</a:t>
            </a:r>
            <a:r>
              <a:rPr lang="en-US" sz="2200"/>
              <a:t>, το</a:t>
            </a:r>
            <a:r>
              <a:rPr b="1" lang="en-US" sz="2200"/>
              <a:t> Περιβάλλον </a:t>
            </a:r>
            <a:r>
              <a:rPr lang="en-US" sz="2200"/>
              <a:t>ή την </a:t>
            </a:r>
            <a:r>
              <a:rPr b="1" lang="en-US" sz="2200"/>
              <a:t>Υποστήριξη</a:t>
            </a:r>
            <a:r>
              <a:rPr lang="en-US" sz="2200"/>
              <a:t>.</a:t>
            </a:r>
            <a:endParaRPr sz="2200"/>
          </a:p>
          <a:p>
            <a:pPr indent="-228600" lvl="0" marL="457200" marR="0" rtl="0" algn="l">
              <a:lnSpc>
                <a:spcPct val="90000"/>
              </a:lnSpc>
              <a:spcBef>
                <a:spcPts val="1000"/>
              </a:spcBef>
              <a:spcAft>
                <a:spcPts val="0"/>
              </a:spcAft>
              <a:buClr>
                <a:schemeClr val="dk2"/>
              </a:buClr>
              <a:buSzPts val="1800"/>
              <a:buFont typeface="Arial"/>
              <a:buNone/>
            </a:pPr>
            <a:br>
              <a:rPr lang="en-US" sz="2200"/>
            </a:br>
            <a:r>
              <a:rPr lang="en-US" sz="2200"/>
              <a:t>Ένα προσαρμοσμένο διάγραμμα δίνει μια σαφέστερη εικόνα του τι προκαλεί πραγματικά το πρόβλημα και πού πρέπει να εστιάσετε τις προσπάθειές σας για βελτίωση.</a:t>
            </a:r>
            <a:endParaRPr sz="2200"/>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Βήματα της Ανάλυσης των Βασικών Αιτίων</a:t>
            </a:r>
            <a:endParaRPr/>
          </a:p>
        </p:txBody>
      </p:sp>
      <p:sp>
        <p:nvSpPr>
          <p:cNvPr id="222" name="Google Shape;222;p13"/>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400"/>
              <a:t>1. Σχεδιάστε τον κύριο σκελετό.</a:t>
            </a:r>
            <a:br>
              <a:rPr lang="en-US" sz="2400"/>
            </a:br>
            <a:r>
              <a:rPr lang="en-US" sz="2400"/>
              <a:t>• Γράψτε τον τομέα PERMA που έχετε ορίσει ως προτεραιότητα.</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2. Προσθέστε διακλαδώσεις.</a:t>
            </a:r>
            <a:br>
              <a:rPr lang="en-US" sz="2400"/>
            </a:br>
            <a:r>
              <a:rPr lang="en-US" sz="2400"/>
              <a:t>• Προσθέστε μία διακλάδωση για κάθε παράγοντα που συμβάλλει στο πρόβλημα (π.χ. γνώσεις, δεξιότητες, κίνητρα, εργαλεία, περιβάλλον, υποστήριξη).</a:t>
            </a:r>
            <a:br>
              <a:rPr lang="en-US" sz="2400"/>
            </a:br>
            <a:r>
              <a:rPr lang="en-US" sz="2400"/>
              <a:t>• Ονομάστε κάθε διακλάδωση με σαφή τρόπο.</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3. Προσθέστε αιτίες.</a:t>
            </a:r>
            <a:br>
              <a:rPr lang="en-US" sz="2400"/>
            </a:br>
            <a:r>
              <a:rPr lang="en-US" sz="2400"/>
              <a:t>• Κάτω από κάθε παράγοντα, απαριθμήστε όλες τις συγκεκριμένες αιτίες.</a:t>
            </a:r>
            <a:br>
              <a:rPr lang="en-US" sz="2400"/>
            </a:br>
            <a:r>
              <a:rPr lang="en-US" sz="2400"/>
              <a:t>• Συμπεριλάβετε όσες είναι σχετικές.</a:t>
            </a:r>
            <a:endParaRPr/>
          </a:p>
          <a:p>
            <a:pPr indent="-228600" lvl="0" marL="457200" marR="0" rtl="0" algn="l">
              <a:lnSpc>
                <a:spcPct val="90000"/>
              </a:lnSpc>
              <a:spcBef>
                <a:spcPts val="1000"/>
              </a:spcBef>
              <a:spcAft>
                <a:spcPts val="0"/>
              </a:spcAft>
              <a:buClr>
                <a:schemeClr val="dk2"/>
              </a:buClr>
              <a:buSzPts val="1800"/>
              <a:buFont typeface="Arial"/>
              <a:buNone/>
            </a:pPr>
            <a:r>
              <a:rPr b="1" lang="en-US" sz="2400"/>
              <a:t>4. Προσδιορίστε τη βασική αιτία.</a:t>
            </a:r>
            <a:br>
              <a:rPr lang="en-US" sz="2400"/>
            </a:br>
            <a:r>
              <a:rPr lang="en-US" sz="2400"/>
              <a:t>• Αναζητήστε τον παράγοντα από τον οποίο εξαρτώνται οι περισσότερες άλλες αιτίες.</a:t>
            </a:r>
            <a:br>
              <a:rPr lang="en-US" sz="2400"/>
            </a:br>
            <a:r>
              <a:rPr lang="en-US" sz="2400"/>
              <a:t>• Αυτός ο παράγοντας αποτελεί τη βασική αιτία.</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Καθορισμός SMART Στόχων</a:t>
            </a:r>
            <a:endParaRPr/>
          </a:p>
        </p:txBody>
      </p:sp>
      <p:sp>
        <p:nvSpPr>
          <p:cNvPr id="228" name="Google Shape;228;p14"/>
          <p:cNvSpPr txBox="1"/>
          <p:nvPr>
            <p:ph idx="2" type="body"/>
          </p:nvPr>
        </p:nvSpPr>
        <p:spPr>
          <a:xfrm>
            <a:off x="205063" y="982872"/>
            <a:ext cx="4811780" cy="5289179"/>
          </a:xfrm>
          <a:prstGeom prst="rect">
            <a:avLst/>
          </a:prstGeom>
          <a:noFill/>
          <a:ln>
            <a:noFill/>
          </a:ln>
        </p:spPr>
        <p:txBody>
          <a:bodyPr anchorCtr="0" anchor="t" bIns="45700" lIns="91425" spcFirstLastPara="1" rIns="91425" wrap="square" tIns="45700">
            <a:noAutofit/>
          </a:bodyPr>
          <a:lstStyle/>
          <a:p>
            <a:pPr indent="0" lvl="0" marL="271463" rtl="0" algn="l">
              <a:lnSpc>
                <a:spcPct val="90000"/>
              </a:lnSpc>
              <a:spcBef>
                <a:spcPts val="1000"/>
              </a:spcBef>
              <a:spcAft>
                <a:spcPts val="0"/>
              </a:spcAft>
              <a:buSzPts val="1800"/>
              <a:buNone/>
            </a:pPr>
            <a:r>
              <a:rPr b="1" lang="en-US" sz="2400"/>
              <a:t>Γιατί SMART στόχοι;</a:t>
            </a:r>
            <a:br>
              <a:rPr lang="en-US" sz="2400"/>
            </a:br>
            <a:r>
              <a:rPr lang="en-US" sz="2400"/>
              <a:t>Οι στόχοι SMART προσφέρουν σαφήνεια και κατεύθυνση, ώστε οι προσπάθειές σας για βελτίωση να έχουν ένα σαφή στόχο.</a:t>
            </a:r>
            <a:endParaRPr/>
          </a:p>
          <a:p>
            <a:pPr indent="-228600" lvl="0" marL="457200" rtl="0" algn="l">
              <a:lnSpc>
                <a:spcPct val="90000"/>
              </a:lnSpc>
              <a:spcBef>
                <a:spcPts val="1000"/>
              </a:spcBef>
              <a:spcAft>
                <a:spcPts val="0"/>
              </a:spcAft>
              <a:buSzPts val="1800"/>
              <a:buNone/>
            </a:pPr>
            <a:r>
              <a:rPr lang="en-US" sz="2400"/>
              <a:t>SMART =</a:t>
            </a:r>
            <a:br>
              <a:rPr lang="en-US" sz="2400"/>
            </a:br>
            <a:r>
              <a:rPr lang="en-US" sz="2400"/>
              <a:t>• </a:t>
            </a:r>
            <a:r>
              <a:rPr b="1" lang="en-US" sz="2400"/>
              <a:t>Specific </a:t>
            </a:r>
            <a:r>
              <a:rPr lang="en-US" sz="2400"/>
              <a:t>(Συγκεκριμένοι)</a:t>
            </a:r>
            <a:br>
              <a:rPr lang="en-US" sz="2400"/>
            </a:br>
            <a:r>
              <a:rPr lang="en-US" sz="2400"/>
              <a:t>• </a:t>
            </a:r>
            <a:r>
              <a:rPr b="1" lang="en-US" sz="2400"/>
              <a:t>Measurable </a:t>
            </a:r>
            <a:r>
              <a:rPr lang="en-US" sz="2400"/>
              <a:t>(Μετρήσιμοι)</a:t>
            </a:r>
            <a:br>
              <a:rPr lang="en-US" sz="2400"/>
            </a:br>
            <a:r>
              <a:rPr lang="en-US" sz="2400"/>
              <a:t>• </a:t>
            </a:r>
            <a:r>
              <a:rPr b="1" lang="en-US" sz="2400"/>
              <a:t>Achievable </a:t>
            </a:r>
            <a:r>
              <a:rPr lang="en-US" sz="2400"/>
              <a:t>(Εφικτοί)</a:t>
            </a:r>
            <a:br>
              <a:rPr lang="en-US" sz="2400"/>
            </a:br>
            <a:r>
              <a:rPr lang="en-US" sz="2400"/>
              <a:t>• </a:t>
            </a:r>
            <a:r>
              <a:rPr b="1" lang="en-US" sz="2400"/>
              <a:t>Relevant </a:t>
            </a:r>
            <a:r>
              <a:rPr lang="en-US" sz="2400"/>
              <a:t>(Σχετικοί)</a:t>
            </a:r>
            <a:br>
              <a:rPr lang="en-US" sz="2400"/>
            </a:br>
            <a:r>
              <a:rPr lang="en-US" sz="2400"/>
              <a:t>• </a:t>
            </a:r>
            <a:r>
              <a:rPr b="1" lang="en-US" sz="2400"/>
              <a:t>Time-bound </a:t>
            </a:r>
            <a:r>
              <a:rPr lang="en-US" sz="2400"/>
              <a:t>(Χρονικά προσδιορισμένοι)</a:t>
            </a:r>
            <a:endParaRPr sz="2400"/>
          </a:p>
          <a:p>
            <a:pPr indent="0" lvl="0" marL="0" rtl="0" algn="l">
              <a:lnSpc>
                <a:spcPct val="90000"/>
              </a:lnSpc>
              <a:spcBef>
                <a:spcPts val="0"/>
              </a:spcBef>
              <a:spcAft>
                <a:spcPts val="0"/>
              </a:spcAft>
              <a:buClr>
                <a:schemeClr val="dk2"/>
              </a:buClr>
              <a:buSzPts val="1800"/>
              <a:buNone/>
            </a:pPr>
            <a:r>
              <a:t/>
            </a:r>
            <a:endParaRPr sz="2400"/>
          </a:p>
        </p:txBody>
      </p:sp>
      <p:pic>
        <p:nvPicPr>
          <p:cNvPr id="229" name="Google Shape;229;p14"/>
          <p:cNvPicPr preferRelativeResize="0"/>
          <p:nvPr/>
        </p:nvPicPr>
        <p:blipFill rotWithShape="1">
          <a:blip r:embed="rId3">
            <a:alphaModFix/>
          </a:blip>
          <a:srcRect b="0" l="0" r="0" t="0"/>
          <a:stretch/>
        </p:blipFill>
        <p:spPr>
          <a:xfrm>
            <a:off x="5016844" y="1133604"/>
            <a:ext cx="6970094" cy="489649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Παραδείγματα SMART Στόχων (Τομείς PERMA)</a:t>
            </a:r>
            <a:endParaRPr/>
          </a:p>
        </p:txBody>
      </p:sp>
      <p:sp>
        <p:nvSpPr>
          <p:cNvPr id="235" name="Google Shape;235;p15"/>
          <p:cNvSpPr txBox="1"/>
          <p:nvPr>
            <p:ph idx="2" type="body"/>
          </p:nvPr>
        </p:nvSpPr>
        <p:spPr>
          <a:xfrm>
            <a:off x="205062" y="982872"/>
            <a:ext cx="11986937" cy="5308745"/>
          </a:xfrm>
          <a:prstGeom prst="rect">
            <a:avLst/>
          </a:prstGeom>
          <a:noFill/>
          <a:ln>
            <a:noFill/>
          </a:ln>
        </p:spPr>
        <p:txBody>
          <a:bodyPr anchorCtr="0" anchor="t" bIns="45700" lIns="91425" spcFirstLastPara="1" rIns="91425" wrap="square" tIns="45700">
            <a:noAutofit/>
          </a:bodyPr>
          <a:lstStyle/>
          <a:p>
            <a:pPr indent="-342900" lvl="0" marL="571500" rtl="0" algn="l">
              <a:lnSpc>
                <a:spcPct val="90000"/>
              </a:lnSpc>
              <a:spcBef>
                <a:spcPts val="1000"/>
              </a:spcBef>
              <a:spcAft>
                <a:spcPts val="0"/>
              </a:spcAft>
              <a:buSzPts val="1800"/>
              <a:buFont typeface="Arial"/>
              <a:buChar char="•"/>
            </a:pPr>
            <a:r>
              <a:rPr b="1" lang="en-US" sz="2000"/>
              <a:t>Θετικά Συναισθήματα</a:t>
            </a:r>
            <a:br>
              <a:rPr lang="en-US" sz="2000"/>
            </a:br>
            <a:r>
              <a:rPr lang="en-US" sz="2000"/>
              <a:t>Μέχρι το τέλος του τριμήνου/τετραμήνου, θα χρησιμοποιώ με αυτοπεποίθηση το Kahoot για να δημιουργώ ένα κουίζ την εβδομάδα, ώστε να κάνω τα μαθήματα πιο ενδιαφέροντα.</a:t>
            </a:r>
            <a:endParaRPr sz="2000"/>
          </a:p>
          <a:p>
            <a:pPr indent="-342900" lvl="0" marL="571500" rtl="0" algn="l">
              <a:lnSpc>
                <a:spcPct val="90000"/>
              </a:lnSpc>
              <a:spcBef>
                <a:spcPts val="1000"/>
              </a:spcBef>
              <a:spcAft>
                <a:spcPts val="0"/>
              </a:spcAft>
              <a:buSzPts val="1800"/>
              <a:buFont typeface="Arial"/>
              <a:buChar char="•"/>
            </a:pPr>
            <a:r>
              <a:rPr b="1" lang="en-US" sz="2000"/>
              <a:t>Δέσμευση</a:t>
            </a:r>
            <a:br>
              <a:rPr lang="en-US" sz="2000"/>
            </a:br>
            <a:r>
              <a:rPr lang="en-US" sz="2000"/>
              <a:t>Σε δύο μήνες, θα περιορίσω τον καθημερινό χρόνο που περνάω στις οθόνες σε λιγότερο από 6 ώρες και θα στοχεύσω σε μέσο όρο 4 ωρών, προκειμένου να μειώσω την κόπωση από την οθόνη.</a:t>
            </a:r>
            <a:endParaRPr sz="2000"/>
          </a:p>
          <a:p>
            <a:pPr indent="-342900" lvl="0" marL="571500" rtl="0" algn="l">
              <a:lnSpc>
                <a:spcPct val="90000"/>
              </a:lnSpc>
              <a:spcBef>
                <a:spcPts val="1000"/>
              </a:spcBef>
              <a:spcAft>
                <a:spcPts val="0"/>
              </a:spcAft>
              <a:buSzPts val="1800"/>
              <a:buFont typeface="Arial"/>
              <a:buChar char="•"/>
            </a:pPr>
            <a:r>
              <a:rPr b="1" lang="en-US" sz="2000"/>
              <a:t>Σχέσεις</a:t>
            </a:r>
            <a:br>
              <a:rPr lang="en-US" sz="2000"/>
            </a:br>
            <a:r>
              <a:rPr lang="en-US" sz="2000"/>
              <a:t>Μέχρι το τέλος του έτους, θα δημοσιεύσω ένα άρθρο στο blogspot του σχολείου μας σχετικά με την προσέγγισή μου για την παιχνιδοποίηση (gamification) συμπεριλαμβάνοντας ιδέες, προκλήσεις και επιτυχίες, και θα ευχαριστήσω τους/τις συναδέλφους που με στήριξαν.</a:t>
            </a:r>
            <a:endParaRPr sz="2000"/>
          </a:p>
          <a:p>
            <a:pPr indent="-342900" lvl="0" marL="571500" rtl="0" algn="l">
              <a:lnSpc>
                <a:spcPct val="90000"/>
              </a:lnSpc>
              <a:spcBef>
                <a:spcPts val="1000"/>
              </a:spcBef>
              <a:spcAft>
                <a:spcPts val="0"/>
              </a:spcAft>
              <a:buSzPts val="1800"/>
              <a:buFont typeface="Arial"/>
              <a:buChar char="•"/>
            </a:pPr>
            <a:r>
              <a:rPr b="1" lang="en-US" sz="2000"/>
              <a:t>Νόημα</a:t>
            </a:r>
            <a:br>
              <a:rPr lang="en-US" sz="2000"/>
            </a:br>
            <a:r>
              <a:rPr lang="en-US" sz="2000"/>
              <a:t>Στην επόμενη συνάντηση των εκπαιδευτικών, θα διοργανώσω ένα εργαστήριο για τη διδασκαλία των μαθηματικών πρωτοβάθμιας εκπαίδευσης σχετικά με τον τρόπο με τον οποίο τα ψηφιακά εργαλεία υποστηρίζουν το ομαδικό πνεύμα μέσω ομαδικών εργασιών.</a:t>
            </a:r>
            <a:endParaRPr sz="2000"/>
          </a:p>
          <a:p>
            <a:pPr indent="-342900" lvl="0" marL="571500" rtl="0" algn="l">
              <a:lnSpc>
                <a:spcPct val="90000"/>
              </a:lnSpc>
              <a:spcBef>
                <a:spcPts val="1000"/>
              </a:spcBef>
              <a:spcAft>
                <a:spcPts val="0"/>
              </a:spcAft>
              <a:buSzPts val="1800"/>
              <a:buFont typeface="Arial"/>
              <a:buChar char="•"/>
            </a:pPr>
            <a:r>
              <a:rPr b="1" lang="en-US" sz="2000"/>
              <a:t>Επίτευγμα</a:t>
            </a:r>
            <a:br>
              <a:rPr lang="en-US" sz="2000"/>
            </a:br>
            <a:r>
              <a:rPr lang="en-US" sz="2000"/>
              <a:t>Μέχρι το τέλος του έτους, θα μάθω τρία νέα ψηφιακά εργαλεία που θα μειώσουν τον χρόνο προετοιμασίας των μαθημάτων μου κατά 25% και θα με βοηθήσουν να δημιουργήσω πιο ελκυστικό υλικό.</a:t>
            </a:r>
            <a:endParaRPr sz="2000"/>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Από τον Στόχο στη Δράση</a:t>
            </a:r>
            <a:endParaRPr/>
          </a:p>
        </p:txBody>
      </p:sp>
      <p:sp>
        <p:nvSpPr>
          <p:cNvPr id="241" name="Google Shape;241;p16"/>
          <p:cNvSpPr txBox="1"/>
          <p:nvPr>
            <p:ph idx="2" type="body"/>
          </p:nvPr>
        </p:nvSpPr>
        <p:spPr>
          <a:xfrm>
            <a:off x="205062" y="982873"/>
            <a:ext cx="11986937" cy="4725950"/>
          </a:xfrm>
          <a:prstGeom prst="rect">
            <a:avLst/>
          </a:prstGeom>
          <a:noFill/>
          <a:ln>
            <a:noFill/>
          </a:ln>
        </p:spPr>
        <p:txBody>
          <a:bodyPr anchorCtr="0" anchor="t" bIns="45700" lIns="91425" spcFirstLastPara="1" rIns="91425" wrap="square" tIns="45700">
            <a:noAutofit/>
          </a:bodyPr>
          <a:lstStyle/>
          <a:p>
            <a:pPr indent="-12700" lvl="0" marL="185738" rtl="0" algn="l">
              <a:lnSpc>
                <a:spcPct val="90000"/>
              </a:lnSpc>
              <a:spcBef>
                <a:spcPts val="1000"/>
              </a:spcBef>
              <a:spcAft>
                <a:spcPts val="0"/>
              </a:spcAft>
              <a:buSzPts val="1800"/>
              <a:buNone/>
            </a:pPr>
            <a:r>
              <a:rPr lang="en-US" sz="2400"/>
              <a:t>Τώρα, έχετε έναν SMART στόχο.</a:t>
            </a:r>
            <a:endParaRPr/>
          </a:p>
          <a:p>
            <a:pPr indent="-12700" lvl="0" marL="185738" rtl="0" algn="l">
              <a:lnSpc>
                <a:spcPct val="90000"/>
              </a:lnSpc>
              <a:spcBef>
                <a:spcPts val="1000"/>
              </a:spcBef>
              <a:spcAft>
                <a:spcPts val="0"/>
              </a:spcAft>
              <a:buSzPts val="1800"/>
              <a:buNone/>
            </a:pPr>
            <a:r>
              <a:rPr lang="en-US" sz="2400"/>
              <a:t>Το επόμενο βήμα είναι να σχεδιάσετε ένα πρακτικό σχέδιο που θα σας οδηγήσει από την τρέχουσα πραγματικότητα στην επιθυμητή κατάσταση ευημερίας.</a:t>
            </a:r>
            <a:endParaRPr/>
          </a:p>
          <a:p>
            <a:pPr indent="-12700" lvl="0" marL="185738" rtl="0" algn="l">
              <a:lnSpc>
                <a:spcPct val="90000"/>
              </a:lnSpc>
              <a:spcBef>
                <a:spcPts val="1000"/>
              </a:spcBef>
              <a:spcAft>
                <a:spcPts val="0"/>
              </a:spcAft>
              <a:buSzPts val="1800"/>
              <a:buNone/>
            </a:pPr>
            <a:r>
              <a:t/>
            </a:r>
            <a:endParaRPr sz="2400"/>
          </a:p>
          <a:p>
            <a:pPr indent="-12700" lvl="0" marL="185738" rtl="0" algn="l">
              <a:lnSpc>
                <a:spcPct val="90000"/>
              </a:lnSpc>
              <a:spcBef>
                <a:spcPts val="1000"/>
              </a:spcBef>
              <a:spcAft>
                <a:spcPts val="0"/>
              </a:spcAft>
              <a:buSzPts val="1800"/>
              <a:buNone/>
            </a:pPr>
            <a:r>
              <a:rPr b="1" lang="en-US" sz="2400"/>
              <a:t>Το σχέδιο δράσης θα σας βοηθήσει:</a:t>
            </a:r>
            <a:br>
              <a:rPr lang="en-US" sz="2400"/>
            </a:br>
            <a:r>
              <a:rPr lang="en-US" sz="2400"/>
              <a:t>• Να συνδέσετε τον στόχο σας με πραγματικές ενέργειες.</a:t>
            </a:r>
            <a:br>
              <a:rPr lang="en-US" sz="2400"/>
            </a:br>
            <a:r>
              <a:rPr lang="en-US" sz="2400"/>
              <a:t>• Να οργανώσετε τα βήματά σας με την πάροδο του χρόνου.</a:t>
            </a:r>
            <a:br>
              <a:rPr lang="en-US" sz="2400"/>
            </a:br>
            <a:r>
              <a:rPr lang="en-US" sz="2400"/>
              <a:t>• Να χρησιμοποιήσετε τα δυνατά σας σημεία για να υποστηρίξετε τους τομείς που χρειάζονται ενίσχυση.</a:t>
            </a:r>
            <a:br>
              <a:rPr lang="en-US" sz="2400"/>
            </a:br>
            <a:r>
              <a:rPr lang="en-US" sz="2400"/>
              <a:t>• Να παραμείνετε συγκεντρωμένοι/-νες, συνεπείς και υπεύθυνοι/-νες.</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Τι Είναι ένα Σχέδιο Δράσης;</a:t>
            </a:r>
            <a:endParaRPr/>
          </a:p>
        </p:txBody>
      </p:sp>
      <p:sp>
        <p:nvSpPr>
          <p:cNvPr id="247" name="Google Shape;247;p17"/>
          <p:cNvSpPr txBox="1"/>
          <p:nvPr>
            <p:ph idx="2" type="body"/>
          </p:nvPr>
        </p:nvSpPr>
        <p:spPr>
          <a:xfrm>
            <a:off x="205062" y="982873"/>
            <a:ext cx="11986937" cy="47259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lang="en-US" sz="2400"/>
              <a:t>Ένα σχέδιο δράσης σας βοηθά να μετατρέψετε τον SMART στόχο σας σε συγκεκριμένα βήματα.</a:t>
            </a:r>
            <a:br>
              <a:rPr lang="en-US" sz="2400"/>
            </a:br>
            <a:endParaRPr sz="2400"/>
          </a:p>
          <a:p>
            <a:pPr indent="-228600" lvl="0" marL="457200" marR="0" rtl="0" algn="l">
              <a:lnSpc>
                <a:spcPct val="90000"/>
              </a:lnSpc>
              <a:spcBef>
                <a:spcPts val="1000"/>
              </a:spcBef>
              <a:spcAft>
                <a:spcPts val="0"/>
              </a:spcAft>
              <a:buClr>
                <a:schemeClr val="dk2"/>
              </a:buClr>
              <a:buSzPts val="1800"/>
              <a:buFont typeface="Arial"/>
              <a:buNone/>
            </a:pPr>
            <a:r>
              <a:rPr b="1" lang="en-US" sz="2400"/>
              <a:t>Περιλαμβάνει:</a:t>
            </a:r>
            <a:endParaRPr/>
          </a:p>
          <a:p>
            <a:pPr indent="-342900" lvl="0" marL="774700" rtl="0" algn="l">
              <a:lnSpc>
                <a:spcPct val="90000"/>
              </a:lnSpc>
              <a:spcBef>
                <a:spcPts val="1000"/>
              </a:spcBef>
              <a:spcAft>
                <a:spcPts val="0"/>
              </a:spcAft>
              <a:buSzPts val="1800"/>
              <a:buFont typeface="Arial"/>
              <a:buChar char="•"/>
            </a:pPr>
            <a:r>
              <a:rPr b="1" lang="en-US" sz="2400"/>
              <a:t>Την τρέχουσα πραγματικότητά σας </a:t>
            </a:r>
            <a:r>
              <a:rPr lang="en-US" sz="2400"/>
              <a:t>(πού βρίσκεστε τώρα).</a:t>
            </a:r>
            <a:endParaRPr/>
          </a:p>
          <a:p>
            <a:pPr indent="-342900" lvl="0" marL="774700" rtl="0" algn="l">
              <a:lnSpc>
                <a:spcPct val="90000"/>
              </a:lnSpc>
              <a:spcBef>
                <a:spcPts val="1000"/>
              </a:spcBef>
              <a:spcAft>
                <a:spcPts val="0"/>
              </a:spcAft>
              <a:buSzPts val="1800"/>
              <a:buFont typeface="Arial"/>
              <a:buChar char="•"/>
            </a:pPr>
            <a:r>
              <a:rPr b="1" lang="en-US" sz="2400"/>
              <a:t>Τον SMART στόχο σας </a:t>
            </a:r>
            <a:r>
              <a:rPr lang="en-US" sz="2400"/>
              <a:t>(πού θέλετε να βρίσκεστε).</a:t>
            </a:r>
            <a:endParaRPr/>
          </a:p>
          <a:p>
            <a:pPr indent="-342900" lvl="0" marL="774700" rtl="0" algn="l">
              <a:lnSpc>
                <a:spcPct val="90000"/>
              </a:lnSpc>
              <a:spcBef>
                <a:spcPts val="1000"/>
              </a:spcBef>
              <a:spcAft>
                <a:spcPts val="0"/>
              </a:spcAft>
              <a:buSzPts val="1800"/>
              <a:buFont typeface="Arial"/>
              <a:buChar char="•"/>
            </a:pPr>
            <a:r>
              <a:rPr b="1" lang="en-US" sz="2400"/>
              <a:t>Ορόσημα </a:t>
            </a:r>
            <a:r>
              <a:rPr lang="en-US" sz="2400"/>
              <a:t>που είναι κατανεμημένα στο χρονοδιάγραμμα.</a:t>
            </a:r>
            <a:endParaRPr/>
          </a:p>
          <a:p>
            <a:pPr indent="-342900" lvl="0" marL="774700" rtl="0" algn="l">
              <a:lnSpc>
                <a:spcPct val="90000"/>
              </a:lnSpc>
              <a:spcBef>
                <a:spcPts val="1000"/>
              </a:spcBef>
              <a:spcAft>
                <a:spcPts val="0"/>
              </a:spcAft>
              <a:buSzPts val="1800"/>
              <a:buFont typeface="Arial"/>
              <a:buChar char="•"/>
            </a:pPr>
            <a:r>
              <a:rPr b="1" lang="en-US" sz="2400"/>
              <a:t>Ενέργειες και στρατηγικές </a:t>
            </a:r>
            <a:r>
              <a:rPr lang="en-US" sz="2400"/>
              <a:t>που συνδέονται με τη βασική αιτία.</a:t>
            </a:r>
            <a:endParaRPr/>
          </a:p>
          <a:p>
            <a:pPr indent="-342900" lvl="0" marL="774700" rtl="0" algn="l">
              <a:lnSpc>
                <a:spcPct val="90000"/>
              </a:lnSpc>
              <a:spcBef>
                <a:spcPts val="1000"/>
              </a:spcBef>
              <a:spcAft>
                <a:spcPts val="0"/>
              </a:spcAft>
              <a:buSzPts val="1800"/>
              <a:buFont typeface="Arial"/>
              <a:buChar char="•"/>
            </a:pPr>
            <a:r>
              <a:rPr b="1" lang="en-US" sz="2400"/>
              <a:t>Επιλογές σχεδίου Β </a:t>
            </a:r>
            <a:r>
              <a:rPr lang="en-US" sz="2400"/>
              <a:t>για τη διαχείριση πιθανών εμποδίων.</a:t>
            </a:r>
            <a:endParaRPr/>
          </a:p>
          <a:p>
            <a:pPr indent="-342900" lvl="0" marL="774700" rtl="0" algn="l">
              <a:lnSpc>
                <a:spcPct val="90000"/>
              </a:lnSpc>
              <a:spcBef>
                <a:spcPts val="1000"/>
              </a:spcBef>
              <a:spcAft>
                <a:spcPts val="0"/>
              </a:spcAft>
              <a:buSzPts val="1800"/>
              <a:buFont typeface="Arial"/>
              <a:buChar char="•"/>
            </a:pPr>
            <a:r>
              <a:rPr b="1" lang="en-US" sz="2400"/>
              <a:t>Πλεονεκτήματα </a:t>
            </a:r>
            <a:r>
              <a:rPr lang="en-US" sz="2400"/>
              <a:t>που μπορείτε να χρησιμοποιήσετε για να ενισχύσετε την πρόοδο.</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Σε Τι Βασίζεται το Σχέδιο Δράσης Σας </a:t>
            </a:r>
            <a:endParaRPr/>
          </a:p>
        </p:txBody>
      </p:sp>
      <p:graphicFrame>
        <p:nvGraphicFramePr>
          <p:cNvPr id="253" name="Google Shape;253;p18"/>
          <p:cNvGraphicFramePr/>
          <p:nvPr/>
        </p:nvGraphicFramePr>
        <p:xfrm>
          <a:off x="308918" y="1186248"/>
          <a:ext cx="3000000" cy="3000000"/>
        </p:xfrm>
        <a:graphic>
          <a:graphicData uri="http://schemas.openxmlformats.org/drawingml/2006/table">
            <a:tbl>
              <a:tblPr>
                <a:noFill/>
                <a:tableStyleId>{67551439-51A5-4E13-8501-5F353F4DC5E5}</a:tableStyleId>
              </a:tblPr>
              <a:tblGrid>
                <a:gridCol w="5776775"/>
                <a:gridCol w="5776775"/>
              </a:tblGrid>
              <a:tr h="6178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Στοιχείο</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Τι σημαίνει</a:t>
                      </a:r>
                      <a:endParaRPr sz="2000" u="none" cap="none" strike="noStrike"/>
                    </a:p>
                  </a:txBody>
                  <a:tcPr marT="45725" marB="45725" marR="91450" marL="91450" anchor="ctr"/>
                </a:tc>
              </a:tr>
              <a:tr h="10503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Προτεραιότητα</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Ο τομέας PERMA με τη χαμηλότερη βαθμολογία που απαιτεί εστιασμένη βελτίωση.</a:t>
                      </a:r>
                      <a:endParaRPr sz="1400" u="none" cap="none" strike="noStrike"/>
                    </a:p>
                  </a:txBody>
                  <a:tcPr marT="45725" marB="45725" marR="91450" marL="91450" anchor="ctr"/>
                </a:tc>
              </a:tr>
              <a:tr h="10503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Τρέχουσα Πραγματικότητα</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Οι τρέχουσες συμπεριφορές, συνήθειες, προκλήσεις και η κατάσταση της ψηφιακής σας ευημερίας.</a:t>
                      </a:r>
                      <a:endParaRPr sz="1400" u="none" cap="none" strike="noStrike"/>
                    </a:p>
                  </a:txBody>
                  <a:tcPr marT="45725" marB="45725" marR="91450" marL="91450" anchor="ctr"/>
                </a:tc>
              </a:tr>
              <a:tr h="10503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Βασική Αιτία</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Ο παράγοντας που επηρεάζει τις περισσότερες άλλες αιτίες στην ανάλυση Fishbone.</a:t>
                      </a:r>
                      <a:endParaRPr sz="1400" u="none" cap="none" strike="noStrike"/>
                    </a:p>
                  </a:txBody>
                  <a:tcPr marT="45725" marB="45725" marR="91450" marL="91450" anchor="ctr"/>
                </a:tc>
              </a:tr>
              <a:tr h="6178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Στόχος SMART</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Ένας σαφής, συγκεκριμένος, μετρήσιμος στόχος που συνδέεται με τη βασική αιτία.</a:t>
                      </a:r>
                      <a:endParaRPr sz="1400" u="none" cap="none" strike="noStrike"/>
                    </a:p>
                  </a:txBody>
                  <a:tcPr marT="45725" marB="45725" marR="91450" marL="91450" anchor="ctr"/>
                </a:tc>
              </a:tr>
              <a:tr h="10503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Δυνατά Σημεία</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Οι τομείς με την υψηλότερη βαθμολογία που μπορούν να βοηθήσουν στη διαδικασία βελτίωσής σας.</a:t>
                      </a:r>
                      <a:endParaRPr sz="1400" u="none" cap="none" strike="noStrike"/>
                    </a:p>
                  </a:txBody>
                  <a:tcPr marT="45725" marB="45725" marR="91450" marL="91450" anchor="ct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Ορόσημα, Ενέργειες και Σχέδιο Β </a:t>
            </a:r>
            <a:endParaRPr b="1" sz="2800"/>
          </a:p>
        </p:txBody>
      </p:sp>
      <p:graphicFrame>
        <p:nvGraphicFramePr>
          <p:cNvPr id="259" name="Google Shape;259;p19"/>
          <p:cNvGraphicFramePr/>
          <p:nvPr/>
        </p:nvGraphicFramePr>
        <p:xfrm>
          <a:off x="838200" y="1260388"/>
          <a:ext cx="3000000" cy="3000000"/>
        </p:xfrm>
        <a:graphic>
          <a:graphicData uri="http://schemas.openxmlformats.org/drawingml/2006/table">
            <a:tbl>
              <a:tblPr>
                <a:noFill/>
                <a:tableStyleId>{67551439-51A5-4E13-8501-5F353F4DC5E5}</a:tableStyleId>
              </a:tblPr>
              <a:tblGrid>
                <a:gridCol w="5257800"/>
                <a:gridCol w="5257800"/>
              </a:tblGrid>
              <a:tr h="8467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Στοιχείο</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Περιγραφή</a:t>
                      </a:r>
                      <a:endParaRPr sz="2000" u="none" cap="none" strike="noStrike"/>
                    </a:p>
                  </a:txBody>
                  <a:tcPr marT="45725" marB="45725" marR="91450" marL="91450" anchor="ctr"/>
                </a:tc>
              </a:tr>
              <a:tr h="14394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Ορόσημα</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Σημεία ελέγχου που έχουν προγραμματιστεί με βάση τον SMART στόχο σας. Σας βοηθούν να χωρίσετε τη διαδικασία σε διαχειρίσιμα βήματα.</a:t>
                      </a:r>
                      <a:endParaRPr sz="1400" u="none" cap="none" strike="noStrike"/>
                    </a:p>
                  </a:txBody>
                  <a:tcPr marT="45725" marB="45725" marR="91450" marL="91450" anchor="ctr"/>
                </a:tc>
              </a:tr>
              <a:tr h="14394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Ενέργειες και Στρατηγικές</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Συγκεκριμένα βήματα με βάση την πρωταρχική αιτία και τις δευτερεύουσες αιτίες. Πρέπει να είναι ρεαλιστικά και μετρήσιμα.</a:t>
                      </a:r>
                      <a:endParaRPr sz="1400" u="none" cap="none" strike="noStrike"/>
                    </a:p>
                  </a:txBody>
                  <a:tcPr marT="45725" marB="45725" marR="91450" marL="91450" anchor="ctr"/>
                </a:tc>
              </a:tr>
              <a:tr h="14394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Επιλογές Σχεδίου Β</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Εναλλακτικές στρατηγικές που μπορείτε να χρησιμοποιήσετε όταν εμφανίζονται εμπόδια. Σας διασφαλίζουν ότι δεν θα βγείτε εκτός πορείας ακόμη και αν εμφανιστούν προκλήσεις.</a:t>
                      </a:r>
                      <a:endParaRPr sz="1400" u="none" cap="none" strike="noStrike"/>
                    </a:p>
                  </a:txBody>
                  <a:tcPr marT="45725" marB="45725" marR="91450" marL="91450" anchor="ct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a:t>Στόχος της Ενότητας</a:t>
            </a:r>
            <a:endParaRPr/>
          </a:p>
        </p:txBody>
      </p:sp>
      <p:sp>
        <p:nvSpPr>
          <p:cNvPr id="151" name="Google Shape;151;p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lang="en-US" sz="2400"/>
              <a:t>Θα μάθετε πρακτικούς τρόπους για :</a:t>
            </a:r>
            <a:endParaRPr/>
          </a:p>
          <a:p>
            <a:pPr indent="-228600" lvl="0" marL="457200" marR="0" rtl="0" algn="l">
              <a:lnSpc>
                <a:spcPct val="90000"/>
              </a:lnSpc>
              <a:spcBef>
                <a:spcPts val="1000"/>
              </a:spcBef>
              <a:spcAft>
                <a:spcPts val="0"/>
              </a:spcAft>
              <a:buClr>
                <a:schemeClr val="dk1"/>
              </a:buClr>
              <a:buSzPts val="1800"/>
              <a:buFont typeface="Arial"/>
              <a:buNone/>
            </a:pPr>
            <a:br>
              <a:rPr lang="en-US" sz="2400"/>
            </a:br>
            <a:r>
              <a:rPr lang="en-US" sz="2400"/>
              <a:t>• Να αξιολογείτε την προσωπική σας ψηφιακή ευημερία.</a:t>
            </a:r>
            <a:br>
              <a:rPr lang="en-US" sz="2400"/>
            </a:br>
            <a:r>
              <a:rPr lang="en-US" sz="2400"/>
              <a:t>• Να κατανοείτε την ψηφιακή ευημερία των μαθητών/-τριών.</a:t>
            </a:r>
            <a:br>
              <a:rPr lang="en-US" sz="2400"/>
            </a:br>
            <a:r>
              <a:rPr lang="en-US" sz="2400"/>
              <a:t>• Να χρησιμοποιείτε τον Δείκτη Ψηφιακής Ευημερίας PERMA (Εκπαιδευτικοί &amp; Μαθητές/-τριες).</a:t>
            </a:r>
            <a:br>
              <a:rPr lang="en-US" sz="2400"/>
            </a:br>
            <a:r>
              <a:rPr lang="en-US" sz="2400"/>
              <a:t>• Να δημιουργείτε εξατομικευμένα σχέδια δράσης.</a:t>
            </a:r>
            <a:br>
              <a:rPr lang="en-US" sz="2400"/>
            </a:br>
            <a:r>
              <a:rPr lang="en-US" sz="2400"/>
              <a:t>• Να υποστηρίζετε υγιέστερα ψηφιακά όρια στην τάξη.</a:t>
            </a:r>
            <a:br>
              <a:rPr lang="en-US" sz="2400"/>
            </a:br>
            <a:r>
              <a:rPr lang="en-US" sz="2400"/>
              <a:t>• Να εφαρμόζετε παρεμβάσεις βασισμένες στο PERMA καθ' όλη τη διάρκεια του σχολικού έτους.</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0"/>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Παράδειγμα: Βασικά Στοιχεία του Σχεδίου Δράσης </a:t>
            </a:r>
            <a:endParaRPr/>
          </a:p>
        </p:txBody>
      </p:sp>
      <p:graphicFrame>
        <p:nvGraphicFramePr>
          <p:cNvPr id="265" name="Google Shape;265;p20"/>
          <p:cNvGraphicFramePr/>
          <p:nvPr/>
        </p:nvGraphicFramePr>
        <p:xfrm>
          <a:off x="506626" y="1025610"/>
          <a:ext cx="3000000" cy="3000000"/>
        </p:xfrm>
        <a:graphic>
          <a:graphicData uri="http://schemas.openxmlformats.org/drawingml/2006/table">
            <a:tbl>
              <a:tblPr>
                <a:noFill/>
                <a:tableStyleId>{67551439-51A5-4E13-8501-5F353F4DC5E5}</a:tableStyleId>
              </a:tblPr>
              <a:tblGrid>
                <a:gridCol w="5677925"/>
                <a:gridCol w="5677925"/>
              </a:tblGrid>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Στοιχείο</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Λεπτομέρειες (Μελέτη Περίπτωσης)</a:t>
                      </a:r>
                      <a:endParaRPr sz="2000" u="none" cap="none" strike="noStrike"/>
                    </a:p>
                  </a:txBody>
                  <a:tcPr marT="45725" marB="45725" marR="91450" marL="91450" anchor="ctr"/>
                </a:tc>
              </a:tr>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Προτεραιότητες</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Δέσμευση, Σχέσεις</a:t>
                      </a:r>
                      <a:endParaRPr sz="1400" u="none" cap="none" strike="noStrike"/>
                    </a:p>
                  </a:txBody>
                  <a:tcPr marT="45725" marB="45725" marR="91450" marL="91450" anchor="ctr"/>
                </a:tc>
              </a:tr>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Ισχυροί Τομείς</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Θετικά Συναισθήματα, Υποδομές, Κουλτούρα</a:t>
                      </a:r>
                      <a:endParaRPr sz="1400" u="none" cap="none" strike="noStrike"/>
                    </a:p>
                  </a:txBody>
                  <a:tcPr marT="45725" marB="45725" marR="91450" marL="91450" anchor="ctr"/>
                </a:tc>
              </a:tr>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Τρέχουσα Πραγματικότητα</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 Μέσος χρόνος χρήσης οθόνης 6 ώρες/ημέρα • Μερικές φορές υπερβαίνει τις 8 ώρες/ημέρα.</a:t>
                      </a:r>
                      <a:endParaRPr sz="1400" u="none" cap="none" strike="noStrike"/>
                    </a:p>
                  </a:txBody>
                  <a:tcPr marT="45725" marB="45725" marR="91450" marL="91450" anchor="ctr"/>
                </a:tc>
              </a:tr>
              <a:tr h="13544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Στόχος SMART</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Σε δύο μήνες, ο χρόνος χρήσης οθόνης δεν θα υπερβαίνει τις 6 ώρες/ημέρα και θα είναι κατά μέσο όρο περίπου 4 ώρες/ημέρα, προκειμένου να μειωθεί η κόπωση από την οθόνη.</a:t>
                      </a:r>
                      <a:endParaRPr sz="1400" u="none" cap="none" strike="noStrike"/>
                    </a:p>
                  </a:txBody>
                  <a:tcPr marT="45725" marB="45725" marR="91450" marL="91450" anchor="ctr"/>
                </a:tc>
              </a:tr>
              <a:tr h="796725">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Βασική Αιτία</a:t>
                      </a:r>
                      <a:endParaRPr sz="20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«Δυσκολεύομαι να ζητήσω καθοδήγηση ή βοήθεια».</a:t>
                      </a:r>
                      <a:endParaRPr sz="1400" u="none" cap="none" strike="noStrike"/>
                    </a:p>
                  </a:txBody>
                  <a:tcPr marT="45725" marB="45725" marR="91450" marL="91450" anchor="ct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1"/>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Γιατί Ορισμένοι Παράγοντες Δεν Περιλαμβάνονται</a:t>
            </a:r>
            <a:endParaRPr/>
          </a:p>
        </p:txBody>
      </p:sp>
      <p:sp>
        <p:nvSpPr>
          <p:cNvPr id="271" name="Google Shape;271;p21"/>
          <p:cNvSpPr txBox="1"/>
          <p:nvPr/>
        </p:nvSpPr>
        <p:spPr>
          <a:xfrm>
            <a:off x="222422" y="1112108"/>
            <a:ext cx="11615351" cy="532449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2000"/>
              <a:buFont typeface="Arial"/>
              <a:buChar char="•"/>
            </a:pPr>
            <a:r>
              <a:rPr b="0" i="0" lang="en-US" sz="2000" u="none" cap="none" strike="noStrike">
                <a:solidFill>
                  <a:srgbClr val="000000"/>
                </a:solidFill>
                <a:latin typeface="Arial"/>
                <a:ea typeface="Arial"/>
                <a:cs typeface="Arial"/>
                <a:sym typeface="Arial"/>
              </a:rPr>
              <a:t>Σε αυτό το παράδειγμα, ορισμένοι παράγοντες </a:t>
            </a:r>
            <a:r>
              <a:rPr b="1" i="0" lang="en-US" sz="2000" u="none" cap="none" strike="noStrike">
                <a:solidFill>
                  <a:srgbClr val="000000"/>
                </a:solidFill>
                <a:latin typeface="Arial"/>
                <a:ea typeface="Arial"/>
                <a:cs typeface="Arial"/>
                <a:sym typeface="Arial"/>
              </a:rPr>
              <a:t>δεν </a:t>
            </a:r>
            <a:r>
              <a:rPr b="0" i="0" lang="en-US" sz="2000" u="none" cap="none" strike="noStrike">
                <a:solidFill>
                  <a:srgbClr val="000000"/>
                </a:solidFill>
                <a:latin typeface="Arial"/>
                <a:ea typeface="Arial"/>
                <a:cs typeface="Arial"/>
                <a:sym typeface="Arial"/>
              </a:rPr>
              <a:t>εμφανίζονται στο Διάγραμμα Fishbone, διότι </a:t>
            </a:r>
            <a:r>
              <a:rPr b="1" i="0" lang="en-US" sz="2000" u="none" cap="none" strike="noStrike">
                <a:solidFill>
                  <a:srgbClr val="000000"/>
                </a:solidFill>
                <a:latin typeface="Arial"/>
                <a:ea typeface="Arial"/>
                <a:cs typeface="Arial"/>
                <a:sym typeface="Arial"/>
              </a:rPr>
              <a:t>δεν συμβάλλουν </a:t>
            </a:r>
            <a:r>
              <a:rPr b="0" i="0" lang="en-US" sz="2000" u="none" cap="none" strike="noStrike">
                <a:solidFill>
                  <a:srgbClr val="000000"/>
                </a:solidFill>
                <a:latin typeface="Arial"/>
                <a:ea typeface="Arial"/>
                <a:cs typeface="Arial"/>
                <a:sym typeface="Arial"/>
              </a:rPr>
              <a:t>στη χαμηλή βαθμολογία δέσμευσης.</a:t>
            </a:r>
            <a:endParaRPr b="0" i="0" sz="1400" u="none" cap="none" strike="noStrike">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Εργαλεία / Υποδομές</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Το σχολείο παρέχει όλα τα απαραίτητα ψηφιακά εργαλεία. Η πρόσβαση, η διαθεσιμότητα και η λειτουργικότητα δεν αποτελούν εμπόδια.</a:t>
            </a:r>
            <a:endParaRPr b="0" i="0" sz="1400" u="none" cap="none" strike="noStrike">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Περιβάλλον / Κουλτούρα</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Το σχολείο έχει μια θετική ψηφιακή κουλτούρα. Οι εκπαιδευτικοί ενθαρρύνονται να χρησιμοποιούν ψηφιακά εργαλεία και το περιβάλλον υποστηρίζει υγιείς ψηφιακές πρακτικές.</a:t>
            </a:r>
            <a:endParaRPr b="0" i="0" sz="1400" u="none" cap="none" strike="noStrike">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Θετικά Συναισθήματα</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Ο/Η εκπαιδευτικός έχει θετική άποψη για τα ψηφιακά εργαλεία που χρησιμοποιούνται στη διδασκαλία.</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Ωστόσο, αυτό το θετικό συναίσθημα </a:t>
            </a:r>
            <a:r>
              <a:rPr b="1" i="0" lang="en-US" sz="2000" u="none" cap="none" strike="noStrike">
                <a:solidFill>
                  <a:srgbClr val="000000"/>
                </a:solidFill>
                <a:latin typeface="Arial"/>
                <a:ea typeface="Arial"/>
                <a:cs typeface="Arial"/>
                <a:sym typeface="Arial"/>
              </a:rPr>
              <a:t>δεν </a:t>
            </a:r>
            <a:r>
              <a:rPr b="0" i="0" lang="en-US" sz="2000" u="none" cap="none" strike="noStrike">
                <a:solidFill>
                  <a:srgbClr val="000000"/>
                </a:solidFill>
                <a:latin typeface="Arial"/>
                <a:ea typeface="Arial"/>
                <a:cs typeface="Arial"/>
                <a:sym typeface="Arial"/>
              </a:rPr>
              <a:t>επεκτείνεται σε εργαλεία διαχείρισης του χρόνου χρήσης οθόνης, των διαλειμμάτων ή της συγκέντρωσης.</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Για τον λόγο αυτό, </a:t>
            </a:r>
            <a:r>
              <a:rPr b="1" i="0" lang="en-US" sz="2000" u="none" cap="none" strike="noStrike">
                <a:solidFill>
                  <a:srgbClr val="000000"/>
                </a:solidFill>
                <a:latin typeface="Arial"/>
                <a:ea typeface="Arial"/>
                <a:cs typeface="Arial"/>
                <a:sym typeface="Arial"/>
              </a:rPr>
              <a:t>τα Κίνητρα </a:t>
            </a:r>
            <a:r>
              <a:rPr b="0" i="0" lang="en-US" sz="2000" u="none" cap="none" strike="noStrike">
                <a:solidFill>
                  <a:srgbClr val="000000"/>
                </a:solidFill>
                <a:latin typeface="Arial"/>
                <a:ea typeface="Arial"/>
                <a:cs typeface="Arial"/>
                <a:sym typeface="Arial"/>
              </a:rPr>
              <a:t>αποτελούν έναν σημαντικό παράγοντα.</a:t>
            </a:r>
            <a:endParaRPr b="0" i="0" sz="1400" u="none" cap="none" strike="noStrike">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2000"/>
              <a:buFont typeface="Arial"/>
              <a:buChar char="•"/>
            </a:pPr>
            <a:r>
              <a:rPr b="1" i="0" lang="en-US" sz="2000" u="none" cap="none" strike="noStrike">
                <a:solidFill>
                  <a:srgbClr val="000000"/>
                </a:solidFill>
                <a:latin typeface="Arial"/>
                <a:ea typeface="Arial"/>
                <a:cs typeface="Arial"/>
                <a:sym typeface="Arial"/>
              </a:rPr>
              <a:t>Βασική Αιτία</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«Δυσκολεύομαι να ζητήσω καθοδήγηση ή βοήθεια».</a:t>
            </a:r>
            <a:br>
              <a:rPr b="0" i="0" lang="en-US" sz="2000" u="none" cap="none" strike="noStrike">
                <a:solidFill>
                  <a:srgbClr val="000000"/>
                </a:solidFill>
                <a:latin typeface="Arial"/>
                <a:ea typeface="Arial"/>
                <a:cs typeface="Arial"/>
                <a:sym typeface="Arial"/>
              </a:rPr>
            </a:br>
            <a:r>
              <a:rPr b="0" i="0" lang="en-US" sz="2000" u="none" cap="none" strike="noStrike">
                <a:solidFill>
                  <a:srgbClr val="000000"/>
                </a:solidFill>
                <a:latin typeface="Arial"/>
                <a:ea typeface="Arial"/>
                <a:cs typeface="Arial"/>
                <a:sym typeface="Arial"/>
              </a:rPr>
              <a:t>Αυτός ο παράγοντας επηρεάζει αρκετούς άλλους, γι' αυτό και αναδεικνύεται ως βασική αιτία.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Από το Παράδειγμα στο Δικό Σας Σχέδιο</a:t>
            </a:r>
            <a:endParaRPr/>
          </a:p>
        </p:txBody>
      </p:sp>
      <p:sp>
        <p:nvSpPr>
          <p:cNvPr id="277" name="Google Shape;277;p22"/>
          <p:cNvSpPr txBox="1"/>
          <p:nvPr/>
        </p:nvSpPr>
        <p:spPr>
          <a:xfrm>
            <a:off x="222422" y="1112108"/>
            <a:ext cx="11615351" cy="4154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Πλέον, έχετε δει πώς δημιουργείται ένα σχέδιο δράσης χρησιμοποιώντας μια πραγματική περίπτωση.</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Το επόμενο βήμα είναι να δημιουργήσετε </a:t>
            </a:r>
            <a:r>
              <a:rPr b="1" i="0" lang="en-US" sz="2400" u="none" cap="none" strike="noStrike">
                <a:solidFill>
                  <a:srgbClr val="000000"/>
                </a:solidFill>
                <a:latin typeface="Arial"/>
                <a:ea typeface="Arial"/>
                <a:cs typeface="Arial"/>
                <a:sym typeface="Arial"/>
              </a:rPr>
              <a:t>το δικό σας εξατομικευμένο σχέδιο δράσης</a:t>
            </a:r>
            <a:r>
              <a:rPr b="0" i="0" lang="en-US" sz="2400" u="none" cap="none" strike="noStrike">
                <a:solidFill>
                  <a:srgbClr val="000000"/>
                </a:solidFill>
                <a:latin typeface="Arial"/>
                <a:ea typeface="Arial"/>
                <a:cs typeface="Arial"/>
                <a:sym typeface="Arial"/>
              </a:rPr>
              <a:t>, με βάση:</a:t>
            </a:r>
            <a:endParaRPr b="0" i="0" sz="14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Τον τομέα προτεραιότητας σας.</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Τα δυνατά σας σημεία.</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Τη βασική αιτία.</a:t>
            </a: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 Τον SMART στόχο σας.</a:t>
            </a:r>
            <a:endParaRPr b="0" i="0" sz="14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Ας δούμε τα βήματα που θα ακολουθήσετε.</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Βήματα για τη Δημιουργία του Σχεδίου Δράσης Σας</a:t>
            </a:r>
            <a:endParaRPr sz="2800"/>
          </a:p>
        </p:txBody>
      </p:sp>
      <p:grpSp>
        <p:nvGrpSpPr>
          <p:cNvPr id="283" name="Google Shape;283;p23"/>
          <p:cNvGrpSpPr/>
          <p:nvPr/>
        </p:nvGrpSpPr>
        <p:grpSpPr>
          <a:xfrm>
            <a:off x="628135" y="1253034"/>
            <a:ext cx="10935728" cy="4942081"/>
            <a:chOff x="0" y="54428"/>
            <a:chExt cx="10935728" cy="4942081"/>
          </a:xfrm>
        </p:grpSpPr>
        <p:sp>
          <p:nvSpPr>
            <p:cNvPr id="284" name="Google Shape;284;p23"/>
            <p:cNvSpPr/>
            <p:nvPr/>
          </p:nvSpPr>
          <p:spPr>
            <a:xfrm>
              <a:off x="0" y="54428"/>
              <a:ext cx="10935728" cy="730080"/>
            </a:xfrm>
            <a:prstGeom prst="roundRect">
              <a:avLst>
                <a:gd fmla="val 16667" name="adj"/>
              </a:avLst>
            </a:prstGeom>
            <a:solidFill>
              <a:srgbClr val="A987F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3"/>
            <p:cNvSpPr txBox="1"/>
            <p:nvPr/>
          </p:nvSpPr>
          <p:spPr>
            <a:xfrm>
              <a:off x="35640" y="90068"/>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80301"/>
                  </a:solidFill>
                  <a:latin typeface="Arial"/>
                  <a:ea typeface="Arial"/>
                  <a:cs typeface="Arial"/>
                  <a:sym typeface="Arial"/>
                </a:rPr>
                <a:t>Προσδιορίστε τον </a:t>
              </a:r>
              <a:r>
                <a:rPr b="1" i="0" lang="en-US" sz="2400" u="none" cap="none" strike="noStrike">
                  <a:solidFill>
                    <a:srgbClr val="080301"/>
                  </a:solidFill>
                  <a:latin typeface="Arial"/>
                  <a:ea typeface="Arial"/>
                  <a:cs typeface="Arial"/>
                  <a:sym typeface="Arial"/>
                </a:rPr>
                <a:t>τομέα προτεραιότητας </a:t>
              </a:r>
              <a:r>
                <a:rPr b="0" i="0" lang="en-US" sz="2400" u="none" cap="none" strike="noStrike">
                  <a:solidFill>
                    <a:srgbClr val="080301"/>
                  </a:solidFill>
                  <a:latin typeface="Arial"/>
                  <a:ea typeface="Arial"/>
                  <a:cs typeface="Arial"/>
                  <a:sym typeface="Arial"/>
                </a:rPr>
                <a:t>και </a:t>
              </a:r>
              <a:r>
                <a:rPr b="1" i="0" lang="en-US" sz="2400" u="none" cap="none" strike="noStrike">
                  <a:solidFill>
                    <a:srgbClr val="080301"/>
                  </a:solidFill>
                  <a:latin typeface="Arial"/>
                  <a:ea typeface="Arial"/>
                  <a:cs typeface="Arial"/>
                  <a:sym typeface="Arial"/>
                </a:rPr>
                <a:t>τους τομείς </a:t>
              </a:r>
              <a:r>
                <a:rPr b="0" i="0" lang="en-US" sz="2400" u="none" cap="none" strike="noStrike">
                  <a:solidFill>
                    <a:srgbClr val="080301"/>
                  </a:solidFill>
                  <a:latin typeface="Arial"/>
                  <a:ea typeface="Arial"/>
                  <a:cs typeface="Arial"/>
                  <a:sym typeface="Arial"/>
                </a:rPr>
                <a:t>στους οποίους είστε </a:t>
              </a:r>
              <a:r>
                <a:rPr b="1" i="0" lang="en-US" sz="2400" u="none" cap="none" strike="noStrike">
                  <a:solidFill>
                    <a:srgbClr val="080301"/>
                  </a:solidFill>
                  <a:latin typeface="Arial"/>
                  <a:ea typeface="Arial"/>
                  <a:cs typeface="Arial"/>
                  <a:sym typeface="Arial"/>
                </a:rPr>
                <a:t>δυνατοί/-τές</a:t>
              </a:r>
              <a:r>
                <a:rPr b="0" i="0" lang="en-US" sz="2400" u="none" cap="none" strike="noStrike">
                  <a:solidFill>
                    <a:srgbClr val="08030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86" name="Google Shape;286;p23"/>
            <p:cNvSpPr/>
            <p:nvPr/>
          </p:nvSpPr>
          <p:spPr>
            <a:xfrm>
              <a:off x="0" y="896828"/>
              <a:ext cx="10935728" cy="730080"/>
            </a:xfrm>
            <a:prstGeom prst="roundRect">
              <a:avLst>
                <a:gd fmla="val 16667" name="adj"/>
              </a:avLst>
            </a:prstGeom>
            <a:solidFill>
              <a:srgbClr val="FCD5F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3"/>
            <p:cNvSpPr txBox="1"/>
            <p:nvPr/>
          </p:nvSpPr>
          <p:spPr>
            <a:xfrm>
              <a:off x="35640" y="932468"/>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80301"/>
                  </a:solidFill>
                  <a:latin typeface="Arial"/>
                  <a:ea typeface="Arial"/>
                  <a:cs typeface="Arial"/>
                  <a:sym typeface="Arial"/>
                </a:rPr>
                <a:t>Ολοκληρώστε μια </a:t>
              </a:r>
              <a:r>
                <a:rPr b="1" i="0" lang="en-US" sz="2400" u="none" cap="none" strike="noStrike">
                  <a:solidFill>
                    <a:srgbClr val="080301"/>
                  </a:solidFill>
                  <a:latin typeface="Arial"/>
                  <a:ea typeface="Arial"/>
                  <a:cs typeface="Arial"/>
                  <a:sym typeface="Arial"/>
                </a:rPr>
                <a:t>ανάλυση των βασικών αιτίων </a:t>
              </a:r>
              <a:r>
                <a:rPr b="0" i="0" lang="en-US" sz="2400" u="none" cap="none" strike="noStrike">
                  <a:solidFill>
                    <a:srgbClr val="080301"/>
                  </a:solidFill>
                  <a:latin typeface="Arial"/>
                  <a:ea typeface="Arial"/>
                  <a:cs typeface="Arial"/>
                  <a:sym typeface="Arial"/>
                </a:rPr>
                <a:t>με το Διάγραμμα Fishbone.</a:t>
              </a:r>
              <a:endParaRPr b="0" i="0" sz="1400" u="none" cap="none" strike="noStrike">
                <a:solidFill>
                  <a:srgbClr val="000000"/>
                </a:solidFill>
                <a:latin typeface="Arial"/>
                <a:ea typeface="Arial"/>
                <a:cs typeface="Arial"/>
                <a:sym typeface="Arial"/>
              </a:endParaRPr>
            </a:p>
          </p:txBody>
        </p:sp>
        <p:sp>
          <p:nvSpPr>
            <p:cNvPr id="288" name="Google Shape;288;p23"/>
            <p:cNvSpPr/>
            <p:nvPr/>
          </p:nvSpPr>
          <p:spPr>
            <a:xfrm>
              <a:off x="0" y="1739228"/>
              <a:ext cx="10935728" cy="730080"/>
            </a:xfrm>
            <a:prstGeom prst="roundRect">
              <a:avLst>
                <a:gd fmla="val 16667" name="adj"/>
              </a:avLst>
            </a:prstGeom>
            <a:solidFill>
              <a:srgbClr val="18CBDC"/>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3"/>
            <p:cNvSpPr txBox="1"/>
            <p:nvPr/>
          </p:nvSpPr>
          <p:spPr>
            <a:xfrm>
              <a:off x="35640" y="1774868"/>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80301"/>
                  </a:solidFill>
                  <a:latin typeface="Arial"/>
                  <a:ea typeface="Arial"/>
                  <a:cs typeface="Arial"/>
                  <a:sym typeface="Arial"/>
                </a:rPr>
                <a:t>Ορίστε έναν </a:t>
              </a:r>
              <a:r>
                <a:rPr b="1" i="0" lang="en-US" sz="2400" u="none" cap="none" strike="noStrike">
                  <a:solidFill>
                    <a:srgbClr val="080301"/>
                  </a:solidFill>
                  <a:latin typeface="Arial"/>
                  <a:ea typeface="Arial"/>
                  <a:cs typeface="Arial"/>
                  <a:sym typeface="Arial"/>
                </a:rPr>
                <a:t>στόχο SMART </a:t>
              </a:r>
              <a:r>
                <a:rPr b="0" i="0" lang="en-US" sz="2400" u="none" cap="none" strike="noStrike">
                  <a:solidFill>
                    <a:srgbClr val="080301"/>
                  </a:solidFill>
                  <a:latin typeface="Arial"/>
                  <a:ea typeface="Arial"/>
                  <a:cs typeface="Arial"/>
                  <a:sym typeface="Arial"/>
                </a:rPr>
                <a:t>για τον τομέα προτεραιότητας.</a:t>
              </a:r>
              <a:endParaRPr b="0" i="0" sz="1400" u="none" cap="none" strike="noStrike">
                <a:solidFill>
                  <a:srgbClr val="000000"/>
                </a:solidFill>
                <a:latin typeface="Arial"/>
                <a:ea typeface="Arial"/>
                <a:cs typeface="Arial"/>
                <a:sym typeface="Arial"/>
              </a:endParaRPr>
            </a:p>
          </p:txBody>
        </p:sp>
        <p:sp>
          <p:nvSpPr>
            <p:cNvPr id="290" name="Google Shape;290;p23"/>
            <p:cNvSpPr/>
            <p:nvPr/>
          </p:nvSpPr>
          <p:spPr>
            <a:xfrm>
              <a:off x="0" y="2581629"/>
              <a:ext cx="10935728" cy="730080"/>
            </a:xfrm>
            <a:prstGeom prst="roundRect">
              <a:avLst>
                <a:gd fmla="val 16667" name="adj"/>
              </a:avLst>
            </a:prstGeom>
            <a:solidFill>
              <a:srgbClr val="A987F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3"/>
            <p:cNvSpPr txBox="1"/>
            <p:nvPr/>
          </p:nvSpPr>
          <p:spPr>
            <a:xfrm>
              <a:off x="35640" y="2617269"/>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80301"/>
                  </a:solidFill>
                  <a:latin typeface="Arial"/>
                  <a:ea typeface="Arial"/>
                  <a:cs typeface="Arial"/>
                  <a:sym typeface="Arial"/>
                </a:rPr>
                <a:t>Σχεδιάστε τα</a:t>
              </a:r>
              <a:r>
                <a:rPr b="1" i="0" lang="en-US" sz="2400" u="none" cap="none" strike="noStrike">
                  <a:solidFill>
                    <a:srgbClr val="080301"/>
                  </a:solidFill>
                  <a:latin typeface="Arial"/>
                  <a:ea typeface="Arial"/>
                  <a:cs typeface="Arial"/>
                  <a:sym typeface="Arial"/>
                </a:rPr>
                <a:t> ορόσημα </a:t>
              </a:r>
              <a:r>
                <a:rPr b="0" i="0" lang="en-US" sz="2400" u="none" cap="none" strike="noStrike">
                  <a:solidFill>
                    <a:srgbClr val="080301"/>
                  </a:solidFill>
                  <a:latin typeface="Arial"/>
                  <a:ea typeface="Arial"/>
                  <a:cs typeface="Arial"/>
                  <a:sym typeface="Arial"/>
                </a:rPr>
                <a:t>ξεκινώντας από τον τελικό σας στόχο και προχωρώντας προς τα πίσω.</a:t>
              </a:r>
              <a:endParaRPr b="0" i="0" sz="1400" u="none" cap="none" strike="noStrike">
                <a:solidFill>
                  <a:srgbClr val="000000"/>
                </a:solidFill>
                <a:latin typeface="Arial"/>
                <a:ea typeface="Arial"/>
                <a:cs typeface="Arial"/>
                <a:sym typeface="Arial"/>
              </a:endParaRPr>
            </a:p>
          </p:txBody>
        </p:sp>
        <p:sp>
          <p:nvSpPr>
            <p:cNvPr id="292" name="Google Shape;292;p23"/>
            <p:cNvSpPr/>
            <p:nvPr/>
          </p:nvSpPr>
          <p:spPr>
            <a:xfrm>
              <a:off x="0" y="3424029"/>
              <a:ext cx="10935728" cy="730080"/>
            </a:xfrm>
            <a:prstGeom prst="roundRect">
              <a:avLst>
                <a:gd fmla="val 16667" name="adj"/>
              </a:avLst>
            </a:prstGeom>
            <a:solidFill>
              <a:srgbClr val="FCD5F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3"/>
            <p:cNvSpPr txBox="1"/>
            <p:nvPr/>
          </p:nvSpPr>
          <p:spPr>
            <a:xfrm>
              <a:off x="35640" y="3459669"/>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80301"/>
                  </a:solidFill>
                  <a:latin typeface="Arial"/>
                  <a:ea typeface="Arial"/>
                  <a:cs typeface="Arial"/>
                  <a:sym typeface="Arial"/>
                </a:rPr>
                <a:t>Προσδιορίστε τις</a:t>
              </a:r>
              <a:r>
                <a:rPr b="1" i="0" lang="en-US" sz="2400" u="none" cap="none" strike="noStrike">
                  <a:solidFill>
                    <a:srgbClr val="080301"/>
                  </a:solidFill>
                  <a:latin typeface="Arial"/>
                  <a:ea typeface="Arial"/>
                  <a:cs typeface="Arial"/>
                  <a:sym typeface="Arial"/>
                </a:rPr>
                <a:t> ενέργειες </a:t>
              </a:r>
              <a:r>
                <a:rPr b="0" i="0" lang="en-US" sz="2400" u="none" cap="none" strike="noStrike">
                  <a:solidFill>
                    <a:srgbClr val="080301"/>
                  </a:solidFill>
                  <a:latin typeface="Arial"/>
                  <a:ea typeface="Arial"/>
                  <a:cs typeface="Arial"/>
                  <a:sym typeface="Arial"/>
                </a:rPr>
                <a:t>που απαιτούνται για την αντιμετώπιση της βασικής αιτίας και των δευτερευουσών αιτιών.</a:t>
              </a:r>
              <a:endParaRPr b="0" i="0" sz="1400" u="none" cap="none" strike="noStrike">
                <a:solidFill>
                  <a:srgbClr val="000000"/>
                </a:solidFill>
                <a:latin typeface="Arial"/>
                <a:ea typeface="Arial"/>
                <a:cs typeface="Arial"/>
                <a:sym typeface="Arial"/>
              </a:endParaRPr>
            </a:p>
          </p:txBody>
        </p:sp>
        <p:sp>
          <p:nvSpPr>
            <p:cNvPr id="294" name="Google Shape;294;p23"/>
            <p:cNvSpPr/>
            <p:nvPr/>
          </p:nvSpPr>
          <p:spPr>
            <a:xfrm>
              <a:off x="0" y="4266429"/>
              <a:ext cx="10935728" cy="730080"/>
            </a:xfrm>
            <a:prstGeom prst="roundRect">
              <a:avLst>
                <a:gd fmla="val 16667" name="adj"/>
              </a:avLst>
            </a:prstGeom>
            <a:solidFill>
              <a:srgbClr val="A987FF"/>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23"/>
            <p:cNvSpPr txBox="1"/>
            <p:nvPr/>
          </p:nvSpPr>
          <p:spPr>
            <a:xfrm>
              <a:off x="35640" y="4302069"/>
              <a:ext cx="10864448" cy="6588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rgbClr val="080301"/>
                  </a:solidFill>
                  <a:latin typeface="Arial"/>
                  <a:ea typeface="Arial"/>
                  <a:cs typeface="Arial"/>
                  <a:sym typeface="Arial"/>
                </a:rPr>
                <a:t>Προσθέστε στρατηγικές του</a:t>
              </a:r>
              <a:r>
                <a:rPr b="1" i="0" lang="en-US" sz="2400" u="none" cap="none" strike="noStrike">
                  <a:solidFill>
                    <a:srgbClr val="080301"/>
                  </a:solidFill>
                  <a:latin typeface="Arial"/>
                  <a:ea typeface="Arial"/>
                  <a:cs typeface="Arial"/>
                  <a:sym typeface="Arial"/>
                </a:rPr>
                <a:t> σχεδίου Β </a:t>
              </a:r>
              <a:r>
                <a:rPr b="0" i="0" lang="en-US" sz="2400" u="none" cap="none" strike="noStrike">
                  <a:solidFill>
                    <a:srgbClr val="080301"/>
                  </a:solidFill>
                  <a:latin typeface="Arial"/>
                  <a:ea typeface="Arial"/>
                  <a:cs typeface="Arial"/>
                  <a:sym typeface="Arial"/>
                </a:rPr>
                <a:t>για την αντιμετώπιση πιθανών εμποδίων.</a:t>
              </a:r>
              <a:endParaRPr b="0" i="0" sz="2800" u="none" cap="none" strike="noStrike">
                <a:solidFill>
                  <a:srgbClr val="08030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Ερωτήσεις Αξιολόγησης </a:t>
            </a:r>
            <a:endParaRPr b="1" sz="2800"/>
          </a:p>
        </p:txBody>
      </p:sp>
      <p:graphicFrame>
        <p:nvGraphicFramePr>
          <p:cNvPr id="301" name="Google Shape;301;p24"/>
          <p:cNvGraphicFramePr/>
          <p:nvPr/>
        </p:nvGraphicFramePr>
        <p:xfrm>
          <a:off x="358345" y="939114"/>
          <a:ext cx="3000000" cy="3000000"/>
        </p:xfrm>
        <a:graphic>
          <a:graphicData uri="http://schemas.openxmlformats.org/drawingml/2006/table">
            <a:tbl>
              <a:tblPr>
                <a:noFill/>
                <a:tableStyleId>{67551439-51A5-4E13-8501-5F353F4DC5E5}</a:tableStyleId>
              </a:tblPr>
              <a:tblGrid>
                <a:gridCol w="5842000"/>
                <a:gridCol w="5842000"/>
              </a:tblGrid>
              <a:tr h="330625">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t>Ερώτηση</a:t>
                      </a:r>
                      <a:endParaRPr sz="14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t>Επιλογές</a:t>
                      </a:r>
                      <a:endParaRPr sz="1400" u="none" cap="none" strike="noStrike"/>
                    </a:p>
                  </a:txBody>
                  <a:tcPr marT="44100" marB="44100" marR="88200" marL="88200" anchor="ctr"/>
                </a:tc>
              </a:tr>
              <a:tr h="798450">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t>Ε1. Τι σημαίνει το ακρωνύμιο SMART στο πλαίσιο των στόχων SMART;</a:t>
                      </a:r>
                      <a:endParaRPr sz="14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t>• Πρότυποι, Μετρήσιμοι, Ευθυγραμμισμένοι, Αυστηροί, Απτοί • Συγκεκριμένοι, Μετρήσιμοι, Ακριβείς, Αυστηροί, Χρονικά προσδιορισμένοι • Συγκεκριμένοι, Μετρήσιμοι, Εφικτοί, Σχετικοί, Χρονικά προσδιορισμένοι</a:t>
                      </a:r>
                      <a:endParaRPr sz="1400" u="none" cap="none" strike="noStrike"/>
                    </a:p>
                  </a:txBody>
                  <a:tcPr marT="44100" marB="44100" marR="88200" marL="88200" anchor="ctr"/>
                </a:tc>
              </a:tr>
              <a:tr h="1734100">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t>Ε2. Ποιος από τους παρακάτω είναι ένας στόχος SMART για την παιχνιδοποίηση;</a:t>
                      </a:r>
                      <a:endParaRPr sz="14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t>• Θα προσπαθήσω να κάνω τα μαθήματά μου πιο διασκεδαστικά χρησιμοποιώντας διαφορετικούς τύπους παιχνιδιών και προκλήσεων καθ' όλη τη διάρκεια του έτους.• Θα σχεδιάσω και θα εφαρμόσω ένα σύστημα ανταμοιβής με βάση τους πόντους στα μαθήματα φυσικών επιστημών μέσα στους επόμενους δύο μήνες, προκειμένου να αυξήσω τη συμμετοχή των μαθητών/-τριών κατά 20%.• Θα χρησιμοποιώ διαδικτυακά κουίζ και δραστηριότητες όποτε έχω χρόνο, προκειμένου να κάνω τη μάθηση πιο ευχάριστη για τους/τις μαθητές/-τριές μου.</a:t>
                      </a:r>
                      <a:endParaRPr sz="1400" u="none" cap="none" strike="noStrike"/>
                    </a:p>
                  </a:txBody>
                  <a:tcPr marT="44100" marB="44100" marR="88200" marL="88200" anchor="ctr"/>
                </a:tc>
              </a:tr>
              <a:tr h="1500200">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t>Ε3. Ποια αρχή αντικατοπτρίζει καλύτερα τη διαδικασία ανάπτυξης του σχεδίου δράσης;</a:t>
                      </a:r>
                      <a:endParaRPr sz="14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t>• Εστιάστε μόνο στον πιο αδύναμο τομέα και κατευθύνετε όλους τους πόρους σε αυτόν.• Δώστε προτεραιότητα στον πιο αδύναμο τομέα, αλλά εξετάστε επίσης πώς τα πλεονεκτήματα των τομέων με τις υψηλότερες βαθμολογίες μπορούν να συμβάλουν στη βελτίωση.• Δώστε προτεραιότητα στον ισχυρότερο τομέα, καθώς οι βελτιώσεις σε αυτόν οδηγούν σε καλύτερα αποτελέσματα σε όλους τους άλλους τομείς.</a:t>
                      </a:r>
                      <a:endParaRPr sz="1400" u="none" cap="none" strike="noStrike"/>
                    </a:p>
                  </a:txBody>
                  <a:tcPr marT="44100" marB="44100" marR="88200" marL="88200" anchor="ctr"/>
                </a:tc>
              </a:tr>
              <a:tr h="1266275">
                <a:tc>
                  <a:txBody>
                    <a:bodyPr/>
                    <a:lstStyle/>
                    <a:p>
                      <a:pPr indent="0" lvl="0" marL="0" marR="0" rtl="0" algn="l">
                        <a:lnSpc>
                          <a:spcPct val="100000"/>
                        </a:lnSpc>
                        <a:spcBef>
                          <a:spcPts val="0"/>
                        </a:spcBef>
                        <a:spcAft>
                          <a:spcPts val="0"/>
                        </a:spcAft>
                        <a:buClr>
                          <a:srgbClr val="000000"/>
                        </a:buClr>
                        <a:buSzPts val="1600"/>
                        <a:buFont typeface="Arial"/>
                        <a:buNone/>
                      </a:pPr>
                      <a:r>
                        <a:rPr b="1" lang="en-US" sz="1400" u="none" cap="none" strike="noStrike"/>
                        <a:t>Ε4. Ποια προσέγγιση ταιριάζει καλύτερα με την επιλογή δράσεων για το σχέδιο δράσης;</a:t>
                      </a:r>
                      <a:endParaRPr sz="1400" u="none" cap="none" strike="noStrike"/>
                    </a:p>
                  </a:txBody>
                  <a:tcPr marT="44100" marB="44100" marR="88200" marL="88200" anchor="ctr"/>
                </a:tc>
                <a:tc>
                  <a:txBody>
                    <a:bodyPr/>
                    <a:lstStyle/>
                    <a:p>
                      <a:pPr indent="0" lvl="0" marL="0" marR="0" rtl="0" algn="l">
                        <a:lnSpc>
                          <a:spcPct val="100000"/>
                        </a:lnSpc>
                        <a:spcBef>
                          <a:spcPts val="0"/>
                        </a:spcBef>
                        <a:spcAft>
                          <a:spcPts val="0"/>
                        </a:spcAft>
                        <a:buClr>
                          <a:srgbClr val="000000"/>
                        </a:buClr>
                        <a:buSzPts val="1600"/>
                        <a:buFont typeface="Arial"/>
                        <a:buNone/>
                      </a:pPr>
                      <a:r>
                        <a:rPr lang="en-US" sz="1400" u="none" cap="none" strike="noStrike"/>
                        <a:t>• Προσδιορίστε τις δράσεις κυρίως με βάση τη βασική αιτία της τρέχουσας κατάστασης λαμβάνοντας συγχρόνως υπόψη άλλες επιρροές.• Εστιάστε σε δράσεις που μπορούν να υλοποιηθούν γρήγορα για να δημιουργήσετε δυναμική.• Επιλέξτε δράσεις που στηρίζονται στα δυνατά σημεία των τομέων με την υψηλότερη βαθμολογία.</a:t>
                      </a:r>
                      <a:endParaRPr sz="1400" u="none" cap="none" strike="noStrike"/>
                    </a:p>
                  </a:txBody>
                  <a:tcPr marT="44100" marB="44100" marR="88200" marL="88200"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Αξιολόγηση</a:t>
            </a:r>
            <a:endParaRPr sz="2800"/>
          </a:p>
        </p:txBody>
      </p:sp>
      <p:grpSp>
        <p:nvGrpSpPr>
          <p:cNvPr id="307" name="Google Shape;307;p25"/>
          <p:cNvGrpSpPr/>
          <p:nvPr/>
        </p:nvGrpSpPr>
        <p:grpSpPr>
          <a:xfrm>
            <a:off x="-5170637" y="111860"/>
            <a:ext cx="16709460" cy="6915513"/>
            <a:chOff x="-5763761" y="-889038"/>
            <a:chExt cx="16709460" cy="6915513"/>
          </a:xfrm>
        </p:grpSpPr>
        <p:sp>
          <p:nvSpPr>
            <p:cNvPr id="308" name="Google Shape;308;p25"/>
            <p:cNvSpPr/>
            <p:nvPr/>
          </p:nvSpPr>
          <p:spPr>
            <a:xfrm>
              <a:off x="-5763761" y="-889038"/>
              <a:ext cx="6915513" cy="6915513"/>
            </a:xfrm>
            <a:prstGeom prst="blockArc">
              <a:avLst>
                <a:gd fmla="val 18900000" name="adj1"/>
                <a:gd fmla="val 2700000" name="adj2"/>
                <a:gd fmla="val 312" name="adj3"/>
              </a:avLst>
            </a:prstGeom>
            <a:no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5"/>
            <p:cNvSpPr/>
            <p:nvPr/>
          </p:nvSpPr>
          <p:spPr>
            <a:xfrm>
              <a:off x="944389" y="733934"/>
              <a:ext cx="10001310" cy="1467662"/>
            </a:xfrm>
            <a:prstGeom prst="rect">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5"/>
            <p:cNvSpPr txBox="1"/>
            <p:nvPr/>
          </p:nvSpPr>
          <p:spPr>
            <a:xfrm>
              <a:off x="944389" y="733934"/>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080301"/>
                  </a:solidFill>
                  <a:latin typeface="Arial"/>
                  <a:ea typeface="Arial"/>
                  <a:cs typeface="Arial"/>
                  <a:sym typeface="Arial"/>
                </a:rPr>
                <a:t>Ε1. Τι σημαίνει το ακρωνύμιο SMART;</a:t>
              </a:r>
              <a:br>
                <a:rPr b="0" i="0" lang="en-US" sz="2000" u="none" cap="none" strike="noStrike">
                  <a:solidFill>
                    <a:srgbClr val="080301"/>
                  </a:solidFill>
                  <a:latin typeface="Arial"/>
                  <a:ea typeface="Arial"/>
                  <a:cs typeface="Arial"/>
                  <a:sym typeface="Arial"/>
                </a:rPr>
              </a:br>
              <a:r>
                <a:rPr b="0" i="0" lang="en-US" sz="2000" u="none" cap="none" strike="noStrike">
                  <a:solidFill>
                    <a:srgbClr val="080301"/>
                  </a:solidFill>
                  <a:latin typeface="Arial"/>
                  <a:ea typeface="Arial"/>
                  <a:cs typeface="Arial"/>
                  <a:sym typeface="Arial"/>
                </a:rPr>
                <a:t>• Πρότυποι, Μετρήσιμοι, Ευθυγραμμισμένοι, Αυστηροί, Απτοί</a:t>
              </a:r>
              <a:br>
                <a:rPr b="0" i="0" lang="en-US" sz="2000" u="none" cap="none" strike="noStrike">
                  <a:solidFill>
                    <a:srgbClr val="080301"/>
                  </a:solidFill>
                  <a:latin typeface="Arial"/>
                  <a:ea typeface="Arial"/>
                  <a:cs typeface="Arial"/>
                  <a:sym typeface="Arial"/>
                </a:rPr>
              </a:br>
              <a:r>
                <a:rPr b="0" i="0" lang="en-US" sz="2000" u="none" cap="none" strike="noStrike">
                  <a:solidFill>
                    <a:srgbClr val="080301"/>
                  </a:solidFill>
                  <a:latin typeface="Arial"/>
                  <a:ea typeface="Arial"/>
                  <a:cs typeface="Arial"/>
                  <a:sym typeface="Arial"/>
                </a:rPr>
                <a:t>• Συγκεκριμένοι, Μετρήσιμοι, Ακριβείς, Αυστηροί, Χρονικά προσδιορισμένοι</a:t>
              </a:r>
              <a:br>
                <a:rPr b="0" i="0" lang="en-US" sz="2000" u="none" cap="none" strike="noStrike">
                  <a:solidFill>
                    <a:srgbClr val="080301"/>
                  </a:solidFill>
                  <a:latin typeface="Arial"/>
                  <a:ea typeface="Arial"/>
                  <a:cs typeface="Arial"/>
                  <a:sym typeface="Arial"/>
                </a:rPr>
              </a:br>
              <a:r>
                <a:rPr b="0" i="0" lang="en-US" sz="2000" u="none" cap="none" strike="noStrike">
                  <a:solidFill>
                    <a:srgbClr val="080301"/>
                  </a:solidFill>
                  <a:latin typeface="Arial"/>
                  <a:ea typeface="Arial"/>
                  <a:cs typeface="Arial"/>
                  <a:sym typeface="Arial"/>
                </a:rPr>
                <a:t>• </a:t>
              </a:r>
              <a:r>
                <a:rPr b="1" i="0" lang="en-US" sz="2000" u="none" cap="none" strike="noStrike">
                  <a:solidFill>
                    <a:srgbClr val="080301"/>
                  </a:solidFill>
                  <a:latin typeface="Arial"/>
                  <a:ea typeface="Arial"/>
                  <a:cs typeface="Arial"/>
                  <a:sym typeface="Arial"/>
                </a:rPr>
                <a:t>Συγκεκριμένοι, Μετρήσιμοι, Εφικτοί, Σχετικοί, Χρονικά προσδιορισμένοι</a:t>
              </a:r>
              <a:r>
                <a:rPr b="0" i="0" lang="en-US" sz="2000" u="none" cap="none" strike="noStrike">
                  <a:solidFill>
                    <a:srgbClr val="08030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1" name="Google Shape;311;p25"/>
            <p:cNvSpPr/>
            <p:nvPr/>
          </p:nvSpPr>
          <p:spPr>
            <a:xfrm>
              <a:off x="27099" y="550476"/>
              <a:ext cx="1834578" cy="1834578"/>
            </a:xfrm>
            <a:prstGeom prst="ellipse">
              <a:avLst/>
            </a:prstGeom>
            <a:solidFill>
              <a:schemeClr val="lt1"/>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5"/>
            <p:cNvSpPr/>
            <p:nvPr/>
          </p:nvSpPr>
          <p:spPr>
            <a:xfrm>
              <a:off x="944389" y="2935839"/>
              <a:ext cx="10001310" cy="1467662"/>
            </a:xfrm>
            <a:prstGeom prst="rect">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5"/>
            <p:cNvSpPr txBox="1"/>
            <p:nvPr/>
          </p:nvSpPr>
          <p:spPr>
            <a:xfrm>
              <a:off x="944389" y="2935839"/>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080301"/>
                  </a:solidFill>
                  <a:latin typeface="Arial"/>
                  <a:ea typeface="Arial"/>
                  <a:cs typeface="Arial"/>
                  <a:sym typeface="Arial"/>
                </a:rPr>
                <a:t>Ανατροφοδότηση:</a:t>
              </a:r>
              <a:br>
                <a:rPr b="0" i="0" lang="en-US" sz="2000" u="none" cap="none" strike="noStrike">
                  <a:solidFill>
                    <a:srgbClr val="080301"/>
                  </a:solidFill>
                  <a:latin typeface="Arial"/>
                  <a:ea typeface="Arial"/>
                  <a:cs typeface="Arial"/>
                  <a:sym typeface="Arial"/>
                </a:rPr>
              </a:br>
              <a:r>
                <a:rPr b="0" i="0" lang="en-US" sz="2000" u="none" cap="none" strike="noStrike">
                  <a:solidFill>
                    <a:srgbClr val="080301"/>
                  </a:solidFill>
                  <a:latin typeface="Arial"/>
                  <a:ea typeface="Arial"/>
                  <a:cs typeface="Arial"/>
                  <a:sym typeface="Arial"/>
                </a:rPr>
                <a:t>Σωστό: SMART = Συγκεκριμένοι, Μετρήσιμοι, Εφικτοί, Σχετικοί, Χρονικά προσδιορισμένοι.</a:t>
              </a:r>
              <a:br>
                <a:rPr b="0" i="0" lang="en-US" sz="2000" u="none" cap="none" strike="noStrike">
                  <a:solidFill>
                    <a:srgbClr val="080301"/>
                  </a:solidFill>
                  <a:latin typeface="Arial"/>
                  <a:ea typeface="Arial"/>
                  <a:cs typeface="Arial"/>
                  <a:sym typeface="Arial"/>
                </a:rPr>
              </a:br>
              <a:r>
                <a:rPr b="0" i="0" lang="en-US" sz="2000" u="none" cap="none" strike="noStrike">
                  <a:solidFill>
                    <a:srgbClr val="080301"/>
                  </a:solidFill>
                  <a:latin typeface="Arial"/>
                  <a:ea typeface="Arial"/>
                  <a:cs typeface="Arial"/>
                  <a:sym typeface="Arial"/>
                </a:rPr>
                <a:t>Λάθος: Οι άλλες επιλογές περιλαμβάνουν στοιχεία που δεν εντάσσονται στο πλαίσιο SMART.</a:t>
              </a:r>
              <a:endParaRPr b="0" i="0" sz="1400" u="none" cap="none" strike="noStrike">
                <a:solidFill>
                  <a:srgbClr val="000000"/>
                </a:solidFill>
                <a:latin typeface="Arial"/>
                <a:ea typeface="Arial"/>
                <a:cs typeface="Arial"/>
                <a:sym typeface="Arial"/>
              </a:endParaRPr>
            </a:p>
          </p:txBody>
        </p:sp>
        <p:sp>
          <p:nvSpPr>
            <p:cNvPr id="314" name="Google Shape;314;p25"/>
            <p:cNvSpPr/>
            <p:nvPr/>
          </p:nvSpPr>
          <p:spPr>
            <a:xfrm>
              <a:off x="27099" y="2752381"/>
              <a:ext cx="1834578" cy="1834578"/>
            </a:xfrm>
            <a:prstGeom prst="ellipse">
              <a:avLst/>
            </a:prstGeom>
            <a:solidFill>
              <a:schemeClr val="lt1"/>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Αξιολόγηση</a:t>
            </a:r>
            <a:endParaRPr sz="2800"/>
          </a:p>
        </p:txBody>
      </p:sp>
      <p:grpSp>
        <p:nvGrpSpPr>
          <p:cNvPr id="320" name="Google Shape;320;p26"/>
          <p:cNvGrpSpPr/>
          <p:nvPr/>
        </p:nvGrpSpPr>
        <p:grpSpPr>
          <a:xfrm>
            <a:off x="-5170637" y="111860"/>
            <a:ext cx="16709460" cy="6915513"/>
            <a:chOff x="-5763761" y="-889038"/>
            <a:chExt cx="16709460" cy="6915513"/>
          </a:xfrm>
        </p:grpSpPr>
        <p:sp>
          <p:nvSpPr>
            <p:cNvPr id="321" name="Google Shape;321;p26"/>
            <p:cNvSpPr/>
            <p:nvPr/>
          </p:nvSpPr>
          <p:spPr>
            <a:xfrm>
              <a:off x="-5763761" y="-889038"/>
              <a:ext cx="6915513" cy="6915513"/>
            </a:xfrm>
            <a:prstGeom prst="blockArc">
              <a:avLst>
                <a:gd fmla="val 18900000" name="adj1"/>
                <a:gd fmla="val 2700000" name="adj2"/>
                <a:gd fmla="val 312" name="adj3"/>
              </a:avLst>
            </a:prstGeom>
            <a:no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26"/>
            <p:cNvSpPr/>
            <p:nvPr/>
          </p:nvSpPr>
          <p:spPr>
            <a:xfrm>
              <a:off x="944389" y="733934"/>
              <a:ext cx="10001310" cy="1467662"/>
            </a:xfrm>
            <a:prstGeom prst="rect">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26"/>
            <p:cNvSpPr txBox="1"/>
            <p:nvPr/>
          </p:nvSpPr>
          <p:spPr>
            <a:xfrm>
              <a:off x="944389" y="733934"/>
              <a:ext cx="10001310" cy="1467662"/>
            </a:xfrm>
            <a:prstGeom prst="rect">
              <a:avLst/>
            </a:prstGeom>
            <a:noFill/>
            <a:ln>
              <a:noFill/>
            </a:ln>
          </p:spPr>
          <p:txBody>
            <a:bodyPr anchorCtr="0" anchor="ctr" bIns="45700" lIns="116495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rPr b="1" i="0" lang="en-US" sz="1600" u="none" cap="none" strike="noStrike">
                  <a:solidFill>
                    <a:srgbClr val="080301"/>
                  </a:solidFill>
                  <a:latin typeface="Arial"/>
                  <a:ea typeface="Arial"/>
                  <a:cs typeface="Arial"/>
                  <a:sym typeface="Arial"/>
                </a:rPr>
                <a:t>Ε2. Ποιος από τους παρακάτω είναι ένας στόχος SMART για την παιχνιδοποίηση;</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«Θα προσπαθήσω να κάνω τα μαθήματά μου πιο διασκεδαστικά χρησιμοποιώντας παιχνίδια».</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a:t>
              </a:r>
              <a:r>
                <a:rPr b="1" i="0" lang="en-US" sz="1600" u="none" cap="none" strike="noStrike">
                  <a:solidFill>
                    <a:srgbClr val="080301"/>
                  </a:solidFill>
                  <a:latin typeface="Arial"/>
                  <a:ea typeface="Arial"/>
                  <a:cs typeface="Arial"/>
                  <a:sym typeface="Arial"/>
                </a:rPr>
                <a:t>«Θα σχεδιάσω και θα εφαρμόσω ένα σύστημα ανταμοιβής με βάση τους πόντους στα μαθήματα φυσικών επιστημών μέσα στους επόμενους δύο μήνες, με στόχο να αυξήσω τη συμμετοχή των μαθητών/-τριών κατά 20%».</a:t>
              </a:r>
              <a:r>
                <a:rPr b="0" i="0" lang="en-US" sz="1600" u="none" cap="none" strike="noStrike">
                  <a:solidFill>
                    <a:srgbClr val="080301"/>
                  </a:solidFill>
                  <a:latin typeface="Arial"/>
                  <a:ea typeface="Arial"/>
                  <a:cs typeface="Arial"/>
                  <a:sym typeface="Arial"/>
                </a:rPr>
                <a:t> ✔</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«Θα χρησιμοποιώ διαδικτυακά κουίζ όποτε έχω χρόνο».</a:t>
              </a:r>
              <a:endParaRPr b="0" i="0" sz="1600" u="none" cap="none" strike="noStrike">
                <a:solidFill>
                  <a:srgbClr val="000000"/>
                </a:solidFill>
                <a:latin typeface="Arial"/>
                <a:ea typeface="Arial"/>
                <a:cs typeface="Arial"/>
                <a:sym typeface="Arial"/>
              </a:endParaRPr>
            </a:p>
          </p:txBody>
        </p:sp>
        <p:sp>
          <p:nvSpPr>
            <p:cNvPr id="324" name="Google Shape;324;p26"/>
            <p:cNvSpPr/>
            <p:nvPr/>
          </p:nvSpPr>
          <p:spPr>
            <a:xfrm>
              <a:off x="27099" y="550476"/>
              <a:ext cx="1834578" cy="1834578"/>
            </a:xfrm>
            <a:prstGeom prst="ellipse">
              <a:avLst/>
            </a:prstGeom>
            <a:solidFill>
              <a:schemeClr val="lt1"/>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6"/>
            <p:cNvSpPr/>
            <p:nvPr/>
          </p:nvSpPr>
          <p:spPr>
            <a:xfrm>
              <a:off x="944389" y="2935839"/>
              <a:ext cx="10001310" cy="1467662"/>
            </a:xfrm>
            <a:prstGeom prst="rect">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26"/>
            <p:cNvSpPr txBox="1"/>
            <p:nvPr/>
          </p:nvSpPr>
          <p:spPr>
            <a:xfrm>
              <a:off x="944389" y="2935839"/>
              <a:ext cx="10001310" cy="1467662"/>
            </a:xfrm>
            <a:prstGeom prst="rect">
              <a:avLst/>
            </a:prstGeom>
            <a:noFill/>
            <a:ln>
              <a:noFill/>
            </a:ln>
          </p:spPr>
          <p:txBody>
            <a:bodyPr anchorCtr="0" anchor="ctr" bIns="45700" lIns="1164950" spcFirstLastPara="1" rIns="45700" wrap="square" tIns="45700">
              <a:noAutofit/>
            </a:bodyPr>
            <a:lstStyle/>
            <a:p>
              <a:pPr indent="0" lvl="0" marL="0" marR="0" rtl="0" algn="l">
                <a:lnSpc>
                  <a:spcPct val="90000"/>
                </a:lnSpc>
                <a:spcBef>
                  <a:spcPts val="0"/>
                </a:spcBef>
                <a:spcAft>
                  <a:spcPts val="0"/>
                </a:spcAft>
                <a:buClr>
                  <a:srgbClr val="000000"/>
                </a:buClr>
                <a:buSzPts val="1800"/>
                <a:buFont typeface="Arial"/>
                <a:buNone/>
              </a:pPr>
              <a:r>
                <a:rPr b="1" i="0" lang="en-US" sz="1800" u="none" cap="none" strike="noStrike">
                  <a:solidFill>
                    <a:srgbClr val="080301"/>
                  </a:solidFill>
                  <a:latin typeface="Arial"/>
                  <a:ea typeface="Arial"/>
                  <a:cs typeface="Arial"/>
                  <a:sym typeface="Arial"/>
                </a:rPr>
                <a:t>Ανατροφοδότηση:</a:t>
              </a:r>
              <a:br>
                <a:rPr b="0" i="0" lang="en-US" sz="1800" u="none" cap="none" strike="noStrike">
                  <a:solidFill>
                    <a:srgbClr val="080301"/>
                  </a:solidFill>
                  <a:latin typeface="Arial"/>
                  <a:ea typeface="Arial"/>
                  <a:cs typeface="Arial"/>
                  <a:sym typeface="Arial"/>
                </a:rPr>
              </a:br>
              <a:r>
                <a:rPr b="0" i="0" lang="en-US" sz="1800" u="none" cap="none" strike="noStrike">
                  <a:solidFill>
                    <a:srgbClr val="080301"/>
                  </a:solidFill>
                  <a:latin typeface="Arial"/>
                  <a:ea typeface="Arial"/>
                  <a:cs typeface="Arial"/>
                  <a:sym typeface="Arial"/>
                </a:rPr>
                <a:t>Σωστό: «Θα σχεδιάσω και θα εφαρμόσω ένα σύστημα ανταμοιβής με βάση τους πόντους στα μαθήματα φυσικών επιστημών μέσα στους επόμενους δύο μήνες, με στόχο να αυξήσω τη συμμετοχή των μαθητών/-τριών κατά 20%».</a:t>
              </a:r>
              <a:endParaRPr b="0" i="0" sz="1400" u="none" cap="none" strike="noStrike">
                <a:solidFill>
                  <a:srgbClr val="000000"/>
                </a:solidFill>
                <a:latin typeface="Arial"/>
                <a:ea typeface="Arial"/>
                <a:cs typeface="Arial"/>
                <a:sym typeface="Arial"/>
              </a:endParaRPr>
            </a:p>
          </p:txBody>
        </p:sp>
        <p:sp>
          <p:nvSpPr>
            <p:cNvPr id="327" name="Google Shape;327;p26"/>
            <p:cNvSpPr/>
            <p:nvPr/>
          </p:nvSpPr>
          <p:spPr>
            <a:xfrm>
              <a:off x="27099" y="2752381"/>
              <a:ext cx="1834578" cy="1834578"/>
            </a:xfrm>
            <a:prstGeom prst="ellipse">
              <a:avLst/>
            </a:prstGeom>
            <a:solidFill>
              <a:schemeClr val="lt1"/>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Αξιολόγηση</a:t>
            </a:r>
            <a:endParaRPr sz="2800"/>
          </a:p>
        </p:txBody>
      </p:sp>
      <p:grpSp>
        <p:nvGrpSpPr>
          <p:cNvPr id="333" name="Google Shape;333;p27"/>
          <p:cNvGrpSpPr/>
          <p:nvPr/>
        </p:nvGrpSpPr>
        <p:grpSpPr>
          <a:xfrm>
            <a:off x="-5170637" y="111860"/>
            <a:ext cx="16734163" cy="6915513"/>
            <a:chOff x="-5763761" y="-889038"/>
            <a:chExt cx="16734163" cy="6915513"/>
          </a:xfrm>
        </p:grpSpPr>
        <p:sp>
          <p:nvSpPr>
            <p:cNvPr id="334" name="Google Shape;334;p27"/>
            <p:cNvSpPr/>
            <p:nvPr/>
          </p:nvSpPr>
          <p:spPr>
            <a:xfrm>
              <a:off x="-5763761" y="-889038"/>
              <a:ext cx="6915513" cy="6915513"/>
            </a:xfrm>
            <a:prstGeom prst="blockArc">
              <a:avLst>
                <a:gd fmla="val 18900000" name="adj1"/>
                <a:gd fmla="val 2700000" name="adj2"/>
                <a:gd fmla="val 312" name="adj3"/>
              </a:avLst>
            </a:prstGeom>
            <a:no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27"/>
            <p:cNvSpPr/>
            <p:nvPr/>
          </p:nvSpPr>
          <p:spPr>
            <a:xfrm>
              <a:off x="969092" y="771007"/>
              <a:ext cx="10001310" cy="1467662"/>
            </a:xfrm>
            <a:prstGeom prst="rect">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27"/>
            <p:cNvSpPr txBox="1"/>
            <p:nvPr/>
          </p:nvSpPr>
          <p:spPr>
            <a:xfrm>
              <a:off x="969092" y="771007"/>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1800" u="none" cap="none" strike="noStrike">
                  <a:solidFill>
                    <a:srgbClr val="080301"/>
                  </a:solidFill>
                  <a:latin typeface="Arial"/>
                  <a:ea typeface="Arial"/>
                  <a:cs typeface="Arial"/>
                  <a:sym typeface="Arial"/>
                </a:rPr>
                <a:t>Ε3. Ποια αρχή αντικατοπτρίζει καλύτερα τη διαδικασία ανάπτυξης του σχεδίου δράσης;</a:t>
              </a:r>
              <a:br>
                <a:rPr b="0" i="0" lang="en-US" sz="1800" u="none" cap="none" strike="noStrike">
                  <a:solidFill>
                    <a:srgbClr val="080301"/>
                  </a:solidFill>
                  <a:latin typeface="Arial"/>
                  <a:ea typeface="Arial"/>
                  <a:cs typeface="Arial"/>
                  <a:sym typeface="Arial"/>
                </a:rPr>
              </a:br>
              <a:r>
                <a:rPr b="0" i="0" lang="en-US" sz="1800" u="none" cap="none" strike="noStrike">
                  <a:solidFill>
                    <a:srgbClr val="080301"/>
                  </a:solidFill>
                  <a:latin typeface="Arial"/>
                  <a:ea typeface="Arial"/>
                  <a:cs typeface="Arial"/>
                  <a:sym typeface="Arial"/>
                </a:rPr>
                <a:t>• Εστιάστε μόνο στον πιο αδύναμο τομέα.</a:t>
              </a:r>
              <a:br>
                <a:rPr b="0" i="0" lang="en-US" sz="1800" u="none" cap="none" strike="noStrike">
                  <a:solidFill>
                    <a:srgbClr val="080301"/>
                  </a:solidFill>
                  <a:latin typeface="Arial"/>
                  <a:ea typeface="Arial"/>
                  <a:cs typeface="Arial"/>
                  <a:sym typeface="Arial"/>
                </a:rPr>
              </a:br>
              <a:r>
                <a:rPr b="0" i="0" lang="en-US" sz="1800" u="none" cap="none" strike="noStrike">
                  <a:solidFill>
                    <a:srgbClr val="080301"/>
                  </a:solidFill>
                  <a:latin typeface="Arial"/>
                  <a:ea typeface="Arial"/>
                  <a:cs typeface="Arial"/>
                  <a:sym typeface="Arial"/>
                </a:rPr>
                <a:t>• </a:t>
              </a:r>
              <a:r>
                <a:rPr b="1" i="0" lang="en-US" sz="1800" u="none" cap="none" strike="noStrike">
                  <a:solidFill>
                    <a:srgbClr val="080301"/>
                  </a:solidFill>
                  <a:latin typeface="Arial"/>
                  <a:ea typeface="Arial"/>
                  <a:cs typeface="Arial"/>
                  <a:sym typeface="Arial"/>
                </a:rPr>
                <a:t>Δώστε προτεραιότητα στον πιο αδύναμο τομέα, αλλά αξιοποιήστε και τα δυνατά σας σημεία για να ενισχύσετε τη βελτίωση.</a:t>
              </a:r>
              <a:r>
                <a:rPr b="0" i="0" lang="en-US" sz="1800" u="none" cap="none" strike="noStrike">
                  <a:solidFill>
                    <a:srgbClr val="080301"/>
                  </a:solidFill>
                  <a:latin typeface="Arial"/>
                  <a:ea typeface="Arial"/>
                  <a:cs typeface="Arial"/>
                  <a:sym typeface="Arial"/>
                </a:rPr>
                <a:t> ✔</a:t>
              </a:r>
              <a:br>
                <a:rPr b="0" i="0" lang="en-US" sz="1800" u="none" cap="none" strike="noStrike">
                  <a:solidFill>
                    <a:srgbClr val="080301"/>
                  </a:solidFill>
                  <a:latin typeface="Arial"/>
                  <a:ea typeface="Arial"/>
                  <a:cs typeface="Arial"/>
                  <a:sym typeface="Arial"/>
                </a:rPr>
              </a:br>
              <a:r>
                <a:rPr b="0" i="0" lang="en-US" sz="1800" u="none" cap="none" strike="noStrike">
                  <a:solidFill>
                    <a:srgbClr val="080301"/>
                  </a:solidFill>
                  <a:latin typeface="Arial"/>
                  <a:ea typeface="Arial"/>
                  <a:cs typeface="Arial"/>
                  <a:sym typeface="Arial"/>
                </a:rPr>
                <a:t>• Δώστε προτεραιότητα στον ισχυρότερο τομέα πρώτα.</a:t>
              </a:r>
              <a:endParaRPr b="0" i="0" sz="1800" u="none" cap="none" strike="noStrike">
                <a:solidFill>
                  <a:srgbClr val="000000"/>
                </a:solidFill>
                <a:latin typeface="Arial"/>
                <a:ea typeface="Arial"/>
                <a:cs typeface="Arial"/>
                <a:sym typeface="Arial"/>
              </a:endParaRPr>
            </a:p>
          </p:txBody>
        </p:sp>
        <p:sp>
          <p:nvSpPr>
            <p:cNvPr id="337" name="Google Shape;337;p27"/>
            <p:cNvSpPr/>
            <p:nvPr/>
          </p:nvSpPr>
          <p:spPr>
            <a:xfrm>
              <a:off x="27099" y="550476"/>
              <a:ext cx="1834578" cy="1834578"/>
            </a:xfrm>
            <a:prstGeom prst="ellipse">
              <a:avLst/>
            </a:prstGeom>
            <a:solidFill>
              <a:schemeClr val="lt1"/>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7"/>
            <p:cNvSpPr/>
            <p:nvPr/>
          </p:nvSpPr>
          <p:spPr>
            <a:xfrm>
              <a:off x="969092" y="2972912"/>
              <a:ext cx="10001310" cy="1467662"/>
            </a:xfrm>
            <a:prstGeom prst="rect">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27"/>
            <p:cNvSpPr txBox="1"/>
            <p:nvPr/>
          </p:nvSpPr>
          <p:spPr>
            <a:xfrm>
              <a:off x="969092" y="2972912"/>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080301"/>
                  </a:solidFill>
                  <a:latin typeface="Arial"/>
                  <a:ea typeface="Arial"/>
                  <a:cs typeface="Arial"/>
                  <a:sym typeface="Arial"/>
                </a:rPr>
                <a:t>Ανατροφοδότηση:</a:t>
              </a:r>
              <a:br>
                <a:rPr b="0" i="0" lang="en-US" sz="2000" u="none" cap="none" strike="noStrike">
                  <a:solidFill>
                    <a:srgbClr val="080301"/>
                  </a:solidFill>
                  <a:latin typeface="Arial"/>
                  <a:ea typeface="Arial"/>
                  <a:cs typeface="Arial"/>
                  <a:sym typeface="Arial"/>
                </a:rPr>
              </a:br>
              <a:r>
                <a:rPr b="0" i="0" lang="en-US" sz="2000" u="none" cap="none" strike="noStrike">
                  <a:solidFill>
                    <a:srgbClr val="080301"/>
                  </a:solidFill>
                  <a:latin typeface="Arial"/>
                  <a:ea typeface="Arial"/>
                  <a:cs typeface="Arial"/>
                  <a:sym typeface="Arial"/>
                </a:rPr>
                <a:t>Σωστό: Το σχέδιο δράσης χρησιμοποιεί την ανάλυση των βασικών αιτίων και τα δυνατά σημεία.</a:t>
              </a:r>
              <a:endParaRPr b="0" i="0" sz="1400" u="none" cap="none" strike="noStrike">
                <a:solidFill>
                  <a:srgbClr val="000000"/>
                </a:solidFill>
                <a:latin typeface="Arial"/>
                <a:ea typeface="Arial"/>
                <a:cs typeface="Arial"/>
                <a:sym typeface="Arial"/>
              </a:endParaRPr>
            </a:p>
          </p:txBody>
        </p:sp>
        <p:sp>
          <p:nvSpPr>
            <p:cNvPr id="340" name="Google Shape;340;p27"/>
            <p:cNvSpPr/>
            <p:nvPr/>
          </p:nvSpPr>
          <p:spPr>
            <a:xfrm>
              <a:off x="27099" y="2752381"/>
              <a:ext cx="1834578" cy="1834578"/>
            </a:xfrm>
            <a:prstGeom prst="ellipse">
              <a:avLst/>
            </a:prstGeom>
            <a:solidFill>
              <a:schemeClr val="lt1"/>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8"/>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b="1" lang="en-US" sz="2800"/>
              <a:t>Αξιολόγηση</a:t>
            </a:r>
            <a:endParaRPr sz="2800"/>
          </a:p>
        </p:txBody>
      </p:sp>
      <p:grpSp>
        <p:nvGrpSpPr>
          <p:cNvPr id="346" name="Google Shape;346;p28"/>
          <p:cNvGrpSpPr/>
          <p:nvPr/>
        </p:nvGrpSpPr>
        <p:grpSpPr>
          <a:xfrm>
            <a:off x="-5170637" y="111860"/>
            <a:ext cx="16734163" cy="6915513"/>
            <a:chOff x="-5763761" y="-889038"/>
            <a:chExt cx="16734163" cy="6915513"/>
          </a:xfrm>
        </p:grpSpPr>
        <p:sp>
          <p:nvSpPr>
            <p:cNvPr id="347" name="Google Shape;347;p28"/>
            <p:cNvSpPr/>
            <p:nvPr/>
          </p:nvSpPr>
          <p:spPr>
            <a:xfrm>
              <a:off x="-5763761" y="-889038"/>
              <a:ext cx="6915513" cy="6915513"/>
            </a:xfrm>
            <a:prstGeom prst="blockArc">
              <a:avLst>
                <a:gd fmla="val 18900000" name="adj1"/>
                <a:gd fmla="val 2700000" name="adj2"/>
                <a:gd fmla="val 312" name="adj3"/>
              </a:avLst>
            </a:prstGeom>
            <a:no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8"/>
            <p:cNvSpPr/>
            <p:nvPr/>
          </p:nvSpPr>
          <p:spPr>
            <a:xfrm>
              <a:off x="969092" y="771007"/>
              <a:ext cx="10001310" cy="1467662"/>
            </a:xfrm>
            <a:prstGeom prst="rect">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8"/>
            <p:cNvSpPr txBox="1"/>
            <p:nvPr/>
          </p:nvSpPr>
          <p:spPr>
            <a:xfrm>
              <a:off x="969092" y="771007"/>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1800" u="none" cap="none" strike="noStrike">
                  <a:solidFill>
                    <a:srgbClr val="080301"/>
                  </a:solidFill>
                  <a:latin typeface="Arial"/>
                  <a:ea typeface="Arial"/>
                  <a:cs typeface="Arial"/>
                  <a:sym typeface="Arial"/>
                </a:rPr>
                <a:t>Ε4. Ποια προσέγγιση ταιριάζει καλύτερα με τη διαδικασία;</a:t>
              </a:r>
              <a:br>
                <a:rPr b="0" i="0" lang="en-US" sz="1800" u="none" cap="none" strike="noStrike">
                  <a:solidFill>
                    <a:srgbClr val="080301"/>
                  </a:solidFill>
                  <a:latin typeface="Arial"/>
                  <a:ea typeface="Arial"/>
                  <a:cs typeface="Arial"/>
                  <a:sym typeface="Arial"/>
                </a:rPr>
              </a:br>
              <a:r>
                <a:rPr b="0" i="0" lang="en-US" sz="1800" u="none" cap="none" strike="noStrike">
                  <a:solidFill>
                    <a:srgbClr val="080301"/>
                  </a:solidFill>
                  <a:latin typeface="Arial"/>
                  <a:ea typeface="Arial"/>
                  <a:cs typeface="Arial"/>
                  <a:sym typeface="Arial"/>
                </a:rPr>
                <a:t>• </a:t>
              </a:r>
              <a:r>
                <a:rPr b="1" i="0" lang="en-US" sz="1800" u="none" cap="none" strike="noStrike">
                  <a:solidFill>
                    <a:srgbClr val="080301"/>
                  </a:solidFill>
                  <a:latin typeface="Arial"/>
                  <a:ea typeface="Arial"/>
                  <a:cs typeface="Arial"/>
                  <a:sym typeface="Arial"/>
                </a:rPr>
                <a:t>Βασίστε τις ενέργειες κυρίως στην πρωταρχική αιτία λαμβάνοντας υπόψη και άλλες επιρροές.</a:t>
              </a:r>
              <a:r>
                <a:rPr b="0" i="0" lang="en-US" sz="1800" u="none" cap="none" strike="noStrike">
                  <a:solidFill>
                    <a:srgbClr val="080301"/>
                  </a:solidFill>
                  <a:latin typeface="Arial"/>
                  <a:ea typeface="Arial"/>
                  <a:cs typeface="Arial"/>
                  <a:sym typeface="Arial"/>
                </a:rPr>
                <a:t> ✔</a:t>
              </a:r>
              <a:br>
                <a:rPr b="0" i="0" lang="en-US" sz="1800" u="none" cap="none" strike="noStrike">
                  <a:solidFill>
                    <a:srgbClr val="080301"/>
                  </a:solidFill>
                  <a:latin typeface="Arial"/>
                  <a:ea typeface="Arial"/>
                  <a:cs typeface="Arial"/>
                  <a:sym typeface="Arial"/>
                </a:rPr>
              </a:br>
              <a:r>
                <a:rPr b="0" i="0" lang="en-US" sz="1800" u="none" cap="none" strike="noStrike">
                  <a:solidFill>
                    <a:srgbClr val="080301"/>
                  </a:solidFill>
                  <a:latin typeface="Arial"/>
                  <a:ea typeface="Arial"/>
                  <a:cs typeface="Arial"/>
                  <a:sym typeface="Arial"/>
                </a:rPr>
                <a:t>• Εστιάστε μόνο σε γρήγορα αποτελέσματα.</a:t>
              </a:r>
              <a:br>
                <a:rPr b="0" i="0" lang="en-US" sz="1800" u="none" cap="none" strike="noStrike">
                  <a:solidFill>
                    <a:srgbClr val="080301"/>
                  </a:solidFill>
                  <a:latin typeface="Arial"/>
                  <a:ea typeface="Arial"/>
                  <a:cs typeface="Arial"/>
                  <a:sym typeface="Arial"/>
                </a:rPr>
              </a:br>
              <a:r>
                <a:rPr b="0" i="0" lang="en-US" sz="1800" u="none" cap="none" strike="noStrike">
                  <a:solidFill>
                    <a:srgbClr val="080301"/>
                  </a:solidFill>
                  <a:latin typeface="Arial"/>
                  <a:ea typeface="Arial"/>
                  <a:cs typeface="Arial"/>
                  <a:sym typeface="Arial"/>
                </a:rPr>
                <a:t>• Αναπτύξτε ενέργειες μόνο σε ισχυρούς τομείς.</a:t>
              </a:r>
              <a:endParaRPr b="0" i="0" sz="1800" u="none" cap="none" strike="noStrike">
                <a:solidFill>
                  <a:srgbClr val="000000"/>
                </a:solidFill>
                <a:latin typeface="Arial"/>
                <a:ea typeface="Arial"/>
                <a:cs typeface="Arial"/>
                <a:sym typeface="Arial"/>
              </a:endParaRPr>
            </a:p>
          </p:txBody>
        </p:sp>
        <p:sp>
          <p:nvSpPr>
            <p:cNvPr id="350" name="Google Shape;350;p28"/>
            <p:cNvSpPr/>
            <p:nvPr/>
          </p:nvSpPr>
          <p:spPr>
            <a:xfrm>
              <a:off x="27099" y="550476"/>
              <a:ext cx="1834578" cy="1834578"/>
            </a:xfrm>
            <a:prstGeom prst="ellipse">
              <a:avLst/>
            </a:prstGeom>
            <a:solidFill>
              <a:schemeClr val="lt1"/>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8"/>
            <p:cNvSpPr/>
            <p:nvPr/>
          </p:nvSpPr>
          <p:spPr>
            <a:xfrm>
              <a:off x="944389" y="2935839"/>
              <a:ext cx="10001310" cy="1467662"/>
            </a:xfrm>
            <a:prstGeom prst="rect">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8"/>
            <p:cNvSpPr txBox="1"/>
            <p:nvPr/>
          </p:nvSpPr>
          <p:spPr>
            <a:xfrm>
              <a:off x="944389" y="2935839"/>
              <a:ext cx="10001310" cy="1467662"/>
            </a:xfrm>
            <a:prstGeom prst="rect">
              <a:avLst/>
            </a:prstGeom>
            <a:noFill/>
            <a:ln>
              <a:noFill/>
            </a:ln>
          </p:spPr>
          <p:txBody>
            <a:bodyPr anchorCtr="0" anchor="ctr" bIns="50800" lIns="1164950" spcFirstLastPara="1" rIns="50800" wrap="square" tIns="50800">
              <a:noAutofit/>
            </a:bodyPr>
            <a:lstStyle/>
            <a:p>
              <a:pPr indent="0" lvl="0" marL="0" marR="0" rtl="0" algn="l">
                <a:lnSpc>
                  <a:spcPct val="90000"/>
                </a:lnSpc>
                <a:spcBef>
                  <a:spcPts val="0"/>
                </a:spcBef>
                <a:spcAft>
                  <a:spcPts val="0"/>
                </a:spcAft>
                <a:buClr>
                  <a:srgbClr val="000000"/>
                </a:buClr>
                <a:buSzPts val="2000"/>
                <a:buFont typeface="Arial"/>
                <a:buNone/>
              </a:pPr>
              <a:r>
                <a:rPr b="1" i="0" lang="en-US" sz="2000" u="none" cap="none" strike="noStrike">
                  <a:solidFill>
                    <a:srgbClr val="080301"/>
                  </a:solidFill>
                  <a:latin typeface="Arial"/>
                  <a:ea typeface="Arial"/>
                  <a:cs typeface="Arial"/>
                  <a:sym typeface="Arial"/>
                </a:rPr>
                <a:t>Ανατροφοδότηση:</a:t>
              </a:r>
              <a:br>
                <a:rPr b="0" i="0" lang="en-US" sz="2000" u="none" cap="none" strike="noStrike">
                  <a:solidFill>
                    <a:srgbClr val="080301"/>
                  </a:solidFill>
                  <a:latin typeface="Arial"/>
                  <a:ea typeface="Arial"/>
                  <a:cs typeface="Arial"/>
                  <a:sym typeface="Arial"/>
                </a:rPr>
              </a:br>
              <a:r>
                <a:rPr b="0" i="0" lang="en-US" sz="2000" u="none" cap="none" strike="noStrike">
                  <a:solidFill>
                    <a:srgbClr val="080301"/>
                  </a:solidFill>
                  <a:latin typeface="Arial"/>
                  <a:ea typeface="Arial"/>
                  <a:cs typeface="Arial"/>
                  <a:sym typeface="Arial"/>
                </a:rPr>
                <a:t>Σωστό: Η βασική αιτία οδηγεί σε ουσιαστική αλλαγή.</a:t>
              </a:r>
              <a:endParaRPr b="0" i="0" sz="1400" u="none" cap="none" strike="noStrike">
                <a:solidFill>
                  <a:srgbClr val="000000"/>
                </a:solidFill>
                <a:latin typeface="Arial"/>
                <a:ea typeface="Arial"/>
                <a:cs typeface="Arial"/>
                <a:sym typeface="Arial"/>
              </a:endParaRPr>
            </a:p>
          </p:txBody>
        </p:sp>
        <p:sp>
          <p:nvSpPr>
            <p:cNvPr id="353" name="Google Shape;353;p28"/>
            <p:cNvSpPr/>
            <p:nvPr/>
          </p:nvSpPr>
          <p:spPr>
            <a:xfrm>
              <a:off x="27099" y="2752381"/>
              <a:ext cx="1834578" cy="1834578"/>
            </a:xfrm>
            <a:prstGeom prst="ellipse">
              <a:avLst/>
            </a:prstGeom>
            <a:solidFill>
              <a:schemeClr val="lt1"/>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Προχωρώντας Μπροστά</a:t>
            </a:r>
            <a:endParaRPr/>
          </a:p>
        </p:txBody>
      </p:sp>
      <p:sp>
        <p:nvSpPr>
          <p:cNvPr id="359" name="Google Shape;359;p29"/>
          <p:cNvSpPr txBox="1"/>
          <p:nvPr/>
        </p:nvSpPr>
        <p:spPr>
          <a:xfrm>
            <a:off x="210322" y="1112109"/>
            <a:ext cx="8970748" cy="48936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Πλέον, διαθέτετε τα εργαλεία για να αναλύσετε την ψηφιακή σας ευημερία, να προσδιορίσετε τις προτεραιότητές σας και να καταρτίσετε ένα εξατομικευμένο σχέδιο δράσης.</a:t>
            </a:r>
            <a:endParaRPr b="0" i="0" sz="14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br>
              <a:rPr b="0" i="0" lang="en-US" sz="2400" u="none" cap="none" strike="noStrike">
                <a:solidFill>
                  <a:srgbClr val="000000"/>
                </a:solidFill>
                <a:latin typeface="Arial"/>
                <a:ea typeface="Arial"/>
                <a:cs typeface="Arial"/>
                <a:sym typeface="Arial"/>
              </a:rPr>
            </a:br>
            <a:r>
              <a:rPr b="0" i="0" lang="en-US" sz="2400" u="none" cap="none" strike="noStrike">
                <a:solidFill>
                  <a:srgbClr val="000000"/>
                </a:solidFill>
                <a:latin typeface="Arial"/>
                <a:ea typeface="Arial"/>
                <a:cs typeface="Arial"/>
                <a:sym typeface="Arial"/>
              </a:rPr>
              <a:t>Το επόμενο βήμα είναι να διασφαλίσετε ότι το σχέδιό σας θα παραμείνει σχετικό και αποτελεσματικό με την πάροδο του χρόνου.</a:t>
            </a:r>
            <a:endParaRPr b="0" i="0" sz="14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Στο Κεφάλαιο 2.2, εστιάζουμε στη συνεχή βελτίωση μέσω του αυτοαναστοχασμού </a:t>
            </a:r>
            <a:r>
              <a:rPr b="0" i="0" lang="en-US" sz="2400" u="none" cap="none" strike="noStrike">
                <a:solidFill>
                  <a:srgbClr val="000000"/>
                </a:solidFill>
                <a:latin typeface="Arial"/>
                <a:ea typeface="Arial"/>
                <a:cs typeface="Arial"/>
                <a:sym typeface="Arial"/>
              </a:rPr>
              <a:t>— πώς να παρακολουθείτε την πρόοδό σας, να βελτιώνετε τις ενέργειές σας και να υποστηρίζετε την ψηφιακή σας ευημερία καθ' όλη τη διάρκεια του σχολικού έτους.</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Μαθησιακοί Στόχοι </a:t>
            </a:r>
            <a:endParaRPr/>
          </a:p>
        </p:txBody>
      </p:sp>
      <p:sp>
        <p:nvSpPr>
          <p:cNvPr id="157" name="Google Shape;157;p3"/>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300"/>
              <a:t>Κεφάλαιο 2.1</a:t>
            </a:r>
            <a:br>
              <a:rPr lang="en-US" sz="2300"/>
            </a:br>
            <a:r>
              <a:rPr lang="en-US" sz="2300"/>
              <a:t>Μετά το τέλος του κεφαλαίου, θα είστε σε θέση:</a:t>
            </a:r>
            <a:br>
              <a:rPr lang="en-US" sz="2300"/>
            </a:br>
            <a:r>
              <a:rPr lang="en-US" sz="2300"/>
              <a:t>• Να χρησιμοποιείτε τον Δείκτη PERMA-Digital για να αξιολογείτε την ψηφιακή σας ευημερία.</a:t>
            </a:r>
            <a:br>
              <a:rPr lang="en-US" sz="2300"/>
            </a:br>
            <a:r>
              <a:rPr lang="en-US" sz="2300"/>
              <a:t>• Να προσδιορίζετε και αναστοχάζεστε τις προσωπικές και επαγγελματικές σας ανάγκες χρησιμοποιώντας το Πλαίσιο Ψηφιακής Ευημερίας PERMA και τον Δείκτη για Εκπαιδευτικούς.</a:t>
            </a:r>
            <a:br>
              <a:rPr lang="en-US" sz="2300"/>
            </a:br>
            <a:r>
              <a:rPr lang="en-US" sz="2300"/>
              <a:t>• Να συντάσσετε ένα εξατομικευμένο σχέδιο δράσης για την ψηφιακή ευημερία των εκπαιδευτικών για ένα σχολικό τρίμηνο/τετράμηνο.</a:t>
            </a:r>
            <a:endParaRPr sz="2300"/>
          </a:p>
          <a:p>
            <a:pPr indent="-228600" lvl="0" marL="457200" marR="0" rtl="0" algn="l">
              <a:lnSpc>
                <a:spcPct val="90000"/>
              </a:lnSpc>
              <a:spcBef>
                <a:spcPts val="1000"/>
              </a:spcBef>
              <a:spcAft>
                <a:spcPts val="0"/>
              </a:spcAft>
              <a:buClr>
                <a:schemeClr val="dk2"/>
              </a:buClr>
              <a:buSzPts val="1800"/>
              <a:buFont typeface="Arial"/>
              <a:buNone/>
            </a:pPr>
            <a:r>
              <a:rPr b="1" lang="en-US" sz="2300"/>
              <a:t>Κεφάλαιο 2.2</a:t>
            </a:r>
            <a:br>
              <a:rPr lang="en-US" sz="2300"/>
            </a:br>
            <a:r>
              <a:rPr lang="en-US" sz="2300"/>
              <a:t>Μετά το τέλος του κεφαλαίου, θα είστε σε θέση:</a:t>
            </a:r>
            <a:br>
              <a:rPr lang="en-US" sz="2300"/>
            </a:br>
            <a:r>
              <a:rPr lang="en-US" sz="2300"/>
              <a:t>• Να αναλύετε την πρόοδό σας χρησιμοποιώντας ένα ημερολόγιο αυτοαναστοχασμού για συνεχή αυτοαξιολόγηση.</a:t>
            </a:r>
            <a:br>
              <a:rPr lang="en-US" sz="2300"/>
            </a:br>
            <a:r>
              <a:rPr lang="en-US" sz="2300"/>
              <a:t>• Να αξιολογείτε και να βελτιώνετε το σχέδιο δράσης σας με βάση την αναστοχαστική σκέψη και τα αποτελέσματα ευημερίας.</a:t>
            </a:r>
            <a:endParaRPr sz="2300"/>
          </a:p>
          <a:p>
            <a:pPr indent="0" lvl="0" marL="0" rtl="0" algn="l">
              <a:lnSpc>
                <a:spcPct val="90000"/>
              </a:lnSpc>
              <a:spcBef>
                <a:spcPts val="0"/>
              </a:spcBef>
              <a:spcAft>
                <a:spcPts val="0"/>
              </a:spcAft>
              <a:buClr>
                <a:schemeClr val="dk2"/>
              </a:buClr>
              <a:buSzPts val="1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0"/>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2400"/>
              <a:t>Κεφάλαιο 2.2. Συνεχής Βελτίωση Μέσω του Αυτοαναστοχασμού για την Ψηφιακή Ευημερία των Εκπαιδευτικών</a:t>
            </a:r>
            <a:br>
              <a:rPr b="1" lang="en-US" sz="2400"/>
            </a:br>
            <a:endParaRPr b="1"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Εισαγωγή</a:t>
            </a:r>
            <a:endParaRPr/>
          </a:p>
        </p:txBody>
      </p:sp>
      <p:sp>
        <p:nvSpPr>
          <p:cNvPr id="370" name="Google Shape;370;p31"/>
          <p:cNvSpPr txBox="1"/>
          <p:nvPr>
            <p:ph idx="1" type="body"/>
          </p:nvPr>
        </p:nvSpPr>
        <p:spPr>
          <a:xfrm>
            <a:off x="97971" y="881743"/>
            <a:ext cx="11944350" cy="5870121"/>
          </a:xfrm>
          <a:prstGeom prst="rect">
            <a:avLst/>
          </a:prstGeom>
          <a:noFill/>
          <a:ln cap="flat" cmpd="sng" w="571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228600" lvl="0" marL="457200" rtl="0" algn="ctr">
              <a:lnSpc>
                <a:spcPct val="90000"/>
              </a:lnSpc>
              <a:spcBef>
                <a:spcPts val="1000"/>
              </a:spcBef>
              <a:spcAft>
                <a:spcPts val="0"/>
              </a:spcAft>
              <a:buSzPts val="1800"/>
              <a:buNone/>
            </a:pPr>
            <a:br>
              <a:rPr lang="en-US" sz="3200">
                <a:solidFill>
                  <a:schemeClr val="accent1"/>
                </a:solidFill>
                <a:latin typeface="Arial"/>
                <a:ea typeface="Arial"/>
                <a:cs typeface="Arial"/>
                <a:sym typeface="Arial"/>
              </a:rPr>
            </a:br>
            <a:endParaRPr sz="3200"/>
          </a:p>
          <a:p>
            <a:pPr indent="-228600" lvl="0" marL="457200" rtl="0" algn="ctr">
              <a:lnSpc>
                <a:spcPct val="90000"/>
              </a:lnSpc>
              <a:spcBef>
                <a:spcPts val="1000"/>
              </a:spcBef>
              <a:spcAft>
                <a:spcPts val="0"/>
              </a:spcAft>
              <a:buSzPts val="1800"/>
              <a:buNone/>
            </a:pPr>
            <a:r>
              <a:rPr lang="en-US" sz="3200">
                <a:solidFill>
                  <a:schemeClr val="accent1"/>
                </a:solidFill>
                <a:latin typeface="Arial"/>
                <a:ea typeface="Arial"/>
                <a:cs typeface="Arial"/>
                <a:sym typeface="Arial"/>
              </a:rPr>
              <a:t>Σε αυτό το κεφάλαιο, θα μάθετε πώς να χρησιμοποιείτε τον αυτοαναστοχασμό για να παρακολουθείτε την ψηφιακή σας ευημερία.</a:t>
            </a:r>
            <a:endParaRPr/>
          </a:p>
          <a:p>
            <a:pPr indent="-228600" lvl="0" marL="457200" rtl="0" algn="ctr">
              <a:lnSpc>
                <a:spcPct val="90000"/>
              </a:lnSpc>
              <a:spcBef>
                <a:spcPts val="1000"/>
              </a:spcBef>
              <a:spcAft>
                <a:spcPts val="0"/>
              </a:spcAft>
              <a:buSzPts val="1800"/>
              <a:buNone/>
            </a:pPr>
            <a:br>
              <a:rPr lang="en-US" sz="3200">
                <a:solidFill>
                  <a:schemeClr val="accent1"/>
                </a:solidFill>
                <a:latin typeface="Arial"/>
                <a:ea typeface="Arial"/>
                <a:cs typeface="Arial"/>
                <a:sym typeface="Arial"/>
              </a:rPr>
            </a:br>
            <a:r>
              <a:rPr lang="en-US" sz="3200">
                <a:solidFill>
                  <a:schemeClr val="accent1"/>
                </a:solidFill>
                <a:latin typeface="Arial"/>
                <a:ea typeface="Arial"/>
                <a:cs typeface="Arial"/>
                <a:sym typeface="Arial"/>
              </a:rPr>
              <a:t>Θα εργαστείτε με ένα ημερολόγιο αναστοχασμού για να αξιολογήσετε την πρόοδό σας, να προσαρμόσετε το σχέδιο δράσης σας και να υποστηρίξετε την προσωπική και επαγγελματική σας ανάπτυξη καθ' όλη τη διάρκεια του σχολικού έτους.</a:t>
            </a:r>
            <a:endParaRPr sz="3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Συζήτηση για «Σπάσιμο του Πάγου»</a:t>
            </a:r>
            <a:endParaRPr/>
          </a:p>
        </p:txBody>
      </p:sp>
      <p:sp>
        <p:nvSpPr>
          <p:cNvPr id="376" name="Google Shape;376;p3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Ας ξεκινήσουμε με έναν σύντομο αναστοχασμό:</a:t>
            </a:r>
            <a:endParaRPr/>
          </a:p>
          <a:p>
            <a:pPr indent="-228600" lvl="0" marL="457200" marR="0" rtl="0" algn="l">
              <a:lnSpc>
                <a:spcPct val="90000"/>
              </a:lnSpc>
              <a:spcBef>
                <a:spcPts val="1000"/>
              </a:spcBef>
              <a:spcAft>
                <a:spcPts val="0"/>
              </a:spcAft>
              <a:buClr>
                <a:schemeClr val="dk1"/>
              </a:buClr>
              <a:buSzPts val="1800"/>
              <a:buFont typeface="Arial"/>
              <a:buNone/>
            </a:pPr>
            <a:br>
              <a:rPr lang="en-US" sz="2400"/>
            </a:br>
            <a:r>
              <a:rPr lang="en-US" sz="2400"/>
              <a:t>• Τι σημαίνει για εσάς η αναστοχαστική πρακτική στην καθημερινή σας εργασία;</a:t>
            </a:r>
            <a:br>
              <a:rPr lang="en-US" sz="2400"/>
            </a:br>
            <a:r>
              <a:rPr lang="en-US" sz="2400"/>
              <a:t>• Πότε συνήθως αναστοχάζεστε τη διδασκαλία σας;</a:t>
            </a:r>
            <a:br>
              <a:rPr lang="en-US" sz="2400"/>
            </a:br>
            <a:r>
              <a:rPr lang="en-US" sz="2400"/>
              <a:t>• Τι σας βοηθά να αναστοχάζεστε και τι σας δυσκολεύει;</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Γιατί να Αναστοχάζεστε;</a:t>
            </a:r>
            <a:endParaRPr b="1"/>
          </a:p>
        </p:txBody>
      </p:sp>
      <p:grpSp>
        <p:nvGrpSpPr>
          <p:cNvPr id="383" name="Google Shape;383;p33"/>
          <p:cNvGrpSpPr/>
          <p:nvPr/>
        </p:nvGrpSpPr>
        <p:grpSpPr>
          <a:xfrm>
            <a:off x="815546" y="1284024"/>
            <a:ext cx="10713308" cy="5041959"/>
            <a:chOff x="0" y="-99933"/>
            <a:chExt cx="10713308" cy="5041959"/>
          </a:xfrm>
        </p:grpSpPr>
        <p:cxnSp>
          <p:nvCxnSpPr>
            <p:cNvPr id="384" name="Google Shape;384;p33"/>
            <p:cNvCxnSpPr/>
            <p:nvPr/>
          </p:nvCxnSpPr>
          <p:spPr>
            <a:xfrm>
              <a:off x="0" y="675"/>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385" name="Google Shape;385;p33"/>
            <p:cNvSpPr/>
            <p:nvPr/>
          </p:nvSpPr>
          <p:spPr>
            <a:xfrm>
              <a:off x="0" y="675"/>
              <a:ext cx="10713308" cy="87231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33"/>
            <p:cNvSpPr txBox="1"/>
            <p:nvPr/>
          </p:nvSpPr>
          <p:spPr>
            <a:xfrm>
              <a:off x="0" y="-99933"/>
              <a:ext cx="10713308" cy="9877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100" u="none" cap="none" strike="noStrike">
                  <a:solidFill>
                    <a:srgbClr val="000000"/>
                  </a:solidFill>
                  <a:latin typeface="Arial"/>
                  <a:ea typeface="Arial"/>
                  <a:cs typeface="Arial"/>
                  <a:sym typeface="Arial"/>
                </a:rPr>
                <a:t>Για να επαναπροσδιορίζετε την επαγγελματική σας ταυτότητα</a:t>
              </a:r>
              <a:r>
                <a:rPr b="0" i="0" lang="en-US" sz="2100" u="none" cap="none" strike="noStrike">
                  <a:solidFill>
                    <a:srgbClr val="000000"/>
                  </a:solidFill>
                  <a:latin typeface="Arial"/>
                  <a:ea typeface="Arial"/>
                  <a:cs typeface="Arial"/>
                  <a:sym typeface="Arial"/>
                </a:rPr>
                <a:t>: Η αναστοχαστική σκέψη σας βοηθά να αποσαφηνίσετε τις ικανότητες, τις πεποιθήσεις και τις στάσεις σας (Naseem et al., 2023).</a:t>
              </a:r>
              <a:endParaRPr b="0" i="0" sz="2100" u="none" cap="none" strike="noStrike">
                <a:solidFill>
                  <a:srgbClr val="000000"/>
                </a:solidFill>
                <a:latin typeface="Arial"/>
                <a:ea typeface="Arial"/>
                <a:cs typeface="Arial"/>
                <a:sym typeface="Arial"/>
              </a:endParaRPr>
            </a:p>
          </p:txBody>
        </p:sp>
        <p:cxnSp>
          <p:nvCxnSpPr>
            <p:cNvPr id="387" name="Google Shape;387;p33"/>
            <p:cNvCxnSpPr/>
            <p:nvPr/>
          </p:nvCxnSpPr>
          <p:spPr>
            <a:xfrm>
              <a:off x="0" y="872985"/>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388" name="Google Shape;388;p33"/>
            <p:cNvSpPr/>
            <p:nvPr/>
          </p:nvSpPr>
          <p:spPr>
            <a:xfrm>
              <a:off x="0" y="872985"/>
              <a:ext cx="10713308" cy="10172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33"/>
            <p:cNvSpPr txBox="1"/>
            <p:nvPr/>
          </p:nvSpPr>
          <p:spPr>
            <a:xfrm>
              <a:off x="0" y="887767"/>
              <a:ext cx="10713308" cy="87231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100" u="none" cap="none" strike="noStrike">
                  <a:solidFill>
                    <a:srgbClr val="000000"/>
                  </a:solidFill>
                  <a:latin typeface="Arial"/>
                  <a:ea typeface="Arial"/>
                  <a:cs typeface="Arial"/>
                  <a:sym typeface="Arial"/>
                </a:rPr>
                <a:t>Για να βελτιώνετε τη διδασκαλία σας σε πραγματικό χρόνο</a:t>
              </a:r>
              <a:r>
                <a:rPr b="0" i="0" lang="en-US" sz="2100" u="none" cap="none" strike="noStrike">
                  <a:solidFill>
                    <a:srgbClr val="000000"/>
                  </a:solidFill>
                  <a:latin typeface="Arial"/>
                  <a:ea typeface="Arial"/>
                  <a:cs typeface="Arial"/>
                  <a:sym typeface="Arial"/>
                </a:rPr>
                <a:t>: Η αναστοχαστική δράση σας επιτρέπει να προσαρμόζεστε με βάση τις αντιδράσεις των μαθητών/-τριών και την πρόοδο της μάθησης (Purnama et al., 2025).</a:t>
              </a:r>
              <a:endParaRPr b="0" i="0" sz="2100" u="none" cap="none" strike="noStrike">
                <a:solidFill>
                  <a:srgbClr val="000000"/>
                </a:solidFill>
                <a:latin typeface="Arial"/>
                <a:ea typeface="Arial"/>
                <a:cs typeface="Arial"/>
                <a:sym typeface="Arial"/>
              </a:endParaRPr>
            </a:p>
          </p:txBody>
        </p:sp>
        <p:cxnSp>
          <p:nvCxnSpPr>
            <p:cNvPr id="390" name="Google Shape;390;p33"/>
            <p:cNvCxnSpPr/>
            <p:nvPr/>
          </p:nvCxnSpPr>
          <p:spPr>
            <a:xfrm>
              <a:off x="0" y="1890246"/>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391" name="Google Shape;391;p33"/>
            <p:cNvSpPr/>
            <p:nvPr/>
          </p:nvSpPr>
          <p:spPr>
            <a:xfrm>
              <a:off x="0" y="1890246"/>
              <a:ext cx="10713308" cy="10172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33"/>
            <p:cNvSpPr txBox="1"/>
            <p:nvPr/>
          </p:nvSpPr>
          <p:spPr>
            <a:xfrm>
              <a:off x="0" y="1890246"/>
              <a:ext cx="10713308" cy="101726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100" u="none" cap="none" strike="noStrike">
                  <a:solidFill>
                    <a:srgbClr val="000000"/>
                  </a:solidFill>
                  <a:latin typeface="Arial"/>
                  <a:ea typeface="Arial"/>
                  <a:cs typeface="Arial"/>
                  <a:sym typeface="Arial"/>
                </a:rPr>
                <a:t>Για να καινοτομείτε και να προσαρμόζεστε</a:t>
              </a:r>
              <a:r>
                <a:rPr b="0" i="0" lang="en-US" sz="2100" u="none" cap="none" strike="noStrike">
                  <a:solidFill>
                    <a:srgbClr val="000000"/>
                  </a:solidFill>
                  <a:latin typeface="Arial"/>
                  <a:ea typeface="Arial"/>
                  <a:cs typeface="Arial"/>
                  <a:sym typeface="Arial"/>
                </a:rPr>
                <a:t>: Οι εκπαιδευτικοί που αναστοχάζονται είναι πιο δημιουργικοί/-κές και ανταποκρίνονται καλύτερα στις προκλήσεις της τάξης (Jaeger, 2013· Purnama et al., 2025)</a:t>
              </a:r>
              <a:endParaRPr b="0" i="0" sz="2100" u="none" cap="none" strike="noStrike">
                <a:solidFill>
                  <a:srgbClr val="000000"/>
                </a:solidFill>
                <a:latin typeface="Arial"/>
                <a:ea typeface="Arial"/>
                <a:cs typeface="Arial"/>
                <a:sym typeface="Arial"/>
              </a:endParaRPr>
            </a:p>
          </p:txBody>
        </p:sp>
        <p:cxnSp>
          <p:nvCxnSpPr>
            <p:cNvPr id="393" name="Google Shape;393;p33"/>
            <p:cNvCxnSpPr/>
            <p:nvPr/>
          </p:nvCxnSpPr>
          <p:spPr>
            <a:xfrm>
              <a:off x="0" y="2907506"/>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394" name="Google Shape;394;p33"/>
            <p:cNvSpPr/>
            <p:nvPr/>
          </p:nvSpPr>
          <p:spPr>
            <a:xfrm>
              <a:off x="0" y="2907506"/>
              <a:ext cx="10713308" cy="10172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3"/>
            <p:cNvSpPr txBox="1"/>
            <p:nvPr/>
          </p:nvSpPr>
          <p:spPr>
            <a:xfrm>
              <a:off x="0" y="2907506"/>
              <a:ext cx="10713308" cy="101726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100" u="none" cap="none" strike="noStrike">
                  <a:solidFill>
                    <a:srgbClr val="000000"/>
                  </a:solidFill>
                  <a:latin typeface="Arial"/>
                  <a:ea typeface="Arial"/>
                  <a:cs typeface="Arial"/>
                  <a:sym typeface="Arial"/>
                </a:rPr>
                <a:t>Για να αναπτύσσετε ισχυρότερες σχέσεις</a:t>
              </a:r>
              <a:r>
                <a:rPr b="0" i="0" lang="en-US" sz="2100" u="none" cap="none" strike="noStrike">
                  <a:solidFill>
                    <a:srgbClr val="000000"/>
                  </a:solidFill>
                  <a:latin typeface="Arial"/>
                  <a:ea typeface="Arial"/>
                  <a:cs typeface="Arial"/>
                  <a:sym typeface="Arial"/>
                </a:rPr>
                <a:t>: Οι εκπαιδευτικοί που αναστοχάζονται τακτικά τείνουν να είναι πιο ευαίσθητοι/-τες στις ανάγκες των μαθητών/-τριών και να καλλιεργούν βαθύτερες σχέσεις (Jaeger, 2013).</a:t>
              </a:r>
              <a:endParaRPr b="0" i="0" sz="2100" u="none" cap="none" strike="noStrike">
                <a:solidFill>
                  <a:srgbClr val="000000"/>
                </a:solidFill>
                <a:latin typeface="Arial"/>
                <a:ea typeface="Arial"/>
                <a:cs typeface="Arial"/>
                <a:sym typeface="Arial"/>
              </a:endParaRPr>
            </a:p>
          </p:txBody>
        </p:sp>
        <p:cxnSp>
          <p:nvCxnSpPr>
            <p:cNvPr id="396" name="Google Shape;396;p33"/>
            <p:cNvCxnSpPr/>
            <p:nvPr/>
          </p:nvCxnSpPr>
          <p:spPr>
            <a:xfrm>
              <a:off x="0" y="3924766"/>
              <a:ext cx="10713308" cy="0"/>
            </a:xfrm>
            <a:prstGeom prst="straightConnector1">
              <a:avLst/>
            </a:prstGeom>
            <a:solidFill>
              <a:srgbClr val="18CBDC"/>
            </a:solidFill>
            <a:ln cap="flat" cmpd="sng" w="25400">
              <a:solidFill>
                <a:srgbClr val="18CBDC"/>
              </a:solidFill>
              <a:prstDash val="solid"/>
              <a:round/>
              <a:headEnd len="sm" w="sm" type="none"/>
              <a:tailEnd len="sm" w="sm" type="none"/>
            </a:ln>
          </p:spPr>
        </p:cxnSp>
        <p:sp>
          <p:nvSpPr>
            <p:cNvPr id="397" name="Google Shape;397;p33"/>
            <p:cNvSpPr/>
            <p:nvPr/>
          </p:nvSpPr>
          <p:spPr>
            <a:xfrm>
              <a:off x="0" y="3924766"/>
              <a:ext cx="10713308" cy="101726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3"/>
            <p:cNvSpPr txBox="1"/>
            <p:nvPr/>
          </p:nvSpPr>
          <p:spPr>
            <a:xfrm>
              <a:off x="0" y="3924766"/>
              <a:ext cx="10713308" cy="101726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1" i="0" lang="en-US" sz="2100" u="none" cap="none" strike="noStrike">
                  <a:solidFill>
                    <a:srgbClr val="000000"/>
                  </a:solidFill>
                  <a:latin typeface="Arial"/>
                  <a:ea typeface="Arial"/>
                  <a:cs typeface="Arial"/>
                  <a:sym typeface="Arial"/>
                </a:rPr>
                <a:t>Για να δημιουργήσετε μια κοινότητα μάθησης</a:t>
              </a:r>
              <a:r>
                <a:rPr b="0" i="0" lang="en-US" sz="2100" u="none" cap="none" strike="noStrike">
                  <a:solidFill>
                    <a:srgbClr val="000000"/>
                  </a:solidFill>
                  <a:latin typeface="Arial"/>
                  <a:ea typeface="Arial"/>
                  <a:cs typeface="Arial"/>
                  <a:sym typeface="Arial"/>
                </a:rPr>
                <a:t>: Η ανταλλαγή προβληματισμών με συναδέλφους ενισχύει τη συνεργασία και την υποστήριξη (Purnama et al., 2025).</a:t>
              </a:r>
              <a:endParaRPr b="0" i="0" sz="210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Αναστοχασμός για την Ψηφιακή Ευημερία</a:t>
            </a:r>
            <a:endParaRPr b="1"/>
          </a:p>
        </p:txBody>
      </p:sp>
      <p:sp>
        <p:nvSpPr>
          <p:cNvPr id="405" name="Google Shape;405;p34"/>
          <p:cNvSpPr txBox="1"/>
          <p:nvPr>
            <p:ph idx="2" type="body"/>
          </p:nvPr>
        </p:nvSpPr>
        <p:spPr>
          <a:xfrm>
            <a:off x="123825" y="980772"/>
            <a:ext cx="11944350" cy="5692983"/>
          </a:xfrm>
          <a:prstGeom prst="rect">
            <a:avLst/>
          </a:prstGeom>
          <a:noFill/>
          <a:ln>
            <a:noFill/>
          </a:ln>
        </p:spPr>
        <p:txBody>
          <a:bodyPr anchorCtr="0" anchor="t" bIns="45700" lIns="91425" spcFirstLastPara="1" rIns="91425" wrap="square" tIns="45700">
            <a:noAutofit/>
          </a:bodyPr>
          <a:lstStyle/>
          <a:p>
            <a:pPr indent="-42863" lvl="0" marL="271463" rtl="0" algn="l">
              <a:lnSpc>
                <a:spcPct val="90000"/>
              </a:lnSpc>
              <a:spcBef>
                <a:spcPts val="1200"/>
              </a:spcBef>
              <a:spcAft>
                <a:spcPts val="0"/>
              </a:spcAft>
              <a:buSzPts val="1800"/>
              <a:buNone/>
            </a:pPr>
            <a:r>
              <a:rPr b="1" i="0" lang="en-US" u="none" strike="noStrike">
                <a:solidFill>
                  <a:srgbClr val="000000"/>
                </a:solidFill>
              </a:rPr>
              <a:t>Τα ψηφιακά εργαλεία είναι απαραίτητα, αλλά η υπερβολική χρήση τους μπορεί να έχει αρνητικές συνέπειες. Η αναστοχαστική σκέψη σχετικά με τη χρήση της τεχνολογίας σας βοηθά:</a:t>
            </a:r>
            <a:endParaRPr b="1"/>
          </a:p>
          <a:p>
            <a:pPr indent="-228600" lvl="0" marL="457200" rtl="0" algn="l">
              <a:lnSpc>
                <a:spcPct val="90000"/>
              </a:lnSpc>
              <a:spcBef>
                <a:spcPts val="2400"/>
              </a:spcBef>
              <a:spcAft>
                <a:spcPts val="0"/>
              </a:spcAft>
              <a:buSzPts val="1800"/>
              <a:buFont typeface="Arial"/>
              <a:buChar char="•"/>
            </a:pPr>
            <a:r>
              <a:rPr b="0" i="0" lang="en-US" u="none" strike="noStrike">
                <a:solidFill>
                  <a:srgbClr val="000000"/>
                </a:solidFill>
              </a:rPr>
              <a:t>Να αναγνωρίσετε ανθυγιεινά μοτίβα (π.χ. υπερβολικός χρόνος σε οθόνες, συνεχείς ειδοποιήσεις).</a:t>
            </a:r>
            <a:endParaRPr/>
          </a:p>
          <a:p>
            <a:pPr indent="-228600" lvl="0" marL="457200" rtl="0" algn="l">
              <a:lnSpc>
                <a:spcPct val="90000"/>
              </a:lnSpc>
              <a:spcBef>
                <a:spcPts val="1000"/>
              </a:spcBef>
              <a:spcAft>
                <a:spcPts val="0"/>
              </a:spcAft>
              <a:buSzPts val="1800"/>
              <a:buFont typeface="Arial"/>
              <a:buChar char="•"/>
            </a:pPr>
            <a:r>
              <a:rPr b="0" i="0" lang="en-US" u="none" strike="noStrike">
                <a:solidFill>
                  <a:srgbClr val="000000"/>
                </a:solidFill>
              </a:rPr>
              <a:t>Να επανασυνδεθείτε με τον σκοπό της διδασκαλίας σας.</a:t>
            </a:r>
            <a:endParaRPr/>
          </a:p>
          <a:p>
            <a:pPr indent="-228600" lvl="0" marL="457200" rtl="0" algn="l">
              <a:lnSpc>
                <a:spcPct val="90000"/>
              </a:lnSpc>
              <a:spcBef>
                <a:spcPts val="1000"/>
              </a:spcBef>
              <a:spcAft>
                <a:spcPts val="0"/>
              </a:spcAft>
              <a:buSzPts val="1800"/>
              <a:buFont typeface="Arial"/>
              <a:buChar char="•"/>
            </a:pPr>
            <a:r>
              <a:rPr b="0" i="0" lang="en-US" u="none" strike="noStrike">
                <a:solidFill>
                  <a:srgbClr val="000000"/>
                </a:solidFill>
              </a:rPr>
              <a:t>Να λάβετε συνειδητές αποφάσεις σχετικά με το πώς και πότε θα χρησιμοποιείτε την τεχνολογία.</a:t>
            </a:r>
            <a:endParaRPr/>
          </a:p>
          <a:p>
            <a:pPr indent="-228600" lvl="0" marL="457200" rtl="0" algn="l">
              <a:lnSpc>
                <a:spcPct val="90000"/>
              </a:lnSpc>
              <a:spcBef>
                <a:spcPts val="2400"/>
              </a:spcBef>
              <a:spcAft>
                <a:spcPts val="0"/>
              </a:spcAft>
              <a:buSzPts val="1800"/>
              <a:buNone/>
            </a:pPr>
            <a:r>
              <a:rPr b="1" i="0" lang="en-US" u="none" strike="noStrike">
                <a:solidFill>
                  <a:schemeClr val="dk2"/>
                </a:solidFill>
              </a:rPr>
              <a:t>Δραστηριότητα: Πώς να εφαρμόσετε την αναστοχαστική σκέψη στην πράξη</a:t>
            </a:r>
            <a:endParaRPr b="1">
              <a:solidFill>
                <a:schemeClr val="dk2"/>
              </a:solidFill>
            </a:endParaRPr>
          </a:p>
          <a:p>
            <a:pPr indent="-228600" lvl="0" marL="457200" rtl="0" algn="l">
              <a:lnSpc>
                <a:spcPct val="90000"/>
              </a:lnSpc>
              <a:spcBef>
                <a:spcPts val="2200"/>
              </a:spcBef>
              <a:spcAft>
                <a:spcPts val="0"/>
              </a:spcAft>
              <a:buSzPts val="1800"/>
              <a:buFont typeface="Arial"/>
              <a:buChar char="•"/>
            </a:pPr>
            <a:r>
              <a:rPr b="0" i="0" lang="en-US" u="none" strike="noStrike">
                <a:solidFill>
                  <a:srgbClr val="000000"/>
                </a:solidFill>
              </a:rPr>
              <a:t>Μπορείτε να σκεφτείτε μια πρόσφατη στιγμή που η αναστοχαστική σκέψη σας βοήθησε να βελτιωθείτε ή να προσαρμοστείτε;</a:t>
            </a:r>
            <a:endParaRPr/>
          </a:p>
          <a:p>
            <a:pPr indent="-228600" lvl="0" marL="457200" rtl="0" algn="l">
              <a:lnSpc>
                <a:spcPct val="90000"/>
              </a:lnSpc>
              <a:spcBef>
                <a:spcPts val="1000"/>
              </a:spcBef>
              <a:spcAft>
                <a:spcPts val="0"/>
              </a:spcAft>
              <a:buSzPts val="1800"/>
              <a:buFont typeface="Arial"/>
              <a:buChar char="•"/>
            </a:pPr>
            <a:r>
              <a:rPr lang="en-US">
                <a:solidFill>
                  <a:srgbClr val="000000"/>
                </a:solidFill>
              </a:rPr>
              <a:t>Τι είναι αυτό που δυσκολεύει τον αναστοχασμό στο τρέχον πρόγραμμά σας</a:t>
            </a:r>
            <a:r>
              <a:rPr b="0" i="0" lang="en-US" u="none" strike="noStrike">
                <a:solidFill>
                  <a:srgbClr val="000000"/>
                </a:solidFill>
              </a:rPr>
              <a:t>;</a:t>
            </a:r>
            <a:endParaRPr/>
          </a:p>
          <a:p>
            <a:pPr indent="-228600" lvl="0" marL="457200" rtl="0" algn="l">
              <a:lnSpc>
                <a:spcPct val="90000"/>
              </a:lnSpc>
              <a:spcBef>
                <a:spcPts val="1000"/>
              </a:spcBef>
              <a:spcAft>
                <a:spcPts val="0"/>
              </a:spcAft>
              <a:buSzPts val="1800"/>
              <a:buFont typeface="Arial"/>
              <a:buChar char="•"/>
            </a:pPr>
            <a:r>
              <a:rPr b="0" i="0" lang="en-US" u="none" strike="noStrike">
                <a:solidFill>
                  <a:srgbClr val="000000"/>
                </a:solidFill>
              </a:rPr>
              <a:t>Είναι ο χρόνος, η νοοτροπία, η έλλειψη εργαλείων ή κάτι άλλο;</a:t>
            </a:r>
            <a:endParaRPr/>
          </a:p>
          <a:p>
            <a:pPr indent="-228600" lvl="0" marL="457200" rtl="0" algn="l">
              <a:lnSpc>
                <a:spcPct val="90000"/>
              </a:lnSpc>
              <a:spcBef>
                <a:spcPts val="2200"/>
              </a:spcBef>
              <a:spcAft>
                <a:spcPts val="0"/>
              </a:spcAft>
              <a:buSzPts val="1800"/>
              <a:buNone/>
            </a:pPr>
            <a:r>
              <a:rPr b="0" i="0" lang="en-US" u="none" strike="noStrike">
                <a:solidFill>
                  <a:srgbClr val="000000"/>
                </a:solidFill>
              </a:rPr>
              <a:t>Μοιραστείτε ιδέες για το πώς μπορείτε να κάνετε τον αναστοχασμό πρακτικό και εφικτό σε πολυάσχολα προγράμματα.</a:t>
            </a:r>
            <a:endParaRPr b="0"/>
          </a:p>
          <a:p>
            <a:pPr indent="-228600" lvl="0" marL="457200" rtl="0" algn="l">
              <a:lnSpc>
                <a:spcPct val="90000"/>
              </a:lnSpc>
              <a:spcBef>
                <a:spcPts val="2400"/>
              </a:spcBef>
              <a:spcAft>
                <a:spcPts val="0"/>
              </a:spcAft>
              <a:buSzPts val="1800"/>
              <a:buNone/>
            </a:pPr>
            <a:r>
              <a:rPr b="0" i="0" lang="en-US" u="none" strike="noStrike">
                <a:solidFill>
                  <a:srgbClr val="000000"/>
                </a:solidFill>
              </a:rPr>
              <a:t>Ενθαρρύνετε την ανταλλαγή πρακτικών συμβουλών και στρατηγικών που έχουν αποδειχθεί αποτελεσματικές (π.χ. εφαρμογές, τήρηση ημερολογίου, προτροπές).</a:t>
            </a:r>
            <a:endParaRPr b="0"/>
          </a:p>
          <a:p>
            <a:pPr indent="-228600" lvl="0" marL="457200" rtl="0" algn="l">
              <a:lnSpc>
                <a:spcPct val="90000"/>
              </a:lnSpc>
              <a:spcBef>
                <a:spcPts val="2200"/>
              </a:spcBef>
              <a:spcAft>
                <a:spcPts val="0"/>
              </a:spcAft>
              <a:buSzPts val="1800"/>
              <a:buNone/>
            </a:pPr>
            <a:br>
              <a:rPr lang="en-US"/>
            </a:b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3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Υπέρβαση της Επιφανειακής Σκέψης</a:t>
            </a:r>
            <a:endParaRPr b="1"/>
          </a:p>
        </p:txBody>
      </p:sp>
      <p:sp>
        <p:nvSpPr>
          <p:cNvPr id="412" name="Google Shape;412;p35"/>
          <p:cNvSpPr txBox="1"/>
          <p:nvPr>
            <p:ph idx="1" type="body"/>
          </p:nvPr>
        </p:nvSpPr>
        <p:spPr>
          <a:xfrm>
            <a:off x="97971" y="881743"/>
            <a:ext cx="5998029" cy="5870121"/>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sz="2100"/>
              <a:t>Αυτό το κεφάλαιο σας προκαλεί να προσπεράσετε τις γρήγορες παρατηρήσεις και να συμμετάσχετε σε αναστοχασμό υψηλότερου επιπέδου — να σκεφτείτε σε βάθος την πρακτική σας, τους μαθητές/-τριές σας και το ψηφιακό σας περιβάλλον.</a:t>
            </a:r>
            <a:endParaRPr sz="2100"/>
          </a:p>
          <a:p>
            <a:pPr indent="-228600" lvl="0" marL="457200" marR="0" rtl="0" algn="l">
              <a:lnSpc>
                <a:spcPct val="90000"/>
              </a:lnSpc>
              <a:spcBef>
                <a:spcPts val="1000"/>
              </a:spcBef>
              <a:spcAft>
                <a:spcPts val="0"/>
              </a:spcAft>
              <a:buClr>
                <a:schemeClr val="dk1"/>
              </a:buClr>
              <a:buSzPts val="1800"/>
              <a:buFont typeface="Arial"/>
              <a:buNone/>
            </a:pPr>
            <a:r>
              <a:rPr b="1" lang="en-US" sz="2100"/>
              <a:t>Ο Κύκλος του Gibbs στη Διαδικασία Αναστοχασμού</a:t>
            </a:r>
            <a:endParaRPr sz="2100"/>
          </a:p>
          <a:p>
            <a:pPr indent="-285750" lvl="0" marL="514350" rtl="0" algn="l">
              <a:lnSpc>
                <a:spcPct val="90000"/>
              </a:lnSpc>
              <a:spcBef>
                <a:spcPts val="1000"/>
              </a:spcBef>
              <a:spcAft>
                <a:spcPts val="0"/>
              </a:spcAft>
              <a:buSzPts val="1800"/>
              <a:buFont typeface="Arial"/>
              <a:buChar char="•"/>
            </a:pPr>
            <a:r>
              <a:rPr lang="en-US" sz="2100"/>
              <a:t>Ο Κύκλος Αναστοχασμού του Gibbs (Gibbs, 1988) είναι μια δομημένη προσέγγιση για να αναστοχαστείτε τις εμπειρίες σας και να προχωρήσετε σε πρακτικά συμπεράσματα. Ο κύκλος ενθαρρύνει μια βαθιά και συστηματική προσέγγιση στον αναστοχασμό καθοδηγώντας σας σε έξι (6) στάδια: περιγραφή, συναισθήματα, αξιολόγηση, ανάλυση, συμπέρασμα και σχέδιο δράσης. </a:t>
            </a:r>
            <a:endParaRPr sz="2100"/>
          </a:p>
          <a:p>
            <a:pPr indent="-228600" lvl="0" marL="457200" marR="0" rtl="0" algn="l">
              <a:lnSpc>
                <a:spcPct val="90000"/>
              </a:lnSpc>
              <a:spcBef>
                <a:spcPts val="1000"/>
              </a:spcBef>
              <a:spcAft>
                <a:spcPts val="0"/>
              </a:spcAft>
              <a:buClr>
                <a:schemeClr val="dk1"/>
              </a:buClr>
              <a:buSzPts val="1800"/>
              <a:buFont typeface="Arial"/>
              <a:buNone/>
            </a:pPr>
            <a:r>
              <a:t/>
            </a:r>
            <a:endParaRPr/>
          </a:p>
        </p:txBody>
      </p:sp>
      <p:pic>
        <p:nvPicPr>
          <p:cNvPr id="413" name="Google Shape;413;p35"/>
          <p:cNvPicPr preferRelativeResize="0"/>
          <p:nvPr/>
        </p:nvPicPr>
        <p:blipFill rotWithShape="1">
          <a:blip r:embed="rId3">
            <a:alphaModFix/>
          </a:blip>
          <a:srcRect b="0" l="0" r="0" t="0"/>
          <a:stretch/>
        </p:blipFill>
        <p:spPr>
          <a:xfrm>
            <a:off x="6096000" y="906237"/>
            <a:ext cx="5865341" cy="587012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Σκοπός των Επερχόμενων Περιπτώσεων</a:t>
            </a:r>
            <a:endParaRPr/>
          </a:p>
        </p:txBody>
      </p:sp>
      <p:sp>
        <p:nvSpPr>
          <p:cNvPr id="419" name="Google Shape;419;p36"/>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185738" rtl="0" algn="l">
              <a:lnSpc>
                <a:spcPct val="90000"/>
              </a:lnSpc>
              <a:spcBef>
                <a:spcPts val="1000"/>
              </a:spcBef>
              <a:spcAft>
                <a:spcPts val="0"/>
              </a:spcAft>
              <a:buSzPts val="1800"/>
              <a:buNone/>
            </a:pPr>
            <a:r>
              <a:t/>
            </a:r>
            <a:endParaRPr sz="2400"/>
          </a:p>
          <a:p>
            <a:pPr indent="0" lvl="0" marL="185738" rtl="0" algn="l">
              <a:lnSpc>
                <a:spcPct val="90000"/>
              </a:lnSpc>
              <a:spcBef>
                <a:spcPts val="1000"/>
              </a:spcBef>
              <a:spcAft>
                <a:spcPts val="0"/>
              </a:spcAft>
              <a:buSzPts val="1800"/>
              <a:buNone/>
            </a:pPr>
            <a:r>
              <a:rPr lang="en-US" sz="2400"/>
              <a:t>Στις επόμενες διαφάνειες, παρουσιάζεται μια σειρά παραδειγμάτων που δείχνουν τον τρόπο με τον οποίο εφαρμόζεται στην πράξη ο Κύκλος Αναστοχασμού του Gibbs.</a:t>
            </a:r>
            <a:endParaRPr/>
          </a:p>
          <a:p>
            <a:pPr indent="0" lvl="0" marL="185738" rtl="0" algn="l">
              <a:lnSpc>
                <a:spcPct val="90000"/>
              </a:lnSpc>
              <a:spcBef>
                <a:spcPts val="1000"/>
              </a:spcBef>
              <a:spcAft>
                <a:spcPts val="0"/>
              </a:spcAft>
              <a:buSzPts val="1800"/>
              <a:buNone/>
            </a:pPr>
            <a:br>
              <a:rPr lang="en-US" sz="2400"/>
            </a:br>
            <a:r>
              <a:rPr lang="en-US" sz="2400"/>
              <a:t>Κάθε περίπτωση απεικονίζει μια διαφορετική πτυχή της ψηφιακής ευημερίας των εκπαιδευτικών και δείχνει πώς η δομημένη αναστοχαστική διαδικασία μπορεί να οδηγήσει σε σαφέστερη κατανόηση και αποτελεσματικότερες ενέργειες.</a:t>
            </a:r>
            <a:br>
              <a:rPr lang="en-US" sz="2400"/>
            </a:br>
            <a:r>
              <a:rPr lang="en-US" sz="2400"/>
              <a:t>Αυτές οι περιπτώσεις θα σας βοηθήσουν να αναπτύξετε τη δική σας αναστοχαστική πρακτική στη συνέχεια αυτού του κεφαλαίου.</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Περίπτωση: Θετικά Συναισθήματα </a:t>
            </a:r>
            <a:endParaRPr b="1"/>
          </a:p>
        </p:txBody>
      </p:sp>
      <p:graphicFrame>
        <p:nvGraphicFramePr>
          <p:cNvPr id="425" name="Google Shape;425;p37"/>
          <p:cNvGraphicFramePr/>
          <p:nvPr/>
        </p:nvGraphicFramePr>
        <p:xfrm>
          <a:off x="345989" y="976184"/>
          <a:ext cx="3000000" cy="3000000"/>
        </p:xfrm>
        <a:graphic>
          <a:graphicData uri="http://schemas.openxmlformats.org/drawingml/2006/table">
            <a:tbl>
              <a:tblPr>
                <a:noFill/>
                <a:tableStyleId>{67551439-51A5-4E13-8501-5F353F4DC5E5}</a:tableStyleId>
              </a:tblPr>
              <a:tblGrid>
                <a:gridCol w="5848175"/>
                <a:gridCol w="5848175"/>
              </a:tblGrid>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Στάδιο</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Περιεχόμενο</a:t>
                      </a:r>
                      <a:endParaRPr sz="18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Περιγραφή</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Οι πολλές ώρες που περνάτε μπροστά σε οθόνες σας εξαντλούν σωματικά και ψυχικά.</a:t>
                      </a:r>
                      <a:endParaRPr sz="18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Συναισθήματα</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Αισθάνεστε εξάντληση, ευερεθιστότητα και έλλειψη κινήτρου.</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Αξιολόγηση</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Τα ψηφιακά εργαλεία σας βοηθούν να παραμείνετε οργανωμένοι/-νες, αλλά η συνεχής χρήση της οθόνης σας στερεί ενέργεια.</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Ανάλυση</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Σπάνια κάνετε διαλείμματα, ενώ συχνά εργάζεστε μέχρι αργά. Έρευνες δείχνουν ότι τα διαλείμματα βελτιώνουν τη συναισθηματική ευημερία.</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Συμπέρασμα</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Χρειάζεστε σαφέστερα όρια και σύντομα διαλείμματα κατά τη διάρκεια της ψηφιακής σας εργασίας.</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Σχέδιο Δράσης</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Χρησιμοποιήστε ένα χρονόμετρο για διαλείμματα διάρκειας 5 λεπτών κάθε 45 λεπτά. Ορίστε μια καθημερινή ώρα «ψηφιακής αποτοξίνωσης». Παρακολουθήστε την ενέργειά σας κάθε εβδομάδα.</a:t>
                      </a:r>
                      <a:endParaRPr sz="1800" u="none" cap="none" strike="noStrike"/>
                    </a:p>
                  </a:txBody>
                  <a:tcPr marT="45725" marB="45725" marR="91450" marL="91450" anchor="ct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Περίπτωση: Δέσμευση (Βελτίωση της Εστίασης)</a:t>
            </a:r>
            <a:endParaRPr/>
          </a:p>
        </p:txBody>
      </p:sp>
      <p:graphicFrame>
        <p:nvGraphicFramePr>
          <p:cNvPr id="431" name="Google Shape;431;p38"/>
          <p:cNvGraphicFramePr/>
          <p:nvPr/>
        </p:nvGraphicFramePr>
        <p:xfrm>
          <a:off x="345989" y="976184"/>
          <a:ext cx="3000000" cy="3000000"/>
        </p:xfrm>
        <a:graphic>
          <a:graphicData uri="http://schemas.openxmlformats.org/drawingml/2006/table">
            <a:tbl>
              <a:tblPr>
                <a:noFill/>
                <a:tableStyleId>{67551439-51A5-4E13-8501-5F353F4DC5E5}</a:tableStyleId>
              </a:tblPr>
              <a:tblGrid>
                <a:gridCol w="5848175"/>
                <a:gridCol w="5848175"/>
              </a:tblGrid>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700" u="none" cap="none" strike="noStrike"/>
                        <a:t>Στάδιο</a:t>
                      </a:r>
                      <a:endParaRPr sz="17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1700" u="none" cap="none" strike="noStrike"/>
                        <a:t>Περιεχόμενο</a:t>
                      </a:r>
                      <a:endParaRPr sz="17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700" u="none" cap="none" strike="noStrike"/>
                        <a:t>Περιγραφή</a:t>
                      </a:r>
                      <a:endParaRPr sz="17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700" u="none" cap="none" strike="noStrike"/>
                        <a:t>Οι ειδοποιήσεις και οι ψηφιακοί περισπασμοί διακόπτουν τη συγκέντρωσή σας κατά τον προγραμματισμό των μαθημάτων.</a:t>
                      </a:r>
                      <a:endParaRPr sz="17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700" u="none" cap="none" strike="noStrike"/>
                        <a:t>Συναισθήματα</a:t>
                      </a:r>
                      <a:endParaRPr sz="17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700" u="none" cap="none" strike="noStrike"/>
                        <a:t>Αισθάνεστε απογοήτευση και σύγχυση.</a:t>
                      </a:r>
                      <a:endParaRPr sz="17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700" u="none" cap="none" strike="noStrike"/>
                        <a:t>Αξιολόγηση</a:t>
                      </a:r>
                      <a:endParaRPr sz="17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700" u="none" cap="none" strike="noStrike"/>
                        <a:t>Η παραγωγικότητα και η αίσθηση επιτυχίας μειώνονται.</a:t>
                      </a:r>
                      <a:endParaRPr sz="17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700" u="none" cap="none" strike="noStrike"/>
                        <a:t>Ανάλυση</a:t>
                      </a:r>
                      <a:endParaRPr sz="17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700" u="none" cap="none" strike="noStrike"/>
                        <a:t>Η ενασχόληση με πολλές εργασίες ταυτόχρονα (multitasking) και οι διακοπές κάνουν κακό στη δέσμευση. Η εστιασμένη εργασία βελτιώνει την απόδοση.</a:t>
                      </a:r>
                      <a:endParaRPr sz="17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700" u="none" cap="none" strike="noStrike"/>
                        <a:t>Συμπέρασμα</a:t>
                      </a:r>
                      <a:endParaRPr sz="17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700" u="none" cap="none" strike="noStrike"/>
                        <a:t>Χρειάζεστε ένα περιβάλλον χωρίς περισπασμούς και προγραμματισμένα διαστήματα συγκέντρωσης.</a:t>
                      </a:r>
                      <a:endParaRPr sz="17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700" u="none" cap="none" strike="noStrike"/>
                        <a:t>Σχέδιο Δράσης</a:t>
                      </a:r>
                      <a:endParaRPr sz="17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700" u="none" cap="none" strike="noStrike"/>
                        <a:t>Ενεργοποιήστε τη λειτουργία συγκέντρωσης. Προγραμματίστε χρόνο για σχεδιασμό χωρίς διακοπές. Αναστοχαστείτε κάθε μήνα σχετικά με τη δέσμευσή σας.</a:t>
                      </a:r>
                      <a:endParaRPr sz="1700" u="none" cap="none" strike="noStrike"/>
                    </a:p>
                  </a:txBody>
                  <a:tcPr marT="45725" marB="45725" marR="91450" marL="91450" anchor="ct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700"/>
              <a:t>Περίπτωση: Επίτευγμα (Γιορτάζοντας Μικρές Νίκες)</a:t>
            </a:r>
            <a:endParaRPr sz="3700"/>
          </a:p>
        </p:txBody>
      </p:sp>
      <p:graphicFrame>
        <p:nvGraphicFramePr>
          <p:cNvPr id="437" name="Google Shape;437;p39"/>
          <p:cNvGraphicFramePr/>
          <p:nvPr/>
        </p:nvGraphicFramePr>
        <p:xfrm>
          <a:off x="345989" y="976184"/>
          <a:ext cx="3000000" cy="3000000"/>
        </p:xfrm>
        <a:graphic>
          <a:graphicData uri="http://schemas.openxmlformats.org/drawingml/2006/table">
            <a:tbl>
              <a:tblPr>
                <a:noFill/>
                <a:tableStyleId>{67551439-51A5-4E13-8501-5F353F4DC5E5}</a:tableStyleId>
              </a:tblPr>
              <a:tblGrid>
                <a:gridCol w="5848175"/>
                <a:gridCol w="5848175"/>
              </a:tblGrid>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Στάδιο</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Περιεχόμενο</a:t>
                      </a:r>
                      <a:endParaRPr sz="18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Περιγραφή</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Ένας απλουστευμένος ψηφιακός πίνακας ελέγχου βελτιώνει τη ροή του μαθήματος.</a:t>
                      </a:r>
                      <a:endParaRPr sz="18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Συναισθήματα</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Αισθάνεστε υπερηφάνεια και μεγαλύτερη αυτοπεποίθηση χρησιμοποιώντας ψηφιακά εργαλεία.</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Αξιολόγηση</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Η συγκέντρωση και η συμμετοχή των μαθητών/-τριών βελτιώθηκαν, αν και η εγκατάσταση χρειάστηκε χρόνο.</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Ανάλυση</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Μικρές, σκόπιμες αλλαγές οδηγούν σε πραγματική πρόοδο.</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Συμπέρασμα</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Πρέπει να παρατηρείτε και να γιορτάζετε τις μικρές επιτυχίες πιο συχνά.</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Σχέδιο Δράσης</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Καταγράψτε τις μικρές επιτυχίες στο ημερολόγιο. Μοιραστείτε μια συμβουλή για την ψηφιακή ευημερία κάθε τρίμηνο/τετράμηνο με την ομάδα σας.</a:t>
                      </a:r>
                      <a:endParaRPr sz="1800" u="none" cap="none" strike="noStrike"/>
                    </a:p>
                  </a:txBody>
                  <a:tcPr marT="45725" marB="45725" marR="91450" marL="91450"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Μαθησιακοί Στόχοι </a:t>
            </a:r>
            <a:endParaRPr/>
          </a:p>
        </p:txBody>
      </p:sp>
      <p:sp>
        <p:nvSpPr>
          <p:cNvPr id="163" name="Google Shape;163;p4"/>
          <p:cNvSpPr txBox="1"/>
          <p:nvPr>
            <p:ph idx="2" type="body"/>
          </p:nvPr>
        </p:nvSpPr>
        <p:spPr>
          <a:xfrm>
            <a:off x="0" y="797521"/>
            <a:ext cx="11944350" cy="5881575"/>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200"/>
              <a:t>Κεφάλαιο 2.3</a:t>
            </a:r>
            <a:br>
              <a:rPr lang="en-US" sz="2200"/>
            </a:br>
            <a:r>
              <a:rPr lang="en-US" sz="2200"/>
              <a:t>Μετά το τέλος του κεφαλαίου, θα είστε σε θέση:</a:t>
            </a:r>
            <a:br>
              <a:rPr lang="en-US" sz="2200"/>
            </a:br>
            <a:r>
              <a:rPr lang="en-US" sz="2200"/>
              <a:t>• Να κατανοείτε τις ανάγκες των μαθητών/-τριών χρησιμοποιώντας και ερμηνεύοντας τον Δείκτη Ψηφιακής Ευημερίας PERMA για Μαθητές/-τριες.</a:t>
            </a:r>
            <a:br>
              <a:rPr lang="en-US" sz="2200"/>
            </a:br>
            <a:r>
              <a:rPr lang="en-US" sz="2200"/>
              <a:t>• Να προσαρμόζετε στρατηγικές αξιολόγησης για να αξιολογείτε αποτελεσματικά την ψηφιακή ευημερία των μαθητών/-τριών.</a:t>
            </a:r>
            <a:br>
              <a:rPr lang="en-US" sz="2200"/>
            </a:br>
            <a:r>
              <a:rPr lang="en-US" sz="2200"/>
              <a:t>• Να διευκολύνετε ανοιχτές, ασφαλείς συζητήσεις που προωθούν τον αναστοχασμό και τις υγιείς ψηφιακές συνήθειες.</a:t>
            </a:r>
            <a:endParaRPr sz="2200"/>
          </a:p>
          <a:p>
            <a:pPr indent="-228600" lvl="0" marL="457200" marR="0" rtl="0" algn="l">
              <a:lnSpc>
                <a:spcPct val="90000"/>
              </a:lnSpc>
              <a:spcBef>
                <a:spcPts val="1000"/>
              </a:spcBef>
              <a:spcAft>
                <a:spcPts val="0"/>
              </a:spcAft>
              <a:buClr>
                <a:schemeClr val="dk2"/>
              </a:buClr>
              <a:buSzPts val="1800"/>
              <a:buFont typeface="Arial"/>
              <a:buNone/>
            </a:pPr>
            <a:r>
              <a:rPr b="1" lang="en-US" sz="2200"/>
              <a:t>Κεφάλαιο 2.4</a:t>
            </a:r>
            <a:br>
              <a:rPr lang="en-US" sz="2200"/>
            </a:br>
            <a:r>
              <a:rPr lang="en-US" sz="2200"/>
              <a:t>Μετά το τέλος του κεφαλαίου, θα είστε σε θέση:</a:t>
            </a:r>
            <a:br>
              <a:rPr lang="en-US" sz="2200"/>
            </a:br>
            <a:r>
              <a:rPr lang="en-US" sz="2200"/>
              <a:t>• Να κατανοείτε πώς τα ψηφιακά όρια επηρεάζουν την ψηφιακή ευημερία των μαθητών/-τριών και των εκπαιδευτικών.</a:t>
            </a:r>
            <a:br>
              <a:rPr lang="en-US" sz="2200"/>
            </a:br>
            <a:r>
              <a:rPr lang="en-US" sz="2200"/>
              <a:t>• Να αναπτύξετε υγιέστερα ψηφιακά όρια για τον εαυτό σας και τους/τις μαθητές/-τριές σας.</a:t>
            </a:r>
            <a:br>
              <a:rPr lang="en-US" sz="2200"/>
            </a:br>
            <a:r>
              <a:rPr lang="en-US" sz="2200"/>
              <a:t>• Να χρησιμοποιείτε την Οδηγός για την Ψηφιακή Ευημερία της Τάξης για να συνδημιουργείτε κατευθυντήριες οδηγίες.</a:t>
            </a:r>
            <a:br>
              <a:rPr lang="en-US" sz="2200"/>
            </a:br>
            <a:r>
              <a:rPr lang="en-US" sz="2200"/>
              <a:t>• Να δημιουργείτε συγκεκριμένες δράσεις για την ενίσχυση της ψηφιακής ευημερίας και των ορίων.</a:t>
            </a:r>
            <a:br>
              <a:rPr lang="en-US" sz="2200"/>
            </a:br>
            <a:r>
              <a:rPr lang="en-US" sz="2200"/>
              <a:t>• Να εφαρμόζετε τεκμηριωμένες παρεμβάσεις και δραστηριότητες για τους/τις μαθητές/-τριες.</a:t>
            </a:r>
            <a:endParaRPr sz="2200"/>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000"/>
              <a:t>Περίπτωση: Εξωτερικοί Παράγοντες (Περιορισμοί Υποδομών)</a:t>
            </a:r>
            <a:endParaRPr b="1" sz="3000"/>
          </a:p>
        </p:txBody>
      </p:sp>
      <p:graphicFrame>
        <p:nvGraphicFramePr>
          <p:cNvPr id="443" name="Google Shape;443;p40"/>
          <p:cNvGraphicFramePr/>
          <p:nvPr/>
        </p:nvGraphicFramePr>
        <p:xfrm>
          <a:off x="345989" y="976184"/>
          <a:ext cx="3000000" cy="3000000"/>
        </p:xfrm>
        <a:graphic>
          <a:graphicData uri="http://schemas.openxmlformats.org/drawingml/2006/table">
            <a:tbl>
              <a:tblPr>
                <a:noFill/>
                <a:tableStyleId>{67551439-51A5-4E13-8501-5F353F4DC5E5}</a:tableStyleId>
              </a:tblPr>
              <a:tblGrid>
                <a:gridCol w="5848175"/>
                <a:gridCol w="5848175"/>
              </a:tblGrid>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Στάδιο</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Περιεχόμενο</a:t>
                      </a:r>
                      <a:endParaRPr sz="18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Περιγραφή</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Μια ψηφιακή δραστηριότητα απέτυχε λόγω αδύναμου Wi-Fi και άνισης πρόσβασης στις συσκευές.</a:t>
                      </a:r>
                      <a:endParaRPr sz="1800" u="none" cap="none" strike="noStrike"/>
                    </a:p>
                  </a:txBody>
                  <a:tcPr marT="45725" marB="45725" marR="91450" marL="91450" anchor="ctr"/>
                </a:tc>
              </a:tr>
              <a:tr h="5636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Συναισθήματα</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Αισθάνεστε απογοήτευση και ανικανότητα.</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Αξιολόγηση</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Η δραστηριότητα ήταν καλή, αλλά τα προβλήματα υποδομής και ισότητας στάθηκαν εμπόδιο.</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Ανάλυση</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Η ψηφιακή ευημερία διαμορφώνεται από την πρόσβαση, την πολιτική και την υποστήριξη, όχι μόνο από τις συνήθειες.</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Συμπέρασμα</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Χρειάζεστε σχεδιασμό που να λαμβάνει υπόψη το πλαίσιο και επιλογές δημιουργίας αντιγράφων ασφαλείας.</a:t>
                      </a:r>
                      <a:endParaRPr sz="1800" u="none" cap="none" strike="noStrike"/>
                    </a:p>
                  </a:txBody>
                  <a:tcPr marT="45725" marB="45725" marR="91450" marL="91450" anchor="ctr"/>
                </a:tc>
              </a:tr>
              <a:tr h="9581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Σχέδιο Δράσης</a:t>
                      </a:r>
                      <a:endParaRPr sz="18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Προετοιμάστε εναλλακτικές λύσεις χαμηλής τεχνολογίας. Εξετάστε τα επίπεδα πρόσβασης. Υποστηρίξτε τη βελτίωση της υποδομής. Παρακολουθήστε τα εμπόδια στο αρχείο καταγραφής.</a:t>
                      </a:r>
                      <a:endParaRPr sz="1800" u="none" cap="none" strike="noStrike"/>
                    </a:p>
                  </a:txBody>
                  <a:tcPr marT="45725" marB="45725" marR="91450" marL="91450" anchor="ct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Δραστηριότητα</a:t>
            </a:r>
            <a:endParaRPr b="1"/>
          </a:p>
        </p:txBody>
      </p:sp>
      <p:sp>
        <p:nvSpPr>
          <p:cNvPr id="450" name="Google Shape;450;p41"/>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271463" rtl="0" algn="l">
              <a:lnSpc>
                <a:spcPct val="90000"/>
              </a:lnSpc>
              <a:spcBef>
                <a:spcPts val="1000"/>
              </a:spcBef>
              <a:spcAft>
                <a:spcPts val="0"/>
              </a:spcAft>
              <a:buSzPts val="1800"/>
              <a:buNone/>
            </a:pPr>
            <a:r>
              <a:rPr lang="en-US"/>
              <a:t>Γράψτε τη δική σας περίπτωση αναστοχασμού σύμφωνα με έναν στόχο του </a:t>
            </a:r>
            <a:r>
              <a:rPr b="1" lang="en-US"/>
              <a:t>Εξατομικευμένου Σχεδίου Δράσης που δημιουργήσατε στο Κεφάλαιο 2.1</a:t>
            </a:r>
            <a:endParaRPr/>
          </a:p>
          <a:p>
            <a:pPr indent="0" lvl="0" marL="271463" rtl="0" algn="l">
              <a:lnSpc>
                <a:spcPct val="90000"/>
              </a:lnSpc>
              <a:spcBef>
                <a:spcPts val="1000"/>
              </a:spcBef>
              <a:spcAft>
                <a:spcPts val="0"/>
              </a:spcAft>
              <a:buSzPts val="1800"/>
              <a:buNone/>
            </a:pPr>
            <a:r>
              <a:rPr lang="en-US"/>
              <a:t>Αυτό το ημερολόγιο αυτοαναστοχασμού είναι ένα πρακτικό εργαλείο για την </a:t>
            </a:r>
            <a:r>
              <a:rPr b="1" lang="en-US"/>
              <a:t>παρακολούθηση της πορείας σας προς την ψηφιακή ευημερία </a:t>
            </a:r>
            <a:r>
              <a:rPr lang="en-US"/>
              <a:t>με την πάροδο του χρόνου, το οποίο συμπληρώνονει </a:t>
            </a:r>
            <a:r>
              <a:rPr b="1" lang="en-US"/>
              <a:t>το Εξατομικευμένο Σχέδιο Δράσης</a:t>
            </a:r>
            <a:r>
              <a:rPr lang="en-US"/>
              <a:t>. Υποστηρίζει την προσωπική ευθύνη και την ανασκόπηση για την ενημέρωση των στόχων του σχεδίου δράσης σας, ώστε να συνεχίσετε να προοδεύετε. Χρησιμοποιήστε ένα ημερολόγιο αυτοαναστοχασμού για να καταγράφετε τακτικά τις εμπειρίες και τις σκέψεις σας.</a:t>
            </a:r>
            <a:endParaRPr/>
          </a:p>
          <a:p>
            <a:pPr indent="0" lvl="0" marL="271463" rtl="0" algn="l">
              <a:lnSpc>
                <a:spcPct val="90000"/>
              </a:lnSpc>
              <a:spcBef>
                <a:spcPts val="1000"/>
              </a:spcBef>
              <a:spcAft>
                <a:spcPts val="0"/>
              </a:spcAft>
              <a:buSzPts val="1800"/>
              <a:buNone/>
            </a:pPr>
            <a:r>
              <a:rPr b="1" lang="en-US"/>
              <a:t>Οδηγίες</a:t>
            </a:r>
            <a:endParaRPr/>
          </a:p>
          <a:p>
            <a:pPr indent="-342898" lvl="0" marL="614363" rtl="0" algn="l">
              <a:lnSpc>
                <a:spcPct val="90000"/>
              </a:lnSpc>
              <a:spcBef>
                <a:spcPts val="1000"/>
              </a:spcBef>
              <a:spcAft>
                <a:spcPts val="0"/>
              </a:spcAft>
              <a:buSzPts val="1800"/>
              <a:buFont typeface="Arial"/>
              <a:buChar char="•"/>
            </a:pPr>
            <a:r>
              <a:rPr lang="en-US"/>
              <a:t>Χρησιμοποιήστε το ημερολόγιο αυτοαναστοχασμού </a:t>
            </a:r>
            <a:r>
              <a:rPr b="1" lang="en-US"/>
              <a:t>κάθε μήνα ή κάθε τρίμηνο/τετράμηνο </a:t>
            </a:r>
            <a:r>
              <a:rPr lang="en-US"/>
              <a:t>για να αναστοχαστείτε σχετικά με την πρόοδό σας.</a:t>
            </a:r>
            <a:endParaRPr/>
          </a:p>
          <a:p>
            <a:pPr indent="-342898" lvl="0" marL="614363" rtl="0" algn="l">
              <a:lnSpc>
                <a:spcPct val="90000"/>
              </a:lnSpc>
              <a:spcBef>
                <a:spcPts val="1000"/>
              </a:spcBef>
              <a:spcAft>
                <a:spcPts val="0"/>
              </a:spcAft>
              <a:buSzPts val="1800"/>
              <a:buFont typeface="Arial"/>
              <a:buChar char="•"/>
            </a:pPr>
            <a:r>
              <a:rPr lang="en-US"/>
              <a:t>Προσδιορίστε τι λειτούργησε καλά και σημειώστε τυχόν προκλήσεις που αντιμετωπίσατε και τις ενέργειες που πρέπει να κάνετε για να παραμείνετε στον σωστό δρόμο.</a:t>
            </a:r>
            <a:endParaRPr/>
          </a:p>
          <a:p>
            <a:pPr indent="-342898" lvl="0" marL="614363" rtl="0" algn="l">
              <a:lnSpc>
                <a:spcPct val="90000"/>
              </a:lnSpc>
              <a:spcBef>
                <a:spcPts val="1000"/>
              </a:spcBef>
              <a:spcAft>
                <a:spcPts val="0"/>
              </a:spcAft>
              <a:buSzPts val="1800"/>
              <a:buFont typeface="Arial"/>
              <a:buChar char="•"/>
            </a:pPr>
            <a:r>
              <a:rPr lang="en-US"/>
              <a:t>Προτείνετε </a:t>
            </a:r>
            <a:r>
              <a:rPr b="1" lang="en-US"/>
              <a:t>προσαρμογές </a:t>
            </a:r>
            <a:r>
              <a:rPr lang="en-US"/>
              <a:t>με βάση τις αναστοχαστικές σας σκέψεις στο </a:t>
            </a:r>
            <a:r>
              <a:rPr b="1" lang="en-US"/>
              <a:t>Εξατομικευμένο Σχέδιο Δράσης του Κεφαλαίου 2.1</a:t>
            </a:r>
            <a:r>
              <a:rPr lang="en-US"/>
              <a:t>.</a:t>
            </a:r>
            <a:endParaRPr/>
          </a:p>
          <a:p>
            <a:pPr indent="-342898" lvl="0" marL="614363" rtl="0" algn="l">
              <a:lnSpc>
                <a:spcPct val="90000"/>
              </a:lnSpc>
              <a:spcBef>
                <a:spcPts val="1000"/>
              </a:spcBef>
              <a:spcAft>
                <a:spcPts val="0"/>
              </a:spcAft>
              <a:buSzPts val="1800"/>
              <a:buFont typeface="Arial"/>
              <a:buChar char="•"/>
            </a:pPr>
            <a:r>
              <a:rPr lang="en-US"/>
              <a:t>Μοιραστείτε τις ιδέες σας με συναδέλφους ή μέντορες για να προωθήσετε τη συνεργατική μάθηση και την ανταλλαγή καλών πρακτικών.</a:t>
            </a:r>
            <a:endParaRPr/>
          </a:p>
          <a:p>
            <a:pPr indent="-342898" lvl="0" marL="614363" rtl="0" algn="l">
              <a:lnSpc>
                <a:spcPct val="90000"/>
              </a:lnSpc>
              <a:spcBef>
                <a:spcPts val="1000"/>
              </a:spcBef>
              <a:spcAft>
                <a:spcPts val="0"/>
              </a:spcAft>
              <a:buSzPts val="1800"/>
              <a:buFont typeface="Arial"/>
              <a:buChar char="•"/>
            </a:pPr>
            <a:r>
              <a:rPr lang="en-US"/>
              <a:t>Αυτό το εργαλείο σας βοηθά να διασφαλίσετε ότι οι στρατηγικές σας για την ψηφιακή ευημερία παραμένουν ευέλικτες, σχετικές και αποτελεσματικές καθ' όλη τη διάρκεια του σχολικού έτους.</a:t>
            </a:r>
            <a:br>
              <a:rPr lang="en-US"/>
            </a:b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2"/>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2400"/>
              <a:t>Ενότητα 2.3 Κατανόηση της Ψηφιακής Ευημερίας των Μαθητών/-τριών</a:t>
            </a:r>
            <a:br>
              <a:rPr b="1" lang="en-US" sz="2400"/>
            </a:br>
            <a:endParaRPr b="1"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Εισαγωγή </a:t>
            </a:r>
            <a:endParaRPr b="1"/>
          </a:p>
        </p:txBody>
      </p:sp>
      <p:sp>
        <p:nvSpPr>
          <p:cNvPr id="461" name="Google Shape;461;p43"/>
          <p:cNvSpPr txBox="1"/>
          <p:nvPr>
            <p:ph idx="1" type="body"/>
          </p:nvPr>
        </p:nvSpPr>
        <p:spPr>
          <a:xfrm>
            <a:off x="97971" y="881743"/>
            <a:ext cx="11332029" cy="5870121"/>
          </a:xfrm>
          <a:prstGeom prst="rect">
            <a:avLst/>
          </a:prstGeom>
          <a:noFill/>
          <a:ln>
            <a:noFill/>
          </a:ln>
        </p:spPr>
        <p:txBody>
          <a:bodyPr anchorCtr="0" anchor="t" bIns="45700" lIns="91425" spcFirstLastPara="1" rIns="91425" wrap="square" tIns="45700">
            <a:noAutofit/>
          </a:bodyPr>
          <a:lstStyle/>
          <a:p>
            <a:pPr indent="-12700" lvl="0" marL="271463" rtl="0" algn="l">
              <a:lnSpc>
                <a:spcPct val="90000"/>
              </a:lnSpc>
              <a:spcBef>
                <a:spcPts val="1000"/>
              </a:spcBef>
              <a:spcAft>
                <a:spcPts val="0"/>
              </a:spcAft>
              <a:buSzPts val="1800"/>
              <a:buNone/>
            </a:pPr>
            <a:r>
              <a:t/>
            </a:r>
            <a:endParaRPr sz="2400"/>
          </a:p>
          <a:p>
            <a:pPr indent="-12700" lvl="0" marL="271463" rtl="0" algn="l">
              <a:lnSpc>
                <a:spcPct val="90000"/>
              </a:lnSpc>
              <a:spcBef>
                <a:spcPts val="1000"/>
              </a:spcBef>
              <a:spcAft>
                <a:spcPts val="0"/>
              </a:spcAft>
              <a:buSzPts val="1800"/>
              <a:buNone/>
            </a:pPr>
            <a:r>
              <a:rPr lang="en-US" sz="2400"/>
              <a:t>Σε αυτό το κεφάλαιο, θα εξετάσετε πώς τα ψηφιακά περιβάλλοντα επηρεάζουν την ευημερία των μαθητών/-τριών.</a:t>
            </a:r>
            <a:br>
              <a:rPr lang="en-US" sz="2400"/>
            </a:br>
            <a:r>
              <a:rPr lang="en-US" sz="2400"/>
              <a:t>Θα εργαστείτε με τον Δείκτη Ψηφιακής Ευημερίας PERMA για Μαθητές/-τριες, προκειμένου να προσδιορίσετε τις βασικές ανάγκες και να προσαρμόσετε τις στρατηγικές αξιολόγησης για διαφορετικές ηλικιακές ομάδες.</a:t>
            </a:r>
            <a:endParaRPr/>
          </a:p>
          <a:p>
            <a:pPr indent="-228600" lvl="0" marL="457200" marR="0" rtl="0" algn="l">
              <a:lnSpc>
                <a:spcPct val="90000"/>
              </a:lnSpc>
              <a:spcBef>
                <a:spcPts val="1000"/>
              </a:spcBef>
              <a:spcAft>
                <a:spcPts val="0"/>
              </a:spcAft>
              <a:buClr>
                <a:schemeClr val="dk1"/>
              </a:buClr>
              <a:buSzPts val="1800"/>
              <a:buFont typeface="Arial"/>
              <a:buNone/>
            </a:pPr>
            <a:r>
              <a:t/>
            </a:r>
            <a:endParaRPr b="1" sz="2400"/>
          </a:p>
          <a:p>
            <a:pPr indent="-228600" lvl="0" marL="457200" marR="0" rtl="0" algn="l">
              <a:lnSpc>
                <a:spcPct val="90000"/>
              </a:lnSpc>
              <a:spcBef>
                <a:spcPts val="1000"/>
              </a:spcBef>
              <a:spcAft>
                <a:spcPts val="0"/>
              </a:spcAft>
              <a:buClr>
                <a:schemeClr val="dk1"/>
              </a:buClr>
              <a:buSzPts val="1800"/>
              <a:buFont typeface="Arial"/>
              <a:buNone/>
            </a:pPr>
            <a:r>
              <a:rPr b="1" lang="en-US" sz="2400"/>
              <a:t>Συγκεκριμένα, θα σας παρουσιάσουμε:</a:t>
            </a:r>
            <a:br>
              <a:rPr lang="en-US" sz="2400"/>
            </a:br>
            <a:r>
              <a:rPr lang="en-US" sz="2400"/>
              <a:t>• Πώς να χρησιμοποιείτε τον δείκτη για μαθητές/-τριες.</a:t>
            </a:r>
            <a:br>
              <a:rPr lang="en-US" sz="2400"/>
            </a:br>
            <a:r>
              <a:rPr lang="en-US" sz="2400"/>
              <a:t>• Ένα εργαλείο παρατήρησης της τάξης για την κατανόηση των ψηφιακών συμπεριφορών των μαθητών/-τριών.</a:t>
            </a:r>
            <a:br>
              <a:rPr lang="en-US" sz="2400"/>
            </a:br>
            <a:r>
              <a:rPr lang="en-US" sz="2400"/>
              <a:t>• Κατευθυντήριες ερωτήσεις που υποστηρίζουν τη συζήτηση σχετικά με τις ψηφιακές συνήθειες και την ευημερία των μαθητών/-τριών.</a:t>
            </a:r>
            <a:endParaRPr/>
          </a:p>
          <a:p>
            <a:pPr indent="-228600" lvl="0" marL="457200" marR="0" rtl="0" algn="l">
              <a:lnSpc>
                <a:spcPct val="90000"/>
              </a:lnSpc>
              <a:spcBef>
                <a:spcPts val="1000"/>
              </a:spcBef>
              <a:spcAft>
                <a:spcPts val="0"/>
              </a:spcAft>
              <a:buClr>
                <a:schemeClr val="dk1"/>
              </a:buClr>
              <a:buSzPts val="1800"/>
              <a:buFont typeface="Arial"/>
              <a:buNone/>
            </a:pPr>
            <a:br>
              <a:rPr lang="en-US"/>
            </a:b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4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Χρήση του Δείκτη Ψηφιακής Ευημερίας PERMA για Μαθητές/-τριες</a:t>
            </a:r>
            <a:endParaRPr b="1" sz="2800"/>
          </a:p>
        </p:txBody>
      </p:sp>
      <p:sp>
        <p:nvSpPr>
          <p:cNvPr id="468" name="Google Shape;468;p4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271463" rtl="0" algn="l">
              <a:lnSpc>
                <a:spcPct val="90000"/>
              </a:lnSpc>
              <a:spcBef>
                <a:spcPts val="1000"/>
              </a:spcBef>
              <a:spcAft>
                <a:spcPts val="0"/>
              </a:spcAft>
              <a:buSzPts val="1800"/>
              <a:buNone/>
            </a:pPr>
            <a:r>
              <a:rPr lang="en-US" sz="1900"/>
              <a:t>Ο Δείκτης Ψηφιακής Ευημερίας PERMA για Μαθητές/-τριες βοηθά στον εντοπισμό των δυνατών σημείων και των τομέων που χρήζουν βελτίωσης σε όλες τις διαστάσεις του PERMA. Μπορεί να χρησιμοποιηθεί στην αρχή, στη μέση και στο τέλος ενός τριμήνου/τετραμήνου για την παρακολούθηση της προόδου.</a:t>
            </a:r>
            <a:endParaRPr sz="1900"/>
          </a:p>
          <a:p>
            <a:pPr indent="-12700" lvl="0" marL="271463" rtl="0" algn="l">
              <a:lnSpc>
                <a:spcPct val="90000"/>
              </a:lnSpc>
              <a:spcBef>
                <a:spcPts val="1000"/>
              </a:spcBef>
              <a:spcAft>
                <a:spcPts val="0"/>
              </a:spcAft>
              <a:buSzPts val="1800"/>
              <a:buNone/>
            </a:pPr>
            <a:r>
              <a:rPr b="1" lang="en-US" sz="1900"/>
              <a:t>Πώς να χρησιμοποιήσετε τον Δείκτη:</a:t>
            </a:r>
            <a:br>
              <a:rPr lang="en-US" sz="1900"/>
            </a:br>
            <a:r>
              <a:rPr lang="en-US" sz="1900"/>
              <a:t>• Χρησιμοποιήστε τον ως εργαλείο συζήτησης, όχι για βαθμολόγηση.</a:t>
            </a:r>
            <a:br>
              <a:rPr lang="en-US" sz="1900"/>
            </a:br>
            <a:r>
              <a:rPr lang="en-US" sz="1900"/>
              <a:t>• Ενθαρρύνετε τους/τις μαθητές/-τριες να αναστοχαστούν σχετικά με τις βαθμολογίες τους και να θέσουν προσωπικούς στόχους.</a:t>
            </a:r>
            <a:br>
              <a:rPr lang="en-US" sz="1900"/>
            </a:br>
            <a:r>
              <a:rPr lang="en-US" sz="1900"/>
              <a:t>• Συνδυάστε τα αποτελέσματα με παρατηρήσεις και συζητήσεις για μια πληρέστερη εικόνα.</a:t>
            </a:r>
            <a:endParaRPr sz="1900"/>
          </a:p>
          <a:p>
            <a:pPr indent="-228600" lvl="0" marL="457200" marR="0" rtl="0" algn="l">
              <a:lnSpc>
                <a:spcPct val="90000"/>
              </a:lnSpc>
              <a:spcBef>
                <a:spcPts val="1000"/>
              </a:spcBef>
              <a:spcAft>
                <a:spcPts val="0"/>
              </a:spcAft>
              <a:buClr>
                <a:schemeClr val="dk1"/>
              </a:buClr>
              <a:buSzPts val="1800"/>
              <a:buFont typeface="Arial"/>
              <a:buNone/>
            </a:pPr>
            <a:r>
              <a:t/>
            </a:r>
            <a:endParaRPr sz="1900"/>
          </a:p>
          <a:p>
            <a:pPr indent="-228600" lvl="0" marL="457200" marR="0" rtl="0" algn="l">
              <a:lnSpc>
                <a:spcPct val="90000"/>
              </a:lnSpc>
              <a:spcBef>
                <a:spcPts val="1000"/>
              </a:spcBef>
              <a:spcAft>
                <a:spcPts val="0"/>
              </a:spcAft>
              <a:buClr>
                <a:schemeClr val="dk1"/>
              </a:buClr>
              <a:buSzPts val="1800"/>
              <a:buFont typeface="Arial"/>
              <a:buNone/>
            </a:pPr>
            <a:r>
              <a:t/>
            </a:r>
            <a:endParaRPr sz="1900"/>
          </a:p>
        </p:txBody>
      </p:sp>
      <p:graphicFrame>
        <p:nvGraphicFramePr>
          <p:cNvPr id="469" name="Google Shape;469;p44"/>
          <p:cNvGraphicFramePr/>
          <p:nvPr/>
        </p:nvGraphicFramePr>
        <p:xfrm>
          <a:off x="531342" y="3627708"/>
          <a:ext cx="3000000" cy="3000000"/>
        </p:xfrm>
        <a:graphic>
          <a:graphicData uri="http://schemas.openxmlformats.org/drawingml/2006/table">
            <a:tbl>
              <a:tblPr>
                <a:noFill/>
                <a:tableStyleId>{67551439-51A5-4E13-8501-5F353F4DC5E5}</a:tableStyleId>
              </a:tblPr>
              <a:tblGrid>
                <a:gridCol w="3686100"/>
                <a:gridCol w="3686100"/>
                <a:gridCol w="3686100"/>
              </a:tblGrid>
              <a:tr h="43820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Εύρος Βαθμολογίας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Σημασία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Τι Να Κάνετε</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938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4–5 (Υψηλή)</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Ισχυρές πρακτικές ψηφιακής ευημερίας.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Ενθαρρύνετε τη συνέχιση. Ζητήστε από τους/τις μαθητές/-τριες να μοιραστούν χρήσιμες συνήθειες.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449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3 (Μέτρια)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Ορισμένοι τομείς χρειάζονται προσοχή.</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Προσφέρετε στοχευμένη υποστήριξη ή μικρές παρεμβάσεις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938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1–2 (Χαμηλή)</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Εξαλείψτε τους κινδύνους ή τα κενά στην ψηφιακή ευημερία.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Δώστε προτεραιότητα στον σχεδιασμό, την καθοδήγηση και την πρόσθετη υποστήριξη.</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4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Χρήση του Δείκτη για την Έναρξη Συζητήσεων</a:t>
            </a:r>
            <a:endParaRPr b="1"/>
          </a:p>
        </p:txBody>
      </p:sp>
      <p:sp>
        <p:nvSpPr>
          <p:cNvPr id="476" name="Google Shape;476;p45"/>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271463" rtl="0" algn="l">
              <a:lnSpc>
                <a:spcPct val="90000"/>
              </a:lnSpc>
              <a:spcBef>
                <a:spcPts val="1000"/>
              </a:spcBef>
              <a:spcAft>
                <a:spcPts val="0"/>
              </a:spcAft>
              <a:buSzPts val="1800"/>
              <a:buNone/>
            </a:pPr>
            <a:r>
              <a:rPr lang="en-US" sz="2400"/>
              <a:t>Χρησιμοποιήστε τα στοιχεία του Δείκτη για να ξεκινήσετε διάλογο σχετικά με τον τρόπο με τον οποίο οι μαθητές/-τριες αντιλαμβάνονται την ψηφιακή τους ευημερία.</a:t>
            </a:r>
            <a:br>
              <a:rPr lang="en-US" sz="2400"/>
            </a:br>
            <a:endParaRPr sz="2400"/>
          </a:p>
          <a:p>
            <a:pPr indent="-342898" lvl="0" marL="601663" rtl="0" algn="l">
              <a:lnSpc>
                <a:spcPct val="90000"/>
              </a:lnSpc>
              <a:spcBef>
                <a:spcPts val="1000"/>
              </a:spcBef>
              <a:spcAft>
                <a:spcPts val="0"/>
              </a:spcAft>
              <a:buSzPts val="1800"/>
              <a:buFont typeface="Arial"/>
              <a:buChar char="•"/>
            </a:pPr>
            <a:r>
              <a:rPr lang="en-US" sz="2400"/>
              <a:t>Δημιουργήστε έναν ασφαλή χώρο χωρίς κριτική για αναστοχασμό και ανταλλαγή απόψεων.</a:t>
            </a:r>
            <a:endParaRPr/>
          </a:p>
          <a:p>
            <a:pPr indent="-342898" lvl="0" marL="601663" rtl="0" algn="l">
              <a:lnSpc>
                <a:spcPct val="90000"/>
              </a:lnSpc>
              <a:spcBef>
                <a:spcPts val="1000"/>
              </a:spcBef>
              <a:spcAft>
                <a:spcPts val="0"/>
              </a:spcAft>
              <a:buSzPts val="1800"/>
              <a:buFont typeface="Arial"/>
              <a:buChar char="•"/>
            </a:pPr>
            <a:r>
              <a:rPr lang="en-US" sz="2400"/>
              <a:t>Μπορείτε να χρησιμοποιήσετε εργαλεία, όπως το Miro ή το Padlet, για ομαδικές ή ανώνυμες συνεισφορές.</a:t>
            </a:r>
            <a:endParaRPr/>
          </a:p>
          <a:p>
            <a:pPr indent="-342898" lvl="0" marL="601663" rtl="0" algn="l">
              <a:lnSpc>
                <a:spcPct val="90000"/>
              </a:lnSpc>
              <a:spcBef>
                <a:spcPts val="1000"/>
              </a:spcBef>
              <a:spcAft>
                <a:spcPts val="0"/>
              </a:spcAft>
              <a:buSzPts val="1800"/>
              <a:buFont typeface="Arial"/>
              <a:buChar char="•"/>
            </a:pPr>
            <a:r>
              <a:rPr lang="en-US" sz="2400"/>
              <a:t>Μπορείτε επίσης να χρησιμοποιήσετε απλές προτροπές που συνδέονται με τους τομείς Ψηφιακής Ευημερίας PERMA για να καθοδηγήσετε τη συζήτηση.</a:t>
            </a:r>
            <a:endParaRPr/>
          </a:p>
          <a:p>
            <a:pPr indent="-12700" lvl="0" marL="271463" rtl="0" algn="l">
              <a:lnSpc>
                <a:spcPct val="90000"/>
              </a:lnSpc>
              <a:spcBef>
                <a:spcPts val="1000"/>
              </a:spcBef>
              <a:spcAft>
                <a:spcPts val="0"/>
              </a:spcAft>
              <a:buSzPts val="1800"/>
              <a:buNone/>
            </a:pPr>
            <a:br>
              <a:rPr b="1" lang="en-US" sz="2400"/>
            </a:br>
            <a:r>
              <a:rPr b="1" lang="en-US" sz="2400"/>
              <a:t>Κύριος στόχος είναι να βοηθήσετε τους/τις μαθητές/-τριες να συνειδητοποιήσουν τις ψηφιακές τους συνήθειες και τον τρόπο με τον οποίο αυτές οι συνήθειες επηρεάζουν την ευημερία τους.</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4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000"/>
              <a:t>Δραστηριότητα Αναστοχασμού: Εντοπίζοντας την Ψηφιακή Ευημερία στην Πράξη</a:t>
            </a:r>
            <a:endParaRPr sz="3000"/>
          </a:p>
        </p:txBody>
      </p:sp>
      <p:sp>
        <p:nvSpPr>
          <p:cNvPr id="483" name="Google Shape;483;p46"/>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Επιλέξτε μία ή περισσότερες ερωτήσεις για να αναστοχαστείτε:</a:t>
            </a:r>
            <a:endParaRPr/>
          </a:p>
          <a:p>
            <a:pPr indent="-12700" lvl="0" marL="457200" rtl="0" algn="l">
              <a:lnSpc>
                <a:spcPct val="90000"/>
              </a:lnSpc>
              <a:spcBef>
                <a:spcPts val="1000"/>
              </a:spcBef>
              <a:spcAft>
                <a:spcPts val="0"/>
              </a:spcAft>
              <a:buSzPts val="1800"/>
              <a:buNone/>
            </a:pPr>
            <a:r>
              <a:rPr lang="en-US" sz="2400"/>
              <a:t>• Ποια μοτίβα παρατηρώ στην ψηφιακή συμπεριφορά των μαθητών/-τριών μου;</a:t>
            </a:r>
            <a:br>
              <a:rPr lang="en-US" sz="2400"/>
            </a:br>
            <a:r>
              <a:rPr lang="en-US" sz="2400"/>
              <a:t>• Ποιοι/Ποιες μαθητές/-τριες φαίνεται να επηρεάζονται περισσότερο από τα ψηφιακά εργαλεία;</a:t>
            </a:r>
            <a:br>
              <a:rPr lang="en-US" sz="2400"/>
            </a:br>
            <a:r>
              <a:rPr lang="en-US" sz="2400"/>
              <a:t>• Πώς επηρεάζουν οι διδακτικές μου στρατηγικές την ψηφιακή τους ευημερία;</a:t>
            </a:r>
            <a:br>
              <a:rPr lang="en-US" sz="2400"/>
            </a:br>
            <a:r>
              <a:rPr lang="en-US" sz="2400"/>
              <a:t>• Ποιες ρουτίνες στην τάξη βοηθούν τους/τις μαθητές/-τριες να διαχειρίζονται τη χρήση της τεχνολογίας;</a:t>
            </a:r>
            <a:br>
              <a:rPr lang="en-US" sz="2400"/>
            </a:br>
            <a:r>
              <a:rPr lang="en-US" sz="2400"/>
              <a:t>• Πώς μπορώ να προβάλλω υγιείς ψηφιακές συνήθειες;</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Επόμενο βήμα:</a:t>
            </a:r>
            <a:endParaRPr/>
          </a:p>
          <a:p>
            <a:pPr indent="-342900" lvl="0" marL="571500" rtl="0" algn="l">
              <a:lnSpc>
                <a:spcPct val="90000"/>
              </a:lnSpc>
              <a:spcBef>
                <a:spcPts val="1000"/>
              </a:spcBef>
              <a:spcAft>
                <a:spcPts val="0"/>
              </a:spcAft>
              <a:buSzPts val="1800"/>
              <a:buFont typeface="Arial"/>
              <a:buChar char="•"/>
            </a:pPr>
            <a:r>
              <a:rPr lang="en-US" sz="2400"/>
              <a:t>Προσδιορίστε μια μικρή αλλαγή που μπορείτε να κάνετε για να υποστηρίξετε την ψηφιακή ευημερία των μαθητών/-τριών.</a:t>
            </a:r>
            <a:endParaRPr/>
          </a:p>
          <a:p>
            <a:pPr indent="-342900" lvl="0" marL="571500" rtl="0" algn="l">
              <a:lnSpc>
                <a:spcPct val="90000"/>
              </a:lnSpc>
              <a:spcBef>
                <a:spcPts val="1000"/>
              </a:spcBef>
              <a:spcAft>
                <a:spcPts val="0"/>
              </a:spcAft>
              <a:buSzPts val="1800"/>
              <a:buFont typeface="Arial"/>
              <a:buChar char="•"/>
            </a:pPr>
            <a:r>
              <a:rPr lang="en-US" sz="2400"/>
              <a:t>Σημειώστε την και κρατήστε την για τη δραστηριότητα «Οδηγός της Τάξης» (Classroom Compass).</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000"/>
              <a:t>Τεχνικές Αξιολόγησης της Ψηφιακής Ευημερίας των Μαθητών/-τριών</a:t>
            </a:r>
            <a:endParaRPr sz="3000"/>
          </a:p>
        </p:txBody>
      </p:sp>
      <p:grpSp>
        <p:nvGrpSpPr>
          <p:cNvPr id="489" name="Google Shape;489;p47"/>
          <p:cNvGrpSpPr/>
          <p:nvPr/>
        </p:nvGrpSpPr>
        <p:grpSpPr>
          <a:xfrm>
            <a:off x="262726" y="1066925"/>
            <a:ext cx="11614838" cy="5457240"/>
            <a:chOff x="0" y="79197"/>
            <a:chExt cx="11614838" cy="5457240"/>
          </a:xfrm>
        </p:grpSpPr>
        <p:sp>
          <p:nvSpPr>
            <p:cNvPr id="490" name="Google Shape;490;p47"/>
            <p:cNvSpPr/>
            <p:nvPr/>
          </p:nvSpPr>
          <p:spPr>
            <a:xfrm>
              <a:off x="0" y="536757"/>
              <a:ext cx="11614838" cy="781200"/>
            </a:xfrm>
            <a:prstGeom prst="rect">
              <a:avLst/>
            </a:prstGeom>
            <a:solidFill>
              <a:schemeClr val="lt1">
                <a:alpha val="89803"/>
              </a:schemeClr>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47"/>
            <p:cNvSpPr/>
            <p:nvPr/>
          </p:nvSpPr>
          <p:spPr>
            <a:xfrm>
              <a:off x="580741" y="79197"/>
              <a:ext cx="8130386" cy="1026688"/>
            </a:xfrm>
            <a:prstGeom prst="roundRect">
              <a:avLst>
                <a:gd fmla="val 16667" name="adj"/>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47"/>
            <p:cNvSpPr txBox="1"/>
            <p:nvPr/>
          </p:nvSpPr>
          <p:spPr>
            <a:xfrm>
              <a:off x="625413" y="123869"/>
              <a:ext cx="8041042" cy="870448"/>
            </a:xfrm>
            <a:prstGeom prst="rect">
              <a:avLst/>
            </a:prstGeom>
            <a:noFill/>
            <a:ln>
              <a:noFill/>
            </a:ln>
          </p:spPr>
          <p:txBody>
            <a:bodyPr anchorCtr="0" anchor="ctr" bIns="0" lIns="307300" spcFirstLastPara="1" rIns="3073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1600" u="none" cap="none" strike="noStrike">
                  <a:solidFill>
                    <a:srgbClr val="080301"/>
                  </a:solidFill>
                  <a:latin typeface="Arial"/>
                  <a:ea typeface="Arial"/>
                  <a:cs typeface="Arial"/>
                  <a:sym typeface="Arial"/>
                </a:rPr>
                <a:t>Παρατήρηση</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Χρησιμοποιήστε την για να αξιολογήσετε τη συμπεριφορά σε πραγματικό χρόνο.</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Αναζητήστε σημάδια απόσπασης της προσοχής, κόπωσης, απογοήτευσης. Χρησιμοποιήστε μια λίστα ελέγχου.</a:t>
              </a:r>
              <a:endParaRPr b="0" i="0" sz="1600" u="none" cap="none" strike="noStrike">
                <a:solidFill>
                  <a:srgbClr val="080301"/>
                </a:solidFill>
                <a:latin typeface="Arial"/>
                <a:ea typeface="Arial"/>
                <a:cs typeface="Arial"/>
                <a:sym typeface="Arial"/>
              </a:endParaRPr>
            </a:p>
          </p:txBody>
        </p:sp>
        <p:sp>
          <p:nvSpPr>
            <p:cNvPr id="493" name="Google Shape;493;p47"/>
            <p:cNvSpPr/>
            <p:nvPr/>
          </p:nvSpPr>
          <p:spPr>
            <a:xfrm>
              <a:off x="0" y="1942917"/>
              <a:ext cx="11614838" cy="781200"/>
            </a:xfrm>
            <a:prstGeom prst="rect">
              <a:avLst/>
            </a:prstGeom>
            <a:solidFill>
              <a:schemeClr val="lt1">
                <a:alpha val="89803"/>
              </a:schemeClr>
            </a:solidFill>
            <a:ln cap="flat" cmpd="sng" w="25400">
              <a:solidFill>
                <a:srgbClr val="FCD5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47"/>
            <p:cNvSpPr/>
            <p:nvPr/>
          </p:nvSpPr>
          <p:spPr>
            <a:xfrm>
              <a:off x="580741" y="1317957"/>
              <a:ext cx="8130386" cy="1249920"/>
            </a:xfrm>
            <a:prstGeom prst="roundRect">
              <a:avLst>
                <a:gd fmla="val 16667" name="adj"/>
              </a:avLst>
            </a:prstGeom>
            <a:solidFill>
              <a:srgbClr val="FCD5F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47"/>
            <p:cNvSpPr txBox="1"/>
            <p:nvPr/>
          </p:nvSpPr>
          <p:spPr>
            <a:xfrm>
              <a:off x="625413" y="1619277"/>
              <a:ext cx="8041042" cy="736528"/>
            </a:xfrm>
            <a:prstGeom prst="rect">
              <a:avLst/>
            </a:prstGeom>
            <a:noFill/>
            <a:ln>
              <a:noFill/>
            </a:ln>
          </p:spPr>
          <p:txBody>
            <a:bodyPr anchorCtr="0" anchor="ctr" bIns="0" lIns="307300" spcFirstLastPara="1" rIns="3073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1600" u="none" cap="none" strike="noStrike">
                  <a:solidFill>
                    <a:srgbClr val="080301"/>
                  </a:solidFill>
                  <a:latin typeface="Arial"/>
                  <a:ea typeface="Arial"/>
                  <a:cs typeface="Arial"/>
                  <a:sym typeface="Arial"/>
                </a:rPr>
                <a:t>Αυτοαξιολόγηση</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Χρησιμοποιήστε την για να βοηθήσετε τους/τις μαθητές/-τριες να αναστοχαστούν.</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Δοκιμάστε ερωτηματολόγια, ημερολόγια ή εισιτήρια εξόδου από το μάθημα (exit tickets).</a:t>
              </a:r>
              <a:endParaRPr b="0" i="0" sz="1600" u="none" cap="none" strike="noStrike">
                <a:solidFill>
                  <a:srgbClr val="000000"/>
                </a:solidFill>
                <a:latin typeface="Arial"/>
                <a:ea typeface="Arial"/>
                <a:cs typeface="Arial"/>
                <a:sym typeface="Arial"/>
              </a:endParaRPr>
            </a:p>
          </p:txBody>
        </p:sp>
        <p:sp>
          <p:nvSpPr>
            <p:cNvPr id="496" name="Google Shape;496;p47"/>
            <p:cNvSpPr/>
            <p:nvPr/>
          </p:nvSpPr>
          <p:spPr>
            <a:xfrm>
              <a:off x="0" y="3349077"/>
              <a:ext cx="11614838" cy="781200"/>
            </a:xfrm>
            <a:prstGeom prst="rect">
              <a:avLst/>
            </a:prstGeom>
            <a:solidFill>
              <a:schemeClr val="lt1">
                <a:alpha val="89803"/>
              </a:schemeClr>
            </a:solidFill>
            <a:ln cap="flat" cmpd="sng" w="25400">
              <a:solidFill>
                <a:srgbClr val="18CB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47"/>
            <p:cNvSpPr/>
            <p:nvPr/>
          </p:nvSpPr>
          <p:spPr>
            <a:xfrm>
              <a:off x="580741" y="2891517"/>
              <a:ext cx="8130386" cy="979358"/>
            </a:xfrm>
            <a:prstGeom prst="roundRect">
              <a:avLst>
                <a:gd fmla="val 16667" name="adj"/>
              </a:avLst>
            </a:prstGeom>
            <a:solidFill>
              <a:srgbClr val="18CBD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47"/>
            <p:cNvSpPr txBox="1"/>
            <p:nvPr/>
          </p:nvSpPr>
          <p:spPr>
            <a:xfrm>
              <a:off x="625413" y="3059560"/>
              <a:ext cx="8041042" cy="702674"/>
            </a:xfrm>
            <a:prstGeom prst="rect">
              <a:avLst/>
            </a:prstGeom>
            <a:noFill/>
            <a:ln>
              <a:noFill/>
            </a:ln>
          </p:spPr>
          <p:txBody>
            <a:bodyPr anchorCtr="0" anchor="ctr" bIns="0" lIns="307300" spcFirstLastPara="1" rIns="3073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1600" u="none" cap="none" strike="noStrike">
                  <a:solidFill>
                    <a:srgbClr val="080301"/>
                  </a:solidFill>
                  <a:latin typeface="Arial"/>
                  <a:ea typeface="Arial"/>
                  <a:cs typeface="Arial"/>
                  <a:sym typeface="Arial"/>
                </a:rPr>
                <a:t>Ανατροφοδότηση από Συμμαθητές/-τριες</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Χρησιμοποιήστε την κατά τη διάρκεια της ομαδικής εργασίας.</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Δώστε στους/στις μαθητές/-τριες προτάσεις για να ξεκινήσουν τις εποικοδομητικές κριτικές τους.</a:t>
              </a:r>
              <a:endParaRPr b="0" i="0" sz="1600" u="none" cap="none" strike="noStrike">
                <a:solidFill>
                  <a:srgbClr val="080301"/>
                </a:solidFill>
                <a:latin typeface="Arial"/>
                <a:ea typeface="Arial"/>
                <a:cs typeface="Arial"/>
                <a:sym typeface="Arial"/>
              </a:endParaRPr>
            </a:p>
          </p:txBody>
        </p:sp>
        <p:sp>
          <p:nvSpPr>
            <p:cNvPr id="499" name="Google Shape;499;p47"/>
            <p:cNvSpPr/>
            <p:nvPr/>
          </p:nvSpPr>
          <p:spPr>
            <a:xfrm>
              <a:off x="0" y="4755237"/>
              <a:ext cx="11614838" cy="781200"/>
            </a:xfrm>
            <a:prstGeom prst="rect">
              <a:avLst/>
            </a:prstGeom>
            <a:solidFill>
              <a:schemeClr val="lt1">
                <a:alpha val="89803"/>
              </a:schemeClr>
            </a:solidFill>
            <a:ln cap="flat" cmpd="sng" w="25400">
              <a:solidFill>
                <a:srgbClr val="A987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47"/>
            <p:cNvSpPr/>
            <p:nvPr/>
          </p:nvSpPr>
          <p:spPr>
            <a:xfrm>
              <a:off x="580741" y="4297678"/>
              <a:ext cx="8130386" cy="992564"/>
            </a:xfrm>
            <a:prstGeom prst="roundRect">
              <a:avLst>
                <a:gd fmla="val 16667" name="adj"/>
              </a:avLst>
            </a:prstGeom>
            <a:solidFill>
              <a:srgbClr val="A987F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47"/>
            <p:cNvSpPr txBox="1"/>
            <p:nvPr/>
          </p:nvSpPr>
          <p:spPr>
            <a:xfrm>
              <a:off x="625413" y="4342350"/>
              <a:ext cx="8041042" cy="756823"/>
            </a:xfrm>
            <a:prstGeom prst="rect">
              <a:avLst/>
            </a:prstGeom>
            <a:noFill/>
            <a:ln>
              <a:noFill/>
            </a:ln>
          </p:spPr>
          <p:txBody>
            <a:bodyPr anchorCtr="0" anchor="ctr" bIns="0" lIns="307300" spcFirstLastPara="1" rIns="307300" wrap="square" tIns="0">
              <a:noAutofit/>
            </a:bodyPr>
            <a:lstStyle/>
            <a:p>
              <a:pPr indent="0" lvl="0" marL="0" marR="0" rtl="0" algn="l">
                <a:lnSpc>
                  <a:spcPct val="90000"/>
                </a:lnSpc>
                <a:spcBef>
                  <a:spcPts val="0"/>
                </a:spcBef>
                <a:spcAft>
                  <a:spcPts val="0"/>
                </a:spcAft>
                <a:buClr>
                  <a:srgbClr val="000000"/>
                </a:buClr>
                <a:buSzPts val="2000"/>
                <a:buFont typeface="Arial"/>
                <a:buNone/>
              </a:pPr>
              <a:r>
                <a:rPr b="1" i="0" lang="en-US" sz="1600" u="none" cap="none" strike="noStrike">
                  <a:solidFill>
                    <a:srgbClr val="080301"/>
                  </a:solidFill>
                  <a:latin typeface="Arial"/>
                  <a:ea typeface="Arial"/>
                  <a:cs typeface="Arial"/>
                  <a:sym typeface="Arial"/>
                </a:rPr>
                <a:t>Ψηφιακοί Έλεγχοι</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Χρησιμοποιήστε τες για γρήγορη ενημέρωση.</a:t>
              </a:r>
              <a:br>
                <a:rPr b="0" i="0" lang="en-US" sz="1600" u="none" cap="none" strike="noStrike">
                  <a:solidFill>
                    <a:srgbClr val="080301"/>
                  </a:solidFill>
                  <a:latin typeface="Arial"/>
                  <a:ea typeface="Arial"/>
                  <a:cs typeface="Arial"/>
                  <a:sym typeface="Arial"/>
                </a:rPr>
              </a:br>
              <a:r>
                <a:rPr b="0" i="0" lang="en-US" sz="1600" u="none" cap="none" strike="noStrike">
                  <a:solidFill>
                    <a:srgbClr val="080301"/>
                  </a:solidFill>
                  <a:latin typeface="Arial"/>
                  <a:ea typeface="Arial"/>
                  <a:cs typeface="Arial"/>
                  <a:sym typeface="Arial"/>
                </a:rPr>
                <a:t>• Κάντε απλές ερωτήσεις χρησιμοποιώντας emoji, φανάρια ή δημοσκοπήσεις.</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4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Ταίριασμα Στόχων με Μεθόδους Αξιολόγησης</a:t>
            </a:r>
            <a:endParaRPr b="1"/>
          </a:p>
        </p:txBody>
      </p:sp>
      <p:graphicFrame>
        <p:nvGraphicFramePr>
          <p:cNvPr id="508" name="Google Shape;508;p48"/>
          <p:cNvGraphicFramePr/>
          <p:nvPr/>
        </p:nvGraphicFramePr>
        <p:xfrm>
          <a:off x="271849" y="1161534"/>
          <a:ext cx="3000000" cy="3000000"/>
        </p:xfrm>
        <a:graphic>
          <a:graphicData uri="http://schemas.openxmlformats.org/drawingml/2006/table">
            <a:tbl>
              <a:tblPr>
                <a:noFill/>
                <a:tableStyleId>{67551439-51A5-4E13-8501-5F353F4DC5E5}</a:tableStyleId>
              </a:tblPr>
              <a:tblGrid>
                <a:gridCol w="5885225"/>
                <a:gridCol w="5885225"/>
              </a:tblGrid>
              <a:tr h="910275">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Στόχος</a:t>
                      </a:r>
                      <a:endParaRPr sz="2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Καλύτερες Μέθοδοι</a:t>
                      </a:r>
                      <a:endParaRPr sz="2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Προσδιορισμός των μοτίβων σε επίπεδο τάξης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Παρατήρηση, Ψηφιακοί Έλεγχοι</a:t>
                      </a:r>
                      <a:endParaRPr sz="1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Προώθηση της αυτογνωσίας των μαθητών/-τριών</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Αυτοαξιολόγηση, Έλεγχοι</a:t>
                      </a:r>
                      <a:endParaRPr sz="1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Υποστήριξη της συνεργασίας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Ανατροφοδότηση από Συμμαθητές/-τριες</a:t>
                      </a:r>
                      <a:endParaRPr sz="1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Παρακολούθηση της ατομικής προόδου</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Συζητήσεις, Αυτοαξιολόγηση</a:t>
                      </a:r>
                      <a:endParaRPr sz="1400" u="none" cap="none" strike="noStrike"/>
                    </a:p>
                  </a:txBody>
                  <a:tcPr marT="45725" marB="45725" marR="91450" marL="91450" anchor="ctr"/>
                </a:tc>
              </a:tr>
              <a:tr h="910275">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Προώθηση μιας κουλτούρας αναστοχασμού στην τάξη</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Συνδυασμός όλων των μεθόδων με την πάροδο του χρόνου</a:t>
                      </a:r>
                      <a:endParaRPr sz="1400" u="none" cap="none" strike="noStrike"/>
                    </a:p>
                  </a:txBody>
                  <a:tcPr marT="45725" marB="45725" marR="91450" marL="91450"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4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Από την Αξιολόγηση στον Διάλογο</a:t>
            </a:r>
            <a:endParaRPr/>
          </a:p>
        </p:txBody>
      </p:sp>
      <p:sp>
        <p:nvSpPr>
          <p:cNvPr id="514" name="Google Shape;514;p49"/>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Για να κατανοήσετε καλύτερα την ψηφιακή ευημερία των μαθητών/-τριών, πρέπει μεταξύ άλλων:</a:t>
            </a:r>
            <a:endParaRPr/>
          </a:p>
          <a:p>
            <a:pPr indent="-228600" lvl="0" marL="457200" marR="0" rtl="0" algn="l">
              <a:lnSpc>
                <a:spcPct val="90000"/>
              </a:lnSpc>
              <a:spcBef>
                <a:spcPts val="1000"/>
              </a:spcBef>
              <a:spcAft>
                <a:spcPts val="0"/>
              </a:spcAft>
              <a:buClr>
                <a:schemeClr val="dk1"/>
              </a:buClr>
              <a:buSzPts val="1800"/>
              <a:buFont typeface="Arial"/>
              <a:buNone/>
            </a:pPr>
            <a:br>
              <a:rPr lang="en-US" sz="2400"/>
            </a:br>
            <a:r>
              <a:rPr lang="en-US" sz="2400"/>
              <a:t>• Να δημιουργήσετε χώρο για ανοιχτή συζήτηση.</a:t>
            </a:r>
            <a:br>
              <a:rPr lang="en-US" sz="2400"/>
            </a:br>
            <a:r>
              <a:rPr lang="en-US" sz="2400"/>
              <a:t>• Να χρησιμοποιήσετε απλές ερωτήσεις που βοηθούν τους/τις μαθητές/-τριες να εκφράσουν τις εμπειρίες τους.</a:t>
            </a:r>
            <a:br>
              <a:rPr lang="en-US" sz="2400"/>
            </a:br>
            <a:r>
              <a:rPr lang="en-US" sz="2400"/>
              <a:t>• Να δημιουργήσετε ένα περιβάλλον στην τάξη στο οποίο θα αισθάνονται ασφαλείς να μοιραστούν τις εμπειρίες τους.</a:t>
            </a:r>
            <a:endParaRPr/>
          </a:p>
          <a:p>
            <a:pPr indent="-228600" lvl="0" marL="457200" marR="0" rtl="0" algn="l">
              <a:lnSpc>
                <a:spcPct val="90000"/>
              </a:lnSpc>
              <a:spcBef>
                <a:spcPts val="1000"/>
              </a:spcBef>
              <a:spcAft>
                <a:spcPts val="0"/>
              </a:spcAft>
              <a:buClr>
                <a:schemeClr val="dk1"/>
              </a:buClr>
              <a:buSzPts val="1800"/>
              <a:buFont typeface="Arial"/>
              <a:buNone/>
            </a:pPr>
            <a:r>
              <a:t/>
            </a:r>
            <a:endParaRPr sz="2400"/>
          </a:p>
          <a:p>
            <a:pPr indent="-228600" lvl="0" marL="457200" marR="0" rtl="0" algn="l">
              <a:lnSpc>
                <a:spcPct val="90000"/>
              </a:lnSpc>
              <a:spcBef>
                <a:spcPts val="1000"/>
              </a:spcBef>
              <a:spcAft>
                <a:spcPts val="0"/>
              </a:spcAft>
              <a:buClr>
                <a:schemeClr val="dk1"/>
              </a:buClr>
              <a:buSzPts val="1800"/>
              <a:buFont typeface="Arial"/>
              <a:buNone/>
            </a:pPr>
            <a:r>
              <a:rPr lang="en-US" sz="2400"/>
              <a:t>Οι επόμενες διαφάνειες εστιάζουν σε θέματα που μπορούν να ξεκινήσουν μια συζήτηση και στην ψυχολογική ασφάλεια.</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2400"/>
              <a:t>Κεφάλαιο 2.1 Κατανόηση της Ψηφιακής Ευημερίας των Εκπαιδευτικών </a:t>
            </a:r>
            <a:br>
              <a:rPr b="1" lang="en-US" sz="2400"/>
            </a:br>
            <a:endParaRPr b="1" sz="24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Θέματα Συζήτησης για την Ψηφιακή Ευημερία</a:t>
            </a:r>
            <a:endParaRPr/>
          </a:p>
        </p:txBody>
      </p:sp>
      <p:sp>
        <p:nvSpPr>
          <p:cNvPr id="520" name="Google Shape;520;p50"/>
          <p:cNvSpPr txBox="1"/>
          <p:nvPr>
            <p:ph idx="1" type="body"/>
          </p:nvPr>
        </p:nvSpPr>
        <p:spPr>
          <a:xfrm>
            <a:off x="97970" y="881743"/>
            <a:ext cx="11554451"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b="1" sz="2800"/>
          </a:p>
          <a:p>
            <a:pPr indent="-228600" lvl="0" marL="457200" marR="0" rtl="0" algn="l">
              <a:lnSpc>
                <a:spcPct val="90000"/>
              </a:lnSpc>
              <a:spcBef>
                <a:spcPts val="1000"/>
              </a:spcBef>
              <a:spcAft>
                <a:spcPts val="0"/>
              </a:spcAft>
              <a:buClr>
                <a:schemeClr val="dk1"/>
              </a:buClr>
              <a:buSzPts val="1800"/>
              <a:buFont typeface="Arial"/>
              <a:buNone/>
            </a:pPr>
            <a:r>
              <a:rPr b="1" lang="en-US" sz="2800"/>
              <a:t>Χρησιμοποιήστε αυτές τις προτροπές για να ενθαρρύνετε ανοιχτές και ασφαλείς συζητήσεις:</a:t>
            </a:r>
            <a:endParaRPr/>
          </a:p>
          <a:p>
            <a:pPr indent="-228600" lvl="0" marL="457200" marR="0" rtl="0" algn="l">
              <a:lnSpc>
                <a:spcPct val="90000"/>
              </a:lnSpc>
              <a:spcBef>
                <a:spcPts val="1000"/>
              </a:spcBef>
              <a:spcAft>
                <a:spcPts val="0"/>
              </a:spcAft>
              <a:buClr>
                <a:schemeClr val="dk1"/>
              </a:buClr>
              <a:buSzPts val="1800"/>
              <a:buFont typeface="Arial"/>
              <a:buNone/>
            </a:pPr>
            <a:r>
              <a:t/>
            </a:r>
            <a:endParaRPr sz="2800"/>
          </a:p>
          <a:p>
            <a:pPr indent="-12700" lvl="0" marL="457200" rtl="0" algn="l">
              <a:lnSpc>
                <a:spcPct val="90000"/>
              </a:lnSpc>
              <a:spcBef>
                <a:spcPts val="1000"/>
              </a:spcBef>
              <a:spcAft>
                <a:spcPts val="0"/>
              </a:spcAft>
              <a:buSzPts val="1800"/>
              <a:buNone/>
            </a:pPr>
            <a:r>
              <a:rPr lang="en-US" sz="2400"/>
              <a:t>• Τι σας βοηθά να αισθάνεστε καλά στο διαδίκτυο;</a:t>
            </a:r>
            <a:br>
              <a:rPr lang="en-US" sz="2400"/>
            </a:br>
            <a:r>
              <a:rPr lang="en-US" sz="2400"/>
              <a:t>• Τι κάνει την ψηφιακή μάθηση ευκολότερη ή δυσκολότερη για εσάς;</a:t>
            </a:r>
            <a:br>
              <a:rPr lang="en-US" sz="2400"/>
            </a:br>
            <a:r>
              <a:rPr lang="en-US" sz="2400"/>
              <a:t>• Πότε η τεχνολογία σας βοηθά να έρχεστε σε επαφή με άλλα άτομα; Πότε σας εμποδίζει;</a:t>
            </a:r>
            <a:br>
              <a:rPr lang="en-US" sz="2400"/>
            </a:br>
            <a:r>
              <a:rPr lang="en-US" sz="2400"/>
              <a:t>• Ποιες ψηφιακές συνήθειες σας προκαλούν άγχος ή κόπωση;</a:t>
            </a:r>
            <a:br>
              <a:rPr lang="en-US" sz="2400"/>
            </a:br>
            <a:r>
              <a:rPr lang="en-US" sz="2400"/>
              <a:t>• Ποιες ψηφιακές συνήθειες σας κάνουν να νιώθετε υπερηφάνεια ή αυτοπεποίθηση;</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Δημιουργία Ψυχολογικής Ασφάλειας</a:t>
            </a:r>
            <a:endParaRPr/>
          </a:p>
        </p:txBody>
      </p:sp>
      <p:sp>
        <p:nvSpPr>
          <p:cNvPr id="526" name="Google Shape;526;p51"/>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457200" rtl="0" algn="l">
              <a:lnSpc>
                <a:spcPct val="90000"/>
              </a:lnSpc>
              <a:spcBef>
                <a:spcPts val="1000"/>
              </a:spcBef>
              <a:spcAft>
                <a:spcPts val="0"/>
              </a:spcAft>
              <a:buSzPts val="1800"/>
              <a:buNone/>
            </a:pPr>
            <a:r>
              <a:t/>
            </a:r>
            <a:endParaRPr sz="2400"/>
          </a:p>
          <a:p>
            <a:pPr indent="-12700" lvl="0" marL="457200" rtl="0" algn="l">
              <a:lnSpc>
                <a:spcPct val="90000"/>
              </a:lnSpc>
              <a:spcBef>
                <a:spcPts val="1000"/>
              </a:spcBef>
              <a:spcAft>
                <a:spcPts val="0"/>
              </a:spcAft>
              <a:buSzPts val="1800"/>
              <a:buNone/>
            </a:pPr>
            <a:r>
              <a:rPr b="1" lang="en-US" sz="2400"/>
              <a:t>Μια ασφαλής τάξη ενθαρρύνει τις ειλικρινείς συζητήσεις σχετικά με την ψηφιακή ευημερία.</a:t>
            </a:r>
            <a:br>
              <a:rPr b="1" lang="en-US" sz="2400"/>
            </a:br>
            <a:r>
              <a:rPr b="1" lang="en-US" sz="2400"/>
              <a:t>Ενισχύστε αυτό το κλίμα με τους εξής τρόπους:</a:t>
            </a:r>
            <a:endParaRPr/>
          </a:p>
          <a:p>
            <a:pPr indent="-12700" lvl="0" marL="457200" rtl="0" algn="l">
              <a:lnSpc>
                <a:spcPct val="90000"/>
              </a:lnSpc>
              <a:spcBef>
                <a:spcPts val="1000"/>
              </a:spcBef>
              <a:spcAft>
                <a:spcPts val="0"/>
              </a:spcAft>
              <a:buSzPts val="1800"/>
              <a:buNone/>
            </a:pPr>
            <a:r>
              <a:t/>
            </a:r>
            <a:endParaRPr sz="2400"/>
          </a:p>
          <a:p>
            <a:pPr indent="-12700" lvl="0" marL="457200" rtl="0" algn="l">
              <a:lnSpc>
                <a:spcPct val="90000"/>
              </a:lnSpc>
              <a:spcBef>
                <a:spcPts val="1000"/>
              </a:spcBef>
              <a:spcAft>
                <a:spcPts val="0"/>
              </a:spcAft>
              <a:buSzPts val="1800"/>
              <a:buNone/>
            </a:pPr>
            <a:r>
              <a:rPr lang="en-US" sz="2400"/>
              <a:t>• Θέτοντας σαφείς προσδοκίες για τον σεβασμό.</a:t>
            </a:r>
            <a:br>
              <a:rPr lang="en-US" sz="2400"/>
            </a:br>
            <a:r>
              <a:rPr lang="en-US" sz="2400"/>
              <a:t>• Ακούγοντας ενεργητικά χωρίς να κρίνετε.</a:t>
            </a:r>
            <a:br>
              <a:rPr lang="en-US" sz="2400"/>
            </a:br>
            <a:r>
              <a:rPr lang="en-US" sz="2400"/>
              <a:t>• Δείχνοντας ανοιχτότητα ως εκπαιδευτικός.</a:t>
            </a:r>
            <a:br>
              <a:rPr lang="en-US" sz="2400"/>
            </a:br>
            <a:r>
              <a:rPr lang="en-US" sz="2400"/>
              <a:t>• Χρησιμοποιώντας δομημένες στρατηγικές διαλόγου (π.χ. σκέφτομαι-συνεργάζομαι-μοιράζομαι/ think-pair-share, κύκλοι αποκατάστασης).</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5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Δραστηριότητα: Σχεδιασμός Ψηφιακής Δραστηριότητας Αξιολόγησης</a:t>
            </a:r>
            <a:endParaRPr sz="3200"/>
          </a:p>
        </p:txBody>
      </p:sp>
      <p:sp>
        <p:nvSpPr>
          <p:cNvPr id="532" name="Google Shape;532;p52"/>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t/>
            </a:r>
            <a:endParaRPr sz="2400"/>
          </a:p>
          <a:p>
            <a:pPr indent="-12700" lvl="0" marL="271463" rtl="0" algn="l">
              <a:lnSpc>
                <a:spcPct val="90000"/>
              </a:lnSpc>
              <a:spcBef>
                <a:spcPts val="1000"/>
              </a:spcBef>
              <a:spcAft>
                <a:spcPts val="0"/>
              </a:spcAft>
              <a:buSzPts val="1800"/>
              <a:buNone/>
            </a:pPr>
            <a:r>
              <a:rPr lang="en-US" sz="2400"/>
              <a:t>Σε αυτή τη δραστηριότητα, θα σχεδιάσετε μια απλή ψηφιακή αξιολόγηση για την τάξη σας. Χρησιμοποιήστε τα παραδείγματα από τις προηγούμενες διαφάνειες για να καθοδηγήσετε τις επιλογές σας.</a:t>
            </a:r>
            <a:endParaRPr/>
          </a:p>
          <a:p>
            <a:pPr indent="-12700" lvl="0" marL="271463" rtl="0" algn="l">
              <a:lnSpc>
                <a:spcPct val="90000"/>
              </a:lnSpc>
              <a:spcBef>
                <a:spcPts val="1000"/>
              </a:spcBef>
              <a:spcAft>
                <a:spcPts val="0"/>
              </a:spcAft>
              <a:buSzPts val="1800"/>
              <a:buNone/>
            </a:pPr>
            <a:br>
              <a:rPr lang="en-US" sz="2400"/>
            </a:br>
            <a:r>
              <a:rPr b="1" lang="en-US" sz="2400"/>
              <a:t>Σκεφτείτε:</a:t>
            </a:r>
            <a:endParaRPr/>
          </a:p>
          <a:p>
            <a:pPr indent="-12700" lvl="0" marL="271463" rtl="0" algn="l">
              <a:lnSpc>
                <a:spcPct val="90000"/>
              </a:lnSpc>
              <a:spcBef>
                <a:spcPts val="1000"/>
              </a:spcBef>
              <a:spcAft>
                <a:spcPts val="0"/>
              </a:spcAft>
              <a:buSzPts val="1800"/>
              <a:buNone/>
            </a:pPr>
            <a:br>
              <a:rPr lang="en-US" sz="2400"/>
            </a:br>
            <a:r>
              <a:rPr lang="en-US" sz="2400"/>
              <a:t>• Τι θέλετε να κατανοήσετε σχετικά με την ψηφιακή ευημερία των μαθητών/-τριών σας;</a:t>
            </a:r>
            <a:br>
              <a:rPr lang="en-US" sz="2400"/>
            </a:br>
            <a:r>
              <a:rPr lang="en-US" sz="2400"/>
              <a:t>• Ποια μέθοδος ταιριάζει καλύτερα (παρατήρηση, έλεγχος, αυτοαξιολόγηση, ανατροφοδότηση από συμμαθητές/-τριες);</a:t>
            </a:r>
            <a:br>
              <a:rPr lang="en-US" sz="2400"/>
            </a:br>
            <a:r>
              <a:rPr lang="en-US" sz="2400"/>
              <a:t>• Πώς θα χρησιμοποιήσετε τα αποτελέσματα για να ενισχύσετε τις ρουτίνες της τάξης;</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Θέματα Συζήτησης ανά Τομέα PERMA</a:t>
            </a:r>
            <a:endParaRPr b="1"/>
          </a:p>
        </p:txBody>
      </p:sp>
      <p:graphicFrame>
        <p:nvGraphicFramePr>
          <p:cNvPr id="538" name="Google Shape;538;p53"/>
          <p:cNvGraphicFramePr/>
          <p:nvPr/>
        </p:nvGraphicFramePr>
        <p:xfrm>
          <a:off x="455140" y="1458096"/>
          <a:ext cx="3000000" cy="3000000"/>
        </p:xfrm>
        <a:graphic>
          <a:graphicData uri="http://schemas.openxmlformats.org/drawingml/2006/table">
            <a:tbl>
              <a:tblPr>
                <a:noFill/>
                <a:tableStyleId>{67551439-51A5-4E13-8501-5F353F4DC5E5}</a:tableStyleId>
              </a:tblPr>
              <a:tblGrid>
                <a:gridCol w="5640850"/>
                <a:gridCol w="5640850"/>
              </a:tblGrid>
              <a:tr h="660200">
                <a:tc>
                  <a:txBody>
                    <a:bodyPr/>
                    <a:lstStyle/>
                    <a:p>
                      <a:pPr indent="0" lvl="0" marL="0" marR="0" rtl="0" algn="l">
                        <a:lnSpc>
                          <a:spcPct val="100000"/>
                        </a:lnSpc>
                        <a:spcBef>
                          <a:spcPts val="0"/>
                        </a:spcBef>
                        <a:spcAft>
                          <a:spcPts val="0"/>
                        </a:spcAft>
                        <a:buClr>
                          <a:srgbClr val="000000"/>
                        </a:buClr>
                        <a:buSzPts val="2400"/>
                        <a:buFont typeface="Arial"/>
                        <a:buNone/>
                      </a:pPr>
                      <a:r>
                        <a:rPr b="1" lang="en-US" sz="2300" u="none" cap="none" strike="noStrike"/>
                        <a:t>Προτροπή</a:t>
                      </a:r>
                      <a:endParaRPr sz="23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b="1" lang="en-US" sz="2300" u="none" cap="none" strike="noStrike"/>
                        <a:t>Σκοπός</a:t>
                      </a:r>
                      <a:endParaRPr sz="23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«Τι σας έκανε να νιώσετε καλά ή άσχημα στο διαδίκτυο σήμερα;»</a:t>
                      </a:r>
                      <a:endParaRPr sz="23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Ανάπτυξη συναισθηματικής ευαισθητοποίησης</a:t>
                      </a:r>
                      <a:endParaRPr sz="23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«Ποιες αρνητικές συνέπειες μπορεί να έχει η υπερβολική χρήση της οθόνης;»</a:t>
                      </a:r>
                      <a:endParaRPr sz="23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Συζήτηση για τον συναισθηματικό αντίκτυπο</a:t>
                      </a:r>
                      <a:endParaRPr sz="23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«Τι σας βοήθησε να διατηρήσετε τη συγκέντρωσή σας σήμερα;»</a:t>
                      </a:r>
                      <a:endParaRPr sz="23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Προσδιορισμός βοηθητικών συνηθειών</a:t>
                      </a:r>
                      <a:endParaRPr sz="23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«Τι σας απέσπασε την προσοχή σήμερα;»</a:t>
                      </a:r>
                      <a:endParaRPr sz="23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Εξέταση εμποδίων</a:t>
                      </a:r>
                      <a:endParaRPr sz="23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«Πόσο καιρό αισθανόσασταν συγκεντρωμένοι/-νες ή αφηρημένοι/-νες;»</a:t>
                      </a:r>
                      <a:endParaRPr sz="23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Ενίσχυση της αυτοπαρακολούθησης</a:t>
                      </a:r>
                      <a:endParaRPr sz="2300" u="none" cap="none" strike="noStrike"/>
                    </a:p>
                  </a:txBody>
                  <a:tcPr marT="45725" marB="45725" marR="91450" marL="91450" anchor="ctr"/>
                </a:tc>
              </a:tr>
              <a:tr h="660200">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«Για ποια πράγματα είστε ευγνώμονες σήμερα;»</a:t>
                      </a:r>
                      <a:endParaRPr sz="23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300" u="none" cap="none" strike="noStrike"/>
                        <a:t>Προώθηση του θετικού αναστοχασμού</a:t>
                      </a:r>
                      <a:endParaRPr sz="2300" u="none" cap="none" strike="noStrike"/>
                    </a:p>
                  </a:txBody>
                  <a:tcPr marT="45725" marB="45725" marR="91450" marL="91450" anchor="ctr"/>
                </a:tc>
              </a:tr>
            </a:tbl>
          </a:graphicData>
        </a:graphic>
      </p:graphicFrame>
      <p:sp>
        <p:nvSpPr>
          <p:cNvPr id="539" name="Google Shape;539;p53"/>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Θετικά Συναισθήματα</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Θέματα Συζήτησης ανά Τομέα PERMA</a:t>
            </a:r>
            <a:endParaRPr b="1"/>
          </a:p>
        </p:txBody>
      </p:sp>
      <p:graphicFrame>
        <p:nvGraphicFramePr>
          <p:cNvPr id="545" name="Google Shape;545;p54"/>
          <p:cNvGraphicFramePr/>
          <p:nvPr/>
        </p:nvGraphicFramePr>
        <p:xfrm>
          <a:off x="455140" y="1458096"/>
          <a:ext cx="3000000" cy="3000000"/>
        </p:xfrm>
        <a:graphic>
          <a:graphicData uri="http://schemas.openxmlformats.org/drawingml/2006/table">
            <a:tbl>
              <a:tblPr>
                <a:noFill/>
                <a:tableStyleId>{67551439-51A5-4E13-8501-5F353F4DC5E5}</a:tableStyleId>
              </a:tblPr>
              <a:tblGrid>
                <a:gridCol w="5716025"/>
                <a:gridCol w="5716025"/>
              </a:tblGrid>
              <a:tr h="607050">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Προτροπή</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b="1" lang="en-US" sz="2400" u="none" cap="none" strike="noStrike"/>
                        <a:t>Σκοπός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«Τι σας βοηθά να διατηρήσετε τη συγκέντρωσή σας όταν χρησιμοποιείτε την τεχνολογία;»</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Προσδιορισμός στρατηγικών συγκέντρωσης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«Παρατηρείτε πότε αρχίζετε να κάνετε scrolling χωρίς να το σκέφτεστε;»</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Ανάπτυξη ευαισθητοποίησης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«Πώς νιώθετε μετά από ταυτόχρονες πολλαπλές εργασίες στο διαδίκτυο;»</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Κατανόηση αντικτύπου</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«Πώς νιώθετε όταν κάνετε ένα διάλειμμα από τις οθόνες;»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Ενίσχυση υγιεινών συνηθειών</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«Ποιος είναι ο αγαπημένος σας τρόπος για να επαναφέρετε την συγκέντρωσή σας;»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400"/>
                        <a:buFont typeface="Arial"/>
                        <a:buNone/>
                      </a:pPr>
                      <a:r>
                        <a:rPr lang="en-US" sz="2400" u="none" cap="none" strike="noStrike"/>
                        <a:t>Κοινή χρήση πρακτικών εργαλείων</a:t>
                      </a:r>
                      <a:endParaRPr sz="1400" u="none" cap="none" strike="noStrike"/>
                    </a:p>
                  </a:txBody>
                  <a:tcPr marT="45725" marB="45725" marR="91450" marL="91450" anchor="ctr"/>
                </a:tc>
              </a:tr>
            </a:tbl>
          </a:graphicData>
        </a:graphic>
      </p:graphicFrame>
      <p:sp>
        <p:nvSpPr>
          <p:cNvPr id="546" name="Google Shape;546;p54"/>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Δέσμευση</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Θέματα Συζήτησης ανά Τομέα PERMA</a:t>
            </a:r>
            <a:endParaRPr b="1"/>
          </a:p>
        </p:txBody>
      </p:sp>
      <p:graphicFrame>
        <p:nvGraphicFramePr>
          <p:cNvPr id="552" name="Google Shape;552;p55"/>
          <p:cNvGraphicFramePr/>
          <p:nvPr/>
        </p:nvGraphicFramePr>
        <p:xfrm>
          <a:off x="455140" y="1458096"/>
          <a:ext cx="3000000" cy="3000000"/>
        </p:xfrm>
        <a:graphic>
          <a:graphicData uri="http://schemas.openxmlformats.org/drawingml/2006/table">
            <a:tbl>
              <a:tblPr>
                <a:noFill/>
                <a:tableStyleId>{67551439-51A5-4E13-8501-5F353F4DC5E5}</a:tableStyleId>
              </a:tblPr>
              <a:tblGrid>
                <a:gridCol w="5716025"/>
                <a:gridCol w="5716025"/>
              </a:tblGrid>
              <a:tr h="6070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Προτροπή</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Σκοπός</a:t>
                      </a:r>
                      <a:endParaRPr sz="1400" u="none" cap="none" strike="noStrike"/>
                    </a:p>
                  </a:txBody>
                  <a:tcPr marT="45725" marB="45725" marR="91450" marL="91450" anchor="ctr"/>
                </a:tc>
              </a:tr>
              <a:tr h="6070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«Πώς δείχνετε σεβασμό ή ευγένεια στο διαδίκτυο;»</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Υποστήριξη θετικής συμπεριφοράς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«Έχετε υποστεί διαδικτυακή παρενόχληση; Τι θα κάνατε;»</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Προώθηση ενεργειών ασφάλειας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«Έχετε παρερμηνεύσει το ύφος ενός ατόμου στο διαδίκτυο;»</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Ανάπτυξη δεξιοτήτων επικοινωνίας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«Ποιο είναι το πιο ευγενικό μήνυμα που έχετε λάβει;»</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Επισήμανση θετικών αλληλεπιδράσεων</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«Έχετε παρατηρήσει άδικη συμπεριφορά στο διαδίκτυο;»</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Ενθάρρυνση υπεύθυνης δράσης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«Ποια είναι η διαφορά μεταξύ αστείου και προσβολής;»</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Διευκρίνιση ορίων</a:t>
                      </a:r>
                      <a:endParaRPr sz="1400" u="none" cap="none" strike="noStrike"/>
                    </a:p>
                  </a:txBody>
                  <a:tcPr marT="45725" marB="45725" marR="91450" marL="91450" anchor="ctr"/>
                </a:tc>
              </a:tr>
            </a:tbl>
          </a:graphicData>
        </a:graphic>
      </p:graphicFrame>
      <p:sp>
        <p:nvSpPr>
          <p:cNvPr id="553" name="Google Shape;553;p55"/>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Σχέσεις</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Θέματα Συζήτησης ανά Τομέα PERMA</a:t>
            </a:r>
            <a:endParaRPr b="1"/>
          </a:p>
        </p:txBody>
      </p:sp>
      <p:graphicFrame>
        <p:nvGraphicFramePr>
          <p:cNvPr id="559" name="Google Shape;559;p56"/>
          <p:cNvGraphicFramePr/>
          <p:nvPr/>
        </p:nvGraphicFramePr>
        <p:xfrm>
          <a:off x="455140" y="1458096"/>
          <a:ext cx="3000000" cy="3000000"/>
        </p:xfrm>
        <a:graphic>
          <a:graphicData uri="http://schemas.openxmlformats.org/drawingml/2006/table">
            <a:tbl>
              <a:tblPr>
                <a:noFill/>
                <a:tableStyleId>{67551439-51A5-4E13-8501-5F353F4DC5E5}</a:tableStyleId>
              </a:tblPr>
              <a:tblGrid>
                <a:gridCol w="5716025"/>
                <a:gridCol w="5716025"/>
              </a:tblGrid>
              <a:tr h="6070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Προτροπή</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Σκοπός</a:t>
                      </a:r>
                      <a:endParaRPr sz="1400" u="none" cap="none" strike="noStrike"/>
                    </a:p>
                  </a:txBody>
                  <a:tcPr marT="45725" marB="45725" marR="91450" marL="91450" anchor="ctr"/>
                </a:tc>
              </a:tr>
              <a:tr h="6070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«Πώς θέλετε να σας βλέπουν άλλα άτομα στο διαδίκτυο;»</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Εξερεύνηση της ψηφιακής ταυτότητας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«Ποιες πληροφορίες είναι ασφαλές να κοινοποιείτε στο διαδίκτυο;»</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Ενίσχυση των ψηφιακών ορίων</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«Ποιες πλατφόρμες είναι πιο σημαντικές για εσάς και γιατί;»</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Κατανόηση των αξιών</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«Σε τι είστε καλοί/-λές; Πώς μπορεί αυτό να βοηθήσει άλλα άτομα;»</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Ενθάρρυνση φιλοκοινωνικής συμπεριφοράς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«Τι έχετε μάθει στο διαδίκτυο που σας άλλαξε;»</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Σύνδεση της μάθησης με τον σκοπό</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«Ποιο ψηφιακό έργο αντικατοπτρίζει το ποιος/ποια είσαι;»</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Προώθηση της ουσιαστικής δημιουργίας</a:t>
                      </a:r>
                      <a:endParaRPr sz="1400" u="none" cap="none" strike="noStrike"/>
                    </a:p>
                  </a:txBody>
                  <a:tcPr marT="45725" marB="45725" marR="91450" marL="91450" anchor="ctr"/>
                </a:tc>
              </a:tr>
            </a:tbl>
          </a:graphicData>
        </a:graphic>
      </p:graphicFrame>
      <p:sp>
        <p:nvSpPr>
          <p:cNvPr id="560" name="Google Shape;560;p56"/>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Νόημα</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Θέματα Συζήτησης ανά Τομέα PERMA</a:t>
            </a:r>
            <a:endParaRPr b="1"/>
          </a:p>
        </p:txBody>
      </p:sp>
      <p:graphicFrame>
        <p:nvGraphicFramePr>
          <p:cNvPr id="566" name="Google Shape;566;p57"/>
          <p:cNvGraphicFramePr/>
          <p:nvPr/>
        </p:nvGraphicFramePr>
        <p:xfrm>
          <a:off x="455140" y="1458096"/>
          <a:ext cx="3000000" cy="3000000"/>
        </p:xfrm>
        <a:graphic>
          <a:graphicData uri="http://schemas.openxmlformats.org/drawingml/2006/table">
            <a:tbl>
              <a:tblPr>
                <a:noFill/>
                <a:tableStyleId>{67551439-51A5-4E13-8501-5F353F4DC5E5}</a:tableStyleId>
              </a:tblPr>
              <a:tblGrid>
                <a:gridCol w="5716025"/>
                <a:gridCol w="5716025"/>
              </a:tblGrid>
              <a:tr h="607050">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Προτροπή</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b="1" lang="en-US" sz="2000" u="none" cap="none" strike="noStrike"/>
                        <a:t>Σκοπός</a:t>
                      </a:r>
                      <a:endParaRPr sz="1400" u="none" cap="none" strike="noStrike"/>
                    </a:p>
                  </a:txBody>
                  <a:tcPr marT="45725" marB="45725" marR="91450" marL="91450" anchor="ctr"/>
                </a:tc>
              </a:tr>
              <a:tr h="60705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«Τι μάθατε από αυτή την ψηφιακή πρόκληση;»</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Ανάπτυξη ανθεκτικότητας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«Τι μπορείτε να δοκιμάσετε στη συνέχεια;»</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Υποστήριξη επίλυσης προβλημάτων</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«Από ποιο άτομο μπορείτε να ζητήσετε βοήθεια;»</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Ενθάρρυνση της αναζήτησης βοήθειας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«Ποια ψηφιακή δεξιότητα ήταν πιο δύσκολο να μάθετε;»</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Αναστοχασμός σχετικά με την προσπάθεια</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«Ποια ψηφιακή δεξιότητα θέλετε να αποκτήσετε;»</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Καθορισμός στόχων ανάπτυξης</a:t>
                      </a:r>
                      <a:endParaRPr sz="1400" u="none" cap="none" strike="noStrike"/>
                    </a:p>
                  </a:txBody>
                  <a:tcPr marT="45725" marB="45725" marR="91450" marL="91450" anchor="ctr"/>
                </a:tc>
              </a:tr>
              <a:tr h="800100">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«Για ποια ψηφιακή εργασία είστε περήφανοι/-νες αυτή την εβδομάδα;»</a:t>
                      </a:r>
                      <a:endParaRPr sz="1400" u="none" cap="none" strike="noStrike"/>
                    </a:p>
                  </a:txBody>
                  <a:tcPr marT="45725" marB="45725" marR="91450" marL="91450" anchor="ctr"/>
                </a:tc>
                <a:tc>
                  <a:txBody>
                    <a:bodyPr/>
                    <a:lstStyle/>
                    <a:p>
                      <a:pPr indent="0" lvl="0" marL="0" marR="0" rtl="0" algn="l">
                        <a:lnSpc>
                          <a:spcPct val="100000"/>
                        </a:lnSpc>
                        <a:spcBef>
                          <a:spcPts val="0"/>
                        </a:spcBef>
                        <a:spcAft>
                          <a:spcPts val="0"/>
                        </a:spcAft>
                        <a:buClr>
                          <a:srgbClr val="000000"/>
                        </a:buClr>
                        <a:buSzPts val="2000"/>
                        <a:buFont typeface="Arial"/>
                        <a:buNone/>
                      </a:pPr>
                      <a:r>
                        <a:rPr lang="en-US" sz="2000" u="none" cap="none" strike="noStrike"/>
                        <a:t>Εορτασμός της προόδου</a:t>
                      </a:r>
                      <a:endParaRPr sz="1400" u="none" cap="none" strike="noStrike"/>
                    </a:p>
                  </a:txBody>
                  <a:tcPr marT="45725" marB="45725" marR="91450" marL="91450" anchor="ctr"/>
                </a:tc>
              </a:tr>
            </a:tbl>
          </a:graphicData>
        </a:graphic>
      </p:graphicFrame>
      <p:sp>
        <p:nvSpPr>
          <p:cNvPr id="567" name="Google Shape;567;p57"/>
          <p:cNvSpPr txBox="1"/>
          <p:nvPr/>
        </p:nvSpPr>
        <p:spPr>
          <a:xfrm>
            <a:off x="455140" y="973920"/>
            <a:ext cx="61783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Επίτευγμα</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000"/>
              <a:t>Γιατί να Χρησιμοποιήσετε ένα Εργαλείο Παρατήρησης στην Τάξη;</a:t>
            </a:r>
            <a:endParaRPr sz="3000"/>
          </a:p>
        </p:txBody>
      </p:sp>
      <p:sp>
        <p:nvSpPr>
          <p:cNvPr id="574" name="Google Shape;574;p58"/>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185738" rtl="0" algn="l">
              <a:lnSpc>
                <a:spcPct val="90000"/>
              </a:lnSpc>
              <a:spcBef>
                <a:spcPts val="1000"/>
              </a:spcBef>
              <a:spcAft>
                <a:spcPts val="0"/>
              </a:spcAft>
              <a:buSzPts val="1800"/>
              <a:buNone/>
            </a:pPr>
            <a:r>
              <a:rPr lang="en-US" sz="2200"/>
              <a:t>Για να κατανοήσετε την ψηφιακή ευημερία των μαθητών/-τριών δεν αρκούν οι βαθμολογίες ή οι έρευνες.</a:t>
            </a:r>
            <a:br>
              <a:rPr lang="en-US" sz="2200"/>
            </a:br>
            <a:r>
              <a:rPr lang="en-US" sz="2200"/>
              <a:t>Αυτό το εργαλείο σας βοηθά </a:t>
            </a:r>
            <a:r>
              <a:rPr b="1" lang="en-US" sz="2200"/>
              <a:t>να κατανοήσετε πώς το PERMA εκδηλώνεται στην πραγματική συμπεριφορά στην τάξη </a:t>
            </a:r>
            <a:r>
              <a:rPr lang="en-US" sz="2200"/>
              <a:t>και σας δίνει μια πληρέστερη εικόνα των ψηφιακών συνηθειών των μαθητών/-τριών.</a:t>
            </a:r>
            <a:endParaRPr sz="2200"/>
          </a:p>
          <a:p>
            <a:pPr indent="-12700" lvl="0" marL="185738" rtl="0" algn="l">
              <a:lnSpc>
                <a:spcPct val="90000"/>
              </a:lnSpc>
              <a:spcBef>
                <a:spcPts val="1000"/>
              </a:spcBef>
              <a:spcAft>
                <a:spcPts val="0"/>
              </a:spcAft>
              <a:buSzPts val="1800"/>
              <a:buNone/>
            </a:pPr>
            <a:r>
              <a:t/>
            </a:r>
            <a:endParaRPr sz="2200"/>
          </a:p>
          <a:p>
            <a:pPr indent="-12700" lvl="0" marL="185738" rtl="0" algn="l">
              <a:lnSpc>
                <a:spcPct val="90000"/>
              </a:lnSpc>
              <a:spcBef>
                <a:spcPts val="1000"/>
              </a:spcBef>
              <a:spcAft>
                <a:spcPts val="0"/>
              </a:spcAft>
              <a:buSzPts val="1800"/>
              <a:buNone/>
            </a:pPr>
            <a:r>
              <a:rPr b="1" lang="en-US" sz="2200"/>
              <a:t>Χρησιμοποιήστε το για:</a:t>
            </a:r>
            <a:endParaRPr sz="2200"/>
          </a:p>
          <a:p>
            <a:pPr indent="-12700" lvl="0" marL="185738" rtl="0" algn="l">
              <a:lnSpc>
                <a:spcPct val="90000"/>
              </a:lnSpc>
              <a:spcBef>
                <a:spcPts val="1000"/>
              </a:spcBef>
              <a:spcAft>
                <a:spcPts val="0"/>
              </a:spcAft>
              <a:buSzPts val="1800"/>
              <a:buNone/>
            </a:pPr>
            <a:r>
              <a:rPr lang="en-US" sz="2200"/>
              <a:t>• Να παρατηρείτε συναισθηματικά και συμπεριφορικά σημάδια κατά τη διάρκεια ψηφιακών εργασιών.</a:t>
            </a:r>
            <a:br>
              <a:rPr lang="en-US" sz="2200"/>
            </a:br>
            <a:r>
              <a:rPr lang="en-US" sz="2200"/>
              <a:t>• Να προσδιορίζετε μοτίβα που συνδέονται με τους πέντε (5) τομείς του PERMA.</a:t>
            </a:r>
            <a:br>
              <a:rPr lang="en-US" sz="2200"/>
            </a:br>
            <a:r>
              <a:rPr lang="en-US" sz="2200"/>
              <a:t>• Να εντοπίζετε τα πρώιμα σημάδια ψηφιακής κόπωσης, απόσπασης της προσοχής ή άγχους.</a:t>
            </a:r>
            <a:br>
              <a:rPr lang="en-US" sz="2200"/>
            </a:br>
            <a:r>
              <a:rPr lang="en-US" sz="2200"/>
              <a:t>• Να αναγνωρίζετε θετικές στιγμές συγκέντρωσης, σύνδεσης και επίτευξης</a:t>
            </a:r>
            <a:br>
              <a:rPr lang="en-US" sz="2200"/>
            </a:br>
            <a:r>
              <a:rPr lang="en-US" sz="2200"/>
              <a:t>• Να αναπτύξετε μια πιο ακριβή κατανόηση των ψηφιακών αναγκών των μαθητών/-τριών.</a:t>
            </a:r>
            <a:endParaRPr sz="2200"/>
          </a:p>
          <a:p>
            <a:pPr indent="-12700" lvl="0" marL="185738" rtl="0" algn="l">
              <a:lnSpc>
                <a:spcPct val="90000"/>
              </a:lnSpc>
              <a:spcBef>
                <a:spcPts val="1000"/>
              </a:spcBef>
              <a:spcAft>
                <a:spcPts val="0"/>
              </a:spcAft>
              <a:buSzPts val="1800"/>
              <a:buNone/>
            </a:pPr>
            <a:r>
              <a:t/>
            </a:r>
            <a:endParaRPr sz="2200"/>
          </a:p>
          <a:p>
            <a:pPr indent="-12700" lvl="0" marL="185738" rtl="0" algn="l">
              <a:lnSpc>
                <a:spcPct val="90000"/>
              </a:lnSpc>
              <a:spcBef>
                <a:spcPts val="1000"/>
              </a:spcBef>
              <a:spcAft>
                <a:spcPts val="0"/>
              </a:spcAft>
              <a:buSzPts val="1800"/>
              <a:buNone/>
            </a:pPr>
            <a:r>
              <a:rPr lang="en-US" sz="2200"/>
              <a:t>Αυτό σας προετοιμάζει να υποστηρίξετε καλύτερα τους/τις μαθητές/-τριες και να συνδημιουργήσετε ένα υγιές ψηφιακό περιβάλλον στην τάξη.</a:t>
            </a:r>
            <a:endParaRPr sz="2200"/>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Εργαλείο Παρατήρησης της Τάξης (Συμβατό με το Μοντέλο PERMA)</a:t>
            </a:r>
            <a:endParaRPr b="1" sz="3200"/>
          </a:p>
        </p:txBody>
      </p:sp>
      <p:graphicFrame>
        <p:nvGraphicFramePr>
          <p:cNvPr id="581" name="Google Shape;581;p59"/>
          <p:cNvGraphicFramePr/>
          <p:nvPr/>
        </p:nvGraphicFramePr>
        <p:xfrm>
          <a:off x="399535" y="1660659"/>
          <a:ext cx="3000000" cy="3000000"/>
        </p:xfrm>
        <a:graphic>
          <a:graphicData uri="http://schemas.openxmlformats.org/drawingml/2006/table">
            <a:tbl>
              <a:tblPr>
                <a:noFill/>
                <a:tableStyleId>{67551439-51A5-4E13-8501-5F353F4DC5E5}</a:tableStyleId>
              </a:tblPr>
              <a:tblGrid>
                <a:gridCol w="3797650"/>
                <a:gridCol w="3797650"/>
                <a:gridCol w="3797650"/>
              </a:tblGrid>
              <a:tr h="45675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Τομέας PERMA</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Τι Να Αναζητήσετε</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Παραδείγματα Στην Πράξη</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Θετικά Συναισθήματα</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Σημάδια άνεσης, απόλαυσης ή απογοήτευσης με τις ψηφιακές εργασίες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Χαμόγελο, ενθουσιασμός, σημάδια άγχους, ευερεθιστότητα</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Δέσμευση</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Συγκέντρωση, απορρόφηση, μοτίβα απόσπασης της προσοχής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Βαθιά συγκέντρωση, διάσπαση της προσοχής, συνεχής εναλλαγή</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Σχέσεις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Ποιότητα αλληλεπίδρασης στο διαδίκτυο και στην τάξη</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Υποστηρικτική ομαδική εργασία, αποκλεισμός, αγενή μηνύματα</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Νόημα</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Σκοπός χρήσης των ψηφιακών εργαλείων</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Σύνδεση της χρήσης της τεχνολογίας με τους μαθησιακούς στόχους ή τις αξίες των μαθητών/-τριών</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Επίτευγμα</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Πρόοδος, αυτοπεποίθηση ή δυσκολία στην εκτέλεση των εργασιών</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Υπερηφάνεια για την ολοκλήρωση της εργασίας, γρήγορη εγκατάλειψη, αναζήτηση βοήθειας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7650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Εξωτερικοί Παράγοντες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Περιβαλλοντικοί περιορισμοί ή περιορισμοί που σχετίζονται με τους πόρους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Προβλήματα Wi-Fi, πρόσβαση σε συσκευές, διαρρύθμιση της τάξης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82" name="Google Shape;582;p59"/>
          <p:cNvSpPr txBox="1"/>
          <p:nvPr/>
        </p:nvSpPr>
        <p:spPr>
          <a:xfrm>
            <a:off x="399535" y="967480"/>
            <a:ext cx="11392928" cy="6462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000"/>
              <a:buFont typeface="Arial"/>
              <a:buNone/>
            </a:pPr>
            <a:r>
              <a:rPr b="0" i="0" lang="en-US" sz="1800" u="none" cap="none" strike="noStrike">
                <a:solidFill>
                  <a:srgbClr val="000000"/>
                </a:solidFill>
                <a:latin typeface="Arial"/>
                <a:ea typeface="Arial"/>
                <a:cs typeface="Arial"/>
                <a:sym typeface="Arial"/>
              </a:rPr>
              <a:t>Χρησιμοποιήστε αυτό το εργαλείο για να παρατηρήσετε πώς οι μαθητές/-τριες εκδηλώνουν ψηφιακή ευημερία σε πραγματικές καταστάσεις στην τάξη.</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Εισαγωγή </a:t>
            </a:r>
            <a:endParaRPr b="1"/>
          </a:p>
        </p:txBody>
      </p:sp>
      <p:sp>
        <p:nvSpPr>
          <p:cNvPr id="174" name="Google Shape;174;p6"/>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85725" rtl="0" algn="l">
              <a:lnSpc>
                <a:spcPct val="90000"/>
              </a:lnSpc>
              <a:spcBef>
                <a:spcPts val="1000"/>
              </a:spcBef>
              <a:spcAft>
                <a:spcPts val="0"/>
              </a:spcAft>
              <a:buSzPts val="1800"/>
              <a:buNone/>
            </a:pPr>
            <a:r>
              <a:t/>
            </a:r>
            <a:endParaRPr sz="2400"/>
          </a:p>
          <a:p>
            <a:pPr indent="0" lvl="0" marL="85725" rtl="0" algn="l">
              <a:lnSpc>
                <a:spcPct val="90000"/>
              </a:lnSpc>
              <a:spcBef>
                <a:spcPts val="1000"/>
              </a:spcBef>
              <a:spcAft>
                <a:spcPts val="0"/>
              </a:spcAft>
              <a:buSzPts val="1800"/>
              <a:buNone/>
            </a:pPr>
            <a:r>
              <a:rPr b="1" lang="en-US" sz="2300"/>
              <a:t>Ο Δείκτης Ψηφιακής Ευημερίας PERMA </a:t>
            </a:r>
            <a:r>
              <a:rPr lang="en-US" sz="2300"/>
              <a:t>είναι ένα εργαλείο που βασίζεται στο Πλαίσιο Ψηφιακής Ευημερίας PERMA, το οποίο σας επιτρέπει να αξιολογήσετε την κατάσταση της ψηφιακής σας ευημερίας σε όλους τους τομείς του πλαισίου. Σε αυτό το κεφάλαιο: </a:t>
            </a:r>
            <a:endParaRPr sz="2300"/>
          </a:p>
          <a:p>
            <a:pPr indent="-342900" lvl="0" marL="428625" rtl="0" algn="l">
              <a:lnSpc>
                <a:spcPct val="90000"/>
              </a:lnSpc>
              <a:spcBef>
                <a:spcPts val="1000"/>
              </a:spcBef>
              <a:spcAft>
                <a:spcPts val="0"/>
              </a:spcAft>
              <a:buSzPts val="1800"/>
              <a:buFont typeface="Arial"/>
              <a:buChar char="•"/>
            </a:pPr>
            <a:r>
              <a:rPr lang="en-US" sz="2300"/>
              <a:t>Θα μάθετε πώς να χρησιμοποιείτε τον δείκτη για να αξιολογείτε την τρέχουσα κατάσταση της ψηφιακής σας ευημερίας.</a:t>
            </a:r>
            <a:endParaRPr/>
          </a:p>
          <a:p>
            <a:pPr indent="-342900" lvl="0" marL="428625" rtl="0" algn="l">
              <a:lnSpc>
                <a:spcPct val="90000"/>
              </a:lnSpc>
              <a:spcBef>
                <a:spcPts val="1000"/>
              </a:spcBef>
              <a:spcAft>
                <a:spcPts val="0"/>
              </a:spcAft>
              <a:buSzPts val="1800"/>
              <a:buFont typeface="Arial"/>
              <a:buChar char="•"/>
            </a:pPr>
            <a:r>
              <a:rPr lang="en-US" sz="2300"/>
              <a:t>Θα προσδιορίσετε τον τομέα του πλαισίου στον οποίο πρέπει να δώσετε προτεραιότητα.</a:t>
            </a:r>
            <a:endParaRPr sz="2300"/>
          </a:p>
          <a:p>
            <a:pPr indent="-342900" lvl="0" marL="428625" rtl="0" algn="l">
              <a:lnSpc>
                <a:spcPct val="90000"/>
              </a:lnSpc>
              <a:spcBef>
                <a:spcPts val="1000"/>
              </a:spcBef>
              <a:spcAft>
                <a:spcPts val="0"/>
              </a:spcAft>
              <a:buSzPts val="1800"/>
              <a:buFont typeface="Arial"/>
              <a:buChar char="•"/>
            </a:pPr>
            <a:r>
              <a:rPr lang="en-US" sz="2300"/>
              <a:t>Θα αναλύσετε τη βασική αιτία της τρέχουσας κατάστασής σας στον τομέα που έχετε δώσει προτεραιότητα.</a:t>
            </a:r>
            <a:endParaRPr sz="2300"/>
          </a:p>
          <a:p>
            <a:pPr indent="-342900" lvl="0" marL="428625" rtl="0" algn="l">
              <a:lnSpc>
                <a:spcPct val="90000"/>
              </a:lnSpc>
              <a:spcBef>
                <a:spcPts val="1000"/>
              </a:spcBef>
              <a:spcAft>
                <a:spcPts val="0"/>
              </a:spcAft>
              <a:buSzPts val="1800"/>
              <a:buFont typeface="Arial"/>
              <a:buChar char="•"/>
            </a:pPr>
            <a:r>
              <a:rPr lang="en-US" sz="2300"/>
              <a:t>Θα θέσετε στόχους που αντικατοπτρίζουν την επιθυμητή κατάσταση ψηφιακής ευημερίας </a:t>
            </a:r>
            <a:endParaRPr sz="2300"/>
          </a:p>
          <a:p>
            <a:pPr indent="-342900" lvl="0" marL="428625" rtl="0" algn="l">
              <a:lnSpc>
                <a:spcPct val="90000"/>
              </a:lnSpc>
              <a:spcBef>
                <a:spcPts val="1000"/>
              </a:spcBef>
              <a:spcAft>
                <a:spcPts val="0"/>
              </a:spcAft>
              <a:buSzPts val="1800"/>
              <a:buFont typeface="Arial"/>
              <a:buChar char="•"/>
            </a:pPr>
            <a:r>
              <a:rPr lang="en-US" sz="2300"/>
              <a:t>Θα δημιουργήσετε ένα σχέδιο δράσης για την επίτευξη των στόχων σας με γνώμονα τη βασική αιτία λαμβάνοντας υπόψη τα πιθανά εμπόδια και συμπεριλαμβάνοντας εφεδρικές στρατηγικές. </a:t>
            </a:r>
            <a:endParaRPr sz="2300"/>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0"/>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Arial"/>
              <a:buNone/>
            </a:pPr>
            <a:r>
              <a:rPr b="1" lang="en-US" sz="2400"/>
              <a:t>Κεφάλαιο 2.4 Βελτίωση της Ψηφιακής Ευημερίας των Μαθητών/-τριών </a:t>
            </a:r>
            <a:br>
              <a:rPr b="1" lang="en-US" sz="2400"/>
            </a:br>
            <a:endParaRPr b="1" sz="24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600"/>
              <a:t>Εισαγωγή</a:t>
            </a:r>
            <a:endParaRPr b="1" sz="3600"/>
          </a:p>
        </p:txBody>
      </p:sp>
      <p:sp>
        <p:nvSpPr>
          <p:cNvPr id="593" name="Google Shape;593;p61"/>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300"/>
              <a:t>Σε αυτό το κεφάλαιο:</a:t>
            </a:r>
            <a:endParaRPr sz="2300"/>
          </a:p>
          <a:p>
            <a:pPr indent="-342898" lvl="0" marL="601663" rtl="0" algn="l">
              <a:lnSpc>
                <a:spcPct val="90000"/>
              </a:lnSpc>
              <a:spcBef>
                <a:spcPts val="1000"/>
              </a:spcBef>
              <a:spcAft>
                <a:spcPts val="0"/>
              </a:spcAft>
              <a:buSzPts val="1800"/>
              <a:buFont typeface="Arial"/>
              <a:buChar char="•"/>
            </a:pPr>
            <a:r>
              <a:rPr lang="en-US" sz="2300"/>
              <a:t>Θα αναλύσουμε τα βασικά ζητήματα ψηφιακής ευημερίας που προσδιορίστηκαν στην προηγούμενη ενότητα.</a:t>
            </a:r>
            <a:endParaRPr sz="2300"/>
          </a:p>
          <a:p>
            <a:pPr indent="-342898" lvl="0" marL="601663" rtl="0" algn="l">
              <a:lnSpc>
                <a:spcPct val="90000"/>
              </a:lnSpc>
              <a:spcBef>
                <a:spcPts val="1000"/>
              </a:spcBef>
              <a:spcAft>
                <a:spcPts val="0"/>
              </a:spcAft>
              <a:buSzPts val="1800"/>
              <a:buFont typeface="Arial"/>
              <a:buChar char="•"/>
            </a:pPr>
            <a:r>
              <a:rPr lang="en-US" sz="2300"/>
              <a:t>Θα εξερευνήσουμε δραστηριότητες και εργαλεία που βοηθούν τους/τις εκπαιδευτικούς να δημιουργήσουν πιο υγιή ψηφιακά όρια.</a:t>
            </a:r>
            <a:endParaRPr sz="2300"/>
          </a:p>
          <a:p>
            <a:pPr indent="-342898" lvl="0" marL="601663" rtl="0" algn="l">
              <a:lnSpc>
                <a:spcPct val="90000"/>
              </a:lnSpc>
              <a:spcBef>
                <a:spcPts val="1000"/>
              </a:spcBef>
              <a:spcAft>
                <a:spcPts val="0"/>
              </a:spcAft>
              <a:buSzPts val="1800"/>
              <a:buFont typeface="Arial"/>
              <a:buChar char="•"/>
            </a:pPr>
            <a:r>
              <a:rPr lang="en-US" sz="2300"/>
              <a:t>Θα κατανοήσουμε γιατί τα ψηφιακά όρια είναι σημαντικά τόσο για τους/τις εκπαιδευτικούς όσο και για τους/τις μαθητές/-τριες.</a:t>
            </a:r>
            <a:endParaRPr sz="2300"/>
          </a:p>
          <a:p>
            <a:pPr indent="-342898" lvl="0" marL="601663" rtl="0" algn="l">
              <a:lnSpc>
                <a:spcPct val="90000"/>
              </a:lnSpc>
              <a:spcBef>
                <a:spcPts val="1000"/>
              </a:spcBef>
              <a:spcAft>
                <a:spcPts val="0"/>
              </a:spcAft>
              <a:buSzPts val="1800"/>
              <a:buFont typeface="Arial"/>
              <a:buChar char="•"/>
            </a:pPr>
            <a:r>
              <a:rPr lang="en-US" sz="2300"/>
              <a:t>Θα μάθουμε πρακτικές στρατηγικές για τον καθορισμό ορίων στην καθημερινή ζωή της τάξης.</a:t>
            </a:r>
            <a:endParaRPr sz="2300"/>
          </a:p>
          <a:p>
            <a:pPr indent="-342898" lvl="0" marL="601663" rtl="0" algn="l">
              <a:lnSpc>
                <a:spcPct val="90000"/>
              </a:lnSpc>
              <a:spcBef>
                <a:spcPts val="1000"/>
              </a:spcBef>
              <a:spcAft>
                <a:spcPts val="0"/>
              </a:spcAft>
              <a:buSzPts val="1800"/>
              <a:buFont typeface="Arial"/>
              <a:buChar char="•"/>
            </a:pPr>
            <a:r>
              <a:rPr lang="en-US" sz="2300"/>
              <a:t>Θα παρουσιάσουμε το συνεργατικό εργαλείο “Digital Well-being Classroom Compass”. </a:t>
            </a:r>
            <a:endParaRPr sz="2300"/>
          </a:p>
          <a:p>
            <a:pPr indent="-342898" lvl="0" marL="601663" rtl="0" algn="l">
              <a:lnSpc>
                <a:spcPct val="90000"/>
              </a:lnSpc>
              <a:spcBef>
                <a:spcPts val="1000"/>
              </a:spcBef>
              <a:spcAft>
                <a:spcPts val="0"/>
              </a:spcAft>
              <a:buSzPts val="1800"/>
              <a:buFont typeface="Arial"/>
              <a:buChar char="•"/>
            </a:pPr>
            <a:r>
              <a:rPr lang="en-US" sz="2300"/>
              <a:t>Θα χρησιμοποιήσουμε το Compass για να καθοδηγήσουμε συζητήσεις σχετικά με τις ψηφιακές συνήθειες και να δημιουργήσουμε ένα υποστηρικτικό κλίμα.</a:t>
            </a:r>
            <a:endParaRPr sz="2300"/>
          </a:p>
          <a:p>
            <a:pPr indent="-342898" lvl="0" marL="601663" rtl="0" algn="l">
              <a:lnSpc>
                <a:spcPct val="90000"/>
              </a:lnSpc>
              <a:spcBef>
                <a:spcPts val="1000"/>
              </a:spcBef>
              <a:spcAft>
                <a:spcPts val="0"/>
              </a:spcAft>
              <a:buSzPts val="1800"/>
              <a:buFont typeface="Arial"/>
              <a:buChar char="•"/>
            </a:pPr>
            <a:r>
              <a:rPr lang="en-US" sz="2300"/>
              <a:t>Θα ενσωματώσουμε παρεμβάσεις βασισμένες στο μοντέλο PERMA για να βοηθήσετε τους/τις μαθητές/-τριες να αναπτύξουν βιώσιμες, υγιείς ψηφιακές συμπεριφορές.</a:t>
            </a:r>
            <a:endParaRPr sz="2300"/>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6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Τι Είναι τα Ψηφιακά Όρια;</a:t>
            </a:r>
            <a:endParaRPr/>
          </a:p>
        </p:txBody>
      </p:sp>
      <p:grpSp>
        <p:nvGrpSpPr>
          <p:cNvPr id="600" name="Google Shape;600;p62"/>
          <p:cNvGrpSpPr/>
          <p:nvPr/>
        </p:nvGrpSpPr>
        <p:grpSpPr>
          <a:xfrm>
            <a:off x="902043" y="1396892"/>
            <a:ext cx="10639167" cy="4740861"/>
            <a:chOff x="0" y="578"/>
            <a:chExt cx="10639167" cy="4740861"/>
          </a:xfrm>
        </p:grpSpPr>
        <p:cxnSp>
          <p:nvCxnSpPr>
            <p:cNvPr id="601" name="Google Shape;601;p62"/>
            <p:cNvCxnSpPr/>
            <p:nvPr/>
          </p:nvCxnSpPr>
          <p:spPr>
            <a:xfrm>
              <a:off x="0" y="578"/>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602" name="Google Shape;602;p62"/>
            <p:cNvSpPr/>
            <p:nvPr/>
          </p:nvSpPr>
          <p:spPr>
            <a:xfrm>
              <a:off x="0" y="578"/>
              <a:ext cx="10639167" cy="67726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62"/>
            <p:cNvSpPr txBox="1"/>
            <p:nvPr/>
          </p:nvSpPr>
          <p:spPr>
            <a:xfrm>
              <a:off x="0" y="578"/>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1800" u="none" cap="none" strike="noStrike">
                  <a:solidFill>
                    <a:srgbClr val="000000"/>
                  </a:solidFill>
                  <a:latin typeface="Arial"/>
                  <a:ea typeface="Arial"/>
                  <a:cs typeface="Arial"/>
                  <a:sym typeface="Arial"/>
                </a:rPr>
                <a:t>Προσωπικά και επαγγελματικά όρια που καθοδηγούν τον τρόπο, τον χρόνο και τον λόγο για τον οποίο χρησιμοποιούμε την τεχνολογία.</a:t>
              </a:r>
              <a:endParaRPr b="0" i="0" sz="1800" u="none" cap="none" strike="noStrike">
                <a:solidFill>
                  <a:srgbClr val="000000"/>
                </a:solidFill>
                <a:latin typeface="Arial"/>
                <a:ea typeface="Arial"/>
                <a:cs typeface="Arial"/>
                <a:sym typeface="Arial"/>
              </a:endParaRPr>
            </a:p>
          </p:txBody>
        </p:sp>
        <p:cxnSp>
          <p:nvCxnSpPr>
            <p:cNvPr id="604" name="Google Shape;604;p62"/>
            <p:cNvCxnSpPr/>
            <p:nvPr/>
          </p:nvCxnSpPr>
          <p:spPr>
            <a:xfrm>
              <a:off x="0" y="677844"/>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605" name="Google Shape;605;p62"/>
            <p:cNvSpPr/>
            <p:nvPr/>
          </p:nvSpPr>
          <p:spPr>
            <a:xfrm>
              <a:off x="0" y="677844"/>
              <a:ext cx="10639167" cy="67726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62"/>
            <p:cNvSpPr txBox="1"/>
            <p:nvPr/>
          </p:nvSpPr>
          <p:spPr>
            <a:xfrm>
              <a:off x="0" y="677844"/>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1800" u="none" cap="none" strike="noStrike">
                  <a:solidFill>
                    <a:srgbClr val="000000"/>
                  </a:solidFill>
                  <a:latin typeface="Arial"/>
                  <a:ea typeface="Arial"/>
                  <a:cs typeface="Arial"/>
                  <a:sym typeface="Arial"/>
                </a:rPr>
                <a:t>Βοηθούν στη ρύθμιση της επικοινωνίας, της χρήσης συσκευών και των διαδικτυακών αλληλεπιδράσεων.</a:t>
              </a:r>
              <a:endParaRPr b="0" i="0" sz="1800" u="none" cap="none" strike="noStrike">
                <a:solidFill>
                  <a:srgbClr val="000000"/>
                </a:solidFill>
                <a:latin typeface="Arial"/>
                <a:ea typeface="Arial"/>
                <a:cs typeface="Arial"/>
                <a:sym typeface="Arial"/>
              </a:endParaRPr>
            </a:p>
          </p:txBody>
        </p:sp>
        <p:cxnSp>
          <p:nvCxnSpPr>
            <p:cNvPr id="607" name="Google Shape;607;p62"/>
            <p:cNvCxnSpPr/>
            <p:nvPr/>
          </p:nvCxnSpPr>
          <p:spPr>
            <a:xfrm>
              <a:off x="0" y="1355110"/>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608" name="Google Shape;608;p62"/>
            <p:cNvSpPr/>
            <p:nvPr/>
          </p:nvSpPr>
          <p:spPr>
            <a:xfrm>
              <a:off x="0" y="1355110"/>
              <a:ext cx="10639167" cy="67726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62"/>
            <p:cNvSpPr txBox="1"/>
            <p:nvPr/>
          </p:nvSpPr>
          <p:spPr>
            <a:xfrm>
              <a:off x="0" y="1355110"/>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1800" u="none" cap="none" strike="noStrike">
                  <a:solidFill>
                    <a:srgbClr val="000000"/>
                  </a:solidFill>
                  <a:latin typeface="Arial"/>
                  <a:ea typeface="Arial"/>
                  <a:cs typeface="Arial"/>
                  <a:sym typeface="Arial"/>
                </a:rPr>
                <a:t>Επεκτείνουν τα συναισθηματικά και ψυχολογικά όρια στον ψηφιακό χώρο.</a:t>
              </a:r>
              <a:endParaRPr b="0" i="0" sz="1800" u="none" cap="none" strike="noStrike">
                <a:solidFill>
                  <a:srgbClr val="000000"/>
                </a:solidFill>
                <a:latin typeface="Arial"/>
                <a:ea typeface="Arial"/>
                <a:cs typeface="Arial"/>
                <a:sym typeface="Arial"/>
              </a:endParaRPr>
            </a:p>
          </p:txBody>
        </p:sp>
        <p:cxnSp>
          <p:nvCxnSpPr>
            <p:cNvPr id="610" name="Google Shape;610;p62"/>
            <p:cNvCxnSpPr/>
            <p:nvPr/>
          </p:nvCxnSpPr>
          <p:spPr>
            <a:xfrm>
              <a:off x="0" y="2032376"/>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611" name="Google Shape;611;p62"/>
            <p:cNvSpPr/>
            <p:nvPr/>
          </p:nvSpPr>
          <p:spPr>
            <a:xfrm>
              <a:off x="0" y="2032376"/>
              <a:ext cx="10639167" cy="67726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62"/>
            <p:cNvSpPr txBox="1"/>
            <p:nvPr/>
          </p:nvSpPr>
          <p:spPr>
            <a:xfrm>
              <a:off x="0" y="2032376"/>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1800" u="none" cap="none" strike="noStrike">
                  <a:solidFill>
                    <a:srgbClr val="000000"/>
                  </a:solidFill>
                  <a:latin typeface="Arial"/>
                  <a:ea typeface="Arial"/>
                  <a:cs typeface="Arial"/>
                  <a:sym typeface="Arial"/>
                </a:rPr>
                <a:t>Διαμορφώνουν τη διαθεσιμότητα, την αποδεκτή ψηφιακή συμπεριφορά και τη διαχείριση της προσοχής. μας.</a:t>
              </a:r>
              <a:endParaRPr b="0" i="0" sz="1800" u="none" cap="none" strike="noStrike">
                <a:solidFill>
                  <a:srgbClr val="000000"/>
                </a:solidFill>
                <a:latin typeface="Arial"/>
                <a:ea typeface="Arial"/>
                <a:cs typeface="Arial"/>
                <a:sym typeface="Arial"/>
              </a:endParaRPr>
            </a:p>
          </p:txBody>
        </p:sp>
        <p:cxnSp>
          <p:nvCxnSpPr>
            <p:cNvPr id="613" name="Google Shape;613;p62"/>
            <p:cNvCxnSpPr/>
            <p:nvPr/>
          </p:nvCxnSpPr>
          <p:spPr>
            <a:xfrm>
              <a:off x="0" y="2709642"/>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614" name="Google Shape;614;p62"/>
            <p:cNvSpPr/>
            <p:nvPr/>
          </p:nvSpPr>
          <p:spPr>
            <a:xfrm>
              <a:off x="0" y="2709642"/>
              <a:ext cx="10639167" cy="67726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62"/>
            <p:cNvSpPr txBox="1"/>
            <p:nvPr/>
          </p:nvSpPr>
          <p:spPr>
            <a:xfrm>
              <a:off x="0" y="2709642"/>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1800" u="none" cap="none" strike="noStrike">
                  <a:solidFill>
                    <a:srgbClr val="000000"/>
                  </a:solidFill>
                  <a:latin typeface="Arial"/>
                  <a:ea typeface="Arial"/>
                  <a:cs typeface="Arial"/>
                  <a:sym typeface="Arial"/>
                </a:rPr>
                <a:t>Για τους/τις εκπαιδευτικούς: περιλαμβάνουν τη διαχείριση των μηνυμάτων εκτός ωραρίου, του ψηφιακού φόρτου εργασίας και της επικάλυψης επαγγελματικών και προσωπικών θεμάτων.</a:t>
              </a:r>
              <a:endParaRPr b="0" i="0" sz="1800" u="none" cap="none" strike="noStrike">
                <a:solidFill>
                  <a:srgbClr val="000000"/>
                </a:solidFill>
                <a:latin typeface="Arial"/>
                <a:ea typeface="Arial"/>
                <a:cs typeface="Arial"/>
                <a:sym typeface="Arial"/>
              </a:endParaRPr>
            </a:p>
          </p:txBody>
        </p:sp>
        <p:cxnSp>
          <p:nvCxnSpPr>
            <p:cNvPr id="616" name="Google Shape;616;p62"/>
            <p:cNvCxnSpPr/>
            <p:nvPr/>
          </p:nvCxnSpPr>
          <p:spPr>
            <a:xfrm>
              <a:off x="0" y="3386908"/>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617" name="Google Shape;617;p62"/>
            <p:cNvSpPr/>
            <p:nvPr/>
          </p:nvSpPr>
          <p:spPr>
            <a:xfrm>
              <a:off x="0" y="3386908"/>
              <a:ext cx="10639167" cy="67726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62"/>
            <p:cNvSpPr txBox="1"/>
            <p:nvPr/>
          </p:nvSpPr>
          <p:spPr>
            <a:xfrm>
              <a:off x="0" y="3386908"/>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1800" u="none" cap="none" strike="noStrike">
                  <a:solidFill>
                    <a:srgbClr val="000000"/>
                  </a:solidFill>
                  <a:latin typeface="Arial"/>
                  <a:ea typeface="Arial"/>
                  <a:cs typeface="Arial"/>
                  <a:sym typeface="Arial"/>
                </a:rPr>
                <a:t>Στόχος είναι η σκόπιμη χρήση της τεχνολογίας, όχι η αποφυγή της.</a:t>
              </a:r>
              <a:endParaRPr b="0" i="0" sz="1800" u="none" cap="none" strike="noStrike">
                <a:solidFill>
                  <a:srgbClr val="000000"/>
                </a:solidFill>
                <a:latin typeface="Arial"/>
                <a:ea typeface="Arial"/>
                <a:cs typeface="Arial"/>
                <a:sym typeface="Arial"/>
              </a:endParaRPr>
            </a:p>
          </p:txBody>
        </p:sp>
        <p:cxnSp>
          <p:nvCxnSpPr>
            <p:cNvPr id="619" name="Google Shape;619;p62"/>
            <p:cNvCxnSpPr/>
            <p:nvPr/>
          </p:nvCxnSpPr>
          <p:spPr>
            <a:xfrm>
              <a:off x="0" y="4064174"/>
              <a:ext cx="10639167" cy="0"/>
            </a:xfrm>
            <a:prstGeom prst="straightConnector1">
              <a:avLst/>
            </a:prstGeom>
            <a:solidFill>
              <a:schemeClr val="lt1"/>
            </a:solidFill>
            <a:ln cap="flat" cmpd="sng" w="25400">
              <a:solidFill>
                <a:srgbClr val="9977E5"/>
              </a:solidFill>
              <a:prstDash val="solid"/>
              <a:round/>
              <a:headEnd len="sm" w="sm" type="none"/>
              <a:tailEnd len="sm" w="sm" type="none"/>
            </a:ln>
          </p:spPr>
        </p:cxnSp>
        <p:sp>
          <p:nvSpPr>
            <p:cNvPr id="620" name="Google Shape;620;p62"/>
            <p:cNvSpPr/>
            <p:nvPr/>
          </p:nvSpPr>
          <p:spPr>
            <a:xfrm>
              <a:off x="0" y="4064174"/>
              <a:ext cx="10639167" cy="67726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62"/>
            <p:cNvSpPr txBox="1"/>
            <p:nvPr/>
          </p:nvSpPr>
          <p:spPr>
            <a:xfrm>
              <a:off x="0" y="4064174"/>
              <a:ext cx="10639167" cy="67726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1800" u="none" cap="none" strike="noStrike">
                  <a:solidFill>
                    <a:srgbClr val="000000"/>
                  </a:solidFill>
                  <a:latin typeface="Arial"/>
                  <a:ea typeface="Arial"/>
                  <a:cs typeface="Arial"/>
                  <a:sym typeface="Arial"/>
                </a:rPr>
                <a:t>Υποστηρίζουν την υγιή συμμετοχή χωρίς να βλάπτουν τη συγκέντρωση, το απόρρητο ή την ψυχική υγεία.</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Γιατί Χρειαζόμαστε Ψηφιακά Όρια;</a:t>
            </a:r>
            <a:endParaRPr/>
          </a:p>
        </p:txBody>
      </p:sp>
      <p:sp>
        <p:nvSpPr>
          <p:cNvPr id="628" name="Google Shape;628;p63"/>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444500" rtl="0" algn="l">
              <a:lnSpc>
                <a:spcPct val="90000"/>
              </a:lnSpc>
              <a:spcBef>
                <a:spcPts val="1000"/>
              </a:spcBef>
              <a:spcAft>
                <a:spcPts val="0"/>
              </a:spcAft>
              <a:buSzPts val="1800"/>
              <a:buNone/>
            </a:pPr>
            <a:r>
              <a:t/>
            </a:r>
            <a:endParaRPr sz="2400"/>
          </a:p>
          <a:p>
            <a:pPr indent="-342900" lvl="0" marL="787400" rtl="0" algn="l">
              <a:lnSpc>
                <a:spcPct val="90000"/>
              </a:lnSpc>
              <a:spcBef>
                <a:spcPts val="1000"/>
              </a:spcBef>
              <a:spcAft>
                <a:spcPts val="0"/>
              </a:spcAft>
              <a:buSzPts val="1800"/>
              <a:buFont typeface="Arial"/>
              <a:buChar char="•"/>
            </a:pPr>
            <a:r>
              <a:rPr lang="en-US" sz="2400"/>
              <a:t>Μειώστε την ψηφιακή υπερφόρτωση και αποτρέψτε την επαγγελματική εξουθένωση (burnout).</a:t>
            </a:r>
            <a:endParaRPr/>
          </a:p>
          <a:p>
            <a:pPr indent="-342900" lvl="0" marL="787400" rtl="0" algn="l">
              <a:lnSpc>
                <a:spcPct val="90000"/>
              </a:lnSpc>
              <a:spcBef>
                <a:spcPts val="1000"/>
              </a:spcBef>
              <a:spcAft>
                <a:spcPts val="0"/>
              </a:spcAft>
              <a:buSzPts val="1800"/>
              <a:buFont typeface="Arial"/>
              <a:buChar char="•"/>
            </a:pPr>
            <a:r>
              <a:rPr lang="en-US" sz="2400"/>
              <a:t>Προστατέψτε την ψυχική υγεία και μειώστε το άγχος που συνδέεται με τη συνεχή συνδεσιμότητα.</a:t>
            </a:r>
            <a:endParaRPr/>
          </a:p>
          <a:p>
            <a:pPr indent="-342900" lvl="0" marL="787400" rtl="0" algn="l">
              <a:lnSpc>
                <a:spcPct val="90000"/>
              </a:lnSpc>
              <a:spcBef>
                <a:spcPts val="1000"/>
              </a:spcBef>
              <a:spcAft>
                <a:spcPts val="0"/>
              </a:spcAft>
              <a:buSzPts val="1800"/>
              <a:buFont typeface="Arial"/>
              <a:buChar char="•"/>
            </a:pPr>
            <a:r>
              <a:rPr lang="en-US" sz="2400"/>
              <a:t>Βελτιώστε τη συγκέντρωση μέσω της διαχείρισης των ειδοποιήσεων και των πολλαπλών ταυτόχρονων εργασιών.</a:t>
            </a:r>
            <a:endParaRPr/>
          </a:p>
          <a:p>
            <a:pPr indent="-342900" lvl="0" marL="787400" rtl="0" algn="l">
              <a:lnSpc>
                <a:spcPct val="90000"/>
              </a:lnSpc>
              <a:spcBef>
                <a:spcPts val="1000"/>
              </a:spcBef>
              <a:spcAft>
                <a:spcPts val="0"/>
              </a:spcAft>
              <a:buSzPts val="1800"/>
              <a:buFont typeface="Arial"/>
              <a:buChar char="•"/>
            </a:pPr>
            <a:r>
              <a:rPr lang="en-US" sz="2400"/>
              <a:t>Ενισχύστε τις σχέσεις στον πραγματικό κόσμο μέσω της παρούσας, προσεκτικής αλληλεπίδρασης.</a:t>
            </a:r>
            <a:endParaRPr/>
          </a:p>
          <a:p>
            <a:pPr indent="-342900" lvl="0" marL="787400" rtl="0" algn="l">
              <a:lnSpc>
                <a:spcPct val="90000"/>
              </a:lnSpc>
              <a:spcBef>
                <a:spcPts val="1000"/>
              </a:spcBef>
              <a:spcAft>
                <a:spcPts val="0"/>
              </a:spcAft>
              <a:buSzPts val="1800"/>
              <a:buFont typeface="Arial"/>
              <a:buChar char="•"/>
            </a:pPr>
            <a:r>
              <a:rPr lang="en-US" sz="2400"/>
              <a:t>Υποστηρίξτε τη βιώσιμη ισορροπία μεταξύ επαγγελματικής και προσωπικής ζωής για τους/τις εκπαιδευτικούς.</a:t>
            </a:r>
            <a:endParaRPr/>
          </a:p>
          <a:p>
            <a:pPr indent="-342900" lvl="0" marL="787400" rtl="0" algn="l">
              <a:lnSpc>
                <a:spcPct val="90000"/>
              </a:lnSpc>
              <a:spcBef>
                <a:spcPts val="1000"/>
              </a:spcBef>
              <a:spcAft>
                <a:spcPts val="0"/>
              </a:spcAft>
              <a:buSzPts val="1800"/>
              <a:buFont typeface="Arial"/>
              <a:buChar char="•"/>
            </a:pPr>
            <a:r>
              <a:rPr lang="en-US" sz="2400"/>
              <a:t>Δημιουργήστε πρότυπα υγιεινών ψηφιακών συνηθειών για τους/τις μαθητές/-τριες.</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Στρατηγικές για την Υποστήριξη των Ψηφιακών Ορίων των Μαθητών/-τριών</a:t>
            </a:r>
            <a:endParaRPr/>
          </a:p>
        </p:txBody>
      </p:sp>
      <p:sp>
        <p:nvSpPr>
          <p:cNvPr id="634" name="Google Shape;634;p64"/>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571500" rtl="0" algn="l">
              <a:lnSpc>
                <a:spcPct val="90000"/>
              </a:lnSpc>
              <a:spcBef>
                <a:spcPts val="1000"/>
              </a:spcBef>
              <a:spcAft>
                <a:spcPts val="0"/>
              </a:spcAft>
              <a:buSzPts val="1800"/>
              <a:buFont typeface="Arial"/>
              <a:buNone/>
            </a:pPr>
            <a:r>
              <a:t/>
            </a:r>
            <a:endParaRPr sz="2400"/>
          </a:p>
          <a:p>
            <a:pPr indent="-342900" lvl="0" marL="571500" rtl="0" algn="l">
              <a:lnSpc>
                <a:spcPct val="90000"/>
              </a:lnSpc>
              <a:spcBef>
                <a:spcPts val="1000"/>
              </a:spcBef>
              <a:spcAft>
                <a:spcPts val="0"/>
              </a:spcAft>
              <a:buSzPts val="1800"/>
              <a:buFont typeface="Arial"/>
              <a:buChar char="•"/>
            </a:pPr>
            <a:r>
              <a:rPr lang="en-US" sz="2400"/>
              <a:t>Οι εκπαιδευτικοί λειτουργούν ως ψηφιακά πρότυπα.</a:t>
            </a:r>
            <a:endParaRPr/>
          </a:p>
          <a:p>
            <a:pPr indent="-342900" lvl="0" marL="571500" rtl="0" algn="l">
              <a:lnSpc>
                <a:spcPct val="90000"/>
              </a:lnSpc>
              <a:spcBef>
                <a:spcPts val="1000"/>
              </a:spcBef>
              <a:spcAft>
                <a:spcPts val="0"/>
              </a:spcAft>
              <a:buSzPts val="1800"/>
              <a:buFont typeface="Arial"/>
              <a:buChar char="•"/>
            </a:pPr>
            <a:r>
              <a:rPr lang="en-US" sz="2400"/>
              <a:t>Οι μαθητές/-τριες μιμούνται τις διαδικτυακές συνήθειες των ενηλίκων.</a:t>
            </a:r>
            <a:endParaRPr/>
          </a:p>
          <a:p>
            <a:pPr indent="-342900" lvl="0" marL="571500" rtl="0" algn="l">
              <a:lnSpc>
                <a:spcPct val="90000"/>
              </a:lnSpc>
              <a:spcBef>
                <a:spcPts val="1000"/>
              </a:spcBef>
              <a:spcAft>
                <a:spcPts val="0"/>
              </a:spcAft>
              <a:buSzPts val="1800"/>
              <a:buFont typeface="Arial"/>
              <a:buChar char="•"/>
            </a:pPr>
            <a:r>
              <a:rPr lang="en-US" sz="2400"/>
              <a:t>Η προσεκτική χρήση της τεχνολογίας από τους/τις εκπαιδευτικούς θέτει σαφείς προσδοκίες.</a:t>
            </a:r>
            <a:endParaRPr/>
          </a:p>
          <a:p>
            <a:pPr indent="-342900" lvl="0" marL="571500" rtl="0" algn="l">
              <a:lnSpc>
                <a:spcPct val="90000"/>
              </a:lnSpc>
              <a:spcBef>
                <a:spcPts val="1000"/>
              </a:spcBef>
              <a:spcAft>
                <a:spcPts val="0"/>
              </a:spcAft>
              <a:buSzPts val="1800"/>
              <a:buFont typeface="Arial"/>
              <a:buChar char="•"/>
            </a:pPr>
            <a:r>
              <a:rPr lang="en-US" sz="2400"/>
              <a:t>Τα υγιή όρια μειώνουν το άγχος που συνδέεται με τους ψηφιακούς κινδύνους (O’Reilly et al., 2018).</a:t>
            </a:r>
            <a:endParaRPr/>
          </a:p>
          <a:p>
            <a:pPr indent="-342900" lvl="0" marL="571500" rtl="0" algn="l">
              <a:lnSpc>
                <a:spcPct val="90000"/>
              </a:lnSpc>
              <a:spcBef>
                <a:spcPts val="1000"/>
              </a:spcBef>
              <a:spcAft>
                <a:spcPts val="0"/>
              </a:spcAft>
              <a:buSzPts val="1800"/>
              <a:buFont typeface="Arial"/>
              <a:buChar char="•"/>
            </a:pPr>
            <a:r>
              <a:rPr lang="en-US" sz="2400"/>
              <a:t>Οι ισορροπημένες πρακτικές βοηθούν τους/τις μαθητές/-τριες να διαχειρίζονται την προσοχή, τα συναισθήματα και τη συμπεριφορά τους στο διαδίκτυο.</a:t>
            </a:r>
            <a:endParaRPr sz="24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6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Δραστηριότητα 1: Αναστοχασμός για την Προσωπική σας Ψηφιακή Ευημερία</a:t>
            </a:r>
            <a:endParaRPr sz="2800"/>
          </a:p>
        </p:txBody>
      </p:sp>
      <p:sp>
        <p:nvSpPr>
          <p:cNvPr id="641" name="Google Shape;641;p65"/>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Βήμα 1ο — Ατομικός Αναστοχασμός (5 λεπτά)</a:t>
            </a:r>
            <a:br>
              <a:rPr lang="en-US" sz="2400"/>
            </a:br>
            <a:r>
              <a:rPr lang="en-US" sz="2400"/>
              <a:t>• Πότε αισθάνομαι πιο εξαντλημένος/-νη ψηφιακά;</a:t>
            </a:r>
            <a:br>
              <a:rPr lang="en-US" sz="2400"/>
            </a:br>
            <a:r>
              <a:rPr lang="en-US" sz="2400"/>
              <a:t>• Ποια ψηφιακή επικοινωνία με αγχώνει περισσότερο;</a:t>
            </a:r>
            <a:br>
              <a:rPr lang="en-US" sz="2400"/>
            </a:br>
            <a:r>
              <a:rPr lang="en-US" sz="2400"/>
              <a:t>• Πώς διαχωρίζω τον προσωπικό από τον επαγγελματικό ψηφιακό χώρο;</a:t>
            </a:r>
            <a:br>
              <a:rPr lang="en-US" sz="2400"/>
            </a:br>
            <a:r>
              <a:rPr lang="en-US" sz="2400"/>
              <a:t>• Ποια συνήθεια θα μπορούσα να αλλάξω για να νιώθω πιο ισορροπημένος/-νη;</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Βήμα 2ο — Ομαδικός Αναστοχασμός (5 λεπτά)</a:t>
            </a:r>
            <a:br>
              <a:rPr lang="en-US" sz="2400"/>
            </a:br>
            <a:r>
              <a:rPr lang="en-US" sz="2400"/>
              <a:t>• Πώς διαμορφώνει η σχολική κουλτούρα τα ψηφιακά όρια;</a:t>
            </a:r>
            <a:br>
              <a:rPr lang="en-US" sz="2400"/>
            </a:br>
            <a:r>
              <a:rPr lang="en-US" sz="2400"/>
              <a:t>• Ποιες είναι οι σιωπηρές προσδοκίες για την ψηφιακή διαθεσιμότητα;</a:t>
            </a:r>
            <a:br>
              <a:rPr lang="en-US" sz="2400"/>
            </a:br>
            <a:r>
              <a:rPr lang="en-US" sz="2400"/>
              <a:t>• Πού είναι πιο δύσκολο να διατηρηθούν τα ψηφιακά όρια;</a:t>
            </a:r>
            <a:br>
              <a:rPr lang="en-US" sz="2400"/>
            </a:br>
            <a:r>
              <a:rPr lang="en-US" sz="2400"/>
              <a:t>• Πώς μπορούμε να υποστηρίξουμε ο/η ένας/μία τον/την άλλον/-λη ως ομάδα;</a:t>
            </a:r>
            <a:br>
              <a:rPr lang="en-US" sz="2400"/>
            </a:br>
            <a:r>
              <a:rPr lang="en-US" sz="2400"/>
              <a:t>• Ποια όρια πρέπει να θέσουμε ως πρότυπο για τους/τις μαθητές/-τριες;</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Βήμα 3ο — Συμπεράσματα της Ομάδας</a:t>
            </a:r>
            <a:br>
              <a:rPr lang="en-US" sz="2400"/>
            </a:br>
            <a:r>
              <a:rPr lang="en-US" sz="2400"/>
              <a:t>• Προσδιορίστε 2-3 συστάσεις για τη διοίκηση του σχολείου.</a:t>
            </a:r>
            <a:br>
              <a:rPr lang="en-US" sz="2400"/>
            </a:br>
            <a:r>
              <a:rPr lang="en-US" sz="2400"/>
              <a:t>• Εστιάστε στην ευημερία του προσωπικού και στις πρακτικές που υποστηρίζουν τα όρια.</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000"/>
              <a:t>Δραστηριότητα 2: Ανάπτυξη Ψηφιακών Ορίων για τους/τις Μαθητές/-τριες</a:t>
            </a:r>
            <a:endParaRPr sz="3000"/>
          </a:p>
        </p:txBody>
      </p:sp>
      <p:sp>
        <p:nvSpPr>
          <p:cNvPr id="648" name="Google Shape;648;p66"/>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a:t>Σκοπός</a:t>
            </a:r>
            <a:br>
              <a:rPr lang="en-US"/>
            </a:br>
            <a:r>
              <a:rPr lang="en-US"/>
              <a:t>• Μετατόπιση της εστίασης από τις συνήθειες των εκπαιδευτικών στα ψηφιακά όρια των μαθητών/-τριών.</a:t>
            </a:r>
            <a:br>
              <a:rPr lang="en-US"/>
            </a:br>
            <a:r>
              <a:rPr lang="en-US"/>
              <a:t>• Υποστήριξη των μαθητών/-τριών στην ανάπτυξη υγιούς, συνειδητής και υπεύθυνης χρήσης της τεχνολογίας.</a:t>
            </a:r>
            <a:br>
              <a:rPr lang="en-US"/>
            </a:br>
            <a:r>
              <a:rPr lang="en-US"/>
              <a:t>• Συν-δημιουργία απλών, εύχρηστων οδηγιών για την τάξη.</a:t>
            </a:r>
            <a:endParaRPr/>
          </a:p>
          <a:p>
            <a:pPr indent="-228600" lvl="0" marL="457200" marR="0" rtl="0" algn="l">
              <a:lnSpc>
                <a:spcPct val="90000"/>
              </a:lnSpc>
              <a:spcBef>
                <a:spcPts val="1000"/>
              </a:spcBef>
              <a:spcAft>
                <a:spcPts val="0"/>
              </a:spcAft>
              <a:buClr>
                <a:schemeClr val="dk1"/>
              </a:buClr>
              <a:buSzPts val="1800"/>
              <a:buFont typeface="Arial"/>
              <a:buNone/>
            </a:pPr>
            <a:r>
              <a:rPr b="1" lang="en-US"/>
              <a:t>Πώς Λειτουργεί η Δραστηριότητα</a:t>
            </a:r>
            <a:br>
              <a:rPr lang="en-US"/>
            </a:br>
            <a:r>
              <a:rPr lang="en-US"/>
              <a:t>• Σχηματίστε μικρές ομάδες (3-5 συμμετέχοντες/-χουσες/ομάδα).</a:t>
            </a:r>
            <a:br>
              <a:rPr lang="en-US"/>
            </a:br>
            <a:r>
              <a:rPr lang="en-US"/>
              <a:t>• Συζητήστε τις προκλήσεις που αντιμετωπίζουν οι μαθητές/-τριες στο διαδίκτυο και στην τάξη.</a:t>
            </a:r>
            <a:br>
              <a:rPr lang="en-US"/>
            </a:br>
            <a:r>
              <a:rPr lang="en-US"/>
              <a:t>• Προσδιορίστε πρακτικές στρατηγικές για πιο υγιείς ψηφιακές συνήθειες.</a:t>
            </a:r>
            <a:br>
              <a:rPr lang="en-US"/>
            </a:br>
            <a:r>
              <a:rPr lang="en-US"/>
              <a:t>• Δημιουργήστε 3–5 οδηγίες για τα ψηφιακά όρια στην τάξη.</a:t>
            </a:r>
            <a:br>
              <a:rPr lang="en-US"/>
            </a:br>
            <a:r>
              <a:rPr lang="en-US"/>
              <a:t>• Παρουσιάστε τις ιδέες στην ομάδα.</a:t>
            </a:r>
            <a:endParaRPr/>
          </a:p>
          <a:p>
            <a:pPr indent="-228600" lvl="0" marL="457200" marR="0" rtl="0" algn="l">
              <a:lnSpc>
                <a:spcPct val="90000"/>
              </a:lnSpc>
              <a:spcBef>
                <a:spcPts val="1000"/>
              </a:spcBef>
              <a:spcAft>
                <a:spcPts val="0"/>
              </a:spcAft>
              <a:buClr>
                <a:schemeClr val="dk1"/>
              </a:buClr>
              <a:buSzPts val="1800"/>
              <a:buFont typeface="Arial"/>
              <a:buNone/>
            </a:pPr>
            <a:r>
              <a:rPr b="1" lang="en-US"/>
              <a:t>Κατευθυντήριες Ερωτήσεις</a:t>
            </a:r>
            <a:br>
              <a:rPr lang="en-US"/>
            </a:br>
            <a:r>
              <a:rPr lang="en-US"/>
              <a:t>• Πότε η τεχνολογία επηρεάζει τη διάθεση, τον ύπνο ή τη συγκέντρωση των μαθητών/-τριών;</a:t>
            </a:r>
            <a:br>
              <a:rPr lang="en-US"/>
            </a:br>
            <a:r>
              <a:rPr lang="en-US"/>
              <a:t>• Ποιες ρουτίνες βοηθούν τους/τις μαθητές/-τριες να διαχειρίζονται καλύτερα τις συσκευές τους;</a:t>
            </a:r>
            <a:br>
              <a:rPr lang="en-US"/>
            </a:br>
            <a:r>
              <a:rPr lang="en-US"/>
              <a:t>• Πώς μπορούν οι οικογένειες να υποστηρίξουν τις ψηφιακές συνήθειες στο σπίτι;</a:t>
            </a:r>
            <a:br>
              <a:rPr lang="en-US"/>
            </a:br>
            <a:r>
              <a:rPr lang="en-US"/>
              <a:t>• Ποιοι σχολικοί κανόνες ή προσδοκίες επηρεάζουν τα όρια;</a:t>
            </a:r>
            <a:br>
              <a:rPr lang="en-US"/>
            </a:br>
            <a:r>
              <a:rPr lang="en-US"/>
              <a:t>• Πώς μπορούμε να αποτελέσουμε πρότυπο ισορροπημένης χρήσης της τεχνολογίας;</a:t>
            </a:r>
            <a:endParaRPr/>
          </a:p>
          <a:p>
            <a:pPr indent="-228600" lvl="0" marL="457200" rtl="0" algn="l">
              <a:lnSpc>
                <a:spcPct val="90000"/>
              </a:lnSpc>
              <a:spcBef>
                <a:spcPts val="1000"/>
              </a:spcBef>
              <a:spcAft>
                <a:spcPts val="0"/>
              </a:spcAft>
              <a:buSzPts val="1800"/>
              <a:buNone/>
            </a:pPr>
            <a:r>
              <a:rPr b="1" lang="en-US"/>
              <a:t>Παραδείγματα Αποτελεσμάτων</a:t>
            </a:r>
            <a:br>
              <a:rPr lang="en-US"/>
            </a:br>
            <a:r>
              <a:rPr lang="en-US"/>
              <a:t>• «Απαγορεύεται η χρήση συσκευών κατά τα πρώτα 10 λεπτά του μαθήματος.»</a:t>
            </a:r>
            <a:br>
              <a:rPr lang="en-US"/>
            </a:br>
            <a:r>
              <a:rPr lang="en-US"/>
              <a:t>• «Οι ειδοποιήσεις πρέπει να είναι απενεργοποιημένες κατά τη διάρκεια των μαθημάτων.»</a:t>
            </a:r>
            <a:br>
              <a:rPr lang="en-US"/>
            </a:br>
            <a:r>
              <a:rPr lang="en-US"/>
              <a:t>• «Συζητήστε πριν απαντήσετε σε μηνύματα στο διαδίκτυο.»</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6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Οδηγός για την Ψηφιακή Ευημερία της Τάξης</a:t>
            </a:r>
            <a:endParaRPr b="1"/>
          </a:p>
        </p:txBody>
      </p:sp>
      <p:sp>
        <p:nvSpPr>
          <p:cNvPr id="655" name="Google Shape;655;p6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000"/>
              <a:t>Τι είναι</a:t>
            </a:r>
            <a:br>
              <a:rPr lang="en-US" sz="2000"/>
            </a:br>
            <a:r>
              <a:rPr lang="en-US" sz="2000"/>
              <a:t>• Ένα εργαλείο συνεργατικού σχεδιασμού για τη δημιουργία μιας τάξης που υποστηρίζει την ψηφιακή ευημερία.</a:t>
            </a:r>
            <a:br>
              <a:rPr lang="en-US" sz="2000"/>
            </a:br>
            <a:r>
              <a:rPr lang="en-US" sz="2000"/>
              <a:t>• Βασίζεται στο Πλαίσιο Ψηφιακής Ευημερίας PERMA.</a:t>
            </a:r>
            <a:br>
              <a:rPr lang="en-US" sz="2000"/>
            </a:br>
            <a:r>
              <a:rPr lang="en-US" sz="2000"/>
              <a:t>• Μετατρέπει τα αποτελέσματα του Δείκτη για τους/τις Μαθητές/-τριες σε συγκεκριμένες συνήθειες, ρουτίνες και ενέργειες.</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Πώς να το χρησιμοποιήσετε:</a:t>
            </a:r>
            <a:br>
              <a:rPr lang="en-US" sz="2000"/>
            </a:br>
            <a:r>
              <a:rPr lang="en-US" sz="2000"/>
              <a:t>• Προσθέστε τις βαθμολογίες PERMA στη στήλη «Μέσος Όρος Βαθμολογίας».</a:t>
            </a:r>
            <a:br>
              <a:rPr lang="en-US" sz="2000"/>
            </a:br>
            <a:r>
              <a:rPr lang="en-US" sz="2000"/>
              <a:t>• Αναστοχαστείτε και προσδιορίστε τους τομείς που χρειάζονται ενίσχυση.</a:t>
            </a:r>
            <a:br>
              <a:rPr lang="en-US" sz="2000"/>
            </a:br>
            <a:r>
              <a:rPr lang="en-US" sz="2000"/>
              <a:t>• Θέστε SMART στόχους με τους/τις μαθητές/-τριές σας.</a:t>
            </a:r>
            <a:br>
              <a:rPr lang="en-US" sz="2000"/>
            </a:br>
            <a:r>
              <a:rPr lang="en-US" sz="2000"/>
              <a:t>• Επιλέξτε στρατηγικές που ταιριάζουν στην τάξη σας.</a:t>
            </a:r>
            <a:br>
              <a:rPr lang="en-US" sz="2000"/>
            </a:br>
            <a:r>
              <a:rPr lang="en-US" sz="2000"/>
              <a:t>• Συμφωνήστε ένα χρονοδιάγραμμα και δείκτες προόδου.</a:t>
            </a:r>
            <a:br>
              <a:rPr lang="en-US" sz="2000"/>
            </a:br>
            <a:r>
              <a:rPr lang="en-US" sz="2000"/>
              <a:t>• Αντιμετωπίστε το ως ένα ζωντανό έγγραφο και ενημερώστε το κατά τη διάρκεια του τριμήνου/τετραμήνου.</a:t>
            </a:r>
            <a:endParaRPr/>
          </a:p>
          <a:p>
            <a:pPr indent="-228600" lvl="0" marL="457200" marR="0" rtl="0" algn="l">
              <a:lnSpc>
                <a:spcPct val="90000"/>
              </a:lnSpc>
              <a:spcBef>
                <a:spcPts val="1000"/>
              </a:spcBef>
              <a:spcAft>
                <a:spcPts val="0"/>
              </a:spcAft>
              <a:buClr>
                <a:schemeClr val="dk1"/>
              </a:buClr>
              <a:buSzPts val="1800"/>
              <a:buFont typeface="Arial"/>
              <a:buNone/>
            </a:pPr>
            <a:r>
              <a:rPr b="1" lang="en-US" sz="2000"/>
              <a:t>Πιλοτικές Δραστηριότητες</a:t>
            </a:r>
            <a:br>
              <a:rPr lang="en-US" sz="2000"/>
            </a:br>
            <a:r>
              <a:rPr lang="en-US" sz="2000"/>
              <a:t>• Επιλέξτε μία δραστηριότητα από τη συλλογή.</a:t>
            </a:r>
            <a:br>
              <a:rPr lang="en-US" sz="2000"/>
            </a:br>
            <a:r>
              <a:rPr lang="en-US" sz="2000"/>
              <a:t>• Αναπαραστήστε την σε μικρές ομάδες.</a:t>
            </a:r>
            <a:br>
              <a:rPr lang="en-US" sz="2000"/>
            </a:br>
            <a:r>
              <a:rPr lang="en-US" sz="2000"/>
              <a:t>• Σημειώστε τι λειτουργεί, τι δεν λειτουργεί και τι χρειάζεται προσαρμογή.</a:t>
            </a:r>
            <a:br>
              <a:rPr lang="en-US" sz="2000"/>
            </a:br>
            <a:r>
              <a:rPr lang="en-US" sz="2000"/>
              <a:t>• Συζητήστε τις προσαρμογές και λάβετε υπόψη την ηλικία των μαθητών/-τριών, τις ανάγκες τους και το σχολικό περιβάλλον.</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400"/>
              <a:t>Συλλογή Δραστηριοτήτων και Πιλοτική Δοκιμή</a:t>
            </a:r>
            <a:endParaRPr sz="3400"/>
          </a:p>
        </p:txBody>
      </p:sp>
      <p:sp>
        <p:nvSpPr>
          <p:cNvPr id="662" name="Google Shape;662;p68"/>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a:t>Τώρα που γνωρίζετε πώς να χρησιμοποιείτε τον Οδηγό Τάξης, το επόμενο βήμα είναι να δοκιμάσετε πρακτικές δραστηριότητες που υποστηρίζουν κάθε τομέα του PERMA.</a:t>
            </a:r>
            <a:br>
              <a:rPr lang="en-US"/>
            </a:br>
            <a:r>
              <a:rPr lang="en-US"/>
              <a:t>• Αυτές οι δραστηριότητες σας βοηθούν να μετατρέψετε τους στόχους σε καθημερινές συνήθειες στην τάξη σας.</a:t>
            </a:r>
            <a:endParaRPr/>
          </a:p>
          <a:p>
            <a:pPr indent="0" lvl="0" marL="0" rtl="0" algn="l">
              <a:lnSpc>
                <a:spcPct val="90000"/>
              </a:lnSpc>
              <a:spcBef>
                <a:spcPts val="1000"/>
              </a:spcBef>
              <a:spcAft>
                <a:spcPts val="0"/>
              </a:spcAft>
              <a:buSzPts val="1800"/>
              <a:buNone/>
            </a:pPr>
            <a:r>
              <a:rPr b="1" lang="en-US"/>
              <a:t>Συλλογή Δραστηριοτήτων</a:t>
            </a:r>
            <a:br>
              <a:rPr lang="en-US"/>
            </a:br>
            <a:r>
              <a:rPr lang="en-US"/>
              <a:t>• Περιλαμβάνει δραστηριότητες για κοινές προκλήσεις ψηφιακής ευημερίας.</a:t>
            </a:r>
            <a:br>
              <a:rPr lang="en-US"/>
            </a:br>
            <a:r>
              <a:rPr lang="en-US"/>
              <a:t>• Είναι οργανωμένη ανά τομέα PERMA.</a:t>
            </a:r>
            <a:br>
              <a:rPr lang="en-US"/>
            </a:br>
            <a:r>
              <a:rPr lang="en-US"/>
              <a:t>• Αναπτύσσει την αυτογνωσία και την υπευθυνότητα των μαθητών/-τριών.</a:t>
            </a:r>
            <a:endParaRPr/>
          </a:p>
          <a:p>
            <a:pPr indent="0" lvl="0" marL="0" rtl="0" algn="l">
              <a:lnSpc>
                <a:spcPct val="90000"/>
              </a:lnSpc>
              <a:spcBef>
                <a:spcPts val="1000"/>
              </a:spcBef>
              <a:spcAft>
                <a:spcPts val="0"/>
              </a:spcAft>
              <a:buSzPts val="1800"/>
              <a:buNone/>
            </a:pPr>
            <a:r>
              <a:rPr b="1" lang="en-US"/>
              <a:t>Πιλοτική Δοκιμή των Δραστηριοτήτων</a:t>
            </a:r>
            <a:br>
              <a:rPr lang="en-US"/>
            </a:br>
            <a:r>
              <a:rPr lang="en-US"/>
              <a:t>• Επιλέξτε μία δραστηριότητα από το μάθημα.</a:t>
            </a:r>
            <a:br>
              <a:rPr lang="en-US"/>
            </a:br>
            <a:r>
              <a:rPr lang="en-US"/>
              <a:t>• Αναπαραστήστε την σε μια μικρή ομάδα.</a:t>
            </a:r>
            <a:br>
              <a:rPr lang="en-US"/>
            </a:br>
            <a:r>
              <a:rPr lang="en-US"/>
              <a:t>• Ένα άτομο αναλαμβάνει τον ρόλο του/της εκπαιδευτικού, ενώ τα άλλα αναλαμβάνουν τον ρόλο των μαθητών/-τριών.</a:t>
            </a:r>
            <a:endParaRPr/>
          </a:p>
          <a:p>
            <a:pPr indent="0" lvl="0" marL="0" rtl="0" algn="l">
              <a:lnSpc>
                <a:spcPct val="90000"/>
              </a:lnSpc>
              <a:spcBef>
                <a:spcPts val="1000"/>
              </a:spcBef>
              <a:spcAft>
                <a:spcPts val="0"/>
              </a:spcAft>
              <a:buSzPts val="1800"/>
              <a:buNone/>
            </a:pPr>
            <a:r>
              <a:rPr b="1" lang="en-US"/>
              <a:t>Τι να Παρατηρήσετε</a:t>
            </a:r>
            <a:br>
              <a:rPr lang="en-US"/>
            </a:br>
            <a:r>
              <a:rPr lang="en-US"/>
              <a:t>• Τι λειτουργεί καλά.</a:t>
            </a:r>
            <a:br>
              <a:rPr lang="en-US"/>
            </a:br>
            <a:r>
              <a:rPr lang="en-US"/>
              <a:t>• Ποιες προκλήσεις προκύπτουν.</a:t>
            </a:r>
            <a:br>
              <a:rPr lang="en-US"/>
            </a:br>
            <a:r>
              <a:rPr lang="en-US"/>
              <a:t>• Τι πρέπει να προσαρμοστεί για την τάξη σας.</a:t>
            </a:r>
            <a:br>
              <a:rPr lang="en-US"/>
            </a:br>
            <a:r>
              <a:rPr lang="en-US"/>
              <a:t>• Ποιες αλλαγές βελτιώνουν τη σαφήνεια ή τη δέσμευση.</a:t>
            </a:r>
            <a:endParaRPr/>
          </a:p>
          <a:p>
            <a:pPr indent="0" lvl="0" marL="0" rtl="0" algn="l">
              <a:lnSpc>
                <a:spcPct val="90000"/>
              </a:lnSpc>
              <a:spcBef>
                <a:spcPts val="1000"/>
              </a:spcBef>
              <a:spcAft>
                <a:spcPts val="0"/>
              </a:spcAft>
              <a:buSzPts val="1800"/>
              <a:buNone/>
            </a:pPr>
            <a:r>
              <a:rPr b="1" lang="en-US"/>
              <a:t>Επόμενο Βήμα</a:t>
            </a:r>
            <a:br>
              <a:rPr lang="en-US"/>
            </a:br>
            <a:r>
              <a:rPr lang="en-US"/>
              <a:t>• Συζητήστε τις παρατηρήσεις σας ως ομάδα.</a:t>
            </a:r>
            <a:br>
              <a:rPr lang="en-US"/>
            </a:br>
            <a:r>
              <a:rPr lang="en-US"/>
              <a:t>• Προσαρμόστε τη δραστηριότητα στην ηλικία, τις ανάγκες και τις ψηφιακές συνήθειες των μαθητών/-τριών σας.</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9"/>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Υλοποίηση Δραστηριοτήτων με Βάση το Μοντέλο PERMA</a:t>
            </a:r>
            <a:endParaRPr b="1" sz="3200"/>
          </a:p>
        </p:txBody>
      </p:sp>
      <p:sp>
        <p:nvSpPr>
          <p:cNvPr id="668" name="Google Shape;668;p69"/>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1000"/>
              </a:spcBef>
              <a:spcAft>
                <a:spcPts val="0"/>
              </a:spcAft>
              <a:buSzPts val="1800"/>
              <a:buNone/>
            </a:pPr>
            <a:r>
              <a:rPr b="1" lang="en-US" sz="2300"/>
              <a:t>Πριν προχωρήσουμε στις δραστηριότητες...</a:t>
            </a:r>
            <a:br>
              <a:rPr lang="en-US" sz="2300"/>
            </a:br>
            <a:r>
              <a:rPr lang="en-US" sz="2300"/>
              <a:t>• Έχετε πλέον τα αποτελέσματα του Δείκτη Ψηφιακής Ευημερίας των Μαθητών/-τριών.</a:t>
            </a:r>
            <a:br>
              <a:rPr lang="en-US" sz="2300"/>
            </a:br>
            <a:r>
              <a:rPr lang="en-US" sz="2300"/>
              <a:t>• Έχετε αναστοχαστεί σχετικά με τις βασικές ανάγκες που υπάρχουν στην τάξη σας.</a:t>
            </a:r>
            <a:br>
              <a:rPr lang="en-US" sz="2300"/>
            </a:br>
            <a:r>
              <a:rPr lang="en-US" sz="2300"/>
              <a:t>• Έχετε εντοπίσει τους τομείς που απαιτούν προσοχή.</a:t>
            </a:r>
            <a:endParaRPr sz="2300"/>
          </a:p>
          <a:p>
            <a:pPr indent="-228600" lvl="0" marL="457200" marR="0" rtl="0" algn="l">
              <a:lnSpc>
                <a:spcPct val="90000"/>
              </a:lnSpc>
              <a:spcBef>
                <a:spcPts val="1000"/>
              </a:spcBef>
              <a:spcAft>
                <a:spcPts val="0"/>
              </a:spcAft>
              <a:buClr>
                <a:schemeClr val="dk1"/>
              </a:buClr>
              <a:buSzPts val="1800"/>
              <a:buFont typeface="Arial"/>
              <a:buNone/>
            </a:pPr>
            <a:r>
              <a:rPr b="1" lang="en-US" sz="2300"/>
              <a:t>Το επόμενο υποκεφάλαιο σας δείχνει πώς να μετατρέψετε αυτές τις γνώσεις σε δράση.</a:t>
            </a:r>
            <a:br>
              <a:rPr lang="en-US" sz="2300"/>
            </a:br>
            <a:r>
              <a:rPr lang="en-US" sz="2300"/>
              <a:t>• Θα εργαστείτε με στοχευμένες δραστηριότητες που συνδέονται με κάθε τομέα του Μοντέλου PERMA.</a:t>
            </a:r>
            <a:br>
              <a:rPr lang="en-US" sz="2300"/>
            </a:br>
            <a:r>
              <a:rPr lang="en-US" sz="2300"/>
              <a:t>• Θα επιλέξετε αυτές που ταιριάζουν στις ανάγκες των μαθητών/-τριών σας.</a:t>
            </a:r>
            <a:br>
              <a:rPr lang="en-US" sz="2300"/>
            </a:br>
            <a:r>
              <a:rPr lang="en-US" sz="2300"/>
              <a:t>• Θα μάθετε πώς να τις δοκιμάζετε, να τις προσαρμόζετε και να τις βελτιώνετε για πραγματική χρήση στην τάξη.</a:t>
            </a:r>
            <a:endParaRPr sz="2300"/>
          </a:p>
          <a:p>
            <a:pPr indent="-228600" lvl="0" marL="457200" marR="0" rtl="0" algn="l">
              <a:lnSpc>
                <a:spcPct val="90000"/>
              </a:lnSpc>
              <a:spcBef>
                <a:spcPts val="1000"/>
              </a:spcBef>
              <a:spcAft>
                <a:spcPts val="0"/>
              </a:spcAft>
              <a:buClr>
                <a:schemeClr val="dk1"/>
              </a:buClr>
              <a:buSzPts val="1800"/>
              <a:buFont typeface="Arial"/>
              <a:buNone/>
            </a:pPr>
            <a:r>
              <a:rPr b="1" lang="en-US" sz="2300"/>
              <a:t>Στόχος </a:t>
            </a:r>
            <a:br>
              <a:rPr lang="en-US" sz="2300"/>
            </a:br>
            <a:r>
              <a:rPr lang="en-US" sz="2300"/>
              <a:t>• Υποστήριξη των μαθητών/-τριών μέσω πρακτικών, έτοιμων προς χρήση στρατηγικών.</a:t>
            </a:r>
            <a:br>
              <a:rPr lang="en-US" sz="2300"/>
            </a:br>
            <a:r>
              <a:rPr lang="en-US" sz="2300"/>
              <a:t>• Ενίσχυση των ψηφιακών συνηθειών με δομημένες, τεκμηριωμένες ασκήσεις.</a:t>
            </a:r>
            <a:br>
              <a:rPr lang="en-US" sz="2300"/>
            </a:br>
            <a:r>
              <a:rPr lang="en-US" sz="2300"/>
              <a:t>• Δημιουργία συνέπειας μεταξύ των μαθημάτων και των ρουτινών.</a:t>
            </a:r>
            <a:endParaRPr sz="2300"/>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Τι είναι ο Δείκτης Ψηφιακής Ευημερίας PERMA;</a:t>
            </a:r>
            <a:endParaRPr/>
          </a:p>
        </p:txBody>
      </p:sp>
      <p:sp>
        <p:nvSpPr>
          <p:cNvPr id="180" name="Google Shape;180;p7"/>
          <p:cNvSpPr txBox="1"/>
          <p:nvPr>
            <p:ph idx="2" type="body"/>
          </p:nvPr>
        </p:nvSpPr>
        <p:spPr>
          <a:xfrm>
            <a:off x="0" y="797521"/>
            <a:ext cx="11944350" cy="5289179"/>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Arial"/>
              <a:buChar char="•"/>
            </a:pPr>
            <a:r>
              <a:rPr lang="en-US"/>
              <a:t>Ο Δείκτης Ψηφιακής Ευημερίας PERMA για εκπαιδευτικούς είναι ένα δομημένο εργαλείο που βοηθά τους/τις εκπαιδευτικούς να εντοπίζουν τα δυνατά τους σημεία και τους τομείς που χρειάζονται βελτίωση σε όλους τους τομείς του Πλαισίου PERMA. Μέσω του Δείκτη, μπορείτε να βαθμολογήσετε δηλώσεις σχετικά με την ψηφιακή σας ευημερία, κατηγοριοποιημένες με βάση τους τομείς του πλαισίου PERMA. Μπορείτε να τον χρησιμοποιήσετε στην αρχή, στη μέση και στο τέλος ενός τριμήνου/τετραμήνου για να παρακολουθήσετε την πρόοδο στη βελτίωση της ψηφιακής σας ευημερίας. Ο Δείκτης παρουσιάζεται παρακάτω. </a:t>
            </a:r>
            <a:endParaRPr/>
          </a:p>
          <a:p>
            <a:pPr indent="-285750" lvl="0" marL="514350" rtl="0" algn="l">
              <a:lnSpc>
                <a:spcPct val="90000"/>
              </a:lnSpc>
              <a:spcBef>
                <a:spcPts val="1000"/>
              </a:spcBef>
              <a:spcAft>
                <a:spcPts val="0"/>
              </a:spcAft>
              <a:buSzPts val="1800"/>
              <a:buFont typeface="Arial"/>
              <a:buChar char="•"/>
            </a:pPr>
            <a:r>
              <a:rPr lang="en-US"/>
              <a:t>Μπορείτε να βαθμολογήσετε κάθε δήλωση του δείκτη με βαθμολογία από 1 έως 5, όπως περιγράφεται παρακάτω. </a:t>
            </a:r>
            <a:endParaRPr/>
          </a:p>
          <a:p>
            <a:pPr indent="-228600" lvl="0" marL="457200" marR="0" rtl="0" algn="l">
              <a:lnSpc>
                <a:spcPct val="90000"/>
              </a:lnSpc>
              <a:spcBef>
                <a:spcPts val="1000"/>
              </a:spcBef>
              <a:spcAft>
                <a:spcPts val="0"/>
              </a:spcAft>
              <a:buClr>
                <a:schemeClr val="dk2"/>
              </a:buClr>
              <a:buSzPts val="1800"/>
              <a:buFont typeface="Arial"/>
              <a:buNone/>
            </a:pPr>
            <a:br>
              <a:rPr lang="en-US" sz="2400"/>
            </a:br>
            <a:endParaRPr sz="2400"/>
          </a:p>
        </p:txBody>
      </p:sp>
      <p:graphicFrame>
        <p:nvGraphicFramePr>
          <p:cNvPr id="181" name="Google Shape;181;p7"/>
          <p:cNvGraphicFramePr/>
          <p:nvPr/>
        </p:nvGraphicFramePr>
        <p:xfrm>
          <a:off x="761600" y="3347255"/>
          <a:ext cx="3000000" cy="3000000"/>
        </p:xfrm>
        <a:graphic>
          <a:graphicData uri="http://schemas.openxmlformats.org/drawingml/2006/table">
            <a:tbl>
              <a:tblPr>
                <a:noFill/>
                <a:tableStyleId>{67551439-51A5-4E13-8501-5F353F4DC5E5}</a:tableStyleId>
              </a:tblPr>
              <a:tblGrid>
                <a:gridCol w="2917925"/>
                <a:gridCol w="7503225"/>
              </a:tblGrid>
              <a:tr h="877300">
                <a:tc>
                  <a:txBody>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080301"/>
                          </a:solidFill>
                          <a:latin typeface="Calibri"/>
                          <a:ea typeface="Calibri"/>
                          <a:cs typeface="Calibri"/>
                          <a:sym typeface="Calibri"/>
                        </a:rPr>
                        <a:t>1 – Διαφωνώ Απόλυτα</a:t>
                      </a:r>
                      <a:br>
                        <a:rPr b="1" i="0" lang="en-US" sz="1800" u="none" cap="none" strike="noStrike">
                          <a:solidFill>
                            <a:srgbClr val="080301"/>
                          </a:solidFill>
                          <a:latin typeface="Calibri"/>
                          <a:ea typeface="Calibri"/>
                          <a:cs typeface="Calibri"/>
                          <a:sym typeface="Calibri"/>
                        </a:rPr>
                      </a:br>
                      <a:r>
                        <a:rPr b="1" i="0" lang="en-US" sz="1800" u="none" cap="none" strike="noStrike">
                          <a:solidFill>
                            <a:srgbClr val="080301"/>
                          </a:solidFill>
                          <a:latin typeface="Calibri"/>
                          <a:ea typeface="Calibri"/>
                          <a:cs typeface="Calibri"/>
                          <a:sym typeface="Calibri"/>
                        </a:rPr>
                        <a:t>2 – Διαφωνώ</a:t>
                      </a:r>
                      <a:endParaRPr sz="1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080301"/>
                          </a:solidFill>
                          <a:latin typeface="Calibri"/>
                          <a:ea typeface="Calibri"/>
                          <a:cs typeface="Calibri"/>
                          <a:sym typeface="Calibri"/>
                        </a:rPr>
                        <a:t>Χαμηλές Βαθμολογίες (1–2): </a:t>
                      </a:r>
                      <a:r>
                        <a:rPr b="0" i="0" lang="en-US" sz="1800" u="none" cap="none" strike="noStrike">
                          <a:solidFill>
                            <a:srgbClr val="080301"/>
                          </a:solidFill>
                          <a:latin typeface="Calibri"/>
                          <a:ea typeface="Calibri"/>
                          <a:cs typeface="Calibri"/>
                          <a:sym typeface="Calibri"/>
                        </a:rPr>
                        <a:t>Υποδηλώνουν πιθανούς κινδύνους ή κενά. Δώστε προτεραιότητα σε αυτούς τους τομείς για στρατηγικό σχεδιασμό και υποστήριξη.</a:t>
                      </a:r>
                      <a:endParaRPr sz="1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18350">
                <a:tc>
                  <a:txBody>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080301"/>
                          </a:solidFill>
                          <a:latin typeface="Calibri"/>
                          <a:ea typeface="Calibri"/>
                          <a:cs typeface="Calibri"/>
                          <a:sym typeface="Calibri"/>
                        </a:rPr>
                        <a:t>3 – Ούτε Διαφωνώ Ούτε Συμφωνώ</a:t>
                      </a:r>
                      <a:endParaRPr sz="1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080301"/>
                          </a:solidFill>
                          <a:latin typeface="Calibri"/>
                          <a:ea typeface="Calibri"/>
                          <a:cs typeface="Calibri"/>
                          <a:sym typeface="Calibri"/>
                        </a:rPr>
                        <a:t>Μέτριες Βαθμολογίες (3): </a:t>
                      </a:r>
                      <a:r>
                        <a:rPr b="0" i="0" lang="en-US" sz="1800" u="none" cap="none" strike="noStrike">
                          <a:solidFill>
                            <a:srgbClr val="080301"/>
                          </a:solidFill>
                          <a:latin typeface="Calibri"/>
                          <a:ea typeface="Calibri"/>
                          <a:cs typeface="Calibri"/>
                          <a:sym typeface="Calibri"/>
                        </a:rPr>
                        <a:t>Υποδηλώνουν περιθώρια βελτίωσης. Μπορείτε να ωφεληθείτε από στοχευμένες παρεμβάσεις ή εκπαίδευση.</a:t>
                      </a:r>
                      <a:endParaRPr sz="1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18350">
                <a:tc>
                  <a:txBody>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080301"/>
                          </a:solidFill>
                          <a:latin typeface="Calibri"/>
                          <a:ea typeface="Calibri"/>
                          <a:cs typeface="Calibri"/>
                          <a:sym typeface="Calibri"/>
                        </a:rPr>
                        <a:t>4 – Συμφωνώ</a:t>
                      </a:r>
                      <a:br>
                        <a:rPr b="1" i="0" lang="en-US" sz="1800" u="none" cap="none" strike="noStrike">
                          <a:solidFill>
                            <a:srgbClr val="080301"/>
                          </a:solidFill>
                          <a:latin typeface="Calibri"/>
                          <a:ea typeface="Calibri"/>
                          <a:cs typeface="Calibri"/>
                          <a:sym typeface="Calibri"/>
                        </a:rPr>
                      </a:br>
                      <a:r>
                        <a:rPr b="1" i="0" lang="en-US" sz="1800" u="none" cap="none" strike="noStrike">
                          <a:solidFill>
                            <a:srgbClr val="080301"/>
                          </a:solidFill>
                          <a:latin typeface="Calibri"/>
                          <a:ea typeface="Calibri"/>
                          <a:cs typeface="Calibri"/>
                          <a:sym typeface="Calibri"/>
                        </a:rPr>
                        <a:t>5 – Συμφωνώ Απόλυτα</a:t>
                      </a:r>
                      <a:endParaRPr sz="1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i="0" lang="en-US" sz="1800" u="none" cap="none" strike="noStrike">
                          <a:solidFill>
                            <a:srgbClr val="080301"/>
                          </a:solidFill>
                          <a:latin typeface="Calibri"/>
                          <a:ea typeface="Calibri"/>
                          <a:cs typeface="Calibri"/>
                          <a:sym typeface="Calibri"/>
                        </a:rPr>
                        <a:t>Υψηλές Βαθμολογίες (4–5): </a:t>
                      </a:r>
                      <a:r>
                        <a:rPr b="0" i="0" lang="en-US" sz="1800" u="none" cap="none" strike="noStrike">
                          <a:solidFill>
                            <a:srgbClr val="080301"/>
                          </a:solidFill>
                          <a:latin typeface="Calibri"/>
                          <a:ea typeface="Calibri"/>
                          <a:cs typeface="Calibri"/>
                          <a:sym typeface="Calibri"/>
                        </a:rPr>
                        <a:t>Υποδηλώνουν ισχυρή ευθυγράμμιση με τις πρακτικές ψηφιακής ευημερίας. Εξετάστε το ενδεχόμενο να μοιραστείτε τις βέλτιστες πρακτικές.</a:t>
                      </a:r>
                      <a:endParaRPr sz="1800" u="none" cap="none" strike="noStrike"/>
                    </a:p>
                  </a:txBody>
                  <a:tcPr marT="71750" marB="71750" marR="71750" marL="717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82" name="Google Shape;182;p7"/>
          <p:cNvSpPr/>
          <p:nvPr/>
        </p:nvSpPr>
        <p:spPr>
          <a:xfrm>
            <a:off x="-6833134" y="2964638"/>
            <a:ext cx="33347686"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080301"/>
              </a:buClr>
              <a:buSzPts val="1800"/>
              <a:buFont typeface="Arial"/>
              <a:buNone/>
            </a:pPr>
            <a:br>
              <a:rPr b="0" i="0" lang="en-US" sz="1800" u="none" cap="none" strike="noStrike">
                <a:solidFill>
                  <a:srgbClr val="080301"/>
                </a:solidFill>
                <a:latin typeface="Arial"/>
                <a:ea typeface="Arial"/>
                <a:cs typeface="Arial"/>
                <a:sym typeface="Arial"/>
              </a:rPr>
            </a:br>
            <a:endParaRPr b="0" i="0" sz="1800" u="none" cap="none" strike="noStrike">
              <a:solidFill>
                <a:srgbClr val="08030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a:t>Πώς Λειτουργεί αυτό το Υποκεφάλαιο</a:t>
            </a:r>
            <a:endParaRPr/>
          </a:p>
        </p:txBody>
      </p:sp>
      <p:sp>
        <p:nvSpPr>
          <p:cNvPr id="674" name="Google Shape;674;p70"/>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1"/>
              </a:buClr>
              <a:buSzPts val="1800"/>
              <a:buFont typeface="Arial"/>
              <a:buNone/>
            </a:pPr>
            <a:r>
              <a:rPr b="1" lang="en-US" sz="2400"/>
              <a:t>Στις επόμενες διαφάνειες:</a:t>
            </a:r>
            <a:br>
              <a:rPr lang="en-US" sz="2400"/>
            </a:br>
            <a:r>
              <a:rPr lang="en-US" sz="2400"/>
              <a:t>• Θα εξετάσετε τις δραστηριότητες που ομαδοποιούνται σε κάθε τομέα PERMA.</a:t>
            </a:r>
            <a:br>
              <a:rPr lang="en-US" sz="2400"/>
            </a:br>
            <a:r>
              <a:rPr lang="en-US" sz="2400"/>
              <a:t>• Θα δείτε επιλογές για μαθητές/-τριες πρωτοβάθμιας και κατώτερης δευτεροβάθμιας εκπαίδευσης.</a:t>
            </a:r>
            <a:br>
              <a:rPr lang="en-US" sz="2400"/>
            </a:br>
            <a:r>
              <a:rPr lang="en-US" sz="2400"/>
              <a:t>• Θα προσδιορίσετε ποιες δραστηριότητες ταιριάζουν στις προτεραιότητες της τάξης σας.</a:t>
            </a:r>
            <a:br>
              <a:rPr lang="en-US" sz="2400"/>
            </a:br>
            <a:r>
              <a:rPr lang="en-US" sz="2400"/>
              <a:t>• Θα μάθετε πώς να δοκιμάζετε (πιλοτικά) μια δραστηριότητα με ασφάλεια πριν τη χρησιμοποιήσετε με τους/τις μαθητές/-τριές σας.</a:t>
            </a:r>
            <a:endParaRPr/>
          </a:p>
          <a:p>
            <a:pPr indent="-228600" lvl="0" marL="457200" marR="0" rtl="0" algn="l">
              <a:lnSpc>
                <a:spcPct val="90000"/>
              </a:lnSpc>
              <a:spcBef>
                <a:spcPts val="1000"/>
              </a:spcBef>
              <a:spcAft>
                <a:spcPts val="0"/>
              </a:spcAft>
              <a:buClr>
                <a:schemeClr val="dk1"/>
              </a:buClr>
              <a:buSzPts val="1800"/>
              <a:buFont typeface="Arial"/>
              <a:buNone/>
            </a:pPr>
            <a:r>
              <a:rPr b="1" lang="en-US" sz="2400"/>
              <a:t>Η εργασία σας σε αυτό το υποκεφάλαιο έχει ως εξής:</a:t>
            </a:r>
            <a:br>
              <a:rPr lang="en-US" sz="2400"/>
            </a:br>
            <a:r>
              <a:rPr lang="en-US" sz="2400"/>
              <a:t>• Ξεκινήστε με έναν μόνο τομέα.</a:t>
            </a:r>
            <a:br>
              <a:rPr lang="en-US" sz="2400"/>
            </a:br>
            <a:r>
              <a:rPr lang="en-US" sz="2400"/>
              <a:t>• Επιλέξτε 1-2 δραστηριότητες για να δοκιμάσετε.</a:t>
            </a:r>
            <a:br>
              <a:rPr lang="en-US" sz="2400"/>
            </a:br>
            <a:r>
              <a:rPr lang="en-US" sz="2400"/>
              <a:t>• Σημειώστε τι λειτουργεί, τι δεν λειτουργεί και τι πρέπει να προσαρμόσετε.</a:t>
            </a:r>
            <a:br>
              <a:rPr lang="en-US" sz="2400"/>
            </a:br>
            <a:r>
              <a:rPr lang="en-US" sz="2400"/>
              <a:t>• Σκεφτείτε συγκεκριμένα επόμενα βήματα για τον Οδηγό της Τάξης.</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1"/>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000"/>
              <a:t>ΘΕΤΙΚΑ ΣΥΝΑΙΣΘΗΜΑΤΑ — Πίνακας Επισκόπησης Δραστηριοτήτων</a:t>
            </a:r>
            <a:endParaRPr sz="3000"/>
          </a:p>
        </p:txBody>
      </p:sp>
      <p:graphicFrame>
        <p:nvGraphicFramePr>
          <p:cNvPr id="680" name="Google Shape;680;p71"/>
          <p:cNvGraphicFramePr/>
          <p:nvPr/>
        </p:nvGraphicFramePr>
        <p:xfrm>
          <a:off x="411892" y="976184"/>
          <a:ext cx="3000000" cy="3000000"/>
        </p:xfrm>
        <a:graphic>
          <a:graphicData uri="http://schemas.openxmlformats.org/drawingml/2006/table">
            <a:tbl>
              <a:tblPr>
                <a:noFill/>
                <a:tableStyleId>{67551439-51A5-4E13-8501-5F353F4DC5E5}</a:tableStyleId>
              </a:tblPr>
              <a:tblGrid>
                <a:gridCol w="2842050"/>
                <a:gridCol w="2842050"/>
                <a:gridCol w="2842050"/>
                <a:gridCol w="2842050"/>
              </a:tblGrid>
              <a:tr h="54530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Δραστηριότητα</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Σκοπός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Μαθητές/-τριες Δημοτικού</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Μαθητές/-τριες Γυμνασίου</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Έλεγχος Συναισθημάτων με Χάρτες Emoji</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Βοηθήστε τους/τις μαθητές/-τριες να αναγνωρίσουν και να εκφράσουν τα συναισθήματά τους κατά τη διάρκεια ψηφιακών εργασιών.</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Χάρτης ή θερμόμετρο Emoji: τοποθετήστε αυτοκόλλητα πριν/κατά τη διάρκεια/μετά τις εργασίες.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Ψηφιακό εργαλείο παρακολούθησης της διάθεσης: αναστοχασμός σχετικά με τα ερεθίσματα και τις στρατηγικές.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Σχεδιασμός Σκοπού: «Γιατί χρησιμοποιώ αυτό το εργαλείο;»</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Συνδέστε την ψηφιακή χρήση με σημαντικούς μαθησιακούς στόχους.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Ρωτήστε «Γιατί χρησιμοποιούμε αυτό το εργαλείο;» και επανεξετάστε το μετά την εργασία.</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Σύντομες γραπτές σκέψεις: συγκρίνετε ποια εργαλεία βοηθούν και ποια αποσπούν την προσοχή.</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Παιχνιδοποιημένη Πρόκληση Συγκέντρωσης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Κάντε τη συγκέντρωση και την προσπάθεια ευχάριστες. Αναπτύξτε την επιμονή.</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Διάγραμμα «Focus Star» (Αστέρι Συγκέντρωσης): γιορτάστε την προσπάθεια κάθε εβδομάδα.</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Κατάταξη της τάξης. Υποψηφιότητες από συμμαθητές/-τριες για εργασία με συγκέντρωση.</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1600" u="none" cap="none" strike="noStrike"/>
                        <a:t>Βρόχος Αναστοχαστικής Ανατροφοδότησης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Αξιολογήστε την συναισθηματική εμπειρία και βελτιώστε τις ψηφιακές εργασίες.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Γρήγορη έρευνα με emoji μετά τις εργασίες.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600" u="none" cap="none" strike="noStrike"/>
                        <a:t>Σύντομο έντυπο σχετικά με την ευχαρίστηση, τις προκλήσεις και τις βελτιώσεις.</a:t>
                      </a:r>
                      <a:endParaRPr sz="16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2"/>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ΣΧΕΣΕΙΣ — Πίνακας Επισκόπησης Δραστηριοτήτων</a:t>
            </a:r>
            <a:endParaRPr sz="3200"/>
          </a:p>
        </p:txBody>
      </p:sp>
      <p:graphicFrame>
        <p:nvGraphicFramePr>
          <p:cNvPr id="686" name="Google Shape;686;p72"/>
          <p:cNvGraphicFramePr/>
          <p:nvPr/>
        </p:nvGraphicFramePr>
        <p:xfrm>
          <a:off x="411892" y="976184"/>
          <a:ext cx="3000000" cy="3000000"/>
        </p:xfrm>
        <a:graphic>
          <a:graphicData uri="http://schemas.openxmlformats.org/drawingml/2006/table">
            <a:tbl>
              <a:tblPr>
                <a:noFill/>
                <a:tableStyleId>{67551439-51A5-4E13-8501-5F353F4DC5E5}</a:tableStyleId>
              </a:tblPr>
              <a:tblGrid>
                <a:gridCol w="2842050"/>
                <a:gridCol w="2842050"/>
                <a:gridCol w="2842050"/>
                <a:gridCol w="2842050"/>
              </a:tblGrid>
              <a:tr h="54530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Δραστηριότητα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Σκοπός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Μαθητές/-τριες Δημοτικού</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Μαθητές/-τριες Γυμνασίου</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Ψηφιακός Κώδικας Ευγένειας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Δημιουργήστε κανόνες για επίδειξη σεβασμού στο διαδίκτυο.</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Συζήτηση για την ευγένεια στο διαδίκτυο, δημιουργία αφίσας για την τάξη.</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Ομαδικές συζητήσεις, δημιουργία Χάρτη Ψηφιακής Ιθαγένειας.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Συνεργάτες/-τιδες Συν-ρύθμισης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Υποστηρίξτε συμμαθητές/-τριες στη ρύθμιση των συναισθημάτων και της συγκέντρωσης.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Συνδυασμένες επαληθεύσεις με κάρτες emoji.</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Ψηφιακοί Φίλοι/-λες Υπευθυνότητας με αναστοχασμό πριν και μετά.</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Σενάρια Ανάληψης Προοπτικής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Αναπτύξτε ενσυναίσθηση και υπεύθυνη διαδικτυακή επικοινωνία.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Κάρτες ιστοριών, συζήτηση για τα συναισθήματα, σύντομα σκετς.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Συζήτηση ψηφιακών διλημμάτων, εξάσκηση σε δηλώσεις με το «εγώ»</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Κύκλοι Ψηφιακής Ενσυναίσθησης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Δημιουργήστε χώρο για να μοιραστείτε εμπειρίες με ασφάλεια.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Κύκλος ανταλλαγής απόψεων με τη χρήση αντικειμένου συζήτησης.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Μικρές ομάδες αναστοχασμού; εβδομαδιαίες συζητήσεις.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ΝΟΗΜΑ — Πίνακας Επισκόπησης Δραστηριοτήτων</a:t>
            </a:r>
            <a:endParaRPr sz="3200"/>
          </a:p>
        </p:txBody>
      </p:sp>
      <p:graphicFrame>
        <p:nvGraphicFramePr>
          <p:cNvPr id="692" name="Google Shape;692;p73"/>
          <p:cNvGraphicFramePr/>
          <p:nvPr/>
        </p:nvGraphicFramePr>
        <p:xfrm>
          <a:off x="411892" y="976184"/>
          <a:ext cx="3000000" cy="3000000"/>
        </p:xfrm>
        <a:graphic>
          <a:graphicData uri="http://schemas.openxmlformats.org/drawingml/2006/table">
            <a:tbl>
              <a:tblPr>
                <a:noFill/>
                <a:tableStyleId>{67551439-51A5-4E13-8501-5F353F4DC5E5}</a:tableStyleId>
              </a:tblPr>
              <a:tblGrid>
                <a:gridCol w="2842050"/>
                <a:gridCol w="2842050"/>
                <a:gridCol w="2842050"/>
                <a:gridCol w="2842050"/>
              </a:tblGrid>
              <a:tr h="54530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Δραστηριότητα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Σκοπός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Μαθητές/-τριες Δημοτικού</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Μαθητές/-τριες Γυμνασίου</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«Γιατί είμαι εδώ στο διαδίκτυο;» Αναστοχασμός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Αναπτύξτε σκόπιμη και συνειδητή χρήση της τεχνολογίας.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Ρωτήστε τον σκοπό πριν/μετά τις εργασίες. Χρησιμοποιήστε αφίσες με emoji.</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Ημερολόγιο ψηφιακών προθέσεων πριν/μετά από κάθε εργασία.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Σύνδεση της Μάθησης με τη Ζωή</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Κάντε την ψηφιακή μάθηση προσωπικά σχετική.</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Επιλέξτε θέματα που τους/τις ενδιαφέρουν. Μοιραστείτε τα ευρήματα.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Ερευνήστε και παρουσιάστε «Γιατί αυτό είναι σημαντικό για μένα».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Ψηφιακό Ημερολόγιο Αναστοχασμού</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Σκεφτείτε τα συναισθήματα και τις αξίες στις ψηφιακές εργασίες.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Σχεδιάστε/Γράψτε στο ψηφιακό ημερολόγιο συναισθημάτων.</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Εβδομαδιαία ημερολόγια αναστοχασμού σχετικά με τα θετικά στοιχεία και τις προκλήσεις.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Έργα «Δημιουργήστε, μην καταναλώνετε»</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Μεταβείτε από την παθητική χρήση στη ουσιαστική δημιουργία.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Δημιουργήστε αφίσες, ηχητικές σημειώσεις, κολάζ της τάξης.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Μικρά έργα υπό την καθοδήγηση των μαθητών/-τριών που συνδέονται με αξίες/ενδιαφέροντα.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4"/>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3200"/>
              <a:t>ΕΠΙΤΕΥΓΜΑ — Πίνακας Επισκόπησης Δραστηριοτήτων</a:t>
            </a:r>
            <a:endParaRPr sz="3200"/>
          </a:p>
        </p:txBody>
      </p:sp>
      <p:graphicFrame>
        <p:nvGraphicFramePr>
          <p:cNvPr id="698" name="Google Shape;698;p74"/>
          <p:cNvGraphicFramePr/>
          <p:nvPr/>
        </p:nvGraphicFramePr>
        <p:xfrm>
          <a:off x="411892" y="976184"/>
          <a:ext cx="3000000" cy="3000000"/>
        </p:xfrm>
        <a:graphic>
          <a:graphicData uri="http://schemas.openxmlformats.org/drawingml/2006/table">
            <a:tbl>
              <a:tblPr>
                <a:noFill/>
                <a:tableStyleId>{67551439-51A5-4E13-8501-5F353F4DC5E5}</a:tableStyleId>
              </a:tblPr>
              <a:tblGrid>
                <a:gridCol w="2842050"/>
                <a:gridCol w="2842050"/>
                <a:gridCol w="2842050"/>
                <a:gridCol w="2842050"/>
              </a:tblGrid>
              <a:tr h="54530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Δραστηριότητα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Σκοπός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Μαθητές/-τριες Δημοτικού</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Μαθητές/-τριες Γυμνασίου</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Ψηφιακοί Δείκτες Ανάπτυξης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Οπτικοποιήστε και επιβραβεύστε την προόδο.</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Απλά εργαλεία παρακολούθησης δεξιοτήτων, εβδομαδιαίες αναφορές.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Ημερολόγια ανάπτυξης με αποδείξεις προόδου.</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08750">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Συνεδρίες Εξερεύνησης Εργαλείων</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Αποκτήστε αυτοπεποίθηση χρησιμοποιώντας νέα εργαλεία.</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Δοκιμάστε 2-3 ασφαλή εργαλεία. Μοιραστείτε τα στοιχεία που τους άρεσαν.</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Εργασίες βάσει επιλογών: αιτιολογήστε την επιλογή εργαλείων.</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Ανατροφοδότηση για Ανάπτυξη</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Ενισχύστε τη μάθηση μέσω εποικοδομητικής ανατροφοδότησης.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«Δύο Αστέρια και Μία Ευχή»</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Ψηφιακή αξιολόγηση από συμμαθητές/-τριες με χρήση δομημένων ερωτήσεων.</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27025">
                <a:tc>
                  <a:txBody>
                    <a:bodyPr/>
                    <a:lstStyle/>
                    <a:p>
                      <a:pPr indent="0" lvl="0" marL="0" marR="0" rtl="0" algn="l">
                        <a:lnSpc>
                          <a:spcPct val="100000"/>
                        </a:lnSpc>
                        <a:spcBef>
                          <a:spcPts val="0"/>
                        </a:spcBef>
                        <a:spcAft>
                          <a:spcPts val="0"/>
                        </a:spcAft>
                        <a:buClr>
                          <a:srgbClr val="000000"/>
                        </a:buClr>
                        <a:buSzPts val="2000"/>
                        <a:buFont typeface="Arial"/>
                        <a:buNone/>
                      </a:pPr>
                      <a:r>
                        <a:rPr b="1" lang="en-US" sz="1800" u="none" cap="none" strike="noStrike"/>
                        <a:t>Ψηφιακά Ορόσημα Αυτοπεποίθησης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Γιορτάστε τα ψηφιακά επιτεύγματα και τις προσπάθειες.</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«Ημέρα των Ψηφιακών Πρωταθλητών/-τριών»: πιστοποιητικά</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1800" u="none" cap="none" strike="noStrike"/>
                        <a:t>Παρουσίαση των επιτευγμάτων και της προόδου των μαθητών/-τριών.</a:t>
                      </a:r>
                      <a:endParaRPr sz="18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75"/>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Συμπεράσματα</a:t>
            </a:r>
            <a:endParaRPr/>
          </a:p>
        </p:txBody>
      </p:sp>
      <p:sp>
        <p:nvSpPr>
          <p:cNvPr id="704" name="Google Shape;704;p75"/>
          <p:cNvSpPr txBox="1"/>
          <p:nvPr>
            <p:ph idx="1" type="body"/>
          </p:nvPr>
        </p:nvSpPr>
        <p:spPr>
          <a:xfrm>
            <a:off x="97971" y="881743"/>
            <a:ext cx="11653306" cy="5870121"/>
          </a:xfrm>
          <a:prstGeom prst="rect">
            <a:avLst/>
          </a:prstGeom>
          <a:noFill/>
          <a:ln>
            <a:noFill/>
          </a:ln>
        </p:spPr>
        <p:txBody>
          <a:bodyPr anchorCtr="0" anchor="t" bIns="45700" lIns="91425" spcFirstLastPara="1" rIns="91425" wrap="square" tIns="45700">
            <a:noAutofit/>
          </a:bodyPr>
          <a:lstStyle/>
          <a:p>
            <a:pPr indent="-12700" lvl="0" marL="85725" rtl="0" algn="l">
              <a:lnSpc>
                <a:spcPct val="90000"/>
              </a:lnSpc>
              <a:spcBef>
                <a:spcPts val="1000"/>
              </a:spcBef>
              <a:spcAft>
                <a:spcPts val="0"/>
              </a:spcAft>
              <a:buSzPts val="1800"/>
              <a:buNone/>
            </a:pPr>
            <a:r>
              <a:rPr b="1" lang="en-US" sz="2100"/>
              <a:t>Συμπέρασμα — Θετικά Συναισθήματα</a:t>
            </a:r>
            <a:endParaRPr sz="2100"/>
          </a:p>
          <a:p>
            <a:pPr indent="-12700" lvl="0" marL="85725" rtl="0" algn="l">
              <a:lnSpc>
                <a:spcPct val="90000"/>
              </a:lnSpc>
              <a:spcBef>
                <a:spcPts val="1000"/>
              </a:spcBef>
              <a:spcAft>
                <a:spcPts val="0"/>
              </a:spcAft>
              <a:buSzPts val="1800"/>
              <a:buNone/>
            </a:pPr>
            <a:r>
              <a:rPr lang="en-US" sz="2100"/>
              <a:t>• Αυτές οι δραστηριότητες βοηθούν τους/τις μαθητές/-τριες να αντιληφθούν πώς τα ψηφιακά εργαλεία επηρεάζουν τα συναισθήματά τους.</a:t>
            </a:r>
            <a:br>
              <a:rPr lang="en-US" sz="2100"/>
            </a:br>
            <a:r>
              <a:rPr lang="en-US" sz="2100"/>
              <a:t>• Τους/Τις καθοδηγείτε ώστε να κατανοήσουν τους παράγοντες που πυροδοτούν συναισθήματα, να διαχειριστούν την απογοήτευση και να απολαύσουν τη μάθηση.</a:t>
            </a:r>
            <a:br>
              <a:rPr lang="en-US" sz="2100"/>
            </a:br>
            <a:r>
              <a:rPr lang="en-US" sz="2100"/>
              <a:t>• Όταν οι μαθητές/-τριες αναγνωρίζουν τα συναισθηματικά τους μοτίβα, κάνουν πιο υγιείς επιλογές στο διαδίκτυο.</a:t>
            </a:r>
            <a:br>
              <a:rPr lang="en-US" sz="2100"/>
            </a:br>
            <a:r>
              <a:rPr lang="en-US" sz="2100"/>
              <a:t>• Αυτό δημιουργεί τις βάσεις για ισορροπημένη ψηφιακή συμπεριφορά και πιο ήρεμες ρουτίνες στην τάξη.</a:t>
            </a:r>
            <a:endParaRPr sz="2100"/>
          </a:p>
          <a:p>
            <a:pPr indent="-12700" lvl="0" marL="85725" rtl="0" algn="l">
              <a:lnSpc>
                <a:spcPct val="90000"/>
              </a:lnSpc>
              <a:spcBef>
                <a:spcPts val="1000"/>
              </a:spcBef>
              <a:spcAft>
                <a:spcPts val="0"/>
              </a:spcAft>
              <a:buSzPts val="1800"/>
              <a:buNone/>
            </a:pPr>
            <a:r>
              <a:rPr b="1" lang="en-US" sz="2100"/>
              <a:t>Συμπέρασμα — Δέσμευση</a:t>
            </a:r>
            <a:endParaRPr sz="2100"/>
          </a:p>
          <a:p>
            <a:pPr indent="-12700" lvl="0" marL="85725" rtl="0" algn="l">
              <a:lnSpc>
                <a:spcPct val="90000"/>
              </a:lnSpc>
              <a:spcBef>
                <a:spcPts val="1000"/>
              </a:spcBef>
              <a:spcAft>
                <a:spcPts val="0"/>
              </a:spcAft>
              <a:buSzPts val="1800"/>
              <a:buNone/>
            </a:pPr>
            <a:r>
              <a:rPr lang="en-US" sz="2100"/>
              <a:t>• Οι μαθητές/-τριες μαθαίνουν πώς να παραμένουν συγκεντρωμένοι/-νες, να διαχειρίζονται τους περισπασμούς και να εργάζονται με σκοπό.</a:t>
            </a:r>
            <a:br>
              <a:rPr lang="en-US" sz="2100"/>
            </a:br>
            <a:r>
              <a:rPr lang="en-US" sz="2100"/>
              <a:t>• Απλές ρουτίνες — κύκλοι συγκέντρωσης, συνήθειες μιας εργασίας και έλεγχος ειδοποιήσεων — συμβάλλουν στη βελτίωση της προσοχής.</a:t>
            </a:r>
            <a:br>
              <a:rPr lang="en-US" sz="2100"/>
            </a:br>
            <a:r>
              <a:rPr lang="en-US" sz="2100"/>
              <a:t>• Αυτές οι δεξιότητες είναι σημαντικές, διότι μειώνουν την ψηφιακή υπερφόρτωση και βελτιώνουν την ποιότητα της μάθησης.</a:t>
            </a:r>
            <a:br>
              <a:rPr lang="en-US" sz="2100"/>
            </a:br>
            <a:r>
              <a:rPr lang="en-US" sz="2100"/>
              <a:t>• Η ενίσχυση της δέσμευσης οδηγεί σε πιο παραγωγικά μαθήματα και καλύτερη χρήση των ψηφιακών εργαλείων.</a:t>
            </a:r>
            <a:endParaRPr sz="2100"/>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Συμπεράσματα</a:t>
            </a:r>
            <a:endParaRPr/>
          </a:p>
        </p:txBody>
      </p:sp>
      <p:sp>
        <p:nvSpPr>
          <p:cNvPr id="710" name="Google Shape;710;p76"/>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85725" rtl="0" algn="l">
              <a:lnSpc>
                <a:spcPct val="90000"/>
              </a:lnSpc>
              <a:spcBef>
                <a:spcPts val="1000"/>
              </a:spcBef>
              <a:spcAft>
                <a:spcPts val="0"/>
              </a:spcAft>
              <a:buSzPts val="1800"/>
              <a:buNone/>
            </a:pPr>
            <a:r>
              <a:rPr b="1" lang="en-US" sz="1700"/>
              <a:t>Συμπέρασμα — Σχέσεις</a:t>
            </a:r>
            <a:endParaRPr sz="1700"/>
          </a:p>
          <a:p>
            <a:pPr indent="-12700" lvl="0" marL="85725" rtl="0" algn="l">
              <a:lnSpc>
                <a:spcPct val="90000"/>
              </a:lnSpc>
              <a:spcBef>
                <a:spcPts val="1000"/>
              </a:spcBef>
              <a:spcAft>
                <a:spcPts val="0"/>
              </a:spcAft>
              <a:buSzPts val="1800"/>
              <a:buNone/>
            </a:pPr>
            <a:r>
              <a:rPr lang="en-US" sz="1700"/>
              <a:t>• Αυτές οι πρακτικές ενισχύουν την ενσυναίσθηση, την ευγένεια και την υπεύθυνη συμπεριφορά στο διαδίκτυο.</a:t>
            </a:r>
            <a:br>
              <a:rPr lang="en-US" sz="1700"/>
            </a:br>
            <a:r>
              <a:rPr lang="en-US" sz="1700"/>
              <a:t>• Οι μαθητές/-τριες μαθαίνουν να επικοινωνούν με σαφήνεια, να υποστηρίζουν τους συμμαθητές/-τριές τους και να διαχειρίζονται τις συγκρούσεις στον ψηφιακό χώρο.</a:t>
            </a:r>
            <a:br>
              <a:rPr lang="en-US" sz="1700"/>
            </a:br>
            <a:r>
              <a:rPr lang="en-US" sz="1700"/>
              <a:t>• Οι υγιείς ψηφιακές σχέσεις αυξάνουν την ασφάλεια, το αίσθημα του ανήκειν και την εμπιστοσύνη στην υβριδική μάθηση.</a:t>
            </a:r>
            <a:br>
              <a:rPr lang="en-US" sz="1700"/>
            </a:br>
            <a:r>
              <a:rPr lang="en-US" sz="1700"/>
              <a:t>• Όταν οι μαθητές/-τριες αισθάνονται ότι τους/τις σέβονται στο διαδίκτυο, συμμετέχουν περισσότερο και αναλαμβάνουν πιο θετικά ρίσκα.</a:t>
            </a:r>
            <a:endParaRPr sz="1700"/>
          </a:p>
          <a:p>
            <a:pPr indent="-12700" lvl="0" marL="85725" rtl="0" algn="l">
              <a:lnSpc>
                <a:spcPct val="90000"/>
              </a:lnSpc>
              <a:spcBef>
                <a:spcPts val="1000"/>
              </a:spcBef>
              <a:spcAft>
                <a:spcPts val="0"/>
              </a:spcAft>
              <a:buSzPts val="1800"/>
              <a:buNone/>
            </a:pPr>
            <a:r>
              <a:rPr b="1" lang="en-US" sz="1700"/>
              <a:t>Συμπέρασμα — Νόημα</a:t>
            </a:r>
            <a:endParaRPr sz="1700"/>
          </a:p>
          <a:p>
            <a:pPr indent="-12700" lvl="0" marL="85725" rtl="0" algn="l">
              <a:lnSpc>
                <a:spcPct val="90000"/>
              </a:lnSpc>
              <a:spcBef>
                <a:spcPts val="1000"/>
              </a:spcBef>
              <a:spcAft>
                <a:spcPts val="0"/>
              </a:spcAft>
              <a:buSzPts val="1800"/>
              <a:buNone/>
            </a:pPr>
            <a:r>
              <a:rPr lang="en-US" sz="1700"/>
              <a:t>• Αυτές οι δραστηριότητες βοηθούν τους/τις μαθητές/-τριες να συνδέσουν τη χρήση του ψηφιακού περιβάλλοντος με τους προσωπικούς τους στόχους και αξίες.</a:t>
            </a:r>
            <a:br>
              <a:rPr lang="en-US" sz="1700"/>
            </a:br>
            <a:r>
              <a:rPr lang="en-US" sz="1700"/>
              <a:t>• Μαθαίνουν να αναρωτιούνται «Γιατί χρησιμοποιώ αυτό το εργαλείο;» πριν ξεκινήσουν.</a:t>
            </a:r>
            <a:br>
              <a:rPr lang="en-US" sz="1700"/>
            </a:br>
            <a:r>
              <a:rPr lang="en-US" sz="1700"/>
              <a:t>• Η σκόπιμη χρήση μειώνει το παθητικό scrolling και αυξάνει τα κίνητρα.</a:t>
            </a:r>
            <a:br>
              <a:rPr lang="en-US" sz="1700"/>
            </a:br>
            <a:r>
              <a:rPr lang="en-US" sz="1700"/>
              <a:t>• Η δημιουργία νοήματος παρακινεί τους/τις μαθητές/-τριες να χρησιμοποιούν την τεχνολογία για ανάπτυξη και όχι για απόσπαση της προσοχής.</a:t>
            </a:r>
            <a:endParaRPr sz="1700"/>
          </a:p>
          <a:p>
            <a:pPr indent="-12700" lvl="0" marL="85725" rtl="0" algn="l">
              <a:lnSpc>
                <a:spcPct val="90000"/>
              </a:lnSpc>
              <a:spcBef>
                <a:spcPts val="1000"/>
              </a:spcBef>
              <a:spcAft>
                <a:spcPts val="0"/>
              </a:spcAft>
              <a:buSzPts val="1800"/>
              <a:buNone/>
            </a:pPr>
            <a:r>
              <a:rPr b="1" lang="en-US" sz="1700"/>
              <a:t>Συμπέρασμα — Επίτευγμα</a:t>
            </a:r>
            <a:endParaRPr sz="1700"/>
          </a:p>
          <a:p>
            <a:pPr indent="-12700" lvl="0" marL="85725" rtl="0" algn="l">
              <a:lnSpc>
                <a:spcPct val="90000"/>
              </a:lnSpc>
              <a:spcBef>
                <a:spcPts val="1000"/>
              </a:spcBef>
              <a:spcAft>
                <a:spcPts val="0"/>
              </a:spcAft>
              <a:buSzPts val="1800"/>
              <a:buNone/>
            </a:pPr>
            <a:r>
              <a:rPr lang="en-US" sz="1700"/>
              <a:t>• Αυτές οι ρουτίνες βοηθούν τους/τις μαθητές/-τριες να δουν την πρόοδό τους και να αποκτήσουν αυτοπεποίθηση στις ψηφιακές δεξιότητες.</a:t>
            </a:r>
            <a:br>
              <a:rPr lang="en-US" sz="1700"/>
            </a:br>
            <a:r>
              <a:rPr lang="en-US" sz="1700"/>
              <a:t>• Ο εορτασμός των μικρών επιτυχιών αυξάνει τα κίνητρα και ενισχύει την ανθεκτικότητα.</a:t>
            </a:r>
            <a:br>
              <a:rPr lang="en-US" sz="1700"/>
            </a:br>
            <a:r>
              <a:rPr lang="en-US" sz="1700"/>
              <a:t>• Οι μαθητές/-τριες μαθαίνουν να εκτιμούν τη βελτίωση, όχι την τελειότητα.</a:t>
            </a:r>
            <a:br>
              <a:rPr lang="en-US" sz="1700"/>
            </a:br>
            <a:r>
              <a:rPr lang="en-US" sz="1700"/>
              <a:t>• Όταν οι μαθητές/-τριες αισθάνονται ικανοί/-νές στο διαδίκτυο, η ψηφιακή τους ευημερία και τα μαθησιακά τους αποτελέσματα βελτιώνονται.</a:t>
            </a:r>
            <a:endParaRPr sz="1700"/>
          </a:p>
          <a:p>
            <a:pPr indent="-228600" lvl="0" marL="457200" marR="0" rtl="0" algn="l">
              <a:lnSpc>
                <a:spcPct val="90000"/>
              </a:lnSpc>
              <a:spcBef>
                <a:spcPts val="1000"/>
              </a:spcBef>
              <a:spcAft>
                <a:spcPts val="0"/>
              </a:spcAft>
              <a:buClr>
                <a:schemeClr val="dk1"/>
              </a:buClr>
              <a:buSzPts val="1800"/>
              <a:buFont typeface="Arial"/>
              <a:buNone/>
            </a:pPr>
            <a:r>
              <a:t/>
            </a:r>
            <a:endParaRPr sz="17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lang="en-US"/>
              <a:t>Συμπεράσματα</a:t>
            </a:r>
            <a:endParaRPr/>
          </a:p>
        </p:txBody>
      </p:sp>
      <p:sp>
        <p:nvSpPr>
          <p:cNvPr id="716" name="Google Shape;716;p7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228600" lvl="0" marL="428625" rtl="0" algn="l">
              <a:lnSpc>
                <a:spcPct val="90000"/>
              </a:lnSpc>
              <a:spcBef>
                <a:spcPts val="1000"/>
              </a:spcBef>
              <a:spcAft>
                <a:spcPts val="0"/>
              </a:spcAft>
              <a:buSzPts val="1800"/>
              <a:buFont typeface="Arial"/>
              <a:buNone/>
            </a:pPr>
            <a:r>
              <a:t/>
            </a:r>
            <a:endParaRPr sz="2400"/>
          </a:p>
          <a:p>
            <a:pPr indent="-342900" lvl="0" marL="428625" rtl="0" algn="l">
              <a:lnSpc>
                <a:spcPct val="90000"/>
              </a:lnSpc>
              <a:spcBef>
                <a:spcPts val="1000"/>
              </a:spcBef>
              <a:spcAft>
                <a:spcPts val="0"/>
              </a:spcAft>
              <a:buSzPts val="1800"/>
              <a:buFont typeface="Arial"/>
              <a:buChar char="•"/>
            </a:pPr>
            <a:r>
              <a:rPr lang="en-US" sz="2400"/>
              <a:t>Συνολικά, αυτές οι δραστηριότητες σας προσφέρουν πρακτικούς τρόπους για να υποστηρίξετε την ψηφιακή ευημερία των μαθητών/-τριών σε όλους τους τομείς του PERMA.</a:t>
            </a:r>
            <a:endParaRPr/>
          </a:p>
          <a:p>
            <a:pPr indent="-342900" lvl="0" marL="428625" rtl="0" algn="l">
              <a:lnSpc>
                <a:spcPct val="90000"/>
              </a:lnSpc>
              <a:spcBef>
                <a:spcPts val="1000"/>
              </a:spcBef>
              <a:spcAft>
                <a:spcPts val="0"/>
              </a:spcAft>
              <a:buSzPts val="1800"/>
              <a:buFont typeface="Arial"/>
              <a:buChar char="•"/>
            </a:pPr>
            <a:r>
              <a:rPr lang="en-US" sz="2400"/>
              <a:t>Βοηθάτε τους/τις μαθητές/-τριες να κατανοήσουν τα συναισθήματά τους, να παραμείνουν συγκεντρωμένοι/-νες, να χτίσουν υγιείς σχέσεις, να χρησιμοποιούν την τεχνολογία συνειδητά και να αναγνωρίζουν την πρόοδό τους.</a:t>
            </a:r>
            <a:endParaRPr/>
          </a:p>
          <a:p>
            <a:pPr indent="-342900" lvl="0" marL="428625" rtl="0" algn="l">
              <a:lnSpc>
                <a:spcPct val="90000"/>
              </a:lnSpc>
              <a:spcBef>
                <a:spcPts val="1000"/>
              </a:spcBef>
              <a:spcAft>
                <a:spcPts val="0"/>
              </a:spcAft>
              <a:buSzPts val="1800"/>
              <a:buFont typeface="Arial"/>
              <a:buChar char="•"/>
            </a:pPr>
            <a:r>
              <a:rPr lang="en-US" sz="2400"/>
              <a:t>Αυτή η προσέγγιση δημιουργεί πιο υγιείς ψηφιακές συνήθειες, ισχυρότερες ρουτίνες μάθησης και ένα πιο υποστηρικτικό κλίμα στην τάξη.</a:t>
            </a:r>
            <a:endParaRPr/>
          </a:p>
          <a:p>
            <a:pPr indent="-342900" lvl="0" marL="428625" rtl="0" algn="l">
              <a:lnSpc>
                <a:spcPct val="90000"/>
              </a:lnSpc>
              <a:spcBef>
                <a:spcPts val="1000"/>
              </a:spcBef>
              <a:spcAft>
                <a:spcPts val="0"/>
              </a:spcAft>
              <a:buSzPts val="1800"/>
              <a:buFont typeface="Arial"/>
              <a:buChar char="•"/>
            </a:pPr>
            <a:r>
              <a:rPr lang="en-US" sz="2400"/>
              <a:t>Πλέον, διαθέτετε ένα πλήρες σύνολο εργαλείων για να καθοδηγήσετε τους/τις μαθητές/-τριές σας προς μια ισορροπημένη, σκόπιμη και γεμάτη αυτοπεποίθηση ψηφιακή χρήση.</a:t>
            </a:r>
            <a:endParaRPr/>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7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Κλείσιμο Ενότητας 2: Ενίσχυση της Ψηφιακής Ευημερίας στα Σχολεία</a:t>
            </a:r>
            <a:endParaRPr sz="2800"/>
          </a:p>
        </p:txBody>
      </p:sp>
      <p:sp>
        <p:nvSpPr>
          <p:cNvPr id="723" name="Google Shape;723;p78"/>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p>
            <a:pPr indent="-12700" lvl="0" marL="85725" rtl="0" algn="l">
              <a:lnSpc>
                <a:spcPct val="90000"/>
              </a:lnSpc>
              <a:spcBef>
                <a:spcPts val="1000"/>
              </a:spcBef>
              <a:spcAft>
                <a:spcPts val="0"/>
              </a:spcAft>
              <a:buSzPts val="1800"/>
              <a:buNone/>
            </a:pPr>
            <a:r>
              <a:rPr b="1" lang="en-US" sz="2200"/>
              <a:t>Αυτή η Ενότητα σας βοήθησε:</a:t>
            </a:r>
            <a:endParaRPr sz="2200"/>
          </a:p>
          <a:p>
            <a:pPr indent="-12700" lvl="0" marL="85725" rtl="0" algn="l">
              <a:lnSpc>
                <a:spcPct val="90000"/>
              </a:lnSpc>
              <a:spcBef>
                <a:spcPts val="1000"/>
              </a:spcBef>
              <a:spcAft>
                <a:spcPts val="0"/>
              </a:spcAft>
              <a:buSzPts val="1800"/>
              <a:buNone/>
            </a:pPr>
            <a:r>
              <a:rPr lang="en-US" sz="2200"/>
              <a:t>• Να κατανοήσετε τα ψηφιακά όρια για εκπαιδευτικούς και μαθητές/-τριες.</a:t>
            </a:r>
            <a:br>
              <a:rPr lang="en-US" sz="2200"/>
            </a:br>
            <a:r>
              <a:rPr lang="en-US" sz="2200"/>
              <a:t>• Να χρησιμοποιήσετε τον αναστοχασμό για να καθοδηγήσετε πιο υγιείς ψηφιακές συνήθειες.</a:t>
            </a:r>
            <a:br>
              <a:rPr lang="en-US" sz="2200"/>
            </a:br>
            <a:r>
              <a:rPr lang="en-US" sz="2200"/>
              <a:t>• Να αξιολογήσετε την ψηφιακή ευημερία των μαθητών/-τριών μέσω του Πλαισίου PERMA.</a:t>
            </a:r>
            <a:br>
              <a:rPr lang="en-US" sz="2200"/>
            </a:br>
            <a:r>
              <a:rPr lang="en-US" sz="2200"/>
              <a:t>• Να δημιουργήσετε από κοινού ψηφιακά όρια και ρουτίνες στην τάξη.</a:t>
            </a:r>
            <a:br>
              <a:rPr lang="en-US" sz="2200"/>
            </a:br>
            <a:r>
              <a:rPr lang="en-US" sz="2200"/>
              <a:t>• Να εφαρμόσετε στοχευμένες δραστηριότητες βασισμένες στο PERMA σε όλους τους τομείς.</a:t>
            </a:r>
            <a:br>
              <a:rPr lang="en-US" sz="2200"/>
            </a:br>
            <a:r>
              <a:rPr lang="en-US" sz="2200"/>
              <a:t>• Να χρησιμοποιήσετε το Classroom Compass για να μετατρέψετε τις γνώσεις σε δράση.</a:t>
            </a:r>
            <a:endParaRPr sz="2200"/>
          </a:p>
          <a:p>
            <a:pPr indent="-12700" lvl="0" marL="85725" rtl="0" algn="l">
              <a:lnSpc>
                <a:spcPct val="90000"/>
              </a:lnSpc>
              <a:spcBef>
                <a:spcPts val="1000"/>
              </a:spcBef>
              <a:spcAft>
                <a:spcPts val="0"/>
              </a:spcAft>
              <a:buSzPts val="1800"/>
              <a:buNone/>
            </a:pPr>
            <a:r>
              <a:rPr b="1" lang="en-US" sz="2200"/>
              <a:t>Μετά την ολοκλήρωση του Κεφαλαίου 2.4, έχετε πλέον στη διάθεσή σας:</a:t>
            </a:r>
            <a:br>
              <a:rPr lang="en-US" sz="2200"/>
            </a:br>
            <a:r>
              <a:rPr lang="en-US" sz="2200"/>
              <a:t>• Ένα πλήρες σύνολο εργαλείων για τον εντοπισμό, την αντιμετώπιση και τη βελτίωση της ψηφιακής ευημερίας.</a:t>
            </a:r>
            <a:br>
              <a:rPr lang="en-US" sz="2200"/>
            </a:br>
            <a:r>
              <a:rPr lang="en-US" sz="2200"/>
              <a:t>• Στρατηγικές που υποστηρίζουν τη συναισθηματική, γνωστική και κοινωνική ανάπτυξη.</a:t>
            </a:r>
            <a:br>
              <a:rPr lang="en-US" sz="2200"/>
            </a:br>
            <a:r>
              <a:rPr lang="en-US" sz="2200"/>
              <a:t>• Πρακτικές δραστηριότητες για την τάξη, έτοιμες για υλοποίηση.</a:t>
            </a:r>
            <a:br>
              <a:rPr lang="en-US" sz="2200"/>
            </a:br>
            <a:r>
              <a:rPr lang="en-US" sz="2200"/>
              <a:t>• Μια βάση για τη δημιουργία μιας πιο υγιούς ψηφιακής κουλτούρας σε όλο το σχολείο σας.</a:t>
            </a:r>
            <a:endParaRPr sz="2200"/>
          </a:p>
          <a:p>
            <a:pPr indent="-228600" lvl="0" marL="457200" marR="0" rtl="0" algn="l">
              <a:lnSpc>
                <a:spcPct val="90000"/>
              </a:lnSpc>
              <a:spcBef>
                <a:spcPts val="1000"/>
              </a:spcBef>
              <a:spcAft>
                <a:spcPts val="0"/>
              </a:spcAft>
              <a:buClr>
                <a:schemeClr val="dk1"/>
              </a:buClr>
              <a:buSzPts val="1800"/>
              <a:buFont typeface="Arial"/>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79"/>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000"/>
              <a:buNone/>
            </a:pPr>
            <a:r>
              <a:rPr lang="en-US" u="sng">
                <a:solidFill>
                  <a:schemeClr val="hlink"/>
                </a:solidFill>
                <a:hlinkClick r:id="rId3"/>
              </a:rPr>
              <a:t>https://perma-digital.eu/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8"/>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Δείκτης Ψηφιακής Ευημερίας PERMA</a:t>
            </a:r>
            <a:endParaRPr/>
          </a:p>
        </p:txBody>
      </p:sp>
      <p:sp>
        <p:nvSpPr>
          <p:cNvPr id="188" name="Google Shape;188;p8"/>
          <p:cNvSpPr txBox="1"/>
          <p:nvPr>
            <p:ph idx="2" type="body"/>
          </p:nvPr>
        </p:nvSpPr>
        <p:spPr>
          <a:xfrm>
            <a:off x="0" y="797521"/>
            <a:ext cx="11944350" cy="578880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br>
              <a:rPr lang="en-US" sz="2400"/>
            </a:br>
            <a:r>
              <a:rPr lang="en-US" sz="2400"/>
              <a:t>• Η ψηφιακή ευημερία αποτελεί βασικό στοιχείο της συνολικής ευημερίας των εκπαιδευτικών.</a:t>
            </a:r>
            <a:br>
              <a:rPr lang="en-US" sz="2400"/>
            </a:br>
            <a:r>
              <a:rPr lang="en-US" sz="2400"/>
              <a:t>• Η αναστοχαστική προσέγγιση της απόδοσης, των επιτευγμάτων και της ικανοποίησης συμβάλλει στη θετική ευημερία στην εργασία.</a:t>
            </a:r>
            <a:br>
              <a:rPr lang="en-US" sz="2400"/>
            </a:br>
            <a:r>
              <a:rPr lang="en-US" sz="2400"/>
              <a:t>• Έρευνες δείχνουν ότι οι εκπαιδευτικοί που αναστοχάζονται σκόπιμα τις ψηφιακές πρακτικές βιώνουν καλύτερη επαγγελματική ευημερία (Passey, 2021</a:t>
            </a:r>
            <a:r>
              <a:rPr lang="en-US" sz="2400">
                <a:latin typeface="Arial"/>
                <a:ea typeface="Arial"/>
                <a:cs typeface="Arial"/>
                <a:sym typeface="Arial"/>
              </a:rPr>
              <a:t>·</a:t>
            </a:r>
            <a:r>
              <a:rPr lang="en-US" sz="2400"/>
              <a:t> Cigala et al., 2019).</a:t>
            </a:r>
            <a:endParaRPr/>
          </a:p>
          <a:p>
            <a:pPr indent="-228600" lvl="0" marL="457200" marR="0" rtl="0" algn="l">
              <a:lnSpc>
                <a:spcPct val="90000"/>
              </a:lnSpc>
              <a:spcBef>
                <a:spcPts val="1000"/>
              </a:spcBef>
              <a:spcAft>
                <a:spcPts val="0"/>
              </a:spcAft>
              <a:buClr>
                <a:schemeClr val="dk2"/>
              </a:buClr>
              <a:buSzPts val="1800"/>
              <a:buFont typeface="Arial"/>
              <a:buNone/>
            </a:pPr>
            <a:r>
              <a:t/>
            </a:r>
            <a:endParaRPr sz="2400"/>
          </a:p>
          <a:p>
            <a:pPr indent="-228600" lvl="0" marL="457200" marR="0" rtl="0" algn="l">
              <a:lnSpc>
                <a:spcPct val="90000"/>
              </a:lnSpc>
              <a:spcBef>
                <a:spcPts val="1000"/>
              </a:spcBef>
              <a:spcAft>
                <a:spcPts val="0"/>
              </a:spcAft>
              <a:buClr>
                <a:schemeClr val="dk2"/>
              </a:buClr>
              <a:buSzPts val="1800"/>
              <a:buFont typeface="Arial"/>
              <a:buNone/>
            </a:pPr>
            <a:r>
              <a:rPr b="1" lang="en-US" sz="2400"/>
              <a:t>Τι προσφέρει ο Δείκτης:</a:t>
            </a:r>
            <a:br>
              <a:rPr lang="en-US" sz="2400"/>
            </a:br>
            <a:r>
              <a:rPr lang="en-US" sz="2400"/>
              <a:t>• Μια σαφή εικόνα του πώς αισθάνεστε σχετικά με την ψηφιακή σας απόδοση και ικανοποίηση.</a:t>
            </a:r>
            <a:br>
              <a:rPr lang="en-US" sz="2400"/>
            </a:br>
            <a:r>
              <a:rPr lang="en-US" sz="2400"/>
              <a:t>• Ενημέρωση σχετικά με τα δυνατά σας σημεία και τους τομείς που χρειάζονται υποστήριξη.</a:t>
            </a:r>
            <a:br>
              <a:rPr lang="en-US" sz="2400"/>
            </a:br>
            <a:r>
              <a:rPr lang="en-US" sz="2400"/>
              <a:t>• Ένα σημείο εκκίνησης για σκόπιμη, στοχαστική βελτίωση.</a:t>
            </a:r>
            <a:br>
              <a:rPr lang="en-US" sz="2400"/>
            </a:br>
            <a:r>
              <a:rPr lang="en-US" sz="2400"/>
              <a:t>• Μια βάση για την ενίσχυση της ψηφιακής και της συνολικής ευημερίας.</a:t>
            </a:r>
            <a:endParaRPr/>
          </a:p>
          <a:p>
            <a:pPr indent="0" lvl="0" marL="0" rtl="0" algn="l">
              <a:lnSpc>
                <a:spcPct val="90000"/>
              </a:lnSpc>
              <a:spcBef>
                <a:spcPts val="0"/>
              </a:spcBef>
              <a:spcAft>
                <a:spcPts val="0"/>
              </a:spcAft>
              <a:buClr>
                <a:schemeClr val="dk2"/>
              </a:buClr>
              <a:buSzPts val="1800"/>
              <a:buNone/>
            </a:pPr>
            <a:r>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Arial"/>
              <a:buNone/>
            </a:pPr>
            <a:r>
              <a:rPr b="1" lang="en-US" sz="2800"/>
              <a:t>Πώς να Χρησιμοποιήσετε τον Δείκτη και να Ερμηνεύσετε τα Αποτελέσματά σας</a:t>
            </a:r>
            <a:endParaRPr/>
          </a:p>
        </p:txBody>
      </p:sp>
      <p:sp>
        <p:nvSpPr>
          <p:cNvPr id="194" name="Google Shape;194;p9"/>
          <p:cNvSpPr txBox="1"/>
          <p:nvPr>
            <p:ph idx="2" type="body"/>
          </p:nvPr>
        </p:nvSpPr>
        <p:spPr>
          <a:xfrm>
            <a:off x="445770" y="1143000"/>
            <a:ext cx="5806440" cy="5289179"/>
          </a:xfrm>
          <a:prstGeom prst="rect">
            <a:avLst/>
          </a:prstGeom>
          <a:noFill/>
          <a:ln>
            <a:noFill/>
          </a:ln>
        </p:spPr>
        <p:txBody>
          <a:bodyPr anchorCtr="0" anchor="t" bIns="45700" lIns="91425" spcFirstLastPara="1" rIns="91425" wrap="square" tIns="45700">
            <a:noAutofit/>
          </a:bodyPr>
          <a:lstStyle/>
          <a:p>
            <a:pPr indent="-228600" lvl="0" marL="457200" marR="0" rtl="0" algn="l">
              <a:lnSpc>
                <a:spcPct val="90000"/>
              </a:lnSpc>
              <a:spcBef>
                <a:spcPts val="1000"/>
              </a:spcBef>
              <a:spcAft>
                <a:spcPts val="0"/>
              </a:spcAft>
              <a:buClr>
                <a:schemeClr val="dk2"/>
              </a:buClr>
              <a:buSzPts val="1800"/>
              <a:buFont typeface="Arial"/>
              <a:buNone/>
            </a:pPr>
            <a:r>
              <a:rPr b="1" lang="en-US" sz="2200"/>
              <a:t>1. Δημιουργήστε το κατάλληλο περιβάλλον.</a:t>
            </a:r>
            <a:br>
              <a:rPr lang="en-US" sz="2200"/>
            </a:br>
            <a:r>
              <a:rPr lang="en-US" sz="2200"/>
              <a:t>• Ασχοληθείτε με τον Δείκτη σε έναν ήρεμο, ήσυχο χώρο.</a:t>
            </a:r>
            <a:br>
              <a:rPr lang="en-US" sz="2200"/>
            </a:br>
            <a:r>
              <a:rPr lang="en-US" sz="2200"/>
              <a:t>• Προσεγγίστε τις δηλώσεις με ειλικρίνεια και σαφήνεια.</a:t>
            </a:r>
            <a:endParaRPr sz="2200"/>
          </a:p>
          <a:p>
            <a:pPr indent="-228600" lvl="0" marL="457200" marR="0" rtl="0" algn="l">
              <a:lnSpc>
                <a:spcPct val="90000"/>
              </a:lnSpc>
              <a:spcBef>
                <a:spcPts val="1000"/>
              </a:spcBef>
              <a:spcAft>
                <a:spcPts val="0"/>
              </a:spcAft>
              <a:buClr>
                <a:schemeClr val="dk2"/>
              </a:buClr>
              <a:buSzPts val="1800"/>
              <a:buFont typeface="Arial"/>
              <a:buNone/>
            </a:pPr>
            <a:r>
              <a:rPr b="1" lang="en-US" sz="2200"/>
              <a:t>2. Βαθμολογήστε κάθε στοιχείο (1–5).</a:t>
            </a:r>
            <a:br>
              <a:rPr lang="en-US" sz="2200"/>
            </a:br>
            <a:r>
              <a:rPr lang="en-US" sz="2200"/>
              <a:t>• 1 = Διαφωνώ απόλυτα</a:t>
            </a:r>
            <a:br>
              <a:rPr lang="en-US" sz="2200"/>
            </a:br>
            <a:r>
              <a:rPr lang="en-US" sz="2200"/>
              <a:t>• 5 = Συμφωνώ απόλυτα</a:t>
            </a:r>
            <a:endParaRPr sz="2200"/>
          </a:p>
          <a:p>
            <a:pPr indent="-228600" lvl="0" marL="457200" marR="0" rtl="0" algn="l">
              <a:lnSpc>
                <a:spcPct val="90000"/>
              </a:lnSpc>
              <a:spcBef>
                <a:spcPts val="1000"/>
              </a:spcBef>
              <a:spcAft>
                <a:spcPts val="0"/>
              </a:spcAft>
              <a:buClr>
                <a:schemeClr val="dk2"/>
              </a:buClr>
              <a:buSzPts val="1800"/>
              <a:buFont typeface="Arial"/>
              <a:buNone/>
            </a:pPr>
            <a:r>
              <a:rPr b="1" lang="en-US" sz="2200"/>
              <a:t>3. Υπολογίστε τους μέσους όρους ανά τομέα.</a:t>
            </a:r>
            <a:br>
              <a:rPr lang="en-US" sz="2200"/>
            </a:br>
            <a:r>
              <a:rPr lang="en-US" sz="2200"/>
              <a:t>• Προσθέστε τις βαθμολογίες σε κάθε τομέα.</a:t>
            </a:r>
            <a:br>
              <a:rPr lang="en-US" sz="2200"/>
            </a:br>
            <a:r>
              <a:rPr lang="en-US" sz="2200"/>
              <a:t>• Διαιρέστε με τον αριθμό των δηλώσεων.</a:t>
            </a:r>
            <a:br>
              <a:rPr lang="en-US" sz="2200"/>
            </a:br>
            <a:r>
              <a:rPr lang="en-US" sz="2200"/>
              <a:t>• Αυτό δίνει τη μέση βαθμολογία ευημερίας κάθε τομέα.</a:t>
            </a:r>
            <a:endParaRPr sz="2200"/>
          </a:p>
          <a:p>
            <a:pPr indent="0" lvl="0" marL="0" rtl="0" algn="l">
              <a:lnSpc>
                <a:spcPct val="90000"/>
              </a:lnSpc>
              <a:spcBef>
                <a:spcPts val="0"/>
              </a:spcBef>
              <a:spcAft>
                <a:spcPts val="0"/>
              </a:spcAft>
              <a:buClr>
                <a:schemeClr val="dk2"/>
              </a:buClr>
              <a:buSzPts val="1800"/>
              <a:buNone/>
            </a:pPr>
            <a:r>
              <a:t/>
            </a:r>
            <a:endParaRPr sz="2400"/>
          </a:p>
        </p:txBody>
      </p:sp>
      <p:sp>
        <p:nvSpPr>
          <p:cNvPr id="195" name="Google Shape;195;p9"/>
          <p:cNvSpPr txBox="1"/>
          <p:nvPr/>
        </p:nvSpPr>
        <p:spPr>
          <a:xfrm>
            <a:off x="6864314" y="1143000"/>
            <a:ext cx="4834889" cy="52013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1" i="0" lang="en-US" sz="2400" u="none" cap="none" strike="noStrike">
                <a:solidFill>
                  <a:srgbClr val="000000"/>
                </a:solidFill>
                <a:latin typeface="Arial"/>
                <a:ea typeface="Arial"/>
                <a:cs typeface="Arial"/>
                <a:sym typeface="Arial"/>
              </a:rPr>
              <a:t>Υψηλές βαθμολογίες</a:t>
            </a:r>
            <a:br>
              <a:rPr b="0" i="0" lang="en-US" sz="24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 Δείχνουν τα δυνατά σας σημεία.</a:t>
            </a:r>
            <a:br>
              <a:rPr b="0" i="0" lang="en-US" sz="22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 Αυτά μπορούν να σας βοηθήσουν να βελτιωθείτε σε άλλους τομείς.</a:t>
            </a:r>
            <a:endParaRPr b="0" i="0" sz="22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rPr b="1" i="0" lang="en-US" sz="2200" u="none" cap="none" strike="noStrike">
                <a:solidFill>
                  <a:srgbClr val="000000"/>
                </a:solidFill>
                <a:latin typeface="Arial"/>
                <a:ea typeface="Arial"/>
                <a:cs typeface="Arial"/>
                <a:sym typeface="Arial"/>
              </a:rPr>
              <a:t>Χαμηλές βαθμολογίες</a:t>
            </a:r>
            <a:br>
              <a:rPr b="0" i="0" lang="en-US" sz="22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 Δείχνουν τομείς προτεραιότητας για στρατηγική βελτίωση.</a:t>
            </a:r>
            <a:br>
              <a:rPr b="0" i="0" lang="en-US" sz="22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 Αυτοί οι τομείς χρειάζονται στοχευμένη δράση.</a:t>
            </a:r>
            <a:endParaRPr b="0" i="0" sz="22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rPr b="1" i="0" lang="en-US" sz="2200" u="none" cap="none" strike="noStrike">
                <a:solidFill>
                  <a:srgbClr val="000000"/>
                </a:solidFill>
                <a:latin typeface="Arial"/>
                <a:ea typeface="Arial"/>
                <a:cs typeface="Arial"/>
                <a:sym typeface="Arial"/>
              </a:rPr>
              <a:t>Το πρότυπό σας σε όλους τους τομείς</a:t>
            </a:r>
            <a:br>
              <a:rPr b="0" i="0" lang="en-US" sz="22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 Σας βοηθά να κατανοήσετε το προφίλ της ψηφιακής σας ευημερίας.</a:t>
            </a:r>
            <a:br>
              <a:rPr b="0" i="0" lang="en-US" sz="2200" u="none" cap="none" strike="noStrike">
                <a:solidFill>
                  <a:srgbClr val="000000"/>
                </a:solidFill>
                <a:latin typeface="Arial"/>
                <a:ea typeface="Arial"/>
                <a:cs typeface="Arial"/>
                <a:sym typeface="Arial"/>
              </a:rPr>
            </a:br>
            <a:r>
              <a:rPr b="0" i="0" lang="en-US" sz="2200" u="none" cap="none" strike="noStrike">
                <a:solidFill>
                  <a:srgbClr val="000000"/>
                </a:solidFill>
                <a:latin typeface="Arial"/>
                <a:ea typeface="Arial"/>
                <a:cs typeface="Arial"/>
                <a:sym typeface="Arial"/>
              </a:rPr>
              <a:t>• Καθοδηγεί τα επόμενα βήματα στον σχεδιασμό και την υποστήριξη.</a:t>
            </a:r>
            <a:endParaRPr b="0" i="0" sz="2200" u="none" cap="none" strike="noStrike">
              <a:solidFill>
                <a:srgbClr val="000000"/>
              </a:solidFill>
              <a:latin typeface="Arial"/>
              <a:ea typeface="Arial"/>
              <a:cs typeface="Arial"/>
              <a:sym typeface="Arial"/>
            </a:endParaRPr>
          </a:p>
        </p:txBody>
      </p:sp>
      <p:cxnSp>
        <p:nvCxnSpPr>
          <p:cNvPr id="196" name="Google Shape;196;p9"/>
          <p:cNvCxnSpPr/>
          <p:nvPr/>
        </p:nvCxnSpPr>
        <p:spPr>
          <a:xfrm>
            <a:off x="6503670" y="1459914"/>
            <a:ext cx="0" cy="4629150"/>
          </a:xfrm>
          <a:prstGeom prst="straightConnector1">
            <a:avLst/>
          </a:prstGeom>
          <a:noFill/>
          <a:ln cap="flat" cmpd="sng" w="9525">
            <a:solidFill>
              <a:srgbClr val="15C9DA"/>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Θέμα του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2025-12-16T10:14:20Z</dcterms:created>
  <dc:creator>Katerina</dc:creator>
</cp:coreProperties>
</file>