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8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Lst>
  <p:sldSz cx="12192000" cy="6858000"/>
  <p:notesSz cx="6858000" cy="9144000"/>
  <p:embeddedFontLst>
    <p:embeddedFont>
      <p:font typeface="Open Sans" panose="020B0606030504020204"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iPjzF0Rzu5Bxj351dzWJqXC5pV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BE305D-1FC3-42C8-867A-E4E43ACF8636}">
  <a:tblStyle styleId="{63BE305D-1FC3-42C8-867A-E4E43ACF863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DC89A4C-FAC5-4093-AE1F-EA879BAF3B94}" styleName="Table_1">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2.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customschemas.google.com/relationships/presentationmetadata" Target="metadata"/><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font" Target="fonts/font3.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1.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4.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Introduce the key idea (10–15 seconds)</a:t>
            </a:r>
            <a:endParaRPr/>
          </a:p>
          <a:p>
            <a:pPr marL="457200" marR="0" lvl="0" indent="-228600" algn="l" rtl="0">
              <a:lnSpc>
                <a:spcPct val="100000"/>
              </a:lnSpc>
              <a:spcBef>
                <a:spcPts val="0"/>
              </a:spcBef>
              <a:spcAft>
                <a:spcPts val="0"/>
              </a:spcAft>
              <a:buClr>
                <a:srgbClr val="000000"/>
              </a:buClr>
              <a:buSzPts val="1400"/>
              <a:buFont typeface="Arial"/>
              <a:buNone/>
            </a:pPr>
            <a:r>
              <a:rPr lang="en-US"/>
              <a:t>“Now let’s look at how to customise your fishbone diagram so it truly reflects your situation. The goal is not to copy the example — it’s to create a diagram that matches your real context.”</a:t>
            </a:r>
            <a:endParaRPr/>
          </a:p>
          <a:p>
            <a:pPr marL="457200" marR="0" lvl="0" indent="-228600" algn="l" rtl="0">
              <a:lnSpc>
                <a:spcPct val="100000"/>
              </a:lnSpc>
              <a:spcBef>
                <a:spcPts val="0"/>
              </a:spcBef>
              <a:spcAft>
                <a:spcPts val="0"/>
              </a:spcAft>
              <a:buClr>
                <a:srgbClr val="000000"/>
              </a:buClr>
              <a:buSzPts val="1400"/>
              <a:buFont typeface="Arial"/>
              <a:buNone/>
            </a:pPr>
            <a:r>
              <a:rPr lang="en-US" b="1"/>
              <a:t>2. Emphasise relevance (10 seconds)</a:t>
            </a:r>
            <a:endParaRPr/>
          </a:p>
          <a:p>
            <a:pPr marL="457200" marR="0" lvl="0" indent="-228600" algn="l" rtl="0">
              <a:lnSpc>
                <a:spcPct val="100000"/>
              </a:lnSpc>
              <a:spcBef>
                <a:spcPts val="0"/>
              </a:spcBef>
              <a:spcAft>
                <a:spcPts val="0"/>
              </a:spcAft>
              <a:buClr>
                <a:srgbClr val="000000"/>
              </a:buClr>
              <a:buSzPts val="1400"/>
              <a:buFont typeface="Arial"/>
              <a:buNone/>
            </a:pPr>
            <a:r>
              <a:rPr lang="en-US"/>
              <a:t>“Every teacher’s digital habits, school environment, and pressure points are different. So your diagram needs to be personalised.”</a:t>
            </a:r>
            <a:endParaRPr/>
          </a:p>
          <a:p>
            <a:pPr marL="457200" marR="0" lvl="0" indent="-228600" algn="l" rtl="0">
              <a:lnSpc>
                <a:spcPct val="100000"/>
              </a:lnSpc>
              <a:spcBef>
                <a:spcPts val="0"/>
              </a:spcBef>
              <a:spcAft>
                <a:spcPts val="0"/>
              </a:spcAft>
              <a:buClr>
                <a:srgbClr val="000000"/>
              </a:buClr>
              <a:buSzPts val="1400"/>
              <a:buFont typeface="Arial"/>
              <a:buNone/>
            </a:pPr>
            <a:r>
              <a:rPr lang="en-US" b="1"/>
              <a:t>3. Explain what to include (15 seconds)</a:t>
            </a:r>
            <a:endParaRPr/>
          </a:p>
          <a:p>
            <a:pPr marL="457200" marR="0" lvl="0" indent="-228600" algn="l" rtl="0">
              <a:lnSpc>
                <a:spcPct val="100000"/>
              </a:lnSpc>
              <a:spcBef>
                <a:spcPts val="0"/>
              </a:spcBef>
              <a:spcAft>
                <a:spcPts val="0"/>
              </a:spcAft>
              <a:buClr>
                <a:srgbClr val="000000"/>
              </a:buClr>
              <a:buSzPts val="1400"/>
              <a:buFont typeface="Arial"/>
              <a:buNone/>
            </a:pPr>
            <a:r>
              <a:rPr lang="en-US"/>
              <a:t>“Keep only the factors that genuinely influence your low score — for example, motivation, environment, or support. Remove anything that isn’t actually part of the problem.”</a:t>
            </a:r>
            <a:endParaRPr/>
          </a:p>
          <a:p>
            <a:pPr marL="457200" marR="0" lvl="0" indent="-228600" algn="l" rtl="0">
              <a:lnSpc>
                <a:spcPct val="100000"/>
              </a:lnSpc>
              <a:spcBef>
                <a:spcPts val="0"/>
              </a:spcBef>
              <a:spcAft>
                <a:spcPts val="0"/>
              </a:spcAft>
              <a:buClr>
                <a:srgbClr val="000000"/>
              </a:buClr>
              <a:buSzPts val="1400"/>
              <a:buFont typeface="Arial"/>
              <a:buNone/>
            </a:pPr>
            <a:r>
              <a:rPr lang="en-US" b="1"/>
              <a:t>4. Give a concrete example (15–20 seconds)</a:t>
            </a:r>
            <a:endParaRPr/>
          </a:p>
          <a:p>
            <a:pPr marL="457200" marR="0" lvl="0" indent="-228600" algn="l" rtl="0">
              <a:lnSpc>
                <a:spcPct val="100000"/>
              </a:lnSpc>
              <a:spcBef>
                <a:spcPts val="0"/>
              </a:spcBef>
              <a:spcAft>
                <a:spcPts val="0"/>
              </a:spcAft>
              <a:buClr>
                <a:srgbClr val="000000"/>
              </a:buClr>
              <a:buSzPts val="1400"/>
              <a:buFont typeface="Arial"/>
              <a:buNone/>
            </a:pPr>
            <a:r>
              <a:rPr lang="en-US"/>
              <a:t>“Let’s say your low Engagement score isn’t because you lack knowledge — you know the tools, you know the strategies. In that case, you don’t need ‘Knowledge’ in your diagram. The real issue might be motivation, interruptions, or limited support.”</a:t>
            </a:r>
            <a:endParaRPr/>
          </a:p>
          <a:p>
            <a:pPr marL="457200" marR="0" lvl="0" indent="-228600" algn="l" rtl="0">
              <a:lnSpc>
                <a:spcPct val="100000"/>
              </a:lnSpc>
              <a:spcBef>
                <a:spcPts val="0"/>
              </a:spcBef>
              <a:spcAft>
                <a:spcPts val="0"/>
              </a:spcAft>
              <a:buClr>
                <a:srgbClr val="000000"/>
              </a:buClr>
              <a:buSzPts val="1400"/>
              <a:buFont typeface="Arial"/>
              <a:buNone/>
            </a:pPr>
            <a:r>
              <a:rPr lang="en-US" b="1"/>
              <a:t>5. Reinforce the benefit (10 seconds)</a:t>
            </a:r>
            <a:endParaRPr/>
          </a:p>
          <a:p>
            <a:pPr marL="457200" marR="0" lvl="0" indent="-228600" algn="l" rtl="0">
              <a:lnSpc>
                <a:spcPct val="100000"/>
              </a:lnSpc>
              <a:spcBef>
                <a:spcPts val="0"/>
              </a:spcBef>
              <a:spcAft>
                <a:spcPts val="0"/>
              </a:spcAft>
              <a:buClr>
                <a:srgbClr val="000000"/>
              </a:buClr>
              <a:buSzPts val="1400"/>
              <a:buFont typeface="Arial"/>
              <a:buNone/>
            </a:pPr>
            <a:r>
              <a:rPr lang="en-US"/>
              <a:t>“A focused, accurate diagram makes the root cause much easier to identify — and your action plan later becomes far more effective.”</a:t>
            </a:r>
            <a:endParaRPr/>
          </a:p>
          <a:p>
            <a:pPr marL="457200" marR="0" lvl="0" indent="-228600" algn="l" rtl="0">
              <a:lnSpc>
                <a:spcPct val="100000"/>
              </a:lnSpc>
              <a:spcBef>
                <a:spcPts val="0"/>
              </a:spcBef>
              <a:spcAft>
                <a:spcPts val="0"/>
              </a:spcAft>
              <a:buClr>
                <a:srgbClr val="000000"/>
              </a:buClr>
              <a:buSzPts val="1400"/>
              <a:buFont typeface="Arial"/>
              <a:buNone/>
            </a:pPr>
            <a:r>
              <a:rPr lang="en-US" b="1"/>
              <a:t>6. Invite reflection or response (optional, 15 seconds)</a:t>
            </a:r>
            <a:endParaRPr/>
          </a:p>
          <a:p>
            <a:pPr marL="457200" marR="0" lvl="0" indent="-228600" algn="l" rtl="0">
              <a:lnSpc>
                <a:spcPct val="100000"/>
              </a:lnSpc>
              <a:spcBef>
                <a:spcPts val="0"/>
              </a:spcBef>
              <a:spcAft>
                <a:spcPts val="0"/>
              </a:spcAft>
              <a:buClr>
                <a:srgbClr val="000000"/>
              </a:buClr>
              <a:buSzPts val="1400"/>
              <a:buFont typeface="Arial"/>
              <a:buNone/>
            </a:pPr>
            <a:r>
              <a:rPr lang="en-US"/>
              <a:t>Ask participants:</a:t>
            </a:r>
            <a:br>
              <a:rPr lang="en-US"/>
            </a:br>
            <a:r>
              <a:rPr lang="en-US"/>
              <a:t>“Which factors do </a:t>
            </a:r>
            <a:r>
              <a:rPr lang="en-US" i="1"/>
              <a:t>you</a:t>
            </a:r>
            <a:r>
              <a:rPr lang="en-US"/>
              <a:t> already know aren’t relevant to your low-scoring domain?”</a:t>
            </a:r>
            <a:br>
              <a:rPr lang="en-US"/>
            </a:br>
            <a:r>
              <a:rPr lang="en-US"/>
              <a:t>or</a:t>
            </a:r>
            <a:br>
              <a:rPr lang="en-US"/>
            </a:br>
            <a:r>
              <a:rPr lang="en-US"/>
              <a:t>“Is there a factor you suspect is driving your low score?”</a:t>
            </a:r>
            <a:endParaRPr/>
          </a:p>
          <a:p>
            <a:pPr marL="0" lvl="0" indent="0" algn="l" rtl="0">
              <a:lnSpc>
                <a:spcPct val="100000"/>
              </a:lnSpc>
              <a:spcBef>
                <a:spcPts val="0"/>
              </a:spcBef>
              <a:spcAft>
                <a:spcPts val="0"/>
              </a:spcAft>
              <a:buSzPts val="1400"/>
              <a:buNone/>
            </a:pPr>
            <a:endParaRPr/>
          </a:p>
        </p:txBody>
      </p:sp>
      <p:sp>
        <p:nvSpPr>
          <p:cNvPr id="120" name="Google Shape;1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Explain the purpose</a:t>
            </a:r>
            <a:br>
              <a:rPr lang="en-US" b="0"/>
            </a:br>
            <a:r>
              <a:rPr lang="en-US" b="0"/>
              <a:t>“These steps guide you from a list of possible causes to the one that truly drives the issue.”</a:t>
            </a:r>
            <a:endParaRPr/>
          </a:p>
          <a:p>
            <a:pPr marL="457200" marR="0" lvl="0" indent="-228600" algn="l" rtl="0">
              <a:lnSpc>
                <a:spcPct val="100000"/>
              </a:lnSpc>
              <a:spcBef>
                <a:spcPts val="0"/>
              </a:spcBef>
              <a:spcAft>
                <a:spcPts val="0"/>
              </a:spcAft>
              <a:buClr>
                <a:srgbClr val="000000"/>
              </a:buClr>
              <a:buSzPts val="1400"/>
              <a:buFont typeface="Arial"/>
              <a:buNone/>
            </a:pPr>
            <a:r>
              <a:rPr lang="en-US" b="0"/>
              <a:t>Demonstrate visually</a:t>
            </a:r>
            <a:br>
              <a:rPr lang="en-US" b="0"/>
            </a:br>
            <a:r>
              <a:rPr lang="en-US" b="0"/>
              <a:t>Point to each part of a fishbone diagram while explaining the steps.</a:t>
            </a:r>
            <a:endParaRPr/>
          </a:p>
          <a:p>
            <a:pPr marL="457200" marR="0" lvl="0" indent="-228600" algn="l" rtl="0">
              <a:lnSpc>
                <a:spcPct val="100000"/>
              </a:lnSpc>
              <a:spcBef>
                <a:spcPts val="0"/>
              </a:spcBef>
              <a:spcAft>
                <a:spcPts val="0"/>
              </a:spcAft>
              <a:buClr>
                <a:srgbClr val="000000"/>
              </a:buClr>
              <a:buSzPts val="1400"/>
              <a:buFont typeface="Arial"/>
              <a:buNone/>
            </a:pPr>
            <a:r>
              <a:rPr lang="en-US" b="0"/>
              <a:t>Give a simple example</a:t>
            </a:r>
            <a:br>
              <a:rPr lang="en-US" b="0"/>
            </a:br>
            <a:r>
              <a:rPr lang="en-US" b="0"/>
              <a:t>“For Engagement, you might list ‘interruptions,’ ‘overscheduling,’ ‘lack of break routines,’ etc.”</a:t>
            </a:r>
            <a:endParaRPr/>
          </a:p>
          <a:p>
            <a:pPr marL="457200" marR="0" lvl="0" indent="-228600" algn="l" rtl="0">
              <a:lnSpc>
                <a:spcPct val="100000"/>
              </a:lnSpc>
              <a:spcBef>
                <a:spcPts val="0"/>
              </a:spcBef>
              <a:spcAft>
                <a:spcPts val="0"/>
              </a:spcAft>
              <a:buClr>
                <a:srgbClr val="000000"/>
              </a:buClr>
              <a:buSzPts val="1400"/>
              <a:buFont typeface="Arial"/>
              <a:buNone/>
            </a:pPr>
            <a:r>
              <a:rPr lang="en-US" b="0"/>
              <a:t>Highlight the key step</a:t>
            </a:r>
            <a:br>
              <a:rPr lang="en-US" b="0"/>
            </a:br>
            <a:r>
              <a:rPr lang="en-US" b="0"/>
              <a:t>“When choosing the root cause, pick the factor that influences most of the others.”</a:t>
            </a:r>
            <a:endParaRPr/>
          </a:p>
          <a:p>
            <a:pPr marL="457200" marR="0" lvl="0" indent="-228600" algn="l" rtl="0">
              <a:lnSpc>
                <a:spcPct val="100000"/>
              </a:lnSpc>
              <a:spcBef>
                <a:spcPts val="0"/>
              </a:spcBef>
              <a:spcAft>
                <a:spcPts val="0"/>
              </a:spcAft>
              <a:buClr>
                <a:srgbClr val="000000"/>
              </a:buClr>
              <a:buSzPts val="1400"/>
              <a:buFont typeface="Arial"/>
              <a:buNone/>
            </a:pPr>
            <a:r>
              <a:rPr lang="en-US" b="0"/>
              <a:t>Prepare them for the next activity</a:t>
            </a:r>
            <a:br>
              <a:rPr lang="en-US" b="0"/>
            </a:br>
            <a:r>
              <a:rPr lang="en-US" b="0"/>
              <a:t>“This analysis becomes the foundation for your SMART goal and action plan.”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6" name="Google Shape;1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Explain the purpose</a:t>
            </a:r>
            <a:br>
              <a:rPr lang="en-US" b="0"/>
            </a:br>
            <a:r>
              <a:rPr lang="en-US" b="0"/>
              <a:t>“These steps guide you from a list of possible causes to the one that truly drives the issue.”</a:t>
            </a:r>
            <a:endParaRPr/>
          </a:p>
          <a:p>
            <a:pPr marL="457200" marR="0" lvl="0" indent="-228600" algn="l" rtl="0">
              <a:lnSpc>
                <a:spcPct val="100000"/>
              </a:lnSpc>
              <a:spcBef>
                <a:spcPts val="0"/>
              </a:spcBef>
              <a:spcAft>
                <a:spcPts val="0"/>
              </a:spcAft>
              <a:buClr>
                <a:srgbClr val="000000"/>
              </a:buClr>
              <a:buSzPts val="1400"/>
              <a:buFont typeface="Arial"/>
              <a:buNone/>
            </a:pPr>
            <a:r>
              <a:rPr lang="en-US" b="0"/>
              <a:t>Demonstrate visually</a:t>
            </a:r>
            <a:br>
              <a:rPr lang="en-US" b="0"/>
            </a:br>
            <a:r>
              <a:rPr lang="en-US" b="0"/>
              <a:t>Point to each part of a fishbone diagram while explaining the steps.</a:t>
            </a:r>
            <a:endParaRPr/>
          </a:p>
          <a:p>
            <a:pPr marL="457200" marR="0" lvl="0" indent="-228600" algn="l" rtl="0">
              <a:lnSpc>
                <a:spcPct val="100000"/>
              </a:lnSpc>
              <a:spcBef>
                <a:spcPts val="0"/>
              </a:spcBef>
              <a:spcAft>
                <a:spcPts val="0"/>
              </a:spcAft>
              <a:buClr>
                <a:srgbClr val="000000"/>
              </a:buClr>
              <a:buSzPts val="1400"/>
              <a:buFont typeface="Arial"/>
              <a:buNone/>
            </a:pPr>
            <a:r>
              <a:rPr lang="en-US" b="0"/>
              <a:t>Give a simple example</a:t>
            </a:r>
            <a:br>
              <a:rPr lang="en-US" b="0"/>
            </a:br>
            <a:r>
              <a:rPr lang="en-US" b="0"/>
              <a:t>“For Engagement, you might list ‘interruptions,’ ‘overscheduling,’ ‘lack of break routines,’ etc.”</a:t>
            </a:r>
            <a:endParaRPr/>
          </a:p>
          <a:p>
            <a:pPr marL="457200" marR="0" lvl="0" indent="-228600" algn="l" rtl="0">
              <a:lnSpc>
                <a:spcPct val="100000"/>
              </a:lnSpc>
              <a:spcBef>
                <a:spcPts val="0"/>
              </a:spcBef>
              <a:spcAft>
                <a:spcPts val="0"/>
              </a:spcAft>
              <a:buClr>
                <a:srgbClr val="000000"/>
              </a:buClr>
              <a:buSzPts val="1400"/>
              <a:buFont typeface="Arial"/>
              <a:buNone/>
            </a:pPr>
            <a:r>
              <a:rPr lang="en-US" b="0"/>
              <a:t>Highlight the key step</a:t>
            </a:r>
            <a:br>
              <a:rPr lang="en-US" b="0"/>
            </a:br>
            <a:r>
              <a:rPr lang="en-US" b="0"/>
              <a:t>“When choosing the root cause, pick the factor that influences most of the others.”</a:t>
            </a:r>
            <a:endParaRPr/>
          </a:p>
          <a:p>
            <a:pPr marL="457200" marR="0" lvl="0" indent="-228600" algn="l" rtl="0">
              <a:lnSpc>
                <a:spcPct val="100000"/>
              </a:lnSpc>
              <a:spcBef>
                <a:spcPts val="0"/>
              </a:spcBef>
              <a:spcAft>
                <a:spcPts val="0"/>
              </a:spcAft>
              <a:buClr>
                <a:srgbClr val="000000"/>
              </a:buClr>
              <a:buSzPts val="1400"/>
              <a:buFont typeface="Arial"/>
              <a:buNone/>
            </a:pPr>
            <a:r>
              <a:rPr lang="en-US" b="0"/>
              <a:t>Prepare them for the next activity</a:t>
            </a:r>
            <a:br>
              <a:rPr lang="en-US" b="0"/>
            </a:br>
            <a:r>
              <a:rPr lang="en-US" b="0"/>
              <a:t>“This analysis becomes the foundation for your SMART goal and action plan.”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2" name="Google Shape;13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Explain that these goals show how SMART criteria work in real teaching contexts.</a:t>
            </a:r>
            <a:br>
              <a:rPr lang="en-US"/>
            </a:br>
            <a:r>
              <a:rPr lang="en-US"/>
              <a:t>• Point out that each goal is tied to a specific PERMA domain and is time-bound and measurable.</a:t>
            </a:r>
            <a:br>
              <a:rPr lang="en-US"/>
            </a:br>
            <a:r>
              <a:rPr lang="en-US"/>
              <a:t>• Highlight that teachers should write goals that respond directly to their </a:t>
            </a:r>
            <a:r>
              <a:rPr lang="en-US" b="1"/>
              <a:t>root cause analysis</a:t>
            </a:r>
            <a:r>
              <a:rPr lang="en-US"/>
              <a:t>.</a:t>
            </a:r>
            <a:br>
              <a:rPr lang="en-US"/>
            </a:br>
            <a:r>
              <a:rPr lang="en-US"/>
              <a:t>• Ask participants to think about which PERMA domain they might set a SMART goal for.</a:t>
            </a:r>
            <a:br>
              <a:rPr lang="en-US"/>
            </a:br>
            <a:r>
              <a:rPr lang="en-US"/>
              <a:t>• Prepare them for the next step: turning their goal into an action plan.</a:t>
            </a:r>
            <a:endParaRPr/>
          </a:p>
        </p:txBody>
      </p:sp>
      <p:sp>
        <p:nvSpPr>
          <p:cNvPr id="139" name="Google Shape;1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bridges our work so far with the next major step. At this point, you’ve identified your priority domain, analysed the causes, and set a SMART goal. The action plan is where those insights turn into daily or weekly steps you can follow. This plan is personal, realistic, and rooted in your data. It ensures that improvement is intentional and structured, not left to chance.”</a:t>
            </a:r>
            <a:endParaRPr/>
          </a:p>
        </p:txBody>
      </p:sp>
      <p:sp>
        <p:nvSpPr>
          <p:cNvPr id="145" name="Google Shape;14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“An action plan is simply a structured way to move from intention to action.</a:t>
            </a:r>
            <a:br>
              <a:rPr lang="en-US"/>
            </a:br>
            <a:r>
              <a:rPr lang="en-US"/>
              <a:t>It is personal, realistic, and built directly on your Index results and your root cause analysis.</a:t>
            </a:r>
            <a:br>
              <a:rPr lang="en-US"/>
            </a:br>
            <a:r>
              <a:rPr lang="en-US"/>
              <a:t>Milestones help you measure progress over time, and Plan B options ensure you stay on track even when challenges appear.”</a:t>
            </a:r>
            <a:endParaRPr/>
          </a:p>
        </p:txBody>
      </p:sp>
      <p:sp>
        <p:nvSpPr>
          <p:cNvPr id="151" name="Google Shape;15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7" name="Google Shape;1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3" name="Google Shape;16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9" name="Google Shape;16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5" name="Google Shape;17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1" name="Google Shape;18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7" name="Google Shape;1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Read each question and all options aloud before showing the answer. Give participants a moment to choose their response and invite one or two people to explain their thinking. Keep the pace steady and encourage short contributions. After the discussion, reveal the correct answer and explain why it fits the method you covered in the module. Repeat the same process for all four questions so participants stay engaged and understand how SMART goals, prioritised domains, strengths, and root cause analysis connect to the action plan.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5" name="Google Shape;2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1" name="Google Shape;2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4" name="Google Shape;22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7" name="Google Shape;23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0" name="Google Shape;25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3" name="Google Shape;2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Before we move deeper into reflection practices, let’s look at </a:t>
            </a:r>
            <a:r>
              <a:rPr lang="en-US" i="1"/>
              <a:t>why</a:t>
            </a:r>
            <a:r>
              <a:rPr lang="en-US"/>
              <a:t> reflection matters.</a:t>
            </a:r>
            <a:br>
              <a:rPr lang="en-US"/>
            </a:br>
            <a:r>
              <a:rPr lang="en-US"/>
              <a:t>In the previous slide, you started thinking about what reflection means to you personally. Now we connect that to the evidence about how reflection supports teachers.</a:t>
            </a:r>
            <a:endParaRPr/>
          </a:p>
          <a:p>
            <a:pPr marL="457200" marR="0" lvl="0" indent="-228600" algn="l" rtl="0">
              <a:lnSpc>
                <a:spcPct val="100000"/>
              </a:lnSpc>
              <a:spcBef>
                <a:spcPts val="0"/>
              </a:spcBef>
              <a:spcAft>
                <a:spcPts val="0"/>
              </a:spcAft>
              <a:buClr>
                <a:srgbClr val="000000"/>
              </a:buClr>
              <a:buSzPts val="1400"/>
              <a:buFont typeface="Arial"/>
              <a:buNone/>
            </a:pPr>
            <a:r>
              <a:rPr lang="en-US"/>
              <a:t>This slide highlights the key reasons reflection is essential.</a:t>
            </a:r>
            <a:br>
              <a:rPr lang="en-US"/>
            </a:br>
            <a:r>
              <a:rPr lang="en-US"/>
              <a:t>Explain that reflection is not an extra task — it’s a way to improve your teaching in real time, understand your reactions, and strengthen relationships with students.</a:t>
            </a:r>
            <a:br>
              <a:rPr lang="en-US"/>
            </a:br>
            <a:r>
              <a:rPr lang="en-US"/>
              <a:t>You can remind participants that reflection becomes even more important when technology is involved, because digital tools affect emotions, focus, and classroom dynamics.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7" name="Google Shape;28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On the previous slide, we looked at why reflection matters for teachers in general and how it supports creativity, responsiveness, and stronger relationships in the classroom. These benefits are especially important in a digital environment, where our tools and habits shape our daily experience.</a:t>
            </a:r>
            <a:endParaRPr/>
          </a:p>
          <a:p>
            <a:pPr marL="457200" marR="0" lvl="0" indent="-228600" algn="l" rtl="0">
              <a:lnSpc>
                <a:spcPct val="100000"/>
              </a:lnSpc>
              <a:spcBef>
                <a:spcPts val="0"/>
              </a:spcBef>
              <a:spcAft>
                <a:spcPts val="0"/>
              </a:spcAft>
              <a:buClr>
                <a:srgbClr val="000000"/>
              </a:buClr>
              <a:buSzPts val="1400"/>
              <a:buFont typeface="Arial"/>
              <a:buNone/>
            </a:pPr>
            <a:r>
              <a:rPr lang="en-US"/>
              <a:t>Now we move into the next slide, which focuses specifically on </a:t>
            </a:r>
            <a:r>
              <a:rPr lang="en-US" i="1"/>
              <a:t>digital well-being</a:t>
            </a:r>
            <a:r>
              <a:rPr lang="en-US"/>
              <a:t>. Digital tools help us teach, communicate, and organise our work, but they can also create stress, overload, and constant pressure. This is why we need reflection — not just on our teaching, but also on our technology use.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9" name="Google Shape;30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Before we move on, it’s important to highlight that effective reflection goes deeper than simply noticing what happened. To truly support your digital well-being, you need a structured way to understand your experiences, your teaching, and your digital habits in more depth. This brings us to higher-order reflection and to a model that will guide you through this process.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6" name="Google Shape;31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Let’s wrap up Unit 2.2. The self-reflection log helps you track your progress, recognise what works, and adjust your action plan when needed. Using it regularly keeps your digital well-being on track throughout the school term.</a:t>
            </a:r>
            <a:endParaRPr/>
          </a:p>
          <a:p>
            <a:pPr marL="457200" marR="0" lvl="0" indent="-228600" algn="l" rtl="0">
              <a:lnSpc>
                <a:spcPct val="100000"/>
              </a:lnSpc>
              <a:spcBef>
                <a:spcPts val="0"/>
              </a:spcBef>
              <a:spcAft>
                <a:spcPts val="0"/>
              </a:spcAft>
              <a:buClr>
                <a:srgbClr val="000000"/>
              </a:buClr>
              <a:buSzPts val="1400"/>
              <a:buFont typeface="Arial"/>
              <a:buNone/>
            </a:pPr>
            <a:r>
              <a:rPr lang="en-US"/>
              <a:t>We will now move to Unit 2.3, where the focus shifts from your own digital well-being to your students’. In this next unit, you’ll learn how digital environments affect students and how to use the PERMA Digital Well-being Index for Students to understand their needs and habits.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4" name="Google Shape;35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explains how to work with the student version of the PERMA Digital Well-being Index.</a:t>
            </a:r>
            <a:br>
              <a:rPr lang="en-US"/>
            </a:br>
            <a:r>
              <a:rPr lang="en-US"/>
              <a:t>Emphasise that the index is a reflective tool, not a grading tool. It helps students think about their digital habits and gives you a clearer picture of their digital well-being across the term.</a:t>
            </a:r>
            <a:endParaRPr/>
          </a:p>
          <a:p>
            <a:pPr marL="457200" marR="0" lvl="0" indent="-228600" algn="l" rtl="0">
              <a:lnSpc>
                <a:spcPct val="100000"/>
              </a:lnSpc>
              <a:spcBef>
                <a:spcPts val="0"/>
              </a:spcBef>
              <a:spcAft>
                <a:spcPts val="0"/>
              </a:spcAft>
              <a:buClr>
                <a:srgbClr val="000000"/>
              </a:buClr>
              <a:buSzPts val="1400"/>
              <a:buFont typeface="Arial"/>
              <a:buNone/>
            </a:pPr>
            <a:r>
              <a:rPr lang="en-US"/>
              <a:t>Encourage teachers to talk with students about their scores and support them in setting simple, personal goals. Highlight that the index works best when combined with real classroom observations and short conversations with students.</a:t>
            </a:r>
            <a:endParaRPr/>
          </a:p>
          <a:p>
            <a:pPr marL="457200" marR="0" lvl="0" indent="-228600" algn="l" rtl="0">
              <a:lnSpc>
                <a:spcPct val="100000"/>
              </a:lnSpc>
              <a:spcBef>
                <a:spcPts val="0"/>
              </a:spcBef>
              <a:spcAft>
                <a:spcPts val="0"/>
              </a:spcAft>
              <a:buClr>
                <a:srgbClr val="000000"/>
              </a:buClr>
              <a:buSzPts val="1400"/>
              <a:buFont typeface="Arial"/>
              <a:buNone/>
            </a:pPr>
            <a:r>
              <a:rPr lang="en-US"/>
              <a:t>Explain how to read the scores:</a:t>
            </a:r>
            <a:br>
              <a:rPr lang="en-US"/>
            </a:br>
            <a:r>
              <a:rPr lang="en-US"/>
              <a:t>High scores show strong habits, mid scores show areas to strengthen, and low scores point to risks that may need attention. This scoring helps teachers prioritise support and plan next steps.”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2" name="Google Shape;37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Explain that the value of the index goes beyond the scores. It helps start meaningful conversations with students. Encourage teachers to create a space where students feel safe to share their experiences without fear of judgment.</a:t>
            </a:r>
            <a:endParaRPr/>
          </a:p>
          <a:p>
            <a:pPr marL="457200" marR="0" lvl="0" indent="-228600" algn="l" rtl="0">
              <a:lnSpc>
                <a:spcPct val="100000"/>
              </a:lnSpc>
              <a:spcBef>
                <a:spcPts val="0"/>
              </a:spcBef>
              <a:spcAft>
                <a:spcPts val="0"/>
              </a:spcAft>
              <a:buClr>
                <a:srgbClr val="000000"/>
              </a:buClr>
              <a:buSzPts val="1400"/>
              <a:buFont typeface="Arial"/>
              <a:buNone/>
            </a:pPr>
            <a:r>
              <a:rPr lang="en-US"/>
              <a:t>Mention that digital tools like Miro and Padlet can make sharing easier, especially for students who prefer to contribute anonymously. Highlight that conversation prompts linked to PERMA domains can support deeper reflection.</a:t>
            </a:r>
            <a:endParaRPr/>
          </a:p>
          <a:p>
            <a:pPr marL="457200" marR="0" lvl="0" indent="-228600" algn="l" rtl="0">
              <a:lnSpc>
                <a:spcPct val="100000"/>
              </a:lnSpc>
              <a:spcBef>
                <a:spcPts val="0"/>
              </a:spcBef>
              <a:spcAft>
                <a:spcPts val="0"/>
              </a:spcAft>
              <a:buClr>
                <a:srgbClr val="000000"/>
              </a:buClr>
              <a:buSzPts val="1400"/>
              <a:buFont typeface="Arial"/>
              <a:buNone/>
            </a:pPr>
            <a:r>
              <a:rPr lang="en-US"/>
              <a:t>Finish by stressing that the main purpose is awareness. When students recognise how their digital habits affect their mood, focus, and relationships, they are more likely to make healthier choices.”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0" name="Google Shape;38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“Invite teachers to choose one prompt and reflect individually. In in-person sessions, move them into pairs or small groups. Encourage them to think of specific students and real moments from their lessons. End by asking each person to choose one small, practical change they can start this week. This will feed into the Classroom Compass they will co-create with students later.”</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7" name="Google Shape;38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Explain that no single method gives the full picture. Encourage teachers to combine approaches depending on the goal. Emphasise that choosing the right method helps them understand digital habits more accurately and respond with better strategies.</a:t>
            </a:r>
            <a:endParaRPr/>
          </a:p>
        </p:txBody>
      </p:sp>
      <p:sp>
        <p:nvSpPr>
          <p:cNvPr id="412" name="Google Shape;41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explains why we introduce the Classroom Observation Tool at this point in the training.</a:t>
            </a:r>
            <a:br>
              <a:rPr lang="en-US"/>
            </a:br>
            <a:r>
              <a:rPr lang="en-US"/>
              <a:t>Up to now, we explored how to assess digital well-being using the PERMA Index for Students. This tool complements that process by helping you observe real classroom behaviour.</a:t>
            </a:r>
            <a:endParaRPr/>
          </a:p>
          <a:p>
            <a:pPr marL="457200" marR="0" lvl="0" indent="-228600" algn="l" rtl="0">
              <a:lnSpc>
                <a:spcPct val="100000"/>
              </a:lnSpc>
              <a:spcBef>
                <a:spcPts val="0"/>
              </a:spcBef>
              <a:spcAft>
                <a:spcPts val="0"/>
              </a:spcAft>
              <a:buClr>
                <a:srgbClr val="000000"/>
              </a:buClr>
              <a:buSzPts val="1400"/>
              <a:buFont typeface="Arial"/>
              <a:buNone/>
            </a:pPr>
            <a:r>
              <a:rPr lang="en-US"/>
              <a:t>Students often express their digital well-being through actions, not only through self-reports. Observation helps you understand what is happening in practice: who is engaged, who is frustrated, who struggles to focus, and who thrives when using digital tools.</a:t>
            </a:r>
            <a:endParaRPr/>
          </a:p>
          <a:p>
            <a:pPr marL="457200" marR="0" lvl="0" indent="-228600" algn="l" rtl="0">
              <a:lnSpc>
                <a:spcPct val="100000"/>
              </a:lnSpc>
              <a:spcBef>
                <a:spcPts val="0"/>
              </a:spcBef>
              <a:spcAft>
                <a:spcPts val="0"/>
              </a:spcAft>
              <a:buClr>
                <a:srgbClr val="000000"/>
              </a:buClr>
              <a:buSzPts val="1400"/>
              <a:buFont typeface="Arial"/>
              <a:buNone/>
            </a:pPr>
            <a:r>
              <a:rPr lang="en-US"/>
              <a:t>This also connects directly to the PERMA domains. In the observations you will notice emotional cues for Positive Emotions, signs of focus or distraction for Engagement, interaction patterns for Relationships, and indicators of Meaning and Accomplishment during digital tasks.</a:t>
            </a:r>
            <a:endParaRPr/>
          </a:p>
          <a:p>
            <a:pPr marL="457200" marR="0" lvl="0" indent="-228600" algn="l" rtl="0">
              <a:lnSpc>
                <a:spcPct val="100000"/>
              </a:lnSpc>
              <a:spcBef>
                <a:spcPts val="0"/>
              </a:spcBef>
              <a:spcAft>
                <a:spcPts val="0"/>
              </a:spcAft>
              <a:buClr>
                <a:srgbClr val="000000"/>
              </a:buClr>
              <a:buSzPts val="1400"/>
              <a:buFont typeface="Arial"/>
              <a:buNone/>
            </a:pPr>
            <a:r>
              <a:rPr lang="en-US"/>
              <a:t>The goal is to give you a fuller picture of your students’ digital habits so you can personalise your teaching strategies and prepare more effectively for creating the Classroom Compass later in the unit.</a:t>
            </a:r>
            <a:endParaRPr/>
          </a:p>
        </p:txBody>
      </p:sp>
      <p:sp>
        <p:nvSpPr>
          <p:cNvPr id="478" name="Google Shape;47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helps you translate the PERMA framework into classroom observation.</a:t>
            </a:r>
            <a:br>
              <a:rPr lang="en-US"/>
            </a:br>
            <a:r>
              <a:rPr lang="en-US"/>
              <a:t>Up to this point, we focused on the Index. Now, we complement it with real behaviour.</a:t>
            </a:r>
            <a:br>
              <a:rPr lang="en-US"/>
            </a:br>
            <a:r>
              <a:rPr lang="en-US"/>
              <a:t>Students often show their level of digital well-being through small actions: how they focus, how they interact, how confident they feel, or how easily they become frustrated.</a:t>
            </a:r>
            <a:endParaRPr/>
          </a:p>
          <a:p>
            <a:pPr marL="457200" marR="0" lvl="0" indent="-228600" algn="l" rtl="0">
              <a:lnSpc>
                <a:spcPct val="100000"/>
              </a:lnSpc>
              <a:spcBef>
                <a:spcPts val="0"/>
              </a:spcBef>
              <a:spcAft>
                <a:spcPts val="0"/>
              </a:spcAft>
              <a:buClr>
                <a:srgbClr val="000000"/>
              </a:buClr>
              <a:buSzPts val="1400"/>
              <a:buFont typeface="Arial"/>
              <a:buNone/>
            </a:pPr>
            <a:r>
              <a:rPr lang="en-US"/>
              <a:t>The table shows what to pay attention to in each PERMA area.</a:t>
            </a:r>
            <a:br>
              <a:rPr lang="en-US"/>
            </a:br>
            <a:r>
              <a:rPr lang="en-US"/>
              <a:t>• For </a:t>
            </a:r>
            <a:r>
              <a:rPr lang="en-US" b="1"/>
              <a:t>Positive Emotions</a:t>
            </a:r>
            <a:r>
              <a:rPr lang="en-US"/>
              <a:t>, notice signs of enjoyment or stress during digital tasks.</a:t>
            </a:r>
            <a:br>
              <a:rPr lang="en-US"/>
            </a:br>
            <a:r>
              <a:rPr lang="en-US"/>
              <a:t>• For </a:t>
            </a:r>
            <a:r>
              <a:rPr lang="en-US" b="1"/>
              <a:t>Engagement</a:t>
            </a:r>
            <a:r>
              <a:rPr lang="en-US"/>
              <a:t>, look at whether students remain focused or switch constantly between tabs or apps.</a:t>
            </a:r>
            <a:br>
              <a:rPr lang="en-US"/>
            </a:br>
            <a:r>
              <a:rPr lang="en-US"/>
              <a:t>• For </a:t>
            </a:r>
            <a:r>
              <a:rPr lang="en-US" b="1"/>
              <a:t>Relationships</a:t>
            </a:r>
            <a:r>
              <a:rPr lang="en-US"/>
              <a:t>, observe how they collaborate and communicate—both online and offline.</a:t>
            </a:r>
            <a:br>
              <a:rPr lang="en-US"/>
            </a:br>
            <a:r>
              <a:rPr lang="en-US"/>
              <a:t>• For </a:t>
            </a:r>
            <a:r>
              <a:rPr lang="en-US" b="1"/>
              <a:t>Meaning</a:t>
            </a:r>
            <a:r>
              <a:rPr lang="en-US"/>
              <a:t>, check whether students understand why they are using a tool, not just how.</a:t>
            </a:r>
            <a:br>
              <a:rPr lang="en-US"/>
            </a:br>
            <a:r>
              <a:rPr lang="en-US"/>
              <a:t>• For </a:t>
            </a:r>
            <a:r>
              <a:rPr lang="en-US" b="1"/>
              <a:t>Accomplishment</a:t>
            </a:r>
            <a:r>
              <a:rPr lang="en-US"/>
              <a:t>, look for evidence of progress, persistence, or confidence with digital tools.</a:t>
            </a:r>
            <a:br>
              <a:rPr lang="en-US"/>
            </a:br>
            <a:r>
              <a:rPr lang="en-US"/>
              <a:t>• And finally, external factors such as Wi-Fi reliability and device access also shape digital well-being.</a:t>
            </a:r>
            <a:endParaRPr/>
          </a:p>
          <a:p>
            <a:pPr marL="457200" marR="0" lvl="0" indent="-228600" algn="l" rtl="0">
              <a:lnSpc>
                <a:spcPct val="100000"/>
              </a:lnSpc>
              <a:spcBef>
                <a:spcPts val="0"/>
              </a:spcBef>
              <a:spcAft>
                <a:spcPts val="0"/>
              </a:spcAft>
              <a:buClr>
                <a:srgbClr val="000000"/>
              </a:buClr>
              <a:buSzPts val="1400"/>
              <a:buFont typeface="Arial"/>
              <a:buNone/>
            </a:pPr>
            <a:r>
              <a:rPr lang="en-US"/>
              <a:t>These observations will help you understand patterns, tailor your support, and prepare for creating the Classroom Compass with your students later.</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85" name="Google Shape;485;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introduces the idea of digital boundaries and why they matter.</a:t>
            </a:r>
            <a:br>
              <a:rPr lang="en-US"/>
            </a:br>
            <a:r>
              <a:rPr lang="en-US"/>
              <a:t>I want you to think of digital boundaries as the limits we set to protect our time, attention, and emotional space when using technology.</a:t>
            </a:r>
            <a:endParaRPr/>
          </a:p>
          <a:p>
            <a:pPr marL="457200" marR="0" lvl="0" indent="-228600" algn="l" rtl="0">
              <a:lnSpc>
                <a:spcPct val="100000"/>
              </a:lnSpc>
              <a:spcBef>
                <a:spcPts val="0"/>
              </a:spcBef>
              <a:spcAft>
                <a:spcPts val="0"/>
              </a:spcAft>
              <a:buClr>
                <a:srgbClr val="000000"/>
              </a:buClr>
              <a:buSzPts val="1400"/>
              <a:buFont typeface="Arial"/>
              <a:buNone/>
            </a:pPr>
            <a:r>
              <a:rPr lang="en-US"/>
              <a:t>For teachers, these boundaries are especially important because the digital world blurs personal and professional lines. Messages arrive outside working hours, marking can continue late at night, and online platforms make us feel constantly available.</a:t>
            </a:r>
            <a:endParaRPr/>
          </a:p>
          <a:p>
            <a:pPr marL="457200" marR="0" lvl="0" indent="-228600" algn="l" rtl="0">
              <a:lnSpc>
                <a:spcPct val="100000"/>
              </a:lnSpc>
              <a:spcBef>
                <a:spcPts val="0"/>
              </a:spcBef>
              <a:spcAft>
                <a:spcPts val="0"/>
              </a:spcAft>
              <a:buClr>
                <a:srgbClr val="000000"/>
              </a:buClr>
              <a:buSzPts val="1400"/>
              <a:buFont typeface="Arial"/>
              <a:buNone/>
            </a:pPr>
            <a:r>
              <a:rPr lang="en-US"/>
              <a:t>The key message here is that boundaries are not about using technology less, but about using it intentionally.</a:t>
            </a:r>
            <a:br>
              <a:rPr lang="en-US"/>
            </a:br>
            <a:r>
              <a:rPr lang="en-US"/>
              <a:t>They help us stay in control instead of reacting to every notification, message, or digital demand.</a:t>
            </a:r>
            <a:br>
              <a:rPr lang="en-US"/>
            </a:br>
            <a:r>
              <a:rPr lang="en-US"/>
              <a:t>These boundaries support healthy engagement without harming focus, privacy, or mental health.</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4" name="Google Shape;504;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explains the reasons behind setting digital boundaries.</a:t>
            </a:r>
            <a:br>
              <a:rPr lang="en-US"/>
            </a:br>
            <a:r>
              <a:rPr lang="en-US"/>
              <a:t>Constant connectivity can quickly lead to overload. Without limits, it becomes harder to disconnect, rest, and stay productive.</a:t>
            </a:r>
            <a:endParaRPr/>
          </a:p>
          <a:p>
            <a:pPr marL="457200" marR="0" lvl="0" indent="-228600" algn="l" rtl="0">
              <a:lnSpc>
                <a:spcPct val="100000"/>
              </a:lnSpc>
              <a:spcBef>
                <a:spcPts val="0"/>
              </a:spcBef>
              <a:spcAft>
                <a:spcPts val="0"/>
              </a:spcAft>
              <a:buClr>
                <a:srgbClr val="000000"/>
              </a:buClr>
              <a:buSzPts val="1400"/>
              <a:buFont typeface="Arial"/>
              <a:buNone/>
            </a:pPr>
            <a:r>
              <a:rPr lang="en-US"/>
              <a:t>Clear boundaries also protect mental health. Research shows that digital overload increases stress, anxiety, and emotional fatigue.</a:t>
            </a:r>
            <a:br>
              <a:rPr lang="en-US"/>
            </a:br>
            <a:r>
              <a:rPr lang="en-US"/>
              <a:t>By managing our device use, we can improve our focus, maintain presence with others, and strengthen our relationships.</a:t>
            </a:r>
            <a:endParaRPr/>
          </a:p>
          <a:p>
            <a:pPr marL="457200" marR="0" lvl="0" indent="-228600" algn="l" rtl="0">
              <a:lnSpc>
                <a:spcPct val="100000"/>
              </a:lnSpc>
              <a:spcBef>
                <a:spcPts val="0"/>
              </a:spcBef>
              <a:spcAft>
                <a:spcPts val="0"/>
              </a:spcAft>
              <a:buClr>
                <a:srgbClr val="000000"/>
              </a:buClr>
              <a:buSzPts val="1400"/>
              <a:buFont typeface="Arial"/>
              <a:buNone/>
            </a:pPr>
            <a:r>
              <a:rPr lang="en-US"/>
              <a:t>For teachers, boundaries also model healthy digital habits for students. When you manage your own digital behaviour intentionally, students learn to do the same.</a:t>
            </a:r>
            <a:br>
              <a:rPr lang="en-US"/>
            </a:br>
            <a:r>
              <a:rPr lang="en-US"/>
              <a:t>This sets the stage for creating a healthier classroom culture and supports the next tools we will introduce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2" name="Google Shape;532;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section highlights that teachers influence students’ digital habits by the way they manage their own digital behaviour. Students often copy what they see. If teachers maintain limits around availability, manage notifications, and keep a balance between work and personal time, students learn healthier patterns.</a:t>
            </a:r>
            <a:endParaRPr/>
          </a:p>
          <a:p>
            <a:pPr marL="457200" marR="0" lvl="0" indent="-228600" algn="l" rtl="0">
              <a:lnSpc>
                <a:spcPct val="100000"/>
              </a:lnSpc>
              <a:spcBef>
                <a:spcPts val="0"/>
              </a:spcBef>
              <a:spcAft>
                <a:spcPts val="0"/>
              </a:spcAft>
              <a:buClr>
                <a:srgbClr val="000000"/>
              </a:buClr>
              <a:buSzPts val="1400"/>
              <a:buFont typeface="Arial"/>
              <a:buNone/>
            </a:pPr>
            <a:r>
              <a:rPr lang="en-US"/>
              <a:t>The activity is designed to help teachers understand their own digital habits first.</a:t>
            </a:r>
            <a:br>
              <a:rPr lang="en-US"/>
            </a:br>
            <a:r>
              <a:rPr lang="en-US"/>
              <a:t>You start with short individual reflection, then discuss in groups, and end by forming recommendations that could help the whole school.</a:t>
            </a:r>
            <a:endParaRPr/>
          </a:p>
          <a:p>
            <a:pPr marL="457200" marR="0" lvl="0" indent="-228600" algn="l" rtl="0">
              <a:lnSpc>
                <a:spcPct val="100000"/>
              </a:lnSpc>
              <a:spcBef>
                <a:spcPts val="0"/>
              </a:spcBef>
              <a:spcAft>
                <a:spcPts val="0"/>
              </a:spcAft>
              <a:buClr>
                <a:srgbClr val="000000"/>
              </a:buClr>
              <a:buSzPts val="1400"/>
              <a:buFont typeface="Arial"/>
              <a:buNone/>
            </a:pPr>
            <a:r>
              <a:rPr lang="en-US"/>
              <a:t>The aim is simple: teachers who feel balanced are better able to support students’ digital boundaries. This activity prepares you to think about changes you can make personally, and changes the school can make collectively.</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45" name="Google Shape;545;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activity builds directly on the previous reflection. First, remind participants that students mirror what adults model. Now we turn their attention to learners and ask them to think about real challenges: distraction, late-night screen time, pressure from messages, social media stress.</a:t>
            </a:r>
            <a:endParaRPr/>
          </a:p>
          <a:p>
            <a:pPr marL="457200" marR="0" lvl="0" indent="-228600" algn="l" rtl="0">
              <a:lnSpc>
                <a:spcPct val="100000"/>
              </a:lnSpc>
              <a:spcBef>
                <a:spcPts val="0"/>
              </a:spcBef>
              <a:spcAft>
                <a:spcPts val="0"/>
              </a:spcAft>
              <a:buClr>
                <a:srgbClr val="000000"/>
              </a:buClr>
              <a:buSzPts val="1400"/>
              <a:buFont typeface="Arial"/>
              <a:buNone/>
            </a:pPr>
            <a:r>
              <a:rPr lang="en-US"/>
              <a:t>Invite them to work in small groups and come up with realistic, classroom-friendly digital boundaries. Encourage them to think both inside and outside school hours. If needed, show the example outputs to help groups get started, but keep their ideas grounded in their own school context.</a:t>
            </a:r>
            <a:endParaRPr/>
          </a:p>
          <a:p>
            <a:pPr marL="457200" marR="0" lvl="0" indent="-228600" algn="l" rtl="0">
              <a:lnSpc>
                <a:spcPct val="100000"/>
              </a:lnSpc>
              <a:spcBef>
                <a:spcPts val="0"/>
              </a:spcBef>
              <a:spcAft>
                <a:spcPts val="0"/>
              </a:spcAft>
              <a:buClr>
                <a:srgbClr val="000000"/>
              </a:buClr>
              <a:buSzPts val="1400"/>
              <a:buFont typeface="Arial"/>
              <a:buNone/>
            </a:pPr>
            <a:r>
              <a:rPr lang="en-US"/>
              <a:t>When groups present, highlight common themes—focus, healthy routines, notification management, respectful communication—and link back to the school culture discussion from before.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52" name="Google Shape;552;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Explain that the Classroom Compass is the bridge between student assessment and practical classroom change. It helps teachers move from awareness to action. Emphasize its collaborative nature: students help shape the goals and habits. This keeps the plan meaningful and realistic.</a:t>
            </a:r>
            <a:endParaRPr/>
          </a:p>
          <a:p>
            <a:pPr marL="457200" marR="0" lvl="0" indent="-228600" algn="l" rtl="0">
              <a:lnSpc>
                <a:spcPct val="100000"/>
              </a:lnSpc>
              <a:spcBef>
                <a:spcPts val="0"/>
              </a:spcBef>
              <a:spcAft>
                <a:spcPts val="0"/>
              </a:spcAft>
              <a:buClr>
                <a:srgbClr val="000000"/>
              </a:buClr>
              <a:buSzPts val="1400"/>
              <a:buFont typeface="Arial"/>
              <a:buNone/>
            </a:pPr>
            <a:r>
              <a:rPr lang="en-US"/>
              <a:t>Walk participants through the steps: scoring, prioritising domains, setting SMART goals, selecting strategies, and monitoring progress. Encourage them to see the Compass as a flexible guide rather than a fixed document.</a:t>
            </a:r>
            <a:endParaRPr/>
          </a:p>
          <a:p>
            <a:pPr marL="457200" marR="0" lvl="0" indent="-228600" algn="l" rtl="0">
              <a:lnSpc>
                <a:spcPct val="100000"/>
              </a:lnSpc>
              <a:spcBef>
                <a:spcPts val="0"/>
              </a:spcBef>
              <a:spcAft>
                <a:spcPts val="0"/>
              </a:spcAft>
              <a:buClr>
                <a:srgbClr val="000000"/>
              </a:buClr>
              <a:buSzPts val="1400"/>
              <a:buFont typeface="Arial"/>
              <a:buNone/>
            </a:pPr>
            <a:r>
              <a:rPr lang="en-US"/>
              <a:t>For piloting, remind them to experiment with one activity first. Role-play helps teachers see how students might react, what support they will need, and how to tailor the activity to their context. After piloting, groups share observations and refine their ideas before implementing them with students.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59" name="Google Shape;559;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Explain that this step helps teachers move from planning to real practice. Emphasize that piloting is low-risk: it lets teachers test an activity before using it with students. Encourage them to notice small details during the role-play, such as timing, clarity of instructions, student reactions, and how realistic the activity feels.</a:t>
            </a:r>
            <a:endParaRPr/>
          </a:p>
          <a:p>
            <a:pPr marL="457200" marR="0" lvl="0" indent="-228600" algn="l" rtl="0">
              <a:lnSpc>
                <a:spcPct val="100000"/>
              </a:lnSpc>
              <a:spcBef>
                <a:spcPts val="0"/>
              </a:spcBef>
              <a:spcAft>
                <a:spcPts val="0"/>
              </a:spcAft>
              <a:buClr>
                <a:srgbClr val="000000"/>
              </a:buClr>
              <a:buSzPts val="1400"/>
              <a:buFont typeface="Arial"/>
              <a:buNone/>
            </a:pPr>
            <a:r>
              <a:rPr lang="en-US"/>
              <a:t>Highlight that group discussion strengthens the process. When teachers compare their experiences, they refine the activity and make it more suitable for their classroom context. Encourage participants to think about age differences, digital access, and typical challenges their students face. Remind them that these activities are flexible and can be customised to fit their routines.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6" name="Google Shape;56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brings us to the end of Unit 2.4 and the full Module 2.</a:t>
            </a:r>
            <a:br>
              <a:rPr lang="en-US"/>
            </a:br>
            <a:r>
              <a:rPr lang="en-US"/>
              <a:t>You’ve explored everything from teacher boundaries to student habits, classroom climate, and targeted PERMA-based strategies.</a:t>
            </a:r>
            <a:endParaRPr/>
          </a:p>
          <a:p>
            <a:pPr marL="457200" marR="0" lvl="0" indent="-228600" algn="l" rtl="0">
              <a:lnSpc>
                <a:spcPct val="100000"/>
              </a:lnSpc>
              <a:spcBef>
                <a:spcPts val="0"/>
              </a:spcBef>
              <a:spcAft>
                <a:spcPts val="0"/>
              </a:spcAft>
              <a:buClr>
                <a:srgbClr val="000000"/>
              </a:buClr>
              <a:buSzPts val="1400"/>
              <a:buFont typeface="Arial"/>
              <a:buNone/>
            </a:pPr>
            <a:r>
              <a:rPr lang="en-US"/>
              <a:t>The goal was to help you feel confident in identifying digital well-being needs and applying practical tools in your own classroom.</a:t>
            </a:r>
            <a:br>
              <a:rPr lang="en-US"/>
            </a:br>
            <a:r>
              <a:rPr lang="en-US"/>
              <a:t>As we move into the next module, we shift from </a:t>
            </a:r>
            <a:r>
              <a:rPr lang="en-US" i="1"/>
              <a:t>implementation</a:t>
            </a:r>
            <a:r>
              <a:rPr lang="en-US"/>
              <a:t> to </a:t>
            </a:r>
            <a:r>
              <a:rPr lang="en-US" i="1"/>
              <a:t>sustainability</a:t>
            </a:r>
            <a:r>
              <a:rPr lang="en-US"/>
              <a:t> — how to keep good practices alive and monitor their long-term impact on students.</a:t>
            </a:r>
            <a:endParaRPr/>
          </a:p>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627" name="Google Shape;627;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2"/>
              </a:solidFill>
              <a:latin typeface="Arial"/>
              <a:ea typeface="Arial"/>
              <a:cs typeface="Arial"/>
              <a:sym typeface="Arial"/>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Arial"/>
              <a:buNone/>
              <a:defRPr sz="20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a:stretch/>
        </p:blipFill>
        <p:spPr>
          <a:xfrm>
            <a:off x="6944356" y="950055"/>
            <a:ext cx="4876800" cy="51308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000"/>
              <a:buFont typeface="Arial"/>
              <a:buNone/>
              <a:defRPr sz="2000" b="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p:nvPr/>
        </p:nvSpPr>
        <p:spPr>
          <a:xfrm flipH="1">
            <a:off x="2172708" y="2774849"/>
            <a:ext cx="7839428"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Arial"/>
              <a:buNone/>
              <a:defRPr sz="2000" b="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p:nvPr/>
        </p:nvSpPr>
        <p:spPr>
          <a:xfrm flipH="1">
            <a:off x="2172707" y="2913643"/>
            <a:ext cx="783942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 name="Google Shape;31;p19"/>
          <p:cNvPicPr preferRelativeResize="0"/>
          <p:nvPr/>
        </p:nvPicPr>
        <p:blipFill rotWithShape="1">
          <a:blip r:embed="rId2">
            <a:alphaModFix/>
          </a:blip>
          <a:srcRect/>
          <a:stretch/>
        </p:blipFill>
        <p:spPr>
          <a:xfrm>
            <a:off x="310897" y="6212262"/>
            <a:ext cx="1886787" cy="401872"/>
          </a:xfrm>
          <a:prstGeom prst="rect">
            <a:avLst/>
          </a:prstGeom>
          <a:noFill/>
          <a:ln>
            <a:noFill/>
          </a:ln>
        </p:spPr>
      </p:pic>
      <p:sp>
        <p:nvSpPr>
          <p:cNvPr id="32" name="Google Shape;32;p19"/>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9019"/>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33"/>
        <p:cNvGrpSpPr/>
        <p:nvPr/>
      </p:nvGrpSpPr>
      <p:grpSpPr>
        <a:xfrm>
          <a:off x="0" y="0"/>
          <a:ext cx="0" cy="0"/>
          <a:chOff x="0" y="0"/>
          <a:chExt cx="0" cy="0"/>
        </a:xfrm>
      </p:grpSpPr>
      <p:sp>
        <p:nvSpPr>
          <p:cNvPr id="34" name="Google Shape;34;p13"/>
          <p:cNvSpPr/>
          <p:nvPr/>
        </p:nvSpPr>
        <p:spPr>
          <a:xfrm>
            <a:off x="0" y="0"/>
            <a:ext cx="12192000" cy="79752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5" name="Google Shape;35;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Arial"/>
              <a:buNone/>
              <a:defRPr sz="3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Arial"/>
              <a:buNone/>
            </a:pPr>
            <a:r>
              <a:t>Moduuli 2</a:t>
            </a:r>
          </a:p>
        </p:txBody>
      </p:sp>
      <p:sp>
        <p:nvSpPr>
          <p:cNvPr id="52" name="Google Shape;52;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t>Moduuli 2 – Opettajien ja oppilaiden digitaalinen hyvinvointi käytännössä: PERMA-Digital-viitekehyksen soveltaminen</a:t>
            </a:r>
            <a:endParaRPr sz="2000" b="1"/>
          </a:p>
          <a:p>
            <a:endParaRPr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Juurisyyn tunnistaminen</a:t>
            </a:r>
          </a:p>
        </p:txBody>
      </p:sp>
      <p:sp>
        <p:nvSpPr>
          <p:cNvPr id="109" name="Google Shape;109;p5"/>
          <p:cNvSpPr txBox="1">
            <a:spLocks noGrp="1"/>
          </p:cNvSpPr>
          <p:nvPr>
            <p:ph type="body" idx="1"/>
          </p:nvPr>
        </p:nvSpPr>
        <p:spPr>
          <a:xfrm>
            <a:off x="97971" y="873580"/>
            <a:ext cx="5034098" cy="5902778"/>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dirty="0"/>
              <a:t>Jotta </a:t>
            </a:r>
            <a:r>
              <a:rPr dirty="0" err="1"/>
              <a:t>ymmärrät</a:t>
            </a:r>
            <a:r>
              <a:rPr dirty="0"/>
              <a:t>, </a:t>
            </a:r>
            <a:r>
              <a:rPr dirty="0" err="1"/>
              <a:t>miksi</a:t>
            </a:r>
            <a:r>
              <a:rPr dirty="0"/>
              <a:t> </a:t>
            </a:r>
            <a:r>
              <a:rPr dirty="0" err="1"/>
              <a:t>jokin</a:t>
            </a:r>
            <a:r>
              <a:rPr dirty="0"/>
              <a:t> PERMA-</a:t>
            </a:r>
            <a:r>
              <a:rPr dirty="0" err="1"/>
              <a:t>osa</a:t>
            </a:r>
            <a:r>
              <a:rPr dirty="0"/>
              <a:t>-</a:t>
            </a:r>
            <a:r>
              <a:rPr dirty="0" err="1"/>
              <a:t>alue</a:t>
            </a:r>
            <a:r>
              <a:rPr dirty="0"/>
              <a:t> </a:t>
            </a:r>
            <a:r>
              <a:rPr dirty="0" err="1"/>
              <a:t>sai</a:t>
            </a:r>
            <a:r>
              <a:rPr dirty="0"/>
              <a:t> </a:t>
            </a:r>
            <a:r>
              <a:rPr dirty="0" err="1"/>
              <a:t>matalan</a:t>
            </a:r>
            <a:r>
              <a:rPr dirty="0"/>
              <a:t> </a:t>
            </a:r>
            <a:r>
              <a:rPr dirty="0" err="1"/>
              <a:t>pistemäärän</a:t>
            </a:r>
            <a:r>
              <a:rPr dirty="0"/>
              <a:t>, </a:t>
            </a:r>
            <a:r>
              <a:rPr dirty="0" err="1"/>
              <a:t>sinun</a:t>
            </a:r>
            <a:r>
              <a:rPr dirty="0"/>
              <a:t> </a:t>
            </a:r>
            <a:r>
              <a:rPr dirty="0" err="1"/>
              <a:t>tulee</a:t>
            </a:r>
            <a:r>
              <a:rPr dirty="0"/>
              <a:t> </a:t>
            </a:r>
            <a:r>
              <a:rPr dirty="0" err="1"/>
              <a:t>analysoida</a:t>
            </a:r>
            <a:r>
              <a:rPr dirty="0"/>
              <a:t>, </a:t>
            </a:r>
            <a:r>
              <a:rPr dirty="0" err="1"/>
              <a:t>mitkä</a:t>
            </a:r>
            <a:r>
              <a:rPr dirty="0"/>
              <a:t> </a:t>
            </a:r>
            <a:r>
              <a:rPr dirty="0" err="1"/>
              <a:t>tekijät</a:t>
            </a:r>
            <a:r>
              <a:rPr dirty="0"/>
              <a:t> </a:t>
            </a:r>
            <a:r>
              <a:rPr dirty="0" err="1"/>
              <a:t>siihen</a:t>
            </a:r>
            <a:r>
              <a:rPr dirty="0"/>
              <a:t> </a:t>
            </a:r>
            <a:r>
              <a:rPr dirty="0" err="1"/>
              <a:t>vaikuttavat</a:t>
            </a:r>
            <a:r>
              <a:rPr dirty="0"/>
              <a:t>. </a:t>
            </a:r>
            <a:r>
              <a:rPr dirty="0" err="1"/>
              <a:t>Tähän</a:t>
            </a:r>
            <a:r>
              <a:rPr dirty="0"/>
              <a:t> </a:t>
            </a:r>
            <a:r>
              <a:rPr dirty="0" err="1"/>
              <a:t>sopiva</a:t>
            </a:r>
            <a:r>
              <a:rPr dirty="0"/>
              <a:t> </a:t>
            </a:r>
            <a:r>
              <a:rPr dirty="0" err="1"/>
              <a:t>työkalu</a:t>
            </a:r>
            <a:r>
              <a:rPr dirty="0"/>
              <a:t> on </a:t>
            </a:r>
            <a:r>
              <a:rPr dirty="0" err="1"/>
              <a:t>kalaluu</a:t>
            </a:r>
            <a:r>
              <a:rPr dirty="0"/>
              <a:t>- (Ishikawa) </a:t>
            </a:r>
            <a:r>
              <a:rPr dirty="0" err="1"/>
              <a:t>kaavio</a:t>
            </a:r>
            <a:r>
              <a:rPr dirty="0"/>
              <a:t>.</a:t>
            </a:r>
          </a:p>
          <a:p>
            <a:endParaRPr dirty="0"/>
          </a:p>
          <a:p>
            <a:r>
              <a:rPr b="1" dirty="0"/>
              <a:t>Se </a:t>
            </a:r>
            <a:r>
              <a:rPr b="1" dirty="0" err="1"/>
              <a:t>auttaa</a:t>
            </a:r>
            <a:r>
              <a:rPr b="1" dirty="0"/>
              <a:t> </a:t>
            </a:r>
            <a:r>
              <a:rPr b="1" dirty="0" err="1"/>
              <a:t>sinua</a:t>
            </a:r>
            <a:r>
              <a:rPr b="1" dirty="0"/>
              <a:t>:</a:t>
            </a:r>
          </a:p>
          <a:p>
            <a:r>
              <a:rPr dirty="0"/>
              <a:t>• </a:t>
            </a:r>
            <a:r>
              <a:rPr dirty="0" err="1"/>
              <a:t>tunnistamaan</a:t>
            </a:r>
            <a:r>
              <a:rPr dirty="0"/>
              <a:t> </a:t>
            </a:r>
            <a:r>
              <a:rPr dirty="0" err="1"/>
              <a:t>kaikki</a:t>
            </a:r>
            <a:r>
              <a:rPr dirty="0"/>
              <a:t> </a:t>
            </a:r>
            <a:r>
              <a:rPr dirty="0" err="1"/>
              <a:t>mahdolliset</a:t>
            </a:r>
            <a:r>
              <a:rPr dirty="0"/>
              <a:t> </a:t>
            </a:r>
            <a:r>
              <a:rPr dirty="0" err="1"/>
              <a:t>ongelmaan</a:t>
            </a:r>
            <a:r>
              <a:rPr dirty="0"/>
              <a:t> </a:t>
            </a:r>
            <a:r>
              <a:rPr dirty="0" err="1"/>
              <a:t>vaikuttavat</a:t>
            </a:r>
            <a:r>
              <a:rPr dirty="0"/>
              <a:t> </a:t>
            </a:r>
            <a:r>
              <a:rPr dirty="0" err="1"/>
              <a:t>tekijät</a:t>
            </a:r>
            <a:endParaRPr dirty="0"/>
          </a:p>
          <a:p>
            <a:r>
              <a:rPr dirty="0"/>
              <a:t>• </a:t>
            </a:r>
            <a:r>
              <a:rPr dirty="0" err="1"/>
              <a:t>ryhmittelemään</a:t>
            </a:r>
            <a:r>
              <a:rPr dirty="0"/>
              <a:t> </a:t>
            </a:r>
            <a:r>
              <a:rPr dirty="0" err="1"/>
              <a:t>tekijät</a:t>
            </a:r>
            <a:r>
              <a:rPr dirty="0"/>
              <a:t> </a:t>
            </a:r>
            <a:r>
              <a:rPr dirty="0" err="1"/>
              <a:t>luokkiin</a:t>
            </a:r>
            <a:endParaRPr dirty="0"/>
          </a:p>
          <a:p>
            <a:r>
              <a:rPr dirty="0"/>
              <a:t>• </a:t>
            </a:r>
            <a:r>
              <a:rPr dirty="0" err="1"/>
              <a:t>näkemään</a:t>
            </a:r>
            <a:r>
              <a:rPr dirty="0"/>
              <a:t>, </a:t>
            </a:r>
            <a:r>
              <a:rPr dirty="0" err="1"/>
              <a:t>miten</a:t>
            </a:r>
            <a:r>
              <a:rPr dirty="0"/>
              <a:t> </a:t>
            </a:r>
            <a:r>
              <a:rPr dirty="0" err="1"/>
              <a:t>eri</a:t>
            </a:r>
            <a:r>
              <a:rPr dirty="0"/>
              <a:t> </a:t>
            </a:r>
            <a:r>
              <a:rPr dirty="0" err="1"/>
              <a:t>syyt</a:t>
            </a:r>
            <a:r>
              <a:rPr dirty="0"/>
              <a:t> </a:t>
            </a:r>
            <a:r>
              <a:rPr dirty="0" err="1"/>
              <a:t>liittyvät</a:t>
            </a:r>
            <a:r>
              <a:rPr dirty="0"/>
              <a:t> </a:t>
            </a:r>
            <a:r>
              <a:rPr dirty="0" err="1"/>
              <a:t>toisiinsa</a:t>
            </a:r>
            <a:endParaRPr dirty="0"/>
          </a:p>
          <a:p>
            <a:r>
              <a:rPr dirty="0"/>
              <a:t>• </a:t>
            </a:r>
            <a:r>
              <a:rPr dirty="0" err="1"/>
              <a:t>etenemään</a:t>
            </a:r>
            <a:r>
              <a:rPr dirty="0"/>
              <a:t> </a:t>
            </a:r>
            <a:r>
              <a:rPr dirty="0" err="1"/>
              <a:t>kohti</a:t>
            </a:r>
            <a:r>
              <a:rPr dirty="0"/>
              <a:t> </a:t>
            </a:r>
            <a:r>
              <a:rPr dirty="0" err="1"/>
              <a:t>selkeää</a:t>
            </a:r>
            <a:r>
              <a:rPr dirty="0"/>
              <a:t> </a:t>
            </a:r>
            <a:r>
              <a:rPr dirty="0" err="1"/>
              <a:t>juurisyytä</a:t>
            </a:r>
            <a:endParaRPr dirty="0"/>
          </a:p>
        </p:txBody>
      </p:sp>
      <p:pic>
        <p:nvPicPr>
          <p:cNvPr id="110" name="Google Shape;110;p5"/>
          <p:cNvPicPr preferRelativeResize="0"/>
          <p:nvPr/>
        </p:nvPicPr>
        <p:blipFill rotWithShape="1">
          <a:blip r:embed="rId3">
            <a:alphaModFix/>
          </a:blip>
          <a:srcRect/>
          <a:stretch/>
        </p:blipFill>
        <p:spPr>
          <a:xfrm>
            <a:off x="5132069" y="956989"/>
            <a:ext cx="6910251" cy="58127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What a kalaluu Diagram Shows</a:t>
            </a:r>
          </a:p>
        </p:txBody>
      </p:sp>
      <p:sp>
        <p:nvSpPr>
          <p:cNvPr id="116" name="Google Shape;116;p26"/>
          <p:cNvSpPr txBox="1">
            <a:spLocks noGrp="1"/>
          </p:cNvSpPr>
          <p:nvPr>
            <p:ph type="body" idx="1"/>
          </p:nvPr>
        </p:nvSpPr>
        <p:spPr>
          <a:xfrm>
            <a:off x="97971" y="873580"/>
            <a:ext cx="4931229" cy="5902778"/>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b="1" dirty="0" err="1"/>
              <a:t>Esimerkki</a:t>
            </a:r>
            <a:r>
              <a:rPr b="1" dirty="0"/>
              <a:t>: </a:t>
            </a:r>
            <a:r>
              <a:rPr b="1" dirty="0" err="1"/>
              <a:t>Sitoutuminen-osa-alue</a:t>
            </a:r>
            <a:endParaRPr b="1" dirty="0"/>
          </a:p>
          <a:p>
            <a:r>
              <a:rPr b="1" dirty="0" err="1"/>
              <a:t>Matalat</a:t>
            </a:r>
            <a:r>
              <a:rPr b="1" dirty="0"/>
              <a:t> </a:t>
            </a:r>
            <a:r>
              <a:rPr b="1" dirty="0" err="1"/>
              <a:t>pistemäärät</a:t>
            </a:r>
            <a:r>
              <a:rPr b="1" dirty="0"/>
              <a:t> </a:t>
            </a:r>
            <a:r>
              <a:rPr b="1" dirty="0" err="1"/>
              <a:t>liittyvät</a:t>
            </a:r>
            <a:r>
              <a:rPr b="1" dirty="0"/>
              <a:t>:</a:t>
            </a:r>
          </a:p>
          <a:p>
            <a:r>
              <a:rPr dirty="0"/>
              <a:t>• </a:t>
            </a:r>
            <a:r>
              <a:rPr dirty="0" err="1"/>
              <a:t>ruutuajan</a:t>
            </a:r>
            <a:r>
              <a:rPr dirty="0"/>
              <a:t> </a:t>
            </a:r>
            <a:r>
              <a:rPr dirty="0" err="1"/>
              <a:t>hallintaan</a:t>
            </a:r>
            <a:endParaRPr dirty="0"/>
          </a:p>
          <a:p>
            <a:r>
              <a:rPr dirty="0"/>
              <a:t>• </a:t>
            </a:r>
            <a:r>
              <a:rPr dirty="0" err="1"/>
              <a:t>taukojen</a:t>
            </a:r>
            <a:r>
              <a:rPr dirty="0"/>
              <a:t> </a:t>
            </a:r>
            <a:r>
              <a:rPr dirty="0" err="1"/>
              <a:t>pitämiseen</a:t>
            </a:r>
            <a:endParaRPr dirty="0"/>
          </a:p>
          <a:p>
            <a:r>
              <a:rPr dirty="0"/>
              <a:t>• </a:t>
            </a:r>
            <a:r>
              <a:rPr dirty="0" err="1"/>
              <a:t>häiriötekijöihin</a:t>
            </a:r>
            <a:endParaRPr dirty="0"/>
          </a:p>
          <a:p>
            <a:endParaRPr dirty="0"/>
          </a:p>
          <a:p>
            <a:r>
              <a:rPr b="1" dirty="0" err="1"/>
              <a:t>Tunnistetut</a:t>
            </a:r>
            <a:r>
              <a:rPr b="1" dirty="0"/>
              <a:t> </a:t>
            </a:r>
            <a:r>
              <a:rPr b="1" dirty="0" err="1"/>
              <a:t>tekijäluokat</a:t>
            </a:r>
            <a:r>
              <a:rPr b="1" dirty="0"/>
              <a:t>:</a:t>
            </a:r>
          </a:p>
          <a:p>
            <a:r>
              <a:rPr dirty="0"/>
              <a:t>• Tieto</a:t>
            </a:r>
          </a:p>
          <a:p>
            <a:r>
              <a:rPr dirty="0"/>
              <a:t>• </a:t>
            </a:r>
            <a:r>
              <a:rPr dirty="0" err="1"/>
              <a:t>Taidot</a:t>
            </a:r>
            <a:endParaRPr dirty="0"/>
          </a:p>
          <a:p>
            <a:r>
              <a:rPr dirty="0"/>
              <a:t>• </a:t>
            </a:r>
            <a:r>
              <a:rPr dirty="0" err="1"/>
              <a:t>Motivaatio</a:t>
            </a:r>
            <a:endParaRPr dirty="0"/>
          </a:p>
          <a:p>
            <a:r>
              <a:rPr dirty="0"/>
              <a:t>• </a:t>
            </a:r>
            <a:r>
              <a:rPr dirty="0" err="1"/>
              <a:t>Työkalut</a:t>
            </a:r>
            <a:r>
              <a:rPr dirty="0"/>
              <a:t> / </a:t>
            </a:r>
            <a:r>
              <a:rPr dirty="0" err="1"/>
              <a:t>resurssit</a:t>
            </a:r>
            <a:endParaRPr dirty="0"/>
          </a:p>
          <a:p>
            <a:r>
              <a:rPr dirty="0"/>
              <a:t>• </a:t>
            </a:r>
            <a:r>
              <a:rPr dirty="0" err="1"/>
              <a:t>Ympäristö</a:t>
            </a:r>
            <a:r>
              <a:rPr dirty="0"/>
              <a:t> / </a:t>
            </a:r>
            <a:r>
              <a:rPr dirty="0" err="1"/>
              <a:t>toimintakulttuuri</a:t>
            </a:r>
            <a:endParaRPr dirty="0"/>
          </a:p>
          <a:p>
            <a:r>
              <a:rPr dirty="0"/>
              <a:t>• Tuki</a:t>
            </a:r>
          </a:p>
          <a:p>
            <a:endParaRPr dirty="0"/>
          </a:p>
          <a:p>
            <a:r>
              <a:rPr dirty="0" err="1"/>
              <a:t>Jokainen</a:t>
            </a:r>
            <a:r>
              <a:rPr dirty="0"/>
              <a:t> </a:t>
            </a:r>
            <a:r>
              <a:rPr dirty="0" err="1"/>
              <a:t>tekijäluokka</a:t>
            </a:r>
            <a:r>
              <a:rPr dirty="0"/>
              <a:t> </a:t>
            </a:r>
            <a:r>
              <a:rPr dirty="0" err="1"/>
              <a:t>sisältää</a:t>
            </a:r>
            <a:r>
              <a:rPr dirty="0"/>
              <a:t> </a:t>
            </a:r>
            <a:r>
              <a:rPr dirty="0" err="1"/>
              <a:t>konkreettisia</a:t>
            </a:r>
            <a:r>
              <a:rPr dirty="0"/>
              <a:t> </a:t>
            </a:r>
            <a:r>
              <a:rPr dirty="0" err="1"/>
              <a:t>syitä</a:t>
            </a:r>
            <a:r>
              <a:rPr dirty="0"/>
              <a:t>, </a:t>
            </a:r>
            <a:r>
              <a:rPr dirty="0" err="1"/>
              <a:t>jotka</a:t>
            </a:r>
            <a:r>
              <a:rPr dirty="0"/>
              <a:t> </a:t>
            </a:r>
            <a:r>
              <a:rPr dirty="0" err="1"/>
              <a:t>vaikuttavat</a:t>
            </a:r>
            <a:r>
              <a:rPr dirty="0"/>
              <a:t> </a:t>
            </a:r>
            <a:r>
              <a:rPr dirty="0" err="1"/>
              <a:t>sitoutumiseen</a:t>
            </a:r>
            <a:r>
              <a:rPr dirty="0"/>
              <a:t>.</a:t>
            </a:r>
          </a:p>
        </p:txBody>
      </p:sp>
      <p:pic>
        <p:nvPicPr>
          <p:cNvPr id="117" name="Google Shape;117;p26"/>
          <p:cNvPicPr preferRelativeResize="0"/>
          <p:nvPr/>
        </p:nvPicPr>
        <p:blipFill rotWithShape="1">
          <a:blip r:embed="rId3">
            <a:alphaModFix/>
          </a:blip>
          <a:srcRect/>
          <a:stretch/>
        </p:blipFill>
        <p:spPr>
          <a:xfrm>
            <a:off x="5132069" y="989647"/>
            <a:ext cx="6910251" cy="58127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Kalaluu-kaavion räätälöinti</a:t>
            </a:r>
          </a:p>
        </p:txBody>
      </p:sp>
      <p:sp>
        <p:nvSpPr>
          <p:cNvPr id="123" name="Google Shape;123;p27"/>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sz="2400" b="1" dirty="0"/>
              <a:t>Kun </a:t>
            </a:r>
            <a:r>
              <a:rPr sz="2400" b="1" dirty="0" err="1"/>
              <a:t>teet</a:t>
            </a:r>
            <a:r>
              <a:rPr sz="2400" b="1" dirty="0"/>
              <a:t> </a:t>
            </a:r>
            <a:r>
              <a:rPr sz="2400" b="1" dirty="0" err="1"/>
              <a:t>kalaluu-kaavion</a:t>
            </a:r>
            <a:r>
              <a:rPr sz="2400" b="1" dirty="0"/>
              <a:t>:</a:t>
            </a:r>
          </a:p>
          <a:p>
            <a:r>
              <a:rPr sz="2400" dirty="0"/>
              <a:t>• </a:t>
            </a:r>
            <a:r>
              <a:rPr sz="2400" dirty="0" err="1"/>
              <a:t>säilytä</a:t>
            </a:r>
            <a:r>
              <a:rPr sz="2400" dirty="0"/>
              <a:t> vain se, </a:t>
            </a:r>
            <a:r>
              <a:rPr sz="2400" dirty="0" err="1"/>
              <a:t>mikä</a:t>
            </a:r>
            <a:r>
              <a:rPr sz="2400" dirty="0"/>
              <a:t> on </a:t>
            </a:r>
            <a:r>
              <a:rPr sz="2400" dirty="0" err="1"/>
              <a:t>sinulle</a:t>
            </a:r>
            <a:r>
              <a:rPr sz="2400" dirty="0"/>
              <a:t> </a:t>
            </a:r>
            <a:r>
              <a:rPr sz="2400" dirty="0" err="1"/>
              <a:t>olennaista</a:t>
            </a:r>
            <a:endParaRPr sz="2400" dirty="0"/>
          </a:p>
          <a:p>
            <a:r>
              <a:rPr sz="2400" dirty="0"/>
              <a:t>• </a:t>
            </a:r>
            <a:r>
              <a:rPr sz="2400" dirty="0" err="1"/>
              <a:t>tekijäluokat</a:t>
            </a:r>
            <a:r>
              <a:rPr sz="2400" dirty="0"/>
              <a:t> </a:t>
            </a:r>
            <a:r>
              <a:rPr sz="2400" dirty="0" err="1"/>
              <a:t>voivat</a:t>
            </a:r>
            <a:r>
              <a:rPr sz="2400" dirty="0"/>
              <a:t> olla </a:t>
            </a:r>
            <a:r>
              <a:rPr sz="2400" dirty="0" err="1"/>
              <a:t>erilaisia</a:t>
            </a:r>
            <a:r>
              <a:rPr sz="2400" dirty="0"/>
              <a:t> </a:t>
            </a:r>
            <a:r>
              <a:rPr sz="2400" dirty="0" err="1"/>
              <a:t>kuin</a:t>
            </a:r>
            <a:r>
              <a:rPr sz="2400" dirty="0"/>
              <a:t> </a:t>
            </a:r>
            <a:r>
              <a:rPr sz="2400" dirty="0" err="1"/>
              <a:t>esimerkissä</a:t>
            </a:r>
            <a:endParaRPr sz="2400" dirty="0"/>
          </a:p>
          <a:p>
            <a:r>
              <a:rPr sz="2400" dirty="0"/>
              <a:t>• </a:t>
            </a:r>
            <a:r>
              <a:rPr sz="2400" dirty="0" err="1"/>
              <a:t>voit</a:t>
            </a:r>
            <a:r>
              <a:rPr sz="2400" dirty="0"/>
              <a:t> </a:t>
            </a:r>
            <a:r>
              <a:rPr sz="2400" dirty="0" err="1"/>
              <a:t>lisätä</a:t>
            </a:r>
            <a:r>
              <a:rPr sz="2400" dirty="0"/>
              <a:t> tai </a:t>
            </a:r>
            <a:r>
              <a:rPr sz="2400" dirty="0" err="1"/>
              <a:t>poistaa</a:t>
            </a:r>
            <a:r>
              <a:rPr sz="2400" dirty="0"/>
              <a:t> </a:t>
            </a:r>
            <a:r>
              <a:rPr sz="2400" dirty="0" err="1"/>
              <a:t>luokkia</a:t>
            </a:r>
            <a:endParaRPr sz="2400" dirty="0"/>
          </a:p>
          <a:p>
            <a:r>
              <a:rPr sz="2400" dirty="0"/>
              <a:t>• </a:t>
            </a:r>
            <a:r>
              <a:rPr sz="2400" dirty="0" err="1"/>
              <a:t>kirjaa</a:t>
            </a:r>
            <a:r>
              <a:rPr sz="2400" dirty="0"/>
              <a:t> vain </a:t>
            </a:r>
            <a:r>
              <a:rPr sz="2400" dirty="0" err="1"/>
              <a:t>syyt</a:t>
            </a:r>
            <a:r>
              <a:rPr sz="2400" dirty="0"/>
              <a:t>, </a:t>
            </a:r>
            <a:r>
              <a:rPr sz="2400" dirty="0" err="1"/>
              <a:t>jotka</a:t>
            </a:r>
            <a:r>
              <a:rPr sz="2400" dirty="0"/>
              <a:t> </a:t>
            </a:r>
            <a:r>
              <a:rPr sz="2400" dirty="0" err="1"/>
              <a:t>selittävät</a:t>
            </a:r>
            <a:r>
              <a:rPr sz="2400" dirty="0"/>
              <a:t> </a:t>
            </a:r>
            <a:r>
              <a:rPr sz="2400" dirty="0" err="1"/>
              <a:t>juuri</a:t>
            </a:r>
            <a:r>
              <a:rPr sz="2400" dirty="0"/>
              <a:t> </a:t>
            </a:r>
            <a:r>
              <a:rPr sz="2400" dirty="0" err="1"/>
              <a:t>sinun</a:t>
            </a:r>
            <a:r>
              <a:rPr sz="2400" dirty="0"/>
              <a:t> </a:t>
            </a:r>
            <a:r>
              <a:rPr sz="2400" dirty="0" err="1"/>
              <a:t>matalaa</a:t>
            </a:r>
            <a:r>
              <a:rPr sz="2400" dirty="0"/>
              <a:t> </a:t>
            </a:r>
            <a:r>
              <a:rPr sz="2400" dirty="0" err="1"/>
              <a:t>pistemäärääsi</a:t>
            </a:r>
            <a:endParaRPr sz="2400" dirty="0"/>
          </a:p>
          <a:p>
            <a:endParaRPr sz="2400" dirty="0"/>
          </a:p>
          <a:p>
            <a:r>
              <a:rPr sz="2400" b="1" dirty="0" err="1"/>
              <a:t>Esimerkki</a:t>
            </a:r>
            <a:endParaRPr sz="2400" b="1" dirty="0"/>
          </a:p>
          <a:p>
            <a:r>
              <a:rPr sz="2400" dirty="0"/>
              <a:t>Jos </a:t>
            </a:r>
            <a:r>
              <a:rPr sz="2400" dirty="0" err="1"/>
              <a:t>tunnet</a:t>
            </a:r>
            <a:r>
              <a:rPr sz="2400" dirty="0"/>
              <a:t> jo </a:t>
            </a:r>
            <a:r>
              <a:rPr sz="2400" dirty="0" err="1"/>
              <a:t>työkalut</a:t>
            </a:r>
            <a:r>
              <a:rPr sz="2400" dirty="0"/>
              <a:t> ja </a:t>
            </a:r>
            <a:r>
              <a:rPr sz="2400" dirty="0" err="1"/>
              <a:t>strategiat</a:t>
            </a:r>
            <a:r>
              <a:rPr sz="2400" dirty="0"/>
              <a:t> </a:t>
            </a:r>
            <a:r>
              <a:rPr sz="2400" dirty="0" err="1"/>
              <a:t>ruutuajan</a:t>
            </a:r>
            <a:r>
              <a:rPr sz="2400" dirty="0"/>
              <a:t> </a:t>
            </a:r>
            <a:r>
              <a:rPr sz="2400" dirty="0" err="1"/>
              <a:t>hallintaan</a:t>
            </a:r>
            <a:r>
              <a:rPr sz="2400" dirty="0"/>
              <a:t>, </a:t>
            </a:r>
            <a:r>
              <a:rPr sz="2400" dirty="0" err="1"/>
              <a:t>voit</a:t>
            </a:r>
            <a:r>
              <a:rPr sz="2400" dirty="0"/>
              <a:t> </a:t>
            </a:r>
            <a:r>
              <a:rPr sz="2400" dirty="0" err="1"/>
              <a:t>poistaa</a:t>
            </a:r>
            <a:r>
              <a:rPr sz="2400" dirty="0"/>
              <a:t> “Tieto” -</a:t>
            </a:r>
            <a:r>
              <a:rPr sz="2400" dirty="0" err="1"/>
              <a:t>luokan</a:t>
            </a:r>
            <a:r>
              <a:rPr sz="2400" dirty="0"/>
              <a:t>. </a:t>
            </a:r>
            <a:r>
              <a:rPr sz="2400" dirty="0" err="1"/>
              <a:t>Haasteesi</a:t>
            </a:r>
            <a:r>
              <a:rPr sz="2400" dirty="0"/>
              <a:t> </a:t>
            </a:r>
            <a:r>
              <a:rPr sz="2400" dirty="0" err="1"/>
              <a:t>voi</a:t>
            </a:r>
            <a:r>
              <a:rPr sz="2400" dirty="0"/>
              <a:t> </a:t>
            </a:r>
            <a:r>
              <a:rPr sz="2400" dirty="0" err="1"/>
              <a:t>liittyä</a:t>
            </a:r>
            <a:r>
              <a:rPr sz="2400" dirty="0"/>
              <a:t> </a:t>
            </a:r>
            <a:r>
              <a:rPr sz="2400" dirty="0" err="1"/>
              <a:t>sen</a:t>
            </a:r>
            <a:r>
              <a:rPr sz="2400" dirty="0"/>
              <a:t> </a:t>
            </a:r>
            <a:r>
              <a:rPr sz="2400" dirty="0" err="1"/>
              <a:t>sijaan</a:t>
            </a:r>
            <a:r>
              <a:rPr sz="2400" dirty="0"/>
              <a:t> </a:t>
            </a:r>
            <a:r>
              <a:rPr sz="2400" dirty="0" err="1"/>
              <a:t>esimerkiksi</a:t>
            </a:r>
            <a:r>
              <a:rPr sz="2400" dirty="0"/>
              <a:t> </a:t>
            </a:r>
            <a:r>
              <a:rPr sz="2400" dirty="0" err="1"/>
              <a:t>motivaatioon</a:t>
            </a:r>
            <a:r>
              <a:rPr sz="2400" dirty="0"/>
              <a:t>, </a:t>
            </a:r>
            <a:r>
              <a:rPr sz="2400" dirty="0" err="1"/>
              <a:t>ympäristöön</a:t>
            </a:r>
            <a:r>
              <a:rPr sz="2400" dirty="0"/>
              <a:t> tai </a:t>
            </a:r>
            <a:r>
              <a:rPr sz="2400" dirty="0" err="1"/>
              <a:t>tukeen</a:t>
            </a:r>
            <a:r>
              <a:rPr sz="2400" dirty="0"/>
              <a:t>.</a:t>
            </a:r>
          </a:p>
          <a:p>
            <a:endParaRPr sz="2400" dirty="0"/>
          </a:p>
          <a:p>
            <a:r>
              <a:rPr sz="2400" dirty="0" err="1"/>
              <a:t>Räätälöity</a:t>
            </a:r>
            <a:r>
              <a:rPr sz="2400" dirty="0"/>
              <a:t> </a:t>
            </a:r>
            <a:r>
              <a:rPr sz="2400" dirty="0" err="1"/>
              <a:t>kaavio</a:t>
            </a:r>
            <a:r>
              <a:rPr sz="2400" dirty="0"/>
              <a:t> </a:t>
            </a:r>
            <a:r>
              <a:rPr sz="2400" dirty="0" err="1"/>
              <a:t>tekee</a:t>
            </a:r>
            <a:r>
              <a:rPr sz="2400" dirty="0"/>
              <a:t> </a:t>
            </a:r>
            <a:r>
              <a:rPr sz="2400" dirty="0" err="1"/>
              <a:t>juurisyystä</a:t>
            </a:r>
            <a:r>
              <a:rPr sz="2400" dirty="0"/>
              <a:t> </a:t>
            </a:r>
            <a:r>
              <a:rPr sz="2400" dirty="0" err="1"/>
              <a:t>näkyvämmän</a:t>
            </a:r>
            <a:r>
              <a:rPr sz="2400" dirty="0"/>
              <a:t> ja </a:t>
            </a:r>
            <a:r>
              <a:rPr sz="2400" dirty="0" err="1"/>
              <a:t>ohjaa</a:t>
            </a:r>
            <a:r>
              <a:rPr sz="2400" dirty="0"/>
              <a:t> </a:t>
            </a:r>
            <a:r>
              <a:rPr sz="2400" dirty="0" err="1"/>
              <a:t>oikeaan</a:t>
            </a:r>
            <a:r>
              <a:rPr sz="2400" dirty="0"/>
              <a:t> </a:t>
            </a:r>
            <a:r>
              <a:rPr sz="2400" dirty="0" err="1"/>
              <a:t>kehittämisen</a:t>
            </a:r>
            <a:r>
              <a:rPr sz="2400" dirty="0"/>
              <a:t> </a:t>
            </a:r>
            <a:r>
              <a:rPr sz="2400" dirty="0" err="1"/>
              <a:t>kohteeseen</a:t>
            </a:r>
            <a:r>
              <a:rPr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Juurisyyanalyysin vaiheet</a:t>
            </a:r>
          </a:p>
        </p:txBody>
      </p:sp>
      <p:sp>
        <p:nvSpPr>
          <p:cNvPr id="129" name="Google Shape;129;p28"/>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b="1" dirty="0" err="1"/>
              <a:t>Juurisyyanalyysin</a:t>
            </a:r>
            <a:r>
              <a:rPr b="1" dirty="0"/>
              <a:t> </a:t>
            </a:r>
            <a:r>
              <a:rPr b="1" dirty="0" err="1"/>
              <a:t>vaiheet</a:t>
            </a:r>
            <a:endParaRPr b="1" dirty="0"/>
          </a:p>
          <a:p>
            <a:r>
              <a:rPr b="1" dirty="0"/>
              <a:t>1. </a:t>
            </a:r>
            <a:r>
              <a:rPr b="1" dirty="0" err="1"/>
              <a:t>Piirrä</a:t>
            </a:r>
            <a:r>
              <a:rPr b="1" dirty="0"/>
              <a:t> </a:t>
            </a:r>
            <a:r>
              <a:rPr b="1" dirty="0" err="1"/>
              <a:t>pääruoto</a:t>
            </a:r>
            <a:endParaRPr b="1" dirty="0"/>
          </a:p>
          <a:p>
            <a:r>
              <a:rPr dirty="0"/>
              <a:t>• </a:t>
            </a:r>
            <a:r>
              <a:rPr dirty="0" err="1"/>
              <a:t>merkitse</a:t>
            </a:r>
            <a:r>
              <a:rPr dirty="0"/>
              <a:t> </a:t>
            </a:r>
            <a:r>
              <a:rPr dirty="0" err="1"/>
              <a:t>siihen</a:t>
            </a:r>
            <a:r>
              <a:rPr dirty="0"/>
              <a:t> </a:t>
            </a:r>
            <a:r>
              <a:rPr dirty="0" err="1"/>
              <a:t>priorisoitu</a:t>
            </a:r>
            <a:r>
              <a:rPr dirty="0"/>
              <a:t> PERMA-</a:t>
            </a:r>
            <a:r>
              <a:rPr dirty="0" err="1"/>
              <a:t>osa</a:t>
            </a:r>
            <a:r>
              <a:rPr dirty="0"/>
              <a:t>-</a:t>
            </a:r>
            <a:r>
              <a:rPr dirty="0" err="1"/>
              <a:t>alue</a:t>
            </a:r>
            <a:r>
              <a:rPr dirty="0"/>
              <a:t>.</a:t>
            </a:r>
          </a:p>
          <a:p>
            <a:endParaRPr dirty="0"/>
          </a:p>
          <a:p>
            <a:r>
              <a:rPr b="1" dirty="0"/>
              <a:t>2. </a:t>
            </a:r>
            <a:r>
              <a:rPr b="1" dirty="0" err="1"/>
              <a:t>Lisää</a:t>
            </a:r>
            <a:r>
              <a:rPr b="1" dirty="0"/>
              <a:t> </a:t>
            </a:r>
            <a:r>
              <a:rPr b="1" dirty="0" err="1"/>
              <a:t>sivuruodot</a:t>
            </a:r>
            <a:endParaRPr b="1" dirty="0"/>
          </a:p>
          <a:p>
            <a:r>
              <a:rPr dirty="0"/>
              <a:t>• </a:t>
            </a:r>
            <a:r>
              <a:rPr dirty="0" err="1"/>
              <a:t>lisää</a:t>
            </a:r>
            <a:r>
              <a:rPr dirty="0"/>
              <a:t> </a:t>
            </a:r>
            <a:r>
              <a:rPr dirty="0" err="1"/>
              <a:t>yksi</a:t>
            </a:r>
            <a:r>
              <a:rPr dirty="0"/>
              <a:t> </a:t>
            </a:r>
            <a:r>
              <a:rPr dirty="0" err="1"/>
              <a:t>sivuruoto</a:t>
            </a:r>
            <a:r>
              <a:rPr dirty="0"/>
              <a:t> </a:t>
            </a:r>
            <a:r>
              <a:rPr dirty="0" err="1"/>
              <a:t>jokaista</a:t>
            </a:r>
            <a:r>
              <a:rPr dirty="0"/>
              <a:t> </a:t>
            </a:r>
            <a:r>
              <a:rPr dirty="0" err="1"/>
              <a:t>tekijäluokkaa</a:t>
            </a:r>
            <a:r>
              <a:rPr dirty="0"/>
              <a:t> </a:t>
            </a:r>
            <a:r>
              <a:rPr dirty="0" err="1"/>
              <a:t>kohti</a:t>
            </a:r>
            <a:r>
              <a:rPr dirty="0"/>
              <a:t> (</a:t>
            </a:r>
            <a:r>
              <a:rPr dirty="0" err="1"/>
              <a:t>esim</a:t>
            </a:r>
            <a:r>
              <a:rPr dirty="0"/>
              <a:t>. </a:t>
            </a:r>
            <a:r>
              <a:rPr dirty="0" err="1"/>
              <a:t>tieto</a:t>
            </a:r>
            <a:r>
              <a:rPr dirty="0"/>
              <a:t>, </a:t>
            </a:r>
            <a:r>
              <a:rPr dirty="0" err="1"/>
              <a:t>taidot</a:t>
            </a:r>
            <a:r>
              <a:rPr dirty="0"/>
              <a:t>, </a:t>
            </a:r>
            <a:r>
              <a:rPr dirty="0" err="1"/>
              <a:t>motivaatio</a:t>
            </a:r>
            <a:r>
              <a:rPr dirty="0"/>
              <a:t>, </a:t>
            </a:r>
            <a:r>
              <a:rPr dirty="0" err="1"/>
              <a:t>työkalut</a:t>
            </a:r>
            <a:r>
              <a:rPr dirty="0"/>
              <a:t>/</a:t>
            </a:r>
            <a:r>
              <a:rPr dirty="0" err="1"/>
              <a:t>resurssit</a:t>
            </a:r>
            <a:r>
              <a:rPr dirty="0"/>
              <a:t>, </a:t>
            </a:r>
            <a:r>
              <a:rPr dirty="0" err="1"/>
              <a:t>ympäristö</a:t>
            </a:r>
            <a:r>
              <a:rPr dirty="0"/>
              <a:t>/</a:t>
            </a:r>
            <a:r>
              <a:rPr dirty="0" err="1"/>
              <a:t>toimintakulttuuri</a:t>
            </a:r>
            <a:r>
              <a:rPr dirty="0"/>
              <a:t>, </a:t>
            </a:r>
            <a:r>
              <a:rPr dirty="0" err="1"/>
              <a:t>tuki</a:t>
            </a:r>
            <a:r>
              <a:rPr dirty="0"/>
              <a:t>).</a:t>
            </a:r>
          </a:p>
          <a:p>
            <a:r>
              <a:rPr dirty="0"/>
              <a:t>• </a:t>
            </a:r>
            <a:r>
              <a:rPr dirty="0" err="1"/>
              <a:t>nimeä</a:t>
            </a:r>
            <a:r>
              <a:rPr dirty="0"/>
              <a:t> </a:t>
            </a:r>
            <a:r>
              <a:rPr dirty="0" err="1"/>
              <a:t>jokainen</a:t>
            </a:r>
            <a:r>
              <a:rPr dirty="0"/>
              <a:t> </a:t>
            </a:r>
            <a:r>
              <a:rPr dirty="0" err="1"/>
              <a:t>sivuruoto</a:t>
            </a:r>
            <a:r>
              <a:rPr dirty="0"/>
              <a:t> </a:t>
            </a:r>
            <a:r>
              <a:rPr dirty="0" err="1"/>
              <a:t>selkeästi</a:t>
            </a:r>
            <a:r>
              <a:rPr dirty="0"/>
              <a:t>.</a:t>
            </a:r>
          </a:p>
          <a:p>
            <a:endParaRPr dirty="0"/>
          </a:p>
          <a:p>
            <a:r>
              <a:rPr b="1" dirty="0"/>
              <a:t>3. </a:t>
            </a:r>
            <a:r>
              <a:rPr b="1" dirty="0" err="1"/>
              <a:t>Lisää</a:t>
            </a:r>
            <a:r>
              <a:rPr b="1" dirty="0"/>
              <a:t> </a:t>
            </a:r>
            <a:r>
              <a:rPr b="1" dirty="0" err="1"/>
              <a:t>syyt</a:t>
            </a:r>
            <a:endParaRPr b="1" dirty="0"/>
          </a:p>
          <a:p>
            <a:r>
              <a:rPr dirty="0"/>
              <a:t>• </a:t>
            </a:r>
            <a:r>
              <a:rPr dirty="0" err="1"/>
              <a:t>listaa</a:t>
            </a:r>
            <a:r>
              <a:rPr dirty="0"/>
              <a:t> </a:t>
            </a:r>
            <a:r>
              <a:rPr dirty="0" err="1"/>
              <a:t>jokaisen</a:t>
            </a:r>
            <a:r>
              <a:rPr dirty="0"/>
              <a:t> </a:t>
            </a:r>
            <a:r>
              <a:rPr dirty="0" err="1"/>
              <a:t>tekijän</a:t>
            </a:r>
            <a:r>
              <a:rPr dirty="0"/>
              <a:t> alle </a:t>
            </a:r>
            <a:r>
              <a:rPr dirty="0" err="1"/>
              <a:t>kaikki</a:t>
            </a:r>
            <a:r>
              <a:rPr dirty="0"/>
              <a:t> </a:t>
            </a:r>
            <a:r>
              <a:rPr dirty="0" err="1"/>
              <a:t>konkreettiset</a:t>
            </a:r>
            <a:r>
              <a:rPr dirty="0"/>
              <a:t> </a:t>
            </a:r>
            <a:r>
              <a:rPr dirty="0" err="1"/>
              <a:t>syyt</a:t>
            </a:r>
            <a:r>
              <a:rPr dirty="0"/>
              <a:t>.</a:t>
            </a:r>
          </a:p>
          <a:p>
            <a:r>
              <a:rPr dirty="0"/>
              <a:t>• </a:t>
            </a:r>
            <a:r>
              <a:rPr dirty="0" err="1"/>
              <a:t>kirjaa</a:t>
            </a:r>
            <a:r>
              <a:rPr dirty="0"/>
              <a:t> </a:t>
            </a:r>
            <a:r>
              <a:rPr dirty="0" err="1"/>
              <a:t>niin</a:t>
            </a:r>
            <a:r>
              <a:rPr dirty="0"/>
              <a:t> </a:t>
            </a:r>
            <a:r>
              <a:rPr dirty="0" err="1"/>
              <a:t>monta</a:t>
            </a:r>
            <a:r>
              <a:rPr dirty="0"/>
              <a:t> </a:t>
            </a:r>
            <a:r>
              <a:rPr dirty="0" err="1"/>
              <a:t>kuin</a:t>
            </a:r>
            <a:r>
              <a:rPr dirty="0"/>
              <a:t> on </a:t>
            </a:r>
            <a:r>
              <a:rPr dirty="0" err="1"/>
              <a:t>olennaista</a:t>
            </a:r>
            <a:r>
              <a:rPr dirty="0"/>
              <a:t>.</a:t>
            </a:r>
          </a:p>
          <a:p>
            <a:endParaRPr dirty="0"/>
          </a:p>
          <a:p>
            <a:r>
              <a:rPr b="1" dirty="0"/>
              <a:t>4. </a:t>
            </a:r>
            <a:r>
              <a:rPr b="1" dirty="0" err="1"/>
              <a:t>Tunnista</a:t>
            </a:r>
            <a:r>
              <a:rPr b="1" dirty="0"/>
              <a:t> </a:t>
            </a:r>
            <a:r>
              <a:rPr b="1" dirty="0" err="1"/>
              <a:t>juurisyy</a:t>
            </a:r>
            <a:endParaRPr b="1" dirty="0"/>
          </a:p>
          <a:p>
            <a:r>
              <a:rPr dirty="0"/>
              <a:t>• </a:t>
            </a:r>
            <a:r>
              <a:rPr dirty="0" err="1"/>
              <a:t>etsi</a:t>
            </a:r>
            <a:r>
              <a:rPr dirty="0"/>
              <a:t> </a:t>
            </a:r>
            <a:r>
              <a:rPr dirty="0" err="1"/>
              <a:t>tekijä</a:t>
            </a:r>
            <a:r>
              <a:rPr dirty="0"/>
              <a:t>, </a:t>
            </a:r>
            <a:r>
              <a:rPr dirty="0" err="1"/>
              <a:t>josta</a:t>
            </a:r>
            <a:r>
              <a:rPr dirty="0"/>
              <a:t> </a:t>
            </a:r>
            <a:r>
              <a:rPr dirty="0" err="1"/>
              <a:t>monet</a:t>
            </a:r>
            <a:r>
              <a:rPr dirty="0"/>
              <a:t> </a:t>
            </a:r>
            <a:r>
              <a:rPr dirty="0" err="1"/>
              <a:t>muut</a:t>
            </a:r>
            <a:r>
              <a:rPr dirty="0"/>
              <a:t> </a:t>
            </a:r>
            <a:r>
              <a:rPr dirty="0" err="1"/>
              <a:t>syyt</a:t>
            </a:r>
            <a:r>
              <a:rPr dirty="0"/>
              <a:t> </a:t>
            </a:r>
            <a:r>
              <a:rPr dirty="0" err="1"/>
              <a:t>riippuvat</a:t>
            </a:r>
            <a:r>
              <a:rPr dirty="0"/>
              <a:t>.</a:t>
            </a:r>
          </a:p>
          <a:p>
            <a:r>
              <a:rPr dirty="0"/>
              <a:t>• </a:t>
            </a:r>
            <a:r>
              <a:rPr dirty="0" err="1"/>
              <a:t>tämä</a:t>
            </a:r>
            <a:r>
              <a:rPr dirty="0"/>
              <a:t> </a:t>
            </a:r>
            <a:r>
              <a:rPr dirty="0" err="1"/>
              <a:t>tekijä</a:t>
            </a:r>
            <a:r>
              <a:rPr dirty="0"/>
              <a:t> on </a:t>
            </a:r>
            <a:r>
              <a:rPr dirty="0" err="1"/>
              <a:t>juurisyy</a:t>
            </a:r>
            <a:r>
              <a:rPr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Tavoitteiden asettaminen SMART-mallilla</a:t>
            </a:r>
          </a:p>
        </p:txBody>
      </p:sp>
      <p:sp>
        <p:nvSpPr>
          <p:cNvPr id="135" name="Google Shape;135;p29"/>
          <p:cNvSpPr txBox="1">
            <a:spLocks noGrp="1"/>
          </p:cNvSpPr>
          <p:nvPr>
            <p:ph type="body" idx="2"/>
          </p:nvPr>
        </p:nvSpPr>
        <p:spPr>
          <a:xfrm>
            <a:off x="205063" y="982872"/>
            <a:ext cx="4811780" cy="5289179"/>
          </a:xfrm>
          <a:prstGeom prst="rect">
            <a:avLst/>
          </a:prstGeom>
          <a:noFill/>
          <a:ln>
            <a:noFill/>
          </a:ln>
        </p:spPr>
        <p:txBody>
          <a:bodyPr spcFirstLastPara="1" wrap="square" lIns="91425" tIns="45700" rIns="91425" bIns="45700" anchor="t" anchorCtr="0">
            <a:noAutofit/>
          </a:bodyPr>
          <a:lstStyle/>
          <a:p>
            <a:pPr marL="271463" lvl="0" indent="0" algn="l" rtl="0">
              <a:lnSpc>
                <a:spcPct val="90000"/>
              </a:lnSpc>
              <a:spcBef>
                <a:spcPts val="1000"/>
              </a:spcBef>
              <a:spcAft>
                <a:spcPts val="0"/>
              </a:spcAft>
              <a:buSzPts val="1800"/>
              <a:buNone/>
            </a:pPr>
            <a:r>
              <a:rPr dirty="0" err="1"/>
              <a:t>Miksi</a:t>
            </a:r>
            <a:r>
              <a:rPr dirty="0"/>
              <a:t> SMART-</a:t>
            </a:r>
            <a:r>
              <a:rPr dirty="0" err="1"/>
              <a:t>tavoitteet</a:t>
            </a:r>
            <a:r>
              <a:rPr dirty="0"/>
              <a:t>?</a:t>
            </a:r>
          </a:p>
          <a:p>
            <a:r>
              <a:rPr dirty="0"/>
              <a:t>SMART-</a:t>
            </a:r>
            <a:r>
              <a:rPr dirty="0" err="1"/>
              <a:t>tavoitteet</a:t>
            </a:r>
            <a:r>
              <a:rPr dirty="0"/>
              <a:t> </a:t>
            </a:r>
            <a:r>
              <a:rPr dirty="0" err="1"/>
              <a:t>tuovat</a:t>
            </a:r>
            <a:r>
              <a:rPr dirty="0"/>
              <a:t> </a:t>
            </a:r>
            <a:r>
              <a:rPr dirty="0" err="1"/>
              <a:t>selkeyttä</a:t>
            </a:r>
            <a:r>
              <a:rPr dirty="0"/>
              <a:t> ja </a:t>
            </a:r>
            <a:r>
              <a:rPr dirty="0" err="1"/>
              <a:t>suuntaa</a:t>
            </a:r>
            <a:r>
              <a:rPr dirty="0"/>
              <a:t>, </a:t>
            </a:r>
            <a:r>
              <a:rPr dirty="0" err="1"/>
              <a:t>jotta</a:t>
            </a:r>
            <a:r>
              <a:rPr dirty="0"/>
              <a:t> </a:t>
            </a:r>
            <a:r>
              <a:rPr dirty="0" err="1"/>
              <a:t>kehittämistyöllä</a:t>
            </a:r>
            <a:r>
              <a:rPr dirty="0"/>
              <a:t> on </a:t>
            </a:r>
            <a:r>
              <a:rPr dirty="0" err="1"/>
              <a:t>konkreettinen</a:t>
            </a:r>
            <a:r>
              <a:rPr dirty="0"/>
              <a:t> </a:t>
            </a:r>
            <a:r>
              <a:rPr dirty="0" err="1"/>
              <a:t>päämäärä</a:t>
            </a:r>
            <a:r>
              <a:rPr dirty="0"/>
              <a:t>.</a:t>
            </a:r>
          </a:p>
          <a:p>
            <a:endParaRPr lang="fi-FI" b="1" dirty="0"/>
          </a:p>
          <a:p>
            <a:r>
              <a:rPr b="1" dirty="0"/>
              <a:t>SMART =</a:t>
            </a:r>
          </a:p>
          <a:p>
            <a:r>
              <a:rPr dirty="0"/>
              <a:t>• </a:t>
            </a:r>
            <a:r>
              <a:rPr dirty="0" err="1"/>
              <a:t>Täsmällinen</a:t>
            </a:r>
            <a:endParaRPr dirty="0"/>
          </a:p>
          <a:p>
            <a:r>
              <a:rPr dirty="0"/>
              <a:t>• </a:t>
            </a:r>
            <a:r>
              <a:rPr dirty="0" err="1"/>
              <a:t>Mitattava</a:t>
            </a:r>
            <a:endParaRPr dirty="0"/>
          </a:p>
          <a:p>
            <a:r>
              <a:rPr dirty="0"/>
              <a:t>• </a:t>
            </a:r>
            <a:r>
              <a:rPr dirty="0" err="1"/>
              <a:t>Saavutettavissa</a:t>
            </a:r>
            <a:r>
              <a:rPr dirty="0"/>
              <a:t> </a:t>
            </a:r>
            <a:r>
              <a:rPr dirty="0" err="1"/>
              <a:t>oleva</a:t>
            </a:r>
            <a:endParaRPr dirty="0"/>
          </a:p>
          <a:p>
            <a:r>
              <a:rPr dirty="0"/>
              <a:t>• </a:t>
            </a:r>
            <a:r>
              <a:rPr dirty="0" err="1"/>
              <a:t>Olennaiseen</a:t>
            </a:r>
            <a:r>
              <a:rPr dirty="0"/>
              <a:t> </a:t>
            </a:r>
            <a:r>
              <a:rPr dirty="0" err="1"/>
              <a:t>liittyvä</a:t>
            </a:r>
            <a:endParaRPr dirty="0"/>
          </a:p>
          <a:p>
            <a:r>
              <a:rPr dirty="0"/>
              <a:t>• </a:t>
            </a:r>
            <a:r>
              <a:rPr dirty="0" err="1"/>
              <a:t>Aikataulutettu</a:t>
            </a:r>
            <a:endParaRPr dirty="0"/>
          </a:p>
        </p:txBody>
      </p:sp>
      <p:pic>
        <p:nvPicPr>
          <p:cNvPr id="136" name="Google Shape;136;p29"/>
          <p:cNvPicPr preferRelativeResize="0"/>
          <p:nvPr/>
        </p:nvPicPr>
        <p:blipFill rotWithShape="1">
          <a:blip r:embed="rId3">
            <a:alphaModFix/>
          </a:blip>
          <a:srcRect/>
          <a:stretch/>
        </p:blipFill>
        <p:spPr>
          <a:xfrm>
            <a:off x="4274544" y="1519196"/>
            <a:ext cx="7712393" cy="44849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dirty="0"/>
              <a:t>SMART </a:t>
            </a:r>
            <a:r>
              <a:rPr lang="fi-FI" dirty="0"/>
              <a:t>Esimerkkejä tavoitteista PERMA-osa-alueittain</a:t>
            </a:r>
            <a:endParaRPr dirty="0"/>
          </a:p>
        </p:txBody>
      </p:sp>
      <p:sp>
        <p:nvSpPr>
          <p:cNvPr id="142" name="Google Shape;142;p30"/>
          <p:cNvSpPr txBox="1">
            <a:spLocks noGrp="1"/>
          </p:cNvSpPr>
          <p:nvPr>
            <p:ph type="body" idx="2"/>
          </p:nvPr>
        </p:nvSpPr>
        <p:spPr>
          <a:xfrm>
            <a:off x="205062" y="982873"/>
            <a:ext cx="11986937" cy="472595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1800"/>
            </a:pPr>
            <a:r>
              <a:rPr b="1" dirty="0" err="1"/>
              <a:t>Myönteiset</a:t>
            </a:r>
            <a:r>
              <a:rPr b="1" dirty="0"/>
              <a:t> </a:t>
            </a:r>
            <a:r>
              <a:rPr b="1" dirty="0" err="1"/>
              <a:t>tunteet</a:t>
            </a:r>
            <a:endParaRPr b="1" dirty="0"/>
          </a:p>
          <a:p>
            <a:r>
              <a:rPr dirty="0" err="1"/>
              <a:t>Tämän</a:t>
            </a:r>
            <a:r>
              <a:rPr dirty="0"/>
              <a:t> </a:t>
            </a:r>
            <a:r>
              <a:rPr dirty="0" err="1"/>
              <a:t>jakson</a:t>
            </a:r>
            <a:r>
              <a:rPr dirty="0"/>
              <a:t> </a:t>
            </a:r>
            <a:r>
              <a:rPr dirty="0" err="1"/>
              <a:t>loppuun</a:t>
            </a:r>
            <a:r>
              <a:rPr dirty="0"/>
              <a:t> </a:t>
            </a:r>
            <a:r>
              <a:rPr dirty="0" err="1"/>
              <a:t>mennessä</a:t>
            </a:r>
            <a:r>
              <a:rPr dirty="0"/>
              <a:t> </a:t>
            </a:r>
            <a:r>
              <a:rPr dirty="0" err="1"/>
              <a:t>käytän</a:t>
            </a:r>
            <a:r>
              <a:rPr dirty="0"/>
              <a:t> </a:t>
            </a:r>
            <a:r>
              <a:rPr dirty="0" err="1"/>
              <a:t>Kahootia</a:t>
            </a:r>
            <a:r>
              <a:rPr dirty="0"/>
              <a:t> </a:t>
            </a:r>
            <a:r>
              <a:rPr dirty="0" err="1"/>
              <a:t>luontevasti</a:t>
            </a:r>
            <a:r>
              <a:rPr dirty="0"/>
              <a:t> ja teen </a:t>
            </a:r>
            <a:r>
              <a:rPr dirty="0" err="1"/>
              <a:t>yhden</a:t>
            </a:r>
            <a:r>
              <a:rPr dirty="0"/>
              <a:t> </a:t>
            </a:r>
            <a:r>
              <a:rPr dirty="0" err="1"/>
              <a:t>tietovisan</a:t>
            </a:r>
            <a:r>
              <a:rPr dirty="0"/>
              <a:t> </a:t>
            </a:r>
            <a:r>
              <a:rPr dirty="0" err="1"/>
              <a:t>viikossa</a:t>
            </a:r>
            <a:r>
              <a:rPr dirty="0"/>
              <a:t>, </a:t>
            </a:r>
            <a:r>
              <a:rPr dirty="0" err="1"/>
              <a:t>jotta</a:t>
            </a:r>
            <a:r>
              <a:rPr dirty="0"/>
              <a:t> </a:t>
            </a:r>
            <a:r>
              <a:rPr dirty="0" err="1"/>
              <a:t>oppitunnit</a:t>
            </a:r>
            <a:r>
              <a:rPr lang="fi-FI" dirty="0"/>
              <a:t> </a:t>
            </a:r>
            <a:r>
              <a:rPr dirty="0" err="1"/>
              <a:t>ovat</a:t>
            </a:r>
            <a:r>
              <a:rPr dirty="0"/>
              <a:t> </a:t>
            </a:r>
            <a:r>
              <a:rPr dirty="0" err="1"/>
              <a:t>osallistavampia</a:t>
            </a:r>
            <a:r>
              <a:rPr dirty="0"/>
              <a:t>.</a:t>
            </a:r>
          </a:p>
          <a:p>
            <a:r>
              <a:rPr b="1" dirty="0" err="1"/>
              <a:t>Sitoutuminen</a:t>
            </a:r>
            <a:endParaRPr b="1" dirty="0"/>
          </a:p>
          <a:p>
            <a:r>
              <a:rPr dirty="0"/>
              <a:t>Kahden </a:t>
            </a:r>
            <a:r>
              <a:rPr dirty="0" err="1"/>
              <a:t>kuukauden</a:t>
            </a:r>
            <a:r>
              <a:rPr dirty="0"/>
              <a:t> </a:t>
            </a:r>
            <a:r>
              <a:rPr dirty="0" err="1"/>
              <a:t>kuluessa</a:t>
            </a:r>
            <a:r>
              <a:rPr dirty="0"/>
              <a:t> </a:t>
            </a:r>
            <a:r>
              <a:rPr dirty="0" err="1"/>
              <a:t>pidän</a:t>
            </a:r>
            <a:r>
              <a:rPr dirty="0"/>
              <a:t> </a:t>
            </a:r>
            <a:r>
              <a:rPr dirty="0" err="1"/>
              <a:t>päivittäisen</a:t>
            </a:r>
            <a:r>
              <a:rPr dirty="0"/>
              <a:t> </a:t>
            </a:r>
            <a:r>
              <a:rPr dirty="0" err="1"/>
              <a:t>ruutuajan</a:t>
            </a:r>
            <a:r>
              <a:rPr dirty="0"/>
              <a:t> alle 6 </a:t>
            </a:r>
            <a:r>
              <a:rPr dirty="0" err="1"/>
              <a:t>tunnissa</a:t>
            </a:r>
            <a:r>
              <a:rPr dirty="0"/>
              <a:t> ja </a:t>
            </a:r>
            <a:r>
              <a:rPr dirty="0" err="1"/>
              <a:t>tavoittelen</a:t>
            </a:r>
            <a:r>
              <a:rPr dirty="0"/>
              <a:t> 4 </a:t>
            </a:r>
            <a:r>
              <a:rPr dirty="0" err="1"/>
              <a:t>tunnin</a:t>
            </a:r>
            <a:r>
              <a:rPr dirty="0"/>
              <a:t> </a:t>
            </a:r>
            <a:r>
              <a:rPr dirty="0" err="1"/>
              <a:t>keskiarvoa</a:t>
            </a:r>
            <a:r>
              <a:rPr dirty="0"/>
              <a:t> </a:t>
            </a:r>
            <a:r>
              <a:rPr dirty="0" err="1"/>
              <a:t>vähentääkseni</a:t>
            </a:r>
            <a:r>
              <a:rPr dirty="0"/>
              <a:t> </a:t>
            </a:r>
            <a:r>
              <a:rPr dirty="0" err="1"/>
              <a:t>ruutuväsymystä</a:t>
            </a:r>
            <a:r>
              <a:rPr dirty="0"/>
              <a:t>.</a:t>
            </a:r>
          </a:p>
          <a:p>
            <a:r>
              <a:rPr b="1" dirty="0" err="1"/>
              <a:t>Ihmissuhteet</a:t>
            </a:r>
            <a:endParaRPr b="1" dirty="0"/>
          </a:p>
          <a:p>
            <a:r>
              <a:rPr dirty="0" err="1"/>
              <a:t>Lukuvuoden</a:t>
            </a:r>
            <a:r>
              <a:rPr dirty="0"/>
              <a:t> </a:t>
            </a:r>
            <a:r>
              <a:rPr dirty="0" err="1"/>
              <a:t>loppuun</a:t>
            </a:r>
            <a:r>
              <a:rPr dirty="0"/>
              <a:t> </a:t>
            </a:r>
            <a:r>
              <a:rPr dirty="0" err="1"/>
              <a:t>mennessä</a:t>
            </a:r>
            <a:r>
              <a:rPr dirty="0"/>
              <a:t> </a:t>
            </a:r>
            <a:r>
              <a:rPr dirty="0" err="1"/>
              <a:t>julkaisen</a:t>
            </a:r>
            <a:r>
              <a:rPr dirty="0"/>
              <a:t> </a:t>
            </a:r>
            <a:r>
              <a:rPr dirty="0" err="1"/>
              <a:t>koulun</a:t>
            </a:r>
            <a:r>
              <a:rPr dirty="0"/>
              <a:t> </a:t>
            </a:r>
            <a:r>
              <a:rPr dirty="0" err="1"/>
              <a:t>blogissa</a:t>
            </a:r>
            <a:r>
              <a:rPr dirty="0"/>
              <a:t> </a:t>
            </a:r>
            <a:r>
              <a:rPr dirty="0" err="1"/>
              <a:t>kirjoituksen</a:t>
            </a:r>
            <a:r>
              <a:rPr dirty="0"/>
              <a:t> </a:t>
            </a:r>
            <a:r>
              <a:rPr dirty="0" err="1"/>
              <a:t>pelillistämisestä</a:t>
            </a:r>
            <a:r>
              <a:rPr dirty="0"/>
              <a:t>: </a:t>
            </a:r>
            <a:r>
              <a:rPr dirty="0" err="1"/>
              <a:t>ideoista</a:t>
            </a:r>
            <a:r>
              <a:rPr dirty="0"/>
              <a:t>, </a:t>
            </a:r>
            <a:r>
              <a:rPr dirty="0" err="1"/>
              <a:t>haasteista</a:t>
            </a:r>
            <a:r>
              <a:rPr dirty="0"/>
              <a:t> ja </a:t>
            </a:r>
            <a:r>
              <a:rPr dirty="0" err="1"/>
              <a:t>onnistumisista</a:t>
            </a:r>
            <a:r>
              <a:rPr dirty="0"/>
              <a:t>, ja </a:t>
            </a:r>
            <a:r>
              <a:rPr dirty="0" err="1"/>
              <a:t>kiitän</a:t>
            </a:r>
            <a:r>
              <a:rPr dirty="0"/>
              <a:t> </a:t>
            </a:r>
            <a:r>
              <a:rPr dirty="0" err="1"/>
              <a:t>kollegoita</a:t>
            </a:r>
            <a:r>
              <a:rPr dirty="0"/>
              <a:t>, </a:t>
            </a:r>
            <a:r>
              <a:rPr dirty="0" err="1"/>
              <a:t>jotka</a:t>
            </a:r>
            <a:r>
              <a:rPr dirty="0"/>
              <a:t> </a:t>
            </a:r>
            <a:r>
              <a:rPr dirty="0" err="1"/>
              <a:t>tukivat</a:t>
            </a:r>
            <a:r>
              <a:rPr dirty="0"/>
              <a:t> </a:t>
            </a:r>
            <a:r>
              <a:rPr dirty="0" err="1"/>
              <a:t>minua</a:t>
            </a:r>
            <a:r>
              <a:rPr dirty="0"/>
              <a:t>.</a:t>
            </a:r>
          </a:p>
          <a:p>
            <a:r>
              <a:rPr b="1" dirty="0" err="1"/>
              <a:t>Merkityksellisyys</a:t>
            </a:r>
            <a:endParaRPr b="1" dirty="0"/>
          </a:p>
          <a:p>
            <a:r>
              <a:rPr dirty="0" err="1"/>
              <a:t>Seuraavassa</a:t>
            </a:r>
            <a:r>
              <a:rPr dirty="0"/>
              <a:t> </a:t>
            </a:r>
            <a:r>
              <a:rPr dirty="0" err="1"/>
              <a:t>opettajakokouksessa</a:t>
            </a:r>
            <a:r>
              <a:rPr dirty="0"/>
              <a:t> </a:t>
            </a:r>
            <a:r>
              <a:rPr dirty="0" err="1"/>
              <a:t>vedän</a:t>
            </a:r>
            <a:r>
              <a:rPr dirty="0"/>
              <a:t> </a:t>
            </a:r>
            <a:r>
              <a:rPr dirty="0" err="1"/>
              <a:t>alakoulun</a:t>
            </a:r>
            <a:r>
              <a:rPr dirty="0"/>
              <a:t> </a:t>
            </a:r>
            <a:r>
              <a:rPr dirty="0" err="1"/>
              <a:t>matematiikan</a:t>
            </a:r>
            <a:r>
              <a:rPr dirty="0"/>
              <a:t> </a:t>
            </a:r>
            <a:r>
              <a:rPr dirty="0" err="1"/>
              <a:t>opettajille</a:t>
            </a:r>
            <a:r>
              <a:rPr dirty="0"/>
              <a:t> </a:t>
            </a:r>
            <a:r>
              <a:rPr dirty="0" err="1"/>
              <a:t>työpajan</a:t>
            </a:r>
            <a:r>
              <a:rPr dirty="0"/>
              <a:t> </a:t>
            </a:r>
            <a:r>
              <a:rPr dirty="0" err="1"/>
              <a:t>siitä</a:t>
            </a:r>
            <a:r>
              <a:rPr dirty="0"/>
              <a:t>, </a:t>
            </a:r>
            <a:r>
              <a:rPr dirty="0" err="1"/>
              <a:t>miten</a:t>
            </a:r>
            <a:r>
              <a:rPr dirty="0"/>
              <a:t> </a:t>
            </a:r>
            <a:r>
              <a:rPr dirty="0" err="1"/>
              <a:t>digityökalut</a:t>
            </a:r>
            <a:r>
              <a:rPr dirty="0"/>
              <a:t> </a:t>
            </a:r>
            <a:r>
              <a:rPr dirty="0" err="1"/>
              <a:t>tukevat</a:t>
            </a:r>
            <a:r>
              <a:rPr dirty="0"/>
              <a:t> </a:t>
            </a:r>
            <a:r>
              <a:rPr dirty="0" err="1"/>
              <a:t>yhteistoiminnallisuutta</a:t>
            </a:r>
            <a:r>
              <a:rPr dirty="0"/>
              <a:t> </a:t>
            </a:r>
            <a:r>
              <a:rPr dirty="0" err="1"/>
              <a:t>ryhmätehtävissä</a:t>
            </a:r>
            <a:r>
              <a:rPr dirty="0"/>
              <a:t>.</a:t>
            </a:r>
          </a:p>
          <a:p>
            <a:r>
              <a:rPr b="1" dirty="0" err="1"/>
              <a:t>Aikaansaaminen</a:t>
            </a:r>
            <a:endParaRPr b="1" dirty="0"/>
          </a:p>
          <a:p>
            <a:r>
              <a:rPr dirty="0" err="1"/>
              <a:t>Lukuvuoden</a:t>
            </a:r>
            <a:r>
              <a:rPr dirty="0"/>
              <a:t> </a:t>
            </a:r>
            <a:r>
              <a:rPr dirty="0" err="1"/>
              <a:t>loppuun</a:t>
            </a:r>
            <a:r>
              <a:rPr dirty="0"/>
              <a:t> </a:t>
            </a:r>
            <a:r>
              <a:rPr dirty="0" err="1"/>
              <a:t>mennessä</a:t>
            </a:r>
            <a:r>
              <a:rPr dirty="0"/>
              <a:t> </a:t>
            </a:r>
            <a:r>
              <a:rPr dirty="0" err="1"/>
              <a:t>opin</a:t>
            </a:r>
            <a:r>
              <a:rPr dirty="0"/>
              <a:t> </a:t>
            </a:r>
            <a:r>
              <a:rPr dirty="0" err="1"/>
              <a:t>kolme</a:t>
            </a:r>
            <a:r>
              <a:rPr dirty="0"/>
              <a:t> </a:t>
            </a:r>
            <a:r>
              <a:rPr dirty="0" err="1"/>
              <a:t>uutta</a:t>
            </a:r>
            <a:r>
              <a:rPr dirty="0"/>
              <a:t> </a:t>
            </a:r>
            <a:r>
              <a:rPr dirty="0" err="1"/>
              <a:t>digityökalua</a:t>
            </a:r>
            <a:r>
              <a:rPr dirty="0"/>
              <a:t>, </a:t>
            </a:r>
            <a:r>
              <a:rPr dirty="0" err="1"/>
              <a:t>jotka</a:t>
            </a:r>
            <a:r>
              <a:rPr dirty="0"/>
              <a:t> </a:t>
            </a:r>
            <a:r>
              <a:rPr dirty="0" err="1"/>
              <a:t>lyhentävät</a:t>
            </a:r>
            <a:r>
              <a:rPr dirty="0"/>
              <a:t> </a:t>
            </a:r>
            <a:r>
              <a:rPr dirty="0" err="1"/>
              <a:t>tuntisuunnitteluun</a:t>
            </a:r>
            <a:r>
              <a:rPr dirty="0"/>
              <a:t> </a:t>
            </a:r>
            <a:r>
              <a:rPr dirty="0" err="1"/>
              <a:t>käyttämääni</a:t>
            </a:r>
            <a:r>
              <a:rPr dirty="0"/>
              <a:t> </a:t>
            </a:r>
            <a:r>
              <a:rPr dirty="0" err="1"/>
              <a:t>aikaa</a:t>
            </a:r>
            <a:r>
              <a:rPr dirty="0"/>
              <a:t> 25 % ja </a:t>
            </a:r>
            <a:r>
              <a:rPr dirty="0" err="1"/>
              <a:t>auttavat</a:t>
            </a:r>
            <a:r>
              <a:rPr dirty="0"/>
              <a:t> </a:t>
            </a:r>
            <a:r>
              <a:rPr dirty="0" err="1"/>
              <a:t>tuottamaan</a:t>
            </a:r>
            <a:r>
              <a:rPr dirty="0"/>
              <a:t> </a:t>
            </a:r>
            <a:r>
              <a:rPr dirty="0" err="1"/>
              <a:t>entistä</a:t>
            </a:r>
            <a:r>
              <a:rPr dirty="0"/>
              <a:t> </a:t>
            </a:r>
            <a:r>
              <a:rPr dirty="0" err="1"/>
              <a:t>osallistavampia</a:t>
            </a:r>
            <a:r>
              <a:rPr dirty="0"/>
              <a:t> </a:t>
            </a:r>
            <a:r>
              <a:rPr dirty="0" err="1"/>
              <a:t>materiaaleja</a:t>
            </a:r>
            <a:r>
              <a:rPr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Tavoitteesta toimintaan</a:t>
            </a:r>
          </a:p>
        </p:txBody>
      </p:sp>
      <p:sp>
        <p:nvSpPr>
          <p:cNvPr id="148" name="Google Shape;148;p31"/>
          <p:cNvSpPr txBox="1">
            <a:spLocks noGrp="1"/>
          </p:cNvSpPr>
          <p:nvPr>
            <p:ph type="body" idx="2"/>
          </p:nvPr>
        </p:nvSpPr>
        <p:spPr>
          <a:xfrm>
            <a:off x="205062" y="982873"/>
            <a:ext cx="11986937" cy="4725950"/>
          </a:xfrm>
          <a:prstGeom prst="rect">
            <a:avLst/>
          </a:prstGeom>
          <a:noFill/>
          <a:ln>
            <a:noFill/>
          </a:ln>
        </p:spPr>
        <p:txBody>
          <a:bodyPr spcFirstLastPara="1" wrap="square" lIns="91425" tIns="45700" rIns="91425" bIns="45700" anchor="t" anchorCtr="0">
            <a:noAutofit/>
          </a:bodyPr>
          <a:lstStyle/>
          <a:p>
            <a:pPr marL="185738" lvl="0" indent="-12700" algn="l" rtl="0">
              <a:lnSpc>
                <a:spcPct val="90000"/>
              </a:lnSpc>
              <a:spcBef>
                <a:spcPts val="1000"/>
              </a:spcBef>
              <a:spcAft>
                <a:spcPts val="0"/>
              </a:spcAft>
              <a:buSzPts val="1800"/>
              <a:buNone/>
            </a:pPr>
            <a:r>
              <a:rPr sz="2400" dirty="0" err="1"/>
              <a:t>Sinulla</a:t>
            </a:r>
            <a:r>
              <a:rPr sz="2400" dirty="0"/>
              <a:t> on </a:t>
            </a:r>
            <a:r>
              <a:rPr sz="2400" dirty="0" err="1"/>
              <a:t>nyt</a:t>
            </a:r>
            <a:r>
              <a:rPr sz="2400" dirty="0"/>
              <a:t> SMART-</a:t>
            </a:r>
            <a:r>
              <a:rPr sz="2400" dirty="0" err="1"/>
              <a:t>tavoite</a:t>
            </a:r>
            <a:r>
              <a:rPr sz="2400" dirty="0"/>
              <a:t>. </a:t>
            </a:r>
            <a:r>
              <a:rPr sz="2400" dirty="0" err="1"/>
              <a:t>Seuraava</a:t>
            </a:r>
            <a:r>
              <a:rPr sz="2400" dirty="0"/>
              <a:t> </a:t>
            </a:r>
            <a:r>
              <a:rPr sz="2400" dirty="0" err="1"/>
              <a:t>askel</a:t>
            </a:r>
            <a:r>
              <a:rPr sz="2400" dirty="0"/>
              <a:t> on </a:t>
            </a:r>
            <a:r>
              <a:rPr sz="2400" dirty="0" err="1"/>
              <a:t>suunnitella</a:t>
            </a:r>
            <a:r>
              <a:rPr sz="2400" dirty="0"/>
              <a:t> </a:t>
            </a:r>
            <a:r>
              <a:rPr sz="2400" dirty="0" err="1"/>
              <a:t>käytännöllinen</a:t>
            </a:r>
            <a:r>
              <a:rPr sz="2400" dirty="0"/>
              <a:t> </a:t>
            </a:r>
            <a:r>
              <a:rPr sz="2400" dirty="0" err="1"/>
              <a:t>toteutus</a:t>
            </a:r>
            <a:r>
              <a:rPr sz="2400" dirty="0"/>
              <a:t>, </a:t>
            </a:r>
            <a:r>
              <a:rPr sz="2400" dirty="0" err="1"/>
              <a:t>joka</a:t>
            </a:r>
            <a:r>
              <a:rPr sz="2400" dirty="0"/>
              <a:t> vie </a:t>
            </a:r>
            <a:r>
              <a:rPr sz="2400" dirty="0" err="1"/>
              <a:t>sinut</a:t>
            </a:r>
            <a:r>
              <a:rPr sz="2400" dirty="0"/>
              <a:t> </a:t>
            </a:r>
            <a:r>
              <a:rPr sz="2400" dirty="0" err="1"/>
              <a:t>nykytilasta</a:t>
            </a:r>
            <a:r>
              <a:rPr sz="2400" dirty="0"/>
              <a:t> </a:t>
            </a:r>
            <a:r>
              <a:rPr sz="2400" dirty="0" err="1"/>
              <a:t>kohti</a:t>
            </a:r>
            <a:r>
              <a:rPr sz="2400" dirty="0"/>
              <a:t> </a:t>
            </a:r>
            <a:r>
              <a:rPr sz="2400" dirty="0" err="1"/>
              <a:t>toivottua</a:t>
            </a:r>
            <a:r>
              <a:rPr sz="2400" dirty="0"/>
              <a:t> </a:t>
            </a:r>
            <a:r>
              <a:rPr sz="2400" dirty="0" err="1"/>
              <a:t>digihyvinvoinnin</a:t>
            </a:r>
            <a:r>
              <a:rPr sz="2400" dirty="0"/>
              <a:t> </a:t>
            </a:r>
            <a:r>
              <a:rPr sz="2400" dirty="0" err="1"/>
              <a:t>tilaa</a:t>
            </a:r>
            <a:r>
              <a:rPr sz="2400" dirty="0"/>
              <a:t>.</a:t>
            </a:r>
          </a:p>
          <a:p>
            <a:endParaRPr sz="2400" dirty="0"/>
          </a:p>
          <a:p>
            <a:r>
              <a:rPr sz="2400" b="1" dirty="0" err="1"/>
              <a:t>Toimintasuunnitelma</a:t>
            </a:r>
            <a:r>
              <a:rPr sz="2400" b="1" dirty="0"/>
              <a:t> </a:t>
            </a:r>
            <a:r>
              <a:rPr sz="2400" b="1" dirty="0" err="1"/>
              <a:t>auttaa</a:t>
            </a:r>
            <a:r>
              <a:rPr sz="2400" b="1" dirty="0"/>
              <a:t> </a:t>
            </a:r>
            <a:r>
              <a:rPr sz="2400" b="1" dirty="0" err="1"/>
              <a:t>sinua</a:t>
            </a:r>
            <a:r>
              <a:rPr sz="2400" b="1" dirty="0"/>
              <a:t>:</a:t>
            </a:r>
            <a:endParaRPr lang="fi-FI" sz="2400" b="1" dirty="0"/>
          </a:p>
          <a:p>
            <a:endParaRPr sz="2400" b="1" dirty="0"/>
          </a:p>
          <a:p>
            <a:r>
              <a:rPr sz="2400" dirty="0"/>
              <a:t>• </a:t>
            </a:r>
            <a:r>
              <a:rPr sz="2400" dirty="0" err="1"/>
              <a:t>yhdistämään</a:t>
            </a:r>
            <a:r>
              <a:rPr sz="2400" dirty="0"/>
              <a:t> </a:t>
            </a:r>
            <a:r>
              <a:rPr sz="2400" dirty="0" err="1"/>
              <a:t>tavoitteen</a:t>
            </a:r>
            <a:r>
              <a:rPr sz="2400" dirty="0"/>
              <a:t> </a:t>
            </a:r>
            <a:r>
              <a:rPr sz="2400" dirty="0" err="1"/>
              <a:t>konkreettisiin</a:t>
            </a:r>
            <a:r>
              <a:rPr sz="2400" dirty="0"/>
              <a:t> </a:t>
            </a:r>
            <a:r>
              <a:rPr sz="2400" dirty="0" err="1"/>
              <a:t>tekoihin</a:t>
            </a:r>
            <a:endParaRPr lang="fi-FI" sz="2400" dirty="0"/>
          </a:p>
          <a:p>
            <a:endParaRPr sz="2400" dirty="0"/>
          </a:p>
          <a:p>
            <a:r>
              <a:rPr sz="2400" dirty="0"/>
              <a:t>• </a:t>
            </a:r>
            <a:r>
              <a:rPr sz="2400" dirty="0" err="1"/>
              <a:t>jäsentämään</a:t>
            </a:r>
            <a:r>
              <a:rPr sz="2400" dirty="0"/>
              <a:t> </a:t>
            </a:r>
            <a:r>
              <a:rPr sz="2400" dirty="0" err="1"/>
              <a:t>askeleet</a:t>
            </a:r>
            <a:r>
              <a:rPr sz="2400" dirty="0"/>
              <a:t> </a:t>
            </a:r>
            <a:r>
              <a:rPr sz="2400" dirty="0" err="1"/>
              <a:t>aikajanalle</a:t>
            </a:r>
            <a:endParaRPr lang="fi-FI" sz="2400" dirty="0"/>
          </a:p>
          <a:p>
            <a:endParaRPr sz="2400" dirty="0"/>
          </a:p>
          <a:p>
            <a:r>
              <a:rPr sz="2400" dirty="0"/>
              <a:t>• </a:t>
            </a:r>
            <a:r>
              <a:rPr sz="2400" dirty="0" err="1"/>
              <a:t>hyödyntämään</a:t>
            </a:r>
            <a:r>
              <a:rPr sz="2400" dirty="0"/>
              <a:t> </a:t>
            </a:r>
            <a:r>
              <a:rPr sz="2400" dirty="0" err="1"/>
              <a:t>vahvuuksia</a:t>
            </a:r>
            <a:r>
              <a:rPr sz="2400" dirty="0"/>
              <a:t> </a:t>
            </a:r>
            <a:r>
              <a:rPr sz="2400" dirty="0" err="1"/>
              <a:t>kehittämiskohteiden</a:t>
            </a:r>
            <a:r>
              <a:rPr sz="2400" dirty="0"/>
              <a:t> </a:t>
            </a:r>
            <a:r>
              <a:rPr sz="2400" dirty="0" err="1"/>
              <a:t>tukena</a:t>
            </a:r>
            <a:endParaRPr lang="fi-FI" sz="2400" dirty="0"/>
          </a:p>
          <a:p>
            <a:endParaRPr sz="2400" dirty="0"/>
          </a:p>
          <a:p>
            <a:r>
              <a:rPr sz="2400" dirty="0"/>
              <a:t>• </a:t>
            </a:r>
            <a:r>
              <a:rPr sz="2400" dirty="0" err="1"/>
              <a:t>pysymään</a:t>
            </a:r>
            <a:r>
              <a:rPr sz="2400" dirty="0"/>
              <a:t> </a:t>
            </a:r>
            <a:r>
              <a:rPr sz="2400" dirty="0" err="1"/>
              <a:t>fokusoituneena</a:t>
            </a:r>
            <a:r>
              <a:rPr sz="2400" dirty="0"/>
              <a:t>, </a:t>
            </a:r>
            <a:r>
              <a:rPr sz="2400" dirty="0" err="1"/>
              <a:t>johdonmukaisena</a:t>
            </a:r>
            <a:r>
              <a:rPr sz="2400" dirty="0"/>
              <a:t> ja </a:t>
            </a:r>
            <a:r>
              <a:rPr sz="2400" dirty="0" err="1"/>
              <a:t>vastuullisena</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Mikä on toimintasuunnitelma?</a:t>
            </a:r>
          </a:p>
        </p:txBody>
      </p:sp>
      <p:sp>
        <p:nvSpPr>
          <p:cNvPr id="154" name="Google Shape;154;p32"/>
          <p:cNvSpPr txBox="1">
            <a:spLocks noGrp="1"/>
          </p:cNvSpPr>
          <p:nvPr>
            <p:ph type="body" idx="2"/>
          </p:nvPr>
        </p:nvSpPr>
        <p:spPr>
          <a:xfrm>
            <a:off x="205062" y="982873"/>
            <a:ext cx="11986937" cy="47259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sz="2000" b="1" dirty="0" err="1"/>
              <a:t>Toimintasuunnitelma</a:t>
            </a:r>
            <a:r>
              <a:rPr sz="2000" b="1" dirty="0"/>
              <a:t> </a:t>
            </a:r>
            <a:r>
              <a:rPr sz="2000" b="1" dirty="0" err="1"/>
              <a:t>auttaa</a:t>
            </a:r>
            <a:r>
              <a:rPr sz="2000" b="1" dirty="0"/>
              <a:t> </a:t>
            </a:r>
            <a:r>
              <a:rPr sz="2000" b="1" dirty="0" err="1"/>
              <a:t>muuttamaan</a:t>
            </a:r>
            <a:r>
              <a:rPr sz="2000" b="1" dirty="0"/>
              <a:t> SMART-</a:t>
            </a:r>
            <a:r>
              <a:rPr sz="2000" b="1" dirty="0" err="1"/>
              <a:t>tavoitteen</a:t>
            </a:r>
            <a:r>
              <a:rPr sz="2000" b="1" dirty="0"/>
              <a:t> </a:t>
            </a:r>
            <a:r>
              <a:rPr sz="2000" b="1" dirty="0" err="1"/>
              <a:t>konkreettisiksi</a:t>
            </a:r>
            <a:r>
              <a:rPr sz="2000" b="1" dirty="0"/>
              <a:t> </a:t>
            </a:r>
            <a:r>
              <a:rPr sz="2000" b="1" dirty="0" err="1"/>
              <a:t>askeliksi</a:t>
            </a:r>
            <a:r>
              <a:rPr sz="2000" b="1" dirty="0"/>
              <a:t>. Se </a:t>
            </a:r>
            <a:r>
              <a:rPr sz="2000" b="1" dirty="0" err="1"/>
              <a:t>sisältää</a:t>
            </a:r>
            <a:r>
              <a:rPr sz="2000" b="1" dirty="0"/>
              <a:t>:</a:t>
            </a:r>
            <a:endParaRPr lang="fi-FI" sz="2000" b="1" dirty="0"/>
          </a:p>
          <a:p>
            <a:pPr marL="457200" marR="0" lvl="0" indent="-228600" algn="l" rtl="0">
              <a:lnSpc>
                <a:spcPct val="90000"/>
              </a:lnSpc>
              <a:spcBef>
                <a:spcPts val="1000"/>
              </a:spcBef>
              <a:spcAft>
                <a:spcPts val="0"/>
              </a:spcAft>
              <a:buClr>
                <a:schemeClr val="dk2"/>
              </a:buClr>
              <a:buSzPts val="1800"/>
              <a:buFont typeface="Arial"/>
              <a:buNone/>
            </a:pPr>
            <a:endParaRPr sz="2000" dirty="0"/>
          </a:p>
          <a:p>
            <a:r>
              <a:rPr sz="2000" dirty="0"/>
              <a:t>• </a:t>
            </a:r>
            <a:r>
              <a:rPr sz="2000" dirty="0" err="1"/>
              <a:t>nykytilasi</a:t>
            </a:r>
            <a:r>
              <a:rPr sz="2000" dirty="0"/>
              <a:t> (</a:t>
            </a:r>
            <a:r>
              <a:rPr sz="2000" dirty="0" err="1"/>
              <a:t>missä</a:t>
            </a:r>
            <a:r>
              <a:rPr sz="2000" dirty="0"/>
              <a:t> </a:t>
            </a:r>
            <a:r>
              <a:rPr sz="2000" dirty="0" err="1"/>
              <a:t>olet</a:t>
            </a:r>
            <a:r>
              <a:rPr sz="2000" dirty="0"/>
              <a:t> </a:t>
            </a:r>
            <a:r>
              <a:rPr sz="2000" dirty="0" err="1"/>
              <a:t>nyt</a:t>
            </a:r>
            <a:r>
              <a:rPr sz="2000" dirty="0"/>
              <a:t>)</a:t>
            </a:r>
            <a:endParaRPr lang="fi-FI" sz="2000" dirty="0"/>
          </a:p>
          <a:p>
            <a:endParaRPr sz="2000" dirty="0"/>
          </a:p>
          <a:p>
            <a:r>
              <a:rPr sz="2000" dirty="0"/>
              <a:t>• SMART-</a:t>
            </a:r>
            <a:r>
              <a:rPr sz="2000" dirty="0" err="1"/>
              <a:t>tavoitteen</a:t>
            </a:r>
            <a:r>
              <a:rPr sz="2000" dirty="0"/>
              <a:t> (</a:t>
            </a:r>
            <a:r>
              <a:rPr sz="2000" dirty="0" err="1"/>
              <a:t>minne</a:t>
            </a:r>
            <a:r>
              <a:rPr sz="2000" dirty="0"/>
              <a:t> </a:t>
            </a:r>
            <a:r>
              <a:rPr sz="2000" dirty="0" err="1"/>
              <a:t>haluat</a:t>
            </a:r>
            <a:r>
              <a:rPr sz="2000" dirty="0"/>
              <a:t> </a:t>
            </a:r>
            <a:r>
              <a:rPr sz="2000" dirty="0" err="1"/>
              <a:t>päästä</a:t>
            </a:r>
            <a:r>
              <a:rPr sz="2000" dirty="0"/>
              <a:t>)</a:t>
            </a:r>
            <a:endParaRPr lang="fi-FI" sz="2000" dirty="0"/>
          </a:p>
          <a:p>
            <a:endParaRPr sz="2000" dirty="0"/>
          </a:p>
          <a:p>
            <a:r>
              <a:rPr sz="2000" dirty="0"/>
              <a:t>• </a:t>
            </a:r>
            <a:r>
              <a:rPr sz="2000" dirty="0" err="1"/>
              <a:t>välitavoitteet</a:t>
            </a:r>
            <a:r>
              <a:rPr sz="2000" dirty="0"/>
              <a:t> </a:t>
            </a:r>
            <a:r>
              <a:rPr sz="2000" dirty="0" err="1"/>
              <a:t>aikajanalle</a:t>
            </a:r>
            <a:r>
              <a:rPr sz="2000" dirty="0"/>
              <a:t> </a:t>
            </a:r>
            <a:r>
              <a:rPr sz="2000" dirty="0" err="1"/>
              <a:t>jaettuna</a:t>
            </a:r>
            <a:endParaRPr lang="fi-FI" sz="2000" dirty="0"/>
          </a:p>
          <a:p>
            <a:endParaRPr sz="2000" dirty="0"/>
          </a:p>
          <a:p>
            <a:r>
              <a:rPr sz="2000" dirty="0"/>
              <a:t>• </a:t>
            </a:r>
            <a:r>
              <a:rPr sz="2000" dirty="0" err="1"/>
              <a:t>toimet</a:t>
            </a:r>
            <a:r>
              <a:rPr sz="2000" dirty="0"/>
              <a:t> ja </a:t>
            </a:r>
            <a:r>
              <a:rPr sz="2000" dirty="0" err="1"/>
              <a:t>strategiat</a:t>
            </a:r>
            <a:r>
              <a:rPr sz="2000" dirty="0"/>
              <a:t>, </a:t>
            </a:r>
            <a:r>
              <a:rPr sz="2000" dirty="0" err="1"/>
              <a:t>jotka</a:t>
            </a:r>
            <a:r>
              <a:rPr sz="2000" dirty="0"/>
              <a:t> </a:t>
            </a:r>
            <a:r>
              <a:rPr sz="2000" dirty="0" err="1"/>
              <a:t>liittyvät</a:t>
            </a:r>
            <a:r>
              <a:rPr sz="2000" dirty="0"/>
              <a:t> </a:t>
            </a:r>
            <a:r>
              <a:rPr sz="2000" dirty="0" err="1"/>
              <a:t>juurisyyhyn</a:t>
            </a:r>
            <a:endParaRPr lang="fi-FI" sz="2000" dirty="0"/>
          </a:p>
          <a:p>
            <a:endParaRPr sz="2000" dirty="0"/>
          </a:p>
          <a:p>
            <a:r>
              <a:rPr sz="2000" dirty="0"/>
              <a:t>• Plan B -</a:t>
            </a:r>
            <a:r>
              <a:rPr sz="2000" dirty="0" err="1"/>
              <a:t>vaihtoehdot</a:t>
            </a:r>
            <a:r>
              <a:rPr sz="2000" dirty="0"/>
              <a:t> </a:t>
            </a:r>
            <a:r>
              <a:rPr sz="2000" dirty="0" err="1"/>
              <a:t>mahdollisten</a:t>
            </a:r>
            <a:r>
              <a:rPr sz="2000" dirty="0"/>
              <a:t> </a:t>
            </a:r>
            <a:r>
              <a:rPr sz="2000" dirty="0" err="1"/>
              <a:t>esteiden</a:t>
            </a:r>
            <a:r>
              <a:rPr sz="2000" dirty="0"/>
              <a:t> </a:t>
            </a:r>
            <a:r>
              <a:rPr sz="2000" dirty="0" err="1"/>
              <a:t>varalle</a:t>
            </a:r>
            <a:endParaRPr lang="fi-FI" sz="2000" dirty="0"/>
          </a:p>
          <a:p>
            <a:endParaRPr sz="2000" dirty="0"/>
          </a:p>
          <a:p>
            <a:r>
              <a:rPr sz="2000" dirty="0"/>
              <a:t>• </a:t>
            </a:r>
            <a:r>
              <a:rPr sz="2000" dirty="0" err="1"/>
              <a:t>vahvuudet</a:t>
            </a:r>
            <a:r>
              <a:rPr sz="2000" dirty="0"/>
              <a:t>, </a:t>
            </a:r>
            <a:r>
              <a:rPr sz="2000" dirty="0" err="1"/>
              <a:t>joihin</a:t>
            </a:r>
            <a:r>
              <a:rPr sz="2000" dirty="0"/>
              <a:t> </a:t>
            </a:r>
            <a:r>
              <a:rPr sz="2000" dirty="0" err="1"/>
              <a:t>voit</a:t>
            </a:r>
            <a:r>
              <a:rPr sz="2000" dirty="0"/>
              <a:t> </a:t>
            </a:r>
            <a:r>
              <a:rPr sz="2000" dirty="0" err="1"/>
              <a:t>tukeutua</a:t>
            </a:r>
            <a:r>
              <a:rPr sz="2000" dirty="0"/>
              <a:t> </a:t>
            </a:r>
            <a:r>
              <a:rPr sz="2000" dirty="0" err="1"/>
              <a:t>edetessäsi</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Mihin toimintasuunnitelmasi perustuu</a:t>
            </a:r>
          </a:p>
        </p:txBody>
      </p:sp>
      <p:graphicFrame>
        <p:nvGraphicFramePr>
          <p:cNvPr id="160" name="Google Shape;160;p33"/>
          <p:cNvGraphicFramePr/>
          <p:nvPr>
            <p:extLst>
              <p:ext uri="{D42A27DB-BD31-4B8C-83A1-F6EECF244321}">
                <p14:modId xmlns:p14="http://schemas.microsoft.com/office/powerpoint/2010/main" val="2433171304"/>
              </p:ext>
            </p:extLst>
          </p:nvPr>
        </p:nvGraphicFramePr>
        <p:xfrm>
          <a:off x="308918" y="1186248"/>
          <a:ext cx="11553550" cy="5520175"/>
        </p:xfrm>
        <a:graphic>
          <a:graphicData uri="http://schemas.openxmlformats.org/drawingml/2006/table">
            <a:tbl>
              <a:tblPr>
                <a:noFill/>
                <a:tableStyleId>{3DC89A4C-FAC5-4093-AE1F-EA879BAF3B94}</a:tableStyleId>
              </a:tblPr>
              <a:tblGrid>
                <a:gridCol w="5776775">
                  <a:extLst>
                    <a:ext uri="{9D8B030D-6E8A-4147-A177-3AD203B41FA5}">
                      <a16:colId xmlns:a16="http://schemas.microsoft.com/office/drawing/2014/main" val="20000"/>
                    </a:ext>
                  </a:extLst>
                </a:gridCol>
                <a:gridCol w="5776775">
                  <a:extLst>
                    <a:ext uri="{9D8B030D-6E8A-4147-A177-3AD203B41FA5}">
                      <a16:colId xmlns:a16="http://schemas.microsoft.com/office/drawing/2014/main" val="20001"/>
                    </a:ext>
                  </a:extLst>
                </a:gridCol>
              </a:tblGrid>
              <a:tr h="6178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Osa-alue</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Merkitys</a:t>
                      </a:r>
                      <a:endParaRPr sz="2000" b="1" u="none" strike="noStrike" cap="none" dirty="0"/>
                    </a:p>
                  </a:txBody>
                  <a:tcPr marL="91450" marR="91450" marT="45725" marB="45725" anchor="ctr"/>
                </a:tc>
                <a:extLst>
                  <a:ext uri="{0D108BD9-81ED-4DB2-BD59-A6C34878D82A}">
                    <a16:rowId xmlns:a16="http://schemas.microsoft.com/office/drawing/2014/main" val="10000"/>
                  </a:ext>
                </a:extLst>
              </a:tr>
              <a:tr h="10503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Priorisoidut osa-alueet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PERMA-osa-alue, jossa pistemäärä on matalin ja jossa on suurin kehittämistarve.</a:t>
                      </a:r>
                      <a:endParaRPr dirty="0"/>
                    </a:p>
                  </a:txBody>
                  <a:tcPr marL="91450" marR="91450" marT="45725" marB="45725" anchor="ctr"/>
                </a:tc>
                <a:extLst>
                  <a:ext uri="{0D108BD9-81ED-4DB2-BD59-A6C34878D82A}">
                    <a16:rowId xmlns:a16="http://schemas.microsoft.com/office/drawing/2014/main" val="10001"/>
                  </a:ext>
                </a:extLst>
              </a:tr>
              <a:tr h="10503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Nykytilanne</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Tämänhetkiset toimintatapasi ja tottumuksesi sekä niihin liittyvät haasteet ja digitaalisen hyvinvoinnin tila.</a:t>
                      </a:r>
                      <a:endParaRPr dirty="0"/>
                    </a:p>
                  </a:txBody>
                  <a:tcPr marL="91450" marR="91450" marT="45725" marB="45725" anchor="ctr"/>
                </a:tc>
                <a:extLst>
                  <a:ext uri="{0D108BD9-81ED-4DB2-BD59-A6C34878D82A}">
                    <a16:rowId xmlns:a16="http://schemas.microsoft.com/office/drawing/2014/main" val="10002"/>
                  </a:ext>
                </a:extLst>
              </a:tr>
              <a:tr h="10503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Juurisyy</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Tekijä, joka vaikuttaa eniten muihin tunnistettuihin syihin kalaluuanalyysissä.</a:t>
                      </a:r>
                      <a:endParaRPr dirty="0"/>
                    </a:p>
                  </a:txBody>
                  <a:tcPr marL="91450" marR="91450" marT="45725" marB="45725" anchor="ctr"/>
                </a:tc>
                <a:extLst>
                  <a:ext uri="{0D108BD9-81ED-4DB2-BD59-A6C34878D82A}">
                    <a16:rowId xmlns:a16="http://schemas.microsoft.com/office/drawing/2014/main" val="10003"/>
                  </a:ext>
                </a:extLst>
              </a:tr>
              <a:tr h="6178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SMART </a:t>
                      </a:r>
                      <a:r>
                        <a:rPr lang="fi-FI" sz="2000" b="1" dirty="0"/>
                        <a:t>Tavoite</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Selkeä ja mitattava tavoite, joka perustuu tunnistettuun juurisyyhyn.</a:t>
                      </a:r>
                      <a:endParaRPr dirty="0"/>
                    </a:p>
                  </a:txBody>
                  <a:tcPr marL="91450" marR="91450" marT="45725" marB="45725" anchor="ctr"/>
                </a:tc>
                <a:extLst>
                  <a:ext uri="{0D108BD9-81ED-4DB2-BD59-A6C34878D82A}">
                    <a16:rowId xmlns:a16="http://schemas.microsoft.com/office/drawing/2014/main" val="10004"/>
                  </a:ext>
                </a:extLst>
              </a:tr>
              <a:tr h="10503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Vahvuudet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Vahvimmat osa-alueesi, joita voit hyödyntää oman kehittämisesi tukena.</a:t>
                      </a:r>
                      <a:endParaRPr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Milestones, Actions &amp; Plan B </a:t>
            </a:r>
            <a:endParaRPr sz="2800" b="1"/>
          </a:p>
        </p:txBody>
      </p:sp>
      <p:graphicFrame>
        <p:nvGraphicFramePr>
          <p:cNvPr id="166" name="Google Shape;166;p34"/>
          <p:cNvGraphicFramePr/>
          <p:nvPr>
            <p:extLst>
              <p:ext uri="{D42A27DB-BD31-4B8C-83A1-F6EECF244321}">
                <p14:modId xmlns:p14="http://schemas.microsoft.com/office/powerpoint/2010/main" val="1405005083"/>
              </p:ext>
            </p:extLst>
          </p:nvPr>
        </p:nvGraphicFramePr>
        <p:xfrm>
          <a:off x="838200" y="1260388"/>
          <a:ext cx="10515600" cy="5165100"/>
        </p:xfrm>
        <a:graphic>
          <a:graphicData uri="http://schemas.openxmlformats.org/drawingml/2006/table">
            <a:tbl>
              <a:tblPr>
                <a:noFill/>
                <a:tableStyleId>{3DC89A4C-FAC5-4093-AE1F-EA879BAF3B94}</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8467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Tekijä</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Kuvaus</a:t>
                      </a:r>
                      <a:endParaRPr sz="2000" b="1" u="none" strike="noStrike" cap="none" dirty="0"/>
                    </a:p>
                  </a:txBody>
                  <a:tcPr marL="91450" marR="91450" marT="45725" marB="45725" anchor="ctr"/>
                </a:tc>
                <a:extLst>
                  <a:ext uri="{0D108BD9-81ED-4DB2-BD59-A6C34878D82A}">
                    <a16:rowId xmlns:a16="http://schemas.microsoft.com/office/drawing/2014/main" val="10000"/>
                  </a:ext>
                </a:extLst>
              </a:tr>
              <a:tr h="14394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Välitavoitteet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SMART-tavoitteesta taaksepäin suunnitellut tarkistuspisteet. Ne auttavat jäsentämään etenemisen hallittaviin vaiheisiin.</a:t>
                      </a:r>
                      <a:endParaRPr dirty="0"/>
                    </a:p>
                  </a:txBody>
                  <a:tcPr marL="91450" marR="91450" marT="45725" marB="45725" anchor="ctr"/>
                </a:tc>
                <a:extLst>
                  <a:ext uri="{0D108BD9-81ED-4DB2-BD59-A6C34878D82A}">
                    <a16:rowId xmlns:a16="http://schemas.microsoft.com/office/drawing/2014/main" val="10001"/>
                  </a:ext>
                </a:extLst>
              </a:tr>
              <a:tr h="14394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Toimenpiteet ja strategiat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Konkreettiset askeleet, jotka perustuvat juurisyyhyn ja toissijaisiin syihin. Niiden tulee olla realistisia ja mitattavia.</a:t>
                      </a:r>
                      <a:endParaRPr dirty="0"/>
                    </a:p>
                  </a:txBody>
                  <a:tcPr marL="91450" marR="91450" marT="45725" marB="45725" anchor="ctr"/>
                </a:tc>
                <a:extLst>
                  <a:ext uri="{0D108BD9-81ED-4DB2-BD59-A6C34878D82A}">
                    <a16:rowId xmlns:a16="http://schemas.microsoft.com/office/drawing/2014/main" val="10002"/>
                  </a:ext>
                </a:extLst>
              </a:tr>
              <a:tr h="14394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Varasuunnitelmat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Vaihtoehtoiset toimintastrategiat tilanteisiin, joissa esteitä ilmenee. Ne auttavat pysymään suunnitellulla polulla myös haasteiden kohdatessa.</a:t>
                      </a:r>
                      <a:endParaRPr dirty="0"/>
                    </a:p>
                  </a:txBody>
                  <a:tcPr marL="91450" marR="91450" marT="45725" marB="457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t>Moduulin tavoite</a:t>
            </a:r>
          </a:p>
        </p:txBody>
      </p:sp>
      <p:sp>
        <p:nvSpPr>
          <p:cNvPr id="58" name="Google Shape;58;p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sz="2000" b="1" dirty="0" err="1"/>
              <a:t>Opit</a:t>
            </a:r>
            <a:r>
              <a:rPr sz="2000" b="1" dirty="0"/>
              <a:t> </a:t>
            </a:r>
            <a:r>
              <a:rPr sz="2000" b="1" dirty="0" err="1"/>
              <a:t>käytännön</a:t>
            </a:r>
            <a:r>
              <a:rPr sz="2000" b="1" dirty="0"/>
              <a:t> </a:t>
            </a:r>
            <a:r>
              <a:rPr sz="2000" b="1" dirty="0" err="1"/>
              <a:t>keinoja</a:t>
            </a:r>
            <a:r>
              <a:rPr sz="2000" b="1" dirty="0"/>
              <a:t>:</a:t>
            </a:r>
            <a:endParaRPr lang="fi-FI" sz="2000" b="1" dirty="0"/>
          </a:p>
          <a:p>
            <a:pPr marL="457200" marR="0" lvl="0" indent="-228600" algn="l" rtl="0">
              <a:lnSpc>
                <a:spcPct val="90000"/>
              </a:lnSpc>
              <a:spcBef>
                <a:spcPts val="1000"/>
              </a:spcBef>
              <a:spcAft>
                <a:spcPts val="0"/>
              </a:spcAft>
              <a:buClr>
                <a:schemeClr val="dk1"/>
              </a:buClr>
              <a:buSzPts val="1800"/>
              <a:buFont typeface="Arial"/>
              <a:buNone/>
            </a:pPr>
            <a:endParaRPr sz="2000" dirty="0"/>
          </a:p>
          <a:p>
            <a:r>
              <a:rPr sz="2000" dirty="0"/>
              <a:t>• </a:t>
            </a:r>
            <a:r>
              <a:rPr sz="2000" dirty="0" err="1"/>
              <a:t>arvioida</a:t>
            </a:r>
            <a:r>
              <a:rPr sz="2000" dirty="0"/>
              <a:t> </a:t>
            </a:r>
            <a:r>
              <a:rPr sz="2000" dirty="0" err="1"/>
              <a:t>omaa</a:t>
            </a:r>
            <a:r>
              <a:rPr sz="2000" dirty="0"/>
              <a:t> </a:t>
            </a:r>
            <a:r>
              <a:rPr sz="2000" dirty="0" err="1"/>
              <a:t>digihyvinvointiasi</a:t>
            </a:r>
            <a:endParaRPr lang="fi-FI" sz="2000" dirty="0"/>
          </a:p>
          <a:p>
            <a:endParaRPr sz="2000" dirty="0"/>
          </a:p>
          <a:p>
            <a:r>
              <a:rPr sz="2000" dirty="0"/>
              <a:t>• </a:t>
            </a:r>
            <a:r>
              <a:rPr sz="2000" dirty="0" err="1"/>
              <a:t>ymmärtää</a:t>
            </a:r>
            <a:r>
              <a:rPr sz="2000" dirty="0"/>
              <a:t> </a:t>
            </a:r>
            <a:r>
              <a:rPr sz="2000" dirty="0" err="1"/>
              <a:t>oppilaiden</a:t>
            </a:r>
            <a:r>
              <a:rPr sz="2000" dirty="0"/>
              <a:t> </a:t>
            </a:r>
            <a:r>
              <a:rPr sz="2000" dirty="0" err="1"/>
              <a:t>digihyvinvointia</a:t>
            </a:r>
            <a:endParaRPr lang="fi-FI" sz="2000" dirty="0"/>
          </a:p>
          <a:p>
            <a:endParaRPr sz="2000" dirty="0"/>
          </a:p>
          <a:p>
            <a:r>
              <a:rPr sz="2000" dirty="0"/>
              <a:t>• </a:t>
            </a:r>
            <a:r>
              <a:rPr sz="2000" dirty="0" err="1"/>
              <a:t>käyttää</a:t>
            </a:r>
            <a:r>
              <a:rPr sz="2000" dirty="0"/>
              <a:t> PERMA-</a:t>
            </a:r>
            <a:r>
              <a:rPr sz="2000" dirty="0" err="1"/>
              <a:t>digihyvinvoinnin</a:t>
            </a:r>
            <a:r>
              <a:rPr sz="2000" dirty="0"/>
              <a:t> </a:t>
            </a:r>
            <a:r>
              <a:rPr sz="2000" dirty="0" err="1"/>
              <a:t>indeksiä</a:t>
            </a:r>
            <a:r>
              <a:rPr sz="2000" dirty="0"/>
              <a:t> (</a:t>
            </a:r>
            <a:r>
              <a:rPr sz="2000" dirty="0" err="1"/>
              <a:t>opettajat</a:t>
            </a:r>
            <a:r>
              <a:rPr sz="2000" dirty="0"/>
              <a:t> ja </a:t>
            </a:r>
            <a:r>
              <a:rPr sz="2000" dirty="0" err="1"/>
              <a:t>oppilaat</a:t>
            </a:r>
            <a:r>
              <a:rPr sz="2000" dirty="0"/>
              <a:t>)</a:t>
            </a:r>
            <a:endParaRPr lang="fi-FI" sz="2000" dirty="0"/>
          </a:p>
          <a:p>
            <a:endParaRPr sz="2000" dirty="0"/>
          </a:p>
          <a:p>
            <a:r>
              <a:rPr sz="2000" dirty="0"/>
              <a:t>• </a:t>
            </a:r>
            <a:r>
              <a:rPr sz="2000" dirty="0" err="1"/>
              <a:t>laatia</a:t>
            </a:r>
            <a:r>
              <a:rPr sz="2000" dirty="0"/>
              <a:t> </a:t>
            </a:r>
            <a:r>
              <a:rPr sz="2000" dirty="0" err="1"/>
              <a:t>henkilökohtaisia</a:t>
            </a:r>
            <a:r>
              <a:rPr sz="2000" dirty="0"/>
              <a:t> </a:t>
            </a:r>
            <a:r>
              <a:rPr sz="2000" dirty="0" err="1"/>
              <a:t>toimintasuunnitelmia</a:t>
            </a:r>
            <a:endParaRPr lang="fi-FI" sz="2000" dirty="0"/>
          </a:p>
          <a:p>
            <a:endParaRPr sz="2000" dirty="0"/>
          </a:p>
          <a:p>
            <a:r>
              <a:rPr sz="2000" dirty="0"/>
              <a:t>• </a:t>
            </a:r>
            <a:r>
              <a:rPr sz="2000" dirty="0" err="1"/>
              <a:t>tukea</a:t>
            </a:r>
            <a:r>
              <a:rPr sz="2000" dirty="0"/>
              <a:t> </a:t>
            </a:r>
            <a:r>
              <a:rPr sz="2000" dirty="0" err="1"/>
              <a:t>terveempiä</a:t>
            </a:r>
            <a:r>
              <a:rPr sz="2000" dirty="0"/>
              <a:t> </a:t>
            </a:r>
            <a:r>
              <a:rPr sz="2000" dirty="0" err="1"/>
              <a:t>digirajoja</a:t>
            </a:r>
            <a:r>
              <a:rPr sz="2000" dirty="0"/>
              <a:t> </a:t>
            </a:r>
            <a:r>
              <a:rPr sz="2000" dirty="0" err="1"/>
              <a:t>luokassa</a:t>
            </a:r>
            <a:endParaRPr lang="fi-FI" sz="2000" dirty="0"/>
          </a:p>
          <a:p>
            <a:endParaRPr sz="2000" dirty="0"/>
          </a:p>
          <a:p>
            <a:r>
              <a:rPr sz="2000" dirty="0"/>
              <a:t>• </a:t>
            </a:r>
            <a:r>
              <a:rPr sz="2000" dirty="0" err="1"/>
              <a:t>soveltaa</a:t>
            </a:r>
            <a:r>
              <a:rPr sz="2000" dirty="0"/>
              <a:t> PERMA-</a:t>
            </a:r>
            <a:r>
              <a:rPr sz="2000" dirty="0" err="1"/>
              <a:t>pohjaisia</a:t>
            </a:r>
            <a:r>
              <a:rPr sz="2000" dirty="0"/>
              <a:t> </a:t>
            </a:r>
            <a:r>
              <a:rPr sz="2000" dirty="0" err="1"/>
              <a:t>interventioita</a:t>
            </a:r>
            <a:r>
              <a:rPr sz="2000" dirty="0"/>
              <a:t> </a:t>
            </a:r>
            <a:r>
              <a:rPr sz="2000" dirty="0" err="1"/>
              <a:t>koko</a:t>
            </a:r>
            <a:r>
              <a:rPr sz="2000" dirty="0"/>
              <a:t> </a:t>
            </a:r>
            <a:r>
              <a:rPr sz="2000" dirty="0" err="1"/>
              <a:t>lukuvuoden</a:t>
            </a:r>
            <a:r>
              <a:rPr sz="2000" dirty="0"/>
              <a:t> </a:t>
            </a:r>
            <a:r>
              <a:rPr sz="2000" dirty="0" err="1"/>
              <a:t>ajan</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Example: toimintasuunnitelma Foundations </a:t>
            </a:r>
          </a:p>
        </p:txBody>
      </p:sp>
      <p:graphicFrame>
        <p:nvGraphicFramePr>
          <p:cNvPr id="172" name="Google Shape;172;p35"/>
          <p:cNvGraphicFramePr/>
          <p:nvPr>
            <p:extLst>
              <p:ext uri="{D42A27DB-BD31-4B8C-83A1-F6EECF244321}">
                <p14:modId xmlns:p14="http://schemas.microsoft.com/office/powerpoint/2010/main" val="80464207"/>
              </p:ext>
            </p:extLst>
          </p:nvPr>
        </p:nvGraphicFramePr>
        <p:xfrm>
          <a:off x="506626" y="1025610"/>
          <a:ext cx="11355850" cy="5338075"/>
        </p:xfrm>
        <a:graphic>
          <a:graphicData uri="http://schemas.openxmlformats.org/drawingml/2006/table">
            <a:tbl>
              <a:tblPr>
                <a:noFill/>
                <a:tableStyleId>{3DC89A4C-FAC5-4093-AE1F-EA879BAF3B94}</a:tableStyleId>
              </a:tblPr>
              <a:tblGrid>
                <a:gridCol w="5677925">
                  <a:extLst>
                    <a:ext uri="{9D8B030D-6E8A-4147-A177-3AD203B41FA5}">
                      <a16:colId xmlns:a16="http://schemas.microsoft.com/office/drawing/2014/main" val="20000"/>
                    </a:ext>
                  </a:extLst>
                </a:gridCol>
                <a:gridCol w="5677925">
                  <a:extLst>
                    <a:ext uri="{9D8B030D-6E8A-4147-A177-3AD203B41FA5}">
                      <a16:colId xmlns:a16="http://schemas.microsoft.com/office/drawing/2014/main" val="20001"/>
                    </a:ext>
                  </a:extLst>
                </a:gridCol>
              </a:tblGrid>
              <a:tr h="7967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Tekijä</a:t>
                      </a:r>
                      <a:endParaRPr lang="fi-FI"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Yksityiskohdat (esimerkkitapaus)</a:t>
                      </a:r>
                      <a:endParaRPr sz="2000" b="1" u="none" strike="noStrike" cap="none" dirty="0"/>
                    </a:p>
                  </a:txBody>
                  <a:tcPr marL="91450" marR="91450" marT="45725" marB="45725" anchor="ctr"/>
                </a:tc>
                <a:extLst>
                  <a:ext uri="{0D108BD9-81ED-4DB2-BD59-A6C34878D82A}">
                    <a16:rowId xmlns:a16="http://schemas.microsoft.com/office/drawing/2014/main" val="10000"/>
                  </a:ext>
                </a:extLst>
              </a:tr>
              <a:tr h="7967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Priorisoidut osa-alueet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Sitoutuminen, ihmissuhteet</a:t>
                      </a:r>
                      <a:endParaRPr dirty="0"/>
                    </a:p>
                  </a:txBody>
                  <a:tcPr marL="91450" marR="91450" marT="45725" marB="45725" anchor="ctr"/>
                </a:tc>
                <a:extLst>
                  <a:ext uri="{0D108BD9-81ED-4DB2-BD59-A6C34878D82A}">
                    <a16:rowId xmlns:a16="http://schemas.microsoft.com/office/drawing/2014/main" val="10001"/>
                  </a:ext>
                </a:extLst>
              </a:tr>
              <a:tr h="7967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Strong Domains</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Myönteiset tunteet, infrastruktuuri, toimintakulttuuri</a:t>
                      </a:r>
                      <a:endParaRPr dirty="0"/>
                    </a:p>
                  </a:txBody>
                  <a:tcPr marL="91450" marR="91450" marT="45725" marB="45725" anchor="ctr"/>
                </a:tc>
                <a:extLst>
                  <a:ext uri="{0D108BD9-81ED-4DB2-BD59-A6C34878D82A}">
                    <a16:rowId xmlns:a16="http://schemas.microsoft.com/office/drawing/2014/main" val="10002"/>
                  </a:ext>
                </a:extLst>
              </a:tr>
              <a:tr h="7967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Nykytilanne</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 </a:t>
                      </a:r>
                      <a:r>
                        <a:rPr lang="fi-FI" sz="2000" dirty="0"/>
                        <a:t>Keskimäärin 6 tuntia ruutuaikaa päivässä • Ajoittain yli 8 tuntia päivässä</a:t>
                      </a:r>
                      <a:endParaRPr dirty="0"/>
                    </a:p>
                  </a:txBody>
                  <a:tcPr marL="91450" marR="91450" marT="45725" marB="45725" anchor="ctr"/>
                </a:tc>
                <a:extLst>
                  <a:ext uri="{0D108BD9-81ED-4DB2-BD59-A6C34878D82A}">
                    <a16:rowId xmlns:a16="http://schemas.microsoft.com/office/drawing/2014/main" val="10003"/>
                  </a:ext>
                </a:extLst>
              </a:tr>
              <a:tr h="13544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SMART-tavoite</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Kahden kuukauden kuluessa ruutuaika ei ylitä 6 tuntia päivässä ja on keskimäärin noin 4 tuntia päivässä ruutuväsymyksen vähentämiseksi.</a:t>
                      </a:r>
                      <a:endParaRPr dirty="0"/>
                    </a:p>
                  </a:txBody>
                  <a:tcPr marL="91450" marR="91450" marT="45725" marB="45725" anchor="ctr"/>
                </a:tc>
                <a:extLst>
                  <a:ext uri="{0D108BD9-81ED-4DB2-BD59-A6C34878D82A}">
                    <a16:rowId xmlns:a16="http://schemas.microsoft.com/office/drawing/2014/main" val="10004"/>
                  </a:ext>
                </a:extLst>
              </a:tr>
              <a:tr h="7967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Juurisyy</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“Minun on vaikea pyytää ohjausta tai apua.”</a:t>
                      </a:r>
                      <a:endParaRPr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Miksi kaikkia tekijöitä ei ole mukana</a:t>
            </a:r>
          </a:p>
        </p:txBody>
      </p:sp>
      <p:sp>
        <p:nvSpPr>
          <p:cNvPr id="178" name="Google Shape;178;p36"/>
          <p:cNvSpPr txBox="1"/>
          <p:nvPr/>
        </p:nvSpPr>
        <p:spPr>
          <a:xfrm>
            <a:off x="222422" y="1112108"/>
            <a:ext cx="11615351" cy="563227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sz="2000" dirty="0" err="1"/>
              <a:t>Tässä</a:t>
            </a:r>
            <a:r>
              <a:rPr sz="2000" dirty="0"/>
              <a:t> </a:t>
            </a:r>
            <a:r>
              <a:rPr sz="2000" dirty="0" err="1"/>
              <a:t>esimerkissä</a:t>
            </a:r>
            <a:r>
              <a:rPr sz="2000" dirty="0"/>
              <a:t> </a:t>
            </a:r>
            <a:r>
              <a:rPr sz="2000" dirty="0" err="1"/>
              <a:t>tietyt</a:t>
            </a:r>
            <a:r>
              <a:rPr sz="2000" dirty="0"/>
              <a:t> </a:t>
            </a:r>
            <a:r>
              <a:rPr sz="2000" dirty="0" err="1"/>
              <a:t>tekijät</a:t>
            </a:r>
            <a:r>
              <a:rPr sz="2000" dirty="0"/>
              <a:t> </a:t>
            </a:r>
            <a:r>
              <a:rPr sz="2000" dirty="0" err="1"/>
              <a:t>eivät</a:t>
            </a:r>
            <a:r>
              <a:rPr sz="2000" dirty="0"/>
              <a:t> </a:t>
            </a:r>
            <a:r>
              <a:rPr sz="2000" dirty="0" err="1"/>
              <a:t>näy</a:t>
            </a:r>
            <a:r>
              <a:rPr sz="2000" dirty="0"/>
              <a:t> </a:t>
            </a:r>
            <a:r>
              <a:rPr sz="2000" dirty="0" err="1"/>
              <a:t>kalaluu-kaaviossa</a:t>
            </a:r>
            <a:r>
              <a:rPr sz="2000" dirty="0"/>
              <a:t>, </a:t>
            </a:r>
            <a:r>
              <a:rPr sz="2000" dirty="0" err="1"/>
              <a:t>koska</a:t>
            </a:r>
            <a:r>
              <a:rPr sz="2000" dirty="0"/>
              <a:t> ne </a:t>
            </a:r>
            <a:r>
              <a:rPr sz="2000" dirty="0" err="1"/>
              <a:t>eivät</a:t>
            </a:r>
            <a:r>
              <a:rPr sz="2000" dirty="0"/>
              <a:t> </a:t>
            </a:r>
            <a:r>
              <a:rPr sz="2000" dirty="0" err="1"/>
              <a:t>selitä</a:t>
            </a:r>
            <a:r>
              <a:rPr sz="2000" dirty="0"/>
              <a:t> </a:t>
            </a:r>
            <a:r>
              <a:rPr sz="2000" dirty="0" err="1"/>
              <a:t>matalaa</a:t>
            </a:r>
            <a:r>
              <a:rPr sz="2000" dirty="0"/>
              <a:t> </a:t>
            </a:r>
            <a:r>
              <a:rPr sz="2000" dirty="0" err="1"/>
              <a:t>Sitoutuminen</a:t>
            </a:r>
            <a:r>
              <a:rPr sz="2000" dirty="0"/>
              <a:t>- (Engagement-) </a:t>
            </a:r>
            <a:r>
              <a:rPr sz="2000" dirty="0" err="1"/>
              <a:t>osa-alueen</a:t>
            </a:r>
            <a:r>
              <a:rPr sz="2000" dirty="0"/>
              <a:t> </a:t>
            </a:r>
            <a:r>
              <a:rPr sz="2000" dirty="0" err="1"/>
              <a:t>pistemäärää</a:t>
            </a:r>
            <a:r>
              <a:rPr sz="2000" dirty="0"/>
              <a:t>.</a:t>
            </a:r>
          </a:p>
          <a:p>
            <a:endParaRPr sz="2000" dirty="0"/>
          </a:p>
          <a:p>
            <a:r>
              <a:rPr sz="2000" b="1" dirty="0" err="1"/>
              <a:t>Työkalut</a:t>
            </a:r>
            <a:r>
              <a:rPr sz="2000" b="1" dirty="0"/>
              <a:t> / </a:t>
            </a:r>
            <a:r>
              <a:rPr sz="2000" b="1" dirty="0" err="1"/>
              <a:t>infrastruktuuri</a:t>
            </a:r>
            <a:endParaRPr sz="2000" b="1" dirty="0"/>
          </a:p>
          <a:p>
            <a:r>
              <a:rPr sz="2000" dirty="0" err="1"/>
              <a:t>Koululla</a:t>
            </a:r>
            <a:r>
              <a:rPr sz="2000" dirty="0"/>
              <a:t> on </a:t>
            </a:r>
            <a:r>
              <a:rPr sz="2000" dirty="0" err="1"/>
              <a:t>käytössä</a:t>
            </a:r>
            <a:r>
              <a:rPr sz="2000" dirty="0"/>
              <a:t> </a:t>
            </a:r>
            <a:r>
              <a:rPr sz="2000" dirty="0" err="1"/>
              <a:t>tarvittavat</a:t>
            </a:r>
            <a:r>
              <a:rPr sz="2000" dirty="0"/>
              <a:t> </a:t>
            </a:r>
            <a:r>
              <a:rPr sz="2000" dirty="0" err="1"/>
              <a:t>digityökalut</a:t>
            </a:r>
            <a:r>
              <a:rPr sz="2000" dirty="0"/>
              <a:t>. </a:t>
            </a:r>
            <a:r>
              <a:rPr sz="2000" dirty="0" err="1"/>
              <a:t>Saatavuus</a:t>
            </a:r>
            <a:r>
              <a:rPr sz="2000" dirty="0"/>
              <a:t>, </a:t>
            </a:r>
            <a:r>
              <a:rPr sz="2000" dirty="0" err="1"/>
              <a:t>toimivuus</a:t>
            </a:r>
            <a:r>
              <a:rPr sz="2000" dirty="0"/>
              <a:t> tai </a:t>
            </a:r>
            <a:r>
              <a:rPr sz="2000" dirty="0" err="1"/>
              <a:t>laitteet</a:t>
            </a:r>
            <a:r>
              <a:rPr sz="2000" dirty="0"/>
              <a:t> </a:t>
            </a:r>
            <a:r>
              <a:rPr sz="2000" dirty="0" err="1"/>
              <a:t>eivät</a:t>
            </a:r>
            <a:r>
              <a:rPr sz="2000" dirty="0"/>
              <a:t> ole </a:t>
            </a:r>
            <a:r>
              <a:rPr sz="2000" dirty="0" err="1"/>
              <a:t>este</a:t>
            </a:r>
            <a:r>
              <a:rPr sz="2000" dirty="0"/>
              <a:t>.</a:t>
            </a:r>
          </a:p>
          <a:p>
            <a:endParaRPr sz="2000" dirty="0"/>
          </a:p>
          <a:p>
            <a:r>
              <a:rPr sz="2000" b="1" dirty="0" err="1"/>
              <a:t>Ympäristö</a:t>
            </a:r>
            <a:r>
              <a:rPr sz="2000" b="1" dirty="0"/>
              <a:t> / </a:t>
            </a:r>
            <a:r>
              <a:rPr sz="2000" b="1" dirty="0" err="1"/>
              <a:t>toimintakulttuuri</a:t>
            </a:r>
            <a:endParaRPr sz="2000" b="1" dirty="0"/>
          </a:p>
          <a:p>
            <a:r>
              <a:rPr sz="2000" dirty="0" err="1"/>
              <a:t>Koulussa</a:t>
            </a:r>
            <a:r>
              <a:rPr sz="2000" dirty="0"/>
              <a:t> on </a:t>
            </a:r>
            <a:r>
              <a:rPr sz="2000" dirty="0" err="1"/>
              <a:t>myönteinen</a:t>
            </a:r>
            <a:r>
              <a:rPr sz="2000" dirty="0"/>
              <a:t> </a:t>
            </a:r>
            <a:r>
              <a:rPr sz="2000" dirty="0" err="1"/>
              <a:t>digikulttuuri</a:t>
            </a:r>
            <a:r>
              <a:rPr sz="2000" dirty="0"/>
              <a:t>. </a:t>
            </a:r>
            <a:r>
              <a:rPr sz="2000" dirty="0" err="1"/>
              <a:t>Digityökalujen</a:t>
            </a:r>
            <a:r>
              <a:rPr sz="2000" dirty="0"/>
              <a:t> </a:t>
            </a:r>
            <a:r>
              <a:rPr sz="2000" dirty="0" err="1"/>
              <a:t>käyttöä</a:t>
            </a:r>
            <a:r>
              <a:rPr sz="2000" dirty="0"/>
              <a:t> </a:t>
            </a:r>
            <a:r>
              <a:rPr sz="2000" dirty="0" err="1"/>
              <a:t>tuetaan</a:t>
            </a:r>
            <a:r>
              <a:rPr sz="2000" dirty="0"/>
              <a:t> ja </a:t>
            </a:r>
            <a:r>
              <a:rPr sz="2000" dirty="0" err="1"/>
              <a:t>toimintaympäristö</a:t>
            </a:r>
            <a:r>
              <a:rPr sz="2000" dirty="0"/>
              <a:t> </a:t>
            </a:r>
            <a:r>
              <a:rPr sz="2000" dirty="0" err="1"/>
              <a:t>edistää</a:t>
            </a:r>
            <a:r>
              <a:rPr sz="2000" dirty="0"/>
              <a:t> </a:t>
            </a:r>
            <a:r>
              <a:rPr sz="2000" dirty="0" err="1"/>
              <a:t>terveitä</a:t>
            </a:r>
            <a:r>
              <a:rPr sz="2000" dirty="0"/>
              <a:t> </a:t>
            </a:r>
            <a:r>
              <a:rPr sz="2000" dirty="0" err="1"/>
              <a:t>digikäytänteitä</a:t>
            </a:r>
            <a:r>
              <a:rPr sz="2000" dirty="0"/>
              <a:t>.</a:t>
            </a:r>
          </a:p>
          <a:p>
            <a:endParaRPr sz="2000" dirty="0"/>
          </a:p>
          <a:p>
            <a:r>
              <a:rPr sz="2000" b="1" dirty="0" err="1"/>
              <a:t>Myönteiset</a:t>
            </a:r>
            <a:r>
              <a:rPr sz="2000" b="1" dirty="0"/>
              <a:t> </a:t>
            </a:r>
            <a:r>
              <a:rPr sz="2000" b="1" dirty="0" err="1"/>
              <a:t>tunteet</a:t>
            </a:r>
            <a:endParaRPr sz="2000" b="1" dirty="0"/>
          </a:p>
          <a:p>
            <a:r>
              <a:rPr sz="2000" dirty="0" err="1"/>
              <a:t>Opettaja</a:t>
            </a:r>
            <a:r>
              <a:rPr sz="2000" dirty="0"/>
              <a:t> </a:t>
            </a:r>
            <a:r>
              <a:rPr sz="2000" dirty="0" err="1"/>
              <a:t>suhtautuu</a:t>
            </a:r>
            <a:r>
              <a:rPr sz="2000" dirty="0"/>
              <a:t> </a:t>
            </a:r>
            <a:r>
              <a:rPr sz="2000" dirty="0" err="1"/>
              <a:t>myönteisesti</a:t>
            </a:r>
            <a:r>
              <a:rPr sz="2000" dirty="0"/>
              <a:t> </a:t>
            </a:r>
            <a:r>
              <a:rPr sz="2000" dirty="0" err="1"/>
              <a:t>opetuksessa</a:t>
            </a:r>
            <a:r>
              <a:rPr sz="2000" dirty="0"/>
              <a:t> </a:t>
            </a:r>
            <a:r>
              <a:rPr sz="2000" dirty="0" err="1"/>
              <a:t>käytettäviin</a:t>
            </a:r>
            <a:r>
              <a:rPr sz="2000" dirty="0"/>
              <a:t> </a:t>
            </a:r>
            <a:r>
              <a:rPr sz="2000" dirty="0" err="1"/>
              <a:t>digityökaluihin</a:t>
            </a:r>
            <a:r>
              <a:rPr sz="2000" dirty="0"/>
              <a:t>. </a:t>
            </a:r>
            <a:r>
              <a:rPr sz="2000" dirty="0" err="1"/>
              <a:t>Tämä</a:t>
            </a:r>
            <a:r>
              <a:rPr sz="2000" dirty="0"/>
              <a:t> </a:t>
            </a:r>
            <a:r>
              <a:rPr sz="2000" dirty="0" err="1"/>
              <a:t>myönteisyys</a:t>
            </a:r>
            <a:r>
              <a:rPr sz="2000" dirty="0"/>
              <a:t> </a:t>
            </a:r>
            <a:r>
              <a:rPr sz="2000" dirty="0" err="1"/>
              <a:t>ei</a:t>
            </a:r>
            <a:r>
              <a:rPr sz="2000" dirty="0"/>
              <a:t> </a:t>
            </a:r>
            <a:r>
              <a:rPr sz="2000" dirty="0" err="1"/>
              <a:t>kuitenkaan</a:t>
            </a:r>
            <a:r>
              <a:rPr sz="2000" dirty="0"/>
              <a:t> </a:t>
            </a:r>
            <a:r>
              <a:rPr sz="2000" dirty="0" err="1"/>
              <a:t>ulotu</a:t>
            </a:r>
            <a:r>
              <a:rPr sz="2000" dirty="0"/>
              <a:t> </a:t>
            </a:r>
            <a:r>
              <a:rPr sz="2000" dirty="0" err="1"/>
              <a:t>työkaluihin</a:t>
            </a:r>
            <a:r>
              <a:rPr sz="2000" dirty="0"/>
              <a:t>, </a:t>
            </a:r>
            <a:r>
              <a:rPr sz="2000" dirty="0" err="1"/>
              <a:t>jotka</a:t>
            </a:r>
            <a:r>
              <a:rPr sz="2000" dirty="0"/>
              <a:t> </a:t>
            </a:r>
            <a:r>
              <a:rPr sz="2000" dirty="0" err="1"/>
              <a:t>liittyvät</a:t>
            </a:r>
            <a:r>
              <a:rPr sz="2000" dirty="0"/>
              <a:t> </a:t>
            </a:r>
            <a:r>
              <a:rPr sz="2000" dirty="0" err="1"/>
              <a:t>ruutuajan</a:t>
            </a:r>
            <a:r>
              <a:rPr sz="2000" dirty="0"/>
              <a:t> </a:t>
            </a:r>
            <a:r>
              <a:rPr sz="2000" dirty="0" err="1"/>
              <a:t>hallintaan</a:t>
            </a:r>
            <a:r>
              <a:rPr sz="2000" dirty="0"/>
              <a:t>, </a:t>
            </a:r>
            <a:r>
              <a:rPr sz="2000" dirty="0" err="1"/>
              <a:t>taukoihin</a:t>
            </a:r>
            <a:r>
              <a:rPr sz="2000" dirty="0"/>
              <a:t> tai </a:t>
            </a:r>
            <a:r>
              <a:rPr sz="2000" dirty="0" err="1"/>
              <a:t>keskittymiseen</a:t>
            </a:r>
            <a:r>
              <a:rPr sz="2000" dirty="0"/>
              <a:t>. </a:t>
            </a:r>
            <a:r>
              <a:rPr sz="2000" dirty="0" err="1"/>
              <a:t>Siksi</a:t>
            </a:r>
            <a:r>
              <a:rPr sz="2000" dirty="0"/>
              <a:t> </a:t>
            </a:r>
            <a:r>
              <a:rPr sz="2000" dirty="0" err="1"/>
              <a:t>Motivaatio</a:t>
            </a:r>
            <a:r>
              <a:rPr sz="2000" dirty="0"/>
              <a:t> on </a:t>
            </a:r>
            <a:r>
              <a:rPr sz="2000" dirty="0" err="1"/>
              <a:t>edelleen</a:t>
            </a:r>
            <a:r>
              <a:rPr sz="2000" dirty="0"/>
              <a:t> </a:t>
            </a:r>
            <a:r>
              <a:rPr sz="2000" dirty="0" err="1"/>
              <a:t>olennainen</a:t>
            </a:r>
            <a:r>
              <a:rPr sz="2000" dirty="0"/>
              <a:t> </a:t>
            </a:r>
            <a:r>
              <a:rPr sz="2000" dirty="0" err="1"/>
              <a:t>tekijä</a:t>
            </a:r>
            <a:r>
              <a:rPr sz="2000" dirty="0"/>
              <a:t>.</a:t>
            </a:r>
          </a:p>
          <a:p>
            <a:endParaRPr sz="2000" dirty="0"/>
          </a:p>
          <a:p>
            <a:r>
              <a:rPr sz="2000" b="1" dirty="0" err="1"/>
              <a:t>Juurisyyn</a:t>
            </a:r>
            <a:r>
              <a:rPr sz="2000" b="1" dirty="0"/>
              <a:t> </a:t>
            </a:r>
            <a:r>
              <a:rPr sz="2000" b="1" dirty="0" err="1"/>
              <a:t>korostus</a:t>
            </a:r>
            <a:endParaRPr sz="2000" b="1" dirty="0"/>
          </a:p>
          <a:p>
            <a:r>
              <a:rPr sz="2000" dirty="0"/>
              <a:t>”Minun on </a:t>
            </a:r>
            <a:r>
              <a:rPr sz="2000" dirty="0" err="1"/>
              <a:t>vaikea</a:t>
            </a:r>
            <a:r>
              <a:rPr sz="2000" dirty="0"/>
              <a:t> </a:t>
            </a:r>
            <a:r>
              <a:rPr sz="2000" dirty="0" err="1"/>
              <a:t>pyytää</a:t>
            </a:r>
            <a:r>
              <a:rPr sz="2000" dirty="0"/>
              <a:t> </a:t>
            </a:r>
            <a:r>
              <a:rPr sz="2000" dirty="0" err="1"/>
              <a:t>ohjausta</a:t>
            </a:r>
            <a:r>
              <a:rPr sz="2000" dirty="0"/>
              <a:t> tai </a:t>
            </a:r>
            <a:r>
              <a:rPr sz="2000" dirty="0" err="1"/>
              <a:t>apua</a:t>
            </a:r>
            <a:r>
              <a:rPr sz="2000" dirty="0"/>
              <a:t>.”</a:t>
            </a:r>
          </a:p>
          <a:p>
            <a:r>
              <a:rPr sz="2000" dirty="0" err="1"/>
              <a:t>Tämä</a:t>
            </a:r>
            <a:r>
              <a:rPr sz="2000" dirty="0"/>
              <a:t> </a:t>
            </a:r>
            <a:r>
              <a:rPr sz="2000" dirty="0" err="1"/>
              <a:t>tekijä</a:t>
            </a:r>
            <a:r>
              <a:rPr sz="2000" dirty="0"/>
              <a:t> </a:t>
            </a:r>
            <a:r>
              <a:rPr sz="2000" dirty="0" err="1"/>
              <a:t>vaikuttaa</a:t>
            </a:r>
            <a:r>
              <a:rPr sz="2000" dirty="0"/>
              <a:t> </a:t>
            </a:r>
            <a:r>
              <a:rPr sz="2000" dirty="0" err="1"/>
              <a:t>useisiin</a:t>
            </a:r>
            <a:r>
              <a:rPr sz="2000" dirty="0"/>
              <a:t> </a:t>
            </a:r>
            <a:r>
              <a:rPr sz="2000" dirty="0" err="1"/>
              <a:t>muihin</a:t>
            </a:r>
            <a:r>
              <a:rPr sz="2000" dirty="0"/>
              <a:t>, </a:t>
            </a:r>
            <a:r>
              <a:rPr sz="2000" dirty="0" err="1"/>
              <a:t>minkä</a:t>
            </a:r>
            <a:r>
              <a:rPr sz="2000" dirty="0"/>
              <a:t> </a:t>
            </a:r>
            <a:r>
              <a:rPr sz="2000" dirty="0" err="1"/>
              <a:t>vuoksi</a:t>
            </a:r>
            <a:r>
              <a:rPr sz="2000" dirty="0"/>
              <a:t> se </a:t>
            </a:r>
            <a:r>
              <a:rPr sz="2000" dirty="0" err="1"/>
              <a:t>nousee</a:t>
            </a:r>
            <a:r>
              <a:rPr sz="2000" dirty="0"/>
              <a:t> </a:t>
            </a:r>
            <a:r>
              <a:rPr sz="2000" dirty="0" err="1"/>
              <a:t>juurisyksi</a:t>
            </a:r>
            <a:r>
              <a:rPr sz="20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Esimerkistä omaan suunnitelmaan</a:t>
            </a:r>
          </a:p>
        </p:txBody>
      </p:sp>
      <p:sp>
        <p:nvSpPr>
          <p:cNvPr id="184" name="Google Shape;184;p37"/>
          <p:cNvSpPr txBox="1"/>
          <p:nvPr/>
        </p:nvSpPr>
        <p:spPr>
          <a:xfrm>
            <a:off x="222422" y="1112108"/>
            <a:ext cx="11615351"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sz="2400" dirty="0"/>
              <a:t>Olet </a:t>
            </a:r>
            <a:r>
              <a:rPr sz="2400" dirty="0" err="1"/>
              <a:t>nyt</a:t>
            </a:r>
            <a:r>
              <a:rPr sz="2400" dirty="0"/>
              <a:t> </a:t>
            </a:r>
            <a:r>
              <a:rPr sz="2400" dirty="0" err="1"/>
              <a:t>nähnyt</a:t>
            </a:r>
            <a:r>
              <a:rPr sz="2400" dirty="0"/>
              <a:t>, </a:t>
            </a:r>
            <a:r>
              <a:rPr sz="2400" dirty="0" err="1"/>
              <a:t>miten</a:t>
            </a:r>
            <a:r>
              <a:rPr sz="2400" dirty="0"/>
              <a:t> </a:t>
            </a:r>
            <a:r>
              <a:rPr sz="2400" dirty="0" err="1"/>
              <a:t>toimintasuunnitelma</a:t>
            </a:r>
            <a:r>
              <a:rPr sz="2400" dirty="0"/>
              <a:t> </a:t>
            </a:r>
            <a:r>
              <a:rPr sz="2400" dirty="0" err="1"/>
              <a:t>rakennetaan</a:t>
            </a:r>
            <a:r>
              <a:rPr sz="2400" dirty="0"/>
              <a:t> </a:t>
            </a:r>
            <a:r>
              <a:rPr sz="2400" dirty="0" err="1"/>
              <a:t>esimerkin</a:t>
            </a:r>
            <a:r>
              <a:rPr sz="2400" dirty="0"/>
              <a:t> </a:t>
            </a:r>
            <a:r>
              <a:rPr sz="2400" dirty="0" err="1"/>
              <a:t>avulla</a:t>
            </a:r>
            <a:r>
              <a:rPr sz="2400" dirty="0"/>
              <a:t>. </a:t>
            </a:r>
            <a:r>
              <a:rPr sz="2400" dirty="0" err="1"/>
              <a:t>Seuraava</a:t>
            </a:r>
            <a:r>
              <a:rPr sz="2400" dirty="0"/>
              <a:t> </a:t>
            </a:r>
            <a:r>
              <a:rPr sz="2400" dirty="0" err="1"/>
              <a:t>askel</a:t>
            </a:r>
            <a:r>
              <a:rPr sz="2400" dirty="0"/>
              <a:t> on </a:t>
            </a:r>
            <a:r>
              <a:rPr sz="2400" dirty="0" err="1"/>
              <a:t>luoda</a:t>
            </a:r>
            <a:r>
              <a:rPr sz="2400" dirty="0"/>
              <a:t> </a:t>
            </a:r>
            <a:r>
              <a:rPr sz="2400" dirty="0" err="1"/>
              <a:t>oma</a:t>
            </a:r>
            <a:r>
              <a:rPr sz="2400" dirty="0"/>
              <a:t> </a:t>
            </a:r>
            <a:r>
              <a:rPr sz="2400" dirty="0" err="1"/>
              <a:t>henkilökohtainen</a:t>
            </a:r>
            <a:r>
              <a:rPr sz="2400" dirty="0"/>
              <a:t> </a:t>
            </a:r>
            <a:r>
              <a:rPr sz="2400" dirty="0" err="1"/>
              <a:t>toimintasuunnitelmasi</a:t>
            </a:r>
            <a:r>
              <a:rPr sz="2400" dirty="0"/>
              <a:t>, </a:t>
            </a:r>
            <a:r>
              <a:rPr sz="2400" dirty="0" err="1"/>
              <a:t>joka</a:t>
            </a:r>
            <a:r>
              <a:rPr sz="2400" dirty="0"/>
              <a:t> </a:t>
            </a:r>
            <a:r>
              <a:rPr sz="2400" dirty="0" err="1"/>
              <a:t>perustuu</a:t>
            </a:r>
            <a:r>
              <a:rPr sz="2400" dirty="0"/>
              <a:t>:</a:t>
            </a:r>
            <a:endParaRPr lang="fi-FI" sz="2400" dirty="0"/>
          </a:p>
          <a:p>
            <a:pPr marL="0" marR="0" lvl="0" indent="0" algn="l" rtl="0">
              <a:lnSpc>
                <a:spcPct val="100000"/>
              </a:lnSpc>
              <a:spcBef>
                <a:spcPts val="0"/>
              </a:spcBef>
              <a:spcAft>
                <a:spcPts val="0"/>
              </a:spcAft>
              <a:buNone/>
            </a:pPr>
            <a:endParaRPr sz="2400" dirty="0"/>
          </a:p>
          <a:p>
            <a:r>
              <a:rPr sz="2400" dirty="0"/>
              <a:t>• </a:t>
            </a:r>
            <a:r>
              <a:rPr sz="2400" dirty="0" err="1"/>
              <a:t>priorisoituun</a:t>
            </a:r>
            <a:r>
              <a:rPr sz="2400" dirty="0"/>
              <a:t> </a:t>
            </a:r>
            <a:r>
              <a:rPr sz="2400" dirty="0" err="1"/>
              <a:t>osa-alueeseesi</a:t>
            </a:r>
            <a:endParaRPr lang="fi-FI" sz="2400" dirty="0"/>
          </a:p>
          <a:p>
            <a:endParaRPr sz="2400" dirty="0"/>
          </a:p>
          <a:p>
            <a:r>
              <a:rPr sz="2400" dirty="0"/>
              <a:t>• </a:t>
            </a:r>
            <a:r>
              <a:rPr sz="2400" dirty="0" err="1"/>
              <a:t>vahvuuksiisi</a:t>
            </a:r>
            <a:endParaRPr lang="fi-FI" sz="2400" dirty="0"/>
          </a:p>
          <a:p>
            <a:endParaRPr sz="2400" dirty="0"/>
          </a:p>
          <a:p>
            <a:r>
              <a:rPr sz="2400" dirty="0"/>
              <a:t>• </a:t>
            </a:r>
            <a:r>
              <a:rPr sz="2400" dirty="0" err="1"/>
              <a:t>juurisyyhyn</a:t>
            </a:r>
            <a:endParaRPr lang="fi-FI" sz="2400" dirty="0"/>
          </a:p>
          <a:p>
            <a:endParaRPr sz="2400" dirty="0"/>
          </a:p>
          <a:p>
            <a:r>
              <a:rPr sz="2400" dirty="0"/>
              <a:t>• SMART-</a:t>
            </a:r>
            <a:r>
              <a:rPr sz="2400" dirty="0" err="1"/>
              <a:t>tavoitteeseesi</a:t>
            </a:r>
            <a:endParaRPr sz="2400" dirty="0"/>
          </a:p>
          <a:p>
            <a:endParaRPr sz="2400" dirty="0"/>
          </a:p>
          <a:p>
            <a:r>
              <a:rPr sz="2400" dirty="0" err="1"/>
              <a:t>Käydään</a:t>
            </a:r>
            <a:r>
              <a:rPr sz="2400" dirty="0"/>
              <a:t> </a:t>
            </a:r>
            <a:r>
              <a:rPr sz="2400" dirty="0" err="1"/>
              <a:t>seuraavaksi</a:t>
            </a:r>
            <a:r>
              <a:rPr sz="2400" dirty="0"/>
              <a:t> </a:t>
            </a:r>
            <a:r>
              <a:rPr sz="2400" dirty="0" err="1"/>
              <a:t>läpi</a:t>
            </a:r>
            <a:r>
              <a:rPr sz="2400" dirty="0"/>
              <a:t> </a:t>
            </a:r>
            <a:r>
              <a:rPr sz="2400" dirty="0" err="1"/>
              <a:t>vaiheet</a:t>
            </a:r>
            <a:r>
              <a:rPr sz="2400" dirty="0"/>
              <a:t>, </a:t>
            </a:r>
            <a:r>
              <a:rPr sz="2400" dirty="0" err="1"/>
              <a:t>joiden</a:t>
            </a:r>
            <a:r>
              <a:rPr sz="2400" dirty="0"/>
              <a:t> </a:t>
            </a:r>
            <a:r>
              <a:rPr sz="2400" dirty="0" err="1"/>
              <a:t>avulla</a:t>
            </a:r>
            <a:r>
              <a:rPr sz="2400" dirty="0"/>
              <a:t> </a:t>
            </a:r>
            <a:r>
              <a:rPr sz="2400" dirty="0" err="1"/>
              <a:t>etenet</a:t>
            </a:r>
            <a:r>
              <a:rPr sz="24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t>Toimintasuunnitelman laatimisen vaiheet</a:t>
            </a:r>
            <a:endParaRPr sz="2800"/>
          </a:p>
        </p:txBody>
      </p:sp>
      <p:grpSp>
        <p:nvGrpSpPr>
          <p:cNvPr id="190" name="Google Shape;190;p38"/>
          <p:cNvGrpSpPr/>
          <p:nvPr/>
        </p:nvGrpSpPr>
        <p:grpSpPr>
          <a:xfrm>
            <a:off x="628135" y="1253034"/>
            <a:ext cx="10935728" cy="4942081"/>
            <a:chOff x="0" y="54428"/>
            <a:chExt cx="10935728" cy="4942081"/>
          </a:xfrm>
        </p:grpSpPr>
        <p:sp>
          <p:nvSpPr>
            <p:cNvPr id="191" name="Google Shape;191;p38"/>
            <p:cNvSpPr/>
            <p:nvPr/>
          </p:nvSpPr>
          <p:spPr>
            <a:xfrm>
              <a:off x="0" y="54428"/>
              <a:ext cx="10935728" cy="730080"/>
            </a:xfrm>
            <a:prstGeom prst="roundRect">
              <a:avLst>
                <a:gd name="adj" fmla="val 16667"/>
              </a:avLst>
            </a:prstGeom>
            <a:solidFill>
              <a:srgbClr val="A987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8"/>
            <p:cNvSpPr txBox="1"/>
            <p:nvPr/>
          </p:nvSpPr>
          <p:spPr>
            <a:xfrm>
              <a:off x="35640" y="90068"/>
              <a:ext cx="10864448" cy="658800"/>
            </a:xfrm>
            <a:prstGeom prst="rect">
              <a:avLst/>
            </a:prstGeom>
            <a:noFill/>
            <a:ln>
              <a:noFill/>
            </a:ln>
          </p:spPr>
          <p:txBody>
            <a:bodyPr spcFirstLastPara="1" wrap="square" lIns="91425" tIns="91425" rIns="91425" bIns="91425" anchor="ctr" anchorCtr="0">
              <a:noAutofit/>
            </a:bodyPr>
            <a:lstStyle/>
            <a:p>
              <a:pPr lvl="0">
                <a:lnSpc>
                  <a:spcPct val="90000"/>
                </a:lnSpc>
                <a:buSzPts val="2400"/>
              </a:pPr>
              <a:r>
                <a:rPr lang="fi-FI" sz="2400" dirty="0"/>
                <a:t>Tunnista priorisoitu osa-alueesi ja vahvat osa-alueesi.</a:t>
              </a:r>
              <a:endParaRPr dirty="0"/>
            </a:p>
          </p:txBody>
        </p:sp>
        <p:sp>
          <p:nvSpPr>
            <p:cNvPr id="193" name="Google Shape;193;p38"/>
            <p:cNvSpPr/>
            <p:nvPr/>
          </p:nvSpPr>
          <p:spPr>
            <a:xfrm>
              <a:off x="0" y="896828"/>
              <a:ext cx="10935728" cy="730080"/>
            </a:xfrm>
            <a:prstGeom prst="roundRect">
              <a:avLst>
                <a:gd name="adj" fmla="val 16667"/>
              </a:avLst>
            </a:prstGeom>
            <a:solidFill>
              <a:srgbClr val="FCD5F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8"/>
            <p:cNvSpPr txBox="1"/>
            <p:nvPr/>
          </p:nvSpPr>
          <p:spPr>
            <a:xfrm>
              <a:off x="71280" y="944472"/>
              <a:ext cx="10864448" cy="658800"/>
            </a:xfrm>
            <a:prstGeom prst="rect">
              <a:avLst/>
            </a:prstGeom>
            <a:noFill/>
            <a:ln>
              <a:noFill/>
            </a:ln>
          </p:spPr>
          <p:txBody>
            <a:bodyPr spcFirstLastPara="1" wrap="square" lIns="91425" tIns="91425" rIns="91425" bIns="91425" anchor="ctr" anchorCtr="0">
              <a:noAutofit/>
            </a:bodyPr>
            <a:lstStyle/>
            <a:p>
              <a:pPr lvl="0">
                <a:lnSpc>
                  <a:spcPct val="90000"/>
                </a:lnSpc>
                <a:buSzPts val="2400"/>
              </a:pPr>
              <a:r>
                <a:rPr lang="fi-FI" sz="2400" dirty="0"/>
                <a:t>Tee juurisyyanalyysi kalaluu-diagrammin avulla.</a:t>
              </a:r>
              <a:endParaRPr dirty="0"/>
            </a:p>
          </p:txBody>
        </p:sp>
        <p:sp>
          <p:nvSpPr>
            <p:cNvPr id="195" name="Google Shape;195;p38"/>
            <p:cNvSpPr/>
            <p:nvPr/>
          </p:nvSpPr>
          <p:spPr>
            <a:xfrm>
              <a:off x="0" y="1739228"/>
              <a:ext cx="10935728" cy="730080"/>
            </a:xfrm>
            <a:prstGeom prst="roundRect">
              <a:avLst>
                <a:gd name="adj" fmla="val 16667"/>
              </a:avLst>
            </a:prstGeom>
            <a:solidFill>
              <a:srgbClr val="18CBDC"/>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5640" y="1774868"/>
              <a:ext cx="10864448" cy="658800"/>
            </a:xfrm>
            <a:prstGeom prst="rect">
              <a:avLst/>
            </a:prstGeom>
            <a:noFill/>
            <a:ln>
              <a:noFill/>
            </a:ln>
          </p:spPr>
          <p:txBody>
            <a:bodyPr spcFirstLastPara="1" wrap="square" lIns="91425" tIns="91425" rIns="91425" bIns="91425" anchor="ctr" anchorCtr="0">
              <a:noAutofit/>
            </a:bodyPr>
            <a:lstStyle/>
            <a:p>
              <a:pPr lvl="0">
                <a:lnSpc>
                  <a:spcPct val="90000"/>
                </a:lnSpc>
                <a:buSzPts val="2400"/>
              </a:pPr>
              <a:r>
                <a:rPr lang="fi-FI" sz="2400" dirty="0"/>
                <a:t>Aseta SMART-tavoite priorisoidulle osa-alueelle</a:t>
              </a:r>
              <a:r>
                <a:rPr lang="en-US" sz="2400" b="0" i="0" u="none" strike="noStrike" cap="none" dirty="0">
                  <a:solidFill>
                    <a:schemeClr val="dk2"/>
                  </a:solidFill>
                  <a:latin typeface="Arial"/>
                  <a:ea typeface="Arial"/>
                  <a:cs typeface="Arial"/>
                  <a:sym typeface="Arial"/>
                </a:rPr>
                <a:t>.</a:t>
              </a:r>
              <a:endParaRPr dirty="0"/>
            </a:p>
          </p:txBody>
        </p:sp>
        <p:sp>
          <p:nvSpPr>
            <p:cNvPr id="197" name="Google Shape;197;p38"/>
            <p:cNvSpPr/>
            <p:nvPr/>
          </p:nvSpPr>
          <p:spPr>
            <a:xfrm>
              <a:off x="0" y="2581629"/>
              <a:ext cx="10935728" cy="730080"/>
            </a:xfrm>
            <a:prstGeom prst="roundRect">
              <a:avLst>
                <a:gd name="adj" fmla="val 16667"/>
              </a:avLst>
            </a:prstGeom>
            <a:solidFill>
              <a:srgbClr val="A987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8"/>
            <p:cNvSpPr txBox="1"/>
            <p:nvPr/>
          </p:nvSpPr>
          <p:spPr>
            <a:xfrm>
              <a:off x="35640" y="2617269"/>
              <a:ext cx="10864448" cy="658800"/>
            </a:xfrm>
            <a:prstGeom prst="rect">
              <a:avLst/>
            </a:prstGeom>
            <a:noFill/>
            <a:ln>
              <a:noFill/>
            </a:ln>
          </p:spPr>
          <p:txBody>
            <a:bodyPr spcFirstLastPara="1" wrap="square" lIns="91425" tIns="91425" rIns="91425" bIns="91425" anchor="ctr" anchorCtr="0">
              <a:noAutofit/>
            </a:bodyPr>
            <a:lstStyle/>
            <a:p>
              <a:pPr lvl="0">
                <a:lnSpc>
                  <a:spcPct val="90000"/>
                </a:lnSpc>
                <a:buSzPts val="2400"/>
              </a:pPr>
              <a:r>
                <a:rPr lang="fi-FI" sz="2400" dirty="0"/>
                <a:t>Suunnittele välitavoitteet etenemällä taaksepäin lopullisesta tavoitteesta.</a:t>
              </a:r>
              <a:endParaRPr dirty="0"/>
            </a:p>
          </p:txBody>
        </p:sp>
        <p:sp>
          <p:nvSpPr>
            <p:cNvPr id="199" name="Google Shape;199;p38"/>
            <p:cNvSpPr/>
            <p:nvPr/>
          </p:nvSpPr>
          <p:spPr>
            <a:xfrm>
              <a:off x="0" y="3424029"/>
              <a:ext cx="10935728" cy="730080"/>
            </a:xfrm>
            <a:prstGeom prst="roundRect">
              <a:avLst>
                <a:gd name="adj" fmla="val 16667"/>
              </a:avLst>
            </a:prstGeom>
            <a:solidFill>
              <a:srgbClr val="FCD5F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35640" y="3459669"/>
              <a:ext cx="10864448" cy="658800"/>
            </a:xfrm>
            <a:prstGeom prst="rect">
              <a:avLst/>
            </a:prstGeom>
            <a:noFill/>
            <a:ln>
              <a:noFill/>
            </a:ln>
          </p:spPr>
          <p:txBody>
            <a:bodyPr spcFirstLastPara="1" wrap="square" lIns="91425" tIns="91425" rIns="91425" bIns="91425" anchor="ctr" anchorCtr="0">
              <a:noAutofit/>
            </a:bodyPr>
            <a:lstStyle/>
            <a:p>
              <a:pPr lvl="0">
                <a:lnSpc>
                  <a:spcPct val="90000"/>
                </a:lnSpc>
                <a:buSzPts val="2400"/>
              </a:pPr>
              <a:r>
                <a:rPr lang="fi-FI" sz="2400" dirty="0"/>
                <a:t>Määrittele toimenpiteet, jotka perustuvat juurisyyhyn ja toissijaisiin syihin.</a:t>
              </a:r>
              <a:endParaRPr dirty="0"/>
            </a:p>
          </p:txBody>
        </p:sp>
        <p:sp>
          <p:nvSpPr>
            <p:cNvPr id="201" name="Google Shape;201;p38"/>
            <p:cNvSpPr/>
            <p:nvPr/>
          </p:nvSpPr>
          <p:spPr>
            <a:xfrm>
              <a:off x="0" y="4266429"/>
              <a:ext cx="10935728" cy="730080"/>
            </a:xfrm>
            <a:prstGeom prst="roundRect">
              <a:avLst>
                <a:gd name="adj" fmla="val 16667"/>
              </a:avLst>
            </a:prstGeom>
            <a:solidFill>
              <a:srgbClr val="A987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8"/>
            <p:cNvSpPr txBox="1"/>
            <p:nvPr/>
          </p:nvSpPr>
          <p:spPr>
            <a:xfrm>
              <a:off x="35640" y="4302069"/>
              <a:ext cx="10864448" cy="658800"/>
            </a:xfrm>
            <a:prstGeom prst="rect">
              <a:avLst/>
            </a:prstGeom>
            <a:noFill/>
            <a:ln>
              <a:noFill/>
            </a:ln>
          </p:spPr>
          <p:txBody>
            <a:bodyPr spcFirstLastPara="1" wrap="square" lIns="91425" tIns="91425" rIns="91425" bIns="91425" anchor="ctr" anchorCtr="0">
              <a:noAutofit/>
            </a:bodyPr>
            <a:lstStyle/>
            <a:p>
              <a:pPr lvl="0">
                <a:lnSpc>
                  <a:spcPct val="90000"/>
                </a:lnSpc>
                <a:buSzPts val="2400"/>
              </a:pPr>
              <a:r>
                <a:rPr lang="fi-FI" sz="2400" dirty="0"/>
                <a:t>Lisää varasuunnitelmia mahdollisten esteiden varalle.</a:t>
              </a:r>
              <a:endParaRPr sz="2800" b="0" i="0" u="none" strike="noStrike" cap="none" dirty="0">
                <a:solidFill>
                  <a:schemeClr val="dk2"/>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t>Arviointikysymykset </a:t>
            </a:r>
            <a:endParaRPr sz="2800" b="1"/>
          </a:p>
        </p:txBody>
      </p:sp>
      <p:graphicFrame>
        <p:nvGraphicFramePr>
          <p:cNvPr id="208" name="Google Shape;208;p39"/>
          <p:cNvGraphicFramePr/>
          <p:nvPr>
            <p:extLst>
              <p:ext uri="{D42A27DB-BD31-4B8C-83A1-F6EECF244321}">
                <p14:modId xmlns:p14="http://schemas.microsoft.com/office/powerpoint/2010/main" val="1713738088"/>
              </p:ext>
            </p:extLst>
          </p:nvPr>
        </p:nvGraphicFramePr>
        <p:xfrm>
          <a:off x="358345" y="939114"/>
          <a:ext cx="11684000" cy="5733170"/>
        </p:xfrm>
        <a:graphic>
          <a:graphicData uri="http://schemas.openxmlformats.org/drawingml/2006/table">
            <a:tbl>
              <a:tblPr>
                <a:noFill/>
                <a:tableStyleId>{3DC89A4C-FAC5-4093-AE1F-EA879BAF3B94}</a:tableStyleId>
              </a:tblPr>
              <a:tblGrid>
                <a:gridCol w="4962802">
                  <a:extLst>
                    <a:ext uri="{9D8B030D-6E8A-4147-A177-3AD203B41FA5}">
                      <a16:colId xmlns:a16="http://schemas.microsoft.com/office/drawing/2014/main" val="20000"/>
                    </a:ext>
                  </a:extLst>
                </a:gridCol>
                <a:gridCol w="6721198">
                  <a:extLst>
                    <a:ext uri="{9D8B030D-6E8A-4147-A177-3AD203B41FA5}">
                      <a16:colId xmlns:a16="http://schemas.microsoft.com/office/drawing/2014/main" val="20001"/>
                    </a:ext>
                  </a:extLst>
                </a:gridCol>
              </a:tblGrid>
              <a:tr h="3306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t>Kysymys</a:t>
                      </a:r>
                      <a:endParaRPr sz="1600" u="none" strike="noStrike" cap="none" dirty="0"/>
                    </a:p>
                  </a:txBody>
                  <a:tcPr marL="88200" marR="88200" marT="44100" marB="44100" anchor="ctr"/>
                </a:tc>
                <a:tc>
                  <a:txBody>
                    <a:bodyPr/>
                    <a:lstStyle/>
                    <a:p>
                      <a:pPr marL="0" marR="0" lvl="0" indent="0" algn="l" rtl="0">
                        <a:lnSpc>
                          <a:spcPct val="100000"/>
                        </a:lnSpc>
                        <a:spcBef>
                          <a:spcPts val="0"/>
                        </a:spcBef>
                        <a:spcAft>
                          <a:spcPts val="0"/>
                        </a:spcAft>
                        <a:buClr>
                          <a:srgbClr val="000000"/>
                        </a:buClr>
                        <a:buSzPts val="1600"/>
                        <a:buFont typeface="Arial"/>
                        <a:buNone/>
                      </a:pPr>
                      <a:r>
                        <a:rPr lang="fi-FI" sz="1600" b="1" dirty="0"/>
                        <a:t>Vaihtoehdot</a:t>
                      </a:r>
                      <a:endParaRPr sz="1600" b="1" u="none" strike="noStrike" cap="none" dirty="0"/>
                    </a:p>
                  </a:txBody>
                  <a:tcPr marL="88200" marR="88200" marT="44100" marB="44100" anchor="ctr"/>
                </a:tc>
                <a:extLst>
                  <a:ext uri="{0D108BD9-81ED-4DB2-BD59-A6C34878D82A}">
                    <a16:rowId xmlns:a16="http://schemas.microsoft.com/office/drawing/2014/main" val="10000"/>
                  </a:ext>
                </a:extLst>
              </a:tr>
              <a:tr h="798450">
                <a:tc>
                  <a:txBody>
                    <a:bodyPr/>
                    <a:lstStyle/>
                    <a:p>
                      <a:pPr marL="0" marR="0" lvl="0" indent="0" algn="l" rtl="0">
                        <a:lnSpc>
                          <a:spcPct val="100000"/>
                        </a:lnSpc>
                        <a:spcBef>
                          <a:spcPts val="0"/>
                        </a:spcBef>
                        <a:spcAft>
                          <a:spcPts val="0"/>
                        </a:spcAft>
                        <a:buClr>
                          <a:srgbClr val="000000"/>
                        </a:buClr>
                        <a:buSzPts val="1600"/>
                        <a:buFont typeface="Arial"/>
                        <a:buNone/>
                      </a:pPr>
                      <a:r>
                        <a:rPr lang="fi-FI" sz="1600" b="1" dirty="0"/>
                        <a:t>K1. Mitä SMART-lyhenne tarkoittaa SMART-tavoitteiden yhteydessä?</a:t>
                      </a:r>
                      <a:endParaRPr sz="1600" b="1" u="none" strike="noStrike" cap="none" dirty="0"/>
                    </a:p>
                  </a:txBody>
                  <a:tcPr marL="88200" marR="88200" marT="44100" marB="44100" anchor="ctr"/>
                </a:tc>
                <a:tc>
                  <a:txBody>
                    <a:bodyPr/>
                    <a:lstStyle/>
                    <a:p>
                      <a:pPr marL="0" marR="0" lvl="0" indent="0" algn="l" rtl="0">
                        <a:lnSpc>
                          <a:spcPct val="100000"/>
                        </a:lnSpc>
                        <a:spcBef>
                          <a:spcPts val="0"/>
                        </a:spcBef>
                        <a:spcAft>
                          <a:spcPts val="0"/>
                        </a:spcAft>
                        <a:buClr>
                          <a:srgbClr val="000000"/>
                        </a:buClr>
                        <a:buSzPts val="1600"/>
                        <a:buFont typeface="Arial"/>
                        <a:buNone/>
                      </a:pPr>
                      <a:r>
                        <a:rPr lang="fi-FI" sz="1600" dirty="0"/>
                        <a:t>A. Vakioitu, mitattava, linjassa oleva, systemaattinen, konkreettinen. B. </a:t>
                      </a:r>
                      <a:r>
                        <a:rPr lang="fi-FI" dirty="0"/>
                        <a:t>Täsmällinen, mitattava, tarkka, systemaattinen, aikaan sidottu. C. Täsmällinen, mitattava, saavutettavissa oleva, olennainen, aikaan sidottu</a:t>
                      </a:r>
                      <a:endParaRPr dirty="0"/>
                    </a:p>
                  </a:txBody>
                  <a:tcPr marL="88200" marR="88200" marT="44100" marB="44100" anchor="ctr"/>
                </a:tc>
                <a:extLst>
                  <a:ext uri="{0D108BD9-81ED-4DB2-BD59-A6C34878D82A}">
                    <a16:rowId xmlns:a16="http://schemas.microsoft.com/office/drawing/2014/main" val="10001"/>
                  </a:ext>
                </a:extLst>
              </a:tr>
              <a:tr h="1734100">
                <a:tc>
                  <a:txBody>
                    <a:bodyPr/>
                    <a:lstStyle/>
                    <a:p>
                      <a:pPr marL="0" marR="0" lvl="0" indent="0" algn="l" rtl="0">
                        <a:lnSpc>
                          <a:spcPct val="100000"/>
                        </a:lnSpc>
                        <a:spcBef>
                          <a:spcPts val="0"/>
                        </a:spcBef>
                        <a:spcAft>
                          <a:spcPts val="0"/>
                        </a:spcAft>
                        <a:buClr>
                          <a:srgbClr val="000000"/>
                        </a:buClr>
                        <a:buSzPts val="1600"/>
                        <a:buFont typeface="Arial"/>
                        <a:buNone/>
                      </a:pPr>
                      <a:r>
                        <a:rPr lang="fi-FI" sz="1600" b="1" dirty="0"/>
                        <a:t>K2. Mikä seuraavista on SMART-tavoite </a:t>
                      </a:r>
                      <a:r>
                        <a:rPr lang="fi-FI" sz="1600" b="1" dirty="0" err="1"/>
                        <a:t>pelillistämiseen</a:t>
                      </a:r>
                      <a:r>
                        <a:rPr lang="fi-FI" sz="1600" b="1" dirty="0"/>
                        <a:t> liittyen?</a:t>
                      </a:r>
                      <a:endParaRPr sz="1600" b="1" u="none" strike="noStrike" cap="none" dirty="0"/>
                    </a:p>
                  </a:txBody>
                  <a:tcPr marL="88200" marR="88200" marT="44100" marB="44100" anchor="ctr"/>
                </a:tc>
                <a:tc>
                  <a:txBody>
                    <a:bodyPr/>
                    <a:lstStyle/>
                    <a:p>
                      <a:r>
                        <a:rPr lang="fi-FI" sz="1600" b="0" dirty="0"/>
                        <a:t>A. Yritän tehdä oppitunneistani hauskempia käyttämällä erilaisia pelejä ja haasteita lukuvuoden aikana. </a:t>
                      </a:r>
                    </a:p>
                    <a:p>
                      <a:r>
                        <a:rPr lang="fi-FI" sz="1600" b="0" dirty="0"/>
                        <a:t>B. Suunnittelen ja toteutan pisteisiin perustuvan palkitsemisjärjestelmän luonnontieteen tunneillani seuraavan kahden kuukauden aikana lisätäkseni oppilaiden osallistumista 20 %. C. Käytän verkkopohjaisia tietovisoja ja tehtäviä aina kun mahdollista tehdäkseni oppimisesta oppilailleni mielekkäämpää.</a:t>
                      </a:r>
                    </a:p>
                  </a:txBody>
                  <a:tcPr marL="88200" marR="88200" marT="44100" marB="44100" anchor="ctr"/>
                </a:tc>
                <a:extLst>
                  <a:ext uri="{0D108BD9-81ED-4DB2-BD59-A6C34878D82A}">
                    <a16:rowId xmlns:a16="http://schemas.microsoft.com/office/drawing/2014/main" val="10002"/>
                  </a:ext>
                </a:extLst>
              </a:tr>
              <a:tr h="1500200">
                <a:tc>
                  <a:txBody>
                    <a:bodyPr/>
                    <a:lstStyle/>
                    <a:p>
                      <a:pPr marL="0" marR="0" lvl="0" indent="0" algn="l" rtl="0">
                        <a:lnSpc>
                          <a:spcPct val="100000"/>
                        </a:lnSpc>
                        <a:spcBef>
                          <a:spcPts val="0"/>
                        </a:spcBef>
                        <a:spcAft>
                          <a:spcPts val="0"/>
                        </a:spcAft>
                        <a:buClr>
                          <a:srgbClr val="000000"/>
                        </a:buClr>
                        <a:buSzPts val="1600"/>
                        <a:buFont typeface="Arial"/>
                        <a:buNone/>
                      </a:pPr>
                      <a:r>
                        <a:rPr lang="fi-FI" sz="1600" b="1" dirty="0"/>
                        <a:t>K3. Mikä periaate kuvaa parhaiten toimintasuunnitelman laatimisprosessia?</a:t>
                      </a:r>
                      <a:endParaRPr sz="1600" b="1" u="none" strike="noStrike" cap="none" dirty="0"/>
                    </a:p>
                  </a:txBody>
                  <a:tcPr marL="88200" marR="88200" marT="44100" marB="44100" anchor="ctr"/>
                </a:tc>
                <a:tc>
                  <a:txBody>
                    <a:bodyPr/>
                    <a:lstStyle/>
                    <a:p>
                      <a:r>
                        <a:rPr lang="fi-FI" sz="1600" b="0" dirty="0"/>
                        <a:t>A. Keskity ensisijaisesti heikoimpaan osa-alueeseen ja suuntaa kaikki resurssit siihen. B. Priorisoi heikoin osa-alue, mutta huomioi myös, miten vahvuudet parhaiten suoriutuvilta osa-alueilta voivat tukea kehittymistä. C. Priorisoi vahvin osa-alue, sillä siellä tehdyt parannukset voivat heijastua myönteisesti myös muihin osa-alueisiin.</a:t>
                      </a:r>
                    </a:p>
                  </a:txBody>
                  <a:tcPr marL="88200" marR="88200" marT="44100" marB="44100" anchor="ctr"/>
                </a:tc>
                <a:extLst>
                  <a:ext uri="{0D108BD9-81ED-4DB2-BD59-A6C34878D82A}">
                    <a16:rowId xmlns:a16="http://schemas.microsoft.com/office/drawing/2014/main" val="10003"/>
                  </a:ext>
                </a:extLst>
              </a:tr>
              <a:tr h="1266275">
                <a:tc>
                  <a:txBody>
                    <a:bodyPr/>
                    <a:lstStyle/>
                    <a:p>
                      <a:pPr marL="0" marR="0" lvl="0" indent="0" algn="l" rtl="0">
                        <a:lnSpc>
                          <a:spcPct val="100000"/>
                        </a:lnSpc>
                        <a:spcBef>
                          <a:spcPts val="0"/>
                        </a:spcBef>
                        <a:spcAft>
                          <a:spcPts val="0"/>
                        </a:spcAft>
                        <a:buClr>
                          <a:srgbClr val="000000"/>
                        </a:buClr>
                        <a:buSzPts val="1600"/>
                        <a:buFont typeface="Arial"/>
                        <a:buNone/>
                      </a:pPr>
                      <a:r>
                        <a:rPr lang="fi-FI" sz="1600" b="1" dirty="0"/>
                        <a:t>K4. Mikä lähestymistapa vastaa parhaiten toimintasuunnitelman toimenpiteiden valintaa?</a:t>
                      </a:r>
                      <a:endParaRPr sz="1600" b="1" u="none" strike="noStrike" cap="none" dirty="0"/>
                    </a:p>
                  </a:txBody>
                  <a:tcPr marL="88200" marR="88200" marT="44100" marB="44100" anchor="ctr"/>
                </a:tc>
                <a:tc>
                  <a:txBody>
                    <a:bodyPr/>
                    <a:lstStyle/>
                    <a:p>
                      <a:r>
                        <a:rPr lang="fi-FI" sz="1600" b="0" dirty="0"/>
                        <a:t>A. Tunnista toimenpiteet ensisijaisesti nykytilan juurisyyn perusteella, huomioiden samalla myös muut vaikuttavat tekijät. B. Keskity toimenpiteisiin, jotka voidaan toteuttaa nopeasti ja jotka auttavat rakentamaan etenemisen vauhtia. C. Valitse toimenpiteitä, jotka hyödyntävät parhaiten suoriutuvien osa-alueiden vahvuuksia.</a:t>
                      </a:r>
                    </a:p>
                  </a:txBody>
                  <a:tcPr marL="88200" marR="88200" marT="44100" marB="4410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t>Arviointi</a:t>
            </a:r>
            <a:endParaRPr sz="2800"/>
          </a:p>
        </p:txBody>
      </p:sp>
      <p:grpSp>
        <p:nvGrpSpPr>
          <p:cNvPr id="214" name="Google Shape;214;p40"/>
          <p:cNvGrpSpPr/>
          <p:nvPr/>
        </p:nvGrpSpPr>
        <p:grpSpPr>
          <a:xfrm>
            <a:off x="-5170637" y="111860"/>
            <a:ext cx="16709460" cy="6915513"/>
            <a:chOff x="-5763761" y="-889038"/>
            <a:chExt cx="16709460" cy="6915513"/>
          </a:xfrm>
        </p:grpSpPr>
        <p:sp>
          <p:nvSpPr>
            <p:cNvPr id="215" name="Google Shape;215;p40"/>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0"/>
            <p:cNvSpPr/>
            <p:nvPr/>
          </p:nvSpPr>
          <p:spPr>
            <a:xfrm>
              <a:off x="944389" y="733934"/>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0"/>
            <p:cNvSpPr txBox="1"/>
            <p:nvPr/>
          </p:nvSpPr>
          <p:spPr>
            <a:xfrm>
              <a:off x="944389" y="733934"/>
              <a:ext cx="10001310" cy="1467662"/>
            </a:xfrm>
            <a:prstGeom prst="rect">
              <a:avLst/>
            </a:prstGeom>
            <a:noFill/>
            <a:ln>
              <a:noFill/>
            </a:ln>
          </p:spPr>
          <p:txBody>
            <a:bodyPr spcFirstLastPara="1" wrap="square" lIns="1164950" tIns="50800" rIns="50800" bIns="50800" anchor="ctr" anchorCtr="0">
              <a:noAutofit/>
            </a:bodyPr>
            <a:lstStyle/>
            <a:p>
              <a:pPr lvl="0">
                <a:lnSpc>
                  <a:spcPct val="90000"/>
                </a:lnSpc>
                <a:buSzPts val="2000"/>
              </a:pPr>
              <a:r>
                <a:rPr lang="en-US" sz="2000" b="1" i="0" u="none" strike="noStrike" cap="none" dirty="0">
                  <a:solidFill>
                    <a:schemeClr val="dk2"/>
                  </a:solidFill>
                  <a:latin typeface="Arial"/>
                  <a:ea typeface="Arial"/>
                  <a:cs typeface="Arial"/>
                  <a:sym typeface="Arial"/>
                </a:rPr>
                <a:t>Q1. What does SMART stand for?</a:t>
              </a:r>
              <a:br>
                <a:rPr lang="en-US" sz="2000" b="0" i="0" u="none" strike="noStrike" cap="none" dirty="0">
                  <a:solidFill>
                    <a:schemeClr val="dk2"/>
                  </a:solidFill>
                  <a:latin typeface="Arial"/>
                  <a:ea typeface="Arial"/>
                  <a:cs typeface="Arial"/>
                  <a:sym typeface="Arial"/>
                </a:rPr>
              </a:br>
              <a:r>
                <a:rPr lang="en-US" sz="2000" dirty="0">
                  <a:solidFill>
                    <a:schemeClr val="dk2"/>
                  </a:solidFill>
                </a:rPr>
                <a:t>A. </a:t>
              </a:r>
              <a:r>
                <a:rPr lang="fi-FI" sz="2000" dirty="0"/>
                <a:t>Vakioitu, mitattava, linjassa oleva, systemaattinen, konkreettinen.</a:t>
              </a:r>
              <a:br>
                <a:rPr lang="en-US" sz="2000" b="0" i="0" u="none" strike="noStrike" cap="none" dirty="0">
                  <a:solidFill>
                    <a:schemeClr val="dk2"/>
                  </a:solidFill>
                  <a:latin typeface="Arial"/>
                  <a:ea typeface="Arial"/>
                  <a:cs typeface="Arial"/>
                  <a:sym typeface="Arial"/>
                </a:rPr>
              </a:br>
              <a:r>
                <a:rPr lang="en-US" sz="2000" dirty="0">
                  <a:solidFill>
                    <a:schemeClr val="dk2"/>
                  </a:solidFill>
                </a:rPr>
                <a:t>B. </a:t>
              </a:r>
              <a:r>
                <a:rPr lang="fi-FI" sz="2000" dirty="0"/>
                <a:t>Täsmällinen, mitattava, tarkka, systemaattinen, aikaan sidottu. </a:t>
              </a:r>
              <a:br>
                <a:rPr lang="en-US" sz="2000" b="0" i="0" u="none" strike="noStrike" cap="none" dirty="0">
                  <a:solidFill>
                    <a:schemeClr val="dk2"/>
                  </a:solidFill>
                  <a:latin typeface="Arial"/>
                  <a:ea typeface="Arial"/>
                  <a:cs typeface="Arial"/>
                  <a:sym typeface="Arial"/>
                </a:rPr>
              </a:br>
              <a:r>
                <a:rPr lang="en-US" sz="2000" dirty="0">
                  <a:solidFill>
                    <a:schemeClr val="dk2"/>
                  </a:solidFill>
                </a:rPr>
                <a:t>C. </a:t>
              </a:r>
              <a:r>
                <a:rPr lang="fi-FI" sz="2000" b="1" dirty="0"/>
                <a:t>Täsmällinen, mitattava, saavutettavissa oleva, olennainen, aikaan sidottu</a:t>
              </a:r>
              <a:r>
                <a:rPr lang="en-US" sz="2000" b="0" i="0" u="none" strike="noStrike" cap="none" dirty="0">
                  <a:solidFill>
                    <a:schemeClr val="dk2"/>
                  </a:solidFill>
                  <a:latin typeface="Arial"/>
                  <a:ea typeface="Arial"/>
                  <a:cs typeface="Arial"/>
                  <a:sym typeface="Arial"/>
                </a:rPr>
                <a:t>✔</a:t>
              </a:r>
              <a:endParaRPr dirty="0"/>
            </a:p>
          </p:txBody>
        </p:sp>
        <p:sp>
          <p:nvSpPr>
            <p:cNvPr id="218" name="Google Shape;218;p40"/>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0"/>
            <p:cNvSpPr/>
            <p:nvPr/>
          </p:nvSpPr>
          <p:spPr>
            <a:xfrm>
              <a:off x="944389" y="2935839"/>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0"/>
            <p:cNvSpPr txBox="1"/>
            <p:nvPr/>
          </p:nvSpPr>
          <p:spPr>
            <a:xfrm>
              <a:off x="944389" y="2935839"/>
              <a:ext cx="10001310" cy="1467662"/>
            </a:xfrm>
            <a:prstGeom prst="rect">
              <a:avLst/>
            </a:prstGeom>
            <a:noFill/>
            <a:ln>
              <a:noFill/>
            </a:ln>
          </p:spPr>
          <p:txBody>
            <a:bodyPr spcFirstLastPara="1" wrap="square" lIns="1164950" tIns="50800" rIns="50800" bIns="50800" anchor="ctr" anchorCtr="0">
              <a:noAutofit/>
            </a:bodyPr>
            <a:lstStyle/>
            <a:p>
              <a:pPr lvl="0">
                <a:lnSpc>
                  <a:spcPct val="90000"/>
                </a:lnSpc>
                <a:buSzPts val="2000"/>
              </a:pPr>
              <a:r>
                <a:rPr lang="fi-FI" sz="2000" b="1" dirty="0"/>
                <a:t>Palaute:</a:t>
              </a:r>
            </a:p>
            <a:p>
              <a:pPr lvl="0">
                <a:lnSpc>
                  <a:spcPct val="90000"/>
                </a:lnSpc>
                <a:buSzPts val="2000"/>
              </a:pPr>
              <a:r>
                <a:rPr lang="fi-FI" sz="2000" b="1" dirty="0"/>
                <a:t>Oikein:</a:t>
              </a:r>
              <a:r>
                <a:rPr lang="fi-FI" sz="2000" dirty="0"/>
                <a:t> SMART = täsmällinen, mitattava, saavutettavissa oleva, olennainen, aikaan sidottu.</a:t>
              </a:r>
              <a:br>
                <a:rPr lang="fi-FI" sz="2000" dirty="0"/>
              </a:br>
              <a:r>
                <a:rPr lang="fi-FI" sz="2000" b="1" dirty="0"/>
                <a:t>Väärin:</a:t>
              </a:r>
              <a:r>
                <a:rPr lang="fi-FI" sz="2000" dirty="0"/>
                <a:t> Muut vaihtoehdot sisältävät elementtejä, jotka eivät kuulu SMART-viitekehykseen.</a:t>
              </a:r>
              <a:endParaRPr dirty="0"/>
            </a:p>
          </p:txBody>
        </p:sp>
        <p:sp>
          <p:nvSpPr>
            <p:cNvPr id="221" name="Google Shape;221;p40"/>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t>Arviointi</a:t>
            </a:r>
            <a:endParaRPr sz="2800"/>
          </a:p>
        </p:txBody>
      </p:sp>
      <p:grpSp>
        <p:nvGrpSpPr>
          <p:cNvPr id="227" name="Google Shape;227;p41"/>
          <p:cNvGrpSpPr/>
          <p:nvPr/>
        </p:nvGrpSpPr>
        <p:grpSpPr>
          <a:xfrm>
            <a:off x="-5170637" y="111860"/>
            <a:ext cx="16709460" cy="6915513"/>
            <a:chOff x="-5763761" y="-889038"/>
            <a:chExt cx="16709460" cy="6915513"/>
          </a:xfrm>
        </p:grpSpPr>
        <p:sp>
          <p:nvSpPr>
            <p:cNvPr id="228" name="Google Shape;228;p41"/>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1"/>
            <p:cNvSpPr/>
            <p:nvPr/>
          </p:nvSpPr>
          <p:spPr>
            <a:xfrm>
              <a:off x="944389" y="733934"/>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1"/>
            <p:cNvSpPr txBox="1"/>
            <p:nvPr/>
          </p:nvSpPr>
          <p:spPr>
            <a:xfrm>
              <a:off x="944389" y="733934"/>
              <a:ext cx="10001310" cy="1467662"/>
            </a:xfrm>
            <a:prstGeom prst="rect">
              <a:avLst/>
            </a:prstGeom>
            <a:noFill/>
            <a:ln>
              <a:noFill/>
            </a:ln>
          </p:spPr>
          <p:txBody>
            <a:bodyPr spcFirstLastPara="1" wrap="square" lIns="1164950" tIns="45700" rIns="45700" bIns="45700" anchor="ctr" anchorCtr="0">
              <a:noAutofit/>
            </a:bodyPr>
            <a:lstStyle/>
            <a:p>
              <a:pPr>
                <a:lnSpc>
                  <a:spcPct val="90000"/>
                </a:lnSpc>
                <a:buSzPts val="1800"/>
              </a:pPr>
              <a:r>
                <a:rPr lang="fi-FI" b="1" dirty="0"/>
                <a:t>K2. Mikä seuraavista on SMART-tavoite </a:t>
              </a:r>
              <a:r>
                <a:rPr lang="fi-FI" b="1" dirty="0" err="1"/>
                <a:t>pelillistämiseen</a:t>
              </a:r>
              <a:r>
                <a:rPr lang="fi-FI" b="1" dirty="0"/>
                <a:t> liittyen?</a:t>
              </a:r>
              <a:br>
                <a:rPr lang="en-US" b="0" i="0" u="none" strike="noStrike" cap="none" dirty="0">
                  <a:solidFill>
                    <a:schemeClr val="dk2"/>
                  </a:solidFill>
                  <a:latin typeface="Arial"/>
                  <a:ea typeface="Arial"/>
                  <a:cs typeface="Arial"/>
                  <a:sym typeface="Arial"/>
                </a:rPr>
              </a:br>
              <a:r>
                <a:rPr lang="en-US" dirty="0">
                  <a:solidFill>
                    <a:schemeClr val="dk2"/>
                  </a:solidFill>
                </a:rPr>
                <a:t>A. </a:t>
              </a:r>
              <a:r>
                <a:rPr lang="en-US" b="0" i="0" u="none" strike="noStrike" cap="none" dirty="0">
                  <a:solidFill>
                    <a:schemeClr val="dk2"/>
                  </a:solidFill>
                  <a:latin typeface="Arial"/>
                  <a:ea typeface="Arial"/>
                  <a:cs typeface="Arial"/>
                  <a:sym typeface="Arial"/>
                </a:rPr>
                <a:t>“</a:t>
              </a:r>
              <a:r>
                <a:rPr lang="fi-FI" dirty="0"/>
                <a:t>Yritän tehdä oppitunneistani hauskempia käyttämällä erilaisia pelejä ja haasteita lukuvuoden aikana</a:t>
              </a:r>
              <a:r>
                <a:rPr lang="en-US" b="0" i="0" u="none" strike="noStrike" cap="none" dirty="0">
                  <a:solidFill>
                    <a:schemeClr val="dk2"/>
                  </a:solidFill>
                  <a:latin typeface="Arial"/>
                  <a:ea typeface="Arial"/>
                  <a:cs typeface="Arial"/>
                  <a:sym typeface="Arial"/>
                </a:rPr>
                <a:t>.”</a:t>
              </a:r>
              <a:br>
                <a:rPr lang="en-US" b="0" i="0" u="none" strike="noStrike" cap="none" dirty="0">
                  <a:solidFill>
                    <a:schemeClr val="dk2"/>
                  </a:solidFill>
                  <a:latin typeface="Arial"/>
                  <a:ea typeface="Arial"/>
                  <a:cs typeface="Arial"/>
                  <a:sym typeface="Arial"/>
                </a:rPr>
              </a:br>
              <a:r>
                <a:rPr lang="en-US" dirty="0">
                  <a:solidFill>
                    <a:schemeClr val="dk2"/>
                  </a:solidFill>
                </a:rPr>
                <a:t>B. </a:t>
              </a:r>
              <a:r>
                <a:rPr lang="en-US" b="1" i="0" u="none" strike="noStrike" cap="none" dirty="0">
                  <a:solidFill>
                    <a:schemeClr val="dk2"/>
                  </a:solidFill>
                  <a:latin typeface="Arial"/>
                  <a:ea typeface="Arial"/>
                  <a:cs typeface="Arial"/>
                  <a:sym typeface="Arial"/>
                </a:rPr>
                <a:t>“</a:t>
              </a:r>
              <a:r>
                <a:rPr lang="fi-FI" b="1" dirty="0"/>
                <a:t>Suunnittelen ja toteutan pisteisiin perustuvan palkitsemisjärjestelmän luonnontieteen tunneillani seuraavan kahden kuukauden aikana lisätäkseni oppilaiden osallistumista 20 %”.</a:t>
              </a:r>
              <a:r>
                <a:rPr lang="en-US" b="0" i="0" u="none" strike="noStrike" cap="none" dirty="0">
                  <a:solidFill>
                    <a:schemeClr val="dk2"/>
                  </a:solidFill>
                  <a:latin typeface="Arial"/>
                  <a:ea typeface="Arial"/>
                  <a:cs typeface="Arial"/>
                  <a:sym typeface="Arial"/>
                </a:rPr>
                <a:t>✔</a:t>
              </a:r>
              <a:br>
                <a:rPr lang="en-US" b="0" i="0" u="none" strike="noStrike" cap="none" dirty="0">
                  <a:solidFill>
                    <a:schemeClr val="dk2"/>
                  </a:solidFill>
                  <a:latin typeface="Arial"/>
                  <a:ea typeface="Arial"/>
                  <a:cs typeface="Arial"/>
                  <a:sym typeface="Arial"/>
                </a:rPr>
              </a:br>
              <a:r>
                <a:rPr lang="en-US" dirty="0">
                  <a:solidFill>
                    <a:schemeClr val="dk2"/>
                  </a:solidFill>
                </a:rPr>
                <a:t>C. </a:t>
              </a:r>
              <a:r>
                <a:rPr lang="en-US" b="0" i="0" u="none" strike="noStrike" cap="none" dirty="0">
                  <a:solidFill>
                    <a:schemeClr val="dk2"/>
                  </a:solidFill>
                  <a:latin typeface="Arial"/>
                  <a:ea typeface="Arial"/>
                  <a:cs typeface="Arial"/>
                  <a:sym typeface="Arial"/>
                </a:rPr>
                <a:t>“</a:t>
              </a:r>
              <a:r>
                <a:rPr lang="fi-FI" dirty="0"/>
                <a:t>Käytän verkkopohjaisia tietovisoja ja tehtäviä aina kun mahdollista tehdäkseni oppimisesta oppilailleni mielekkäämpää”.</a:t>
              </a:r>
              <a:endParaRPr dirty="0"/>
            </a:p>
          </p:txBody>
        </p:sp>
        <p:sp>
          <p:nvSpPr>
            <p:cNvPr id="231" name="Google Shape;231;p41"/>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1"/>
            <p:cNvSpPr/>
            <p:nvPr/>
          </p:nvSpPr>
          <p:spPr>
            <a:xfrm>
              <a:off x="944389" y="2935839"/>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1"/>
            <p:cNvSpPr txBox="1"/>
            <p:nvPr/>
          </p:nvSpPr>
          <p:spPr>
            <a:xfrm>
              <a:off x="944389" y="2935839"/>
              <a:ext cx="10001310" cy="1467662"/>
            </a:xfrm>
            <a:prstGeom prst="rect">
              <a:avLst/>
            </a:prstGeom>
            <a:noFill/>
            <a:ln>
              <a:noFill/>
            </a:ln>
          </p:spPr>
          <p:txBody>
            <a:bodyPr spcFirstLastPara="1" wrap="square" lIns="1164950" tIns="45700" rIns="45700" bIns="45700" anchor="ctr" anchorCtr="0">
              <a:noAutofit/>
            </a:bodyPr>
            <a:lstStyle/>
            <a:p>
              <a:pPr lvl="0">
                <a:lnSpc>
                  <a:spcPct val="90000"/>
                </a:lnSpc>
                <a:buSzPts val="1800"/>
              </a:pPr>
              <a:r>
                <a:rPr lang="fi-FI" sz="1800" b="1" dirty="0"/>
                <a:t>Palaute:</a:t>
              </a:r>
            </a:p>
            <a:p>
              <a:pPr lvl="0">
                <a:lnSpc>
                  <a:spcPct val="90000"/>
                </a:lnSpc>
                <a:buSzPts val="1800"/>
              </a:pPr>
              <a:r>
                <a:rPr lang="fi-FI" sz="1800" b="1" dirty="0"/>
                <a:t>Oikein:</a:t>
              </a:r>
              <a:r>
                <a:rPr lang="fi-FI" sz="1800" dirty="0"/>
                <a:t> täsmällinen, mitattava, olennainen, aikaan sidottu.</a:t>
              </a:r>
              <a:endParaRPr dirty="0"/>
            </a:p>
          </p:txBody>
        </p:sp>
        <p:sp>
          <p:nvSpPr>
            <p:cNvPr id="234" name="Google Shape;234;p41"/>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t>Arviointi</a:t>
            </a:r>
            <a:endParaRPr sz="2800"/>
          </a:p>
        </p:txBody>
      </p:sp>
      <p:grpSp>
        <p:nvGrpSpPr>
          <p:cNvPr id="240" name="Google Shape;240;p42"/>
          <p:cNvGrpSpPr/>
          <p:nvPr/>
        </p:nvGrpSpPr>
        <p:grpSpPr>
          <a:xfrm>
            <a:off x="-5170637" y="111860"/>
            <a:ext cx="16734163" cy="6915513"/>
            <a:chOff x="-5763761" y="-889038"/>
            <a:chExt cx="16734163" cy="6915513"/>
          </a:xfrm>
        </p:grpSpPr>
        <p:sp>
          <p:nvSpPr>
            <p:cNvPr id="241" name="Google Shape;241;p42"/>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2"/>
            <p:cNvSpPr/>
            <p:nvPr/>
          </p:nvSpPr>
          <p:spPr>
            <a:xfrm>
              <a:off x="969092" y="771007"/>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2"/>
            <p:cNvSpPr txBox="1"/>
            <p:nvPr/>
          </p:nvSpPr>
          <p:spPr>
            <a:xfrm>
              <a:off x="969092" y="771007"/>
              <a:ext cx="10001310" cy="1467662"/>
            </a:xfrm>
            <a:prstGeom prst="rect">
              <a:avLst/>
            </a:prstGeom>
            <a:noFill/>
            <a:ln>
              <a:noFill/>
            </a:ln>
          </p:spPr>
          <p:txBody>
            <a:bodyPr spcFirstLastPara="1" wrap="square" lIns="1164950" tIns="50800" rIns="50800" bIns="50800" anchor="ctr" anchorCtr="0">
              <a:noAutofit/>
            </a:bodyPr>
            <a:lstStyle/>
            <a:p>
              <a:pPr>
                <a:lnSpc>
                  <a:spcPct val="90000"/>
                </a:lnSpc>
                <a:buSzPts val="2000"/>
              </a:pPr>
              <a:r>
                <a:rPr lang="fi-FI" sz="1800" b="1" dirty="0"/>
                <a:t>K3. Mikä periaate kuvaa parhaiten toimintasuunnitelman laatimisprosessia?</a:t>
              </a:r>
            </a:p>
            <a:p>
              <a:pPr lvl="0">
                <a:lnSpc>
                  <a:spcPct val="90000"/>
                </a:lnSpc>
                <a:buSzPts val="2000"/>
              </a:pPr>
              <a:r>
                <a:rPr lang="en-US" sz="1800" dirty="0">
                  <a:solidFill>
                    <a:schemeClr val="dk2"/>
                  </a:solidFill>
                </a:rPr>
                <a:t>A. </a:t>
              </a:r>
              <a:r>
                <a:rPr lang="fi-FI" sz="1800" dirty="0"/>
                <a:t>Keskity ensisijaisesti heikoimpaan osa-alueeseen ja suuntaa kaikki resurssit siihen. </a:t>
              </a:r>
              <a:r>
                <a:rPr lang="en-US" sz="1800" dirty="0">
                  <a:solidFill>
                    <a:schemeClr val="dk2"/>
                  </a:solidFill>
                </a:rPr>
                <a:t>B. </a:t>
              </a:r>
              <a:r>
                <a:rPr lang="fi-FI" sz="1800" b="1" dirty="0"/>
                <a:t>Priorisoi heikoin osa-alue, mutta huomioi myös, miten vahvuudet parhaiten suoriutuvilta osa-alueilta voivat tukea kehittymistä</a:t>
              </a:r>
              <a:r>
                <a:rPr lang="fi-FI" sz="1800" dirty="0"/>
                <a:t>. </a:t>
              </a:r>
              <a:r>
                <a:rPr lang="en-US" sz="1800" b="0" i="0" u="none" strike="noStrike" cap="none" dirty="0">
                  <a:solidFill>
                    <a:schemeClr val="dk2"/>
                  </a:solidFill>
                  <a:latin typeface="Arial"/>
                  <a:ea typeface="Arial"/>
                  <a:cs typeface="Arial"/>
                  <a:sym typeface="Arial"/>
                </a:rPr>
                <a:t>✔</a:t>
              </a:r>
              <a:r>
                <a:rPr lang="en-US" sz="1800" dirty="0">
                  <a:solidFill>
                    <a:schemeClr val="dk2"/>
                  </a:solidFill>
                </a:rPr>
                <a:t> C. </a:t>
              </a:r>
              <a:r>
                <a:rPr lang="fi-FI" sz="1800" dirty="0"/>
                <a:t>Priorisoi vahvin osa-alue, sillä siellä tehdyt parannukset voivat heijastua myönteisesti myös muihin osa-alueisiin</a:t>
              </a:r>
              <a:r>
                <a:rPr lang="fi-FI" sz="2000" dirty="0"/>
                <a:t>.</a:t>
              </a:r>
              <a:endParaRPr dirty="0"/>
            </a:p>
          </p:txBody>
        </p:sp>
        <p:sp>
          <p:nvSpPr>
            <p:cNvPr id="244" name="Google Shape;244;p42"/>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p:nvPr/>
          </p:nvSpPr>
          <p:spPr>
            <a:xfrm>
              <a:off x="969092" y="2972912"/>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2"/>
            <p:cNvSpPr txBox="1"/>
            <p:nvPr/>
          </p:nvSpPr>
          <p:spPr>
            <a:xfrm>
              <a:off x="969092" y="2972912"/>
              <a:ext cx="10001310" cy="1467662"/>
            </a:xfrm>
            <a:prstGeom prst="rect">
              <a:avLst/>
            </a:prstGeom>
            <a:noFill/>
            <a:ln>
              <a:noFill/>
            </a:ln>
          </p:spPr>
          <p:txBody>
            <a:bodyPr spcFirstLastPara="1" wrap="square" lIns="1164950" tIns="50800" rIns="50800" bIns="50800" anchor="ctr" anchorCtr="0">
              <a:noAutofit/>
            </a:bodyPr>
            <a:lstStyle/>
            <a:p>
              <a:pPr lvl="0">
                <a:lnSpc>
                  <a:spcPct val="90000"/>
                </a:lnSpc>
                <a:buSzPts val="2000"/>
              </a:pPr>
              <a:r>
                <a:rPr lang="fi-FI" sz="2000" b="1" dirty="0"/>
                <a:t>Palaute:</a:t>
              </a:r>
              <a:br>
                <a:rPr lang="en-US" sz="2000" b="0" i="0" u="none" strike="noStrike" cap="none" dirty="0">
                  <a:solidFill>
                    <a:schemeClr val="dk2"/>
                  </a:solidFill>
                  <a:latin typeface="Arial"/>
                  <a:ea typeface="Arial"/>
                  <a:cs typeface="Arial"/>
                  <a:sym typeface="Arial"/>
                </a:rPr>
              </a:br>
              <a:r>
                <a:rPr lang="fi-FI" sz="2000" b="1" dirty="0"/>
                <a:t>Oikein: Toimintasuunnitelma perustuu juurisyyanalyysiin ja vahvuuksiin.</a:t>
              </a:r>
              <a:endParaRPr b="1" dirty="0"/>
            </a:p>
          </p:txBody>
        </p:sp>
        <p:sp>
          <p:nvSpPr>
            <p:cNvPr id="247" name="Google Shape;247;p42"/>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t>Arviointi</a:t>
            </a:r>
            <a:endParaRPr sz="2800"/>
          </a:p>
        </p:txBody>
      </p:sp>
      <p:grpSp>
        <p:nvGrpSpPr>
          <p:cNvPr id="253" name="Google Shape;253;p43"/>
          <p:cNvGrpSpPr/>
          <p:nvPr/>
        </p:nvGrpSpPr>
        <p:grpSpPr>
          <a:xfrm>
            <a:off x="-5170637" y="111860"/>
            <a:ext cx="16734163" cy="6915513"/>
            <a:chOff x="-5763761" y="-889038"/>
            <a:chExt cx="16734163" cy="6915513"/>
          </a:xfrm>
        </p:grpSpPr>
        <p:sp>
          <p:nvSpPr>
            <p:cNvPr id="254" name="Google Shape;254;p43"/>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3"/>
            <p:cNvSpPr/>
            <p:nvPr/>
          </p:nvSpPr>
          <p:spPr>
            <a:xfrm>
              <a:off x="969092" y="771007"/>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3"/>
            <p:cNvSpPr txBox="1"/>
            <p:nvPr/>
          </p:nvSpPr>
          <p:spPr>
            <a:xfrm>
              <a:off x="969092" y="771007"/>
              <a:ext cx="10001310" cy="1467662"/>
            </a:xfrm>
            <a:prstGeom prst="rect">
              <a:avLst/>
            </a:prstGeom>
            <a:noFill/>
            <a:ln>
              <a:noFill/>
            </a:ln>
          </p:spPr>
          <p:txBody>
            <a:bodyPr spcFirstLastPara="1" wrap="square" lIns="1164950" tIns="50800" rIns="50800" bIns="50800" anchor="ctr" anchorCtr="0">
              <a:noAutofit/>
            </a:bodyPr>
            <a:lstStyle/>
            <a:p>
              <a:pPr>
                <a:lnSpc>
                  <a:spcPct val="90000"/>
                </a:lnSpc>
                <a:buSzPts val="2000"/>
              </a:pPr>
              <a:r>
                <a:rPr lang="fi-FI" sz="1600" b="1" dirty="0"/>
                <a:t>K4. Mikä lähestymistapa vastaa parhaiten toimintasuunnitelman toimenpiteiden valintaa?</a:t>
              </a:r>
            </a:p>
            <a:p>
              <a:pPr lvl="0">
                <a:lnSpc>
                  <a:spcPct val="90000"/>
                </a:lnSpc>
                <a:buSzPts val="2000"/>
              </a:pPr>
              <a:r>
                <a:rPr lang="en-US" sz="1600" dirty="0">
                  <a:solidFill>
                    <a:schemeClr val="dk2"/>
                  </a:solidFill>
                </a:rPr>
                <a:t>A. </a:t>
              </a:r>
              <a:r>
                <a:rPr lang="fi-FI" sz="1600" b="1" dirty="0"/>
                <a:t>Tunnista toimenpiteet ensisijaisesti nykytilan juurisyyn perusteella, huomioiden samalla myös muut vaikuttavat tekijät. </a:t>
              </a:r>
              <a:r>
                <a:rPr lang="en-US" sz="1600" b="0" i="0" u="none" strike="noStrike" cap="none" dirty="0">
                  <a:solidFill>
                    <a:schemeClr val="dk2"/>
                  </a:solidFill>
                  <a:latin typeface="Arial"/>
                  <a:ea typeface="Arial"/>
                  <a:cs typeface="Arial"/>
                  <a:sym typeface="Arial"/>
                </a:rPr>
                <a:t>✔</a:t>
              </a:r>
              <a:r>
                <a:rPr lang="en-US" sz="1600" dirty="0">
                  <a:solidFill>
                    <a:schemeClr val="dk2"/>
                  </a:solidFill>
                </a:rPr>
                <a:t> B. </a:t>
              </a:r>
              <a:r>
                <a:rPr lang="fi-FI" sz="1600" dirty="0"/>
                <a:t>Keskity toimenpiteisiin, jotka voidaan toteuttaa nopeasti ja jotka auttavat rakentamaan etenemisen vauhtia. </a:t>
              </a:r>
              <a:r>
                <a:rPr lang="en-US" sz="1600" dirty="0">
                  <a:solidFill>
                    <a:schemeClr val="dk2"/>
                  </a:solidFill>
                </a:rPr>
                <a:t>C. </a:t>
              </a:r>
              <a:r>
                <a:rPr lang="fi-FI" sz="1600" dirty="0"/>
                <a:t>Valitse toimenpiteitä, jotka hyödyntävät parhaiten suoriutuvien osa-alueiden vahvuuksia.</a:t>
              </a:r>
              <a:endParaRPr sz="1600" dirty="0"/>
            </a:p>
          </p:txBody>
        </p:sp>
        <p:sp>
          <p:nvSpPr>
            <p:cNvPr id="257" name="Google Shape;257;p43"/>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3"/>
            <p:cNvSpPr/>
            <p:nvPr/>
          </p:nvSpPr>
          <p:spPr>
            <a:xfrm>
              <a:off x="944389" y="2935839"/>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3"/>
            <p:cNvSpPr txBox="1"/>
            <p:nvPr/>
          </p:nvSpPr>
          <p:spPr>
            <a:xfrm>
              <a:off x="944389" y="2935839"/>
              <a:ext cx="10001310" cy="1467662"/>
            </a:xfrm>
            <a:prstGeom prst="rect">
              <a:avLst/>
            </a:prstGeom>
            <a:noFill/>
            <a:ln>
              <a:noFill/>
            </a:ln>
          </p:spPr>
          <p:txBody>
            <a:bodyPr spcFirstLastPara="1" wrap="square" lIns="1164950" tIns="50800" rIns="50800" bIns="50800" anchor="ctr" anchorCtr="0">
              <a:noAutofit/>
            </a:bodyPr>
            <a:lstStyle/>
            <a:p>
              <a:pPr lvl="0">
                <a:lnSpc>
                  <a:spcPct val="90000"/>
                </a:lnSpc>
                <a:buSzPts val="2000"/>
              </a:pPr>
              <a:r>
                <a:rPr lang="en-US" sz="2000" b="1" dirty="0" err="1">
                  <a:solidFill>
                    <a:schemeClr val="dk2"/>
                  </a:solidFill>
                </a:rPr>
                <a:t>Palaute</a:t>
              </a:r>
              <a:r>
                <a:rPr lang="en-US" sz="2000" b="1" i="0" u="none" strike="noStrike" cap="none" dirty="0">
                  <a:solidFill>
                    <a:schemeClr val="dk2"/>
                  </a:solidFill>
                  <a:latin typeface="Arial"/>
                  <a:ea typeface="Arial"/>
                  <a:cs typeface="Arial"/>
                  <a:sym typeface="Arial"/>
                </a:rPr>
                <a:t>:</a:t>
              </a:r>
              <a:br>
                <a:rPr lang="en-US" sz="2000" b="0" i="0" u="none" strike="noStrike" cap="none" dirty="0">
                  <a:solidFill>
                    <a:schemeClr val="dk2"/>
                  </a:solidFill>
                  <a:latin typeface="Arial"/>
                  <a:ea typeface="Arial"/>
                  <a:cs typeface="Arial"/>
                  <a:sym typeface="Arial"/>
                </a:rPr>
              </a:br>
              <a:r>
                <a:rPr lang="fi-FI" sz="2000" dirty="0"/>
                <a:t>Oikein: Juurisyy ohjaa merkityksellistä muutosta.</a:t>
              </a:r>
              <a:endParaRPr dirty="0"/>
            </a:p>
          </p:txBody>
        </p:sp>
        <p:sp>
          <p:nvSpPr>
            <p:cNvPr id="260" name="Google Shape;260;p43"/>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Seuraavat askeleet</a:t>
            </a:r>
          </a:p>
        </p:txBody>
      </p:sp>
      <p:sp>
        <p:nvSpPr>
          <p:cNvPr id="266" name="Google Shape;266;p44"/>
          <p:cNvSpPr txBox="1"/>
          <p:nvPr/>
        </p:nvSpPr>
        <p:spPr>
          <a:xfrm>
            <a:off x="210322" y="1112109"/>
            <a:ext cx="8970748"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sz="2400" dirty="0" err="1"/>
              <a:t>Sinulla</a:t>
            </a:r>
            <a:r>
              <a:rPr sz="2400" dirty="0"/>
              <a:t> on </a:t>
            </a:r>
            <a:r>
              <a:rPr sz="2400" dirty="0" err="1"/>
              <a:t>nyt</a:t>
            </a:r>
            <a:r>
              <a:rPr sz="2400" dirty="0"/>
              <a:t> </a:t>
            </a:r>
            <a:r>
              <a:rPr sz="2400" dirty="0" err="1"/>
              <a:t>välineet</a:t>
            </a:r>
            <a:r>
              <a:rPr sz="2400" dirty="0"/>
              <a:t> </a:t>
            </a:r>
            <a:r>
              <a:rPr sz="2400" dirty="0" err="1"/>
              <a:t>digihyvinvoinnin</a:t>
            </a:r>
            <a:r>
              <a:rPr sz="2400" dirty="0"/>
              <a:t> </a:t>
            </a:r>
            <a:r>
              <a:rPr sz="2400" dirty="0" err="1"/>
              <a:t>analysointiin</a:t>
            </a:r>
            <a:r>
              <a:rPr sz="2400" dirty="0"/>
              <a:t>, </a:t>
            </a:r>
            <a:r>
              <a:rPr sz="2400" dirty="0" err="1"/>
              <a:t>prioriteettien</a:t>
            </a:r>
            <a:r>
              <a:rPr sz="2400" dirty="0"/>
              <a:t> </a:t>
            </a:r>
            <a:r>
              <a:rPr sz="2400" dirty="0" err="1"/>
              <a:t>tunnistamiseen</a:t>
            </a:r>
            <a:r>
              <a:rPr sz="2400" dirty="0"/>
              <a:t> ja </a:t>
            </a:r>
            <a:r>
              <a:rPr sz="2400" dirty="0" err="1"/>
              <a:t>henkilökohtaisen</a:t>
            </a:r>
            <a:r>
              <a:rPr sz="2400" dirty="0"/>
              <a:t> </a:t>
            </a:r>
            <a:r>
              <a:rPr sz="2400" dirty="0" err="1"/>
              <a:t>toimintasuunnitelman</a:t>
            </a:r>
            <a:r>
              <a:rPr sz="2400" dirty="0"/>
              <a:t> </a:t>
            </a:r>
            <a:r>
              <a:rPr sz="2400" dirty="0" err="1"/>
              <a:t>rakentamiseen</a:t>
            </a:r>
            <a:r>
              <a:rPr sz="2400" dirty="0"/>
              <a:t>. </a:t>
            </a:r>
            <a:r>
              <a:rPr sz="2400" dirty="0" err="1"/>
              <a:t>Seuraava</a:t>
            </a:r>
            <a:r>
              <a:rPr sz="2400" dirty="0"/>
              <a:t> </a:t>
            </a:r>
            <a:r>
              <a:rPr sz="2400" dirty="0" err="1"/>
              <a:t>askel</a:t>
            </a:r>
            <a:r>
              <a:rPr sz="2400" dirty="0"/>
              <a:t> on </a:t>
            </a:r>
            <a:r>
              <a:rPr sz="2400" dirty="0" err="1"/>
              <a:t>varmistaa</a:t>
            </a:r>
            <a:r>
              <a:rPr sz="2400" dirty="0"/>
              <a:t>, </a:t>
            </a:r>
            <a:r>
              <a:rPr sz="2400" dirty="0" err="1"/>
              <a:t>että</a:t>
            </a:r>
            <a:r>
              <a:rPr sz="2400" dirty="0"/>
              <a:t> </a:t>
            </a:r>
            <a:r>
              <a:rPr sz="2400" dirty="0" err="1"/>
              <a:t>suunnitelma</a:t>
            </a:r>
            <a:r>
              <a:rPr sz="2400" dirty="0"/>
              <a:t> </a:t>
            </a:r>
            <a:r>
              <a:rPr sz="2400" dirty="0" err="1"/>
              <a:t>pysyy</a:t>
            </a:r>
            <a:r>
              <a:rPr sz="2400" dirty="0"/>
              <a:t> </a:t>
            </a:r>
            <a:r>
              <a:rPr sz="2400" dirty="0" err="1"/>
              <a:t>ajantasaisena</a:t>
            </a:r>
            <a:r>
              <a:rPr sz="2400" dirty="0"/>
              <a:t> ja </a:t>
            </a:r>
            <a:r>
              <a:rPr sz="2400" dirty="0" err="1"/>
              <a:t>toimivana</a:t>
            </a:r>
            <a:r>
              <a:rPr sz="2400" dirty="0"/>
              <a:t>.</a:t>
            </a:r>
          </a:p>
          <a:p>
            <a:endParaRPr sz="2400" dirty="0"/>
          </a:p>
          <a:p>
            <a:r>
              <a:rPr sz="2400" dirty="0" err="1"/>
              <a:t>Osiossa</a:t>
            </a:r>
            <a:r>
              <a:rPr sz="2400" dirty="0"/>
              <a:t> 2.2 </a:t>
            </a:r>
            <a:r>
              <a:rPr sz="2400" dirty="0" err="1"/>
              <a:t>keskitymme</a:t>
            </a:r>
            <a:r>
              <a:rPr sz="2400" dirty="0"/>
              <a:t> </a:t>
            </a:r>
            <a:r>
              <a:rPr sz="2400" dirty="0" err="1"/>
              <a:t>jatkuvaan</a:t>
            </a:r>
            <a:r>
              <a:rPr sz="2400" dirty="0"/>
              <a:t> </a:t>
            </a:r>
            <a:r>
              <a:rPr sz="2400" dirty="0" err="1"/>
              <a:t>kehittymiseen</a:t>
            </a:r>
            <a:r>
              <a:rPr sz="2400" dirty="0"/>
              <a:t> </a:t>
            </a:r>
            <a:r>
              <a:rPr sz="2400" dirty="0" err="1"/>
              <a:t>itsearvioinnin</a:t>
            </a:r>
            <a:r>
              <a:rPr sz="2400" dirty="0"/>
              <a:t> </a:t>
            </a:r>
            <a:r>
              <a:rPr sz="2400" dirty="0" err="1"/>
              <a:t>avulla</a:t>
            </a:r>
            <a:r>
              <a:rPr sz="2400" dirty="0"/>
              <a:t> – </a:t>
            </a:r>
            <a:r>
              <a:rPr sz="2400" dirty="0" err="1"/>
              <a:t>siihen</a:t>
            </a:r>
            <a:r>
              <a:rPr sz="2400" dirty="0"/>
              <a:t>, </a:t>
            </a:r>
            <a:r>
              <a:rPr sz="2400" dirty="0" err="1"/>
              <a:t>miten</a:t>
            </a:r>
            <a:r>
              <a:rPr sz="2400" dirty="0"/>
              <a:t> </a:t>
            </a:r>
            <a:r>
              <a:rPr sz="2400" dirty="0" err="1"/>
              <a:t>seuraat</a:t>
            </a:r>
            <a:r>
              <a:rPr sz="2400" dirty="0"/>
              <a:t> </a:t>
            </a:r>
            <a:r>
              <a:rPr sz="2400" dirty="0" err="1"/>
              <a:t>edistymistä</a:t>
            </a:r>
            <a:r>
              <a:rPr sz="2400" dirty="0"/>
              <a:t>, </a:t>
            </a:r>
            <a:r>
              <a:rPr sz="2400" dirty="0" err="1"/>
              <a:t>tarkennat</a:t>
            </a:r>
            <a:r>
              <a:rPr sz="2400" dirty="0"/>
              <a:t> </a:t>
            </a:r>
            <a:r>
              <a:rPr sz="2400" dirty="0" err="1"/>
              <a:t>toimintaa</a:t>
            </a:r>
            <a:r>
              <a:rPr sz="2400" dirty="0"/>
              <a:t> ja </a:t>
            </a:r>
            <a:r>
              <a:rPr sz="2400" dirty="0" err="1"/>
              <a:t>tuet</a:t>
            </a:r>
            <a:r>
              <a:rPr sz="2400" dirty="0"/>
              <a:t> </a:t>
            </a:r>
            <a:r>
              <a:rPr sz="2400" dirty="0" err="1"/>
              <a:t>digihyvinvointiasi</a:t>
            </a:r>
            <a:r>
              <a:rPr sz="2400" dirty="0"/>
              <a:t> </a:t>
            </a:r>
            <a:r>
              <a:rPr sz="2400" dirty="0" err="1"/>
              <a:t>koko</a:t>
            </a:r>
            <a:r>
              <a:rPr sz="2400" dirty="0"/>
              <a:t> </a:t>
            </a:r>
            <a:r>
              <a:rPr sz="2400" dirty="0" err="1"/>
              <a:t>työjakson</a:t>
            </a:r>
            <a:r>
              <a:rPr sz="2400" dirty="0"/>
              <a:t> </a:t>
            </a:r>
            <a:r>
              <a:rPr sz="2400" dirty="0" err="1"/>
              <a:t>ajan</a:t>
            </a:r>
            <a:r>
              <a:rPr sz="2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Oppimistavoitteet </a:t>
            </a:r>
          </a:p>
        </p:txBody>
      </p:sp>
      <p:sp>
        <p:nvSpPr>
          <p:cNvPr id="64" name="Google Shape;64;p4"/>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sz="2000" b="1" dirty="0"/>
              <a:t>Osio 2.1 </a:t>
            </a:r>
            <a:r>
              <a:rPr sz="2000" b="1" dirty="0" err="1"/>
              <a:t>Osion</a:t>
            </a:r>
            <a:r>
              <a:rPr sz="2000" b="1" dirty="0"/>
              <a:t> </a:t>
            </a:r>
            <a:r>
              <a:rPr sz="2000" b="1" dirty="0" err="1"/>
              <a:t>lopussa</a:t>
            </a:r>
            <a:r>
              <a:rPr sz="2000" b="1" dirty="0"/>
              <a:t> </a:t>
            </a:r>
            <a:r>
              <a:rPr sz="2000" b="1" dirty="0" err="1"/>
              <a:t>osaat</a:t>
            </a:r>
            <a:r>
              <a:rPr sz="2000" b="1" dirty="0"/>
              <a:t>:</a:t>
            </a:r>
          </a:p>
          <a:p>
            <a:r>
              <a:rPr sz="2000" dirty="0"/>
              <a:t>• </a:t>
            </a:r>
            <a:r>
              <a:rPr sz="2000" dirty="0" err="1"/>
              <a:t>käyttää</a:t>
            </a:r>
            <a:r>
              <a:rPr sz="2000" dirty="0"/>
              <a:t> PERMA-Digital-</a:t>
            </a:r>
            <a:r>
              <a:rPr sz="2000" dirty="0" err="1"/>
              <a:t>indeksiä</a:t>
            </a:r>
            <a:r>
              <a:rPr sz="2000" dirty="0"/>
              <a:t> </a:t>
            </a:r>
            <a:r>
              <a:rPr sz="2000" dirty="0" err="1"/>
              <a:t>oman</a:t>
            </a:r>
            <a:r>
              <a:rPr sz="2000" dirty="0"/>
              <a:t> </a:t>
            </a:r>
            <a:r>
              <a:rPr sz="2000" dirty="0" err="1"/>
              <a:t>digihyvinvoinnin</a:t>
            </a:r>
            <a:r>
              <a:rPr sz="2000" dirty="0"/>
              <a:t> </a:t>
            </a:r>
            <a:r>
              <a:rPr sz="2000" dirty="0" err="1"/>
              <a:t>arviointiin</a:t>
            </a:r>
            <a:endParaRPr lang="fi-FI" sz="2000" dirty="0"/>
          </a:p>
          <a:p>
            <a:endParaRPr sz="2000" dirty="0"/>
          </a:p>
          <a:p>
            <a:r>
              <a:rPr sz="2000" dirty="0"/>
              <a:t>• </a:t>
            </a:r>
            <a:r>
              <a:rPr sz="2000" dirty="0" err="1"/>
              <a:t>tunnistaa</a:t>
            </a:r>
            <a:r>
              <a:rPr sz="2000" dirty="0"/>
              <a:t> ja </a:t>
            </a:r>
            <a:r>
              <a:rPr sz="2000" dirty="0" err="1"/>
              <a:t>pohtia</a:t>
            </a:r>
            <a:r>
              <a:rPr sz="2000" dirty="0"/>
              <a:t> </a:t>
            </a:r>
            <a:r>
              <a:rPr sz="2000" dirty="0" err="1"/>
              <a:t>henkilökohtaisia</a:t>
            </a:r>
            <a:r>
              <a:rPr sz="2000" dirty="0"/>
              <a:t> ja </a:t>
            </a:r>
            <a:r>
              <a:rPr sz="2000" dirty="0" err="1"/>
              <a:t>ammatillisia</a:t>
            </a:r>
            <a:r>
              <a:rPr sz="2000" dirty="0"/>
              <a:t> </a:t>
            </a:r>
            <a:r>
              <a:rPr sz="2000" dirty="0" err="1"/>
              <a:t>tarpeita</a:t>
            </a:r>
            <a:r>
              <a:rPr sz="2000" dirty="0"/>
              <a:t> PERMA-</a:t>
            </a:r>
            <a:r>
              <a:rPr sz="2000" dirty="0" err="1"/>
              <a:t>digihyvinvoinnin</a:t>
            </a:r>
            <a:r>
              <a:rPr sz="2000" dirty="0"/>
              <a:t> </a:t>
            </a:r>
            <a:r>
              <a:rPr sz="2000" dirty="0" err="1"/>
              <a:t>viitekehyksen</a:t>
            </a:r>
            <a:r>
              <a:rPr sz="2000" dirty="0"/>
              <a:t> ja </a:t>
            </a:r>
            <a:r>
              <a:rPr sz="2000" dirty="0" err="1"/>
              <a:t>opettajaindeksin</a:t>
            </a:r>
            <a:r>
              <a:rPr sz="2000" dirty="0"/>
              <a:t> </a:t>
            </a:r>
            <a:r>
              <a:rPr sz="2000" dirty="0" err="1"/>
              <a:t>avulla</a:t>
            </a:r>
            <a:endParaRPr lang="fi-FI" sz="2000" dirty="0"/>
          </a:p>
          <a:p>
            <a:endParaRPr sz="2000" dirty="0"/>
          </a:p>
          <a:p>
            <a:r>
              <a:rPr sz="2000" dirty="0"/>
              <a:t>• </a:t>
            </a:r>
            <a:r>
              <a:rPr sz="2000" dirty="0" err="1"/>
              <a:t>laatia</a:t>
            </a:r>
            <a:r>
              <a:rPr sz="2000" dirty="0"/>
              <a:t> </a:t>
            </a:r>
            <a:r>
              <a:rPr sz="2000" dirty="0" err="1"/>
              <a:t>henkilökohtaisen</a:t>
            </a:r>
            <a:r>
              <a:rPr sz="2000" dirty="0"/>
              <a:t> </a:t>
            </a:r>
            <a:r>
              <a:rPr sz="2000" dirty="0" err="1"/>
              <a:t>opettajan</a:t>
            </a:r>
            <a:r>
              <a:rPr sz="2000" dirty="0"/>
              <a:t> </a:t>
            </a:r>
            <a:r>
              <a:rPr sz="2000" dirty="0" err="1"/>
              <a:t>digihyvinvoinnin</a:t>
            </a:r>
            <a:r>
              <a:rPr sz="2000" dirty="0"/>
              <a:t> </a:t>
            </a:r>
            <a:r>
              <a:rPr sz="2000" dirty="0" err="1"/>
              <a:t>toimintasuunnitelman</a:t>
            </a:r>
            <a:r>
              <a:rPr sz="2000" dirty="0"/>
              <a:t> </a:t>
            </a:r>
            <a:r>
              <a:rPr sz="2000" dirty="0" err="1"/>
              <a:t>yhden</a:t>
            </a:r>
            <a:r>
              <a:rPr sz="2000" dirty="0"/>
              <a:t> </a:t>
            </a:r>
            <a:r>
              <a:rPr sz="2000" dirty="0" err="1"/>
              <a:t>työjakson</a:t>
            </a:r>
            <a:r>
              <a:rPr sz="2000" dirty="0"/>
              <a:t> </a:t>
            </a:r>
            <a:r>
              <a:rPr sz="2000" dirty="0" err="1"/>
              <a:t>ajalle</a:t>
            </a:r>
            <a:endParaRPr sz="2000" dirty="0"/>
          </a:p>
          <a:p>
            <a:endParaRPr sz="2000" dirty="0"/>
          </a:p>
          <a:p>
            <a:r>
              <a:rPr sz="2000" b="1" dirty="0"/>
              <a:t>Osio 2.2 </a:t>
            </a:r>
            <a:r>
              <a:rPr sz="2000" b="1" dirty="0" err="1"/>
              <a:t>Osion</a:t>
            </a:r>
            <a:r>
              <a:rPr sz="2000" b="1" dirty="0"/>
              <a:t> </a:t>
            </a:r>
            <a:r>
              <a:rPr sz="2000" b="1" dirty="0" err="1"/>
              <a:t>lopussa</a:t>
            </a:r>
            <a:r>
              <a:rPr sz="2000" b="1" dirty="0"/>
              <a:t> </a:t>
            </a:r>
            <a:r>
              <a:rPr sz="2000" b="1" dirty="0" err="1"/>
              <a:t>osaat</a:t>
            </a:r>
            <a:r>
              <a:rPr sz="2000" b="1" dirty="0"/>
              <a:t>:</a:t>
            </a:r>
          </a:p>
          <a:p>
            <a:r>
              <a:rPr sz="2000" dirty="0"/>
              <a:t>• </a:t>
            </a:r>
            <a:r>
              <a:rPr sz="2000" dirty="0" err="1"/>
              <a:t>seurata</a:t>
            </a:r>
            <a:r>
              <a:rPr sz="2000" dirty="0"/>
              <a:t> </a:t>
            </a:r>
            <a:r>
              <a:rPr sz="2000" dirty="0" err="1"/>
              <a:t>edistymistä</a:t>
            </a:r>
            <a:r>
              <a:rPr sz="2000" dirty="0"/>
              <a:t> </a:t>
            </a:r>
            <a:r>
              <a:rPr sz="2000" dirty="0" err="1"/>
              <a:t>itsearviointilokin</a:t>
            </a:r>
            <a:r>
              <a:rPr sz="2000" dirty="0"/>
              <a:t> </a:t>
            </a:r>
            <a:r>
              <a:rPr sz="2000" dirty="0" err="1"/>
              <a:t>avulla</a:t>
            </a:r>
            <a:r>
              <a:rPr sz="2000" dirty="0"/>
              <a:t> </a:t>
            </a:r>
            <a:r>
              <a:rPr sz="2000" dirty="0" err="1"/>
              <a:t>jatkuvana</a:t>
            </a:r>
            <a:r>
              <a:rPr sz="2000" dirty="0"/>
              <a:t> </a:t>
            </a:r>
            <a:r>
              <a:rPr sz="2000" dirty="0" err="1"/>
              <a:t>itsearviointina</a:t>
            </a:r>
            <a:endParaRPr lang="fi-FI" sz="2000" dirty="0"/>
          </a:p>
          <a:p>
            <a:endParaRPr sz="2000" dirty="0"/>
          </a:p>
          <a:p>
            <a:r>
              <a:rPr sz="2000" dirty="0"/>
              <a:t>• </a:t>
            </a:r>
            <a:r>
              <a:rPr sz="2000" dirty="0" err="1"/>
              <a:t>arvioida</a:t>
            </a:r>
            <a:r>
              <a:rPr sz="2000" dirty="0"/>
              <a:t> ja </a:t>
            </a:r>
            <a:r>
              <a:rPr sz="2000" dirty="0" err="1"/>
              <a:t>tarkentaa</a:t>
            </a:r>
            <a:r>
              <a:rPr sz="2000" dirty="0"/>
              <a:t> </a:t>
            </a:r>
            <a:r>
              <a:rPr sz="2000" dirty="0" err="1"/>
              <a:t>toimintasuunnitelmaa</a:t>
            </a:r>
            <a:r>
              <a:rPr sz="2000" dirty="0"/>
              <a:t> </a:t>
            </a:r>
            <a:r>
              <a:rPr sz="2000" dirty="0" err="1"/>
              <a:t>reflektiosta</a:t>
            </a:r>
            <a:r>
              <a:rPr sz="2000" dirty="0"/>
              <a:t> ja </a:t>
            </a:r>
            <a:r>
              <a:rPr sz="2000" dirty="0" err="1"/>
              <a:t>hyvinvointivaikutuksista</a:t>
            </a:r>
            <a:r>
              <a:rPr sz="2000" dirty="0"/>
              <a:t> </a:t>
            </a:r>
            <a:r>
              <a:rPr sz="2000" dirty="0" err="1"/>
              <a:t>saatujen</a:t>
            </a:r>
            <a:r>
              <a:rPr sz="2000" dirty="0"/>
              <a:t> </a:t>
            </a:r>
            <a:r>
              <a:rPr sz="2000" dirty="0" err="1"/>
              <a:t>havaintojen</a:t>
            </a:r>
            <a:r>
              <a:rPr sz="2000" dirty="0"/>
              <a:t> </a:t>
            </a:r>
            <a:r>
              <a:rPr sz="2000" dirty="0" err="1"/>
              <a:t>perusteella</a:t>
            </a:r>
            <a:endParaRP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t>Osio 2.2 Jatkuva parantaminen itsearvioinnin avulla – opettajan digihyvinvointi</a:t>
            </a:r>
            <a:endParaRPr sz="24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Johdanto</a:t>
            </a:r>
          </a:p>
        </p:txBody>
      </p:sp>
      <p:sp>
        <p:nvSpPr>
          <p:cNvPr id="277" name="Google Shape;277;p45"/>
          <p:cNvSpPr txBox="1">
            <a:spLocks noGrp="1"/>
          </p:cNvSpPr>
          <p:nvPr>
            <p:ph type="body" idx="1"/>
          </p:nvPr>
        </p:nvSpPr>
        <p:spPr>
          <a:xfrm>
            <a:off x="97971" y="881743"/>
            <a:ext cx="11944350" cy="5870121"/>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1800"/>
              <a:buNone/>
            </a:pPr>
            <a:r>
              <a:rPr sz="2400" dirty="0" err="1"/>
              <a:t>Tässä</a:t>
            </a:r>
            <a:r>
              <a:rPr sz="2400" dirty="0"/>
              <a:t> </a:t>
            </a:r>
            <a:r>
              <a:rPr sz="2400" dirty="0" err="1"/>
              <a:t>osiossa</a:t>
            </a:r>
            <a:r>
              <a:rPr sz="2400" dirty="0"/>
              <a:t> </a:t>
            </a:r>
            <a:r>
              <a:rPr sz="2400" dirty="0" err="1"/>
              <a:t>opit</a:t>
            </a:r>
            <a:r>
              <a:rPr sz="2400" dirty="0"/>
              <a:t> </a:t>
            </a:r>
            <a:r>
              <a:rPr sz="2400" dirty="0" err="1"/>
              <a:t>käyttämään</a:t>
            </a:r>
            <a:r>
              <a:rPr sz="2400" dirty="0"/>
              <a:t> </a:t>
            </a:r>
            <a:r>
              <a:rPr sz="2400" dirty="0" err="1"/>
              <a:t>itsearviointia</a:t>
            </a:r>
            <a:r>
              <a:rPr sz="2400" dirty="0"/>
              <a:t> </a:t>
            </a:r>
            <a:r>
              <a:rPr sz="2400" dirty="0" err="1"/>
              <a:t>digihyvinvoinnin</a:t>
            </a:r>
            <a:r>
              <a:rPr sz="2400" dirty="0"/>
              <a:t> </a:t>
            </a:r>
            <a:r>
              <a:rPr sz="2400" dirty="0" err="1"/>
              <a:t>seuraamiseen</a:t>
            </a:r>
            <a:r>
              <a:rPr sz="2400" dirty="0"/>
              <a:t>. </a:t>
            </a:r>
            <a:r>
              <a:rPr sz="2400" dirty="0" err="1"/>
              <a:t>Työskentelet</a:t>
            </a:r>
            <a:r>
              <a:rPr sz="2400" dirty="0"/>
              <a:t> </a:t>
            </a:r>
            <a:r>
              <a:rPr sz="2400" dirty="0" err="1"/>
              <a:t>reflektiolokin</a:t>
            </a:r>
            <a:r>
              <a:rPr sz="2400" dirty="0"/>
              <a:t> </a:t>
            </a:r>
            <a:r>
              <a:rPr sz="2400" dirty="0" err="1"/>
              <a:t>kanssa</a:t>
            </a:r>
            <a:r>
              <a:rPr sz="2400" dirty="0"/>
              <a:t>: </a:t>
            </a:r>
            <a:r>
              <a:rPr sz="2400" dirty="0" err="1"/>
              <a:t>tarkastelet</a:t>
            </a:r>
            <a:r>
              <a:rPr sz="2400" dirty="0"/>
              <a:t> </a:t>
            </a:r>
            <a:r>
              <a:rPr sz="2400" dirty="0" err="1"/>
              <a:t>edistymistäsi</a:t>
            </a:r>
            <a:r>
              <a:rPr sz="2400" dirty="0"/>
              <a:t>, </a:t>
            </a:r>
            <a:r>
              <a:rPr sz="2400" dirty="0" err="1"/>
              <a:t>teet</a:t>
            </a:r>
            <a:r>
              <a:rPr sz="2400" dirty="0"/>
              <a:t> </a:t>
            </a:r>
            <a:r>
              <a:rPr sz="2400" dirty="0" err="1"/>
              <a:t>tarvittavia</a:t>
            </a:r>
            <a:r>
              <a:rPr sz="2400" dirty="0"/>
              <a:t> </a:t>
            </a:r>
            <a:r>
              <a:rPr sz="2400" dirty="0" err="1"/>
              <a:t>muutoksia</a:t>
            </a:r>
            <a:r>
              <a:rPr sz="2400" dirty="0"/>
              <a:t> </a:t>
            </a:r>
            <a:r>
              <a:rPr sz="2400" dirty="0" err="1"/>
              <a:t>toimintasuunnitelmaan</a:t>
            </a:r>
            <a:r>
              <a:rPr sz="2400" dirty="0"/>
              <a:t> ja </a:t>
            </a:r>
            <a:r>
              <a:rPr sz="2400" dirty="0" err="1"/>
              <a:t>tuet</a:t>
            </a:r>
            <a:r>
              <a:rPr sz="2400" dirty="0"/>
              <a:t> </a:t>
            </a:r>
            <a:r>
              <a:rPr sz="2400" dirty="0" err="1"/>
              <a:t>henkilökohtaista</a:t>
            </a:r>
            <a:r>
              <a:rPr sz="2400" dirty="0"/>
              <a:t> </a:t>
            </a:r>
            <a:r>
              <a:rPr sz="2400" dirty="0" err="1"/>
              <a:t>sekä</a:t>
            </a:r>
            <a:r>
              <a:rPr sz="2400" dirty="0"/>
              <a:t> </a:t>
            </a:r>
            <a:r>
              <a:rPr sz="2400" dirty="0" err="1"/>
              <a:t>ammatillista</a:t>
            </a:r>
            <a:r>
              <a:rPr sz="2400" dirty="0"/>
              <a:t> </a:t>
            </a:r>
            <a:r>
              <a:rPr sz="2400" dirty="0" err="1"/>
              <a:t>kasvua</a:t>
            </a:r>
            <a:r>
              <a:rPr sz="2400" dirty="0"/>
              <a:t> </a:t>
            </a:r>
            <a:r>
              <a:rPr sz="2400" dirty="0" err="1"/>
              <a:t>koko</a:t>
            </a:r>
            <a:r>
              <a:rPr sz="2400" dirty="0"/>
              <a:t> </a:t>
            </a:r>
            <a:r>
              <a:rPr sz="2400" dirty="0" err="1"/>
              <a:t>työjakson</a:t>
            </a:r>
            <a:r>
              <a:rPr sz="2400" dirty="0"/>
              <a:t> </a:t>
            </a:r>
            <a:r>
              <a:rPr sz="2400" dirty="0" err="1"/>
              <a:t>ajan</a:t>
            </a:r>
            <a:r>
              <a:rPr sz="24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Virittäytymiskeskustelu</a:t>
            </a:r>
          </a:p>
        </p:txBody>
      </p:sp>
      <p:sp>
        <p:nvSpPr>
          <p:cNvPr id="283" name="Google Shape;283;p4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sz="2400" b="1" dirty="0" err="1"/>
              <a:t>Aloitetaan</a:t>
            </a:r>
            <a:r>
              <a:rPr sz="2400" b="1" dirty="0"/>
              <a:t> </a:t>
            </a:r>
            <a:r>
              <a:rPr sz="2400" b="1" dirty="0" err="1"/>
              <a:t>lyhyellä</a:t>
            </a:r>
            <a:r>
              <a:rPr sz="2400" b="1" dirty="0"/>
              <a:t> </a:t>
            </a:r>
            <a:r>
              <a:rPr sz="2400" b="1" dirty="0" err="1"/>
              <a:t>pohdinnalla</a:t>
            </a:r>
            <a:r>
              <a:rPr sz="2400" b="1" dirty="0"/>
              <a:t>:</a:t>
            </a:r>
            <a:endParaRPr lang="fi-FI" sz="2400" b="1" dirty="0"/>
          </a:p>
          <a:p>
            <a:pPr marL="457200" marR="0" lvl="0" indent="-228600" algn="l" rtl="0">
              <a:lnSpc>
                <a:spcPct val="90000"/>
              </a:lnSpc>
              <a:spcBef>
                <a:spcPts val="1000"/>
              </a:spcBef>
              <a:spcAft>
                <a:spcPts val="0"/>
              </a:spcAft>
              <a:buClr>
                <a:schemeClr val="dk1"/>
              </a:buClr>
              <a:buSzPts val="1800"/>
              <a:buFont typeface="Arial"/>
              <a:buNone/>
            </a:pPr>
            <a:endParaRPr sz="2400" dirty="0"/>
          </a:p>
          <a:p>
            <a:r>
              <a:rPr sz="2400" dirty="0"/>
              <a:t>• </a:t>
            </a:r>
            <a:r>
              <a:rPr sz="2400" dirty="0" err="1"/>
              <a:t>Mitä</a:t>
            </a:r>
            <a:r>
              <a:rPr sz="2400" dirty="0"/>
              <a:t> </a:t>
            </a:r>
            <a:r>
              <a:rPr sz="2400" dirty="0" err="1"/>
              <a:t>reflektoiva</a:t>
            </a:r>
            <a:r>
              <a:rPr sz="2400" dirty="0"/>
              <a:t> </a:t>
            </a:r>
            <a:r>
              <a:rPr sz="2400" dirty="0" err="1"/>
              <a:t>työote</a:t>
            </a:r>
            <a:r>
              <a:rPr sz="2400" dirty="0"/>
              <a:t> </a:t>
            </a:r>
            <a:r>
              <a:rPr sz="2400" dirty="0" err="1"/>
              <a:t>tarkoittaa</a:t>
            </a:r>
            <a:r>
              <a:rPr sz="2400" dirty="0"/>
              <a:t> </a:t>
            </a:r>
            <a:r>
              <a:rPr sz="2400" dirty="0" err="1"/>
              <a:t>sinulle</a:t>
            </a:r>
            <a:r>
              <a:rPr sz="2400" dirty="0"/>
              <a:t> </a:t>
            </a:r>
            <a:r>
              <a:rPr sz="2400" dirty="0" err="1"/>
              <a:t>arjessa</a:t>
            </a:r>
            <a:r>
              <a:rPr sz="2400" dirty="0"/>
              <a:t>?</a:t>
            </a:r>
            <a:endParaRPr lang="fi-FI" sz="2400" dirty="0"/>
          </a:p>
          <a:p>
            <a:endParaRPr sz="2400" dirty="0"/>
          </a:p>
          <a:p>
            <a:r>
              <a:rPr sz="2400" dirty="0"/>
              <a:t>• </a:t>
            </a:r>
            <a:r>
              <a:rPr sz="2400" dirty="0" err="1"/>
              <a:t>Milloin</a:t>
            </a:r>
            <a:r>
              <a:rPr sz="2400" dirty="0"/>
              <a:t> </a:t>
            </a:r>
            <a:r>
              <a:rPr sz="2400" dirty="0" err="1"/>
              <a:t>yleensä</a:t>
            </a:r>
            <a:r>
              <a:rPr sz="2400" dirty="0"/>
              <a:t> </a:t>
            </a:r>
            <a:r>
              <a:rPr sz="2400" dirty="0" err="1"/>
              <a:t>pysähdyt</a:t>
            </a:r>
            <a:r>
              <a:rPr sz="2400" dirty="0"/>
              <a:t> </a:t>
            </a:r>
            <a:r>
              <a:rPr sz="2400" dirty="0" err="1"/>
              <a:t>pohtimaan</a:t>
            </a:r>
            <a:r>
              <a:rPr sz="2400" dirty="0"/>
              <a:t> </a:t>
            </a:r>
            <a:r>
              <a:rPr sz="2400" dirty="0" err="1"/>
              <a:t>opetustasi</a:t>
            </a:r>
            <a:r>
              <a:rPr sz="2400" dirty="0"/>
              <a:t>?</a:t>
            </a:r>
            <a:endParaRPr lang="fi-FI" sz="2400" dirty="0"/>
          </a:p>
          <a:p>
            <a:endParaRPr sz="2400" dirty="0"/>
          </a:p>
          <a:p>
            <a:r>
              <a:rPr sz="2400" dirty="0"/>
              <a:t>• </a:t>
            </a:r>
            <a:r>
              <a:rPr sz="2400" dirty="0" err="1"/>
              <a:t>Mikä</a:t>
            </a:r>
            <a:r>
              <a:rPr sz="2400" dirty="0"/>
              <a:t> </a:t>
            </a:r>
            <a:r>
              <a:rPr sz="2400" dirty="0" err="1"/>
              <a:t>auttaa</a:t>
            </a:r>
            <a:r>
              <a:rPr sz="2400" dirty="0"/>
              <a:t> </a:t>
            </a:r>
            <a:r>
              <a:rPr sz="2400" dirty="0" err="1"/>
              <a:t>sinua</a:t>
            </a:r>
            <a:r>
              <a:rPr sz="2400" dirty="0"/>
              <a:t> </a:t>
            </a:r>
            <a:r>
              <a:rPr sz="2400" dirty="0" err="1"/>
              <a:t>reflektoimaan</a:t>
            </a:r>
            <a:r>
              <a:rPr sz="2400" dirty="0"/>
              <a:t> – ja </a:t>
            </a:r>
            <a:r>
              <a:rPr sz="2400" dirty="0" err="1"/>
              <a:t>mikä</a:t>
            </a:r>
            <a:r>
              <a:rPr sz="2400" dirty="0"/>
              <a:t> </a:t>
            </a:r>
            <a:r>
              <a:rPr sz="2400" dirty="0" err="1"/>
              <a:t>tekee</a:t>
            </a:r>
            <a:r>
              <a:rPr sz="2400" dirty="0"/>
              <a:t> </a:t>
            </a:r>
            <a:r>
              <a:rPr sz="2400" dirty="0" err="1"/>
              <a:t>siitä</a:t>
            </a:r>
            <a:r>
              <a:rPr sz="2400" dirty="0"/>
              <a:t> </a:t>
            </a:r>
            <a:r>
              <a:rPr sz="2400" dirty="0" err="1"/>
              <a:t>vaikeaa</a:t>
            </a:r>
            <a:r>
              <a:rPr sz="24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Miksi reflektoida?</a:t>
            </a:r>
            <a:endParaRPr b="1"/>
          </a:p>
        </p:txBody>
      </p:sp>
      <p:grpSp>
        <p:nvGrpSpPr>
          <p:cNvPr id="290" name="Google Shape;290;p47"/>
          <p:cNvGrpSpPr/>
          <p:nvPr/>
        </p:nvGrpSpPr>
        <p:grpSpPr>
          <a:xfrm>
            <a:off x="815546" y="1384632"/>
            <a:ext cx="10713308" cy="4941351"/>
            <a:chOff x="0" y="675"/>
            <a:chExt cx="10713308" cy="4941351"/>
          </a:xfrm>
        </p:grpSpPr>
        <p:cxnSp>
          <p:nvCxnSpPr>
            <p:cNvPr id="291" name="Google Shape;291;p47"/>
            <p:cNvCxnSpPr/>
            <p:nvPr/>
          </p:nvCxnSpPr>
          <p:spPr>
            <a:xfrm>
              <a:off x="0" y="675"/>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292" name="Google Shape;292;p47"/>
            <p:cNvSpPr/>
            <p:nvPr/>
          </p:nvSpPr>
          <p:spPr>
            <a:xfrm>
              <a:off x="0" y="675"/>
              <a:ext cx="10713308" cy="872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3" name="Google Shape;293;p47"/>
            <p:cNvSpPr txBox="1"/>
            <p:nvPr/>
          </p:nvSpPr>
          <p:spPr>
            <a:xfrm>
              <a:off x="0" y="675"/>
              <a:ext cx="10713308" cy="872310"/>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i-FI" sz="2000" b="1" dirty="0"/>
                <a:t>Määrittele ammatillinen identiteettisi uudelleen: </a:t>
              </a:r>
              <a:r>
                <a:rPr lang="fi-FI" sz="2000" dirty="0"/>
                <a:t>Reflektio auttaa selkeyttämään osaamistasi, uskomuksiasi ja asenteitasi.</a:t>
              </a:r>
              <a:r>
                <a:rPr lang="en-US" sz="2000" b="0" i="0" u="none" strike="noStrike" cap="none" dirty="0">
                  <a:solidFill>
                    <a:srgbClr val="000000"/>
                  </a:solidFill>
                  <a:latin typeface="Arial"/>
                  <a:ea typeface="Arial"/>
                  <a:cs typeface="Arial"/>
                  <a:sym typeface="Arial"/>
                </a:rPr>
                <a:t>(Naseem et al., 2023)</a:t>
              </a:r>
              <a:endParaRPr sz="2000" dirty="0"/>
            </a:p>
          </p:txBody>
        </p:sp>
        <p:cxnSp>
          <p:nvCxnSpPr>
            <p:cNvPr id="294" name="Google Shape;294;p47"/>
            <p:cNvCxnSpPr/>
            <p:nvPr/>
          </p:nvCxnSpPr>
          <p:spPr>
            <a:xfrm>
              <a:off x="0" y="872985"/>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295" name="Google Shape;295;p47"/>
            <p:cNvSpPr/>
            <p:nvPr/>
          </p:nvSpPr>
          <p:spPr>
            <a:xfrm>
              <a:off x="0" y="872985"/>
              <a:ext cx="10713308" cy="10172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6" name="Google Shape;296;p47"/>
            <p:cNvSpPr txBox="1"/>
            <p:nvPr/>
          </p:nvSpPr>
          <p:spPr>
            <a:xfrm>
              <a:off x="0" y="872985"/>
              <a:ext cx="10713308" cy="1017260"/>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i-FI" sz="2000" b="1" dirty="0"/>
                <a:t>Kehitä opetustasi reaaliajassa: </a:t>
              </a:r>
              <a:r>
                <a:rPr lang="fi-FI" sz="2000" dirty="0"/>
                <a:t>Toiminnan aikainen reflektio mahdollistaa opetuksen mukauttamisen oppilaiden reaktioiden ja oppimisen etenemisen perusteella.</a:t>
              </a:r>
              <a:r>
                <a:rPr lang="en-US" sz="2000" b="0" i="0" u="none" strike="noStrike" cap="none" dirty="0">
                  <a:solidFill>
                    <a:srgbClr val="000000"/>
                  </a:solidFill>
                  <a:latin typeface="Arial"/>
                  <a:ea typeface="Arial"/>
                  <a:cs typeface="Arial"/>
                  <a:sym typeface="Arial"/>
                </a:rPr>
                <a:t> (Purnama et al., 2025)</a:t>
              </a:r>
              <a:endParaRPr sz="2000" dirty="0"/>
            </a:p>
          </p:txBody>
        </p:sp>
        <p:cxnSp>
          <p:nvCxnSpPr>
            <p:cNvPr id="297" name="Google Shape;297;p47"/>
            <p:cNvCxnSpPr/>
            <p:nvPr/>
          </p:nvCxnSpPr>
          <p:spPr>
            <a:xfrm>
              <a:off x="0" y="1890246"/>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298" name="Google Shape;298;p47"/>
            <p:cNvSpPr/>
            <p:nvPr/>
          </p:nvSpPr>
          <p:spPr>
            <a:xfrm>
              <a:off x="0" y="1890246"/>
              <a:ext cx="10713308" cy="10172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9" name="Google Shape;299;p47"/>
            <p:cNvSpPr txBox="1"/>
            <p:nvPr/>
          </p:nvSpPr>
          <p:spPr>
            <a:xfrm>
              <a:off x="0" y="1890246"/>
              <a:ext cx="10713308" cy="1017260"/>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i-FI" sz="2000" b="1" dirty="0"/>
                <a:t>Uudista ja sopeudu: </a:t>
              </a:r>
              <a:r>
                <a:rPr lang="fi-FI" sz="2000" dirty="0"/>
                <a:t>Reflektoivat opettajat ovat luovempia ja reagoivat herkemmin luokkahuoneen haasteisiin.</a:t>
              </a:r>
              <a:r>
                <a:rPr lang="en-US" sz="2000" b="0" i="0" u="none" strike="noStrike" cap="none" dirty="0">
                  <a:solidFill>
                    <a:srgbClr val="000000"/>
                  </a:solidFill>
                  <a:latin typeface="Arial"/>
                  <a:ea typeface="Arial"/>
                  <a:cs typeface="Arial"/>
                  <a:sym typeface="Arial"/>
                </a:rPr>
                <a:t>(Jaeger, 2013; Purnama et al., 2025)</a:t>
              </a:r>
              <a:endParaRPr sz="2000" dirty="0"/>
            </a:p>
          </p:txBody>
        </p:sp>
        <p:cxnSp>
          <p:nvCxnSpPr>
            <p:cNvPr id="300" name="Google Shape;300;p47"/>
            <p:cNvCxnSpPr/>
            <p:nvPr/>
          </p:nvCxnSpPr>
          <p:spPr>
            <a:xfrm>
              <a:off x="0" y="2907506"/>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301" name="Google Shape;301;p47"/>
            <p:cNvSpPr/>
            <p:nvPr/>
          </p:nvSpPr>
          <p:spPr>
            <a:xfrm>
              <a:off x="0" y="2907506"/>
              <a:ext cx="10713308" cy="10172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02" name="Google Shape;302;p47"/>
            <p:cNvSpPr txBox="1"/>
            <p:nvPr/>
          </p:nvSpPr>
          <p:spPr>
            <a:xfrm>
              <a:off x="0" y="2907506"/>
              <a:ext cx="10713308" cy="1017260"/>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i-FI" sz="2000" b="1" dirty="0"/>
                <a:t>Rakenna vahvempia ihmissuhteita:</a:t>
              </a:r>
              <a:r>
                <a:rPr lang="fi-FI" sz="2000" dirty="0"/>
                <a:t> Säännöllisesti reflektoivat opettajat ovat herkempiä oppilaiden tarpeille ja rakentavat syvempiä yhteyksiä.</a:t>
              </a:r>
              <a:r>
                <a:rPr lang="en-US" sz="2000" b="0" i="0" u="none" strike="noStrike" cap="none" dirty="0">
                  <a:solidFill>
                    <a:srgbClr val="000000"/>
                  </a:solidFill>
                  <a:latin typeface="Arial"/>
                  <a:ea typeface="Arial"/>
                  <a:cs typeface="Arial"/>
                  <a:sym typeface="Arial"/>
                </a:rPr>
                <a:t>(Jaeger, 2013)</a:t>
              </a:r>
            </a:p>
            <a:p>
              <a:pPr marL="0" marR="0" lvl="0" indent="0" algn="l" rtl="0">
                <a:lnSpc>
                  <a:spcPct val="90000"/>
                </a:lnSpc>
                <a:spcBef>
                  <a:spcPts val="0"/>
                </a:spcBef>
                <a:spcAft>
                  <a:spcPts val="0"/>
                </a:spcAft>
                <a:buClr>
                  <a:srgbClr val="000000"/>
                </a:buClr>
                <a:buSzPts val="2400"/>
                <a:buFont typeface="Arial"/>
                <a:buNone/>
              </a:pPr>
              <a:endParaRPr sz="2000" dirty="0"/>
            </a:p>
          </p:txBody>
        </p:sp>
        <p:cxnSp>
          <p:nvCxnSpPr>
            <p:cNvPr id="303" name="Google Shape;303;p47"/>
            <p:cNvCxnSpPr/>
            <p:nvPr/>
          </p:nvCxnSpPr>
          <p:spPr>
            <a:xfrm>
              <a:off x="0" y="3924766"/>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304" name="Google Shape;304;p47"/>
            <p:cNvSpPr/>
            <p:nvPr/>
          </p:nvSpPr>
          <p:spPr>
            <a:xfrm>
              <a:off x="0" y="3924766"/>
              <a:ext cx="10713308" cy="10172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05" name="Google Shape;305;p47"/>
            <p:cNvSpPr txBox="1"/>
            <p:nvPr/>
          </p:nvSpPr>
          <p:spPr>
            <a:xfrm>
              <a:off x="0" y="3924766"/>
              <a:ext cx="10713308" cy="1017260"/>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i-FI" sz="2000" b="1" dirty="0"/>
                <a:t>Luo oppiva yhteisö: </a:t>
              </a:r>
              <a:r>
                <a:rPr lang="fi-FI" sz="2000" dirty="0"/>
                <a:t>Reflektioiden jakaminen kollegoiden kanssa vahvistaa yhteistyötä ja keskinäistä tukea.</a:t>
              </a:r>
              <a:r>
                <a:rPr lang="en-US" sz="2000" b="0" i="0" u="none" strike="noStrike" cap="none" dirty="0">
                  <a:solidFill>
                    <a:srgbClr val="000000"/>
                  </a:solidFill>
                  <a:latin typeface="Arial"/>
                  <a:ea typeface="Arial"/>
                  <a:cs typeface="Arial"/>
                  <a:sym typeface="Arial"/>
                </a:rPr>
                <a:t>(Purnama et al., 2025).</a:t>
              </a:r>
              <a:endParaRPr sz="2000"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Reflektio digihyvinvoinnin tueksi</a:t>
            </a:r>
            <a:endParaRPr b="1"/>
          </a:p>
        </p:txBody>
      </p:sp>
      <p:sp>
        <p:nvSpPr>
          <p:cNvPr id="312" name="Google Shape;312;p48"/>
          <p:cNvSpPr txBox="1">
            <a:spLocks noGrp="1"/>
          </p:cNvSpPr>
          <p:nvPr>
            <p:ph type="body" idx="2"/>
          </p:nvPr>
        </p:nvSpPr>
        <p:spPr>
          <a:xfrm>
            <a:off x="123825" y="980772"/>
            <a:ext cx="11944350" cy="5289179"/>
          </a:xfrm>
          <a:prstGeom prst="rect">
            <a:avLst/>
          </a:prstGeom>
          <a:noFill/>
          <a:ln>
            <a:noFill/>
          </a:ln>
        </p:spPr>
        <p:txBody>
          <a:bodyPr spcFirstLastPara="1" wrap="square" lIns="91425" tIns="45700" rIns="91425" bIns="45700" anchor="t" anchorCtr="0">
            <a:noAutofit/>
          </a:bodyPr>
          <a:lstStyle/>
          <a:p>
            <a:pPr marL="271463" lvl="0" indent="-42863" algn="l" rtl="0">
              <a:lnSpc>
                <a:spcPct val="90000"/>
              </a:lnSpc>
              <a:spcBef>
                <a:spcPts val="1200"/>
              </a:spcBef>
              <a:spcAft>
                <a:spcPts val="0"/>
              </a:spcAft>
              <a:buSzPts val="1800"/>
              <a:buNone/>
            </a:pPr>
            <a:r>
              <a:rPr sz="2000" b="1" dirty="0" err="1"/>
              <a:t>Digityökalut</a:t>
            </a:r>
            <a:r>
              <a:rPr sz="2000" b="1" dirty="0"/>
              <a:t> </a:t>
            </a:r>
            <a:r>
              <a:rPr sz="2000" b="1" dirty="0" err="1"/>
              <a:t>ovat</a:t>
            </a:r>
            <a:r>
              <a:rPr sz="2000" b="1" dirty="0"/>
              <a:t> </a:t>
            </a:r>
            <a:r>
              <a:rPr sz="2000" b="1" dirty="0" err="1"/>
              <a:t>välttämättömiä</a:t>
            </a:r>
            <a:r>
              <a:rPr sz="2000" b="1" dirty="0"/>
              <a:t> – </a:t>
            </a:r>
            <a:r>
              <a:rPr sz="2000" b="1" dirty="0" err="1"/>
              <a:t>mutta</a:t>
            </a:r>
            <a:r>
              <a:rPr sz="2000" b="1" dirty="0"/>
              <a:t> </a:t>
            </a:r>
            <a:r>
              <a:rPr sz="2000" b="1" dirty="0" err="1"/>
              <a:t>niiden</a:t>
            </a:r>
            <a:r>
              <a:rPr sz="2000" b="1" dirty="0"/>
              <a:t> </a:t>
            </a:r>
            <a:r>
              <a:rPr sz="2000" b="1" dirty="0" err="1"/>
              <a:t>liiallinen</a:t>
            </a:r>
            <a:r>
              <a:rPr sz="2000" b="1" dirty="0"/>
              <a:t> </a:t>
            </a:r>
            <a:r>
              <a:rPr sz="2000" b="1" dirty="0" err="1"/>
              <a:t>käyttö</a:t>
            </a:r>
            <a:r>
              <a:rPr sz="2000" b="1" dirty="0"/>
              <a:t> </a:t>
            </a:r>
            <a:r>
              <a:rPr sz="2000" b="1" dirty="0" err="1"/>
              <a:t>voi</a:t>
            </a:r>
            <a:r>
              <a:rPr sz="2000" b="1" dirty="0"/>
              <a:t> </a:t>
            </a:r>
            <a:r>
              <a:rPr sz="2000" b="1" dirty="0" err="1"/>
              <a:t>aiheuttaa</a:t>
            </a:r>
            <a:r>
              <a:rPr sz="2000" b="1" dirty="0"/>
              <a:t> </a:t>
            </a:r>
            <a:r>
              <a:rPr sz="2000" b="1" dirty="0" err="1"/>
              <a:t>haittoja</a:t>
            </a:r>
            <a:r>
              <a:rPr sz="2000" b="1" dirty="0"/>
              <a:t>. Oman </a:t>
            </a:r>
            <a:r>
              <a:rPr sz="2000" b="1" dirty="0" err="1"/>
              <a:t>teknologian</a:t>
            </a:r>
            <a:r>
              <a:rPr sz="2000" b="1" dirty="0"/>
              <a:t> </a:t>
            </a:r>
            <a:r>
              <a:rPr sz="2000" b="1" dirty="0" err="1"/>
              <a:t>käytön</a:t>
            </a:r>
            <a:r>
              <a:rPr sz="2000" b="1" dirty="0"/>
              <a:t> </a:t>
            </a:r>
            <a:r>
              <a:rPr sz="2000" b="1" dirty="0" err="1"/>
              <a:t>reflektointi</a:t>
            </a:r>
            <a:r>
              <a:rPr sz="2000" b="1" dirty="0"/>
              <a:t> </a:t>
            </a:r>
            <a:r>
              <a:rPr sz="2000" b="1" dirty="0" err="1"/>
              <a:t>auttaa</a:t>
            </a:r>
            <a:r>
              <a:rPr sz="2000" b="1" dirty="0"/>
              <a:t> </a:t>
            </a:r>
            <a:r>
              <a:rPr sz="2000" b="1" dirty="0" err="1"/>
              <a:t>sinua</a:t>
            </a:r>
            <a:r>
              <a:rPr sz="2000" b="1" dirty="0"/>
              <a:t>:</a:t>
            </a:r>
            <a:endParaRPr sz="2000" b="1" dirty="0">
              <a:latin typeface="Arial"/>
              <a:ea typeface="Arial"/>
              <a:cs typeface="Arial"/>
              <a:sym typeface="Arial"/>
            </a:endParaRPr>
          </a:p>
          <a:p>
            <a:r>
              <a:rPr sz="2000" dirty="0"/>
              <a:t>• </a:t>
            </a:r>
            <a:r>
              <a:rPr sz="2000" dirty="0" err="1"/>
              <a:t>tunnistamaan</a:t>
            </a:r>
            <a:r>
              <a:rPr sz="2000" dirty="0"/>
              <a:t> </a:t>
            </a:r>
            <a:r>
              <a:rPr sz="2000" dirty="0" err="1"/>
              <a:t>epäterveitä</a:t>
            </a:r>
            <a:r>
              <a:rPr sz="2000" dirty="0"/>
              <a:t> </a:t>
            </a:r>
            <a:r>
              <a:rPr sz="2000" dirty="0" err="1"/>
              <a:t>toimintamalleja</a:t>
            </a:r>
            <a:r>
              <a:rPr sz="2000" dirty="0"/>
              <a:t> (</a:t>
            </a:r>
            <a:r>
              <a:rPr sz="2000" dirty="0" err="1"/>
              <a:t>esim</a:t>
            </a:r>
            <a:r>
              <a:rPr sz="2000" dirty="0"/>
              <a:t>. </a:t>
            </a:r>
            <a:r>
              <a:rPr sz="2000" dirty="0" err="1"/>
              <a:t>liiallinen</a:t>
            </a:r>
            <a:r>
              <a:rPr sz="2000" dirty="0"/>
              <a:t> </a:t>
            </a:r>
            <a:r>
              <a:rPr sz="2000" dirty="0" err="1"/>
              <a:t>ruutuaika</a:t>
            </a:r>
            <a:r>
              <a:rPr sz="2000" dirty="0"/>
              <a:t>, </a:t>
            </a:r>
            <a:r>
              <a:rPr sz="2000" dirty="0" err="1"/>
              <a:t>jatkuvat</a:t>
            </a:r>
            <a:r>
              <a:rPr sz="2000" dirty="0"/>
              <a:t> </a:t>
            </a:r>
            <a:r>
              <a:rPr sz="2000" dirty="0" err="1"/>
              <a:t>ilmoitukset</a:t>
            </a:r>
            <a:r>
              <a:rPr sz="2000" dirty="0"/>
              <a:t>)</a:t>
            </a:r>
          </a:p>
          <a:p>
            <a:r>
              <a:rPr sz="2000" dirty="0"/>
              <a:t>• </a:t>
            </a:r>
            <a:r>
              <a:rPr sz="2000" dirty="0" err="1"/>
              <a:t>palaamaan</a:t>
            </a:r>
            <a:r>
              <a:rPr sz="2000" dirty="0"/>
              <a:t> </a:t>
            </a:r>
            <a:r>
              <a:rPr sz="2000" dirty="0" err="1"/>
              <a:t>opetustyön</a:t>
            </a:r>
            <a:r>
              <a:rPr sz="2000" dirty="0"/>
              <a:t> </a:t>
            </a:r>
            <a:r>
              <a:rPr sz="2000" dirty="0" err="1"/>
              <a:t>perustehtävään</a:t>
            </a:r>
            <a:r>
              <a:rPr sz="2000" dirty="0"/>
              <a:t> ja </a:t>
            </a:r>
            <a:r>
              <a:rPr sz="2000" dirty="0" err="1"/>
              <a:t>tarkoitukseen</a:t>
            </a:r>
            <a:endParaRPr sz="2000" dirty="0"/>
          </a:p>
          <a:p>
            <a:r>
              <a:rPr sz="2000" dirty="0"/>
              <a:t>• </a:t>
            </a:r>
            <a:r>
              <a:rPr sz="2000" dirty="0" err="1"/>
              <a:t>tekemään</a:t>
            </a:r>
            <a:r>
              <a:rPr sz="2000" dirty="0"/>
              <a:t> </a:t>
            </a:r>
            <a:r>
              <a:rPr sz="2000" dirty="0" err="1"/>
              <a:t>tietoisia</a:t>
            </a:r>
            <a:r>
              <a:rPr sz="2000" dirty="0"/>
              <a:t> </a:t>
            </a:r>
            <a:r>
              <a:rPr sz="2000" dirty="0" err="1"/>
              <a:t>päätöksiä</a:t>
            </a:r>
            <a:r>
              <a:rPr sz="2000" dirty="0"/>
              <a:t> </a:t>
            </a:r>
            <a:r>
              <a:rPr sz="2000" dirty="0" err="1"/>
              <a:t>siitä</a:t>
            </a:r>
            <a:r>
              <a:rPr sz="2000" dirty="0"/>
              <a:t>, </a:t>
            </a:r>
            <a:r>
              <a:rPr sz="2000" dirty="0" err="1"/>
              <a:t>miten</a:t>
            </a:r>
            <a:r>
              <a:rPr sz="2000" dirty="0"/>
              <a:t> ja </a:t>
            </a:r>
            <a:r>
              <a:rPr sz="2000" dirty="0" err="1"/>
              <a:t>milloin</a:t>
            </a:r>
            <a:r>
              <a:rPr sz="2000" dirty="0"/>
              <a:t> </a:t>
            </a:r>
            <a:r>
              <a:rPr sz="2000" dirty="0" err="1"/>
              <a:t>käytät</a:t>
            </a:r>
            <a:r>
              <a:rPr sz="2000" dirty="0"/>
              <a:t> </a:t>
            </a:r>
            <a:r>
              <a:rPr sz="2000" dirty="0" err="1"/>
              <a:t>teknologiaa</a:t>
            </a:r>
            <a:endParaRPr sz="2000" dirty="0"/>
          </a:p>
          <a:p>
            <a:endParaRPr sz="2000" dirty="0"/>
          </a:p>
          <a:p>
            <a:r>
              <a:rPr sz="2000" b="1" dirty="0" err="1"/>
              <a:t>Tehtävä</a:t>
            </a:r>
            <a:r>
              <a:rPr sz="2000" b="1" dirty="0"/>
              <a:t>: Miten </a:t>
            </a:r>
            <a:r>
              <a:rPr sz="2000" b="1" dirty="0" err="1"/>
              <a:t>reflektio</a:t>
            </a:r>
            <a:r>
              <a:rPr sz="2000" b="1" dirty="0"/>
              <a:t> </a:t>
            </a:r>
            <a:r>
              <a:rPr sz="2000" b="1" dirty="0" err="1"/>
              <a:t>saadaan</a:t>
            </a:r>
            <a:r>
              <a:rPr sz="2000" b="1" dirty="0"/>
              <a:t> </a:t>
            </a:r>
            <a:r>
              <a:rPr sz="2000" b="1" dirty="0" err="1"/>
              <a:t>toimimaan</a:t>
            </a:r>
            <a:r>
              <a:rPr sz="2000" b="1" dirty="0"/>
              <a:t> </a:t>
            </a:r>
            <a:r>
              <a:rPr sz="2000" b="1" dirty="0" err="1"/>
              <a:t>arjessa</a:t>
            </a:r>
            <a:r>
              <a:rPr sz="2000" b="1" dirty="0"/>
              <a:t>?</a:t>
            </a:r>
          </a:p>
          <a:p>
            <a:r>
              <a:rPr sz="2000" dirty="0"/>
              <a:t>• </a:t>
            </a:r>
            <a:r>
              <a:rPr sz="2000" dirty="0" err="1"/>
              <a:t>Muistatko</a:t>
            </a:r>
            <a:r>
              <a:rPr sz="2000" dirty="0"/>
              <a:t> </a:t>
            </a:r>
            <a:r>
              <a:rPr sz="2000" dirty="0" err="1"/>
              <a:t>tilanteen</a:t>
            </a:r>
            <a:r>
              <a:rPr sz="2000" dirty="0"/>
              <a:t>, </a:t>
            </a:r>
            <a:r>
              <a:rPr sz="2000" dirty="0" err="1"/>
              <a:t>jossa</a:t>
            </a:r>
            <a:r>
              <a:rPr sz="2000" dirty="0"/>
              <a:t> </a:t>
            </a:r>
            <a:r>
              <a:rPr sz="2000" dirty="0" err="1"/>
              <a:t>reflektio</a:t>
            </a:r>
            <a:r>
              <a:rPr sz="2000" dirty="0"/>
              <a:t> </a:t>
            </a:r>
            <a:r>
              <a:rPr sz="2000" dirty="0" err="1"/>
              <a:t>auttoi</a:t>
            </a:r>
            <a:r>
              <a:rPr sz="2000" dirty="0"/>
              <a:t> </a:t>
            </a:r>
            <a:r>
              <a:rPr sz="2000" dirty="0" err="1"/>
              <a:t>sinua</a:t>
            </a:r>
            <a:r>
              <a:rPr sz="2000" dirty="0"/>
              <a:t> </a:t>
            </a:r>
            <a:r>
              <a:rPr sz="2000" dirty="0" err="1"/>
              <a:t>parantamaan</a:t>
            </a:r>
            <a:r>
              <a:rPr sz="2000" dirty="0"/>
              <a:t> tai </a:t>
            </a:r>
            <a:r>
              <a:rPr sz="2000" dirty="0" err="1"/>
              <a:t>mukauttamaan</a:t>
            </a:r>
            <a:r>
              <a:rPr sz="2000" dirty="0"/>
              <a:t> </a:t>
            </a:r>
            <a:r>
              <a:rPr sz="2000" dirty="0" err="1"/>
              <a:t>toimintaasi</a:t>
            </a:r>
            <a:r>
              <a:rPr sz="2000" dirty="0"/>
              <a:t>?</a:t>
            </a:r>
          </a:p>
          <a:p>
            <a:r>
              <a:rPr sz="2000" dirty="0"/>
              <a:t>• </a:t>
            </a:r>
            <a:r>
              <a:rPr sz="2000" dirty="0" err="1"/>
              <a:t>Mikä</a:t>
            </a:r>
            <a:r>
              <a:rPr sz="2000" dirty="0"/>
              <a:t> </a:t>
            </a:r>
            <a:r>
              <a:rPr sz="2000" dirty="0" err="1"/>
              <a:t>tekee</a:t>
            </a:r>
            <a:r>
              <a:rPr sz="2000" dirty="0"/>
              <a:t> </a:t>
            </a:r>
            <a:r>
              <a:rPr sz="2000" dirty="0" err="1"/>
              <a:t>reflektoinnista</a:t>
            </a:r>
            <a:r>
              <a:rPr sz="2000" dirty="0"/>
              <a:t> </a:t>
            </a:r>
            <a:r>
              <a:rPr sz="2000" dirty="0" err="1"/>
              <a:t>vaikeaa</a:t>
            </a:r>
            <a:r>
              <a:rPr sz="2000" dirty="0"/>
              <a:t> </a:t>
            </a:r>
            <a:r>
              <a:rPr sz="2000" dirty="0" err="1"/>
              <a:t>omassa</a:t>
            </a:r>
            <a:r>
              <a:rPr sz="2000" dirty="0"/>
              <a:t> </a:t>
            </a:r>
            <a:r>
              <a:rPr sz="2000" dirty="0" err="1"/>
              <a:t>arjessasi</a:t>
            </a:r>
            <a:r>
              <a:rPr sz="2000" dirty="0"/>
              <a:t> – </a:t>
            </a:r>
            <a:r>
              <a:rPr sz="2000" dirty="0" err="1"/>
              <a:t>aika</a:t>
            </a:r>
            <a:r>
              <a:rPr sz="2000" dirty="0"/>
              <a:t>, </a:t>
            </a:r>
            <a:r>
              <a:rPr sz="2000" dirty="0" err="1"/>
              <a:t>asenne</a:t>
            </a:r>
            <a:r>
              <a:rPr sz="2000" dirty="0"/>
              <a:t>, </a:t>
            </a:r>
            <a:r>
              <a:rPr sz="2000" dirty="0" err="1"/>
              <a:t>työkalujen</a:t>
            </a:r>
            <a:r>
              <a:rPr sz="2000" dirty="0"/>
              <a:t> </a:t>
            </a:r>
            <a:r>
              <a:rPr sz="2000" dirty="0" err="1"/>
              <a:t>puute</a:t>
            </a:r>
            <a:r>
              <a:rPr sz="2000" dirty="0"/>
              <a:t> </a:t>
            </a:r>
            <a:r>
              <a:rPr sz="2000" dirty="0" err="1"/>
              <a:t>vai</a:t>
            </a:r>
            <a:r>
              <a:rPr sz="2000" dirty="0"/>
              <a:t> </a:t>
            </a:r>
            <a:r>
              <a:rPr sz="2000" dirty="0" err="1"/>
              <a:t>jokin</a:t>
            </a:r>
            <a:r>
              <a:rPr sz="2000" dirty="0"/>
              <a:t> </a:t>
            </a:r>
            <a:r>
              <a:rPr sz="2000" dirty="0" err="1"/>
              <a:t>muu</a:t>
            </a:r>
            <a:r>
              <a:rPr sz="2000" dirty="0"/>
              <a:t>?</a:t>
            </a:r>
          </a:p>
          <a:p>
            <a:r>
              <a:rPr sz="2000" dirty="0"/>
              <a:t>• Jaa </a:t>
            </a:r>
            <a:r>
              <a:rPr sz="2000" dirty="0" err="1"/>
              <a:t>ideoita</a:t>
            </a:r>
            <a:r>
              <a:rPr sz="2000" dirty="0"/>
              <a:t> </a:t>
            </a:r>
            <a:r>
              <a:rPr sz="2000" dirty="0" err="1"/>
              <a:t>siitä</a:t>
            </a:r>
            <a:r>
              <a:rPr sz="2000" dirty="0"/>
              <a:t>, </a:t>
            </a:r>
            <a:r>
              <a:rPr sz="2000" dirty="0" err="1"/>
              <a:t>miten</a:t>
            </a:r>
            <a:r>
              <a:rPr sz="2000" dirty="0"/>
              <a:t> </a:t>
            </a:r>
            <a:r>
              <a:rPr sz="2000" dirty="0" err="1"/>
              <a:t>reflektoinnista</a:t>
            </a:r>
            <a:r>
              <a:rPr sz="2000" dirty="0"/>
              <a:t> </a:t>
            </a:r>
            <a:r>
              <a:rPr sz="2000" dirty="0" err="1"/>
              <a:t>voi</a:t>
            </a:r>
            <a:r>
              <a:rPr sz="2000" dirty="0"/>
              <a:t> </a:t>
            </a:r>
            <a:r>
              <a:rPr sz="2000" dirty="0" err="1"/>
              <a:t>tehdä</a:t>
            </a:r>
            <a:r>
              <a:rPr sz="2000" dirty="0"/>
              <a:t> </a:t>
            </a:r>
            <a:r>
              <a:rPr sz="2000" dirty="0" err="1"/>
              <a:t>käytännöllistä</a:t>
            </a:r>
            <a:r>
              <a:rPr sz="2000" dirty="0"/>
              <a:t> ja </a:t>
            </a:r>
            <a:r>
              <a:rPr sz="2000" dirty="0" err="1"/>
              <a:t>toteuttamiskelpoista</a:t>
            </a:r>
            <a:r>
              <a:rPr sz="2000" dirty="0"/>
              <a:t> </a:t>
            </a:r>
            <a:r>
              <a:rPr sz="2000" dirty="0" err="1"/>
              <a:t>kiireessäkin</a:t>
            </a:r>
            <a:r>
              <a:rPr sz="2000" dirty="0"/>
              <a:t>.</a:t>
            </a:r>
          </a:p>
          <a:p>
            <a:endParaRPr lang="fi-FI" sz="2000" dirty="0"/>
          </a:p>
          <a:p>
            <a:r>
              <a:rPr sz="2000" dirty="0" err="1"/>
              <a:t>Kannusta</a:t>
            </a:r>
            <a:r>
              <a:rPr sz="2000" dirty="0"/>
              <a:t> </a:t>
            </a:r>
            <a:r>
              <a:rPr sz="2000" dirty="0" err="1"/>
              <a:t>jakamaan</a:t>
            </a:r>
            <a:r>
              <a:rPr sz="2000" dirty="0"/>
              <a:t> </a:t>
            </a:r>
            <a:r>
              <a:rPr sz="2000" dirty="0" err="1"/>
              <a:t>konkreettisia</a:t>
            </a:r>
            <a:r>
              <a:rPr sz="2000" dirty="0"/>
              <a:t> </a:t>
            </a:r>
            <a:r>
              <a:rPr sz="2000" dirty="0" err="1"/>
              <a:t>vinkkejä</a:t>
            </a:r>
            <a:r>
              <a:rPr sz="2000" dirty="0"/>
              <a:t> ja </a:t>
            </a:r>
            <a:r>
              <a:rPr sz="2000" dirty="0" err="1"/>
              <a:t>toimivia</a:t>
            </a:r>
            <a:r>
              <a:rPr sz="2000" dirty="0"/>
              <a:t> </a:t>
            </a:r>
            <a:r>
              <a:rPr sz="2000" dirty="0" err="1"/>
              <a:t>käytänteitä</a:t>
            </a:r>
            <a:r>
              <a:rPr sz="2000" dirty="0"/>
              <a:t> (</a:t>
            </a:r>
            <a:r>
              <a:rPr sz="2000" dirty="0" err="1"/>
              <a:t>esim</a:t>
            </a:r>
            <a:r>
              <a:rPr sz="2000" dirty="0"/>
              <a:t>. </a:t>
            </a:r>
            <a:r>
              <a:rPr sz="2000" dirty="0" err="1"/>
              <a:t>sovellukset</a:t>
            </a:r>
            <a:r>
              <a:rPr sz="2000" dirty="0"/>
              <a:t>, </a:t>
            </a:r>
            <a:r>
              <a:rPr sz="2000" dirty="0" err="1"/>
              <a:t>päiväkirja</a:t>
            </a:r>
            <a:r>
              <a:rPr sz="2000" dirty="0"/>
              <a:t>, </a:t>
            </a:r>
            <a:r>
              <a:rPr sz="2000" dirty="0" err="1"/>
              <a:t>kysymyspohjat</a:t>
            </a:r>
            <a:r>
              <a:rPr sz="20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b="1" dirty="0"/>
              <a:t>Mene pintatason ajattelua syvemmälle</a:t>
            </a:r>
            <a:r>
              <a:rPr lang="fi-FI" dirty="0"/>
              <a:t> </a:t>
            </a:r>
            <a:endParaRPr b="1" dirty="0"/>
          </a:p>
        </p:txBody>
      </p:sp>
      <p:sp>
        <p:nvSpPr>
          <p:cNvPr id="319" name="Google Shape;319;p49"/>
          <p:cNvSpPr txBox="1">
            <a:spLocks noGrp="1"/>
          </p:cNvSpPr>
          <p:nvPr>
            <p:ph type="body" idx="1"/>
          </p:nvPr>
        </p:nvSpPr>
        <p:spPr>
          <a:xfrm>
            <a:off x="97971" y="881743"/>
            <a:ext cx="5998029" cy="5870121"/>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1800"/>
            </a:pPr>
            <a:r>
              <a:rPr sz="2000" dirty="0" err="1"/>
              <a:t>Tässä</a:t>
            </a:r>
            <a:r>
              <a:rPr sz="2000" dirty="0"/>
              <a:t> </a:t>
            </a:r>
            <a:r>
              <a:rPr sz="2000" dirty="0" err="1"/>
              <a:t>moduulissa</a:t>
            </a:r>
            <a:r>
              <a:rPr sz="2000" dirty="0"/>
              <a:t> </a:t>
            </a:r>
            <a:r>
              <a:rPr sz="2000" dirty="0" err="1"/>
              <a:t>sinua</a:t>
            </a:r>
            <a:r>
              <a:rPr sz="2000" dirty="0"/>
              <a:t> </a:t>
            </a:r>
            <a:r>
              <a:rPr sz="2000" dirty="0" err="1"/>
              <a:t>kannustetaan</a:t>
            </a:r>
            <a:r>
              <a:rPr sz="2000" dirty="0"/>
              <a:t> </a:t>
            </a:r>
            <a:r>
              <a:rPr sz="2000" dirty="0" err="1"/>
              <a:t>menemään</a:t>
            </a:r>
            <a:r>
              <a:rPr sz="2000" dirty="0"/>
              <a:t> </a:t>
            </a:r>
            <a:r>
              <a:rPr sz="2000" dirty="0" err="1"/>
              <a:t>pintatason</a:t>
            </a:r>
            <a:r>
              <a:rPr sz="2000" dirty="0"/>
              <a:t> </a:t>
            </a:r>
            <a:r>
              <a:rPr sz="2000" dirty="0" err="1"/>
              <a:t>havaintojen</a:t>
            </a:r>
            <a:r>
              <a:rPr sz="2000" dirty="0"/>
              <a:t> </a:t>
            </a:r>
            <a:r>
              <a:rPr sz="2000" dirty="0" err="1"/>
              <a:t>yli</a:t>
            </a:r>
            <a:r>
              <a:rPr sz="2000" dirty="0"/>
              <a:t> ja </a:t>
            </a:r>
            <a:r>
              <a:rPr sz="2000" dirty="0" err="1"/>
              <a:t>tekemään</a:t>
            </a:r>
            <a:r>
              <a:rPr sz="2000" dirty="0"/>
              <a:t> </a:t>
            </a:r>
            <a:r>
              <a:rPr sz="2000" dirty="0" err="1"/>
              <a:t>syvempää</a:t>
            </a:r>
            <a:r>
              <a:rPr sz="2000" dirty="0"/>
              <a:t>, </a:t>
            </a:r>
            <a:r>
              <a:rPr sz="2000" dirty="0" err="1"/>
              <a:t>korkeatasoista</a:t>
            </a:r>
            <a:r>
              <a:rPr sz="2000" dirty="0"/>
              <a:t> </a:t>
            </a:r>
            <a:r>
              <a:rPr sz="2000" dirty="0" err="1"/>
              <a:t>reflektiota</a:t>
            </a:r>
            <a:r>
              <a:rPr sz="2000" dirty="0"/>
              <a:t> – </a:t>
            </a:r>
            <a:r>
              <a:rPr sz="2000" dirty="0" err="1"/>
              <a:t>pohtimaan</a:t>
            </a:r>
            <a:r>
              <a:rPr sz="2000" dirty="0"/>
              <a:t> </a:t>
            </a:r>
            <a:r>
              <a:rPr sz="2000" dirty="0" err="1"/>
              <a:t>omaa</a:t>
            </a:r>
            <a:r>
              <a:rPr sz="2000" dirty="0"/>
              <a:t> </a:t>
            </a:r>
            <a:r>
              <a:rPr sz="2000" dirty="0" err="1"/>
              <a:t>työtäsi</a:t>
            </a:r>
            <a:r>
              <a:rPr sz="2000" dirty="0"/>
              <a:t>, </a:t>
            </a:r>
            <a:r>
              <a:rPr sz="2000" dirty="0" err="1"/>
              <a:t>oppilaitasi</a:t>
            </a:r>
            <a:r>
              <a:rPr sz="2000" dirty="0"/>
              <a:t> ja </a:t>
            </a:r>
            <a:r>
              <a:rPr sz="2000" dirty="0" err="1"/>
              <a:t>digitaalista</a:t>
            </a:r>
            <a:r>
              <a:rPr sz="2000" dirty="0"/>
              <a:t> </a:t>
            </a:r>
            <a:r>
              <a:rPr sz="2000" dirty="0" err="1"/>
              <a:t>toimintaympäristöä</a:t>
            </a:r>
            <a:r>
              <a:rPr sz="2000" dirty="0"/>
              <a:t>.</a:t>
            </a:r>
          </a:p>
          <a:p>
            <a:endParaRPr sz="2000" dirty="0"/>
          </a:p>
          <a:p>
            <a:r>
              <a:rPr sz="2000" dirty="0" err="1"/>
              <a:t>Gibbsin</a:t>
            </a:r>
            <a:r>
              <a:rPr sz="2000" dirty="0"/>
              <a:t> </a:t>
            </a:r>
            <a:r>
              <a:rPr sz="2000" dirty="0" err="1"/>
              <a:t>reflektiokehän</a:t>
            </a:r>
            <a:r>
              <a:rPr sz="2000" dirty="0"/>
              <a:t> (Gibbs, 1988) </a:t>
            </a:r>
            <a:r>
              <a:rPr sz="2000" dirty="0" err="1"/>
              <a:t>avulla</a:t>
            </a:r>
            <a:r>
              <a:rPr sz="2000" dirty="0"/>
              <a:t> </a:t>
            </a:r>
            <a:r>
              <a:rPr sz="2000" dirty="0" err="1"/>
              <a:t>etenet</a:t>
            </a:r>
            <a:r>
              <a:rPr lang="fi-FI" sz="2000" dirty="0"/>
              <a:t> </a:t>
            </a:r>
            <a:r>
              <a:rPr sz="2000" dirty="0" err="1"/>
              <a:t>jäsennellysti</a:t>
            </a:r>
            <a:r>
              <a:rPr sz="2000" dirty="0"/>
              <a:t> </a:t>
            </a:r>
            <a:r>
              <a:rPr sz="2000" dirty="0" err="1"/>
              <a:t>kuuden</a:t>
            </a:r>
            <a:r>
              <a:rPr sz="2000" dirty="0"/>
              <a:t> </a:t>
            </a:r>
            <a:r>
              <a:rPr sz="2000" dirty="0" err="1"/>
              <a:t>vaiheen</a:t>
            </a:r>
            <a:r>
              <a:rPr sz="2000" dirty="0"/>
              <a:t> </a:t>
            </a:r>
            <a:r>
              <a:rPr sz="2000" dirty="0" err="1"/>
              <a:t>kautta</a:t>
            </a:r>
            <a:r>
              <a:rPr sz="2000" dirty="0"/>
              <a:t>: </a:t>
            </a:r>
            <a:r>
              <a:rPr sz="2000" dirty="0" err="1"/>
              <a:t>kuvaus</a:t>
            </a:r>
            <a:r>
              <a:rPr sz="2000" dirty="0"/>
              <a:t>, </a:t>
            </a:r>
            <a:r>
              <a:rPr sz="2000" dirty="0" err="1"/>
              <a:t>tunteet</a:t>
            </a:r>
            <a:r>
              <a:rPr sz="2000" dirty="0"/>
              <a:t>, </a:t>
            </a:r>
            <a:r>
              <a:rPr sz="2000" dirty="0" err="1"/>
              <a:t>arviointi</a:t>
            </a:r>
            <a:r>
              <a:rPr sz="2000" dirty="0"/>
              <a:t>, </a:t>
            </a:r>
            <a:r>
              <a:rPr sz="2000" dirty="0" err="1"/>
              <a:t>analyysi</a:t>
            </a:r>
            <a:r>
              <a:rPr sz="2000" dirty="0"/>
              <a:t>, </a:t>
            </a:r>
            <a:r>
              <a:rPr sz="2000" dirty="0" err="1"/>
              <a:t>johtopäätös</a:t>
            </a:r>
            <a:r>
              <a:rPr sz="2000" dirty="0"/>
              <a:t> ja </a:t>
            </a:r>
            <a:r>
              <a:rPr sz="2000" dirty="0" err="1"/>
              <a:t>toimintasuunnitelma</a:t>
            </a:r>
            <a:r>
              <a:rPr sz="2000" dirty="0"/>
              <a:t>.</a:t>
            </a:r>
          </a:p>
          <a:p>
            <a:endParaRPr sz="2000" dirty="0"/>
          </a:p>
          <a:p>
            <a:r>
              <a:rPr sz="2000" dirty="0" err="1"/>
              <a:t>Tavoitteena</a:t>
            </a:r>
            <a:r>
              <a:rPr sz="2000" dirty="0"/>
              <a:t> on, </a:t>
            </a:r>
            <a:r>
              <a:rPr sz="2000" dirty="0" err="1"/>
              <a:t>että</a:t>
            </a:r>
            <a:r>
              <a:rPr sz="2000" dirty="0"/>
              <a:t> </a:t>
            </a:r>
            <a:r>
              <a:rPr sz="2000" dirty="0" err="1"/>
              <a:t>reflektio</a:t>
            </a:r>
            <a:r>
              <a:rPr sz="2000" dirty="0"/>
              <a:t> </a:t>
            </a:r>
            <a:r>
              <a:rPr sz="2000" dirty="0" err="1"/>
              <a:t>johtaa</a:t>
            </a:r>
            <a:r>
              <a:rPr sz="2000" dirty="0"/>
              <a:t> </a:t>
            </a:r>
            <a:r>
              <a:rPr sz="2000" dirty="0" err="1"/>
              <a:t>konkreettisiin</a:t>
            </a:r>
            <a:r>
              <a:rPr sz="2000" dirty="0"/>
              <a:t> </a:t>
            </a:r>
            <a:r>
              <a:rPr sz="2000" dirty="0" err="1"/>
              <a:t>oivalluksiin</a:t>
            </a:r>
            <a:r>
              <a:rPr sz="2000" dirty="0"/>
              <a:t> ja </a:t>
            </a:r>
            <a:r>
              <a:rPr sz="2000" dirty="0" err="1"/>
              <a:t>käytännön</a:t>
            </a:r>
            <a:r>
              <a:rPr sz="2000" dirty="0"/>
              <a:t> </a:t>
            </a:r>
            <a:r>
              <a:rPr sz="2000" dirty="0" err="1"/>
              <a:t>tekoihin</a:t>
            </a:r>
            <a:r>
              <a:rPr sz="2000" dirty="0"/>
              <a:t>.</a:t>
            </a:r>
          </a:p>
        </p:txBody>
      </p:sp>
      <p:pic>
        <p:nvPicPr>
          <p:cNvPr id="320" name="Google Shape;320;p49"/>
          <p:cNvPicPr preferRelativeResize="0"/>
          <p:nvPr/>
        </p:nvPicPr>
        <p:blipFill rotWithShape="1">
          <a:blip r:embed="rId3">
            <a:alphaModFix/>
          </a:blip>
          <a:srcRect/>
          <a:stretch/>
        </p:blipFill>
        <p:spPr>
          <a:xfrm>
            <a:off x="6096000" y="906237"/>
            <a:ext cx="5865341" cy="587012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Tulevien tapausten tarkoitus</a:t>
            </a:r>
          </a:p>
        </p:txBody>
      </p:sp>
      <p:sp>
        <p:nvSpPr>
          <p:cNvPr id="326" name="Google Shape;326;p5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185738" lvl="0" indent="0" algn="l" rtl="0">
              <a:lnSpc>
                <a:spcPct val="90000"/>
              </a:lnSpc>
              <a:spcBef>
                <a:spcPts val="1000"/>
              </a:spcBef>
              <a:spcAft>
                <a:spcPts val="0"/>
              </a:spcAft>
              <a:buSzPts val="1800"/>
              <a:buNone/>
            </a:pPr>
            <a:r>
              <a:rPr sz="2400" dirty="0" err="1"/>
              <a:t>Seuraava</a:t>
            </a:r>
            <a:r>
              <a:rPr sz="2400" dirty="0"/>
              <a:t> </a:t>
            </a:r>
            <a:r>
              <a:rPr sz="2400" dirty="0" err="1"/>
              <a:t>osio</a:t>
            </a:r>
            <a:r>
              <a:rPr sz="2400" dirty="0"/>
              <a:t> </a:t>
            </a:r>
            <a:r>
              <a:rPr sz="2400" dirty="0" err="1"/>
              <a:t>sisältää</a:t>
            </a:r>
            <a:r>
              <a:rPr sz="2400" dirty="0"/>
              <a:t> </a:t>
            </a:r>
            <a:r>
              <a:rPr sz="2400" dirty="0" err="1"/>
              <a:t>esimerkkejä</a:t>
            </a:r>
            <a:r>
              <a:rPr sz="2400" dirty="0"/>
              <a:t>, </a:t>
            </a:r>
            <a:r>
              <a:rPr sz="2400" dirty="0" err="1"/>
              <a:t>jotka</a:t>
            </a:r>
            <a:r>
              <a:rPr sz="2400" dirty="0"/>
              <a:t> </a:t>
            </a:r>
            <a:r>
              <a:rPr sz="2400" dirty="0" err="1"/>
              <a:t>havainnollistavat</a:t>
            </a:r>
            <a:r>
              <a:rPr sz="2400" dirty="0"/>
              <a:t>, </a:t>
            </a:r>
            <a:r>
              <a:rPr sz="2400" dirty="0" err="1"/>
              <a:t>miten</a:t>
            </a:r>
            <a:r>
              <a:rPr sz="2400" dirty="0"/>
              <a:t> </a:t>
            </a:r>
            <a:r>
              <a:rPr sz="2400" dirty="0" err="1"/>
              <a:t>Gibbsin</a:t>
            </a:r>
            <a:r>
              <a:rPr sz="2400" dirty="0"/>
              <a:t> </a:t>
            </a:r>
            <a:r>
              <a:rPr sz="2400" dirty="0" err="1"/>
              <a:t>reflektiokehää</a:t>
            </a:r>
            <a:r>
              <a:rPr sz="2400" dirty="0"/>
              <a:t> </a:t>
            </a:r>
            <a:r>
              <a:rPr sz="2400" dirty="0" err="1"/>
              <a:t>sovelletaan</a:t>
            </a:r>
            <a:r>
              <a:rPr sz="2400" dirty="0"/>
              <a:t> </a:t>
            </a:r>
            <a:r>
              <a:rPr sz="2400" dirty="0" err="1"/>
              <a:t>käytännössä</a:t>
            </a:r>
            <a:r>
              <a:rPr sz="2400" dirty="0"/>
              <a:t>. </a:t>
            </a:r>
            <a:r>
              <a:rPr sz="2400" dirty="0" err="1"/>
              <a:t>Jokainen</a:t>
            </a:r>
            <a:r>
              <a:rPr sz="2400" dirty="0"/>
              <a:t> </a:t>
            </a:r>
            <a:r>
              <a:rPr sz="2400" dirty="0" err="1"/>
              <a:t>tapaus</a:t>
            </a:r>
            <a:r>
              <a:rPr sz="2400" dirty="0"/>
              <a:t> </a:t>
            </a:r>
            <a:r>
              <a:rPr sz="2400" dirty="0" err="1"/>
              <a:t>kuvaa</a:t>
            </a:r>
            <a:r>
              <a:rPr sz="2400" dirty="0"/>
              <a:t> </a:t>
            </a:r>
            <a:r>
              <a:rPr sz="2400" dirty="0" err="1"/>
              <a:t>opettajan</a:t>
            </a:r>
            <a:r>
              <a:rPr sz="2400" dirty="0"/>
              <a:t> </a:t>
            </a:r>
            <a:r>
              <a:rPr sz="2400" dirty="0" err="1"/>
              <a:t>digihyvinvoinnin</a:t>
            </a:r>
            <a:r>
              <a:rPr sz="2400" dirty="0"/>
              <a:t> </a:t>
            </a:r>
            <a:r>
              <a:rPr sz="2400" dirty="0" err="1"/>
              <a:t>eri</a:t>
            </a:r>
            <a:r>
              <a:rPr sz="2400" dirty="0"/>
              <a:t> </a:t>
            </a:r>
            <a:r>
              <a:rPr sz="2400" dirty="0" err="1"/>
              <a:t>puolta</a:t>
            </a:r>
            <a:r>
              <a:rPr sz="2400" dirty="0"/>
              <a:t> ja </a:t>
            </a:r>
            <a:r>
              <a:rPr sz="2400" dirty="0" err="1"/>
              <a:t>näyttää</a:t>
            </a:r>
            <a:r>
              <a:rPr sz="2400" dirty="0"/>
              <a:t>, </a:t>
            </a:r>
            <a:r>
              <a:rPr sz="2400" dirty="0" err="1"/>
              <a:t>miten</a:t>
            </a:r>
            <a:r>
              <a:rPr sz="2400" dirty="0"/>
              <a:t> </a:t>
            </a:r>
            <a:r>
              <a:rPr sz="2400" dirty="0" err="1"/>
              <a:t>jäsennelty</a:t>
            </a:r>
            <a:r>
              <a:rPr sz="2400" dirty="0"/>
              <a:t> </a:t>
            </a:r>
            <a:r>
              <a:rPr sz="2400" dirty="0" err="1"/>
              <a:t>reflektio</a:t>
            </a:r>
            <a:r>
              <a:rPr sz="2400" dirty="0"/>
              <a:t> </a:t>
            </a:r>
            <a:r>
              <a:rPr sz="2400" dirty="0" err="1"/>
              <a:t>voi</a:t>
            </a:r>
            <a:r>
              <a:rPr sz="2400" dirty="0"/>
              <a:t> </a:t>
            </a:r>
            <a:r>
              <a:rPr sz="2400" dirty="0" err="1"/>
              <a:t>johtaa</a:t>
            </a:r>
            <a:r>
              <a:rPr sz="2400" dirty="0"/>
              <a:t> </a:t>
            </a:r>
            <a:r>
              <a:rPr sz="2400" dirty="0" err="1"/>
              <a:t>selkeämpään</a:t>
            </a:r>
            <a:r>
              <a:rPr sz="2400" dirty="0"/>
              <a:t> </a:t>
            </a:r>
            <a:r>
              <a:rPr sz="2400" dirty="0" err="1"/>
              <a:t>ymmärrykseen</a:t>
            </a:r>
            <a:r>
              <a:rPr sz="2400" dirty="0"/>
              <a:t> ja </a:t>
            </a:r>
            <a:r>
              <a:rPr sz="2400" dirty="0" err="1"/>
              <a:t>toimivampiin</a:t>
            </a:r>
            <a:r>
              <a:rPr sz="2400" dirty="0"/>
              <a:t> </a:t>
            </a:r>
            <a:r>
              <a:rPr sz="2400" dirty="0" err="1"/>
              <a:t>ratkaisuihin</a:t>
            </a:r>
            <a:r>
              <a:rPr sz="2400" dirty="0"/>
              <a:t>.</a:t>
            </a:r>
          </a:p>
          <a:p>
            <a:endParaRPr sz="2400" dirty="0"/>
          </a:p>
          <a:p>
            <a:r>
              <a:rPr sz="2400" dirty="0" err="1"/>
              <a:t>Esimerkit</a:t>
            </a:r>
            <a:r>
              <a:rPr sz="2400" dirty="0"/>
              <a:t> </a:t>
            </a:r>
            <a:r>
              <a:rPr sz="2400" dirty="0" err="1"/>
              <a:t>tukevat</a:t>
            </a:r>
            <a:r>
              <a:rPr sz="2400" dirty="0"/>
              <a:t> </a:t>
            </a:r>
            <a:r>
              <a:rPr sz="2400" dirty="0" err="1"/>
              <a:t>sinua</a:t>
            </a:r>
            <a:r>
              <a:rPr sz="2400" dirty="0"/>
              <a:t>, </a:t>
            </a:r>
            <a:r>
              <a:rPr sz="2400" dirty="0" err="1"/>
              <a:t>kun</a:t>
            </a:r>
            <a:r>
              <a:rPr sz="2400" dirty="0"/>
              <a:t> </a:t>
            </a:r>
            <a:r>
              <a:rPr sz="2400" dirty="0" err="1"/>
              <a:t>kehität</a:t>
            </a:r>
            <a:r>
              <a:rPr sz="2400" dirty="0"/>
              <a:t> </a:t>
            </a:r>
            <a:r>
              <a:rPr sz="2400" dirty="0" err="1"/>
              <a:t>omaa</a:t>
            </a:r>
            <a:r>
              <a:rPr sz="2400" dirty="0"/>
              <a:t> </a:t>
            </a:r>
            <a:r>
              <a:rPr sz="2400" dirty="0" err="1"/>
              <a:t>reflektoivaa</a:t>
            </a:r>
            <a:r>
              <a:rPr sz="2400" dirty="0"/>
              <a:t> </a:t>
            </a:r>
            <a:r>
              <a:rPr sz="2400" dirty="0" err="1"/>
              <a:t>työotettasi</a:t>
            </a:r>
            <a:r>
              <a:rPr sz="2400" dirty="0"/>
              <a:t> </a:t>
            </a:r>
            <a:r>
              <a:rPr sz="2400" dirty="0" err="1"/>
              <a:t>myöhemmin</a:t>
            </a:r>
            <a:r>
              <a:rPr sz="2400" dirty="0"/>
              <a:t> </a:t>
            </a:r>
            <a:r>
              <a:rPr sz="2400" dirty="0" err="1"/>
              <a:t>tässä</a:t>
            </a:r>
            <a:r>
              <a:rPr sz="2400" dirty="0"/>
              <a:t> </a:t>
            </a:r>
            <a:r>
              <a:rPr sz="2400" dirty="0" err="1"/>
              <a:t>osiossa</a:t>
            </a:r>
            <a:r>
              <a:rPr sz="2400"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Esimerkkitapaus: Myönteiset tunteet</a:t>
            </a:r>
            <a:endParaRPr b="1" dirty="0"/>
          </a:p>
        </p:txBody>
      </p:sp>
      <p:graphicFrame>
        <p:nvGraphicFramePr>
          <p:cNvPr id="332" name="Google Shape;332;p51"/>
          <p:cNvGraphicFramePr/>
          <p:nvPr>
            <p:extLst>
              <p:ext uri="{D42A27DB-BD31-4B8C-83A1-F6EECF244321}">
                <p14:modId xmlns:p14="http://schemas.microsoft.com/office/powerpoint/2010/main" val="2017783087"/>
              </p:ext>
            </p:extLst>
          </p:nvPr>
        </p:nvGraphicFramePr>
        <p:xfrm>
          <a:off x="345989" y="976184"/>
          <a:ext cx="11696350" cy="5941425"/>
        </p:xfrm>
        <a:graphic>
          <a:graphicData uri="http://schemas.openxmlformats.org/drawingml/2006/table">
            <a:tbl>
              <a:tblPr>
                <a:noFill/>
                <a:tableStyleId>{3DC89A4C-FAC5-4093-AE1F-EA879BAF3B94}</a:tableStyleId>
              </a:tblPr>
              <a:tblGrid>
                <a:gridCol w="5848175">
                  <a:extLst>
                    <a:ext uri="{9D8B030D-6E8A-4147-A177-3AD203B41FA5}">
                      <a16:colId xmlns:a16="http://schemas.microsoft.com/office/drawing/2014/main" val="20000"/>
                    </a:ext>
                  </a:extLst>
                </a:gridCol>
                <a:gridCol w="5848175">
                  <a:extLst>
                    <a:ext uri="{9D8B030D-6E8A-4147-A177-3AD203B41FA5}">
                      <a16:colId xmlns:a16="http://schemas.microsoft.com/office/drawing/2014/main" val="20001"/>
                    </a:ext>
                  </a:extLst>
                </a:gridCol>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Vaihe</a:t>
                      </a:r>
                      <a:endParaRPr sz="2000" b="1" u="none" strike="noStrike" cap="none"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fi-FI" sz="2000" b="1" dirty="0"/>
                        <a:t>Sisältö</a:t>
                      </a:r>
                      <a:endParaRPr lang="en-US" sz="2000" b="1" u="none" strike="noStrike" cap="none" dirty="0"/>
                    </a:p>
                  </a:txBody>
                  <a:tcPr marL="91450" marR="91450" marT="45725" marB="45725" anchor="ctr"/>
                </a:tc>
                <a:extLst>
                  <a:ext uri="{0D108BD9-81ED-4DB2-BD59-A6C34878D82A}">
                    <a16:rowId xmlns:a16="http://schemas.microsoft.com/office/drawing/2014/main" val="10000"/>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Kuvaus</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Pitkät digitaaliset työpäivät väsyttävät sinua sekä henkisesti että fyysisesti.</a:t>
                      </a:r>
                      <a:endParaRPr dirty="0"/>
                    </a:p>
                  </a:txBody>
                  <a:tcPr marL="91450" marR="91450" marT="45725" marB="45725" anchor="ctr"/>
                </a:tc>
                <a:extLst>
                  <a:ext uri="{0D108BD9-81ED-4DB2-BD59-A6C34878D82A}">
                    <a16:rowId xmlns:a16="http://schemas.microsoft.com/office/drawing/2014/main" val="10001"/>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Tunteet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Koet olevasi uupunut, ärtynyt ja vähemmän motivoitunut.</a:t>
                      </a:r>
                      <a:endParaRPr dirty="0"/>
                    </a:p>
                  </a:txBody>
                  <a:tcPr marL="91450" marR="91450" marT="45725" marB="45725" anchor="ctr"/>
                </a:tc>
                <a:extLst>
                  <a:ext uri="{0D108BD9-81ED-4DB2-BD59-A6C34878D82A}">
                    <a16:rowId xmlns:a16="http://schemas.microsoft.com/office/drawing/2014/main" val="10002"/>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Arviointi</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Digitaaliset työkalut auttavat sinua pysymään järjestyksessä, mutta jatkuva ruudun käyttö kuluttaa energiaasi.</a:t>
                      </a:r>
                      <a:endParaRPr dirty="0"/>
                    </a:p>
                  </a:txBody>
                  <a:tcPr marL="91450" marR="91450" marT="45725" marB="45725" anchor="ctr"/>
                </a:tc>
                <a:extLst>
                  <a:ext uri="{0D108BD9-81ED-4DB2-BD59-A6C34878D82A}">
                    <a16:rowId xmlns:a16="http://schemas.microsoft.com/office/drawing/2014/main" val="10003"/>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Analyysi</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Pidät harvoin taukoja ja työskentelet usein myöhään. Tutkimusten mukaan tauot parantavat emotionaalista hyvinvointia.</a:t>
                      </a:r>
                      <a:endParaRPr dirty="0"/>
                    </a:p>
                  </a:txBody>
                  <a:tcPr marL="91450" marR="91450" marT="45725" marB="45725" anchor="ctr"/>
                </a:tc>
                <a:extLst>
                  <a:ext uri="{0D108BD9-81ED-4DB2-BD59-A6C34878D82A}">
                    <a16:rowId xmlns:a16="http://schemas.microsoft.com/office/drawing/2014/main" val="10004"/>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Johtopäätös</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Tarvitset selkeämpiä rajoja ja lyhyitä taukoja digitaalisen työn aikana.</a:t>
                      </a:r>
                      <a:endParaRPr dirty="0"/>
                    </a:p>
                  </a:txBody>
                  <a:tcPr marL="91450" marR="91450" marT="45725" marB="45725" anchor="ctr"/>
                </a:tc>
                <a:extLst>
                  <a:ext uri="{0D108BD9-81ED-4DB2-BD59-A6C34878D82A}">
                    <a16:rowId xmlns:a16="http://schemas.microsoft.com/office/drawing/2014/main" val="10005"/>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Toimintasuunnitelma</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Käytä ajastinta 5 minuutin taukoihin 45 minuutin välein. Aseta päivittäinen ”digitaalinen </a:t>
                      </a:r>
                      <a:r>
                        <a:rPr lang="fi-FI" sz="2000" dirty="0" err="1"/>
                        <a:t>detox</a:t>
                      </a:r>
                      <a:r>
                        <a:rPr lang="fi-FI" sz="2000" dirty="0"/>
                        <a:t>” -tunti. Seuraa energiatasojasi viikoittain.</a:t>
                      </a:r>
                      <a:endParaRPr dirty="0"/>
                    </a:p>
                  </a:txBody>
                  <a:tcPr marL="91450" marR="91450"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sz="3200" dirty="0"/>
              <a:t>Esimerkkitapaus: Sitoutuminen (keskittymisen parantaminen)</a:t>
            </a:r>
            <a:endParaRPr sz="3200" dirty="0"/>
          </a:p>
        </p:txBody>
      </p:sp>
      <p:graphicFrame>
        <p:nvGraphicFramePr>
          <p:cNvPr id="338" name="Google Shape;338;p52"/>
          <p:cNvGraphicFramePr/>
          <p:nvPr>
            <p:extLst>
              <p:ext uri="{D42A27DB-BD31-4B8C-83A1-F6EECF244321}">
                <p14:modId xmlns:p14="http://schemas.microsoft.com/office/powerpoint/2010/main" val="1087756956"/>
              </p:ext>
            </p:extLst>
          </p:nvPr>
        </p:nvGraphicFramePr>
        <p:xfrm>
          <a:off x="345989" y="976184"/>
          <a:ext cx="11696350" cy="5756300"/>
        </p:xfrm>
        <a:graphic>
          <a:graphicData uri="http://schemas.openxmlformats.org/drawingml/2006/table">
            <a:tbl>
              <a:tblPr>
                <a:noFill/>
                <a:tableStyleId>{3DC89A4C-FAC5-4093-AE1F-EA879BAF3B94}</a:tableStyleId>
              </a:tblPr>
              <a:tblGrid>
                <a:gridCol w="5848175">
                  <a:extLst>
                    <a:ext uri="{9D8B030D-6E8A-4147-A177-3AD203B41FA5}">
                      <a16:colId xmlns:a16="http://schemas.microsoft.com/office/drawing/2014/main" val="20000"/>
                    </a:ext>
                  </a:extLst>
                </a:gridCol>
                <a:gridCol w="5848175">
                  <a:extLst>
                    <a:ext uri="{9D8B030D-6E8A-4147-A177-3AD203B41FA5}">
                      <a16:colId xmlns:a16="http://schemas.microsoft.com/office/drawing/2014/main" val="20001"/>
                    </a:ext>
                  </a:extLst>
                </a:gridCol>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Vaihe</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Sisältö</a:t>
                      </a:r>
                      <a:endParaRPr sz="2000" b="1" u="none" strike="noStrike" cap="none" dirty="0"/>
                    </a:p>
                  </a:txBody>
                  <a:tcPr marL="91450" marR="91450" marT="45725" marB="45725" anchor="ctr"/>
                </a:tc>
                <a:extLst>
                  <a:ext uri="{0D108BD9-81ED-4DB2-BD59-A6C34878D82A}">
                    <a16:rowId xmlns:a16="http://schemas.microsoft.com/office/drawing/2014/main" val="10000"/>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Kuvaus</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Ilmoitukset ja digitaaliset häiriötekijät katkaisevat keskittymisesi oppituntien suunnittelun aikana.</a:t>
                      </a:r>
                      <a:endParaRPr dirty="0"/>
                    </a:p>
                  </a:txBody>
                  <a:tcPr marL="91450" marR="91450" marT="45725" marB="45725" anchor="ctr"/>
                </a:tc>
                <a:extLst>
                  <a:ext uri="{0D108BD9-81ED-4DB2-BD59-A6C34878D82A}">
                    <a16:rowId xmlns:a16="http://schemas.microsoft.com/office/drawing/2014/main" val="10001"/>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Tunteet</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Koet turhautumista ja hajanaisuutta.</a:t>
                      </a:r>
                      <a:endParaRPr dirty="0"/>
                    </a:p>
                  </a:txBody>
                  <a:tcPr marL="91450" marR="91450" marT="45725" marB="45725" anchor="ctr"/>
                </a:tc>
                <a:extLst>
                  <a:ext uri="{0D108BD9-81ED-4DB2-BD59-A6C34878D82A}">
                    <a16:rowId xmlns:a16="http://schemas.microsoft.com/office/drawing/2014/main" val="10002"/>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Arviointi</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Tuottavuutesi ja aikaansaamisen kokemuksesi heikkenevät.</a:t>
                      </a:r>
                      <a:endParaRPr dirty="0"/>
                    </a:p>
                  </a:txBody>
                  <a:tcPr marL="91450" marR="91450" marT="45725" marB="45725" anchor="ctr"/>
                </a:tc>
                <a:extLst>
                  <a:ext uri="{0D108BD9-81ED-4DB2-BD59-A6C34878D82A}">
                    <a16:rowId xmlns:a16="http://schemas.microsoft.com/office/drawing/2014/main" val="10003"/>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Analyysi</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0" dirty="0"/>
                        <a:t>Moniajo ja jatkuvat keskeytykset heikentävät sitoutumista. Keskittynyt työskentely parantaa suoriutumista.</a:t>
                      </a:r>
                      <a:endParaRPr b="0" dirty="0"/>
                    </a:p>
                  </a:txBody>
                  <a:tcPr marL="91450" marR="91450" marT="45725" marB="45725" anchor="ctr"/>
                </a:tc>
                <a:extLst>
                  <a:ext uri="{0D108BD9-81ED-4DB2-BD59-A6C34878D82A}">
                    <a16:rowId xmlns:a16="http://schemas.microsoft.com/office/drawing/2014/main" val="10004"/>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Johtopäätös</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Tarvitset häiriöttömän työympäristön ja etukäteen suunniteltuja keskittymisjaksoja.</a:t>
                      </a:r>
                      <a:endParaRPr dirty="0"/>
                    </a:p>
                  </a:txBody>
                  <a:tcPr marL="91450" marR="91450" marT="45725" marB="45725" anchor="ctr"/>
                </a:tc>
                <a:extLst>
                  <a:ext uri="{0D108BD9-81ED-4DB2-BD59-A6C34878D82A}">
                    <a16:rowId xmlns:a16="http://schemas.microsoft.com/office/drawing/2014/main" val="10005"/>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Toimintasuunnitelma</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Ota käyttöön keskittymistila. Aikatauluta keskeytyksetön suunnitteluaika. Reflektoi sitoutumista kuukausittain.</a:t>
                      </a:r>
                      <a:endParaRPr dirty="0"/>
                    </a:p>
                  </a:txBody>
                  <a:tcPr marL="91450" marR="91450"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sz="2800" dirty="0"/>
              <a:t>Esimerkkitapaus: Aikaansaaminen (pienten onnistumisten juhlistaminen)</a:t>
            </a:r>
            <a:endParaRPr sz="2800" dirty="0"/>
          </a:p>
        </p:txBody>
      </p:sp>
      <p:graphicFrame>
        <p:nvGraphicFramePr>
          <p:cNvPr id="344" name="Google Shape;344;p53"/>
          <p:cNvGraphicFramePr/>
          <p:nvPr>
            <p:extLst>
              <p:ext uri="{D42A27DB-BD31-4B8C-83A1-F6EECF244321}">
                <p14:modId xmlns:p14="http://schemas.microsoft.com/office/powerpoint/2010/main" val="1809015569"/>
              </p:ext>
            </p:extLst>
          </p:nvPr>
        </p:nvGraphicFramePr>
        <p:xfrm>
          <a:off x="345989" y="976184"/>
          <a:ext cx="11696350" cy="5893725"/>
        </p:xfrm>
        <a:graphic>
          <a:graphicData uri="http://schemas.openxmlformats.org/drawingml/2006/table">
            <a:tbl>
              <a:tblPr>
                <a:noFill/>
                <a:tableStyleId>{3DC89A4C-FAC5-4093-AE1F-EA879BAF3B94}</a:tableStyleId>
              </a:tblPr>
              <a:tblGrid>
                <a:gridCol w="5848175">
                  <a:extLst>
                    <a:ext uri="{9D8B030D-6E8A-4147-A177-3AD203B41FA5}">
                      <a16:colId xmlns:a16="http://schemas.microsoft.com/office/drawing/2014/main" val="20000"/>
                    </a:ext>
                  </a:extLst>
                </a:gridCol>
                <a:gridCol w="5848175">
                  <a:extLst>
                    <a:ext uri="{9D8B030D-6E8A-4147-A177-3AD203B41FA5}">
                      <a16:colId xmlns:a16="http://schemas.microsoft.com/office/drawing/2014/main" val="20001"/>
                    </a:ext>
                  </a:extLst>
                </a:gridCol>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Vaihe</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Sisältö</a:t>
                      </a:r>
                      <a:endParaRPr sz="2000" u="none" strike="noStrike" cap="none" dirty="0"/>
                    </a:p>
                  </a:txBody>
                  <a:tcPr marL="91450" marR="91450" marT="45725" marB="45725" anchor="ctr"/>
                </a:tc>
                <a:extLst>
                  <a:ext uri="{0D108BD9-81ED-4DB2-BD59-A6C34878D82A}">
                    <a16:rowId xmlns:a16="http://schemas.microsoft.com/office/drawing/2014/main" val="10000"/>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Kuvaus</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Yksinkertaistettu digitaalinen hallintanäkymä parantaa opetuksen sujuvuutta.</a:t>
                      </a:r>
                      <a:endParaRPr dirty="0"/>
                    </a:p>
                  </a:txBody>
                  <a:tcPr marL="91450" marR="91450" marT="45725" marB="45725" anchor="ctr"/>
                </a:tc>
                <a:extLst>
                  <a:ext uri="{0D108BD9-81ED-4DB2-BD59-A6C34878D82A}">
                    <a16:rowId xmlns:a16="http://schemas.microsoft.com/office/drawing/2014/main" val="10001"/>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Tunteet</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Tunnet ylpeyttä ja varmuutesi digitaalisten työkalujen käytössä lisääntyy.</a:t>
                      </a:r>
                      <a:endParaRPr dirty="0"/>
                    </a:p>
                  </a:txBody>
                  <a:tcPr marL="91450" marR="91450" marT="45725" marB="45725" anchor="ctr"/>
                </a:tc>
                <a:extLst>
                  <a:ext uri="{0D108BD9-81ED-4DB2-BD59-A6C34878D82A}">
                    <a16:rowId xmlns:a16="http://schemas.microsoft.com/office/drawing/2014/main" val="10002"/>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Arviointi</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Keskittyminen ja oppilaiden sitoutuminen paranivat, vaikka käyttöönotto vei aikaa.</a:t>
                      </a:r>
                      <a:endParaRPr dirty="0"/>
                    </a:p>
                  </a:txBody>
                  <a:tcPr marL="91450" marR="91450" marT="45725" marB="45725" anchor="ctr"/>
                </a:tc>
                <a:extLst>
                  <a:ext uri="{0D108BD9-81ED-4DB2-BD59-A6C34878D82A}">
                    <a16:rowId xmlns:a16="http://schemas.microsoft.com/office/drawing/2014/main" val="10003"/>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Analyysi</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Pienet, tietoiset muutokset johtavat todelliseen edistymiseen.</a:t>
                      </a:r>
                      <a:endParaRPr dirty="0"/>
                    </a:p>
                  </a:txBody>
                  <a:tcPr marL="91450" marR="91450" marT="45725" marB="45725" anchor="ctr"/>
                </a:tc>
                <a:extLst>
                  <a:ext uri="{0D108BD9-81ED-4DB2-BD59-A6C34878D82A}">
                    <a16:rowId xmlns:a16="http://schemas.microsoft.com/office/drawing/2014/main" val="10004"/>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Johtopäätös</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Pienten onnistumisten huomaamiseen ja juhlistamiseen kannattaa kiinnittää enemmän huomiota.</a:t>
                      </a:r>
                      <a:endParaRPr dirty="0"/>
                    </a:p>
                  </a:txBody>
                  <a:tcPr marL="91450" marR="91450" marT="45725" marB="45725" anchor="ctr"/>
                </a:tc>
                <a:extLst>
                  <a:ext uri="{0D108BD9-81ED-4DB2-BD59-A6C34878D82A}">
                    <a16:rowId xmlns:a16="http://schemas.microsoft.com/office/drawing/2014/main" val="10005"/>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Toimintasuunnitelma</a:t>
                      </a:r>
                      <a:endParaRPr sz="20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Kirjaa pienet onnistumiset lokiin. Jaa yksi digitaalista hyvinvointia tukeva vinkki jokaisella lukukaudella tiimisi kanssa.</a:t>
                      </a:r>
                      <a:endParaRPr dirty="0"/>
                    </a:p>
                  </a:txBody>
                  <a:tcPr marL="91450" marR="91450"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Oppimistavoitteet </a:t>
            </a:r>
          </a:p>
        </p:txBody>
      </p:sp>
      <p:sp>
        <p:nvSpPr>
          <p:cNvPr id="70" name="Google Shape;70;p20"/>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sz="2000" b="1" dirty="0"/>
              <a:t>Osio 2.3 </a:t>
            </a:r>
            <a:r>
              <a:rPr sz="2000" b="1" dirty="0" err="1"/>
              <a:t>Osion</a:t>
            </a:r>
            <a:r>
              <a:rPr sz="2000" b="1" dirty="0"/>
              <a:t> </a:t>
            </a:r>
            <a:r>
              <a:rPr sz="2000" b="1" dirty="0" err="1"/>
              <a:t>lopussa</a:t>
            </a:r>
            <a:r>
              <a:rPr sz="2000" b="1" dirty="0"/>
              <a:t> </a:t>
            </a:r>
            <a:r>
              <a:rPr sz="2000" b="1" dirty="0" err="1"/>
              <a:t>osaat</a:t>
            </a:r>
            <a:r>
              <a:rPr sz="2000" b="1" dirty="0"/>
              <a:t>:</a:t>
            </a:r>
          </a:p>
          <a:p>
            <a:r>
              <a:rPr sz="2000" dirty="0"/>
              <a:t>• </a:t>
            </a:r>
            <a:r>
              <a:rPr sz="2000" dirty="0" err="1"/>
              <a:t>ymmärtää</a:t>
            </a:r>
            <a:r>
              <a:rPr sz="2000" dirty="0"/>
              <a:t> </a:t>
            </a:r>
            <a:r>
              <a:rPr sz="2000" dirty="0" err="1"/>
              <a:t>oppilaiden</a:t>
            </a:r>
            <a:r>
              <a:rPr sz="2000" dirty="0"/>
              <a:t> </a:t>
            </a:r>
            <a:r>
              <a:rPr sz="2000" dirty="0" err="1"/>
              <a:t>tarpeita</a:t>
            </a:r>
            <a:r>
              <a:rPr sz="2000" dirty="0"/>
              <a:t> </a:t>
            </a:r>
            <a:r>
              <a:rPr sz="2000" dirty="0" err="1"/>
              <a:t>käyttämällä</a:t>
            </a:r>
            <a:r>
              <a:rPr sz="2000" dirty="0"/>
              <a:t> ja </a:t>
            </a:r>
            <a:r>
              <a:rPr sz="2000" dirty="0" err="1"/>
              <a:t>tulkitsemalla</a:t>
            </a:r>
            <a:r>
              <a:rPr sz="2000" dirty="0"/>
              <a:t> PERMA-</a:t>
            </a:r>
            <a:r>
              <a:rPr sz="2000" dirty="0" err="1"/>
              <a:t>digihyvinvoinnin</a:t>
            </a:r>
            <a:r>
              <a:rPr sz="2000" dirty="0"/>
              <a:t> </a:t>
            </a:r>
            <a:r>
              <a:rPr sz="2000" dirty="0" err="1"/>
              <a:t>indeksiä</a:t>
            </a:r>
            <a:r>
              <a:rPr sz="2000" dirty="0"/>
              <a:t> </a:t>
            </a:r>
            <a:r>
              <a:rPr sz="2000" dirty="0" err="1"/>
              <a:t>oppilaille</a:t>
            </a:r>
            <a:endParaRPr sz="2000" dirty="0"/>
          </a:p>
          <a:p>
            <a:r>
              <a:rPr sz="2000" dirty="0"/>
              <a:t>• </a:t>
            </a:r>
            <a:r>
              <a:rPr sz="2000" dirty="0" err="1"/>
              <a:t>mukauttaa</a:t>
            </a:r>
            <a:r>
              <a:rPr sz="2000" dirty="0"/>
              <a:t> </a:t>
            </a:r>
            <a:r>
              <a:rPr sz="2000" dirty="0" err="1"/>
              <a:t>arviointitapoja</a:t>
            </a:r>
            <a:r>
              <a:rPr sz="2000" dirty="0"/>
              <a:t> </a:t>
            </a:r>
            <a:r>
              <a:rPr sz="2000" dirty="0" err="1"/>
              <a:t>niin</a:t>
            </a:r>
            <a:r>
              <a:rPr sz="2000" dirty="0"/>
              <a:t>, </a:t>
            </a:r>
            <a:r>
              <a:rPr sz="2000" dirty="0" err="1"/>
              <a:t>että</a:t>
            </a:r>
            <a:r>
              <a:rPr sz="2000" dirty="0"/>
              <a:t> ne </a:t>
            </a:r>
            <a:r>
              <a:rPr sz="2000" dirty="0" err="1"/>
              <a:t>tukevat</a:t>
            </a:r>
            <a:r>
              <a:rPr sz="2000" dirty="0"/>
              <a:t> </a:t>
            </a:r>
            <a:r>
              <a:rPr sz="2000" dirty="0" err="1"/>
              <a:t>oppilaiden</a:t>
            </a:r>
            <a:r>
              <a:rPr sz="2000" dirty="0"/>
              <a:t> </a:t>
            </a:r>
            <a:r>
              <a:rPr sz="2000" dirty="0" err="1"/>
              <a:t>digihyvinvoinnin</a:t>
            </a:r>
            <a:r>
              <a:rPr sz="2000" dirty="0"/>
              <a:t> </a:t>
            </a:r>
            <a:r>
              <a:rPr sz="2000" dirty="0" err="1"/>
              <a:t>tunnistamista</a:t>
            </a:r>
            <a:endParaRPr sz="2000" dirty="0"/>
          </a:p>
          <a:p>
            <a:r>
              <a:rPr sz="2000" dirty="0"/>
              <a:t>• </a:t>
            </a:r>
            <a:r>
              <a:rPr sz="2000" dirty="0" err="1"/>
              <a:t>ohjata</a:t>
            </a:r>
            <a:r>
              <a:rPr sz="2000" dirty="0"/>
              <a:t> </a:t>
            </a:r>
            <a:r>
              <a:rPr sz="2000" dirty="0" err="1"/>
              <a:t>avointa</a:t>
            </a:r>
            <a:r>
              <a:rPr sz="2000" dirty="0"/>
              <a:t> ja </a:t>
            </a:r>
            <a:r>
              <a:rPr sz="2000" dirty="0" err="1"/>
              <a:t>turvallista</a:t>
            </a:r>
            <a:r>
              <a:rPr sz="2000" dirty="0"/>
              <a:t> </a:t>
            </a:r>
            <a:r>
              <a:rPr sz="2000" dirty="0" err="1"/>
              <a:t>keskustelua</a:t>
            </a:r>
            <a:r>
              <a:rPr sz="2000" dirty="0"/>
              <a:t>, </a:t>
            </a:r>
            <a:r>
              <a:rPr sz="2000" dirty="0" err="1"/>
              <a:t>joka</a:t>
            </a:r>
            <a:r>
              <a:rPr sz="2000" dirty="0"/>
              <a:t> </a:t>
            </a:r>
            <a:r>
              <a:rPr sz="2000" dirty="0" err="1"/>
              <a:t>tukee</a:t>
            </a:r>
            <a:r>
              <a:rPr sz="2000" dirty="0"/>
              <a:t> </a:t>
            </a:r>
            <a:r>
              <a:rPr sz="2000" dirty="0" err="1"/>
              <a:t>reflektiota</a:t>
            </a:r>
            <a:r>
              <a:rPr sz="2000" dirty="0"/>
              <a:t> ja </a:t>
            </a:r>
            <a:r>
              <a:rPr sz="2000" dirty="0" err="1"/>
              <a:t>terveitä</a:t>
            </a:r>
            <a:r>
              <a:rPr sz="2000" dirty="0"/>
              <a:t> </a:t>
            </a:r>
            <a:r>
              <a:rPr sz="2000" dirty="0" err="1"/>
              <a:t>digikäytänteitä</a:t>
            </a:r>
            <a:endParaRPr sz="2000" dirty="0"/>
          </a:p>
          <a:p>
            <a:endParaRPr sz="2000" dirty="0"/>
          </a:p>
          <a:p>
            <a:r>
              <a:rPr sz="2000" b="1" dirty="0"/>
              <a:t>Osio 2.4 </a:t>
            </a:r>
            <a:r>
              <a:rPr sz="2000" b="1" dirty="0" err="1"/>
              <a:t>Osion</a:t>
            </a:r>
            <a:r>
              <a:rPr sz="2000" b="1" dirty="0"/>
              <a:t> </a:t>
            </a:r>
            <a:r>
              <a:rPr sz="2000" b="1" dirty="0" err="1"/>
              <a:t>lopussa</a:t>
            </a:r>
            <a:r>
              <a:rPr sz="2000" b="1" dirty="0"/>
              <a:t> </a:t>
            </a:r>
            <a:r>
              <a:rPr sz="2000" b="1" dirty="0" err="1"/>
              <a:t>osaat</a:t>
            </a:r>
            <a:r>
              <a:rPr sz="2000" b="1" dirty="0"/>
              <a:t>:</a:t>
            </a:r>
          </a:p>
          <a:p>
            <a:r>
              <a:rPr sz="2000" dirty="0"/>
              <a:t>• </a:t>
            </a:r>
            <a:r>
              <a:rPr sz="2000" dirty="0" err="1"/>
              <a:t>ymmärtää</a:t>
            </a:r>
            <a:r>
              <a:rPr sz="2000" dirty="0"/>
              <a:t>, </a:t>
            </a:r>
            <a:r>
              <a:rPr sz="2000" dirty="0" err="1"/>
              <a:t>miten</a:t>
            </a:r>
            <a:r>
              <a:rPr sz="2000" dirty="0"/>
              <a:t> </a:t>
            </a:r>
            <a:r>
              <a:rPr sz="2000" dirty="0" err="1"/>
              <a:t>digitaaliset</a:t>
            </a:r>
            <a:r>
              <a:rPr sz="2000" dirty="0"/>
              <a:t> </a:t>
            </a:r>
            <a:r>
              <a:rPr sz="2000" dirty="0" err="1"/>
              <a:t>rajat</a:t>
            </a:r>
            <a:r>
              <a:rPr sz="2000" dirty="0"/>
              <a:t> </a:t>
            </a:r>
            <a:r>
              <a:rPr sz="2000" dirty="0" err="1"/>
              <a:t>vaikuttavat</a:t>
            </a:r>
            <a:r>
              <a:rPr sz="2000" dirty="0"/>
              <a:t> </a:t>
            </a:r>
            <a:r>
              <a:rPr sz="2000" dirty="0" err="1"/>
              <a:t>oppilaiden</a:t>
            </a:r>
            <a:r>
              <a:rPr sz="2000" dirty="0"/>
              <a:t> ja </a:t>
            </a:r>
            <a:r>
              <a:rPr sz="2000" dirty="0" err="1"/>
              <a:t>opettajien</a:t>
            </a:r>
            <a:r>
              <a:rPr sz="2000" dirty="0"/>
              <a:t> </a:t>
            </a:r>
            <a:r>
              <a:rPr sz="2000" dirty="0" err="1"/>
              <a:t>digihyvinvointiin</a:t>
            </a:r>
            <a:endParaRPr sz="2000" dirty="0"/>
          </a:p>
          <a:p>
            <a:r>
              <a:rPr sz="2000" dirty="0"/>
              <a:t>• </a:t>
            </a:r>
            <a:r>
              <a:rPr sz="2000" dirty="0" err="1"/>
              <a:t>kehittää</a:t>
            </a:r>
            <a:r>
              <a:rPr sz="2000" dirty="0"/>
              <a:t> </a:t>
            </a:r>
            <a:r>
              <a:rPr sz="2000" dirty="0" err="1"/>
              <a:t>terveempiä</a:t>
            </a:r>
            <a:r>
              <a:rPr sz="2000" dirty="0"/>
              <a:t> </a:t>
            </a:r>
            <a:r>
              <a:rPr sz="2000" dirty="0" err="1"/>
              <a:t>digirajoja</a:t>
            </a:r>
            <a:r>
              <a:rPr sz="2000" dirty="0"/>
              <a:t> </a:t>
            </a:r>
            <a:r>
              <a:rPr sz="2000" dirty="0" err="1"/>
              <a:t>itsellesi</a:t>
            </a:r>
            <a:r>
              <a:rPr sz="2000" dirty="0"/>
              <a:t> ja </a:t>
            </a:r>
            <a:r>
              <a:rPr sz="2000" dirty="0" err="1"/>
              <a:t>oppilaillesi</a:t>
            </a:r>
            <a:endParaRPr sz="2000" dirty="0"/>
          </a:p>
          <a:p>
            <a:r>
              <a:rPr sz="2000" dirty="0"/>
              <a:t>• </a:t>
            </a:r>
            <a:r>
              <a:rPr sz="2000" dirty="0" err="1"/>
              <a:t>käyttää</a:t>
            </a:r>
            <a:r>
              <a:rPr sz="2000" dirty="0"/>
              <a:t> </a:t>
            </a:r>
            <a:r>
              <a:rPr sz="2000" dirty="0" err="1"/>
              <a:t>Digihyvinvoinnin</a:t>
            </a:r>
            <a:r>
              <a:rPr sz="2000" dirty="0"/>
              <a:t> </a:t>
            </a:r>
            <a:r>
              <a:rPr sz="2000" dirty="0" err="1"/>
              <a:t>luokkahuonekompassia</a:t>
            </a:r>
            <a:r>
              <a:rPr sz="2000" dirty="0"/>
              <a:t> </a:t>
            </a:r>
            <a:r>
              <a:rPr sz="2000" dirty="0" err="1"/>
              <a:t>yhteisten</a:t>
            </a:r>
            <a:r>
              <a:rPr sz="2000" dirty="0"/>
              <a:t> </a:t>
            </a:r>
            <a:r>
              <a:rPr sz="2000" dirty="0" err="1"/>
              <a:t>pelisääntöjen</a:t>
            </a:r>
            <a:r>
              <a:rPr sz="2000" dirty="0"/>
              <a:t> </a:t>
            </a:r>
            <a:r>
              <a:rPr sz="2000" dirty="0" err="1"/>
              <a:t>luomiseen</a:t>
            </a:r>
            <a:endParaRPr sz="2000" dirty="0"/>
          </a:p>
          <a:p>
            <a:r>
              <a:rPr sz="2000" dirty="0"/>
              <a:t>• </a:t>
            </a:r>
            <a:r>
              <a:rPr sz="2000" dirty="0" err="1"/>
              <a:t>luoda</a:t>
            </a:r>
            <a:r>
              <a:rPr sz="2000" dirty="0"/>
              <a:t> </a:t>
            </a:r>
            <a:r>
              <a:rPr sz="2000" dirty="0" err="1"/>
              <a:t>konkreettisia</a:t>
            </a:r>
            <a:r>
              <a:rPr sz="2000" dirty="0"/>
              <a:t> </a:t>
            </a:r>
            <a:r>
              <a:rPr sz="2000" dirty="0" err="1"/>
              <a:t>toimia</a:t>
            </a:r>
            <a:r>
              <a:rPr sz="2000" dirty="0"/>
              <a:t> </a:t>
            </a:r>
            <a:r>
              <a:rPr sz="2000" dirty="0" err="1"/>
              <a:t>digihyvinvoinnin</a:t>
            </a:r>
            <a:r>
              <a:rPr sz="2000" dirty="0"/>
              <a:t> ja </a:t>
            </a:r>
            <a:r>
              <a:rPr sz="2000" dirty="0" err="1"/>
              <a:t>rajojen</a:t>
            </a:r>
            <a:r>
              <a:rPr sz="2000" dirty="0"/>
              <a:t> </a:t>
            </a:r>
            <a:r>
              <a:rPr sz="2000" dirty="0" err="1"/>
              <a:t>tukemiseksi</a:t>
            </a:r>
            <a:endParaRPr sz="2000" dirty="0"/>
          </a:p>
          <a:p>
            <a:r>
              <a:rPr sz="2000" dirty="0"/>
              <a:t>• </a:t>
            </a:r>
            <a:r>
              <a:rPr sz="2000" dirty="0" err="1"/>
              <a:t>ottaa</a:t>
            </a:r>
            <a:r>
              <a:rPr sz="2000" dirty="0"/>
              <a:t> </a:t>
            </a:r>
            <a:r>
              <a:rPr sz="2000" dirty="0" err="1"/>
              <a:t>käyttöön</a:t>
            </a:r>
            <a:r>
              <a:rPr sz="2000" dirty="0"/>
              <a:t> </a:t>
            </a:r>
            <a:r>
              <a:rPr sz="2000" dirty="0" err="1"/>
              <a:t>näyttöön</a:t>
            </a:r>
            <a:r>
              <a:rPr sz="2000" dirty="0"/>
              <a:t> </a:t>
            </a:r>
            <a:r>
              <a:rPr sz="2000" dirty="0" err="1"/>
              <a:t>perustuvia</a:t>
            </a:r>
            <a:r>
              <a:rPr sz="2000" dirty="0"/>
              <a:t> </a:t>
            </a:r>
            <a:r>
              <a:rPr sz="2000" dirty="0" err="1"/>
              <a:t>harjoituksia</a:t>
            </a:r>
            <a:r>
              <a:rPr sz="2000" dirty="0"/>
              <a:t> ja </a:t>
            </a:r>
            <a:r>
              <a:rPr sz="2000" dirty="0" err="1"/>
              <a:t>toimintatapoja</a:t>
            </a:r>
            <a:r>
              <a:rPr sz="2000" dirty="0"/>
              <a:t> </a:t>
            </a:r>
            <a:r>
              <a:rPr sz="2000" dirty="0" err="1"/>
              <a:t>oppilaille</a:t>
            </a:r>
            <a:endParaRP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sz="3200" dirty="0"/>
              <a:t>Esimerkkitapaus: Ulkoiset tekijät (infrastruktuurin rajoitteet)</a:t>
            </a:r>
            <a:endParaRPr sz="3200" b="1" dirty="0"/>
          </a:p>
        </p:txBody>
      </p:sp>
      <p:graphicFrame>
        <p:nvGraphicFramePr>
          <p:cNvPr id="350" name="Google Shape;350;p54"/>
          <p:cNvGraphicFramePr/>
          <p:nvPr>
            <p:extLst>
              <p:ext uri="{D42A27DB-BD31-4B8C-83A1-F6EECF244321}">
                <p14:modId xmlns:p14="http://schemas.microsoft.com/office/powerpoint/2010/main" val="1480093755"/>
              </p:ext>
            </p:extLst>
          </p:nvPr>
        </p:nvGraphicFramePr>
        <p:xfrm>
          <a:off x="345989" y="976184"/>
          <a:ext cx="11696350" cy="5756300"/>
        </p:xfrm>
        <a:graphic>
          <a:graphicData uri="http://schemas.openxmlformats.org/drawingml/2006/table">
            <a:tbl>
              <a:tblPr>
                <a:noFill/>
                <a:tableStyleId>{3DC89A4C-FAC5-4093-AE1F-EA879BAF3B94}</a:tableStyleId>
              </a:tblPr>
              <a:tblGrid>
                <a:gridCol w="4038724">
                  <a:extLst>
                    <a:ext uri="{9D8B030D-6E8A-4147-A177-3AD203B41FA5}">
                      <a16:colId xmlns:a16="http://schemas.microsoft.com/office/drawing/2014/main" val="20000"/>
                    </a:ext>
                  </a:extLst>
                </a:gridCol>
                <a:gridCol w="7657626">
                  <a:extLst>
                    <a:ext uri="{9D8B030D-6E8A-4147-A177-3AD203B41FA5}">
                      <a16:colId xmlns:a16="http://schemas.microsoft.com/office/drawing/2014/main" val="20001"/>
                    </a:ext>
                  </a:extLst>
                </a:gridCol>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Vaihe</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Sisältö</a:t>
                      </a:r>
                      <a:endParaRPr sz="2000" u="none" strike="noStrike" cap="none" dirty="0"/>
                    </a:p>
                  </a:txBody>
                  <a:tcPr marL="91450" marR="91450" marT="45725" marB="45725" anchor="ctr"/>
                </a:tc>
                <a:extLst>
                  <a:ext uri="{0D108BD9-81ED-4DB2-BD59-A6C34878D82A}">
                    <a16:rowId xmlns:a16="http://schemas.microsoft.com/office/drawing/2014/main" val="10000"/>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Kuvaus</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Digitaalinen oppimistehtävä epäonnistui heikon Wi-Fi-yhteyden ja epätasaisen laitekäytettävyyden vuoksi.</a:t>
                      </a:r>
                      <a:endParaRPr lang="en-US" sz="2000" dirty="0"/>
                    </a:p>
                  </a:txBody>
                  <a:tcPr marL="91450" marR="91450" marT="45725" marB="45725" anchor="ctr"/>
                </a:tc>
                <a:extLst>
                  <a:ext uri="{0D108BD9-81ED-4DB2-BD59-A6C34878D82A}">
                    <a16:rowId xmlns:a16="http://schemas.microsoft.com/office/drawing/2014/main" val="10001"/>
                  </a:ext>
                </a:extLst>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Tunteet</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Tunsit turhautumista ja avuttomuutta.</a:t>
                      </a:r>
                      <a:endParaRPr dirty="0"/>
                    </a:p>
                  </a:txBody>
                  <a:tcPr marL="91450" marR="91450" marT="45725" marB="45725" anchor="ctr"/>
                </a:tc>
                <a:extLst>
                  <a:ext uri="{0D108BD9-81ED-4DB2-BD59-A6C34878D82A}">
                    <a16:rowId xmlns:a16="http://schemas.microsoft.com/office/drawing/2014/main" val="10002"/>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Arviointi</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Itse tehtävä oli pedagogisesti toimiva, mutta infrastruktuuriin ja yhdenvertaisuuteen liittyvät haasteet estivät sen toteutumisen.</a:t>
                      </a:r>
                      <a:endParaRPr dirty="0"/>
                    </a:p>
                  </a:txBody>
                  <a:tcPr marL="91450" marR="91450" marT="45725" marB="45725" anchor="ctr"/>
                </a:tc>
                <a:extLst>
                  <a:ext uri="{0D108BD9-81ED-4DB2-BD59-A6C34878D82A}">
                    <a16:rowId xmlns:a16="http://schemas.microsoft.com/office/drawing/2014/main" val="10003"/>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Analyysi</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Digitaaliseen hyvinvointiin vaikuttavat pääsy laitteisiin ja verkkoon, toimintapolitiikat sekä saatavilla oleva tuki – eivät pelkästään yksilölliset tottumukset.</a:t>
                      </a:r>
                      <a:endParaRPr dirty="0"/>
                    </a:p>
                  </a:txBody>
                  <a:tcPr marL="91450" marR="91450" marT="45725" marB="45725" anchor="ctr"/>
                </a:tc>
                <a:extLst>
                  <a:ext uri="{0D108BD9-81ED-4DB2-BD59-A6C34878D82A}">
                    <a16:rowId xmlns:a16="http://schemas.microsoft.com/office/drawing/2014/main" val="10004"/>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Johtopäätös</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Tarvitset kontekstisensitiivistä suunnittelua ja varavaihtoehtoja opetustilanteisiin.</a:t>
                      </a:r>
                      <a:endParaRPr dirty="0"/>
                    </a:p>
                  </a:txBody>
                  <a:tcPr marL="91450" marR="91450" marT="45725" marB="45725" anchor="ctr"/>
                </a:tc>
                <a:extLst>
                  <a:ext uri="{0D108BD9-81ED-4DB2-BD59-A6C34878D82A}">
                    <a16:rowId xmlns:a16="http://schemas.microsoft.com/office/drawing/2014/main" val="10005"/>
                  </a:ext>
                </a:extLst>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Toimintasuunnitelma</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Valmistele vähätekniikkaisia vaihtoehtoja. Kartoita oppilaiden laitteiden ja yhteyksien saatavuus. Tuo esiin infrastruktuurin kehittämistarpeita. Kirjaa esteet seurantaan.</a:t>
                      </a:r>
                      <a:endParaRPr dirty="0"/>
                    </a:p>
                  </a:txBody>
                  <a:tcPr marL="91450" marR="91450"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Tehtävä</a:t>
            </a:r>
            <a:endParaRPr b="1"/>
          </a:p>
        </p:txBody>
      </p:sp>
      <p:sp>
        <p:nvSpPr>
          <p:cNvPr id="357" name="Google Shape;357;p5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71463" lvl="0" indent="0" algn="l" rtl="0">
              <a:lnSpc>
                <a:spcPct val="90000"/>
              </a:lnSpc>
              <a:spcBef>
                <a:spcPts val="1000"/>
              </a:spcBef>
              <a:spcAft>
                <a:spcPts val="0"/>
              </a:spcAft>
              <a:buSzPts val="1800"/>
              <a:buNone/>
            </a:pPr>
            <a:r>
              <a:rPr dirty="0" err="1"/>
              <a:t>Kirjoita</a:t>
            </a:r>
            <a:r>
              <a:rPr dirty="0"/>
              <a:t> </a:t>
            </a:r>
            <a:r>
              <a:rPr dirty="0" err="1"/>
              <a:t>oma</a:t>
            </a:r>
            <a:r>
              <a:rPr dirty="0"/>
              <a:t> </a:t>
            </a:r>
            <a:r>
              <a:rPr dirty="0" err="1"/>
              <a:t>reflektiotapaus</a:t>
            </a:r>
            <a:r>
              <a:rPr dirty="0"/>
              <a:t> </a:t>
            </a:r>
            <a:r>
              <a:rPr dirty="0" err="1"/>
              <a:t>sen</a:t>
            </a:r>
            <a:r>
              <a:rPr dirty="0"/>
              <a:t> </a:t>
            </a:r>
            <a:r>
              <a:rPr dirty="0" err="1"/>
              <a:t>tavoitteen</a:t>
            </a:r>
            <a:r>
              <a:rPr dirty="0"/>
              <a:t> </a:t>
            </a:r>
            <a:r>
              <a:rPr dirty="0" err="1"/>
              <a:t>pohjalta</a:t>
            </a:r>
            <a:r>
              <a:rPr dirty="0"/>
              <a:t>, </a:t>
            </a:r>
            <a:r>
              <a:rPr dirty="0" err="1"/>
              <a:t>jonka</a:t>
            </a:r>
            <a:r>
              <a:rPr dirty="0"/>
              <a:t> </a:t>
            </a:r>
            <a:r>
              <a:rPr dirty="0" err="1"/>
              <a:t>asetat</a:t>
            </a:r>
            <a:r>
              <a:rPr dirty="0"/>
              <a:t> </a:t>
            </a:r>
            <a:r>
              <a:rPr dirty="0" err="1"/>
              <a:t>Osiossa</a:t>
            </a:r>
            <a:r>
              <a:rPr dirty="0"/>
              <a:t> 2.1 </a:t>
            </a:r>
            <a:r>
              <a:rPr dirty="0" err="1"/>
              <a:t>laadittuun</a:t>
            </a:r>
            <a:r>
              <a:rPr dirty="0"/>
              <a:t> </a:t>
            </a:r>
            <a:r>
              <a:rPr dirty="0" err="1"/>
              <a:t>henkilökohtaiseen</a:t>
            </a:r>
            <a:r>
              <a:rPr dirty="0"/>
              <a:t> </a:t>
            </a:r>
            <a:r>
              <a:rPr dirty="0" err="1"/>
              <a:t>toimintasuunnitelmaasi</a:t>
            </a:r>
            <a:r>
              <a:rPr dirty="0"/>
              <a:t>.</a:t>
            </a:r>
            <a:endParaRPr sz="2200" dirty="0"/>
          </a:p>
          <a:p>
            <a:endParaRPr sz="2200" dirty="0"/>
          </a:p>
          <a:p>
            <a:r>
              <a:rPr dirty="0" err="1"/>
              <a:t>Tämä</a:t>
            </a:r>
            <a:r>
              <a:rPr dirty="0"/>
              <a:t> </a:t>
            </a:r>
            <a:r>
              <a:rPr dirty="0" err="1"/>
              <a:t>itsearviointiloki</a:t>
            </a:r>
            <a:r>
              <a:rPr dirty="0"/>
              <a:t> on </a:t>
            </a:r>
            <a:r>
              <a:rPr dirty="0" err="1"/>
              <a:t>käytännön</a:t>
            </a:r>
            <a:r>
              <a:rPr dirty="0"/>
              <a:t> </a:t>
            </a:r>
            <a:r>
              <a:rPr dirty="0" err="1"/>
              <a:t>työkalu</a:t>
            </a:r>
            <a:r>
              <a:rPr dirty="0"/>
              <a:t> </a:t>
            </a:r>
            <a:r>
              <a:rPr dirty="0" err="1"/>
              <a:t>digihyvinvoinnin</a:t>
            </a:r>
            <a:r>
              <a:rPr dirty="0"/>
              <a:t> </a:t>
            </a:r>
            <a:r>
              <a:rPr dirty="0" err="1"/>
              <a:t>etenemisen</a:t>
            </a:r>
            <a:r>
              <a:rPr dirty="0"/>
              <a:t> </a:t>
            </a:r>
            <a:r>
              <a:rPr dirty="0" err="1"/>
              <a:t>seuraamiseen</a:t>
            </a:r>
            <a:r>
              <a:rPr dirty="0"/>
              <a:t> ja </a:t>
            </a:r>
            <a:r>
              <a:rPr dirty="0" err="1"/>
              <a:t>täydentää</a:t>
            </a:r>
            <a:r>
              <a:rPr dirty="0"/>
              <a:t> </a:t>
            </a:r>
            <a:r>
              <a:rPr dirty="0" err="1"/>
              <a:t>Osion</a:t>
            </a:r>
            <a:r>
              <a:rPr dirty="0"/>
              <a:t> 2.1 </a:t>
            </a:r>
            <a:r>
              <a:rPr dirty="0" err="1"/>
              <a:t>henkilökohtaista</a:t>
            </a:r>
            <a:r>
              <a:rPr dirty="0"/>
              <a:t> </a:t>
            </a:r>
            <a:r>
              <a:rPr dirty="0" err="1"/>
              <a:t>toimintasuunnitelmaa</a:t>
            </a:r>
            <a:r>
              <a:rPr dirty="0"/>
              <a:t>. Se </a:t>
            </a:r>
            <a:r>
              <a:rPr dirty="0" err="1"/>
              <a:t>tukee</a:t>
            </a:r>
            <a:r>
              <a:rPr dirty="0"/>
              <a:t> </a:t>
            </a:r>
            <a:r>
              <a:rPr dirty="0" err="1"/>
              <a:t>oman</a:t>
            </a:r>
            <a:r>
              <a:rPr dirty="0"/>
              <a:t> </a:t>
            </a:r>
            <a:r>
              <a:rPr dirty="0" err="1"/>
              <a:t>työn</a:t>
            </a:r>
            <a:r>
              <a:rPr dirty="0"/>
              <a:t> </a:t>
            </a:r>
            <a:r>
              <a:rPr dirty="0" err="1"/>
              <a:t>seurantaa</a:t>
            </a:r>
            <a:r>
              <a:rPr dirty="0"/>
              <a:t> ja </a:t>
            </a:r>
            <a:r>
              <a:rPr dirty="0" err="1"/>
              <a:t>vastuullisuutta</a:t>
            </a:r>
            <a:r>
              <a:rPr dirty="0"/>
              <a:t> </a:t>
            </a:r>
            <a:r>
              <a:rPr dirty="0" err="1"/>
              <a:t>sekä</a:t>
            </a:r>
            <a:r>
              <a:rPr dirty="0"/>
              <a:t> </a:t>
            </a:r>
            <a:r>
              <a:rPr dirty="0" err="1"/>
              <a:t>auttaa</a:t>
            </a:r>
            <a:r>
              <a:rPr dirty="0"/>
              <a:t> </a:t>
            </a:r>
            <a:r>
              <a:rPr dirty="0" err="1"/>
              <a:t>päivittämään</a:t>
            </a:r>
            <a:r>
              <a:rPr dirty="0"/>
              <a:t> </a:t>
            </a:r>
            <a:r>
              <a:rPr dirty="0" err="1"/>
              <a:t>tavoitteita</a:t>
            </a:r>
            <a:r>
              <a:rPr dirty="0"/>
              <a:t> </a:t>
            </a:r>
            <a:r>
              <a:rPr dirty="0" err="1"/>
              <a:t>niin</a:t>
            </a:r>
            <a:r>
              <a:rPr dirty="0"/>
              <a:t>, </a:t>
            </a:r>
            <a:r>
              <a:rPr dirty="0" err="1"/>
              <a:t>että</a:t>
            </a:r>
            <a:r>
              <a:rPr dirty="0"/>
              <a:t> </a:t>
            </a:r>
            <a:r>
              <a:rPr dirty="0" err="1"/>
              <a:t>työ</a:t>
            </a:r>
            <a:r>
              <a:rPr dirty="0"/>
              <a:t> </a:t>
            </a:r>
            <a:r>
              <a:rPr dirty="0" err="1"/>
              <a:t>etenee</a:t>
            </a:r>
            <a:r>
              <a:rPr dirty="0"/>
              <a:t>.</a:t>
            </a:r>
          </a:p>
          <a:p>
            <a:endParaRPr dirty="0"/>
          </a:p>
          <a:p>
            <a:r>
              <a:rPr dirty="0" err="1"/>
              <a:t>Käytä</a:t>
            </a:r>
            <a:r>
              <a:rPr dirty="0"/>
              <a:t> </a:t>
            </a:r>
            <a:r>
              <a:rPr dirty="0" err="1"/>
              <a:t>itsearviointilokia</a:t>
            </a:r>
            <a:r>
              <a:rPr dirty="0"/>
              <a:t> </a:t>
            </a:r>
            <a:r>
              <a:rPr dirty="0" err="1"/>
              <a:t>säännöllisesti</a:t>
            </a:r>
            <a:r>
              <a:rPr dirty="0"/>
              <a:t> </a:t>
            </a:r>
            <a:r>
              <a:rPr dirty="0" err="1"/>
              <a:t>kirjataksesi</a:t>
            </a:r>
            <a:r>
              <a:rPr dirty="0"/>
              <a:t> </a:t>
            </a:r>
            <a:r>
              <a:rPr dirty="0" err="1"/>
              <a:t>kokemuksia</a:t>
            </a:r>
            <a:r>
              <a:rPr dirty="0"/>
              <a:t> ja </a:t>
            </a:r>
            <a:r>
              <a:rPr dirty="0" err="1"/>
              <a:t>havaintoja</a:t>
            </a:r>
            <a:r>
              <a:rPr dirty="0"/>
              <a:t>.</a:t>
            </a:r>
          </a:p>
          <a:p>
            <a:endParaRPr dirty="0"/>
          </a:p>
          <a:p>
            <a:r>
              <a:rPr b="1" dirty="0" err="1"/>
              <a:t>Ohjeet</a:t>
            </a:r>
            <a:endParaRPr b="1" dirty="0"/>
          </a:p>
          <a:p>
            <a:r>
              <a:rPr dirty="0"/>
              <a:t>• </a:t>
            </a:r>
            <a:r>
              <a:rPr dirty="0" err="1"/>
              <a:t>Käytä</a:t>
            </a:r>
            <a:r>
              <a:rPr dirty="0"/>
              <a:t> </a:t>
            </a:r>
            <a:r>
              <a:rPr dirty="0" err="1"/>
              <a:t>itsearviointilokia</a:t>
            </a:r>
            <a:r>
              <a:rPr dirty="0"/>
              <a:t> </a:t>
            </a:r>
            <a:r>
              <a:rPr dirty="0" err="1"/>
              <a:t>kuukausittain</a:t>
            </a:r>
            <a:r>
              <a:rPr dirty="0"/>
              <a:t> tai </a:t>
            </a:r>
            <a:r>
              <a:rPr dirty="0" err="1"/>
              <a:t>neljännesvuosittain</a:t>
            </a:r>
            <a:r>
              <a:rPr dirty="0"/>
              <a:t> ja </a:t>
            </a:r>
            <a:r>
              <a:rPr dirty="0" err="1"/>
              <a:t>pysähdy</a:t>
            </a:r>
            <a:r>
              <a:rPr dirty="0"/>
              <a:t> </a:t>
            </a:r>
            <a:r>
              <a:rPr dirty="0" err="1"/>
              <a:t>pohtimaan</a:t>
            </a:r>
            <a:r>
              <a:rPr dirty="0"/>
              <a:t> </a:t>
            </a:r>
            <a:r>
              <a:rPr dirty="0" err="1"/>
              <a:t>edistymistäsi</a:t>
            </a:r>
            <a:r>
              <a:rPr dirty="0"/>
              <a:t>.</a:t>
            </a:r>
          </a:p>
          <a:p>
            <a:r>
              <a:rPr dirty="0"/>
              <a:t>• </a:t>
            </a:r>
            <a:r>
              <a:rPr dirty="0" err="1"/>
              <a:t>Tunnista</a:t>
            </a:r>
            <a:r>
              <a:rPr dirty="0"/>
              <a:t>, </a:t>
            </a:r>
            <a:r>
              <a:rPr dirty="0" err="1"/>
              <a:t>mikä</a:t>
            </a:r>
            <a:r>
              <a:rPr dirty="0"/>
              <a:t> </a:t>
            </a:r>
            <a:r>
              <a:rPr dirty="0" err="1"/>
              <a:t>toimi</a:t>
            </a:r>
            <a:r>
              <a:rPr dirty="0"/>
              <a:t> </a:t>
            </a:r>
            <a:r>
              <a:rPr dirty="0" err="1"/>
              <a:t>hyvin</a:t>
            </a:r>
            <a:r>
              <a:rPr dirty="0"/>
              <a:t>, ja </a:t>
            </a:r>
            <a:r>
              <a:rPr dirty="0" err="1"/>
              <a:t>kirjaa</a:t>
            </a:r>
            <a:r>
              <a:rPr dirty="0"/>
              <a:t> </a:t>
            </a:r>
            <a:r>
              <a:rPr dirty="0" err="1"/>
              <a:t>myös</a:t>
            </a:r>
            <a:r>
              <a:rPr dirty="0"/>
              <a:t> </a:t>
            </a:r>
            <a:r>
              <a:rPr dirty="0" err="1"/>
              <a:t>haasteet</a:t>
            </a:r>
            <a:r>
              <a:rPr dirty="0"/>
              <a:t> </a:t>
            </a:r>
            <a:r>
              <a:rPr dirty="0" err="1"/>
              <a:t>sekä</a:t>
            </a:r>
            <a:r>
              <a:rPr dirty="0"/>
              <a:t> </a:t>
            </a:r>
            <a:r>
              <a:rPr dirty="0" err="1"/>
              <a:t>konkreettiset</a:t>
            </a:r>
            <a:r>
              <a:rPr dirty="0"/>
              <a:t> </a:t>
            </a:r>
            <a:r>
              <a:rPr dirty="0" err="1"/>
              <a:t>toimet</a:t>
            </a:r>
            <a:r>
              <a:rPr dirty="0"/>
              <a:t>, </a:t>
            </a:r>
            <a:r>
              <a:rPr dirty="0" err="1"/>
              <a:t>joilla</a:t>
            </a:r>
            <a:r>
              <a:rPr dirty="0"/>
              <a:t> </a:t>
            </a:r>
            <a:r>
              <a:rPr dirty="0" err="1"/>
              <a:t>pysyt</a:t>
            </a:r>
            <a:r>
              <a:rPr dirty="0"/>
              <a:t> </a:t>
            </a:r>
            <a:r>
              <a:rPr dirty="0" err="1"/>
              <a:t>tavoitteessa</a:t>
            </a:r>
            <a:r>
              <a:rPr dirty="0"/>
              <a:t>.</a:t>
            </a:r>
          </a:p>
          <a:p>
            <a:r>
              <a:rPr dirty="0"/>
              <a:t>• Tee </a:t>
            </a:r>
            <a:r>
              <a:rPr dirty="0" err="1"/>
              <a:t>tarvittavat</a:t>
            </a:r>
            <a:r>
              <a:rPr dirty="0"/>
              <a:t> </a:t>
            </a:r>
            <a:r>
              <a:rPr dirty="0" err="1"/>
              <a:t>tarkennukset</a:t>
            </a:r>
            <a:r>
              <a:rPr dirty="0"/>
              <a:t> </a:t>
            </a:r>
            <a:r>
              <a:rPr dirty="0" err="1"/>
              <a:t>Osion</a:t>
            </a:r>
            <a:r>
              <a:rPr dirty="0"/>
              <a:t> 2.1 </a:t>
            </a:r>
            <a:r>
              <a:rPr dirty="0" err="1"/>
              <a:t>henkilökohtaiseen</a:t>
            </a:r>
            <a:r>
              <a:rPr dirty="0"/>
              <a:t> </a:t>
            </a:r>
            <a:r>
              <a:rPr dirty="0" err="1"/>
              <a:t>toimintasuunnitelmaan</a:t>
            </a:r>
            <a:r>
              <a:rPr dirty="0"/>
              <a:t> </a:t>
            </a:r>
            <a:r>
              <a:rPr dirty="0" err="1"/>
              <a:t>omien</a:t>
            </a:r>
            <a:r>
              <a:rPr dirty="0"/>
              <a:t> </a:t>
            </a:r>
            <a:r>
              <a:rPr dirty="0" err="1"/>
              <a:t>havaintojen</a:t>
            </a:r>
            <a:r>
              <a:rPr dirty="0"/>
              <a:t> </a:t>
            </a:r>
            <a:r>
              <a:rPr dirty="0" err="1"/>
              <a:t>perusteella</a:t>
            </a:r>
            <a:r>
              <a:rPr dirty="0"/>
              <a:t>.</a:t>
            </a:r>
          </a:p>
          <a:p>
            <a:r>
              <a:rPr dirty="0"/>
              <a:t>• Jaa </a:t>
            </a:r>
            <a:r>
              <a:rPr dirty="0" err="1"/>
              <a:t>oivalluksia</a:t>
            </a:r>
            <a:r>
              <a:rPr dirty="0"/>
              <a:t> </a:t>
            </a:r>
            <a:r>
              <a:rPr dirty="0" err="1"/>
              <a:t>kollegoiden</a:t>
            </a:r>
            <a:r>
              <a:rPr dirty="0"/>
              <a:t> tai </a:t>
            </a:r>
            <a:r>
              <a:rPr dirty="0" err="1"/>
              <a:t>mentorin</a:t>
            </a:r>
            <a:r>
              <a:rPr dirty="0"/>
              <a:t> </a:t>
            </a:r>
            <a:r>
              <a:rPr dirty="0" err="1"/>
              <a:t>kanssa</a:t>
            </a:r>
            <a:r>
              <a:rPr dirty="0"/>
              <a:t>, </a:t>
            </a:r>
            <a:r>
              <a:rPr dirty="0" err="1"/>
              <a:t>jotta</a:t>
            </a:r>
            <a:r>
              <a:rPr dirty="0"/>
              <a:t> </a:t>
            </a:r>
            <a:r>
              <a:rPr dirty="0" err="1"/>
              <a:t>vertaisoppiminen</a:t>
            </a:r>
            <a:r>
              <a:rPr dirty="0"/>
              <a:t> ja </a:t>
            </a:r>
            <a:r>
              <a:rPr dirty="0" err="1"/>
              <a:t>hyvien</a:t>
            </a:r>
            <a:r>
              <a:rPr dirty="0"/>
              <a:t> </a:t>
            </a:r>
            <a:r>
              <a:rPr dirty="0" err="1"/>
              <a:t>käytänteiden</a:t>
            </a:r>
            <a:r>
              <a:rPr dirty="0"/>
              <a:t> </a:t>
            </a:r>
            <a:r>
              <a:rPr dirty="0" err="1"/>
              <a:t>jakaminen</a:t>
            </a:r>
            <a:r>
              <a:rPr dirty="0"/>
              <a:t> </a:t>
            </a:r>
            <a:r>
              <a:rPr dirty="0" err="1"/>
              <a:t>vahvistuu</a:t>
            </a:r>
            <a:r>
              <a:rPr dirty="0"/>
              <a:t>.</a:t>
            </a:r>
          </a:p>
          <a:p>
            <a:r>
              <a:rPr dirty="0" err="1"/>
              <a:t>Työkalu</a:t>
            </a:r>
            <a:r>
              <a:rPr dirty="0"/>
              <a:t> </a:t>
            </a:r>
            <a:r>
              <a:rPr dirty="0" err="1"/>
              <a:t>auttaa</a:t>
            </a:r>
            <a:r>
              <a:rPr dirty="0"/>
              <a:t> </a:t>
            </a:r>
            <a:r>
              <a:rPr dirty="0" err="1"/>
              <a:t>varmistamaan</a:t>
            </a:r>
            <a:r>
              <a:rPr dirty="0"/>
              <a:t>, </a:t>
            </a:r>
            <a:r>
              <a:rPr dirty="0" err="1"/>
              <a:t>että</a:t>
            </a:r>
            <a:r>
              <a:rPr dirty="0"/>
              <a:t> </a:t>
            </a:r>
            <a:r>
              <a:rPr dirty="0" err="1"/>
              <a:t>digihyvinvoinnin</a:t>
            </a:r>
            <a:r>
              <a:rPr dirty="0"/>
              <a:t> </a:t>
            </a:r>
            <a:r>
              <a:rPr dirty="0" err="1"/>
              <a:t>keinot</a:t>
            </a:r>
            <a:r>
              <a:rPr dirty="0"/>
              <a:t> </a:t>
            </a:r>
            <a:r>
              <a:rPr dirty="0" err="1"/>
              <a:t>pysyvät</a:t>
            </a:r>
            <a:r>
              <a:rPr dirty="0"/>
              <a:t> </a:t>
            </a:r>
            <a:r>
              <a:rPr dirty="0" err="1"/>
              <a:t>joustavina</a:t>
            </a:r>
            <a:r>
              <a:rPr dirty="0"/>
              <a:t>, </a:t>
            </a:r>
            <a:r>
              <a:rPr dirty="0" err="1"/>
              <a:t>tarkoituksenmukaisina</a:t>
            </a:r>
            <a:r>
              <a:rPr dirty="0"/>
              <a:t> ja </a:t>
            </a:r>
            <a:r>
              <a:rPr dirty="0" err="1"/>
              <a:t>toimivina</a:t>
            </a:r>
            <a:r>
              <a:rPr dirty="0"/>
              <a:t> </a:t>
            </a:r>
            <a:r>
              <a:rPr dirty="0" err="1"/>
              <a:t>koko</a:t>
            </a:r>
            <a:r>
              <a:rPr dirty="0"/>
              <a:t> </a:t>
            </a:r>
            <a:r>
              <a:rPr dirty="0" err="1"/>
              <a:t>lukuvuoden</a:t>
            </a:r>
            <a:r>
              <a:rPr dirty="0"/>
              <a:t> </a:t>
            </a:r>
            <a:r>
              <a:rPr dirty="0" err="1"/>
              <a:t>ajan</a:t>
            </a:r>
            <a:r>
              <a:rPr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t>Osio 2.3 Ymmärtäminen oppilaiden digitaalinen hyvinvointi</a:t>
            </a:r>
            <a:endParaRPr sz="2400" b="1"/>
          </a:p>
          <a:p>
            <a:endParaRPr sz="24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Johdanto </a:t>
            </a:r>
            <a:endParaRPr b="1"/>
          </a:p>
        </p:txBody>
      </p:sp>
      <p:sp>
        <p:nvSpPr>
          <p:cNvPr id="368" name="Google Shape;368;p57"/>
          <p:cNvSpPr txBox="1">
            <a:spLocks noGrp="1"/>
          </p:cNvSpPr>
          <p:nvPr>
            <p:ph type="body" idx="1"/>
          </p:nvPr>
        </p:nvSpPr>
        <p:spPr>
          <a:xfrm>
            <a:off x="97971" y="881743"/>
            <a:ext cx="11332029" cy="5870121"/>
          </a:xfrm>
          <a:prstGeom prst="rect">
            <a:avLst/>
          </a:prstGeom>
          <a:noFill/>
          <a:ln>
            <a:noFill/>
          </a:ln>
        </p:spPr>
        <p:txBody>
          <a:bodyPr spcFirstLastPara="1" wrap="square" lIns="91425" tIns="45700" rIns="91425" bIns="45700" anchor="t" anchorCtr="0">
            <a:noAutofit/>
          </a:bodyPr>
          <a:lstStyle/>
          <a:p>
            <a:pPr marL="271463" lvl="0" indent="-12700" algn="l" rtl="0">
              <a:lnSpc>
                <a:spcPct val="90000"/>
              </a:lnSpc>
              <a:spcBef>
                <a:spcPts val="1000"/>
              </a:spcBef>
              <a:spcAft>
                <a:spcPts val="0"/>
              </a:spcAft>
              <a:buSzPts val="1800"/>
              <a:buNone/>
            </a:pPr>
            <a:r>
              <a:rPr dirty="0" err="1"/>
              <a:t>Tässä</a:t>
            </a:r>
            <a:r>
              <a:rPr dirty="0"/>
              <a:t> </a:t>
            </a:r>
            <a:r>
              <a:rPr dirty="0" err="1"/>
              <a:t>osiossa</a:t>
            </a:r>
            <a:r>
              <a:rPr dirty="0"/>
              <a:t> </a:t>
            </a:r>
            <a:r>
              <a:rPr dirty="0" err="1"/>
              <a:t>tarkastelet</a:t>
            </a:r>
            <a:r>
              <a:rPr dirty="0"/>
              <a:t>, </a:t>
            </a:r>
            <a:r>
              <a:rPr dirty="0" err="1"/>
              <a:t>miten</a:t>
            </a:r>
            <a:r>
              <a:rPr dirty="0"/>
              <a:t> </a:t>
            </a:r>
            <a:r>
              <a:rPr dirty="0" err="1"/>
              <a:t>digitaaliset</a:t>
            </a:r>
            <a:r>
              <a:rPr dirty="0"/>
              <a:t> </a:t>
            </a:r>
            <a:r>
              <a:rPr dirty="0" err="1"/>
              <a:t>ympäristöt</a:t>
            </a:r>
            <a:r>
              <a:rPr dirty="0"/>
              <a:t> </a:t>
            </a:r>
            <a:r>
              <a:rPr dirty="0" err="1"/>
              <a:t>vaikuttavat</a:t>
            </a:r>
            <a:r>
              <a:rPr dirty="0"/>
              <a:t> </a:t>
            </a:r>
            <a:r>
              <a:rPr dirty="0" err="1"/>
              <a:t>oppilaiden</a:t>
            </a:r>
            <a:r>
              <a:rPr dirty="0"/>
              <a:t> </a:t>
            </a:r>
            <a:r>
              <a:rPr dirty="0" err="1"/>
              <a:t>hyvinvointiin</a:t>
            </a:r>
            <a:r>
              <a:rPr dirty="0"/>
              <a:t>. </a:t>
            </a:r>
            <a:r>
              <a:rPr dirty="0" err="1"/>
              <a:t>Työskentelet</a:t>
            </a:r>
            <a:r>
              <a:rPr dirty="0"/>
              <a:t> PERMA-</a:t>
            </a:r>
            <a:r>
              <a:rPr dirty="0" err="1"/>
              <a:t>digihyvinvoinnin</a:t>
            </a:r>
            <a:r>
              <a:rPr dirty="0"/>
              <a:t> </a:t>
            </a:r>
            <a:r>
              <a:rPr dirty="0" err="1"/>
              <a:t>indeksin</a:t>
            </a:r>
            <a:r>
              <a:rPr dirty="0"/>
              <a:t> (</a:t>
            </a:r>
            <a:r>
              <a:rPr dirty="0" err="1"/>
              <a:t>oppilaat</a:t>
            </a:r>
            <a:r>
              <a:rPr dirty="0"/>
              <a:t>) </a:t>
            </a:r>
            <a:r>
              <a:rPr dirty="0" err="1"/>
              <a:t>avulla</a:t>
            </a:r>
            <a:r>
              <a:rPr dirty="0"/>
              <a:t>, </a:t>
            </a:r>
            <a:r>
              <a:rPr dirty="0" err="1"/>
              <a:t>jotta</a:t>
            </a:r>
            <a:r>
              <a:rPr dirty="0"/>
              <a:t> </a:t>
            </a:r>
            <a:r>
              <a:rPr dirty="0" err="1"/>
              <a:t>tunnistat</a:t>
            </a:r>
            <a:r>
              <a:rPr dirty="0"/>
              <a:t> </a:t>
            </a:r>
            <a:r>
              <a:rPr dirty="0" err="1"/>
              <a:t>keskeiset</a:t>
            </a:r>
            <a:r>
              <a:rPr dirty="0"/>
              <a:t> </a:t>
            </a:r>
            <a:r>
              <a:rPr dirty="0" err="1"/>
              <a:t>tarpeet</a:t>
            </a:r>
            <a:r>
              <a:rPr dirty="0"/>
              <a:t> ja </a:t>
            </a:r>
            <a:r>
              <a:rPr dirty="0" err="1"/>
              <a:t>osaat</a:t>
            </a:r>
            <a:r>
              <a:rPr dirty="0"/>
              <a:t> </a:t>
            </a:r>
            <a:r>
              <a:rPr dirty="0" err="1"/>
              <a:t>sovittaa</a:t>
            </a:r>
            <a:r>
              <a:rPr dirty="0"/>
              <a:t> </a:t>
            </a:r>
            <a:r>
              <a:rPr dirty="0" err="1"/>
              <a:t>arviointitapoja</a:t>
            </a:r>
            <a:r>
              <a:rPr dirty="0"/>
              <a:t> </a:t>
            </a:r>
            <a:r>
              <a:rPr dirty="0" err="1"/>
              <a:t>eri</a:t>
            </a:r>
            <a:r>
              <a:rPr dirty="0"/>
              <a:t> </a:t>
            </a:r>
            <a:r>
              <a:rPr dirty="0" err="1"/>
              <a:t>ikäryhmille</a:t>
            </a:r>
            <a:r>
              <a:rPr dirty="0"/>
              <a:t>.</a:t>
            </a:r>
            <a:endParaRPr sz="2400" dirty="0"/>
          </a:p>
          <a:p>
            <a:endParaRPr sz="2400" dirty="0"/>
          </a:p>
          <a:p>
            <a:r>
              <a:rPr b="1" dirty="0" err="1"/>
              <a:t>Käsittelemme</a:t>
            </a:r>
            <a:r>
              <a:rPr b="1" dirty="0"/>
              <a:t>:</a:t>
            </a:r>
          </a:p>
          <a:p>
            <a:r>
              <a:rPr dirty="0"/>
              <a:t>• </a:t>
            </a:r>
            <a:r>
              <a:rPr dirty="0" err="1"/>
              <a:t>miten</a:t>
            </a:r>
            <a:r>
              <a:rPr dirty="0"/>
              <a:t> </a:t>
            </a:r>
            <a:r>
              <a:rPr dirty="0" err="1"/>
              <a:t>oppilaille</a:t>
            </a:r>
            <a:r>
              <a:rPr dirty="0"/>
              <a:t> </a:t>
            </a:r>
            <a:r>
              <a:rPr dirty="0" err="1"/>
              <a:t>tarkoitettua</a:t>
            </a:r>
            <a:r>
              <a:rPr dirty="0"/>
              <a:t> </a:t>
            </a:r>
            <a:r>
              <a:rPr dirty="0" err="1"/>
              <a:t>indeksiä</a:t>
            </a:r>
            <a:r>
              <a:rPr dirty="0"/>
              <a:t> </a:t>
            </a:r>
            <a:r>
              <a:rPr dirty="0" err="1"/>
              <a:t>käytetään</a:t>
            </a:r>
            <a:endParaRPr dirty="0"/>
          </a:p>
          <a:p>
            <a:r>
              <a:rPr dirty="0"/>
              <a:t>• </a:t>
            </a:r>
            <a:r>
              <a:rPr dirty="0" err="1"/>
              <a:t>luokkahuonehavainnoinnin</a:t>
            </a:r>
            <a:r>
              <a:rPr dirty="0"/>
              <a:t> </a:t>
            </a:r>
            <a:r>
              <a:rPr dirty="0" err="1"/>
              <a:t>työkalua</a:t>
            </a:r>
            <a:r>
              <a:rPr dirty="0"/>
              <a:t> </a:t>
            </a:r>
            <a:r>
              <a:rPr dirty="0" err="1"/>
              <a:t>oppilaiden</a:t>
            </a:r>
            <a:r>
              <a:rPr dirty="0"/>
              <a:t> </a:t>
            </a:r>
            <a:r>
              <a:rPr dirty="0" err="1"/>
              <a:t>digikäyttäytymisen</a:t>
            </a:r>
            <a:r>
              <a:rPr dirty="0"/>
              <a:t> </a:t>
            </a:r>
            <a:r>
              <a:rPr dirty="0" err="1"/>
              <a:t>ymmärtämiseksi</a:t>
            </a:r>
            <a:endParaRPr dirty="0"/>
          </a:p>
          <a:p>
            <a:r>
              <a:rPr dirty="0"/>
              <a:t>• </a:t>
            </a:r>
            <a:r>
              <a:rPr dirty="0" err="1"/>
              <a:t>ohjaavia</a:t>
            </a:r>
            <a:r>
              <a:rPr dirty="0"/>
              <a:t> </a:t>
            </a:r>
            <a:r>
              <a:rPr dirty="0" err="1"/>
              <a:t>kysymyksiä</a:t>
            </a:r>
            <a:r>
              <a:rPr dirty="0"/>
              <a:t>, </a:t>
            </a:r>
            <a:r>
              <a:rPr dirty="0" err="1"/>
              <a:t>jotka</a:t>
            </a:r>
            <a:r>
              <a:rPr dirty="0"/>
              <a:t> </a:t>
            </a:r>
            <a:r>
              <a:rPr dirty="0" err="1"/>
              <a:t>tukevat</a:t>
            </a:r>
            <a:r>
              <a:rPr dirty="0"/>
              <a:t> </a:t>
            </a:r>
            <a:r>
              <a:rPr dirty="0" err="1"/>
              <a:t>keskustelua</a:t>
            </a:r>
            <a:r>
              <a:rPr dirty="0"/>
              <a:t> </a:t>
            </a:r>
            <a:r>
              <a:rPr dirty="0" err="1"/>
              <a:t>digikäytänteistä</a:t>
            </a:r>
            <a:r>
              <a:rPr dirty="0"/>
              <a:t> ja </a:t>
            </a:r>
            <a:r>
              <a:rPr dirty="0" err="1"/>
              <a:t>hyvinvoinnista</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sz="3200" dirty="0"/>
              <a:t>PERMA-</a:t>
            </a:r>
            <a:r>
              <a:rPr sz="3200" dirty="0" err="1"/>
              <a:t>digihyvinvoinnin</a:t>
            </a:r>
            <a:r>
              <a:rPr sz="3200" dirty="0"/>
              <a:t> </a:t>
            </a:r>
            <a:r>
              <a:rPr sz="3200" dirty="0" err="1"/>
              <a:t>indeksin</a:t>
            </a:r>
            <a:r>
              <a:rPr sz="3200" dirty="0"/>
              <a:t> </a:t>
            </a:r>
            <a:r>
              <a:rPr sz="3200" dirty="0" err="1"/>
              <a:t>käyttö</a:t>
            </a:r>
            <a:r>
              <a:rPr sz="3200" dirty="0"/>
              <a:t> </a:t>
            </a:r>
            <a:r>
              <a:rPr sz="3200" dirty="0" err="1"/>
              <a:t>oppilaiden</a:t>
            </a:r>
            <a:r>
              <a:rPr sz="3200" dirty="0"/>
              <a:t> </a:t>
            </a:r>
            <a:r>
              <a:rPr sz="3200" dirty="0" err="1"/>
              <a:t>kanssa</a:t>
            </a:r>
            <a:endParaRPr sz="3200" b="1" dirty="0"/>
          </a:p>
        </p:txBody>
      </p:sp>
      <p:sp>
        <p:nvSpPr>
          <p:cNvPr id="375" name="Google Shape;375;p58"/>
          <p:cNvSpPr txBox="1">
            <a:spLocks noGrp="1"/>
          </p:cNvSpPr>
          <p:nvPr>
            <p:ph type="body" idx="1"/>
          </p:nvPr>
        </p:nvSpPr>
        <p:spPr>
          <a:xfrm>
            <a:off x="97970" y="797521"/>
            <a:ext cx="11944350" cy="5870121"/>
          </a:xfrm>
          <a:prstGeom prst="rect">
            <a:avLst/>
          </a:prstGeom>
          <a:noFill/>
          <a:ln>
            <a:noFill/>
          </a:ln>
        </p:spPr>
        <p:txBody>
          <a:bodyPr spcFirstLastPara="1" wrap="square" lIns="91425" tIns="45700" rIns="91425" bIns="45700" anchor="t" anchorCtr="0">
            <a:noAutofit/>
          </a:bodyPr>
          <a:lstStyle/>
          <a:p>
            <a:pPr marL="271463" lvl="0" indent="-12700" algn="l" rtl="0">
              <a:lnSpc>
                <a:spcPct val="90000"/>
              </a:lnSpc>
              <a:spcBef>
                <a:spcPts val="1000"/>
              </a:spcBef>
              <a:spcAft>
                <a:spcPts val="0"/>
              </a:spcAft>
              <a:buSzPts val="1800"/>
              <a:buNone/>
            </a:pPr>
            <a:r>
              <a:rPr dirty="0"/>
              <a:t>PERMA-</a:t>
            </a:r>
            <a:r>
              <a:rPr dirty="0" err="1"/>
              <a:t>digihyvinvoinnin</a:t>
            </a:r>
            <a:r>
              <a:rPr dirty="0"/>
              <a:t> </a:t>
            </a:r>
            <a:r>
              <a:rPr dirty="0" err="1"/>
              <a:t>indeksi</a:t>
            </a:r>
            <a:r>
              <a:rPr dirty="0"/>
              <a:t> </a:t>
            </a:r>
            <a:r>
              <a:rPr dirty="0" err="1"/>
              <a:t>oppilaille</a:t>
            </a:r>
            <a:r>
              <a:rPr dirty="0"/>
              <a:t> </a:t>
            </a:r>
            <a:r>
              <a:rPr dirty="0" err="1"/>
              <a:t>auttaa</a:t>
            </a:r>
            <a:r>
              <a:rPr dirty="0"/>
              <a:t> </a:t>
            </a:r>
            <a:r>
              <a:rPr dirty="0" err="1"/>
              <a:t>tunnistamaan</a:t>
            </a:r>
            <a:r>
              <a:rPr dirty="0"/>
              <a:t> </a:t>
            </a:r>
            <a:r>
              <a:rPr dirty="0" err="1"/>
              <a:t>vahvuuksia</a:t>
            </a:r>
            <a:r>
              <a:rPr dirty="0"/>
              <a:t> ja </a:t>
            </a:r>
            <a:r>
              <a:rPr dirty="0" err="1"/>
              <a:t>kehittämiskohteita</a:t>
            </a:r>
            <a:r>
              <a:rPr dirty="0"/>
              <a:t> PERMA-</a:t>
            </a:r>
            <a:r>
              <a:rPr dirty="0" err="1"/>
              <a:t>ulottuvuuksissa</a:t>
            </a:r>
            <a:r>
              <a:rPr dirty="0"/>
              <a:t>. </a:t>
            </a:r>
            <a:r>
              <a:rPr dirty="0" err="1"/>
              <a:t>Sitä</a:t>
            </a:r>
            <a:r>
              <a:rPr dirty="0"/>
              <a:t> </a:t>
            </a:r>
            <a:r>
              <a:rPr dirty="0" err="1"/>
              <a:t>voi</a:t>
            </a:r>
            <a:r>
              <a:rPr dirty="0"/>
              <a:t> </a:t>
            </a:r>
            <a:r>
              <a:rPr dirty="0" err="1"/>
              <a:t>käyttää</a:t>
            </a:r>
            <a:r>
              <a:rPr dirty="0"/>
              <a:t> </a:t>
            </a:r>
            <a:r>
              <a:rPr dirty="0" err="1"/>
              <a:t>jakson</a:t>
            </a:r>
            <a:r>
              <a:rPr dirty="0"/>
              <a:t> </a:t>
            </a:r>
            <a:r>
              <a:rPr dirty="0" err="1"/>
              <a:t>alussa</a:t>
            </a:r>
            <a:r>
              <a:rPr dirty="0"/>
              <a:t>, </a:t>
            </a:r>
            <a:r>
              <a:rPr dirty="0" err="1"/>
              <a:t>puolivälissä</a:t>
            </a:r>
            <a:r>
              <a:rPr dirty="0"/>
              <a:t> ja </a:t>
            </a:r>
            <a:r>
              <a:rPr dirty="0" err="1"/>
              <a:t>lopussa</a:t>
            </a:r>
            <a:r>
              <a:rPr dirty="0"/>
              <a:t> </a:t>
            </a:r>
            <a:r>
              <a:rPr dirty="0" err="1"/>
              <a:t>edistymisen</a:t>
            </a:r>
            <a:r>
              <a:rPr dirty="0"/>
              <a:t> </a:t>
            </a:r>
            <a:r>
              <a:rPr dirty="0" err="1"/>
              <a:t>seuraamiseen</a:t>
            </a:r>
            <a:r>
              <a:rPr dirty="0"/>
              <a:t>.</a:t>
            </a:r>
          </a:p>
          <a:p>
            <a:endParaRPr dirty="0"/>
          </a:p>
          <a:p>
            <a:r>
              <a:rPr b="1" dirty="0"/>
              <a:t>Miten </a:t>
            </a:r>
            <a:r>
              <a:rPr b="1" dirty="0" err="1"/>
              <a:t>indeksiä</a:t>
            </a:r>
            <a:r>
              <a:rPr b="1" dirty="0"/>
              <a:t> </a:t>
            </a:r>
            <a:r>
              <a:rPr b="1" dirty="0" err="1"/>
              <a:t>käytetään</a:t>
            </a:r>
            <a:r>
              <a:rPr b="1" dirty="0"/>
              <a:t>:</a:t>
            </a:r>
          </a:p>
          <a:p>
            <a:r>
              <a:rPr dirty="0"/>
              <a:t>• </a:t>
            </a:r>
            <a:r>
              <a:rPr dirty="0" err="1"/>
              <a:t>käytä</a:t>
            </a:r>
            <a:r>
              <a:rPr dirty="0"/>
              <a:t> </a:t>
            </a:r>
            <a:r>
              <a:rPr dirty="0" err="1"/>
              <a:t>sitä</a:t>
            </a:r>
            <a:r>
              <a:rPr dirty="0"/>
              <a:t> </a:t>
            </a:r>
            <a:r>
              <a:rPr dirty="0" err="1"/>
              <a:t>keskustelun</a:t>
            </a:r>
            <a:r>
              <a:rPr dirty="0"/>
              <a:t> </a:t>
            </a:r>
            <a:r>
              <a:rPr dirty="0" err="1"/>
              <a:t>välineenä</a:t>
            </a:r>
            <a:r>
              <a:rPr dirty="0"/>
              <a:t> – </a:t>
            </a:r>
            <a:r>
              <a:rPr dirty="0" err="1"/>
              <a:t>ei</a:t>
            </a:r>
            <a:r>
              <a:rPr dirty="0"/>
              <a:t> </a:t>
            </a:r>
            <a:r>
              <a:rPr dirty="0" err="1"/>
              <a:t>arviointiin</a:t>
            </a:r>
            <a:r>
              <a:rPr dirty="0"/>
              <a:t> tai </a:t>
            </a:r>
            <a:r>
              <a:rPr dirty="0" err="1"/>
              <a:t>numeroiksi</a:t>
            </a:r>
            <a:endParaRPr dirty="0"/>
          </a:p>
          <a:p>
            <a:r>
              <a:rPr dirty="0"/>
              <a:t>• </a:t>
            </a:r>
            <a:r>
              <a:rPr dirty="0" err="1"/>
              <a:t>rohkaise</a:t>
            </a:r>
            <a:r>
              <a:rPr dirty="0"/>
              <a:t> </a:t>
            </a:r>
            <a:r>
              <a:rPr dirty="0" err="1"/>
              <a:t>oppilaita</a:t>
            </a:r>
            <a:r>
              <a:rPr dirty="0"/>
              <a:t> </a:t>
            </a:r>
            <a:r>
              <a:rPr dirty="0" err="1"/>
              <a:t>pohtimaan</a:t>
            </a:r>
            <a:r>
              <a:rPr dirty="0"/>
              <a:t> </a:t>
            </a:r>
            <a:r>
              <a:rPr dirty="0" err="1"/>
              <a:t>pisteitään</a:t>
            </a:r>
            <a:r>
              <a:rPr dirty="0"/>
              <a:t> ja </a:t>
            </a:r>
            <a:r>
              <a:rPr dirty="0" err="1"/>
              <a:t>asettamaan</a:t>
            </a:r>
            <a:r>
              <a:rPr dirty="0"/>
              <a:t> </a:t>
            </a:r>
            <a:r>
              <a:rPr dirty="0" err="1"/>
              <a:t>henkilökohtaisia</a:t>
            </a:r>
            <a:r>
              <a:rPr dirty="0"/>
              <a:t> </a:t>
            </a:r>
            <a:r>
              <a:rPr dirty="0" err="1"/>
              <a:t>tavoitteita</a:t>
            </a:r>
            <a:endParaRPr dirty="0"/>
          </a:p>
          <a:p>
            <a:r>
              <a:rPr dirty="0"/>
              <a:t>• </a:t>
            </a:r>
            <a:r>
              <a:rPr dirty="0" err="1"/>
              <a:t>yhdistä</a:t>
            </a:r>
            <a:r>
              <a:rPr dirty="0"/>
              <a:t> </a:t>
            </a:r>
            <a:r>
              <a:rPr dirty="0" err="1"/>
              <a:t>tulokset</a:t>
            </a:r>
            <a:r>
              <a:rPr dirty="0"/>
              <a:t> </a:t>
            </a:r>
            <a:r>
              <a:rPr dirty="0" err="1"/>
              <a:t>havainnointiin</a:t>
            </a:r>
            <a:r>
              <a:rPr dirty="0"/>
              <a:t> ja </a:t>
            </a:r>
            <a:r>
              <a:rPr dirty="0" err="1"/>
              <a:t>keskusteluihin</a:t>
            </a:r>
            <a:r>
              <a:rPr dirty="0"/>
              <a:t>, </a:t>
            </a:r>
            <a:r>
              <a:rPr dirty="0" err="1"/>
              <a:t>jotta</a:t>
            </a:r>
            <a:r>
              <a:rPr dirty="0"/>
              <a:t> </a:t>
            </a:r>
            <a:r>
              <a:rPr dirty="0" err="1"/>
              <a:t>saat</a:t>
            </a:r>
            <a:r>
              <a:rPr dirty="0"/>
              <a:t> </a:t>
            </a:r>
            <a:r>
              <a:rPr dirty="0" err="1"/>
              <a:t>kokonaisemman</a:t>
            </a:r>
            <a:r>
              <a:rPr dirty="0"/>
              <a:t> </a:t>
            </a:r>
            <a:r>
              <a:rPr dirty="0" err="1"/>
              <a:t>kuvan</a:t>
            </a:r>
            <a:endParaRPr dirty="0"/>
          </a:p>
        </p:txBody>
      </p:sp>
      <p:graphicFrame>
        <p:nvGraphicFramePr>
          <p:cNvPr id="376" name="Google Shape;376;p58"/>
          <p:cNvGraphicFramePr/>
          <p:nvPr>
            <p:extLst>
              <p:ext uri="{D42A27DB-BD31-4B8C-83A1-F6EECF244321}">
                <p14:modId xmlns:p14="http://schemas.microsoft.com/office/powerpoint/2010/main" val="1861039888"/>
              </p:ext>
            </p:extLst>
          </p:nvPr>
        </p:nvGraphicFramePr>
        <p:xfrm>
          <a:off x="540995" y="3429000"/>
          <a:ext cx="11058300" cy="3499625"/>
        </p:xfrm>
        <a:graphic>
          <a:graphicData uri="http://schemas.openxmlformats.org/drawingml/2006/table">
            <a:tbl>
              <a:tblPr>
                <a:noFill/>
                <a:tableStyleId>{63BE305D-1FC3-42C8-867A-E4E43ACF8636}</a:tableStyleId>
              </a:tblPr>
              <a:tblGrid>
                <a:gridCol w="3686100">
                  <a:extLst>
                    <a:ext uri="{9D8B030D-6E8A-4147-A177-3AD203B41FA5}">
                      <a16:colId xmlns:a16="http://schemas.microsoft.com/office/drawing/2014/main" val="20000"/>
                    </a:ext>
                  </a:extLst>
                </a:gridCol>
                <a:gridCol w="3686100">
                  <a:extLst>
                    <a:ext uri="{9D8B030D-6E8A-4147-A177-3AD203B41FA5}">
                      <a16:colId xmlns:a16="http://schemas.microsoft.com/office/drawing/2014/main" val="20001"/>
                    </a:ext>
                  </a:extLst>
                </a:gridCol>
                <a:gridCol w="3686100">
                  <a:extLst>
                    <a:ext uri="{9D8B030D-6E8A-4147-A177-3AD203B41FA5}">
                      <a16:colId xmlns:a16="http://schemas.microsoft.com/office/drawing/2014/main" val="20002"/>
                    </a:ext>
                  </a:extLst>
                </a:gridCol>
              </a:tblGrid>
              <a:tr h="43820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Pistemääräalue</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Merkityksellisyys</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Mitä tehdä</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8938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4–5 (</a:t>
                      </a:r>
                      <a:r>
                        <a:rPr lang="en-US" sz="2000" b="1" u="none" strike="noStrike" cap="none" dirty="0" err="1"/>
                        <a:t>Korkea</a:t>
                      </a:r>
                      <a:r>
                        <a:rPr lang="en-US" sz="2000" b="1" u="none" strike="noStrike" cap="none" dirty="0"/>
                        <a: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0" dirty="0"/>
                        <a:t>Vakiintuneet digihyvinvoinnin toimintatavat </a:t>
                      </a:r>
                      <a:endParaRPr b="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Kannusta toiminnan jatkamiseen ja rohkaise oppilaita jakamaan toimivia käytäntöjä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449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3 (</a:t>
                      </a:r>
                      <a:r>
                        <a:rPr lang="fi-FI" sz="2000" b="1" dirty="0"/>
                        <a:t>Keskitasoinen</a:t>
                      </a:r>
                      <a:r>
                        <a:rPr lang="en-US" sz="2000" b="1" u="none" strike="noStrike" cap="none" dirty="0"/>
                        <a: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Osassa osa-alueista on kehittämistarpeita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Tarjoa kohdennettua tukea tai pieniä tukitoimia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8938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1–2 (Matala)</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Selkeitä riskejä tai puutteita digihyvinvoinnissa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Nosta painopisteeksi suunnittelussa, ohjauksessa ja lisätuen kohdentamisessa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Indeksin hyödyntäminen keskustelun avaamisessa</a:t>
            </a:r>
            <a:endParaRPr b="1"/>
          </a:p>
        </p:txBody>
      </p:sp>
      <p:sp>
        <p:nvSpPr>
          <p:cNvPr id="383" name="Google Shape;383;p5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71463" lvl="0" indent="-12700" algn="l" rtl="0">
              <a:lnSpc>
                <a:spcPct val="90000"/>
              </a:lnSpc>
              <a:spcBef>
                <a:spcPts val="1000"/>
              </a:spcBef>
              <a:spcAft>
                <a:spcPts val="0"/>
              </a:spcAft>
              <a:buSzPts val="1800"/>
              <a:buNone/>
            </a:pPr>
            <a:r>
              <a:t>Käytä indeksin väittämiä keskustelun avaamiseen siitä, miten oppilaat itse näkevät digihyvinvointinsa.</a:t>
            </a:r>
            <a:endParaRPr sz="2400"/>
          </a:p>
          <a:p>
            <a:endParaRPr sz="2400"/>
          </a:p>
          <a:p>
            <a:r>
              <a:t>Luo turvallinen, ei-tuomitseva tila pohdinnalle ja jakamiselle. Voit käyttää esimerkiksi Miroa tai Padletia ryhmä- tai anonyymeihin vastauksiin. Voit myös hyödyntää PERMA-osa-alueisiin linkittyviä lyhyitä kysymyksiä keskustelun ohjaamiseen.</a:t>
            </a:r>
          </a:p>
          <a:p>
            <a:endParaRPr/>
          </a:p>
          <a:p>
            <a:r>
              <a:t>Päätavoite on, että oppilaat lisäävät tietoisuutta omista digikäytänteistään ja ymmärtävät, miten ne vaikuttavat hyvinvointiin.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sz="3200" dirty="0" err="1"/>
              <a:t>Reflektiotehtävä</a:t>
            </a:r>
            <a:r>
              <a:rPr sz="3200" dirty="0"/>
              <a:t>: </a:t>
            </a:r>
            <a:r>
              <a:rPr sz="3200" dirty="0" err="1"/>
              <a:t>Digihyvinvoinnin</a:t>
            </a:r>
            <a:r>
              <a:rPr sz="3200" dirty="0"/>
              <a:t> </a:t>
            </a:r>
            <a:r>
              <a:rPr sz="3200" dirty="0" err="1"/>
              <a:t>tunnistaminen</a:t>
            </a:r>
            <a:r>
              <a:rPr sz="3200" dirty="0"/>
              <a:t> </a:t>
            </a:r>
            <a:r>
              <a:rPr sz="3200" dirty="0" err="1"/>
              <a:t>käytännössä</a:t>
            </a:r>
            <a:endParaRPr sz="3200" dirty="0"/>
          </a:p>
        </p:txBody>
      </p:sp>
      <p:sp>
        <p:nvSpPr>
          <p:cNvPr id="390" name="Google Shape;390;p6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b="1" dirty="0" err="1"/>
              <a:t>Reflektiotehtävä</a:t>
            </a:r>
            <a:r>
              <a:rPr b="1" dirty="0"/>
              <a:t>: </a:t>
            </a:r>
            <a:r>
              <a:rPr b="1" dirty="0" err="1"/>
              <a:t>Digihyvinvoinnin</a:t>
            </a:r>
            <a:r>
              <a:rPr b="1" dirty="0"/>
              <a:t> </a:t>
            </a:r>
            <a:r>
              <a:rPr b="1" dirty="0" err="1"/>
              <a:t>havainnointi</a:t>
            </a:r>
            <a:r>
              <a:rPr b="1" dirty="0"/>
              <a:t> </a:t>
            </a:r>
            <a:r>
              <a:rPr b="1" dirty="0" err="1"/>
              <a:t>käytännössä</a:t>
            </a:r>
            <a:endParaRPr b="1" dirty="0"/>
          </a:p>
          <a:p>
            <a:r>
              <a:rPr b="1" dirty="0" err="1"/>
              <a:t>Valitse</a:t>
            </a:r>
            <a:r>
              <a:rPr b="1" dirty="0"/>
              <a:t> </a:t>
            </a:r>
            <a:r>
              <a:rPr b="1" dirty="0" err="1"/>
              <a:t>yksi</a:t>
            </a:r>
            <a:r>
              <a:rPr b="1" dirty="0"/>
              <a:t> tai </a:t>
            </a:r>
            <a:r>
              <a:rPr b="1" dirty="0" err="1"/>
              <a:t>useampi</a:t>
            </a:r>
            <a:r>
              <a:rPr b="1" dirty="0"/>
              <a:t> </a:t>
            </a:r>
            <a:r>
              <a:rPr b="1" dirty="0" err="1"/>
              <a:t>kysymys</a:t>
            </a:r>
            <a:r>
              <a:rPr b="1" dirty="0"/>
              <a:t> </a:t>
            </a:r>
            <a:r>
              <a:rPr b="1" dirty="0" err="1"/>
              <a:t>pohdittavaksi</a:t>
            </a:r>
            <a:r>
              <a:rPr b="1" dirty="0"/>
              <a:t>:</a:t>
            </a:r>
          </a:p>
          <a:p>
            <a:r>
              <a:rPr dirty="0"/>
              <a:t>• </a:t>
            </a:r>
            <a:r>
              <a:rPr dirty="0" err="1"/>
              <a:t>Millaisia</a:t>
            </a:r>
            <a:r>
              <a:rPr dirty="0"/>
              <a:t> </a:t>
            </a:r>
            <a:r>
              <a:rPr dirty="0" err="1"/>
              <a:t>toimintamalleja</a:t>
            </a:r>
            <a:r>
              <a:rPr dirty="0"/>
              <a:t> </a:t>
            </a:r>
            <a:r>
              <a:rPr dirty="0" err="1"/>
              <a:t>huomaan</a:t>
            </a:r>
            <a:r>
              <a:rPr dirty="0"/>
              <a:t> </a:t>
            </a:r>
            <a:r>
              <a:rPr dirty="0" err="1"/>
              <a:t>oppilaideni</a:t>
            </a:r>
            <a:r>
              <a:rPr dirty="0"/>
              <a:t> </a:t>
            </a:r>
            <a:r>
              <a:rPr dirty="0" err="1"/>
              <a:t>digikäyttäytymisessä</a:t>
            </a:r>
            <a:r>
              <a:rPr dirty="0"/>
              <a:t>?</a:t>
            </a:r>
          </a:p>
          <a:p>
            <a:r>
              <a:rPr dirty="0"/>
              <a:t>• Keihin </a:t>
            </a:r>
            <a:r>
              <a:rPr dirty="0" err="1"/>
              <a:t>oppilaisiin</a:t>
            </a:r>
            <a:r>
              <a:rPr dirty="0"/>
              <a:t> </a:t>
            </a:r>
            <a:r>
              <a:rPr dirty="0" err="1"/>
              <a:t>digityökalut</a:t>
            </a:r>
            <a:r>
              <a:rPr dirty="0"/>
              <a:t> </a:t>
            </a:r>
            <a:r>
              <a:rPr dirty="0" err="1"/>
              <a:t>näyttävät</a:t>
            </a:r>
            <a:r>
              <a:rPr dirty="0"/>
              <a:t> </a:t>
            </a:r>
            <a:r>
              <a:rPr dirty="0" err="1"/>
              <a:t>vaikuttavan</a:t>
            </a:r>
            <a:r>
              <a:rPr dirty="0"/>
              <a:t> </a:t>
            </a:r>
            <a:r>
              <a:rPr dirty="0" err="1"/>
              <a:t>eniten</a:t>
            </a:r>
            <a:r>
              <a:rPr dirty="0"/>
              <a:t>?</a:t>
            </a:r>
          </a:p>
          <a:p>
            <a:r>
              <a:rPr dirty="0"/>
              <a:t>• Miten </a:t>
            </a:r>
            <a:r>
              <a:rPr dirty="0" err="1"/>
              <a:t>omat</a:t>
            </a:r>
            <a:r>
              <a:rPr dirty="0"/>
              <a:t> </a:t>
            </a:r>
            <a:r>
              <a:rPr dirty="0" err="1"/>
              <a:t>opetuskäytänteeni</a:t>
            </a:r>
            <a:r>
              <a:rPr dirty="0"/>
              <a:t> </a:t>
            </a:r>
            <a:r>
              <a:rPr dirty="0" err="1"/>
              <a:t>vaikuttavat</a:t>
            </a:r>
            <a:r>
              <a:rPr dirty="0"/>
              <a:t> </a:t>
            </a:r>
            <a:r>
              <a:rPr dirty="0" err="1"/>
              <a:t>heidän</a:t>
            </a:r>
            <a:r>
              <a:rPr dirty="0"/>
              <a:t> </a:t>
            </a:r>
            <a:r>
              <a:rPr dirty="0" err="1"/>
              <a:t>digihyvinvointiinsa</a:t>
            </a:r>
            <a:r>
              <a:rPr dirty="0"/>
              <a:t>?</a:t>
            </a:r>
          </a:p>
          <a:p>
            <a:r>
              <a:rPr dirty="0"/>
              <a:t>• </a:t>
            </a:r>
            <a:r>
              <a:rPr dirty="0" err="1"/>
              <a:t>Mitkä</a:t>
            </a:r>
            <a:r>
              <a:rPr dirty="0"/>
              <a:t> </a:t>
            </a:r>
            <a:r>
              <a:rPr dirty="0" err="1"/>
              <a:t>luokan</a:t>
            </a:r>
            <a:r>
              <a:rPr dirty="0"/>
              <a:t> </a:t>
            </a:r>
            <a:r>
              <a:rPr dirty="0" err="1"/>
              <a:t>rutiinit</a:t>
            </a:r>
            <a:r>
              <a:rPr dirty="0"/>
              <a:t> </a:t>
            </a:r>
            <a:r>
              <a:rPr dirty="0" err="1"/>
              <a:t>auttavat</a:t>
            </a:r>
            <a:r>
              <a:rPr dirty="0"/>
              <a:t> </a:t>
            </a:r>
            <a:r>
              <a:rPr dirty="0" err="1"/>
              <a:t>oppilaita</a:t>
            </a:r>
            <a:r>
              <a:rPr dirty="0"/>
              <a:t> </a:t>
            </a:r>
            <a:r>
              <a:rPr dirty="0" err="1"/>
              <a:t>hallitsemaan</a:t>
            </a:r>
            <a:r>
              <a:rPr dirty="0"/>
              <a:t> </a:t>
            </a:r>
            <a:r>
              <a:rPr dirty="0" err="1"/>
              <a:t>teknologian</a:t>
            </a:r>
            <a:r>
              <a:rPr dirty="0"/>
              <a:t> </a:t>
            </a:r>
            <a:r>
              <a:rPr dirty="0" err="1"/>
              <a:t>käyttöä</a:t>
            </a:r>
            <a:r>
              <a:rPr dirty="0"/>
              <a:t>?</a:t>
            </a:r>
          </a:p>
          <a:p>
            <a:r>
              <a:rPr dirty="0"/>
              <a:t>• Miten </a:t>
            </a:r>
            <a:r>
              <a:rPr dirty="0" err="1"/>
              <a:t>itse</a:t>
            </a:r>
            <a:r>
              <a:rPr dirty="0"/>
              <a:t> </a:t>
            </a:r>
            <a:r>
              <a:rPr dirty="0" err="1"/>
              <a:t>mallinnan</a:t>
            </a:r>
            <a:r>
              <a:rPr dirty="0"/>
              <a:t> </a:t>
            </a:r>
            <a:r>
              <a:rPr dirty="0" err="1"/>
              <a:t>terveitä</a:t>
            </a:r>
            <a:r>
              <a:rPr dirty="0"/>
              <a:t> </a:t>
            </a:r>
            <a:r>
              <a:rPr dirty="0" err="1"/>
              <a:t>digikäytänteitä</a:t>
            </a:r>
            <a:r>
              <a:rPr dirty="0"/>
              <a:t>?</a:t>
            </a:r>
          </a:p>
          <a:p>
            <a:endParaRPr dirty="0"/>
          </a:p>
          <a:p>
            <a:r>
              <a:rPr b="1" dirty="0" err="1"/>
              <a:t>Seuraava</a:t>
            </a:r>
            <a:r>
              <a:rPr b="1" dirty="0"/>
              <a:t> </a:t>
            </a:r>
            <a:r>
              <a:rPr b="1" dirty="0" err="1"/>
              <a:t>askel</a:t>
            </a:r>
            <a:r>
              <a:rPr b="1" dirty="0"/>
              <a:t>: </a:t>
            </a:r>
            <a:r>
              <a:rPr dirty="0" err="1"/>
              <a:t>Tunnista</a:t>
            </a:r>
            <a:r>
              <a:rPr dirty="0"/>
              <a:t> </a:t>
            </a:r>
            <a:r>
              <a:rPr dirty="0" err="1"/>
              <a:t>yksi</a:t>
            </a:r>
            <a:r>
              <a:rPr dirty="0"/>
              <a:t> </a:t>
            </a:r>
            <a:r>
              <a:rPr dirty="0" err="1"/>
              <a:t>pieni</a:t>
            </a:r>
            <a:r>
              <a:rPr dirty="0"/>
              <a:t> </a:t>
            </a:r>
            <a:r>
              <a:rPr dirty="0" err="1"/>
              <a:t>muutos</a:t>
            </a:r>
            <a:r>
              <a:rPr dirty="0"/>
              <a:t>, </a:t>
            </a:r>
            <a:r>
              <a:rPr dirty="0" err="1"/>
              <a:t>jonka</a:t>
            </a:r>
            <a:r>
              <a:rPr dirty="0"/>
              <a:t> </a:t>
            </a:r>
            <a:r>
              <a:rPr dirty="0" err="1"/>
              <a:t>voit</a:t>
            </a:r>
            <a:r>
              <a:rPr dirty="0"/>
              <a:t> </a:t>
            </a:r>
            <a:r>
              <a:rPr dirty="0" err="1"/>
              <a:t>tehdä</a:t>
            </a:r>
            <a:r>
              <a:rPr dirty="0"/>
              <a:t> </a:t>
            </a:r>
            <a:r>
              <a:rPr dirty="0" err="1"/>
              <a:t>oppilaiden</a:t>
            </a:r>
            <a:r>
              <a:rPr dirty="0"/>
              <a:t> </a:t>
            </a:r>
            <a:r>
              <a:rPr dirty="0" err="1"/>
              <a:t>digihyvinvoinnin</a:t>
            </a:r>
            <a:r>
              <a:rPr dirty="0"/>
              <a:t> </a:t>
            </a:r>
            <a:r>
              <a:rPr dirty="0" err="1"/>
              <a:t>tukemiseksi</a:t>
            </a:r>
            <a:r>
              <a:rPr dirty="0"/>
              <a:t>. </a:t>
            </a:r>
            <a:r>
              <a:rPr dirty="0" err="1"/>
              <a:t>Kirjoita</a:t>
            </a:r>
            <a:r>
              <a:rPr dirty="0"/>
              <a:t> se </a:t>
            </a:r>
            <a:r>
              <a:rPr dirty="0" err="1"/>
              <a:t>ylös</a:t>
            </a:r>
            <a:r>
              <a:rPr dirty="0"/>
              <a:t> ja </a:t>
            </a:r>
            <a:r>
              <a:rPr dirty="0" err="1"/>
              <a:t>hyödynnä</a:t>
            </a:r>
            <a:r>
              <a:rPr dirty="0"/>
              <a:t> </a:t>
            </a:r>
            <a:r>
              <a:rPr dirty="0" err="1"/>
              <a:t>myöhemmin</a:t>
            </a:r>
            <a:r>
              <a:rPr dirty="0"/>
              <a:t> </a:t>
            </a:r>
            <a:r>
              <a:rPr dirty="0" err="1"/>
              <a:t>Luokkahuoneen</a:t>
            </a:r>
            <a:r>
              <a:rPr dirty="0"/>
              <a:t> </a:t>
            </a:r>
            <a:r>
              <a:rPr dirty="0" err="1"/>
              <a:t>kompassi</a:t>
            </a:r>
            <a:r>
              <a:rPr dirty="0"/>
              <a:t> -</a:t>
            </a:r>
            <a:r>
              <a:rPr dirty="0" err="1"/>
              <a:t>tehtävässä</a:t>
            </a:r>
            <a:r>
              <a:rPr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fi-FI" sz="3600" dirty="0"/>
              <a:t>O</a:t>
            </a:r>
            <a:r>
              <a:rPr sz="3600" dirty="0" err="1"/>
              <a:t>ppilas</a:t>
            </a:r>
            <a:r>
              <a:rPr sz="3600" dirty="0"/>
              <a:t> </a:t>
            </a:r>
            <a:r>
              <a:rPr sz="3600" dirty="0" err="1"/>
              <a:t>digitaalinen</a:t>
            </a:r>
            <a:r>
              <a:rPr sz="3600" dirty="0"/>
              <a:t> </a:t>
            </a:r>
            <a:r>
              <a:rPr sz="3600" dirty="0" err="1"/>
              <a:t>hyvinvointi</a:t>
            </a:r>
            <a:r>
              <a:rPr sz="3600" dirty="0"/>
              <a:t> Assessment Techniques</a:t>
            </a:r>
          </a:p>
        </p:txBody>
      </p:sp>
      <p:grpSp>
        <p:nvGrpSpPr>
          <p:cNvPr id="396" name="Google Shape;396;p61"/>
          <p:cNvGrpSpPr/>
          <p:nvPr/>
        </p:nvGrpSpPr>
        <p:grpSpPr>
          <a:xfrm>
            <a:off x="262726" y="964921"/>
            <a:ext cx="11614838" cy="5559244"/>
            <a:chOff x="0" y="-22807"/>
            <a:chExt cx="11614838" cy="5559244"/>
          </a:xfrm>
        </p:grpSpPr>
        <p:sp>
          <p:nvSpPr>
            <p:cNvPr id="397" name="Google Shape;397;p61"/>
            <p:cNvSpPr/>
            <p:nvPr/>
          </p:nvSpPr>
          <p:spPr>
            <a:xfrm>
              <a:off x="0" y="536757"/>
              <a:ext cx="11614838" cy="781200"/>
            </a:xfrm>
            <a:prstGeom prst="rect">
              <a:avLst/>
            </a:prstGeom>
            <a:solidFill>
              <a:schemeClr val="lt1">
                <a:alpha val="89803"/>
              </a:schemeClr>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1"/>
            <p:cNvSpPr/>
            <p:nvPr/>
          </p:nvSpPr>
          <p:spPr>
            <a:xfrm>
              <a:off x="580741" y="79197"/>
              <a:ext cx="8130386" cy="915120"/>
            </a:xfrm>
            <a:prstGeom prst="roundRect">
              <a:avLst>
                <a:gd name="adj" fmla="val 16667"/>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1"/>
            <p:cNvSpPr txBox="1"/>
            <p:nvPr/>
          </p:nvSpPr>
          <p:spPr>
            <a:xfrm>
              <a:off x="471176" y="-22807"/>
              <a:ext cx="8041042" cy="825776"/>
            </a:xfrm>
            <a:prstGeom prst="rect">
              <a:avLst/>
            </a:prstGeom>
            <a:noFill/>
            <a:ln>
              <a:noFill/>
            </a:ln>
          </p:spPr>
          <p:txBody>
            <a:bodyPr spcFirstLastPara="1" wrap="square" lIns="307300" tIns="0" rIns="307300" bIns="0" anchor="ctr" anchorCtr="0">
              <a:noAutofit/>
            </a:bodyPr>
            <a:lstStyle/>
            <a:p>
              <a:pPr lvl="0">
                <a:lnSpc>
                  <a:spcPct val="90000"/>
                </a:lnSpc>
                <a:buSzPts val="2000"/>
              </a:pPr>
              <a:r>
                <a:rPr lang="fi-FI" sz="2000" b="1" dirty="0"/>
                <a:t>Havainnointi</a:t>
              </a:r>
              <a:br>
                <a:rPr lang="en-US" sz="2000" b="0" i="0" u="none" strike="noStrike" cap="none" dirty="0">
                  <a:solidFill>
                    <a:schemeClr val="dk2"/>
                  </a:solidFill>
                  <a:latin typeface="Arial"/>
                  <a:ea typeface="Arial"/>
                  <a:cs typeface="Arial"/>
                  <a:sym typeface="Arial"/>
                </a:rPr>
              </a:br>
              <a:endParaRPr sz="2000" b="0" i="0" u="none" strike="noStrike" cap="none" dirty="0">
                <a:solidFill>
                  <a:schemeClr val="dk2"/>
                </a:solidFill>
                <a:latin typeface="Arial"/>
                <a:ea typeface="Arial"/>
                <a:cs typeface="Arial"/>
                <a:sym typeface="Arial"/>
              </a:endParaRPr>
            </a:p>
          </p:txBody>
        </p:sp>
        <p:sp>
          <p:nvSpPr>
            <p:cNvPr id="400" name="Google Shape;400;p61"/>
            <p:cNvSpPr/>
            <p:nvPr/>
          </p:nvSpPr>
          <p:spPr>
            <a:xfrm>
              <a:off x="0" y="1942917"/>
              <a:ext cx="11614838" cy="781200"/>
            </a:xfrm>
            <a:prstGeom prst="rect">
              <a:avLst/>
            </a:prstGeom>
            <a:solidFill>
              <a:schemeClr val="lt1">
                <a:alpha val="89803"/>
              </a:schemeClr>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1"/>
            <p:cNvSpPr/>
            <p:nvPr/>
          </p:nvSpPr>
          <p:spPr>
            <a:xfrm>
              <a:off x="580741" y="1485357"/>
              <a:ext cx="8130386" cy="915120"/>
            </a:xfrm>
            <a:prstGeom prst="roundRect">
              <a:avLst>
                <a:gd name="adj" fmla="val 16667"/>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1"/>
            <p:cNvSpPr txBox="1"/>
            <p:nvPr/>
          </p:nvSpPr>
          <p:spPr>
            <a:xfrm>
              <a:off x="471176" y="1323633"/>
              <a:ext cx="8041042" cy="825776"/>
            </a:xfrm>
            <a:prstGeom prst="rect">
              <a:avLst/>
            </a:prstGeom>
            <a:noFill/>
            <a:ln>
              <a:noFill/>
            </a:ln>
          </p:spPr>
          <p:txBody>
            <a:bodyPr spcFirstLastPara="1" wrap="square" lIns="307300" tIns="0" rIns="307300" bIns="0" anchor="ctr" anchorCtr="0">
              <a:noAutofit/>
            </a:bodyPr>
            <a:lstStyle/>
            <a:p>
              <a:pPr lvl="0">
                <a:lnSpc>
                  <a:spcPct val="90000"/>
                </a:lnSpc>
                <a:buSzPts val="2000"/>
              </a:pPr>
              <a:r>
                <a:rPr lang="fi-FI" sz="2000" b="1" dirty="0"/>
                <a:t>Itsearviointi</a:t>
              </a:r>
              <a:br>
                <a:rPr lang="en-US" sz="2000" b="0" i="0" u="none" strike="noStrike" cap="none" dirty="0">
                  <a:solidFill>
                    <a:schemeClr val="dk2"/>
                  </a:solidFill>
                  <a:latin typeface="Arial"/>
                  <a:ea typeface="Arial"/>
                  <a:cs typeface="Arial"/>
                  <a:sym typeface="Arial"/>
                </a:rPr>
              </a:br>
              <a:endParaRPr dirty="0"/>
            </a:p>
          </p:txBody>
        </p:sp>
        <p:sp>
          <p:nvSpPr>
            <p:cNvPr id="403" name="Google Shape;403;p61"/>
            <p:cNvSpPr/>
            <p:nvPr/>
          </p:nvSpPr>
          <p:spPr>
            <a:xfrm>
              <a:off x="0" y="3349077"/>
              <a:ext cx="11614838" cy="781200"/>
            </a:xfrm>
            <a:prstGeom prst="rect">
              <a:avLst/>
            </a:prstGeom>
            <a:solidFill>
              <a:schemeClr val="lt1">
                <a:alpha val="89803"/>
              </a:schemeClr>
            </a:solidFill>
            <a:ln w="25400" cap="flat" cmpd="sng">
              <a:solidFill>
                <a:srgbClr val="18CB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1"/>
            <p:cNvSpPr/>
            <p:nvPr/>
          </p:nvSpPr>
          <p:spPr>
            <a:xfrm>
              <a:off x="580741" y="2891517"/>
              <a:ext cx="8130386" cy="915120"/>
            </a:xfrm>
            <a:prstGeom prst="roundRect">
              <a:avLst>
                <a:gd name="adj" fmla="val 16667"/>
              </a:avLst>
            </a:prstGeom>
            <a:solidFill>
              <a:srgbClr val="18CB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1"/>
            <p:cNvSpPr txBox="1"/>
            <p:nvPr/>
          </p:nvSpPr>
          <p:spPr>
            <a:xfrm>
              <a:off x="471176" y="2758720"/>
              <a:ext cx="8041042" cy="825776"/>
            </a:xfrm>
            <a:prstGeom prst="rect">
              <a:avLst/>
            </a:prstGeom>
            <a:noFill/>
            <a:ln>
              <a:noFill/>
            </a:ln>
          </p:spPr>
          <p:txBody>
            <a:bodyPr spcFirstLastPara="1" wrap="square" lIns="307300" tIns="0" rIns="307300" bIns="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dirty="0" err="1">
                  <a:solidFill>
                    <a:schemeClr val="dk2"/>
                  </a:solidFill>
                </a:rPr>
                <a:t>Vertaispalaute</a:t>
              </a:r>
              <a:br>
                <a:rPr lang="en-US" sz="2000" b="0" i="0" u="none" strike="noStrike" cap="none" dirty="0">
                  <a:solidFill>
                    <a:schemeClr val="dk2"/>
                  </a:solidFill>
                  <a:latin typeface="Arial"/>
                  <a:ea typeface="Arial"/>
                  <a:cs typeface="Arial"/>
                  <a:sym typeface="Arial"/>
                </a:rPr>
              </a:br>
              <a:endParaRPr sz="2000" b="0" i="0" u="none" strike="noStrike" cap="none" dirty="0">
                <a:solidFill>
                  <a:schemeClr val="dk2"/>
                </a:solidFill>
                <a:latin typeface="Arial"/>
                <a:ea typeface="Arial"/>
                <a:cs typeface="Arial"/>
                <a:sym typeface="Arial"/>
              </a:endParaRPr>
            </a:p>
          </p:txBody>
        </p:sp>
        <p:sp>
          <p:nvSpPr>
            <p:cNvPr id="406" name="Google Shape;406;p61"/>
            <p:cNvSpPr/>
            <p:nvPr/>
          </p:nvSpPr>
          <p:spPr>
            <a:xfrm>
              <a:off x="0" y="4755237"/>
              <a:ext cx="11614838" cy="781200"/>
            </a:xfrm>
            <a:prstGeom prst="rect">
              <a:avLst/>
            </a:prstGeom>
            <a:solidFill>
              <a:schemeClr val="lt1">
                <a:alpha val="89803"/>
              </a:schemeClr>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1"/>
            <p:cNvSpPr/>
            <p:nvPr/>
          </p:nvSpPr>
          <p:spPr>
            <a:xfrm>
              <a:off x="580741" y="4297678"/>
              <a:ext cx="8130386" cy="915120"/>
            </a:xfrm>
            <a:prstGeom prst="roundRect">
              <a:avLst>
                <a:gd name="adj" fmla="val 16667"/>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1"/>
            <p:cNvSpPr txBox="1"/>
            <p:nvPr/>
          </p:nvSpPr>
          <p:spPr>
            <a:xfrm>
              <a:off x="471176" y="4122107"/>
              <a:ext cx="8041042" cy="825776"/>
            </a:xfrm>
            <a:prstGeom prst="rect">
              <a:avLst/>
            </a:prstGeom>
            <a:noFill/>
            <a:ln>
              <a:noFill/>
            </a:ln>
          </p:spPr>
          <p:txBody>
            <a:bodyPr spcFirstLastPara="1" wrap="square" lIns="307300" tIns="0" rIns="307300" bIns="0" anchor="ctr" anchorCtr="0">
              <a:noAutofit/>
            </a:bodyPr>
            <a:lstStyle/>
            <a:p>
              <a:pPr lvl="0">
                <a:lnSpc>
                  <a:spcPct val="90000"/>
                </a:lnSpc>
                <a:buSzPts val="2000"/>
              </a:pPr>
              <a:r>
                <a:rPr lang="fi-FI" sz="2000" b="1" dirty="0"/>
                <a:t>Digitaaliset tilannekatsaukset</a:t>
              </a:r>
              <a:br>
                <a:rPr lang="en-US" sz="2000" b="0" i="0" u="none" strike="noStrike" cap="none" dirty="0">
                  <a:solidFill>
                    <a:schemeClr val="dk2"/>
                  </a:solidFill>
                  <a:latin typeface="Arial"/>
                  <a:ea typeface="Arial"/>
                  <a:cs typeface="Arial"/>
                  <a:sym typeface="Arial"/>
                </a:rPr>
              </a:br>
              <a:endParaRPr dirty="0"/>
            </a:p>
          </p:txBody>
        </p:sp>
      </p:grpSp>
      <p:sp>
        <p:nvSpPr>
          <p:cNvPr id="6" name="Rectangle 5">
            <a:extLst>
              <a:ext uri="{FF2B5EF4-FFF2-40B4-BE49-F238E27FC236}">
                <a16:creationId xmlns:a16="http://schemas.microsoft.com/office/drawing/2014/main" id="{F4274090-0FBF-C31B-6075-4FEBE0927D75}"/>
              </a:ext>
            </a:extLst>
          </p:cNvPr>
          <p:cNvSpPr>
            <a:spLocks noChangeArrowheads="1"/>
          </p:cNvSpPr>
          <p:nvPr/>
        </p:nvSpPr>
        <p:spPr bwMode="auto">
          <a:xfrm>
            <a:off x="843467" y="1368887"/>
            <a:ext cx="7659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b="1" i="0" u="none" strike="noStrike" cap="none" normalizeH="0" baseline="0" dirty="0">
                <a:ln>
                  <a:noFill/>
                </a:ln>
                <a:solidFill>
                  <a:schemeClr val="tx1"/>
                </a:solidFill>
                <a:effectLst/>
                <a:latin typeface="Arial" panose="020B0604020202020204" pitchFamily="34" charset="0"/>
              </a:rPr>
              <a:t>Soveltuu reaaliaikaisen toiminnan arviointiin.</a:t>
            </a:r>
            <a:endParaRPr kumimoji="0" lang="fi-FI" altLang="fi-FI"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b="1" i="0" u="none" strike="noStrike" cap="none" normalizeH="0" baseline="0" dirty="0">
                <a:ln>
                  <a:noFill/>
                </a:ln>
                <a:solidFill>
                  <a:schemeClr val="tx1"/>
                </a:solidFill>
                <a:effectLst/>
                <a:latin typeface="Arial" panose="020B0604020202020204" pitchFamily="34" charset="0"/>
              </a:rPr>
              <a:t>Kiinnitä huomiota häiriöihin, väsymykseen ja turhautumiseen. Käytä havainnointilistaa.</a:t>
            </a:r>
            <a:endParaRPr kumimoji="0" lang="fi-FI" altLang="fi-FI"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8EDDCE8-FC7C-7F65-937A-2A3BD718DB3B}"/>
              </a:ext>
            </a:extLst>
          </p:cNvPr>
          <p:cNvSpPr>
            <a:spLocks noChangeArrowheads="1"/>
          </p:cNvSpPr>
          <p:nvPr/>
        </p:nvSpPr>
        <p:spPr bwMode="auto">
          <a:xfrm>
            <a:off x="843467" y="2726234"/>
            <a:ext cx="76193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Tukee oppilaiden itsearviointia ja reflektointia.</a:t>
            </a:r>
            <a:endParaRPr kumimoji="0" lang="fi-FI" altLang="fi-FI"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Voidaan toteuttaa kyselyiden, oppimispäiväkirjojen tai </a:t>
            </a:r>
            <a:r>
              <a:rPr kumimoji="0" lang="fi-FI" altLang="fi-FI" sz="1600" b="1" i="0" u="none" strike="noStrike" cap="none" normalizeH="0" baseline="0" dirty="0" err="1">
                <a:ln>
                  <a:noFill/>
                </a:ln>
                <a:solidFill>
                  <a:schemeClr val="tx1"/>
                </a:solidFill>
                <a:effectLst/>
                <a:latin typeface="Arial" panose="020B0604020202020204" pitchFamily="34" charset="0"/>
              </a:rPr>
              <a:t>exit</a:t>
            </a:r>
            <a:r>
              <a:rPr kumimoji="0" lang="fi-FI" altLang="fi-FI" sz="1600" b="1" i="0" u="none" strike="noStrike" cap="none" normalizeH="0" baseline="0" dirty="0">
                <a:ln>
                  <a:noFill/>
                </a:ln>
                <a:solidFill>
                  <a:schemeClr val="tx1"/>
                </a:solidFill>
                <a:effectLst/>
                <a:latin typeface="Arial" panose="020B0604020202020204" pitchFamily="34" charset="0"/>
              </a:rPr>
              <a:t>-tehtävien avulla.</a:t>
            </a:r>
            <a:endParaRPr kumimoji="0" lang="fi-FI" altLang="fi-FI" sz="16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21CB18D-2357-9AB7-3DCF-8783CA40B492}"/>
              </a:ext>
            </a:extLst>
          </p:cNvPr>
          <p:cNvSpPr>
            <a:spLocks noChangeArrowheads="1"/>
          </p:cNvSpPr>
          <p:nvPr/>
        </p:nvSpPr>
        <p:spPr bwMode="auto">
          <a:xfrm>
            <a:off x="843467" y="44287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800" b="1" i="0" u="none" strike="noStrike" cap="none" normalizeH="0" baseline="0" dirty="0">
                <a:ln>
                  <a:noFill/>
                </a:ln>
                <a:solidFill>
                  <a:schemeClr val="tx1"/>
                </a:solidFill>
                <a:effectLst/>
                <a:latin typeface="Arial" panose="020B0604020202020204" pitchFamily="34" charset="0"/>
              </a:rPr>
              <a:t>Hyödynnetään ryhmätyötilanteissa.</a:t>
            </a:r>
            <a:endParaRPr kumimoji="0" lang="fi-FI" altLang="fi-FI"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800" b="1" i="0" u="none" strike="noStrike" cap="none" normalizeH="0" baseline="0" dirty="0">
                <a:ln>
                  <a:noFill/>
                </a:ln>
                <a:solidFill>
                  <a:schemeClr val="tx1"/>
                </a:solidFill>
                <a:effectLst/>
                <a:latin typeface="Arial" panose="020B0604020202020204" pitchFamily="34" charset="0"/>
              </a:rPr>
              <a:t>Anna valmiita lauseenalkuja rakentavan palautteen tueksi.</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E0CA33F-84D4-B337-5EAC-5B7CD7A8C3E2}"/>
              </a:ext>
            </a:extLst>
          </p:cNvPr>
          <p:cNvSpPr>
            <a:spLocks noChangeArrowheads="1"/>
          </p:cNvSpPr>
          <p:nvPr/>
        </p:nvSpPr>
        <p:spPr bwMode="auto">
          <a:xfrm>
            <a:off x="843467" y="5525422"/>
            <a:ext cx="8291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b="1" i="0" u="none" strike="noStrike" cap="none" normalizeH="0" baseline="0" dirty="0">
                <a:ln>
                  <a:noFill/>
                </a:ln>
                <a:solidFill>
                  <a:schemeClr val="tx1"/>
                </a:solidFill>
                <a:effectLst/>
                <a:latin typeface="Arial" panose="020B0604020202020204" pitchFamily="34" charset="0"/>
              </a:rPr>
              <a:t>Soveltuu nopeaan tilannekuvan muodostamiseen.</a:t>
            </a:r>
            <a:endParaRPr kumimoji="0" lang="fi-FI" altLang="fi-FI"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b="1" i="0" u="none" strike="noStrike" cap="none" normalizeH="0" baseline="0" dirty="0">
                <a:ln>
                  <a:noFill/>
                </a:ln>
                <a:solidFill>
                  <a:schemeClr val="tx1"/>
                </a:solidFill>
                <a:effectLst/>
                <a:latin typeface="Arial" panose="020B0604020202020204" pitchFamily="34" charset="0"/>
              </a:rPr>
              <a:t>Hyödynnä yksinkertaisia kysymyksiä, esimerkiksi emojeja, liikennevalomallia tai pikakyselyitä.</a:t>
            </a:r>
            <a:endParaRPr kumimoji="0" lang="fi-FI" altLang="fi-FI"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sz="3600" dirty="0" err="1"/>
              <a:t>Tavoitteiden</a:t>
            </a:r>
            <a:r>
              <a:rPr sz="3600" dirty="0"/>
              <a:t> ja </a:t>
            </a:r>
            <a:r>
              <a:rPr sz="3600" dirty="0" err="1"/>
              <a:t>arviointimenetelmien</a:t>
            </a:r>
            <a:r>
              <a:rPr sz="3600" dirty="0"/>
              <a:t> </a:t>
            </a:r>
            <a:r>
              <a:rPr sz="3600" dirty="0" err="1"/>
              <a:t>yhteensovittaminen</a:t>
            </a:r>
            <a:endParaRPr sz="3600" b="1" dirty="0"/>
          </a:p>
        </p:txBody>
      </p:sp>
      <p:graphicFrame>
        <p:nvGraphicFramePr>
          <p:cNvPr id="415" name="Google Shape;415;p62"/>
          <p:cNvGraphicFramePr/>
          <p:nvPr>
            <p:extLst>
              <p:ext uri="{D42A27DB-BD31-4B8C-83A1-F6EECF244321}">
                <p14:modId xmlns:p14="http://schemas.microsoft.com/office/powerpoint/2010/main" val="1394029626"/>
              </p:ext>
            </p:extLst>
          </p:nvPr>
        </p:nvGraphicFramePr>
        <p:xfrm>
          <a:off x="271849" y="1161534"/>
          <a:ext cx="11770450" cy="5461650"/>
        </p:xfrm>
        <a:graphic>
          <a:graphicData uri="http://schemas.openxmlformats.org/drawingml/2006/table">
            <a:tbl>
              <a:tblPr>
                <a:noFill/>
                <a:tableStyleId>{3DC89A4C-FAC5-4093-AE1F-EA879BAF3B94}</a:tableStyleId>
              </a:tblPr>
              <a:tblGrid>
                <a:gridCol w="5885225">
                  <a:extLst>
                    <a:ext uri="{9D8B030D-6E8A-4147-A177-3AD203B41FA5}">
                      <a16:colId xmlns:a16="http://schemas.microsoft.com/office/drawing/2014/main" val="20000"/>
                    </a:ext>
                  </a:extLst>
                </a:gridCol>
                <a:gridCol w="5885225">
                  <a:extLst>
                    <a:ext uri="{9D8B030D-6E8A-4147-A177-3AD203B41FA5}">
                      <a16:colId xmlns:a16="http://schemas.microsoft.com/office/drawing/2014/main" val="20001"/>
                    </a:ext>
                  </a:extLst>
                </a:gridCol>
              </a:tblGrid>
              <a:tr h="9102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err="1"/>
                        <a:t>Tavoite</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b="1" dirty="0"/>
                        <a:t>Parhaat menetelmät</a:t>
                      </a:r>
                      <a:endParaRPr sz="2400" b="1" u="none" strike="noStrike" cap="none" dirty="0"/>
                    </a:p>
                  </a:txBody>
                  <a:tcPr marL="91450" marR="91450" marT="45725" marB="45725" anchor="ctr"/>
                </a:tc>
                <a:extLst>
                  <a:ext uri="{0D108BD9-81ED-4DB2-BD59-A6C34878D82A}">
                    <a16:rowId xmlns:a16="http://schemas.microsoft.com/office/drawing/2014/main" val="10000"/>
                  </a:ext>
                </a:extLst>
              </a:tr>
              <a:tr h="910275">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Tunnistaa koko luokan yhteisiä toimintamalleja</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Havainnointi, digitaaliset tilannekatsaukset</a:t>
                      </a:r>
                      <a:endParaRPr dirty="0"/>
                    </a:p>
                  </a:txBody>
                  <a:tcPr marL="91450" marR="91450" marT="45725" marB="45725" anchor="ctr"/>
                </a:tc>
                <a:extLst>
                  <a:ext uri="{0D108BD9-81ED-4DB2-BD59-A6C34878D82A}">
                    <a16:rowId xmlns:a16="http://schemas.microsoft.com/office/drawing/2014/main" val="10001"/>
                  </a:ext>
                </a:extLst>
              </a:tr>
              <a:tr h="910275">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Edistää oppilaiden itsetuntemusta</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Itsearviointi, tilannekatsaukset</a:t>
                      </a:r>
                      <a:endParaRPr dirty="0"/>
                    </a:p>
                  </a:txBody>
                  <a:tcPr marL="91450" marR="91450" marT="45725" marB="45725" anchor="ctr"/>
                </a:tc>
                <a:extLst>
                  <a:ext uri="{0D108BD9-81ED-4DB2-BD59-A6C34878D82A}">
                    <a16:rowId xmlns:a16="http://schemas.microsoft.com/office/drawing/2014/main" val="10002"/>
                  </a:ext>
                </a:extLst>
              </a:tr>
              <a:tr h="910275">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Tukea yhteistyötä</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Vertaispalaute</a:t>
                      </a:r>
                      <a:endParaRPr dirty="0"/>
                    </a:p>
                  </a:txBody>
                  <a:tcPr marL="91450" marR="91450" marT="45725" marB="45725" anchor="ctr"/>
                </a:tc>
                <a:extLst>
                  <a:ext uri="{0D108BD9-81ED-4DB2-BD59-A6C34878D82A}">
                    <a16:rowId xmlns:a16="http://schemas.microsoft.com/office/drawing/2014/main" val="10003"/>
                  </a:ext>
                </a:extLst>
              </a:tr>
              <a:tr h="910275">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Seurata yksilöllistä edistymistä</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Keskustelut, itsearviointi</a:t>
                      </a:r>
                      <a:endParaRPr dirty="0"/>
                    </a:p>
                  </a:txBody>
                  <a:tcPr marL="91450" marR="91450" marT="45725" marB="45725" anchor="ctr"/>
                </a:tc>
                <a:extLst>
                  <a:ext uri="{0D108BD9-81ED-4DB2-BD59-A6C34878D82A}">
                    <a16:rowId xmlns:a16="http://schemas.microsoft.com/office/drawing/2014/main" val="10004"/>
                  </a:ext>
                </a:extLst>
              </a:tr>
              <a:tr h="910275">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Vahvistaa reflektoivaa luokkahuonekulttuuria</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Eri menetelmien yhdistäminen ajan kuluessa</a:t>
                      </a:r>
                      <a:endParaRPr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Arvioinnista vuoropuheluun</a:t>
            </a:r>
          </a:p>
        </p:txBody>
      </p:sp>
      <p:sp>
        <p:nvSpPr>
          <p:cNvPr id="421" name="Google Shape;421;p6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sz="2400" b="1" dirty="0"/>
              <a:t>Jotta </a:t>
            </a:r>
            <a:r>
              <a:rPr sz="2400" b="1" dirty="0" err="1"/>
              <a:t>ymmärrät</a:t>
            </a:r>
            <a:r>
              <a:rPr sz="2400" b="1" dirty="0"/>
              <a:t> </a:t>
            </a:r>
            <a:r>
              <a:rPr sz="2400" b="1" dirty="0" err="1"/>
              <a:t>oppilaiden</a:t>
            </a:r>
            <a:r>
              <a:rPr sz="2400" b="1" dirty="0"/>
              <a:t> </a:t>
            </a:r>
            <a:r>
              <a:rPr sz="2400" b="1" dirty="0" err="1"/>
              <a:t>digihyvinvointia</a:t>
            </a:r>
            <a:r>
              <a:rPr sz="2400" b="1" dirty="0"/>
              <a:t> </a:t>
            </a:r>
            <a:r>
              <a:rPr sz="2400" b="1" dirty="0" err="1"/>
              <a:t>syvemmin</a:t>
            </a:r>
            <a:r>
              <a:rPr sz="2400" b="1" dirty="0"/>
              <a:t>, </a:t>
            </a:r>
            <a:r>
              <a:rPr sz="2400" b="1" dirty="0" err="1"/>
              <a:t>tarvitset</a:t>
            </a:r>
            <a:r>
              <a:rPr sz="2400" b="1" dirty="0"/>
              <a:t> </a:t>
            </a:r>
            <a:r>
              <a:rPr sz="2400" b="1" dirty="0" err="1"/>
              <a:t>myös</a:t>
            </a:r>
            <a:r>
              <a:rPr sz="2400" b="1" dirty="0"/>
              <a:t>:</a:t>
            </a:r>
            <a:endParaRPr lang="fi-FI" sz="2400" b="1" dirty="0"/>
          </a:p>
          <a:p>
            <a:pPr marL="457200" marR="0" lvl="0" indent="-228600" algn="l" rtl="0">
              <a:lnSpc>
                <a:spcPct val="90000"/>
              </a:lnSpc>
              <a:spcBef>
                <a:spcPts val="1000"/>
              </a:spcBef>
              <a:spcAft>
                <a:spcPts val="0"/>
              </a:spcAft>
              <a:buClr>
                <a:schemeClr val="dk1"/>
              </a:buClr>
              <a:buSzPts val="1800"/>
              <a:buFont typeface="Arial"/>
              <a:buNone/>
            </a:pPr>
            <a:endParaRPr sz="2400" b="1" dirty="0"/>
          </a:p>
          <a:p>
            <a:r>
              <a:rPr sz="2400" dirty="0"/>
              <a:t>• </a:t>
            </a:r>
            <a:r>
              <a:rPr sz="2400" dirty="0" err="1"/>
              <a:t>tilaa</a:t>
            </a:r>
            <a:r>
              <a:rPr sz="2400" dirty="0"/>
              <a:t> </a:t>
            </a:r>
            <a:r>
              <a:rPr sz="2400" dirty="0" err="1"/>
              <a:t>avoimelle</a:t>
            </a:r>
            <a:r>
              <a:rPr sz="2400" dirty="0"/>
              <a:t> </a:t>
            </a:r>
            <a:r>
              <a:rPr sz="2400" dirty="0" err="1"/>
              <a:t>keskustelulle</a:t>
            </a:r>
            <a:endParaRPr lang="fi-FI" sz="2400" dirty="0"/>
          </a:p>
          <a:p>
            <a:endParaRPr sz="2400" dirty="0"/>
          </a:p>
          <a:p>
            <a:r>
              <a:rPr sz="2400" dirty="0"/>
              <a:t>• </a:t>
            </a:r>
            <a:r>
              <a:rPr sz="2400" dirty="0" err="1"/>
              <a:t>yksinkertaisia</a:t>
            </a:r>
            <a:r>
              <a:rPr sz="2400" dirty="0"/>
              <a:t> </a:t>
            </a:r>
            <a:r>
              <a:rPr sz="2400" dirty="0" err="1"/>
              <a:t>kysymyksiä</a:t>
            </a:r>
            <a:r>
              <a:rPr sz="2400" dirty="0"/>
              <a:t>, </a:t>
            </a:r>
            <a:r>
              <a:rPr sz="2400" dirty="0" err="1"/>
              <a:t>joiden</a:t>
            </a:r>
            <a:r>
              <a:rPr sz="2400" dirty="0"/>
              <a:t> </a:t>
            </a:r>
            <a:r>
              <a:rPr sz="2400" dirty="0" err="1"/>
              <a:t>avulla</a:t>
            </a:r>
            <a:r>
              <a:rPr sz="2400" dirty="0"/>
              <a:t> </a:t>
            </a:r>
            <a:r>
              <a:rPr sz="2400" dirty="0" err="1"/>
              <a:t>oppilaat</a:t>
            </a:r>
            <a:r>
              <a:rPr sz="2400" dirty="0"/>
              <a:t> </a:t>
            </a:r>
            <a:r>
              <a:rPr sz="2400" dirty="0" err="1"/>
              <a:t>voivat</a:t>
            </a:r>
            <a:r>
              <a:rPr sz="2400" dirty="0"/>
              <a:t> </a:t>
            </a:r>
            <a:r>
              <a:rPr sz="2400" dirty="0" err="1"/>
              <a:t>sanoittaa</a:t>
            </a:r>
            <a:r>
              <a:rPr sz="2400" dirty="0"/>
              <a:t> </a:t>
            </a:r>
            <a:r>
              <a:rPr sz="2400" dirty="0" err="1"/>
              <a:t>kokemuksiaan</a:t>
            </a:r>
            <a:endParaRPr lang="fi-FI" sz="2400" dirty="0"/>
          </a:p>
          <a:p>
            <a:endParaRPr sz="2400" dirty="0"/>
          </a:p>
          <a:p>
            <a:r>
              <a:rPr sz="2400" dirty="0"/>
              <a:t>• </a:t>
            </a:r>
            <a:r>
              <a:rPr sz="2400" dirty="0" err="1"/>
              <a:t>luokkahuoneen</a:t>
            </a:r>
            <a:r>
              <a:rPr sz="2400" dirty="0"/>
              <a:t> </a:t>
            </a:r>
            <a:r>
              <a:rPr sz="2400" dirty="0" err="1"/>
              <a:t>ilmapiirin</a:t>
            </a:r>
            <a:r>
              <a:rPr sz="2400" dirty="0"/>
              <a:t>, </a:t>
            </a:r>
            <a:r>
              <a:rPr sz="2400" dirty="0" err="1"/>
              <a:t>jossa</a:t>
            </a:r>
            <a:r>
              <a:rPr sz="2400" dirty="0"/>
              <a:t> he </a:t>
            </a:r>
            <a:r>
              <a:rPr sz="2400" dirty="0" err="1"/>
              <a:t>uskaltavat</a:t>
            </a:r>
            <a:r>
              <a:rPr sz="2400" dirty="0"/>
              <a:t> </a:t>
            </a:r>
            <a:r>
              <a:rPr sz="2400" dirty="0" err="1"/>
              <a:t>jakaa</a:t>
            </a:r>
            <a:r>
              <a:rPr sz="2400" dirty="0"/>
              <a:t> </a:t>
            </a:r>
            <a:r>
              <a:rPr sz="2400" dirty="0" err="1"/>
              <a:t>ajatuksiaan</a:t>
            </a:r>
            <a:r>
              <a:rPr sz="2400" dirty="0"/>
              <a:t> </a:t>
            </a:r>
            <a:r>
              <a:rPr sz="2400" dirty="0" err="1"/>
              <a:t>turvallisesti</a:t>
            </a:r>
            <a:endParaRPr sz="2400" dirty="0"/>
          </a:p>
          <a:p>
            <a:endParaRPr sz="2400" dirty="0"/>
          </a:p>
          <a:p>
            <a:r>
              <a:rPr sz="2400" dirty="0" err="1"/>
              <a:t>Seuraavat</a:t>
            </a:r>
            <a:r>
              <a:rPr sz="2400" dirty="0"/>
              <a:t> </a:t>
            </a:r>
            <a:r>
              <a:rPr sz="2400" dirty="0" err="1"/>
              <a:t>diat</a:t>
            </a:r>
            <a:r>
              <a:rPr sz="2400" dirty="0"/>
              <a:t> </a:t>
            </a:r>
            <a:r>
              <a:rPr sz="2400" dirty="0" err="1"/>
              <a:t>keskittyvät</a:t>
            </a:r>
            <a:r>
              <a:rPr sz="2400" dirty="0"/>
              <a:t> </a:t>
            </a:r>
            <a:r>
              <a:rPr sz="2400" dirty="0" err="1"/>
              <a:t>keskustelunavaajiin</a:t>
            </a:r>
            <a:r>
              <a:rPr sz="2400" dirty="0"/>
              <a:t> ja </a:t>
            </a:r>
            <a:r>
              <a:rPr sz="2400" dirty="0" err="1"/>
              <a:t>psykologiseen</a:t>
            </a:r>
            <a:r>
              <a:rPr sz="2400" dirty="0"/>
              <a:t> </a:t>
            </a:r>
            <a:r>
              <a:rPr sz="2400" dirty="0" err="1"/>
              <a:t>turvallisuuteen</a:t>
            </a:r>
            <a:r>
              <a:rPr sz="24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t>Osio 2.1 Ymmärtäminen opettajien digitaalinen hyvinvointi </a:t>
            </a:r>
            <a:endParaRPr sz="2400" b="1"/>
          </a:p>
          <a:p>
            <a:endParaRPr sz="2400"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Keskustelunavaukset digihyvinvoinnista</a:t>
            </a:r>
          </a:p>
        </p:txBody>
      </p:sp>
      <p:sp>
        <p:nvSpPr>
          <p:cNvPr id="427" name="Google Shape;427;p64"/>
          <p:cNvSpPr txBox="1">
            <a:spLocks noGrp="1"/>
          </p:cNvSpPr>
          <p:nvPr>
            <p:ph type="body" idx="1"/>
          </p:nvPr>
        </p:nvSpPr>
        <p:spPr>
          <a:xfrm>
            <a:off x="97970" y="881743"/>
            <a:ext cx="11554451"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sz="2000" b="1" dirty="0" err="1"/>
              <a:t>Keskustelunavaukset</a:t>
            </a:r>
            <a:r>
              <a:rPr sz="2000" b="1" dirty="0"/>
              <a:t> </a:t>
            </a:r>
            <a:r>
              <a:rPr sz="2000" b="1" dirty="0" err="1"/>
              <a:t>digihyvinvoinnista</a:t>
            </a:r>
            <a:endParaRPr sz="2000" b="1" dirty="0"/>
          </a:p>
          <a:p>
            <a:r>
              <a:rPr sz="2000" b="1" dirty="0" err="1"/>
              <a:t>Hyödynnä</a:t>
            </a:r>
            <a:r>
              <a:rPr sz="2000" b="1" dirty="0"/>
              <a:t> </a:t>
            </a:r>
            <a:r>
              <a:rPr sz="2000" b="1" dirty="0" err="1"/>
              <a:t>näitä</a:t>
            </a:r>
            <a:r>
              <a:rPr sz="2000" b="1" dirty="0"/>
              <a:t> </a:t>
            </a:r>
            <a:r>
              <a:rPr sz="2000" b="1" dirty="0" err="1"/>
              <a:t>kysymyksiä</a:t>
            </a:r>
            <a:r>
              <a:rPr sz="2000" b="1" dirty="0"/>
              <a:t> </a:t>
            </a:r>
            <a:r>
              <a:rPr sz="2000" b="1" dirty="0" err="1"/>
              <a:t>avoimeen</a:t>
            </a:r>
            <a:r>
              <a:rPr sz="2000" b="1" dirty="0"/>
              <a:t> ja </a:t>
            </a:r>
            <a:r>
              <a:rPr sz="2000" b="1" dirty="0" err="1"/>
              <a:t>turvalliseen</a:t>
            </a:r>
            <a:r>
              <a:rPr sz="2000" b="1" dirty="0"/>
              <a:t> </a:t>
            </a:r>
            <a:r>
              <a:rPr sz="2000" b="1" dirty="0" err="1"/>
              <a:t>keskusteluun</a:t>
            </a:r>
            <a:r>
              <a:rPr sz="2000" b="1" dirty="0"/>
              <a:t>:</a:t>
            </a:r>
            <a:endParaRPr lang="fi-FI" sz="2000" b="1" dirty="0"/>
          </a:p>
          <a:p>
            <a:endParaRPr sz="2000" b="1" dirty="0"/>
          </a:p>
          <a:p>
            <a:r>
              <a:rPr sz="2000" dirty="0"/>
              <a:t>• </a:t>
            </a:r>
            <a:r>
              <a:rPr sz="2000" dirty="0" err="1"/>
              <a:t>Mikä</a:t>
            </a:r>
            <a:r>
              <a:rPr sz="2000" dirty="0"/>
              <a:t> </a:t>
            </a:r>
            <a:r>
              <a:rPr sz="2000" dirty="0" err="1"/>
              <a:t>saa</a:t>
            </a:r>
            <a:r>
              <a:rPr sz="2000" dirty="0"/>
              <a:t> </a:t>
            </a:r>
            <a:r>
              <a:rPr sz="2000" dirty="0" err="1"/>
              <a:t>sinut</a:t>
            </a:r>
            <a:r>
              <a:rPr sz="2000" dirty="0"/>
              <a:t> </a:t>
            </a:r>
            <a:r>
              <a:rPr sz="2000" dirty="0" err="1"/>
              <a:t>voimaan</a:t>
            </a:r>
            <a:r>
              <a:rPr sz="2000" dirty="0"/>
              <a:t> </a:t>
            </a:r>
            <a:r>
              <a:rPr sz="2000" dirty="0" err="1"/>
              <a:t>hyvin</a:t>
            </a:r>
            <a:r>
              <a:rPr sz="2000" dirty="0"/>
              <a:t> </a:t>
            </a:r>
            <a:r>
              <a:rPr sz="2000" dirty="0" err="1"/>
              <a:t>verkossa</a:t>
            </a:r>
            <a:r>
              <a:rPr sz="2000" dirty="0"/>
              <a:t>?</a:t>
            </a:r>
            <a:endParaRPr lang="fi-FI" sz="2000" dirty="0"/>
          </a:p>
          <a:p>
            <a:endParaRPr sz="2000" dirty="0"/>
          </a:p>
          <a:p>
            <a:r>
              <a:rPr sz="2000" dirty="0"/>
              <a:t>• </a:t>
            </a:r>
            <a:r>
              <a:rPr sz="2000" dirty="0" err="1"/>
              <a:t>Mikä</a:t>
            </a:r>
            <a:r>
              <a:rPr sz="2000" dirty="0"/>
              <a:t> </a:t>
            </a:r>
            <a:r>
              <a:rPr sz="2000" dirty="0" err="1"/>
              <a:t>tekee</a:t>
            </a:r>
            <a:r>
              <a:rPr sz="2000" dirty="0"/>
              <a:t> </a:t>
            </a:r>
            <a:r>
              <a:rPr sz="2000" dirty="0" err="1"/>
              <a:t>digitaalisesta</a:t>
            </a:r>
            <a:r>
              <a:rPr sz="2000" dirty="0"/>
              <a:t> </a:t>
            </a:r>
            <a:r>
              <a:rPr sz="2000" dirty="0" err="1"/>
              <a:t>oppimisesta</a:t>
            </a:r>
            <a:r>
              <a:rPr sz="2000" dirty="0"/>
              <a:t> </a:t>
            </a:r>
            <a:r>
              <a:rPr sz="2000" dirty="0" err="1"/>
              <a:t>sinulle</a:t>
            </a:r>
            <a:r>
              <a:rPr sz="2000" dirty="0"/>
              <a:t> </a:t>
            </a:r>
            <a:r>
              <a:rPr sz="2000" dirty="0" err="1"/>
              <a:t>helpompaa</a:t>
            </a:r>
            <a:r>
              <a:rPr sz="2000" dirty="0"/>
              <a:t> tai </a:t>
            </a:r>
            <a:r>
              <a:rPr sz="2000" dirty="0" err="1"/>
              <a:t>vaikeampaa</a:t>
            </a:r>
            <a:r>
              <a:rPr sz="2000" dirty="0"/>
              <a:t>?</a:t>
            </a:r>
            <a:endParaRPr lang="fi-FI" sz="2000" dirty="0"/>
          </a:p>
          <a:p>
            <a:endParaRPr sz="2000" dirty="0"/>
          </a:p>
          <a:p>
            <a:r>
              <a:rPr sz="2000" dirty="0"/>
              <a:t>• </a:t>
            </a:r>
            <a:r>
              <a:rPr sz="2000" dirty="0" err="1"/>
              <a:t>Milloin</a:t>
            </a:r>
            <a:r>
              <a:rPr sz="2000" dirty="0"/>
              <a:t> </a:t>
            </a:r>
            <a:r>
              <a:rPr sz="2000" dirty="0" err="1"/>
              <a:t>teknologia</a:t>
            </a:r>
            <a:r>
              <a:rPr sz="2000" dirty="0"/>
              <a:t> </a:t>
            </a:r>
            <a:r>
              <a:rPr sz="2000" dirty="0" err="1"/>
              <a:t>auttaa</a:t>
            </a:r>
            <a:r>
              <a:rPr sz="2000" dirty="0"/>
              <a:t> </a:t>
            </a:r>
            <a:r>
              <a:rPr sz="2000" dirty="0" err="1"/>
              <a:t>sinua</a:t>
            </a:r>
            <a:r>
              <a:rPr sz="2000" dirty="0"/>
              <a:t> </a:t>
            </a:r>
            <a:r>
              <a:rPr sz="2000" dirty="0" err="1"/>
              <a:t>olemaan</a:t>
            </a:r>
            <a:r>
              <a:rPr sz="2000" dirty="0"/>
              <a:t> </a:t>
            </a:r>
            <a:r>
              <a:rPr sz="2000" dirty="0" err="1"/>
              <a:t>yhteydessä</a:t>
            </a:r>
            <a:r>
              <a:rPr sz="2000" dirty="0"/>
              <a:t> </a:t>
            </a:r>
            <a:r>
              <a:rPr sz="2000" dirty="0" err="1"/>
              <a:t>muihin</a:t>
            </a:r>
            <a:r>
              <a:rPr sz="2000" dirty="0"/>
              <a:t>? </a:t>
            </a:r>
            <a:r>
              <a:rPr sz="2000" dirty="0" err="1"/>
              <a:t>Milloin</a:t>
            </a:r>
            <a:r>
              <a:rPr sz="2000" dirty="0"/>
              <a:t> se on </a:t>
            </a:r>
            <a:r>
              <a:rPr sz="2000" dirty="0" err="1"/>
              <a:t>esteenä</a:t>
            </a:r>
            <a:r>
              <a:rPr sz="2000" dirty="0"/>
              <a:t>?</a:t>
            </a:r>
            <a:endParaRPr lang="fi-FI" sz="2000" dirty="0"/>
          </a:p>
          <a:p>
            <a:endParaRPr sz="2000" dirty="0"/>
          </a:p>
          <a:p>
            <a:r>
              <a:rPr sz="2000" dirty="0"/>
              <a:t>• </a:t>
            </a:r>
            <a:r>
              <a:rPr sz="2000" dirty="0" err="1"/>
              <a:t>Mitkä</a:t>
            </a:r>
            <a:r>
              <a:rPr sz="2000" dirty="0"/>
              <a:t> </a:t>
            </a:r>
            <a:r>
              <a:rPr sz="2000" dirty="0" err="1"/>
              <a:t>digikäytänteet</a:t>
            </a:r>
            <a:r>
              <a:rPr sz="2000" dirty="0"/>
              <a:t> </a:t>
            </a:r>
            <a:r>
              <a:rPr sz="2000" dirty="0" err="1"/>
              <a:t>saavat</a:t>
            </a:r>
            <a:r>
              <a:rPr sz="2000" dirty="0"/>
              <a:t> </a:t>
            </a:r>
            <a:r>
              <a:rPr sz="2000" dirty="0" err="1"/>
              <a:t>sinut</a:t>
            </a:r>
            <a:r>
              <a:rPr sz="2000" dirty="0"/>
              <a:t> </a:t>
            </a:r>
            <a:r>
              <a:rPr sz="2000" dirty="0" err="1"/>
              <a:t>stressaantumaan</a:t>
            </a:r>
            <a:r>
              <a:rPr sz="2000" dirty="0"/>
              <a:t> tai </a:t>
            </a:r>
            <a:r>
              <a:rPr sz="2000" dirty="0" err="1"/>
              <a:t>väsyttävät</a:t>
            </a:r>
            <a:r>
              <a:rPr sz="2000" dirty="0"/>
              <a:t>?</a:t>
            </a:r>
            <a:endParaRPr lang="fi-FI" sz="2000" dirty="0"/>
          </a:p>
          <a:p>
            <a:endParaRPr sz="2000" dirty="0"/>
          </a:p>
          <a:p>
            <a:r>
              <a:rPr sz="2000" dirty="0"/>
              <a:t>• </a:t>
            </a:r>
            <a:r>
              <a:rPr sz="2000" dirty="0" err="1"/>
              <a:t>Mitkä</a:t>
            </a:r>
            <a:r>
              <a:rPr sz="2000" dirty="0"/>
              <a:t> </a:t>
            </a:r>
            <a:r>
              <a:rPr sz="2000" dirty="0" err="1"/>
              <a:t>digikäytänteet</a:t>
            </a:r>
            <a:r>
              <a:rPr sz="2000" dirty="0"/>
              <a:t> </a:t>
            </a:r>
            <a:r>
              <a:rPr sz="2000" dirty="0" err="1"/>
              <a:t>saavat</a:t>
            </a:r>
            <a:r>
              <a:rPr sz="2000" dirty="0"/>
              <a:t> </a:t>
            </a:r>
            <a:r>
              <a:rPr sz="2000" dirty="0" err="1"/>
              <a:t>sinut</a:t>
            </a:r>
            <a:r>
              <a:rPr sz="2000" dirty="0"/>
              <a:t> </a:t>
            </a:r>
            <a:r>
              <a:rPr sz="2000" dirty="0" err="1"/>
              <a:t>tuntemaan</a:t>
            </a:r>
            <a:r>
              <a:rPr sz="2000" dirty="0"/>
              <a:t> </a:t>
            </a:r>
            <a:r>
              <a:rPr sz="2000" dirty="0" err="1"/>
              <a:t>ylpeyttä</a:t>
            </a:r>
            <a:r>
              <a:rPr sz="2000" dirty="0"/>
              <a:t> tai </a:t>
            </a:r>
            <a:r>
              <a:rPr sz="2000" dirty="0" err="1"/>
              <a:t>vahvuutta</a:t>
            </a:r>
            <a:r>
              <a:rPr sz="2000"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Psykologisen turvallisuuden luominen</a:t>
            </a:r>
            <a:endParaRPr dirty="0"/>
          </a:p>
        </p:txBody>
      </p:sp>
      <p:sp>
        <p:nvSpPr>
          <p:cNvPr id="433" name="Google Shape;433;p6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lvl="0" indent="-12700" algn="l" rtl="0">
              <a:lnSpc>
                <a:spcPct val="90000"/>
              </a:lnSpc>
              <a:spcBef>
                <a:spcPts val="1000"/>
              </a:spcBef>
              <a:spcAft>
                <a:spcPts val="0"/>
              </a:spcAft>
              <a:buSzPts val="1800"/>
              <a:buNone/>
            </a:pPr>
            <a:r>
              <a:rPr sz="2400" b="1" dirty="0" err="1"/>
              <a:t>Turvallinen</a:t>
            </a:r>
            <a:r>
              <a:rPr sz="2400" b="1" dirty="0"/>
              <a:t> </a:t>
            </a:r>
            <a:r>
              <a:rPr sz="2400" b="1" dirty="0" err="1"/>
              <a:t>luokkahuone</a:t>
            </a:r>
            <a:r>
              <a:rPr sz="2400" b="1" dirty="0"/>
              <a:t> </a:t>
            </a:r>
            <a:r>
              <a:rPr sz="2400" b="1" dirty="0" err="1"/>
              <a:t>kannustaa</a:t>
            </a:r>
            <a:r>
              <a:rPr sz="2400" b="1" dirty="0"/>
              <a:t> </a:t>
            </a:r>
            <a:r>
              <a:rPr sz="2400" b="1" dirty="0" err="1"/>
              <a:t>rehelliseen</a:t>
            </a:r>
            <a:r>
              <a:rPr sz="2400" b="1" dirty="0"/>
              <a:t> </a:t>
            </a:r>
            <a:r>
              <a:rPr sz="2400" b="1" dirty="0" err="1"/>
              <a:t>keskusteluun</a:t>
            </a:r>
            <a:r>
              <a:rPr sz="2400" b="1" dirty="0"/>
              <a:t> </a:t>
            </a:r>
            <a:r>
              <a:rPr sz="2400" b="1" dirty="0" err="1"/>
              <a:t>digihyvinvoinnista</a:t>
            </a:r>
            <a:r>
              <a:rPr sz="2400" b="1" dirty="0"/>
              <a:t>. Tue </a:t>
            </a:r>
            <a:r>
              <a:rPr sz="2400" b="1" dirty="0" err="1"/>
              <a:t>tätä</a:t>
            </a:r>
            <a:r>
              <a:rPr sz="2400" b="1" dirty="0"/>
              <a:t> </a:t>
            </a:r>
            <a:r>
              <a:rPr sz="2400" b="1" dirty="0" err="1"/>
              <a:t>esimerkiksi</a:t>
            </a:r>
            <a:r>
              <a:rPr sz="2400" b="1" dirty="0"/>
              <a:t> </a:t>
            </a:r>
            <a:r>
              <a:rPr sz="2400" b="1" dirty="0" err="1"/>
              <a:t>näin</a:t>
            </a:r>
            <a:r>
              <a:rPr sz="2400" b="1" dirty="0"/>
              <a:t>:</a:t>
            </a:r>
          </a:p>
          <a:p>
            <a:endParaRPr lang="fi-FI" sz="2400" dirty="0"/>
          </a:p>
          <a:p>
            <a:r>
              <a:rPr sz="2400" dirty="0"/>
              <a:t>• </a:t>
            </a:r>
            <a:r>
              <a:rPr sz="2400" dirty="0" err="1"/>
              <a:t>Sovi</a:t>
            </a:r>
            <a:r>
              <a:rPr sz="2400" dirty="0"/>
              <a:t> </a:t>
            </a:r>
            <a:r>
              <a:rPr sz="2400" dirty="0" err="1"/>
              <a:t>selkeät</a:t>
            </a:r>
            <a:r>
              <a:rPr sz="2400" dirty="0"/>
              <a:t> </a:t>
            </a:r>
            <a:r>
              <a:rPr sz="2400" dirty="0" err="1"/>
              <a:t>kunnioittavan</a:t>
            </a:r>
            <a:r>
              <a:rPr sz="2400" dirty="0"/>
              <a:t> </a:t>
            </a:r>
            <a:r>
              <a:rPr sz="2400" dirty="0" err="1"/>
              <a:t>kohtaamisen</a:t>
            </a:r>
            <a:r>
              <a:rPr sz="2400" dirty="0"/>
              <a:t> </a:t>
            </a:r>
            <a:r>
              <a:rPr sz="2400" dirty="0" err="1"/>
              <a:t>pelisäännöt</a:t>
            </a:r>
            <a:endParaRPr lang="fi-FI" sz="2400" dirty="0"/>
          </a:p>
          <a:p>
            <a:endParaRPr sz="2400" dirty="0"/>
          </a:p>
          <a:p>
            <a:r>
              <a:rPr sz="2400" dirty="0"/>
              <a:t>• </a:t>
            </a:r>
            <a:r>
              <a:rPr sz="2400" dirty="0" err="1"/>
              <a:t>Kuuntele</a:t>
            </a:r>
            <a:r>
              <a:rPr sz="2400" dirty="0"/>
              <a:t> </a:t>
            </a:r>
            <a:r>
              <a:rPr sz="2400" dirty="0" err="1"/>
              <a:t>aktiivisesti</a:t>
            </a:r>
            <a:r>
              <a:rPr sz="2400" dirty="0"/>
              <a:t> </a:t>
            </a:r>
            <a:r>
              <a:rPr sz="2400" dirty="0" err="1"/>
              <a:t>ilman</a:t>
            </a:r>
            <a:r>
              <a:rPr sz="2400" dirty="0"/>
              <a:t> </a:t>
            </a:r>
            <a:r>
              <a:rPr sz="2400" dirty="0" err="1"/>
              <a:t>arvottamista</a:t>
            </a:r>
            <a:endParaRPr lang="fi-FI" sz="2400" dirty="0"/>
          </a:p>
          <a:p>
            <a:endParaRPr sz="2400" dirty="0"/>
          </a:p>
          <a:p>
            <a:r>
              <a:rPr sz="2400" dirty="0"/>
              <a:t>• </a:t>
            </a:r>
            <a:r>
              <a:rPr sz="2400" dirty="0" err="1"/>
              <a:t>Mallinna</a:t>
            </a:r>
            <a:r>
              <a:rPr sz="2400" dirty="0"/>
              <a:t> </a:t>
            </a:r>
            <a:r>
              <a:rPr sz="2400" dirty="0" err="1"/>
              <a:t>avoimuutta</a:t>
            </a:r>
            <a:r>
              <a:rPr sz="2400" dirty="0"/>
              <a:t> </a:t>
            </a:r>
            <a:r>
              <a:rPr sz="2400" dirty="0" err="1"/>
              <a:t>opettajana</a:t>
            </a:r>
            <a:endParaRPr lang="fi-FI" sz="2400" dirty="0"/>
          </a:p>
          <a:p>
            <a:endParaRPr sz="2400" dirty="0"/>
          </a:p>
          <a:p>
            <a:r>
              <a:rPr sz="2400" dirty="0"/>
              <a:t>• </a:t>
            </a:r>
            <a:r>
              <a:rPr sz="2400" dirty="0" err="1"/>
              <a:t>Hyödynnä</a:t>
            </a:r>
            <a:r>
              <a:rPr sz="2400" dirty="0"/>
              <a:t> </a:t>
            </a:r>
            <a:r>
              <a:rPr sz="2400" dirty="0" err="1"/>
              <a:t>jäsenneltyjä</a:t>
            </a:r>
            <a:r>
              <a:rPr sz="2400" dirty="0"/>
              <a:t> </a:t>
            </a:r>
            <a:r>
              <a:rPr sz="2400" dirty="0" err="1"/>
              <a:t>keskustelumenetelmiä</a:t>
            </a:r>
            <a:r>
              <a:rPr sz="2400" dirty="0"/>
              <a:t> (</a:t>
            </a:r>
            <a:r>
              <a:rPr sz="2400" dirty="0" err="1"/>
              <a:t>esim</a:t>
            </a:r>
            <a:r>
              <a:rPr sz="2400" dirty="0"/>
              <a:t>. </a:t>
            </a:r>
            <a:r>
              <a:rPr sz="2400" dirty="0" err="1"/>
              <a:t>ajattele</a:t>
            </a:r>
            <a:r>
              <a:rPr sz="2400" dirty="0"/>
              <a:t>–</a:t>
            </a:r>
            <a:r>
              <a:rPr sz="2400" dirty="0" err="1"/>
              <a:t>parin</a:t>
            </a:r>
            <a:r>
              <a:rPr sz="2400" dirty="0"/>
              <a:t> </a:t>
            </a:r>
            <a:r>
              <a:rPr sz="2400" dirty="0" err="1"/>
              <a:t>kanssa</a:t>
            </a:r>
            <a:r>
              <a:rPr sz="2400" dirty="0"/>
              <a:t>–</a:t>
            </a:r>
            <a:r>
              <a:rPr sz="2400" dirty="0" err="1"/>
              <a:t>jaa</a:t>
            </a:r>
            <a:r>
              <a:rPr sz="2400" dirty="0"/>
              <a:t>, </a:t>
            </a:r>
            <a:r>
              <a:rPr sz="2400" dirty="0" err="1"/>
              <a:t>restoratiiviset</a:t>
            </a:r>
            <a:r>
              <a:rPr sz="2400" dirty="0"/>
              <a:t> </a:t>
            </a:r>
            <a:r>
              <a:rPr sz="2400" dirty="0" err="1"/>
              <a:t>piirit</a:t>
            </a:r>
            <a:r>
              <a:rPr sz="2400"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Tehtävä: Digitaalisen arviointitehtävän suunnittelu</a:t>
            </a:r>
            <a:endParaRPr dirty="0"/>
          </a:p>
        </p:txBody>
      </p:sp>
      <p:sp>
        <p:nvSpPr>
          <p:cNvPr id="439" name="Google Shape;439;p6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sz="2400" b="1" dirty="0" err="1"/>
              <a:t>Tehtävä</a:t>
            </a:r>
            <a:r>
              <a:rPr sz="2400" b="1" dirty="0"/>
              <a:t>: </a:t>
            </a:r>
            <a:r>
              <a:rPr sz="2400" dirty="0" err="1"/>
              <a:t>Digitaalisen</a:t>
            </a:r>
            <a:r>
              <a:rPr sz="2400" dirty="0"/>
              <a:t> </a:t>
            </a:r>
            <a:r>
              <a:rPr sz="2400" dirty="0" err="1"/>
              <a:t>arviointitoiminnan</a:t>
            </a:r>
            <a:r>
              <a:rPr sz="2400" dirty="0"/>
              <a:t> </a:t>
            </a:r>
            <a:r>
              <a:rPr sz="2400" dirty="0" err="1"/>
              <a:t>suunnittelu</a:t>
            </a:r>
            <a:endParaRPr sz="2400" dirty="0"/>
          </a:p>
          <a:p>
            <a:r>
              <a:rPr sz="2400" dirty="0" err="1"/>
              <a:t>Tässä</a:t>
            </a:r>
            <a:r>
              <a:rPr sz="2400" dirty="0"/>
              <a:t> </a:t>
            </a:r>
            <a:r>
              <a:rPr sz="2400" dirty="0" err="1"/>
              <a:t>tehtävässä</a:t>
            </a:r>
            <a:r>
              <a:rPr sz="2400" dirty="0"/>
              <a:t> </a:t>
            </a:r>
            <a:r>
              <a:rPr sz="2400" dirty="0" err="1"/>
              <a:t>suunnittelet</a:t>
            </a:r>
            <a:r>
              <a:rPr sz="2400" dirty="0"/>
              <a:t> </a:t>
            </a:r>
            <a:r>
              <a:rPr sz="2400" dirty="0" err="1"/>
              <a:t>luokallesi</a:t>
            </a:r>
            <a:r>
              <a:rPr sz="2400" dirty="0"/>
              <a:t> </a:t>
            </a:r>
            <a:r>
              <a:rPr sz="2400" dirty="0" err="1"/>
              <a:t>yksinkertaisen</a:t>
            </a:r>
            <a:r>
              <a:rPr sz="2400" dirty="0"/>
              <a:t> </a:t>
            </a:r>
            <a:r>
              <a:rPr sz="2400" dirty="0" err="1"/>
              <a:t>digitaalisen</a:t>
            </a:r>
            <a:r>
              <a:rPr sz="2400" dirty="0"/>
              <a:t> </a:t>
            </a:r>
            <a:r>
              <a:rPr sz="2400" dirty="0" err="1"/>
              <a:t>arviointitoiminnan</a:t>
            </a:r>
            <a:r>
              <a:rPr sz="2400" dirty="0"/>
              <a:t>. </a:t>
            </a:r>
            <a:r>
              <a:rPr sz="2400" dirty="0" err="1"/>
              <a:t>Hyödynnä</a:t>
            </a:r>
            <a:r>
              <a:rPr sz="2400" dirty="0"/>
              <a:t> </a:t>
            </a:r>
            <a:r>
              <a:rPr sz="2400" dirty="0" err="1"/>
              <a:t>edellisten</a:t>
            </a:r>
            <a:r>
              <a:rPr sz="2400" dirty="0"/>
              <a:t> </a:t>
            </a:r>
            <a:r>
              <a:rPr sz="2400" dirty="0" err="1"/>
              <a:t>diojen</a:t>
            </a:r>
            <a:r>
              <a:rPr sz="2400" dirty="0"/>
              <a:t> </a:t>
            </a:r>
            <a:r>
              <a:rPr sz="2400" dirty="0" err="1"/>
              <a:t>esimerkkejä</a:t>
            </a:r>
            <a:r>
              <a:rPr sz="2400" dirty="0"/>
              <a:t>.</a:t>
            </a:r>
          </a:p>
          <a:p>
            <a:endParaRPr sz="2400" dirty="0"/>
          </a:p>
          <a:p>
            <a:r>
              <a:rPr sz="2400" b="1" dirty="0" err="1"/>
              <a:t>Pohdi</a:t>
            </a:r>
            <a:r>
              <a:rPr sz="2400" b="1" dirty="0"/>
              <a:t>:</a:t>
            </a:r>
          </a:p>
          <a:p>
            <a:r>
              <a:rPr sz="2400" dirty="0"/>
              <a:t>• </a:t>
            </a:r>
            <a:r>
              <a:rPr sz="2400" dirty="0" err="1"/>
              <a:t>mitä</a:t>
            </a:r>
            <a:r>
              <a:rPr sz="2400" dirty="0"/>
              <a:t> </a:t>
            </a:r>
            <a:r>
              <a:rPr sz="2400" dirty="0" err="1"/>
              <a:t>haluat</a:t>
            </a:r>
            <a:r>
              <a:rPr sz="2400" dirty="0"/>
              <a:t> </a:t>
            </a:r>
            <a:r>
              <a:rPr sz="2400" dirty="0" err="1"/>
              <a:t>ymmärtää</a:t>
            </a:r>
            <a:r>
              <a:rPr sz="2400" dirty="0"/>
              <a:t> </a:t>
            </a:r>
            <a:r>
              <a:rPr sz="2400" dirty="0" err="1"/>
              <a:t>oppilaidesi</a:t>
            </a:r>
            <a:r>
              <a:rPr sz="2400" dirty="0"/>
              <a:t> </a:t>
            </a:r>
            <a:r>
              <a:rPr sz="2400" dirty="0" err="1"/>
              <a:t>digihyvinvoinnista</a:t>
            </a:r>
            <a:endParaRPr lang="fi-FI" sz="2400" dirty="0"/>
          </a:p>
          <a:p>
            <a:endParaRPr sz="2400" dirty="0"/>
          </a:p>
          <a:p>
            <a:r>
              <a:rPr sz="2400" dirty="0"/>
              <a:t>• </a:t>
            </a:r>
            <a:r>
              <a:rPr sz="2400" dirty="0" err="1"/>
              <a:t>mikä</a:t>
            </a:r>
            <a:r>
              <a:rPr sz="2400" dirty="0"/>
              <a:t> </a:t>
            </a:r>
            <a:r>
              <a:rPr sz="2400" dirty="0" err="1"/>
              <a:t>menetelmä</a:t>
            </a:r>
            <a:r>
              <a:rPr sz="2400" dirty="0"/>
              <a:t> </a:t>
            </a:r>
            <a:r>
              <a:rPr sz="2400" dirty="0" err="1"/>
              <a:t>sopii</a:t>
            </a:r>
            <a:r>
              <a:rPr sz="2400" dirty="0"/>
              <a:t> </a:t>
            </a:r>
            <a:r>
              <a:rPr sz="2400" dirty="0" err="1"/>
              <a:t>parhaiten</a:t>
            </a:r>
            <a:r>
              <a:rPr sz="2400" dirty="0"/>
              <a:t> (</a:t>
            </a:r>
            <a:r>
              <a:rPr sz="2400" dirty="0" err="1"/>
              <a:t>havainnointi</a:t>
            </a:r>
            <a:r>
              <a:rPr sz="2400" dirty="0"/>
              <a:t>, </a:t>
            </a:r>
            <a:r>
              <a:rPr sz="2400" dirty="0" err="1"/>
              <a:t>pikakysely</a:t>
            </a:r>
            <a:r>
              <a:rPr sz="2400" dirty="0"/>
              <a:t>, </a:t>
            </a:r>
            <a:r>
              <a:rPr sz="2400" dirty="0" err="1"/>
              <a:t>itsearviointi</a:t>
            </a:r>
            <a:r>
              <a:rPr sz="2400" dirty="0"/>
              <a:t>, </a:t>
            </a:r>
            <a:r>
              <a:rPr sz="2400" dirty="0" err="1"/>
              <a:t>vertaispalaute</a:t>
            </a:r>
            <a:r>
              <a:rPr sz="2400" dirty="0"/>
              <a:t>)</a:t>
            </a:r>
            <a:endParaRPr lang="fi-FI" sz="2400" dirty="0"/>
          </a:p>
          <a:p>
            <a:endParaRPr sz="2400" dirty="0"/>
          </a:p>
          <a:p>
            <a:r>
              <a:rPr sz="2400" dirty="0"/>
              <a:t>• </a:t>
            </a:r>
            <a:r>
              <a:rPr sz="2400" dirty="0" err="1"/>
              <a:t>miten</a:t>
            </a:r>
            <a:r>
              <a:rPr sz="2400" dirty="0"/>
              <a:t> </a:t>
            </a:r>
            <a:r>
              <a:rPr sz="2400" dirty="0" err="1"/>
              <a:t>käytät</a:t>
            </a:r>
            <a:r>
              <a:rPr sz="2400" dirty="0"/>
              <a:t> </a:t>
            </a:r>
            <a:r>
              <a:rPr sz="2400" dirty="0" err="1"/>
              <a:t>tuloksia</a:t>
            </a:r>
            <a:r>
              <a:rPr sz="2400" dirty="0"/>
              <a:t> </a:t>
            </a:r>
            <a:r>
              <a:rPr sz="2400" dirty="0" err="1"/>
              <a:t>luokan</a:t>
            </a:r>
            <a:r>
              <a:rPr sz="2400" dirty="0"/>
              <a:t> </a:t>
            </a:r>
            <a:r>
              <a:rPr sz="2400" dirty="0" err="1"/>
              <a:t>rutiinien</a:t>
            </a:r>
            <a:r>
              <a:rPr sz="2400" dirty="0"/>
              <a:t> ja </a:t>
            </a:r>
            <a:r>
              <a:rPr sz="2400" dirty="0" err="1"/>
              <a:t>tuen</a:t>
            </a:r>
            <a:r>
              <a:rPr sz="2400" dirty="0"/>
              <a:t> </a:t>
            </a:r>
            <a:r>
              <a:rPr sz="2400" dirty="0" err="1"/>
              <a:t>kehittämiseen</a:t>
            </a:r>
            <a:endParaRP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PERMA-osa-alueisiin perustuvat keskustelunavaukset</a:t>
            </a:r>
            <a:endParaRPr b="1" dirty="0"/>
          </a:p>
        </p:txBody>
      </p:sp>
      <p:graphicFrame>
        <p:nvGraphicFramePr>
          <p:cNvPr id="445" name="Google Shape;445;p67"/>
          <p:cNvGraphicFramePr/>
          <p:nvPr>
            <p:extLst>
              <p:ext uri="{D42A27DB-BD31-4B8C-83A1-F6EECF244321}">
                <p14:modId xmlns:p14="http://schemas.microsoft.com/office/powerpoint/2010/main" val="4223624927"/>
              </p:ext>
            </p:extLst>
          </p:nvPr>
        </p:nvGraphicFramePr>
        <p:xfrm>
          <a:off x="455140" y="1304768"/>
          <a:ext cx="11281700" cy="5598020"/>
        </p:xfrm>
        <a:graphic>
          <a:graphicData uri="http://schemas.openxmlformats.org/drawingml/2006/table">
            <a:tbl>
              <a:tblPr>
                <a:noFill/>
                <a:tableStyleId>{3DC89A4C-FAC5-4093-AE1F-EA879BAF3B94}</a:tableStyleId>
              </a:tblPr>
              <a:tblGrid>
                <a:gridCol w="5640850">
                  <a:extLst>
                    <a:ext uri="{9D8B030D-6E8A-4147-A177-3AD203B41FA5}">
                      <a16:colId xmlns:a16="http://schemas.microsoft.com/office/drawing/2014/main" val="20000"/>
                    </a:ext>
                  </a:extLst>
                </a:gridCol>
                <a:gridCol w="5640850">
                  <a:extLst>
                    <a:ext uri="{9D8B030D-6E8A-4147-A177-3AD203B41FA5}">
                      <a16:colId xmlns:a16="http://schemas.microsoft.com/office/drawing/2014/main" val="20001"/>
                    </a:ext>
                  </a:extLst>
                </a:gridCol>
              </a:tblGrid>
              <a:tr h="660200">
                <a:tc>
                  <a:txBody>
                    <a:bodyPr/>
                    <a:lstStyle/>
                    <a:p>
                      <a:pPr marL="0" marR="0" lvl="0" indent="0" algn="l" rtl="0">
                        <a:lnSpc>
                          <a:spcPct val="100000"/>
                        </a:lnSpc>
                        <a:spcBef>
                          <a:spcPts val="0"/>
                        </a:spcBef>
                        <a:spcAft>
                          <a:spcPts val="0"/>
                        </a:spcAft>
                        <a:buClr>
                          <a:srgbClr val="000000"/>
                        </a:buClr>
                        <a:buSzPts val="2400"/>
                        <a:buFont typeface="Arial"/>
                        <a:buNone/>
                      </a:pPr>
                      <a:r>
                        <a:rPr lang="fi-FI" sz="2400" b="1" dirty="0"/>
                        <a:t>Reflektiokysymys/ </a:t>
                      </a:r>
                      <a:r>
                        <a:rPr lang="en-US" sz="2400" b="1" u="none" strike="noStrike" cap="none" dirty="0" err="1"/>
                        <a:t>Keskustelukysymys</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b="1" dirty="0"/>
                        <a:t>Tarkoitus/ Pedagoginen tavoite</a:t>
                      </a:r>
                      <a:endParaRPr b="1" dirty="0"/>
                    </a:p>
                  </a:txBody>
                  <a:tcPr marL="91450" marR="91450" marT="45725" marB="45725" anchor="ctr"/>
                </a:tc>
                <a:extLst>
                  <a:ext uri="{0D108BD9-81ED-4DB2-BD59-A6C34878D82A}">
                    <a16:rowId xmlns:a16="http://schemas.microsoft.com/office/drawing/2014/main" val="10000"/>
                  </a:ext>
                </a:extLst>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Mikä sai sinut tuntemaan olosi hyväksi tai huonoksi verkossa tänään?”</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Tunteiden tunnistamisen ja tietoisuuden vahvistaminen</a:t>
                      </a:r>
                      <a:endParaRPr dirty="0"/>
                    </a:p>
                  </a:txBody>
                  <a:tcPr marL="91450" marR="91450" marT="45725" marB="45725" anchor="ctr"/>
                </a:tc>
                <a:extLst>
                  <a:ext uri="{0D108BD9-81ED-4DB2-BD59-A6C34878D82A}">
                    <a16:rowId xmlns:a16="http://schemas.microsoft.com/office/drawing/2014/main" val="10001"/>
                  </a:ext>
                </a:extLst>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Mitä haitallisia vaikutuksia liiallisella ruutuajalla voi olla?</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Tunnevaikutusten pohtiminen</a:t>
                      </a:r>
                      <a:endParaRPr dirty="0"/>
                    </a:p>
                  </a:txBody>
                  <a:tcPr marL="91450" marR="91450" marT="45725" marB="45725" anchor="ctr"/>
                </a:tc>
                <a:extLst>
                  <a:ext uri="{0D108BD9-81ED-4DB2-BD59-A6C34878D82A}">
                    <a16:rowId xmlns:a16="http://schemas.microsoft.com/office/drawing/2014/main" val="10002"/>
                  </a:ext>
                </a:extLst>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Mikä auttoi sinua keskittymään tänään?</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Keskittymistä tukevien tapojen tunnistaminen</a:t>
                      </a:r>
                      <a:endParaRPr dirty="0"/>
                    </a:p>
                  </a:txBody>
                  <a:tcPr marL="91450" marR="91450" marT="45725" marB="45725" anchor="ctr"/>
                </a:tc>
                <a:extLst>
                  <a:ext uri="{0D108BD9-81ED-4DB2-BD59-A6C34878D82A}">
                    <a16:rowId xmlns:a16="http://schemas.microsoft.com/office/drawing/2014/main" val="10003"/>
                  </a:ext>
                </a:extLst>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Mikä häiritsi keskittymistäsi tänään?</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Esteiden ja häiriötekijöiden tarkastelu</a:t>
                      </a:r>
                      <a:endParaRPr dirty="0"/>
                    </a:p>
                  </a:txBody>
                  <a:tcPr marL="91450" marR="91450" marT="45725" marB="45725" anchor="ctr"/>
                </a:tc>
                <a:extLst>
                  <a:ext uri="{0D108BD9-81ED-4DB2-BD59-A6C34878D82A}">
                    <a16:rowId xmlns:a16="http://schemas.microsoft.com/office/drawing/2014/main" val="10004"/>
                  </a:ext>
                </a:extLst>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Kuinka kauan koit olevasi keskittynyt tai häiriintynyt?</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Itsehavainnoinnin ja säätelytaitojen vahvistaminen</a:t>
                      </a:r>
                      <a:endParaRPr dirty="0"/>
                    </a:p>
                  </a:txBody>
                  <a:tcPr marL="91450" marR="91450" marT="45725" marB="45725" anchor="ctr"/>
                </a:tc>
                <a:extLst>
                  <a:ext uri="{0D108BD9-81ED-4DB2-BD59-A6C34878D82A}">
                    <a16:rowId xmlns:a16="http://schemas.microsoft.com/office/drawing/2014/main" val="10005"/>
                  </a:ext>
                </a:extLst>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Mistä olet kiitollinen tänään?</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Myönteisen reflektion ja hyvinvoinnin tukeminen</a:t>
                      </a:r>
                      <a:endParaRPr dirty="0"/>
                    </a:p>
                  </a:txBody>
                  <a:tcPr marL="91450" marR="91450" marT="45725" marB="45725" anchor="ctr"/>
                </a:tc>
                <a:extLst>
                  <a:ext uri="{0D108BD9-81ED-4DB2-BD59-A6C34878D82A}">
                    <a16:rowId xmlns:a16="http://schemas.microsoft.com/office/drawing/2014/main" val="10006"/>
                  </a:ext>
                </a:extLst>
              </a:tr>
            </a:tbl>
          </a:graphicData>
        </a:graphic>
      </p:graphicFrame>
      <p:sp>
        <p:nvSpPr>
          <p:cNvPr id="446" name="Google Shape;446;p67"/>
          <p:cNvSpPr txBox="1"/>
          <p:nvPr/>
        </p:nvSpPr>
        <p:spPr>
          <a:xfrm>
            <a:off x="455140" y="851110"/>
            <a:ext cx="617837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sz="2000" dirty="0" err="1"/>
              <a:t>Myönteiset</a:t>
            </a:r>
            <a:r>
              <a:rPr sz="2000" dirty="0"/>
              <a:t> </a:t>
            </a:r>
            <a:r>
              <a:rPr sz="2000" dirty="0" err="1"/>
              <a:t>tunteet</a:t>
            </a:r>
            <a:endParaRP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PERMA-osa-alueisiin perustuvat keskustelunavaukset</a:t>
            </a:r>
            <a:endParaRPr b="1" dirty="0"/>
          </a:p>
        </p:txBody>
      </p:sp>
      <p:graphicFrame>
        <p:nvGraphicFramePr>
          <p:cNvPr id="452" name="Google Shape;452;p68"/>
          <p:cNvGraphicFramePr/>
          <p:nvPr>
            <p:extLst>
              <p:ext uri="{D42A27DB-BD31-4B8C-83A1-F6EECF244321}">
                <p14:modId xmlns:p14="http://schemas.microsoft.com/office/powerpoint/2010/main" val="711369330"/>
              </p:ext>
            </p:extLst>
          </p:nvPr>
        </p:nvGraphicFramePr>
        <p:xfrm>
          <a:off x="455140" y="1458096"/>
          <a:ext cx="11432050" cy="4937820"/>
        </p:xfrm>
        <a:graphic>
          <a:graphicData uri="http://schemas.openxmlformats.org/drawingml/2006/table">
            <a:tbl>
              <a:tblPr>
                <a:noFill/>
                <a:tableStyleId>{3DC89A4C-FAC5-4093-AE1F-EA879BAF3B94}</a:tableStyleId>
              </a:tblPr>
              <a:tblGrid>
                <a:gridCol w="5716025">
                  <a:extLst>
                    <a:ext uri="{9D8B030D-6E8A-4147-A177-3AD203B41FA5}">
                      <a16:colId xmlns:a16="http://schemas.microsoft.com/office/drawing/2014/main" val="20000"/>
                    </a:ext>
                  </a:extLst>
                </a:gridCol>
                <a:gridCol w="5716025">
                  <a:extLst>
                    <a:ext uri="{9D8B030D-6E8A-4147-A177-3AD203B41FA5}">
                      <a16:colId xmlns:a16="http://schemas.microsoft.com/office/drawing/2014/main" val="20001"/>
                    </a:ext>
                  </a:extLst>
                </a:gridCol>
              </a:tblGrid>
              <a:tr h="607050">
                <a:tc>
                  <a:txBody>
                    <a:bodyPr/>
                    <a:lstStyle/>
                    <a:p>
                      <a:pPr marL="0" marR="0" lvl="0" indent="0" algn="l" rtl="0">
                        <a:lnSpc>
                          <a:spcPct val="100000"/>
                        </a:lnSpc>
                        <a:spcBef>
                          <a:spcPts val="0"/>
                        </a:spcBef>
                        <a:spcAft>
                          <a:spcPts val="0"/>
                        </a:spcAft>
                        <a:buClr>
                          <a:srgbClr val="000000"/>
                        </a:buClr>
                        <a:buSzPts val="2400"/>
                        <a:buFont typeface="Arial"/>
                        <a:buNone/>
                      </a:pPr>
                      <a:r>
                        <a:rPr lang="fi-FI" sz="2400" b="1" dirty="0"/>
                        <a:t>Reflektiokysymys/ </a:t>
                      </a:r>
                      <a:r>
                        <a:rPr lang="fi-FI" sz="2400" b="1" u="none" strike="noStrike" cap="none" dirty="0"/>
                        <a:t>Keskustelukysymys</a:t>
                      </a:r>
                      <a:endParaRPr lang="fi-FI" sz="24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b="1" dirty="0"/>
                        <a:t>Tarkoitus/ Pedagoginen tavoite</a:t>
                      </a:r>
                    </a:p>
                  </a:txBody>
                  <a:tcPr marL="91450" marR="91450" marT="45725" marB="45725" anchor="ctr"/>
                </a:tc>
                <a:extLst>
                  <a:ext uri="{0D108BD9-81ED-4DB2-BD59-A6C34878D82A}">
                    <a16:rowId xmlns:a16="http://schemas.microsoft.com/office/drawing/2014/main" val="10000"/>
                  </a:ext>
                </a:extLst>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Mikä auttaa sinua keskittymään, kun käytät teknologiaa?</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Keskittymistä tukevien strategioiden tunnistaminen</a:t>
                      </a:r>
                      <a:endParaRPr dirty="0"/>
                    </a:p>
                  </a:txBody>
                  <a:tcPr marL="91450" marR="91450" marT="45725" marB="45725" anchor="ctr"/>
                </a:tc>
                <a:extLst>
                  <a:ext uri="{0D108BD9-81ED-4DB2-BD59-A6C34878D82A}">
                    <a16:rowId xmlns:a16="http://schemas.microsoft.com/office/drawing/2014/main" val="10001"/>
                  </a:ext>
                </a:extLst>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Huomaatko, milloin alat selata sisältöä ajattelematta?</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Itsetietoisuuden ja tietoisen toiminnan vahvistaminen</a:t>
                      </a:r>
                      <a:endParaRPr dirty="0"/>
                    </a:p>
                  </a:txBody>
                  <a:tcPr marL="91450" marR="91450" marT="45725" marB="45725" anchor="ctr"/>
                </a:tc>
                <a:extLst>
                  <a:ext uri="{0D108BD9-81ED-4DB2-BD59-A6C34878D82A}">
                    <a16:rowId xmlns:a16="http://schemas.microsoft.com/office/drawing/2014/main" val="10002"/>
                  </a:ext>
                </a:extLst>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Miltä sinusta tuntuu moniajoa tehtyäsi verkossa?</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Toiminnan vaikutusten ymmärtäminen</a:t>
                      </a:r>
                      <a:endParaRPr dirty="0"/>
                    </a:p>
                  </a:txBody>
                  <a:tcPr marL="91450" marR="91450" marT="45725" marB="45725" anchor="ctr"/>
                </a:tc>
                <a:extLst>
                  <a:ext uri="{0D108BD9-81ED-4DB2-BD59-A6C34878D82A}">
                    <a16:rowId xmlns:a16="http://schemas.microsoft.com/office/drawing/2014/main" val="10003"/>
                  </a:ext>
                </a:extLst>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Miltä sinusta tuntuu, kun pidät tauon ruudulta?</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Hyvinvointia tukevien tapojen vahvistaminen</a:t>
                      </a:r>
                      <a:endParaRPr dirty="0"/>
                    </a:p>
                  </a:txBody>
                  <a:tcPr marL="91450" marR="91450" marT="45725" marB="45725" anchor="ctr"/>
                </a:tc>
                <a:extLst>
                  <a:ext uri="{0D108BD9-81ED-4DB2-BD59-A6C34878D82A}">
                    <a16:rowId xmlns:a16="http://schemas.microsoft.com/office/drawing/2014/main" val="10004"/>
                  </a:ext>
                </a:extLst>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fi-FI" sz="2400" dirty="0"/>
                        <a:t>Mikä on sinulle paras tapa palauttaa keskittyminen?</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400" dirty="0"/>
                        <a:t>Käytännöllisten keinojen jakaminen ja vertaisoppiminen</a:t>
                      </a:r>
                      <a:endParaRPr dirty="0"/>
                    </a:p>
                  </a:txBody>
                  <a:tcPr marL="91450" marR="91450" marT="45725" marB="45725" anchor="ctr"/>
                </a:tc>
                <a:extLst>
                  <a:ext uri="{0D108BD9-81ED-4DB2-BD59-A6C34878D82A}">
                    <a16:rowId xmlns:a16="http://schemas.microsoft.com/office/drawing/2014/main" val="10005"/>
                  </a:ext>
                </a:extLst>
              </a:tr>
            </a:tbl>
          </a:graphicData>
        </a:graphic>
      </p:graphicFrame>
      <p:sp>
        <p:nvSpPr>
          <p:cNvPr id="453" name="Google Shape;453;p68"/>
          <p:cNvSpPr txBox="1"/>
          <p:nvPr/>
        </p:nvSpPr>
        <p:spPr>
          <a:xfrm>
            <a:off x="455140" y="973920"/>
            <a:ext cx="617837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sz="2000" dirty="0" err="1"/>
              <a:t>Sitoutuminen</a:t>
            </a:r>
            <a:endParaRPr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PERMA-osa-alueisiin perustuvat keskustelunavaukset</a:t>
            </a:r>
            <a:endParaRPr b="1" dirty="0"/>
          </a:p>
        </p:txBody>
      </p:sp>
      <p:graphicFrame>
        <p:nvGraphicFramePr>
          <p:cNvPr id="459" name="Google Shape;459;p69"/>
          <p:cNvGraphicFramePr/>
          <p:nvPr>
            <p:extLst>
              <p:ext uri="{D42A27DB-BD31-4B8C-83A1-F6EECF244321}">
                <p14:modId xmlns:p14="http://schemas.microsoft.com/office/powerpoint/2010/main" val="561283400"/>
              </p:ext>
            </p:extLst>
          </p:nvPr>
        </p:nvGraphicFramePr>
        <p:xfrm>
          <a:off x="455140" y="1458096"/>
          <a:ext cx="11432050" cy="5308600"/>
        </p:xfrm>
        <a:graphic>
          <a:graphicData uri="http://schemas.openxmlformats.org/drawingml/2006/table">
            <a:tbl>
              <a:tblPr>
                <a:noFill/>
                <a:tableStyleId>{3DC89A4C-FAC5-4093-AE1F-EA879BAF3B94}</a:tableStyleId>
              </a:tblPr>
              <a:tblGrid>
                <a:gridCol w="5716025">
                  <a:extLst>
                    <a:ext uri="{9D8B030D-6E8A-4147-A177-3AD203B41FA5}">
                      <a16:colId xmlns:a16="http://schemas.microsoft.com/office/drawing/2014/main" val="20000"/>
                    </a:ext>
                  </a:extLst>
                </a:gridCol>
                <a:gridCol w="5716025">
                  <a:extLst>
                    <a:ext uri="{9D8B030D-6E8A-4147-A177-3AD203B41FA5}">
                      <a16:colId xmlns:a16="http://schemas.microsoft.com/office/drawing/2014/main" val="20001"/>
                    </a:ext>
                  </a:extLst>
                </a:gridCol>
              </a:tblGrid>
              <a:tr h="607050">
                <a:tc>
                  <a:txBody>
                    <a:bodyPr/>
                    <a:lstStyle/>
                    <a:p>
                      <a:pPr marL="0" marR="0" lvl="0" indent="0" algn="l" rtl="0">
                        <a:lnSpc>
                          <a:spcPct val="100000"/>
                        </a:lnSpc>
                        <a:spcBef>
                          <a:spcPts val="0"/>
                        </a:spcBef>
                        <a:spcAft>
                          <a:spcPts val="0"/>
                        </a:spcAft>
                        <a:buClr>
                          <a:srgbClr val="000000"/>
                        </a:buClr>
                        <a:buSzPts val="2400"/>
                        <a:buFont typeface="Arial"/>
                        <a:buNone/>
                      </a:pPr>
                      <a:r>
                        <a:rPr lang="fi-FI" sz="2000" b="1" dirty="0"/>
                        <a:t>Reflektiokysymys/ </a:t>
                      </a:r>
                      <a:r>
                        <a:rPr lang="fi-FI" sz="2000" b="1" u="none" strike="noStrike" cap="none" dirty="0"/>
                        <a:t>Keskustelukysymys</a:t>
                      </a:r>
                      <a:endParaRPr lang="fi-FI" sz="20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000" b="1" dirty="0"/>
                        <a:t>Tarkoitus/ Pedagoginen tavoite</a:t>
                      </a:r>
                    </a:p>
                  </a:txBody>
                  <a:tcPr marL="91450" marR="91450" marT="45725" marB="45725" anchor="ctr"/>
                </a:tc>
                <a:extLst>
                  <a:ext uri="{0D108BD9-81ED-4DB2-BD59-A6C34878D82A}">
                    <a16:rowId xmlns:a16="http://schemas.microsoft.com/office/drawing/2014/main" val="10000"/>
                  </a:ext>
                </a:extLst>
              </a:tr>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Miten osoitat kunnioitusta tai ystävällisyyttä verkossa?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Myönteisen ja vastuullisen toiminnan tukeminen</a:t>
                      </a:r>
                      <a:endParaRPr dirty="0"/>
                    </a:p>
                  </a:txBody>
                  <a:tcPr marL="91450" marR="91450" marT="45725" marB="45725" anchor="ctr"/>
                </a:tc>
                <a:extLst>
                  <a:ext uri="{0D108BD9-81ED-4DB2-BD59-A6C34878D82A}">
                    <a16:rowId xmlns:a16="http://schemas.microsoft.com/office/drawing/2014/main" val="10001"/>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Oletko kohdannut verkkokiusaamista? Mitä tekisit tällaisessa tilanteessa?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Turvallisten toimintatapojen vahvistaminen</a:t>
                      </a:r>
                      <a:endParaRPr dirty="0"/>
                    </a:p>
                  </a:txBody>
                  <a:tcPr marL="91450" marR="91450" marT="45725" marB="45725" anchor="ctr"/>
                </a:tc>
                <a:extLst>
                  <a:ext uri="{0D108BD9-81ED-4DB2-BD59-A6C34878D82A}">
                    <a16:rowId xmlns:a16="http://schemas.microsoft.com/office/drawing/2014/main" val="10002"/>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Oletko joskus tulkinnut jonkun viestin sävyn verkossa väärin?</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Vuorovaikutus- ja viestintätaitojen kehittäminen</a:t>
                      </a:r>
                      <a:endParaRPr dirty="0"/>
                    </a:p>
                  </a:txBody>
                  <a:tcPr marL="91450" marR="91450" marT="45725" marB="45725" anchor="ctr"/>
                </a:tc>
                <a:extLst>
                  <a:ext uri="{0D108BD9-81ED-4DB2-BD59-A6C34878D82A}">
                    <a16:rowId xmlns:a16="http://schemas.microsoft.com/office/drawing/2014/main" val="10003"/>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Minkä ystävällisen viestin olet saanut verkossa?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Myönteisten vuorovaikutustilanteiden esiin nostaminen</a:t>
                      </a:r>
                      <a:endParaRPr dirty="0"/>
                    </a:p>
                  </a:txBody>
                  <a:tcPr marL="91450" marR="91450" marT="45725" marB="45725" anchor="ctr"/>
                </a:tc>
                <a:extLst>
                  <a:ext uri="{0D108BD9-81ED-4DB2-BD59-A6C34878D82A}">
                    <a16:rowId xmlns:a16="http://schemas.microsoft.com/office/drawing/2014/main" val="10004"/>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Oletko nähnyt epäoikeudenmukaista toimintaa verkossa?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Vastuulliseen toimintaan kannustaminen</a:t>
                      </a:r>
                      <a:endParaRPr dirty="0"/>
                    </a:p>
                  </a:txBody>
                  <a:tcPr marL="91450" marR="91450" marT="45725" marB="45725" anchor="ctr"/>
                </a:tc>
                <a:extLst>
                  <a:ext uri="{0D108BD9-81ED-4DB2-BD59-A6C34878D82A}">
                    <a16:rowId xmlns:a16="http://schemas.microsoft.com/office/drawing/2014/main" val="10005"/>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Mikä on ero vitsailun ja toista loukkaavan toiminnan välillä?</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Rajojen ja toisten kunnioittamisen selkeyttäminen</a:t>
                      </a:r>
                      <a:endParaRPr dirty="0"/>
                    </a:p>
                  </a:txBody>
                  <a:tcPr marL="91450" marR="91450" marT="45725" marB="45725" anchor="ctr"/>
                </a:tc>
                <a:extLst>
                  <a:ext uri="{0D108BD9-81ED-4DB2-BD59-A6C34878D82A}">
                    <a16:rowId xmlns:a16="http://schemas.microsoft.com/office/drawing/2014/main" val="10006"/>
                  </a:ext>
                </a:extLst>
              </a:tr>
            </a:tbl>
          </a:graphicData>
        </a:graphic>
      </p:graphicFrame>
      <p:sp>
        <p:nvSpPr>
          <p:cNvPr id="460" name="Google Shape;460;p69"/>
          <p:cNvSpPr txBox="1"/>
          <p:nvPr/>
        </p:nvSpPr>
        <p:spPr>
          <a:xfrm>
            <a:off x="455140" y="973920"/>
            <a:ext cx="617837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sz="2000" dirty="0" err="1"/>
              <a:t>Ihmissuhteet</a:t>
            </a:r>
            <a:endParaRPr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PERMA-osa-alueisiin perustuvat keskustelunavaukset</a:t>
            </a:r>
            <a:endParaRPr b="1" dirty="0"/>
          </a:p>
        </p:txBody>
      </p:sp>
      <p:graphicFrame>
        <p:nvGraphicFramePr>
          <p:cNvPr id="466" name="Google Shape;466;p70"/>
          <p:cNvGraphicFramePr/>
          <p:nvPr>
            <p:extLst>
              <p:ext uri="{D42A27DB-BD31-4B8C-83A1-F6EECF244321}">
                <p14:modId xmlns:p14="http://schemas.microsoft.com/office/powerpoint/2010/main" val="1646295461"/>
              </p:ext>
            </p:extLst>
          </p:nvPr>
        </p:nvGraphicFramePr>
        <p:xfrm>
          <a:off x="455140" y="1458096"/>
          <a:ext cx="11432050" cy="5308600"/>
        </p:xfrm>
        <a:graphic>
          <a:graphicData uri="http://schemas.openxmlformats.org/drawingml/2006/table">
            <a:tbl>
              <a:tblPr>
                <a:noFill/>
                <a:tableStyleId>{3DC89A4C-FAC5-4093-AE1F-EA879BAF3B94}</a:tableStyleId>
              </a:tblPr>
              <a:tblGrid>
                <a:gridCol w="5716025">
                  <a:extLst>
                    <a:ext uri="{9D8B030D-6E8A-4147-A177-3AD203B41FA5}">
                      <a16:colId xmlns:a16="http://schemas.microsoft.com/office/drawing/2014/main" val="20000"/>
                    </a:ext>
                  </a:extLst>
                </a:gridCol>
                <a:gridCol w="5716025">
                  <a:extLst>
                    <a:ext uri="{9D8B030D-6E8A-4147-A177-3AD203B41FA5}">
                      <a16:colId xmlns:a16="http://schemas.microsoft.com/office/drawing/2014/main" val="20001"/>
                    </a:ext>
                  </a:extLst>
                </a:gridCol>
              </a:tblGrid>
              <a:tr h="607050">
                <a:tc>
                  <a:txBody>
                    <a:bodyPr/>
                    <a:lstStyle/>
                    <a:p>
                      <a:pPr marL="0" marR="0" lvl="0" indent="0" algn="l" rtl="0">
                        <a:lnSpc>
                          <a:spcPct val="100000"/>
                        </a:lnSpc>
                        <a:spcBef>
                          <a:spcPts val="0"/>
                        </a:spcBef>
                        <a:spcAft>
                          <a:spcPts val="0"/>
                        </a:spcAft>
                        <a:buClr>
                          <a:srgbClr val="000000"/>
                        </a:buClr>
                        <a:buSzPts val="2400"/>
                        <a:buFont typeface="Arial"/>
                        <a:buNone/>
                      </a:pPr>
                      <a:r>
                        <a:rPr lang="fi-FI" sz="2000" b="1" dirty="0"/>
                        <a:t>Reflektiokysymys/ </a:t>
                      </a:r>
                      <a:r>
                        <a:rPr lang="fi-FI" sz="2000" b="1" u="none" strike="noStrike" cap="none" dirty="0"/>
                        <a:t>Keskustelukysymys</a:t>
                      </a:r>
                      <a:endParaRPr lang="fi-FI" sz="20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000" b="1" dirty="0"/>
                        <a:t>Tarkoitus/ Pedagoginen tavoite</a:t>
                      </a:r>
                    </a:p>
                  </a:txBody>
                  <a:tcPr marL="91450" marR="91450" marT="45725" marB="45725" anchor="ctr"/>
                </a:tc>
                <a:extLst>
                  <a:ext uri="{0D108BD9-81ED-4DB2-BD59-A6C34878D82A}">
                    <a16:rowId xmlns:a16="http://schemas.microsoft.com/office/drawing/2014/main" val="10000"/>
                  </a:ext>
                </a:extLst>
              </a:tr>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Miten haluat muiden näkevän sinut verkossa?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Digitaalisen identiteetin pohtiminen ja rakentaminen</a:t>
                      </a:r>
                      <a:endParaRPr dirty="0"/>
                    </a:p>
                  </a:txBody>
                  <a:tcPr marL="91450" marR="91450" marT="45725" marB="45725" anchor="ctr"/>
                </a:tc>
                <a:extLst>
                  <a:ext uri="{0D108BD9-81ED-4DB2-BD59-A6C34878D82A}">
                    <a16:rowId xmlns:a16="http://schemas.microsoft.com/office/drawing/2014/main" val="10001"/>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Mitä tietoa on turvallista jakaa verkossa?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Digitaalisten rajojen ja tietoturvataitojen vahvistaminen</a:t>
                      </a:r>
                      <a:endParaRPr dirty="0"/>
                    </a:p>
                  </a:txBody>
                  <a:tcPr marL="91450" marR="91450" marT="45725" marB="45725" anchor="ctr"/>
                </a:tc>
                <a:extLst>
                  <a:ext uri="{0D108BD9-81ED-4DB2-BD59-A6C34878D82A}">
                    <a16:rowId xmlns:a16="http://schemas.microsoft.com/office/drawing/2014/main" val="10002"/>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Mitkä alustat ovat sinulle tärkeimpiä ja miksi?</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Omien arvojen ja valintojen ymmärtäminen</a:t>
                      </a:r>
                      <a:endParaRPr dirty="0"/>
                    </a:p>
                  </a:txBody>
                  <a:tcPr marL="91450" marR="91450" marT="45725" marB="45725" anchor="ctr"/>
                </a:tc>
                <a:extLst>
                  <a:ext uri="{0D108BD9-81ED-4DB2-BD59-A6C34878D82A}">
                    <a16:rowId xmlns:a16="http://schemas.microsoft.com/office/drawing/2014/main" val="10003"/>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Missä olet hyvä? Miten osaamistasi voisi hyödyntää toisten auttamiseen?</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0" dirty="0" err="1"/>
                        <a:t>Prososiaalisen</a:t>
                      </a:r>
                      <a:r>
                        <a:rPr lang="fi-FI" sz="2000" b="0" dirty="0"/>
                        <a:t> ja yhteisöllisen digikäytön tukeminen</a:t>
                      </a:r>
                      <a:endParaRPr b="0" dirty="0"/>
                    </a:p>
                  </a:txBody>
                  <a:tcPr marL="91450" marR="91450" marT="45725" marB="45725" anchor="ctr"/>
                </a:tc>
                <a:extLst>
                  <a:ext uri="{0D108BD9-81ED-4DB2-BD59-A6C34878D82A}">
                    <a16:rowId xmlns:a16="http://schemas.microsoft.com/office/drawing/2014/main" val="10004"/>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Mitä olet oppinut verkossa, mikä on vaikuttanut sinuun tai muuttanut ajatteluasi?</a:t>
                      </a:r>
                      <a:r>
                        <a:rPr lang="en-US" sz="2000" u="none" strike="noStrike" cap="none" dirty="0"/>
                        <a:t>”</a:t>
                      </a:r>
                      <a:endParaRPr dirty="0"/>
                    </a:p>
                  </a:txBody>
                  <a:tcPr marL="91450" marR="91450" marT="45725" marB="45725" anchor="ctr"/>
                </a:tc>
                <a:tc>
                  <a:txBody>
                    <a:bodyPr/>
                    <a:lstStyle/>
                    <a:p>
                      <a:r>
                        <a:rPr lang="fi-FI" sz="2000" b="0" dirty="0"/>
                        <a:t>Oppimisen merkityksellisyyden ja tarkoituksen vahvistaminen</a:t>
                      </a:r>
                    </a:p>
                  </a:txBody>
                  <a:tcPr marL="91450" marR="91450" marT="45725" marB="45725" anchor="ctr"/>
                </a:tc>
                <a:extLst>
                  <a:ext uri="{0D108BD9-81ED-4DB2-BD59-A6C34878D82A}">
                    <a16:rowId xmlns:a16="http://schemas.microsoft.com/office/drawing/2014/main" val="10005"/>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Mikä digitaalinen projekti tai tuotoksesi kuvastaa sitä, kuka olet?</a:t>
                      </a:r>
                      <a:r>
                        <a:rPr lang="en-US" sz="2000" u="none" strike="noStrike" cap="none" dirty="0"/>
                        <a:t>”</a:t>
                      </a:r>
                      <a:endParaRPr dirty="0"/>
                    </a:p>
                  </a:txBody>
                  <a:tcPr marL="91450" marR="91450" marT="45725" marB="45725" anchor="ctr"/>
                </a:tc>
                <a:tc>
                  <a:txBody>
                    <a:bodyPr/>
                    <a:lstStyle/>
                    <a:p>
                      <a:r>
                        <a:rPr lang="fi-FI" sz="2000" b="0" dirty="0"/>
                        <a:t>Merkityksellisen luovan toiminnan tukeminen</a:t>
                      </a:r>
                    </a:p>
                  </a:txBody>
                  <a:tcPr marL="91450" marR="91450" marT="45725" marB="45725" anchor="ctr"/>
                </a:tc>
                <a:extLst>
                  <a:ext uri="{0D108BD9-81ED-4DB2-BD59-A6C34878D82A}">
                    <a16:rowId xmlns:a16="http://schemas.microsoft.com/office/drawing/2014/main" val="10006"/>
                  </a:ext>
                </a:extLst>
              </a:tr>
            </a:tbl>
          </a:graphicData>
        </a:graphic>
      </p:graphicFrame>
      <p:sp>
        <p:nvSpPr>
          <p:cNvPr id="467" name="Google Shape;467;p70"/>
          <p:cNvSpPr txBox="1"/>
          <p:nvPr/>
        </p:nvSpPr>
        <p:spPr>
          <a:xfrm>
            <a:off x="455140" y="973920"/>
            <a:ext cx="617837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sz="2000" dirty="0" err="1"/>
              <a:t>Merkityksellisyys</a:t>
            </a: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PERMA-osa-alueisiin perustuvat keskustelunavaukset</a:t>
            </a:r>
            <a:endParaRPr b="1" dirty="0"/>
          </a:p>
        </p:txBody>
      </p:sp>
      <p:graphicFrame>
        <p:nvGraphicFramePr>
          <p:cNvPr id="473" name="Google Shape;473;p71"/>
          <p:cNvGraphicFramePr/>
          <p:nvPr>
            <p:extLst>
              <p:ext uri="{D42A27DB-BD31-4B8C-83A1-F6EECF244321}">
                <p14:modId xmlns:p14="http://schemas.microsoft.com/office/powerpoint/2010/main" val="2918431367"/>
              </p:ext>
            </p:extLst>
          </p:nvPr>
        </p:nvGraphicFramePr>
        <p:xfrm>
          <a:off x="455140" y="1458096"/>
          <a:ext cx="11432050" cy="5214600"/>
        </p:xfrm>
        <a:graphic>
          <a:graphicData uri="http://schemas.openxmlformats.org/drawingml/2006/table">
            <a:tbl>
              <a:tblPr>
                <a:noFill/>
                <a:tableStyleId>{3DC89A4C-FAC5-4093-AE1F-EA879BAF3B94}</a:tableStyleId>
              </a:tblPr>
              <a:tblGrid>
                <a:gridCol w="5716025">
                  <a:extLst>
                    <a:ext uri="{9D8B030D-6E8A-4147-A177-3AD203B41FA5}">
                      <a16:colId xmlns:a16="http://schemas.microsoft.com/office/drawing/2014/main" val="20000"/>
                    </a:ext>
                  </a:extLst>
                </a:gridCol>
                <a:gridCol w="5716025">
                  <a:extLst>
                    <a:ext uri="{9D8B030D-6E8A-4147-A177-3AD203B41FA5}">
                      <a16:colId xmlns:a16="http://schemas.microsoft.com/office/drawing/2014/main" val="20001"/>
                    </a:ext>
                  </a:extLst>
                </a:gridCol>
              </a:tblGrid>
              <a:tr h="607050">
                <a:tc>
                  <a:txBody>
                    <a:bodyPr/>
                    <a:lstStyle/>
                    <a:p>
                      <a:pPr marL="0" marR="0" lvl="0" indent="0" algn="l" rtl="0">
                        <a:lnSpc>
                          <a:spcPct val="100000"/>
                        </a:lnSpc>
                        <a:spcBef>
                          <a:spcPts val="0"/>
                        </a:spcBef>
                        <a:spcAft>
                          <a:spcPts val="0"/>
                        </a:spcAft>
                        <a:buClr>
                          <a:srgbClr val="000000"/>
                        </a:buClr>
                        <a:buSzPts val="2400"/>
                        <a:buFont typeface="Arial"/>
                        <a:buNone/>
                      </a:pPr>
                      <a:r>
                        <a:rPr lang="fi-FI" sz="2000" b="1" dirty="0"/>
                        <a:t>Reflektiokysymys/ </a:t>
                      </a:r>
                      <a:r>
                        <a:rPr lang="fi-FI" sz="2000" b="1" u="none" strike="noStrike" cap="none" dirty="0"/>
                        <a:t>Keskustelukysymys</a:t>
                      </a:r>
                      <a:endParaRPr lang="fi-FI" sz="20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fi-FI" sz="2000" b="1" dirty="0"/>
                        <a:t>Tarkoitus/ Pedagoginen tavoite</a:t>
                      </a:r>
                    </a:p>
                  </a:txBody>
                  <a:tcPr marL="91450" marR="91450" marT="45725" marB="45725" anchor="ctr"/>
                </a:tc>
                <a:extLst>
                  <a:ext uri="{0D108BD9-81ED-4DB2-BD59-A6C34878D82A}">
                    <a16:rowId xmlns:a16="http://schemas.microsoft.com/office/drawing/2014/main" val="10000"/>
                  </a:ext>
                </a:extLst>
              </a:tr>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Mitä opit tästä digitaalisesta haasteesta?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err="1"/>
                        <a:t>Resilienssin</a:t>
                      </a:r>
                      <a:r>
                        <a:rPr lang="fi-FI" sz="2000" dirty="0"/>
                        <a:t> ja sinnikkyyden vahvistaminen</a:t>
                      </a:r>
                      <a:endParaRPr dirty="0"/>
                    </a:p>
                  </a:txBody>
                  <a:tcPr marL="91450" marR="91450" marT="45725" marB="45725" anchor="ctr"/>
                </a:tc>
                <a:extLst>
                  <a:ext uri="{0D108BD9-81ED-4DB2-BD59-A6C34878D82A}">
                    <a16:rowId xmlns:a16="http://schemas.microsoft.com/office/drawing/2014/main" val="10001"/>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Mitä voisit kokeilla seuraavaksi?</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Ongelmanratkaisun ja kokeilevan oppimisen tukeminen</a:t>
                      </a:r>
                      <a:endParaRPr dirty="0"/>
                    </a:p>
                  </a:txBody>
                  <a:tcPr marL="91450" marR="91450" marT="45725" marB="45725" anchor="ctr"/>
                </a:tc>
                <a:extLst>
                  <a:ext uri="{0D108BD9-81ED-4DB2-BD59-A6C34878D82A}">
                    <a16:rowId xmlns:a16="http://schemas.microsoft.com/office/drawing/2014/main" val="10002"/>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Keneltä voisit pyytää apua?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Avun pyytämisen ja tuen hakemisen rohkaiseminen</a:t>
                      </a:r>
                      <a:endParaRPr dirty="0"/>
                    </a:p>
                  </a:txBody>
                  <a:tcPr marL="91450" marR="91450" marT="45725" marB="45725" anchor="ctr"/>
                </a:tc>
                <a:extLst>
                  <a:ext uri="{0D108BD9-81ED-4DB2-BD59-A6C34878D82A}">
                    <a16:rowId xmlns:a16="http://schemas.microsoft.com/office/drawing/2014/main" val="10003"/>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Mikä digitaalinen taito oli sinulle haastavin oppia?</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Ponnistelun ja oppimisprosessin reflektointi</a:t>
                      </a:r>
                      <a:endParaRPr dirty="0"/>
                    </a:p>
                  </a:txBody>
                  <a:tcPr marL="91450" marR="91450" marT="45725" marB="45725" anchor="ctr"/>
                </a:tc>
                <a:extLst>
                  <a:ext uri="{0D108BD9-81ED-4DB2-BD59-A6C34878D82A}">
                    <a16:rowId xmlns:a16="http://schemas.microsoft.com/office/drawing/2014/main" val="10004"/>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Minkä digitaalisen taidon haluaisit hallita paremmin?</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Oppimisen ja kehittymisen tavoitteiden asettaminen</a:t>
                      </a:r>
                      <a:endParaRPr dirty="0"/>
                    </a:p>
                  </a:txBody>
                  <a:tcPr marL="91450" marR="91450" marT="45725" marB="45725" anchor="ctr"/>
                </a:tc>
                <a:extLst>
                  <a:ext uri="{0D108BD9-81ED-4DB2-BD59-A6C34878D82A}">
                    <a16:rowId xmlns:a16="http://schemas.microsoft.com/office/drawing/2014/main" val="10005"/>
                  </a:ext>
                </a:extLst>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Mistä digitaalisesta tehtävästä tai työstä olet tällä viikolla ylpeä?</a:t>
                      </a:r>
                      <a:r>
                        <a:rPr lang="en-US" sz="20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Edistymisen huomaaminen ja onnistumisten juhlistaminen</a:t>
                      </a:r>
                      <a:endParaRPr dirty="0"/>
                    </a:p>
                  </a:txBody>
                  <a:tcPr marL="91450" marR="91450" marT="45725" marB="45725" anchor="ctr"/>
                </a:tc>
                <a:extLst>
                  <a:ext uri="{0D108BD9-81ED-4DB2-BD59-A6C34878D82A}">
                    <a16:rowId xmlns:a16="http://schemas.microsoft.com/office/drawing/2014/main" val="10006"/>
                  </a:ext>
                </a:extLst>
              </a:tr>
            </a:tbl>
          </a:graphicData>
        </a:graphic>
      </p:graphicFrame>
      <p:sp>
        <p:nvSpPr>
          <p:cNvPr id="474" name="Google Shape;474;p71"/>
          <p:cNvSpPr txBox="1"/>
          <p:nvPr/>
        </p:nvSpPr>
        <p:spPr>
          <a:xfrm>
            <a:off x="455140" y="973920"/>
            <a:ext cx="617837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sz="2000" dirty="0" err="1"/>
              <a:t>Aikaansaaminen</a:t>
            </a: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Miksi käyttää luokkahuonehavainnoinnin työkalua?</a:t>
            </a:r>
          </a:p>
        </p:txBody>
      </p:sp>
      <p:sp>
        <p:nvSpPr>
          <p:cNvPr id="481" name="Google Shape;481;p7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185738" lvl="0" indent="-12700" algn="l" rtl="0">
              <a:lnSpc>
                <a:spcPct val="90000"/>
              </a:lnSpc>
              <a:spcBef>
                <a:spcPts val="1000"/>
              </a:spcBef>
              <a:spcAft>
                <a:spcPts val="0"/>
              </a:spcAft>
              <a:buSzPts val="1800"/>
              <a:buNone/>
            </a:pPr>
            <a:r>
              <a:rPr sz="2000" dirty="0" err="1"/>
              <a:t>Oppilaiden</a:t>
            </a:r>
            <a:r>
              <a:rPr sz="2000" dirty="0"/>
              <a:t> </a:t>
            </a:r>
            <a:r>
              <a:rPr sz="2000" dirty="0" err="1"/>
              <a:t>digihyvinvoinnin</a:t>
            </a:r>
            <a:r>
              <a:rPr sz="2000" dirty="0"/>
              <a:t> </a:t>
            </a:r>
            <a:r>
              <a:rPr sz="2000" dirty="0" err="1"/>
              <a:t>ymmärtäminen</a:t>
            </a:r>
            <a:r>
              <a:rPr sz="2000" dirty="0"/>
              <a:t> </a:t>
            </a:r>
            <a:r>
              <a:rPr sz="2000" dirty="0" err="1"/>
              <a:t>vaatii</a:t>
            </a:r>
            <a:r>
              <a:rPr sz="2000" dirty="0"/>
              <a:t> </a:t>
            </a:r>
            <a:r>
              <a:rPr sz="2000" dirty="0" err="1"/>
              <a:t>enemmän</a:t>
            </a:r>
            <a:r>
              <a:rPr sz="2000" dirty="0"/>
              <a:t> </a:t>
            </a:r>
            <a:r>
              <a:rPr sz="2000" dirty="0" err="1"/>
              <a:t>kuin</a:t>
            </a:r>
            <a:r>
              <a:rPr sz="2000" dirty="0"/>
              <a:t> </a:t>
            </a:r>
            <a:r>
              <a:rPr sz="2000" dirty="0" err="1"/>
              <a:t>pelkkiä</a:t>
            </a:r>
            <a:r>
              <a:rPr sz="2000" dirty="0"/>
              <a:t> </a:t>
            </a:r>
            <a:r>
              <a:rPr sz="2000" dirty="0" err="1"/>
              <a:t>pistemääriä</a:t>
            </a:r>
            <a:r>
              <a:rPr sz="2000" dirty="0"/>
              <a:t> tai </a:t>
            </a:r>
            <a:r>
              <a:rPr sz="2000" dirty="0" err="1"/>
              <a:t>kyselyjä</a:t>
            </a:r>
            <a:r>
              <a:rPr sz="2000" dirty="0"/>
              <a:t>. </a:t>
            </a:r>
            <a:r>
              <a:rPr sz="2000" dirty="0" err="1"/>
              <a:t>Tämä</a:t>
            </a:r>
            <a:r>
              <a:rPr sz="2000" dirty="0"/>
              <a:t> </a:t>
            </a:r>
            <a:r>
              <a:rPr sz="2000" dirty="0" err="1"/>
              <a:t>työkalu</a:t>
            </a:r>
            <a:r>
              <a:rPr sz="2000" dirty="0"/>
              <a:t> </a:t>
            </a:r>
            <a:r>
              <a:rPr sz="2000" dirty="0" err="1"/>
              <a:t>auttaa</a:t>
            </a:r>
            <a:r>
              <a:rPr sz="2000" dirty="0"/>
              <a:t> </a:t>
            </a:r>
            <a:r>
              <a:rPr sz="2000" dirty="0" err="1"/>
              <a:t>sinua</a:t>
            </a:r>
            <a:r>
              <a:rPr sz="2000" dirty="0"/>
              <a:t> </a:t>
            </a:r>
            <a:r>
              <a:rPr sz="2000" dirty="0" err="1"/>
              <a:t>näkemään</a:t>
            </a:r>
            <a:r>
              <a:rPr sz="2000" dirty="0"/>
              <a:t>, </a:t>
            </a:r>
            <a:r>
              <a:rPr sz="2000" dirty="0" err="1"/>
              <a:t>miten</a:t>
            </a:r>
            <a:r>
              <a:rPr sz="2000" dirty="0"/>
              <a:t> PERMA </a:t>
            </a:r>
            <a:r>
              <a:rPr sz="2000" dirty="0" err="1"/>
              <a:t>näkyy</a:t>
            </a:r>
            <a:r>
              <a:rPr sz="2000" dirty="0"/>
              <a:t> </a:t>
            </a:r>
            <a:r>
              <a:rPr sz="2000" dirty="0" err="1"/>
              <a:t>luokan</a:t>
            </a:r>
            <a:r>
              <a:rPr sz="2000" dirty="0"/>
              <a:t> </a:t>
            </a:r>
            <a:r>
              <a:rPr sz="2000" dirty="0" err="1"/>
              <a:t>arjen</a:t>
            </a:r>
            <a:r>
              <a:rPr sz="2000" dirty="0"/>
              <a:t> </a:t>
            </a:r>
            <a:r>
              <a:rPr sz="2000" dirty="0" err="1"/>
              <a:t>toiminnassa</a:t>
            </a:r>
            <a:r>
              <a:rPr sz="2000" dirty="0"/>
              <a:t>, ja </a:t>
            </a:r>
            <a:r>
              <a:rPr sz="2000" dirty="0" err="1"/>
              <a:t>tarjoaa</a:t>
            </a:r>
            <a:r>
              <a:rPr sz="2000" dirty="0"/>
              <a:t> </a:t>
            </a:r>
            <a:r>
              <a:rPr sz="2000" dirty="0" err="1"/>
              <a:t>kokonaisemman</a:t>
            </a:r>
            <a:r>
              <a:rPr sz="2000" dirty="0"/>
              <a:t> </a:t>
            </a:r>
            <a:r>
              <a:rPr sz="2000" dirty="0" err="1"/>
              <a:t>kuvan</a:t>
            </a:r>
            <a:r>
              <a:rPr sz="2000" dirty="0"/>
              <a:t> </a:t>
            </a:r>
            <a:r>
              <a:rPr sz="2000" dirty="0" err="1"/>
              <a:t>oppilaiden</a:t>
            </a:r>
            <a:r>
              <a:rPr sz="2000" dirty="0"/>
              <a:t> </a:t>
            </a:r>
            <a:r>
              <a:rPr sz="2000" dirty="0" err="1"/>
              <a:t>digikäytänteistä</a:t>
            </a:r>
            <a:r>
              <a:rPr sz="2000" dirty="0"/>
              <a:t>.</a:t>
            </a:r>
          </a:p>
          <a:p>
            <a:endParaRPr sz="2000" dirty="0"/>
          </a:p>
          <a:p>
            <a:r>
              <a:rPr sz="2000" b="1" dirty="0" err="1"/>
              <a:t>Käytä</a:t>
            </a:r>
            <a:r>
              <a:rPr sz="2000" b="1" dirty="0"/>
              <a:t> </a:t>
            </a:r>
            <a:r>
              <a:rPr sz="2000" b="1" dirty="0" err="1"/>
              <a:t>työkalua</a:t>
            </a:r>
            <a:r>
              <a:rPr sz="2000" b="1" dirty="0"/>
              <a:t>:</a:t>
            </a:r>
          </a:p>
          <a:p>
            <a:r>
              <a:rPr sz="2000" dirty="0"/>
              <a:t>• </a:t>
            </a:r>
            <a:r>
              <a:rPr sz="2000" dirty="0" err="1"/>
              <a:t>huomataksesi</a:t>
            </a:r>
            <a:r>
              <a:rPr sz="2000" dirty="0"/>
              <a:t> </a:t>
            </a:r>
            <a:r>
              <a:rPr sz="2000" dirty="0" err="1"/>
              <a:t>tunne</a:t>
            </a:r>
            <a:r>
              <a:rPr sz="2000" dirty="0"/>
              <a:t>- ja </a:t>
            </a:r>
            <a:r>
              <a:rPr sz="2000" dirty="0" err="1"/>
              <a:t>käyttäytymisvihjeitä</a:t>
            </a:r>
            <a:r>
              <a:rPr sz="2000" dirty="0"/>
              <a:t> </a:t>
            </a:r>
            <a:r>
              <a:rPr sz="2000" dirty="0" err="1"/>
              <a:t>digitehtävien</a:t>
            </a:r>
            <a:r>
              <a:rPr sz="2000" dirty="0"/>
              <a:t> </a:t>
            </a:r>
            <a:r>
              <a:rPr sz="2000" dirty="0" err="1"/>
              <a:t>aikana</a:t>
            </a:r>
            <a:endParaRPr sz="2000" dirty="0"/>
          </a:p>
          <a:p>
            <a:r>
              <a:rPr sz="2000" dirty="0"/>
              <a:t>• </a:t>
            </a:r>
            <a:r>
              <a:rPr sz="2000" dirty="0" err="1"/>
              <a:t>tunnistaaksesi</a:t>
            </a:r>
            <a:r>
              <a:rPr sz="2000" dirty="0"/>
              <a:t> </a:t>
            </a:r>
            <a:r>
              <a:rPr sz="2000" dirty="0" err="1"/>
              <a:t>viittä</a:t>
            </a:r>
            <a:r>
              <a:rPr sz="2000" dirty="0"/>
              <a:t> PERMA-</a:t>
            </a:r>
            <a:r>
              <a:rPr sz="2000" dirty="0" err="1"/>
              <a:t>osa</a:t>
            </a:r>
            <a:r>
              <a:rPr sz="2000" dirty="0"/>
              <a:t>-</a:t>
            </a:r>
            <a:r>
              <a:rPr sz="2000" dirty="0" err="1"/>
              <a:t>aluetta</a:t>
            </a:r>
            <a:r>
              <a:rPr sz="2000" dirty="0"/>
              <a:t> </a:t>
            </a:r>
            <a:r>
              <a:rPr sz="2000" dirty="0" err="1"/>
              <a:t>kuvaavia</a:t>
            </a:r>
            <a:r>
              <a:rPr sz="2000" dirty="0"/>
              <a:t> </a:t>
            </a:r>
            <a:r>
              <a:rPr sz="2000" dirty="0" err="1"/>
              <a:t>toimintamalleja</a:t>
            </a:r>
            <a:endParaRPr sz="2000" dirty="0"/>
          </a:p>
          <a:p>
            <a:r>
              <a:rPr sz="2000" dirty="0"/>
              <a:t>• </a:t>
            </a:r>
            <a:r>
              <a:rPr sz="2000" dirty="0" err="1"/>
              <a:t>havaitaksesi</a:t>
            </a:r>
            <a:r>
              <a:rPr sz="2000" dirty="0"/>
              <a:t> </a:t>
            </a:r>
            <a:r>
              <a:rPr sz="2000" dirty="0" err="1"/>
              <a:t>varhaisia</a:t>
            </a:r>
            <a:r>
              <a:rPr sz="2000" dirty="0"/>
              <a:t> </a:t>
            </a:r>
            <a:r>
              <a:rPr sz="2000" dirty="0" err="1"/>
              <a:t>merkkejä</a:t>
            </a:r>
            <a:r>
              <a:rPr sz="2000" dirty="0"/>
              <a:t> </a:t>
            </a:r>
            <a:r>
              <a:rPr sz="2000" dirty="0" err="1"/>
              <a:t>digiväsymyksestä</a:t>
            </a:r>
            <a:r>
              <a:rPr sz="2000" dirty="0"/>
              <a:t>, </a:t>
            </a:r>
            <a:r>
              <a:rPr sz="2000" dirty="0" err="1"/>
              <a:t>häiriintymisestä</a:t>
            </a:r>
            <a:r>
              <a:rPr sz="2000" dirty="0"/>
              <a:t> tai </a:t>
            </a:r>
            <a:r>
              <a:rPr sz="2000" dirty="0" err="1"/>
              <a:t>kuormituksesta</a:t>
            </a:r>
            <a:endParaRPr sz="2000" dirty="0"/>
          </a:p>
          <a:p>
            <a:r>
              <a:rPr sz="2000" dirty="0"/>
              <a:t>• </a:t>
            </a:r>
            <a:r>
              <a:rPr sz="2000" dirty="0" err="1"/>
              <a:t>tunnistaaksesi</a:t>
            </a:r>
            <a:r>
              <a:rPr sz="2000" dirty="0"/>
              <a:t> </a:t>
            </a:r>
            <a:r>
              <a:rPr sz="2000" dirty="0" err="1"/>
              <a:t>myönteisiä</a:t>
            </a:r>
            <a:r>
              <a:rPr sz="2000" dirty="0"/>
              <a:t> </a:t>
            </a:r>
            <a:r>
              <a:rPr sz="2000" dirty="0" err="1"/>
              <a:t>hetkiä</a:t>
            </a:r>
            <a:r>
              <a:rPr sz="2000" dirty="0"/>
              <a:t>: </a:t>
            </a:r>
            <a:r>
              <a:rPr sz="2000" dirty="0" err="1"/>
              <a:t>keskittyminen</a:t>
            </a:r>
            <a:r>
              <a:rPr sz="2000" dirty="0"/>
              <a:t>, </a:t>
            </a:r>
            <a:r>
              <a:rPr sz="2000" dirty="0" err="1"/>
              <a:t>yhteys</a:t>
            </a:r>
            <a:r>
              <a:rPr sz="2000" dirty="0"/>
              <a:t> </a:t>
            </a:r>
            <a:r>
              <a:rPr sz="2000" dirty="0" err="1"/>
              <a:t>toisiin</a:t>
            </a:r>
            <a:r>
              <a:rPr sz="2000" dirty="0"/>
              <a:t> ja </a:t>
            </a:r>
            <a:r>
              <a:rPr sz="2000" dirty="0" err="1"/>
              <a:t>onnistuminen</a:t>
            </a:r>
            <a:endParaRPr sz="2000" dirty="0"/>
          </a:p>
          <a:p>
            <a:r>
              <a:rPr sz="2000" dirty="0"/>
              <a:t>• </a:t>
            </a:r>
            <a:r>
              <a:rPr sz="2000" dirty="0" err="1"/>
              <a:t>rakentaaksesi</a:t>
            </a:r>
            <a:r>
              <a:rPr sz="2000" dirty="0"/>
              <a:t> </a:t>
            </a:r>
            <a:r>
              <a:rPr sz="2000" dirty="0" err="1"/>
              <a:t>tarkemman</a:t>
            </a:r>
            <a:r>
              <a:rPr sz="2000" dirty="0"/>
              <a:t> </a:t>
            </a:r>
            <a:r>
              <a:rPr sz="2000" dirty="0" err="1"/>
              <a:t>ymmärryksen</a:t>
            </a:r>
            <a:r>
              <a:rPr sz="2000" dirty="0"/>
              <a:t> </a:t>
            </a:r>
            <a:r>
              <a:rPr sz="2000" dirty="0" err="1"/>
              <a:t>oppilaiden</a:t>
            </a:r>
            <a:r>
              <a:rPr sz="2000" dirty="0"/>
              <a:t> </a:t>
            </a:r>
            <a:r>
              <a:rPr sz="2000" dirty="0" err="1"/>
              <a:t>tuen</a:t>
            </a:r>
            <a:r>
              <a:rPr sz="2000" dirty="0"/>
              <a:t> </a:t>
            </a:r>
            <a:r>
              <a:rPr sz="2000" dirty="0" err="1"/>
              <a:t>tarpeista</a:t>
            </a:r>
            <a:endParaRPr sz="2000" dirty="0"/>
          </a:p>
          <a:p>
            <a:endParaRPr sz="2000" dirty="0"/>
          </a:p>
          <a:p>
            <a:r>
              <a:rPr sz="2000" dirty="0" err="1"/>
              <a:t>Tämä</a:t>
            </a:r>
            <a:r>
              <a:rPr sz="2000" dirty="0"/>
              <a:t> </a:t>
            </a:r>
            <a:r>
              <a:rPr sz="2000" dirty="0" err="1"/>
              <a:t>auttaa</a:t>
            </a:r>
            <a:r>
              <a:rPr sz="2000" dirty="0"/>
              <a:t> </a:t>
            </a:r>
            <a:r>
              <a:rPr sz="2000" dirty="0" err="1"/>
              <a:t>sinua</a:t>
            </a:r>
            <a:r>
              <a:rPr sz="2000" dirty="0"/>
              <a:t> </a:t>
            </a:r>
            <a:r>
              <a:rPr sz="2000" dirty="0" err="1"/>
              <a:t>tukemaan</a:t>
            </a:r>
            <a:r>
              <a:rPr sz="2000" dirty="0"/>
              <a:t> </a:t>
            </a:r>
            <a:r>
              <a:rPr sz="2000" dirty="0" err="1"/>
              <a:t>oppilaita</a:t>
            </a:r>
            <a:r>
              <a:rPr sz="2000" dirty="0"/>
              <a:t> </a:t>
            </a:r>
            <a:r>
              <a:rPr sz="2000" dirty="0" err="1"/>
              <a:t>paremmin</a:t>
            </a:r>
            <a:r>
              <a:rPr sz="2000" dirty="0"/>
              <a:t> ja </a:t>
            </a:r>
            <a:r>
              <a:rPr sz="2000" dirty="0" err="1"/>
              <a:t>yhteiskehittämään</a:t>
            </a:r>
            <a:r>
              <a:rPr sz="2000" dirty="0"/>
              <a:t> </a:t>
            </a:r>
            <a:r>
              <a:rPr sz="2000" dirty="0" err="1"/>
              <a:t>digihyvinvointia</a:t>
            </a:r>
            <a:r>
              <a:rPr sz="2000" dirty="0"/>
              <a:t> </a:t>
            </a:r>
            <a:r>
              <a:rPr sz="2000" dirty="0" err="1"/>
              <a:t>tukevan</a:t>
            </a:r>
            <a:r>
              <a:rPr sz="2000" dirty="0"/>
              <a:t> </a:t>
            </a:r>
            <a:r>
              <a:rPr sz="2000" dirty="0" err="1"/>
              <a:t>luokkahuoneen</a:t>
            </a:r>
            <a:r>
              <a:rPr sz="2000" dirty="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Luokkahuonehavainnointiväline (PERMA-linjattu)</a:t>
            </a:r>
            <a:endParaRPr b="1" dirty="0"/>
          </a:p>
        </p:txBody>
      </p:sp>
      <p:graphicFrame>
        <p:nvGraphicFramePr>
          <p:cNvPr id="488" name="Google Shape;488;p73"/>
          <p:cNvGraphicFramePr/>
          <p:nvPr>
            <p:extLst>
              <p:ext uri="{D42A27DB-BD31-4B8C-83A1-F6EECF244321}">
                <p14:modId xmlns:p14="http://schemas.microsoft.com/office/powerpoint/2010/main" val="1533092330"/>
              </p:ext>
            </p:extLst>
          </p:nvPr>
        </p:nvGraphicFramePr>
        <p:xfrm>
          <a:off x="97971" y="1513400"/>
          <a:ext cx="11944350" cy="5115750"/>
        </p:xfrm>
        <a:graphic>
          <a:graphicData uri="http://schemas.openxmlformats.org/drawingml/2006/table">
            <a:tbl>
              <a:tblPr>
                <a:noFill/>
                <a:tableStyleId>{63BE305D-1FC3-42C8-867A-E4E43ACF8636}</a:tableStyleId>
              </a:tblPr>
              <a:tblGrid>
                <a:gridCol w="2758177">
                  <a:extLst>
                    <a:ext uri="{9D8B030D-6E8A-4147-A177-3AD203B41FA5}">
                      <a16:colId xmlns:a16="http://schemas.microsoft.com/office/drawing/2014/main" val="20000"/>
                    </a:ext>
                  </a:extLst>
                </a:gridCol>
                <a:gridCol w="4990806">
                  <a:extLst>
                    <a:ext uri="{9D8B030D-6E8A-4147-A177-3AD203B41FA5}">
                      <a16:colId xmlns:a16="http://schemas.microsoft.com/office/drawing/2014/main" val="20001"/>
                    </a:ext>
                  </a:extLst>
                </a:gridCol>
                <a:gridCol w="4195367">
                  <a:extLst>
                    <a:ext uri="{9D8B030D-6E8A-4147-A177-3AD203B41FA5}">
                      <a16:colId xmlns:a16="http://schemas.microsoft.com/office/drawing/2014/main" val="20002"/>
                    </a:ext>
                  </a:extLst>
                </a:gridCol>
              </a:tblGrid>
              <a:tr h="4567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a:t>PERMA </a:t>
                      </a:r>
                      <a:r>
                        <a:rPr lang="en-US" sz="1800" b="1" u="none" strike="noStrike" cap="none" dirty="0" err="1"/>
                        <a:t>osa-alue</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Mitä havainnoidaan</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Käytännön esimerkkejä</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7650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Myönteiset tunteet</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Merkkejä siitä, miten mukavalta, innostavalta tai turhauttavalta digitaaliset tehtävät tuntuvat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Hymyily, innostuneisuus, stressin merkit, ärtyneisyys</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7650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Sitoutuminen</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Keskittymisen, uppoutumisen ja häiriintymisen mallit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Syvä keskittyminen, ajatusten harhailu, jatkuva tehtävästä toiseen siirtyminen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7650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Ihmissuhteet</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Verkko- ja lähiopetuksen vuorovaikutuksen laatu</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Kannustava yhteistyö, ulkopuolelle jättäminen, epäystävällinen viestintä</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7650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Merkityksellisyys</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Digitaalisten välineiden tarkoituksenmukainen käyttö</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Oppilaat yhdistävät teknologian käytön oppimistavoitteisiin tai arvoihin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77650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Aikaansaaminen</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Edistyminen, itseluottamus tai vaikeudet tehtävien parissa</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Ylpeys työn valmiiksi saattamisesta, nopea luovuttaminen, avun hakeminen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77650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Ulkoiset tekijät</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Ympäristöön tai resursseihin liittyvät rajoitteet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Wi-Fi-ongelmat, laitteiden saatavuus, luokkahuoneen järjestelyt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89" name="Google Shape;489;p73"/>
          <p:cNvSpPr txBox="1"/>
          <p:nvPr/>
        </p:nvSpPr>
        <p:spPr>
          <a:xfrm>
            <a:off x="97970" y="797521"/>
            <a:ext cx="1139292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sz="2000" dirty="0" err="1"/>
              <a:t>Käytä</a:t>
            </a:r>
            <a:r>
              <a:rPr sz="2000" dirty="0"/>
              <a:t> </a:t>
            </a:r>
            <a:r>
              <a:rPr sz="2000" dirty="0" err="1"/>
              <a:t>tätä</a:t>
            </a:r>
            <a:r>
              <a:rPr sz="2000" dirty="0"/>
              <a:t> </a:t>
            </a:r>
            <a:r>
              <a:rPr sz="2000" dirty="0" err="1"/>
              <a:t>työkalua</a:t>
            </a:r>
            <a:r>
              <a:rPr sz="2000" dirty="0"/>
              <a:t> </a:t>
            </a:r>
            <a:r>
              <a:rPr sz="2000" dirty="0" err="1"/>
              <a:t>huomataksesi</a:t>
            </a:r>
            <a:r>
              <a:rPr sz="2000" dirty="0"/>
              <a:t>, </a:t>
            </a:r>
            <a:r>
              <a:rPr sz="2000" dirty="0" err="1"/>
              <a:t>miten</a:t>
            </a:r>
            <a:r>
              <a:rPr sz="2000" dirty="0"/>
              <a:t> </a:t>
            </a:r>
            <a:r>
              <a:rPr sz="2000" dirty="0" err="1"/>
              <a:t>oppilaiden</a:t>
            </a:r>
            <a:r>
              <a:rPr sz="2000" dirty="0"/>
              <a:t> </a:t>
            </a:r>
            <a:r>
              <a:rPr sz="2000" dirty="0" err="1"/>
              <a:t>digihyvinvointi</a:t>
            </a:r>
            <a:r>
              <a:rPr sz="2000" dirty="0"/>
              <a:t> </a:t>
            </a:r>
            <a:r>
              <a:rPr sz="2000" dirty="0" err="1"/>
              <a:t>näkyy</a:t>
            </a:r>
            <a:r>
              <a:rPr sz="2000" dirty="0"/>
              <a:t> </a:t>
            </a:r>
            <a:r>
              <a:rPr sz="2000" dirty="0" err="1"/>
              <a:t>luokkahuoneen</a:t>
            </a:r>
            <a:r>
              <a:rPr sz="2000" dirty="0"/>
              <a:t> </a:t>
            </a:r>
            <a:r>
              <a:rPr sz="2000" dirty="0" err="1"/>
              <a:t>arjen</a:t>
            </a:r>
            <a:r>
              <a:rPr sz="2000" dirty="0"/>
              <a:t> </a:t>
            </a:r>
            <a:r>
              <a:rPr sz="2000" dirty="0" err="1"/>
              <a:t>tilanteissa</a:t>
            </a:r>
            <a:r>
              <a:rPr sz="20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Johdanto </a:t>
            </a:r>
            <a:endParaRPr b="1"/>
          </a:p>
        </p:txBody>
      </p:sp>
      <p:sp>
        <p:nvSpPr>
          <p:cNvPr id="81" name="Google Shape;81;p2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85725" lvl="0" indent="0" algn="l" rtl="0">
              <a:lnSpc>
                <a:spcPct val="90000"/>
              </a:lnSpc>
              <a:spcBef>
                <a:spcPts val="1000"/>
              </a:spcBef>
              <a:spcAft>
                <a:spcPts val="0"/>
              </a:spcAft>
              <a:buSzPts val="1800"/>
              <a:buNone/>
            </a:pPr>
            <a:r>
              <a:rPr sz="2000" b="1" dirty="0"/>
              <a:t>PERMA-</a:t>
            </a:r>
            <a:r>
              <a:rPr sz="2000" b="1" dirty="0" err="1"/>
              <a:t>digihyvinvoinnin</a:t>
            </a:r>
            <a:r>
              <a:rPr sz="2000" b="1" dirty="0"/>
              <a:t> </a:t>
            </a:r>
            <a:r>
              <a:rPr sz="2000" b="1" dirty="0" err="1"/>
              <a:t>indeksi</a:t>
            </a:r>
            <a:r>
              <a:rPr sz="2000" b="1" dirty="0"/>
              <a:t> on PERMA-</a:t>
            </a:r>
            <a:r>
              <a:rPr sz="2000" b="1" dirty="0" err="1"/>
              <a:t>digihyvinvoinnin</a:t>
            </a:r>
            <a:r>
              <a:rPr sz="2000" b="1" dirty="0"/>
              <a:t> </a:t>
            </a:r>
            <a:r>
              <a:rPr sz="2000" b="1" dirty="0" err="1"/>
              <a:t>viitekehykseen</a:t>
            </a:r>
            <a:r>
              <a:rPr sz="2000" b="1" dirty="0"/>
              <a:t> </a:t>
            </a:r>
            <a:r>
              <a:rPr sz="2000" b="1" dirty="0" err="1"/>
              <a:t>perustuva</a:t>
            </a:r>
            <a:r>
              <a:rPr sz="2000" b="1" dirty="0"/>
              <a:t> </a:t>
            </a:r>
            <a:r>
              <a:rPr sz="2000" b="1" dirty="0" err="1"/>
              <a:t>työkalu</a:t>
            </a:r>
            <a:r>
              <a:rPr sz="2000" b="1" dirty="0"/>
              <a:t>, </a:t>
            </a:r>
            <a:r>
              <a:rPr sz="2000" b="1" dirty="0" err="1"/>
              <a:t>jonka</a:t>
            </a:r>
            <a:r>
              <a:rPr sz="2000" b="1" dirty="0"/>
              <a:t> </a:t>
            </a:r>
            <a:r>
              <a:rPr sz="2000" b="1" dirty="0" err="1"/>
              <a:t>avulla</a:t>
            </a:r>
            <a:r>
              <a:rPr sz="2000" b="1" dirty="0"/>
              <a:t> </a:t>
            </a:r>
            <a:r>
              <a:rPr sz="2000" b="1" dirty="0" err="1"/>
              <a:t>voit</a:t>
            </a:r>
            <a:r>
              <a:rPr sz="2000" b="1" dirty="0"/>
              <a:t> </a:t>
            </a:r>
            <a:r>
              <a:rPr sz="2000" b="1" dirty="0" err="1"/>
              <a:t>arvioida</a:t>
            </a:r>
            <a:r>
              <a:rPr sz="2000" b="1" dirty="0"/>
              <a:t> </a:t>
            </a:r>
            <a:r>
              <a:rPr sz="2000" b="1" dirty="0" err="1"/>
              <a:t>omaa</a:t>
            </a:r>
            <a:r>
              <a:rPr sz="2000" b="1" dirty="0"/>
              <a:t> </a:t>
            </a:r>
            <a:r>
              <a:rPr sz="2000" b="1" dirty="0" err="1"/>
              <a:t>digitaalisen</a:t>
            </a:r>
            <a:r>
              <a:rPr sz="2000" b="1" dirty="0"/>
              <a:t> </a:t>
            </a:r>
            <a:r>
              <a:rPr sz="2000" b="1" dirty="0" err="1"/>
              <a:t>hyvinvoinnin</a:t>
            </a:r>
            <a:r>
              <a:rPr sz="2000" b="1" dirty="0"/>
              <a:t> </a:t>
            </a:r>
            <a:r>
              <a:rPr sz="2000" b="1" dirty="0" err="1"/>
              <a:t>tilaasi</a:t>
            </a:r>
            <a:r>
              <a:rPr sz="2000" b="1" dirty="0"/>
              <a:t> </a:t>
            </a:r>
            <a:r>
              <a:rPr sz="2000" b="1" dirty="0" err="1"/>
              <a:t>viitekehyksen</a:t>
            </a:r>
            <a:r>
              <a:rPr sz="2000" b="1" dirty="0"/>
              <a:t> </a:t>
            </a:r>
            <a:r>
              <a:rPr sz="2000" b="1" dirty="0" err="1"/>
              <a:t>osa-alueilla</a:t>
            </a:r>
            <a:r>
              <a:rPr sz="2000" b="1" dirty="0"/>
              <a:t>. </a:t>
            </a:r>
            <a:r>
              <a:rPr sz="2000" b="1" dirty="0" err="1"/>
              <a:t>Tässä</a:t>
            </a:r>
            <a:r>
              <a:rPr sz="2000" b="1" dirty="0"/>
              <a:t> </a:t>
            </a:r>
            <a:r>
              <a:rPr sz="2000" b="1" dirty="0" err="1"/>
              <a:t>osiossa</a:t>
            </a:r>
            <a:r>
              <a:rPr sz="2000" b="1" dirty="0"/>
              <a:t> </a:t>
            </a:r>
            <a:r>
              <a:rPr sz="2000" b="1" dirty="0" err="1"/>
              <a:t>opit</a:t>
            </a:r>
            <a:r>
              <a:rPr sz="2000" b="1" dirty="0"/>
              <a:t>:</a:t>
            </a:r>
            <a:endParaRPr lang="fi-FI" sz="2000" b="1" dirty="0"/>
          </a:p>
          <a:p>
            <a:pPr marL="85725" lvl="0" indent="0" algn="l" rtl="0">
              <a:lnSpc>
                <a:spcPct val="90000"/>
              </a:lnSpc>
              <a:spcBef>
                <a:spcPts val="1000"/>
              </a:spcBef>
              <a:spcAft>
                <a:spcPts val="0"/>
              </a:spcAft>
              <a:buSzPts val="1800"/>
              <a:buNone/>
            </a:pPr>
            <a:endParaRPr sz="2000" b="1" dirty="0"/>
          </a:p>
          <a:p>
            <a:r>
              <a:rPr sz="2000" dirty="0"/>
              <a:t>• </a:t>
            </a:r>
            <a:r>
              <a:rPr sz="2000" dirty="0" err="1"/>
              <a:t>miten</a:t>
            </a:r>
            <a:r>
              <a:rPr sz="2000" dirty="0"/>
              <a:t> </a:t>
            </a:r>
            <a:r>
              <a:rPr sz="2000" dirty="0" err="1"/>
              <a:t>käytät</a:t>
            </a:r>
            <a:r>
              <a:rPr sz="2000" dirty="0"/>
              <a:t> </a:t>
            </a:r>
            <a:r>
              <a:rPr sz="2000" dirty="0" err="1"/>
              <a:t>indeksiä</a:t>
            </a:r>
            <a:r>
              <a:rPr sz="2000" dirty="0"/>
              <a:t> </a:t>
            </a:r>
            <a:r>
              <a:rPr sz="2000" dirty="0" err="1"/>
              <a:t>nykytilan</a:t>
            </a:r>
            <a:r>
              <a:rPr sz="2000" dirty="0"/>
              <a:t> </a:t>
            </a:r>
            <a:r>
              <a:rPr sz="2000" dirty="0" err="1"/>
              <a:t>arviointiin</a:t>
            </a:r>
            <a:endParaRPr lang="fi-FI" sz="2000" dirty="0"/>
          </a:p>
          <a:p>
            <a:endParaRPr sz="2000" dirty="0"/>
          </a:p>
          <a:p>
            <a:r>
              <a:rPr sz="2000" dirty="0"/>
              <a:t>• </a:t>
            </a:r>
            <a:r>
              <a:rPr sz="2000" dirty="0" err="1"/>
              <a:t>miten</a:t>
            </a:r>
            <a:r>
              <a:rPr sz="2000" dirty="0"/>
              <a:t> </a:t>
            </a:r>
            <a:r>
              <a:rPr sz="2000" dirty="0" err="1"/>
              <a:t>tunnistat</a:t>
            </a:r>
            <a:r>
              <a:rPr sz="2000" dirty="0"/>
              <a:t>, </a:t>
            </a:r>
            <a:r>
              <a:rPr sz="2000" dirty="0" err="1"/>
              <a:t>mitä</a:t>
            </a:r>
            <a:r>
              <a:rPr sz="2000" dirty="0"/>
              <a:t> </a:t>
            </a:r>
            <a:r>
              <a:rPr sz="2000" dirty="0" err="1"/>
              <a:t>osa-aluetta</a:t>
            </a:r>
            <a:r>
              <a:rPr sz="2000" dirty="0"/>
              <a:t> </a:t>
            </a:r>
            <a:r>
              <a:rPr sz="2000" dirty="0" err="1"/>
              <a:t>kannattaa</a:t>
            </a:r>
            <a:r>
              <a:rPr sz="2000" dirty="0"/>
              <a:t> </a:t>
            </a:r>
            <a:r>
              <a:rPr sz="2000" dirty="0" err="1"/>
              <a:t>priorisoida</a:t>
            </a:r>
            <a:endParaRPr lang="fi-FI" sz="2000" dirty="0"/>
          </a:p>
          <a:p>
            <a:endParaRPr sz="2000" dirty="0"/>
          </a:p>
          <a:p>
            <a:r>
              <a:rPr sz="2000" dirty="0"/>
              <a:t>• </a:t>
            </a:r>
            <a:r>
              <a:rPr sz="2000" dirty="0" err="1"/>
              <a:t>miten</a:t>
            </a:r>
            <a:r>
              <a:rPr sz="2000" dirty="0"/>
              <a:t> </a:t>
            </a:r>
            <a:r>
              <a:rPr sz="2000" dirty="0" err="1"/>
              <a:t>analysoit</a:t>
            </a:r>
            <a:r>
              <a:rPr sz="2000" dirty="0"/>
              <a:t> </a:t>
            </a:r>
            <a:r>
              <a:rPr sz="2000" dirty="0" err="1"/>
              <a:t>priorisoidun</a:t>
            </a:r>
            <a:r>
              <a:rPr sz="2000" dirty="0"/>
              <a:t> </a:t>
            </a:r>
            <a:r>
              <a:rPr sz="2000" dirty="0" err="1"/>
              <a:t>osa-alueen</a:t>
            </a:r>
            <a:r>
              <a:rPr sz="2000" dirty="0"/>
              <a:t> </a:t>
            </a:r>
            <a:r>
              <a:rPr sz="2000" dirty="0" err="1"/>
              <a:t>nykytilan</a:t>
            </a:r>
            <a:r>
              <a:rPr sz="2000" dirty="0"/>
              <a:t> </a:t>
            </a:r>
            <a:r>
              <a:rPr sz="2000" dirty="0" err="1"/>
              <a:t>taustalla</a:t>
            </a:r>
            <a:r>
              <a:rPr sz="2000" dirty="0"/>
              <a:t> </a:t>
            </a:r>
            <a:r>
              <a:rPr sz="2000" dirty="0" err="1"/>
              <a:t>olevan</a:t>
            </a:r>
            <a:r>
              <a:rPr sz="2000" dirty="0"/>
              <a:t> </a:t>
            </a:r>
            <a:r>
              <a:rPr sz="2000" dirty="0" err="1"/>
              <a:t>juurisyyn</a:t>
            </a:r>
            <a:endParaRPr lang="fi-FI" sz="2000" dirty="0"/>
          </a:p>
          <a:p>
            <a:endParaRPr sz="2000" dirty="0"/>
          </a:p>
          <a:p>
            <a:r>
              <a:rPr sz="2000" dirty="0"/>
              <a:t>• </a:t>
            </a:r>
            <a:r>
              <a:rPr sz="2000" dirty="0" err="1"/>
              <a:t>miten</a:t>
            </a:r>
            <a:r>
              <a:rPr sz="2000" dirty="0"/>
              <a:t> </a:t>
            </a:r>
            <a:r>
              <a:rPr sz="2000" dirty="0" err="1"/>
              <a:t>asetat</a:t>
            </a:r>
            <a:r>
              <a:rPr sz="2000" dirty="0"/>
              <a:t> </a:t>
            </a:r>
            <a:r>
              <a:rPr sz="2000" dirty="0" err="1"/>
              <a:t>tavoitteet</a:t>
            </a:r>
            <a:r>
              <a:rPr sz="2000" dirty="0"/>
              <a:t>, </a:t>
            </a:r>
            <a:r>
              <a:rPr sz="2000" dirty="0" err="1"/>
              <a:t>jotka</a:t>
            </a:r>
            <a:r>
              <a:rPr sz="2000" dirty="0"/>
              <a:t> </a:t>
            </a:r>
            <a:r>
              <a:rPr sz="2000" dirty="0" err="1"/>
              <a:t>kuvaavat</a:t>
            </a:r>
            <a:r>
              <a:rPr sz="2000" dirty="0"/>
              <a:t> </a:t>
            </a:r>
            <a:r>
              <a:rPr sz="2000" dirty="0" err="1"/>
              <a:t>toivottua</a:t>
            </a:r>
            <a:r>
              <a:rPr sz="2000" dirty="0"/>
              <a:t> </a:t>
            </a:r>
            <a:r>
              <a:rPr sz="2000" dirty="0" err="1"/>
              <a:t>digihyvinvoinnin</a:t>
            </a:r>
            <a:r>
              <a:rPr sz="2000" dirty="0"/>
              <a:t> </a:t>
            </a:r>
            <a:r>
              <a:rPr sz="2000" dirty="0" err="1"/>
              <a:t>tilaa</a:t>
            </a:r>
            <a:r>
              <a:rPr sz="2000" dirty="0"/>
              <a:t>, </a:t>
            </a:r>
            <a:r>
              <a:rPr sz="2000" dirty="0" err="1"/>
              <a:t>sekä</a:t>
            </a:r>
            <a:endParaRPr lang="fi-FI" sz="2000" dirty="0"/>
          </a:p>
          <a:p>
            <a:endParaRPr sz="2000" dirty="0"/>
          </a:p>
          <a:p>
            <a:r>
              <a:rPr sz="2000" dirty="0"/>
              <a:t>• </a:t>
            </a:r>
            <a:r>
              <a:rPr sz="2000" dirty="0" err="1"/>
              <a:t>miten</a:t>
            </a:r>
            <a:r>
              <a:rPr sz="2000" dirty="0"/>
              <a:t> </a:t>
            </a:r>
            <a:r>
              <a:rPr sz="2000" dirty="0" err="1"/>
              <a:t>laadit</a:t>
            </a:r>
            <a:r>
              <a:rPr sz="2000" dirty="0"/>
              <a:t> </a:t>
            </a:r>
            <a:r>
              <a:rPr sz="2000" dirty="0" err="1"/>
              <a:t>toimintasuunnitelman</a:t>
            </a:r>
            <a:r>
              <a:rPr sz="2000" dirty="0"/>
              <a:t> </a:t>
            </a:r>
            <a:r>
              <a:rPr sz="2000" dirty="0" err="1"/>
              <a:t>tavoitteiden</a:t>
            </a:r>
            <a:r>
              <a:rPr sz="2000" dirty="0"/>
              <a:t> </a:t>
            </a:r>
            <a:r>
              <a:rPr sz="2000" dirty="0" err="1"/>
              <a:t>saavuttamiseksi</a:t>
            </a:r>
            <a:r>
              <a:rPr sz="2000" dirty="0"/>
              <a:t> </a:t>
            </a:r>
            <a:r>
              <a:rPr sz="2000" dirty="0" err="1"/>
              <a:t>juurisyyn</a:t>
            </a:r>
            <a:r>
              <a:rPr sz="2000" dirty="0"/>
              <a:t> </a:t>
            </a:r>
            <a:r>
              <a:rPr sz="2000" dirty="0" err="1"/>
              <a:t>pohjalta</a:t>
            </a:r>
            <a:r>
              <a:rPr sz="2000" dirty="0"/>
              <a:t> </a:t>
            </a:r>
            <a:r>
              <a:rPr sz="2000" dirty="0" err="1"/>
              <a:t>huomioiden</a:t>
            </a:r>
            <a:r>
              <a:rPr sz="2000" dirty="0"/>
              <a:t> </a:t>
            </a:r>
            <a:r>
              <a:rPr sz="2000" dirty="0" err="1"/>
              <a:t>mahdolliset</a:t>
            </a:r>
            <a:r>
              <a:rPr sz="2000" dirty="0"/>
              <a:t> </a:t>
            </a:r>
            <a:r>
              <a:rPr sz="2000" dirty="0" err="1"/>
              <a:t>esteet</a:t>
            </a:r>
            <a:r>
              <a:rPr sz="2000" dirty="0"/>
              <a:t> ja </a:t>
            </a:r>
            <a:r>
              <a:rPr sz="2000" dirty="0" err="1"/>
              <a:t>varasuunnitelmat</a:t>
            </a:r>
            <a:r>
              <a:rPr sz="2000"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4"/>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t>Osio 2.4 Oppilaiden digihyvinvoinnin vahvistaminen</a:t>
            </a:r>
            <a:endParaRPr sz="24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Johdanto</a:t>
            </a:r>
            <a:endParaRPr sz="3600" b="1"/>
          </a:p>
        </p:txBody>
      </p:sp>
      <p:sp>
        <p:nvSpPr>
          <p:cNvPr id="500" name="Google Shape;500;p7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b="1" dirty="0" err="1"/>
              <a:t>Tässä</a:t>
            </a:r>
            <a:r>
              <a:rPr b="1" dirty="0"/>
              <a:t> </a:t>
            </a:r>
            <a:r>
              <a:rPr b="1" dirty="0" err="1"/>
              <a:t>osiossa</a:t>
            </a:r>
            <a:r>
              <a:rPr b="1" dirty="0"/>
              <a:t>:</a:t>
            </a:r>
            <a:endParaRPr lang="fi-FI" b="1" dirty="0"/>
          </a:p>
          <a:p>
            <a:pPr marL="457200" marR="0" lvl="0" indent="-228600" algn="l" rtl="0">
              <a:lnSpc>
                <a:spcPct val="90000"/>
              </a:lnSpc>
              <a:spcBef>
                <a:spcPts val="1000"/>
              </a:spcBef>
              <a:spcAft>
                <a:spcPts val="0"/>
              </a:spcAft>
              <a:buClr>
                <a:schemeClr val="dk1"/>
              </a:buClr>
              <a:buSzPts val="1800"/>
              <a:buFont typeface="Arial"/>
              <a:buNone/>
            </a:pPr>
            <a:endParaRPr b="1" dirty="0"/>
          </a:p>
          <a:p>
            <a:r>
              <a:rPr dirty="0"/>
              <a:t>• </a:t>
            </a:r>
            <a:r>
              <a:rPr dirty="0" err="1"/>
              <a:t>käsittelemme</a:t>
            </a:r>
            <a:r>
              <a:rPr dirty="0"/>
              <a:t> </a:t>
            </a:r>
            <a:r>
              <a:rPr dirty="0" err="1"/>
              <a:t>edellisessä</a:t>
            </a:r>
            <a:r>
              <a:rPr dirty="0"/>
              <a:t> </a:t>
            </a:r>
            <a:r>
              <a:rPr dirty="0" err="1"/>
              <a:t>moduulissa</a:t>
            </a:r>
            <a:r>
              <a:rPr dirty="0"/>
              <a:t> </a:t>
            </a:r>
            <a:r>
              <a:rPr dirty="0" err="1"/>
              <a:t>tunnistettuja</a:t>
            </a:r>
            <a:r>
              <a:rPr dirty="0"/>
              <a:t> </a:t>
            </a:r>
            <a:r>
              <a:rPr dirty="0" err="1"/>
              <a:t>keskeisiä</a:t>
            </a:r>
            <a:r>
              <a:rPr dirty="0"/>
              <a:t> </a:t>
            </a:r>
            <a:r>
              <a:rPr dirty="0" err="1"/>
              <a:t>digihyvinvoinnin</a:t>
            </a:r>
            <a:r>
              <a:rPr dirty="0"/>
              <a:t> </a:t>
            </a:r>
            <a:r>
              <a:rPr dirty="0" err="1"/>
              <a:t>haasteita</a:t>
            </a:r>
            <a:endParaRPr lang="fi-FI" dirty="0"/>
          </a:p>
          <a:p>
            <a:endParaRPr dirty="0"/>
          </a:p>
          <a:p>
            <a:r>
              <a:rPr dirty="0"/>
              <a:t>• </a:t>
            </a:r>
            <a:r>
              <a:rPr dirty="0" err="1"/>
              <a:t>tarkastelemme</a:t>
            </a:r>
            <a:r>
              <a:rPr dirty="0"/>
              <a:t> </a:t>
            </a:r>
            <a:r>
              <a:rPr dirty="0" err="1"/>
              <a:t>toimintoja</a:t>
            </a:r>
            <a:r>
              <a:rPr dirty="0"/>
              <a:t> ja </a:t>
            </a:r>
            <a:r>
              <a:rPr dirty="0" err="1"/>
              <a:t>työkaluja</a:t>
            </a:r>
            <a:r>
              <a:rPr dirty="0"/>
              <a:t>, </a:t>
            </a:r>
            <a:r>
              <a:rPr dirty="0" err="1"/>
              <a:t>joiden</a:t>
            </a:r>
            <a:r>
              <a:rPr dirty="0"/>
              <a:t> </a:t>
            </a:r>
            <a:r>
              <a:rPr dirty="0" err="1"/>
              <a:t>avulla</a:t>
            </a:r>
            <a:r>
              <a:rPr dirty="0"/>
              <a:t> </a:t>
            </a:r>
            <a:r>
              <a:rPr dirty="0" err="1"/>
              <a:t>opettaja</a:t>
            </a:r>
            <a:r>
              <a:rPr dirty="0"/>
              <a:t> </a:t>
            </a:r>
            <a:r>
              <a:rPr dirty="0" err="1"/>
              <a:t>voi</a:t>
            </a:r>
            <a:r>
              <a:rPr dirty="0"/>
              <a:t> </a:t>
            </a:r>
            <a:r>
              <a:rPr dirty="0" err="1"/>
              <a:t>tukea</a:t>
            </a:r>
            <a:r>
              <a:rPr dirty="0"/>
              <a:t> </a:t>
            </a:r>
            <a:r>
              <a:rPr dirty="0" err="1"/>
              <a:t>terveempiä</a:t>
            </a:r>
            <a:r>
              <a:rPr dirty="0"/>
              <a:t> </a:t>
            </a:r>
            <a:r>
              <a:rPr dirty="0" err="1"/>
              <a:t>digirajoja</a:t>
            </a:r>
            <a:endParaRPr lang="fi-FI" dirty="0"/>
          </a:p>
          <a:p>
            <a:endParaRPr dirty="0"/>
          </a:p>
          <a:p>
            <a:r>
              <a:rPr dirty="0"/>
              <a:t>• </a:t>
            </a:r>
            <a:r>
              <a:rPr dirty="0" err="1"/>
              <a:t>ymmärrämme</a:t>
            </a:r>
            <a:r>
              <a:rPr dirty="0"/>
              <a:t>, </a:t>
            </a:r>
            <a:r>
              <a:rPr dirty="0" err="1"/>
              <a:t>miksi</a:t>
            </a:r>
            <a:r>
              <a:rPr dirty="0"/>
              <a:t> </a:t>
            </a:r>
            <a:r>
              <a:rPr dirty="0" err="1"/>
              <a:t>digitaaliset</a:t>
            </a:r>
            <a:r>
              <a:rPr dirty="0"/>
              <a:t> </a:t>
            </a:r>
            <a:r>
              <a:rPr dirty="0" err="1"/>
              <a:t>rajat</a:t>
            </a:r>
            <a:r>
              <a:rPr dirty="0"/>
              <a:t> </a:t>
            </a:r>
            <a:r>
              <a:rPr dirty="0" err="1"/>
              <a:t>ovat</a:t>
            </a:r>
            <a:r>
              <a:rPr dirty="0"/>
              <a:t> </a:t>
            </a:r>
            <a:r>
              <a:rPr dirty="0" err="1"/>
              <a:t>tärkeitä</a:t>
            </a:r>
            <a:r>
              <a:rPr dirty="0"/>
              <a:t> </a:t>
            </a:r>
            <a:r>
              <a:rPr dirty="0" err="1"/>
              <a:t>sekä</a:t>
            </a:r>
            <a:r>
              <a:rPr dirty="0"/>
              <a:t> </a:t>
            </a:r>
            <a:r>
              <a:rPr dirty="0" err="1"/>
              <a:t>opettajille</a:t>
            </a:r>
            <a:r>
              <a:rPr dirty="0"/>
              <a:t> </a:t>
            </a:r>
            <a:r>
              <a:rPr dirty="0" err="1"/>
              <a:t>että</a:t>
            </a:r>
            <a:r>
              <a:rPr dirty="0"/>
              <a:t> </a:t>
            </a:r>
            <a:r>
              <a:rPr dirty="0" err="1"/>
              <a:t>oppilaille</a:t>
            </a:r>
            <a:endParaRPr lang="fi-FI" dirty="0"/>
          </a:p>
          <a:p>
            <a:endParaRPr dirty="0"/>
          </a:p>
          <a:p>
            <a:r>
              <a:rPr dirty="0"/>
              <a:t>• </a:t>
            </a:r>
            <a:r>
              <a:rPr dirty="0" err="1"/>
              <a:t>opimme</a:t>
            </a:r>
            <a:r>
              <a:rPr dirty="0"/>
              <a:t> </a:t>
            </a:r>
            <a:r>
              <a:rPr dirty="0" err="1"/>
              <a:t>käytännön</a:t>
            </a:r>
            <a:r>
              <a:rPr dirty="0"/>
              <a:t> </a:t>
            </a:r>
            <a:r>
              <a:rPr dirty="0" err="1"/>
              <a:t>strategioita</a:t>
            </a:r>
            <a:r>
              <a:rPr dirty="0"/>
              <a:t> </a:t>
            </a:r>
            <a:r>
              <a:rPr dirty="0" err="1"/>
              <a:t>rajojen</a:t>
            </a:r>
            <a:r>
              <a:rPr dirty="0"/>
              <a:t> </a:t>
            </a:r>
            <a:r>
              <a:rPr dirty="0" err="1"/>
              <a:t>tukemiseen</a:t>
            </a:r>
            <a:r>
              <a:rPr dirty="0"/>
              <a:t> </a:t>
            </a:r>
            <a:r>
              <a:rPr dirty="0" err="1"/>
              <a:t>luokan</a:t>
            </a:r>
            <a:r>
              <a:rPr dirty="0"/>
              <a:t> </a:t>
            </a:r>
            <a:r>
              <a:rPr dirty="0" err="1"/>
              <a:t>arjessa</a:t>
            </a:r>
            <a:endParaRPr lang="fi-FI" dirty="0"/>
          </a:p>
          <a:p>
            <a:endParaRPr dirty="0"/>
          </a:p>
          <a:p>
            <a:r>
              <a:rPr dirty="0"/>
              <a:t>• </a:t>
            </a:r>
            <a:r>
              <a:rPr dirty="0" err="1"/>
              <a:t>esittelemme</a:t>
            </a:r>
            <a:r>
              <a:rPr dirty="0"/>
              <a:t> </a:t>
            </a:r>
            <a:r>
              <a:rPr dirty="0" err="1"/>
              <a:t>Digihyvinvoinnin</a:t>
            </a:r>
            <a:r>
              <a:rPr dirty="0"/>
              <a:t> </a:t>
            </a:r>
            <a:r>
              <a:rPr dirty="0" err="1"/>
              <a:t>luokkahuonekompassin</a:t>
            </a:r>
            <a:r>
              <a:rPr dirty="0"/>
              <a:t> </a:t>
            </a:r>
            <a:r>
              <a:rPr dirty="0" err="1"/>
              <a:t>yhteiskehittämisen</a:t>
            </a:r>
            <a:r>
              <a:rPr dirty="0"/>
              <a:t> </a:t>
            </a:r>
            <a:r>
              <a:rPr dirty="0" err="1"/>
              <a:t>välineenä</a:t>
            </a:r>
            <a:endParaRPr lang="fi-FI" dirty="0"/>
          </a:p>
          <a:p>
            <a:endParaRPr dirty="0"/>
          </a:p>
          <a:p>
            <a:r>
              <a:rPr dirty="0"/>
              <a:t>• </a:t>
            </a:r>
            <a:r>
              <a:rPr dirty="0" err="1"/>
              <a:t>käytämme</a:t>
            </a:r>
            <a:r>
              <a:rPr dirty="0"/>
              <a:t> </a:t>
            </a:r>
            <a:r>
              <a:rPr dirty="0" err="1"/>
              <a:t>kompassia</a:t>
            </a:r>
            <a:r>
              <a:rPr dirty="0"/>
              <a:t> </a:t>
            </a:r>
            <a:r>
              <a:rPr dirty="0" err="1"/>
              <a:t>digikäytänteiden</a:t>
            </a:r>
            <a:r>
              <a:rPr dirty="0"/>
              <a:t> </a:t>
            </a:r>
            <a:r>
              <a:rPr dirty="0" err="1"/>
              <a:t>tarkasteluun</a:t>
            </a:r>
            <a:r>
              <a:rPr dirty="0"/>
              <a:t> ja </a:t>
            </a:r>
            <a:r>
              <a:rPr dirty="0" err="1"/>
              <a:t>myönteisen</a:t>
            </a:r>
            <a:r>
              <a:rPr dirty="0"/>
              <a:t> </a:t>
            </a:r>
            <a:r>
              <a:rPr dirty="0" err="1"/>
              <a:t>ilmapiirin</a:t>
            </a:r>
            <a:r>
              <a:rPr dirty="0"/>
              <a:t> </a:t>
            </a:r>
            <a:r>
              <a:rPr dirty="0" err="1"/>
              <a:t>rakentamiseen</a:t>
            </a:r>
            <a:endParaRPr lang="fi-FI" dirty="0"/>
          </a:p>
          <a:p>
            <a:endParaRPr dirty="0"/>
          </a:p>
          <a:p>
            <a:r>
              <a:rPr dirty="0"/>
              <a:t>• </a:t>
            </a:r>
            <a:r>
              <a:rPr dirty="0" err="1"/>
              <a:t>integroimme</a:t>
            </a:r>
            <a:r>
              <a:rPr dirty="0"/>
              <a:t> PERMA-</a:t>
            </a:r>
            <a:r>
              <a:rPr dirty="0" err="1"/>
              <a:t>pohjaisia</a:t>
            </a:r>
            <a:r>
              <a:rPr dirty="0"/>
              <a:t> </a:t>
            </a:r>
            <a:r>
              <a:rPr dirty="0" err="1"/>
              <a:t>interventioita</a:t>
            </a:r>
            <a:r>
              <a:rPr dirty="0"/>
              <a:t>, </a:t>
            </a:r>
            <a:r>
              <a:rPr dirty="0" err="1"/>
              <a:t>joilla</a:t>
            </a:r>
            <a:r>
              <a:rPr dirty="0"/>
              <a:t> </a:t>
            </a:r>
            <a:r>
              <a:rPr dirty="0" err="1"/>
              <a:t>oppilaat</a:t>
            </a:r>
            <a:r>
              <a:rPr dirty="0"/>
              <a:t> </a:t>
            </a:r>
            <a:r>
              <a:rPr dirty="0" err="1"/>
              <a:t>voivat</a:t>
            </a:r>
            <a:r>
              <a:rPr dirty="0"/>
              <a:t> </a:t>
            </a:r>
            <a:r>
              <a:rPr dirty="0" err="1"/>
              <a:t>kehittää</a:t>
            </a:r>
            <a:r>
              <a:rPr dirty="0"/>
              <a:t> </a:t>
            </a:r>
            <a:r>
              <a:rPr dirty="0" err="1"/>
              <a:t>pysyviä</a:t>
            </a:r>
            <a:r>
              <a:rPr dirty="0"/>
              <a:t>, </a:t>
            </a:r>
            <a:r>
              <a:rPr dirty="0" err="1"/>
              <a:t>terveitä</a:t>
            </a:r>
            <a:r>
              <a:rPr dirty="0"/>
              <a:t> </a:t>
            </a:r>
            <a:r>
              <a:rPr dirty="0" err="1"/>
              <a:t>digikäytänteitä</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Mitä digitaaliset rajat ovat?</a:t>
            </a:r>
          </a:p>
        </p:txBody>
      </p:sp>
      <p:grpSp>
        <p:nvGrpSpPr>
          <p:cNvPr id="507" name="Google Shape;507;p76"/>
          <p:cNvGrpSpPr/>
          <p:nvPr/>
        </p:nvGrpSpPr>
        <p:grpSpPr>
          <a:xfrm>
            <a:off x="902043" y="1396892"/>
            <a:ext cx="10639167" cy="4740861"/>
            <a:chOff x="0" y="578"/>
            <a:chExt cx="10639167" cy="4740861"/>
          </a:xfrm>
        </p:grpSpPr>
        <p:cxnSp>
          <p:nvCxnSpPr>
            <p:cNvPr id="508" name="Google Shape;508;p76"/>
            <p:cNvCxnSpPr/>
            <p:nvPr/>
          </p:nvCxnSpPr>
          <p:spPr>
            <a:xfrm>
              <a:off x="0" y="578"/>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09" name="Google Shape;509;p76"/>
            <p:cNvSpPr/>
            <p:nvPr/>
          </p:nvSpPr>
          <p:spPr>
            <a:xfrm>
              <a:off x="0" y="578"/>
              <a:ext cx="10639167" cy="677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6"/>
            <p:cNvSpPr txBox="1"/>
            <p:nvPr/>
          </p:nvSpPr>
          <p:spPr>
            <a:xfrm>
              <a:off x="0" y="578"/>
              <a:ext cx="10639167" cy="67726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i-FI" sz="2000" dirty="0"/>
                <a:t>Henkilökohtaiset ja ammatilliset rajat, jotka ohjaavat sitä, miten, milloin ja miksi teknologiaa käytetään</a:t>
              </a:r>
              <a:endParaRPr sz="2000" b="0" i="0" u="none" strike="noStrike" cap="none" dirty="0">
                <a:solidFill>
                  <a:srgbClr val="000000"/>
                </a:solidFill>
                <a:latin typeface="Arial"/>
                <a:ea typeface="Arial"/>
                <a:cs typeface="Arial"/>
                <a:sym typeface="Arial"/>
              </a:endParaRPr>
            </a:p>
          </p:txBody>
        </p:sp>
        <p:cxnSp>
          <p:nvCxnSpPr>
            <p:cNvPr id="511" name="Google Shape;511;p76"/>
            <p:cNvCxnSpPr/>
            <p:nvPr/>
          </p:nvCxnSpPr>
          <p:spPr>
            <a:xfrm>
              <a:off x="0" y="677844"/>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12" name="Google Shape;512;p76"/>
            <p:cNvSpPr/>
            <p:nvPr/>
          </p:nvSpPr>
          <p:spPr>
            <a:xfrm>
              <a:off x="0" y="677844"/>
              <a:ext cx="10639167" cy="677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6"/>
            <p:cNvSpPr txBox="1"/>
            <p:nvPr/>
          </p:nvSpPr>
          <p:spPr>
            <a:xfrm>
              <a:off x="0" y="677844"/>
              <a:ext cx="10639167" cy="67726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i-FI" sz="2000" dirty="0"/>
                <a:t>Auttaa säätelemään viestintää, laitteiden käyttöä ja verkossa tapahtuvaa vuorovaikutusta</a:t>
              </a:r>
              <a:endParaRPr sz="2000" b="0" i="0" u="none" strike="noStrike" cap="none" dirty="0">
                <a:solidFill>
                  <a:srgbClr val="000000"/>
                </a:solidFill>
                <a:latin typeface="Arial"/>
                <a:ea typeface="Arial"/>
                <a:cs typeface="Arial"/>
                <a:sym typeface="Arial"/>
              </a:endParaRPr>
            </a:p>
          </p:txBody>
        </p:sp>
        <p:cxnSp>
          <p:nvCxnSpPr>
            <p:cNvPr id="514" name="Google Shape;514;p76"/>
            <p:cNvCxnSpPr/>
            <p:nvPr/>
          </p:nvCxnSpPr>
          <p:spPr>
            <a:xfrm>
              <a:off x="0" y="1355110"/>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15" name="Google Shape;515;p76"/>
            <p:cNvSpPr/>
            <p:nvPr/>
          </p:nvSpPr>
          <p:spPr>
            <a:xfrm>
              <a:off x="0" y="1355110"/>
              <a:ext cx="10639167" cy="677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6"/>
            <p:cNvSpPr txBox="1"/>
            <p:nvPr/>
          </p:nvSpPr>
          <p:spPr>
            <a:xfrm>
              <a:off x="0" y="1355110"/>
              <a:ext cx="10639167" cy="67726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i-FI" sz="2000" dirty="0"/>
                <a:t>Laajentaa tunne- ja psykologiset rajat myös digitaalisiin ympäristöihin</a:t>
              </a:r>
              <a:endParaRPr sz="2000" b="0" i="0" u="none" strike="noStrike" cap="none" dirty="0">
                <a:solidFill>
                  <a:srgbClr val="000000"/>
                </a:solidFill>
                <a:latin typeface="Arial"/>
                <a:ea typeface="Arial"/>
                <a:cs typeface="Arial"/>
                <a:sym typeface="Arial"/>
              </a:endParaRPr>
            </a:p>
          </p:txBody>
        </p:sp>
        <p:cxnSp>
          <p:nvCxnSpPr>
            <p:cNvPr id="517" name="Google Shape;517;p76"/>
            <p:cNvCxnSpPr/>
            <p:nvPr/>
          </p:nvCxnSpPr>
          <p:spPr>
            <a:xfrm>
              <a:off x="0" y="2032376"/>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18" name="Google Shape;518;p76"/>
            <p:cNvSpPr/>
            <p:nvPr/>
          </p:nvSpPr>
          <p:spPr>
            <a:xfrm>
              <a:off x="0" y="2032376"/>
              <a:ext cx="10639167" cy="677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6"/>
            <p:cNvSpPr txBox="1"/>
            <p:nvPr/>
          </p:nvSpPr>
          <p:spPr>
            <a:xfrm>
              <a:off x="0" y="2032376"/>
              <a:ext cx="10639167" cy="67726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i-FI" sz="2000" dirty="0"/>
                <a:t>Muokkaavat tavoitettavuuttamme, hyväksyttävää digitaalista toimintaa ja huomionhallintaa</a:t>
              </a:r>
              <a:endParaRPr sz="2000" b="0" i="0" u="none" strike="noStrike" cap="none" dirty="0">
                <a:solidFill>
                  <a:srgbClr val="000000"/>
                </a:solidFill>
                <a:latin typeface="Arial"/>
                <a:ea typeface="Arial"/>
                <a:cs typeface="Arial"/>
                <a:sym typeface="Arial"/>
              </a:endParaRPr>
            </a:p>
          </p:txBody>
        </p:sp>
        <p:cxnSp>
          <p:nvCxnSpPr>
            <p:cNvPr id="520" name="Google Shape;520;p76"/>
            <p:cNvCxnSpPr/>
            <p:nvPr/>
          </p:nvCxnSpPr>
          <p:spPr>
            <a:xfrm>
              <a:off x="0" y="2709642"/>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21" name="Google Shape;521;p76"/>
            <p:cNvSpPr/>
            <p:nvPr/>
          </p:nvSpPr>
          <p:spPr>
            <a:xfrm>
              <a:off x="0" y="2709642"/>
              <a:ext cx="10639167" cy="677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6"/>
            <p:cNvSpPr txBox="1"/>
            <p:nvPr/>
          </p:nvSpPr>
          <p:spPr>
            <a:xfrm>
              <a:off x="0" y="2709642"/>
              <a:ext cx="10639167" cy="67726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i-FI" sz="2000" dirty="0"/>
                <a:t>Opettajille: huomioi työajan ulkopuolisten viestien hallinta, digitaalinen työkuorma sekä ammatillisen ja henkilökohtaisen roolin limittyminen</a:t>
              </a:r>
              <a:endParaRPr sz="2000" b="0" i="0" u="none" strike="noStrike" cap="none" dirty="0">
                <a:solidFill>
                  <a:srgbClr val="000000"/>
                </a:solidFill>
                <a:latin typeface="Arial"/>
                <a:ea typeface="Arial"/>
                <a:cs typeface="Arial"/>
                <a:sym typeface="Arial"/>
              </a:endParaRPr>
            </a:p>
          </p:txBody>
        </p:sp>
        <p:cxnSp>
          <p:nvCxnSpPr>
            <p:cNvPr id="523" name="Google Shape;523;p76"/>
            <p:cNvCxnSpPr/>
            <p:nvPr/>
          </p:nvCxnSpPr>
          <p:spPr>
            <a:xfrm>
              <a:off x="0" y="3386908"/>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24" name="Google Shape;524;p76"/>
            <p:cNvSpPr/>
            <p:nvPr/>
          </p:nvSpPr>
          <p:spPr>
            <a:xfrm>
              <a:off x="0" y="3386908"/>
              <a:ext cx="10639167" cy="677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6"/>
            <p:cNvSpPr txBox="1"/>
            <p:nvPr/>
          </p:nvSpPr>
          <p:spPr>
            <a:xfrm>
              <a:off x="0" y="3386908"/>
              <a:ext cx="10639167" cy="67726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i-FI" sz="2000" dirty="0"/>
                <a:t>Tavoitteena on teknologian tietoinen ja tarkoituksenmukainen käyttö, ei sen välttäminen</a:t>
              </a:r>
              <a:endParaRPr sz="2000" b="0" i="0" u="none" strike="noStrike" cap="none" dirty="0">
                <a:solidFill>
                  <a:srgbClr val="000000"/>
                </a:solidFill>
                <a:latin typeface="Arial"/>
                <a:ea typeface="Arial"/>
                <a:cs typeface="Arial"/>
                <a:sym typeface="Arial"/>
              </a:endParaRPr>
            </a:p>
          </p:txBody>
        </p:sp>
        <p:cxnSp>
          <p:nvCxnSpPr>
            <p:cNvPr id="526" name="Google Shape;526;p76"/>
            <p:cNvCxnSpPr/>
            <p:nvPr/>
          </p:nvCxnSpPr>
          <p:spPr>
            <a:xfrm>
              <a:off x="0" y="4064174"/>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27" name="Google Shape;527;p76"/>
            <p:cNvSpPr/>
            <p:nvPr/>
          </p:nvSpPr>
          <p:spPr>
            <a:xfrm>
              <a:off x="0" y="4064174"/>
              <a:ext cx="10639167" cy="677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6"/>
            <p:cNvSpPr txBox="1"/>
            <p:nvPr/>
          </p:nvSpPr>
          <p:spPr>
            <a:xfrm>
              <a:off x="0" y="4064174"/>
              <a:ext cx="10639167" cy="67726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i-FI" sz="2000" dirty="0"/>
                <a:t>Tukea tervettä osallistumista ilman, että se heikentää keskittymistä, yksityisyyttä tai mielenterveyttä</a:t>
              </a:r>
              <a:endParaRPr sz="20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Miksi tarvitsemme digitaalisia rajoja?</a:t>
            </a:r>
            <a:endParaRPr dirty="0"/>
          </a:p>
        </p:txBody>
      </p:sp>
      <p:sp>
        <p:nvSpPr>
          <p:cNvPr id="535" name="Google Shape;535;p7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730250" lvl="0" indent="-285750" algn="l" rtl="0">
              <a:lnSpc>
                <a:spcPct val="90000"/>
              </a:lnSpc>
              <a:spcBef>
                <a:spcPts val="1000"/>
              </a:spcBef>
              <a:spcAft>
                <a:spcPts val="0"/>
              </a:spcAft>
              <a:buSzPts val="1800"/>
              <a:buFont typeface="Arial" panose="020B0604020202020204" pitchFamily="34" charset="0"/>
              <a:buChar char="•"/>
            </a:pPr>
            <a:r>
              <a:rPr sz="2400" dirty="0" err="1"/>
              <a:t>vähennä</a:t>
            </a:r>
            <a:r>
              <a:rPr sz="2400" dirty="0"/>
              <a:t> </a:t>
            </a:r>
            <a:r>
              <a:rPr sz="2400" dirty="0" err="1"/>
              <a:t>digikuormitusta</a:t>
            </a:r>
            <a:r>
              <a:rPr sz="2400" dirty="0"/>
              <a:t> ja </a:t>
            </a:r>
            <a:r>
              <a:rPr sz="2400" dirty="0" err="1"/>
              <a:t>ehkäise</a:t>
            </a:r>
            <a:r>
              <a:rPr sz="2400" dirty="0"/>
              <a:t> </a:t>
            </a:r>
            <a:r>
              <a:rPr sz="2400" dirty="0" err="1"/>
              <a:t>uupumista</a:t>
            </a: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r>
              <a:rPr sz="2400" dirty="0" err="1"/>
              <a:t>suojaa</a:t>
            </a:r>
            <a:r>
              <a:rPr sz="2400" dirty="0"/>
              <a:t> </a:t>
            </a:r>
            <a:r>
              <a:rPr sz="2400" dirty="0" err="1"/>
              <a:t>mielenterveyttä</a:t>
            </a:r>
            <a:r>
              <a:rPr sz="2400" dirty="0"/>
              <a:t> ja </a:t>
            </a:r>
            <a:r>
              <a:rPr sz="2400" dirty="0" err="1"/>
              <a:t>vähennä</a:t>
            </a:r>
            <a:r>
              <a:rPr sz="2400" dirty="0"/>
              <a:t> </a:t>
            </a:r>
            <a:r>
              <a:rPr sz="2400" dirty="0" err="1"/>
              <a:t>jatkuvaan</a:t>
            </a:r>
            <a:r>
              <a:rPr sz="2400" dirty="0"/>
              <a:t> </a:t>
            </a:r>
            <a:r>
              <a:rPr sz="2400" dirty="0" err="1"/>
              <a:t>tavoitettavuuteen</a:t>
            </a:r>
            <a:r>
              <a:rPr sz="2400" dirty="0"/>
              <a:t> </a:t>
            </a:r>
            <a:r>
              <a:rPr sz="2400" dirty="0" err="1"/>
              <a:t>liittyvää</a:t>
            </a:r>
            <a:r>
              <a:rPr sz="2400" dirty="0"/>
              <a:t> </a:t>
            </a:r>
            <a:r>
              <a:rPr sz="2400" dirty="0" err="1"/>
              <a:t>ahdistusta</a:t>
            </a: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r>
              <a:rPr sz="2400" dirty="0" err="1"/>
              <a:t>paranna</a:t>
            </a:r>
            <a:r>
              <a:rPr sz="2400" dirty="0"/>
              <a:t> </a:t>
            </a:r>
            <a:r>
              <a:rPr sz="2400" dirty="0" err="1"/>
              <a:t>keskittymistä</a:t>
            </a:r>
            <a:r>
              <a:rPr sz="2400" dirty="0"/>
              <a:t> </a:t>
            </a:r>
            <a:r>
              <a:rPr sz="2400" dirty="0" err="1"/>
              <a:t>hallitsemalla</a:t>
            </a:r>
            <a:r>
              <a:rPr sz="2400" dirty="0"/>
              <a:t> </a:t>
            </a:r>
            <a:r>
              <a:rPr sz="2400" dirty="0" err="1"/>
              <a:t>ilmoituksia</a:t>
            </a:r>
            <a:r>
              <a:rPr sz="2400" dirty="0"/>
              <a:t> ja </a:t>
            </a:r>
            <a:r>
              <a:rPr sz="2400" dirty="0" err="1"/>
              <a:t>moniajoa</a:t>
            </a: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r>
              <a:rPr sz="2400" dirty="0" err="1"/>
              <a:t>vahvista</a:t>
            </a:r>
            <a:r>
              <a:rPr sz="2400" dirty="0"/>
              <a:t> </a:t>
            </a:r>
            <a:r>
              <a:rPr sz="2400" dirty="0" err="1"/>
              <a:t>kasvokkaisia</a:t>
            </a:r>
            <a:r>
              <a:rPr sz="2400" dirty="0"/>
              <a:t> </a:t>
            </a:r>
            <a:r>
              <a:rPr sz="2400" dirty="0" err="1"/>
              <a:t>ihmissuhteita</a:t>
            </a:r>
            <a:r>
              <a:rPr sz="2400" dirty="0"/>
              <a:t> </a:t>
            </a:r>
            <a:r>
              <a:rPr sz="2400" dirty="0" err="1"/>
              <a:t>olemalla</a:t>
            </a:r>
            <a:r>
              <a:rPr sz="2400" dirty="0"/>
              <a:t> </a:t>
            </a:r>
            <a:r>
              <a:rPr sz="2400" dirty="0" err="1"/>
              <a:t>läsnä</a:t>
            </a:r>
            <a:r>
              <a:rPr sz="2400" dirty="0"/>
              <a:t> ja </a:t>
            </a:r>
            <a:r>
              <a:rPr sz="2400" dirty="0" err="1"/>
              <a:t>toimimalla</a:t>
            </a:r>
            <a:r>
              <a:rPr sz="2400" dirty="0"/>
              <a:t> </a:t>
            </a:r>
            <a:r>
              <a:rPr sz="2400" dirty="0" err="1"/>
              <a:t>tietoisesti</a:t>
            </a: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r>
              <a:rPr sz="2400" dirty="0" err="1"/>
              <a:t>tue</a:t>
            </a:r>
            <a:r>
              <a:rPr sz="2400" dirty="0"/>
              <a:t> </a:t>
            </a:r>
            <a:r>
              <a:rPr sz="2400" dirty="0" err="1"/>
              <a:t>opettajan</a:t>
            </a:r>
            <a:r>
              <a:rPr sz="2400" dirty="0"/>
              <a:t> </a:t>
            </a:r>
            <a:r>
              <a:rPr sz="2400" dirty="0" err="1"/>
              <a:t>kestävää</a:t>
            </a:r>
            <a:r>
              <a:rPr sz="2400" dirty="0"/>
              <a:t> </a:t>
            </a:r>
            <a:r>
              <a:rPr sz="2400" dirty="0" err="1"/>
              <a:t>työ</a:t>
            </a:r>
            <a:r>
              <a:rPr sz="2400" dirty="0"/>
              <a:t>–</a:t>
            </a:r>
            <a:r>
              <a:rPr sz="2400" dirty="0" err="1"/>
              <a:t>vapaa-ajan</a:t>
            </a:r>
            <a:r>
              <a:rPr sz="2400" dirty="0"/>
              <a:t> </a:t>
            </a:r>
            <a:r>
              <a:rPr sz="2400" dirty="0" err="1"/>
              <a:t>tasapainoa</a:t>
            </a: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endParaRPr lang="fi-FI" sz="2400" dirty="0"/>
          </a:p>
          <a:p>
            <a:pPr marL="730250" lvl="0" indent="-285750" algn="l" rtl="0">
              <a:lnSpc>
                <a:spcPct val="90000"/>
              </a:lnSpc>
              <a:spcBef>
                <a:spcPts val="1000"/>
              </a:spcBef>
              <a:spcAft>
                <a:spcPts val="0"/>
              </a:spcAft>
              <a:buSzPts val="1800"/>
              <a:buFont typeface="Arial" panose="020B0604020202020204" pitchFamily="34" charset="0"/>
              <a:buChar char="•"/>
            </a:pPr>
            <a:r>
              <a:rPr sz="2400" dirty="0" err="1"/>
              <a:t>mallinna</a:t>
            </a:r>
            <a:r>
              <a:rPr sz="2400" dirty="0"/>
              <a:t> </a:t>
            </a:r>
            <a:r>
              <a:rPr sz="2400" dirty="0" err="1"/>
              <a:t>oppilaille</a:t>
            </a:r>
            <a:r>
              <a:rPr sz="2400" dirty="0"/>
              <a:t> </a:t>
            </a:r>
            <a:r>
              <a:rPr sz="2400" dirty="0" err="1"/>
              <a:t>terveitä</a:t>
            </a:r>
            <a:r>
              <a:rPr sz="2400" dirty="0"/>
              <a:t> </a:t>
            </a:r>
            <a:r>
              <a:rPr sz="2400" dirty="0" err="1"/>
              <a:t>digikäytänteitä</a:t>
            </a:r>
            <a:endParaRPr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Keinoja oppilaiden digirajojen tukemiseen</a:t>
            </a:r>
          </a:p>
        </p:txBody>
      </p:sp>
      <p:sp>
        <p:nvSpPr>
          <p:cNvPr id="541" name="Google Shape;541;p7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571500" lvl="0" indent="-228600" algn="l" rtl="0">
              <a:lnSpc>
                <a:spcPct val="90000"/>
              </a:lnSpc>
              <a:spcBef>
                <a:spcPts val="1000"/>
              </a:spcBef>
              <a:spcAft>
                <a:spcPts val="0"/>
              </a:spcAft>
              <a:buSzPts val="1800"/>
              <a:buFont typeface="Arial"/>
              <a:buNone/>
            </a:pPr>
            <a:r>
              <a:rPr sz="2400" dirty="0"/>
              <a:t>PERMA-</a:t>
            </a:r>
            <a:r>
              <a:rPr sz="2400" dirty="0" err="1"/>
              <a:t>digihyvinvoinnin</a:t>
            </a:r>
            <a:r>
              <a:rPr sz="2400" dirty="0"/>
              <a:t> </a:t>
            </a:r>
            <a:r>
              <a:rPr sz="2400" dirty="0" err="1"/>
              <a:t>indeksin</a:t>
            </a:r>
            <a:r>
              <a:rPr sz="2400" dirty="0"/>
              <a:t> </a:t>
            </a:r>
            <a:r>
              <a:rPr sz="2400" dirty="0" err="1"/>
              <a:t>käyttö</a:t>
            </a:r>
            <a:r>
              <a:rPr sz="2400" dirty="0"/>
              <a:t> </a:t>
            </a:r>
            <a:r>
              <a:rPr sz="2400" dirty="0" err="1"/>
              <a:t>oppilaiden</a:t>
            </a:r>
            <a:r>
              <a:rPr sz="2400" dirty="0"/>
              <a:t> </a:t>
            </a:r>
            <a:r>
              <a:rPr sz="2400" dirty="0" err="1"/>
              <a:t>kanssa</a:t>
            </a:r>
            <a:endParaRPr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Tehtävä 1: Oman digihyvinvoinnin reflektointi</a:t>
            </a:r>
            <a:endParaRPr sz="3600"/>
          </a:p>
        </p:txBody>
      </p:sp>
      <p:sp>
        <p:nvSpPr>
          <p:cNvPr id="548" name="Google Shape;548;p7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b="1" dirty="0" err="1"/>
              <a:t>Tehtävä</a:t>
            </a:r>
            <a:r>
              <a:rPr b="1" dirty="0"/>
              <a:t> 1 — Oma </a:t>
            </a:r>
            <a:r>
              <a:rPr b="1" dirty="0" err="1"/>
              <a:t>digihyvinvointi</a:t>
            </a:r>
            <a:r>
              <a:rPr b="1" dirty="0"/>
              <a:t> (</a:t>
            </a:r>
            <a:r>
              <a:rPr b="1" dirty="0" err="1"/>
              <a:t>reflektio</a:t>
            </a:r>
            <a:r>
              <a:rPr b="1" dirty="0"/>
              <a:t>)</a:t>
            </a:r>
          </a:p>
          <a:p>
            <a:r>
              <a:rPr b="1" dirty="0" err="1"/>
              <a:t>Vaihe</a:t>
            </a:r>
            <a:r>
              <a:rPr b="1" dirty="0"/>
              <a:t> 1 — </a:t>
            </a:r>
            <a:r>
              <a:rPr b="1" dirty="0" err="1"/>
              <a:t>Yksilöreflektio</a:t>
            </a:r>
            <a:r>
              <a:rPr b="1" dirty="0"/>
              <a:t> </a:t>
            </a:r>
            <a:r>
              <a:rPr dirty="0"/>
              <a:t>(5 min)</a:t>
            </a:r>
          </a:p>
          <a:p>
            <a:r>
              <a:rPr dirty="0"/>
              <a:t>• </a:t>
            </a:r>
            <a:r>
              <a:rPr dirty="0" err="1"/>
              <a:t>Milloin</a:t>
            </a:r>
            <a:r>
              <a:rPr dirty="0"/>
              <a:t> </a:t>
            </a:r>
            <a:r>
              <a:rPr dirty="0" err="1"/>
              <a:t>koen</a:t>
            </a:r>
            <a:r>
              <a:rPr dirty="0"/>
              <a:t> </a:t>
            </a:r>
            <a:r>
              <a:rPr dirty="0" err="1"/>
              <a:t>olevani</a:t>
            </a:r>
            <a:r>
              <a:rPr dirty="0"/>
              <a:t> </a:t>
            </a:r>
            <a:r>
              <a:rPr dirty="0" err="1"/>
              <a:t>digitaalisesti</a:t>
            </a:r>
            <a:r>
              <a:rPr dirty="0"/>
              <a:t> </a:t>
            </a:r>
            <a:r>
              <a:rPr dirty="0" err="1"/>
              <a:t>eniten</a:t>
            </a:r>
            <a:r>
              <a:rPr dirty="0"/>
              <a:t> </a:t>
            </a:r>
            <a:r>
              <a:rPr dirty="0" err="1"/>
              <a:t>kuormittunut</a:t>
            </a:r>
            <a:r>
              <a:rPr dirty="0"/>
              <a:t>?</a:t>
            </a:r>
          </a:p>
          <a:p>
            <a:r>
              <a:rPr dirty="0"/>
              <a:t>• </a:t>
            </a:r>
            <a:r>
              <a:rPr dirty="0" err="1"/>
              <a:t>Mikä</a:t>
            </a:r>
            <a:r>
              <a:rPr dirty="0"/>
              <a:t> </a:t>
            </a:r>
            <a:r>
              <a:rPr dirty="0" err="1"/>
              <a:t>digitaalinen</a:t>
            </a:r>
            <a:r>
              <a:rPr dirty="0"/>
              <a:t> </a:t>
            </a:r>
            <a:r>
              <a:rPr dirty="0" err="1"/>
              <a:t>viestintä</a:t>
            </a:r>
            <a:r>
              <a:rPr dirty="0"/>
              <a:t> </a:t>
            </a:r>
            <a:r>
              <a:rPr dirty="0" err="1"/>
              <a:t>kuormittaa</a:t>
            </a:r>
            <a:r>
              <a:rPr dirty="0"/>
              <a:t> </a:t>
            </a:r>
            <a:r>
              <a:rPr dirty="0" err="1"/>
              <a:t>minua</a:t>
            </a:r>
            <a:r>
              <a:rPr dirty="0"/>
              <a:t> </a:t>
            </a:r>
            <a:r>
              <a:rPr dirty="0" err="1"/>
              <a:t>eniten</a:t>
            </a:r>
            <a:r>
              <a:rPr dirty="0"/>
              <a:t>?</a:t>
            </a:r>
          </a:p>
          <a:p>
            <a:r>
              <a:rPr dirty="0"/>
              <a:t>• Miten </a:t>
            </a:r>
            <a:r>
              <a:rPr dirty="0" err="1"/>
              <a:t>erotan</a:t>
            </a:r>
            <a:r>
              <a:rPr dirty="0"/>
              <a:t> </a:t>
            </a:r>
            <a:r>
              <a:rPr dirty="0" err="1"/>
              <a:t>henkilökohtaisen</a:t>
            </a:r>
            <a:r>
              <a:rPr dirty="0"/>
              <a:t> ja </a:t>
            </a:r>
            <a:r>
              <a:rPr dirty="0" err="1"/>
              <a:t>ammatillisen</a:t>
            </a:r>
            <a:r>
              <a:rPr dirty="0"/>
              <a:t> </a:t>
            </a:r>
            <a:r>
              <a:rPr dirty="0" err="1"/>
              <a:t>digitaalisen</a:t>
            </a:r>
            <a:r>
              <a:rPr dirty="0"/>
              <a:t> </a:t>
            </a:r>
            <a:r>
              <a:rPr dirty="0" err="1"/>
              <a:t>tilan</a:t>
            </a:r>
            <a:r>
              <a:rPr dirty="0"/>
              <a:t>?</a:t>
            </a:r>
          </a:p>
          <a:p>
            <a:r>
              <a:rPr dirty="0"/>
              <a:t>• </a:t>
            </a:r>
            <a:r>
              <a:rPr dirty="0" err="1"/>
              <a:t>Minkä</a:t>
            </a:r>
            <a:r>
              <a:rPr dirty="0"/>
              <a:t> </a:t>
            </a:r>
            <a:r>
              <a:rPr dirty="0" err="1"/>
              <a:t>yhden</a:t>
            </a:r>
            <a:r>
              <a:rPr dirty="0"/>
              <a:t> </a:t>
            </a:r>
            <a:r>
              <a:rPr dirty="0" err="1"/>
              <a:t>tavan</a:t>
            </a:r>
            <a:r>
              <a:rPr dirty="0"/>
              <a:t> </a:t>
            </a:r>
            <a:r>
              <a:rPr dirty="0" err="1"/>
              <a:t>voin</a:t>
            </a:r>
            <a:r>
              <a:rPr dirty="0"/>
              <a:t> </a:t>
            </a:r>
            <a:r>
              <a:rPr dirty="0" err="1"/>
              <a:t>muuttaa</a:t>
            </a:r>
            <a:r>
              <a:rPr dirty="0"/>
              <a:t>, </a:t>
            </a:r>
            <a:r>
              <a:rPr dirty="0" err="1"/>
              <a:t>jotta</a:t>
            </a:r>
            <a:r>
              <a:rPr dirty="0"/>
              <a:t> </a:t>
            </a:r>
            <a:r>
              <a:rPr dirty="0" err="1"/>
              <a:t>olo</a:t>
            </a:r>
            <a:r>
              <a:rPr dirty="0"/>
              <a:t> </a:t>
            </a:r>
            <a:r>
              <a:rPr dirty="0" err="1"/>
              <a:t>olisi</a:t>
            </a:r>
            <a:r>
              <a:rPr dirty="0"/>
              <a:t> </a:t>
            </a:r>
            <a:r>
              <a:rPr dirty="0" err="1"/>
              <a:t>tasapainoisempi</a:t>
            </a:r>
            <a:r>
              <a:rPr dirty="0"/>
              <a:t>?</a:t>
            </a:r>
          </a:p>
          <a:p>
            <a:r>
              <a:rPr b="1" dirty="0" err="1"/>
              <a:t>Vaihe</a:t>
            </a:r>
            <a:r>
              <a:rPr b="1" dirty="0"/>
              <a:t> 2 — </a:t>
            </a:r>
            <a:r>
              <a:rPr b="1" dirty="0" err="1"/>
              <a:t>Ryhmäreflektio</a:t>
            </a:r>
            <a:r>
              <a:rPr b="1" dirty="0"/>
              <a:t> </a:t>
            </a:r>
            <a:r>
              <a:rPr dirty="0"/>
              <a:t>(5 min)</a:t>
            </a:r>
          </a:p>
          <a:p>
            <a:r>
              <a:rPr dirty="0"/>
              <a:t>• Miten </a:t>
            </a:r>
            <a:r>
              <a:rPr dirty="0" err="1"/>
              <a:t>koulun</a:t>
            </a:r>
            <a:r>
              <a:rPr dirty="0"/>
              <a:t> </a:t>
            </a:r>
            <a:r>
              <a:rPr dirty="0" err="1"/>
              <a:t>toimintakulttuuri</a:t>
            </a:r>
            <a:r>
              <a:rPr dirty="0"/>
              <a:t> </a:t>
            </a:r>
            <a:r>
              <a:rPr dirty="0" err="1"/>
              <a:t>muokkaa</a:t>
            </a:r>
            <a:r>
              <a:rPr dirty="0"/>
              <a:t> </a:t>
            </a:r>
            <a:r>
              <a:rPr dirty="0" err="1"/>
              <a:t>digirajoja</a:t>
            </a:r>
            <a:r>
              <a:rPr dirty="0"/>
              <a:t>?</a:t>
            </a:r>
          </a:p>
          <a:p>
            <a:r>
              <a:rPr dirty="0"/>
              <a:t>• </a:t>
            </a:r>
            <a:r>
              <a:rPr dirty="0" err="1"/>
              <a:t>Mitkä</a:t>
            </a:r>
            <a:r>
              <a:rPr dirty="0"/>
              <a:t> </a:t>
            </a:r>
            <a:r>
              <a:rPr dirty="0" err="1"/>
              <a:t>ovat</a:t>
            </a:r>
            <a:r>
              <a:rPr dirty="0"/>
              <a:t> “</a:t>
            </a:r>
            <a:r>
              <a:rPr dirty="0" err="1"/>
              <a:t>hiljaiset</a:t>
            </a:r>
            <a:r>
              <a:rPr dirty="0"/>
              <a:t>” </a:t>
            </a:r>
            <a:r>
              <a:rPr dirty="0" err="1"/>
              <a:t>odotukset</a:t>
            </a:r>
            <a:r>
              <a:rPr dirty="0"/>
              <a:t> </a:t>
            </a:r>
            <a:r>
              <a:rPr dirty="0" err="1"/>
              <a:t>digitaalisesta</a:t>
            </a:r>
            <a:r>
              <a:rPr dirty="0"/>
              <a:t> </a:t>
            </a:r>
            <a:r>
              <a:rPr dirty="0" err="1"/>
              <a:t>tavoitettavuudesta</a:t>
            </a:r>
            <a:r>
              <a:rPr dirty="0"/>
              <a:t>?</a:t>
            </a:r>
          </a:p>
          <a:p>
            <a:r>
              <a:rPr dirty="0"/>
              <a:t>• </a:t>
            </a:r>
            <a:r>
              <a:rPr dirty="0" err="1"/>
              <a:t>Missä</a:t>
            </a:r>
            <a:r>
              <a:rPr dirty="0"/>
              <a:t> </a:t>
            </a:r>
            <a:r>
              <a:rPr dirty="0" err="1"/>
              <a:t>digirajoja</a:t>
            </a:r>
            <a:r>
              <a:rPr dirty="0"/>
              <a:t> on </a:t>
            </a:r>
            <a:r>
              <a:rPr dirty="0" err="1"/>
              <a:t>vaikeinta</a:t>
            </a:r>
            <a:r>
              <a:rPr dirty="0"/>
              <a:t> </a:t>
            </a:r>
            <a:r>
              <a:rPr dirty="0" err="1"/>
              <a:t>ylläpitää</a:t>
            </a:r>
            <a:r>
              <a:rPr dirty="0"/>
              <a:t>?</a:t>
            </a:r>
          </a:p>
          <a:p>
            <a:r>
              <a:rPr dirty="0"/>
              <a:t>• Miten </a:t>
            </a:r>
            <a:r>
              <a:rPr dirty="0" err="1"/>
              <a:t>voimme</a:t>
            </a:r>
            <a:r>
              <a:rPr dirty="0"/>
              <a:t> </a:t>
            </a:r>
            <a:r>
              <a:rPr dirty="0" err="1"/>
              <a:t>tukea</a:t>
            </a:r>
            <a:r>
              <a:rPr dirty="0"/>
              <a:t> </a:t>
            </a:r>
            <a:r>
              <a:rPr dirty="0" err="1"/>
              <a:t>toisiamme</a:t>
            </a:r>
            <a:r>
              <a:rPr dirty="0"/>
              <a:t> </a:t>
            </a:r>
            <a:r>
              <a:rPr dirty="0" err="1"/>
              <a:t>työyhteisönä</a:t>
            </a:r>
            <a:r>
              <a:rPr dirty="0"/>
              <a:t>?</a:t>
            </a:r>
          </a:p>
          <a:p>
            <a:r>
              <a:rPr dirty="0"/>
              <a:t>• </a:t>
            </a:r>
            <a:r>
              <a:rPr dirty="0" err="1"/>
              <a:t>Mitä</a:t>
            </a:r>
            <a:r>
              <a:rPr dirty="0"/>
              <a:t> </a:t>
            </a:r>
            <a:r>
              <a:rPr dirty="0" err="1"/>
              <a:t>rajoja</a:t>
            </a:r>
            <a:r>
              <a:rPr dirty="0"/>
              <a:t> </a:t>
            </a:r>
            <a:r>
              <a:rPr dirty="0" err="1"/>
              <a:t>meidän</a:t>
            </a:r>
            <a:r>
              <a:rPr dirty="0"/>
              <a:t> </a:t>
            </a:r>
            <a:r>
              <a:rPr dirty="0" err="1"/>
              <a:t>tulisi</a:t>
            </a:r>
            <a:r>
              <a:rPr dirty="0"/>
              <a:t> </a:t>
            </a:r>
            <a:r>
              <a:rPr dirty="0" err="1"/>
              <a:t>mallintaa</a:t>
            </a:r>
            <a:r>
              <a:rPr dirty="0"/>
              <a:t> </a:t>
            </a:r>
            <a:r>
              <a:rPr dirty="0" err="1"/>
              <a:t>oppilaille</a:t>
            </a:r>
            <a:r>
              <a:rPr dirty="0"/>
              <a:t>?</a:t>
            </a:r>
          </a:p>
          <a:p>
            <a:r>
              <a:rPr b="1" dirty="0" err="1"/>
              <a:t>Vaihe</a:t>
            </a:r>
            <a:r>
              <a:rPr b="1" dirty="0"/>
              <a:t> 3 — </a:t>
            </a:r>
            <a:r>
              <a:rPr b="1" dirty="0" err="1"/>
              <a:t>Yhteenveto</a:t>
            </a:r>
            <a:r>
              <a:rPr b="1" dirty="0"/>
              <a:t> </a:t>
            </a:r>
            <a:r>
              <a:rPr b="1" dirty="0" err="1"/>
              <a:t>ryhmänä</a:t>
            </a:r>
            <a:endParaRPr b="1" dirty="0"/>
          </a:p>
          <a:p>
            <a:r>
              <a:rPr dirty="0"/>
              <a:t>• </a:t>
            </a:r>
            <a:r>
              <a:rPr dirty="0" err="1"/>
              <a:t>Muotoilkaa</a:t>
            </a:r>
            <a:r>
              <a:rPr dirty="0"/>
              <a:t> 2–3 </a:t>
            </a:r>
            <a:r>
              <a:rPr dirty="0" err="1"/>
              <a:t>suositusta</a:t>
            </a:r>
            <a:r>
              <a:rPr dirty="0"/>
              <a:t> </a:t>
            </a:r>
            <a:r>
              <a:rPr dirty="0" err="1"/>
              <a:t>koulun</a:t>
            </a:r>
            <a:r>
              <a:rPr dirty="0"/>
              <a:t> </a:t>
            </a:r>
            <a:r>
              <a:rPr dirty="0" err="1"/>
              <a:t>johdolle</a:t>
            </a:r>
            <a:endParaRPr dirty="0"/>
          </a:p>
          <a:p>
            <a:r>
              <a:rPr dirty="0"/>
              <a:t>• </a:t>
            </a:r>
            <a:r>
              <a:rPr dirty="0" err="1"/>
              <a:t>Keskityttäkää</a:t>
            </a:r>
            <a:r>
              <a:rPr dirty="0"/>
              <a:t> </a:t>
            </a:r>
            <a:r>
              <a:rPr dirty="0" err="1"/>
              <a:t>henkilöstön</a:t>
            </a:r>
            <a:r>
              <a:rPr dirty="0"/>
              <a:t> </a:t>
            </a:r>
            <a:r>
              <a:rPr dirty="0" err="1"/>
              <a:t>työhyvinvointiin</a:t>
            </a:r>
            <a:r>
              <a:rPr dirty="0"/>
              <a:t> ja </a:t>
            </a:r>
            <a:r>
              <a:rPr dirty="0" err="1"/>
              <a:t>rajoja</a:t>
            </a:r>
            <a:r>
              <a:rPr dirty="0"/>
              <a:t> </a:t>
            </a:r>
            <a:r>
              <a:rPr dirty="0" err="1"/>
              <a:t>tukeviin</a:t>
            </a:r>
            <a:r>
              <a:rPr dirty="0"/>
              <a:t> </a:t>
            </a:r>
            <a:r>
              <a:rPr dirty="0" err="1"/>
              <a:t>käytänteisiin</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Tehtävä 2: Oppilaiden digirajojen kehittäminen</a:t>
            </a:r>
            <a:endParaRPr sz="3600"/>
          </a:p>
        </p:txBody>
      </p:sp>
      <p:sp>
        <p:nvSpPr>
          <p:cNvPr id="555" name="Google Shape;555;p80"/>
          <p:cNvSpPr txBox="1">
            <a:spLocks noGrp="1"/>
          </p:cNvSpPr>
          <p:nvPr>
            <p:ph type="body" idx="1"/>
          </p:nvPr>
        </p:nvSpPr>
        <p:spPr>
          <a:xfrm>
            <a:off x="97971" y="70547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b="1" dirty="0" err="1"/>
              <a:t>Tarkoitus</a:t>
            </a:r>
            <a:endParaRPr b="1" dirty="0"/>
          </a:p>
          <a:p>
            <a:r>
              <a:rPr dirty="0"/>
              <a:t>• </a:t>
            </a:r>
            <a:r>
              <a:rPr dirty="0" err="1"/>
              <a:t>siirtää</a:t>
            </a:r>
            <a:r>
              <a:rPr dirty="0"/>
              <a:t> </a:t>
            </a:r>
            <a:r>
              <a:rPr dirty="0" err="1"/>
              <a:t>huomio</a:t>
            </a:r>
            <a:r>
              <a:rPr dirty="0"/>
              <a:t> </a:t>
            </a:r>
            <a:r>
              <a:rPr dirty="0" err="1"/>
              <a:t>opettajan</a:t>
            </a:r>
            <a:r>
              <a:rPr dirty="0"/>
              <a:t> </a:t>
            </a:r>
            <a:r>
              <a:rPr dirty="0" err="1"/>
              <a:t>omista</a:t>
            </a:r>
            <a:r>
              <a:rPr dirty="0"/>
              <a:t> </a:t>
            </a:r>
            <a:r>
              <a:rPr dirty="0" err="1"/>
              <a:t>tavoista</a:t>
            </a:r>
            <a:r>
              <a:rPr dirty="0"/>
              <a:t> </a:t>
            </a:r>
            <a:r>
              <a:rPr dirty="0" err="1"/>
              <a:t>oppilaiden</a:t>
            </a:r>
            <a:r>
              <a:rPr dirty="0"/>
              <a:t> </a:t>
            </a:r>
            <a:r>
              <a:rPr dirty="0" err="1"/>
              <a:t>digitaalisiin</a:t>
            </a:r>
            <a:r>
              <a:rPr dirty="0"/>
              <a:t> </a:t>
            </a:r>
            <a:r>
              <a:rPr dirty="0" err="1"/>
              <a:t>rajoihin</a:t>
            </a:r>
            <a:endParaRPr dirty="0"/>
          </a:p>
          <a:p>
            <a:r>
              <a:rPr dirty="0"/>
              <a:t>• </a:t>
            </a:r>
            <a:r>
              <a:rPr dirty="0" err="1"/>
              <a:t>tukea</a:t>
            </a:r>
            <a:r>
              <a:rPr dirty="0"/>
              <a:t> </a:t>
            </a:r>
            <a:r>
              <a:rPr dirty="0" err="1"/>
              <a:t>oppilaita</a:t>
            </a:r>
            <a:r>
              <a:rPr dirty="0"/>
              <a:t> </a:t>
            </a:r>
            <a:r>
              <a:rPr dirty="0" err="1"/>
              <a:t>rakentamaan</a:t>
            </a:r>
            <a:r>
              <a:rPr dirty="0"/>
              <a:t> </a:t>
            </a:r>
            <a:r>
              <a:rPr dirty="0" err="1"/>
              <a:t>terveitä</a:t>
            </a:r>
            <a:r>
              <a:rPr dirty="0"/>
              <a:t>, </a:t>
            </a:r>
            <a:r>
              <a:rPr dirty="0" err="1"/>
              <a:t>tietoisia</a:t>
            </a:r>
            <a:r>
              <a:rPr dirty="0"/>
              <a:t> ja </a:t>
            </a:r>
            <a:r>
              <a:rPr dirty="0" err="1"/>
              <a:t>vastuullisia</a:t>
            </a:r>
            <a:r>
              <a:rPr dirty="0"/>
              <a:t> </a:t>
            </a:r>
            <a:r>
              <a:rPr dirty="0" err="1"/>
              <a:t>digikäytänteitä</a:t>
            </a:r>
            <a:endParaRPr dirty="0"/>
          </a:p>
          <a:p>
            <a:r>
              <a:rPr dirty="0"/>
              <a:t>• </a:t>
            </a:r>
            <a:r>
              <a:rPr dirty="0" err="1"/>
              <a:t>yhteiskehittää</a:t>
            </a:r>
            <a:r>
              <a:rPr dirty="0"/>
              <a:t> </a:t>
            </a:r>
            <a:r>
              <a:rPr dirty="0" err="1"/>
              <a:t>selkeät</a:t>
            </a:r>
            <a:r>
              <a:rPr dirty="0"/>
              <a:t>, </a:t>
            </a:r>
            <a:r>
              <a:rPr dirty="0" err="1"/>
              <a:t>toimivat</a:t>
            </a:r>
            <a:r>
              <a:rPr dirty="0"/>
              <a:t> </a:t>
            </a:r>
            <a:r>
              <a:rPr dirty="0" err="1"/>
              <a:t>luokkahuonesäännöt</a:t>
            </a:r>
            <a:endParaRPr dirty="0"/>
          </a:p>
          <a:p>
            <a:r>
              <a:rPr b="1" dirty="0"/>
              <a:t>Miten </a:t>
            </a:r>
            <a:r>
              <a:rPr b="1" dirty="0" err="1"/>
              <a:t>tehtävä</a:t>
            </a:r>
            <a:r>
              <a:rPr b="1" dirty="0"/>
              <a:t> </a:t>
            </a:r>
            <a:r>
              <a:rPr b="1" dirty="0" err="1"/>
              <a:t>etenee</a:t>
            </a:r>
            <a:endParaRPr b="1" dirty="0"/>
          </a:p>
          <a:p>
            <a:r>
              <a:rPr dirty="0"/>
              <a:t>• </a:t>
            </a:r>
            <a:r>
              <a:rPr dirty="0" err="1"/>
              <a:t>muodostakaa</a:t>
            </a:r>
            <a:r>
              <a:rPr dirty="0"/>
              <a:t> </a:t>
            </a:r>
            <a:r>
              <a:rPr dirty="0" err="1"/>
              <a:t>pienryhmiä</a:t>
            </a:r>
            <a:r>
              <a:rPr dirty="0"/>
              <a:t> (3–5 </a:t>
            </a:r>
            <a:r>
              <a:rPr dirty="0" err="1"/>
              <a:t>osallistujaa</a:t>
            </a:r>
            <a:r>
              <a:rPr dirty="0"/>
              <a:t>)</a:t>
            </a:r>
          </a:p>
          <a:p>
            <a:r>
              <a:rPr dirty="0"/>
              <a:t>• </a:t>
            </a:r>
            <a:r>
              <a:rPr dirty="0" err="1"/>
              <a:t>keskustelkaa</a:t>
            </a:r>
            <a:r>
              <a:rPr dirty="0"/>
              <a:t> </a:t>
            </a:r>
            <a:r>
              <a:rPr dirty="0" err="1"/>
              <a:t>haasteista</a:t>
            </a:r>
            <a:r>
              <a:rPr dirty="0"/>
              <a:t>, </a:t>
            </a:r>
            <a:r>
              <a:rPr dirty="0" err="1"/>
              <a:t>joita</a:t>
            </a:r>
            <a:r>
              <a:rPr dirty="0"/>
              <a:t> </a:t>
            </a:r>
            <a:r>
              <a:rPr dirty="0" err="1"/>
              <a:t>oppilaat</a:t>
            </a:r>
            <a:r>
              <a:rPr dirty="0"/>
              <a:t> </a:t>
            </a:r>
            <a:r>
              <a:rPr dirty="0" err="1"/>
              <a:t>kohtaavat</a:t>
            </a:r>
            <a:r>
              <a:rPr dirty="0"/>
              <a:t> </a:t>
            </a:r>
            <a:r>
              <a:rPr dirty="0" err="1"/>
              <a:t>verkossa</a:t>
            </a:r>
            <a:r>
              <a:rPr dirty="0"/>
              <a:t> ja </a:t>
            </a:r>
            <a:r>
              <a:rPr dirty="0" err="1"/>
              <a:t>oppitunneilla</a:t>
            </a:r>
            <a:endParaRPr dirty="0"/>
          </a:p>
          <a:p>
            <a:r>
              <a:rPr dirty="0"/>
              <a:t>• </a:t>
            </a:r>
            <a:r>
              <a:rPr dirty="0" err="1"/>
              <a:t>tunnistakaa</a:t>
            </a:r>
            <a:r>
              <a:rPr dirty="0"/>
              <a:t> </a:t>
            </a:r>
            <a:r>
              <a:rPr dirty="0" err="1"/>
              <a:t>käytännöllisiä</a:t>
            </a:r>
            <a:r>
              <a:rPr dirty="0"/>
              <a:t> </a:t>
            </a:r>
            <a:r>
              <a:rPr dirty="0" err="1"/>
              <a:t>keinoja</a:t>
            </a:r>
            <a:r>
              <a:rPr dirty="0"/>
              <a:t> </a:t>
            </a:r>
            <a:r>
              <a:rPr dirty="0" err="1"/>
              <a:t>terveempiin</a:t>
            </a:r>
            <a:r>
              <a:rPr dirty="0"/>
              <a:t> </a:t>
            </a:r>
            <a:r>
              <a:rPr dirty="0" err="1"/>
              <a:t>digikäytänteisiin</a:t>
            </a:r>
            <a:endParaRPr dirty="0"/>
          </a:p>
          <a:p>
            <a:r>
              <a:rPr dirty="0"/>
              <a:t>• </a:t>
            </a:r>
            <a:r>
              <a:rPr dirty="0" err="1"/>
              <a:t>laatikaa</a:t>
            </a:r>
            <a:r>
              <a:rPr dirty="0"/>
              <a:t> 3–5 </a:t>
            </a:r>
            <a:r>
              <a:rPr dirty="0" err="1"/>
              <a:t>luokan</a:t>
            </a:r>
            <a:r>
              <a:rPr dirty="0"/>
              <a:t> “</a:t>
            </a:r>
            <a:r>
              <a:rPr dirty="0" err="1"/>
              <a:t>digiraja</a:t>
            </a:r>
            <a:r>
              <a:rPr dirty="0"/>
              <a:t>”-</a:t>
            </a:r>
            <a:r>
              <a:rPr dirty="0" err="1"/>
              <a:t>ohjetta</a:t>
            </a:r>
            <a:endParaRPr dirty="0"/>
          </a:p>
          <a:p>
            <a:r>
              <a:rPr dirty="0"/>
              <a:t>• </a:t>
            </a:r>
            <a:r>
              <a:rPr dirty="0" err="1"/>
              <a:t>esitelkää</a:t>
            </a:r>
            <a:r>
              <a:rPr dirty="0"/>
              <a:t> </a:t>
            </a:r>
            <a:r>
              <a:rPr dirty="0" err="1"/>
              <a:t>ideat</a:t>
            </a:r>
            <a:r>
              <a:rPr dirty="0"/>
              <a:t> </a:t>
            </a:r>
            <a:r>
              <a:rPr dirty="0" err="1"/>
              <a:t>muulle</a:t>
            </a:r>
            <a:r>
              <a:rPr dirty="0"/>
              <a:t> </a:t>
            </a:r>
            <a:r>
              <a:rPr dirty="0" err="1"/>
              <a:t>ryhmälle</a:t>
            </a:r>
            <a:endParaRPr dirty="0"/>
          </a:p>
          <a:p>
            <a:r>
              <a:rPr b="1" dirty="0" err="1"/>
              <a:t>Ohjaavat</a:t>
            </a:r>
            <a:r>
              <a:rPr b="1" dirty="0"/>
              <a:t> </a:t>
            </a:r>
            <a:r>
              <a:rPr b="1" dirty="0" err="1"/>
              <a:t>kysymykset</a:t>
            </a:r>
            <a:endParaRPr b="1" dirty="0"/>
          </a:p>
          <a:p>
            <a:r>
              <a:rPr dirty="0"/>
              <a:t>• </a:t>
            </a:r>
            <a:r>
              <a:rPr dirty="0" err="1"/>
              <a:t>Milloin</a:t>
            </a:r>
            <a:r>
              <a:rPr dirty="0"/>
              <a:t> </a:t>
            </a:r>
            <a:r>
              <a:rPr dirty="0" err="1"/>
              <a:t>teknologia</a:t>
            </a:r>
            <a:r>
              <a:rPr dirty="0"/>
              <a:t> </a:t>
            </a:r>
            <a:r>
              <a:rPr dirty="0" err="1"/>
              <a:t>vaikuttaa</a:t>
            </a:r>
            <a:r>
              <a:rPr dirty="0"/>
              <a:t> </a:t>
            </a:r>
            <a:r>
              <a:rPr dirty="0" err="1"/>
              <a:t>oppilaiden</a:t>
            </a:r>
            <a:r>
              <a:rPr dirty="0"/>
              <a:t> </a:t>
            </a:r>
            <a:r>
              <a:rPr dirty="0" err="1"/>
              <a:t>mielialaan</a:t>
            </a:r>
            <a:r>
              <a:rPr dirty="0"/>
              <a:t>, </a:t>
            </a:r>
            <a:r>
              <a:rPr dirty="0" err="1"/>
              <a:t>uneen</a:t>
            </a:r>
            <a:r>
              <a:rPr dirty="0"/>
              <a:t> tai </a:t>
            </a:r>
            <a:r>
              <a:rPr dirty="0" err="1"/>
              <a:t>keskittymiseen</a:t>
            </a:r>
            <a:r>
              <a:rPr dirty="0"/>
              <a:t>?</a:t>
            </a:r>
          </a:p>
          <a:p>
            <a:r>
              <a:rPr dirty="0"/>
              <a:t>• </a:t>
            </a:r>
            <a:r>
              <a:rPr dirty="0" err="1"/>
              <a:t>Mitkä</a:t>
            </a:r>
            <a:r>
              <a:rPr dirty="0"/>
              <a:t> </a:t>
            </a:r>
            <a:r>
              <a:rPr dirty="0" err="1"/>
              <a:t>rutiinit</a:t>
            </a:r>
            <a:r>
              <a:rPr dirty="0"/>
              <a:t> </a:t>
            </a:r>
            <a:r>
              <a:rPr dirty="0" err="1"/>
              <a:t>auttavat</a:t>
            </a:r>
            <a:r>
              <a:rPr dirty="0"/>
              <a:t> </a:t>
            </a:r>
            <a:r>
              <a:rPr dirty="0" err="1"/>
              <a:t>oppilaita</a:t>
            </a:r>
            <a:r>
              <a:rPr dirty="0"/>
              <a:t> </a:t>
            </a:r>
            <a:r>
              <a:rPr dirty="0" err="1"/>
              <a:t>hallitsemaan</a:t>
            </a:r>
            <a:r>
              <a:rPr dirty="0"/>
              <a:t> </a:t>
            </a:r>
            <a:r>
              <a:rPr dirty="0" err="1"/>
              <a:t>laitteita</a:t>
            </a:r>
            <a:r>
              <a:rPr dirty="0"/>
              <a:t> </a:t>
            </a:r>
            <a:r>
              <a:rPr dirty="0" err="1"/>
              <a:t>paremmin</a:t>
            </a:r>
            <a:r>
              <a:rPr dirty="0"/>
              <a:t>?</a:t>
            </a:r>
          </a:p>
          <a:p>
            <a:r>
              <a:rPr dirty="0"/>
              <a:t>• Miten </a:t>
            </a:r>
            <a:r>
              <a:rPr dirty="0" err="1"/>
              <a:t>perheet</a:t>
            </a:r>
            <a:r>
              <a:rPr dirty="0"/>
              <a:t> </a:t>
            </a:r>
            <a:r>
              <a:rPr dirty="0" err="1"/>
              <a:t>voivat</a:t>
            </a:r>
            <a:r>
              <a:rPr dirty="0"/>
              <a:t> </a:t>
            </a:r>
            <a:r>
              <a:rPr dirty="0" err="1"/>
              <a:t>tukea</a:t>
            </a:r>
            <a:r>
              <a:rPr dirty="0"/>
              <a:t> </a:t>
            </a:r>
            <a:r>
              <a:rPr dirty="0" err="1"/>
              <a:t>digikäytänteitä</a:t>
            </a:r>
            <a:r>
              <a:rPr dirty="0"/>
              <a:t> </a:t>
            </a:r>
            <a:r>
              <a:rPr dirty="0" err="1"/>
              <a:t>kotona</a:t>
            </a:r>
            <a:r>
              <a:rPr dirty="0"/>
              <a:t>?</a:t>
            </a:r>
          </a:p>
          <a:p>
            <a:r>
              <a:rPr dirty="0"/>
              <a:t>• </a:t>
            </a:r>
            <a:r>
              <a:rPr dirty="0" err="1"/>
              <a:t>Mitkä</a:t>
            </a:r>
            <a:r>
              <a:rPr dirty="0"/>
              <a:t> </a:t>
            </a:r>
            <a:r>
              <a:rPr dirty="0" err="1"/>
              <a:t>koulun</a:t>
            </a:r>
            <a:r>
              <a:rPr dirty="0"/>
              <a:t> </a:t>
            </a:r>
            <a:r>
              <a:rPr dirty="0" err="1"/>
              <a:t>säännöt</a:t>
            </a:r>
            <a:r>
              <a:rPr dirty="0"/>
              <a:t> tai </a:t>
            </a:r>
            <a:r>
              <a:rPr dirty="0" err="1"/>
              <a:t>odotukset</a:t>
            </a:r>
            <a:r>
              <a:rPr dirty="0"/>
              <a:t> </a:t>
            </a:r>
            <a:r>
              <a:rPr dirty="0" err="1"/>
              <a:t>vaikuttavat</a:t>
            </a:r>
            <a:r>
              <a:rPr dirty="0"/>
              <a:t> </a:t>
            </a:r>
            <a:r>
              <a:rPr dirty="0" err="1"/>
              <a:t>rajoihin</a:t>
            </a:r>
            <a:r>
              <a:rPr dirty="0"/>
              <a:t>?</a:t>
            </a:r>
          </a:p>
          <a:p>
            <a:r>
              <a:rPr dirty="0"/>
              <a:t>• Miten </a:t>
            </a:r>
            <a:r>
              <a:rPr dirty="0" err="1"/>
              <a:t>voimme</a:t>
            </a:r>
            <a:r>
              <a:rPr dirty="0"/>
              <a:t> </a:t>
            </a:r>
            <a:r>
              <a:rPr dirty="0" err="1"/>
              <a:t>itse</a:t>
            </a:r>
            <a:r>
              <a:rPr dirty="0"/>
              <a:t> </a:t>
            </a:r>
            <a:r>
              <a:rPr dirty="0" err="1"/>
              <a:t>mallintaa</a:t>
            </a:r>
            <a:r>
              <a:rPr dirty="0"/>
              <a:t> </a:t>
            </a:r>
            <a:r>
              <a:rPr dirty="0" err="1"/>
              <a:t>tasapainoista</a:t>
            </a:r>
            <a:r>
              <a:rPr dirty="0"/>
              <a:t> </a:t>
            </a:r>
            <a:r>
              <a:rPr dirty="0" err="1"/>
              <a:t>digikäyttöä</a:t>
            </a:r>
            <a:r>
              <a:rPr dirty="0"/>
              <a:t>?</a:t>
            </a:r>
          </a:p>
          <a:p>
            <a:endParaRPr dirty="0"/>
          </a:p>
          <a:p>
            <a:r>
              <a:rPr dirty="0" err="1"/>
              <a:t>Esimerkkejä</a:t>
            </a:r>
            <a:r>
              <a:rPr dirty="0"/>
              <a:t> </a:t>
            </a:r>
            <a:r>
              <a:rPr dirty="0" err="1"/>
              <a:t>tuotoksista</a:t>
            </a:r>
            <a:endParaRPr dirty="0"/>
          </a:p>
          <a:p>
            <a:r>
              <a:rPr dirty="0"/>
              <a:t>• “Ei </a:t>
            </a:r>
            <a:r>
              <a:rPr dirty="0" err="1"/>
              <a:t>laitteita</a:t>
            </a:r>
            <a:r>
              <a:rPr dirty="0"/>
              <a:t> </a:t>
            </a:r>
            <a:r>
              <a:rPr dirty="0" err="1"/>
              <a:t>ensimmäisten</a:t>
            </a:r>
            <a:r>
              <a:rPr dirty="0"/>
              <a:t> 10 </a:t>
            </a:r>
            <a:r>
              <a:rPr dirty="0" err="1"/>
              <a:t>minuutin</a:t>
            </a:r>
            <a:r>
              <a:rPr dirty="0"/>
              <a:t> </a:t>
            </a:r>
            <a:r>
              <a:rPr dirty="0" err="1"/>
              <a:t>aikana</a:t>
            </a:r>
            <a:r>
              <a:rPr dirty="0"/>
              <a:t>”</a:t>
            </a:r>
          </a:p>
          <a:p>
            <a:r>
              <a:rPr dirty="0"/>
              <a:t>• “</a:t>
            </a:r>
            <a:r>
              <a:rPr dirty="0" err="1"/>
              <a:t>Ilmoitukset</a:t>
            </a:r>
            <a:r>
              <a:rPr dirty="0"/>
              <a:t> pois </a:t>
            </a:r>
            <a:r>
              <a:rPr dirty="0" err="1"/>
              <a:t>opiskelujaksojen</a:t>
            </a:r>
            <a:r>
              <a:rPr dirty="0"/>
              <a:t> </a:t>
            </a:r>
            <a:r>
              <a:rPr dirty="0" err="1"/>
              <a:t>ajaksi</a:t>
            </a:r>
            <a:r>
              <a:rPr dirty="0"/>
              <a:t>”</a:t>
            </a:r>
          </a:p>
          <a:p>
            <a:r>
              <a:rPr dirty="0"/>
              <a:t>• “</a:t>
            </a:r>
            <a:r>
              <a:rPr dirty="0" err="1"/>
              <a:t>Pohdi</a:t>
            </a:r>
            <a:r>
              <a:rPr dirty="0"/>
              <a:t> </a:t>
            </a:r>
            <a:r>
              <a:rPr dirty="0" err="1"/>
              <a:t>ennen</a:t>
            </a:r>
            <a:r>
              <a:rPr dirty="0"/>
              <a:t> </a:t>
            </a:r>
            <a:r>
              <a:rPr dirty="0" err="1"/>
              <a:t>kuin</a:t>
            </a:r>
            <a:r>
              <a:rPr dirty="0"/>
              <a:t> </a:t>
            </a:r>
            <a:r>
              <a:rPr dirty="0" err="1"/>
              <a:t>vastaat</a:t>
            </a:r>
            <a:r>
              <a:rPr dirty="0"/>
              <a:t> </a:t>
            </a:r>
            <a:r>
              <a:rPr dirty="0" err="1"/>
              <a:t>viesteihin</a:t>
            </a:r>
            <a:r>
              <a:rPr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Luokkahuoneen kompassi digihyvinvointiin</a:t>
            </a:r>
            <a:endParaRPr b="1"/>
          </a:p>
        </p:txBody>
      </p:sp>
      <p:sp>
        <p:nvSpPr>
          <p:cNvPr id="562" name="Google Shape;562;p81"/>
          <p:cNvSpPr txBox="1">
            <a:spLocks noGrp="1"/>
          </p:cNvSpPr>
          <p:nvPr>
            <p:ph type="body" idx="1"/>
          </p:nvPr>
        </p:nvSpPr>
        <p:spPr>
          <a:xfrm>
            <a:off x="97971" y="735726"/>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b="1" dirty="0" err="1"/>
              <a:t>Mikä</a:t>
            </a:r>
            <a:r>
              <a:rPr b="1" dirty="0"/>
              <a:t> se on</a:t>
            </a:r>
          </a:p>
          <a:p>
            <a:r>
              <a:rPr dirty="0"/>
              <a:t>• </a:t>
            </a:r>
            <a:r>
              <a:rPr dirty="0" err="1"/>
              <a:t>yhteissuunnittelun</a:t>
            </a:r>
            <a:r>
              <a:rPr dirty="0"/>
              <a:t> </a:t>
            </a:r>
            <a:r>
              <a:rPr dirty="0" err="1"/>
              <a:t>työkalu</a:t>
            </a:r>
            <a:r>
              <a:rPr dirty="0"/>
              <a:t> </a:t>
            </a:r>
            <a:r>
              <a:rPr dirty="0" err="1"/>
              <a:t>luokkahuoneen</a:t>
            </a:r>
            <a:r>
              <a:rPr dirty="0"/>
              <a:t> </a:t>
            </a:r>
            <a:r>
              <a:rPr dirty="0" err="1"/>
              <a:t>digihyvinvointia</a:t>
            </a:r>
            <a:r>
              <a:rPr dirty="0"/>
              <a:t> </a:t>
            </a:r>
            <a:r>
              <a:rPr dirty="0" err="1"/>
              <a:t>tukevaan</a:t>
            </a:r>
            <a:r>
              <a:rPr dirty="0"/>
              <a:t> </a:t>
            </a:r>
            <a:r>
              <a:rPr dirty="0" err="1"/>
              <a:t>toimintakulttuuriin</a:t>
            </a:r>
            <a:endParaRPr dirty="0"/>
          </a:p>
          <a:p>
            <a:r>
              <a:rPr dirty="0"/>
              <a:t>• </a:t>
            </a:r>
            <a:r>
              <a:rPr dirty="0" err="1"/>
              <a:t>perustuu</a:t>
            </a:r>
            <a:r>
              <a:rPr dirty="0"/>
              <a:t> PERMA-</a:t>
            </a:r>
            <a:r>
              <a:rPr dirty="0" err="1"/>
              <a:t>digihyvinvoinnin</a:t>
            </a:r>
            <a:r>
              <a:rPr dirty="0"/>
              <a:t> </a:t>
            </a:r>
            <a:r>
              <a:rPr dirty="0" err="1"/>
              <a:t>viitekehykseen</a:t>
            </a:r>
            <a:endParaRPr dirty="0"/>
          </a:p>
          <a:p>
            <a:r>
              <a:rPr dirty="0"/>
              <a:t>• </a:t>
            </a:r>
            <a:r>
              <a:rPr dirty="0" err="1"/>
              <a:t>muuntaa</a:t>
            </a:r>
            <a:r>
              <a:rPr dirty="0"/>
              <a:t> </a:t>
            </a:r>
            <a:r>
              <a:rPr dirty="0" err="1"/>
              <a:t>oppilaiden</a:t>
            </a:r>
            <a:r>
              <a:rPr dirty="0"/>
              <a:t> </a:t>
            </a:r>
            <a:r>
              <a:rPr dirty="0" err="1"/>
              <a:t>indeksitulokset</a:t>
            </a:r>
            <a:r>
              <a:rPr dirty="0"/>
              <a:t> </a:t>
            </a:r>
            <a:r>
              <a:rPr dirty="0" err="1"/>
              <a:t>konkreettisiksi</a:t>
            </a:r>
            <a:r>
              <a:rPr dirty="0"/>
              <a:t> </a:t>
            </a:r>
            <a:r>
              <a:rPr dirty="0" err="1"/>
              <a:t>tavoiksi</a:t>
            </a:r>
            <a:r>
              <a:rPr dirty="0"/>
              <a:t>, </a:t>
            </a:r>
            <a:r>
              <a:rPr dirty="0" err="1"/>
              <a:t>rutiineiksi</a:t>
            </a:r>
            <a:r>
              <a:rPr dirty="0"/>
              <a:t> ja </a:t>
            </a:r>
            <a:r>
              <a:rPr dirty="0" err="1"/>
              <a:t>teoiksi</a:t>
            </a:r>
            <a:endParaRPr dirty="0"/>
          </a:p>
          <a:p>
            <a:r>
              <a:rPr b="1" dirty="0"/>
              <a:t>Miten </a:t>
            </a:r>
            <a:r>
              <a:rPr b="1" dirty="0" err="1"/>
              <a:t>sitä</a:t>
            </a:r>
            <a:r>
              <a:rPr b="1" dirty="0"/>
              <a:t> </a:t>
            </a:r>
            <a:r>
              <a:rPr b="1" dirty="0" err="1"/>
              <a:t>käytetään</a:t>
            </a:r>
            <a:endParaRPr b="1" dirty="0"/>
          </a:p>
          <a:p>
            <a:r>
              <a:rPr dirty="0"/>
              <a:t>• </a:t>
            </a:r>
            <a:r>
              <a:rPr dirty="0" err="1"/>
              <a:t>kirjaa</a:t>
            </a:r>
            <a:r>
              <a:rPr dirty="0"/>
              <a:t> PERMA-</a:t>
            </a:r>
            <a:r>
              <a:rPr dirty="0" err="1"/>
              <a:t>keskiarvot</a:t>
            </a:r>
            <a:r>
              <a:rPr dirty="0"/>
              <a:t> “Average Rating” -</a:t>
            </a:r>
            <a:r>
              <a:rPr dirty="0" err="1"/>
              <a:t>sarakkeeseen</a:t>
            </a:r>
            <a:endParaRPr dirty="0"/>
          </a:p>
          <a:p>
            <a:r>
              <a:rPr dirty="0"/>
              <a:t>• </a:t>
            </a:r>
            <a:r>
              <a:rPr dirty="0" err="1"/>
              <a:t>pysähdy</a:t>
            </a:r>
            <a:r>
              <a:rPr dirty="0"/>
              <a:t> </a:t>
            </a:r>
            <a:r>
              <a:rPr dirty="0" err="1"/>
              <a:t>pohtimaan</a:t>
            </a:r>
            <a:r>
              <a:rPr dirty="0"/>
              <a:t> ja </a:t>
            </a:r>
            <a:r>
              <a:rPr dirty="0" err="1"/>
              <a:t>tunnista</a:t>
            </a:r>
            <a:r>
              <a:rPr dirty="0"/>
              <a:t> </a:t>
            </a:r>
            <a:r>
              <a:rPr dirty="0" err="1"/>
              <a:t>osa-alueet</a:t>
            </a:r>
            <a:r>
              <a:rPr dirty="0"/>
              <a:t>, </a:t>
            </a:r>
            <a:r>
              <a:rPr dirty="0" err="1"/>
              <a:t>jotka</a:t>
            </a:r>
            <a:r>
              <a:rPr dirty="0"/>
              <a:t> </a:t>
            </a:r>
            <a:r>
              <a:rPr dirty="0" err="1"/>
              <a:t>tarvitsevat</a:t>
            </a:r>
            <a:r>
              <a:rPr dirty="0"/>
              <a:t> </a:t>
            </a:r>
            <a:r>
              <a:rPr dirty="0" err="1"/>
              <a:t>tukea</a:t>
            </a:r>
            <a:endParaRPr dirty="0"/>
          </a:p>
          <a:p>
            <a:r>
              <a:rPr dirty="0"/>
              <a:t>• </a:t>
            </a:r>
            <a:r>
              <a:rPr dirty="0" err="1"/>
              <a:t>asettakaa</a:t>
            </a:r>
            <a:r>
              <a:rPr dirty="0"/>
              <a:t> SMART-</a:t>
            </a:r>
            <a:r>
              <a:rPr dirty="0" err="1"/>
              <a:t>tavoitteet</a:t>
            </a:r>
            <a:r>
              <a:rPr dirty="0"/>
              <a:t> </a:t>
            </a:r>
            <a:r>
              <a:rPr dirty="0" err="1"/>
              <a:t>yhdessä</a:t>
            </a:r>
            <a:r>
              <a:rPr dirty="0"/>
              <a:t> </a:t>
            </a:r>
            <a:r>
              <a:rPr dirty="0" err="1"/>
              <a:t>oppilaiden</a:t>
            </a:r>
            <a:r>
              <a:rPr dirty="0"/>
              <a:t> </a:t>
            </a:r>
            <a:r>
              <a:rPr dirty="0" err="1"/>
              <a:t>kanssa</a:t>
            </a:r>
            <a:endParaRPr dirty="0"/>
          </a:p>
          <a:p>
            <a:r>
              <a:rPr dirty="0"/>
              <a:t>• </a:t>
            </a:r>
            <a:r>
              <a:rPr dirty="0" err="1"/>
              <a:t>valitkaa</a:t>
            </a:r>
            <a:r>
              <a:rPr dirty="0"/>
              <a:t> </a:t>
            </a:r>
            <a:r>
              <a:rPr dirty="0" err="1"/>
              <a:t>luokalle</a:t>
            </a:r>
            <a:r>
              <a:rPr dirty="0"/>
              <a:t> </a:t>
            </a:r>
            <a:r>
              <a:rPr dirty="0" err="1"/>
              <a:t>sopivat</a:t>
            </a:r>
            <a:r>
              <a:rPr dirty="0"/>
              <a:t> </a:t>
            </a:r>
            <a:r>
              <a:rPr dirty="0" err="1"/>
              <a:t>keinot</a:t>
            </a:r>
            <a:r>
              <a:rPr dirty="0"/>
              <a:t> ja </a:t>
            </a:r>
            <a:r>
              <a:rPr dirty="0" err="1"/>
              <a:t>rutiinit</a:t>
            </a:r>
            <a:endParaRPr dirty="0"/>
          </a:p>
          <a:p>
            <a:r>
              <a:rPr dirty="0"/>
              <a:t>• </a:t>
            </a:r>
            <a:r>
              <a:rPr dirty="0" err="1"/>
              <a:t>sopikaa</a:t>
            </a:r>
            <a:r>
              <a:rPr dirty="0"/>
              <a:t> </a:t>
            </a:r>
            <a:r>
              <a:rPr dirty="0" err="1"/>
              <a:t>aikataulu</a:t>
            </a:r>
            <a:r>
              <a:rPr dirty="0"/>
              <a:t> ja </a:t>
            </a:r>
            <a:r>
              <a:rPr dirty="0" err="1"/>
              <a:t>seurannan</a:t>
            </a:r>
            <a:r>
              <a:rPr dirty="0"/>
              <a:t> </a:t>
            </a:r>
            <a:r>
              <a:rPr dirty="0" err="1"/>
              <a:t>mittarit</a:t>
            </a:r>
            <a:endParaRPr dirty="0"/>
          </a:p>
          <a:p>
            <a:r>
              <a:rPr dirty="0"/>
              <a:t>• </a:t>
            </a:r>
            <a:r>
              <a:rPr dirty="0" err="1"/>
              <a:t>käsitelkää</a:t>
            </a:r>
            <a:r>
              <a:rPr dirty="0"/>
              <a:t> </a:t>
            </a:r>
            <a:r>
              <a:rPr dirty="0" err="1"/>
              <a:t>kompassia</a:t>
            </a:r>
            <a:r>
              <a:rPr dirty="0"/>
              <a:t> </a:t>
            </a:r>
            <a:r>
              <a:rPr dirty="0" err="1"/>
              <a:t>elävänä</a:t>
            </a:r>
            <a:r>
              <a:rPr dirty="0"/>
              <a:t> </a:t>
            </a:r>
            <a:r>
              <a:rPr dirty="0" err="1"/>
              <a:t>dokumenttina</a:t>
            </a:r>
            <a:r>
              <a:rPr dirty="0"/>
              <a:t> ja </a:t>
            </a:r>
            <a:r>
              <a:rPr dirty="0" err="1"/>
              <a:t>päivittäkää</a:t>
            </a:r>
            <a:r>
              <a:rPr dirty="0"/>
              <a:t> </a:t>
            </a:r>
            <a:r>
              <a:rPr dirty="0" err="1"/>
              <a:t>sitä</a:t>
            </a:r>
            <a:r>
              <a:rPr dirty="0"/>
              <a:t> </a:t>
            </a:r>
            <a:r>
              <a:rPr dirty="0" err="1"/>
              <a:t>jakson</a:t>
            </a:r>
            <a:r>
              <a:rPr dirty="0"/>
              <a:t> </a:t>
            </a:r>
            <a:r>
              <a:rPr dirty="0" err="1"/>
              <a:t>aikana</a:t>
            </a:r>
            <a:endParaRPr dirty="0"/>
          </a:p>
          <a:p>
            <a:r>
              <a:rPr b="1" dirty="0" err="1"/>
              <a:t>Harjoitusten</a:t>
            </a:r>
            <a:r>
              <a:rPr b="1" dirty="0"/>
              <a:t> </a:t>
            </a:r>
            <a:r>
              <a:rPr b="1" dirty="0" err="1"/>
              <a:t>pilotointi</a:t>
            </a:r>
            <a:endParaRPr b="1" dirty="0"/>
          </a:p>
          <a:p>
            <a:r>
              <a:rPr dirty="0"/>
              <a:t>• </a:t>
            </a:r>
            <a:r>
              <a:rPr dirty="0" err="1"/>
              <a:t>valitkaa</a:t>
            </a:r>
            <a:r>
              <a:rPr dirty="0"/>
              <a:t> </a:t>
            </a:r>
            <a:r>
              <a:rPr dirty="0" err="1"/>
              <a:t>kokoelmasta</a:t>
            </a:r>
            <a:r>
              <a:rPr dirty="0"/>
              <a:t> </a:t>
            </a:r>
            <a:r>
              <a:rPr dirty="0" err="1"/>
              <a:t>yksi</a:t>
            </a:r>
            <a:r>
              <a:rPr dirty="0"/>
              <a:t> </a:t>
            </a:r>
            <a:r>
              <a:rPr dirty="0" err="1"/>
              <a:t>harjoitus</a:t>
            </a:r>
            <a:endParaRPr dirty="0"/>
          </a:p>
          <a:p>
            <a:r>
              <a:rPr dirty="0"/>
              <a:t>• </a:t>
            </a:r>
            <a:r>
              <a:rPr dirty="0" err="1"/>
              <a:t>roolipelit</a:t>
            </a:r>
            <a:r>
              <a:rPr dirty="0"/>
              <a:t> </a:t>
            </a:r>
            <a:r>
              <a:rPr dirty="0" err="1"/>
              <a:t>pienryhmissä</a:t>
            </a:r>
            <a:endParaRPr dirty="0"/>
          </a:p>
          <a:p>
            <a:r>
              <a:rPr dirty="0"/>
              <a:t>• </a:t>
            </a:r>
            <a:r>
              <a:rPr dirty="0" err="1"/>
              <a:t>kirjatkaa</a:t>
            </a:r>
            <a:r>
              <a:rPr dirty="0"/>
              <a:t>, </a:t>
            </a:r>
            <a:r>
              <a:rPr dirty="0" err="1"/>
              <a:t>mikä</a:t>
            </a:r>
            <a:r>
              <a:rPr dirty="0"/>
              <a:t> </a:t>
            </a:r>
            <a:r>
              <a:rPr dirty="0" err="1"/>
              <a:t>toimii</a:t>
            </a:r>
            <a:r>
              <a:rPr dirty="0"/>
              <a:t>, </a:t>
            </a:r>
            <a:r>
              <a:rPr dirty="0" err="1"/>
              <a:t>mikä</a:t>
            </a:r>
            <a:r>
              <a:rPr dirty="0"/>
              <a:t> </a:t>
            </a:r>
            <a:r>
              <a:rPr dirty="0" err="1"/>
              <a:t>ei</a:t>
            </a:r>
            <a:r>
              <a:rPr dirty="0"/>
              <a:t> ja </a:t>
            </a:r>
            <a:r>
              <a:rPr dirty="0" err="1"/>
              <a:t>mitä</a:t>
            </a:r>
            <a:r>
              <a:rPr dirty="0"/>
              <a:t> </a:t>
            </a:r>
            <a:r>
              <a:rPr dirty="0" err="1"/>
              <a:t>pitää</a:t>
            </a:r>
            <a:r>
              <a:rPr dirty="0"/>
              <a:t> </a:t>
            </a:r>
            <a:r>
              <a:rPr dirty="0" err="1"/>
              <a:t>muokata</a:t>
            </a:r>
            <a:endParaRPr dirty="0"/>
          </a:p>
          <a:p>
            <a:r>
              <a:rPr dirty="0"/>
              <a:t>• </a:t>
            </a:r>
            <a:r>
              <a:rPr dirty="0" err="1"/>
              <a:t>sopikaa</a:t>
            </a:r>
            <a:r>
              <a:rPr dirty="0"/>
              <a:t> </a:t>
            </a:r>
            <a:r>
              <a:rPr dirty="0" err="1"/>
              <a:t>tarvittavista</a:t>
            </a:r>
            <a:r>
              <a:rPr dirty="0"/>
              <a:t> </a:t>
            </a:r>
            <a:r>
              <a:rPr dirty="0" err="1"/>
              <a:t>muokkauksista</a:t>
            </a:r>
            <a:r>
              <a:rPr dirty="0"/>
              <a:t> </a:t>
            </a:r>
            <a:r>
              <a:rPr dirty="0" err="1"/>
              <a:t>huomioiden</a:t>
            </a:r>
            <a:r>
              <a:rPr dirty="0"/>
              <a:t> </a:t>
            </a:r>
            <a:r>
              <a:rPr dirty="0" err="1"/>
              <a:t>ikä</a:t>
            </a:r>
            <a:r>
              <a:rPr dirty="0"/>
              <a:t>, </a:t>
            </a:r>
            <a:r>
              <a:rPr dirty="0" err="1"/>
              <a:t>tarpeet</a:t>
            </a:r>
            <a:r>
              <a:rPr dirty="0"/>
              <a:t> ja </a:t>
            </a:r>
            <a:r>
              <a:rPr dirty="0" err="1"/>
              <a:t>koulun</a:t>
            </a:r>
            <a:r>
              <a:rPr dirty="0"/>
              <a:t> </a:t>
            </a:r>
            <a:r>
              <a:rPr dirty="0" err="1"/>
              <a:t>toimintaympäristö</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Toimintojen kerääminen ja pilotointi</a:t>
            </a:r>
            <a:endParaRPr dirty="0"/>
          </a:p>
        </p:txBody>
      </p:sp>
      <p:sp>
        <p:nvSpPr>
          <p:cNvPr id="569" name="Google Shape;569;p8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dirty="0" err="1"/>
              <a:t>Nyt</a:t>
            </a:r>
            <a:r>
              <a:rPr dirty="0"/>
              <a:t> </a:t>
            </a:r>
            <a:r>
              <a:rPr dirty="0" err="1"/>
              <a:t>kun</a:t>
            </a:r>
            <a:r>
              <a:rPr dirty="0"/>
              <a:t> </a:t>
            </a:r>
            <a:r>
              <a:rPr dirty="0" err="1"/>
              <a:t>tiedät</a:t>
            </a:r>
            <a:r>
              <a:rPr dirty="0"/>
              <a:t>, </a:t>
            </a:r>
            <a:r>
              <a:rPr dirty="0" err="1"/>
              <a:t>miten</a:t>
            </a:r>
            <a:r>
              <a:rPr dirty="0"/>
              <a:t> </a:t>
            </a:r>
            <a:r>
              <a:rPr dirty="0" err="1"/>
              <a:t>Luokkahuoneen</a:t>
            </a:r>
            <a:r>
              <a:rPr dirty="0"/>
              <a:t> </a:t>
            </a:r>
            <a:r>
              <a:rPr dirty="0" err="1"/>
              <a:t>kompassia</a:t>
            </a:r>
            <a:r>
              <a:rPr dirty="0"/>
              <a:t> </a:t>
            </a:r>
            <a:r>
              <a:rPr dirty="0" err="1"/>
              <a:t>käytetään</a:t>
            </a:r>
            <a:r>
              <a:rPr dirty="0"/>
              <a:t>, </a:t>
            </a:r>
            <a:r>
              <a:rPr dirty="0" err="1"/>
              <a:t>seuraava</a:t>
            </a:r>
            <a:r>
              <a:rPr dirty="0"/>
              <a:t> </a:t>
            </a:r>
            <a:r>
              <a:rPr dirty="0" err="1"/>
              <a:t>askel</a:t>
            </a:r>
            <a:r>
              <a:rPr dirty="0"/>
              <a:t> on testata </a:t>
            </a:r>
            <a:r>
              <a:rPr dirty="0" err="1"/>
              <a:t>käytännön</a:t>
            </a:r>
            <a:r>
              <a:rPr dirty="0"/>
              <a:t> </a:t>
            </a:r>
            <a:r>
              <a:rPr dirty="0" err="1"/>
              <a:t>harjoituksia</a:t>
            </a:r>
            <a:r>
              <a:rPr dirty="0"/>
              <a:t>, </a:t>
            </a:r>
            <a:r>
              <a:rPr dirty="0" err="1"/>
              <a:t>jotka</a:t>
            </a:r>
            <a:r>
              <a:rPr dirty="0"/>
              <a:t> </a:t>
            </a:r>
            <a:r>
              <a:rPr dirty="0" err="1"/>
              <a:t>tukevat</a:t>
            </a:r>
            <a:r>
              <a:rPr dirty="0"/>
              <a:t> </a:t>
            </a:r>
            <a:r>
              <a:rPr dirty="0" err="1"/>
              <a:t>kutakin</a:t>
            </a:r>
            <a:r>
              <a:rPr dirty="0"/>
              <a:t> PERMA-</a:t>
            </a:r>
            <a:r>
              <a:rPr dirty="0" err="1"/>
              <a:t>osa</a:t>
            </a:r>
            <a:r>
              <a:rPr dirty="0"/>
              <a:t>-</a:t>
            </a:r>
            <a:r>
              <a:rPr dirty="0" err="1"/>
              <a:t>aluetta</a:t>
            </a:r>
            <a:r>
              <a:rPr dirty="0"/>
              <a:t>.</a:t>
            </a:r>
          </a:p>
          <a:p>
            <a:r>
              <a:rPr dirty="0"/>
              <a:t>• </a:t>
            </a:r>
            <a:r>
              <a:rPr dirty="0" err="1"/>
              <a:t>Harjoitusten</a:t>
            </a:r>
            <a:r>
              <a:rPr dirty="0"/>
              <a:t> </a:t>
            </a:r>
            <a:r>
              <a:rPr dirty="0" err="1"/>
              <a:t>avulla</a:t>
            </a:r>
            <a:r>
              <a:rPr dirty="0"/>
              <a:t> </a:t>
            </a:r>
            <a:r>
              <a:rPr dirty="0" err="1"/>
              <a:t>muutat</a:t>
            </a:r>
            <a:r>
              <a:rPr dirty="0"/>
              <a:t> </a:t>
            </a:r>
            <a:r>
              <a:rPr dirty="0" err="1"/>
              <a:t>tavoitteet</a:t>
            </a:r>
            <a:r>
              <a:rPr dirty="0"/>
              <a:t> </a:t>
            </a:r>
            <a:r>
              <a:rPr dirty="0" err="1"/>
              <a:t>arjen</a:t>
            </a:r>
            <a:r>
              <a:rPr dirty="0"/>
              <a:t> </a:t>
            </a:r>
            <a:r>
              <a:rPr dirty="0" err="1"/>
              <a:t>tavoiksi</a:t>
            </a:r>
            <a:r>
              <a:rPr dirty="0"/>
              <a:t> ja </a:t>
            </a:r>
            <a:r>
              <a:rPr dirty="0" err="1"/>
              <a:t>rutiineiksi</a:t>
            </a:r>
            <a:r>
              <a:rPr dirty="0"/>
              <a:t> </a:t>
            </a:r>
            <a:r>
              <a:rPr dirty="0" err="1"/>
              <a:t>luokassa</a:t>
            </a:r>
            <a:r>
              <a:rPr dirty="0"/>
              <a:t>.</a:t>
            </a:r>
          </a:p>
          <a:p>
            <a:r>
              <a:rPr b="1" dirty="0" err="1"/>
              <a:t>Harjoituskokoelma</a:t>
            </a:r>
            <a:endParaRPr b="1" dirty="0"/>
          </a:p>
          <a:p>
            <a:r>
              <a:rPr dirty="0"/>
              <a:t>• </a:t>
            </a:r>
            <a:r>
              <a:rPr dirty="0" err="1"/>
              <a:t>sisältää</a:t>
            </a:r>
            <a:r>
              <a:rPr dirty="0"/>
              <a:t> </a:t>
            </a:r>
            <a:r>
              <a:rPr dirty="0" err="1"/>
              <a:t>harjoituksia</a:t>
            </a:r>
            <a:r>
              <a:rPr dirty="0"/>
              <a:t> </a:t>
            </a:r>
            <a:r>
              <a:rPr dirty="0" err="1"/>
              <a:t>yleisiin</a:t>
            </a:r>
            <a:r>
              <a:rPr dirty="0"/>
              <a:t> </a:t>
            </a:r>
            <a:r>
              <a:rPr dirty="0" err="1"/>
              <a:t>digihyvinvoinnin</a:t>
            </a:r>
            <a:r>
              <a:rPr dirty="0"/>
              <a:t> </a:t>
            </a:r>
            <a:r>
              <a:rPr dirty="0" err="1"/>
              <a:t>haasteisiin</a:t>
            </a:r>
            <a:endParaRPr dirty="0"/>
          </a:p>
          <a:p>
            <a:r>
              <a:rPr dirty="0"/>
              <a:t>• on </a:t>
            </a:r>
            <a:r>
              <a:rPr dirty="0" err="1"/>
              <a:t>jäsennelty</a:t>
            </a:r>
            <a:r>
              <a:rPr dirty="0"/>
              <a:t> PERMA-</a:t>
            </a:r>
            <a:r>
              <a:rPr dirty="0" err="1"/>
              <a:t>osa</a:t>
            </a:r>
            <a:r>
              <a:rPr dirty="0"/>
              <a:t>-</a:t>
            </a:r>
            <a:r>
              <a:rPr dirty="0" err="1"/>
              <a:t>alueiden</a:t>
            </a:r>
            <a:r>
              <a:rPr dirty="0"/>
              <a:t> </a:t>
            </a:r>
            <a:r>
              <a:rPr dirty="0" err="1"/>
              <a:t>mukaan</a:t>
            </a:r>
            <a:endParaRPr dirty="0"/>
          </a:p>
          <a:p>
            <a:r>
              <a:rPr dirty="0"/>
              <a:t>• </a:t>
            </a:r>
            <a:r>
              <a:rPr dirty="0" err="1"/>
              <a:t>vahvistaa</a:t>
            </a:r>
            <a:r>
              <a:rPr dirty="0"/>
              <a:t> </a:t>
            </a:r>
            <a:r>
              <a:rPr dirty="0" err="1"/>
              <a:t>oppilaiden</a:t>
            </a:r>
            <a:r>
              <a:rPr dirty="0"/>
              <a:t> </a:t>
            </a:r>
            <a:r>
              <a:rPr dirty="0" err="1"/>
              <a:t>itseymmärrystä</a:t>
            </a:r>
            <a:r>
              <a:rPr dirty="0"/>
              <a:t> ja </a:t>
            </a:r>
            <a:r>
              <a:rPr dirty="0" err="1"/>
              <a:t>omistajuutta</a:t>
            </a:r>
            <a:endParaRPr dirty="0"/>
          </a:p>
          <a:p>
            <a:r>
              <a:rPr b="1" dirty="0" err="1"/>
              <a:t>Harjoitusten</a:t>
            </a:r>
            <a:r>
              <a:rPr b="1" dirty="0"/>
              <a:t> </a:t>
            </a:r>
            <a:r>
              <a:rPr b="1" dirty="0" err="1"/>
              <a:t>pilotointi</a:t>
            </a:r>
            <a:endParaRPr b="1" dirty="0"/>
          </a:p>
          <a:p>
            <a:r>
              <a:rPr dirty="0"/>
              <a:t>• </a:t>
            </a:r>
            <a:r>
              <a:rPr dirty="0" err="1"/>
              <a:t>valitse</a:t>
            </a:r>
            <a:r>
              <a:rPr dirty="0"/>
              <a:t> </a:t>
            </a:r>
            <a:r>
              <a:rPr dirty="0" err="1"/>
              <a:t>yksi</a:t>
            </a:r>
            <a:r>
              <a:rPr dirty="0"/>
              <a:t> </a:t>
            </a:r>
            <a:r>
              <a:rPr dirty="0" err="1"/>
              <a:t>harjoitus</a:t>
            </a:r>
            <a:r>
              <a:rPr dirty="0"/>
              <a:t> </a:t>
            </a:r>
            <a:r>
              <a:rPr dirty="0" err="1"/>
              <a:t>moduulista</a:t>
            </a:r>
            <a:endParaRPr dirty="0"/>
          </a:p>
          <a:p>
            <a:r>
              <a:rPr dirty="0"/>
              <a:t>• </a:t>
            </a:r>
            <a:r>
              <a:rPr dirty="0" err="1"/>
              <a:t>roolipelaa</a:t>
            </a:r>
            <a:r>
              <a:rPr dirty="0"/>
              <a:t> se </a:t>
            </a:r>
            <a:r>
              <a:rPr dirty="0" err="1"/>
              <a:t>pienryhmässä</a:t>
            </a:r>
            <a:endParaRPr dirty="0"/>
          </a:p>
          <a:p>
            <a:r>
              <a:rPr dirty="0"/>
              <a:t>• </a:t>
            </a:r>
            <a:r>
              <a:rPr dirty="0" err="1"/>
              <a:t>yksi</a:t>
            </a:r>
            <a:r>
              <a:rPr dirty="0"/>
              <a:t> </a:t>
            </a:r>
            <a:r>
              <a:rPr dirty="0" err="1"/>
              <a:t>toimii</a:t>
            </a:r>
            <a:r>
              <a:rPr dirty="0"/>
              <a:t> </a:t>
            </a:r>
            <a:r>
              <a:rPr dirty="0" err="1"/>
              <a:t>opettajana</a:t>
            </a:r>
            <a:r>
              <a:rPr dirty="0"/>
              <a:t>, </a:t>
            </a:r>
            <a:r>
              <a:rPr dirty="0" err="1"/>
              <a:t>muut</a:t>
            </a:r>
            <a:r>
              <a:rPr dirty="0"/>
              <a:t> </a:t>
            </a:r>
            <a:r>
              <a:rPr dirty="0" err="1"/>
              <a:t>oppilaina</a:t>
            </a:r>
            <a:endParaRPr dirty="0"/>
          </a:p>
          <a:p>
            <a:r>
              <a:rPr b="1" dirty="0" err="1"/>
              <a:t>Mitä</a:t>
            </a:r>
            <a:r>
              <a:rPr b="1" dirty="0"/>
              <a:t> </a:t>
            </a:r>
            <a:r>
              <a:rPr b="1" dirty="0" err="1"/>
              <a:t>havainnoida</a:t>
            </a:r>
            <a:endParaRPr b="1" dirty="0"/>
          </a:p>
          <a:p>
            <a:r>
              <a:rPr dirty="0"/>
              <a:t>• </a:t>
            </a:r>
            <a:r>
              <a:rPr dirty="0" err="1"/>
              <a:t>mikä</a:t>
            </a:r>
            <a:r>
              <a:rPr dirty="0"/>
              <a:t> </a:t>
            </a:r>
            <a:r>
              <a:rPr dirty="0" err="1"/>
              <a:t>toimii</a:t>
            </a:r>
            <a:r>
              <a:rPr dirty="0"/>
              <a:t> </a:t>
            </a:r>
            <a:r>
              <a:rPr dirty="0" err="1"/>
              <a:t>hyvin</a:t>
            </a:r>
            <a:endParaRPr dirty="0"/>
          </a:p>
          <a:p>
            <a:r>
              <a:rPr dirty="0"/>
              <a:t>• </a:t>
            </a:r>
            <a:r>
              <a:rPr dirty="0" err="1"/>
              <a:t>mitä</a:t>
            </a:r>
            <a:r>
              <a:rPr dirty="0"/>
              <a:t> </a:t>
            </a:r>
            <a:r>
              <a:rPr dirty="0" err="1"/>
              <a:t>haasteita</a:t>
            </a:r>
            <a:r>
              <a:rPr dirty="0"/>
              <a:t> </a:t>
            </a:r>
            <a:r>
              <a:rPr dirty="0" err="1"/>
              <a:t>nousee</a:t>
            </a:r>
            <a:r>
              <a:rPr dirty="0"/>
              <a:t> </a:t>
            </a:r>
            <a:r>
              <a:rPr dirty="0" err="1"/>
              <a:t>esiin</a:t>
            </a:r>
            <a:endParaRPr dirty="0"/>
          </a:p>
          <a:p>
            <a:r>
              <a:rPr dirty="0"/>
              <a:t>• </a:t>
            </a:r>
            <a:r>
              <a:rPr dirty="0" err="1"/>
              <a:t>mitä</a:t>
            </a:r>
            <a:r>
              <a:rPr dirty="0"/>
              <a:t> </a:t>
            </a:r>
            <a:r>
              <a:rPr dirty="0" err="1"/>
              <a:t>kannattaa</a:t>
            </a:r>
            <a:r>
              <a:rPr dirty="0"/>
              <a:t> </a:t>
            </a:r>
            <a:r>
              <a:rPr dirty="0" err="1"/>
              <a:t>muokata</a:t>
            </a:r>
            <a:r>
              <a:rPr dirty="0"/>
              <a:t> </a:t>
            </a:r>
            <a:r>
              <a:rPr dirty="0" err="1"/>
              <a:t>luokkasi</a:t>
            </a:r>
            <a:r>
              <a:rPr dirty="0"/>
              <a:t> </a:t>
            </a:r>
            <a:r>
              <a:rPr dirty="0" err="1"/>
              <a:t>tarpeisiin</a:t>
            </a:r>
            <a:endParaRPr dirty="0"/>
          </a:p>
          <a:p>
            <a:r>
              <a:rPr dirty="0"/>
              <a:t>• </a:t>
            </a:r>
            <a:r>
              <a:rPr dirty="0" err="1"/>
              <a:t>millaiset</a:t>
            </a:r>
            <a:r>
              <a:rPr dirty="0"/>
              <a:t> </a:t>
            </a:r>
            <a:r>
              <a:rPr dirty="0" err="1"/>
              <a:t>muutokset</a:t>
            </a:r>
            <a:r>
              <a:rPr dirty="0"/>
              <a:t> </a:t>
            </a:r>
            <a:r>
              <a:rPr dirty="0" err="1"/>
              <a:t>lisäävät</a:t>
            </a:r>
            <a:r>
              <a:rPr dirty="0"/>
              <a:t> </a:t>
            </a:r>
            <a:r>
              <a:rPr dirty="0" err="1"/>
              <a:t>selkeyttä</a:t>
            </a:r>
            <a:r>
              <a:rPr dirty="0"/>
              <a:t> tai </a:t>
            </a:r>
            <a:r>
              <a:rPr dirty="0" err="1"/>
              <a:t>sitoutumista</a:t>
            </a:r>
            <a:endParaRPr dirty="0"/>
          </a:p>
          <a:p>
            <a:endParaRPr dirty="0"/>
          </a:p>
          <a:p>
            <a:r>
              <a:rPr dirty="0" err="1"/>
              <a:t>Seuraava</a:t>
            </a:r>
            <a:r>
              <a:rPr dirty="0"/>
              <a:t> </a:t>
            </a:r>
            <a:r>
              <a:rPr dirty="0" err="1"/>
              <a:t>askel</a:t>
            </a:r>
            <a:endParaRPr dirty="0"/>
          </a:p>
          <a:p>
            <a:r>
              <a:rPr dirty="0"/>
              <a:t>• </a:t>
            </a:r>
            <a:r>
              <a:rPr dirty="0" err="1"/>
              <a:t>keskustelkaa</a:t>
            </a:r>
            <a:r>
              <a:rPr dirty="0"/>
              <a:t> </a:t>
            </a:r>
            <a:r>
              <a:rPr dirty="0" err="1"/>
              <a:t>havainnoista</a:t>
            </a:r>
            <a:r>
              <a:rPr dirty="0"/>
              <a:t> </a:t>
            </a:r>
            <a:r>
              <a:rPr dirty="0" err="1"/>
              <a:t>yhdessä</a:t>
            </a:r>
            <a:endParaRPr dirty="0"/>
          </a:p>
          <a:p>
            <a:r>
              <a:rPr dirty="0"/>
              <a:t>• </a:t>
            </a:r>
            <a:r>
              <a:rPr dirty="0" err="1"/>
              <a:t>muokkaa</a:t>
            </a:r>
            <a:r>
              <a:rPr dirty="0"/>
              <a:t> </a:t>
            </a:r>
            <a:r>
              <a:rPr dirty="0" err="1"/>
              <a:t>harjoitus</a:t>
            </a:r>
            <a:r>
              <a:rPr dirty="0"/>
              <a:t> </a:t>
            </a:r>
            <a:r>
              <a:rPr dirty="0" err="1"/>
              <a:t>oppilaidesi</a:t>
            </a:r>
            <a:r>
              <a:rPr dirty="0"/>
              <a:t> </a:t>
            </a:r>
            <a:r>
              <a:rPr dirty="0" err="1"/>
              <a:t>ikätason</a:t>
            </a:r>
            <a:r>
              <a:rPr dirty="0"/>
              <a:t>, </a:t>
            </a:r>
            <a:r>
              <a:rPr dirty="0" err="1"/>
              <a:t>tarpeiden</a:t>
            </a:r>
            <a:r>
              <a:rPr dirty="0"/>
              <a:t> ja </a:t>
            </a:r>
            <a:r>
              <a:rPr dirty="0" err="1"/>
              <a:t>digikäytänteiden</a:t>
            </a:r>
            <a:r>
              <a:rPr dirty="0"/>
              <a:t> </a:t>
            </a:r>
            <a:r>
              <a:rPr dirty="0" err="1"/>
              <a:t>mukaan</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Toteuta PERMA-pohjaisia toimintoja</a:t>
            </a:r>
            <a:endParaRPr b="1" dirty="0"/>
          </a:p>
        </p:txBody>
      </p:sp>
      <p:sp>
        <p:nvSpPr>
          <p:cNvPr id="575" name="Google Shape;575;p8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b="1" dirty="0"/>
              <a:t>Ennen </a:t>
            </a:r>
            <a:r>
              <a:rPr b="1" dirty="0" err="1"/>
              <a:t>kuin</a:t>
            </a:r>
            <a:r>
              <a:rPr b="1" dirty="0"/>
              <a:t> </a:t>
            </a:r>
            <a:r>
              <a:rPr b="1" dirty="0" err="1"/>
              <a:t>siirrymme</a:t>
            </a:r>
            <a:r>
              <a:rPr b="1" dirty="0"/>
              <a:t> </a:t>
            </a:r>
            <a:r>
              <a:rPr b="1" dirty="0" err="1"/>
              <a:t>toiminnallisiin</a:t>
            </a:r>
            <a:r>
              <a:rPr b="1" dirty="0"/>
              <a:t> </a:t>
            </a:r>
            <a:r>
              <a:rPr b="1" dirty="0" err="1"/>
              <a:t>harjoituksiin</a:t>
            </a:r>
            <a:r>
              <a:rPr b="1" dirty="0"/>
              <a:t>…</a:t>
            </a:r>
          </a:p>
          <a:p>
            <a:r>
              <a:rPr dirty="0"/>
              <a:t>• </a:t>
            </a:r>
            <a:r>
              <a:rPr dirty="0" err="1"/>
              <a:t>Sinulla</a:t>
            </a:r>
            <a:r>
              <a:rPr dirty="0"/>
              <a:t> on </a:t>
            </a:r>
            <a:r>
              <a:rPr dirty="0" err="1"/>
              <a:t>nyt</a:t>
            </a:r>
            <a:r>
              <a:rPr dirty="0"/>
              <a:t> </a:t>
            </a:r>
            <a:r>
              <a:rPr dirty="0" err="1"/>
              <a:t>oppilaiden</a:t>
            </a:r>
            <a:r>
              <a:rPr dirty="0"/>
              <a:t> </a:t>
            </a:r>
            <a:r>
              <a:rPr dirty="0" err="1"/>
              <a:t>digihyvinvoinnin</a:t>
            </a:r>
            <a:r>
              <a:rPr dirty="0"/>
              <a:t> </a:t>
            </a:r>
            <a:r>
              <a:rPr dirty="0" err="1"/>
              <a:t>indeksin</a:t>
            </a:r>
            <a:r>
              <a:rPr dirty="0"/>
              <a:t> </a:t>
            </a:r>
            <a:r>
              <a:rPr dirty="0" err="1"/>
              <a:t>tulokset</a:t>
            </a:r>
            <a:endParaRPr dirty="0"/>
          </a:p>
          <a:p>
            <a:r>
              <a:rPr dirty="0"/>
              <a:t>• Olet </a:t>
            </a:r>
            <a:r>
              <a:rPr dirty="0" err="1"/>
              <a:t>pohtinut</a:t>
            </a:r>
            <a:r>
              <a:rPr dirty="0"/>
              <a:t> </a:t>
            </a:r>
            <a:r>
              <a:rPr dirty="0" err="1"/>
              <a:t>luokkasi</a:t>
            </a:r>
            <a:r>
              <a:rPr dirty="0"/>
              <a:t> </a:t>
            </a:r>
            <a:r>
              <a:rPr dirty="0" err="1"/>
              <a:t>keskeisiä</a:t>
            </a:r>
            <a:r>
              <a:rPr dirty="0"/>
              <a:t> </a:t>
            </a:r>
            <a:r>
              <a:rPr dirty="0" err="1"/>
              <a:t>tarpeita</a:t>
            </a:r>
            <a:endParaRPr dirty="0"/>
          </a:p>
          <a:p>
            <a:r>
              <a:rPr dirty="0"/>
              <a:t>• Olet </a:t>
            </a:r>
            <a:r>
              <a:rPr dirty="0" err="1"/>
              <a:t>tunnistanut</a:t>
            </a:r>
            <a:r>
              <a:rPr dirty="0"/>
              <a:t> </a:t>
            </a:r>
            <a:r>
              <a:rPr dirty="0" err="1"/>
              <a:t>osa-alueet</a:t>
            </a:r>
            <a:r>
              <a:rPr dirty="0"/>
              <a:t>, </a:t>
            </a:r>
            <a:r>
              <a:rPr dirty="0" err="1"/>
              <a:t>jotka</a:t>
            </a:r>
            <a:r>
              <a:rPr dirty="0"/>
              <a:t> </a:t>
            </a:r>
            <a:r>
              <a:rPr dirty="0" err="1"/>
              <a:t>vaativat</a:t>
            </a:r>
            <a:r>
              <a:rPr dirty="0"/>
              <a:t> </a:t>
            </a:r>
            <a:r>
              <a:rPr dirty="0" err="1"/>
              <a:t>tukea</a:t>
            </a:r>
            <a:endParaRPr dirty="0"/>
          </a:p>
          <a:p>
            <a:endParaRPr dirty="0"/>
          </a:p>
          <a:p>
            <a:r>
              <a:rPr b="1" dirty="0" err="1"/>
              <a:t>Seuraava</a:t>
            </a:r>
            <a:r>
              <a:rPr b="1" dirty="0"/>
              <a:t> </a:t>
            </a:r>
            <a:r>
              <a:rPr b="1" dirty="0" err="1"/>
              <a:t>osio</a:t>
            </a:r>
            <a:r>
              <a:rPr b="1" dirty="0"/>
              <a:t> </a:t>
            </a:r>
            <a:r>
              <a:rPr b="1" dirty="0" err="1"/>
              <a:t>näyttää</a:t>
            </a:r>
            <a:r>
              <a:rPr b="1" dirty="0"/>
              <a:t>, </a:t>
            </a:r>
            <a:r>
              <a:rPr b="1" dirty="0" err="1"/>
              <a:t>miten</a:t>
            </a:r>
            <a:r>
              <a:rPr b="1" dirty="0"/>
              <a:t> </a:t>
            </a:r>
            <a:r>
              <a:rPr b="1" dirty="0" err="1"/>
              <a:t>viet</a:t>
            </a:r>
            <a:r>
              <a:rPr b="1" dirty="0"/>
              <a:t> </a:t>
            </a:r>
            <a:r>
              <a:rPr b="1" dirty="0" err="1"/>
              <a:t>nämä</a:t>
            </a:r>
            <a:r>
              <a:rPr b="1" dirty="0"/>
              <a:t> </a:t>
            </a:r>
            <a:r>
              <a:rPr b="1" dirty="0" err="1"/>
              <a:t>havainnot</a:t>
            </a:r>
            <a:r>
              <a:rPr b="1" dirty="0"/>
              <a:t> </a:t>
            </a:r>
            <a:r>
              <a:rPr b="1" dirty="0" err="1"/>
              <a:t>käytännön</a:t>
            </a:r>
            <a:r>
              <a:rPr b="1" dirty="0"/>
              <a:t> </a:t>
            </a:r>
            <a:r>
              <a:rPr b="1" dirty="0" err="1"/>
              <a:t>toiminnaksi</a:t>
            </a:r>
            <a:r>
              <a:rPr b="1" dirty="0"/>
              <a:t>:</a:t>
            </a:r>
          </a:p>
          <a:p>
            <a:r>
              <a:rPr dirty="0"/>
              <a:t>• </a:t>
            </a:r>
            <a:r>
              <a:rPr dirty="0" err="1"/>
              <a:t>työskentelet</a:t>
            </a:r>
            <a:r>
              <a:rPr dirty="0"/>
              <a:t> </a:t>
            </a:r>
            <a:r>
              <a:rPr dirty="0" err="1"/>
              <a:t>kohdennettujen</a:t>
            </a:r>
            <a:r>
              <a:rPr dirty="0"/>
              <a:t>, PERMA-</a:t>
            </a:r>
            <a:r>
              <a:rPr dirty="0" err="1"/>
              <a:t>osa</a:t>
            </a:r>
            <a:r>
              <a:rPr dirty="0"/>
              <a:t>-</a:t>
            </a:r>
            <a:r>
              <a:rPr dirty="0" err="1"/>
              <a:t>alueisiin</a:t>
            </a:r>
            <a:r>
              <a:rPr dirty="0"/>
              <a:t> </a:t>
            </a:r>
            <a:r>
              <a:rPr dirty="0" err="1"/>
              <a:t>linkittyvien</a:t>
            </a:r>
            <a:r>
              <a:rPr dirty="0"/>
              <a:t> </a:t>
            </a:r>
            <a:r>
              <a:rPr dirty="0" err="1"/>
              <a:t>harjoitusten</a:t>
            </a:r>
            <a:r>
              <a:rPr dirty="0"/>
              <a:t> </a:t>
            </a:r>
            <a:r>
              <a:rPr dirty="0" err="1"/>
              <a:t>kanssa</a:t>
            </a:r>
            <a:endParaRPr dirty="0"/>
          </a:p>
          <a:p>
            <a:r>
              <a:rPr dirty="0"/>
              <a:t>• </a:t>
            </a:r>
            <a:r>
              <a:rPr dirty="0" err="1"/>
              <a:t>valitset</a:t>
            </a:r>
            <a:r>
              <a:rPr dirty="0"/>
              <a:t> </a:t>
            </a:r>
            <a:r>
              <a:rPr dirty="0" err="1"/>
              <a:t>harjoituksia</a:t>
            </a:r>
            <a:r>
              <a:rPr dirty="0"/>
              <a:t>, </a:t>
            </a:r>
            <a:r>
              <a:rPr dirty="0" err="1"/>
              <a:t>jotka</a:t>
            </a:r>
            <a:r>
              <a:rPr dirty="0"/>
              <a:t> </a:t>
            </a:r>
            <a:r>
              <a:rPr dirty="0" err="1"/>
              <a:t>vastaavat</a:t>
            </a:r>
            <a:r>
              <a:rPr dirty="0"/>
              <a:t> </a:t>
            </a:r>
            <a:r>
              <a:rPr dirty="0" err="1"/>
              <a:t>oppilaidesi</a:t>
            </a:r>
            <a:r>
              <a:rPr dirty="0"/>
              <a:t> </a:t>
            </a:r>
            <a:r>
              <a:rPr dirty="0" err="1"/>
              <a:t>tarpeita</a:t>
            </a:r>
            <a:endParaRPr dirty="0"/>
          </a:p>
          <a:p>
            <a:r>
              <a:rPr dirty="0"/>
              <a:t>• </a:t>
            </a:r>
            <a:r>
              <a:rPr dirty="0" err="1"/>
              <a:t>opit</a:t>
            </a:r>
            <a:r>
              <a:rPr dirty="0"/>
              <a:t> </a:t>
            </a:r>
            <a:r>
              <a:rPr dirty="0" err="1"/>
              <a:t>pilotoimaan</a:t>
            </a:r>
            <a:r>
              <a:rPr dirty="0"/>
              <a:t>, </a:t>
            </a:r>
            <a:r>
              <a:rPr dirty="0" err="1"/>
              <a:t>muokkaamaan</a:t>
            </a:r>
            <a:r>
              <a:rPr dirty="0"/>
              <a:t> ja </a:t>
            </a:r>
            <a:r>
              <a:rPr dirty="0" err="1"/>
              <a:t>kehittämään</a:t>
            </a:r>
            <a:r>
              <a:rPr dirty="0"/>
              <a:t> </a:t>
            </a:r>
            <a:r>
              <a:rPr dirty="0" err="1"/>
              <a:t>toimintaa</a:t>
            </a:r>
            <a:r>
              <a:rPr dirty="0"/>
              <a:t> </a:t>
            </a:r>
            <a:r>
              <a:rPr dirty="0" err="1"/>
              <a:t>turvallisesti</a:t>
            </a:r>
            <a:r>
              <a:rPr dirty="0"/>
              <a:t> </a:t>
            </a:r>
            <a:r>
              <a:rPr dirty="0" err="1"/>
              <a:t>arjen</a:t>
            </a:r>
            <a:r>
              <a:rPr dirty="0"/>
              <a:t> </a:t>
            </a:r>
            <a:r>
              <a:rPr dirty="0" err="1"/>
              <a:t>käyttöön</a:t>
            </a:r>
            <a:endParaRPr dirty="0"/>
          </a:p>
          <a:p>
            <a:endParaRPr dirty="0"/>
          </a:p>
          <a:p>
            <a:r>
              <a:rPr b="1" dirty="0" err="1"/>
              <a:t>Tavoite</a:t>
            </a:r>
            <a:endParaRPr b="1" dirty="0"/>
          </a:p>
          <a:p>
            <a:r>
              <a:rPr dirty="0"/>
              <a:t>• </a:t>
            </a:r>
            <a:r>
              <a:rPr dirty="0" err="1"/>
              <a:t>tukea</a:t>
            </a:r>
            <a:r>
              <a:rPr dirty="0"/>
              <a:t> </a:t>
            </a:r>
            <a:r>
              <a:rPr dirty="0" err="1"/>
              <a:t>oppilaita</a:t>
            </a:r>
            <a:r>
              <a:rPr dirty="0"/>
              <a:t> </a:t>
            </a:r>
            <a:r>
              <a:rPr dirty="0" err="1"/>
              <a:t>käytännöllisillä</a:t>
            </a:r>
            <a:r>
              <a:rPr dirty="0"/>
              <a:t>, </a:t>
            </a:r>
            <a:r>
              <a:rPr dirty="0" err="1"/>
              <a:t>valmiiksi</a:t>
            </a:r>
            <a:r>
              <a:rPr dirty="0"/>
              <a:t> </a:t>
            </a:r>
            <a:r>
              <a:rPr dirty="0" err="1"/>
              <a:t>käyttöön</a:t>
            </a:r>
            <a:r>
              <a:rPr dirty="0"/>
              <a:t> </a:t>
            </a:r>
            <a:r>
              <a:rPr dirty="0" err="1"/>
              <a:t>otettavilla</a:t>
            </a:r>
            <a:r>
              <a:rPr dirty="0"/>
              <a:t> </a:t>
            </a:r>
            <a:r>
              <a:rPr dirty="0" err="1"/>
              <a:t>keinoilla</a:t>
            </a:r>
            <a:endParaRPr dirty="0"/>
          </a:p>
          <a:p>
            <a:r>
              <a:rPr dirty="0"/>
              <a:t>• </a:t>
            </a:r>
            <a:r>
              <a:rPr dirty="0" err="1"/>
              <a:t>vahvistaa</a:t>
            </a:r>
            <a:r>
              <a:rPr dirty="0"/>
              <a:t> </a:t>
            </a:r>
            <a:r>
              <a:rPr dirty="0" err="1"/>
              <a:t>digikäytänteitä</a:t>
            </a:r>
            <a:r>
              <a:rPr dirty="0"/>
              <a:t> </a:t>
            </a:r>
            <a:r>
              <a:rPr dirty="0" err="1"/>
              <a:t>jäsennetyillä</a:t>
            </a:r>
            <a:r>
              <a:rPr dirty="0"/>
              <a:t>, </a:t>
            </a:r>
            <a:r>
              <a:rPr dirty="0" err="1"/>
              <a:t>näyttöön</a:t>
            </a:r>
            <a:r>
              <a:rPr dirty="0"/>
              <a:t> </a:t>
            </a:r>
            <a:r>
              <a:rPr dirty="0" err="1"/>
              <a:t>perustuvilla</a:t>
            </a:r>
            <a:r>
              <a:rPr dirty="0"/>
              <a:t> </a:t>
            </a:r>
            <a:r>
              <a:rPr dirty="0" err="1"/>
              <a:t>harjoituksilla</a:t>
            </a:r>
            <a:endParaRPr dirty="0"/>
          </a:p>
          <a:p>
            <a:r>
              <a:rPr dirty="0"/>
              <a:t>• </a:t>
            </a:r>
            <a:r>
              <a:rPr dirty="0" err="1"/>
              <a:t>lisätä</a:t>
            </a:r>
            <a:r>
              <a:rPr dirty="0"/>
              <a:t> </a:t>
            </a:r>
            <a:r>
              <a:rPr dirty="0" err="1"/>
              <a:t>johdonmukaisuutta</a:t>
            </a:r>
            <a:r>
              <a:rPr dirty="0"/>
              <a:t> </a:t>
            </a:r>
            <a:r>
              <a:rPr dirty="0" err="1"/>
              <a:t>oppitunneilla</a:t>
            </a:r>
            <a:r>
              <a:rPr dirty="0"/>
              <a:t> ja </a:t>
            </a:r>
            <a:r>
              <a:rPr dirty="0" err="1"/>
              <a:t>arjen</a:t>
            </a:r>
            <a:r>
              <a:rPr dirty="0"/>
              <a:t> </a:t>
            </a:r>
            <a:r>
              <a:rPr dirty="0" err="1"/>
              <a:t>rutiineissa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Mikä on PERMA digitaalinen hyvinvointi indeksi?</a:t>
            </a:r>
          </a:p>
        </p:txBody>
      </p:sp>
      <p:sp>
        <p:nvSpPr>
          <p:cNvPr id="87" name="Google Shape;87;p23"/>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514350" lvl="0" indent="-285750" algn="l" rtl="0">
              <a:lnSpc>
                <a:spcPct val="90000"/>
              </a:lnSpc>
              <a:spcBef>
                <a:spcPts val="1000"/>
              </a:spcBef>
              <a:spcAft>
                <a:spcPts val="0"/>
              </a:spcAft>
              <a:buSzPts val="1800"/>
              <a:buFont typeface="Arial"/>
              <a:buChar char="•"/>
            </a:pPr>
            <a:r>
              <a:t>PERMA-digihyvinvoinnin indeksi opettajille on jäsennelty työkalu, joka auttaa tunnistamaan vahvuuksia ja kehittämiskohteita PERMA-viitekehyksen osa-alueilla. Indeksin avulla pisteytät väittämiä, jotka kuvaavat digitaalisen hyvinvoinnin tilaasi PERMA-osa-alueittain.</a:t>
            </a:r>
            <a:endParaRPr sz="2800"/>
          </a:p>
          <a:p>
            <a:endParaRPr sz="2800"/>
          </a:p>
          <a:p>
            <a:r>
              <a:t>Indeksiä voi käyttää jakson alussa, puolivälissä ja lopussa edistymisen seuraamiseen.</a:t>
            </a:r>
          </a:p>
          <a:p>
            <a:endParaRPr/>
          </a:p>
          <a:p>
            <a:r>
              <a:t>Alla on indeksi. Pisteytä jokainen väittämä asteikolla 1–5 (kuvauksen mukaisesti).</a:t>
            </a:r>
          </a:p>
        </p:txBody>
      </p:sp>
      <p:graphicFrame>
        <p:nvGraphicFramePr>
          <p:cNvPr id="88" name="Google Shape;88;p23"/>
          <p:cNvGraphicFramePr/>
          <p:nvPr>
            <p:extLst>
              <p:ext uri="{D42A27DB-BD31-4B8C-83A1-F6EECF244321}">
                <p14:modId xmlns:p14="http://schemas.microsoft.com/office/powerpoint/2010/main" val="2441951432"/>
              </p:ext>
            </p:extLst>
          </p:nvPr>
        </p:nvGraphicFramePr>
        <p:xfrm>
          <a:off x="761600" y="3583308"/>
          <a:ext cx="10421150" cy="3134150"/>
        </p:xfrm>
        <a:graphic>
          <a:graphicData uri="http://schemas.openxmlformats.org/drawingml/2006/table">
            <a:tbl>
              <a:tblPr>
                <a:noFill/>
                <a:tableStyleId>{63BE305D-1FC3-42C8-867A-E4E43ACF8636}</a:tableStyleId>
              </a:tblPr>
              <a:tblGrid>
                <a:gridCol w="2917925">
                  <a:extLst>
                    <a:ext uri="{9D8B030D-6E8A-4147-A177-3AD203B41FA5}">
                      <a16:colId xmlns:a16="http://schemas.microsoft.com/office/drawing/2014/main" val="20000"/>
                    </a:ext>
                  </a:extLst>
                </a:gridCol>
                <a:gridCol w="7503225">
                  <a:extLst>
                    <a:ext uri="{9D8B030D-6E8A-4147-A177-3AD203B41FA5}">
                      <a16:colId xmlns:a16="http://schemas.microsoft.com/office/drawing/2014/main" val="20001"/>
                    </a:ext>
                  </a:extLst>
                </a:gridCol>
              </a:tblGrid>
              <a:tr h="1018350">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80301"/>
                          </a:solidFill>
                          <a:latin typeface="Calibri"/>
                          <a:ea typeface="Calibri"/>
                          <a:cs typeface="Calibri"/>
                          <a:sym typeface="Calibri"/>
                        </a:rPr>
                        <a:t>1 – </a:t>
                      </a:r>
                      <a:r>
                        <a:rPr lang="fi-FI" sz="2000" b="1" dirty="0"/>
                        <a:t>Täysin eri mieltä</a:t>
                      </a:r>
                      <a:br>
                        <a:rPr lang="en-US" sz="2000" b="1" i="0" u="none" strike="noStrike" cap="none" dirty="0">
                          <a:solidFill>
                            <a:srgbClr val="080301"/>
                          </a:solidFill>
                          <a:latin typeface="Calibri"/>
                          <a:ea typeface="Calibri"/>
                          <a:cs typeface="Calibri"/>
                          <a:sym typeface="Calibri"/>
                        </a:rPr>
                      </a:br>
                      <a:r>
                        <a:rPr lang="en-US" sz="2000" b="1" i="0" u="none" strike="noStrike" cap="none" dirty="0">
                          <a:solidFill>
                            <a:srgbClr val="080301"/>
                          </a:solidFill>
                          <a:latin typeface="Calibri"/>
                          <a:ea typeface="Calibri"/>
                          <a:cs typeface="Calibri"/>
                          <a:sym typeface="Calibri"/>
                        </a:rPr>
                        <a:t>2 – </a:t>
                      </a:r>
                      <a:r>
                        <a:rPr lang="fi-FI" sz="2000" b="1" dirty="0"/>
                        <a:t>Eri mieltä</a:t>
                      </a:r>
                      <a:endParaRPr sz="2800" b="1"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Matala pistemäärä (1–2): </a:t>
                      </a:r>
                      <a:r>
                        <a:rPr lang="fi-FI" sz="2000" dirty="0"/>
                        <a:t>voi viitata kehittämistarpeisiin; nämä osa-alueet kannattaa nostaa tarkempaan tarkasteluun ja tukeen.</a:t>
                      </a:r>
                      <a:endParaRPr sz="2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18350">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80301"/>
                          </a:solidFill>
                          <a:latin typeface="Calibri"/>
                          <a:ea typeface="Calibri"/>
                          <a:cs typeface="Calibri"/>
                          <a:sym typeface="Calibri"/>
                        </a:rPr>
                        <a:t>3 – </a:t>
                      </a:r>
                      <a:r>
                        <a:rPr lang="fi-FI" sz="2000" b="1" dirty="0"/>
                        <a:t>Ei samaa eikä eri mieltä</a:t>
                      </a:r>
                      <a:endParaRPr sz="2800" b="1"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Keskitasoinen pistemäärä (3): </a:t>
                      </a:r>
                      <a:r>
                        <a:rPr lang="fi-FI" sz="2000" dirty="0"/>
                        <a:t>osoittaa kehittämismahdollisuuksia; tilanne voi hyötyä tavoitteellisista tukitoimista tai täydennyskoulutuksesta.</a:t>
                      </a:r>
                      <a:endParaRPr sz="2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18350">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80301"/>
                          </a:solidFill>
                          <a:latin typeface="Calibri"/>
                          <a:ea typeface="Calibri"/>
                          <a:cs typeface="Calibri"/>
                          <a:sym typeface="Calibri"/>
                        </a:rPr>
                        <a:t>4 – </a:t>
                      </a:r>
                      <a:r>
                        <a:rPr lang="fi-FI" sz="2000" b="1" dirty="0"/>
                        <a:t>Samaa mieltä</a:t>
                      </a:r>
                      <a:br>
                        <a:rPr lang="en-US" sz="2000" b="1" i="0" u="none" strike="noStrike" cap="none" dirty="0">
                          <a:solidFill>
                            <a:srgbClr val="080301"/>
                          </a:solidFill>
                          <a:latin typeface="Calibri"/>
                          <a:ea typeface="Calibri"/>
                          <a:cs typeface="Calibri"/>
                          <a:sym typeface="Calibri"/>
                        </a:rPr>
                      </a:br>
                      <a:r>
                        <a:rPr lang="en-US" sz="2000" b="1" i="0" u="none" strike="noStrike" cap="none" dirty="0">
                          <a:solidFill>
                            <a:srgbClr val="080301"/>
                          </a:solidFill>
                          <a:latin typeface="Calibri"/>
                          <a:ea typeface="Calibri"/>
                          <a:cs typeface="Calibri"/>
                          <a:sym typeface="Calibri"/>
                        </a:rPr>
                        <a:t>5 – </a:t>
                      </a:r>
                      <a:r>
                        <a:rPr lang="fi-FI" sz="2000" b="1" dirty="0"/>
                        <a:t>Täysin samaa mieltä</a:t>
                      </a:r>
                      <a:endParaRPr sz="2800" b="1"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Korkea pistemäärä (4–5): </a:t>
                      </a:r>
                      <a:r>
                        <a:rPr lang="fi-FI" sz="2000" dirty="0"/>
                        <a:t>kertoo toimivista digihyvinvoinnin käytännöistä; osaamista ja hyviä toimintatapoja voi jakaa kollegoille.</a:t>
                      </a:r>
                      <a:endParaRPr sz="2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9" name="Google Shape;89;p23"/>
          <p:cNvSpPr/>
          <p:nvPr/>
        </p:nvSpPr>
        <p:spPr>
          <a:xfrm>
            <a:off x="-6833134" y="2964638"/>
            <a:ext cx="33347686"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Miten tämä osio etenee</a:t>
            </a:r>
          </a:p>
        </p:txBody>
      </p:sp>
      <p:sp>
        <p:nvSpPr>
          <p:cNvPr id="581" name="Google Shape;581;p8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sz="2400" b="1" dirty="0" err="1"/>
              <a:t>Seuraavilla</a:t>
            </a:r>
            <a:r>
              <a:rPr sz="2400" b="1" dirty="0"/>
              <a:t> </a:t>
            </a:r>
            <a:r>
              <a:rPr sz="2400" b="1" dirty="0" err="1"/>
              <a:t>dioilla</a:t>
            </a:r>
            <a:r>
              <a:rPr sz="2400" b="1" dirty="0"/>
              <a:t>:</a:t>
            </a:r>
          </a:p>
          <a:p>
            <a:r>
              <a:rPr sz="2400" dirty="0"/>
              <a:t>• </a:t>
            </a:r>
            <a:r>
              <a:rPr sz="2400" dirty="0" err="1"/>
              <a:t>tutustut</a:t>
            </a:r>
            <a:r>
              <a:rPr sz="2400" dirty="0"/>
              <a:t> PERMA-</a:t>
            </a:r>
            <a:r>
              <a:rPr sz="2400" dirty="0" err="1"/>
              <a:t>osa</a:t>
            </a:r>
            <a:r>
              <a:rPr sz="2400" dirty="0"/>
              <a:t>-</a:t>
            </a:r>
            <a:r>
              <a:rPr sz="2400" dirty="0" err="1"/>
              <a:t>alueittain</a:t>
            </a:r>
            <a:r>
              <a:rPr sz="2400" dirty="0"/>
              <a:t> </a:t>
            </a:r>
            <a:r>
              <a:rPr sz="2400" dirty="0" err="1"/>
              <a:t>ryhmiteltyihin</a:t>
            </a:r>
            <a:r>
              <a:rPr sz="2400" dirty="0"/>
              <a:t> </a:t>
            </a:r>
            <a:r>
              <a:rPr sz="2400" dirty="0" err="1"/>
              <a:t>harjoituksiin</a:t>
            </a:r>
            <a:endParaRPr sz="2400" dirty="0"/>
          </a:p>
          <a:p>
            <a:r>
              <a:rPr sz="2400" dirty="0"/>
              <a:t>• </a:t>
            </a:r>
            <a:r>
              <a:rPr sz="2400" dirty="0" err="1"/>
              <a:t>näet</a:t>
            </a:r>
            <a:r>
              <a:rPr sz="2400" dirty="0"/>
              <a:t> </a:t>
            </a:r>
            <a:r>
              <a:rPr sz="2400" dirty="0" err="1"/>
              <a:t>vaihtoehtoja</a:t>
            </a:r>
            <a:r>
              <a:rPr sz="2400" dirty="0"/>
              <a:t> </a:t>
            </a:r>
            <a:r>
              <a:rPr sz="2400" dirty="0" err="1"/>
              <a:t>alakoulun</a:t>
            </a:r>
            <a:r>
              <a:rPr sz="2400" dirty="0"/>
              <a:t> ja </a:t>
            </a:r>
            <a:r>
              <a:rPr sz="2400" dirty="0" err="1"/>
              <a:t>yläkoulun</a:t>
            </a:r>
            <a:r>
              <a:rPr sz="2400" dirty="0"/>
              <a:t> </a:t>
            </a:r>
            <a:r>
              <a:rPr sz="2400" dirty="0" err="1"/>
              <a:t>oppilaille</a:t>
            </a:r>
            <a:endParaRPr sz="2400" dirty="0"/>
          </a:p>
          <a:p>
            <a:r>
              <a:rPr sz="2400" dirty="0"/>
              <a:t>• </a:t>
            </a:r>
            <a:r>
              <a:rPr sz="2400" dirty="0" err="1"/>
              <a:t>tunnistat</a:t>
            </a:r>
            <a:r>
              <a:rPr sz="2400" dirty="0"/>
              <a:t>, </a:t>
            </a:r>
            <a:r>
              <a:rPr sz="2400" dirty="0" err="1"/>
              <a:t>mitkä</a:t>
            </a:r>
            <a:r>
              <a:rPr sz="2400" dirty="0"/>
              <a:t> </a:t>
            </a:r>
            <a:r>
              <a:rPr sz="2400" dirty="0" err="1"/>
              <a:t>harjoitukset</a:t>
            </a:r>
            <a:r>
              <a:rPr sz="2400" dirty="0"/>
              <a:t> </a:t>
            </a:r>
            <a:r>
              <a:rPr sz="2400" dirty="0" err="1"/>
              <a:t>sopivat</a:t>
            </a:r>
            <a:r>
              <a:rPr sz="2400" dirty="0"/>
              <a:t> </a:t>
            </a:r>
            <a:r>
              <a:rPr sz="2400" dirty="0" err="1"/>
              <a:t>luokkasi</a:t>
            </a:r>
            <a:r>
              <a:rPr sz="2400" dirty="0"/>
              <a:t> </a:t>
            </a:r>
            <a:r>
              <a:rPr sz="2400" dirty="0" err="1"/>
              <a:t>painopisteisiin</a:t>
            </a:r>
            <a:endParaRPr sz="2400" dirty="0"/>
          </a:p>
          <a:p>
            <a:r>
              <a:rPr sz="2400" dirty="0"/>
              <a:t>• </a:t>
            </a:r>
            <a:r>
              <a:rPr sz="2400" dirty="0" err="1"/>
              <a:t>opit</a:t>
            </a:r>
            <a:r>
              <a:rPr sz="2400" dirty="0"/>
              <a:t>, </a:t>
            </a:r>
            <a:r>
              <a:rPr sz="2400" dirty="0" err="1"/>
              <a:t>miten</a:t>
            </a:r>
            <a:r>
              <a:rPr sz="2400" dirty="0"/>
              <a:t> </a:t>
            </a:r>
            <a:r>
              <a:rPr sz="2400" dirty="0" err="1"/>
              <a:t>harjoitus</a:t>
            </a:r>
            <a:r>
              <a:rPr sz="2400" dirty="0"/>
              <a:t> </a:t>
            </a:r>
            <a:r>
              <a:rPr sz="2400" dirty="0" err="1"/>
              <a:t>pilotoidaan</a:t>
            </a:r>
            <a:r>
              <a:rPr sz="2400" dirty="0"/>
              <a:t> </a:t>
            </a:r>
            <a:r>
              <a:rPr sz="2400" dirty="0" err="1"/>
              <a:t>turvallisesti</a:t>
            </a:r>
            <a:r>
              <a:rPr sz="2400" dirty="0"/>
              <a:t> </a:t>
            </a:r>
            <a:r>
              <a:rPr sz="2400" dirty="0" err="1"/>
              <a:t>ennen</a:t>
            </a:r>
            <a:r>
              <a:rPr sz="2400" dirty="0"/>
              <a:t> </a:t>
            </a:r>
            <a:r>
              <a:rPr sz="2400" dirty="0" err="1"/>
              <a:t>käyttöönottoa</a:t>
            </a:r>
            <a:endParaRPr sz="2400" dirty="0"/>
          </a:p>
          <a:p>
            <a:endParaRPr sz="2400" dirty="0"/>
          </a:p>
          <a:p>
            <a:r>
              <a:rPr sz="2400" b="1" dirty="0" err="1"/>
              <a:t>Tehtäväsi</a:t>
            </a:r>
            <a:r>
              <a:rPr sz="2400" b="1" dirty="0"/>
              <a:t> </a:t>
            </a:r>
            <a:r>
              <a:rPr sz="2400" b="1" dirty="0" err="1"/>
              <a:t>tässä</a:t>
            </a:r>
            <a:r>
              <a:rPr sz="2400" b="1" dirty="0"/>
              <a:t> </a:t>
            </a:r>
            <a:r>
              <a:rPr sz="2400" b="1" dirty="0" err="1"/>
              <a:t>osiossa</a:t>
            </a:r>
            <a:r>
              <a:rPr sz="2400" b="1" dirty="0"/>
              <a:t>:</a:t>
            </a:r>
          </a:p>
          <a:p>
            <a:r>
              <a:rPr sz="2400" dirty="0"/>
              <a:t>• </a:t>
            </a:r>
            <a:r>
              <a:rPr sz="2400" dirty="0" err="1"/>
              <a:t>aloita</a:t>
            </a:r>
            <a:r>
              <a:rPr sz="2400" dirty="0"/>
              <a:t> </a:t>
            </a:r>
            <a:r>
              <a:rPr sz="2400" dirty="0" err="1"/>
              <a:t>yhdestä</a:t>
            </a:r>
            <a:r>
              <a:rPr sz="2400" dirty="0"/>
              <a:t> </a:t>
            </a:r>
            <a:r>
              <a:rPr sz="2400" dirty="0" err="1"/>
              <a:t>osa-alueesta</a:t>
            </a:r>
            <a:endParaRPr sz="2400" dirty="0"/>
          </a:p>
          <a:p>
            <a:r>
              <a:rPr sz="2400" dirty="0"/>
              <a:t>• </a:t>
            </a:r>
            <a:r>
              <a:rPr sz="2400" dirty="0" err="1"/>
              <a:t>valitse</a:t>
            </a:r>
            <a:r>
              <a:rPr sz="2400" dirty="0"/>
              <a:t> 1–2 </a:t>
            </a:r>
            <a:r>
              <a:rPr sz="2400" dirty="0" err="1"/>
              <a:t>harjoitusta</a:t>
            </a:r>
            <a:r>
              <a:rPr sz="2400" dirty="0"/>
              <a:t> </a:t>
            </a:r>
            <a:r>
              <a:rPr sz="2400" dirty="0" err="1"/>
              <a:t>kokeiltavaksi</a:t>
            </a:r>
            <a:endParaRPr sz="2400" dirty="0"/>
          </a:p>
          <a:p>
            <a:r>
              <a:rPr sz="2400" dirty="0"/>
              <a:t>• </a:t>
            </a:r>
            <a:r>
              <a:rPr sz="2400" dirty="0" err="1"/>
              <a:t>kirjaa</a:t>
            </a:r>
            <a:r>
              <a:rPr sz="2400" dirty="0"/>
              <a:t>, </a:t>
            </a:r>
            <a:r>
              <a:rPr sz="2400" dirty="0" err="1"/>
              <a:t>mikä</a:t>
            </a:r>
            <a:r>
              <a:rPr sz="2400" dirty="0"/>
              <a:t> </a:t>
            </a:r>
            <a:r>
              <a:rPr sz="2400" dirty="0" err="1"/>
              <a:t>toimii</a:t>
            </a:r>
            <a:r>
              <a:rPr sz="2400" dirty="0"/>
              <a:t>, </a:t>
            </a:r>
            <a:r>
              <a:rPr sz="2400" dirty="0" err="1"/>
              <a:t>mikä</a:t>
            </a:r>
            <a:r>
              <a:rPr sz="2400" dirty="0"/>
              <a:t> </a:t>
            </a:r>
            <a:r>
              <a:rPr sz="2400" dirty="0" err="1"/>
              <a:t>ei</a:t>
            </a:r>
            <a:r>
              <a:rPr sz="2400" dirty="0"/>
              <a:t> ja </a:t>
            </a:r>
            <a:r>
              <a:rPr sz="2400" dirty="0" err="1"/>
              <a:t>mitä</a:t>
            </a:r>
            <a:r>
              <a:rPr sz="2400" dirty="0"/>
              <a:t> </a:t>
            </a:r>
            <a:r>
              <a:rPr sz="2400" dirty="0" err="1"/>
              <a:t>kannattaa</a:t>
            </a:r>
            <a:r>
              <a:rPr sz="2400" dirty="0"/>
              <a:t> </a:t>
            </a:r>
            <a:r>
              <a:rPr sz="2400" dirty="0" err="1"/>
              <a:t>muokata</a:t>
            </a:r>
            <a:endParaRPr sz="2400" dirty="0"/>
          </a:p>
          <a:p>
            <a:r>
              <a:rPr sz="2400" dirty="0"/>
              <a:t>• </a:t>
            </a:r>
            <a:r>
              <a:rPr sz="2400" dirty="0" err="1"/>
              <a:t>määritä</a:t>
            </a:r>
            <a:r>
              <a:rPr sz="2400" dirty="0"/>
              <a:t> </a:t>
            </a:r>
            <a:r>
              <a:rPr sz="2400" dirty="0" err="1"/>
              <a:t>konkreettiset</a:t>
            </a:r>
            <a:r>
              <a:rPr sz="2400" dirty="0"/>
              <a:t> </a:t>
            </a:r>
            <a:r>
              <a:rPr sz="2400" dirty="0" err="1"/>
              <a:t>seuraavat</a:t>
            </a:r>
            <a:r>
              <a:rPr sz="2400" dirty="0"/>
              <a:t> </a:t>
            </a:r>
            <a:r>
              <a:rPr sz="2400" dirty="0" err="1"/>
              <a:t>askeleet</a:t>
            </a:r>
            <a:r>
              <a:rPr sz="2400" dirty="0"/>
              <a:t> </a:t>
            </a:r>
            <a:r>
              <a:rPr sz="2400" dirty="0" err="1"/>
              <a:t>Luokkahuoneen</a:t>
            </a:r>
            <a:r>
              <a:rPr sz="2400" dirty="0"/>
              <a:t> </a:t>
            </a:r>
            <a:r>
              <a:rPr sz="2400" dirty="0" err="1"/>
              <a:t>kompassiin</a:t>
            </a:r>
            <a:endParaRPr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fi-FI" dirty="0"/>
              <a:t>Positiiviset Tunteet- Toimintojen yleiskuva</a:t>
            </a:r>
            <a:endParaRPr dirty="0"/>
          </a:p>
        </p:txBody>
      </p:sp>
      <p:graphicFrame>
        <p:nvGraphicFramePr>
          <p:cNvPr id="587" name="Google Shape;587;p85"/>
          <p:cNvGraphicFramePr/>
          <p:nvPr>
            <p:extLst>
              <p:ext uri="{D42A27DB-BD31-4B8C-83A1-F6EECF244321}">
                <p14:modId xmlns:p14="http://schemas.microsoft.com/office/powerpoint/2010/main" val="812229614"/>
              </p:ext>
            </p:extLst>
          </p:nvPr>
        </p:nvGraphicFramePr>
        <p:xfrm>
          <a:off x="97968" y="976184"/>
          <a:ext cx="11944352" cy="5432855"/>
        </p:xfrm>
        <a:graphic>
          <a:graphicData uri="http://schemas.openxmlformats.org/drawingml/2006/table">
            <a:tbl>
              <a:tblPr>
                <a:noFill/>
                <a:tableStyleId>{63BE305D-1FC3-42C8-867A-E4E43ACF8636}</a:tableStyleId>
              </a:tblPr>
              <a:tblGrid>
                <a:gridCol w="2986088">
                  <a:extLst>
                    <a:ext uri="{9D8B030D-6E8A-4147-A177-3AD203B41FA5}">
                      <a16:colId xmlns:a16="http://schemas.microsoft.com/office/drawing/2014/main" val="20000"/>
                    </a:ext>
                  </a:extLst>
                </a:gridCol>
                <a:gridCol w="2986088">
                  <a:extLst>
                    <a:ext uri="{9D8B030D-6E8A-4147-A177-3AD203B41FA5}">
                      <a16:colId xmlns:a16="http://schemas.microsoft.com/office/drawing/2014/main" val="20001"/>
                    </a:ext>
                  </a:extLst>
                </a:gridCol>
                <a:gridCol w="2986088">
                  <a:extLst>
                    <a:ext uri="{9D8B030D-6E8A-4147-A177-3AD203B41FA5}">
                      <a16:colId xmlns:a16="http://schemas.microsoft.com/office/drawing/2014/main" val="20002"/>
                    </a:ext>
                  </a:extLst>
                </a:gridCol>
                <a:gridCol w="2986088">
                  <a:extLst>
                    <a:ext uri="{9D8B030D-6E8A-4147-A177-3AD203B41FA5}">
                      <a16:colId xmlns:a16="http://schemas.microsoft.com/office/drawing/2014/main" val="20003"/>
                    </a:ext>
                  </a:extLst>
                </a:gridCol>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Toiminta</a:t>
                      </a:r>
                      <a:r>
                        <a:rPr lang="fi-FI" sz="1800" dirty="0"/>
                        <a:t> </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Tarkoitus</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Alakoululaiset</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Yläkoululaiset</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Tunne-</a:t>
                      </a:r>
                      <a:r>
                        <a:rPr lang="fi-FI" sz="1800" b="1" dirty="0" err="1"/>
                        <a:t>check</a:t>
                      </a:r>
                      <a:r>
                        <a:rPr lang="fi-FI" sz="1800" b="1" dirty="0"/>
                        <a:t>-in emojikartan avulla</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Auttaa oppilaita tunnistamaan ja ilmaisemaan tunteita digitehtävissä</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Emojikartta tai </a:t>
                      </a:r>
                      <a:r>
                        <a:rPr lang="fi-FI" sz="1800" dirty="0" err="1"/>
                        <a:t>tunnethermometri</a:t>
                      </a:r>
                      <a:r>
                        <a:rPr lang="fi-FI" sz="1800" dirty="0"/>
                        <a:t>; sijoita tarrat ennen tehtävää, sen aikana tai sen jälkeen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Digitaalinen mielialaseuranta; pohdi laukaisevia tekijöitä ja selviytymisstrategioita</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Tarkoituksen sanoittaminen: “Miksi käytän tätä työkalua?”</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Yhdistää digitaalisen käytön merkityksellisiin oppimistavoitteisiin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Kysy: ”Miksi käytämme tätä työkalua?” ja palaa kysymykseen tehtävän jälkeen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Lyhyet kirjalliset reflektiot; vertaillaan, mitkä digitaaliset työkalut tukevat keskittymistä ja mitkä häiritsevät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err="1"/>
                        <a:t>Pelillistetty</a:t>
                      </a:r>
                      <a:r>
                        <a:rPr lang="fi-FI" sz="1800" b="1" dirty="0"/>
                        <a:t> keskittymishaaste</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Tekee keskittymisestä ja ponnistelusta mielekästä sekä vahvistaa sinnikkyyttä</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“Keskittymistähti”-taulukko; juhlistakaa ponnistelua viikoittain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Luokan pistetaulukko; vertaisnimeämiset keskittyneestä työskentelystä</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1800" b="1" dirty="0"/>
                        <a:t>Reflektoiva palautesykli</a:t>
                      </a:r>
                      <a:endParaRPr sz="18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Arvioi tunne-elämyksiä ja kehittää digitaalisia tehtäviä</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Nopea emoji-kysely tehtävän jälkeen</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1800" dirty="0"/>
                        <a:t>Lyhyt lomake kokemuksista, haasteista ja kehittämiskohteista</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r>
              <a:rPr lang="fi-FI" sz="4000" b="1" dirty="0"/>
              <a:t>Ihmissuhteet- </a:t>
            </a:r>
            <a:r>
              <a:rPr lang="fi-FI" dirty="0"/>
              <a:t>Toimintojen yleiskuva</a:t>
            </a:r>
            <a:endParaRPr dirty="0"/>
          </a:p>
        </p:txBody>
      </p:sp>
      <p:graphicFrame>
        <p:nvGraphicFramePr>
          <p:cNvPr id="593" name="Google Shape;593;p86"/>
          <p:cNvGraphicFramePr/>
          <p:nvPr>
            <p:extLst>
              <p:ext uri="{D42A27DB-BD31-4B8C-83A1-F6EECF244321}">
                <p14:modId xmlns:p14="http://schemas.microsoft.com/office/powerpoint/2010/main" val="1106689795"/>
              </p:ext>
            </p:extLst>
          </p:nvPr>
        </p:nvGraphicFramePr>
        <p:xfrm>
          <a:off x="411892" y="976184"/>
          <a:ext cx="11368200" cy="5787900"/>
        </p:xfrm>
        <a:graphic>
          <a:graphicData uri="http://schemas.openxmlformats.org/drawingml/2006/table">
            <a:tbl>
              <a:tblPr>
                <a:noFill/>
                <a:tableStyleId>{63BE305D-1FC3-42C8-867A-E4E43ACF8636}</a:tableStyleId>
              </a:tblPr>
              <a:tblGrid>
                <a:gridCol w="2842050">
                  <a:extLst>
                    <a:ext uri="{9D8B030D-6E8A-4147-A177-3AD203B41FA5}">
                      <a16:colId xmlns:a16="http://schemas.microsoft.com/office/drawing/2014/main" val="20000"/>
                    </a:ext>
                  </a:extLst>
                </a:gridCol>
                <a:gridCol w="2842050">
                  <a:extLst>
                    <a:ext uri="{9D8B030D-6E8A-4147-A177-3AD203B41FA5}">
                      <a16:colId xmlns:a16="http://schemas.microsoft.com/office/drawing/2014/main" val="20001"/>
                    </a:ext>
                  </a:extLst>
                </a:gridCol>
                <a:gridCol w="2842050">
                  <a:extLst>
                    <a:ext uri="{9D8B030D-6E8A-4147-A177-3AD203B41FA5}">
                      <a16:colId xmlns:a16="http://schemas.microsoft.com/office/drawing/2014/main" val="20002"/>
                    </a:ext>
                  </a:extLst>
                </a:gridCol>
                <a:gridCol w="2842050">
                  <a:extLst>
                    <a:ext uri="{9D8B030D-6E8A-4147-A177-3AD203B41FA5}">
                      <a16:colId xmlns:a16="http://schemas.microsoft.com/office/drawing/2014/main" val="20003"/>
                    </a:ext>
                  </a:extLst>
                </a:gridCol>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Toiminta</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Tarkoitus</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b="1" u="none" strike="noStrike" cap="none" dirty="0"/>
                        <a:t>Alakoululaiset</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Yläkoululaiset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Digitaalinen ystävällisyyden pelisääntö</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Luoda yhteiset toimintatavat kunnioittavaan verkkokäyttäytymiseen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Ideoidaan, miten voi olla ystävällinen verkossa; tehdään luokan juliste</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Ryhmäkeskustelut; digitaalisen kansalaisuuden peruskirjan laatiminen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Yhteissäätelyn tukiparit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Tukea vertaisia tunteiden ja keskittymisen säätelyssä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Parikeskustelut emojikorttien avulla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Vastuukaverit digitaaliseen työskentelyyn (ennen–jälkeen-reflektio)</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Näkökulman ottamisen tilanteet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Rakentaa empatiaa ja vastuullista verkkoviestintää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Tarinakortit; tunteista keskustelu; lyhyet roolileikit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Keskustellaan digitaalisista dilemmoista ja harjoitellaan minä-viestejä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Digitaaliset empatiapiirit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Luoda turvallinen tila kokemusten jakamiselle</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Keskustelupiiri, jossa käytetään puhe-esinettä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Pienryhmäreflektiot; viikoittaiset keskustelut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r>
              <a:rPr lang="fi-FI" sz="4000" b="1" dirty="0"/>
              <a:t>Merkityksellisyys- </a:t>
            </a:r>
            <a:r>
              <a:rPr lang="fi-FI" dirty="0"/>
              <a:t>Toimintojen yleiskuva</a:t>
            </a:r>
            <a:endParaRPr dirty="0"/>
          </a:p>
        </p:txBody>
      </p:sp>
      <p:graphicFrame>
        <p:nvGraphicFramePr>
          <p:cNvPr id="599" name="Google Shape;599;p87"/>
          <p:cNvGraphicFramePr/>
          <p:nvPr>
            <p:extLst>
              <p:ext uri="{D42A27DB-BD31-4B8C-83A1-F6EECF244321}">
                <p14:modId xmlns:p14="http://schemas.microsoft.com/office/powerpoint/2010/main" val="1661172717"/>
              </p:ext>
            </p:extLst>
          </p:nvPr>
        </p:nvGraphicFramePr>
        <p:xfrm>
          <a:off x="411900" y="797521"/>
          <a:ext cx="11368200" cy="6092700"/>
        </p:xfrm>
        <a:graphic>
          <a:graphicData uri="http://schemas.openxmlformats.org/drawingml/2006/table">
            <a:tbl>
              <a:tblPr>
                <a:noFill/>
                <a:tableStyleId>{63BE305D-1FC3-42C8-867A-E4E43ACF8636}</a:tableStyleId>
              </a:tblPr>
              <a:tblGrid>
                <a:gridCol w="2842050">
                  <a:extLst>
                    <a:ext uri="{9D8B030D-6E8A-4147-A177-3AD203B41FA5}">
                      <a16:colId xmlns:a16="http://schemas.microsoft.com/office/drawing/2014/main" val="20000"/>
                    </a:ext>
                  </a:extLst>
                </a:gridCol>
                <a:gridCol w="2842050">
                  <a:extLst>
                    <a:ext uri="{9D8B030D-6E8A-4147-A177-3AD203B41FA5}">
                      <a16:colId xmlns:a16="http://schemas.microsoft.com/office/drawing/2014/main" val="20001"/>
                    </a:ext>
                  </a:extLst>
                </a:gridCol>
                <a:gridCol w="2842050">
                  <a:extLst>
                    <a:ext uri="{9D8B030D-6E8A-4147-A177-3AD203B41FA5}">
                      <a16:colId xmlns:a16="http://schemas.microsoft.com/office/drawing/2014/main" val="20002"/>
                    </a:ext>
                  </a:extLst>
                </a:gridCol>
                <a:gridCol w="2842050">
                  <a:extLst>
                    <a:ext uri="{9D8B030D-6E8A-4147-A177-3AD203B41FA5}">
                      <a16:colId xmlns:a16="http://schemas.microsoft.com/office/drawing/2014/main" val="20003"/>
                    </a:ext>
                  </a:extLst>
                </a:gridCol>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Toiminta</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Tarkoitus</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Alakoululaiset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Yläkoululaiset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“Miksi olen täällä verkossa?” – reflektio</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Rakentaa tietoista ja harkittua teknologian käyttöä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Kysy tarkoitus ennen ja jälkeen tehtävän; käytä emoji-julisteita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Digitaalinen aikomuspäiväkirja ennen ja jälkeen tehtävän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Oppimisen yhdistäminen elämään</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Tehdä digitaalisesta oppimisesta henkilökohtaisesti merkityksellistä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Valitse oppilaille merkityksellisiä aiheita; jaa tuotokset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Tutki ja esitä: ”Miksi tämä on minulle tärkeää”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Digitaalinen reflektiopäiväkirja</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Pohtia tunteita ja arvoja digitaalisissa tehtävissä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Piirrä tai kirjoita digitaaliseen tunteiden päiväkirjaan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Viikoittaiset reflektiopäiväkirjat onnistumisista ja haasteista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2000" b="1" dirty="0"/>
                        <a:t>“Luo, älä vain kuluta” -projektit</a:t>
                      </a:r>
                      <a:endParaRPr sz="2000" b="1"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Siirtyä passiivisesta käytöstä merkitykselliseen luomiseen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Tee julisteita, äänimuistiinpanoja ja luokan yhteisiä kollaaseja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Oppilaslähtöiset pienprojektit omien arvojen ja kiinnostuksen kohteiden pohjalta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r>
              <a:rPr lang="fi-FI" sz="4000" b="1" dirty="0"/>
              <a:t>Aikaansaaminen- </a:t>
            </a:r>
            <a:r>
              <a:rPr lang="fi-FI" dirty="0"/>
              <a:t>Toimintojen yleiskuva</a:t>
            </a:r>
            <a:endParaRPr dirty="0"/>
          </a:p>
        </p:txBody>
      </p:sp>
      <p:graphicFrame>
        <p:nvGraphicFramePr>
          <p:cNvPr id="605" name="Google Shape;605;p88"/>
          <p:cNvGraphicFramePr/>
          <p:nvPr>
            <p:extLst>
              <p:ext uri="{D42A27DB-BD31-4B8C-83A1-F6EECF244321}">
                <p14:modId xmlns:p14="http://schemas.microsoft.com/office/powerpoint/2010/main" val="1746575486"/>
              </p:ext>
            </p:extLst>
          </p:nvPr>
        </p:nvGraphicFramePr>
        <p:xfrm>
          <a:off x="411892" y="976184"/>
          <a:ext cx="11368200" cy="5481200"/>
        </p:xfrm>
        <a:graphic>
          <a:graphicData uri="http://schemas.openxmlformats.org/drawingml/2006/table">
            <a:tbl>
              <a:tblPr>
                <a:noFill/>
                <a:tableStyleId>{63BE305D-1FC3-42C8-867A-E4E43ACF8636}</a:tableStyleId>
              </a:tblPr>
              <a:tblGrid>
                <a:gridCol w="2842050">
                  <a:extLst>
                    <a:ext uri="{9D8B030D-6E8A-4147-A177-3AD203B41FA5}">
                      <a16:colId xmlns:a16="http://schemas.microsoft.com/office/drawing/2014/main" val="20000"/>
                    </a:ext>
                  </a:extLst>
                </a:gridCol>
                <a:gridCol w="2842050">
                  <a:extLst>
                    <a:ext uri="{9D8B030D-6E8A-4147-A177-3AD203B41FA5}">
                      <a16:colId xmlns:a16="http://schemas.microsoft.com/office/drawing/2014/main" val="20001"/>
                    </a:ext>
                  </a:extLst>
                </a:gridCol>
                <a:gridCol w="2842050">
                  <a:extLst>
                    <a:ext uri="{9D8B030D-6E8A-4147-A177-3AD203B41FA5}">
                      <a16:colId xmlns:a16="http://schemas.microsoft.com/office/drawing/2014/main" val="20002"/>
                    </a:ext>
                  </a:extLst>
                </a:gridCol>
                <a:gridCol w="2842050">
                  <a:extLst>
                    <a:ext uri="{9D8B030D-6E8A-4147-A177-3AD203B41FA5}">
                      <a16:colId xmlns:a16="http://schemas.microsoft.com/office/drawing/2014/main" val="20003"/>
                    </a:ext>
                  </a:extLst>
                </a:gridCol>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Toiminta</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Tarkoitus</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Alakoululaiset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Yläkoululaiset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Digitaaliset kehittymisen seurantalomakkeet </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Tee edistyminen näkyväksi ja juhlista sitä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Yksinkertaiset taitoseurannat; viikoittaiset </a:t>
                      </a:r>
                      <a:r>
                        <a:rPr lang="fi-FI" sz="2000" dirty="0" err="1"/>
                        <a:t>check</a:t>
                      </a:r>
                      <a:r>
                        <a:rPr lang="fi-FI" sz="2000" dirty="0"/>
                        <a:t>-in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Kasvupäiväkirjat (näyttö edistymisestä)</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308750">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Digityökaluihin tutustumishetket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Rakenna itseluottamusta uusien digitaalisten työkalujen avulla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Kokeile 2–3 turvallista työkalua ja jaa, mistä pidit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r>
                        <a:rPr lang="fi-FI" sz="2000" b="0" dirty="0"/>
                        <a:t>oppilaan valintaan perustuvat tehtävät</a:t>
                      </a:r>
                    </a:p>
                    <a:p>
                      <a:r>
                        <a:rPr lang="fi-FI" sz="2000" i="1" dirty="0"/>
                        <a:t>(perusteltu työkalun valinta)</a:t>
                      </a:r>
                      <a:endParaRPr lang="fi-FI" sz="20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Kasvua tukeva palaute</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Vahvista oppimista rakentavan palautteen avulla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fi-FI" sz="2000" dirty="0"/>
                        <a:t>Kaksi tähteä ja yksi toive</a:t>
                      </a:r>
                      <a:r>
                        <a:rPr lang="en-US" sz="2000" u="none" strike="noStrike" cap="none" dirty="0"/>
                        <a: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Digitaalinen vertaispalaute strukturoitujen lausealkujen avulla</a:t>
                      </a:r>
                      <a:r>
                        <a:rPr lang="en-US" sz="2000" u="none" strike="noStrike" cap="none" dirty="0"/>
                        <a:t>s</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27025">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Digitaalisen itsevarmuuden virstanpylväät</a:t>
                      </a:r>
                      <a:endParaRPr sz="20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Juhlistaa digitaalisia saavutuksia ja ponnistelua</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“Digital Champions Day”; certificates</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dirty="0"/>
                        <a:t>Oppilaiden saavutusten ja kehittymisen esittely</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Yhteenveto</a:t>
            </a:r>
          </a:p>
        </p:txBody>
      </p:sp>
      <p:sp>
        <p:nvSpPr>
          <p:cNvPr id="611" name="Google Shape;611;p89"/>
          <p:cNvSpPr txBox="1">
            <a:spLocks noGrp="1"/>
          </p:cNvSpPr>
          <p:nvPr>
            <p:ph type="body" idx="1"/>
          </p:nvPr>
        </p:nvSpPr>
        <p:spPr>
          <a:xfrm>
            <a:off x="97971" y="881743"/>
            <a:ext cx="11653306" cy="5870121"/>
          </a:xfrm>
          <a:prstGeom prst="rect">
            <a:avLst/>
          </a:prstGeom>
          <a:noFill/>
          <a:ln>
            <a:noFill/>
          </a:ln>
        </p:spPr>
        <p:txBody>
          <a:bodyPr spcFirstLastPara="1" wrap="square" lIns="91425" tIns="45700" rIns="91425" bIns="45700" anchor="t" anchorCtr="0">
            <a:noAutofit/>
          </a:bodyPr>
          <a:lstStyle/>
          <a:p>
            <a:pPr marL="85725" lvl="0" indent="-12700" algn="l" rtl="0">
              <a:lnSpc>
                <a:spcPct val="90000"/>
              </a:lnSpc>
              <a:spcBef>
                <a:spcPts val="1000"/>
              </a:spcBef>
              <a:spcAft>
                <a:spcPts val="0"/>
              </a:spcAft>
              <a:buSzPts val="1800"/>
              <a:buNone/>
            </a:pPr>
            <a:r>
              <a:rPr sz="2000" b="1" dirty="0" err="1"/>
              <a:t>Yhteenveto</a:t>
            </a:r>
            <a:r>
              <a:rPr sz="2000" b="1" dirty="0"/>
              <a:t> — </a:t>
            </a:r>
            <a:r>
              <a:rPr sz="2000" b="1" dirty="0" err="1"/>
              <a:t>Myönteiset</a:t>
            </a:r>
            <a:r>
              <a:rPr sz="2000" b="1" dirty="0"/>
              <a:t> </a:t>
            </a:r>
            <a:r>
              <a:rPr sz="2000" b="1" dirty="0" err="1"/>
              <a:t>tunteet</a:t>
            </a:r>
            <a:endParaRPr sz="2000" b="1" dirty="0"/>
          </a:p>
          <a:p>
            <a:r>
              <a:rPr sz="2000" dirty="0"/>
              <a:t>• </a:t>
            </a:r>
            <a:r>
              <a:rPr sz="2000" dirty="0" err="1"/>
              <a:t>Nämä</a:t>
            </a:r>
            <a:r>
              <a:rPr sz="2000" dirty="0"/>
              <a:t> </a:t>
            </a:r>
            <a:r>
              <a:rPr sz="2000" dirty="0" err="1"/>
              <a:t>harjoitukset</a:t>
            </a:r>
            <a:r>
              <a:rPr sz="2000" dirty="0"/>
              <a:t> </a:t>
            </a:r>
            <a:r>
              <a:rPr sz="2000" dirty="0" err="1"/>
              <a:t>auttavat</a:t>
            </a:r>
            <a:r>
              <a:rPr sz="2000" dirty="0"/>
              <a:t> </a:t>
            </a:r>
            <a:r>
              <a:rPr sz="2000" dirty="0" err="1"/>
              <a:t>oppilaita</a:t>
            </a:r>
            <a:r>
              <a:rPr sz="2000" dirty="0"/>
              <a:t> </a:t>
            </a:r>
            <a:r>
              <a:rPr sz="2000" dirty="0" err="1"/>
              <a:t>huomaamaan</a:t>
            </a:r>
            <a:r>
              <a:rPr sz="2000" dirty="0"/>
              <a:t>, </a:t>
            </a:r>
            <a:r>
              <a:rPr sz="2000" dirty="0" err="1"/>
              <a:t>miten</a:t>
            </a:r>
            <a:r>
              <a:rPr sz="2000" dirty="0"/>
              <a:t> </a:t>
            </a:r>
            <a:r>
              <a:rPr sz="2000" dirty="0" err="1"/>
              <a:t>digityökalut</a:t>
            </a:r>
            <a:r>
              <a:rPr sz="2000" dirty="0"/>
              <a:t> </a:t>
            </a:r>
            <a:r>
              <a:rPr sz="2000" dirty="0" err="1"/>
              <a:t>vaikuttavat</a:t>
            </a:r>
            <a:r>
              <a:rPr sz="2000" dirty="0"/>
              <a:t> </a:t>
            </a:r>
            <a:r>
              <a:rPr sz="2000" dirty="0" err="1"/>
              <a:t>heidän</a:t>
            </a:r>
            <a:r>
              <a:rPr sz="2000" dirty="0"/>
              <a:t> </a:t>
            </a:r>
            <a:r>
              <a:rPr sz="2000" dirty="0" err="1"/>
              <a:t>tunteisiinsa</a:t>
            </a:r>
            <a:r>
              <a:rPr sz="2000" dirty="0"/>
              <a:t>.</a:t>
            </a:r>
          </a:p>
          <a:p>
            <a:r>
              <a:rPr sz="2000" dirty="0"/>
              <a:t>• </a:t>
            </a:r>
            <a:r>
              <a:rPr sz="2000" dirty="0" err="1"/>
              <a:t>Ohjaat</a:t>
            </a:r>
            <a:r>
              <a:rPr sz="2000" dirty="0"/>
              <a:t> </a:t>
            </a:r>
            <a:r>
              <a:rPr sz="2000" dirty="0" err="1"/>
              <a:t>heitä</a:t>
            </a:r>
            <a:r>
              <a:rPr sz="2000" dirty="0"/>
              <a:t> </a:t>
            </a:r>
            <a:r>
              <a:rPr sz="2000" dirty="0" err="1"/>
              <a:t>tunnistamaan</a:t>
            </a:r>
            <a:r>
              <a:rPr sz="2000" dirty="0"/>
              <a:t> </a:t>
            </a:r>
            <a:r>
              <a:rPr sz="2000" dirty="0" err="1"/>
              <a:t>käynnistäjiä</a:t>
            </a:r>
            <a:r>
              <a:rPr sz="2000" dirty="0"/>
              <a:t>, </a:t>
            </a:r>
            <a:r>
              <a:rPr sz="2000" dirty="0" err="1"/>
              <a:t>säätelemään</a:t>
            </a:r>
            <a:r>
              <a:rPr sz="2000" dirty="0"/>
              <a:t> </a:t>
            </a:r>
            <a:r>
              <a:rPr sz="2000" dirty="0" err="1"/>
              <a:t>turhautumista</a:t>
            </a:r>
            <a:r>
              <a:rPr sz="2000" dirty="0"/>
              <a:t> ja </a:t>
            </a:r>
            <a:r>
              <a:rPr sz="2000" dirty="0" err="1"/>
              <a:t>löytämään</a:t>
            </a:r>
            <a:r>
              <a:rPr sz="2000" dirty="0"/>
              <a:t> </a:t>
            </a:r>
            <a:r>
              <a:rPr sz="2000" dirty="0" err="1"/>
              <a:t>iloa</a:t>
            </a:r>
            <a:r>
              <a:rPr sz="2000" dirty="0"/>
              <a:t> </a:t>
            </a:r>
            <a:r>
              <a:rPr sz="2000" dirty="0" err="1"/>
              <a:t>oppimisesta</a:t>
            </a:r>
            <a:r>
              <a:rPr sz="2000" dirty="0"/>
              <a:t>.</a:t>
            </a:r>
          </a:p>
          <a:p>
            <a:r>
              <a:rPr sz="2000" dirty="0"/>
              <a:t>• Kun </a:t>
            </a:r>
            <a:r>
              <a:rPr sz="2000" dirty="0" err="1"/>
              <a:t>oppilaat</a:t>
            </a:r>
            <a:r>
              <a:rPr sz="2000" dirty="0"/>
              <a:t> </a:t>
            </a:r>
            <a:r>
              <a:rPr sz="2000" dirty="0" err="1"/>
              <a:t>tunnistavat</a:t>
            </a:r>
            <a:r>
              <a:rPr sz="2000" dirty="0"/>
              <a:t> </a:t>
            </a:r>
            <a:r>
              <a:rPr sz="2000" dirty="0" err="1"/>
              <a:t>tunnekuvioitaan</a:t>
            </a:r>
            <a:r>
              <a:rPr sz="2000" dirty="0"/>
              <a:t>, he </a:t>
            </a:r>
            <a:r>
              <a:rPr sz="2000" dirty="0" err="1"/>
              <a:t>tekevät</a:t>
            </a:r>
            <a:r>
              <a:rPr sz="2000" dirty="0"/>
              <a:t> </a:t>
            </a:r>
            <a:r>
              <a:rPr sz="2000" dirty="0" err="1"/>
              <a:t>terveempiä</a:t>
            </a:r>
            <a:r>
              <a:rPr sz="2000" dirty="0"/>
              <a:t> </a:t>
            </a:r>
            <a:r>
              <a:rPr sz="2000" dirty="0" err="1"/>
              <a:t>valintoja</a:t>
            </a:r>
            <a:r>
              <a:rPr sz="2000" dirty="0"/>
              <a:t> </a:t>
            </a:r>
            <a:r>
              <a:rPr sz="2000" dirty="0" err="1"/>
              <a:t>myös</a:t>
            </a:r>
            <a:r>
              <a:rPr sz="2000" dirty="0"/>
              <a:t> </a:t>
            </a:r>
            <a:r>
              <a:rPr sz="2000" dirty="0" err="1"/>
              <a:t>verkossa</a:t>
            </a:r>
            <a:r>
              <a:rPr sz="2000" dirty="0"/>
              <a:t>.</a:t>
            </a:r>
          </a:p>
          <a:p>
            <a:r>
              <a:rPr sz="2000" dirty="0"/>
              <a:t>• </a:t>
            </a:r>
            <a:r>
              <a:rPr sz="2000" dirty="0" err="1"/>
              <a:t>Tämä</a:t>
            </a:r>
            <a:r>
              <a:rPr sz="2000" dirty="0"/>
              <a:t> </a:t>
            </a:r>
            <a:r>
              <a:rPr sz="2000" dirty="0" err="1"/>
              <a:t>luo</a:t>
            </a:r>
            <a:r>
              <a:rPr sz="2000" dirty="0"/>
              <a:t> </a:t>
            </a:r>
            <a:r>
              <a:rPr sz="2000" dirty="0" err="1"/>
              <a:t>perustan</a:t>
            </a:r>
            <a:r>
              <a:rPr sz="2000" dirty="0"/>
              <a:t> </a:t>
            </a:r>
            <a:r>
              <a:rPr sz="2000" dirty="0" err="1"/>
              <a:t>tasapainoiselle</a:t>
            </a:r>
            <a:r>
              <a:rPr sz="2000" dirty="0"/>
              <a:t> </a:t>
            </a:r>
            <a:r>
              <a:rPr sz="2000" dirty="0" err="1"/>
              <a:t>digikäyttäytymiselle</a:t>
            </a:r>
            <a:r>
              <a:rPr sz="2000" dirty="0"/>
              <a:t> ja </a:t>
            </a:r>
            <a:r>
              <a:rPr sz="2000" dirty="0" err="1"/>
              <a:t>rauhallisemmille</a:t>
            </a:r>
            <a:r>
              <a:rPr sz="2000" dirty="0"/>
              <a:t> </a:t>
            </a:r>
            <a:r>
              <a:rPr sz="2000" dirty="0" err="1"/>
              <a:t>luokkarutiineille</a:t>
            </a:r>
            <a:r>
              <a:rPr sz="2000" dirty="0"/>
              <a:t>.</a:t>
            </a:r>
          </a:p>
          <a:p>
            <a:endParaRPr sz="2000" dirty="0"/>
          </a:p>
          <a:p>
            <a:r>
              <a:rPr sz="2000" b="1" dirty="0" err="1"/>
              <a:t>Yhteenveto</a:t>
            </a:r>
            <a:r>
              <a:rPr sz="2000" b="1" dirty="0"/>
              <a:t> — </a:t>
            </a:r>
            <a:r>
              <a:rPr sz="2000" b="1" dirty="0" err="1"/>
              <a:t>Sitoutuminen</a:t>
            </a:r>
            <a:endParaRPr sz="2000" b="1" dirty="0"/>
          </a:p>
          <a:p>
            <a:r>
              <a:rPr sz="2000" dirty="0"/>
              <a:t>• </a:t>
            </a:r>
            <a:r>
              <a:rPr sz="2000" dirty="0" err="1"/>
              <a:t>Oppilaat</a:t>
            </a:r>
            <a:r>
              <a:rPr sz="2000" dirty="0"/>
              <a:t> </a:t>
            </a:r>
            <a:r>
              <a:rPr sz="2000" dirty="0" err="1"/>
              <a:t>oppivat</a:t>
            </a:r>
            <a:r>
              <a:rPr sz="2000" dirty="0"/>
              <a:t> </a:t>
            </a:r>
            <a:r>
              <a:rPr sz="2000" dirty="0" err="1"/>
              <a:t>keskittymään</a:t>
            </a:r>
            <a:r>
              <a:rPr sz="2000" dirty="0"/>
              <a:t>, </a:t>
            </a:r>
            <a:r>
              <a:rPr sz="2000" dirty="0" err="1"/>
              <a:t>hallitsemaan</a:t>
            </a:r>
            <a:r>
              <a:rPr sz="2000" dirty="0"/>
              <a:t> </a:t>
            </a:r>
            <a:r>
              <a:rPr sz="2000" dirty="0" err="1"/>
              <a:t>häiriöitä</a:t>
            </a:r>
            <a:r>
              <a:rPr sz="2000" dirty="0"/>
              <a:t> ja </a:t>
            </a:r>
            <a:r>
              <a:rPr sz="2000" dirty="0" err="1"/>
              <a:t>työskentelemään</a:t>
            </a:r>
            <a:r>
              <a:rPr sz="2000" dirty="0"/>
              <a:t> </a:t>
            </a:r>
            <a:r>
              <a:rPr sz="2000" dirty="0" err="1"/>
              <a:t>tarkoituksella</a:t>
            </a:r>
            <a:r>
              <a:rPr sz="2000" dirty="0"/>
              <a:t>.</a:t>
            </a:r>
          </a:p>
          <a:p>
            <a:r>
              <a:rPr sz="2000" dirty="0"/>
              <a:t>• </a:t>
            </a:r>
            <a:r>
              <a:rPr sz="2000" dirty="0" err="1"/>
              <a:t>Yksinkertaiset</a:t>
            </a:r>
            <a:r>
              <a:rPr sz="2000" dirty="0"/>
              <a:t> </a:t>
            </a:r>
            <a:r>
              <a:rPr sz="2000" dirty="0" err="1"/>
              <a:t>rutiinit</a:t>
            </a:r>
            <a:r>
              <a:rPr sz="2000" dirty="0"/>
              <a:t> – </a:t>
            </a:r>
            <a:r>
              <a:rPr sz="2000" dirty="0" err="1"/>
              <a:t>keskittymisjaksot</a:t>
            </a:r>
            <a:r>
              <a:rPr sz="2000" dirty="0"/>
              <a:t>, </a:t>
            </a:r>
            <a:r>
              <a:rPr sz="2000" dirty="0" err="1"/>
              <a:t>yksi</a:t>
            </a:r>
            <a:r>
              <a:rPr sz="2000" dirty="0"/>
              <a:t> </a:t>
            </a:r>
            <a:r>
              <a:rPr sz="2000" dirty="0" err="1"/>
              <a:t>tehtävä</a:t>
            </a:r>
            <a:r>
              <a:rPr sz="2000" dirty="0"/>
              <a:t> </a:t>
            </a:r>
            <a:r>
              <a:rPr sz="2000" dirty="0" err="1"/>
              <a:t>kerrallaan</a:t>
            </a:r>
            <a:r>
              <a:rPr sz="2000" dirty="0"/>
              <a:t> ja </a:t>
            </a:r>
            <a:r>
              <a:rPr sz="2000" dirty="0" err="1"/>
              <a:t>ilmoitusten</a:t>
            </a:r>
            <a:r>
              <a:rPr sz="2000" dirty="0"/>
              <a:t> </a:t>
            </a:r>
            <a:r>
              <a:rPr sz="2000" dirty="0" err="1"/>
              <a:t>hallinta</a:t>
            </a:r>
            <a:r>
              <a:rPr sz="2000" dirty="0"/>
              <a:t> – </a:t>
            </a:r>
            <a:r>
              <a:rPr sz="2000" dirty="0" err="1"/>
              <a:t>parantavat</a:t>
            </a:r>
            <a:r>
              <a:rPr sz="2000" dirty="0"/>
              <a:t> </a:t>
            </a:r>
            <a:r>
              <a:rPr sz="2000" dirty="0" err="1"/>
              <a:t>tarkkaavaisuutta</a:t>
            </a:r>
            <a:r>
              <a:rPr sz="2000" dirty="0"/>
              <a:t>.</a:t>
            </a:r>
          </a:p>
          <a:p>
            <a:r>
              <a:rPr sz="2000" dirty="0"/>
              <a:t>• </a:t>
            </a:r>
            <a:r>
              <a:rPr sz="2000" dirty="0" err="1"/>
              <a:t>Taidot</a:t>
            </a:r>
            <a:r>
              <a:rPr sz="2000" dirty="0"/>
              <a:t> </a:t>
            </a:r>
            <a:r>
              <a:rPr sz="2000" dirty="0" err="1"/>
              <a:t>ovat</a:t>
            </a:r>
            <a:r>
              <a:rPr sz="2000" dirty="0"/>
              <a:t> </a:t>
            </a:r>
            <a:r>
              <a:rPr sz="2000" dirty="0" err="1"/>
              <a:t>tärkeitä</a:t>
            </a:r>
            <a:r>
              <a:rPr sz="2000" dirty="0"/>
              <a:t>, </a:t>
            </a:r>
            <a:r>
              <a:rPr sz="2000" dirty="0" err="1"/>
              <a:t>koska</a:t>
            </a:r>
            <a:r>
              <a:rPr sz="2000" dirty="0"/>
              <a:t> ne </a:t>
            </a:r>
            <a:r>
              <a:rPr sz="2000" dirty="0" err="1"/>
              <a:t>vähentävät</a:t>
            </a:r>
            <a:r>
              <a:rPr sz="2000" dirty="0"/>
              <a:t> </a:t>
            </a:r>
            <a:r>
              <a:rPr sz="2000" dirty="0" err="1"/>
              <a:t>digikuormitusta</a:t>
            </a:r>
            <a:r>
              <a:rPr sz="2000" dirty="0"/>
              <a:t> ja </a:t>
            </a:r>
            <a:r>
              <a:rPr sz="2000" dirty="0" err="1"/>
              <a:t>parantavat</a:t>
            </a:r>
            <a:r>
              <a:rPr sz="2000" dirty="0"/>
              <a:t> </a:t>
            </a:r>
            <a:r>
              <a:rPr sz="2000" dirty="0" err="1"/>
              <a:t>oppimisen</a:t>
            </a:r>
            <a:r>
              <a:rPr sz="2000" dirty="0"/>
              <a:t> </a:t>
            </a:r>
            <a:r>
              <a:rPr sz="2000" dirty="0" err="1"/>
              <a:t>laatua</a:t>
            </a:r>
            <a:r>
              <a:rPr sz="2000" dirty="0"/>
              <a:t>.</a:t>
            </a:r>
          </a:p>
          <a:p>
            <a:r>
              <a:rPr sz="2000" dirty="0"/>
              <a:t>• </a:t>
            </a:r>
            <a:r>
              <a:rPr sz="2000" dirty="0" err="1"/>
              <a:t>Vahvempi</a:t>
            </a:r>
            <a:r>
              <a:rPr sz="2000" dirty="0"/>
              <a:t> </a:t>
            </a:r>
            <a:r>
              <a:rPr sz="2000" dirty="0" err="1"/>
              <a:t>sitoutuminen</a:t>
            </a:r>
            <a:r>
              <a:rPr sz="2000" dirty="0"/>
              <a:t> </a:t>
            </a:r>
            <a:r>
              <a:rPr sz="2000" dirty="0" err="1"/>
              <a:t>johtaa</a:t>
            </a:r>
            <a:r>
              <a:rPr sz="2000" dirty="0"/>
              <a:t> </a:t>
            </a:r>
            <a:r>
              <a:rPr sz="2000" dirty="0" err="1"/>
              <a:t>tuottavampiin</a:t>
            </a:r>
            <a:r>
              <a:rPr sz="2000" dirty="0"/>
              <a:t> </a:t>
            </a:r>
            <a:r>
              <a:rPr sz="2000" dirty="0" err="1"/>
              <a:t>oppitunteihin</a:t>
            </a:r>
            <a:r>
              <a:rPr sz="2000" dirty="0"/>
              <a:t> ja </a:t>
            </a:r>
            <a:r>
              <a:rPr sz="2000" dirty="0" err="1"/>
              <a:t>parempaan</a:t>
            </a:r>
            <a:r>
              <a:rPr sz="2000" dirty="0"/>
              <a:t> </a:t>
            </a:r>
            <a:r>
              <a:rPr sz="2000" dirty="0" err="1"/>
              <a:t>digityökalujen</a:t>
            </a:r>
            <a:r>
              <a:rPr sz="2000" dirty="0"/>
              <a:t> </a:t>
            </a:r>
            <a:r>
              <a:rPr sz="2000" dirty="0" err="1"/>
              <a:t>käyttöön</a:t>
            </a:r>
            <a:r>
              <a:rPr sz="2000" dirty="0"/>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9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Yhteenveto</a:t>
            </a:r>
          </a:p>
        </p:txBody>
      </p:sp>
      <p:sp>
        <p:nvSpPr>
          <p:cNvPr id="617" name="Google Shape;617;p9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85725" lvl="0" indent="-12700" algn="l" rtl="0">
              <a:lnSpc>
                <a:spcPct val="90000"/>
              </a:lnSpc>
              <a:spcBef>
                <a:spcPts val="1000"/>
              </a:spcBef>
              <a:spcAft>
                <a:spcPts val="0"/>
              </a:spcAft>
              <a:buSzPts val="1800"/>
              <a:buNone/>
            </a:pPr>
            <a:r>
              <a:rPr b="1" dirty="0" err="1"/>
              <a:t>Yhteenveto</a:t>
            </a:r>
            <a:r>
              <a:rPr b="1" dirty="0"/>
              <a:t> — </a:t>
            </a:r>
            <a:r>
              <a:rPr b="1" dirty="0" err="1"/>
              <a:t>Ihmissuhteet</a:t>
            </a:r>
            <a:endParaRPr b="1" dirty="0"/>
          </a:p>
          <a:p>
            <a:r>
              <a:rPr dirty="0"/>
              <a:t>• </a:t>
            </a:r>
            <a:r>
              <a:rPr dirty="0" err="1"/>
              <a:t>Nämä</a:t>
            </a:r>
            <a:r>
              <a:rPr dirty="0"/>
              <a:t> </a:t>
            </a:r>
            <a:r>
              <a:rPr dirty="0" err="1"/>
              <a:t>käytänteet</a:t>
            </a:r>
            <a:r>
              <a:rPr dirty="0"/>
              <a:t> </a:t>
            </a:r>
            <a:r>
              <a:rPr dirty="0" err="1"/>
              <a:t>vahvistavat</a:t>
            </a:r>
            <a:r>
              <a:rPr dirty="0"/>
              <a:t> </a:t>
            </a:r>
            <a:r>
              <a:rPr dirty="0" err="1"/>
              <a:t>empatiaa</a:t>
            </a:r>
            <a:r>
              <a:rPr dirty="0"/>
              <a:t>, </a:t>
            </a:r>
            <a:r>
              <a:rPr dirty="0" err="1"/>
              <a:t>ystävällisyyttä</a:t>
            </a:r>
            <a:r>
              <a:rPr dirty="0"/>
              <a:t> ja </a:t>
            </a:r>
            <a:r>
              <a:rPr dirty="0" err="1"/>
              <a:t>vastuullista</a:t>
            </a:r>
            <a:r>
              <a:rPr dirty="0"/>
              <a:t> </a:t>
            </a:r>
            <a:r>
              <a:rPr dirty="0" err="1"/>
              <a:t>verkkokäyttäytymistä</a:t>
            </a:r>
            <a:r>
              <a:rPr dirty="0"/>
              <a:t>.</a:t>
            </a:r>
          </a:p>
          <a:p>
            <a:r>
              <a:rPr dirty="0"/>
              <a:t>• </a:t>
            </a:r>
            <a:r>
              <a:rPr dirty="0" err="1"/>
              <a:t>Oppilaat</a:t>
            </a:r>
            <a:r>
              <a:rPr dirty="0"/>
              <a:t> </a:t>
            </a:r>
            <a:r>
              <a:rPr dirty="0" err="1"/>
              <a:t>oppivat</a:t>
            </a:r>
            <a:r>
              <a:rPr dirty="0"/>
              <a:t> </a:t>
            </a:r>
            <a:r>
              <a:rPr dirty="0" err="1"/>
              <a:t>viestimään</a:t>
            </a:r>
            <a:r>
              <a:rPr dirty="0"/>
              <a:t> </a:t>
            </a:r>
            <a:r>
              <a:rPr dirty="0" err="1"/>
              <a:t>selkeästi</a:t>
            </a:r>
            <a:r>
              <a:rPr dirty="0"/>
              <a:t>, </a:t>
            </a:r>
            <a:r>
              <a:rPr dirty="0" err="1"/>
              <a:t>tukemaan</a:t>
            </a:r>
            <a:r>
              <a:rPr dirty="0"/>
              <a:t> </a:t>
            </a:r>
            <a:r>
              <a:rPr dirty="0" err="1"/>
              <a:t>toisiaan</a:t>
            </a:r>
            <a:r>
              <a:rPr dirty="0"/>
              <a:t> ja </a:t>
            </a:r>
            <a:r>
              <a:rPr dirty="0" err="1"/>
              <a:t>ratkaisemaan</a:t>
            </a:r>
            <a:r>
              <a:rPr dirty="0"/>
              <a:t> </a:t>
            </a:r>
            <a:r>
              <a:rPr dirty="0" err="1"/>
              <a:t>ristiriitoja</a:t>
            </a:r>
            <a:r>
              <a:rPr dirty="0"/>
              <a:t> </a:t>
            </a:r>
            <a:r>
              <a:rPr dirty="0" err="1"/>
              <a:t>digitaalisissa</a:t>
            </a:r>
            <a:r>
              <a:rPr dirty="0"/>
              <a:t> </a:t>
            </a:r>
            <a:r>
              <a:rPr dirty="0" err="1"/>
              <a:t>ympäristöissä</a:t>
            </a:r>
            <a:r>
              <a:rPr dirty="0"/>
              <a:t>.</a:t>
            </a:r>
          </a:p>
          <a:p>
            <a:r>
              <a:rPr dirty="0"/>
              <a:t>• </a:t>
            </a:r>
            <a:r>
              <a:rPr dirty="0" err="1"/>
              <a:t>Terveet</a:t>
            </a:r>
            <a:r>
              <a:rPr dirty="0"/>
              <a:t> </a:t>
            </a:r>
            <a:r>
              <a:rPr dirty="0" err="1"/>
              <a:t>digitaaliset</a:t>
            </a:r>
            <a:r>
              <a:rPr dirty="0"/>
              <a:t> </a:t>
            </a:r>
            <a:r>
              <a:rPr dirty="0" err="1"/>
              <a:t>ihmissuhteet</a:t>
            </a:r>
            <a:r>
              <a:rPr dirty="0"/>
              <a:t> </a:t>
            </a:r>
            <a:r>
              <a:rPr dirty="0" err="1"/>
              <a:t>lisäävät</a:t>
            </a:r>
            <a:r>
              <a:rPr dirty="0"/>
              <a:t> </a:t>
            </a:r>
            <a:r>
              <a:rPr dirty="0" err="1"/>
              <a:t>turvallisuutta</a:t>
            </a:r>
            <a:r>
              <a:rPr dirty="0"/>
              <a:t>, </a:t>
            </a:r>
            <a:r>
              <a:rPr dirty="0" err="1"/>
              <a:t>osallisuutta</a:t>
            </a:r>
            <a:r>
              <a:rPr dirty="0"/>
              <a:t> ja </a:t>
            </a:r>
            <a:r>
              <a:rPr dirty="0" err="1"/>
              <a:t>luottamusta</a:t>
            </a:r>
            <a:r>
              <a:rPr dirty="0"/>
              <a:t> </a:t>
            </a:r>
            <a:r>
              <a:rPr dirty="0" err="1"/>
              <a:t>hybridioppimisessa</a:t>
            </a:r>
            <a:r>
              <a:rPr dirty="0"/>
              <a:t>.</a:t>
            </a:r>
          </a:p>
          <a:p>
            <a:r>
              <a:rPr dirty="0"/>
              <a:t>• Kun </a:t>
            </a:r>
            <a:r>
              <a:rPr dirty="0" err="1"/>
              <a:t>oppilaat</a:t>
            </a:r>
            <a:r>
              <a:rPr dirty="0"/>
              <a:t> </a:t>
            </a:r>
            <a:r>
              <a:rPr dirty="0" err="1"/>
              <a:t>kokevat</a:t>
            </a:r>
            <a:r>
              <a:rPr dirty="0"/>
              <a:t> </a:t>
            </a:r>
            <a:r>
              <a:rPr dirty="0" err="1"/>
              <a:t>tulevansa</a:t>
            </a:r>
            <a:r>
              <a:rPr dirty="0"/>
              <a:t> </a:t>
            </a:r>
            <a:r>
              <a:rPr dirty="0" err="1"/>
              <a:t>kunnioitetuiksi</a:t>
            </a:r>
            <a:r>
              <a:rPr dirty="0"/>
              <a:t> </a:t>
            </a:r>
            <a:r>
              <a:rPr dirty="0" err="1"/>
              <a:t>myös</a:t>
            </a:r>
            <a:r>
              <a:rPr dirty="0"/>
              <a:t> </a:t>
            </a:r>
            <a:r>
              <a:rPr dirty="0" err="1"/>
              <a:t>verkossa</a:t>
            </a:r>
            <a:r>
              <a:rPr dirty="0"/>
              <a:t>, he </a:t>
            </a:r>
            <a:r>
              <a:rPr dirty="0" err="1"/>
              <a:t>osallistuvat</a:t>
            </a:r>
            <a:r>
              <a:rPr dirty="0"/>
              <a:t> </a:t>
            </a:r>
            <a:r>
              <a:rPr dirty="0" err="1"/>
              <a:t>aktiivisemmin</a:t>
            </a:r>
            <a:r>
              <a:rPr dirty="0"/>
              <a:t> ja </a:t>
            </a:r>
            <a:r>
              <a:rPr dirty="0" err="1"/>
              <a:t>uskaltavat</a:t>
            </a:r>
            <a:r>
              <a:rPr dirty="0"/>
              <a:t> </a:t>
            </a:r>
            <a:r>
              <a:rPr dirty="0" err="1"/>
              <a:t>kokeilla</a:t>
            </a:r>
            <a:r>
              <a:rPr dirty="0"/>
              <a:t> </a:t>
            </a:r>
            <a:r>
              <a:rPr dirty="0" err="1"/>
              <a:t>uusia</a:t>
            </a:r>
            <a:r>
              <a:rPr dirty="0"/>
              <a:t> </a:t>
            </a:r>
            <a:r>
              <a:rPr dirty="0" err="1"/>
              <a:t>asioita</a:t>
            </a:r>
            <a:r>
              <a:rPr dirty="0"/>
              <a:t>.</a:t>
            </a:r>
          </a:p>
          <a:p>
            <a:r>
              <a:rPr b="1" dirty="0" err="1"/>
              <a:t>Yhteenveto</a:t>
            </a:r>
            <a:r>
              <a:rPr b="1" dirty="0"/>
              <a:t> — </a:t>
            </a:r>
            <a:r>
              <a:rPr b="1" dirty="0" err="1"/>
              <a:t>Merkityksellisyys</a:t>
            </a:r>
            <a:endParaRPr b="1" dirty="0"/>
          </a:p>
          <a:p>
            <a:r>
              <a:rPr dirty="0"/>
              <a:t>• </a:t>
            </a:r>
            <a:r>
              <a:rPr dirty="0" err="1"/>
              <a:t>Nämä</a:t>
            </a:r>
            <a:r>
              <a:rPr dirty="0"/>
              <a:t> </a:t>
            </a:r>
            <a:r>
              <a:rPr dirty="0" err="1"/>
              <a:t>harjoitukset</a:t>
            </a:r>
            <a:r>
              <a:rPr dirty="0"/>
              <a:t> </a:t>
            </a:r>
            <a:r>
              <a:rPr dirty="0" err="1"/>
              <a:t>auttavat</a:t>
            </a:r>
            <a:r>
              <a:rPr dirty="0"/>
              <a:t> </a:t>
            </a:r>
            <a:r>
              <a:rPr dirty="0" err="1"/>
              <a:t>oppilaita</a:t>
            </a:r>
            <a:r>
              <a:rPr dirty="0"/>
              <a:t> </a:t>
            </a:r>
            <a:r>
              <a:rPr dirty="0" err="1"/>
              <a:t>liittämään</a:t>
            </a:r>
            <a:r>
              <a:rPr dirty="0"/>
              <a:t> </a:t>
            </a:r>
            <a:r>
              <a:rPr dirty="0" err="1"/>
              <a:t>digitaalisen</a:t>
            </a:r>
            <a:r>
              <a:rPr dirty="0"/>
              <a:t> </a:t>
            </a:r>
            <a:r>
              <a:rPr dirty="0" err="1"/>
              <a:t>toiminnan</a:t>
            </a:r>
            <a:r>
              <a:rPr dirty="0"/>
              <a:t> </a:t>
            </a:r>
            <a:r>
              <a:rPr dirty="0" err="1"/>
              <a:t>omiin</a:t>
            </a:r>
            <a:r>
              <a:rPr dirty="0"/>
              <a:t> </a:t>
            </a:r>
            <a:r>
              <a:rPr dirty="0" err="1"/>
              <a:t>tavoitteisiin</a:t>
            </a:r>
            <a:r>
              <a:rPr dirty="0"/>
              <a:t> ja </a:t>
            </a:r>
            <a:r>
              <a:rPr dirty="0" err="1"/>
              <a:t>arvoihin</a:t>
            </a:r>
            <a:r>
              <a:rPr dirty="0"/>
              <a:t>.</a:t>
            </a:r>
          </a:p>
          <a:p>
            <a:r>
              <a:rPr dirty="0"/>
              <a:t>• He </a:t>
            </a:r>
            <a:r>
              <a:rPr dirty="0" err="1"/>
              <a:t>oppivat</a:t>
            </a:r>
            <a:r>
              <a:rPr dirty="0"/>
              <a:t> </a:t>
            </a:r>
            <a:r>
              <a:rPr dirty="0" err="1"/>
              <a:t>kysymään</a:t>
            </a:r>
            <a:r>
              <a:rPr dirty="0"/>
              <a:t> “</a:t>
            </a:r>
            <a:r>
              <a:rPr dirty="0" err="1"/>
              <a:t>Miksi</a:t>
            </a:r>
            <a:r>
              <a:rPr dirty="0"/>
              <a:t> </a:t>
            </a:r>
            <a:r>
              <a:rPr dirty="0" err="1"/>
              <a:t>käytän</a:t>
            </a:r>
            <a:r>
              <a:rPr dirty="0"/>
              <a:t> </a:t>
            </a:r>
            <a:r>
              <a:rPr dirty="0" err="1"/>
              <a:t>tätä</a:t>
            </a:r>
            <a:r>
              <a:rPr dirty="0"/>
              <a:t> </a:t>
            </a:r>
            <a:r>
              <a:rPr dirty="0" err="1"/>
              <a:t>työkalua</a:t>
            </a:r>
            <a:r>
              <a:rPr dirty="0"/>
              <a:t>?” </a:t>
            </a:r>
            <a:r>
              <a:rPr dirty="0" err="1"/>
              <a:t>ennen</a:t>
            </a:r>
            <a:r>
              <a:rPr dirty="0"/>
              <a:t> </a:t>
            </a:r>
            <a:r>
              <a:rPr dirty="0" err="1"/>
              <a:t>kuin</a:t>
            </a:r>
            <a:r>
              <a:rPr dirty="0"/>
              <a:t> </a:t>
            </a:r>
            <a:r>
              <a:rPr dirty="0" err="1"/>
              <a:t>aloittavat</a:t>
            </a:r>
            <a:r>
              <a:rPr dirty="0"/>
              <a:t>.</a:t>
            </a:r>
          </a:p>
          <a:p>
            <a:r>
              <a:rPr dirty="0"/>
              <a:t>• </a:t>
            </a:r>
            <a:r>
              <a:rPr dirty="0" err="1"/>
              <a:t>Tavoitteellinen</a:t>
            </a:r>
            <a:r>
              <a:rPr dirty="0"/>
              <a:t> </a:t>
            </a:r>
            <a:r>
              <a:rPr dirty="0" err="1"/>
              <a:t>käyttö</a:t>
            </a:r>
            <a:r>
              <a:rPr dirty="0"/>
              <a:t> </a:t>
            </a:r>
            <a:r>
              <a:rPr dirty="0" err="1"/>
              <a:t>vähentää</a:t>
            </a:r>
            <a:r>
              <a:rPr dirty="0"/>
              <a:t> </a:t>
            </a:r>
            <a:r>
              <a:rPr dirty="0" err="1"/>
              <a:t>passiivista</a:t>
            </a:r>
            <a:r>
              <a:rPr dirty="0"/>
              <a:t> </a:t>
            </a:r>
            <a:r>
              <a:rPr dirty="0" err="1"/>
              <a:t>selailua</a:t>
            </a:r>
            <a:r>
              <a:rPr dirty="0"/>
              <a:t> ja </a:t>
            </a:r>
            <a:r>
              <a:rPr dirty="0" err="1"/>
              <a:t>lisää</a:t>
            </a:r>
            <a:r>
              <a:rPr dirty="0"/>
              <a:t> </a:t>
            </a:r>
            <a:r>
              <a:rPr dirty="0" err="1"/>
              <a:t>motivaatiota</a:t>
            </a:r>
            <a:r>
              <a:rPr dirty="0"/>
              <a:t>.</a:t>
            </a:r>
          </a:p>
          <a:p>
            <a:r>
              <a:rPr dirty="0"/>
              <a:t>• </a:t>
            </a:r>
            <a:r>
              <a:rPr dirty="0" err="1"/>
              <a:t>Merkityksellisyyden</a:t>
            </a:r>
            <a:r>
              <a:rPr dirty="0"/>
              <a:t> </a:t>
            </a:r>
            <a:r>
              <a:rPr dirty="0" err="1"/>
              <a:t>kokemus</a:t>
            </a:r>
            <a:r>
              <a:rPr dirty="0"/>
              <a:t> </a:t>
            </a:r>
            <a:r>
              <a:rPr dirty="0" err="1"/>
              <a:t>ohjaa</a:t>
            </a:r>
            <a:r>
              <a:rPr dirty="0"/>
              <a:t> </a:t>
            </a:r>
            <a:r>
              <a:rPr dirty="0" err="1"/>
              <a:t>käyttämään</a:t>
            </a:r>
            <a:r>
              <a:rPr dirty="0"/>
              <a:t> </a:t>
            </a:r>
            <a:r>
              <a:rPr dirty="0" err="1"/>
              <a:t>teknologiaa</a:t>
            </a:r>
            <a:r>
              <a:rPr dirty="0"/>
              <a:t> </a:t>
            </a:r>
            <a:r>
              <a:rPr dirty="0" err="1"/>
              <a:t>kasvun</a:t>
            </a:r>
            <a:r>
              <a:rPr dirty="0"/>
              <a:t> ja </a:t>
            </a:r>
            <a:r>
              <a:rPr dirty="0" err="1"/>
              <a:t>oppimisen</a:t>
            </a:r>
            <a:r>
              <a:rPr dirty="0"/>
              <a:t> </a:t>
            </a:r>
            <a:r>
              <a:rPr dirty="0" err="1"/>
              <a:t>tukena</a:t>
            </a:r>
            <a:r>
              <a:rPr dirty="0"/>
              <a:t>, </a:t>
            </a:r>
            <a:r>
              <a:rPr dirty="0" err="1"/>
              <a:t>ei</a:t>
            </a:r>
            <a:r>
              <a:rPr dirty="0"/>
              <a:t> </a:t>
            </a:r>
            <a:r>
              <a:rPr dirty="0" err="1"/>
              <a:t>häiriötekijänä</a:t>
            </a:r>
            <a:r>
              <a:rPr dirty="0"/>
              <a:t>.</a:t>
            </a:r>
          </a:p>
          <a:p>
            <a:r>
              <a:rPr b="1" dirty="0" err="1"/>
              <a:t>Yhteenveto</a:t>
            </a:r>
            <a:r>
              <a:rPr b="1" dirty="0"/>
              <a:t> — </a:t>
            </a:r>
            <a:r>
              <a:rPr b="1" dirty="0" err="1"/>
              <a:t>Aikaansaaminen</a:t>
            </a:r>
            <a:endParaRPr b="1" dirty="0"/>
          </a:p>
          <a:p>
            <a:r>
              <a:rPr dirty="0"/>
              <a:t>• </a:t>
            </a:r>
            <a:r>
              <a:rPr dirty="0" err="1"/>
              <a:t>Nämä</a:t>
            </a:r>
            <a:r>
              <a:rPr dirty="0"/>
              <a:t> </a:t>
            </a:r>
            <a:r>
              <a:rPr dirty="0" err="1"/>
              <a:t>rutiinit</a:t>
            </a:r>
            <a:r>
              <a:rPr dirty="0"/>
              <a:t> </a:t>
            </a:r>
            <a:r>
              <a:rPr dirty="0" err="1"/>
              <a:t>auttavat</a:t>
            </a:r>
            <a:r>
              <a:rPr dirty="0"/>
              <a:t> </a:t>
            </a:r>
            <a:r>
              <a:rPr dirty="0" err="1"/>
              <a:t>oppilaita</a:t>
            </a:r>
            <a:r>
              <a:rPr dirty="0"/>
              <a:t> </a:t>
            </a:r>
            <a:r>
              <a:rPr dirty="0" err="1"/>
              <a:t>näkemään</a:t>
            </a:r>
            <a:r>
              <a:rPr dirty="0"/>
              <a:t> </a:t>
            </a:r>
            <a:r>
              <a:rPr dirty="0" err="1"/>
              <a:t>edistymisensä</a:t>
            </a:r>
            <a:r>
              <a:rPr dirty="0"/>
              <a:t> ja </a:t>
            </a:r>
            <a:r>
              <a:rPr dirty="0" err="1"/>
              <a:t>vahvistamaan</a:t>
            </a:r>
            <a:r>
              <a:rPr dirty="0"/>
              <a:t> </a:t>
            </a:r>
            <a:r>
              <a:rPr dirty="0" err="1"/>
              <a:t>itseluottamusta</a:t>
            </a:r>
            <a:r>
              <a:rPr dirty="0"/>
              <a:t> </a:t>
            </a:r>
            <a:r>
              <a:rPr dirty="0" err="1"/>
              <a:t>digitaidoissa</a:t>
            </a:r>
            <a:r>
              <a:rPr dirty="0"/>
              <a:t>.</a:t>
            </a:r>
          </a:p>
          <a:p>
            <a:r>
              <a:rPr dirty="0"/>
              <a:t>• </a:t>
            </a:r>
            <a:r>
              <a:rPr dirty="0" err="1"/>
              <a:t>Pienten</a:t>
            </a:r>
            <a:r>
              <a:rPr dirty="0"/>
              <a:t> </a:t>
            </a:r>
            <a:r>
              <a:rPr dirty="0" err="1"/>
              <a:t>onnistumisten</a:t>
            </a:r>
            <a:r>
              <a:rPr dirty="0"/>
              <a:t> </a:t>
            </a:r>
            <a:r>
              <a:rPr dirty="0" err="1"/>
              <a:t>huomioiminen</a:t>
            </a:r>
            <a:r>
              <a:rPr dirty="0"/>
              <a:t> </a:t>
            </a:r>
            <a:r>
              <a:rPr dirty="0" err="1"/>
              <a:t>lisää</a:t>
            </a:r>
            <a:r>
              <a:rPr dirty="0"/>
              <a:t> </a:t>
            </a:r>
            <a:r>
              <a:rPr dirty="0" err="1"/>
              <a:t>motivaatiota</a:t>
            </a:r>
            <a:r>
              <a:rPr dirty="0"/>
              <a:t> ja </a:t>
            </a:r>
            <a:r>
              <a:rPr dirty="0" err="1"/>
              <a:t>tukee</a:t>
            </a:r>
            <a:r>
              <a:rPr dirty="0"/>
              <a:t> </a:t>
            </a:r>
            <a:r>
              <a:rPr dirty="0" err="1"/>
              <a:t>sinnikkyyttä</a:t>
            </a:r>
            <a:r>
              <a:rPr dirty="0"/>
              <a:t>.</a:t>
            </a:r>
          </a:p>
          <a:p>
            <a:r>
              <a:rPr dirty="0"/>
              <a:t>• </a:t>
            </a:r>
            <a:r>
              <a:rPr dirty="0" err="1"/>
              <a:t>Oppilaat</a:t>
            </a:r>
            <a:r>
              <a:rPr dirty="0"/>
              <a:t> </a:t>
            </a:r>
            <a:r>
              <a:rPr dirty="0" err="1"/>
              <a:t>oppivat</a:t>
            </a:r>
            <a:r>
              <a:rPr dirty="0"/>
              <a:t> </a:t>
            </a:r>
            <a:r>
              <a:rPr dirty="0" err="1"/>
              <a:t>arvostamaan</a:t>
            </a:r>
            <a:r>
              <a:rPr dirty="0"/>
              <a:t> </a:t>
            </a:r>
            <a:r>
              <a:rPr dirty="0" err="1"/>
              <a:t>kehittymistä</a:t>
            </a:r>
            <a:r>
              <a:rPr dirty="0"/>
              <a:t>, </a:t>
            </a:r>
            <a:r>
              <a:rPr dirty="0" err="1"/>
              <a:t>eivät</a:t>
            </a:r>
            <a:r>
              <a:rPr dirty="0"/>
              <a:t> </a:t>
            </a:r>
            <a:r>
              <a:rPr dirty="0" err="1"/>
              <a:t>täydellisyyttä</a:t>
            </a:r>
            <a:r>
              <a:rPr dirty="0"/>
              <a:t>.</a:t>
            </a:r>
          </a:p>
          <a:p>
            <a:r>
              <a:rPr dirty="0"/>
              <a:t>• Kun </a:t>
            </a:r>
            <a:r>
              <a:rPr dirty="0" err="1"/>
              <a:t>oppilaat</a:t>
            </a:r>
            <a:r>
              <a:rPr dirty="0"/>
              <a:t> </a:t>
            </a:r>
            <a:r>
              <a:rPr dirty="0" err="1"/>
              <a:t>kokevat</a:t>
            </a:r>
            <a:r>
              <a:rPr dirty="0"/>
              <a:t> </a:t>
            </a:r>
            <a:r>
              <a:rPr dirty="0" err="1"/>
              <a:t>osaavansa</a:t>
            </a:r>
            <a:r>
              <a:rPr dirty="0"/>
              <a:t> </a:t>
            </a:r>
            <a:r>
              <a:rPr dirty="0" err="1"/>
              <a:t>verkossa</a:t>
            </a:r>
            <a:r>
              <a:rPr dirty="0"/>
              <a:t>, </a:t>
            </a:r>
            <a:r>
              <a:rPr dirty="0" err="1"/>
              <a:t>heidän</a:t>
            </a:r>
            <a:r>
              <a:rPr dirty="0"/>
              <a:t> </a:t>
            </a:r>
            <a:r>
              <a:rPr dirty="0" err="1"/>
              <a:t>digihyvinvointinsa</a:t>
            </a:r>
            <a:r>
              <a:rPr dirty="0"/>
              <a:t> ja </a:t>
            </a:r>
            <a:r>
              <a:rPr dirty="0" err="1"/>
              <a:t>oppimistuloksensa</a:t>
            </a:r>
            <a:r>
              <a:rPr dirty="0"/>
              <a:t> </a:t>
            </a:r>
            <a:r>
              <a:rPr dirty="0" err="1"/>
              <a:t>paranevat</a:t>
            </a:r>
            <a:r>
              <a:rPr dirty="0"/>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Yhteenveto</a:t>
            </a:r>
          </a:p>
        </p:txBody>
      </p:sp>
      <p:sp>
        <p:nvSpPr>
          <p:cNvPr id="623" name="Google Shape;623;p91"/>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28625" lvl="0" indent="-228600" algn="l" rtl="0">
              <a:lnSpc>
                <a:spcPct val="90000"/>
              </a:lnSpc>
              <a:spcBef>
                <a:spcPts val="1000"/>
              </a:spcBef>
              <a:spcAft>
                <a:spcPts val="0"/>
              </a:spcAft>
              <a:buSzPts val="1800"/>
              <a:buFont typeface="Arial"/>
              <a:buNone/>
            </a:pPr>
            <a:r>
              <a:rPr sz="2400" dirty="0" err="1"/>
              <a:t>Yhdessä</a:t>
            </a:r>
            <a:r>
              <a:rPr sz="2400" dirty="0"/>
              <a:t> </a:t>
            </a:r>
            <a:r>
              <a:rPr sz="2400" dirty="0" err="1"/>
              <a:t>nämä</a:t>
            </a:r>
            <a:r>
              <a:rPr sz="2400" dirty="0"/>
              <a:t> </a:t>
            </a:r>
            <a:r>
              <a:rPr sz="2400" dirty="0" err="1"/>
              <a:t>harjoitukset</a:t>
            </a:r>
            <a:r>
              <a:rPr sz="2400" dirty="0"/>
              <a:t> </a:t>
            </a:r>
            <a:r>
              <a:rPr sz="2400" dirty="0" err="1"/>
              <a:t>tarjoavat</a:t>
            </a:r>
            <a:r>
              <a:rPr sz="2400" dirty="0"/>
              <a:t> </a:t>
            </a:r>
            <a:r>
              <a:rPr sz="2400" dirty="0" err="1"/>
              <a:t>käytännöllisiä</a:t>
            </a:r>
            <a:r>
              <a:rPr sz="2400" dirty="0"/>
              <a:t> </a:t>
            </a:r>
            <a:r>
              <a:rPr sz="2400" dirty="0" err="1"/>
              <a:t>tapoja</a:t>
            </a:r>
            <a:r>
              <a:rPr sz="2400" dirty="0"/>
              <a:t> </a:t>
            </a:r>
            <a:r>
              <a:rPr sz="2400" dirty="0" err="1"/>
              <a:t>tukea</a:t>
            </a:r>
            <a:r>
              <a:rPr sz="2400" dirty="0"/>
              <a:t> </a:t>
            </a:r>
            <a:r>
              <a:rPr sz="2400" dirty="0" err="1"/>
              <a:t>oppilaiden</a:t>
            </a:r>
            <a:r>
              <a:rPr sz="2400" dirty="0"/>
              <a:t> </a:t>
            </a:r>
            <a:r>
              <a:rPr sz="2400" dirty="0" err="1"/>
              <a:t>digihyvinvointia</a:t>
            </a:r>
            <a:r>
              <a:rPr sz="2400" dirty="0"/>
              <a:t> </a:t>
            </a:r>
            <a:r>
              <a:rPr sz="2400" dirty="0" err="1"/>
              <a:t>kaikilla</a:t>
            </a:r>
            <a:r>
              <a:rPr sz="2400" dirty="0"/>
              <a:t> PERMA-</a:t>
            </a:r>
            <a:r>
              <a:rPr sz="2400" dirty="0" err="1"/>
              <a:t>osa</a:t>
            </a:r>
            <a:r>
              <a:rPr sz="2400" dirty="0"/>
              <a:t>-</a:t>
            </a:r>
            <a:r>
              <a:rPr sz="2400" dirty="0" err="1"/>
              <a:t>alueilla</a:t>
            </a:r>
            <a:r>
              <a:rPr sz="2400" dirty="0"/>
              <a:t>. </a:t>
            </a:r>
            <a:r>
              <a:rPr sz="2400" dirty="0" err="1"/>
              <a:t>Autat</a:t>
            </a:r>
            <a:r>
              <a:rPr sz="2400" dirty="0"/>
              <a:t> </a:t>
            </a:r>
            <a:r>
              <a:rPr sz="2400" dirty="0" err="1"/>
              <a:t>oppilaita</a:t>
            </a:r>
            <a:r>
              <a:rPr sz="2400" dirty="0"/>
              <a:t> </a:t>
            </a:r>
            <a:r>
              <a:rPr sz="2400" dirty="0" err="1"/>
              <a:t>ymmärtämään</a:t>
            </a:r>
            <a:r>
              <a:rPr sz="2400" dirty="0"/>
              <a:t> </a:t>
            </a:r>
            <a:r>
              <a:rPr sz="2400" dirty="0" err="1"/>
              <a:t>tunteitaan</a:t>
            </a:r>
            <a:r>
              <a:rPr sz="2400" dirty="0"/>
              <a:t>, </a:t>
            </a:r>
            <a:r>
              <a:rPr sz="2400" dirty="0" err="1"/>
              <a:t>keskittymään</a:t>
            </a:r>
            <a:r>
              <a:rPr sz="2400" dirty="0"/>
              <a:t>, </a:t>
            </a:r>
            <a:r>
              <a:rPr sz="2400" dirty="0" err="1"/>
              <a:t>rakentamaan</a:t>
            </a:r>
            <a:r>
              <a:rPr sz="2400" dirty="0"/>
              <a:t> </a:t>
            </a:r>
            <a:r>
              <a:rPr sz="2400" dirty="0" err="1"/>
              <a:t>terveitä</a:t>
            </a:r>
            <a:r>
              <a:rPr sz="2400" dirty="0"/>
              <a:t> </a:t>
            </a:r>
            <a:r>
              <a:rPr sz="2400" dirty="0" err="1"/>
              <a:t>ihmissuhteita</a:t>
            </a:r>
            <a:r>
              <a:rPr sz="2400" dirty="0"/>
              <a:t>, </a:t>
            </a:r>
            <a:r>
              <a:rPr sz="2400" dirty="0" err="1"/>
              <a:t>käyttämään</a:t>
            </a:r>
            <a:r>
              <a:rPr sz="2400" dirty="0"/>
              <a:t> </a:t>
            </a:r>
            <a:r>
              <a:rPr sz="2400" dirty="0" err="1"/>
              <a:t>teknologiaa</a:t>
            </a:r>
            <a:r>
              <a:rPr sz="2400" dirty="0"/>
              <a:t> </a:t>
            </a:r>
            <a:r>
              <a:rPr sz="2400" dirty="0" err="1"/>
              <a:t>tarkoituksellisesti</a:t>
            </a:r>
            <a:r>
              <a:rPr sz="2400" dirty="0"/>
              <a:t> ja </a:t>
            </a:r>
            <a:r>
              <a:rPr sz="2400" dirty="0" err="1"/>
              <a:t>huomaamaan</a:t>
            </a:r>
            <a:r>
              <a:rPr sz="2400" dirty="0"/>
              <a:t> </a:t>
            </a:r>
            <a:r>
              <a:rPr sz="2400" dirty="0" err="1"/>
              <a:t>oman</a:t>
            </a:r>
            <a:r>
              <a:rPr sz="2400" dirty="0"/>
              <a:t> </a:t>
            </a:r>
            <a:r>
              <a:rPr sz="2400" dirty="0" err="1"/>
              <a:t>edistymisensä</a:t>
            </a:r>
            <a:r>
              <a:rPr sz="2400" dirty="0"/>
              <a:t>.</a:t>
            </a:r>
          </a:p>
          <a:p>
            <a:endParaRPr sz="2400" dirty="0"/>
          </a:p>
          <a:p>
            <a:r>
              <a:rPr sz="2400" dirty="0" err="1"/>
              <a:t>Tämä</a:t>
            </a:r>
            <a:r>
              <a:rPr sz="2400" dirty="0"/>
              <a:t> </a:t>
            </a:r>
            <a:r>
              <a:rPr sz="2400" dirty="0" err="1"/>
              <a:t>lähestymistapa</a:t>
            </a:r>
            <a:r>
              <a:rPr sz="2400" dirty="0"/>
              <a:t> </a:t>
            </a:r>
            <a:r>
              <a:rPr sz="2400" dirty="0" err="1"/>
              <a:t>rakentaa</a:t>
            </a:r>
            <a:r>
              <a:rPr sz="2400" dirty="0"/>
              <a:t> </a:t>
            </a:r>
            <a:r>
              <a:rPr sz="2400" dirty="0" err="1"/>
              <a:t>terveempiä</a:t>
            </a:r>
            <a:r>
              <a:rPr sz="2400" dirty="0"/>
              <a:t> </a:t>
            </a:r>
            <a:r>
              <a:rPr sz="2400" dirty="0" err="1"/>
              <a:t>digikäytänteitä</a:t>
            </a:r>
            <a:r>
              <a:rPr sz="2400" dirty="0"/>
              <a:t>, </a:t>
            </a:r>
            <a:r>
              <a:rPr sz="2400" dirty="0" err="1"/>
              <a:t>vahvempia</a:t>
            </a:r>
            <a:r>
              <a:rPr sz="2400" dirty="0"/>
              <a:t> </a:t>
            </a:r>
            <a:r>
              <a:rPr sz="2400" dirty="0" err="1"/>
              <a:t>oppimisrutiineja</a:t>
            </a:r>
            <a:r>
              <a:rPr sz="2400" dirty="0"/>
              <a:t> ja </a:t>
            </a:r>
            <a:r>
              <a:rPr sz="2400" dirty="0" err="1"/>
              <a:t>myönteisemmän</a:t>
            </a:r>
            <a:r>
              <a:rPr sz="2400" dirty="0"/>
              <a:t> </a:t>
            </a:r>
            <a:r>
              <a:rPr sz="2400" dirty="0" err="1"/>
              <a:t>luokkailmapiirin</a:t>
            </a:r>
            <a:r>
              <a:rPr sz="2400" dirty="0"/>
              <a:t>. </a:t>
            </a:r>
            <a:r>
              <a:rPr sz="2400" dirty="0" err="1"/>
              <a:t>Sinulla</a:t>
            </a:r>
            <a:r>
              <a:rPr sz="2400" dirty="0"/>
              <a:t> on </a:t>
            </a:r>
            <a:r>
              <a:rPr sz="2400" dirty="0" err="1"/>
              <a:t>nyt</a:t>
            </a:r>
            <a:r>
              <a:rPr sz="2400" dirty="0"/>
              <a:t> </a:t>
            </a:r>
            <a:r>
              <a:rPr sz="2400" dirty="0" err="1"/>
              <a:t>kokonainen</a:t>
            </a:r>
            <a:r>
              <a:rPr sz="2400" dirty="0"/>
              <a:t> </a:t>
            </a:r>
            <a:r>
              <a:rPr sz="2400" dirty="0" err="1"/>
              <a:t>työkalupakki</a:t>
            </a:r>
            <a:r>
              <a:rPr sz="2400" dirty="0"/>
              <a:t>, </a:t>
            </a:r>
            <a:r>
              <a:rPr sz="2400" dirty="0" err="1"/>
              <a:t>jolla</a:t>
            </a:r>
            <a:r>
              <a:rPr sz="2400" dirty="0"/>
              <a:t> </a:t>
            </a:r>
            <a:r>
              <a:rPr sz="2400" dirty="0" err="1"/>
              <a:t>tuet</a:t>
            </a:r>
            <a:r>
              <a:rPr sz="2400" dirty="0"/>
              <a:t> </a:t>
            </a:r>
            <a:r>
              <a:rPr sz="2400" dirty="0" err="1"/>
              <a:t>oppilaita</a:t>
            </a:r>
            <a:r>
              <a:rPr sz="2400" dirty="0"/>
              <a:t> </a:t>
            </a:r>
            <a:r>
              <a:rPr sz="2400" dirty="0" err="1"/>
              <a:t>kohti</a:t>
            </a:r>
            <a:r>
              <a:rPr sz="2400" dirty="0"/>
              <a:t> </a:t>
            </a:r>
            <a:r>
              <a:rPr sz="2400" dirty="0" err="1"/>
              <a:t>tasapainoista</a:t>
            </a:r>
            <a:r>
              <a:rPr sz="2400" dirty="0"/>
              <a:t>, </a:t>
            </a:r>
            <a:r>
              <a:rPr sz="2400" dirty="0" err="1"/>
              <a:t>tietoista</a:t>
            </a:r>
            <a:r>
              <a:rPr sz="2400" dirty="0"/>
              <a:t> ja </a:t>
            </a:r>
            <a:r>
              <a:rPr sz="2400" dirty="0" err="1"/>
              <a:t>luottavaista</a:t>
            </a:r>
            <a:r>
              <a:rPr sz="2400" dirty="0"/>
              <a:t> </a:t>
            </a:r>
            <a:r>
              <a:rPr sz="2400" dirty="0" err="1"/>
              <a:t>digikäyttöä</a:t>
            </a:r>
            <a:r>
              <a:rPr sz="2400" dirty="0"/>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2"/>
          <p:cNvSpPr txBox="1">
            <a:spLocks noGrp="1"/>
          </p:cNvSpPr>
          <p:nvPr>
            <p:ph type="title"/>
          </p:nvPr>
        </p:nvSpPr>
        <p:spPr>
          <a:xfrm>
            <a:off x="97971" y="202829"/>
            <a:ext cx="11944351" cy="381066"/>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sz="3200" dirty="0" err="1"/>
              <a:t>Moduuli</a:t>
            </a:r>
            <a:r>
              <a:rPr sz="3200" dirty="0"/>
              <a:t> 2 – </a:t>
            </a:r>
            <a:r>
              <a:rPr sz="3200" dirty="0" err="1"/>
              <a:t>päätös</a:t>
            </a:r>
            <a:r>
              <a:rPr sz="3200" dirty="0"/>
              <a:t>: </a:t>
            </a:r>
            <a:r>
              <a:rPr sz="3200" dirty="0" err="1"/>
              <a:t>Digihyvinvoinnin</a:t>
            </a:r>
            <a:r>
              <a:rPr sz="3200" dirty="0"/>
              <a:t> </a:t>
            </a:r>
            <a:r>
              <a:rPr sz="3200" dirty="0" err="1"/>
              <a:t>vahvistaminen</a:t>
            </a:r>
            <a:r>
              <a:rPr sz="3200" dirty="0"/>
              <a:t> </a:t>
            </a:r>
            <a:r>
              <a:rPr sz="3200" dirty="0" err="1"/>
              <a:t>koulussa</a:t>
            </a:r>
            <a:endParaRPr sz="3200" dirty="0"/>
          </a:p>
        </p:txBody>
      </p:sp>
      <p:sp>
        <p:nvSpPr>
          <p:cNvPr id="630" name="Google Shape;630;p9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85725" lvl="0" indent="-12700" algn="l" rtl="0">
              <a:lnSpc>
                <a:spcPct val="90000"/>
              </a:lnSpc>
              <a:spcBef>
                <a:spcPts val="1000"/>
              </a:spcBef>
              <a:spcAft>
                <a:spcPts val="0"/>
              </a:spcAft>
              <a:buSzPts val="1800"/>
              <a:buNone/>
            </a:pPr>
            <a:r>
              <a:rPr sz="2000" b="1" dirty="0" err="1"/>
              <a:t>Moduuli</a:t>
            </a:r>
            <a:r>
              <a:rPr sz="2000" b="1" dirty="0"/>
              <a:t> </a:t>
            </a:r>
            <a:r>
              <a:rPr sz="2000" b="1" dirty="0" err="1"/>
              <a:t>auttoi</a:t>
            </a:r>
            <a:r>
              <a:rPr sz="2000" b="1" dirty="0"/>
              <a:t> </a:t>
            </a:r>
            <a:r>
              <a:rPr sz="2000" b="1" dirty="0" err="1"/>
              <a:t>sinua</a:t>
            </a:r>
            <a:r>
              <a:rPr sz="2000" b="1" dirty="0"/>
              <a:t>:</a:t>
            </a:r>
          </a:p>
          <a:p>
            <a:r>
              <a:rPr sz="2000" dirty="0"/>
              <a:t>• </a:t>
            </a:r>
            <a:r>
              <a:rPr sz="2000" dirty="0" err="1"/>
              <a:t>ymmärtämään</a:t>
            </a:r>
            <a:r>
              <a:rPr sz="2000" dirty="0"/>
              <a:t> </a:t>
            </a:r>
            <a:r>
              <a:rPr sz="2000" dirty="0" err="1"/>
              <a:t>opettajien</a:t>
            </a:r>
            <a:r>
              <a:rPr sz="2000" dirty="0"/>
              <a:t> ja </a:t>
            </a:r>
            <a:r>
              <a:rPr sz="2000" dirty="0" err="1"/>
              <a:t>oppilaiden</a:t>
            </a:r>
            <a:r>
              <a:rPr sz="2000" dirty="0"/>
              <a:t> </a:t>
            </a:r>
            <a:r>
              <a:rPr sz="2000" dirty="0" err="1"/>
              <a:t>digitaalisia</a:t>
            </a:r>
            <a:r>
              <a:rPr sz="2000" dirty="0"/>
              <a:t> </a:t>
            </a:r>
            <a:r>
              <a:rPr sz="2000" dirty="0" err="1"/>
              <a:t>rajoja</a:t>
            </a:r>
            <a:endParaRPr sz="2000" dirty="0"/>
          </a:p>
          <a:p>
            <a:r>
              <a:rPr sz="2000" dirty="0"/>
              <a:t>• </a:t>
            </a:r>
            <a:r>
              <a:rPr sz="2000" dirty="0" err="1"/>
              <a:t>hyödyntämään</a:t>
            </a:r>
            <a:r>
              <a:rPr sz="2000" dirty="0"/>
              <a:t> </a:t>
            </a:r>
            <a:r>
              <a:rPr sz="2000" dirty="0" err="1"/>
              <a:t>reflektiota</a:t>
            </a:r>
            <a:r>
              <a:rPr sz="2000" dirty="0"/>
              <a:t> </a:t>
            </a:r>
            <a:r>
              <a:rPr sz="2000" dirty="0" err="1"/>
              <a:t>terveempien</a:t>
            </a:r>
            <a:r>
              <a:rPr sz="2000" dirty="0"/>
              <a:t> </a:t>
            </a:r>
            <a:r>
              <a:rPr sz="2000" dirty="0" err="1"/>
              <a:t>digikäytänteiden</a:t>
            </a:r>
            <a:r>
              <a:rPr sz="2000" dirty="0"/>
              <a:t> </a:t>
            </a:r>
            <a:r>
              <a:rPr sz="2000" dirty="0" err="1"/>
              <a:t>ohjaamisessa</a:t>
            </a:r>
            <a:endParaRPr sz="2000" dirty="0"/>
          </a:p>
          <a:p>
            <a:r>
              <a:rPr sz="2000" dirty="0"/>
              <a:t>• </a:t>
            </a:r>
            <a:r>
              <a:rPr sz="2000" dirty="0" err="1"/>
              <a:t>arvioimaan</a:t>
            </a:r>
            <a:r>
              <a:rPr sz="2000" dirty="0"/>
              <a:t> </a:t>
            </a:r>
            <a:r>
              <a:rPr sz="2000" dirty="0" err="1"/>
              <a:t>oppilaiden</a:t>
            </a:r>
            <a:r>
              <a:rPr sz="2000" dirty="0"/>
              <a:t> </a:t>
            </a:r>
            <a:r>
              <a:rPr sz="2000" dirty="0" err="1"/>
              <a:t>digihyvinvointia</a:t>
            </a:r>
            <a:r>
              <a:rPr sz="2000" dirty="0"/>
              <a:t> PERMA-</a:t>
            </a:r>
            <a:r>
              <a:rPr sz="2000" dirty="0" err="1"/>
              <a:t>viitekehyksen</a:t>
            </a:r>
            <a:r>
              <a:rPr sz="2000" dirty="0"/>
              <a:t> </a:t>
            </a:r>
            <a:r>
              <a:rPr sz="2000" dirty="0" err="1"/>
              <a:t>avulla</a:t>
            </a:r>
            <a:endParaRPr sz="2000" dirty="0"/>
          </a:p>
          <a:p>
            <a:r>
              <a:rPr sz="2000" dirty="0"/>
              <a:t>• </a:t>
            </a:r>
            <a:r>
              <a:rPr sz="2000" dirty="0" err="1"/>
              <a:t>yhteiskehittämään</a:t>
            </a:r>
            <a:r>
              <a:rPr sz="2000" dirty="0"/>
              <a:t> </a:t>
            </a:r>
            <a:r>
              <a:rPr sz="2000" dirty="0" err="1"/>
              <a:t>luokan</a:t>
            </a:r>
            <a:r>
              <a:rPr sz="2000" dirty="0"/>
              <a:t> </a:t>
            </a:r>
            <a:r>
              <a:rPr sz="2000" dirty="0" err="1"/>
              <a:t>digisääntöjä</a:t>
            </a:r>
            <a:r>
              <a:rPr sz="2000" dirty="0"/>
              <a:t> ja </a:t>
            </a:r>
            <a:r>
              <a:rPr sz="2000" dirty="0" err="1"/>
              <a:t>rutiineja</a:t>
            </a:r>
            <a:endParaRPr sz="2000" dirty="0"/>
          </a:p>
          <a:p>
            <a:r>
              <a:rPr sz="2000" dirty="0"/>
              <a:t>• </a:t>
            </a:r>
            <a:r>
              <a:rPr sz="2000" dirty="0" err="1"/>
              <a:t>soveltamaan</a:t>
            </a:r>
            <a:r>
              <a:rPr sz="2000" dirty="0"/>
              <a:t> </a:t>
            </a:r>
            <a:r>
              <a:rPr sz="2000" dirty="0" err="1"/>
              <a:t>kohdennettuja</a:t>
            </a:r>
            <a:r>
              <a:rPr sz="2000" dirty="0"/>
              <a:t>, PERMA-</a:t>
            </a:r>
            <a:r>
              <a:rPr sz="2000" dirty="0" err="1"/>
              <a:t>pohjaisia</a:t>
            </a:r>
            <a:r>
              <a:rPr sz="2000" dirty="0"/>
              <a:t> </a:t>
            </a:r>
            <a:r>
              <a:rPr sz="2000" dirty="0" err="1"/>
              <a:t>harjoituksia</a:t>
            </a:r>
            <a:r>
              <a:rPr sz="2000" dirty="0"/>
              <a:t> </a:t>
            </a:r>
            <a:r>
              <a:rPr sz="2000" dirty="0" err="1"/>
              <a:t>kaikilla</a:t>
            </a:r>
            <a:r>
              <a:rPr sz="2000" dirty="0"/>
              <a:t> </a:t>
            </a:r>
            <a:r>
              <a:rPr sz="2000" dirty="0" err="1"/>
              <a:t>osa-alueilla</a:t>
            </a:r>
            <a:endParaRPr sz="2000" dirty="0"/>
          </a:p>
          <a:p>
            <a:r>
              <a:rPr sz="2000" dirty="0"/>
              <a:t>• </a:t>
            </a:r>
            <a:r>
              <a:rPr sz="2000" dirty="0" err="1"/>
              <a:t>käyttämään</a:t>
            </a:r>
            <a:r>
              <a:rPr sz="2000" dirty="0"/>
              <a:t> </a:t>
            </a:r>
            <a:r>
              <a:rPr sz="2000" dirty="0" err="1"/>
              <a:t>Luokkahuoneen</a:t>
            </a:r>
            <a:r>
              <a:rPr sz="2000" dirty="0"/>
              <a:t> </a:t>
            </a:r>
            <a:r>
              <a:rPr sz="2000" dirty="0" err="1"/>
              <a:t>kompassia</a:t>
            </a:r>
            <a:r>
              <a:rPr sz="2000" dirty="0"/>
              <a:t> </a:t>
            </a:r>
            <a:r>
              <a:rPr sz="2000" dirty="0" err="1"/>
              <a:t>oivallusten</a:t>
            </a:r>
            <a:r>
              <a:rPr sz="2000" dirty="0"/>
              <a:t> </a:t>
            </a:r>
            <a:r>
              <a:rPr sz="2000" dirty="0" err="1"/>
              <a:t>viemiseksi</a:t>
            </a:r>
            <a:r>
              <a:rPr sz="2000" dirty="0"/>
              <a:t> </a:t>
            </a:r>
            <a:r>
              <a:rPr sz="2000" dirty="0" err="1"/>
              <a:t>toiminnaksi</a:t>
            </a:r>
            <a:endParaRPr sz="2000" dirty="0"/>
          </a:p>
          <a:p>
            <a:endParaRPr sz="2000" dirty="0"/>
          </a:p>
          <a:p>
            <a:r>
              <a:rPr sz="2000" b="1" dirty="0"/>
              <a:t>Kun </a:t>
            </a:r>
            <a:r>
              <a:rPr sz="2000" b="1" dirty="0" err="1"/>
              <a:t>olet</a:t>
            </a:r>
            <a:r>
              <a:rPr sz="2000" b="1" dirty="0"/>
              <a:t> </a:t>
            </a:r>
            <a:r>
              <a:rPr sz="2000" b="1" dirty="0" err="1"/>
              <a:t>suorittanut</a:t>
            </a:r>
            <a:r>
              <a:rPr sz="2000" b="1" dirty="0"/>
              <a:t> </a:t>
            </a:r>
            <a:r>
              <a:rPr sz="2000" b="1" dirty="0" err="1"/>
              <a:t>Osion</a:t>
            </a:r>
            <a:r>
              <a:rPr sz="2000" b="1" dirty="0"/>
              <a:t> 2.4, </a:t>
            </a:r>
            <a:r>
              <a:rPr sz="2000" b="1" dirty="0" err="1"/>
              <a:t>sinulla</a:t>
            </a:r>
            <a:r>
              <a:rPr sz="2000" b="1" dirty="0"/>
              <a:t> on:</a:t>
            </a:r>
          </a:p>
          <a:p>
            <a:r>
              <a:rPr sz="2000" dirty="0"/>
              <a:t>• </a:t>
            </a:r>
            <a:r>
              <a:rPr sz="2000" dirty="0" err="1"/>
              <a:t>kokonainen</a:t>
            </a:r>
            <a:r>
              <a:rPr sz="2000" dirty="0"/>
              <a:t> </a:t>
            </a:r>
            <a:r>
              <a:rPr sz="2000" dirty="0" err="1"/>
              <a:t>työkalupakki</a:t>
            </a:r>
            <a:r>
              <a:rPr sz="2000" dirty="0"/>
              <a:t> </a:t>
            </a:r>
            <a:r>
              <a:rPr sz="2000" dirty="0" err="1"/>
              <a:t>digihyvinvoinnin</a:t>
            </a:r>
            <a:r>
              <a:rPr sz="2000" dirty="0"/>
              <a:t> </a:t>
            </a:r>
            <a:r>
              <a:rPr sz="2000" dirty="0" err="1"/>
              <a:t>tunnistamiseen</a:t>
            </a:r>
            <a:r>
              <a:rPr sz="2000" dirty="0"/>
              <a:t>, </a:t>
            </a:r>
            <a:r>
              <a:rPr sz="2000" dirty="0" err="1"/>
              <a:t>tukemiseen</a:t>
            </a:r>
            <a:r>
              <a:rPr sz="2000" dirty="0"/>
              <a:t> ja </a:t>
            </a:r>
            <a:r>
              <a:rPr sz="2000" dirty="0" err="1"/>
              <a:t>kehittämiseen</a:t>
            </a:r>
            <a:endParaRPr sz="2000" dirty="0"/>
          </a:p>
          <a:p>
            <a:r>
              <a:rPr sz="2000" dirty="0"/>
              <a:t>• </a:t>
            </a:r>
            <a:r>
              <a:rPr sz="2000" dirty="0" err="1"/>
              <a:t>keinoja</a:t>
            </a:r>
            <a:r>
              <a:rPr sz="2000" dirty="0"/>
              <a:t>, </a:t>
            </a:r>
            <a:r>
              <a:rPr sz="2000" dirty="0" err="1"/>
              <a:t>jotka</a:t>
            </a:r>
            <a:r>
              <a:rPr sz="2000" dirty="0"/>
              <a:t> </a:t>
            </a:r>
            <a:r>
              <a:rPr sz="2000" dirty="0" err="1"/>
              <a:t>tukevat</a:t>
            </a:r>
            <a:r>
              <a:rPr sz="2000" dirty="0"/>
              <a:t> </a:t>
            </a:r>
            <a:r>
              <a:rPr sz="2000" dirty="0" err="1"/>
              <a:t>tunne</a:t>
            </a:r>
            <a:r>
              <a:rPr sz="2000" dirty="0"/>
              <a:t>-, </a:t>
            </a:r>
            <a:r>
              <a:rPr sz="2000" dirty="0" err="1"/>
              <a:t>ajattelu</a:t>
            </a:r>
            <a:r>
              <a:rPr sz="2000" dirty="0"/>
              <a:t>- ja </a:t>
            </a:r>
            <a:r>
              <a:rPr sz="2000" dirty="0" err="1"/>
              <a:t>sosiaalista</a:t>
            </a:r>
            <a:r>
              <a:rPr sz="2000" dirty="0"/>
              <a:t> </a:t>
            </a:r>
            <a:r>
              <a:rPr sz="2000" dirty="0" err="1"/>
              <a:t>kehitystä</a:t>
            </a:r>
            <a:endParaRPr sz="2000" dirty="0"/>
          </a:p>
          <a:p>
            <a:r>
              <a:rPr sz="2000" dirty="0"/>
              <a:t>• </a:t>
            </a:r>
            <a:r>
              <a:rPr sz="2000" dirty="0" err="1"/>
              <a:t>valmiita</a:t>
            </a:r>
            <a:r>
              <a:rPr sz="2000" dirty="0"/>
              <a:t> </a:t>
            </a:r>
            <a:r>
              <a:rPr sz="2000" dirty="0" err="1"/>
              <a:t>luokkahuoneharjoituksia</a:t>
            </a:r>
            <a:r>
              <a:rPr sz="2000" dirty="0"/>
              <a:t> </a:t>
            </a:r>
            <a:r>
              <a:rPr sz="2000" dirty="0" err="1"/>
              <a:t>käyttöönottoon</a:t>
            </a:r>
            <a:endParaRPr sz="2000" dirty="0"/>
          </a:p>
          <a:p>
            <a:r>
              <a:rPr sz="2000" dirty="0"/>
              <a:t>• </a:t>
            </a:r>
            <a:r>
              <a:rPr sz="2000" dirty="0" err="1"/>
              <a:t>perusta</a:t>
            </a:r>
            <a:r>
              <a:rPr sz="2000" dirty="0"/>
              <a:t> </a:t>
            </a:r>
            <a:r>
              <a:rPr sz="2000" dirty="0" err="1"/>
              <a:t>digihyvinvointia</a:t>
            </a:r>
            <a:r>
              <a:rPr sz="2000" dirty="0"/>
              <a:t> </a:t>
            </a:r>
            <a:r>
              <a:rPr sz="2000" dirty="0" err="1"/>
              <a:t>tukevan</a:t>
            </a:r>
            <a:r>
              <a:rPr sz="2000" dirty="0"/>
              <a:t> </a:t>
            </a:r>
            <a:r>
              <a:rPr sz="2000" dirty="0" err="1"/>
              <a:t>toimintakulttuurin</a:t>
            </a:r>
            <a:r>
              <a:rPr sz="2000" dirty="0"/>
              <a:t> </a:t>
            </a:r>
            <a:r>
              <a:rPr sz="2000" dirty="0" err="1"/>
              <a:t>rakentamiseen</a:t>
            </a:r>
            <a:r>
              <a:rPr sz="2000" dirty="0"/>
              <a:t> </a:t>
            </a:r>
            <a:r>
              <a:rPr sz="2000" dirty="0" err="1"/>
              <a:t>koko</a:t>
            </a:r>
            <a:r>
              <a:rPr sz="2000" dirty="0"/>
              <a:t> </a:t>
            </a:r>
            <a:r>
              <a:rPr sz="2000" dirty="0" err="1"/>
              <a:t>koulussa</a:t>
            </a:r>
            <a:endParaRPr sz="2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t>https://perma-digital.eu/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PERMA digitaalinen hyvinvointi indeksi</a:t>
            </a:r>
          </a:p>
        </p:txBody>
      </p:sp>
      <p:sp>
        <p:nvSpPr>
          <p:cNvPr id="95" name="Google Shape;95;p24"/>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sz="2000" dirty="0"/>
              <a:t>• </a:t>
            </a:r>
            <a:r>
              <a:rPr sz="2000" dirty="0" err="1"/>
              <a:t>Digitaalinen</a:t>
            </a:r>
            <a:r>
              <a:rPr sz="2000" dirty="0"/>
              <a:t> </a:t>
            </a:r>
            <a:r>
              <a:rPr sz="2000" dirty="0" err="1"/>
              <a:t>hyvinvointi</a:t>
            </a:r>
            <a:r>
              <a:rPr sz="2000" dirty="0"/>
              <a:t> on </a:t>
            </a:r>
            <a:r>
              <a:rPr sz="2000" dirty="0" err="1"/>
              <a:t>olennainen</a:t>
            </a:r>
            <a:r>
              <a:rPr sz="2000" dirty="0"/>
              <a:t> </a:t>
            </a:r>
            <a:r>
              <a:rPr sz="2000" dirty="0" err="1"/>
              <a:t>osa</a:t>
            </a:r>
            <a:r>
              <a:rPr sz="2000" dirty="0"/>
              <a:t> </a:t>
            </a:r>
            <a:r>
              <a:rPr sz="2000" dirty="0" err="1"/>
              <a:t>opettajan</a:t>
            </a:r>
            <a:r>
              <a:rPr sz="2000" dirty="0"/>
              <a:t> </a:t>
            </a:r>
            <a:r>
              <a:rPr sz="2000" dirty="0" err="1"/>
              <a:t>kokonaisvaltaista</a:t>
            </a:r>
            <a:r>
              <a:rPr sz="2000" dirty="0"/>
              <a:t> </a:t>
            </a:r>
            <a:r>
              <a:rPr sz="2000" dirty="0" err="1"/>
              <a:t>hyvinvointia</a:t>
            </a:r>
            <a:r>
              <a:rPr sz="2000" dirty="0"/>
              <a:t>.</a:t>
            </a:r>
          </a:p>
          <a:p>
            <a:r>
              <a:rPr sz="2000" dirty="0"/>
              <a:t>• </a:t>
            </a:r>
            <a:r>
              <a:rPr sz="2000" dirty="0" err="1"/>
              <a:t>Suorituksen</a:t>
            </a:r>
            <a:r>
              <a:rPr sz="2000" dirty="0"/>
              <a:t>, </a:t>
            </a:r>
            <a:r>
              <a:rPr sz="2000" dirty="0" err="1"/>
              <a:t>onnistumisten</a:t>
            </a:r>
            <a:r>
              <a:rPr sz="2000" dirty="0"/>
              <a:t> ja </a:t>
            </a:r>
            <a:r>
              <a:rPr sz="2000" dirty="0" err="1"/>
              <a:t>tyytyväisyyden</a:t>
            </a:r>
            <a:r>
              <a:rPr sz="2000" dirty="0"/>
              <a:t> </a:t>
            </a:r>
            <a:r>
              <a:rPr sz="2000" dirty="0" err="1"/>
              <a:t>tarkoituksenmukainen</a:t>
            </a:r>
            <a:r>
              <a:rPr sz="2000" dirty="0"/>
              <a:t> </a:t>
            </a:r>
            <a:r>
              <a:rPr sz="2000" dirty="0" err="1"/>
              <a:t>tarkastelu</a:t>
            </a:r>
            <a:r>
              <a:rPr sz="2000" dirty="0"/>
              <a:t> </a:t>
            </a:r>
            <a:r>
              <a:rPr sz="2000" dirty="0" err="1"/>
              <a:t>tukee</a:t>
            </a:r>
            <a:r>
              <a:rPr sz="2000" dirty="0"/>
              <a:t> </a:t>
            </a:r>
            <a:r>
              <a:rPr sz="2000" dirty="0" err="1"/>
              <a:t>myönteistä</a:t>
            </a:r>
            <a:r>
              <a:rPr sz="2000" dirty="0"/>
              <a:t> </a:t>
            </a:r>
            <a:r>
              <a:rPr sz="2000" dirty="0" err="1"/>
              <a:t>työhyvinvointia</a:t>
            </a:r>
            <a:r>
              <a:rPr sz="2000" dirty="0"/>
              <a:t>.</a:t>
            </a:r>
          </a:p>
          <a:p>
            <a:r>
              <a:rPr sz="2000" dirty="0"/>
              <a:t>• </a:t>
            </a:r>
            <a:r>
              <a:rPr sz="2000" dirty="0" err="1"/>
              <a:t>Tutkimusten</a:t>
            </a:r>
            <a:r>
              <a:rPr sz="2000" dirty="0"/>
              <a:t> </a:t>
            </a:r>
            <a:r>
              <a:rPr sz="2000" dirty="0" err="1"/>
              <a:t>mukaan</a:t>
            </a:r>
            <a:r>
              <a:rPr sz="2000" dirty="0"/>
              <a:t> </a:t>
            </a:r>
            <a:r>
              <a:rPr sz="2000" dirty="0" err="1"/>
              <a:t>opettajat</a:t>
            </a:r>
            <a:r>
              <a:rPr sz="2000" dirty="0"/>
              <a:t>, </a:t>
            </a:r>
            <a:r>
              <a:rPr sz="2000" dirty="0" err="1"/>
              <a:t>jotka</a:t>
            </a:r>
            <a:r>
              <a:rPr sz="2000" dirty="0"/>
              <a:t> </a:t>
            </a:r>
            <a:r>
              <a:rPr sz="2000" dirty="0" err="1"/>
              <a:t>reflektoivat</a:t>
            </a:r>
            <a:r>
              <a:rPr sz="2000" dirty="0"/>
              <a:t> </a:t>
            </a:r>
            <a:r>
              <a:rPr sz="2000" dirty="0" err="1"/>
              <a:t>digikäytänteitään</a:t>
            </a:r>
            <a:r>
              <a:rPr sz="2000" dirty="0"/>
              <a:t> </a:t>
            </a:r>
            <a:r>
              <a:rPr sz="2000" dirty="0" err="1"/>
              <a:t>tavoitteellisesti</a:t>
            </a:r>
            <a:r>
              <a:rPr sz="2000" dirty="0"/>
              <a:t>, </a:t>
            </a:r>
            <a:r>
              <a:rPr sz="2000" dirty="0" err="1"/>
              <a:t>kokevat</a:t>
            </a:r>
            <a:r>
              <a:rPr sz="2000" dirty="0"/>
              <a:t> </a:t>
            </a:r>
            <a:r>
              <a:rPr sz="2000" dirty="0" err="1"/>
              <a:t>parempaa</a:t>
            </a:r>
            <a:r>
              <a:rPr sz="2000" dirty="0"/>
              <a:t> </a:t>
            </a:r>
            <a:r>
              <a:rPr sz="2000" dirty="0" err="1"/>
              <a:t>ammatillista</a:t>
            </a:r>
            <a:r>
              <a:rPr sz="2000" dirty="0"/>
              <a:t> </a:t>
            </a:r>
            <a:r>
              <a:rPr sz="2000" dirty="0" err="1"/>
              <a:t>hyvinvointia</a:t>
            </a:r>
            <a:r>
              <a:rPr sz="2000" dirty="0"/>
              <a:t> (Passey, 2021; Cigala </a:t>
            </a:r>
            <a:r>
              <a:rPr sz="2000" dirty="0" err="1"/>
              <a:t>ym</a:t>
            </a:r>
            <a:r>
              <a:rPr sz="2000" dirty="0"/>
              <a:t>., 2019).</a:t>
            </a:r>
          </a:p>
          <a:p>
            <a:endParaRPr sz="2000" dirty="0"/>
          </a:p>
          <a:p>
            <a:r>
              <a:rPr sz="2000" b="1" dirty="0" err="1"/>
              <a:t>Mitä</a:t>
            </a:r>
            <a:r>
              <a:rPr sz="2000" b="1" dirty="0"/>
              <a:t> </a:t>
            </a:r>
            <a:r>
              <a:rPr sz="2000" b="1" dirty="0" err="1"/>
              <a:t>indeksi</a:t>
            </a:r>
            <a:r>
              <a:rPr sz="2000" b="1" dirty="0"/>
              <a:t> </a:t>
            </a:r>
            <a:r>
              <a:rPr sz="2000" b="1" dirty="0" err="1"/>
              <a:t>tarjoaa</a:t>
            </a:r>
            <a:endParaRPr lang="fi-FI" sz="2000" b="1" dirty="0"/>
          </a:p>
          <a:p>
            <a:endParaRPr sz="2000" b="1" dirty="0"/>
          </a:p>
          <a:p>
            <a:r>
              <a:rPr sz="2000" dirty="0"/>
              <a:t>• </a:t>
            </a:r>
            <a:r>
              <a:rPr sz="2000" dirty="0" err="1"/>
              <a:t>selkeä</a:t>
            </a:r>
            <a:r>
              <a:rPr sz="2000" dirty="0"/>
              <a:t> </a:t>
            </a:r>
            <a:r>
              <a:rPr sz="2000" dirty="0" err="1"/>
              <a:t>kuva</a:t>
            </a:r>
            <a:r>
              <a:rPr sz="2000" dirty="0"/>
              <a:t> </a:t>
            </a:r>
            <a:r>
              <a:rPr sz="2000" dirty="0" err="1"/>
              <a:t>siitä</a:t>
            </a:r>
            <a:r>
              <a:rPr sz="2000" dirty="0"/>
              <a:t>, </a:t>
            </a:r>
            <a:r>
              <a:rPr sz="2000" dirty="0" err="1"/>
              <a:t>miltä</a:t>
            </a:r>
            <a:r>
              <a:rPr sz="2000" dirty="0"/>
              <a:t> </a:t>
            </a:r>
            <a:r>
              <a:rPr sz="2000" dirty="0" err="1"/>
              <a:t>digitaalinen</a:t>
            </a:r>
            <a:r>
              <a:rPr sz="2000" dirty="0"/>
              <a:t> </a:t>
            </a:r>
            <a:r>
              <a:rPr sz="2000" dirty="0" err="1"/>
              <a:t>suoriutuminen</a:t>
            </a:r>
            <a:r>
              <a:rPr sz="2000" dirty="0"/>
              <a:t> ja </a:t>
            </a:r>
            <a:r>
              <a:rPr sz="2000" dirty="0" err="1"/>
              <a:t>tyytyväisyys</a:t>
            </a:r>
            <a:r>
              <a:rPr sz="2000" dirty="0"/>
              <a:t> </a:t>
            </a:r>
            <a:r>
              <a:rPr sz="2000" dirty="0" err="1"/>
              <a:t>tuntuvat</a:t>
            </a:r>
            <a:endParaRPr lang="fi-FI" sz="2000" dirty="0"/>
          </a:p>
          <a:p>
            <a:endParaRPr sz="2000" dirty="0"/>
          </a:p>
          <a:p>
            <a:r>
              <a:rPr sz="2000" dirty="0"/>
              <a:t>• </a:t>
            </a:r>
            <a:r>
              <a:rPr sz="2000" dirty="0" err="1"/>
              <a:t>näkyviin</a:t>
            </a:r>
            <a:r>
              <a:rPr sz="2000" dirty="0"/>
              <a:t> </a:t>
            </a:r>
            <a:r>
              <a:rPr sz="2000" dirty="0" err="1"/>
              <a:t>vahvuudet</a:t>
            </a:r>
            <a:r>
              <a:rPr sz="2000" dirty="0"/>
              <a:t> ja </a:t>
            </a:r>
            <a:r>
              <a:rPr sz="2000" dirty="0" err="1"/>
              <a:t>tuen</a:t>
            </a:r>
            <a:r>
              <a:rPr sz="2000" dirty="0"/>
              <a:t> </a:t>
            </a:r>
            <a:r>
              <a:rPr sz="2000" dirty="0" err="1"/>
              <a:t>tarpeet</a:t>
            </a:r>
            <a:endParaRPr lang="fi-FI" sz="2000" dirty="0"/>
          </a:p>
          <a:p>
            <a:endParaRPr sz="2000" dirty="0"/>
          </a:p>
          <a:p>
            <a:r>
              <a:rPr sz="2000" dirty="0"/>
              <a:t>• </a:t>
            </a:r>
            <a:r>
              <a:rPr sz="2000" dirty="0" err="1"/>
              <a:t>lähtökohta</a:t>
            </a:r>
            <a:r>
              <a:rPr sz="2000" dirty="0"/>
              <a:t> </a:t>
            </a:r>
            <a:r>
              <a:rPr sz="2000" dirty="0" err="1"/>
              <a:t>tietoiselle</a:t>
            </a:r>
            <a:r>
              <a:rPr sz="2000" dirty="0"/>
              <a:t>, </a:t>
            </a:r>
            <a:r>
              <a:rPr sz="2000" dirty="0" err="1"/>
              <a:t>reflektoivalle</a:t>
            </a:r>
            <a:r>
              <a:rPr sz="2000" dirty="0"/>
              <a:t> </a:t>
            </a:r>
            <a:r>
              <a:rPr sz="2000" dirty="0" err="1"/>
              <a:t>kehittämiselle</a:t>
            </a:r>
            <a:endParaRPr lang="fi-FI" sz="2000" dirty="0"/>
          </a:p>
          <a:p>
            <a:endParaRPr sz="2000" dirty="0"/>
          </a:p>
          <a:p>
            <a:r>
              <a:rPr sz="2000" dirty="0"/>
              <a:t>• </a:t>
            </a:r>
            <a:r>
              <a:rPr sz="2000" dirty="0" err="1"/>
              <a:t>perusta</a:t>
            </a:r>
            <a:r>
              <a:rPr sz="2000" dirty="0"/>
              <a:t> </a:t>
            </a:r>
            <a:r>
              <a:rPr sz="2000" dirty="0" err="1"/>
              <a:t>digitaalisen</a:t>
            </a:r>
            <a:r>
              <a:rPr sz="2000" dirty="0"/>
              <a:t> ja </a:t>
            </a:r>
            <a:r>
              <a:rPr sz="2000" dirty="0" err="1"/>
              <a:t>kokonaisvaltaisen</a:t>
            </a:r>
            <a:r>
              <a:rPr sz="2000" dirty="0"/>
              <a:t> </a:t>
            </a:r>
            <a:r>
              <a:rPr sz="2000" dirty="0" err="1"/>
              <a:t>hyvinvoinnin</a:t>
            </a:r>
            <a:r>
              <a:rPr sz="2000" dirty="0"/>
              <a:t> </a:t>
            </a:r>
            <a:r>
              <a:rPr sz="2000" dirty="0" err="1"/>
              <a:t>vahvistamiselle</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t>Miten käytät indeksi &amp; Tulosten tulkinta</a:t>
            </a:r>
          </a:p>
        </p:txBody>
      </p:sp>
      <p:sp>
        <p:nvSpPr>
          <p:cNvPr id="101" name="Google Shape;101;p25"/>
          <p:cNvSpPr txBox="1">
            <a:spLocks noGrp="1"/>
          </p:cNvSpPr>
          <p:nvPr>
            <p:ph type="body" idx="2"/>
          </p:nvPr>
        </p:nvSpPr>
        <p:spPr>
          <a:xfrm>
            <a:off x="445770" y="1143000"/>
            <a:ext cx="580644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b="1" dirty="0"/>
              <a:t>1. Luo </a:t>
            </a:r>
            <a:r>
              <a:rPr b="1" dirty="0" err="1"/>
              <a:t>sopiva</a:t>
            </a:r>
            <a:r>
              <a:rPr b="1" dirty="0"/>
              <a:t> </a:t>
            </a:r>
            <a:r>
              <a:rPr b="1" dirty="0" err="1"/>
              <a:t>ympäristö</a:t>
            </a:r>
            <a:endParaRPr b="1" dirty="0"/>
          </a:p>
          <a:p>
            <a:r>
              <a:rPr dirty="0"/>
              <a:t>• </a:t>
            </a:r>
            <a:r>
              <a:rPr dirty="0" err="1"/>
              <a:t>Täytä</a:t>
            </a:r>
            <a:r>
              <a:rPr dirty="0"/>
              <a:t> </a:t>
            </a:r>
            <a:r>
              <a:rPr dirty="0" err="1"/>
              <a:t>indeksi</a:t>
            </a:r>
            <a:r>
              <a:rPr dirty="0"/>
              <a:t> </a:t>
            </a:r>
            <a:r>
              <a:rPr dirty="0" err="1"/>
              <a:t>rauhallisessa</a:t>
            </a:r>
            <a:r>
              <a:rPr dirty="0"/>
              <a:t>, </a:t>
            </a:r>
            <a:r>
              <a:rPr dirty="0" err="1"/>
              <a:t>hiljaisessa</a:t>
            </a:r>
            <a:r>
              <a:rPr dirty="0"/>
              <a:t> </a:t>
            </a:r>
            <a:r>
              <a:rPr dirty="0" err="1"/>
              <a:t>paikassa</a:t>
            </a:r>
            <a:r>
              <a:rPr dirty="0"/>
              <a:t>.</a:t>
            </a:r>
          </a:p>
          <a:p>
            <a:r>
              <a:rPr dirty="0"/>
              <a:t>• </a:t>
            </a:r>
            <a:r>
              <a:rPr dirty="0" err="1"/>
              <a:t>Vastaa</a:t>
            </a:r>
            <a:r>
              <a:rPr dirty="0"/>
              <a:t> </a:t>
            </a:r>
            <a:r>
              <a:rPr dirty="0" err="1"/>
              <a:t>väittämiin</a:t>
            </a:r>
            <a:r>
              <a:rPr dirty="0"/>
              <a:t> </a:t>
            </a:r>
            <a:r>
              <a:rPr dirty="0" err="1"/>
              <a:t>rehellisesti</a:t>
            </a:r>
            <a:r>
              <a:rPr dirty="0"/>
              <a:t> ja </a:t>
            </a:r>
            <a:r>
              <a:rPr dirty="0" err="1"/>
              <a:t>selkeästi</a:t>
            </a:r>
            <a:r>
              <a:rPr dirty="0"/>
              <a:t>.</a:t>
            </a:r>
          </a:p>
          <a:p>
            <a:endParaRPr dirty="0"/>
          </a:p>
          <a:p>
            <a:r>
              <a:rPr b="1" dirty="0"/>
              <a:t>2. </a:t>
            </a:r>
            <a:r>
              <a:rPr b="1" dirty="0" err="1"/>
              <a:t>Pisteytä</a:t>
            </a:r>
            <a:r>
              <a:rPr b="1" dirty="0"/>
              <a:t> </a:t>
            </a:r>
            <a:r>
              <a:rPr b="1" dirty="0" err="1"/>
              <a:t>jokainen</a:t>
            </a:r>
            <a:r>
              <a:rPr b="1" dirty="0"/>
              <a:t> </a:t>
            </a:r>
            <a:r>
              <a:rPr b="1" dirty="0" err="1"/>
              <a:t>väittämä</a:t>
            </a:r>
            <a:r>
              <a:rPr b="1" dirty="0"/>
              <a:t> (1–5)</a:t>
            </a:r>
          </a:p>
          <a:p>
            <a:r>
              <a:rPr dirty="0"/>
              <a:t>• 1 = </a:t>
            </a:r>
            <a:r>
              <a:rPr dirty="0" err="1"/>
              <a:t>täysin</a:t>
            </a:r>
            <a:r>
              <a:rPr dirty="0"/>
              <a:t> </a:t>
            </a:r>
            <a:r>
              <a:rPr dirty="0" err="1"/>
              <a:t>eri</a:t>
            </a:r>
            <a:r>
              <a:rPr dirty="0"/>
              <a:t> </a:t>
            </a:r>
            <a:r>
              <a:rPr dirty="0" err="1"/>
              <a:t>mieltä</a:t>
            </a:r>
            <a:endParaRPr dirty="0"/>
          </a:p>
          <a:p>
            <a:r>
              <a:rPr dirty="0"/>
              <a:t>• 5 = </a:t>
            </a:r>
            <a:r>
              <a:rPr dirty="0" err="1"/>
              <a:t>täysin</a:t>
            </a:r>
            <a:r>
              <a:rPr dirty="0"/>
              <a:t> </a:t>
            </a:r>
            <a:r>
              <a:rPr dirty="0" err="1"/>
              <a:t>samaa</a:t>
            </a:r>
            <a:r>
              <a:rPr dirty="0"/>
              <a:t> </a:t>
            </a:r>
            <a:r>
              <a:rPr dirty="0" err="1"/>
              <a:t>mieltä</a:t>
            </a:r>
            <a:endParaRPr dirty="0"/>
          </a:p>
          <a:p>
            <a:endParaRPr dirty="0"/>
          </a:p>
          <a:p>
            <a:r>
              <a:rPr b="1" dirty="0"/>
              <a:t>3. Laske </a:t>
            </a:r>
            <a:r>
              <a:rPr b="1" dirty="0" err="1"/>
              <a:t>osa-alueiden</a:t>
            </a:r>
            <a:r>
              <a:rPr b="1" dirty="0"/>
              <a:t> </a:t>
            </a:r>
            <a:r>
              <a:rPr b="1" dirty="0" err="1"/>
              <a:t>keskiarvot</a:t>
            </a:r>
            <a:endParaRPr b="1" dirty="0"/>
          </a:p>
          <a:p>
            <a:r>
              <a:rPr dirty="0"/>
              <a:t>• </a:t>
            </a:r>
            <a:r>
              <a:rPr dirty="0" err="1"/>
              <a:t>laske</a:t>
            </a:r>
            <a:r>
              <a:rPr dirty="0"/>
              <a:t> </a:t>
            </a:r>
            <a:r>
              <a:rPr dirty="0" err="1"/>
              <a:t>yhteen</a:t>
            </a:r>
            <a:r>
              <a:rPr dirty="0"/>
              <a:t> </a:t>
            </a:r>
            <a:r>
              <a:rPr dirty="0" err="1"/>
              <a:t>kunkin</a:t>
            </a:r>
            <a:r>
              <a:rPr dirty="0"/>
              <a:t> </a:t>
            </a:r>
            <a:r>
              <a:rPr dirty="0" err="1"/>
              <a:t>osa-alueen</a:t>
            </a:r>
            <a:r>
              <a:rPr dirty="0"/>
              <a:t> </a:t>
            </a:r>
            <a:r>
              <a:rPr dirty="0" err="1"/>
              <a:t>pisteet</a:t>
            </a:r>
            <a:endParaRPr dirty="0"/>
          </a:p>
          <a:p>
            <a:r>
              <a:rPr dirty="0"/>
              <a:t>• </a:t>
            </a:r>
            <a:r>
              <a:rPr dirty="0" err="1"/>
              <a:t>jaa</a:t>
            </a:r>
            <a:r>
              <a:rPr dirty="0"/>
              <a:t> </a:t>
            </a:r>
            <a:r>
              <a:rPr dirty="0" err="1"/>
              <a:t>väittämien</a:t>
            </a:r>
            <a:r>
              <a:rPr dirty="0"/>
              <a:t> </a:t>
            </a:r>
            <a:r>
              <a:rPr dirty="0" err="1"/>
              <a:t>määrällä</a:t>
            </a:r>
            <a:endParaRPr dirty="0"/>
          </a:p>
          <a:p>
            <a:r>
              <a:rPr dirty="0"/>
              <a:t>• </a:t>
            </a:r>
            <a:r>
              <a:rPr dirty="0" err="1"/>
              <a:t>saat</a:t>
            </a:r>
            <a:r>
              <a:rPr dirty="0"/>
              <a:t> </a:t>
            </a:r>
            <a:r>
              <a:rPr dirty="0" err="1"/>
              <a:t>osa-alueen</a:t>
            </a:r>
            <a:r>
              <a:rPr dirty="0"/>
              <a:t> </a:t>
            </a:r>
            <a:r>
              <a:rPr dirty="0" err="1"/>
              <a:t>keskimääräisen</a:t>
            </a:r>
            <a:r>
              <a:rPr dirty="0"/>
              <a:t> </a:t>
            </a:r>
            <a:r>
              <a:rPr dirty="0" err="1"/>
              <a:t>hyvinvointipistemäärän</a:t>
            </a:r>
            <a:endParaRPr dirty="0"/>
          </a:p>
        </p:txBody>
      </p:sp>
      <p:sp>
        <p:nvSpPr>
          <p:cNvPr id="102" name="Google Shape;102;p25"/>
          <p:cNvSpPr txBox="1"/>
          <p:nvPr/>
        </p:nvSpPr>
        <p:spPr>
          <a:xfrm>
            <a:off x="7075169" y="1143000"/>
            <a:ext cx="4514851"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sz="2000" b="1" dirty="0" err="1"/>
              <a:t>Korkeat</a:t>
            </a:r>
            <a:r>
              <a:rPr sz="2000" b="1" dirty="0"/>
              <a:t> </a:t>
            </a:r>
            <a:r>
              <a:rPr sz="2000" b="1" dirty="0" err="1"/>
              <a:t>pistemäärät</a:t>
            </a:r>
            <a:endParaRPr sz="2000" b="1" dirty="0"/>
          </a:p>
          <a:p>
            <a:r>
              <a:rPr sz="2000" dirty="0"/>
              <a:t>• </a:t>
            </a:r>
            <a:r>
              <a:rPr sz="2000" dirty="0" err="1"/>
              <a:t>kertovat</a:t>
            </a:r>
            <a:r>
              <a:rPr sz="2000" dirty="0"/>
              <a:t> </a:t>
            </a:r>
            <a:r>
              <a:rPr sz="2000" dirty="0" err="1"/>
              <a:t>vahvuuksistasi</a:t>
            </a:r>
            <a:endParaRPr sz="2000" dirty="0"/>
          </a:p>
          <a:p>
            <a:r>
              <a:rPr sz="2000" dirty="0"/>
              <a:t>• </a:t>
            </a:r>
            <a:r>
              <a:rPr sz="2000" dirty="0" err="1"/>
              <a:t>voit</a:t>
            </a:r>
            <a:r>
              <a:rPr sz="2000" dirty="0"/>
              <a:t> </a:t>
            </a:r>
            <a:r>
              <a:rPr sz="2000" dirty="0" err="1"/>
              <a:t>hyödyntää</a:t>
            </a:r>
            <a:r>
              <a:rPr sz="2000" dirty="0"/>
              <a:t> </a:t>
            </a:r>
            <a:r>
              <a:rPr sz="2000" dirty="0" err="1"/>
              <a:t>niitä</a:t>
            </a:r>
            <a:r>
              <a:rPr sz="2000" dirty="0"/>
              <a:t> </a:t>
            </a:r>
            <a:r>
              <a:rPr sz="2000" dirty="0" err="1"/>
              <a:t>myös</a:t>
            </a:r>
            <a:r>
              <a:rPr sz="2000" dirty="0"/>
              <a:t> </a:t>
            </a:r>
            <a:r>
              <a:rPr sz="2000" dirty="0" err="1"/>
              <a:t>muiden</a:t>
            </a:r>
            <a:r>
              <a:rPr sz="2000" dirty="0"/>
              <a:t> </a:t>
            </a:r>
            <a:r>
              <a:rPr sz="2000" dirty="0" err="1"/>
              <a:t>osa-alueiden</a:t>
            </a:r>
            <a:r>
              <a:rPr sz="2000" dirty="0"/>
              <a:t> </a:t>
            </a:r>
            <a:r>
              <a:rPr sz="2000" dirty="0" err="1"/>
              <a:t>kehittämisessä</a:t>
            </a:r>
            <a:endParaRPr sz="2000" dirty="0"/>
          </a:p>
          <a:p>
            <a:endParaRPr sz="2000" dirty="0"/>
          </a:p>
          <a:p>
            <a:r>
              <a:rPr sz="2000" b="1" dirty="0" err="1"/>
              <a:t>Matalat</a:t>
            </a:r>
            <a:r>
              <a:rPr sz="2000" b="1" dirty="0"/>
              <a:t> </a:t>
            </a:r>
            <a:r>
              <a:rPr sz="2000" b="1" dirty="0" err="1"/>
              <a:t>pistemäärät</a:t>
            </a:r>
            <a:endParaRPr sz="2000" b="1" dirty="0"/>
          </a:p>
          <a:p>
            <a:r>
              <a:rPr sz="2000" dirty="0"/>
              <a:t>• </a:t>
            </a:r>
            <a:r>
              <a:rPr sz="2000" dirty="0" err="1"/>
              <a:t>kertovat</a:t>
            </a:r>
            <a:r>
              <a:rPr sz="2000" dirty="0"/>
              <a:t> </a:t>
            </a:r>
            <a:r>
              <a:rPr sz="2000" dirty="0" err="1"/>
              <a:t>osa-alueista</a:t>
            </a:r>
            <a:r>
              <a:rPr sz="2000" dirty="0"/>
              <a:t>, </a:t>
            </a:r>
            <a:r>
              <a:rPr sz="2000" dirty="0" err="1"/>
              <a:t>jotka</a:t>
            </a:r>
            <a:r>
              <a:rPr sz="2000" dirty="0"/>
              <a:t> </a:t>
            </a:r>
            <a:r>
              <a:rPr sz="2000" dirty="0" err="1"/>
              <a:t>kannattaa</a:t>
            </a:r>
            <a:r>
              <a:rPr sz="2000" dirty="0"/>
              <a:t> </a:t>
            </a:r>
            <a:r>
              <a:rPr sz="2000" dirty="0" err="1"/>
              <a:t>priorisoida</a:t>
            </a:r>
            <a:endParaRPr sz="2000" dirty="0"/>
          </a:p>
          <a:p>
            <a:r>
              <a:rPr sz="2000" dirty="0"/>
              <a:t>• </a:t>
            </a:r>
            <a:r>
              <a:rPr sz="2000" dirty="0" err="1"/>
              <a:t>nämä</a:t>
            </a:r>
            <a:r>
              <a:rPr sz="2000" dirty="0"/>
              <a:t> </a:t>
            </a:r>
            <a:r>
              <a:rPr sz="2000" dirty="0" err="1"/>
              <a:t>vaativat</a:t>
            </a:r>
            <a:r>
              <a:rPr sz="2000" dirty="0"/>
              <a:t> </a:t>
            </a:r>
            <a:r>
              <a:rPr sz="2000" dirty="0" err="1"/>
              <a:t>suunnitelmallista</a:t>
            </a:r>
            <a:r>
              <a:rPr sz="2000" dirty="0"/>
              <a:t> ja </a:t>
            </a:r>
            <a:r>
              <a:rPr sz="2000" dirty="0" err="1"/>
              <a:t>kohdennettua</a:t>
            </a:r>
            <a:r>
              <a:rPr sz="2000" dirty="0"/>
              <a:t> </a:t>
            </a:r>
            <a:r>
              <a:rPr sz="2000" dirty="0" err="1"/>
              <a:t>tukea</a:t>
            </a:r>
            <a:endParaRPr sz="2000" dirty="0"/>
          </a:p>
          <a:p>
            <a:endParaRPr sz="2000" dirty="0"/>
          </a:p>
          <a:p>
            <a:r>
              <a:rPr sz="2000" b="1" dirty="0" err="1"/>
              <a:t>Profiilisi</a:t>
            </a:r>
            <a:r>
              <a:rPr sz="2000" b="1" dirty="0"/>
              <a:t> </a:t>
            </a:r>
            <a:r>
              <a:rPr sz="2000" b="1" dirty="0" err="1"/>
              <a:t>osa-alueiden</a:t>
            </a:r>
            <a:r>
              <a:rPr sz="2000" b="1" dirty="0"/>
              <a:t> </a:t>
            </a:r>
            <a:r>
              <a:rPr sz="2000" b="1" dirty="0" err="1"/>
              <a:t>välillä</a:t>
            </a:r>
            <a:endParaRPr sz="2000" b="1" dirty="0"/>
          </a:p>
          <a:p>
            <a:r>
              <a:rPr sz="2000" dirty="0"/>
              <a:t>• </a:t>
            </a:r>
            <a:r>
              <a:rPr sz="2000" dirty="0" err="1"/>
              <a:t>auttaa</a:t>
            </a:r>
            <a:r>
              <a:rPr sz="2000" dirty="0"/>
              <a:t> </a:t>
            </a:r>
            <a:r>
              <a:rPr sz="2000" dirty="0" err="1"/>
              <a:t>hahmottamaan</a:t>
            </a:r>
            <a:r>
              <a:rPr sz="2000" dirty="0"/>
              <a:t> </a:t>
            </a:r>
            <a:r>
              <a:rPr sz="2000" dirty="0" err="1"/>
              <a:t>digihyvinvoinnin</a:t>
            </a:r>
            <a:r>
              <a:rPr sz="2000" dirty="0"/>
              <a:t> </a:t>
            </a:r>
            <a:r>
              <a:rPr sz="2000" dirty="0" err="1"/>
              <a:t>kokonaiskuvaa</a:t>
            </a:r>
            <a:endParaRPr sz="2000" dirty="0"/>
          </a:p>
          <a:p>
            <a:r>
              <a:rPr sz="2000" dirty="0"/>
              <a:t>• </a:t>
            </a:r>
            <a:r>
              <a:rPr sz="2000" dirty="0" err="1"/>
              <a:t>ohjaa</a:t>
            </a:r>
            <a:r>
              <a:rPr sz="2000" dirty="0"/>
              <a:t> </a:t>
            </a:r>
            <a:r>
              <a:rPr sz="2000" dirty="0" err="1"/>
              <a:t>seuraavia</a:t>
            </a:r>
            <a:r>
              <a:rPr sz="2000" dirty="0"/>
              <a:t> </a:t>
            </a:r>
            <a:r>
              <a:rPr sz="2000" dirty="0" err="1"/>
              <a:t>askelia</a:t>
            </a:r>
            <a:r>
              <a:rPr sz="2000" dirty="0"/>
              <a:t> </a:t>
            </a:r>
            <a:r>
              <a:rPr sz="2000" dirty="0" err="1"/>
              <a:t>suunnittelussa</a:t>
            </a:r>
            <a:r>
              <a:rPr sz="2000" dirty="0"/>
              <a:t> ja </a:t>
            </a:r>
            <a:r>
              <a:rPr sz="2000" dirty="0" err="1"/>
              <a:t>tuessa</a:t>
            </a:r>
            <a:endParaRPr sz="2000" dirty="0"/>
          </a:p>
        </p:txBody>
      </p:sp>
      <p:cxnSp>
        <p:nvCxnSpPr>
          <p:cNvPr id="103" name="Google Shape;103;p25"/>
          <p:cNvCxnSpPr/>
          <p:nvPr/>
        </p:nvCxnSpPr>
        <p:spPr>
          <a:xfrm>
            <a:off x="6503670" y="1459914"/>
            <a:ext cx="0" cy="4629150"/>
          </a:xfrm>
          <a:prstGeom prst="straightConnector1">
            <a:avLst/>
          </a:prstGeom>
          <a:noFill/>
          <a:ln w="9525" cap="flat" cmpd="sng">
            <a:solidFill>
              <a:srgbClr val="15C9DA"/>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8810</Words>
  <Application>Microsoft Office PowerPoint</Application>
  <PresentationFormat>Widescreen</PresentationFormat>
  <Paragraphs>996</Paragraphs>
  <Slides>79</Slides>
  <Notes>79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79</vt:i4>
      </vt:variant>
    </vt:vector>
  </HeadingPairs>
  <TitlesOfParts>
    <vt:vector size="84" baseType="lpstr">
      <vt:lpstr>Arial</vt:lpstr>
      <vt:lpstr>Open Sans</vt:lpstr>
      <vt:lpstr>Calibri</vt:lpstr>
      <vt:lpstr>CARDET Course template - Cover page</vt:lpstr>
      <vt:lpstr>CARDET Course template</vt:lpstr>
      <vt:lpstr>Moduuli 2</vt:lpstr>
      <vt:lpstr>Moduulin tavoite</vt:lpstr>
      <vt:lpstr>Oppimistavoitteet </vt:lpstr>
      <vt:lpstr>Oppimistavoitteet </vt:lpstr>
      <vt:lpstr>Osio 2.1 Ymmärtäminen opettajien digitaalinen hyvinvointi  </vt:lpstr>
      <vt:lpstr>Johdanto </vt:lpstr>
      <vt:lpstr>Mikä on PERMA digitaalinen hyvinvointi indeksi?</vt:lpstr>
      <vt:lpstr>PERMA digitaalinen hyvinvointi indeksi</vt:lpstr>
      <vt:lpstr>Miten käytät indeksi &amp; Tulosten tulkinta</vt:lpstr>
      <vt:lpstr>Juurisyyn tunnistaminen</vt:lpstr>
      <vt:lpstr>What a kalaluu Diagram Shows</vt:lpstr>
      <vt:lpstr>Kalaluu-kaavion räätälöinti</vt:lpstr>
      <vt:lpstr>Juurisyyanalyysin vaiheet</vt:lpstr>
      <vt:lpstr>Tavoitteiden asettaminen SMART-mallilla</vt:lpstr>
      <vt:lpstr>SMART Esimerkkejä tavoitteista PERMA-osa-alueittain</vt:lpstr>
      <vt:lpstr>Tavoitteesta toimintaan</vt:lpstr>
      <vt:lpstr>Mikä on toimintasuunnitelma?</vt:lpstr>
      <vt:lpstr>Mihin toimintasuunnitelmasi perustuu</vt:lpstr>
      <vt:lpstr>Milestones, Actions &amp; Plan B </vt:lpstr>
      <vt:lpstr>Example: toimintasuunnitelma Foundations </vt:lpstr>
      <vt:lpstr>Miksi kaikkia tekijöitä ei ole mukana</vt:lpstr>
      <vt:lpstr>Esimerkistä omaan suunnitelmaan</vt:lpstr>
      <vt:lpstr>Toimintasuunnitelman laatimisen vaiheet</vt:lpstr>
      <vt:lpstr>Arviointikysymykset </vt:lpstr>
      <vt:lpstr>Arviointi</vt:lpstr>
      <vt:lpstr>Arviointi</vt:lpstr>
      <vt:lpstr>Arviointi</vt:lpstr>
      <vt:lpstr>Arviointi</vt:lpstr>
      <vt:lpstr>Seuraavat askeleet</vt:lpstr>
      <vt:lpstr>Osio 2.2 Jatkuva parantaminen itsearvioinnin avulla – opettajan digihyvinvointi</vt:lpstr>
      <vt:lpstr>Johdanto</vt:lpstr>
      <vt:lpstr>Virittäytymiskeskustelu</vt:lpstr>
      <vt:lpstr>Miksi reflektoida?</vt:lpstr>
      <vt:lpstr>Reflektio digihyvinvoinnin tueksi</vt:lpstr>
      <vt:lpstr>Mene pintatason ajattelua syvemmälle </vt:lpstr>
      <vt:lpstr>Tulevien tapausten tarkoitus</vt:lpstr>
      <vt:lpstr>Esimerkkitapaus: Myönteiset tunteet</vt:lpstr>
      <vt:lpstr>Esimerkkitapaus: Sitoutuminen (keskittymisen parantaminen)</vt:lpstr>
      <vt:lpstr>Esimerkkitapaus: Aikaansaaminen (pienten onnistumisten juhlistaminen)</vt:lpstr>
      <vt:lpstr>Esimerkkitapaus: Ulkoiset tekijät (infrastruktuurin rajoitteet)</vt:lpstr>
      <vt:lpstr>Tehtävä</vt:lpstr>
      <vt:lpstr>Osio 2.3 Ymmärtäminen oppilaiden digitaalinen hyvinvointi </vt:lpstr>
      <vt:lpstr>Johdanto </vt:lpstr>
      <vt:lpstr>PERMA-digihyvinvoinnin indeksin käyttö oppilaiden kanssa</vt:lpstr>
      <vt:lpstr>Indeksin hyödyntäminen keskustelun avaamisessa</vt:lpstr>
      <vt:lpstr>Reflektiotehtävä: Digihyvinvoinnin tunnistaminen käytännössä</vt:lpstr>
      <vt:lpstr>Oppilas digitaalinen hyvinvointi Assessment Techniques</vt:lpstr>
      <vt:lpstr>Tavoitteiden ja arviointimenetelmien yhteensovittaminen</vt:lpstr>
      <vt:lpstr>Arvioinnista vuoropuheluun</vt:lpstr>
      <vt:lpstr>Keskustelunavaukset digihyvinvoinnista</vt:lpstr>
      <vt:lpstr>Psykologisen turvallisuuden luominen</vt:lpstr>
      <vt:lpstr>Tehtävä: Digitaalisen arviointitehtävän suunnittelu</vt:lpstr>
      <vt:lpstr>PERMA-osa-alueisiin perustuvat keskustelunavaukset</vt:lpstr>
      <vt:lpstr>PERMA-osa-alueisiin perustuvat keskustelunavaukset</vt:lpstr>
      <vt:lpstr>PERMA-osa-alueisiin perustuvat keskustelunavaukset</vt:lpstr>
      <vt:lpstr>PERMA-osa-alueisiin perustuvat keskustelunavaukset</vt:lpstr>
      <vt:lpstr>PERMA-osa-alueisiin perustuvat keskustelunavaukset</vt:lpstr>
      <vt:lpstr>Miksi käyttää luokkahuonehavainnoinnin työkalua?</vt:lpstr>
      <vt:lpstr>Luokkahuonehavainnointiväline (PERMA-linjattu)</vt:lpstr>
      <vt:lpstr>Osio 2.4 Oppilaiden digihyvinvoinnin vahvistaminen</vt:lpstr>
      <vt:lpstr>Johdanto</vt:lpstr>
      <vt:lpstr>Mitä digitaaliset rajat ovat?</vt:lpstr>
      <vt:lpstr>Miksi tarvitsemme digitaalisia rajoja?</vt:lpstr>
      <vt:lpstr>Keinoja oppilaiden digirajojen tukemiseen</vt:lpstr>
      <vt:lpstr>Tehtävä 1: Oman digihyvinvoinnin reflektointi</vt:lpstr>
      <vt:lpstr>Tehtävä 2: Oppilaiden digirajojen kehittäminen</vt:lpstr>
      <vt:lpstr>Luokkahuoneen kompassi digihyvinvointiin</vt:lpstr>
      <vt:lpstr>Toimintojen kerääminen ja pilotointi</vt:lpstr>
      <vt:lpstr>Toteuta PERMA-pohjaisia toimintoja</vt:lpstr>
      <vt:lpstr>Miten tämä osio etenee</vt:lpstr>
      <vt:lpstr>Positiiviset Tunteet- Toimintojen yleiskuva</vt:lpstr>
      <vt:lpstr>Ihmissuhteet- Toimintojen yleiskuva</vt:lpstr>
      <vt:lpstr>Merkityksellisyys- Toimintojen yleiskuva</vt:lpstr>
      <vt:lpstr>Aikaansaaminen- Toimintojen yleiskuva</vt:lpstr>
      <vt:lpstr>Yhteenveto</vt:lpstr>
      <vt:lpstr>Yhteenveto</vt:lpstr>
      <vt:lpstr>Yhteenveto</vt:lpstr>
      <vt:lpstr>Moduuli 2 – päätös: Digihyvinvoinnin vahvistaminen koulussa</vt:lpstr>
      <vt:lpstr>https://perma-digital.eu/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Samuel Madtha</cp:lastModifiedBy>
  <cp:revision>1</cp:revision>
  <dcterms:created xsi:type="dcterms:W3CDTF">2014-07-11T09:12:14Z</dcterms:created>
  <dcterms:modified xsi:type="dcterms:W3CDTF">2026-01-11T00:38:59Z</dcterms:modified>
</cp:coreProperties>
</file>