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Lst>
  <p:sldSz cy="6858000" cx="12192000"/>
  <p:notesSz cx="6858000" cy="9144000"/>
  <p:embeddedFontLst>
    <p:embeddedFont>
      <p:font typeface="Open Sans"/>
      <p:regular r:id="rId86"/>
      <p:bold r:id="rId87"/>
      <p:italic r:id="rId88"/>
      <p:boldItalic r:id="rId8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90" roundtripDataSignature="AMtx7mgJsEUuHO5pX8+DmCgQ7Ve3wr+0x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06B112E-F67D-4A12-9835-6B122311E996}">
  <a:tblStyle styleId="{506B112E-F67D-4A12-9835-6B122311E996}"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B3BF1985-460D-43CC-98BD-B1263A9F2F08}" styleName="Table_1">
    <a:wholeTbl>
      <a:tcTxStyle b="off" i="off">
        <a:font>
          <a:latin typeface="Arial"/>
          <a:ea typeface="Arial"/>
          <a:cs typeface="Arial"/>
        </a:font>
        <a:schemeClr val="dk1"/>
      </a:tcTxStyle>
      <a:tcStyle>
        <a:tcBdr>
          <a:left>
            <a:ln cap="flat" cmpd="sng" w="12700">
              <a:solidFill>
                <a:schemeClr val="accent2"/>
              </a:solidFill>
              <a:prstDash val="solid"/>
              <a:round/>
              <a:headEnd len="sm" w="sm" type="none"/>
              <a:tailEnd len="sm" w="sm" type="none"/>
            </a:ln>
          </a:left>
          <a:right>
            <a:ln cap="flat" cmpd="sng" w="12700">
              <a:solidFill>
                <a:schemeClr val="accent2"/>
              </a:solidFill>
              <a:prstDash val="solid"/>
              <a:round/>
              <a:headEnd len="sm" w="sm" type="none"/>
              <a:tailEnd len="sm" w="sm" type="none"/>
            </a:ln>
          </a:right>
          <a:top>
            <a:ln cap="flat" cmpd="sng" w="12700">
              <a:solidFill>
                <a:schemeClr val="accent2"/>
              </a:solidFill>
              <a:prstDash val="solid"/>
              <a:round/>
              <a:headEnd len="sm" w="sm" type="none"/>
              <a:tailEnd len="sm" w="sm" type="none"/>
            </a:ln>
          </a:top>
          <a:bottom>
            <a:ln cap="flat" cmpd="sng" w="12700">
              <a:solidFill>
                <a:schemeClr val="accent2"/>
              </a:solidFill>
              <a:prstDash val="solid"/>
              <a:round/>
              <a:headEnd len="sm" w="sm" type="none"/>
              <a:tailEnd len="sm" w="sm" type="none"/>
            </a:ln>
          </a:bottom>
          <a:insideH>
            <a:ln cap="flat" cmpd="sng" w="12700">
              <a:solidFill>
                <a:schemeClr val="accent2"/>
              </a:solidFill>
              <a:prstDash val="solid"/>
              <a:round/>
              <a:headEnd len="sm" w="sm" type="none"/>
              <a:tailEnd len="sm" w="sm" type="none"/>
            </a:ln>
          </a:insideH>
          <a:insideV>
            <a:ln cap="flat" cmpd="sng" w="12700">
              <a:solidFill>
                <a:schemeClr val="accent2"/>
              </a:solidFill>
              <a:prstDash val="solid"/>
              <a:round/>
              <a:headEnd len="sm" w="sm" type="none"/>
              <a:tailEnd len="sm" w="sm" type="none"/>
            </a:ln>
          </a:insideV>
        </a:tcBdr>
        <a:fill>
          <a:solidFill>
            <a:srgbClr val="FFFFFF">
              <a:alpha val="0"/>
            </a:srgbClr>
          </a:solidFill>
        </a:fill>
      </a:tcStyle>
    </a:wholeTbl>
    <a:band1H>
      <a:tcTxStyle b="off" i="off"/>
      <a:tcStyle>
        <a:fill>
          <a:solidFill>
            <a:schemeClr val="accent2">
              <a:alpha val="20000"/>
            </a:schemeClr>
          </a:solidFill>
        </a:fill>
      </a:tcStyle>
    </a:band1H>
    <a:band2H>
      <a:tcTxStyle b="off" i="off"/>
    </a:band2H>
    <a:band1V>
      <a:tcTxStyle b="off" i="off"/>
      <a:tcStyle>
        <a:fill>
          <a:solidFill>
            <a:schemeClr val="accent2">
              <a:alpha val="20000"/>
            </a:schemeClr>
          </a:solidFill>
        </a:fill>
      </a:tcStyle>
    </a:band1V>
    <a:band2V>
      <a:tcTxStyle b="off" i="off"/>
    </a:band2V>
    <a:lastCol>
      <a:tcTxStyle b="on" i="off"/>
    </a:lastCol>
    <a:firstCol>
      <a:tcTxStyle b="on" i="off"/>
    </a:firstCol>
    <a:lastRow>
      <a:tcTxStyle b="on" i="off"/>
      <a:tcStyle>
        <a:tcBdr>
          <a:top>
            <a:ln cap="flat" cmpd="sng" w="50800">
              <a:solidFill>
                <a:schemeClr val="accent2"/>
              </a:solidFill>
              <a:prstDash val="solid"/>
              <a:round/>
              <a:headEnd len="sm" w="sm" type="none"/>
              <a:tailEnd len="sm" w="sm" type="none"/>
            </a:ln>
          </a:top>
        </a:tcBdr>
        <a:fill>
          <a:solidFill>
            <a:srgbClr val="FFFFFF">
              <a:alpha val="0"/>
            </a:srgbClr>
          </a:solidFill>
        </a:fill>
      </a:tcStyle>
    </a:lastRow>
    <a:seCell>
      <a:tcTxStyle b="off" i="off"/>
    </a:seCell>
    <a:swCell>
      <a:tcTxStyle b="off" i="off"/>
    </a:swCell>
    <a:firstRow>
      <a:tcTxStyle b="on" i="off"/>
      <a:tcStyle>
        <a:tcBdr>
          <a:bottom>
            <a:ln cap="flat" cmpd="sng" w="25400">
              <a:solidFill>
                <a:schemeClr val="accent2"/>
              </a:solidFill>
              <a:prstDash val="solid"/>
              <a:round/>
              <a:headEnd len="sm" w="sm" type="none"/>
              <a:tailEnd len="sm" w="sm" type="none"/>
            </a:ln>
          </a:bottom>
        </a:tcBdr>
        <a:fill>
          <a:solidFill>
            <a:srgbClr val="FFFFFF">
              <a:alpha val="0"/>
            </a:srgbClr>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84" Type="http://schemas.openxmlformats.org/officeDocument/2006/relationships/slide" Target="slides/slide78.xml"/><Relationship Id="rId83" Type="http://schemas.openxmlformats.org/officeDocument/2006/relationships/slide" Target="slides/slide77.xml"/><Relationship Id="rId42" Type="http://schemas.openxmlformats.org/officeDocument/2006/relationships/slide" Target="slides/slide36.xml"/><Relationship Id="rId86" Type="http://schemas.openxmlformats.org/officeDocument/2006/relationships/font" Target="fonts/OpenSans-regular.fntdata"/><Relationship Id="rId41" Type="http://schemas.openxmlformats.org/officeDocument/2006/relationships/slide" Target="slides/slide35.xml"/><Relationship Id="rId85" Type="http://schemas.openxmlformats.org/officeDocument/2006/relationships/slide" Target="slides/slide79.xml"/><Relationship Id="rId44" Type="http://schemas.openxmlformats.org/officeDocument/2006/relationships/slide" Target="slides/slide38.xml"/><Relationship Id="rId88" Type="http://schemas.openxmlformats.org/officeDocument/2006/relationships/font" Target="fonts/OpenSans-italic.fntdata"/><Relationship Id="rId43" Type="http://schemas.openxmlformats.org/officeDocument/2006/relationships/slide" Target="slides/slide37.xml"/><Relationship Id="rId87" Type="http://schemas.openxmlformats.org/officeDocument/2006/relationships/font" Target="fonts/OpenSans-bold.fntdata"/><Relationship Id="rId46" Type="http://schemas.openxmlformats.org/officeDocument/2006/relationships/slide" Target="slides/slide40.xml"/><Relationship Id="rId45" Type="http://schemas.openxmlformats.org/officeDocument/2006/relationships/slide" Target="slides/slide39.xml"/><Relationship Id="rId89" Type="http://schemas.openxmlformats.org/officeDocument/2006/relationships/font" Target="fonts/OpenSans-boldItalic.fntdata"/><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31" Type="http://schemas.openxmlformats.org/officeDocument/2006/relationships/slide" Target="slides/slide25.xml"/><Relationship Id="rId75" Type="http://schemas.openxmlformats.org/officeDocument/2006/relationships/slide" Target="slides/slide69.xml"/><Relationship Id="rId30" Type="http://schemas.openxmlformats.org/officeDocument/2006/relationships/slide" Target="slides/slide24.xml"/><Relationship Id="rId74" Type="http://schemas.openxmlformats.org/officeDocument/2006/relationships/slide" Target="slides/slide68.xml"/><Relationship Id="rId33" Type="http://schemas.openxmlformats.org/officeDocument/2006/relationships/slide" Target="slides/slide27.xml"/><Relationship Id="rId77" Type="http://schemas.openxmlformats.org/officeDocument/2006/relationships/slide" Target="slides/slide71.xml"/><Relationship Id="rId32" Type="http://schemas.openxmlformats.org/officeDocument/2006/relationships/slide" Target="slides/slide26.xml"/><Relationship Id="rId76" Type="http://schemas.openxmlformats.org/officeDocument/2006/relationships/slide" Target="slides/slide70.xml"/><Relationship Id="rId35" Type="http://schemas.openxmlformats.org/officeDocument/2006/relationships/slide" Target="slides/slide29.xml"/><Relationship Id="rId79" Type="http://schemas.openxmlformats.org/officeDocument/2006/relationships/slide" Target="slides/slide73.xml"/><Relationship Id="rId34" Type="http://schemas.openxmlformats.org/officeDocument/2006/relationships/slide" Target="slides/slide28.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slide" Target="slides/slide62.xml"/><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slide" Target="slides/slide63.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90" Type="http://customschemas.google.com/relationships/presentationmetadata" Target="metadata"/><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 name="Google Shape;4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6" name="Google Shape;10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3" name="Google Shape;113;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b="1" lang="en-US"/>
              <a:t>Introduce the key idea (10–15 seconds)</a:t>
            </a:r>
            <a:endParaRPr/>
          </a:p>
          <a:p>
            <a:pPr indent="-228600" lvl="0" marL="457200" marR="0" rtl="0" algn="l">
              <a:lnSpc>
                <a:spcPct val="100000"/>
              </a:lnSpc>
              <a:spcBef>
                <a:spcPts val="0"/>
              </a:spcBef>
              <a:spcAft>
                <a:spcPts val="0"/>
              </a:spcAft>
              <a:buClr>
                <a:srgbClr val="000000"/>
              </a:buClr>
              <a:buSzPts val="1400"/>
              <a:buFont typeface="Arial"/>
              <a:buNone/>
            </a:pPr>
            <a:r>
              <a:rPr lang="en-US"/>
              <a:t>“Now let’s look at how to customise your fishbone diagram so it truly reflects your situation. The goal is not to copy the example — it’s to create a diagram that matches your real context.”</a:t>
            </a:r>
            <a:endParaRPr/>
          </a:p>
          <a:p>
            <a:pPr indent="-228600" lvl="0" marL="457200" marR="0" rtl="0" algn="l">
              <a:lnSpc>
                <a:spcPct val="100000"/>
              </a:lnSpc>
              <a:spcBef>
                <a:spcPts val="0"/>
              </a:spcBef>
              <a:spcAft>
                <a:spcPts val="0"/>
              </a:spcAft>
              <a:buClr>
                <a:srgbClr val="000000"/>
              </a:buClr>
              <a:buSzPts val="1400"/>
              <a:buFont typeface="Arial"/>
              <a:buNone/>
            </a:pPr>
            <a:r>
              <a:rPr b="1" lang="en-US"/>
              <a:t>2. Emphasise relevance (10 seconds)</a:t>
            </a:r>
            <a:endParaRPr/>
          </a:p>
          <a:p>
            <a:pPr indent="-228600" lvl="0" marL="457200" marR="0" rtl="0" algn="l">
              <a:lnSpc>
                <a:spcPct val="100000"/>
              </a:lnSpc>
              <a:spcBef>
                <a:spcPts val="0"/>
              </a:spcBef>
              <a:spcAft>
                <a:spcPts val="0"/>
              </a:spcAft>
              <a:buClr>
                <a:srgbClr val="000000"/>
              </a:buClr>
              <a:buSzPts val="1400"/>
              <a:buFont typeface="Arial"/>
              <a:buNone/>
            </a:pPr>
            <a:r>
              <a:rPr lang="en-US"/>
              <a:t>“Every teacher’s digital habits, school environment, and pressure points are different. So your diagram needs to be personalised.”</a:t>
            </a:r>
            <a:endParaRPr/>
          </a:p>
          <a:p>
            <a:pPr indent="-228600" lvl="0" marL="457200" marR="0" rtl="0" algn="l">
              <a:lnSpc>
                <a:spcPct val="100000"/>
              </a:lnSpc>
              <a:spcBef>
                <a:spcPts val="0"/>
              </a:spcBef>
              <a:spcAft>
                <a:spcPts val="0"/>
              </a:spcAft>
              <a:buClr>
                <a:srgbClr val="000000"/>
              </a:buClr>
              <a:buSzPts val="1400"/>
              <a:buFont typeface="Arial"/>
              <a:buNone/>
            </a:pPr>
            <a:r>
              <a:rPr b="1" lang="en-US"/>
              <a:t>3. Explain what to include (15 seconds)</a:t>
            </a:r>
            <a:endParaRPr/>
          </a:p>
          <a:p>
            <a:pPr indent="-228600" lvl="0" marL="457200" marR="0" rtl="0" algn="l">
              <a:lnSpc>
                <a:spcPct val="100000"/>
              </a:lnSpc>
              <a:spcBef>
                <a:spcPts val="0"/>
              </a:spcBef>
              <a:spcAft>
                <a:spcPts val="0"/>
              </a:spcAft>
              <a:buClr>
                <a:srgbClr val="000000"/>
              </a:buClr>
              <a:buSzPts val="1400"/>
              <a:buFont typeface="Arial"/>
              <a:buNone/>
            </a:pPr>
            <a:r>
              <a:rPr lang="en-US"/>
              <a:t>“Keep only the factors that genuinely influence your low score — for example, motivation, environment, or support. Remove anything that isn’t actually part of the problem.”</a:t>
            </a:r>
            <a:endParaRPr/>
          </a:p>
          <a:p>
            <a:pPr indent="-228600" lvl="0" marL="457200" marR="0" rtl="0" algn="l">
              <a:lnSpc>
                <a:spcPct val="100000"/>
              </a:lnSpc>
              <a:spcBef>
                <a:spcPts val="0"/>
              </a:spcBef>
              <a:spcAft>
                <a:spcPts val="0"/>
              </a:spcAft>
              <a:buClr>
                <a:srgbClr val="000000"/>
              </a:buClr>
              <a:buSzPts val="1400"/>
              <a:buFont typeface="Arial"/>
              <a:buNone/>
            </a:pPr>
            <a:r>
              <a:rPr b="1" lang="en-US"/>
              <a:t>4. Give a concrete example (15–20 seconds)</a:t>
            </a:r>
            <a:endParaRPr/>
          </a:p>
          <a:p>
            <a:pPr indent="-228600" lvl="0" marL="457200" marR="0" rtl="0" algn="l">
              <a:lnSpc>
                <a:spcPct val="100000"/>
              </a:lnSpc>
              <a:spcBef>
                <a:spcPts val="0"/>
              </a:spcBef>
              <a:spcAft>
                <a:spcPts val="0"/>
              </a:spcAft>
              <a:buClr>
                <a:srgbClr val="000000"/>
              </a:buClr>
              <a:buSzPts val="1400"/>
              <a:buFont typeface="Arial"/>
              <a:buNone/>
            </a:pPr>
            <a:r>
              <a:rPr lang="en-US"/>
              <a:t>“Let’s say your low Engagement score isn’t because you lack knowledge — you know the tools, you know the strategies. In that case, you don’t need ‘Knowledge’ in your diagram. The real issue might be motivation, interruptions, or limited support.”</a:t>
            </a:r>
            <a:endParaRPr/>
          </a:p>
          <a:p>
            <a:pPr indent="-228600" lvl="0" marL="457200" marR="0" rtl="0" algn="l">
              <a:lnSpc>
                <a:spcPct val="100000"/>
              </a:lnSpc>
              <a:spcBef>
                <a:spcPts val="0"/>
              </a:spcBef>
              <a:spcAft>
                <a:spcPts val="0"/>
              </a:spcAft>
              <a:buClr>
                <a:srgbClr val="000000"/>
              </a:buClr>
              <a:buSzPts val="1400"/>
              <a:buFont typeface="Arial"/>
              <a:buNone/>
            </a:pPr>
            <a:r>
              <a:rPr b="1" lang="en-US"/>
              <a:t>5. Reinforce the benefit (10 seconds)</a:t>
            </a:r>
            <a:endParaRPr/>
          </a:p>
          <a:p>
            <a:pPr indent="-228600" lvl="0" marL="457200" marR="0" rtl="0" algn="l">
              <a:lnSpc>
                <a:spcPct val="100000"/>
              </a:lnSpc>
              <a:spcBef>
                <a:spcPts val="0"/>
              </a:spcBef>
              <a:spcAft>
                <a:spcPts val="0"/>
              </a:spcAft>
              <a:buClr>
                <a:srgbClr val="000000"/>
              </a:buClr>
              <a:buSzPts val="1400"/>
              <a:buFont typeface="Arial"/>
              <a:buNone/>
            </a:pPr>
            <a:r>
              <a:rPr lang="en-US"/>
              <a:t>“A focused, accurate diagram makes the root cause much easier to identify — and your action plan later becomes far more effective.”</a:t>
            </a:r>
            <a:endParaRPr/>
          </a:p>
          <a:p>
            <a:pPr indent="-228600" lvl="0" marL="457200" marR="0" rtl="0" algn="l">
              <a:lnSpc>
                <a:spcPct val="100000"/>
              </a:lnSpc>
              <a:spcBef>
                <a:spcPts val="0"/>
              </a:spcBef>
              <a:spcAft>
                <a:spcPts val="0"/>
              </a:spcAft>
              <a:buClr>
                <a:srgbClr val="000000"/>
              </a:buClr>
              <a:buSzPts val="1400"/>
              <a:buFont typeface="Arial"/>
              <a:buNone/>
            </a:pPr>
            <a:r>
              <a:rPr b="1" lang="en-US"/>
              <a:t>6. Invite reflection or response (optional, 15 seconds)</a:t>
            </a:r>
            <a:endParaRPr/>
          </a:p>
          <a:p>
            <a:pPr indent="-228600" lvl="0" marL="457200" marR="0" rtl="0" algn="l">
              <a:lnSpc>
                <a:spcPct val="100000"/>
              </a:lnSpc>
              <a:spcBef>
                <a:spcPts val="0"/>
              </a:spcBef>
              <a:spcAft>
                <a:spcPts val="0"/>
              </a:spcAft>
              <a:buClr>
                <a:srgbClr val="000000"/>
              </a:buClr>
              <a:buSzPts val="1400"/>
              <a:buFont typeface="Arial"/>
              <a:buNone/>
            </a:pPr>
            <a:r>
              <a:rPr lang="en-US"/>
              <a:t>Ask participants:</a:t>
            </a:r>
            <a:br>
              <a:rPr lang="en-US"/>
            </a:br>
            <a:r>
              <a:rPr lang="en-US"/>
              <a:t>“Which factors do </a:t>
            </a:r>
            <a:r>
              <a:rPr i="1" lang="en-US"/>
              <a:t>you</a:t>
            </a:r>
            <a:r>
              <a:rPr lang="en-US"/>
              <a:t> already know aren’t relevant to your low-scoring domain?”</a:t>
            </a:r>
            <a:br>
              <a:rPr lang="en-US"/>
            </a:br>
            <a:r>
              <a:rPr lang="en-US"/>
              <a:t>or</a:t>
            </a:r>
            <a:br>
              <a:rPr lang="en-US"/>
            </a:br>
            <a:r>
              <a:rPr lang="en-US"/>
              <a:t>“Is there a factor you suspect is driving your low score?”</a:t>
            </a:r>
            <a:endParaRPr/>
          </a:p>
          <a:p>
            <a:pPr indent="0" lvl="0" marL="0" rtl="0" algn="l">
              <a:lnSpc>
                <a:spcPct val="100000"/>
              </a:lnSpc>
              <a:spcBef>
                <a:spcPts val="0"/>
              </a:spcBef>
              <a:spcAft>
                <a:spcPts val="0"/>
              </a:spcAft>
              <a:buSzPts val="1400"/>
              <a:buNone/>
            </a:pPr>
            <a:r>
              <a:t/>
            </a:r>
            <a:endParaRPr/>
          </a:p>
        </p:txBody>
      </p:sp>
      <p:sp>
        <p:nvSpPr>
          <p:cNvPr id="120" name="Google Shape;120;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b="0" lang="en-US"/>
              <a:t>Explain the purpose</a:t>
            </a:r>
            <a:br>
              <a:rPr b="0" lang="en-US"/>
            </a:br>
            <a:r>
              <a:rPr b="0" lang="en-US"/>
              <a:t>“These steps guide you from a list of possible causes to the one that truly drives the issue.”</a:t>
            </a:r>
            <a:endParaRPr/>
          </a:p>
          <a:p>
            <a:pPr indent="-228600" lvl="0" marL="457200" marR="0" rtl="0" algn="l">
              <a:lnSpc>
                <a:spcPct val="100000"/>
              </a:lnSpc>
              <a:spcBef>
                <a:spcPts val="0"/>
              </a:spcBef>
              <a:spcAft>
                <a:spcPts val="0"/>
              </a:spcAft>
              <a:buClr>
                <a:srgbClr val="000000"/>
              </a:buClr>
              <a:buSzPts val="1400"/>
              <a:buFont typeface="Arial"/>
              <a:buNone/>
            </a:pPr>
            <a:r>
              <a:rPr b="0" lang="en-US"/>
              <a:t>Demonstrate visually</a:t>
            </a:r>
            <a:br>
              <a:rPr b="0" lang="en-US"/>
            </a:br>
            <a:r>
              <a:rPr b="0" lang="en-US"/>
              <a:t>Point to each part of a fishbone diagram while explaining the steps.</a:t>
            </a:r>
            <a:endParaRPr/>
          </a:p>
          <a:p>
            <a:pPr indent="-228600" lvl="0" marL="457200" marR="0" rtl="0" algn="l">
              <a:lnSpc>
                <a:spcPct val="100000"/>
              </a:lnSpc>
              <a:spcBef>
                <a:spcPts val="0"/>
              </a:spcBef>
              <a:spcAft>
                <a:spcPts val="0"/>
              </a:spcAft>
              <a:buClr>
                <a:srgbClr val="000000"/>
              </a:buClr>
              <a:buSzPts val="1400"/>
              <a:buFont typeface="Arial"/>
              <a:buNone/>
            </a:pPr>
            <a:r>
              <a:rPr b="0" lang="en-US"/>
              <a:t>Give a simple example</a:t>
            </a:r>
            <a:br>
              <a:rPr b="0" lang="en-US"/>
            </a:br>
            <a:r>
              <a:rPr b="0" lang="en-US"/>
              <a:t>“For Engagement, you might list ‘interruptions,’ ‘overscheduling,’ ‘lack of break routines,’ etc.”</a:t>
            </a:r>
            <a:endParaRPr/>
          </a:p>
          <a:p>
            <a:pPr indent="-228600" lvl="0" marL="457200" marR="0" rtl="0" algn="l">
              <a:lnSpc>
                <a:spcPct val="100000"/>
              </a:lnSpc>
              <a:spcBef>
                <a:spcPts val="0"/>
              </a:spcBef>
              <a:spcAft>
                <a:spcPts val="0"/>
              </a:spcAft>
              <a:buClr>
                <a:srgbClr val="000000"/>
              </a:buClr>
              <a:buSzPts val="1400"/>
              <a:buFont typeface="Arial"/>
              <a:buNone/>
            </a:pPr>
            <a:r>
              <a:rPr b="0" lang="en-US"/>
              <a:t>Highlight the key step</a:t>
            </a:r>
            <a:br>
              <a:rPr b="0" lang="en-US"/>
            </a:br>
            <a:r>
              <a:rPr b="0" lang="en-US"/>
              <a:t>“When choosing the root cause, pick the factor that influences most of the others.”</a:t>
            </a:r>
            <a:endParaRPr/>
          </a:p>
          <a:p>
            <a:pPr indent="-228600" lvl="0" marL="457200" marR="0" rtl="0" algn="l">
              <a:lnSpc>
                <a:spcPct val="100000"/>
              </a:lnSpc>
              <a:spcBef>
                <a:spcPts val="0"/>
              </a:spcBef>
              <a:spcAft>
                <a:spcPts val="0"/>
              </a:spcAft>
              <a:buClr>
                <a:srgbClr val="000000"/>
              </a:buClr>
              <a:buSzPts val="1400"/>
              <a:buFont typeface="Arial"/>
              <a:buNone/>
            </a:pPr>
            <a:r>
              <a:rPr b="0" lang="en-US"/>
              <a:t>Prepare them for the next activity</a:t>
            </a:r>
            <a:br>
              <a:rPr b="0" lang="en-US"/>
            </a:br>
            <a:r>
              <a:rPr b="0" lang="en-US"/>
              <a:t>“This analysis becomes the foundation for your SMART goal and action plan.”</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126" name="Google Shape;126;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b="0" lang="en-US"/>
              <a:t>Explain the purpose</a:t>
            </a:r>
            <a:br>
              <a:rPr b="0" lang="en-US"/>
            </a:br>
            <a:r>
              <a:rPr b="0" lang="en-US"/>
              <a:t>“These steps guide you from a list of possible causes to the one that truly drives the issue.”</a:t>
            </a:r>
            <a:endParaRPr/>
          </a:p>
          <a:p>
            <a:pPr indent="-228600" lvl="0" marL="457200" marR="0" rtl="0" algn="l">
              <a:lnSpc>
                <a:spcPct val="100000"/>
              </a:lnSpc>
              <a:spcBef>
                <a:spcPts val="0"/>
              </a:spcBef>
              <a:spcAft>
                <a:spcPts val="0"/>
              </a:spcAft>
              <a:buClr>
                <a:srgbClr val="000000"/>
              </a:buClr>
              <a:buSzPts val="1400"/>
              <a:buFont typeface="Arial"/>
              <a:buNone/>
            </a:pPr>
            <a:r>
              <a:rPr b="0" lang="en-US"/>
              <a:t>Demonstrate visually</a:t>
            </a:r>
            <a:br>
              <a:rPr b="0" lang="en-US"/>
            </a:br>
            <a:r>
              <a:rPr b="0" lang="en-US"/>
              <a:t>Point to each part of a fishbone diagram while explaining the steps.</a:t>
            </a:r>
            <a:endParaRPr/>
          </a:p>
          <a:p>
            <a:pPr indent="-228600" lvl="0" marL="457200" marR="0" rtl="0" algn="l">
              <a:lnSpc>
                <a:spcPct val="100000"/>
              </a:lnSpc>
              <a:spcBef>
                <a:spcPts val="0"/>
              </a:spcBef>
              <a:spcAft>
                <a:spcPts val="0"/>
              </a:spcAft>
              <a:buClr>
                <a:srgbClr val="000000"/>
              </a:buClr>
              <a:buSzPts val="1400"/>
              <a:buFont typeface="Arial"/>
              <a:buNone/>
            </a:pPr>
            <a:r>
              <a:rPr b="0" lang="en-US"/>
              <a:t>Give a simple example</a:t>
            </a:r>
            <a:br>
              <a:rPr b="0" lang="en-US"/>
            </a:br>
            <a:r>
              <a:rPr b="0" lang="en-US"/>
              <a:t>“For Engagement, you might list ‘interruptions,’ ‘overscheduling,’ ‘lack of break routines,’ etc.”</a:t>
            </a:r>
            <a:endParaRPr/>
          </a:p>
          <a:p>
            <a:pPr indent="-228600" lvl="0" marL="457200" marR="0" rtl="0" algn="l">
              <a:lnSpc>
                <a:spcPct val="100000"/>
              </a:lnSpc>
              <a:spcBef>
                <a:spcPts val="0"/>
              </a:spcBef>
              <a:spcAft>
                <a:spcPts val="0"/>
              </a:spcAft>
              <a:buClr>
                <a:srgbClr val="000000"/>
              </a:buClr>
              <a:buSzPts val="1400"/>
              <a:buFont typeface="Arial"/>
              <a:buNone/>
            </a:pPr>
            <a:r>
              <a:rPr b="0" lang="en-US"/>
              <a:t>Highlight the key step</a:t>
            </a:r>
            <a:br>
              <a:rPr b="0" lang="en-US"/>
            </a:br>
            <a:r>
              <a:rPr b="0" lang="en-US"/>
              <a:t>“When choosing the root cause, pick the factor that influences most of the others.”</a:t>
            </a:r>
            <a:endParaRPr/>
          </a:p>
          <a:p>
            <a:pPr indent="-228600" lvl="0" marL="457200" marR="0" rtl="0" algn="l">
              <a:lnSpc>
                <a:spcPct val="100000"/>
              </a:lnSpc>
              <a:spcBef>
                <a:spcPts val="0"/>
              </a:spcBef>
              <a:spcAft>
                <a:spcPts val="0"/>
              </a:spcAft>
              <a:buClr>
                <a:srgbClr val="000000"/>
              </a:buClr>
              <a:buSzPts val="1400"/>
              <a:buFont typeface="Arial"/>
              <a:buNone/>
            </a:pPr>
            <a:r>
              <a:rPr b="0" lang="en-US"/>
              <a:t>Prepare them for the next activity</a:t>
            </a:r>
            <a:br>
              <a:rPr b="0" lang="en-US"/>
            </a:br>
            <a:r>
              <a:rPr b="0" lang="en-US"/>
              <a:t>“This analysis becomes the foundation for your SMART goal and action plan.”</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132" name="Google Shape;132;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Explain that these goals show how SMART criteria work in real teaching contexts.</a:t>
            </a:r>
            <a:br>
              <a:rPr lang="en-US"/>
            </a:br>
            <a:r>
              <a:rPr lang="en-US"/>
              <a:t>• Point out that each goal is tied to a specific PERMA domain and is time-bound and measurable.</a:t>
            </a:r>
            <a:br>
              <a:rPr lang="en-US"/>
            </a:br>
            <a:r>
              <a:rPr lang="en-US"/>
              <a:t>• Highlight that teachers should write goals that respond directly to their </a:t>
            </a:r>
            <a:r>
              <a:rPr b="1" lang="en-US"/>
              <a:t>root cause analysis</a:t>
            </a:r>
            <a:r>
              <a:rPr lang="en-US"/>
              <a:t>.</a:t>
            </a:r>
            <a:br>
              <a:rPr lang="en-US"/>
            </a:br>
            <a:r>
              <a:rPr lang="en-US"/>
              <a:t>• Ask participants to think about which PERMA domain they might set a SMART goal for.</a:t>
            </a:r>
            <a:br>
              <a:rPr lang="en-US"/>
            </a:br>
            <a:r>
              <a:rPr lang="en-US"/>
              <a:t>• Prepare them for the next step: turning their goal into an action plan.</a:t>
            </a:r>
            <a:endParaRPr/>
          </a:p>
        </p:txBody>
      </p:sp>
      <p:sp>
        <p:nvSpPr>
          <p:cNvPr id="139" name="Google Shape;139;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This slide bridges our work so far with the next major step. At this point, you’ve identified your priority domain, analysed the causes, and set a SMART goal. The action plan is where those insights turn into daily or weekly steps you can follow. This plan is personal, realistic, and rooted in your data. It ensures that improvement is intentional and structured, not left to chance.”</a:t>
            </a:r>
            <a:endParaRPr/>
          </a:p>
        </p:txBody>
      </p:sp>
      <p:sp>
        <p:nvSpPr>
          <p:cNvPr id="145" name="Google Shape;145;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“An action plan is simply a structured way to move from intention to action.</a:t>
            </a:r>
            <a:br>
              <a:rPr lang="en-US"/>
            </a:br>
            <a:r>
              <a:rPr lang="en-US"/>
              <a:t>It is personal, realistic, and built directly on your Index results and your root cause analysis.</a:t>
            </a:r>
            <a:br>
              <a:rPr lang="en-US"/>
            </a:br>
            <a:r>
              <a:rPr lang="en-US"/>
              <a:t>Milestones help you measure progress over time, and Plan B options ensure you stay on track even when challenges appear.”</a:t>
            </a:r>
            <a:endParaRPr/>
          </a:p>
        </p:txBody>
      </p:sp>
      <p:sp>
        <p:nvSpPr>
          <p:cNvPr id="151" name="Google Shape;151;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157" name="Google Shape;157;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163" name="Google Shape;163;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 name="Google Shape;5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169" name="Google Shape;169;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175" name="Google Shape;175;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181" name="Google Shape;181;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187" name="Google Shape;187;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Read each question and all options aloud before showing the answer. Give participants a moment to choose their response and invite one or two people to explain their thinking. Keep the pace steady and encourage short contributions. After the discussion, reveal the correct answer and explain why it fits the method you covered in the module. Repeat the same process for all four questions so participants stay engaged and understand how SMART goals, prioritised domains, strengths, and root cause analysis connect to the action plan.</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205" name="Google Shape;205;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211" name="Google Shape;211;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224" name="Google Shape;224;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237" name="Google Shape;237;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250" name="Google Shape;250;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263" name="Google Shape;263;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1" name="Google Shape;6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9" name="Google Shape;26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4" name="Google Shape;274;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4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0" name="Google Shape;280;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6" name="Google Shape;286;p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Before we move deeper into reflection practices, let’s look at </a:t>
            </a:r>
            <a:r>
              <a:rPr i="1" lang="en-US"/>
              <a:t>why</a:t>
            </a:r>
            <a:r>
              <a:rPr lang="en-US"/>
              <a:t> reflection matters.</a:t>
            </a:r>
            <a:br>
              <a:rPr lang="en-US"/>
            </a:br>
            <a:r>
              <a:rPr lang="en-US"/>
              <a:t>In the previous slide, you started thinking about what reflection means to you personally. Now we connect that to the evidence about how reflection supports teachers.</a:t>
            </a:r>
            <a:endParaRPr/>
          </a:p>
          <a:p>
            <a:pPr indent="-228600" lvl="0" marL="457200" marR="0" rtl="0" algn="l">
              <a:lnSpc>
                <a:spcPct val="100000"/>
              </a:lnSpc>
              <a:spcBef>
                <a:spcPts val="0"/>
              </a:spcBef>
              <a:spcAft>
                <a:spcPts val="0"/>
              </a:spcAft>
              <a:buClr>
                <a:srgbClr val="000000"/>
              </a:buClr>
              <a:buSzPts val="1400"/>
              <a:buFont typeface="Arial"/>
              <a:buNone/>
            </a:pPr>
            <a:r>
              <a:rPr lang="en-US"/>
              <a:t>This slide highlights the key reasons reflection is essential.</a:t>
            </a:r>
            <a:br>
              <a:rPr lang="en-US"/>
            </a:br>
            <a:r>
              <a:rPr lang="en-US"/>
              <a:t>Explain that reflection is not an extra task — it’s a way to improve your teaching in real time, understand your reactions, and strengthen relationships with students.</a:t>
            </a:r>
            <a:br>
              <a:rPr lang="en-US"/>
            </a:br>
            <a:r>
              <a:rPr lang="en-US"/>
              <a:t>You can remind participants that reflection becomes even more important when technology is involved, because digital tools affect emotions, focus, and classroom dynamics.</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287" name="Google Shape;287;p4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8" name="Google Shape;308;p4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On the previous slide, we looked at why reflection matters for teachers in general and how it supports creativity, responsiveness, and stronger relationships in the classroom. These benefits are especially important in a digital environment, where our tools and habits shape our daily experience.</a:t>
            </a:r>
            <a:endParaRPr/>
          </a:p>
          <a:p>
            <a:pPr indent="-228600" lvl="0" marL="457200" marR="0" rtl="0" algn="l">
              <a:lnSpc>
                <a:spcPct val="100000"/>
              </a:lnSpc>
              <a:spcBef>
                <a:spcPts val="0"/>
              </a:spcBef>
              <a:spcAft>
                <a:spcPts val="0"/>
              </a:spcAft>
              <a:buClr>
                <a:srgbClr val="000000"/>
              </a:buClr>
              <a:buSzPts val="1400"/>
              <a:buFont typeface="Arial"/>
              <a:buNone/>
            </a:pPr>
            <a:r>
              <a:rPr lang="en-US"/>
              <a:t>Now we move into the next slide, which focuses specifically on </a:t>
            </a:r>
            <a:r>
              <a:rPr i="1" lang="en-US"/>
              <a:t>digital well-being</a:t>
            </a:r>
            <a:r>
              <a:rPr lang="en-US"/>
              <a:t>. Digital tools help us teach, communicate, and organise our work, but they can also create stress, overload, and constant pressure. This is why we need reflection — not just on our teaching, but also on our technology use.</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309" name="Google Shape;309;p4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5" name="Google Shape;315;p4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Before we move on, it’s important to highlight that effective reflection goes deeper than simply noticing what happened. To truly support your digital well-being, you need a structured way to understand your experiences, your teaching, and your digital habits in more depth. This brings us to higher-order reflection and to a model that will guide you through this process.</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316" name="Google Shape;316;p4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3" name="Google Shape;323;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5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9" name="Google Shape;329;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5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5" name="Google Shape;335;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5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1" name="Google Shape;341;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7" name="Google Shape;67;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5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7" name="Google Shape;347;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3" name="Google Shape;353;p5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Let’s wrap up Unit 2.2. The self-reflection log helps you track your progress, recognise what works, and adjust your action plan when needed. Using it regularly keeps your digital well-being on track throughout the school term.</a:t>
            </a:r>
            <a:endParaRPr/>
          </a:p>
          <a:p>
            <a:pPr indent="-228600" lvl="0" marL="457200" marR="0" rtl="0" algn="l">
              <a:lnSpc>
                <a:spcPct val="100000"/>
              </a:lnSpc>
              <a:spcBef>
                <a:spcPts val="0"/>
              </a:spcBef>
              <a:spcAft>
                <a:spcPts val="0"/>
              </a:spcAft>
              <a:buClr>
                <a:srgbClr val="000000"/>
              </a:buClr>
              <a:buSzPts val="1400"/>
              <a:buFont typeface="Arial"/>
              <a:buNone/>
            </a:pPr>
            <a:r>
              <a:rPr lang="en-US"/>
              <a:t>We will now move to Unit 2.3, where the focus shifts from your own digital well-being to your students’. In this next unit, you’ll learn how digital environments affect students and how to use the PERMA Digital Well-being Index for Students to understand their needs and habits.</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354" name="Google Shape;354;p5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5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0" name="Google Shape;360;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5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5" name="Google Shape;365;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1" name="Google Shape;371;p5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This slide explains how to work with the student version of the PERMA Digital Well-being Index.</a:t>
            </a:r>
            <a:br>
              <a:rPr lang="en-US"/>
            </a:br>
            <a:r>
              <a:rPr lang="en-US"/>
              <a:t>Emphasise that the index is a reflective tool, not a grading tool. It helps students think about their digital habits and gives you a clearer picture of their digital well-being across the term.</a:t>
            </a:r>
            <a:endParaRPr/>
          </a:p>
          <a:p>
            <a:pPr indent="-228600" lvl="0" marL="457200" marR="0" rtl="0" algn="l">
              <a:lnSpc>
                <a:spcPct val="100000"/>
              </a:lnSpc>
              <a:spcBef>
                <a:spcPts val="0"/>
              </a:spcBef>
              <a:spcAft>
                <a:spcPts val="0"/>
              </a:spcAft>
              <a:buClr>
                <a:srgbClr val="000000"/>
              </a:buClr>
              <a:buSzPts val="1400"/>
              <a:buFont typeface="Arial"/>
              <a:buNone/>
            </a:pPr>
            <a:r>
              <a:rPr lang="en-US"/>
              <a:t>Encourage teachers to talk with students about their scores and support them in setting simple, personal goals. Highlight that the index works best when combined with real classroom observations and short conversations with students.</a:t>
            </a:r>
            <a:endParaRPr/>
          </a:p>
          <a:p>
            <a:pPr indent="-228600" lvl="0" marL="457200" marR="0" rtl="0" algn="l">
              <a:lnSpc>
                <a:spcPct val="100000"/>
              </a:lnSpc>
              <a:spcBef>
                <a:spcPts val="0"/>
              </a:spcBef>
              <a:spcAft>
                <a:spcPts val="0"/>
              </a:spcAft>
              <a:buClr>
                <a:srgbClr val="000000"/>
              </a:buClr>
              <a:buSzPts val="1400"/>
              <a:buFont typeface="Arial"/>
              <a:buNone/>
            </a:pPr>
            <a:r>
              <a:rPr lang="en-US"/>
              <a:t>Explain how to read the scores:</a:t>
            </a:r>
            <a:br>
              <a:rPr lang="en-US"/>
            </a:br>
            <a:r>
              <a:rPr lang="en-US"/>
              <a:t>High scores show strong habits, mid scores show areas to strengthen, and low scores point to risks that may need attention. This scoring helps teachers prioritise support and plan next steps.”</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372" name="Google Shape;372;p5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9" name="Google Shape;379;p5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Explain that the value of the index goes beyond the scores. It helps start meaningful conversations with students. Encourage teachers to create a space where students feel safe to share their experiences without fear of judgment.</a:t>
            </a:r>
            <a:endParaRPr/>
          </a:p>
          <a:p>
            <a:pPr indent="-228600" lvl="0" marL="457200" marR="0" rtl="0" algn="l">
              <a:lnSpc>
                <a:spcPct val="100000"/>
              </a:lnSpc>
              <a:spcBef>
                <a:spcPts val="0"/>
              </a:spcBef>
              <a:spcAft>
                <a:spcPts val="0"/>
              </a:spcAft>
              <a:buClr>
                <a:srgbClr val="000000"/>
              </a:buClr>
              <a:buSzPts val="1400"/>
              <a:buFont typeface="Arial"/>
              <a:buNone/>
            </a:pPr>
            <a:r>
              <a:rPr lang="en-US"/>
              <a:t>Mention that digital tools like Miro and Padlet can make sharing easier, especially for students who prefer to contribute anonymously. Highlight that conversation prompts linked to PERMA domains can support deeper reflection.</a:t>
            </a:r>
            <a:endParaRPr/>
          </a:p>
          <a:p>
            <a:pPr indent="-228600" lvl="0" marL="457200" marR="0" rtl="0" algn="l">
              <a:lnSpc>
                <a:spcPct val="100000"/>
              </a:lnSpc>
              <a:spcBef>
                <a:spcPts val="0"/>
              </a:spcBef>
              <a:spcAft>
                <a:spcPts val="0"/>
              </a:spcAft>
              <a:buClr>
                <a:srgbClr val="000000"/>
              </a:buClr>
              <a:buSzPts val="1400"/>
              <a:buFont typeface="Arial"/>
              <a:buNone/>
            </a:pPr>
            <a:r>
              <a:rPr lang="en-US"/>
              <a:t>Finish by stressing that the main purpose is awareness. When students recognise how their digital habits affect their mood, focus, and relationships, they are more likely to make healthier choices.”</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380" name="Google Shape;380;p5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6" name="Google Shape;386;p6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“Invite teachers to choose one prompt and reflect individually. In in-person sessions, move them into pairs or small groups. Encourage them to think of specific students and real moments from their lessons. End by asking each person to choose one small, practical change they can start this week. This will feed into the Classroom Compass they will co-create with students later.”</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387" name="Google Shape;387;p6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6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3" name="Google Shape;393;p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1" name="Google Shape;411;p6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Explain that no single method gives the full picture. Encourage teachers to combine approaches depending on the goal. Emphasise that choosing the right method helps them understand digital habits more accurately and respond with better strategies.</a:t>
            </a:r>
            <a:endParaRPr/>
          </a:p>
        </p:txBody>
      </p:sp>
      <p:sp>
        <p:nvSpPr>
          <p:cNvPr id="412" name="Google Shape;412;p6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6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8" name="Google Shape;418;p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3" name="Google Shape;73;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6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4" name="Google Shape;424;p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6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0" name="Google Shape;430;p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6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6" name="Google Shape;436;p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6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2" name="Google Shape;442;p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6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9" name="Google Shape;449;p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6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6" name="Google Shape;456;p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p7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3" name="Google Shape;463;p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7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0" name="Google Shape;470;p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7" name="Google Shape;477;p7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This slide explains why we introduce the Classroom Observation Tool at this point in the training.</a:t>
            </a:r>
            <a:br>
              <a:rPr lang="en-US"/>
            </a:br>
            <a:r>
              <a:rPr lang="en-US"/>
              <a:t>Up to now, we explored how to assess digital well-being using the PERMA Index for Students. This tool complements that process by helping you observe real classroom behaviour.</a:t>
            </a:r>
            <a:endParaRPr/>
          </a:p>
          <a:p>
            <a:pPr indent="-228600" lvl="0" marL="457200" marR="0" rtl="0" algn="l">
              <a:lnSpc>
                <a:spcPct val="100000"/>
              </a:lnSpc>
              <a:spcBef>
                <a:spcPts val="0"/>
              </a:spcBef>
              <a:spcAft>
                <a:spcPts val="0"/>
              </a:spcAft>
              <a:buClr>
                <a:srgbClr val="000000"/>
              </a:buClr>
              <a:buSzPts val="1400"/>
              <a:buFont typeface="Arial"/>
              <a:buNone/>
            </a:pPr>
            <a:r>
              <a:rPr lang="en-US"/>
              <a:t>Students often express their digital well-being through actions, not only through self-reports. Observation helps you understand what is happening in practice: who is engaged, who is frustrated, who struggles to focus, and who thrives when using digital tools.</a:t>
            </a:r>
            <a:endParaRPr/>
          </a:p>
          <a:p>
            <a:pPr indent="-228600" lvl="0" marL="457200" marR="0" rtl="0" algn="l">
              <a:lnSpc>
                <a:spcPct val="100000"/>
              </a:lnSpc>
              <a:spcBef>
                <a:spcPts val="0"/>
              </a:spcBef>
              <a:spcAft>
                <a:spcPts val="0"/>
              </a:spcAft>
              <a:buClr>
                <a:srgbClr val="000000"/>
              </a:buClr>
              <a:buSzPts val="1400"/>
              <a:buFont typeface="Arial"/>
              <a:buNone/>
            </a:pPr>
            <a:r>
              <a:rPr lang="en-US"/>
              <a:t>This also connects directly to the PERMA domains. In the observations you will notice emotional cues for Positive Emotions, signs of focus or distraction for Engagement, interaction patterns for Relationships, and indicators of Meaning and Accomplishment during digital tasks.</a:t>
            </a:r>
            <a:endParaRPr/>
          </a:p>
          <a:p>
            <a:pPr indent="-228600" lvl="0" marL="457200" marR="0" rtl="0" algn="l">
              <a:lnSpc>
                <a:spcPct val="100000"/>
              </a:lnSpc>
              <a:spcBef>
                <a:spcPts val="0"/>
              </a:spcBef>
              <a:spcAft>
                <a:spcPts val="0"/>
              </a:spcAft>
              <a:buClr>
                <a:srgbClr val="000000"/>
              </a:buClr>
              <a:buSzPts val="1400"/>
              <a:buFont typeface="Arial"/>
              <a:buNone/>
            </a:pPr>
            <a:r>
              <a:rPr lang="en-US"/>
              <a:t>The goal is to give you a fuller picture of your students’ digital habits so you can personalise your teaching strategies and prepare more effectively for creating the Classroom Compass later in the unit.</a:t>
            </a:r>
            <a:endParaRPr/>
          </a:p>
        </p:txBody>
      </p:sp>
      <p:sp>
        <p:nvSpPr>
          <p:cNvPr id="478" name="Google Shape;478;p7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p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4" name="Google Shape;484;p7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This slide helps you translate the PERMA framework into classroom observation.</a:t>
            </a:r>
            <a:br>
              <a:rPr lang="en-US"/>
            </a:br>
            <a:r>
              <a:rPr lang="en-US"/>
              <a:t>Up to this point, we focused on the Index. Now, we complement it with real behaviour.</a:t>
            </a:r>
            <a:br>
              <a:rPr lang="en-US"/>
            </a:br>
            <a:r>
              <a:rPr lang="en-US"/>
              <a:t>Students often show their level of digital well-being through small actions: how they focus, how they interact, how confident they feel, or how easily they become frustrated.</a:t>
            </a:r>
            <a:endParaRPr/>
          </a:p>
          <a:p>
            <a:pPr indent="-228600" lvl="0" marL="457200" marR="0" rtl="0" algn="l">
              <a:lnSpc>
                <a:spcPct val="100000"/>
              </a:lnSpc>
              <a:spcBef>
                <a:spcPts val="0"/>
              </a:spcBef>
              <a:spcAft>
                <a:spcPts val="0"/>
              </a:spcAft>
              <a:buClr>
                <a:srgbClr val="000000"/>
              </a:buClr>
              <a:buSzPts val="1400"/>
              <a:buFont typeface="Arial"/>
              <a:buNone/>
            </a:pPr>
            <a:r>
              <a:rPr lang="en-US"/>
              <a:t>The table shows what to pay attention to in each PERMA area.</a:t>
            </a:r>
            <a:br>
              <a:rPr lang="en-US"/>
            </a:br>
            <a:r>
              <a:rPr lang="en-US"/>
              <a:t>• For </a:t>
            </a:r>
            <a:r>
              <a:rPr b="1" lang="en-US"/>
              <a:t>Positive Emotions</a:t>
            </a:r>
            <a:r>
              <a:rPr lang="en-US"/>
              <a:t>, notice signs of enjoyment or stress during digital tasks.</a:t>
            </a:r>
            <a:br>
              <a:rPr lang="en-US"/>
            </a:br>
            <a:r>
              <a:rPr lang="en-US"/>
              <a:t>• For </a:t>
            </a:r>
            <a:r>
              <a:rPr b="1" lang="en-US"/>
              <a:t>Engagement</a:t>
            </a:r>
            <a:r>
              <a:rPr lang="en-US"/>
              <a:t>, look at whether students remain focused or switch constantly between tabs or apps.</a:t>
            </a:r>
            <a:br>
              <a:rPr lang="en-US"/>
            </a:br>
            <a:r>
              <a:rPr lang="en-US"/>
              <a:t>• For </a:t>
            </a:r>
            <a:r>
              <a:rPr b="1" lang="en-US"/>
              <a:t>Relationships</a:t>
            </a:r>
            <a:r>
              <a:rPr lang="en-US"/>
              <a:t>, observe how they collaborate and communicate—both online and offline.</a:t>
            </a:r>
            <a:br>
              <a:rPr lang="en-US"/>
            </a:br>
            <a:r>
              <a:rPr lang="en-US"/>
              <a:t>• For </a:t>
            </a:r>
            <a:r>
              <a:rPr b="1" lang="en-US"/>
              <a:t>Meaning</a:t>
            </a:r>
            <a:r>
              <a:rPr lang="en-US"/>
              <a:t>, check whether students understand why they are using a tool, not just how.</a:t>
            </a:r>
            <a:br>
              <a:rPr lang="en-US"/>
            </a:br>
            <a:r>
              <a:rPr lang="en-US"/>
              <a:t>• For </a:t>
            </a:r>
            <a:r>
              <a:rPr b="1" lang="en-US"/>
              <a:t>Accomplishment</a:t>
            </a:r>
            <a:r>
              <a:rPr lang="en-US"/>
              <a:t>, look for evidence of progress, persistence, or confidence with digital tools.</a:t>
            </a:r>
            <a:br>
              <a:rPr lang="en-US"/>
            </a:br>
            <a:r>
              <a:rPr lang="en-US"/>
              <a:t>• And finally, external factors such as Wi-Fi reliability and device access also shape digital well-being.</a:t>
            </a:r>
            <a:endParaRPr/>
          </a:p>
          <a:p>
            <a:pPr indent="-228600" lvl="0" marL="457200" marR="0" rtl="0" algn="l">
              <a:lnSpc>
                <a:spcPct val="100000"/>
              </a:lnSpc>
              <a:spcBef>
                <a:spcPts val="0"/>
              </a:spcBef>
              <a:spcAft>
                <a:spcPts val="0"/>
              </a:spcAft>
              <a:buClr>
                <a:srgbClr val="000000"/>
              </a:buClr>
              <a:buSzPts val="1400"/>
              <a:buFont typeface="Arial"/>
              <a:buNone/>
            </a:pPr>
            <a:r>
              <a:rPr lang="en-US"/>
              <a:t>These observations will help you understand patterns, tailor your support, and prepare for creating the Classroom Compass with your students later.</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485" name="Google Shape;485;p7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8" name="Google Shape;78;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p7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2" name="Google Shape;492;p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p7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7" name="Google Shape;497;p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p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3" name="Google Shape;503;p7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This slide introduces the idea of digital boundaries and why they matter.</a:t>
            </a:r>
            <a:br>
              <a:rPr lang="en-US"/>
            </a:br>
            <a:r>
              <a:rPr lang="en-US"/>
              <a:t>I want you to think of digital boundaries as the limits we set to protect our time, attention, and emotional space when using technology.</a:t>
            </a:r>
            <a:endParaRPr/>
          </a:p>
          <a:p>
            <a:pPr indent="-228600" lvl="0" marL="457200" marR="0" rtl="0" algn="l">
              <a:lnSpc>
                <a:spcPct val="100000"/>
              </a:lnSpc>
              <a:spcBef>
                <a:spcPts val="0"/>
              </a:spcBef>
              <a:spcAft>
                <a:spcPts val="0"/>
              </a:spcAft>
              <a:buClr>
                <a:srgbClr val="000000"/>
              </a:buClr>
              <a:buSzPts val="1400"/>
              <a:buFont typeface="Arial"/>
              <a:buNone/>
            </a:pPr>
            <a:r>
              <a:rPr lang="en-US"/>
              <a:t>For teachers, these boundaries are especially important because the digital world blurs personal and professional lines. Messages arrive outside working hours, marking can continue late at night, and online platforms make us feel constantly available.</a:t>
            </a:r>
            <a:endParaRPr/>
          </a:p>
          <a:p>
            <a:pPr indent="-228600" lvl="0" marL="457200" marR="0" rtl="0" algn="l">
              <a:lnSpc>
                <a:spcPct val="100000"/>
              </a:lnSpc>
              <a:spcBef>
                <a:spcPts val="0"/>
              </a:spcBef>
              <a:spcAft>
                <a:spcPts val="0"/>
              </a:spcAft>
              <a:buClr>
                <a:srgbClr val="000000"/>
              </a:buClr>
              <a:buSzPts val="1400"/>
              <a:buFont typeface="Arial"/>
              <a:buNone/>
            </a:pPr>
            <a:r>
              <a:rPr lang="en-US"/>
              <a:t>The key message here is that boundaries are not about using technology less, but about using it intentionally.</a:t>
            </a:r>
            <a:br>
              <a:rPr lang="en-US"/>
            </a:br>
            <a:r>
              <a:rPr lang="en-US"/>
              <a:t>They help us stay in control instead of reacting to every notification, message, or digital demand.</a:t>
            </a:r>
            <a:br>
              <a:rPr lang="en-US"/>
            </a:br>
            <a:r>
              <a:rPr lang="en-US"/>
              <a:t>These boundaries support healthy engagement without harming focus, privacy, or mental health.</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504" name="Google Shape;504;p7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p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1" name="Google Shape;531;p7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This slide explains the reasons behind setting digital boundaries.</a:t>
            </a:r>
            <a:br>
              <a:rPr lang="en-US"/>
            </a:br>
            <a:r>
              <a:rPr lang="en-US"/>
              <a:t>Constant connectivity can quickly lead to overload. Without limits, it becomes harder to disconnect, rest, and stay productive.</a:t>
            </a:r>
            <a:endParaRPr/>
          </a:p>
          <a:p>
            <a:pPr indent="-228600" lvl="0" marL="457200" marR="0" rtl="0" algn="l">
              <a:lnSpc>
                <a:spcPct val="100000"/>
              </a:lnSpc>
              <a:spcBef>
                <a:spcPts val="0"/>
              </a:spcBef>
              <a:spcAft>
                <a:spcPts val="0"/>
              </a:spcAft>
              <a:buClr>
                <a:srgbClr val="000000"/>
              </a:buClr>
              <a:buSzPts val="1400"/>
              <a:buFont typeface="Arial"/>
              <a:buNone/>
            </a:pPr>
            <a:r>
              <a:rPr lang="en-US"/>
              <a:t>Clear boundaries also protect mental health. Research shows that digital overload increases stress, anxiety, and emotional fatigue.</a:t>
            </a:r>
            <a:br>
              <a:rPr lang="en-US"/>
            </a:br>
            <a:r>
              <a:rPr lang="en-US"/>
              <a:t>By managing our device use, we can improve our focus, maintain presence with others, and strengthen our relationships.</a:t>
            </a:r>
            <a:endParaRPr/>
          </a:p>
          <a:p>
            <a:pPr indent="-228600" lvl="0" marL="457200" marR="0" rtl="0" algn="l">
              <a:lnSpc>
                <a:spcPct val="100000"/>
              </a:lnSpc>
              <a:spcBef>
                <a:spcPts val="0"/>
              </a:spcBef>
              <a:spcAft>
                <a:spcPts val="0"/>
              </a:spcAft>
              <a:buClr>
                <a:srgbClr val="000000"/>
              </a:buClr>
              <a:buSzPts val="1400"/>
              <a:buFont typeface="Arial"/>
              <a:buNone/>
            </a:pPr>
            <a:r>
              <a:rPr lang="en-US"/>
              <a:t>For teachers, boundaries also model healthy digital habits for students. When you manage your own digital behaviour intentionally, students learn to do the same.</a:t>
            </a:r>
            <a:br>
              <a:rPr lang="en-US"/>
            </a:br>
            <a:r>
              <a:rPr lang="en-US"/>
              <a:t>This sets the stage for creating a healthier classroom culture and supports the next tools we will introduce</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532" name="Google Shape;532;p7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p7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8" name="Google Shape;538;p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p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4" name="Google Shape;544;p7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This section highlights that teachers influence students’ digital habits by the way they manage their own digital behaviour. Students often copy what they see. If teachers maintain limits around availability, manage notifications, and keep a balance between work and personal time, students learn healthier patterns.</a:t>
            </a:r>
            <a:endParaRPr/>
          </a:p>
          <a:p>
            <a:pPr indent="-228600" lvl="0" marL="457200" marR="0" rtl="0" algn="l">
              <a:lnSpc>
                <a:spcPct val="100000"/>
              </a:lnSpc>
              <a:spcBef>
                <a:spcPts val="0"/>
              </a:spcBef>
              <a:spcAft>
                <a:spcPts val="0"/>
              </a:spcAft>
              <a:buClr>
                <a:srgbClr val="000000"/>
              </a:buClr>
              <a:buSzPts val="1400"/>
              <a:buFont typeface="Arial"/>
              <a:buNone/>
            </a:pPr>
            <a:r>
              <a:rPr lang="en-US"/>
              <a:t>The activity is designed to help teachers understand their own digital habits first.</a:t>
            </a:r>
            <a:br>
              <a:rPr lang="en-US"/>
            </a:br>
            <a:r>
              <a:rPr lang="en-US"/>
              <a:t>You start with short individual reflection, then discuss in groups, and end by forming recommendations that could help the whole school.</a:t>
            </a:r>
            <a:endParaRPr/>
          </a:p>
          <a:p>
            <a:pPr indent="-228600" lvl="0" marL="457200" marR="0" rtl="0" algn="l">
              <a:lnSpc>
                <a:spcPct val="100000"/>
              </a:lnSpc>
              <a:spcBef>
                <a:spcPts val="0"/>
              </a:spcBef>
              <a:spcAft>
                <a:spcPts val="0"/>
              </a:spcAft>
              <a:buClr>
                <a:srgbClr val="000000"/>
              </a:buClr>
              <a:buSzPts val="1400"/>
              <a:buFont typeface="Arial"/>
              <a:buNone/>
            </a:pPr>
            <a:r>
              <a:rPr lang="en-US"/>
              <a:t>The aim is simple: teachers who feel balanced are better able to support students’ digital boundaries. This activity prepares you to think about changes you can make personally, and changes the school can make collectively.</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545" name="Google Shape;545;p7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p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1" name="Google Shape;551;p8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This activity builds directly on the previous reflection. First, remind participants that students mirror what adults model. Now we turn their attention to learners and ask them to think about real challenges: distraction, late-night screen time, pressure from messages, social media stress.</a:t>
            </a:r>
            <a:endParaRPr/>
          </a:p>
          <a:p>
            <a:pPr indent="-228600" lvl="0" marL="457200" marR="0" rtl="0" algn="l">
              <a:lnSpc>
                <a:spcPct val="100000"/>
              </a:lnSpc>
              <a:spcBef>
                <a:spcPts val="0"/>
              </a:spcBef>
              <a:spcAft>
                <a:spcPts val="0"/>
              </a:spcAft>
              <a:buClr>
                <a:srgbClr val="000000"/>
              </a:buClr>
              <a:buSzPts val="1400"/>
              <a:buFont typeface="Arial"/>
              <a:buNone/>
            </a:pPr>
            <a:r>
              <a:rPr lang="en-US"/>
              <a:t>Invite them to work in small groups and come up with realistic, classroom-friendly digital boundaries. Encourage them to think both inside and outside school hours. If needed, show the example outputs to help groups get started, but keep their ideas grounded in their own school context.</a:t>
            </a:r>
            <a:endParaRPr/>
          </a:p>
          <a:p>
            <a:pPr indent="-228600" lvl="0" marL="457200" marR="0" rtl="0" algn="l">
              <a:lnSpc>
                <a:spcPct val="100000"/>
              </a:lnSpc>
              <a:spcBef>
                <a:spcPts val="0"/>
              </a:spcBef>
              <a:spcAft>
                <a:spcPts val="0"/>
              </a:spcAft>
              <a:buClr>
                <a:srgbClr val="000000"/>
              </a:buClr>
              <a:buSzPts val="1400"/>
              <a:buFont typeface="Arial"/>
              <a:buNone/>
            </a:pPr>
            <a:r>
              <a:rPr lang="en-US"/>
              <a:t>When groups present, highlight common themes—focus, healthy routines, notification management, respectful communication—and link back to the school culture discussion from before.</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552" name="Google Shape;552;p8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p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8" name="Google Shape;558;p8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Explain that the Classroom Compass is the bridge between student assessment and practical classroom change. It helps teachers move from awareness to action. Emphasize its collaborative nature: students help shape the goals and habits. This keeps the plan meaningful and realistic.</a:t>
            </a:r>
            <a:endParaRPr/>
          </a:p>
          <a:p>
            <a:pPr indent="-228600" lvl="0" marL="457200" marR="0" rtl="0" algn="l">
              <a:lnSpc>
                <a:spcPct val="100000"/>
              </a:lnSpc>
              <a:spcBef>
                <a:spcPts val="0"/>
              </a:spcBef>
              <a:spcAft>
                <a:spcPts val="0"/>
              </a:spcAft>
              <a:buClr>
                <a:srgbClr val="000000"/>
              </a:buClr>
              <a:buSzPts val="1400"/>
              <a:buFont typeface="Arial"/>
              <a:buNone/>
            </a:pPr>
            <a:r>
              <a:rPr lang="en-US"/>
              <a:t>Walk participants through the steps: scoring, prioritising domains, setting SMART goals, selecting strategies, and monitoring progress. Encourage them to see the Compass as a flexible guide rather than a fixed document.</a:t>
            </a:r>
            <a:endParaRPr/>
          </a:p>
          <a:p>
            <a:pPr indent="-228600" lvl="0" marL="457200" marR="0" rtl="0" algn="l">
              <a:lnSpc>
                <a:spcPct val="100000"/>
              </a:lnSpc>
              <a:spcBef>
                <a:spcPts val="0"/>
              </a:spcBef>
              <a:spcAft>
                <a:spcPts val="0"/>
              </a:spcAft>
              <a:buClr>
                <a:srgbClr val="000000"/>
              </a:buClr>
              <a:buSzPts val="1400"/>
              <a:buFont typeface="Arial"/>
              <a:buNone/>
            </a:pPr>
            <a:r>
              <a:rPr lang="en-US"/>
              <a:t>For piloting, remind them to experiment with one activity first. Role-play helps teachers see how students might react, what support they will need, and how to tailor the activity to their context. After piloting, groups share observations and refine their ideas before implementing them with students.</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559" name="Google Shape;559;p8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p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5" name="Google Shape;565;p8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Explain that this step helps teachers move from planning to real practice. Emphasize that piloting is low-risk: it lets teachers test an activity before using it with students. Encourage them to notice small details during the role-play, such as timing, clarity of instructions, student reactions, and how realistic the activity feels.</a:t>
            </a:r>
            <a:endParaRPr/>
          </a:p>
          <a:p>
            <a:pPr indent="-228600" lvl="0" marL="457200" marR="0" rtl="0" algn="l">
              <a:lnSpc>
                <a:spcPct val="100000"/>
              </a:lnSpc>
              <a:spcBef>
                <a:spcPts val="0"/>
              </a:spcBef>
              <a:spcAft>
                <a:spcPts val="0"/>
              </a:spcAft>
              <a:buClr>
                <a:srgbClr val="000000"/>
              </a:buClr>
              <a:buSzPts val="1400"/>
              <a:buFont typeface="Arial"/>
              <a:buNone/>
            </a:pPr>
            <a:r>
              <a:rPr lang="en-US"/>
              <a:t>Highlight that group discussion strengthens the process. When teachers compare their experiences, they refine the activity and make it more suitable for their classroom context. Encourage participants to think about age differences, digital access, and typical challenges their students face. Remind them that these activities are flexible and can be customised to fit their routines.</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566" name="Google Shape;566;p8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p8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72" name="Google Shape;572;p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4" name="Google Shape;84;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p8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78" name="Google Shape;578;p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p8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4" name="Google Shape;584;p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p8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90" name="Google Shape;590;p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p8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96" name="Google Shape;596;p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p8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02" name="Google Shape;602;p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p8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08" name="Google Shape;608;p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p9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14" name="Google Shape;614;p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8" name="Shape 618"/>
        <p:cNvGrpSpPr/>
        <p:nvPr/>
      </p:nvGrpSpPr>
      <p:grpSpPr>
        <a:xfrm>
          <a:off x="0" y="0"/>
          <a:ext cx="0" cy="0"/>
          <a:chOff x="0" y="0"/>
          <a:chExt cx="0" cy="0"/>
        </a:xfrm>
      </p:grpSpPr>
      <p:sp>
        <p:nvSpPr>
          <p:cNvPr id="619" name="Google Shape;619;p9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20" name="Google Shape;620;p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p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6" name="Google Shape;626;p9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This brings us to the end of Unit 2.4 and the full Module 2.</a:t>
            </a:r>
            <a:br>
              <a:rPr lang="en-US"/>
            </a:br>
            <a:r>
              <a:rPr lang="en-US"/>
              <a:t>You’ve explored everything from teacher boundaries to student habits, classroom climate, and targeted PERMA-based strategies.</a:t>
            </a:r>
            <a:endParaRPr/>
          </a:p>
          <a:p>
            <a:pPr indent="-228600" lvl="0" marL="457200" marR="0" rtl="0" algn="l">
              <a:lnSpc>
                <a:spcPct val="100000"/>
              </a:lnSpc>
              <a:spcBef>
                <a:spcPts val="0"/>
              </a:spcBef>
              <a:spcAft>
                <a:spcPts val="0"/>
              </a:spcAft>
              <a:buClr>
                <a:srgbClr val="000000"/>
              </a:buClr>
              <a:buSzPts val="1400"/>
              <a:buFont typeface="Arial"/>
              <a:buNone/>
            </a:pPr>
            <a:r>
              <a:rPr lang="en-US"/>
              <a:t>The goal was to help you feel confident in identifying digital well-being needs and applying practical tools in your own classroom.</a:t>
            </a:r>
            <a:br>
              <a:rPr lang="en-US"/>
            </a:br>
            <a:r>
              <a:rPr lang="en-US"/>
              <a:t>As we move into the next module, we shift from </a:t>
            </a:r>
            <a:r>
              <a:rPr i="1" lang="en-US"/>
              <a:t>implementation</a:t>
            </a:r>
            <a:r>
              <a:rPr lang="en-US"/>
              <a:t> to </a:t>
            </a:r>
            <a:r>
              <a:rPr i="1" lang="en-US"/>
              <a:t>sustainability</a:t>
            </a:r>
            <a:r>
              <a:rPr lang="en-US"/>
              <a:t> — how to keep good practices alive and monitor their long-term impact on students.</a:t>
            </a:r>
            <a:endParaRPr/>
          </a:p>
          <a:p>
            <a:pPr indent="-228600" lvl="0" marL="457200" marR="0" rtl="0" algn="l">
              <a:lnSpc>
                <a:spcPct val="100000"/>
              </a:lnSpc>
              <a:spcBef>
                <a:spcPts val="0"/>
              </a:spcBef>
              <a:spcAft>
                <a:spcPts val="0"/>
              </a:spcAft>
              <a:buClr>
                <a:srgbClr val="000000"/>
              </a:buClr>
              <a:buSzPts val="1400"/>
              <a:buFont typeface="Arial"/>
              <a:buNone/>
            </a:pPr>
            <a:r>
              <a:t/>
            </a:r>
            <a:endParaRPr b="1"/>
          </a:p>
        </p:txBody>
      </p:sp>
      <p:sp>
        <p:nvSpPr>
          <p:cNvPr id="627" name="Google Shape;627;p9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3" name="Google Shape;63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2" name="Google Shape;92;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8" name="Google Shape;98;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7.pn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FFFFFF"/>
        </a:solidFill>
      </p:bgPr>
    </p:bg>
    <p:spTree>
      <p:nvGrpSpPr>
        <p:cNvPr id="15" name="Shape 15"/>
        <p:cNvGrpSpPr/>
        <p:nvPr/>
      </p:nvGrpSpPr>
      <p:grpSpPr>
        <a:xfrm>
          <a:off x="0" y="0"/>
          <a:ext cx="0" cy="0"/>
          <a:chOff x="0" y="0"/>
          <a:chExt cx="0" cy="0"/>
        </a:xfrm>
      </p:grpSpPr>
      <p:sp>
        <p:nvSpPr>
          <p:cNvPr id="16" name="Google Shape;16;p11"/>
          <p:cNvSpPr/>
          <p:nvPr/>
        </p:nvSpPr>
        <p:spPr>
          <a:xfrm>
            <a:off x="1" y="2184266"/>
            <a:ext cx="310895" cy="1331189"/>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 name="Google Shape;17;p11"/>
          <p:cNvSpPr txBox="1"/>
          <p:nvPr/>
        </p:nvSpPr>
        <p:spPr>
          <a:xfrm>
            <a:off x="2385759" y="6214024"/>
            <a:ext cx="9495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101195948</a:t>
            </a:r>
            <a:endParaRPr b="0" i="0" sz="900" u="none" cap="none" strike="noStrike">
              <a:solidFill>
                <a:schemeClr val="dk2"/>
              </a:solidFill>
              <a:latin typeface="Arial"/>
              <a:ea typeface="Arial"/>
              <a:cs typeface="Arial"/>
              <a:sym typeface="Arial"/>
            </a:endParaRPr>
          </a:p>
        </p:txBody>
      </p:sp>
      <p:sp>
        <p:nvSpPr>
          <p:cNvPr id="18" name="Google Shape;18;p11"/>
          <p:cNvSpPr txBox="1"/>
          <p:nvPr>
            <p:ph type="ctrTitle"/>
          </p:nvPr>
        </p:nvSpPr>
        <p:spPr>
          <a:xfrm>
            <a:off x="374726" y="2184268"/>
            <a:ext cx="6914821" cy="133406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000"/>
              <a:buFont typeface="Arial"/>
              <a:buNone/>
              <a:defRPr b="1" sz="20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1"/>
          <p:cNvSpPr txBox="1"/>
          <p:nvPr>
            <p:ph idx="1" type="subTitle"/>
          </p:nvPr>
        </p:nvSpPr>
        <p:spPr>
          <a:xfrm>
            <a:off x="401324" y="3651830"/>
            <a:ext cx="6893057" cy="129283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dk1"/>
              </a:buClr>
              <a:buSzPts val="1600"/>
              <a:buNone/>
              <a:defRPr b="0" i="1" sz="1600">
                <a:solidFill>
                  <a:schemeClr val="dk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11"/>
          <p:cNvSpPr/>
          <p:nvPr/>
        </p:nvSpPr>
        <p:spPr>
          <a:xfrm flipH="1" rot="-5400000">
            <a:off x="-507419" y="4140073"/>
            <a:ext cx="1331189" cy="31634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1" name="Google Shape;21;p11"/>
          <p:cNvPicPr preferRelativeResize="0"/>
          <p:nvPr/>
        </p:nvPicPr>
        <p:blipFill rotWithShape="1">
          <a:blip r:embed="rId2">
            <a:alphaModFix/>
          </a:blip>
          <a:srcRect b="0" l="0" r="0" t="0"/>
          <a:stretch/>
        </p:blipFill>
        <p:spPr>
          <a:xfrm>
            <a:off x="310897" y="6212262"/>
            <a:ext cx="1886787" cy="401872"/>
          </a:xfrm>
          <a:prstGeom prst="rect">
            <a:avLst/>
          </a:prstGeom>
          <a:noFill/>
          <a:ln>
            <a:noFill/>
          </a:ln>
        </p:spPr>
      </p:pic>
      <p:pic>
        <p:nvPicPr>
          <p:cNvPr id="22" name="Google Shape;22;p11"/>
          <p:cNvPicPr preferRelativeResize="0"/>
          <p:nvPr/>
        </p:nvPicPr>
        <p:blipFill rotWithShape="1">
          <a:blip r:embed="rId3">
            <a:alphaModFix/>
          </a:blip>
          <a:srcRect b="0" l="0" r="0" t="0"/>
          <a:stretch/>
        </p:blipFill>
        <p:spPr>
          <a:xfrm>
            <a:off x="188075" y="243866"/>
            <a:ext cx="2197684" cy="1144328"/>
          </a:xfrm>
          <a:prstGeom prst="rect">
            <a:avLst/>
          </a:prstGeom>
          <a:noFill/>
          <a:ln>
            <a:noFill/>
          </a:ln>
        </p:spPr>
      </p:pic>
      <p:pic>
        <p:nvPicPr>
          <p:cNvPr id="23" name="Google Shape;23;p11"/>
          <p:cNvPicPr preferRelativeResize="0"/>
          <p:nvPr/>
        </p:nvPicPr>
        <p:blipFill rotWithShape="1">
          <a:blip r:embed="rId4">
            <a:alphaModFix/>
          </a:blip>
          <a:srcRect b="0" l="0" r="0" t="0"/>
          <a:stretch/>
        </p:blipFill>
        <p:spPr>
          <a:xfrm>
            <a:off x="6944356" y="950055"/>
            <a:ext cx="4876800" cy="5130800"/>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24" name="Shape 24"/>
        <p:cNvGrpSpPr/>
        <p:nvPr/>
      </p:nvGrpSpPr>
      <p:grpSpPr>
        <a:xfrm>
          <a:off x="0" y="0"/>
          <a:ext cx="0" cy="0"/>
          <a:chOff x="0" y="0"/>
          <a:chExt cx="0" cy="0"/>
        </a:xfrm>
      </p:grpSpPr>
      <p:sp>
        <p:nvSpPr>
          <p:cNvPr id="25" name="Google Shape;25;p18"/>
          <p:cNvSpPr/>
          <p:nvPr/>
        </p:nvSpPr>
        <p:spPr>
          <a:xfrm>
            <a:off x="0" y="0"/>
            <a:ext cx="121920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 name="Google Shape;26;p18"/>
          <p:cNvSpPr txBox="1"/>
          <p:nvPr>
            <p:ph type="ctrTitle"/>
          </p:nvPr>
        </p:nvSpPr>
        <p:spPr>
          <a:xfrm>
            <a:off x="2179865" y="2774849"/>
            <a:ext cx="7832271" cy="160019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2000"/>
              <a:buFont typeface="Arial"/>
              <a:buNone/>
              <a:defRPr b="0" sz="20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8"/>
          <p:cNvSpPr/>
          <p:nvPr/>
        </p:nvSpPr>
        <p:spPr>
          <a:xfrm flipH="1">
            <a:off x="2172708" y="2774849"/>
            <a:ext cx="7839428" cy="45719"/>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28" name="Shape 28"/>
        <p:cNvGrpSpPr/>
        <p:nvPr/>
      </p:nvGrpSpPr>
      <p:grpSpPr>
        <a:xfrm>
          <a:off x="0" y="0"/>
          <a:ext cx="0" cy="0"/>
          <a:chOff x="0" y="0"/>
          <a:chExt cx="0" cy="0"/>
        </a:xfrm>
      </p:grpSpPr>
      <p:sp>
        <p:nvSpPr>
          <p:cNvPr id="29" name="Google Shape;29;p19"/>
          <p:cNvSpPr txBox="1"/>
          <p:nvPr>
            <p:ph type="ctrTitle"/>
          </p:nvPr>
        </p:nvSpPr>
        <p:spPr>
          <a:xfrm>
            <a:off x="2179865" y="2937536"/>
            <a:ext cx="7832271" cy="160019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2"/>
              </a:buClr>
              <a:buSzPts val="2000"/>
              <a:buFont typeface="Arial"/>
              <a:buNone/>
              <a:defRPr b="0" sz="2000">
                <a:solidFill>
                  <a:schemeClr val="accent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19"/>
          <p:cNvSpPr/>
          <p:nvPr/>
        </p:nvSpPr>
        <p:spPr>
          <a:xfrm flipH="1">
            <a:off x="2172707" y="2913643"/>
            <a:ext cx="7839428" cy="45719"/>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1" name="Google Shape;31;p19"/>
          <p:cNvPicPr preferRelativeResize="0"/>
          <p:nvPr/>
        </p:nvPicPr>
        <p:blipFill rotWithShape="1">
          <a:blip r:embed="rId2">
            <a:alphaModFix/>
          </a:blip>
          <a:srcRect b="0" l="0" r="0" t="0"/>
          <a:stretch/>
        </p:blipFill>
        <p:spPr>
          <a:xfrm>
            <a:off x="310897" y="6212262"/>
            <a:ext cx="1886787" cy="401872"/>
          </a:xfrm>
          <a:prstGeom prst="rect">
            <a:avLst/>
          </a:prstGeom>
          <a:noFill/>
          <a:ln>
            <a:noFill/>
          </a:ln>
        </p:spPr>
      </p:pic>
      <p:sp>
        <p:nvSpPr>
          <p:cNvPr id="32" name="Google Shape;32;p19"/>
          <p:cNvSpPr txBox="1"/>
          <p:nvPr/>
        </p:nvSpPr>
        <p:spPr>
          <a:xfrm>
            <a:off x="2385759" y="6214024"/>
            <a:ext cx="9495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101195948</a:t>
            </a:r>
            <a:endParaRPr b="0" i="0" sz="900" u="none" cap="none" strike="noStrike">
              <a:solidFill>
                <a:schemeClr val="dk2"/>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 1col">
  <p:cSld name="Title Text - 1col">
    <p:spTree>
      <p:nvGrpSpPr>
        <p:cNvPr id="36" name="Shape 36"/>
        <p:cNvGrpSpPr/>
        <p:nvPr/>
      </p:nvGrpSpPr>
      <p:grpSpPr>
        <a:xfrm>
          <a:off x="0" y="0"/>
          <a:ext cx="0" cy="0"/>
          <a:chOff x="0" y="0"/>
          <a:chExt cx="0" cy="0"/>
        </a:xfrm>
      </p:grpSpPr>
      <p:sp>
        <p:nvSpPr>
          <p:cNvPr id="37" name="Google Shape;37;p14"/>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Arial"/>
              <a:buNone/>
              <a:defRPr>
                <a:solidFill>
                  <a:srgbClr val="FFFFF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4"/>
          <p:cNvSpPr txBox="1"/>
          <p:nvPr>
            <p:ph idx="1" type="body"/>
          </p:nvPr>
        </p:nvSpPr>
        <p:spPr>
          <a:xfrm>
            <a:off x="97971" y="881743"/>
            <a:ext cx="11944350" cy="58701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Content - 2col">
  <p:cSld name="Title Subtitle Content - 2col">
    <p:spTree>
      <p:nvGrpSpPr>
        <p:cNvPr id="39" name="Shape 39"/>
        <p:cNvGrpSpPr/>
        <p:nvPr/>
      </p:nvGrpSpPr>
      <p:grpSpPr>
        <a:xfrm>
          <a:off x="0" y="0"/>
          <a:ext cx="0" cy="0"/>
          <a:chOff x="0" y="0"/>
          <a:chExt cx="0" cy="0"/>
        </a:xfrm>
      </p:grpSpPr>
      <p:sp>
        <p:nvSpPr>
          <p:cNvPr id="40" name="Google Shape;40;p15"/>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15"/>
          <p:cNvSpPr txBox="1"/>
          <p:nvPr>
            <p:ph idx="1"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lvl1pPr indent="-228600" lvl="0" marL="457200" marR="0" rtl="0" algn="just">
              <a:lnSpc>
                <a:spcPct val="90000"/>
              </a:lnSpc>
              <a:spcBef>
                <a:spcPts val="1000"/>
              </a:spcBef>
              <a:spcAft>
                <a:spcPts val="0"/>
              </a:spcAft>
              <a:buClr>
                <a:schemeClr val="accent1"/>
              </a:buClr>
              <a:buSzPts val="2400"/>
              <a:buFont typeface="Arial"/>
              <a:buNone/>
              <a:defRPr b="0" i="0" sz="2400" u="none" cap="none" strike="noStrike">
                <a:solidFill>
                  <a:schemeClr val="accent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 name="Google Shape;42;p15"/>
          <p:cNvSpPr txBox="1"/>
          <p:nvPr>
            <p:ph idx="2" type="body"/>
          </p:nvPr>
        </p:nvSpPr>
        <p:spPr>
          <a:xfrm>
            <a:off x="97971" y="1462685"/>
            <a:ext cx="11944350" cy="528917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2"/>
              </a:buClr>
              <a:buSzPts val="1800"/>
              <a:buFont typeface="Arial"/>
              <a:buNone/>
              <a:defRPr b="0" i="0" sz="1800" u="none" cap="none" strike="noStrike">
                <a:solidFill>
                  <a:schemeClr val="dk2"/>
                </a:solidFill>
                <a:latin typeface="Arial"/>
                <a:ea typeface="Arial"/>
                <a:cs typeface="Arial"/>
                <a:sym typeface="Arial"/>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 2col">
  <p:cSld name="Title Content - 2col">
    <p:spTree>
      <p:nvGrpSpPr>
        <p:cNvPr id="43" name="Shape 43"/>
        <p:cNvGrpSpPr/>
        <p:nvPr/>
      </p:nvGrpSpPr>
      <p:grpSpPr>
        <a:xfrm>
          <a:off x="0" y="0"/>
          <a:ext cx="0" cy="0"/>
          <a:chOff x="0" y="0"/>
          <a:chExt cx="0" cy="0"/>
        </a:xfrm>
      </p:grpSpPr>
      <p:sp>
        <p:nvSpPr>
          <p:cNvPr id="44" name="Google Shape;44;p16"/>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16"/>
          <p:cNvSpPr txBox="1"/>
          <p:nvPr>
            <p:ph idx="1" type="body"/>
          </p:nvPr>
        </p:nvSpPr>
        <p:spPr>
          <a:xfrm>
            <a:off x="97971" y="873580"/>
            <a:ext cx="5910944" cy="590277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 name="Google Shape;46;p16"/>
          <p:cNvSpPr txBox="1"/>
          <p:nvPr>
            <p:ph idx="2" type="body"/>
          </p:nvPr>
        </p:nvSpPr>
        <p:spPr>
          <a:xfrm>
            <a:off x="6131377" y="873580"/>
            <a:ext cx="5910944" cy="590277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slideLayout" Target="../slideLayouts/slideLayout5.xml"/><Relationship Id="rId3" Type="http://schemas.openxmlformats.org/officeDocument/2006/relationships/slideLayout" Target="../slideLayouts/slideLayout6.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alpha val="48627"/>
          </a:srgbClr>
        </a:solidFill>
      </p:bgPr>
    </p:bg>
    <p:spTree>
      <p:nvGrpSpPr>
        <p:cNvPr id="9" name="Shape 9"/>
        <p:cNvGrpSpPr/>
        <p:nvPr/>
      </p:nvGrpSpPr>
      <p:grpSpPr>
        <a:xfrm>
          <a:off x="0" y="0"/>
          <a:ext cx="0" cy="0"/>
          <a:chOff x="0" y="0"/>
          <a:chExt cx="0" cy="0"/>
        </a:xfrm>
      </p:grpSpPr>
      <p:sp>
        <p:nvSpPr>
          <p:cNvPr id="10" name="Google Shape;10;p10"/>
          <p:cNvSpPr txBox="1"/>
          <p:nvPr>
            <p:ph type="title"/>
          </p:nvPr>
        </p:nvSpPr>
        <p:spPr>
          <a:xfrm>
            <a:off x="838200" y="365129"/>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0"/>
          <p:cNvSpPr txBox="1"/>
          <p:nvPr>
            <p:ph idx="10" type="dt"/>
          </p:nvPr>
        </p:nvSpPr>
        <p:spPr>
          <a:xfrm>
            <a:off x="838200" y="6356354"/>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0"/>
          <p:cNvSpPr txBox="1"/>
          <p:nvPr>
            <p:ph idx="11" type="ftr"/>
          </p:nvPr>
        </p:nvSpPr>
        <p:spPr>
          <a:xfrm>
            <a:off x="4038600" y="6356354"/>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0"/>
          <p:cNvSpPr txBox="1"/>
          <p:nvPr>
            <p:ph idx="12" type="sldNum"/>
          </p:nvPr>
        </p:nvSpPr>
        <p:spPr>
          <a:xfrm>
            <a:off x="8610600" y="6356354"/>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alpha val="0"/>
          </a:schemeClr>
        </a:solidFill>
      </p:bgPr>
    </p:bg>
    <p:spTree>
      <p:nvGrpSpPr>
        <p:cNvPr id="33" name="Shape 33"/>
        <p:cNvGrpSpPr/>
        <p:nvPr/>
      </p:nvGrpSpPr>
      <p:grpSpPr>
        <a:xfrm>
          <a:off x="0" y="0"/>
          <a:ext cx="0" cy="0"/>
          <a:chOff x="0" y="0"/>
          <a:chExt cx="0" cy="0"/>
        </a:xfrm>
      </p:grpSpPr>
      <p:sp>
        <p:nvSpPr>
          <p:cNvPr id="34" name="Google Shape;34;p13"/>
          <p:cNvSpPr/>
          <p:nvPr/>
        </p:nvSpPr>
        <p:spPr>
          <a:xfrm>
            <a:off x="0" y="0"/>
            <a:ext cx="12192000" cy="797521"/>
          </a:xfrm>
          <a:prstGeom prst="rect">
            <a:avLst/>
          </a:prstGeom>
          <a:solidFill>
            <a:schemeClr val="accen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35" name="Google Shape;35;p13"/>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lvl1pPr lvl="0" marR="0" rtl="0" algn="l">
              <a:lnSpc>
                <a:spcPct val="90000"/>
              </a:lnSpc>
              <a:spcBef>
                <a:spcPts val="0"/>
              </a:spcBef>
              <a:spcAft>
                <a:spcPts val="0"/>
              </a:spcAft>
              <a:buClr>
                <a:srgbClr val="FFFFFF"/>
              </a:buClr>
              <a:buSzPts val="3800"/>
              <a:buFont typeface="Arial"/>
              <a:buNone/>
              <a:defRPr b="0" i="0" sz="3800" u="none" cap="none" strike="noStrike">
                <a:solidFill>
                  <a:srgbClr val="FFFFF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53" r:id="rId1"/>
    <p:sldLayoutId id="2147483654" r:id="rId2"/>
    <p:sldLayoutId id="2147483655"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9.xml"/><Relationship Id="rId3" Type="http://schemas.openxmlformats.org/officeDocument/2006/relationships/hyperlink" Target="https://perma-digital.eu/"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p1"/>
          <p:cNvSpPr txBox="1"/>
          <p:nvPr>
            <p:ph type="ctrTitle"/>
          </p:nvPr>
        </p:nvSpPr>
        <p:spPr>
          <a:xfrm>
            <a:off x="374726" y="2184268"/>
            <a:ext cx="6914821" cy="133406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Font typeface="Arial"/>
              <a:buNone/>
            </a:pPr>
            <a:r>
              <a:rPr lang="en-US"/>
              <a:t>Module 2</a:t>
            </a:r>
            <a:endParaRPr/>
          </a:p>
        </p:txBody>
      </p:sp>
      <p:sp>
        <p:nvSpPr>
          <p:cNvPr id="52" name="Google Shape;52;p1"/>
          <p:cNvSpPr txBox="1"/>
          <p:nvPr>
            <p:ph idx="1" type="subTitle"/>
          </p:nvPr>
        </p:nvSpPr>
        <p:spPr>
          <a:xfrm>
            <a:off x="401324" y="3651830"/>
            <a:ext cx="6893057" cy="129283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600"/>
              <a:buNone/>
            </a:pPr>
            <a:r>
              <a:rPr i="0" lang="en-US" sz="2000"/>
              <a:t>Module 2 - Digital Well-being of Teachers and Students in Practice: Applying the PERMA-Digital Framework</a:t>
            </a:r>
            <a:endParaRPr b="1" sz="2000"/>
          </a:p>
          <a:p>
            <a:pPr indent="0" lvl="0" marL="0" rtl="0" algn="l">
              <a:lnSpc>
                <a:spcPct val="90000"/>
              </a:lnSpc>
              <a:spcBef>
                <a:spcPts val="0"/>
              </a:spcBef>
              <a:spcAft>
                <a:spcPts val="0"/>
              </a:spcAft>
              <a:buClr>
                <a:schemeClr val="dk1"/>
              </a:buClr>
              <a:buSzPts val="16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5"/>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a:t>Identifying the Root Cause</a:t>
            </a:r>
            <a:endParaRPr/>
          </a:p>
        </p:txBody>
      </p:sp>
      <p:sp>
        <p:nvSpPr>
          <p:cNvPr id="109" name="Google Shape;109;p5"/>
          <p:cNvSpPr txBox="1"/>
          <p:nvPr>
            <p:ph idx="1" type="body"/>
          </p:nvPr>
        </p:nvSpPr>
        <p:spPr>
          <a:xfrm>
            <a:off x="97971" y="873580"/>
            <a:ext cx="4931229" cy="5902778"/>
          </a:xfrm>
          <a:prstGeom prst="rect">
            <a:avLst/>
          </a:prstGeom>
          <a:noFill/>
          <a:ln>
            <a:noFill/>
          </a:ln>
        </p:spPr>
        <p:txBody>
          <a:bodyPr anchorCtr="0" anchor="t" bIns="45700" lIns="91425" spcFirstLastPara="1" rIns="91425" wrap="square" tIns="45700">
            <a:noAutofit/>
          </a:bodyPr>
          <a:lstStyle/>
          <a:p>
            <a:pPr indent="-34925" lvl="0" marL="263525" rtl="0" algn="l">
              <a:lnSpc>
                <a:spcPct val="90000"/>
              </a:lnSpc>
              <a:spcBef>
                <a:spcPts val="1000"/>
              </a:spcBef>
              <a:spcAft>
                <a:spcPts val="0"/>
              </a:spcAft>
              <a:buSzPts val="1800"/>
              <a:buNone/>
            </a:pPr>
            <a:r>
              <a:rPr lang="en-US" sz="2400"/>
              <a:t>To understand </a:t>
            </a:r>
            <a:r>
              <a:rPr i="1" lang="en-US" sz="2400"/>
              <a:t>why</a:t>
            </a:r>
            <a:r>
              <a:rPr lang="en-US" sz="2400"/>
              <a:t> a PERMA domain scored low, you need to analyse what contributes to that result. A helpful tool for this is the </a:t>
            </a:r>
            <a:r>
              <a:rPr b="1" lang="en-US" sz="2400"/>
              <a:t>Fishbone (Ishikawa) Diagram</a:t>
            </a:r>
            <a:r>
              <a:rPr lang="en-US" sz="2400"/>
              <a:t>.</a:t>
            </a:r>
            <a:endParaRPr/>
          </a:p>
          <a:p>
            <a:pPr indent="-34925" lvl="0" marL="263525" rtl="0" algn="l">
              <a:lnSpc>
                <a:spcPct val="90000"/>
              </a:lnSpc>
              <a:spcBef>
                <a:spcPts val="1000"/>
              </a:spcBef>
              <a:spcAft>
                <a:spcPts val="0"/>
              </a:spcAft>
              <a:buSzPts val="1800"/>
              <a:buNone/>
            </a:pPr>
            <a:r>
              <a:t/>
            </a:r>
            <a:endParaRPr sz="2400"/>
          </a:p>
          <a:p>
            <a:pPr indent="-228600" lvl="0" marL="457200" marR="0" rtl="0" algn="l">
              <a:lnSpc>
                <a:spcPct val="90000"/>
              </a:lnSpc>
              <a:spcBef>
                <a:spcPts val="1000"/>
              </a:spcBef>
              <a:spcAft>
                <a:spcPts val="0"/>
              </a:spcAft>
              <a:buClr>
                <a:schemeClr val="dk1"/>
              </a:buClr>
              <a:buSzPts val="1800"/>
              <a:buFont typeface="Arial"/>
              <a:buNone/>
            </a:pPr>
            <a:r>
              <a:rPr lang="en-US" sz="2400"/>
              <a:t>It helps you:</a:t>
            </a:r>
            <a:br>
              <a:rPr lang="en-US" sz="2400"/>
            </a:br>
            <a:r>
              <a:rPr lang="en-US" sz="2400"/>
              <a:t>• Identify all possible factors behind a problem</a:t>
            </a:r>
            <a:br>
              <a:rPr lang="en-US" sz="2400"/>
            </a:br>
            <a:r>
              <a:rPr lang="en-US" sz="2400"/>
              <a:t>• Group those factors into categories</a:t>
            </a:r>
            <a:br>
              <a:rPr lang="en-US" sz="2400"/>
            </a:br>
            <a:r>
              <a:rPr lang="en-US" sz="2400"/>
              <a:t>• Understand how different causes connect</a:t>
            </a:r>
            <a:br>
              <a:rPr lang="en-US" sz="2400"/>
            </a:br>
            <a:r>
              <a:rPr lang="en-US" sz="2400"/>
              <a:t>• Move toward a clear root cause</a:t>
            </a:r>
            <a:endParaRPr/>
          </a:p>
          <a:p>
            <a:pPr indent="0" lvl="0" marL="0" rtl="0" algn="l">
              <a:lnSpc>
                <a:spcPct val="90000"/>
              </a:lnSpc>
              <a:spcBef>
                <a:spcPts val="0"/>
              </a:spcBef>
              <a:spcAft>
                <a:spcPts val="0"/>
              </a:spcAft>
              <a:buClr>
                <a:schemeClr val="dk1"/>
              </a:buClr>
              <a:buSzPts val="1800"/>
              <a:buNone/>
            </a:pPr>
            <a:r>
              <a:t/>
            </a:r>
            <a:endParaRPr sz="2400"/>
          </a:p>
        </p:txBody>
      </p:sp>
      <p:pic>
        <p:nvPicPr>
          <p:cNvPr id="110" name="Google Shape;110;p5"/>
          <p:cNvPicPr preferRelativeResize="0"/>
          <p:nvPr/>
        </p:nvPicPr>
        <p:blipFill rotWithShape="1">
          <a:blip r:embed="rId3">
            <a:alphaModFix/>
          </a:blip>
          <a:srcRect b="0" l="0" r="0" t="0"/>
          <a:stretch/>
        </p:blipFill>
        <p:spPr>
          <a:xfrm>
            <a:off x="5132069" y="989647"/>
            <a:ext cx="6910251" cy="581277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6"/>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sz="4000"/>
              <a:t>What a Fishbone Diagram Shows</a:t>
            </a:r>
            <a:endParaRPr/>
          </a:p>
        </p:txBody>
      </p:sp>
      <p:sp>
        <p:nvSpPr>
          <p:cNvPr id="116" name="Google Shape;116;p26"/>
          <p:cNvSpPr txBox="1"/>
          <p:nvPr>
            <p:ph idx="1" type="body"/>
          </p:nvPr>
        </p:nvSpPr>
        <p:spPr>
          <a:xfrm>
            <a:off x="97971" y="873580"/>
            <a:ext cx="4931229" cy="5902778"/>
          </a:xfrm>
          <a:prstGeom prst="rect">
            <a:avLst/>
          </a:prstGeom>
          <a:noFill/>
          <a:ln>
            <a:noFill/>
          </a:ln>
        </p:spPr>
        <p:txBody>
          <a:bodyPr anchorCtr="0" anchor="t" bIns="45700" lIns="91425" spcFirstLastPara="1" rIns="91425" wrap="square" tIns="45700">
            <a:noAutofit/>
          </a:bodyPr>
          <a:lstStyle/>
          <a:p>
            <a:pPr indent="-34925" lvl="0" marL="263525" rtl="0" algn="l">
              <a:lnSpc>
                <a:spcPct val="90000"/>
              </a:lnSpc>
              <a:spcBef>
                <a:spcPts val="1000"/>
              </a:spcBef>
              <a:spcAft>
                <a:spcPts val="0"/>
              </a:spcAft>
              <a:buSzPts val="1800"/>
              <a:buNone/>
            </a:pPr>
            <a:r>
              <a:rPr lang="en-US" sz="2400"/>
              <a:t>Example shown: </a:t>
            </a:r>
            <a:r>
              <a:rPr b="1" lang="en-US" sz="2400"/>
              <a:t>Engagement domain</a:t>
            </a:r>
            <a:br>
              <a:rPr lang="en-US" sz="2400"/>
            </a:br>
            <a:r>
              <a:rPr b="1" lang="en-US" sz="2400"/>
              <a:t>Low scores related to:</a:t>
            </a:r>
            <a:br>
              <a:rPr lang="en-US" sz="2400"/>
            </a:br>
            <a:r>
              <a:rPr lang="en-US" sz="2400"/>
              <a:t>• Screen time management</a:t>
            </a:r>
            <a:br>
              <a:rPr lang="en-US" sz="2400"/>
            </a:br>
            <a:r>
              <a:rPr lang="en-US" sz="2400"/>
              <a:t>• Taking breaks</a:t>
            </a:r>
            <a:br>
              <a:rPr lang="en-US" sz="2400"/>
            </a:br>
            <a:r>
              <a:rPr lang="en-US" sz="2400"/>
              <a:t>• Distractions</a:t>
            </a:r>
            <a:endParaRPr/>
          </a:p>
          <a:p>
            <a:pPr indent="-228600" lvl="0" marL="457200" marR="0" rtl="0" algn="l">
              <a:lnSpc>
                <a:spcPct val="90000"/>
              </a:lnSpc>
              <a:spcBef>
                <a:spcPts val="1000"/>
              </a:spcBef>
              <a:spcAft>
                <a:spcPts val="0"/>
              </a:spcAft>
              <a:buClr>
                <a:schemeClr val="dk1"/>
              </a:buClr>
              <a:buSzPts val="1800"/>
              <a:buFont typeface="Arial"/>
              <a:buNone/>
            </a:pPr>
            <a:r>
              <a:rPr b="1" lang="en-US" sz="2400"/>
              <a:t>Factors identified:</a:t>
            </a:r>
            <a:br>
              <a:rPr lang="en-US" sz="2400"/>
            </a:br>
            <a:r>
              <a:rPr lang="en-US" sz="2400"/>
              <a:t>• Knowledge</a:t>
            </a:r>
            <a:br>
              <a:rPr lang="en-US" sz="2400"/>
            </a:br>
            <a:r>
              <a:rPr lang="en-US" sz="2400"/>
              <a:t>• Skills</a:t>
            </a:r>
            <a:br>
              <a:rPr lang="en-US" sz="2400"/>
            </a:br>
            <a:r>
              <a:rPr lang="en-US" sz="2400"/>
              <a:t>• Motivation</a:t>
            </a:r>
            <a:br>
              <a:rPr lang="en-US" sz="2400"/>
            </a:br>
            <a:r>
              <a:rPr lang="en-US" sz="2400"/>
              <a:t>• Tools / Resources</a:t>
            </a:r>
            <a:br>
              <a:rPr lang="en-US" sz="2400"/>
            </a:br>
            <a:r>
              <a:rPr lang="en-US" sz="2400"/>
              <a:t>• Environment / Culture</a:t>
            </a:r>
            <a:br>
              <a:rPr lang="en-US" sz="2400"/>
            </a:br>
            <a:r>
              <a:rPr lang="en-US" sz="2400"/>
              <a:t>• Support</a:t>
            </a:r>
            <a:endParaRPr/>
          </a:p>
          <a:p>
            <a:pPr indent="-34925" lvl="0" marL="263525" rtl="0" algn="l">
              <a:lnSpc>
                <a:spcPct val="90000"/>
              </a:lnSpc>
              <a:spcBef>
                <a:spcPts val="1000"/>
              </a:spcBef>
              <a:spcAft>
                <a:spcPts val="0"/>
              </a:spcAft>
              <a:buSzPts val="1800"/>
              <a:buNone/>
            </a:pPr>
            <a:r>
              <a:rPr lang="en-US" sz="2400"/>
              <a:t>Each factor contains specific causes that influence engagement.</a:t>
            </a:r>
            <a:endParaRPr/>
          </a:p>
          <a:p>
            <a:pPr indent="0" lvl="0" marL="0" rtl="0" algn="l">
              <a:lnSpc>
                <a:spcPct val="90000"/>
              </a:lnSpc>
              <a:spcBef>
                <a:spcPts val="0"/>
              </a:spcBef>
              <a:spcAft>
                <a:spcPts val="0"/>
              </a:spcAft>
              <a:buClr>
                <a:schemeClr val="dk1"/>
              </a:buClr>
              <a:buSzPts val="1800"/>
              <a:buNone/>
            </a:pPr>
            <a:r>
              <a:t/>
            </a:r>
            <a:endParaRPr sz="2400"/>
          </a:p>
        </p:txBody>
      </p:sp>
      <p:pic>
        <p:nvPicPr>
          <p:cNvPr id="117" name="Google Shape;117;p26"/>
          <p:cNvPicPr preferRelativeResize="0"/>
          <p:nvPr/>
        </p:nvPicPr>
        <p:blipFill rotWithShape="1">
          <a:blip r:embed="rId3">
            <a:alphaModFix/>
          </a:blip>
          <a:srcRect b="0" l="0" r="0" t="0"/>
          <a:stretch/>
        </p:blipFill>
        <p:spPr>
          <a:xfrm>
            <a:off x="5132069" y="989647"/>
            <a:ext cx="6910251" cy="581277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7"/>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sz="2800"/>
              <a:t>Customising Your Fishbone Diagram</a:t>
            </a:r>
            <a:endParaRPr/>
          </a:p>
        </p:txBody>
      </p:sp>
      <p:sp>
        <p:nvSpPr>
          <p:cNvPr id="123" name="Google Shape;123;p27"/>
          <p:cNvSpPr txBox="1"/>
          <p:nvPr>
            <p:ph idx="2" type="body"/>
          </p:nvPr>
        </p:nvSpPr>
        <p:spPr>
          <a:xfrm>
            <a:off x="0" y="797521"/>
            <a:ext cx="11944350" cy="5289179"/>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2"/>
              </a:buClr>
              <a:buSzPts val="1800"/>
              <a:buFont typeface="Arial"/>
              <a:buNone/>
            </a:pPr>
            <a:r>
              <a:rPr b="1" lang="en-US" sz="2400"/>
              <a:t>When creating your diagram:</a:t>
            </a:r>
            <a:endParaRPr/>
          </a:p>
          <a:p>
            <a:pPr indent="-342900" lvl="0" marL="571500" rtl="0" algn="l">
              <a:lnSpc>
                <a:spcPct val="90000"/>
              </a:lnSpc>
              <a:spcBef>
                <a:spcPts val="1000"/>
              </a:spcBef>
              <a:spcAft>
                <a:spcPts val="0"/>
              </a:spcAft>
              <a:buSzPts val="1800"/>
              <a:buFont typeface="Arial"/>
              <a:buChar char="•"/>
            </a:pPr>
            <a:r>
              <a:rPr lang="en-US" sz="2400"/>
              <a:t>Keep only what applies to you</a:t>
            </a:r>
            <a:endParaRPr/>
          </a:p>
          <a:p>
            <a:pPr indent="-342900" lvl="0" marL="571500" rtl="0" algn="l">
              <a:lnSpc>
                <a:spcPct val="90000"/>
              </a:lnSpc>
              <a:spcBef>
                <a:spcPts val="1000"/>
              </a:spcBef>
              <a:spcAft>
                <a:spcPts val="0"/>
              </a:spcAft>
              <a:buSzPts val="1800"/>
              <a:buFont typeface="Arial"/>
              <a:buChar char="•"/>
            </a:pPr>
            <a:r>
              <a:rPr lang="en-US" sz="2400"/>
              <a:t>Your factors may differ</a:t>
            </a:r>
            <a:endParaRPr/>
          </a:p>
          <a:p>
            <a:pPr indent="-342900" lvl="0" marL="571500" rtl="0" algn="l">
              <a:lnSpc>
                <a:spcPct val="90000"/>
              </a:lnSpc>
              <a:spcBef>
                <a:spcPts val="1000"/>
              </a:spcBef>
              <a:spcAft>
                <a:spcPts val="0"/>
              </a:spcAft>
              <a:buSzPts val="1800"/>
              <a:buFont typeface="Arial"/>
              <a:buChar char="•"/>
            </a:pPr>
            <a:r>
              <a:rPr lang="en-US" sz="2400"/>
              <a:t>You can add or remove categories</a:t>
            </a:r>
            <a:endParaRPr/>
          </a:p>
          <a:p>
            <a:pPr indent="-342900" lvl="0" marL="571500" rtl="0" algn="l">
              <a:lnSpc>
                <a:spcPct val="90000"/>
              </a:lnSpc>
              <a:spcBef>
                <a:spcPts val="1000"/>
              </a:spcBef>
              <a:spcAft>
                <a:spcPts val="0"/>
              </a:spcAft>
              <a:buSzPts val="1800"/>
              <a:buFont typeface="Arial"/>
              <a:buChar char="•"/>
            </a:pPr>
            <a:r>
              <a:rPr lang="en-US" sz="2400"/>
              <a:t>Include only causes that influence </a:t>
            </a:r>
            <a:r>
              <a:rPr i="1" lang="en-US" sz="2400"/>
              <a:t>your</a:t>
            </a:r>
            <a:r>
              <a:rPr lang="en-US" sz="2400"/>
              <a:t> low score</a:t>
            </a:r>
            <a:endParaRPr/>
          </a:p>
          <a:p>
            <a:pPr indent="-228600" lvl="0" marL="457200" marR="0" rtl="0" algn="l">
              <a:lnSpc>
                <a:spcPct val="90000"/>
              </a:lnSpc>
              <a:spcBef>
                <a:spcPts val="1000"/>
              </a:spcBef>
              <a:spcAft>
                <a:spcPts val="0"/>
              </a:spcAft>
              <a:buClr>
                <a:schemeClr val="dk2"/>
              </a:buClr>
              <a:buSzPts val="1800"/>
              <a:buFont typeface="Arial"/>
              <a:buNone/>
            </a:pPr>
            <a:r>
              <a:rPr b="1" lang="en-US" sz="2400"/>
              <a:t>Example</a:t>
            </a:r>
            <a:endParaRPr/>
          </a:p>
          <a:p>
            <a:pPr indent="-342900" lvl="0" marL="571500" rtl="0" algn="l">
              <a:lnSpc>
                <a:spcPct val="90000"/>
              </a:lnSpc>
              <a:spcBef>
                <a:spcPts val="1000"/>
              </a:spcBef>
              <a:spcAft>
                <a:spcPts val="0"/>
              </a:spcAft>
              <a:buSzPts val="1800"/>
              <a:buFont typeface="Arial"/>
              <a:buChar char="•"/>
            </a:pPr>
            <a:r>
              <a:rPr lang="en-US" sz="2400"/>
              <a:t>If you already know tools and strategies for managing screen time, remove</a:t>
            </a:r>
            <a:endParaRPr/>
          </a:p>
          <a:p>
            <a:pPr indent="-342900" lvl="0" marL="571500" rtl="0" algn="l">
              <a:lnSpc>
                <a:spcPct val="90000"/>
              </a:lnSpc>
              <a:spcBef>
                <a:spcPts val="1000"/>
              </a:spcBef>
              <a:spcAft>
                <a:spcPts val="0"/>
              </a:spcAft>
              <a:buSzPts val="1800"/>
              <a:buFont typeface="Arial"/>
              <a:buChar char="•"/>
            </a:pPr>
            <a:r>
              <a:rPr b="1" lang="en-US" sz="2400"/>
              <a:t>Knowledge</a:t>
            </a:r>
            <a:r>
              <a:rPr lang="en-US" sz="2400"/>
              <a:t> as a factor.</a:t>
            </a:r>
            <a:endParaRPr/>
          </a:p>
          <a:p>
            <a:pPr indent="-342900" lvl="0" marL="571500" rtl="0" algn="l">
              <a:lnSpc>
                <a:spcPct val="90000"/>
              </a:lnSpc>
              <a:spcBef>
                <a:spcPts val="1000"/>
              </a:spcBef>
              <a:spcAft>
                <a:spcPts val="0"/>
              </a:spcAft>
              <a:buSzPts val="1800"/>
              <a:buFont typeface="Arial"/>
              <a:buChar char="•"/>
            </a:pPr>
            <a:r>
              <a:rPr lang="en-US" sz="2400"/>
              <a:t>Your challenge might instead relate to </a:t>
            </a:r>
            <a:r>
              <a:rPr b="1" lang="en-US" sz="2400"/>
              <a:t>Motivation</a:t>
            </a:r>
            <a:r>
              <a:rPr lang="en-US" sz="2400"/>
              <a:t>, </a:t>
            </a:r>
            <a:r>
              <a:rPr b="1" lang="en-US" sz="2400"/>
              <a:t>Environment</a:t>
            </a:r>
            <a:r>
              <a:rPr lang="en-US" sz="2400"/>
              <a:t>, or </a:t>
            </a:r>
            <a:r>
              <a:rPr b="1" lang="en-US" sz="2400"/>
              <a:t>Support</a:t>
            </a:r>
            <a:r>
              <a:rPr lang="en-US" sz="2400"/>
              <a:t>.</a:t>
            </a:r>
            <a:endParaRPr/>
          </a:p>
          <a:p>
            <a:pPr indent="-228600" lvl="0" marL="457200" marR="0" rtl="0" algn="l">
              <a:lnSpc>
                <a:spcPct val="90000"/>
              </a:lnSpc>
              <a:spcBef>
                <a:spcPts val="1000"/>
              </a:spcBef>
              <a:spcAft>
                <a:spcPts val="0"/>
              </a:spcAft>
              <a:buClr>
                <a:schemeClr val="dk2"/>
              </a:buClr>
              <a:buSzPts val="1800"/>
              <a:buFont typeface="Arial"/>
              <a:buNone/>
            </a:pPr>
            <a:br>
              <a:rPr lang="en-US" sz="2400"/>
            </a:br>
            <a:r>
              <a:rPr lang="en-US" sz="2400"/>
              <a:t>A tailored diagram gives a clearer picture of what is truly causing the problem and where to focus your improvement.</a:t>
            </a:r>
            <a:endParaRPr/>
          </a:p>
          <a:p>
            <a:pPr indent="0" lvl="0" marL="0" rtl="0" algn="l">
              <a:lnSpc>
                <a:spcPct val="90000"/>
              </a:lnSpc>
              <a:spcBef>
                <a:spcPts val="0"/>
              </a:spcBef>
              <a:spcAft>
                <a:spcPts val="0"/>
              </a:spcAft>
              <a:buClr>
                <a:schemeClr val="dk2"/>
              </a:buClr>
              <a:buSzPts val="1800"/>
              <a:buNone/>
            </a:pPr>
            <a:r>
              <a:t/>
            </a:r>
            <a:endParaRPr sz="24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8"/>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sz="2800"/>
              <a:t>Steps of Root Cause Analysis</a:t>
            </a:r>
            <a:endParaRPr/>
          </a:p>
        </p:txBody>
      </p:sp>
      <p:sp>
        <p:nvSpPr>
          <p:cNvPr id="129" name="Google Shape;129;p28"/>
          <p:cNvSpPr txBox="1"/>
          <p:nvPr>
            <p:ph idx="2" type="body"/>
          </p:nvPr>
        </p:nvSpPr>
        <p:spPr>
          <a:xfrm>
            <a:off x="0" y="797521"/>
            <a:ext cx="11944350" cy="5289179"/>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2"/>
              </a:buClr>
              <a:buSzPts val="1800"/>
              <a:buFont typeface="Arial"/>
              <a:buNone/>
            </a:pPr>
            <a:r>
              <a:rPr b="1" lang="en-US" sz="2400"/>
              <a:t>1. Draw the main bone</a:t>
            </a:r>
            <a:br>
              <a:rPr lang="en-US" sz="2400"/>
            </a:br>
            <a:r>
              <a:rPr lang="en-US" sz="2400"/>
              <a:t>• Label it with your prioritised PERMA domain.</a:t>
            </a:r>
            <a:endParaRPr/>
          </a:p>
          <a:p>
            <a:pPr indent="-228600" lvl="0" marL="457200" marR="0" rtl="0" algn="l">
              <a:lnSpc>
                <a:spcPct val="90000"/>
              </a:lnSpc>
              <a:spcBef>
                <a:spcPts val="1000"/>
              </a:spcBef>
              <a:spcAft>
                <a:spcPts val="0"/>
              </a:spcAft>
              <a:buClr>
                <a:schemeClr val="dk2"/>
              </a:buClr>
              <a:buSzPts val="1800"/>
              <a:buFont typeface="Arial"/>
              <a:buNone/>
            </a:pPr>
            <a:r>
              <a:rPr b="1" lang="en-US" sz="2400"/>
              <a:t>2. Add branch bones</a:t>
            </a:r>
            <a:br>
              <a:rPr lang="en-US" sz="2400"/>
            </a:br>
            <a:r>
              <a:rPr lang="en-US" sz="2400"/>
              <a:t>• Add one branch for each factor contributing to the issue (e.g., knowledge, skills, motivation, tools, environment, support).</a:t>
            </a:r>
            <a:br>
              <a:rPr lang="en-US" sz="2400"/>
            </a:br>
            <a:r>
              <a:rPr lang="en-US" sz="2400"/>
              <a:t>• Label each branch clearly.</a:t>
            </a:r>
            <a:endParaRPr/>
          </a:p>
          <a:p>
            <a:pPr indent="-228600" lvl="0" marL="457200" marR="0" rtl="0" algn="l">
              <a:lnSpc>
                <a:spcPct val="90000"/>
              </a:lnSpc>
              <a:spcBef>
                <a:spcPts val="1000"/>
              </a:spcBef>
              <a:spcAft>
                <a:spcPts val="0"/>
              </a:spcAft>
              <a:buClr>
                <a:schemeClr val="dk2"/>
              </a:buClr>
              <a:buSzPts val="1800"/>
              <a:buFont typeface="Arial"/>
              <a:buNone/>
            </a:pPr>
            <a:r>
              <a:rPr b="1" lang="en-US" sz="2400"/>
              <a:t>3. Add causes</a:t>
            </a:r>
            <a:br>
              <a:rPr lang="en-US" sz="2400"/>
            </a:br>
            <a:r>
              <a:rPr lang="en-US" sz="2400"/>
              <a:t>• Under each factor, list all specific causes.</a:t>
            </a:r>
            <a:br>
              <a:rPr lang="en-US" sz="2400"/>
            </a:br>
            <a:r>
              <a:rPr lang="en-US" sz="2400"/>
              <a:t>• Include as many as are relevant.</a:t>
            </a:r>
            <a:endParaRPr/>
          </a:p>
          <a:p>
            <a:pPr indent="-228600" lvl="0" marL="457200" marR="0" rtl="0" algn="l">
              <a:lnSpc>
                <a:spcPct val="90000"/>
              </a:lnSpc>
              <a:spcBef>
                <a:spcPts val="1000"/>
              </a:spcBef>
              <a:spcAft>
                <a:spcPts val="0"/>
              </a:spcAft>
              <a:buClr>
                <a:schemeClr val="dk2"/>
              </a:buClr>
              <a:buSzPts val="1800"/>
              <a:buFont typeface="Arial"/>
              <a:buNone/>
            </a:pPr>
            <a:r>
              <a:rPr b="1" lang="en-US" sz="2400"/>
              <a:t>4. Identify the root cause</a:t>
            </a:r>
            <a:br>
              <a:rPr lang="en-US" sz="2400"/>
            </a:br>
            <a:r>
              <a:rPr lang="en-US" sz="2400"/>
              <a:t>• Look for the factor that most other causes depend on.</a:t>
            </a:r>
            <a:br>
              <a:rPr lang="en-US" sz="2400"/>
            </a:br>
            <a:r>
              <a:rPr lang="en-US" sz="2400"/>
              <a:t>• This factor becomes your root cause.</a:t>
            </a:r>
            <a:endParaRPr/>
          </a:p>
          <a:p>
            <a:pPr indent="0" lvl="0" marL="0" rtl="0" algn="l">
              <a:lnSpc>
                <a:spcPct val="90000"/>
              </a:lnSpc>
              <a:spcBef>
                <a:spcPts val="0"/>
              </a:spcBef>
              <a:spcAft>
                <a:spcPts val="0"/>
              </a:spcAft>
              <a:buClr>
                <a:schemeClr val="dk2"/>
              </a:buClr>
              <a:buSzPts val="1800"/>
              <a:buNone/>
            </a:pPr>
            <a:r>
              <a:t/>
            </a:r>
            <a:endParaRPr sz="24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9"/>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sz="2800"/>
              <a:t>Setting Goals the SMART Way</a:t>
            </a:r>
            <a:endParaRPr/>
          </a:p>
        </p:txBody>
      </p:sp>
      <p:sp>
        <p:nvSpPr>
          <p:cNvPr id="135" name="Google Shape;135;p29"/>
          <p:cNvSpPr txBox="1"/>
          <p:nvPr>
            <p:ph idx="2" type="body"/>
          </p:nvPr>
        </p:nvSpPr>
        <p:spPr>
          <a:xfrm>
            <a:off x="205063" y="982872"/>
            <a:ext cx="4811780" cy="5289179"/>
          </a:xfrm>
          <a:prstGeom prst="rect">
            <a:avLst/>
          </a:prstGeom>
          <a:noFill/>
          <a:ln>
            <a:noFill/>
          </a:ln>
        </p:spPr>
        <p:txBody>
          <a:bodyPr anchorCtr="0" anchor="t" bIns="45700" lIns="91425" spcFirstLastPara="1" rIns="91425" wrap="square" tIns="45700">
            <a:noAutofit/>
          </a:bodyPr>
          <a:lstStyle/>
          <a:p>
            <a:pPr indent="0" lvl="0" marL="271463" rtl="0" algn="l">
              <a:lnSpc>
                <a:spcPct val="90000"/>
              </a:lnSpc>
              <a:spcBef>
                <a:spcPts val="1000"/>
              </a:spcBef>
              <a:spcAft>
                <a:spcPts val="0"/>
              </a:spcAft>
              <a:buSzPts val="1800"/>
              <a:buNone/>
            </a:pPr>
            <a:r>
              <a:rPr b="1" lang="en-US" sz="2400"/>
              <a:t>Why SMART goals?</a:t>
            </a:r>
            <a:br>
              <a:rPr lang="en-US" sz="2400"/>
            </a:br>
            <a:r>
              <a:rPr lang="en-US" sz="2400"/>
              <a:t>SMART goals give clarity and direction, so your improvement efforts have a clear target.</a:t>
            </a:r>
            <a:endParaRPr/>
          </a:p>
          <a:p>
            <a:pPr indent="-228600" lvl="0" marL="457200" marR="0" rtl="0" algn="l">
              <a:lnSpc>
                <a:spcPct val="90000"/>
              </a:lnSpc>
              <a:spcBef>
                <a:spcPts val="1000"/>
              </a:spcBef>
              <a:spcAft>
                <a:spcPts val="0"/>
              </a:spcAft>
              <a:buClr>
                <a:schemeClr val="dk2"/>
              </a:buClr>
              <a:buSzPts val="1800"/>
              <a:buFont typeface="Arial"/>
              <a:buNone/>
            </a:pPr>
            <a:r>
              <a:rPr lang="en-US" sz="2400"/>
              <a:t>SMART =</a:t>
            </a:r>
            <a:br>
              <a:rPr lang="en-US" sz="2400"/>
            </a:br>
            <a:r>
              <a:rPr lang="en-US" sz="2400"/>
              <a:t>• </a:t>
            </a:r>
            <a:r>
              <a:rPr b="1" lang="en-US" sz="2400"/>
              <a:t>Specific</a:t>
            </a:r>
            <a:br>
              <a:rPr lang="en-US" sz="2400"/>
            </a:br>
            <a:r>
              <a:rPr lang="en-US" sz="2400"/>
              <a:t>• </a:t>
            </a:r>
            <a:r>
              <a:rPr b="1" lang="en-US" sz="2400"/>
              <a:t>Measurable</a:t>
            </a:r>
            <a:br>
              <a:rPr lang="en-US" sz="2400"/>
            </a:br>
            <a:r>
              <a:rPr lang="en-US" sz="2400"/>
              <a:t>• </a:t>
            </a:r>
            <a:r>
              <a:rPr b="1" lang="en-US" sz="2400"/>
              <a:t>Achievable</a:t>
            </a:r>
            <a:br>
              <a:rPr lang="en-US" sz="2400"/>
            </a:br>
            <a:r>
              <a:rPr lang="en-US" sz="2400"/>
              <a:t>• </a:t>
            </a:r>
            <a:r>
              <a:rPr b="1" lang="en-US" sz="2400"/>
              <a:t>Relevant</a:t>
            </a:r>
            <a:br>
              <a:rPr lang="en-US" sz="2400"/>
            </a:br>
            <a:r>
              <a:rPr lang="en-US" sz="2400"/>
              <a:t>• </a:t>
            </a:r>
            <a:r>
              <a:rPr b="1" lang="en-US" sz="2400"/>
              <a:t>Time-bound</a:t>
            </a:r>
            <a:endParaRPr sz="2400"/>
          </a:p>
          <a:p>
            <a:pPr indent="0" lvl="0" marL="0" rtl="0" algn="l">
              <a:lnSpc>
                <a:spcPct val="90000"/>
              </a:lnSpc>
              <a:spcBef>
                <a:spcPts val="0"/>
              </a:spcBef>
              <a:spcAft>
                <a:spcPts val="0"/>
              </a:spcAft>
              <a:buClr>
                <a:schemeClr val="dk2"/>
              </a:buClr>
              <a:buSzPts val="1800"/>
              <a:buNone/>
            </a:pPr>
            <a:r>
              <a:t/>
            </a:r>
            <a:endParaRPr sz="2400"/>
          </a:p>
        </p:txBody>
      </p:sp>
      <p:pic>
        <p:nvPicPr>
          <p:cNvPr id="136" name="Google Shape;136;p29"/>
          <p:cNvPicPr preferRelativeResize="0"/>
          <p:nvPr/>
        </p:nvPicPr>
        <p:blipFill rotWithShape="1">
          <a:blip r:embed="rId3">
            <a:alphaModFix/>
          </a:blip>
          <a:srcRect b="0" l="0" r="0" t="0"/>
          <a:stretch/>
        </p:blipFill>
        <p:spPr>
          <a:xfrm>
            <a:off x="5016844" y="1133604"/>
            <a:ext cx="6970094" cy="489649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30"/>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sz="2800"/>
              <a:t>SMART Goal Examples (PERMA Domains)</a:t>
            </a:r>
            <a:endParaRPr/>
          </a:p>
        </p:txBody>
      </p:sp>
      <p:sp>
        <p:nvSpPr>
          <p:cNvPr id="142" name="Google Shape;142;p30"/>
          <p:cNvSpPr txBox="1"/>
          <p:nvPr>
            <p:ph idx="2" type="body"/>
          </p:nvPr>
        </p:nvSpPr>
        <p:spPr>
          <a:xfrm>
            <a:off x="205062" y="982873"/>
            <a:ext cx="11986937" cy="4725950"/>
          </a:xfrm>
          <a:prstGeom prst="rect">
            <a:avLst/>
          </a:prstGeom>
          <a:noFill/>
          <a:ln>
            <a:noFill/>
          </a:ln>
        </p:spPr>
        <p:txBody>
          <a:bodyPr anchorCtr="0" anchor="t" bIns="45700" lIns="91425" spcFirstLastPara="1" rIns="91425" wrap="square" tIns="45700">
            <a:noAutofit/>
          </a:bodyPr>
          <a:lstStyle/>
          <a:p>
            <a:pPr indent="-342900" lvl="0" marL="571500" rtl="0" algn="l">
              <a:lnSpc>
                <a:spcPct val="90000"/>
              </a:lnSpc>
              <a:spcBef>
                <a:spcPts val="1000"/>
              </a:spcBef>
              <a:spcAft>
                <a:spcPts val="0"/>
              </a:spcAft>
              <a:buSzPts val="1800"/>
              <a:buFont typeface="Arial"/>
              <a:buChar char="•"/>
            </a:pPr>
            <a:r>
              <a:rPr b="1" lang="en-US" sz="2200"/>
              <a:t>Positive Emotions</a:t>
            </a:r>
            <a:br>
              <a:rPr lang="en-US" sz="2200"/>
            </a:br>
            <a:r>
              <a:rPr lang="en-US" sz="2200"/>
              <a:t>By the end of this term, I will use Kahoot confidently to create one quiz per week to make lessons more engaging.</a:t>
            </a:r>
            <a:endParaRPr/>
          </a:p>
          <a:p>
            <a:pPr indent="-342900" lvl="0" marL="571500" rtl="0" algn="l">
              <a:lnSpc>
                <a:spcPct val="90000"/>
              </a:lnSpc>
              <a:spcBef>
                <a:spcPts val="1000"/>
              </a:spcBef>
              <a:spcAft>
                <a:spcPts val="0"/>
              </a:spcAft>
              <a:buSzPts val="1800"/>
              <a:buFont typeface="Arial"/>
              <a:buChar char="•"/>
            </a:pPr>
            <a:r>
              <a:rPr b="1" lang="en-US" sz="2200"/>
              <a:t>Engagement</a:t>
            </a:r>
            <a:br>
              <a:rPr lang="en-US" sz="2200"/>
            </a:br>
            <a:r>
              <a:rPr lang="en-US" sz="2200"/>
              <a:t>Within two months, I will keep my daily screen time below 6 hours and aim for a 4-hour average to reduce screen fatigue.</a:t>
            </a:r>
            <a:endParaRPr/>
          </a:p>
          <a:p>
            <a:pPr indent="-342900" lvl="0" marL="571500" rtl="0" algn="l">
              <a:lnSpc>
                <a:spcPct val="90000"/>
              </a:lnSpc>
              <a:spcBef>
                <a:spcPts val="1000"/>
              </a:spcBef>
              <a:spcAft>
                <a:spcPts val="0"/>
              </a:spcAft>
              <a:buSzPts val="1800"/>
              <a:buFont typeface="Arial"/>
              <a:buChar char="•"/>
            </a:pPr>
            <a:r>
              <a:rPr b="1" lang="en-US" sz="2200"/>
              <a:t>Relationships</a:t>
            </a:r>
            <a:br>
              <a:rPr lang="en-US" sz="2200"/>
            </a:br>
            <a:r>
              <a:rPr lang="en-US" sz="2200"/>
              <a:t>By the end of the year, I will publish a blog on our school blogspot about my gamification approach, including ideas, challenges, and successes, and acknowledge the colleagues who supported me.</a:t>
            </a:r>
            <a:endParaRPr/>
          </a:p>
          <a:p>
            <a:pPr indent="-342900" lvl="0" marL="571500" rtl="0" algn="l">
              <a:lnSpc>
                <a:spcPct val="90000"/>
              </a:lnSpc>
              <a:spcBef>
                <a:spcPts val="1000"/>
              </a:spcBef>
              <a:spcAft>
                <a:spcPts val="0"/>
              </a:spcAft>
              <a:buSzPts val="1800"/>
              <a:buFont typeface="Arial"/>
              <a:buChar char="•"/>
            </a:pPr>
            <a:r>
              <a:rPr b="1" lang="en-US" sz="2200"/>
              <a:t>Meaning</a:t>
            </a:r>
            <a:br>
              <a:rPr lang="en-US" sz="2200"/>
            </a:br>
            <a:r>
              <a:rPr lang="en-US" sz="2200"/>
              <a:t>At the next teacher meeting, I will run a workshop for primary Maths teachers on how digital tools support teamwork through group assignments.</a:t>
            </a:r>
            <a:endParaRPr/>
          </a:p>
          <a:p>
            <a:pPr indent="-342900" lvl="0" marL="571500" rtl="0" algn="l">
              <a:lnSpc>
                <a:spcPct val="90000"/>
              </a:lnSpc>
              <a:spcBef>
                <a:spcPts val="1000"/>
              </a:spcBef>
              <a:spcAft>
                <a:spcPts val="0"/>
              </a:spcAft>
              <a:buSzPts val="1800"/>
              <a:buFont typeface="Arial"/>
              <a:buChar char="•"/>
            </a:pPr>
            <a:r>
              <a:rPr b="1" lang="en-US" sz="2200"/>
              <a:t>Accomplishment</a:t>
            </a:r>
            <a:br>
              <a:rPr lang="en-US" sz="2200"/>
            </a:br>
            <a:r>
              <a:rPr lang="en-US" sz="2200"/>
              <a:t>By the end of the year, I will learn three new digital tools that cut my lesson-planning time by 25% and help me create more engaging materials.</a:t>
            </a:r>
            <a:endParaRPr/>
          </a:p>
          <a:p>
            <a:pPr indent="0" lvl="0" marL="0" rtl="0" algn="l">
              <a:lnSpc>
                <a:spcPct val="90000"/>
              </a:lnSpc>
              <a:spcBef>
                <a:spcPts val="0"/>
              </a:spcBef>
              <a:spcAft>
                <a:spcPts val="0"/>
              </a:spcAft>
              <a:buClr>
                <a:schemeClr val="dk2"/>
              </a:buClr>
              <a:buSzPts val="1800"/>
              <a:buNone/>
            </a:pPr>
            <a:r>
              <a:t/>
            </a:r>
            <a:endParaRPr sz="24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31"/>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sz="2800"/>
              <a:t>From Goal to Action</a:t>
            </a:r>
            <a:endParaRPr/>
          </a:p>
        </p:txBody>
      </p:sp>
      <p:sp>
        <p:nvSpPr>
          <p:cNvPr id="148" name="Google Shape;148;p31"/>
          <p:cNvSpPr txBox="1"/>
          <p:nvPr>
            <p:ph idx="2" type="body"/>
          </p:nvPr>
        </p:nvSpPr>
        <p:spPr>
          <a:xfrm>
            <a:off x="205062" y="982873"/>
            <a:ext cx="11986937" cy="4725950"/>
          </a:xfrm>
          <a:prstGeom prst="rect">
            <a:avLst/>
          </a:prstGeom>
          <a:noFill/>
          <a:ln>
            <a:noFill/>
          </a:ln>
        </p:spPr>
        <p:txBody>
          <a:bodyPr anchorCtr="0" anchor="t" bIns="45700" lIns="91425" spcFirstLastPara="1" rIns="91425" wrap="square" tIns="45700">
            <a:noAutofit/>
          </a:bodyPr>
          <a:lstStyle/>
          <a:p>
            <a:pPr indent="-12700" lvl="0" marL="185738" rtl="0" algn="l">
              <a:lnSpc>
                <a:spcPct val="90000"/>
              </a:lnSpc>
              <a:spcBef>
                <a:spcPts val="1000"/>
              </a:spcBef>
              <a:spcAft>
                <a:spcPts val="0"/>
              </a:spcAft>
              <a:buSzPts val="1800"/>
              <a:buNone/>
            </a:pPr>
            <a:r>
              <a:rPr lang="en-US" sz="2400"/>
              <a:t>You now have a SMART goal.</a:t>
            </a:r>
            <a:endParaRPr/>
          </a:p>
          <a:p>
            <a:pPr indent="-12700" lvl="0" marL="185738" rtl="0" algn="l">
              <a:lnSpc>
                <a:spcPct val="90000"/>
              </a:lnSpc>
              <a:spcBef>
                <a:spcPts val="1000"/>
              </a:spcBef>
              <a:spcAft>
                <a:spcPts val="0"/>
              </a:spcAft>
              <a:buSzPts val="1800"/>
              <a:buNone/>
            </a:pPr>
            <a:r>
              <a:rPr lang="en-US" sz="2400"/>
              <a:t>The next step is to design a practical plan that takes you from your current reality to your desired well-being state.</a:t>
            </a:r>
            <a:endParaRPr/>
          </a:p>
          <a:p>
            <a:pPr indent="-12700" lvl="0" marL="185738" rtl="0" algn="l">
              <a:lnSpc>
                <a:spcPct val="90000"/>
              </a:lnSpc>
              <a:spcBef>
                <a:spcPts val="1000"/>
              </a:spcBef>
              <a:spcAft>
                <a:spcPts val="0"/>
              </a:spcAft>
              <a:buSzPts val="1800"/>
              <a:buNone/>
            </a:pPr>
            <a:r>
              <a:t/>
            </a:r>
            <a:endParaRPr sz="2400"/>
          </a:p>
          <a:p>
            <a:pPr indent="-12700" lvl="0" marL="185738" rtl="0" algn="l">
              <a:lnSpc>
                <a:spcPct val="90000"/>
              </a:lnSpc>
              <a:spcBef>
                <a:spcPts val="1000"/>
              </a:spcBef>
              <a:spcAft>
                <a:spcPts val="0"/>
              </a:spcAft>
              <a:buSzPts val="1800"/>
              <a:buNone/>
            </a:pPr>
            <a:r>
              <a:rPr b="1" lang="en-US" sz="2400"/>
              <a:t>Your action plan will help you:</a:t>
            </a:r>
            <a:br>
              <a:rPr lang="en-US" sz="2400"/>
            </a:br>
            <a:r>
              <a:rPr lang="en-US" sz="2400"/>
              <a:t>• Connect your goal to real actions</a:t>
            </a:r>
            <a:br>
              <a:rPr lang="en-US" sz="2400"/>
            </a:br>
            <a:r>
              <a:rPr lang="en-US" sz="2400"/>
              <a:t>• Organise your steps over time</a:t>
            </a:r>
            <a:br>
              <a:rPr lang="en-US" sz="2400"/>
            </a:br>
            <a:r>
              <a:rPr lang="en-US" sz="2400"/>
              <a:t>• Use your strengths to support areas of need</a:t>
            </a:r>
            <a:br>
              <a:rPr lang="en-US" sz="2400"/>
            </a:br>
            <a:r>
              <a:rPr lang="en-US" sz="2400"/>
              <a:t>• Stay focused, consistent, and accountable</a:t>
            </a:r>
            <a:endParaRPr/>
          </a:p>
          <a:p>
            <a:pPr indent="0" lvl="0" marL="0" rtl="0" algn="l">
              <a:lnSpc>
                <a:spcPct val="90000"/>
              </a:lnSpc>
              <a:spcBef>
                <a:spcPts val="0"/>
              </a:spcBef>
              <a:spcAft>
                <a:spcPts val="0"/>
              </a:spcAft>
              <a:buClr>
                <a:schemeClr val="dk2"/>
              </a:buClr>
              <a:buSzPts val="1800"/>
              <a:buNone/>
            </a:pPr>
            <a:r>
              <a:t/>
            </a:r>
            <a:endParaRPr sz="24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32"/>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sz="2800"/>
              <a:t>What Is an Action Plan?</a:t>
            </a:r>
            <a:endParaRPr/>
          </a:p>
        </p:txBody>
      </p:sp>
      <p:sp>
        <p:nvSpPr>
          <p:cNvPr id="154" name="Google Shape;154;p32"/>
          <p:cNvSpPr txBox="1"/>
          <p:nvPr>
            <p:ph idx="2" type="body"/>
          </p:nvPr>
        </p:nvSpPr>
        <p:spPr>
          <a:xfrm>
            <a:off x="205062" y="982873"/>
            <a:ext cx="11986937" cy="47259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2"/>
              </a:buClr>
              <a:buSzPts val="1800"/>
              <a:buFont typeface="Arial"/>
              <a:buNone/>
            </a:pPr>
            <a:r>
              <a:rPr lang="en-US" sz="2400"/>
              <a:t>An action plan helps you turn your SMART goal into concrete steps.</a:t>
            </a:r>
            <a:br>
              <a:rPr lang="en-US" sz="2400"/>
            </a:br>
            <a:endParaRPr sz="2400"/>
          </a:p>
          <a:p>
            <a:pPr indent="-228600" lvl="0" marL="457200" marR="0" rtl="0" algn="l">
              <a:lnSpc>
                <a:spcPct val="90000"/>
              </a:lnSpc>
              <a:spcBef>
                <a:spcPts val="1000"/>
              </a:spcBef>
              <a:spcAft>
                <a:spcPts val="0"/>
              </a:spcAft>
              <a:buClr>
                <a:schemeClr val="dk2"/>
              </a:buClr>
              <a:buSzPts val="1800"/>
              <a:buFont typeface="Arial"/>
              <a:buNone/>
            </a:pPr>
            <a:r>
              <a:rPr b="1" lang="en-US" sz="2400"/>
              <a:t>It includes:</a:t>
            </a:r>
            <a:endParaRPr/>
          </a:p>
          <a:p>
            <a:pPr indent="-342900" lvl="0" marL="774700" rtl="0" algn="l">
              <a:lnSpc>
                <a:spcPct val="90000"/>
              </a:lnSpc>
              <a:spcBef>
                <a:spcPts val="1000"/>
              </a:spcBef>
              <a:spcAft>
                <a:spcPts val="0"/>
              </a:spcAft>
              <a:buSzPts val="1800"/>
              <a:buFont typeface="Arial"/>
              <a:buChar char="•"/>
            </a:pPr>
            <a:r>
              <a:rPr b="1" lang="en-US" sz="2400"/>
              <a:t>Your current reality</a:t>
            </a:r>
            <a:r>
              <a:rPr lang="en-US" sz="2400"/>
              <a:t> (where you are now)</a:t>
            </a:r>
            <a:endParaRPr/>
          </a:p>
          <a:p>
            <a:pPr indent="-342900" lvl="0" marL="774700" rtl="0" algn="l">
              <a:lnSpc>
                <a:spcPct val="90000"/>
              </a:lnSpc>
              <a:spcBef>
                <a:spcPts val="1000"/>
              </a:spcBef>
              <a:spcAft>
                <a:spcPts val="0"/>
              </a:spcAft>
              <a:buSzPts val="1800"/>
              <a:buFont typeface="Arial"/>
              <a:buChar char="•"/>
            </a:pPr>
            <a:r>
              <a:rPr b="1" lang="en-US" sz="2400"/>
              <a:t>Your SMART goal</a:t>
            </a:r>
            <a:r>
              <a:rPr lang="en-US" sz="2400"/>
              <a:t> (where you want to be)</a:t>
            </a:r>
            <a:endParaRPr/>
          </a:p>
          <a:p>
            <a:pPr indent="-342900" lvl="0" marL="774700" rtl="0" algn="l">
              <a:lnSpc>
                <a:spcPct val="90000"/>
              </a:lnSpc>
              <a:spcBef>
                <a:spcPts val="1000"/>
              </a:spcBef>
              <a:spcAft>
                <a:spcPts val="0"/>
              </a:spcAft>
              <a:buSzPts val="1800"/>
              <a:buFont typeface="Arial"/>
              <a:buChar char="•"/>
            </a:pPr>
            <a:r>
              <a:rPr b="1" lang="en-US" sz="2400"/>
              <a:t>Milestones</a:t>
            </a:r>
            <a:r>
              <a:rPr lang="en-US" sz="2400"/>
              <a:t> spread across the timeline</a:t>
            </a:r>
            <a:endParaRPr/>
          </a:p>
          <a:p>
            <a:pPr indent="-342900" lvl="0" marL="774700" rtl="0" algn="l">
              <a:lnSpc>
                <a:spcPct val="90000"/>
              </a:lnSpc>
              <a:spcBef>
                <a:spcPts val="1000"/>
              </a:spcBef>
              <a:spcAft>
                <a:spcPts val="0"/>
              </a:spcAft>
              <a:buSzPts val="1800"/>
              <a:buFont typeface="Arial"/>
              <a:buChar char="•"/>
            </a:pPr>
            <a:r>
              <a:rPr b="1" lang="en-US" sz="2400"/>
              <a:t>Actions and strategies</a:t>
            </a:r>
            <a:r>
              <a:rPr lang="en-US" sz="2400"/>
              <a:t> linked to the root cause</a:t>
            </a:r>
            <a:endParaRPr/>
          </a:p>
          <a:p>
            <a:pPr indent="-342900" lvl="0" marL="774700" rtl="0" algn="l">
              <a:lnSpc>
                <a:spcPct val="90000"/>
              </a:lnSpc>
              <a:spcBef>
                <a:spcPts val="1000"/>
              </a:spcBef>
              <a:spcAft>
                <a:spcPts val="0"/>
              </a:spcAft>
              <a:buSzPts val="1800"/>
              <a:buFont typeface="Arial"/>
              <a:buChar char="•"/>
            </a:pPr>
            <a:r>
              <a:rPr b="1" lang="en-US" sz="2400"/>
              <a:t>Plan B options</a:t>
            </a:r>
            <a:r>
              <a:rPr lang="en-US" sz="2400"/>
              <a:t> to manage possible barriers</a:t>
            </a:r>
            <a:endParaRPr/>
          </a:p>
          <a:p>
            <a:pPr indent="-342900" lvl="0" marL="774700" rtl="0" algn="l">
              <a:lnSpc>
                <a:spcPct val="90000"/>
              </a:lnSpc>
              <a:spcBef>
                <a:spcPts val="1000"/>
              </a:spcBef>
              <a:spcAft>
                <a:spcPts val="0"/>
              </a:spcAft>
              <a:buSzPts val="1800"/>
              <a:buFont typeface="Arial"/>
              <a:buChar char="•"/>
            </a:pPr>
            <a:r>
              <a:rPr b="1" lang="en-US" sz="2400"/>
              <a:t>Strengths</a:t>
            </a:r>
            <a:r>
              <a:rPr lang="en-US" sz="2400"/>
              <a:t> you can use to support progress</a:t>
            </a:r>
            <a:endParaRPr/>
          </a:p>
          <a:p>
            <a:pPr indent="0" lvl="0" marL="0" rtl="0" algn="l">
              <a:lnSpc>
                <a:spcPct val="90000"/>
              </a:lnSpc>
              <a:spcBef>
                <a:spcPts val="0"/>
              </a:spcBef>
              <a:spcAft>
                <a:spcPts val="0"/>
              </a:spcAft>
              <a:buClr>
                <a:schemeClr val="dk2"/>
              </a:buClr>
              <a:buSzPts val="1800"/>
              <a:buNone/>
            </a:pPr>
            <a:r>
              <a:t/>
            </a:r>
            <a:endParaRPr sz="24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33"/>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sz="2800"/>
              <a:t>What Your Action Plan Is Based On </a:t>
            </a:r>
            <a:endParaRPr/>
          </a:p>
        </p:txBody>
      </p:sp>
      <p:graphicFrame>
        <p:nvGraphicFramePr>
          <p:cNvPr id="160" name="Google Shape;160;p33"/>
          <p:cNvGraphicFramePr/>
          <p:nvPr/>
        </p:nvGraphicFramePr>
        <p:xfrm>
          <a:off x="308918" y="1186248"/>
          <a:ext cx="3000000" cy="3000000"/>
        </p:xfrm>
        <a:graphic>
          <a:graphicData uri="http://schemas.openxmlformats.org/drawingml/2006/table">
            <a:tbl>
              <a:tblPr>
                <a:noFill/>
                <a:tableStyleId>{B3BF1985-460D-43CC-98BD-B1263A9F2F08}</a:tableStyleId>
              </a:tblPr>
              <a:tblGrid>
                <a:gridCol w="5776775"/>
                <a:gridCol w="5776775"/>
              </a:tblGrid>
              <a:tr h="617825">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Component</a:t>
                      </a:r>
                      <a:endParaRPr sz="20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What It Means</a:t>
                      </a:r>
                      <a:endParaRPr sz="2000" u="none" cap="none" strike="noStrike"/>
                    </a:p>
                  </a:txBody>
                  <a:tcPr marT="45725" marB="45725" marR="91450" marL="91450" anchor="ctr"/>
                </a:tc>
              </a:tr>
              <a:tr h="1050325">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Prioritised Domain</a:t>
                      </a:r>
                      <a:endParaRPr sz="20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The PERMA domain with the lowest score that requires focused improvement.</a:t>
                      </a:r>
                      <a:endParaRPr sz="1400" u="none" cap="none" strike="noStrike"/>
                    </a:p>
                  </a:txBody>
                  <a:tcPr marT="45725" marB="45725" marR="91450" marL="91450" anchor="ctr"/>
                </a:tc>
              </a:tr>
              <a:tr h="1050325">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Current Reality</a:t>
                      </a:r>
                      <a:endParaRPr sz="20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Your present behaviours, habits, challenges, and digital well-being state.</a:t>
                      </a:r>
                      <a:endParaRPr sz="1400" u="none" cap="none" strike="noStrike"/>
                    </a:p>
                  </a:txBody>
                  <a:tcPr marT="45725" marB="45725" marR="91450" marL="91450" anchor="ctr"/>
                </a:tc>
              </a:tr>
              <a:tr h="1050325">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Root Cause</a:t>
                      </a:r>
                      <a:endParaRPr sz="20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The factor influencing most other causes in your fishbone analysis.</a:t>
                      </a:r>
                      <a:endParaRPr sz="1400" u="none" cap="none" strike="noStrike"/>
                    </a:p>
                  </a:txBody>
                  <a:tcPr marT="45725" marB="45725" marR="91450" marL="91450" anchor="ctr"/>
                </a:tc>
              </a:tr>
              <a:tr h="617825">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SMART Goal</a:t>
                      </a:r>
                      <a:endParaRPr sz="20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A clear, specific, measurable target linked to the root cause.</a:t>
                      </a:r>
                      <a:endParaRPr sz="1400" u="none" cap="none" strike="noStrike"/>
                    </a:p>
                  </a:txBody>
                  <a:tcPr marT="45725" marB="45725" marR="91450" marL="91450" anchor="ctr"/>
                </a:tc>
              </a:tr>
              <a:tr h="1050325">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Strengths</a:t>
                      </a:r>
                      <a:endParaRPr sz="20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Your highest-scoring domains that can support your improvement process.</a:t>
                      </a:r>
                      <a:endParaRPr sz="1400" u="none" cap="none" strike="noStrike"/>
                    </a:p>
                  </a:txBody>
                  <a:tcPr marT="45725" marB="45725" marR="91450" marL="91450" anchor="ct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34"/>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sz="2800"/>
              <a:t>Milestones, Actions &amp; Plan B </a:t>
            </a:r>
            <a:endParaRPr b="1" sz="2800"/>
          </a:p>
        </p:txBody>
      </p:sp>
      <p:graphicFrame>
        <p:nvGraphicFramePr>
          <p:cNvPr id="166" name="Google Shape;166;p34"/>
          <p:cNvGraphicFramePr/>
          <p:nvPr/>
        </p:nvGraphicFramePr>
        <p:xfrm>
          <a:off x="838200" y="1260388"/>
          <a:ext cx="3000000" cy="3000000"/>
        </p:xfrm>
        <a:graphic>
          <a:graphicData uri="http://schemas.openxmlformats.org/drawingml/2006/table">
            <a:tbl>
              <a:tblPr>
                <a:noFill/>
                <a:tableStyleId>{B3BF1985-460D-43CC-98BD-B1263A9F2F08}</a:tableStyleId>
              </a:tblPr>
              <a:tblGrid>
                <a:gridCol w="5257800"/>
                <a:gridCol w="5257800"/>
              </a:tblGrid>
              <a:tr h="846750">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Element</a:t>
                      </a:r>
                      <a:endParaRPr sz="20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Description</a:t>
                      </a:r>
                      <a:endParaRPr sz="2000" u="none" cap="none" strike="noStrike"/>
                    </a:p>
                  </a:txBody>
                  <a:tcPr marT="45725" marB="45725" marR="91450" marL="91450" anchor="ctr"/>
                </a:tc>
              </a:tr>
              <a:tr h="1439450">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Milestones</a:t>
                      </a:r>
                      <a:endParaRPr sz="20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Checkpoints planned backwards from your SMART goal. They help you break the journey into manageable steps.</a:t>
                      </a:r>
                      <a:endParaRPr sz="1400" u="none" cap="none" strike="noStrike"/>
                    </a:p>
                  </a:txBody>
                  <a:tcPr marT="45725" marB="45725" marR="91450" marL="91450" anchor="ctr"/>
                </a:tc>
              </a:tr>
              <a:tr h="1439450">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Actions &amp; Strategies</a:t>
                      </a:r>
                      <a:endParaRPr sz="20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Specific steps based on your root cause and secondary causes. They must be realistic and measurable.</a:t>
                      </a:r>
                      <a:endParaRPr sz="1400" u="none" cap="none" strike="noStrike"/>
                    </a:p>
                  </a:txBody>
                  <a:tcPr marT="45725" marB="45725" marR="91450" marL="91450" anchor="ctr"/>
                </a:tc>
              </a:tr>
              <a:tr h="1439450">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Plan B Options</a:t>
                      </a:r>
                      <a:endParaRPr sz="20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Alternative strategies to use when barriers appear. They ensure you stay on track even when challenges occur.</a:t>
                      </a:r>
                      <a:endParaRPr sz="1400" u="none" cap="none" strike="noStrike"/>
                    </a:p>
                  </a:txBody>
                  <a:tcPr marT="45725" marB="45725" marR="91450" marL="91450" anchor="ct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3"/>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b="1" lang="en-US"/>
              <a:t>Goal of the Module</a:t>
            </a:r>
            <a:endParaRPr/>
          </a:p>
        </p:txBody>
      </p:sp>
      <p:sp>
        <p:nvSpPr>
          <p:cNvPr id="58" name="Google Shape;58;p3"/>
          <p:cNvSpPr txBox="1"/>
          <p:nvPr>
            <p:ph idx="1" type="body"/>
          </p:nvPr>
        </p:nvSpPr>
        <p:spPr>
          <a:xfrm>
            <a:off x="97971" y="881743"/>
            <a:ext cx="11944350" cy="5870121"/>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1"/>
              </a:buClr>
              <a:buSzPts val="1800"/>
              <a:buFont typeface="Arial"/>
              <a:buNone/>
            </a:pPr>
            <a:r>
              <a:rPr lang="en-US" sz="2400"/>
              <a:t>You will learn practical ways to:</a:t>
            </a:r>
            <a:endParaRPr/>
          </a:p>
          <a:p>
            <a:pPr indent="-228600" lvl="0" marL="457200" marR="0" rtl="0" algn="l">
              <a:lnSpc>
                <a:spcPct val="90000"/>
              </a:lnSpc>
              <a:spcBef>
                <a:spcPts val="1000"/>
              </a:spcBef>
              <a:spcAft>
                <a:spcPts val="0"/>
              </a:spcAft>
              <a:buClr>
                <a:schemeClr val="dk1"/>
              </a:buClr>
              <a:buSzPts val="1800"/>
              <a:buFont typeface="Arial"/>
              <a:buNone/>
            </a:pPr>
            <a:br>
              <a:rPr lang="en-US" sz="2400"/>
            </a:br>
            <a:r>
              <a:rPr lang="en-US" sz="2400"/>
              <a:t>• Assess your own digital well-being</a:t>
            </a:r>
            <a:br>
              <a:rPr lang="en-US" sz="2400"/>
            </a:br>
            <a:r>
              <a:rPr lang="en-US" sz="2400"/>
              <a:t>• Understand students’ digital well-being</a:t>
            </a:r>
            <a:br>
              <a:rPr lang="en-US" sz="2400"/>
            </a:br>
            <a:r>
              <a:rPr lang="en-US" sz="2400"/>
              <a:t>• Use the PERMA Digital Well-being Index (Teachers &amp; Students)</a:t>
            </a:r>
            <a:br>
              <a:rPr lang="en-US" sz="2400"/>
            </a:br>
            <a:r>
              <a:rPr lang="en-US" sz="2400"/>
              <a:t>• Create personalised action plans</a:t>
            </a:r>
            <a:br>
              <a:rPr lang="en-US" sz="2400"/>
            </a:br>
            <a:r>
              <a:rPr lang="en-US" sz="2400"/>
              <a:t>• Support healthier digital boundaries in class</a:t>
            </a:r>
            <a:br>
              <a:rPr lang="en-US" sz="2400"/>
            </a:br>
            <a:r>
              <a:rPr lang="en-US" sz="2400"/>
              <a:t>• Apply PERMA-based interventions throughout the school year</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35"/>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sz="2800"/>
              <a:t>Example: Action Plan Foundations </a:t>
            </a:r>
            <a:endParaRPr/>
          </a:p>
        </p:txBody>
      </p:sp>
      <p:graphicFrame>
        <p:nvGraphicFramePr>
          <p:cNvPr id="172" name="Google Shape;172;p35"/>
          <p:cNvGraphicFramePr/>
          <p:nvPr/>
        </p:nvGraphicFramePr>
        <p:xfrm>
          <a:off x="506626" y="1025610"/>
          <a:ext cx="3000000" cy="3000000"/>
        </p:xfrm>
        <a:graphic>
          <a:graphicData uri="http://schemas.openxmlformats.org/drawingml/2006/table">
            <a:tbl>
              <a:tblPr>
                <a:noFill/>
                <a:tableStyleId>{B3BF1985-460D-43CC-98BD-B1263A9F2F08}</a:tableStyleId>
              </a:tblPr>
              <a:tblGrid>
                <a:gridCol w="5677925"/>
                <a:gridCol w="5677925"/>
              </a:tblGrid>
              <a:tr h="796725">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Element</a:t>
                      </a:r>
                      <a:endParaRPr sz="20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Details (Case Study)</a:t>
                      </a:r>
                      <a:endParaRPr sz="2000" u="none" cap="none" strike="noStrike"/>
                    </a:p>
                  </a:txBody>
                  <a:tcPr marT="45725" marB="45725" marR="91450" marL="91450" anchor="ctr"/>
                </a:tc>
              </a:tr>
              <a:tr h="796725">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Prioritised Domains</a:t>
                      </a:r>
                      <a:endParaRPr sz="20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Engagement, Relationships</a:t>
                      </a:r>
                      <a:endParaRPr sz="1400" u="none" cap="none" strike="noStrike"/>
                    </a:p>
                  </a:txBody>
                  <a:tcPr marT="45725" marB="45725" marR="91450" marL="91450" anchor="ctr"/>
                </a:tc>
              </a:tr>
              <a:tr h="796725">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Strong Domains</a:t>
                      </a:r>
                      <a:endParaRPr sz="20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Positive Emotion, Infrastructure, Culture</a:t>
                      </a:r>
                      <a:endParaRPr sz="1400" u="none" cap="none" strike="noStrike"/>
                    </a:p>
                  </a:txBody>
                  <a:tcPr marT="45725" marB="45725" marR="91450" marL="91450" anchor="ctr"/>
                </a:tc>
              </a:tr>
              <a:tr h="796725">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Current Reality</a:t>
                      </a:r>
                      <a:endParaRPr sz="20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 Average 6 hrs/day screen time • Sometimes exceeds 8 hrs/day</a:t>
                      </a:r>
                      <a:endParaRPr sz="1400" u="none" cap="none" strike="noStrike"/>
                    </a:p>
                  </a:txBody>
                  <a:tcPr marT="45725" marB="45725" marR="91450" marL="91450" anchor="ctr"/>
                </a:tc>
              </a:tr>
              <a:tr h="1354450">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SMART Goal</a:t>
                      </a:r>
                      <a:endParaRPr sz="20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In two months, screen time will not exceed 6 hrs/day and will average around 4 hrs/day to reduce screen fatigue.</a:t>
                      </a:r>
                      <a:endParaRPr sz="1400" u="none" cap="none" strike="noStrike"/>
                    </a:p>
                  </a:txBody>
                  <a:tcPr marT="45725" marB="45725" marR="91450" marL="91450" anchor="ctr"/>
                </a:tc>
              </a:tr>
              <a:tr h="796725">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Root Cause</a:t>
                      </a:r>
                      <a:endParaRPr sz="20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“I struggle to ask for guidance or help.”</a:t>
                      </a:r>
                      <a:endParaRPr sz="1400" u="none" cap="none" strike="noStrike"/>
                    </a:p>
                  </a:txBody>
                  <a:tcPr marT="45725" marB="45725" marR="91450" marL="91450" anchor="ct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36"/>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sz="2800"/>
              <a:t>Why Some Factors Are Not Included</a:t>
            </a:r>
            <a:endParaRPr/>
          </a:p>
        </p:txBody>
      </p:sp>
      <p:sp>
        <p:nvSpPr>
          <p:cNvPr id="178" name="Google Shape;178;p36"/>
          <p:cNvSpPr txBox="1"/>
          <p:nvPr/>
        </p:nvSpPr>
        <p:spPr>
          <a:xfrm>
            <a:off x="222422" y="1112108"/>
            <a:ext cx="11615351" cy="4708981"/>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In this example, certain factors do </a:t>
            </a:r>
            <a:r>
              <a:rPr b="1" i="0" lang="en-US" sz="2000" u="none" cap="none" strike="noStrike">
                <a:solidFill>
                  <a:srgbClr val="000000"/>
                </a:solidFill>
                <a:latin typeface="Arial"/>
                <a:ea typeface="Arial"/>
                <a:cs typeface="Arial"/>
                <a:sym typeface="Arial"/>
              </a:rPr>
              <a:t>not</a:t>
            </a:r>
            <a:r>
              <a:rPr b="0" i="0" lang="en-US" sz="2000" u="none" cap="none" strike="noStrike">
                <a:solidFill>
                  <a:srgbClr val="000000"/>
                </a:solidFill>
                <a:latin typeface="Arial"/>
                <a:ea typeface="Arial"/>
                <a:cs typeface="Arial"/>
                <a:sym typeface="Arial"/>
              </a:rPr>
              <a:t> appear in the fishbone diagram because they are </a:t>
            </a:r>
            <a:r>
              <a:rPr b="1" i="0" lang="en-US" sz="2000" u="none" cap="none" strike="noStrike">
                <a:solidFill>
                  <a:srgbClr val="000000"/>
                </a:solidFill>
                <a:latin typeface="Arial"/>
                <a:ea typeface="Arial"/>
                <a:cs typeface="Arial"/>
                <a:sym typeface="Arial"/>
              </a:rPr>
              <a:t>not contributing</a:t>
            </a:r>
            <a:r>
              <a:rPr b="0" i="0" lang="en-US" sz="2000" u="none" cap="none" strike="noStrike">
                <a:solidFill>
                  <a:srgbClr val="000000"/>
                </a:solidFill>
                <a:latin typeface="Arial"/>
                <a:ea typeface="Arial"/>
                <a:cs typeface="Arial"/>
                <a:sym typeface="Arial"/>
              </a:rPr>
              <a:t> to the low Engagement score.</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000"/>
              <a:buFont typeface="Arial"/>
              <a:buChar char="•"/>
            </a:pPr>
            <a:r>
              <a:rPr b="1" i="0" lang="en-US" sz="2000" u="none" cap="none" strike="noStrike">
                <a:solidFill>
                  <a:srgbClr val="000000"/>
                </a:solidFill>
                <a:latin typeface="Arial"/>
                <a:ea typeface="Arial"/>
                <a:cs typeface="Arial"/>
                <a:sym typeface="Arial"/>
              </a:rPr>
              <a:t>Tools / Infrastructure</a:t>
            </a:r>
            <a:br>
              <a:rPr b="0" i="0" lang="en-US" sz="2000" u="none" cap="none" strike="noStrike">
                <a:solidFill>
                  <a:srgbClr val="000000"/>
                </a:solidFill>
                <a:latin typeface="Arial"/>
                <a:ea typeface="Arial"/>
                <a:cs typeface="Arial"/>
                <a:sym typeface="Arial"/>
              </a:rPr>
            </a:br>
            <a:r>
              <a:rPr b="0" i="0" lang="en-US" sz="2000" u="none" cap="none" strike="noStrike">
                <a:solidFill>
                  <a:srgbClr val="000000"/>
                </a:solidFill>
                <a:latin typeface="Arial"/>
                <a:ea typeface="Arial"/>
                <a:cs typeface="Arial"/>
                <a:sym typeface="Arial"/>
              </a:rPr>
              <a:t>The school provides all necessary digital tools. Access, availability, and functionality are not barriers.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000"/>
              <a:buFont typeface="Arial"/>
              <a:buChar char="•"/>
            </a:pPr>
            <a:r>
              <a:rPr b="1" i="0" lang="en-US" sz="2000" u="none" cap="none" strike="noStrike">
                <a:solidFill>
                  <a:srgbClr val="000000"/>
                </a:solidFill>
                <a:latin typeface="Arial"/>
                <a:ea typeface="Arial"/>
                <a:cs typeface="Arial"/>
                <a:sym typeface="Arial"/>
              </a:rPr>
              <a:t>Environment / Culture</a:t>
            </a:r>
            <a:br>
              <a:rPr b="0" i="0" lang="en-US" sz="2000" u="none" cap="none" strike="noStrike">
                <a:solidFill>
                  <a:srgbClr val="000000"/>
                </a:solidFill>
                <a:latin typeface="Arial"/>
                <a:ea typeface="Arial"/>
                <a:cs typeface="Arial"/>
                <a:sym typeface="Arial"/>
              </a:rPr>
            </a:br>
            <a:r>
              <a:rPr b="0" i="0" lang="en-US" sz="2000" u="none" cap="none" strike="noStrike">
                <a:solidFill>
                  <a:srgbClr val="000000"/>
                </a:solidFill>
                <a:latin typeface="Arial"/>
                <a:ea typeface="Arial"/>
                <a:cs typeface="Arial"/>
                <a:sym typeface="Arial"/>
              </a:rPr>
              <a:t>The school has a positive digital culture. Teachers are encouraged to use digital tools, and the environment supports healthy digital practices.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000"/>
              <a:buFont typeface="Arial"/>
              <a:buChar char="•"/>
            </a:pPr>
            <a:r>
              <a:rPr b="1" i="0" lang="en-US" sz="2000" u="none" cap="none" strike="noStrike">
                <a:solidFill>
                  <a:srgbClr val="000000"/>
                </a:solidFill>
                <a:latin typeface="Arial"/>
                <a:ea typeface="Arial"/>
                <a:cs typeface="Arial"/>
                <a:sym typeface="Arial"/>
              </a:rPr>
              <a:t>Positive Emotion</a:t>
            </a:r>
            <a:br>
              <a:rPr b="0" i="0" lang="en-US" sz="2000" u="none" cap="none" strike="noStrike">
                <a:solidFill>
                  <a:srgbClr val="000000"/>
                </a:solidFill>
                <a:latin typeface="Arial"/>
                <a:ea typeface="Arial"/>
                <a:cs typeface="Arial"/>
                <a:sym typeface="Arial"/>
              </a:rPr>
            </a:br>
            <a:r>
              <a:rPr b="0" i="0" lang="en-US" sz="2000" u="none" cap="none" strike="noStrike">
                <a:solidFill>
                  <a:srgbClr val="000000"/>
                </a:solidFill>
                <a:latin typeface="Arial"/>
                <a:ea typeface="Arial"/>
                <a:cs typeface="Arial"/>
                <a:sym typeface="Arial"/>
              </a:rPr>
              <a:t>The teacher feels positive about digital tools used for teaching.</a:t>
            </a:r>
            <a:br>
              <a:rPr b="0" i="0" lang="en-US" sz="2000" u="none" cap="none" strike="noStrike">
                <a:solidFill>
                  <a:srgbClr val="000000"/>
                </a:solidFill>
                <a:latin typeface="Arial"/>
                <a:ea typeface="Arial"/>
                <a:cs typeface="Arial"/>
                <a:sym typeface="Arial"/>
              </a:rPr>
            </a:br>
            <a:r>
              <a:rPr b="0" i="0" lang="en-US" sz="2000" u="none" cap="none" strike="noStrike">
                <a:solidFill>
                  <a:srgbClr val="000000"/>
                </a:solidFill>
                <a:latin typeface="Arial"/>
                <a:ea typeface="Arial"/>
                <a:cs typeface="Arial"/>
                <a:sym typeface="Arial"/>
              </a:rPr>
              <a:t>However, this positive feeling does </a:t>
            </a:r>
            <a:r>
              <a:rPr b="1" i="0" lang="en-US" sz="2000" u="none" cap="none" strike="noStrike">
                <a:solidFill>
                  <a:srgbClr val="000000"/>
                </a:solidFill>
                <a:latin typeface="Arial"/>
                <a:ea typeface="Arial"/>
                <a:cs typeface="Arial"/>
                <a:sym typeface="Arial"/>
              </a:rPr>
              <a:t>not</a:t>
            </a:r>
            <a:r>
              <a:rPr b="0" i="0" lang="en-US" sz="2000" u="none" cap="none" strike="noStrike">
                <a:solidFill>
                  <a:srgbClr val="000000"/>
                </a:solidFill>
                <a:latin typeface="Arial"/>
                <a:ea typeface="Arial"/>
                <a:cs typeface="Arial"/>
                <a:sym typeface="Arial"/>
              </a:rPr>
              <a:t> extend to tools that manage screen time, breaks, or focus.</a:t>
            </a:r>
            <a:br>
              <a:rPr b="0" i="0" lang="en-US" sz="2000" u="none" cap="none" strike="noStrike">
                <a:solidFill>
                  <a:srgbClr val="000000"/>
                </a:solidFill>
                <a:latin typeface="Arial"/>
                <a:ea typeface="Arial"/>
                <a:cs typeface="Arial"/>
                <a:sym typeface="Arial"/>
              </a:rPr>
            </a:br>
            <a:r>
              <a:rPr b="0" i="0" lang="en-US" sz="2000" u="none" cap="none" strike="noStrike">
                <a:solidFill>
                  <a:srgbClr val="000000"/>
                </a:solidFill>
                <a:latin typeface="Arial"/>
                <a:ea typeface="Arial"/>
                <a:cs typeface="Arial"/>
                <a:sym typeface="Arial"/>
              </a:rPr>
              <a:t>For this reason, </a:t>
            </a:r>
            <a:r>
              <a:rPr b="1" i="0" lang="en-US" sz="2000" u="none" cap="none" strike="noStrike">
                <a:solidFill>
                  <a:srgbClr val="000000"/>
                </a:solidFill>
                <a:latin typeface="Arial"/>
                <a:ea typeface="Arial"/>
                <a:cs typeface="Arial"/>
                <a:sym typeface="Arial"/>
              </a:rPr>
              <a:t>Motivation</a:t>
            </a:r>
            <a:r>
              <a:rPr b="0" i="0" lang="en-US" sz="2000" u="none" cap="none" strike="noStrike">
                <a:solidFill>
                  <a:srgbClr val="000000"/>
                </a:solidFill>
                <a:latin typeface="Arial"/>
                <a:ea typeface="Arial"/>
                <a:cs typeface="Arial"/>
                <a:sym typeface="Arial"/>
              </a:rPr>
              <a:t> still remains a relevant factor.</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000"/>
              <a:buFont typeface="Arial"/>
              <a:buChar char="•"/>
            </a:pPr>
            <a:r>
              <a:rPr b="1" i="0" lang="en-US" sz="2000" u="none" cap="none" strike="noStrike">
                <a:solidFill>
                  <a:srgbClr val="000000"/>
                </a:solidFill>
                <a:latin typeface="Arial"/>
                <a:ea typeface="Arial"/>
                <a:cs typeface="Arial"/>
                <a:sym typeface="Arial"/>
              </a:rPr>
              <a:t>Root Cause Highlight</a:t>
            </a:r>
            <a:br>
              <a:rPr b="0" i="0" lang="en-US" sz="2000" u="none" cap="none" strike="noStrike">
                <a:solidFill>
                  <a:srgbClr val="000000"/>
                </a:solidFill>
                <a:latin typeface="Arial"/>
                <a:ea typeface="Arial"/>
                <a:cs typeface="Arial"/>
                <a:sym typeface="Arial"/>
              </a:rPr>
            </a:br>
            <a:r>
              <a:rPr b="0" i="0" lang="en-US" sz="2000" u="none" cap="none" strike="noStrike">
                <a:solidFill>
                  <a:srgbClr val="000000"/>
                </a:solidFill>
                <a:latin typeface="Arial"/>
                <a:ea typeface="Arial"/>
                <a:cs typeface="Arial"/>
                <a:sym typeface="Arial"/>
              </a:rPr>
              <a:t>“I struggle to ask for guidance or help.”</a:t>
            </a:r>
            <a:br>
              <a:rPr b="0" i="0" lang="en-US" sz="2000" u="none" cap="none" strike="noStrike">
                <a:solidFill>
                  <a:srgbClr val="000000"/>
                </a:solidFill>
                <a:latin typeface="Arial"/>
                <a:ea typeface="Arial"/>
                <a:cs typeface="Arial"/>
                <a:sym typeface="Arial"/>
              </a:rPr>
            </a:br>
            <a:r>
              <a:rPr b="0" i="0" lang="en-US" sz="2000" u="none" cap="none" strike="noStrike">
                <a:solidFill>
                  <a:srgbClr val="000000"/>
                </a:solidFill>
                <a:latin typeface="Arial"/>
                <a:ea typeface="Arial"/>
                <a:cs typeface="Arial"/>
                <a:sym typeface="Arial"/>
              </a:rPr>
              <a:t>This factor influences several others, which is why it emerges as the root cause.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7"/>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sz="2800"/>
              <a:t>From Example to Your Own Plan</a:t>
            </a:r>
            <a:endParaRPr/>
          </a:p>
        </p:txBody>
      </p:sp>
      <p:sp>
        <p:nvSpPr>
          <p:cNvPr id="184" name="Google Shape;184;p37"/>
          <p:cNvSpPr txBox="1"/>
          <p:nvPr/>
        </p:nvSpPr>
        <p:spPr>
          <a:xfrm>
            <a:off x="222422" y="1112108"/>
            <a:ext cx="11615351" cy="34163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You have now seen how an action plan is built using a real case.</a:t>
            </a:r>
            <a:br>
              <a:rPr b="0" i="0" lang="en-US" sz="2400" u="none" cap="none" strike="noStrike">
                <a:solidFill>
                  <a:srgbClr val="000000"/>
                </a:solidFill>
                <a:latin typeface="Arial"/>
                <a:ea typeface="Arial"/>
                <a:cs typeface="Arial"/>
                <a:sym typeface="Arial"/>
              </a:rPr>
            </a:br>
            <a:r>
              <a:rPr b="0" i="0" lang="en-US" sz="2400" u="none" cap="none" strike="noStrike">
                <a:solidFill>
                  <a:srgbClr val="000000"/>
                </a:solidFill>
                <a:latin typeface="Arial"/>
                <a:ea typeface="Arial"/>
                <a:cs typeface="Arial"/>
                <a:sym typeface="Arial"/>
              </a:rPr>
              <a:t>The next step is to create </a:t>
            </a:r>
            <a:r>
              <a:rPr b="1" i="0" lang="en-US" sz="2400" u="none" cap="none" strike="noStrike">
                <a:solidFill>
                  <a:srgbClr val="000000"/>
                </a:solidFill>
                <a:latin typeface="Arial"/>
                <a:ea typeface="Arial"/>
                <a:cs typeface="Arial"/>
                <a:sym typeface="Arial"/>
              </a:rPr>
              <a:t>your own personalised action plan</a:t>
            </a:r>
            <a:r>
              <a:rPr b="0" i="0" lang="en-US" sz="2400" u="none" cap="none" strike="noStrike">
                <a:solidFill>
                  <a:srgbClr val="000000"/>
                </a:solidFill>
                <a:latin typeface="Arial"/>
                <a:ea typeface="Arial"/>
                <a:cs typeface="Arial"/>
                <a:sym typeface="Arial"/>
              </a:rPr>
              <a:t>, based 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 Your prioritised domain</a:t>
            </a:r>
            <a:br>
              <a:rPr b="0" i="0" lang="en-US" sz="2400" u="none" cap="none" strike="noStrike">
                <a:solidFill>
                  <a:srgbClr val="000000"/>
                </a:solidFill>
                <a:latin typeface="Arial"/>
                <a:ea typeface="Arial"/>
                <a:cs typeface="Arial"/>
                <a:sym typeface="Arial"/>
              </a:rPr>
            </a:br>
            <a:r>
              <a:rPr b="0" i="0" lang="en-US" sz="2400" u="none" cap="none" strike="noStrike">
                <a:solidFill>
                  <a:srgbClr val="000000"/>
                </a:solidFill>
                <a:latin typeface="Arial"/>
                <a:ea typeface="Arial"/>
                <a:cs typeface="Arial"/>
                <a:sym typeface="Arial"/>
              </a:rPr>
              <a:t>• Your strengths</a:t>
            </a:r>
            <a:br>
              <a:rPr b="0" i="0" lang="en-US" sz="2400" u="none" cap="none" strike="noStrike">
                <a:solidFill>
                  <a:srgbClr val="000000"/>
                </a:solidFill>
                <a:latin typeface="Arial"/>
                <a:ea typeface="Arial"/>
                <a:cs typeface="Arial"/>
                <a:sym typeface="Arial"/>
              </a:rPr>
            </a:br>
            <a:r>
              <a:rPr b="0" i="0" lang="en-US" sz="2400" u="none" cap="none" strike="noStrike">
                <a:solidFill>
                  <a:srgbClr val="000000"/>
                </a:solidFill>
                <a:latin typeface="Arial"/>
                <a:ea typeface="Arial"/>
                <a:cs typeface="Arial"/>
                <a:sym typeface="Arial"/>
              </a:rPr>
              <a:t>• Your root cause</a:t>
            </a:r>
            <a:br>
              <a:rPr b="0" i="0" lang="en-US" sz="2400" u="none" cap="none" strike="noStrike">
                <a:solidFill>
                  <a:srgbClr val="000000"/>
                </a:solidFill>
                <a:latin typeface="Arial"/>
                <a:ea typeface="Arial"/>
                <a:cs typeface="Arial"/>
                <a:sym typeface="Arial"/>
              </a:rPr>
            </a:br>
            <a:r>
              <a:rPr b="0" i="0" lang="en-US" sz="2400" u="none" cap="none" strike="noStrike">
                <a:solidFill>
                  <a:srgbClr val="000000"/>
                </a:solidFill>
                <a:latin typeface="Arial"/>
                <a:ea typeface="Arial"/>
                <a:cs typeface="Arial"/>
                <a:sym typeface="Arial"/>
              </a:rPr>
              <a:t>• Your SMART goal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Let’s walk through the steps you will follow.</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8"/>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b="1" lang="en-US" sz="2800"/>
              <a:t>Steps to Create Your Action Plan</a:t>
            </a:r>
            <a:endParaRPr sz="2800"/>
          </a:p>
        </p:txBody>
      </p:sp>
      <p:grpSp>
        <p:nvGrpSpPr>
          <p:cNvPr id="190" name="Google Shape;190;p38"/>
          <p:cNvGrpSpPr/>
          <p:nvPr/>
        </p:nvGrpSpPr>
        <p:grpSpPr>
          <a:xfrm>
            <a:off x="628135" y="1253034"/>
            <a:ext cx="10935728" cy="4942081"/>
            <a:chOff x="0" y="54428"/>
            <a:chExt cx="10935728" cy="4942081"/>
          </a:xfrm>
        </p:grpSpPr>
        <p:sp>
          <p:nvSpPr>
            <p:cNvPr id="191" name="Google Shape;191;p38"/>
            <p:cNvSpPr/>
            <p:nvPr/>
          </p:nvSpPr>
          <p:spPr>
            <a:xfrm>
              <a:off x="0" y="54428"/>
              <a:ext cx="10935728" cy="730080"/>
            </a:xfrm>
            <a:prstGeom prst="roundRect">
              <a:avLst>
                <a:gd fmla="val 16667" name="adj"/>
              </a:avLst>
            </a:prstGeom>
            <a:solidFill>
              <a:srgbClr val="A987FF"/>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38"/>
            <p:cNvSpPr txBox="1"/>
            <p:nvPr/>
          </p:nvSpPr>
          <p:spPr>
            <a:xfrm>
              <a:off x="35640" y="90068"/>
              <a:ext cx="10864448" cy="6588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0" i="0" lang="en-US" sz="2400" u="none" cap="none" strike="noStrike">
                  <a:solidFill>
                    <a:schemeClr val="dk2"/>
                  </a:solidFill>
                  <a:latin typeface="Arial"/>
                  <a:ea typeface="Arial"/>
                  <a:cs typeface="Arial"/>
                  <a:sym typeface="Arial"/>
                </a:rPr>
                <a:t>Identify your </a:t>
              </a:r>
              <a:r>
                <a:rPr b="1" i="0" lang="en-US" sz="2400" u="none" cap="none" strike="noStrike">
                  <a:solidFill>
                    <a:schemeClr val="dk2"/>
                  </a:solidFill>
                  <a:latin typeface="Arial"/>
                  <a:ea typeface="Arial"/>
                  <a:cs typeface="Arial"/>
                  <a:sym typeface="Arial"/>
                </a:rPr>
                <a:t>prioritised domain</a:t>
              </a:r>
              <a:r>
                <a:rPr b="0" i="0" lang="en-US" sz="2400" u="none" cap="none" strike="noStrike">
                  <a:solidFill>
                    <a:schemeClr val="dk2"/>
                  </a:solidFill>
                  <a:latin typeface="Arial"/>
                  <a:ea typeface="Arial"/>
                  <a:cs typeface="Arial"/>
                  <a:sym typeface="Arial"/>
                </a:rPr>
                <a:t> and your </a:t>
              </a:r>
              <a:r>
                <a:rPr b="1" i="0" lang="en-US" sz="2400" u="none" cap="none" strike="noStrike">
                  <a:solidFill>
                    <a:schemeClr val="dk2"/>
                  </a:solidFill>
                  <a:latin typeface="Arial"/>
                  <a:ea typeface="Arial"/>
                  <a:cs typeface="Arial"/>
                  <a:sym typeface="Arial"/>
                </a:rPr>
                <a:t>strong domains</a:t>
              </a:r>
              <a:r>
                <a:rPr b="0" i="0" lang="en-US" sz="2400" u="none" cap="none" strike="noStrike">
                  <a:solidFill>
                    <a:schemeClr val="dk2"/>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93" name="Google Shape;193;p38"/>
            <p:cNvSpPr/>
            <p:nvPr/>
          </p:nvSpPr>
          <p:spPr>
            <a:xfrm>
              <a:off x="0" y="896828"/>
              <a:ext cx="10935728" cy="730080"/>
            </a:xfrm>
            <a:prstGeom prst="roundRect">
              <a:avLst>
                <a:gd fmla="val 16667" name="adj"/>
              </a:avLst>
            </a:prstGeom>
            <a:solidFill>
              <a:srgbClr val="FCD5F0"/>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38"/>
            <p:cNvSpPr txBox="1"/>
            <p:nvPr/>
          </p:nvSpPr>
          <p:spPr>
            <a:xfrm>
              <a:off x="35640" y="932468"/>
              <a:ext cx="10864448" cy="6588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0" i="0" lang="en-US" sz="2400" u="none" cap="none" strike="noStrike">
                  <a:solidFill>
                    <a:schemeClr val="dk2"/>
                  </a:solidFill>
                  <a:latin typeface="Arial"/>
                  <a:ea typeface="Arial"/>
                  <a:cs typeface="Arial"/>
                  <a:sym typeface="Arial"/>
                </a:rPr>
                <a:t>Complete a </a:t>
              </a:r>
              <a:r>
                <a:rPr b="1" i="0" lang="en-US" sz="2400" u="none" cap="none" strike="noStrike">
                  <a:solidFill>
                    <a:schemeClr val="dk2"/>
                  </a:solidFill>
                  <a:latin typeface="Arial"/>
                  <a:ea typeface="Arial"/>
                  <a:cs typeface="Arial"/>
                  <a:sym typeface="Arial"/>
                </a:rPr>
                <a:t>root cause analysis</a:t>
              </a:r>
              <a:r>
                <a:rPr b="0" i="0" lang="en-US" sz="2400" u="none" cap="none" strike="noStrike">
                  <a:solidFill>
                    <a:schemeClr val="dk2"/>
                  </a:solidFill>
                  <a:latin typeface="Arial"/>
                  <a:ea typeface="Arial"/>
                  <a:cs typeface="Arial"/>
                  <a:sym typeface="Arial"/>
                </a:rPr>
                <a:t> with the fishbone diagram.</a:t>
              </a:r>
              <a:endParaRPr b="0" i="0" sz="1400" u="none" cap="none" strike="noStrike">
                <a:solidFill>
                  <a:srgbClr val="000000"/>
                </a:solidFill>
                <a:latin typeface="Arial"/>
                <a:ea typeface="Arial"/>
                <a:cs typeface="Arial"/>
                <a:sym typeface="Arial"/>
              </a:endParaRPr>
            </a:p>
          </p:txBody>
        </p:sp>
        <p:sp>
          <p:nvSpPr>
            <p:cNvPr id="195" name="Google Shape;195;p38"/>
            <p:cNvSpPr/>
            <p:nvPr/>
          </p:nvSpPr>
          <p:spPr>
            <a:xfrm>
              <a:off x="0" y="1739228"/>
              <a:ext cx="10935728" cy="730080"/>
            </a:xfrm>
            <a:prstGeom prst="roundRect">
              <a:avLst>
                <a:gd fmla="val 16667" name="adj"/>
              </a:avLst>
            </a:prstGeom>
            <a:solidFill>
              <a:srgbClr val="18CBDC"/>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38"/>
            <p:cNvSpPr txBox="1"/>
            <p:nvPr/>
          </p:nvSpPr>
          <p:spPr>
            <a:xfrm>
              <a:off x="35640" y="1774868"/>
              <a:ext cx="10864448" cy="6588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0" i="0" lang="en-US" sz="2400" u="none" cap="none" strike="noStrike">
                  <a:solidFill>
                    <a:schemeClr val="dk2"/>
                  </a:solidFill>
                  <a:latin typeface="Arial"/>
                  <a:ea typeface="Arial"/>
                  <a:cs typeface="Arial"/>
                  <a:sym typeface="Arial"/>
                </a:rPr>
                <a:t>Set a </a:t>
              </a:r>
              <a:r>
                <a:rPr b="1" i="0" lang="en-US" sz="2400" u="none" cap="none" strike="noStrike">
                  <a:solidFill>
                    <a:schemeClr val="dk2"/>
                  </a:solidFill>
                  <a:latin typeface="Arial"/>
                  <a:ea typeface="Arial"/>
                  <a:cs typeface="Arial"/>
                  <a:sym typeface="Arial"/>
                </a:rPr>
                <a:t>SMART goal</a:t>
              </a:r>
              <a:r>
                <a:rPr b="0" i="0" lang="en-US" sz="2400" u="none" cap="none" strike="noStrike">
                  <a:solidFill>
                    <a:schemeClr val="dk2"/>
                  </a:solidFill>
                  <a:latin typeface="Arial"/>
                  <a:ea typeface="Arial"/>
                  <a:cs typeface="Arial"/>
                  <a:sym typeface="Arial"/>
                </a:rPr>
                <a:t> for the prioritised domain.</a:t>
              </a:r>
              <a:endParaRPr b="0" i="0" sz="1400" u="none" cap="none" strike="noStrike">
                <a:solidFill>
                  <a:srgbClr val="000000"/>
                </a:solidFill>
                <a:latin typeface="Arial"/>
                <a:ea typeface="Arial"/>
                <a:cs typeface="Arial"/>
                <a:sym typeface="Arial"/>
              </a:endParaRPr>
            </a:p>
          </p:txBody>
        </p:sp>
        <p:sp>
          <p:nvSpPr>
            <p:cNvPr id="197" name="Google Shape;197;p38"/>
            <p:cNvSpPr/>
            <p:nvPr/>
          </p:nvSpPr>
          <p:spPr>
            <a:xfrm>
              <a:off x="0" y="2581629"/>
              <a:ext cx="10935728" cy="730080"/>
            </a:xfrm>
            <a:prstGeom prst="roundRect">
              <a:avLst>
                <a:gd fmla="val 16667" name="adj"/>
              </a:avLst>
            </a:prstGeom>
            <a:solidFill>
              <a:srgbClr val="A987FF"/>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38"/>
            <p:cNvSpPr txBox="1"/>
            <p:nvPr/>
          </p:nvSpPr>
          <p:spPr>
            <a:xfrm>
              <a:off x="35640" y="2617269"/>
              <a:ext cx="10864448" cy="6588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0" i="0" lang="en-US" sz="2400" u="none" cap="none" strike="noStrike">
                  <a:solidFill>
                    <a:schemeClr val="dk2"/>
                  </a:solidFill>
                  <a:latin typeface="Arial"/>
                  <a:ea typeface="Arial"/>
                  <a:cs typeface="Arial"/>
                  <a:sym typeface="Arial"/>
                </a:rPr>
                <a:t>Plan </a:t>
              </a:r>
              <a:r>
                <a:rPr b="1" i="0" lang="en-US" sz="2400" u="none" cap="none" strike="noStrike">
                  <a:solidFill>
                    <a:schemeClr val="dk2"/>
                  </a:solidFill>
                  <a:latin typeface="Arial"/>
                  <a:ea typeface="Arial"/>
                  <a:cs typeface="Arial"/>
                  <a:sym typeface="Arial"/>
                </a:rPr>
                <a:t>milestones</a:t>
              </a:r>
              <a:r>
                <a:rPr b="0" i="0" lang="en-US" sz="2400" u="none" cap="none" strike="noStrike">
                  <a:solidFill>
                    <a:schemeClr val="dk2"/>
                  </a:solidFill>
                  <a:latin typeface="Arial"/>
                  <a:ea typeface="Arial"/>
                  <a:cs typeface="Arial"/>
                  <a:sym typeface="Arial"/>
                </a:rPr>
                <a:t> by working backwards from your final goal.</a:t>
              </a:r>
              <a:endParaRPr b="0" i="0" sz="1400" u="none" cap="none" strike="noStrike">
                <a:solidFill>
                  <a:srgbClr val="000000"/>
                </a:solidFill>
                <a:latin typeface="Arial"/>
                <a:ea typeface="Arial"/>
                <a:cs typeface="Arial"/>
                <a:sym typeface="Arial"/>
              </a:endParaRPr>
            </a:p>
          </p:txBody>
        </p:sp>
        <p:sp>
          <p:nvSpPr>
            <p:cNvPr id="199" name="Google Shape;199;p38"/>
            <p:cNvSpPr/>
            <p:nvPr/>
          </p:nvSpPr>
          <p:spPr>
            <a:xfrm>
              <a:off x="0" y="3424029"/>
              <a:ext cx="10935728" cy="730080"/>
            </a:xfrm>
            <a:prstGeom prst="roundRect">
              <a:avLst>
                <a:gd fmla="val 16667" name="adj"/>
              </a:avLst>
            </a:prstGeom>
            <a:solidFill>
              <a:srgbClr val="FCD5F0"/>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38"/>
            <p:cNvSpPr txBox="1"/>
            <p:nvPr/>
          </p:nvSpPr>
          <p:spPr>
            <a:xfrm>
              <a:off x="35640" y="3459669"/>
              <a:ext cx="10864448" cy="6588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0" i="0" lang="en-US" sz="2400" u="none" cap="none" strike="noStrike">
                  <a:solidFill>
                    <a:schemeClr val="dk2"/>
                  </a:solidFill>
                  <a:latin typeface="Arial"/>
                  <a:ea typeface="Arial"/>
                  <a:cs typeface="Arial"/>
                  <a:sym typeface="Arial"/>
                </a:rPr>
                <a:t>Determine </a:t>
              </a:r>
              <a:r>
                <a:rPr b="1" i="0" lang="en-US" sz="2400" u="none" cap="none" strike="noStrike">
                  <a:solidFill>
                    <a:schemeClr val="dk2"/>
                  </a:solidFill>
                  <a:latin typeface="Arial"/>
                  <a:ea typeface="Arial"/>
                  <a:cs typeface="Arial"/>
                  <a:sym typeface="Arial"/>
                </a:rPr>
                <a:t>actions</a:t>
              </a:r>
              <a:r>
                <a:rPr b="0" i="0" lang="en-US" sz="2400" u="none" cap="none" strike="noStrike">
                  <a:solidFill>
                    <a:schemeClr val="dk2"/>
                  </a:solidFill>
                  <a:latin typeface="Arial"/>
                  <a:ea typeface="Arial"/>
                  <a:cs typeface="Arial"/>
                  <a:sym typeface="Arial"/>
                </a:rPr>
                <a:t> driven by the root cause and secondary causes.</a:t>
              </a:r>
              <a:endParaRPr b="0" i="0" sz="1400" u="none" cap="none" strike="noStrike">
                <a:solidFill>
                  <a:srgbClr val="000000"/>
                </a:solidFill>
                <a:latin typeface="Arial"/>
                <a:ea typeface="Arial"/>
                <a:cs typeface="Arial"/>
                <a:sym typeface="Arial"/>
              </a:endParaRPr>
            </a:p>
          </p:txBody>
        </p:sp>
        <p:sp>
          <p:nvSpPr>
            <p:cNvPr id="201" name="Google Shape;201;p38"/>
            <p:cNvSpPr/>
            <p:nvPr/>
          </p:nvSpPr>
          <p:spPr>
            <a:xfrm>
              <a:off x="0" y="4266429"/>
              <a:ext cx="10935728" cy="730080"/>
            </a:xfrm>
            <a:prstGeom prst="roundRect">
              <a:avLst>
                <a:gd fmla="val 16667" name="adj"/>
              </a:avLst>
            </a:prstGeom>
            <a:solidFill>
              <a:srgbClr val="A987FF"/>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38"/>
            <p:cNvSpPr txBox="1"/>
            <p:nvPr/>
          </p:nvSpPr>
          <p:spPr>
            <a:xfrm>
              <a:off x="35640" y="4302069"/>
              <a:ext cx="10864448" cy="6588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0" i="0" lang="en-US" sz="2400" u="none" cap="none" strike="noStrike">
                  <a:solidFill>
                    <a:schemeClr val="dk2"/>
                  </a:solidFill>
                  <a:latin typeface="Arial"/>
                  <a:ea typeface="Arial"/>
                  <a:cs typeface="Arial"/>
                  <a:sym typeface="Arial"/>
                </a:rPr>
                <a:t>Add </a:t>
              </a:r>
              <a:r>
                <a:rPr b="1" i="0" lang="en-US" sz="2400" u="none" cap="none" strike="noStrike">
                  <a:solidFill>
                    <a:schemeClr val="dk2"/>
                  </a:solidFill>
                  <a:latin typeface="Arial"/>
                  <a:ea typeface="Arial"/>
                  <a:cs typeface="Arial"/>
                  <a:sym typeface="Arial"/>
                </a:rPr>
                <a:t>Plan B</a:t>
              </a:r>
              <a:r>
                <a:rPr b="0" i="0" lang="en-US" sz="2400" u="none" cap="none" strike="noStrike">
                  <a:solidFill>
                    <a:schemeClr val="dk2"/>
                  </a:solidFill>
                  <a:latin typeface="Arial"/>
                  <a:ea typeface="Arial"/>
                  <a:cs typeface="Arial"/>
                  <a:sym typeface="Arial"/>
                </a:rPr>
                <a:t> strategies to handle possible barriers.</a:t>
              </a:r>
              <a:endParaRPr b="0" i="0" sz="2800" u="none" cap="none" strike="noStrike">
                <a:solidFill>
                  <a:schemeClr val="dk2"/>
                </a:solidFill>
                <a:latin typeface="Arial"/>
                <a:ea typeface="Arial"/>
                <a:cs typeface="Arial"/>
                <a:sym typeface="Arial"/>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9"/>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b="1" lang="en-US" sz="2800"/>
              <a:t>Assessment Questions </a:t>
            </a:r>
            <a:endParaRPr b="1" sz="2800"/>
          </a:p>
        </p:txBody>
      </p:sp>
      <p:graphicFrame>
        <p:nvGraphicFramePr>
          <p:cNvPr id="208" name="Google Shape;208;p39"/>
          <p:cNvGraphicFramePr/>
          <p:nvPr/>
        </p:nvGraphicFramePr>
        <p:xfrm>
          <a:off x="358345" y="939114"/>
          <a:ext cx="3000000" cy="3000000"/>
        </p:xfrm>
        <a:graphic>
          <a:graphicData uri="http://schemas.openxmlformats.org/drawingml/2006/table">
            <a:tbl>
              <a:tblPr>
                <a:noFill/>
                <a:tableStyleId>{B3BF1985-460D-43CC-98BD-B1263A9F2F08}</a:tableStyleId>
              </a:tblPr>
              <a:tblGrid>
                <a:gridCol w="5842000"/>
                <a:gridCol w="5842000"/>
              </a:tblGrid>
              <a:tr h="330625">
                <a:tc>
                  <a:txBody>
                    <a:bodyPr/>
                    <a:lstStyle/>
                    <a:p>
                      <a:pPr indent="0" lvl="0" marL="0" marR="0" rtl="0" algn="l">
                        <a:lnSpc>
                          <a:spcPct val="100000"/>
                        </a:lnSpc>
                        <a:spcBef>
                          <a:spcPts val="0"/>
                        </a:spcBef>
                        <a:spcAft>
                          <a:spcPts val="0"/>
                        </a:spcAft>
                        <a:buClr>
                          <a:srgbClr val="000000"/>
                        </a:buClr>
                        <a:buSzPts val="1600"/>
                        <a:buFont typeface="Arial"/>
                        <a:buNone/>
                      </a:pPr>
                      <a:r>
                        <a:rPr b="1" lang="en-US" sz="1600" u="none" cap="none" strike="noStrike"/>
                        <a:t>Question</a:t>
                      </a:r>
                      <a:endParaRPr sz="1600" u="none" cap="none" strike="noStrike"/>
                    </a:p>
                  </a:txBody>
                  <a:tcPr marT="44100" marB="44100" marR="88200" marL="88200" anchor="ctr"/>
                </a:tc>
                <a:tc>
                  <a:txBody>
                    <a:bodyPr/>
                    <a:lstStyle/>
                    <a:p>
                      <a:pPr indent="0" lvl="0" marL="0" marR="0" rtl="0" algn="l">
                        <a:lnSpc>
                          <a:spcPct val="100000"/>
                        </a:lnSpc>
                        <a:spcBef>
                          <a:spcPts val="0"/>
                        </a:spcBef>
                        <a:spcAft>
                          <a:spcPts val="0"/>
                        </a:spcAft>
                        <a:buClr>
                          <a:srgbClr val="000000"/>
                        </a:buClr>
                        <a:buSzPts val="1600"/>
                        <a:buFont typeface="Arial"/>
                        <a:buNone/>
                      </a:pPr>
                      <a:r>
                        <a:rPr b="1" lang="en-US" sz="1600" u="none" cap="none" strike="noStrike"/>
                        <a:t>Options</a:t>
                      </a:r>
                      <a:endParaRPr sz="1600" u="none" cap="none" strike="noStrike"/>
                    </a:p>
                  </a:txBody>
                  <a:tcPr marT="44100" marB="44100" marR="88200" marL="88200" anchor="ctr"/>
                </a:tc>
              </a:tr>
              <a:tr h="798450">
                <a:tc>
                  <a:txBody>
                    <a:bodyPr/>
                    <a:lstStyle/>
                    <a:p>
                      <a:pPr indent="0" lvl="0" marL="0" marR="0" rtl="0" algn="l">
                        <a:lnSpc>
                          <a:spcPct val="100000"/>
                        </a:lnSpc>
                        <a:spcBef>
                          <a:spcPts val="0"/>
                        </a:spcBef>
                        <a:spcAft>
                          <a:spcPts val="0"/>
                        </a:spcAft>
                        <a:buClr>
                          <a:srgbClr val="000000"/>
                        </a:buClr>
                        <a:buSzPts val="1600"/>
                        <a:buFont typeface="Arial"/>
                        <a:buNone/>
                      </a:pPr>
                      <a:r>
                        <a:rPr b="1" lang="en-US" sz="1600" u="none" cap="none" strike="noStrike"/>
                        <a:t>Q1. What is the expansion of the acronym SMART in the context of SMART goals?</a:t>
                      </a:r>
                      <a:endParaRPr sz="1600" u="none" cap="none" strike="noStrike"/>
                    </a:p>
                  </a:txBody>
                  <a:tcPr marT="44100" marB="44100" marR="88200" marL="88200" anchor="ctr"/>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 Standard, Measurable, Aligned, Rigorous, Tangible• Specific, Measurable, Accurate, Rigorous, Time-bound• Specific, Measurable, Achievable, Relevant, Time-bound</a:t>
                      </a:r>
                      <a:endParaRPr sz="1400" u="none" cap="none" strike="noStrike"/>
                    </a:p>
                  </a:txBody>
                  <a:tcPr marT="44100" marB="44100" marR="88200" marL="88200" anchor="ctr"/>
                </a:tc>
              </a:tr>
              <a:tr h="1734100">
                <a:tc>
                  <a:txBody>
                    <a:bodyPr/>
                    <a:lstStyle/>
                    <a:p>
                      <a:pPr indent="0" lvl="0" marL="0" marR="0" rtl="0" algn="l">
                        <a:lnSpc>
                          <a:spcPct val="100000"/>
                        </a:lnSpc>
                        <a:spcBef>
                          <a:spcPts val="0"/>
                        </a:spcBef>
                        <a:spcAft>
                          <a:spcPts val="0"/>
                        </a:spcAft>
                        <a:buClr>
                          <a:srgbClr val="000000"/>
                        </a:buClr>
                        <a:buSzPts val="1600"/>
                        <a:buFont typeface="Arial"/>
                        <a:buNone/>
                      </a:pPr>
                      <a:r>
                        <a:rPr b="1" lang="en-US" sz="1600" u="none" cap="none" strike="noStrike"/>
                        <a:t>Q2. Which of the following is a SMART goal for gamification?</a:t>
                      </a:r>
                      <a:endParaRPr sz="1600" u="none" cap="none" strike="noStrike"/>
                    </a:p>
                  </a:txBody>
                  <a:tcPr marT="44100" marB="44100" marR="88200" marL="88200" anchor="ctr"/>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 I will try to make my lessons more fun by using different types of games and challenges throughout the year.• I will design and implement a points-based reward system in my science classes within the next two months to increase student participation by 20%.• I will use online quizzes and activities whenever I have time to make learning more enjoyable for my students.</a:t>
                      </a:r>
                      <a:endParaRPr sz="1400" u="none" cap="none" strike="noStrike"/>
                    </a:p>
                  </a:txBody>
                  <a:tcPr marT="44100" marB="44100" marR="88200" marL="88200" anchor="ctr"/>
                </a:tc>
              </a:tr>
              <a:tr h="1500200">
                <a:tc>
                  <a:txBody>
                    <a:bodyPr/>
                    <a:lstStyle/>
                    <a:p>
                      <a:pPr indent="0" lvl="0" marL="0" marR="0" rtl="0" algn="l">
                        <a:lnSpc>
                          <a:spcPct val="100000"/>
                        </a:lnSpc>
                        <a:spcBef>
                          <a:spcPts val="0"/>
                        </a:spcBef>
                        <a:spcAft>
                          <a:spcPts val="0"/>
                        </a:spcAft>
                        <a:buClr>
                          <a:srgbClr val="000000"/>
                        </a:buClr>
                        <a:buSzPts val="1600"/>
                        <a:buFont typeface="Arial"/>
                        <a:buNone/>
                      </a:pPr>
                      <a:r>
                        <a:rPr b="1" lang="en-US" sz="1600" u="none" cap="none" strike="noStrike"/>
                        <a:t>Q3. Which principle best reflects the action plan development process?</a:t>
                      </a:r>
                      <a:endParaRPr sz="1600" u="none" cap="none" strike="noStrike"/>
                    </a:p>
                  </a:txBody>
                  <a:tcPr marT="44100" marB="44100" marR="88200" marL="88200" anchor="ctr"/>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 Focus primarily on the weakest domain and direct all resources to it.• Prioritise the weakest domain but also consider how strengths from top-scoring domains can support improvement.• Prioritise the strongest domain, as improvements there lead to better results across other domains.</a:t>
                      </a:r>
                      <a:endParaRPr sz="1400" u="none" cap="none" strike="noStrike"/>
                    </a:p>
                  </a:txBody>
                  <a:tcPr marT="44100" marB="44100" marR="88200" marL="88200" anchor="ctr"/>
                </a:tc>
              </a:tr>
              <a:tr h="1266275">
                <a:tc>
                  <a:txBody>
                    <a:bodyPr/>
                    <a:lstStyle/>
                    <a:p>
                      <a:pPr indent="0" lvl="0" marL="0" marR="0" rtl="0" algn="l">
                        <a:lnSpc>
                          <a:spcPct val="100000"/>
                        </a:lnSpc>
                        <a:spcBef>
                          <a:spcPts val="0"/>
                        </a:spcBef>
                        <a:spcAft>
                          <a:spcPts val="0"/>
                        </a:spcAft>
                        <a:buClr>
                          <a:srgbClr val="000000"/>
                        </a:buClr>
                        <a:buSzPts val="1600"/>
                        <a:buFont typeface="Arial"/>
                        <a:buNone/>
                      </a:pPr>
                      <a:r>
                        <a:rPr b="1" lang="en-US" sz="1600" u="none" cap="none" strike="noStrike"/>
                        <a:t>Q4. Which approach best aligns with selecting actions for the action plan?</a:t>
                      </a:r>
                      <a:endParaRPr sz="1600" u="none" cap="none" strike="noStrike"/>
                    </a:p>
                  </a:txBody>
                  <a:tcPr marT="44100" marB="44100" marR="88200" marL="88200" anchor="ctr"/>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 Identify actions mainly based on the root cause of the current state, while also considering other influences.• Focus on actions that can be implemented quickly to build momentum.• Choose actions that build on the strengths of the top-scoring domains.</a:t>
                      </a:r>
                      <a:endParaRPr sz="1400" u="none" cap="none" strike="noStrike"/>
                    </a:p>
                  </a:txBody>
                  <a:tcPr marT="44100" marB="44100" marR="88200" marL="88200" anchor="ct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40"/>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b="1" lang="en-US" sz="2800"/>
              <a:t>Assessment</a:t>
            </a:r>
            <a:endParaRPr sz="2800"/>
          </a:p>
        </p:txBody>
      </p:sp>
      <p:grpSp>
        <p:nvGrpSpPr>
          <p:cNvPr id="214" name="Google Shape;214;p40"/>
          <p:cNvGrpSpPr/>
          <p:nvPr/>
        </p:nvGrpSpPr>
        <p:grpSpPr>
          <a:xfrm>
            <a:off x="-5170637" y="111860"/>
            <a:ext cx="16709460" cy="6915513"/>
            <a:chOff x="-5763761" y="-889038"/>
            <a:chExt cx="16709460" cy="6915513"/>
          </a:xfrm>
        </p:grpSpPr>
        <p:sp>
          <p:nvSpPr>
            <p:cNvPr id="215" name="Google Shape;215;p40"/>
            <p:cNvSpPr/>
            <p:nvPr/>
          </p:nvSpPr>
          <p:spPr>
            <a:xfrm>
              <a:off x="-5763761" y="-889038"/>
              <a:ext cx="6915513" cy="6915513"/>
            </a:xfrm>
            <a:prstGeom prst="blockArc">
              <a:avLst>
                <a:gd fmla="val 18900000" name="adj1"/>
                <a:gd fmla="val 2700000" name="adj2"/>
                <a:gd fmla="val 312" name="adj3"/>
              </a:avLst>
            </a:prstGeom>
            <a:noFill/>
            <a:ln cap="flat" cmpd="sng" w="25400">
              <a:solidFill>
                <a:srgbClr val="A987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 name="Google Shape;216;p40"/>
            <p:cNvSpPr/>
            <p:nvPr/>
          </p:nvSpPr>
          <p:spPr>
            <a:xfrm>
              <a:off x="944389" y="733934"/>
              <a:ext cx="10001310" cy="1467662"/>
            </a:xfrm>
            <a:prstGeom prst="rect">
              <a:avLst/>
            </a:prstGeom>
            <a:solidFill>
              <a:srgbClr val="A987F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 name="Google Shape;217;p40"/>
            <p:cNvSpPr txBox="1"/>
            <p:nvPr/>
          </p:nvSpPr>
          <p:spPr>
            <a:xfrm>
              <a:off x="944389" y="733934"/>
              <a:ext cx="10001310" cy="1467662"/>
            </a:xfrm>
            <a:prstGeom prst="rect">
              <a:avLst/>
            </a:prstGeom>
            <a:noFill/>
            <a:ln>
              <a:noFill/>
            </a:ln>
          </p:spPr>
          <p:txBody>
            <a:bodyPr anchorCtr="0" anchor="ctr" bIns="50800" lIns="1164950" spcFirstLastPara="1" rIns="50800" wrap="square" tIns="50800">
              <a:noAutofit/>
            </a:bodyPr>
            <a:lstStyle/>
            <a:p>
              <a:pPr indent="0" lvl="0" marL="0" marR="0" rtl="0" algn="l">
                <a:lnSpc>
                  <a:spcPct val="90000"/>
                </a:lnSpc>
                <a:spcBef>
                  <a:spcPts val="0"/>
                </a:spcBef>
                <a:spcAft>
                  <a:spcPts val="0"/>
                </a:spcAft>
                <a:buClr>
                  <a:srgbClr val="000000"/>
                </a:buClr>
                <a:buSzPts val="2000"/>
                <a:buFont typeface="Arial"/>
                <a:buNone/>
              </a:pPr>
              <a:r>
                <a:rPr b="1" i="0" lang="en-US" sz="2000" u="none" cap="none" strike="noStrike">
                  <a:solidFill>
                    <a:schemeClr val="dk2"/>
                  </a:solidFill>
                  <a:latin typeface="Arial"/>
                  <a:ea typeface="Arial"/>
                  <a:cs typeface="Arial"/>
                  <a:sym typeface="Arial"/>
                </a:rPr>
                <a:t>Q1. What does SMART stand for?</a:t>
              </a:r>
              <a:br>
                <a:rPr b="0" i="0" lang="en-US" sz="2000" u="none" cap="none" strike="noStrike">
                  <a:solidFill>
                    <a:schemeClr val="dk2"/>
                  </a:solidFill>
                  <a:latin typeface="Arial"/>
                  <a:ea typeface="Arial"/>
                  <a:cs typeface="Arial"/>
                  <a:sym typeface="Arial"/>
                </a:rPr>
              </a:br>
              <a:r>
                <a:rPr b="0" i="0" lang="en-US" sz="2000" u="none" cap="none" strike="noStrike">
                  <a:solidFill>
                    <a:schemeClr val="dk2"/>
                  </a:solidFill>
                  <a:latin typeface="Arial"/>
                  <a:ea typeface="Arial"/>
                  <a:cs typeface="Arial"/>
                  <a:sym typeface="Arial"/>
                </a:rPr>
                <a:t>• Standard, Measurable, Aligned, Rigorous, Tangible</a:t>
              </a:r>
              <a:br>
                <a:rPr b="0" i="0" lang="en-US" sz="2000" u="none" cap="none" strike="noStrike">
                  <a:solidFill>
                    <a:schemeClr val="dk2"/>
                  </a:solidFill>
                  <a:latin typeface="Arial"/>
                  <a:ea typeface="Arial"/>
                  <a:cs typeface="Arial"/>
                  <a:sym typeface="Arial"/>
                </a:rPr>
              </a:br>
              <a:r>
                <a:rPr b="0" i="0" lang="en-US" sz="2000" u="none" cap="none" strike="noStrike">
                  <a:solidFill>
                    <a:schemeClr val="dk2"/>
                  </a:solidFill>
                  <a:latin typeface="Arial"/>
                  <a:ea typeface="Arial"/>
                  <a:cs typeface="Arial"/>
                  <a:sym typeface="Arial"/>
                </a:rPr>
                <a:t>• Specific, Measurable, Accurate, Rigorous, Time-bound</a:t>
              </a:r>
              <a:br>
                <a:rPr b="0" i="0" lang="en-US" sz="2000" u="none" cap="none" strike="noStrike">
                  <a:solidFill>
                    <a:schemeClr val="dk2"/>
                  </a:solidFill>
                  <a:latin typeface="Arial"/>
                  <a:ea typeface="Arial"/>
                  <a:cs typeface="Arial"/>
                  <a:sym typeface="Arial"/>
                </a:rPr>
              </a:br>
              <a:r>
                <a:rPr b="0" i="0" lang="en-US" sz="2000" u="none" cap="none" strike="noStrike">
                  <a:solidFill>
                    <a:schemeClr val="dk2"/>
                  </a:solidFill>
                  <a:latin typeface="Arial"/>
                  <a:ea typeface="Arial"/>
                  <a:cs typeface="Arial"/>
                  <a:sym typeface="Arial"/>
                </a:rPr>
                <a:t>• </a:t>
              </a:r>
              <a:r>
                <a:rPr b="1" i="0" lang="en-US" sz="2000" u="none" cap="none" strike="noStrike">
                  <a:solidFill>
                    <a:schemeClr val="dk2"/>
                  </a:solidFill>
                  <a:latin typeface="Arial"/>
                  <a:ea typeface="Arial"/>
                  <a:cs typeface="Arial"/>
                  <a:sym typeface="Arial"/>
                </a:rPr>
                <a:t>Specific, Measurable, Achievable, Relevant, Time-bound</a:t>
              </a:r>
              <a:r>
                <a:rPr b="0" i="0" lang="en-US" sz="2000" u="none" cap="none" strike="noStrike">
                  <a:solidFill>
                    <a:schemeClr val="dk2"/>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18" name="Google Shape;218;p40"/>
            <p:cNvSpPr/>
            <p:nvPr/>
          </p:nvSpPr>
          <p:spPr>
            <a:xfrm>
              <a:off x="27099" y="550476"/>
              <a:ext cx="1834578" cy="1834578"/>
            </a:xfrm>
            <a:prstGeom prst="ellipse">
              <a:avLst/>
            </a:prstGeom>
            <a:solidFill>
              <a:schemeClr val="lt1"/>
            </a:solidFill>
            <a:ln cap="flat" cmpd="sng" w="25400">
              <a:solidFill>
                <a:srgbClr val="A987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p40"/>
            <p:cNvSpPr/>
            <p:nvPr/>
          </p:nvSpPr>
          <p:spPr>
            <a:xfrm>
              <a:off x="944389" y="2935839"/>
              <a:ext cx="10001310" cy="1467662"/>
            </a:xfrm>
            <a:prstGeom prst="rect">
              <a:avLst/>
            </a:prstGeom>
            <a:solidFill>
              <a:srgbClr val="FCD5F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 name="Google Shape;220;p40"/>
            <p:cNvSpPr txBox="1"/>
            <p:nvPr/>
          </p:nvSpPr>
          <p:spPr>
            <a:xfrm>
              <a:off x="944389" y="2935839"/>
              <a:ext cx="10001310" cy="1467662"/>
            </a:xfrm>
            <a:prstGeom prst="rect">
              <a:avLst/>
            </a:prstGeom>
            <a:noFill/>
            <a:ln>
              <a:noFill/>
            </a:ln>
          </p:spPr>
          <p:txBody>
            <a:bodyPr anchorCtr="0" anchor="ctr" bIns="50800" lIns="1164950" spcFirstLastPara="1" rIns="50800" wrap="square" tIns="50800">
              <a:noAutofit/>
            </a:bodyPr>
            <a:lstStyle/>
            <a:p>
              <a:pPr indent="0" lvl="0" marL="0" marR="0" rtl="0" algn="l">
                <a:lnSpc>
                  <a:spcPct val="90000"/>
                </a:lnSpc>
                <a:spcBef>
                  <a:spcPts val="0"/>
                </a:spcBef>
                <a:spcAft>
                  <a:spcPts val="0"/>
                </a:spcAft>
                <a:buClr>
                  <a:srgbClr val="000000"/>
                </a:buClr>
                <a:buSzPts val="2000"/>
                <a:buFont typeface="Arial"/>
                <a:buNone/>
              </a:pPr>
              <a:r>
                <a:rPr b="1" i="0" lang="en-US" sz="2000" u="none" cap="none" strike="noStrike">
                  <a:solidFill>
                    <a:schemeClr val="dk2"/>
                  </a:solidFill>
                  <a:latin typeface="Arial"/>
                  <a:ea typeface="Arial"/>
                  <a:cs typeface="Arial"/>
                  <a:sym typeface="Arial"/>
                </a:rPr>
                <a:t>Feedback:</a:t>
              </a:r>
              <a:br>
                <a:rPr b="0" i="0" lang="en-US" sz="2000" u="none" cap="none" strike="noStrike">
                  <a:solidFill>
                    <a:schemeClr val="dk2"/>
                  </a:solidFill>
                  <a:latin typeface="Arial"/>
                  <a:ea typeface="Arial"/>
                  <a:cs typeface="Arial"/>
                  <a:sym typeface="Arial"/>
                </a:rPr>
              </a:br>
              <a:r>
                <a:rPr b="0" i="0" lang="en-US" sz="2000" u="none" cap="none" strike="noStrike">
                  <a:solidFill>
                    <a:schemeClr val="dk2"/>
                  </a:solidFill>
                  <a:latin typeface="Arial"/>
                  <a:ea typeface="Arial"/>
                  <a:cs typeface="Arial"/>
                  <a:sym typeface="Arial"/>
                </a:rPr>
                <a:t>Correct: SMART = Specific, Measurable, Achievable, Relevant, Time-bound.</a:t>
              </a:r>
              <a:br>
                <a:rPr b="0" i="0" lang="en-US" sz="2000" u="none" cap="none" strike="noStrike">
                  <a:solidFill>
                    <a:schemeClr val="dk2"/>
                  </a:solidFill>
                  <a:latin typeface="Arial"/>
                  <a:ea typeface="Arial"/>
                  <a:cs typeface="Arial"/>
                  <a:sym typeface="Arial"/>
                </a:rPr>
              </a:br>
              <a:r>
                <a:rPr b="0" i="0" lang="en-US" sz="2000" u="none" cap="none" strike="noStrike">
                  <a:solidFill>
                    <a:schemeClr val="dk2"/>
                  </a:solidFill>
                  <a:latin typeface="Arial"/>
                  <a:ea typeface="Arial"/>
                  <a:cs typeface="Arial"/>
                  <a:sym typeface="Arial"/>
                </a:rPr>
                <a:t>Incorrect: Other options include elements not part of the SMART framework.</a:t>
              </a:r>
              <a:endParaRPr b="0" i="0" sz="1400" u="none" cap="none" strike="noStrike">
                <a:solidFill>
                  <a:srgbClr val="000000"/>
                </a:solidFill>
                <a:latin typeface="Arial"/>
                <a:ea typeface="Arial"/>
                <a:cs typeface="Arial"/>
                <a:sym typeface="Arial"/>
              </a:endParaRPr>
            </a:p>
          </p:txBody>
        </p:sp>
        <p:sp>
          <p:nvSpPr>
            <p:cNvPr id="221" name="Google Shape;221;p40"/>
            <p:cNvSpPr/>
            <p:nvPr/>
          </p:nvSpPr>
          <p:spPr>
            <a:xfrm>
              <a:off x="27099" y="2752381"/>
              <a:ext cx="1834578" cy="1834578"/>
            </a:xfrm>
            <a:prstGeom prst="ellipse">
              <a:avLst/>
            </a:prstGeom>
            <a:solidFill>
              <a:schemeClr val="lt1"/>
            </a:solidFill>
            <a:ln cap="flat" cmpd="sng" w="25400">
              <a:solidFill>
                <a:srgbClr val="FCD5F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41"/>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b="1" lang="en-US" sz="2800"/>
              <a:t>Assessment</a:t>
            </a:r>
            <a:endParaRPr sz="2800"/>
          </a:p>
        </p:txBody>
      </p:sp>
      <p:grpSp>
        <p:nvGrpSpPr>
          <p:cNvPr id="227" name="Google Shape;227;p41"/>
          <p:cNvGrpSpPr/>
          <p:nvPr/>
        </p:nvGrpSpPr>
        <p:grpSpPr>
          <a:xfrm>
            <a:off x="-5170637" y="111860"/>
            <a:ext cx="16709460" cy="6915513"/>
            <a:chOff x="-5763761" y="-889038"/>
            <a:chExt cx="16709460" cy="6915513"/>
          </a:xfrm>
        </p:grpSpPr>
        <p:sp>
          <p:nvSpPr>
            <p:cNvPr id="228" name="Google Shape;228;p41"/>
            <p:cNvSpPr/>
            <p:nvPr/>
          </p:nvSpPr>
          <p:spPr>
            <a:xfrm>
              <a:off x="-5763761" y="-889038"/>
              <a:ext cx="6915513" cy="6915513"/>
            </a:xfrm>
            <a:prstGeom prst="blockArc">
              <a:avLst>
                <a:gd fmla="val 18900000" name="adj1"/>
                <a:gd fmla="val 2700000" name="adj2"/>
                <a:gd fmla="val 312" name="adj3"/>
              </a:avLst>
            </a:prstGeom>
            <a:noFill/>
            <a:ln cap="flat" cmpd="sng" w="25400">
              <a:solidFill>
                <a:srgbClr val="A987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p41"/>
            <p:cNvSpPr/>
            <p:nvPr/>
          </p:nvSpPr>
          <p:spPr>
            <a:xfrm>
              <a:off x="944389" y="733934"/>
              <a:ext cx="10001310" cy="1467662"/>
            </a:xfrm>
            <a:prstGeom prst="rect">
              <a:avLst/>
            </a:prstGeom>
            <a:solidFill>
              <a:srgbClr val="A987F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p41"/>
            <p:cNvSpPr txBox="1"/>
            <p:nvPr/>
          </p:nvSpPr>
          <p:spPr>
            <a:xfrm>
              <a:off x="944389" y="733934"/>
              <a:ext cx="10001310" cy="1467662"/>
            </a:xfrm>
            <a:prstGeom prst="rect">
              <a:avLst/>
            </a:prstGeom>
            <a:noFill/>
            <a:ln>
              <a:noFill/>
            </a:ln>
          </p:spPr>
          <p:txBody>
            <a:bodyPr anchorCtr="0" anchor="ctr" bIns="45700" lIns="1164950" spcFirstLastPara="1" rIns="45700" wrap="square" tIns="45700">
              <a:noAutofit/>
            </a:bodyPr>
            <a:lstStyle/>
            <a:p>
              <a:pPr indent="0" lvl="0" marL="0" marR="0" rtl="0" algn="l">
                <a:lnSpc>
                  <a:spcPct val="90000"/>
                </a:lnSpc>
                <a:spcBef>
                  <a:spcPts val="0"/>
                </a:spcBef>
                <a:spcAft>
                  <a:spcPts val="0"/>
                </a:spcAft>
                <a:buClr>
                  <a:srgbClr val="000000"/>
                </a:buClr>
                <a:buSzPts val="1800"/>
                <a:buFont typeface="Arial"/>
                <a:buNone/>
              </a:pPr>
              <a:r>
                <a:rPr b="1" i="0" lang="en-US" sz="1800" u="none" cap="none" strike="noStrike">
                  <a:solidFill>
                    <a:schemeClr val="dk2"/>
                  </a:solidFill>
                  <a:latin typeface="Arial"/>
                  <a:ea typeface="Arial"/>
                  <a:cs typeface="Arial"/>
                  <a:sym typeface="Arial"/>
                </a:rPr>
                <a:t>Q2. Which is a SMART goal for gamification?</a:t>
              </a:r>
              <a:br>
                <a:rPr b="0" i="0" lang="en-US" sz="1800" u="none" cap="none" strike="noStrike">
                  <a:solidFill>
                    <a:schemeClr val="dk2"/>
                  </a:solidFill>
                  <a:latin typeface="Arial"/>
                  <a:ea typeface="Arial"/>
                  <a:cs typeface="Arial"/>
                  <a:sym typeface="Arial"/>
                </a:rPr>
              </a:br>
              <a:r>
                <a:rPr b="0" i="0" lang="en-US" sz="1800" u="none" cap="none" strike="noStrike">
                  <a:solidFill>
                    <a:schemeClr val="dk2"/>
                  </a:solidFill>
                  <a:latin typeface="Arial"/>
                  <a:ea typeface="Arial"/>
                  <a:cs typeface="Arial"/>
                  <a:sym typeface="Arial"/>
                </a:rPr>
                <a:t>• “I will try to make my lessons more fun using games.”</a:t>
              </a:r>
              <a:br>
                <a:rPr b="0" i="0" lang="en-US" sz="1800" u="none" cap="none" strike="noStrike">
                  <a:solidFill>
                    <a:schemeClr val="dk2"/>
                  </a:solidFill>
                  <a:latin typeface="Arial"/>
                  <a:ea typeface="Arial"/>
                  <a:cs typeface="Arial"/>
                  <a:sym typeface="Arial"/>
                </a:rPr>
              </a:br>
              <a:r>
                <a:rPr b="0" i="0" lang="en-US" sz="1800" u="none" cap="none" strike="noStrike">
                  <a:solidFill>
                    <a:schemeClr val="dk2"/>
                  </a:solidFill>
                  <a:latin typeface="Arial"/>
                  <a:ea typeface="Arial"/>
                  <a:cs typeface="Arial"/>
                  <a:sym typeface="Arial"/>
                </a:rPr>
                <a:t>• </a:t>
              </a:r>
              <a:r>
                <a:rPr b="1" i="0" lang="en-US" sz="1800" u="none" cap="none" strike="noStrike">
                  <a:solidFill>
                    <a:schemeClr val="dk2"/>
                  </a:solidFill>
                  <a:latin typeface="Arial"/>
                  <a:ea typeface="Arial"/>
                  <a:cs typeface="Arial"/>
                  <a:sym typeface="Arial"/>
                </a:rPr>
                <a:t>“I will design and implement a points-based reward system in my science classes within two months to increase student participation by 20%.”</a:t>
              </a:r>
              <a:r>
                <a:rPr b="0" i="0" lang="en-US" sz="1800" u="none" cap="none" strike="noStrike">
                  <a:solidFill>
                    <a:schemeClr val="dk2"/>
                  </a:solidFill>
                  <a:latin typeface="Arial"/>
                  <a:ea typeface="Arial"/>
                  <a:cs typeface="Arial"/>
                  <a:sym typeface="Arial"/>
                </a:rPr>
                <a:t> ✔</a:t>
              </a:r>
              <a:br>
                <a:rPr b="0" i="0" lang="en-US" sz="1800" u="none" cap="none" strike="noStrike">
                  <a:solidFill>
                    <a:schemeClr val="dk2"/>
                  </a:solidFill>
                  <a:latin typeface="Arial"/>
                  <a:ea typeface="Arial"/>
                  <a:cs typeface="Arial"/>
                  <a:sym typeface="Arial"/>
                </a:rPr>
              </a:br>
              <a:r>
                <a:rPr b="0" i="0" lang="en-US" sz="1800" u="none" cap="none" strike="noStrike">
                  <a:solidFill>
                    <a:schemeClr val="dk2"/>
                  </a:solidFill>
                  <a:latin typeface="Arial"/>
                  <a:ea typeface="Arial"/>
                  <a:cs typeface="Arial"/>
                  <a:sym typeface="Arial"/>
                </a:rPr>
                <a:t>• “I will use online quizzes whenever I have time.”</a:t>
              </a:r>
              <a:endParaRPr b="0" i="0" sz="1400" u="none" cap="none" strike="noStrike">
                <a:solidFill>
                  <a:srgbClr val="000000"/>
                </a:solidFill>
                <a:latin typeface="Arial"/>
                <a:ea typeface="Arial"/>
                <a:cs typeface="Arial"/>
                <a:sym typeface="Arial"/>
              </a:endParaRPr>
            </a:p>
          </p:txBody>
        </p:sp>
        <p:sp>
          <p:nvSpPr>
            <p:cNvPr id="231" name="Google Shape;231;p41"/>
            <p:cNvSpPr/>
            <p:nvPr/>
          </p:nvSpPr>
          <p:spPr>
            <a:xfrm>
              <a:off x="27099" y="550476"/>
              <a:ext cx="1834578" cy="1834578"/>
            </a:xfrm>
            <a:prstGeom prst="ellipse">
              <a:avLst/>
            </a:prstGeom>
            <a:solidFill>
              <a:schemeClr val="lt1"/>
            </a:solidFill>
            <a:ln cap="flat" cmpd="sng" w="25400">
              <a:solidFill>
                <a:srgbClr val="A987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p41"/>
            <p:cNvSpPr/>
            <p:nvPr/>
          </p:nvSpPr>
          <p:spPr>
            <a:xfrm>
              <a:off x="944389" y="2935839"/>
              <a:ext cx="10001310" cy="1467662"/>
            </a:xfrm>
            <a:prstGeom prst="rect">
              <a:avLst/>
            </a:prstGeom>
            <a:solidFill>
              <a:srgbClr val="FCD5F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p41"/>
            <p:cNvSpPr txBox="1"/>
            <p:nvPr/>
          </p:nvSpPr>
          <p:spPr>
            <a:xfrm>
              <a:off x="944389" y="2935839"/>
              <a:ext cx="10001310" cy="1467662"/>
            </a:xfrm>
            <a:prstGeom prst="rect">
              <a:avLst/>
            </a:prstGeom>
            <a:noFill/>
            <a:ln>
              <a:noFill/>
            </a:ln>
          </p:spPr>
          <p:txBody>
            <a:bodyPr anchorCtr="0" anchor="ctr" bIns="45700" lIns="1164950" spcFirstLastPara="1" rIns="45700" wrap="square" tIns="45700">
              <a:noAutofit/>
            </a:bodyPr>
            <a:lstStyle/>
            <a:p>
              <a:pPr indent="0" lvl="0" marL="0" marR="0" rtl="0" algn="l">
                <a:lnSpc>
                  <a:spcPct val="90000"/>
                </a:lnSpc>
                <a:spcBef>
                  <a:spcPts val="0"/>
                </a:spcBef>
                <a:spcAft>
                  <a:spcPts val="0"/>
                </a:spcAft>
                <a:buClr>
                  <a:srgbClr val="000000"/>
                </a:buClr>
                <a:buSzPts val="1800"/>
                <a:buFont typeface="Arial"/>
                <a:buNone/>
              </a:pPr>
              <a:r>
                <a:rPr b="0" i="0" lang="en-US" sz="1800" u="none" cap="none" strike="noStrike">
                  <a:solidFill>
                    <a:schemeClr val="dk2"/>
                  </a:solidFill>
                  <a:latin typeface="Arial"/>
                  <a:ea typeface="Arial"/>
                  <a:cs typeface="Arial"/>
                  <a:sym typeface="Arial"/>
                </a:rPr>
                <a:t>Feedback:</a:t>
              </a:r>
              <a:br>
                <a:rPr b="0" i="0" lang="en-US" sz="1800" u="none" cap="none" strike="noStrike">
                  <a:solidFill>
                    <a:schemeClr val="dk2"/>
                  </a:solidFill>
                  <a:latin typeface="Arial"/>
                  <a:ea typeface="Arial"/>
                  <a:cs typeface="Arial"/>
                  <a:sym typeface="Arial"/>
                </a:rPr>
              </a:br>
              <a:r>
                <a:rPr b="0" i="0" lang="en-US" sz="1800" u="none" cap="none" strike="noStrike">
                  <a:solidFill>
                    <a:schemeClr val="dk2"/>
                  </a:solidFill>
                  <a:latin typeface="Arial"/>
                  <a:ea typeface="Arial"/>
                  <a:cs typeface="Arial"/>
                  <a:sym typeface="Arial"/>
                </a:rPr>
                <a:t>Correct: Specific, measurable, relevant, time-bound.</a:t>
              </a:r>
              <a:endParaRPr b="0" i="0" sz="1400" u="none" cap="none" strike="noStrike">
                <a:solidFill>
                  <a:srgbClr val="000000"/>
                </a:solidFill>
                <a:latin typeface="Arial"/>
                <a:ea typeface="Arial"/>
                <a:cs typeface="Arial"/>
                <a:sym typeface="Arial"/>
              </a:endParaRPr>
            </a:p>
          </p:txBody>
        </p:sp>
        <p:sp>
          <p:nvSpPr>
            <p:cNvPr id="234" name="Google Shape;234;p41"/>
            <p:cNvSpPr/>
            <p:nvPr/>
          </p:nvSpPr>
          <p:spPr>
            <a:xfrm>
              <a:off x="27099" y="2752381"/>
              <a:ext cx="1834578" cy="1834578"/>
            </a:xfrm>
            <a:prstGeom prst="ellipse">
              <a:avLst/>
            </a:prstGeom>
            <a:solidFill>
              <a:schemeClr val="lt1"/>
            </a:solidFill>
            <a:ln cap="flat" cmpd="sng" w="25400">
              <a:solidFill>
                <a:srgbClr val="FCD5F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42"/>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b="1" lang="en-US" sz="2800"/>
              <a:t>Assessment</a:t>
            </a:r>
            <a:endParaRPr sz="2800"/>
          </a:p>
        </p:txBody>
      </p:sp>
      <p:grpSp>
        <p:nvGrpSpPr>
          <p:cNvPr id="240" name="Google Shape;240;p42"/>
          <p:cNvGrpSpPr/>
          <p:nvPr/>
        </p:nvGrpSpPr>
        <p:grpSpPr>
          <a:xfrm>
            <a:off x="-5170637" y="111860"/>
            <a:ext cx="16734163" cy="6915513"/>
            <a:chOff x="-5763761" y="-889038"/>
            <a:chExt cx="16734163" cy="6915513"/>
          </a:xfrm>
        </p:grpSpPr>
        <p:sp>
          <p:nvSpPr>
            <p:cNvPr id="241" name="Google Shape;241;p42"/>
            <p:cNvSpPr/>
            <p:nvPr/>
          </p:nvSpPr>
          <p:spPr>
            <a:xfrm>
              <a:off x="-5763761" y="-889038"/>
              <a:ext cx="6915513" cy="6915513"/>
            </a:xfrm>
            <a:prstGeom prst="blockArc">
              <a:avLst>
                <a:gd fmla="val 18900000" name="adj1"/>
                <a:gd fmla="val 2700000" name="adj2"/>
                <a:gd fmla="val 312" name="adj3"/>
              </a:avLst>
            </a:prstGeom>
            <a:noFill/>
            <a:ln cap="flat" cmpd="sng" w="25400">
              <a:solidFill>
                <a:srgbClr val="A987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p42"/>
            <p:cNvSpPr/>
            <p:nvPr/>
          </p:nvSpPr>
          <p:spPr>
            <a:xfrm>
              <a:off x="969092" y="771007"/>
              <a:ext cx="10001310" cy="1467662"/>
            </a:xfrm>
            <a:prstGeom prst="rect">
              <a:avLst/>
            </a:prstGeom>
            <a:solidFill>
              <a:srgbClr val="A987F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p42"/>
            <p:cNvSpPr txBox="1"/>
            <p:nvPr/>
          </p:nvSpPr>
          <p:spPr>
            <a:xfrm>
              <a:off x="969092" y="771007"/>
              <a:ext cx="10001310" cy="1467662"/>
            </a:xfrm>
            <a:prstGeom prst="rect">
              <a:avLst/>
            </a:prstGeom>
            <a:noFill/>
            <a:ln>
              <a:noFill/>
            </a:ln>
          </p:spPr>
          <p:txBody>
            <a:bodyPr anchorCtr="0" anchor="ctr" bIns="50800" lIns="1164950" spcFirstLastPara="1" rIns="50800" wrap="square" tIns="50800">
              <a:noAutofit/>
            </a:bodyPr>
            <a:lstStyle/>
            <a:p>
              <a:pPr indent="0" lvl="0" marL="0" marR="0" rtl="0" algn="l">
                <a:lnSpc>
                  <a:spcPct val="90000"/>
                </a:lnSpc>
                <a:spcBef>
                  <a:spcPts val="0"/>
                </a:spcBef>
                <a:spcAft>
                  <a:spcPts val="0"/>
                </a:spcAft>
                <a:buClr>
                  <a:srgbClr val="000000"/>
                </a:buClr>
                <a:buSzPts val="2000"/>
                <a:buFont typeface="Arial"/>
                <a:buNone/>
              </a:pPr>
              <a:r>
                <a:rPr b="1" i="0" lang="en-US" sz="2000" u="none" cap="none" strike="noStrike">
                  <a:solidFill>
                    <a:schemeClr val="dk2"/>
                  </a:solidFill>
                  <a:latin typeface="Arial"/>
                  <a:ea typeface="Arial"/>
                  <a:cs typeface="Arial"/>
                  <a:sym typeface="Arial"/>
                </a:rPr>
                <a:t>Q3. What reflects a key principle of the action plan process?</a:t>
              </a:r>
              <a:br>
                <a:rPr b="0" i="0" lang="en-US" sz="2000" u="none" cap="none" strike="noStrike">
                  <a:solidFill>
                    <a:schemeClr val="dk2"/>
                  </a:solidFill>
                  <a:latin typeface="Arial"/>
                  <a:ea typeface="Arial"/>
                  <a:cs typeface="Arial"/>
                  <a:sym typeface="Arial"/>
                </a:rPr>
              </a:br>
              <a:r>
                <a:rPr b="0" i="0" lang="en-US" sz="2000" u="none" cap="none" strike="noStrike">
                  <a:solidFill>
                    <a:schemeClr val="dk2"/>
                  </a:solidFill>
                  <a:latin typeface="Arial"/>
                  <a:ea typeface="Arial"/>
                  <a:cs typeface="Arial"/>
                  <a:sym typeface="Arial"/>
                </a:rPr>
                <a:t>• Focus only on the weakest domain.</a:t>
              </a:r>
              <a:br>
                <a:rPr b="0" i="0" lang="en-US" sz="2000" u="none" cap="none" strike="noStrike">
                  <a:solidFill>
                    <a:schemeClr val="dk2"/>
                  </a:solidFill>
                  <a:latin typeface="Arial"/>
                  <a:ea typeface="Arial"/>
                  <a:cs typeface="Arial"/>
                  <a:sym typeface="Arial"/>
                </a:rPr>
              </a:br>
              <a:r>
                <a:rPr b="0" i="0" lang="en-US" sz="2000" u="none" cap="none" strike="noStrike">
                  <a:solidFill>
                    <a:schemeClr val="dk2"/>
                  </a:solidFill>
                  <a:latin typeface="Arial"/>
                  <a:ea typeface="Arial"/>
                  <a:cs typeface="Arial"/>
                  <a:sym typeface="Arial"/>
                </a:rPr>
                <a:t>• </a:t>
              </a:r>
              <a:r>
                <a:rPr b="1" i="0" lang="en-US" sz="2000" u="none" cap="none" strike="noStrike">
                  <a:solidFill>
                    <a:schemeClr val="dk2"/>
                  </a:solidFill>
                  <a:latin typeface="Arial"/>
                  <a:ea typeface="Arial"/>
                  <a:cs typeface="Arial"/>
                  <a:sym typeface="Arial"/>
                </a:rPr>
                <a:t>Prioritise the weakest domain but also use your strengths to support improvement.</a:t>
              </a:r>
              <a:r>
                <a:rPr b="0" i="0" lang="en-US" sz="2000" u="none" cap="none" strike="noStrike">
                  <a:solidFill>
                    <a:schemeClr val="dk2"/>
                  </a:solidFill>
                  <a:latin typeface="Arial"/>
                  <a:ea typeface="Arial"/>
                  <a:cs typeface="Arial"/>
                  <a:sym typeface="Arial"/>
                </a:rPr>
                <a:t> ✔</a:t>
              </a:r>
              <a:br>
                <a:rPr b="0" i="0" lang="en-US" sz="2000" u="none" cap="none" strike="noStrike">
                  <a:solidFill>
                    <a:schemeClr val="dk2"/>
                  </a:solidFill>
                  <a:latin typeface="Arial"/>
                  <a:ea typeface="Arial"/>
                  <a:cs typeface="Arial"/>
                  <a:sym typeface="Arial"/>
                </a:rPr>
              </a:br>
              <a:r>
                <a:rPr b="0" i="0" lang="en-US" sz="2000" u="none" cap="none" strike="noStrike">
                  <a:solidFill>
                    <a:schemeClr val="dk2"/>
                  </a:solidFill>
                  <a:latin typeface="Arial"/>
                  <a:ea typeface="Arial"/>
                  <a:cs typeface="Arial"/>
                  <a:sym typeface="Arial"/>
                </a:rPr>
                <a:t>• Prioritise the strongest domain first.</a:t>
              </a:r>
              <a:endParaRPr b="0" i="0" sz="1400" u="none" cap="none" strike="noStrike">
                <a:solidFill>
                  <a:srgbClr val="000000"/>
                </a:solidFill>
                <a:latin typeface="Arial"/>
                <a:ea typeface="Arial"/>
                <a:cs typeface="Arial"/>
                <a:sym typeface="Arial"/>
              </a:endParaRPr>
            </a:p>
          </p:txBody>
        </p:sp>
        <p:sp>
          <p:nvSpPr>
            <p:cNvPr id="244" name="Google Shape;244;p42"/>
            <p:cNvSpPr/>
            <p:nvPr/>
          </p:nvSpPr>
          <p:spPr>
            <a:xfrm>
              <a:off x="27099" y="550476"/>
              <a:ext cx="1834578" cy="1834578"/>
            </a:xfrm>
            <a:prstGeom prst="ellipse">
              <a:avLst/>
            </a:prstGeom>
            <a:solidFill>
              <a:schemeClr val="lt1"/>
            </a:solidFill>
            <a:ln cap="flat" cmpd="sng" w="25400">
              <a:solidFill>
                <a:srgbClr val="A987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p42"/>
            <p:cNvSpPr/>
            <p:nvPr/>
          </p:nvSpPr>
          <p:spPr>
            <a:xfrm>
              <a:off x="969092" y="2972912"/>
              <a:ext cx="10001310" cy="1467662"/>
            </a:xfrm>
            <a:prstGeom prst="rect">
              <a:avLst/>
            </a:prstGeom>
            <a:solidFill>
              <a:srgbClr val="FCD5F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p42"/>
            <p:cNvSpPr txBox="1"/>
            <p:nvPr/>
          </p:nvSpPr>
          <p:spPr>
            <a:xfrm>
              <a:off x="969092" y="2972912"/>
              <a:ext cx="10001310" cy="1467662"/>
            </a:xfrm>
            <a:prstGeom prst="rect">
              <a:avLst/>
            </a:prstGeom>
            <a:noFill/>
            <a:ln>
              <a:noFill/>
            </a:ln>
          </p:spPr>
          <p:txBody>
            <a:bodyPr anchorCtr="0" anchor="ctr" bIns="50800" lIns="1164950" spcFirstLastPara="1" rIns="50800" wrap="square" tIns="50800">
              <a:noAutofit/>
            </a:bodyPr>
            <a:lstStyle/>
            <a:p>
              <a:pPr indent="0" lvl="0" marL="0" marR="0" rtl="0" algn="l">
                <a:lnSpc>
                  <a:spcPct val="90000"/>
                </a:lnSpc>
                <a:spcBef>
                  <a:spcPts val="0"/>
                </a:spcBef>
                <a:spcAft>
                  <a:spcPts val="0"/>
                </a:spcAft>
                <a:buClr>
                  <a:srgbClr val="000000"/>
                </a:buClr>
                <a:buSzPts val="2000"/>
                <a:buFont typeface="Arial"/>
                <a:buNone/>
              </a:pPr>
              <a:r>
                <a:rPr b="1" i="0" lang="en-US" sz="2000" u="none" cap="none" strike="noStrike">
                  <a:solidFill>
                    <a:schemeClr val="dk2"/>
                  </a:solidFill>
                  <a:latin typeface="Arial"/>
                  <a:ea typeface="Arial"/>
                  <a:cs typeface="Arial"/>
                  <a:sym typeface="Arial"/>
                </a:rPr>
                <a:t>Feedback:</a:t>
              </a:r>
              <a:br>
                <a:rPr b="0" i="0" lang="en-US" sz="2000" u="none" cap="none" strike="noStrike">
                  <a:solidFill>
                    <a:schemeClr val="dk2"/>
                  </a:solidFill>
                  <a:latin typeface="Arial"/>
                  <a:ea typeface="Arial"/>
                  <a:cs typeface="Arial"/>
                  <a:sym typeface="Arial"/>
                </a:rPr>
              </a:br>
              <a:r>
                <a:rPr b="0" i="0" lang="en-US" sz="2000" u="none" cap="none" strike="noStrike">
                  <a:solidFill>
                    <a:schemeClr val="dk2"/>
                  </a:solidFill>
                  <a:latin typeface="Arial"/>
                  <a:ea typeface="Arial"/>
                  <a:cs typeface="Arial"/>
                  <a:sym typeface="Arial"/>
                </a:rPr>
                <a:t>Correct: The action plan uses root cause analysis and strengths.</a:t>
              </a:r>
              <a:endParaRPr b="0" i="0" sz="1400" u="none" cap="none" strike="noStrike">
                <a:solidFill>
                  <a:srgbClr val="000000"/>
                </a:solidFill>
                <a:latin typeface="Arial"/>
                <a:ea typeface="Arial"/>
                <a:cs typeface="Arial"/>
                <a:sym typeface="Arial"/>
              </a:endParaRPr>
            </a:p>
          </p:txBody>
        </p:sp>
        <p:sp>
          <p:nvSpPr>
            <p:cNvPr id="247" name="Google Shape;247;p42"/>
            <p:cNvSpPr/>
            <p:nvPr/>
          </p:nvSpPr>
          <p:spPr>
            <a:xfrm>
              <a:off x="27099" y="2752381"/>
              <a:ext cx="1834578" cy="1834578"/>
            </a:xfrm>
            <a:prstGeom prst="ellipse">
              <a:avLst/>
            </a:prstGeom>
            <a:solidFill>
              <a:schemeClr val="lt1"/>
            </a:solidFill>
            <a:ln cap="flat" cmpd="sng" w="25400">
              <a:solidFill>
                <a:srgbClr val="FCD5F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43"/>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b="1" lang="en-US" sz="2800"/>
              <a:t>Assessment</a:t>
            </a:r>
            <a:endParaRPr sz="2800"/>
          </a:p>
        </p:txBody>
      </p:sp>
      <p:grpSp>
        <p:nvGrpSpPr>
          <p:cNvPr id="253" name="Google Shape;253;p43"/>
          <p:cNvGrpSpPr/>
          <p:nvPr/>
        </p:nvGrpSpPr>
        <p:grpSpPr>
          <a:xfrm>
            <a:off x="-5170637" y="111860"/>
            <a:ext cx="16734163" cy="6915513"/>
            <a:chOff x="-5763761" y="-889038"/>
            <a:chExt cx="16734163" cy="6915513"/>
          </a:xfrm>
        </p:grpSpPr>
        <p:sp>
          <p:nvSpPr>
            <p:cNvPr id="254" name="Google Shape;254;p43"/>
            <p:cNvSpPr/>
            <p:nvPr/>
          </p:nvSpPr>
          <p:spPr>
            <a:xfrm>
              <a:off x="-5763761" y="-889038"/>
              <a:ext cx="6915513" cy="6915513"/>
            </a:xfrm>
            <a:prstGeom prst="blockArc">
              <a:avLst>
                <a:gd fmla="val 18900000" name="adj1"/>
                <a:gd fmla="val 2700000" name="adj2"/>
                <a:gd fmla="val 312" name="adj3"/>
              </a:avLst>
            </a:prstGeom>
            <a:noFill/>
            <a:ln cap="flat" cmpd="sng" w="25400">
              <a:solidFill>
                <a:srgbClr val="A987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p43"/>
            <p:cNvSpPr/>
            <p:nvPr/>
          </p:nvSpPr>
          <p:spPr>
            <a:xfrm>
              <a:off x="969092" y="771007"/>
              <a:ext cx="10001310" cy="1467662"/>
            </a:xfrm>
            <a:prstGeom prst="rect">
              <a:avLst/>
            </a:prstGeom>
            <a:solidFill>
              <a:srgbClr val="A987F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p43"/>
            <p:cNvSpPr txBox="1"/>
            <p:nvPr/>
          </p:nvSpPr>
          <p:spPr>
            <a:xfrm>
              <a:off x="969092" y="771007"/>
              <a:ext cx="10001310" cy="1467662"/>
            </a:xfrm>
            <a:prstGeom prst="rect">
              <a:avLst/>
            </a:prstGeom>
            <a:noFill/>
            <a:ln>
              <a:noFill/>
            </a:ln>
          </p:spPr>
          <p:txBody>
            <a:bodyPr anchorCtr="0" anchor="ctr" bIns="50800" lIns="1164950" spcFirstLastPara="1" rIns="50800" wrap="square" tIns="50800">
              <a:noAutofit/>
            </a:bodyPr>
            <a:lstStyle/>
            <a:p>
              <a:pPr indent="0" lvl="0" marL="0" marR="0" rtl="0" algn="l">
                <a:lnSpc>
                  <a:spcPct val="90000"/>
                </a:lnSpc>
                <a:spcBef>
                  <a:spcPts val="0"/>
                </a:spcBef>
                <a:spcAft>
                  <a:spcPts val="0"/>
                </a:spcAft>
                <a:buClr>
                  <a:srgbClr val="000000"/>
                </a:buClr>
                <a:buSzPts val="2000"/>
                <a:buFont typeface="Arial"/>
                <a:buNone/>
              </a:pPr>
              <a:r>
                <a:rPr b="1" i="0" lang="en-US" sz="2000" u="none" cap="none" strike="noStrike">
                  <a:solidFill>
                    <a:schemeClr val="dk2"/>
                  </a:solidFill>
                  <a:latin typeface="Arial"/>
                  <a:ea typeface="Arial"/>
                  <a:cs typeface="Arial"/>
                  <a:sym typeface="Arial"/>
                </a:rPr>
                <a:t>Q4. Which approach aligns with the process?</a:t>
              </a:r>
              <a:br>
                <a:rPr b="0" i="0" lang="en-US" sz="2000" u="none" cap="none" strike="noStrike">
                  <a:solidFill>
                    <a:schemeClr val="dk2"/>
                  </a:solidFill>
                  <a:latin typeface="Arial"/>
                  <a:ea typeface="Arial"/>
                  <a:cs typeface="Arial"/>
                  <a:sym typeface="Arial"/>
                </a:rPr>
              </a:br>
              <a:r>
                <a:rPr b="0" i="0" lang="en-US" sz="2000" u="none" cap="none" strike="noStrike">
                  <a:solidFill>
                    <a:schemeClr val="dk2"/>
                  </a:solidFill>
                  <a:latin typeface="Arial"/>
                  <a:ea typeface="Arial"/>
                  <a:cs typeface="Arial"/>
                  <a:sym typeface="Arial"/>
                </a:rPr>
                <a:t>• </a:t>
              </a:r>
              <a:r>
                <a:rPr b="1" i="0" lang="en-US" sz="2000" u="none" cap="none" strike="noStrike">
                  <a:solidFill>
                    <a:schemeClr val="dk2"/>
                  </a:solidFill>
                  <a:latin typeface="Arial"/>
                  <a:ea typeface="Arial"/>
                  <a:cs typeface="Arial"/>
                  <a:sym typeface="Arial"/>
                </a:rPr>
                <a:t>Base actions mainly on the root cause, considering other influences.</a:t>
              </a:r>
              <a:r>
                <a:rPr b="0" i="0" lang="en-US" sz="2000" u="none" cap="none" strike="noStrike">
                  <a:solidFill>
                    <a:schemeClr val="dk2"/>
                  </a:solidFill>
                  <a:latin typeface="Arial"/>
                  <a:ea typeface="Arial"/>
                  <a:cs typeface="Arial"/>
                  <a:sym typeface="Arial"/>
                </a:rPr>
                <a:t> ✔</a:t>
              </a:r>
              <a:br>
                <a:rPr b="0" i="0" lang="en-US" sz="2000" u="none" cap="none" strike="noStrike">
                  <a:solidFill>
                    <a:schemeClr val="dk2"/>
                  </a:solidFill>
                  <a:latin typeface="Arial"/>
                  <a:ea typeface="Arial"/>
                  <a:cs typeface="Arial"/>
                  <a:sym typeface="Arial"/>
                </a:rPr>
              </a:br>
              <a:r>
                <a:rPr b="0" i="0" lang="en-US" sz="2000" u="none" cap="none" strike="noStrike">
                  <a:solidFill>
                    <a:schemeClr val="dk2"/>
                  </a:solidFill>
                  <a:latin typeface="Arial"/>
                  <a:ea typeface="Arial"/>
                  <a:cs typeface="Arial"/>
                  <a:sym typeface="Arial"/>
                </a:rPr>
                <a:t>• Focus only on quick wins.</a:t>
              </a:r>
              <a:br>
                <a:rPr b="0" i="0" lang="en-US" sz="2000" u="none" cap="none" strike="noStrike">
                  <a:solidFill>
                    <a:schemeClr val="dk2"/>
                  </a:solidFill>
                  <a:latin typeface="Arial"/>
                  <a:ea typeface="Arial"/>
                  <a:cs typeface="Arial"/>
                  <a:sym typeface="Arial"/>
                </a:rPr>
              </a:br>
              <a:r>
                <a:rPr b="0" i="0" lang="en-US" sz="2000" u="none" cap="none" strike="noStrike">
                  <a:solidFill>
                    <a:schemeClr val="dk2"/>
                  </a:solidFill>
                  <a:latin typeface="Arial"/>
                  <a:ea typeface="Arial"/>
                  <a:cs typeface="Arial"/>
                  <a:sym typeface="Arial"/>
                </a:rPr>
                <a:t>• Build actions only on strong domains.</a:t>
              </a:r>
              <a:endParaRPr b="0" i="0" sz="1400" u="none" cap="none" strike="noStrike">
                <a:solidFill>
                  <a:srgbClr val="000000"/>
                </a:solidFill>
                <a:latin typeface="Arial"/>
                <a:ea typeface="Arial"/>
                <a:cs typeface="Arial"/>
                <a:sym typeface="Arial"/>
              </a:endParaRPr>
            </a:p>
          </p:txBody>
        </p:sp>
        <p:sp>
          <p:nvSpPr>
            <p:cNvPr id="257" name="Google Shape;257;p43"/>
            <p:cNvSpPr/>
            <p:nvPr/>
          </p:nvSpPr>
          <p:spPr>
            <a:xfrm>
              <a:off x="27099" y="550476"/>
              <a:ext cx="1834578" cy="1834578"/>
            </a:xfrm>
            <a:prstGeom prst="ellipse">
              <a:avLst/>
            </a:prstGeom>
            <a:solidFill>
              <a:schemeClr val="lt1"/>
            </a:solidFill>
            <a:ln cap="flat" cmpd="sng" w="25400">
              <a:solidFill>
                <a:srgbClr val="A987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p43"/>
            <p:cNvSpPr/>
            <p:nvPr/>
          </p:nvSpPr>
          <p:spPr>
            <a:xfrm>
              <a:off x="944389" y="2935839"/>
              <a:ext cx="10001310" cy="1467662"/>
            </a:xfrm>
            <a:prstGeom prst="rect">
              <a:avLst/>
            </a:prstGeom>
            <a:solidFill>
              <a:srgbClr val="FCD5F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43"/>
            <p:cNvSpPr txBox="1"/>
            <p:nvPr/>
          </p:nvSpPr>
          <p:spPr>
            <a:xfrm>
              <a:off x="944389" y="2935839"/>
              <a:ext cx="10001310" cy="1467662"/>
            </a:xfrm>
            <a:prstGeom prst="rect">
              <a:avLst/>
            </a:prstGeom>
            <a:noFill/>
            <a:ln>
              <a:noFill/>
            </a:ln>
          </p:spPr>
          <p:txBody>
            <a:bodyPr anchorCtr="0" anchor="ctr" bIns="50800" lIns="1164950" spcFirstLastPara="1" rIns="50800" wrap="square" tIns="50800">
              <a:noAutofit/>
            </a:bodyPr>
            <a:lstStyle/>
            <a:p>
              <a:pPr indent="0" lvl="0" marL="0" marR="0" rtl="0" algn="l">
                <a:lnSpc>
                  <a:spcPct val="90000"/>
                </a:lnSpc>
                <a:spcBef>
                  <a:spcPts val="0"/>
                </a:spcBef>
                <a:spcAft>
                  <a:spcPts val="0"/>
                </a:spcAft>
                <a:buClr>
                  <a:srgbClr val="000000"/>
                </a:buClr>
                <a:buSzPts val="2000"/>
                <a:buFont typeface="Arial"/>
                <a:buNone/>
              </a:pPr>
              <a:r>
                <a:rPr b="1" i="0" lang="en-US" sz="2000" u="none" cap="none" strike="noStrike">
                  <a:solidFill>
                    <a:schemeClr val="dk2"/>
                  </a:solidFill>
                  <a:latin typeface="Arial"/>
                  <a:ea typeface="Arial"/>
                  <a:cs typeface="Arial"/>
                  <a:sym typeface="Arial"/>
                </a:rPr>
                <a:t>Feedback:</a:t>
              </a:r>
              <a:br>
                <a:rPr b="0" i="0" lang="en-US" sz="2000" u="none" cap="none" strike="noStrike">
                  <a:solidFill>
                    <a:schemeClr val="dk2"/>
                  </a:solidFill>
                  <a:latin typeface="Arial"/>
                  <a:ea typeface="Arial"/>
                  <a:cs typeface="Arial"/>
                  <a:sym typeface="Arial"/>
                </a:rPr>
              </a:br>
              <a:r>
                <a:rPr b="0" i="0" lang="en-US" sz="2000" u="none" cap="none" strike="noStrike">
                  <a:solidFill>
                    <a:schemeClr val="dk2"/>
                  </a:solidFill>
                  <a:latin typeface="Arial"/>
                  <a:ea typeface="Arial"/>
                  <a:cs typeface="Arial"/>
                  <a:sym typeface="Arial"/>
                </a:rPr>
                <a:t>Correct: Root cause drives meaningful change.</a:t>
              </a:r>
              <a:endParaRPr b="0" i="0" sz="1400" u="none" cap="none" strike="noStrike">
                <a:solidFill>
                  <a:srgbClr val="000000"/>
                </a:solidFill>
                <a:latin typeface="Arial"/>
                <a:ea typeface="Arial"/>
                <a:cs typeface="Arial"/>
                <a:sym typeface="Arial"/>
              </a:endParaRPr>
            </a:p>
          </p:txBody>
        </p:sp>
        <p:sp>
          <p:nvSpPr>
            <p:cNvPr id="260" name="Google Shape;260;p43"/>
            <p:cNvSpPr/>
            <p:nvPr/>
          </p:nvSpPr>
          <p:spPr>
            <a:xfrm>
              <a:off x="27099" y="2752381"/>
              <a:ext cx="1834578" cy="1834578"/>
            </a:xfrm>
            <a:prstGeom prst="ellipse">
              <a:avLst/>
            </a:prstGeom>
            <a:solidFill>
              <a:schemeClr val="lt1"/>
            </a:solidFill>
            <a:ln cap="flat" cmpd="sng" w="25400">
              <a:solidFill>
                <a:srgbClr val="FCD5F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44"/>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sz="2800"/>
              <a:t>Moving Forward</a:t>
            </a:r>
            <a:endParaRPr/>
          </a:p>
        </p:txBody>
      </p:sp>
      <p:sp>
        <p:nvSpPr>
          <p:cNvPr id="266" name="Google Shape;266;p44"/>
          <p:cNvSpPr txBox="1"/>
          <p:nvPr/>
        </p:nvSpPr>
        <p:spPr>
          <a:xfrm>
            <a:off x="210322" y="1112109"/>
            <a:ext cx="8970748" cy="378565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You now have the tools to analyse your digital well-being, identify your priorities, and build a personalised action plan.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br>
              <a:rPr b="0" i="0" lang="en-US" sz="2400" u="none" cap="none" strike="noStrike">
                <a:solidFill>
                  <a:srgbClr val="000000"/>
                </a:solidFill>
                <a:latin typeface="Arial"/>
                <a:ea typeface="Arial"/>
                <a:cs typeface="Arial"/>
                <a:sym typeface="Arial"/>
              </a:rPr>
            </a:br>
            <a:r>
              <a:rPr b="0" i="0" lang="en-US" sz="2400" u="none" cap="none" strike="noStrike">
                <a:solidFill>
                  <a:srgbClr val="000000"/>
                </a:solidFill>
                <a:latin typeface="Arial"/>
                <a:ea typeface="Arial"/>
                <a:cs typeface="Arial"/>
                <a:sym typeface="Arial"/>
              </a:rPr>
              <a:t>The next step is to ensure your plan stays relevant and effective over time.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Arial"/>
                <a:ea typeface="Arial"/>
                <a:cs typeface="Arial"/>
                <a:sym typeface="Arial"/>
              </a:rPr>
              <a:t>In Unit 2.2, we focus on continuous improvement through self-reflection</a:t>
            </a:r>
            <a:r>
              <a:rPr b="0" i="0" lang="en-US" sz="2400" u="none" cap="none" strike="noStrike">
                <a:solidFill>
                  <a:srgbClr val="000000"/>
                </a:solidFill>
                <a:latin typeface="Arial"/>
                <a:ea typeface="Arial"/>
                <a:cs typeface="Arial"/>
                <a:sym typeface="Arial"/>
              </a:rPr>
              <a:t> — how to track your progress, refine your actions, and support your digital well-being throughout the school term.</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4"/>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a:t>Learning Objectives </a:t>
            </a:r>
            <a:endParaRPr/>
          </a:p>
        </p:txBody>
      </p:sp>
      <p:sp>
        <p:nvSpPr>
          <p:cNvPr id="64" name="Google Shape;64;p4"/>
          <p:cNvSpPr txBox="1"/>
          <p:nvPr>
            <p:ph idx="2" type="body"/>
          </p:nvPr>
        </p:nvSpPr>
        <p:spPr>
          <a:xfrm>
            <a:off x="0" y="797521"/>
            <a:ext cx="11944350" cy="5289179"/>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2"/>
              </a:buClr>
              <a:buSzPts val="1800"/>
              <a:buFont typeface="Arial"/>
              <a:buNone/>
            </a:pPr>
            <a:r>
              <a:rPr b="1" lang="en-US" sz="2400"/>
              <a:t>Unit 2.1</a:t>
            </a:r>
            <a:br>
              <a:rPr lang="en-US" sz="2400"/>
            </a:br>
            <a:r>
              <a:rPr lang="en-US" sz="2400"/>
              <a:t>By the end of the unit, you will be able to:</a:t>
            </a:r>
            <a:br>
              <a:rPr lang="en-US" sz="2400"/>
            </a:br>
            <a:r>
              <a:rPr lang="en-US" sz="2400"/>
              <a:t>• Employ the PERMA-Digital Index to evaluate your digital well-being status.</a:t>
            </a:r>
            <a:br>
              <a:rPr lang="en-US" sz="2400"/>
            </a:br>
            <a:r>
              <a:rPr lang="en-US" sz="2400"/>
              <a:t>• Identify and reflect on personal and professional needs using the PERMA Digital Well-being Framework and the Teacher Index.</a:t>
            </a:r>
            <a:br>
              <a:rPr lang="en-US" sz="2400"/>
            </a:br>
            <a:r>
              <a:rPr lang="en-US" sz="2400"/>
              <a:t>• Compose a personalised teacher digital well-being action plan for one school term.</a:t>
            </a:r>
            <a:endParaRPr/>
          </a:p>
          <a:p>
            <a:pPr indent="-228600" lvl="0" marL="457200" marR="0" rtl="0" algn="l">
              <a:lnSpc>
                <a:spcPct val="90000"/>
              </a:lnSpc>
              <a:spcBef>
                <a:spcPts val="1000"/>
              </a:spcBef>
              <a:spcAft>
                <a:spcPts val="0"/>
              </a:spcAft>
              <a:buClr>
                <a:schemeClr val="dk2"/>
              </a:buClr>
              <a:buSzPts val="1800"/>
              <a:buFont typeface="Arial"/>
              <a:buNone/>
            </a:pPr>
            <a:r>
              <a:rPr b="1" lang="en-US" sz="2400"/>
              <a:t>Unit 2.2</a:t>
            </a:r>
            <a:br>
              <a:rPr lang="en-US" sz="2400"/>
            </a:br>
            <a:r>
              <a:rPr lang="en-US" sz="2400"/>
              <a:t>By the end of the unit, you will be able to:</a:t>
            </a:r>
            <a:br>
              <a:rPr lang="en-US" sz="2400"/>
            </a:br>
            <a:r>
              <a:rPr lang="en-US" sz="2400"/>
              <a:t>• Analyse progress using a self-reflection log for continuous self-assessment.</a:t>
            </a:r>
            <a:br>
              <a:rPr lang="en-US" sz="2400"/>
            </a:br>
            <a:r>
              <a:rPr lang="en-US" sz="2400"/>
              <a:t>• Assess and refine your action plan based on reflection and well-being outcomes.</a:t>
            </a:r>
            <a:endParaRPr/>
          </a:p>
          <a:p>
            <a:pPr indent="0" lvl="0" marL="0" rtl="0" algn="l">
              <a:lnSpc>
                <a:spcPct val="90000"/>
              </a:lnSpc>
              <a:spcBef>
                <a:spcPts val="0"/>
              </a:spcBef>
              <a:spcAft>
                <a:spcPts val="0"/>
              </a:spcAft>
              <a:buClr>
                <a:schemeClr val="dk2"/>
              </a:buClr>
              <a:buSzPts val="1800"/>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7"/>
          <p:cNvSpPr txBox="1"/>
          <p:nvPr>
            <p:ph type="ctrTitle"/>
          </p:nvPr>
        </p:nvSpPr>
        <p:spPr>
          <a:xfrm>
            <a:off x="2179865" y="2774849"/>
            <a:ext cx="7832271" cy="160019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000"/>
              <a:buFont typeface="Arial"/>
              <a:buNone/>
            </a:pPr>
            <a:r>
              <a:rPr b="1" lang="en-US" sz="2400"/>
              <a:t>Unit 2.2. Continuous Improvement Through Self-reflection for Teacher Digital Well-being</a:t>
            </a:r>
            <a:br>
              <a:rPr b="1" lang="en-US" sz="2400"/>
            </a:br>
            <a:endParaRPr b="1" sz="24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45"/>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a:t>Introduction</a:t>
            </a:r>
            <a:endParaRPr/>
          </a:p>
        </p:txBody>
      </p:sp>
      <p:sp>
        <p:nvSpPr>
          <p:cNvPr id="277" name="Google Shape;277;p45"/>
          <p:cNvSpPr txBox="1"/>
          <p:nvPr>
            <p:ph idx="1" type="body"/>
          </p:nvPr>
        </p:nvSpPr>
        <p:spPr>
          <a:xfrm>
            <a:off x="97971" y="881743"/>
            <a:ext cx="11944350" cy="5870121"/>
          </a:xfrm>
          <a:prstGeom prst="rect">
            <a:avLst/>
          </a:prstGeom>
          <a:noFill/>
          <a:ln cap="flat" cmpd="sng" w="57150">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228600" lvl="0" marL="457200" rtl="0" algn="ctr">
              <a:lnSpc>
                <a:spcPct val="90000"/>
              </a:lnSpc>
              <a:spcBef>
                <a:spcPts val="1000"/>
              </a:spcBef>
              <a:spcAft>
                <a:spcPts val="0"/>
              </a:spcAft>
              <a:buSzPts val="1800"/>
              <a:buNone/>
            </a:pPr>
            <a:br>
              <a:rPr lang="en-US" sz="3200">
                <a:solidFill>
                  <a:schemeClr val="accent1"/>
                </a:solidFill>
                <a:latin typeface="Arial"/>
                <a:ea typeface="Arial"/>
                <a:cs typeface="Arial"/>
                <a:sym typeface="Arial"/>
              </a:rPr>
            </a:br>
            <a:endParaRPr sz="3200"/>
          </a:p>
          <a:p>
            <a:pPr indent="-228600" lvl="0" marL="457200" rtl="0" algn="ctr">
              <a:lnSpc>
                <a:spcPct val="90000"/>
              </a:lnSpc>
              <a:spcBef>
                <a:spcPts val="1000"/>
              </a:spcBef>
              <a:spcAft>
                <a:spcPts val="0"/>
              </a:spcAft>
              <a:buSzPts val="1800"/>
              <a:buNone/>
            </a:pPr>
            <a:r>
              <a:rPr lang="en-US" sz="3200">
                <a:solidFill>
                  <a:schemeClr val="accent1"/>
                </a:solidFill>
                <a:latin typeface="Arial"/>
                <a:ea typeface="Arial"/>
                <a:cs typeface="Arial"/>
                <a:sym typeface="Arial"/>
              </a:rPr>
              <a:t>In this unit, you will learn how to use self-reflection to track your digital well-being.</a:t>
            </a:r>
            <a:endParaRPr/>
          </a:p>
          <a:p>
            <a:pPr indent="-228600" lvl="0" marL="457200" rtl="0" algn="ctr">
              <a:lnSpc>
                <a:spcPct val="90000"/>
              </a:lnSpc>
              <a:spcBef>
                <a:spcPts val="1000"/>
              </a:spcBef>
              <a:spcAft>
                <a:spcPts val="0"/>
              </a:spcAft>
              <a:buSzPts val="1800"/>
              <a:buNone/>
            </a:pPr>
            <a:br>
              <a:rPr lang="en-US" sz="3200">
                <a:solidFill>
                  <a:schemeClr val="accent1"/>
                </a:solidFill>
                <a:latin typeface="Arial"/>
                <a:ea typeface="Arial"/>
                <a:cs typeface="Arial"/>
                <a:sym typeface="Arial"/>
              </a:rPr>
            </a:br>
            <a:r>
              <a:rPr lang="en-US" sz="3200">
                <a:solidFill>
                  <a:schemeClr val="accent1"/>
                </a:solidFill>
                <a:latin typeface="Arial"/>
                <a:ea typeface="Arial"/>
                <a:cs typeface="Arial"/>
                <a:sym typeface="Arial"/>
              </a:rPr>
              <a:t>You will work with a reflection log to review your progress, adjust your action plan, and support your personal and professional growth throughout the school term.</a:t>
            </a:r>
            <a:endParaRPr sz="32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46"/>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a:t>Icebreaker Discussion</a:t>
            </a:r>
            <a:endParaRPr/>
          </a:p>
        </p:txBody>
      </p:sp>
      <p:sp>
        <p:nvSpPr>
          <p:cNvPr id="283" name="Google Shape;283;p46"/>
          <p:cNvSpPr txBox="1"/>
          <p:nvPr>
            <p:ph idx="1" type="body"/>
          </p:nvPr>
        </p:nvSpPr>
        <p:spPr>
          <a:xfrm>
            <a:off x="97971" y="881743"/>
            <a:ext cx="11944350" cy="5870121"/>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1"/>
              </a:buClr>
              <a:buSzPts val="1800"/>
              <a:buFont typeface="Arial"/>
              <a:buNone/>
            </a:pPr>
            <a:r>
              <a:rPr b="1" lang="en-US" sz="2400"/>
              <a:t>Let’s begin with a short reflection:</a:t>
            </a:r>
            <a:endParaRPr/>
          </a:p>
          <a:p>
            <a:pPr indent="-228600" lvl="0" marL="457200" marR="0" rtl="0" algn="l">
              <a:lnSpc>
                <a:spcPct val="90000"/>
              </a:lnSpc>
              <a:spcBef>
                <a:spcPts val="1000"/>
              </a:spcBef>
              <a:spcAft>
                <a:spcPts val="0"/>
              </a:spcAft>
              <a:buClr>
                <a:schemeClr val="dk1"/>
              </a:buClr>
              <a:buSzPts val="1800"/>
              <a:buFont typeface="Arial"/>
              <a:buNone/>
            </a:pPr>
            <a:br>
              <a:rPr lang="en-US" sz="2400"/>
            </a:br>
            <a:r>
              <a:rPr lang="en-US" sz="2400"/>
              <a:t>• What does reflective practice mean to you in your daily work?</a:t>
            </a:r>
            <a:br>
              <a:rPr lang="en-US" sz="2400"/>
            </a:br>
            <a:r>
              <a:rPr lang="en-US" sz="2400"/>
              <a:t>• When do you usually reflect on your teaching?</a:t>
            </a:r>
            <a:br>
              <a:rPr lang="en-US" sz="2400"/>
            </a:br>
            <a:r>
              <a:rPr lang="en-US" sz="2400"/>
              <a:t>• What helps you reflect, and what makes it difficult?</a:t>
            </a:r>
            <a:endParaRPr/>
          </a:p>
          <a:p>
            <a:pPr indent="-228600" lvl="0" marL="457200" marR="0" rtl="0" algn="l">
              <a:lnSpc>
                <a:spcPct val="90000"/>
              </a:lnSpc>
              <a:spcBef>
                <a:spcPts val="1000"/>
              </a:spcBef>
              <a:spcAft>
                <a:spcPts val="0"/>
              </a:spcAft>
              <a:buClr>
                <a:schemeClr val="dk1"/>
              </a:buClr>
              <a:buSzPts val="1800"/>
              <a:buFont typeface="Arial"/>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47"/>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a:t>Why Reflect?</a:t>
            </a:r>
            <a:endParaRPr b="1"/>
          </a:p>
        </p:txBody>
      </p:sp>
      <p:grpSp>
        <p:nvGrpSpPr>
          <p:cNvPr id="290" name="Google Shape;290;p47"/>
          <p:cNvGrpSpPr/>
          <p:nvPr/>
        </p:nvGrpSpPr>
        <p:grpSpPr>
          <a:xfrm>
            <a:off x="815546" y="1384632"/>
            <a:ext cx="10713308" cy="4941351"/>
            <a:chOff x="0" y="675"/>
            <a:chExt cx="10713308" cy="4941351"/>
          </a:xfrm>
        </p:grpSpPr>
        <p:cxnSp>
          <p:nvCxnSpPr>
            <p:cNvPr id="291" name="Google Shape;291;p47"/>
            <p:cNvCxnSpPr/>
            <p:nvPr/>
          </p:nvCxnSpPr>
          <p:spPr>
            <a:xfrm>
              <a:off x="0" y="675"/>
              <a:ext cx="10713308" cy="0"/>
            </a:xfrm>
            <a:prstGeom prst="straightConnector1">
              <a:avLst/>
            </a:prstGeom>
            <a:solidFill>
              <a:srgbClr val="18CBDC"/>
            </a:solidFill>
            <a:ln cap="flat" cmpd="sng" w="25400">
              <a:solidFill>
                <a:srgbClr val="18CBDC"/>
              </a:solidFill>
              <a:prstDash val="solid"/>
              <a:round/>
              <a:headEnd len="sm" w="sm" type="none"/>
              <a:tailEnd len="sm" w="sm" type="none"/>
            </a:ln>
          </p:spPr>
        </p:cxnSp>
        <p:sp>
          <p:nvSpPr>
            <p:cNvPr id="292" name="Google Shape;292;p47"/>
            <p:cNvSpPr/>
            <p:nvPr/>
          </p:nvSpPr>
          <p:spPr>
            <a:xfrm>
              <a:off x="0" y="675"/>
              <a:ext cx="10713308" cy="87231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 name="Google Shape;293;p47"/>
            <p:cNvSpPr txBox="1"/>
            <p:nvPr/>
          </p:nvSpPr>
          <p:spPr>
            <a:xfrm>
              <a:off x="0" y="675"/>
              <a:ext cx="10713308" cy="87231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1" i="0" lang="en-US" sz="2400" u="none" cap="none" strike="noStrike">
                  <a:solidFill>
                    <a:srgbClr val="000000"/>
                  </a:solidFill>
                  <a:latin typeface="Arial"/>
                  <a:ea typeface="Arial"/>
                  <a:cs typeface="Arial"/>
                  <a:sym typeface="Arial"/>
                </a:rPr>
                <a:t>Redefine your professional identity</a:t>
              </a:r>
              <a:r>
                <a:rPr b="0" i="0" lang="en-US" sz="2400" u="none" cap="none" strike="noStrike">
                  <a:solidFill>
                    <a:srgbClr val="000000"/>
                  </a:solidFill>
                  <a:latin typeface="Arial"/>
                  <a:ea typeface="Arial"/>
                  <a:cs typeface="Arial"/>
                  <a:sym typeface="Arial"/>
                </a:rPr>
                <a:t>: Reflection helps you clarify your abilities, beliefs, and attitudes (Naseem et al., 2023)</a:t>
              </a:r>
              <a:endParaRPr b="0" i="0" sz="1400" u="none" cap="none" strike="noStrike">
                <a:solidFill>
                  <a:srgbClr val="000000"/>
                </a:solidFill>
                <a:latin typeface="Arial"/>
                <a:ea typeface="Arial"/>
                <a:cs typeface="Arial"/>
                <a:sym typeface="Arial"/>
              </a:endParaRPr>
            </a:p>
          </p:txBody>
        </p:sp>
        <p:cxnSp>
          <p:nvCxnSpPr>
            <p:cNvPr id="294" name="Google Shape;294;p47"/>
            <p:cNvCxnSpPr/>
            <p:nvPr/>
          </p:nvCxnSpPr>
          <p:spPr>
            <a:xfrm>
              <a:off x="0" y="872985"/>
              <a:ext cx="10713308" cy="0"/>
            </a:xfrm>
            <a:prstGeom prst="straightConnector1">
              <a:avLst/>
            </a:prstGeom>
            <a:solidFill>
              <a:srgbClr val="18CBDC"/>
            </a:solidFill>
            <a:ln cap="flat" cmpd="sng" w="25400">
              <a:solidFill>
                <a:srgbClr val="18CBDC"/>
              </a:solidFill>
              <a:prstDash val="solid"/>
              <a:round/>
              <a:headEnd len="sm" w="sm" type="none"/>
              <a:tailEnd len="sm" w="sm" type="none"/>
            </a:ln>
          </p:spPr>
        </p:cxnSp>
        <p:sp>
          <p:nvSpPr>
            <p:cNvPr id="295" name="Google Shape;295;p47"/>
            <p:cNvSpPr/>
            <p:nvPr/>
          </p:nvSpPr>
          <p:spPr>
            <a:xfrm>
              <a:off x="0" y="872985"/>
              <a:ext cx="10713308" cy="101726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p47"/>
            <p:cNvSpPr txBox="1"/>
            <p:nvPr/>
          </p:nvSpPr>
          <p:spPr>
            <a:xfrm>
              <a:off x="0" y="872985"/>
              <a:ext cx="10713308" cy="101726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1" i="0" lang="en-US" sz="2400" u="none" cap="none" strike="noStrike">
                  <a:solidFill>
                    <a:srgbClr val="000000"/>
                  </a:solidFill>
                  <a:latin typeface="Arial"/>
                  <a:ea typeface="Arial"/>
                  <a:cs typeface="Arial"/>
                  <a:sym typeface="Arial"/>
                </a:rPr>
                <a:t>Improve your teaching in real time</a:t>
              </a:r>
              <a:r>
                <a:rPr b="0" i="0" lang="en-US" sz="2400" u="none" cap="none" strike="noStrike">
                  <a:solidFill>
                    <a:srgbClr val="000000"/>
                  </a:solidFill>
                  <a:latin typeface="Arial"/>
                  <a:ea typeface="Arial"/>
                  <a:cs typeface="Arial"/>
                  <a:sym typeface="Arial"/>
                </a:rPr>
                <a:t>: Reflection-in-action allows you to adjust based on student responses and learning progress (Purnama et al., 2025)</a:t>
              </a:r>
              <a:endParaRPr b="0" i="0" sz="1400" u="none" cap="none" strike="noStrike">
                <a:solidFill>
                  <a:srgbClr val="000000"/>
                </a:solidFill>
                <a:latin typeface="Arial"/>
                <a:ea typeface="Arial"/>
                <a:cs typeface="Arial"/>
                <a:sym typeface="Arial"/>
              </a:endParaRPr>
            </a:p>
          </p:txBody>
        </p:sp>
        <p:cxnSp>
          <p:nvCxnSpPr>
            <p:cNvPr id="297" name="Google Shape;297;p47"/>
            <p:cNvCxnSpPr/>
            <p:nvPr/>
          </p:nvCxnSpPr>
          <p:spPr>
            <a:xfrm>
              <a:off x="0" y="1890246"/>
              <a:ext cx="10713308" cy="0"/>
            </a:xfrm>
            <a:prstGeom prst="straightConnector1">
              <a:avLst/>
            </a:prstGeom>
            <a:solidFill>
              <a:srgbClr val="18CBDC"/>
            </a:solidFill>
            <a:ln cap="flat" cmpd="sng" w="25400">
              <a:solidFill>
                <a:srgbClr val="18CBDC"/>
              </a:solidFill>
              <a:prstDash val="solid"/>
              <a:round/>
              <a:headEnd len="sm" w="sm" type="none"/>
              <a:tailEnd len="sm" w="sm" type="none"/>
            </a:ln>
          </p:spPr>
        </p:cxnSp>
        <p:sp>
          <p:nvSpPr>
            <p:cNvPr id="298" name="Google Shape;298;p47"/>
            <p:cNvSpPr/>
            <p:nvPr/>
          </p:nvSpPr>
          <p:spPr>
            <a:xfrm>
              <a:off x="0" y="1890246"/>
              <a:ext cx="10713308" cy="101726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p47"/>
            <p:cNvSpPr txBox="1"/>
            <p:nvPr/>
          </p:nvSpPr>
          <p:spPr>
            <a:xfrm>
              <a:off x="0" y="1890246"/>
              <a:ext cx="10713308" cy="101726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1" i="0" lang="en-US" sz="2400" u="none" cap="none" strike="noStrike">
                  <a:solidFill>
                    <a:srgbClr val="000000"/>
                  </a:solidFill>
                  <a:latin typeface="Arial"/>
                  <a:ea typeface="Arial"/>
                  <a:cs typeface="Arial"/>
                  <a:sym typeface="Arial"/>
                </a:rPr>
                <a:t>Innovate and adapt</a:t>
              </a:r>
              <a:r>
                <a:rPr b="0" i="0" lang="en-US" sz="2400" u="none" cap="none" strike="noStrike">
                  <a:solidFill>
                    <a:srgbClr val="000000"/>
                  </a:solidFill>
                  <a:latin typeface="Arial"/>
                  <a:ea typeface="Arial"/>
                  <a:cs typeface="Arial"/>
                  <a:sym typeface="Arial"/>
                </a:rPr>
                <a:t>: Reflective teachers are more creative and responsive to classroom challenges (Jaeger, 2013; Purnama et al., 2025)</a:t>
              </a:r>
              <a:endParaRPr b="0" i="0" sz="1400" u="none" cap="none" strike="noStrike">
                <a:solidFill>
                  <a:srgbClr val="000000"/>
                </a:solidFill>
                <a:latin typeface="Arial"/>
                <a:ea typeface="Arial"/>
                <a:cs typeface="Arial"/>
                <a:sym typeface="Arial"/>
              </a:endParaRPr>
            </a:p>
          </p:txBody>
        </p:sp>
        <p:cxnSp>
          <p:nvCxnSpPr>
            <p:cNvPr id="300" name="Google Shape;300;p47"/>
            <p:cNvCxnSpPr/>
            <p:nvPr/>
          </p:nvCxnSpPr>
          <p:spPr>
            <a:xfrm>
              <a:off x="0" y="2907506"/>
              <a:ext cx="10713308" cy="0"/>
            </a:xfrm>
            <a:prstGeom prst="straightConnector1">
              <a:avLst/>
            </a:prstGeom>
            <a:solidFill>
              <a:srgbClr val="18CBDC"/>
            </a:solidFill>
            <a:ln cap="flat" cmpd="sng" w="25400">
              <a:solidFill>
                <a:srgbClr val="18CBDC"/>
              </a:solidFill>
              <a:prstDash val="solid"/>
              <a:round/>
              <a:headEnd len="sm" w="sm" type="none"/>
              <a:tailEnd len="sm" w="sm" type="none"/>
            </a:ln>
          </p:spPr>
        </p:cxnSp>
        <p:sp>
          <p:nvSpPr>
            <p:cNvPr id="301" name="Google Shape;301;p47"/>
            <p:cNvSpPr/>
            <p:nvPr/>
          </p:nvSpPr>
          <p:spPr>
            <a:xfrm>
              <a:off x="0" y="2907506"/>
              <a:ext cx="10713308" cy="101726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 name="Google Shape;302;p47"/>
            <p:cNvSpPr txBox="1"/>
            <p:nvPr/>
          </p:nvSpPr>
          <p:spPr>
            <a:xfrm>
              <a:off x="0" y="2907506"/>
              <a:ext cx="10713308" cy="101726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1" i="0" lang="en-US" sz="2400" u="none" cap="none" strike="noStrike">
                  <a:solidFill>
                    <a:srgbClr val="000000"/>
                  </a:solidFill>
                  <a:latin typeface="Arial"/>
                  <a:ea typeface="Arial"/>
                  <a:cs typeface="Arial"/>
                  <a:sym typeface="Arial"/>
                </a:rPr>
                <a:t>Build stronger relationships</a:t>
              </a:r>
              <a:r>
                <a:rPr b="0" i="0" lang="en-US" sz="2400" u="none" cap="none" strike="noStrike">
                  <a:solidFill>
                    <a:srgbClr val="000000"/>
                  </a:solidFill>
                  <a:latin typeface="Arial"/>
                  <a:ea typeface="Arial"/>
                  <a:cs typeface="Arial"/>
                  <a:sym typeface="Arial"/>
                </a:rPr>
                <a:t>: Teachers who reflect regularly tend to be more attuned to students’ needs and foster deeper connections (Jaeger, 2013)</a:t>
              </a:r>
              <a:endParaRPr b="0" i="0" sz="1400" u="none" cap="none" strike="noStrike">
                <a:solidFill>
                  <a:srgbClr val="000000"/>
                </a:solidFill>
                <a:latin typeface="Arial"/>
                <a:ea typeface="Arial"/>
                <a:cs typeface="Arial"/>
                <a:sym typeface="Arial"/>
              </a:endParaRPr>
            </a:p>
          </p:txBody>
        </p:sp>
        <p:cxnSp>
          <p:nvCxnSpPr>
            <p:cNvPr id="303" name="Google Shape;303;p47"/>
            <p:cNvCxnSpPr/>
            <p:nvPr/>
          </p:nvCxnSpPr>
          <p:spPr>
            <a:xfrm>
              <a:off x="0" y="3924766"/>
              <a:ext cx="10713308" cy="0"/>
            </a:xfrm>
            <a:prstGeom prst="straightConnector1">
              <a:avLst/>
            </a:prstGeom>
            <a:solidFill>
              <a:srgbClr val="18CBDC"/>
            </a:solidFill>
            <a:ln cap="flat" cmpd="sng" w="25400">
              <a:solidFill>
                <a:srgbClr val="18CBDC"/>
              </a:solidFill>
              <a:prstDash val="solid"/>
              <a:round/>
              <a:headEnd len="sm" w="sm" type="none"/>
              <a:tailEnd len="sm" w="sm" type="none"/>
            </a:ln>
          </p:spPr>
        </p:cxnSp>
        <p:sp>
          <p:nvSpPr>
            <p:cNvPr id="304" name="Google Shape;304;p47"/>
            <p:cNvSpPr/>
            <p:nvPr/>
          </p:nvSpPr>
          <p:spPr>
            <a:xfrm>
              <a:off x="0" y="3924766"/>
              <a:ext cx="10713308" cy="101726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 name="Google Shape;305;p47"/>
            <p:cNvSpPr txBox="1"/>
            <p:nvPr/>
          </p:nvSpPr>
          <p:spPr>
            <a:xfrm>
              <a:off x="0" y="3924766"/>
              <a:ext cx="10713308" cy="101726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1" i="0" lang="en-US" sz="2400" u="none" cap="none" strike="noStrike">
                  <a:solidFill>
                    <a:srgbClr val="000000"/>
                  </a:solidFill>
                  <a:latin typeface="Arial"/>
                  <a:ea typeface="Arial"/>
                  <a:cs typeface="Arial"/>
                  <a:sym typeface="Arial"/>
                </a:rPr>
                <a:t>Create a learning community</a:t>
              </a:r>
              <a:r>
                <a:rPr b="0" i="0" lang="en-US" sz="2400" u="none" cap="none" strike="noStrike">
                  <a:solidFill>
                    <a:srgbClr val="000000"/>
                  </a:solidFill>
                  <a:latin typeface="Arial"/>
                  <a:ea typeface="Arial"/>
                  <a:cs typeface="Arial"/>
                  <a:sym typeface="Arial"/>
                </a:rPr>
                <a:t>: Sharing reflections with peers strengthens collaboration and support (Purnama et al., 2025).</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48"/>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a:t>Reflection for Digital Well-being</a:t>
            </a:r>
            <a:endParaRPr b="1"/>
          </a:p>
        </p:txBody>
      </p:sp>
      <p:sp>
        <p:nvSpPr>
          <p:cNvPr id="312" name="Google Shape;312;p48"/>
          <p:cNvSpPr txBox="1"/>
          <p:nvPr>
            <p:ph idx="2" type="body"/>
          </p:nvPr>
        </p:nvSpPr>
        <p:spPr>
          <a:xfrm>
            <a:off x="123825" y="980772"/>
            <a:ext cx="11944350" cy="5289179"/>
          </a:xfrm>
          <a:prstGeom prst="rect">
            <a:avLst/>
          </a:prstGeom>
          <a:noFill/>
          <a:ln>
            <a:noFill/>
          </a:ln>
        </p:spPr>
        <p:txBody>
          <a:bodyPr anchorCtr="0" anchor="t" bIns="45700" lIns="91425" spcFirstLastPara="1" rIns="91425" wrap="square" tIns="45700">
            <a:noAutofit/>
          </a:bodyPr>
          <a:lstStyle/>
          <a:p>
            <a:pPr indent="-42863" lvl="0" marL="271463" rtl="0" algn="l">
              <a:lnSpc>
                <a:spcPct val="90000"/>
              </a:lnSpc>
              <a:spcBef>
                <a:spcPts val="1200"/>
              </a:spcBef>
              <a:spcAft>
                <a:spcPts val="0"/>
              </a:spcAft>
              <a:buSzPts val="1800"/>
              <a:buNone/>
            </a:pPr>
            <a:r>
              <a:rPr b="1" i="0" lang="en-US" sz="2000" u="none" strike="noStrike">
                <a:solidFill>
                  <a:srgbClr val="000000"/>
                </a:solidFill>
                <a:latin typeface="Arial"/>
                <a:ea typeface="Arial"/>
                <a:cs typeface="Arial"/>
                <a:sym typeface="Arial"/>
              </a:rPr>
              <a:t>Digital tools are essential—but their overuse can lead to negative effects. Reflecting on your tech use helps you:</a:t>
            </a:r>
            <a:endParaRPr b="1" sz="2000">
              <a:latin typeface="Arial"/>
              <a:ea typeface="Arial"/>
              <a:cs typeface="Arial"/>
              <a:sym typeface="Arial"/>
            </a:endParaRPr>
          </a:p>
          <a:p>
            <a:pPr indent="-228600" lvl="0" marL="457200" rtl="0" algn="l">
              <a:lnSpc>
                <a:spcPct val="90000"/>
              </a:lnSpc>
              <a:spcBef>
                <a:spcPts val="2400"/>
              </a:spcBef>
              <a:spcAft>
                <a:spcPts val="0"/>
              </a:spcAft>
              <a:buSzPts val="1800"/>
              <a:buFont typeface="Arial"/>
              <a:buChar char="•"/>
            </a:pPr>
            <a:r>
              <a:rPr b="0" i="0" lang="en-US" sz="2000" u="none" strike="noStrike">
                <a:solidFill>
                  <a:srgbClr val="000000"/>
                </a:solidFill>
                <a:latin typeface="Arial"/>
                <a:ea typeface="Arial"/>
                <a:cs typeface="Arial"/>
                <a:sym typeface="Arial"/>
              </a:rPr>
              <a:t>Recognize unhealthy patterns (e.g., excessive screen time, constant notifications)</a:t>
            </a:r>
            <a:endParaRPr/>
          </a:p>
          <a:p>
            <a:pPr indent="-228600" lvl="0" marL="457200" rtl="0" algn="l">
              <a:lnSpc>
                <a:spcPct val="90000"/>
              </a:lnSpc>
              <a:spcBef>
                <a:spcPts val="1000"/>
              </a:spcBef>
              <a:spcAft>
                <a:spcPts val="0"/>
              </a:spcAft>
              <a:buSzPts val="1800"/>
              <a:buFont typeface="Arial"/>
              <a:buChar char="•"/>
            </a:pPr>
            <a:r>
              <a:rPr b="0" i="0" lang="en-US" sz="2000" u="none" strike="noStrike">
                <a:solidFill>
                  <a:srgbClr val="000000"/>
                </a:solidFill>
                <a:latin typeface="Arial"/>
                <a:ea typeface="Arial"/>
                <a:cs typeface="Arial"/>
                <a:sym typeface="Arial"/>
              </a:rPr>
              <a:t>Reconnect with your teaching purpose</a:t>
            </a:r>
            <a:endParaRPr/>
          </a:p>
          <a:p>
            <a:pPr indent="-228600" lvl="0" marL="457200" rtl="0" algn="l">
              <a:lnSpc>
                <a:spcPct val="90000"/>
              </a:lnSpc>
              <a:spcBef>
                <a:spcPts val="1000"/>
              </a:spcBef>
              <a:spcAft>
                <a:spcPts val="0"/>
              </a:spcAft>
              <a:buSzPts val="1800"/>
              <a:buFont typeface="Arial"/>
              <a:buChar char="•"/>
            </a:pPr>
            <a:r>
              <a:rPr b="0" i="0" lang="en-US" sz="2000" u="none" strike="noStrike">
                <a:solidFill>
                  <a:srgbClr val="000000"/>
                </a:solidFill>
                <a:latin typeface="Arial"/>
                <a:ea typeface="Arial"/>
                <a:cs typeface="Arial"/>
                <a:sym typeface="Arial"/>
              </a:rPr>
              <a:t>Make intentional decisions about how and when to use technology</a:t>
            </a:r>
            <a:endParaRPr/>
          </a:p>
          <a:p>
            <a:pPr indent="-228600" lvl="0" marL="457200" rtl="0" algn="l">
              <a:lnSpc>
                <a:spcPct val="90000"/>
              </a:lnSpc>
              <a:spcBef>
                <a:spcPts val="2400"/>
              </a:spcBef>
              <a:spcAft>
                <a:spcPts val="0"/>
              </a:spcAft>
              <a:buSzPts val="1800"/>
              <a:buNone/>
            </a:pPr>
            <a:r>
              <a:rPr b="1" i="0" lang="en-US" sz="2000" u="none" strike="noStrike">
                <a:solidFill>
                  <a:schemeClr val="dk2"/>
                </a:solidFill>
                <a:latin typeface="Arial"/>
                <a:ea typeface="Arial"/>
                <a:cs typeface="Arial"/>
                <a:sym typeface="Arial"/>
              </a:rPr>
              <a:t>Activity: How to make reflection work in practice</a:t>
            </a:r>
            <a:endParaRPr b="1" sz="2000">
              <a:solidFill>
                <a:schemeClr val="dk2"/>
              </a:solidFill>
              <a:latin typeface="Arial"/>
              <a:ea typeface="Arial"/>
              <a:cs typeface="Arial"/>
              <a:sym typeface="Arial"/>
            </a:endParaRPr>
          </a:p>
          <a:p>
            <a:pPr indent="-228600" lvl="0" marL="457200" rtl="0" algn="l">
              <a:lnSpc>
                <a:spcPct val="90000"/>
              </a:lnSpc>
              <a:spcBef>
                <a:spcPts val="2200"/>
              </a:spcBef>
              <a:spcAft>
                <a:spcPts val="0"/>
              </a:spcAft>
              <a:buSzPts val="1800"/>
              <a:buFont typeface="Arial"/>
              <a:buChar char="•"/>
            </a:pPr>
            <a:r>
              <a:rPr b="0" i="0" lang="en-US" sz="2000" u="none" strike="noStrike">
                <a:solidFill>
                  <a:srgbClr val="000000"/>
                </a:solidFill>
                <a:latin typeface="Arial"/>
                <a:ea typeface="Arial"/>
                <a:cs typeface="Arial"/>
                <a:sym typeface="Arial"/>
              </a:rPr>
              <a:t>Can you think of a moment recently when reflection helped you improve or adapt?</a:t>
            </a:r>
            <a:endParaRPr/>
          </a:p>
          <a:p>
            <a:pPr indent="-228600" lvl="0" marL="457200" rtl="0" algn="l">
              <a:lnSpc>
                <a:spcPct val="90000"/>
              </a:lnSpc>
              <a:spcBef>
                <a:spcPts val="1000"/>
              </a:spcBef>
              <a:spcAft>
                <a:spcPts val="0"/>
              </a:spcAft>
              <a:buSzPts val="1800"/>
              <a:buFont typeface="Arial"/>
              <a:buChar char="•"/>
            </a:pPr>
            <a:r>
              <a:rPr b="0" i="0" lang="en-US" sz="2000" u="none" strike="noStrike">
                <a:solidFill>
                  <a:srgbClr val="000000"/>
                </a:solidFill>
                <a:latin typeface="Arial"/>
                <a:ea typeface="Arial"/>
                <a:cs typeface="Arial"/>
                <a:sym typeface="Arial"/>
              </a:rPr>
              <a:t>What makes reflection difficult in your current schedule?</a:t>
            </a:r>
            <a:endParaRPr/>
          </a:p>
          <a:p>
            <a:pPr indent="-228600" lvl="0" marL="457200" rtl="0" algn="l">
              <a:lnSpc>
                <a:spcPct val="90000"/>
              </a:lnSpc>
              <a:spcBef>
                <a:spcPts val="1000"/>
              </a:spcBef>
              <a:spcAft>
                <a:spcPts val="0"/>
              </a:spcAft>
              <a:buSzPts val="1800"/>
              <a:buFont typeface="Arial"/>
              <a:buChar char="•"/>
            </a:pPr>
            <a:r>
              <a:rPr b="0" i="0" lang="en-US" sz="2000" u="none" strike="noStrike">
                <a:solidFill>
                  <a:srgbClr val="000000"/>
                </a:solidFill>
                <a:latin typeface="Arial"/>
                <a:ea typeface="Arial"/>
                <a:cs typeface="Arial"/>
                <a:sym typeface="Arial"/>
              </a:rPr>
              <a:t>Is it time, mindset, lack of tools, or something else?</a:t>
            </a:r>
            <a:endParaRPr/>
          </a:p>
          <a:p>
            <a:pPr indent="-228600" lvl="0" marL="457200" rtl="0" algn="l">
              <a:lnSpc>
                <a:spcPct val="90000"/>
              </a:lnSpc>
              <a:spcBef>
                <a:spcPts val="2200"/>
              </a:spcBef>
              <a:spcAft>
                <a:spcPts val="0"/>
              </a:spcAft>
              <a:buSzPts val="1800"/>
              <a:buNone/>
            </a:pPr>
            <a:r>
              <a:rPr b="0" i="0" lang="en-US" sz="2000" u="none" strike="noStrike">
                <a:solidFill>
                  <a:srgbClr val="000000"/>
                </a:solidFill>
                <a:latin typeface="Arial"/>
                <a:ea typeface="Arial"/>
                <a:cs typeface="Arial"/>
                <a:sym typeface="Arial"/>
              </a:rPr>
              <a:t>Share ideas on how to make reflection practical and doable in busy schedules.</a:t>
            </a:r>
            <a:endParaRPr b="0" sz="2000">
              <a:latin typeface="Arial"/>
              <a:ea typeface="Arial"/>
              <a:cs typeface="Arial"/>
              <a:sym typeface="Arial"/>
            </a:endParaRPr>
          </a:p>
          <a:p>
            <a:pPr indent="-228600" lvl="0" marL="457200" rtl="0" algn="l">
              <a:lnSpc>
                <a:spcPct val="90000"/>
              </a:lnSpc>
              <a:spcBef>
                <a:spcPts val="2400"/>
              </a:spcBef>
              <a:spcAft>
                <a:spcPts val="0"/>
              </a:spcAft>
              <a:buSzPts val="1800"/>
              <a:buNone/>
            </a:pPr>
            <a:r>
              <a:rPr b="0" i="0" lang="en-US" sz="2000" u="none" strike="noStrike">
                <a:solidFill>
                  <a:srgbClr val="000000"/>
                </a:solidFill>
                <a:latin typeface="Arial"/>
                <a:ea typeface="Arial"/>
                <a:cs typeface="Arial"/>
                <a:sym typeface="Arial"/>
              </a:rPr>
              <a:t>Encourage sharing of practical tips and strategies that have worked (e.g. apps, diary practice, prompts)</a:t>
            </a:r>
            <a:endParaRPr b="0" sz="2000">
              <a:latin typeface="Arial"/>
              <a:ea typeface="Arial"/>
              <a:cs typeface="Arial"/>
              <a:sym typeface="Arial"/>
            </a:endParaRPr>
          </a:p>
          <a:p>
            <a:pPr indent="-228600" lvl="0" marL="457200" rtl="0" algn="l">
              <a:lnSpc>
                <a:spcPct val="90000"/>
              </a:lnSpc>
              <a:spcBef>
                <a:spcPts val="2200"/>
              </a:spcBef>
              <a:spcAft>
                <a:spcPts val="0"/>
              </a:spcAft>
              <a:buSzPts val="1800"/>
              <a:buNone/>
            </a:pPr>
            <a:br>
              <a:rPr lang="en-US"/>
            </a:b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49"/>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a:t>Go Beyond Surface-Level Thinking</a:t>
            </a:r>
            <a:endParaRPr b="1"/>
          </a:p>
        </p:txBody>
      </p:sp>
      <p:sp>
        <p:nvSpPr>
          <p:cNvPr id="319" name="Google Shape;319;p49"/>
          <p:cNvSpPr txBox="1"/>
          <p:nvPr>
            <p:ph idx="1" type="body"/>
          </p:nvPr>
        </p:nvSpPr>
        <p:spPr>
          <a:xfrm>
            <a:off x="97971" y="881743"/>
            <a:ext cx="5998029" cy="5870121"/>
          </a:xfrm>
          <a:prstGeom prst="rect">
            <a:avLst/>
          </a:prstGeom>
          <a:noFill/>
          <a:ln>
            <a:noFill/>
          </a:ln>
        </p:spPr>
        <p:txBody>
          <a:bodyPr anchorCtr="0" anchor="t" bIns="45700" lIns="91425" spcFirstLastPara="1" rIns="91425" wrap="square" tIns="45700">
            <a:noAutofit/>
          </a:bodyPr>
          <a:lstStyle/>
          <a:p>
            <a:pPr indent="-285750" lvl="0" marL="514350" rtl="0" algn="l">
              <a:lnSpc>
                <a:spcPct val="90000"/>
              </a:lnSpc>
              <a:spcBef>
                <a:spcPts val="1000"/>
              </a:spcBef>
              <a:spcAft>
                <a:spcPts val="0"/>
              </a:spcAft>
              <a:buSzPts val="1800"/>
              <a:buFont typeface="Arial"/>
              <a:buChar char="•"/>
            </a:pPr>
            <a:r>
              <a:rPr lang="en-US" sz="2400"/>
              <a:t>This module challenges you to move past quick observations and engage in higher-order reflection—thinking deeply about your practice, your students, and your digital environment</a:t>
            </a:r>
            <a:endParaRPr/>
          </a:p>
          <a:p>
            <a:pPr indent="-228600" lvl="0" marL="457200" marR="0" rtl="0" algn="l">
              <a:lnSpc>
                <a:spcPct val="90000"/>
              </a:lnSpc>
              <a:spcBef>
                <a:spcPts val="1000"/>
              </a:spcBef>
              <a:spcAft>
                <a:spcPts val="0"/>
              </a:spcAft>
              <a:buClr>
                <a:schemeClr val="dk1"/>
              </a:buClr>
              <a:buSzPts val="1800"/>
              <a:buFont typeface="Arial"/>
              <a:buNone/>
            </a:pPr>
            <a:r>
              <a:rPr b="1" lang="en-US" sz="2400"/>
              <a:t>Gibbs' Cycle in the reflection process</a:t>
            </a:r>
            <a:endParaRPr/>
          </a:p>
          <a:p>
            <a:pPr indent="-285750" lvl="0" marL="514350" rtl="0" algn="l">
              <a:lnSpc>
                <a:spcPct val="90000"/>
              </a:lnSpc>
              <a:spcBef>
                <a:spcPts val="1000"/>
              </a:spcBef>
              <a:spcAft>
                <a:spcPts val="0"/>
              </a:spcAft>
              <a:buSzPts val="1800"/>
              <a:buFont typeface="Arial"/>
              <a:buChar char="•"/>
            </a:pPr>
            <a:r>
              <a:rPr lang="en-US" sz="2400"/>
              <a:t>Gibbs’ Reflective cycle (Gibbs, 1988) is a structured approach to reflect on your experiences and follow up with actionable conclusions. The cycle encourages a deep and systematic approach to reflection by guiding through six stages: description, feelings, evaluation, analysis, conclusion and action plan. </a:t>
            </a:r>
            <a:endParaRPr/>
          </a:p>
          <a:p>
            <a:pPr indent="-228600" lvl="0" marL="457200" marR="0" rtl="0" algn="l">
              <a:lnSpc>
                <a:spcPct val="90000"/>
              </a:lnSpc>
              <a:spcBef>
                <a:spcPts val="1000"/>
              </a:spcBef>
              <a:spcAft>
                <a:spcPts val="0"/>
              </a:spcAft>
              <a:buClr>
                <a:schemeClr val="dk1"/>
              </a:buClr>
              <a:buSzPts val="1800"/>
              <a:buFont typeface="Arial"/>
              <a:buNone/>
            </a:pPr>
            <a:r>
              <a:t/>
            </a:r>
            <a:endParaRPr/>
          </a:p>
        </p:txBody>
      </p:sp>
      <p:pic>
        <p:nvPicPr>
          <p:cNvPr id="320" name="Google Shape;320;p49"/>
          <p:cNvPicPr preferRelativeResize="0"/>
          <p:nvPr/>
        </p:nvPicPr>
        <p:blipFill rotWithShape="1">
          <a:blip r:embed="rId3">
            <a:alphaModFix/>
          </a:blip>
          <a:srcRect b="0" l="0" r="0" t="0"/>
          <a:stretch/>
        </p:blipFill>
        <p:spPr>
          <a:xfrm>
            <a:off x="6096000" y="906237"/>
            <a:ext cx="5865341" cy="5870121"/>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50"/>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a:t>Purpose of the Upcoming Cases</a:t>
            </a:r>
            <a:endParaRPr/>
          </a:p>
        </p:txBody>
      </p:sp>
      <p:sp>
        <p:nvSpPr>
          <p:cNvPr id="326" name="Google Shape;326;p50"/>
          <p:cNvSpPr txBox="1"/>
          <p:nvPr>
            <p:ph idx="1" type="body"/>
          </p:nvPr>
        </p:nvSpPr>
        <p:spPr>
          <a:xfrm>
            <a:off x="97971" y="881743"/>
            <a:ext cx="11944350" cy="5870121"/>
          </a:xfrm>
          <a:prstGeom prst="rect">
            <a:avLst/>
          </a:prstGeom>
          <a:noFill/>
          <a:ln>
            <a:noFill/>
          </a:ln>
        </p:spPr>
        <p:txBody>
          <a:bodyPr anchorCtr="0" anchor="t" bIns="45700" lIns="91425" spcFirstLastPara="1" rIns="91425" wrap="square" tIns="45700">
            <a:noAutofit/>
          </a:bodyPr>
          <a:lstStyle/>
          <a:p>
            <a:pPr indent="0" lvl="0" marL="185738" rtl="0" algn="l">
              <a:lnSpc>
                <a:spcPct val="90000"/>
              </a:lnSpc>
              <a:spcBef>
                <a:spcPts val="1000"/>
              </a:spcBef>
              <a:spcAft>
                <a:spcPts val="0"/>
              </a:spcAft>
              <a:buSzPts val="1800"/>
              <a:buNone/>
            </a:pPr>
            <a:r>
              <a:t/>
            </a:r>
            <a:endParaRPr sz="2400"/>
          </a:p>
          <a:p>
            <a:pPr indent="0" lvl="0" marL="185738" rtl="0" algn="l">
              <a:lnSpc>
                <a:spcPct val="90000"/>
              </a:lnSpc>
              <a:spcBef>
                <a:spcPts val="1000"/>
              </a:spcBef>
              <a:spcAft>
                <a:spcPts val="0"/>
              </a:spcAft>
              <a:buSzPts val="1800"/>
              <a:buNone/>
            </a:pPr>
            <a:r>
              <a:rPr lang="en-US" sz="2400"/>
              <a:t>The next section presents a set of examples that demonstrate how Gibbs’ Reflective Cycle is applied in practice.</a:t>
            </a:r>
            <a:endParaRPr/>
          </a:p>
          <a:p>
            <a:pPr indent="0" lvl="0" marL="185738" rtl="0" algn="l">
              <a:lnSpc>
                <a:spcPct val="90000"/>
              </a:lnSpc>
              <a:spcBef>
                <a:spcPts val="1000"/>
              </a:spcBef>
              <a:spcAft>
                <a:spcPts val="0"/>
              </a:spcAft>
              <a:buSzPts val="1800"/>
              <a:buNone/>
            </a:pPr>
            <a:br>
              <a:rPr lang="en-US" sz="2400"/>
            </a:br>
            <a:r>
              <a:rPr lang="en-US" sz="2400"/>
              <a:t>Each case illustrates a different aspect of teacher digital well-being and shows how structured reflection can lead to clearer understanding and more effective actions.</a:t>
            </a:r>
            <a:br>
              <a:rPr lang="en-US" sz="2400"/>
            </a:br>
            <a:r>
              <a:rPr lang="en-US" sz="2400"/>
              <a:t>These cases will support you in developing your own reflective practice later in this unit.</a:t>
            </a:r>
            <a:endParaRPr/>
          </a:p>
          <a:p>
            <a:pPr indent="-228600" lvl="0" marL="457200" marR="0" rtl="0" algn="l">
              <a:lnSpc>
                <a:spcPct val="90000"/>
              </a:lnSpc>
              <a:spcBef>
                <a:spcPts val="1000"/>
              </a:spcBef>
              <a:spcAft>
                <a:spcPts val="0"/>
              </a:spcAft>
              <a:buClr>
                <a:schemeClr val="dk1"/>
              </a:buClr>
              <a:buSzPts val="1800"/>
              <a:buFont typeface="Arial"/>
              <a:buNone/>
            </a:pPr>
            <a:r>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51"/>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a:t>Case: Positive Emotion </a:t>
            </a:r>
            <a:endParaRPr b="1"/>
          </a:p>
        </p:txBody>
      </p:sp>
      <p:graphicFrame>
        <p:nvGraphicFramePr>
          <p:cNvPr id="332" name="Google Shape;332;p51"/>
          <p:cNvGraphicFramePr/>
          <p:nvPr/>
        </p:nvGraphicFramePr>
        <p:xfrm>
          <a:off x="345989" y="976184"/>
          <a:ext cx="3000000" cy="3000000"/>
        </p:xfrm>
        <a:graphic>
          <a:graphicData uri="http://schemas.openxmlformats.org/drawingml/2006/table">
            <a:tbl>
              <a:tblPr>
                <a:noFill/>
                <a:tableStyleId>{B3BF1985-460D-43CC-98BD-B1263A9F2F08}</a:tableStyleId>
              </a:tblPr>
              <a:tblGrid>
                <a:gridCol w="5848175"/>
                <a:gridCol w="5848175"/>
              </a:tblGrid>
              <a:tr h="563625">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Stage</a:t>
                      </a:r>
                      <a:endParaRPr sz="20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Content</a:t>
                      </a:r>
                      <a:endParaRPr sz="2000" u="none" cap="none" strike="noStrike"/>
                    </a:p>
                  </a:txBody>
                  <a:tcPr marT="45725" marB="45725" marR="91450" marL="91450" anchor="ctr"/>
                </a:tc>
              </a:tr>
              <a:tr h="563625">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Description</a:t>
                      </a:r>
                      <a:endParaRPr sz="20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Long digital hours leave you mentally and physically exhausted.</a:t>
                      </a:r>
                      <a:endParaRPr sz="1400" u="none" cap="none" strike="noStrike"/>
                    </a:p>
                  </a:txBody>
                  <a:tcPr marT="45725" marB="45725" marR="91450" marL="91450" anchor="ctr"/>
                </a:tc>
              </a:tr>
              <a:tr h="563625">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Feelings</a:t>
                      </a:r>
                      <a:endParaRPr sz="20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You feel drained, irritable, and less motivated.</a:t>
                      </a:r>
                      <a:endParaRPr sz="1400" u="none" cap="none" strike="noStrike"/>
                    </a:p>
                  </a:txBody>
                  <a:tcPr marT="45725" marB="45725" marR="91450" marL="91450" anchor="ctr"/>
                </a:tc>
              </a:tr>
              <a:tr h="958150">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Evaluation</a:t>
                      </a:r>
                      <a:endParaRPr sz="20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Digital tools help you stay organised, but constant screen use hurts your energy.</a:t>
                      </a:r>
                      <a:endParaRPr sz="1400" u="none" cap="none" strike="noStrike"/>
                    </a:p>
                  </a:txBody>
                  <a:tcPr marT="45725" marB="45725" marR="91450" marL="91450" anchor="ctr"/>
                </a:tc>
              </a:tr>
              <a:tr h="958150">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Analysis</a:t>
                      </a:r>
                      <a:endParaRPr sz="20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You rarely take breaks and often work late. Research shows breaks improve emotional well-being.</a:t>
                      </a:r>
                      <a:endParaRPr sz="1400" u="none" cap="none" strike="noStrike"/>
                    </a:p>
                  </a:txBody>
                  <a:tcPr marT="45725" marB="45725" marR="91450" marL="91450" anchor="ctr"/>
                </a:tc>
              </a:tr>
              <a:tr h="958150">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Conclusion</a:t>
                      </a:r>
                      <a:endParaRPr sz="20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You need clearer boundaries and short breaks during digital work.</a:t>
                      </a:r>
                      <a:endParaRPr sz="1400" u="none" cap="none" strike="noStrike"/>
                    </a:p>
                  </a:txBody>
                  <a:tcPr marT="45725" marB="45725" marR="91450" marL="91450" anchor="ctr"/>
                </a:tc>
              </a:tr>
              <a:tr h="958150">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Action Plan</a:t>
                      </a:r>
                      <a:endParaRPr sz="20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Use a timer for 5-minute breaks every 45 minutes. Set a daily “digital detox” hour. Track energy weekly.</a:t>
                      </a:r>
                      <a:endParaRPr sz="1400" u="none" cap="none" strike="noStrike"/>
                    </a:p>
                  </a:txBody>
                  <a:tcPr marT="45725" marB="45725" marR="91450" marL="91450" anchor="ctr"/>
                </a:tc>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52"/>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a:t>Case: Engagement (Improving Focus)</a:t>
            </a:r>
            <a:endParaRPr/>
          </a:p>
        </p:txBody>
      </p:sp>
      <p:graphicFrame>
        <p:nvGraphicFramePr>
          <p:cNvPr id="338" name="Google Shape;338;p52"/>
          <p:cNvGraphicFramePr/>
          <p:nvPr/>
        </p:nvGraphicFramePr>
        <p:xfrm>
          <a:off x="345989" y="976184"/>
          <a:ext cx="3000000" cy="3000000"/>
        </p:xfrm>
        <a:graphic>
          <a:graphicData uri="http://schemas.openxmlformats.org/drawingml/2006/table">
            <a:tbl>
              <a:tblPr>
                <a:noFill/>
                <a:tableStyleId>{B3BF1985-460D-43CC-98BD-B1263A9F2F08}</a:tableStyleId>
              </a:tblPr>
              <a:tblGrid>
                <a:gridCol w="5848175"/>
                <a:gridCol w="5848175"/>
              </a:tblGrid>
              <a:tr h="563625">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Stage</a:t>
                      </a:r>
                      <a:endParaRPr sz="20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Content</a:t>
                      </a:r>
                      <a:endParaRPr sz="2000" u="none" cap="none" strike="noStrike"/>
                    </a:p>
                  </a:txBody>
                  <a:tcPr marT="45725" marB="45725" marR="91450" marL="91450" anchor="ctr"/>
                </a:tc>
              </a:tr>
              <a:tr h="563625">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Description</a:t>
                      </a:r>
                      <a:endParaRPr sz="20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Notifications and digital distractions break your focus during lesson planning.</a:t>
                      </a:r>
                      <a:endParaRPr sz="1400" u="none" cap="none" strike="noStrike"/>
                    </a:p>
                  </a:txBody>
                  <a:tcPr marT="45725" marB="45725" marR="91450" marL="91450" anchor="ctr"/>
                </a:tc>
              </a:tr>
              <a:tr h="563625">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Feelings</a:t>
                      </a:r>
                      <a:endParaRPr sz="20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You feel frustrated and scattered.</a:t>
                      </a:r>
                      <a:endParaRPr sz="1400" u="none" cap="none" strike="noStrike"/>
                    </a:p>
                  </a:txBody>
                  <a:tcPr marT="45725" marB="45725" marR="91450" marL="91450" anchor="ctr"/>
                </a:tc>
              </a:tr>
              <a:tr h="958150">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Evaluation</a:t>
                      </a:r>
                      <a:endParaRPr sz="20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Your productivity and sense of accomplishment drop.</a:t>
                      </a:r>
                      <a:endParaRPr sz="1400" u="none" cap="none" strike="noStrike"/>
                    </a:p>
                  </a:txBody>
                  <a:tcPr marT="45725" marB="45725" marR="91450" marL="91450" anchor="ctr"/>
                </a:tc>
              </a:tr>
              <a:tr h="958150">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Analysis</a:t>
                      </a:r>
                      <a:endParaRPr sz="20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Multitasking and interruptions harm engagement. Focused work improves performance.</a:t>
                      </a:r>
                      <a:endParaRPr sz="1400" u="none" cap="none" strike="noStrike"/>
                    </a:p>
                  </a:txBody>
                  <a:tcPr marT="45725" marB="45725" marR="91450" marL="91450" anchor="ctr"/>
                </a:tc>
              </a:tr>
              <a:tr h="958150">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Conclusion</a:t>
                      </a:r>
                      <a:endParaRPr sz="20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You need a distraction-free environment and planned focus blocks.</a:t>
                      </a:r>
                      <a:endParaRPr sz="1400" u="none" cap="none" strike="noStrike"/>
                    </a:p>
                  </a:txBody>
                  <a:tcPr marT="45725" marB="45725" marR="91450" marL="91450" anchor="ctr"/>
                </a:tc>
              </a:tr>
              <a:tr h="958150">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Action Plan</a:t>
                      </a:r>
                      <a:endParaRPr sz="20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Activate focus mode. Schedule uninterrupted planning time. Reflect monthly on engagement.</a:t>
                      </a:r>
                      <a:endParaRPr sz="1400" u="none" cap="none" strike="noStrike"/>
                    </a:p>
                  </a:txBody>
                  <a:tcPr marT="45725" marB="45725" marR="91450" marL="91450" anchor="ctr"/>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53"/>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a:t>Case: Accomplishment (Celebrating Small Wins)</a:t>
            </a:r>
            <a:endParaRPr/>
          </a:p>
        </p:txBody>
      </p:sp>
      <p:graphicFrame>
        <p:nvGraphicFramePr>
          <p:cNvPr id="344" name="Google Shape;344;p53"/>
          <p:cNvGraphicFramePr/>
          <p:nvPr/>
        </p:nvGraphicFramePr>
        <p:xfrm>
          <a:off x="345989" y="976184"/>
          <a:ext cx="3000000" cy="3000000"/>
        </p:xfrm>
        <a:graphic>
          <a:graphicData uri="http://schemas.openxmlformats.org/drawingml/2006/table">
            <a:tbl>
              <a:tblPr>
                <a:noFill/>
                <a:tableStyleId>{B3BF1985-460D-43CC-98BD-B1263A9F2F08}</a:tableStyleId>
              </a:tblPr>
              <a:tblGrid>
                <a:gridCol w="5848175"/>
                <a:gridCol w="5848175"/>
              </a:tblGrid>
              <a:tr h="563625">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Stage</a:t>
                      </a:r>
                      <a:endParaRPr sz="20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Content</a:t>
                      </a:r>
                      <a:endParaRPr sz="2000" u="none" cap="none" strike="noStrike"/>
                    </a:p>
                  </a:txBody>
                  <a:tcPr marT="45725" marB="45725" marR="91450" marL="91450" anchor="ctr"/>
                </a:tc>
              </a:tr>
              <a:tr h="563625">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Description</a:t>
                      </a:r>
                      <a:endParaRPr sz="20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A simplified digital dashboard improves lesson flow.</a:t>
                      </a:r>
                      <a:endParaRPr sz="1400" u="none" cap="none" strike="noStrike"/>
                    </a:p>
                  </a:txBody>
                  <a:tcPr marT="45725" marB="45725" marR="91450" marL="91450" anchor="ctr"/>
                </a:tc>
              </a:tr>
              <a:tr h="563625">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Feelings</a:t>
                      </a:r>
                      <a:endParaRPr sz="20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You feel proud and more confident using digital tools.</a:t>
                      </a:r>
                      <a:endParaRPr sz="1400" u="none" cap="none" strike="noStrike"/>
                    </a:p>
                  </a:txBody>
                  <a:tcPr marT="45725" marB="45725" marR="91450" marL="91450" anchor="ctr"/>
                </a:tc>
              </a:tr>
              <a:tr h="958150">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Evaluation</a:t>
                      </a:r>
                      <a:endParaRPr sz="20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Focus and student engagement improved, though setup took time.</a:t>
                      </a:r>
                      <a:endParaRPr sz="1400" u="none" cap="none" strike="noStrike"/>
                    </a:p>
                  </a:txBody>
                  <a:tcPr marT="45725" marB="45725" marR="91450" marL="91450" anchor="ctr"/>
                </a:tc>
              </a:tr>
              <a:tr h="958150">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Analysis</a:t>
                      </a:r>
                      <a:endParaRPr sz="20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Small, intentional changes drive real progress.</a:t>
                      </a:r>
                      <a:endParaRPr sz="1400" u="none" cap="none" strike="noStrike"/>
                    </a:p>
                  </a:txBody>
                  <a:tcPr marT="45725" marB="45725" marR="91450" marL="91450" anchor="ctr"/>
                </a:tc>
              </a:tr>
              <a:tr h="958150">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Conclusion</a:t>
                      </a:r>
                      <a:endParaRPr sz="20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You should notice and celebrate small wins more often.</a:t>
                      </a:r>
                      <a:endParaRPr sz="1400" u="none" cap="none" strike="noStrike"/>
                    </a:p>
                  </a:txBody>
                  <a:tcPr marT="45725" marB="45725" marR="91450" marL="91450" anchor="ctr"/>
                </a:tc>
              </a:tr>
              <a:tr h="958150">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Action Plan</a:t>
                      </a:r>
                      <a:endParaRPr sz="20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Record small wins in the log. Share one digital well-being tip each term with your team.</a:t>
                      </a:r>
                      <a:endParaRPr sz="1400" u="none" cap="none" strike="noStrike"/>
                    </a:p>
                  </a:txBody>
                  <a:tcPr marT="45725" marB="45725" marR="91450" marL="91450" anchor="ct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20"/>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a:t>Learning Objectives </a:t>
            </a:r>
            <a:endParaRPr/>
          </a:p>
        </p:txBody>
      </p:sp>
      <p:sp>
        <p:nvSpPr>
          <p:cNvPr id="70" name="Google Shape;70;p20"/>
          <p:cNvSpPr txBox="1"/>
          <p:nvPr>
            <p:ph idx="2" type="body"/>
          </p:nvPr>
        </p:nvSpPr>
        <p:spPr>
          <a:xfrm>
            <a:off x="0" y="797521"/>
            <a:ext cx="11944350" cy="5289179"/>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2"/>
              </a:buClr>
              <a:buSzPts val="1800"/>
              <a:buFont typeface="Arial"/>
              <a:buNone/>
            </a:pPr>
            <a:r>
              <a:rPr b="1" lang="en-US" sz="2400"/>
              <a:t>Unit 2.3</a:t>
            </a:r>
            <a:br>
              <a:rPr lang="en-US" sz="2400"/>
            </a:br>
            <a:r>
              <a:rPr lang="en-US" sz="2400"/>
              <a:t>By the end of the unit, you will be able to:</a:t>
            </a:r>
            <a:br>
              <a:rPr lang="en-US" sz="2400"/>
            </a:br>
            <a:r>
              <a:rPr lang="en-US" sz="2400"/>
              <a:t>• Understand students’ needs by using and interpreting the PERMA Digital Well-being Index for Students.</a:t>
            </a:r>
            <a:br>
              <a:rPr lang="en-US" sz="2400"/>
            </a:br>
            <a:r>
              <a:rPr lang="en-US" sz="2400"/>
              <a:t>• Adapt assessment strategies to evaluate students’ digital well-being effectively.</a:t>
            </a:r>
            <a:br>
              <a:rPr lang="en-US" sz="2400"/>
            </a:br>
            <a:r>
              <a:rPr lang="en-US" sz="2400"/>
              <a:t>• Facilitate open, safe discussions that promote reflection and healthy digital habits.</a:t>
            </a:r>
            <a:endParaRPr/>
          </a:p>
          <a:p>
            <a:pPr indent="-228600" lvl="0" marL="457200" marR="0" rtl="0" algn="l">
              <a:lnSpc>
                <a:spcPct val="90000"/>
              </a:lnSpc>
              <a:spcBef>
                <a:spcPts val="1000"/>
              </a:spcBef>
              <a:spcAft>
                <a:spcPts val="0"/>
              </a:spcAft>
              <a:buClr>
                <a:schemeClr val="dk2"/>
              </a:buClr>
              <a:buSzPts val="1800"/>
              <a:buFont typeface="Arial"/>
              <a:buNone/>
            </a:pPr>
            <a:r>
              <a:rPr b="1" lang="en-US" sz="2400"/>
              <a:t>Unit 2.4</a:t>
            </a:r>
            <a:br>
              <a:rPr lang="en-US" sz="2400"/>
            </a:br>
            <a:r>
              <a:rPr lang="en-US" sz="2400"/>
              <a:t>By the end of the unit, you will be able to:</a:t>
            </a:r>
            <a:br>
              <a:rPr lang="en-US" sz="2400"/>
            </a:br>
            <a:r>
              <a:rPr lang="en-US" sz="2400"/>
              <a:t>• Understand how digital boundaries influence students’ and teachers’ digital well-being.</a:t>
            </a:r>
            <a:br>
              <a:rPr lang="en-US" sz="2400"/>
            </a:br>
            <a:r>
              <a:rPr lang="en-US" sz="2400"/>
              <a:t>• Develop healthier digital boundaries for yourself and your students.</a:t>
            </a:r>
            <a:br>
              <a:rPr lang="en-US" sz="2400"/>
            </a:br>
            <a:r>
              <a:rPr lang="en-US" sz="2400"/>
              <a:t>• Use the Digital Well-being Classroom Compass to co-create guidelines.</a:t>
            </a:r>
            <a:br>
              <a:rPr lang="en-US" sz="2400"/>
            </a:br>
            <a:r>
              <a:rPr lang="en-US" sz="2400"/>
              <a:t>• Create concrete actions to support digital well-being and boundaries.</a:t>
            </a:r>
            <a:br>
              <a:rPr lang="en-US" sz="2400"/>
            </a:br>
            <a:r>
              <a:rPr lang="en-US" sz="2400"/>
              <a:t>• Implement evidence-based interventions and activities for students.</a:t>
            </a:r>
            <a:endParaRPr/>
          </a:p>
          <a:p>
            <a:pPr indent="0" lvl="0" marL="0" rtl="0" algn="l">
              <a:lnSpc>
                <a:spcPct val="90000"/>
              </a:lnSpc>
              <a:spcBef>
                <a:spcPts val="0"/>
              </a:spcBef>
              <a:spcAft>
                <a:spcPts val="0"/>
              </a:spcAft>
              <a:buClr>
                <a:schemeClr val="dk2"/>
              </a:buClr>
              <a:buSzPts val="1800"/>
              <a:buNone/>
            </a:pPr>
            <a:r>
              <a:t/>
            </a:r>
            <a:endParaRPr sz="24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54"/>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a:t>Case: External Factors (Infrastructure Constraints)</a:t>
            </a:r>
            <a:endParaRPr b="1"/>
          </a:p>
        </p:txBody>
      </p:sp>
      <p:graphicFrame>
        <p:nvGraphicFramePr>
          <p:cNvPr id="350" name="Google Shape;350;p54"/>
          <p:cNvGraphicFramePr/>
          <p:nvPr/>
        </p:nvGraphicFramePr>
        <p:xfrm>
          <a:off x="345989" y="976184"/>
          <a:ext cx="3000000" cy="3000000"/>
        </p:xfrm>
        <a:graphic>
          <a:graphicData uri="http://schemas.openxmlformats.org/drawingml/2006/table">
            <a:tbl>
              <a:tblPr>
                <a:noFill/>
                <a:tableStyleId>{B3BF1985-460D-43CC-98BD-B1263A9F2F08}</a:tableStyleId>
              </a:tblPr>
              <a:tblGrid>
                <a:gridCol w="5848175"/>
                <a:gridCol w="5848175"/>
              </a:tblGrid>
              <a:tr h="563625">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Stage</a:t>
                      </a:r>
                      <a:endParaRPr sz="20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Content</a:t>
                      </a:r>
                      <a:endParaRPr sz="2000" u="none" cap="none" strike="noStrike"/>
                    </a:p>
                  </a:txBody>
                  <a:tcPr marT="45725" marB="45725" marR="91450" marL="91450" anchor="ctr"/>
                </a:tc>
              </a:tr>
              <a:tr h="563625">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Description</a:t>
                      </a:r>
                      <a:endParaRPr sz="20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A digital activity failed due to weak Wi-Fi and unequal device access.</a:t>
                      </a:r>
                      <a:endParaRPr sz="1400" u="none" cap="none" strike="noStrike"/>
                    </a:p>
                  </a:txBody>
                  <a:tcPr marT="45725" marB="45725" marR="91450" marL="91450" anchor="ctr"/>
                </a:tc>
              </a:tr>
              <a:tr h="563625">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Feelings</a:t>
                      </a:r>
                      <a:endParaRPr sz="20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You felt frustrated and helpless.</a:t>
                      </a:r>
                      <a:endParaRPr sz="1400" u="none" cap="none" strike="noStrike"/>
                    </a:p>
                  </a:txBody>
                  <a:tcPr marT="45725" marB="45725" marR="91450" marL="91450" anchor="ctr"/>
                </a:tc>
              </a:tr>
              <a:tr h="958150">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Evaluation</a:t>
                      </a:r>
                      <a:endParaRPr sz="20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The activity was strong, but infrastructure and equity issues got in the way.</a:t>
                      </a:r>
                      <a:endParaRPr sz="1400" u="none" cap="none" strike="noStrike"/>
                    </a:p>
                  </a:txBody>
                  <a:tcPr marT="45725" marB="45725" marR="91450" marL="91450" anchor="ctr"/>
                </a:tc>
              </a:tr>
              <a:tr h="958150">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Analysis</a:t>
                      </a:r>
                      <a:endParaRPr sz="20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Digital well-being is shaped by access, policy, and support, not just habits.</a:t>
                      </a:r>
                      <a:endParaRPr sz="1400" u="none" cap="none" strike="noStrike"/>
                    </a:p>
                  </a:txBody>
                  <a:tcPr marT="45725" marB="45725" marR="91450" marL="91450" anchor="ctr"/>
                </a:tc>
              </a:tr>
              <a:tr h="958150">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Conclusion</a:t>
                      </a:r>
                      <a:endParaRPr sz="20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You need context-aware planning and backup options.</a:t>
                      </a:r>
                      <a:endParaRPr sz="1400" u="none" cap="none" strike="noStrike"/>
                    </a:p>
                  </a:txBody>
                  <a:tcPr marT="45725" marB="45725" marR="91450" marL="91450" anchor="ctr"/>
                </a:tc>
              </a:tr>
              <a:tr h="958150">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Action Plan</a:t>
                      </a:r>
                      <a:endParaRPr sz="20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Prepare low-tech alternatives. Survey access levels. Advocate for better infrastructure. Track barriers in the log.</a:t>
                      </a:r>
                      <a:endParaRPr sz="1400" u="none" cap="none" strike="noStrike"/>
                    </a:p>
                  </a:txBody>
                  <a:tcPr marT="45725" marB="45725" marR="91450" marL="91450" anchor="ctr"/>
                </a:tc>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55"/>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a:t>Activity</a:t>
            </a:r>
            <a:endParaRPr b="1"/>
          </a:p>
        </p:txBody>
      </p:sp>
      <p:sp>
        <p:nvSpPr>
          <p:cNvPr id="357" name="Google Shape;357;p55"/>
          <p:cNvSpPr txBox="1"/>
          <p:nvPr>
            <p:ph idx="1" type="body"/>
          </p:nvPr>
        </p:nvSpPr>
        <p:spPr>
          <a:xfrm>
            <a:off x="97971" y="881743"/>
            <a:ext cx="11944350" cy="5870121"/>
          </a:xfrm>
          <a:prstGeom prst="rect">
            <a:avLst/>
          </a:prstGeom>
          <a:noFill/>
          <a:ln>
            <a:noFill/>
          </a:ln>
        </p:spPr>
        <p:txBody>
          <a:bodyPr anchorCtr="0" anchor="t" bIns="45700" lIns="91425" spcFirstLastPara="1" rIns="91425" wrap="square" tIns="45700">
            <a:noAutofit/>
          </a:bodyPr>
          <a:lstStyle/>
          <a:p>
            <a:pPr indent="0" lvl="0" marL="271463" rtl="0" algn="l">
              <a:lnSpc>
                <a:spcPct val="90000"/>
              </a:lnSpc>
              <a:spcBef>
                <a:spcPts val="1000"/>
              </a:spcBef>
              <a:spcAft>
                <a:spcPts val="0"/>
              </a:spcAft>
              <a:buSzPts val="1800"/>
              <a:buNone/>
            </a:pPr>
            <a:r>
              <a:rPr lang="en-US" sz="2200"/>
              <a:t>Write your own reflection case according to a goal in your </a:t>
            </a:r>
            <a:r>
              <a:rPr b="1" lang="en-US" sz="2200"/>
              <a:t>Personalised Action Plan created in Unit 2.1</a:t>
            </a:r>
            <a:endParaRPr sz="2200"/>
          </a:p>
          <a:p>
            <a:pPr indent="0" lvl="0" marL="271463" rtl="0" algn="l">
              <a:lnSpc>
                <a:spcPct val="90000"/>
              </a:lnSpc>
              <a:spcBef>
                <a:spcPts val="1000"/>
              </a:spcBef>
              <a:spcAft>
                <a:spcPts val="0"/>
              </a:spcAft>
              <a:buSzPts val="1800"/>
              <a:buNone/>
            </a:pPr>
            <a:r>
              <a:rPr lang="en-US" sz="2200"/>
              <a:t>This self-reflection log is a practical tool for tracking your </a:t>
            </a:r>
            <a:r>
              <a:rPr b="1" lang="en-US" sz="2200"/>
              <a:t>digital well-being journey</a:t>
            </a:r>
            <a:r>
              <a:rPr lang="en-US" sz="2200"/>
              <a:t> over time, complementing</a:t>
            </a:r>
            <a:r>
              <a:rPr b="1" lang="en-US" sz="2200"/>
              <a:t> the Personalised Action Plan</a:t>
            </a:r>
            <a:r>
              <a:rPr lang="en-US" sz="2200"/>
              <a:t>. It supports personal accountability and reflection to update your action plan goals to keep them progressing. Use a self-reflection log to document your experiences and reflections on a regular basis.</a:t>
            </a:r>
            <a:endParaRPr/>
          </a:p>
          <a:p>
            <a:pPr indent="0" lvl="0" marL="271463" rtl="0" algn="l">
              <a:lnSpc>
                <a:spcPct val="90000"/>
              </a:lnSpc>
              <a:spcBef>
                <a:spcPts val="1000"/>
              </a:spcBef>
              <a:spcAft>
                <a:spcPts val="0"/>
              </a:spcAft>
              <a:buSzPts val="1800"/>
              <a:buNone/>
            </a:pPr>
            <a:r>
              <a:rPr b="1" lang="en-US" sz="2200"/>
              <a:t>Instructions</a:t>
            </a:r>
            <a:endParaRPr/>
          </a:p>
          <a:p>
            <a:pPr indent="-342898" lvl="0" marL="614363" rtl="0" algn="l">
              <a:lnSpc>
                <a:spcPct val="90000"/>
              </a:lnSpc>
              <a:spcBef>
                <a:spcPts val="1000"/>
              </a:spcBef>
              <a:spcAft>
                <a:spcPts val="0"/>
              </a:spcAft>
              <a:buSzPts val="1800"/>
              <a:buFont typeface="Arial"/>
              <a:buChar char="•"/>
            </a:pPr>
            <a:r>
              <a:rPr lang="en-US" sz="2200"/>
              <a:t>Use the Self-reflection Log </a:t>
            </a:r>
            <a:r>
              <a:rPr b="1" lang="en-US" sz="2200"/>
              <a:t>monthly or quarterly</a:t>
            </a:r>
            <a:r>
              <a:rPr lang="en-US" sz="2200"/>
              <a:t> to reflect on your progress.</a:t>
            </a:r>
            <a:endParaRPr/>
          </a:p>
          <a:p>
            <a:pPr indent="-342898" lvl="0" marL="614363" rtl="0" algn="l">
              <a:lnSpc>
                <a:spcPct val="90000"/>
              </a:lnSpc>
              <a:spcBef>
                <a:spcPts val="1000"/>
              </a:spcBef>
              <a:spcAft>
                <a:spcPts val="0"/>
              </a:spcAft>
              <a:buSzPts val="1800"/>
              <a:buFont typeface="Arial"/>
              <a:buChar char="•"/>
            </a:pPr>
            <a:r>
              <a:rPr lang="en-US" sz="2200"/>
              <a:t>Identify what worked well, and note any challenges you encountered and what actions to take to keep on track.</a:t>
            </a:r>
            <a:endParaRPr/>
          </a:p>
          <a:p>
            <a:pPr indent="-342898" lvl="0" marL="614363" rtl="0" algn="l">
              <a:lnSpc>
                <a:spcPct val="90000"/>
              </a:lnSpc>
              <a:spcBef>
                <a:spcPts val="1000"/>
              </a:spcBef>
              <a:spcAft>
                <a:spcPts val="0"/>
              </a:spcAft>
              <a:buSzPts val="1800"/>
              <a:buFont typeface="Arial"/>
              <a:buChar char="•"/>
            </a:pPr>
            <a:r>
              <a:rPr lang="en-US" sz="2200"/>
              <a:t>Suggest </a:t>
            </a:r>
            <a:r>
              <a:rPr b="1" lang="en-US" sz="2200"/>
              <a:t>adjustments</a:t>
            </a:r>
            <a:r>
              <a:rPr lang="en-US" sz="2200"/>
              <a:t> based on your reflections to </a:t>
            </a:r>
            <a:r>
              <a:rPr b="1" lang="en-US" sz="2200"/>
              <a:t>Unit 2.1 Personalised Action Plan</a:t>
            </a:r>
            <a:r>
              <a:rPr lang="en-US" sz="2200"/>
              <a:t>.</a:t>
            </a:r>
            <a:endParaRPr/>
          </a:p>
          <a:p>
            <a:pPr indent="-342898" lvl="0" marL="614363" rtl="0" algn="l">
              <a:lnSpc>
                <a:spcPct val="90000"/>
              </a:lnSpc>
              <a:spcBef>
                <a:spcPts val="1000"/>
              </a:spcBef>
              <a:spcAft>
                <a:spcPts val="0"/>
              </a:spcAft>
              <a:buSzPts val="1800"/>
              <a:buFont typeface="Arial"/>
              <a:buChar char="•"/>
            </a:pPr>
            <a:r>
              <a:rPr lang="en-US" sz="2200"/>
              <a:t>Share insights with peers or mentors to foster collaborative learning and the sharing of good practices.</a:t>
            </a:r>
            <a:endParaRPr/>
          </a:p>
          <a:p>
            <a:pPr indent="-342898" lvl="0" marL="614363" rtl="0" algn="l">
              <a:lnSpc>
                <a:spcPct val="90000"/>
              </a:lnSpc>
              <a:spcBef>
                <a:spcPts val="1000"/>
              </a:spcBef>
              <a:spcAft>
                <a:spcPts val="0"/>
              </a:spcAft>
              <a:buSzPts val="1800"/>
              <a:buFont typeface="Arial"/>
              <a:buChar char="•"/>
            </a:pPr>
            <a:r>
              <a:rPr lang="en-US" sz="2200"/>
              <a:t>This tool helps ensure your digital well-being strategies remain responsive, relevant, and effective throughout the academic year.</a:t>
            </a:r>
            <a:br>
              <a:rPr lang="en-US" sz="2200"/>
            </a:br>
            <a:endParaRPr sz="2200"/>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56"/>
          <p:cNvSpPr txBox="1"/>
          <p:nvPr>
            <p:ph type="ctrTitle"/>
          </p:nvPr>
        </p:nvSpPr>
        <p:spPr>
          <a:xfrm>
            <a:off x="2179865" y="2774849"/>
            <a:ext cx="7832271" cy="160019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000"/>
              <a:buFont typeface="Arial"/>
              <a:buNone/>
            </a:pPr>
            <a:r>
              <a:rPr b="1" lang="en-US" sz="2400"/>
              <a:t>Unit 2.3 Understanding Students’ Digital Well-being</a:t>
            </a:r>
            <a:br>
              <a:rPr b="1" lang="en-US" sz="2400"/>
            </a:br>
            <a:endParaRPr b="1" sz="2400"/>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57"/>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a:t>Introduction </a:t>
            </a:r>
            <a:endParaRPr b="1"/>
          </a:p>
        </p:txBody>
      </p:sp>
      <p:sp>
        <p:nvSpPr>
          <p:cNvPr id="368" name="Google Shape;368;p57"/>
          <p:cNvSpPr txBox="1"/>
          <p:nvPr>
            <p:ph idx="1" type="body"/>
          </p:nvPr>
        </p:nvSpPr>
        <p:spPr>
          <a:xfrm>
            <a:off x="97971" y="881743"/>
            <a:ext cx="11332029" cy="5870121"/>
          </a:xfrm>
          <a:prstGeom prst="rect">
            <a:avLst/>
          </a:prstGeom>
          <a:noFill/>
          <a:ln>
            <a:noFill/>
          </a:ln>
        </p:spPr>
        <p:txBody>
          <a:bodyPr anchorCtr="0" anchor="t" bIns="45700" lIns="91425" spcFirstLastPara="1" rIns="91425" wrap="square" tIns="45700">
            <a:noAutofit/>
          </a:bodyPr>
          <a:lstStyle/>
          <a:p>
            <a:pPr indent="-12700" lvl="0" marL="271463" rtl="0" algn="l">
              <a:lnSpc>
                <a:spcPct val="90000"/>
              </a:lnSpc>
              <a:spcBef>
                <a:spcPts val="1000"/>
              </a:spcBef>
              <a:spcAft>
                <a:spcPts val="0"/>
              </a:spcAft>
              <a:buSzPts val="1800"/>
              <a:buNone/>
            </a:pPr>
            <a:r>
              <a:t/>
            </a:r>
            <a:endParaRPr sz="2400"/>
          </a:p>
          <a:p>
            <a:pPr indent="-12700" lvl="0" marL="271463" rtl="0" algn="l">
              <a:lnSpc>
                <a:spcPct val="90000"/>
              </a:lnSpc>
              <a:spcBef>
                <a:spcPts val="1000"/>
              </a:spcBef>
              <a:spcAft>
                <a:spcPts val="0"/>
              </a:spcAft>
              <a:buSzPts val="1800"/>
              <a:buNone/>
            </a:pPr>
            <a:r>
              <a:rPr lang="en-US" sz="2400"/>
              <a:t>In this unit, you will explore how digital environments influence students’ well-being.</a:t>
            </a:r>
            <a:br>
              <a:rPr lang="en-US" sz="2400"/>
            </a:br>
            <a:r>
              <a:rPr lang="en-US" sz="2400"/>
              <a:t>You will work with the PERMA Digital Well-being Index for Students to identify key needs and adapt assessment strategies for different age groups.</a:t>
            </a:r>
            <a:endParaRPr/>
          </a:p>
          <a:p>
            <a:pPr indent="-228600" lvl="0" marL="457200" marR="0" rtl="0" algn="l">
              <a:lnSpc>
                <a:spcPct val="90000"/>
              </a:lnSpc>
              <a:spcBef>
                <a:spcPts val="1000"/>
              </a:spcBef>
              <a:spcAft>
                <a:spcPts val="0"/>
              </a:spcAft>
              <a:buClr>
                <a:schemeClr val="dk1"/>
              </a:buClr>
              <a:buSzPts val="1800"/>
              <a:buFont typeface="Arial"/>
              <a:buNone/>
            </a:pPr>
            <a:r>
              <a:t/>
            </a:r>
            <a:endParaRPr b="1" sz="2400"/>
          </a:p>
          <a:p>
            <a:pPr indent="-228600" lvl="0" marL="457200" marR="0" rtl="0" algn="l">
              <a:lnSpc>
                <a:spcPct val="90000"/>
              </a:lnSpc>
              <a:spcBef>
                <a:spcPts val="1000"/>
              </a:spcBef>
              <a:spcAft>
                <a:spcPts val="0"/>
              </a:spcAft>
              <a:buClr>
                <a:schemeClr val="dk1"/>
              </a:buClr>
              <a:buSzPts val="1800"/>
              <a:buFont typeface="Arial"/>
              <a:buNone/>
            </a:pPr>
            <a:r>
              <a:rPr b="1" lang="en-US" sz="2400"/>
              <a:t>We will introduce:</a:t>
            </a:r>
            <a:br>
              <a:rPr lang="en-US" sz="2400"/>
            </a:br>
            <a:r>
              <a:rPr lang="en-US" sz="2400"/>
              <a:t>• How to use the student index</a:t>
            </a:r>
            <a:br>
              <a:rPr lang="en-US" sz="2400"/>
            </a:br>
            <a:r>
              <a:rPr lang="en-US" sz="2400"/>
              <a:t>• A Classroom Observation tool to understand students’ digital behaviours</a:t>
            </a:r>
            <a:br>
              <a:rPr lang="en-US" sz="2400"/>
            </a:br>
            <a:r>
              <a:rPr lang="en-US" sz="2400"/>
              <a:t>• Guiding questions that support discussion about students’ digital habits and well-being</a:t>
            </a:r>
            <a:endParaRPr/>
          </a:p>
          <a:p>
            <a:pPr indent="-228600" lvl="0" marL="457200" marR="0" rtl="0" algn="l">
              <a:lnSpc>
                <a:spcPct val="90000"/>
              </a:lnSpc>
              <a:spcBef>
                <a:spcPts val="1000"/>
              </a:spcBef>
              <a:spcAft>
                <a:spcPts val="0"/>
              </a:spcAft>
              <a:buClr>
                <a:schemeClr val="dk1"/>
              </a:buClr>
              <a:buSzPts val="1800"/>
              <a:buFont typeface="Arial"/>
              <a:buNone/>
            </a:pPr>
            <a:br>
              <a:rPr lang="en-US"/>
            </a:b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58"/>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sz="3200"/>
              <a:t>Using the PERMA Digital Well-being Index for Students</a:t>
            </a:r>
            <a:endParaRPr b="1" sz="3200"/>
          </a:p>
        </p:txBody>
      </p:sp>
      <p:sp>
        <p:nvSpPr>
          <p:cNvPr id="375" name="Google Shape;375;p58"/>
          <p:cNvSpPr txBox="1"/>
          <p:nvPr>
            <p:ph idx="1" type="body"/>
          </p:nvPr>
        </p:nvSpPr>
        <p:spPr>
          <a:xfrm>
            <a:off x="97971" y="881743"/>
            <a:ext cx="11944350" cy="5870121"/>
          </a:xfrm>
          <a:prstGeom prst="rect">
            <a:avLst/>
          </a:prstGeom>
          <a:noFill/>
          <a:ln>
            <a:noFill/>
          </a:ln>
        </p:spPr>
        <p:txBody>
          <a:bodyPr anchorCtr="0" anchor="t" bIns="45700" lIns="91425" spcFirstLastPara="1" rIns="91425" wrap="square" tIns="45700">
            <a:noAutofit/>
          </a:bodyPr>
          <a:lstStyle/>
          <a:p>
            <a:pPr indent="-12700" lvl="0" marL="271463" rtl="0" algn="l">
              <a:lnSpc>
                <a:spcPct val="90000"/>
              </a:lnSpc>
              <a:spcBef>
                <a:spcPts val="1000"/>
              </a:spcBef>
              <a:spcAft>
                <a:spcPts val="0"/>
              </a:spcAft>
              <a:buSzPts val="1800"/>
              <a:buNone/>
            </a:pPr>
            <a:r>
              <a:rPr lang="en-US" sz="2400"/>
              <a:t>The PERMA Digital Well-being Index for Students helps identify strengths and areas for growth across the PERMA dimensions. It can be used at the start, middle, and end of a term to monitor progress.</a:t>
            </a:r>
            <a:endParaRPr/>
          </a:p>
          <a:p>
            <a:pPr indent="-12700" lvl="0" marL="271463" rtl="0" algn="l">
              <a:lnSpc>
                <a:spcPct val="90000"/>
              </a:lnSpc>
              <a:spcBef>
                <a:spcPts val="1000"/>
              </a:spcBef>
              <a:spcAft>
                <a:spcPts val="0"/>
              </a:spcAft>
              <a:buSzPts val="1800"/>
              <a:buNone/>
            </a:pPr>
            <a:r>
              <a:rPr b="1" lang="en-US" sz="2400"/>
              <a:t>How to use the index:</a:t>
            </a:r>
            <a:br>
              <a:rPr lang="en-US" sz="2400"/>
            </a:br>
            <a:r>
              <a:rPr lang="en-US" sz="2400"/>
              <a:t>• Use it as a discussion tool, not for grading</a:t>
            </a:r>
            <a:br>
              <a:rPr lang="en-US" sz="2400"/>
            </a:br>
            <a:r>
              <a:rPr lang="en-US" sz="2400"/>
              <a:t>• Encourage students to reflect on their scores and set personal goals</a:t>
            </a:r>
            <a:br>
              <a:rPr lang="en-US" sz="2400"/>
            </a:br>
            <a:r>
              <a:rPr lang="en-US" sz="2400"/>
              <a:t>• Combine results with observations and conversations for a fuller picture</a:t>
            </a:r>
            <a:endParaRPr/>
          </a:p>
          <a:p>
            <a:pPr indent="-228600" lvl="0" marL="457200" marR="0" rtl="0" algn="l">
              <a:lnSpc>
                <a:spcPct val="90000"/>
              </a:lnSpc>
              <a:spcBef>
                <a:spcPts val="1000"/>
              </a:spcBef>
              <a:spcAft>
                <a:spcPts val="0"/>
              </a:spcAft>
              <a:buClr>
                <a:schemeClr val="dk1"/>
              </a:buClr>
              <a:buSzPts val="1800"/>
              <a:buFont typeface="Arial"/>
              <a:buNone/>
            </a:pPr>
            <a:r>
              <a:t/>
            </a:r>
            <a:endParaRPr/>
          </a:p>
          <a:p>
            <a:pPr indent="-228600" lvl="0" marL="457200" marR="0" rtl="0" algn="l">
              <a:lnSpc>
                <a:spcPct val="90000"/>
              </a:lnSpc>
              <a:spcBef>
                <a:spcPts val="1000"/>
              </a:spcBef>
              <a:spcAft>
                <a:spcPts val="0"/>
              </a:spcAft>
              <a:buClr>
                <a:schemeClr val="dk1"/>
              </a:buClr>
              <a:buSzPts val="1800"/>
              <a:buFont typeface="Arial"/>
              <a:buNone/>
            </a:pPr>
            <a:r>
              <a:t/>
            </a:r>
            <a:endParaRPr/>
          </a:p>
        </p:txBody>
      </p:sp>
      <p:graphicFrame>
        <p:nvGraphicFramePr>
          <p:cNvPr id="376" name="Google Shape;376;p58"/>
          <p:cNvGraphicFramePr/>
          <p:nvPr/>
        </p:nvGraphicFramePr>
        <p:xfrm>
          <a:off x="531342" y="3627708"/>
          <a:ext cx="3000000" cy="3000000"/>
        </p:xfrm>
        <a:graphic>
          <a:graphicData uri="http://schemas.openxmlformats.org/drawingml/2006/table">
            <a:tbl>
              <a:tblPr>
                <a:noFill/>
                <a:tableStyleId>{506B112E-F67D-4A12-9835-6B122311E996}</a:tableStyleId>
              </a:tblPr>
              <a:tblGrid>
                <a:gridCol w="3686100"/>
                <a:gridCol w="3686100"/>
                <a:gridCol w="3686100"/>
              </a:tblGrid>
              <a:tr h="438200">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Score Range</a:t>
                      </a:r>
                      <a:endParaRPr sz="20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Meaning</a:t>
                      </a:r>
                      <a:endParaRPr sz="20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What to Do</a:t>
                      </a:r>
                      <a:endParaRPr sz="20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893850">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4–5 (High)</a:t>
                      </a:r>
                      <a:endParaRPr sz="20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Strong digital well-being practices</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Encourage continuation; invite students to share helpful habits</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744925">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3 (Moderate)</a:t>
                      </a:r>
                      <a:endParaRPr sz="20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Some areas need attention</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Offer targeted support or small interventions</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893850">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1–2 (Low)</a:t>
                      </a:r>
                      <a:endParaRPr sz="20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Clear risks or gaps in digital well-being</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Prioritise for planning, guidance, and additional support</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59"/>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a:t>Using the Index to Start Conversations</a:t>
            </a:r>
            <a:endParaRPr b="1"/>
          </a:p>
        </p:txBody>
      </p:sp>
      <p:sp>
        <p:nvSpPr>
          <p:cNvPr id="383" name="Google Shape;383;p59"/>
          <p:cNvSpPr txBox="1"/>
          <p:nvPr>
            <p:ph idx="1" type="body"/>
          </p:nvPr>
        </p:nvSpPr>
        <p:spPr>
          <a:xfrm>
            <a:off x="97971" y="881743"/>
            <a:ext cx="11944350" cy="5870121"/>
          </a:xfrm>
          <a:prstGeom prst="rect">
            <a:avLst/>
          </a:prstGeom>
          <a:noFill/>
          <a:ln>
            <a:noFill/>
          </a:ln>
        </p:spPr>
        <p:txBody>
          <a:bodyPr anchorCtr="0" anchor="t" bIns="45700" lIns="91425" spcFirstLastPara="1" rIns="91425" wrap="square" tIns="45700">
            <a:noAutofit/>
          </a:bodyPr>
          <a:lstStyle/>
          <a:p>
            <a:pPr indent="-12700" lvl="0" marL="271463" rtl="0" algn="l">
              <a:lnSpc>
                <a:spcPct val="90000"/>
              </a:lnSpc>
              <a:spcBef>
                <a:spcPts val="1000"/>
              </a:spcBef>
              <a:spcAft>
                <a:spcPts val="0"/>
              </a:spcAft>
              <a:buSzPts val="1800"/>
              <a:buNone/>
            </a:pPr>
            <a:r>
              <a:rPr lang="en-US" sz="2400"/>
              <a:t>Use the Index items to open dialogue about how students see their digital well-being.</a:t>
            </a:r>
            <a:br>
              <a:rPr lang="en-US" sz="2400"/>
            </a:br>
            <a:endParaRPr sz="2400"/>
          </a:p>
          <a:p>
            <a:pPr indent="-342898" lvl="0" marL="601663" rtl="0" algn="l">
              <a:lnSpc>
                <a:spcPct val="90000"/>
              </a:lnSpc>
              <a:spcBef>
                <a:spcPts val="1000"/>
              </a:spcBef>
              <a:spcAft>
                <a:spcPts val="0"/>
              </a:spcAft>
              <a:buSzPts val="1800"/>
              <a:buFont typeface="Arial"/>
              <a:buChar char="•"/>
            </a:pPr>
            <a:r>
              <a:rPr lang="en-US" sz="2400"/>
              <a:t>Create a safe, non-judgmental space for reflection and sharing.</a:t>
            </a:r>
            <a:endParaRPr/>
          </a:p>
          <a:p>
            <a:pPr indent="-342898" lvl="0" marL="601663" rtl="0" algn="l">
              <a:lnSpc>
                <a:spcPct val="90000"/>
              </a:lnSpc>
              <a:spcBef>
                <a:spcPts val="1000"/>
              </a:spcBef>
              <a:spcAft>
                <a:spcPts val="0"/>
              </a:spcAft>
              <a:buSzPts val="1800"/>
              <a:buFont typeface="Arial"/>
              <a:buChar char="•"/>
            </a:pPr>
            <a:r>
              <a:rPr lang="en-US" sz="2400"/>
              <a:t>You may use tools like Miro or Padlet for group or anonymous input.</a:t>
            </a:r>
            <a:endParaRPr/>
          </a:p>
          <a:p>
            <a:pPr indent="-342898" lvl="0" marL="601663" rtl="0" algn="l">
              <a:lnSpc>
                <a:spcPct val="90000"/>
              </a:lnSpc>
              <a:spcBef>
                <a:spcPts val="1000"/>
              </a:spcBef>
              <a:spcAft>
                <a:spcPts val="0"/>
              </a:spcAft>
              <a:buSzPts val="1800"/>
              <a:buFont typeface="Arial"/>
              <a:buChar char="•"/>
            </a:pPr>
            <a:r>
              <a:rPr lang="en-US" sz="2400"/>
              <a:t>You can also use simple prompts linked to the PERMA Digital Well-being domains to guide discussion.</a:t>
            </a:r>
            <a:endParaRPr/>
          </a:p>
          <a:p>
            <a:pPr indent="-12700" lvl="0" marL="271463" rtl="0" algn="l">
              <a:lnSpc>
                <a:spcPct val="90000"/>
              </a:lnSpc>
              <a:spcBef>
                <a:spcPts val="1000"/>
              </a:spcBef>
              <a:spcAft>
                <a:spcPts val="0"/>
              </a:spcAft>
              <a:buSzPts val="1800"/>
              <a:buNone/>
            </a:pPr>
            <a:br>
              <a:rPr b="1" lang="en-US" sz="2400"/>
            </a:br>
            <a:r>
              <a:rPr b="1" lang="en-US" sz="2400"/>
              <a:t>The main goal is to help students build awareness of their digital habits and how these habits affect their well-being.</a:t>
            </a:r>
            <a:endParaRPr/>
          </a:p>
          <a:p>
            <a:pPr indent="-228600" lvl="0" marL="457200" marR="0" rtl="0" algn="l">
              <a:lnSpc>
                <a:spcPct val="90000"/>
              </a:lnSpc>
              <a:spcBef>
                <a:spcPts val="1000"/>
              </a:spcBef>
              <a:spcAft>
                <a:spcPts val="0"/>
              </a:spcAft>
              <a:buClr>
                <a:schemeClr val="dk1"/>
              </a:buClr>
              <a:buSzPts val="1800"/>
              <a:buFont typeface="Arial"/>
              <a:buNone/>
            </a:pPr>
            <a:r>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60"/>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sz="3200"/>
              <a:t>Reflection Activity: Spotting Digital Well-being in Practice</a:t>
            </a:r>
            <a:endParaRPr sz="3200"/>
          </a:p>
        </p:txBody>
      </p:sp>
      <p:sp>
        <p:nvSpPr>
          <p:cNvPr id="390" name="Google Shape;390;p60"/>
          <p:cNvSpPr txBox="1"/>
          <p:nvPr>
            <p:ph idx="1" type="body"/>
          </p:nvPr>
        </p:nvSpPr>
        <p:spPr>
          <a:xfrm>
            <a:off x="97971" y="881743"/>
            <a:ext cx="11944350" cy="5870121"/>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1"/>
              </a:buClr>
              <a:buSzPts val="1800"/>
              <a:buFont typeface="Arial"/>
              <a:buNone/>
            </a:pPr>
            <a:r>
              <a:rPr b="1" lang="en-US" sz="2400"/>
              <a:t>Choose one or more prompts to reflect on:</a:t>
            </a:r>
            <a:endParaRPr/>
          </a:p>
          <a:p>
            <a:pPr indent="-12700" lvl="0" marL="457200" rtl="0" algn="l">
              <a:lnSpc>
                <a:spcPct val="90000"/>
              </a:lnSpc>
              <a:spcBef>
                <a:spcPts val="1000"/>
              </a:spcBef>
              <a:spcAft>
                <a:spcPts val="0"/>
              </a:spcAft>
              <a:buSzPts val="1800"/>
              <a:buNone/>
            </a:pPr>
            <a:r>
              <a:rPr lang="en-US" sz="2400"/>
              <a:t>• What patterns do I notice in my students’ digital behaviour?</a:t>
            </a:r>
            <a:br>
              <a:rPr lang="en-US" sz="2400"/>
            </a:br>
            <a:r>
              <a:rPr lang="en-US" sz="2400"/>
              <a:t>• Which students seem most affected by digital tools?</a:t>
            </a:r>
            <a:br>
              <a:rPr lang="en-US" sz="2400"/>
            </a:br>
            <a:r>
              <a:rPr lang="en-US" sz="2400"/>
              <a:t>• How do my teaching strategies impact their digital well-being?</a:t>
            </a:r>
            <a:br>
              <a:rPr lang="en-US" sz="2400"/>
            </a:br>
            <a:r>
              <a:rPr lang="en-US" sz="2400"/>
              <a:t>• Which classroom routines help students manage tech use?</a:t>
            </a:r>
            <a:br>
              <a:rPr lang="en-US" sz="2400"/>
            </a:br>
            <a:r>
              <a:rPr lang="en-US" sz="2400"/>
              <a:t>• How do I model healthy digital habits?</a:t>
            </a:r>
            <a:endParaRPr/>
          </a:p>
          <a:p>
            <a:pPr indent="-228600" lvl="0" marL="457200" marR="0" rtl="0" algn="l">
              <a:lnSpc>
                <a:spcPct val="90000"/>
              </a:lnSpc>
              <a:spcBef>
                <a:spcPts val="1000"/>
              </a:spcBef>
              <a:spcAft>
                <a:spcPts val="0"/>
              </a:spcAft>
              <a:buClr>
                <a:schemeClr val="dk1"/>
              </a:buClr>
              <a:buSzPts val="1800"/>
              <a:buFont typeface="Arial"/>
              <a:buNone/>
            </a:pPr>
            <a:r>
              <a:rPr b="1" lang="en-US" sz="2400"/>
              <a:t>Next step:</a:t>
            </a:r>
            <a:endParaRPr/>
          </a:p>
          <a:p>
            <a:pPr indent="-342900" lvl="0" marL="571500" rtl="0" algn="l">
              <a:lnSpc>
                <a:spcPct val="90000"/>
              </a:lnSpc>
              <a:spcBef>
                <a:spcPts val="1000"/>
              </a:spcBef>
              <a:spcAft>
                <a:spcPts val="0"/>
              </a:spcAft>
              <a:buSzPts val="1800"/>
              <a:buFont typeface="Arial"/>
              <a:buChar char="•"/>
            </a:pPr>
            <a:r>
              <a:rPr lang="en-US" sz="2400"/>
              <a:t>Identify one small change you can make to support student digital well-being.</a:t>
            </a:r>
            <a:endParaRPr/>
          </a:p>
          <a:p>
            <a:pPr indent="-342900" lvl="0" marL="571500" rtl="0" algn="l">
              <a:lnSpc>
                <a:spcPct val="90000"/>
              </a:lnSpc>
              <a:spcBef>
                <a:spcPts val="1000"/>
              </a:spcBef>
              <a:spcAft>
                <a:spcPts val="0"/>
              </a:spcAft>
              <a:buSzPts val="1800"/>
              <a:buFont typeface="Arial"/>
              <a:buChar char="•"/>
            </a:pPr>
            <a:r>
              <a:rPr lang="en-US" sz="2400"/>
              <a:t>Write it down and keep it for your Classroom Compass activity.</a:t>
            </a:r>
            <a:endParaRPr/>
          </a:p>
          <a:p>
            <a:pPr indent="-228600" lvl="0" marL="457200" marR="0" rtl="0" algn="l">
              <a:lnSpc>
                <a:spcPct val="90000"/>
              </a:lnSpc>
              <a:spcBef>
                <a:spcPts val="1000"/>
              </a:spcBef>
              <a:spcAft>
                <a:spcPts val="0"/>
              </a:spcAft>
              <a:buClr>
                <a:schemeClr val="dk1"/>
              </a:buClr>
              <a:buSzPts val="1800"/>
              <a:buFont typeface="Arial"/>
              <a:buNone/>
            </a:pPr>
            <a:r>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61"/>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a:t>Student Digital Well-being Assessment Techniques</a:t>
            </a:r>
            <a:endParaRPr/>
          </a:p>
        </p:txBody>
      </p:sp>
      <p:grpSp>
        <p:nvGrpSpPr>
          <p:cNvPr id="396" name="Google Shape;396;p61"/>
          <p:cNvGrpSpPr/>
          <p:nvPr/>
        </p:nvGrpSpPr>
        <p:grpSpPr>
          <a:xfrm>
            <a:off x="262726" y="1066925"/>
            <a:ext cx="11614838" cy="5457240"/>
            <a:chOff x="0" y="79197"/>
            <a:chExt cx="11614838" cy="5457240"/>
          </a:xfrm>
        </p:grpSpPr>
        <p:sp>
          <p:nvSpPr>
            <p:cNvPr id="397" name="Google Shape;397;p61"/>
            <p:cNvSpPr/>
            <p:nvPr/>
          </p:nvSpPr>
          <p:spPr>
            <a:xfrm>
              <a:off x="0" y="536757"/>
              <a:ext cx="11614838" cy="781200"/>
            </a:xfrm>
            <a:prstGeom prst="rect">
              <a:avLst/>
            </a:prstGeom>
            <a:solidFill>
              <a:schemeClr val="lt1">
                <a:alpha val="89411"/>
              </a:schemeClr>
            </a:solidFill>
            <a:ln cap="flat" cmpd="sng" w="25400">
              <a:solidFill>
                <a:srgbClr val="A987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 name="Google Shape;398;p61"/>
            <p:cNvSpPr/>
            <p:nvPr/>
          </p:nvSpPr>
          <p:spPr>
            <a:xfrm>
              <a:off x="580741" y="79197"/>
              <a:ext cx="8130386" cy="915120"/>
            </a:xfrm>
            <a:prstGeom prst="roundRect">
              <a:avLst>
                <a:gd fmla="val 16667" name="adj"/>
              </a:avLst>
            </a:prstGeom>
            <a:solidFill>
              <a:srgbClr val="A987F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 name="Google Shape;399;p61"/>
            <p:cNvSpPr txBox="1"/>
            <p:nvPr/>
          </p:nvSpPr>
          <p:spPr>
            <a:xfrm>
              <a:off x="625413" y="123869"/>
              <a:ext cx="8041042" cy="825776"/>
            </a:xfrm>
            <a:prstGeom prst="rect">
              <a:avLst/>
            </a:prstGeom>
            <a:noFill/>
            <a:ln>
              <a:noFill/>
            </a:ln>
          </p:spPr>
          <p:txBody>
            <a:bodyPr anchorCtr="0" anchor="ctr" bIns="0" lIns="307300" spcFirstLastPara="1" rIns="307300" wrap="square" tIns="0">
              <a:noAutofit/>
            </a:bodyPr>
            <a:lstStyle/>
            <a:p>
              <a:pPr indent="0" lvl="0" marL="0" marR="0" rtl="0" algn="l">
                <a:lnSpc>
                  <a:spcPct val="90000"/>
                </a:lnSpc>
                <a:spcBef>
                  <a:spcPts val="0"/>
                </a:spcBef>
                <a:spcAft>
                  <a:spcPts val="0"/>
                </a:spcAft>
                <a:buClr>
                  <a:srgbClr val="000000"/>
                </a:buClr>
                <a:buSzPts val="2000"/>
                <a:buFont typeface="Arial"/>
                <a:buNone/>
              </a:pPr>
              <a:r>
                <a:rPr b="1" i="0" lang="en-US" sz="2000" u="none" cap="none" strike="noStrike">
                  <a:solidFill>
                    <a:schemeClr val="dk2"/>
                  </a:solidFill>
                  <a:latin typeface="Arial"/>
                  <a:ea typeface="Arial"/>
                  <a:cs typeface="Arial"/>
                  <a:sym typeface="Arial"/>
                </a:rPr>
                <a:t>Observation</a:t>
              </a:r>
              <a:br>
                <a:rPr b="0" i="0" lang="en-US" sz="2000" u="none" cap="none" strike="noStrike">
                  <a:solidFill>
                    <a:schemeClr val="dk2"/>
                  </a:solidFill>
                  <a:latin typeface="Arial"/>
                  <a:ea typeface="Arial"/>
                  <a:cs typeface="Arial"/>
                  <a:sym typeface="Arial"/>
                </a:rPr>
              </a:br>
              <a:r>
                <a:rPr b="0" i="0" lang="en-US" sz="2000" u="none" cap="none" strike="noStrike">
                  <a:solidFill>
                    <a:schemeClr val="dk2"/>
                  </a:solidFill>
                  <a:latin typeface="Arial"/>
                  <a:ea typeface="Arial"/>
                  <a:cs typeface="Arial"/>
                  <a:sym typeface="Arial"/>
                </a:rPr>
                <a:t>• Use to assess real-time behaviour.</a:t>
              </a:r>
              <a:br>
                <a:rPr b="0" i="0" lang="en-US" sz="2000" u="none" cap="none" strike="noStrike">
                  <a:solidFill>
                    <a:schemeClr val="dk2"/>
                  </a:solidFill>
                  <a:latin typeface="Arial"/>
                  <a:ea typeface="Arial"/>
                  <a:cs typeface="Arial"/>
                  <a:sym typeface="Arial"/>
                </a:rPr>
              </a:br>
              <a:r>
                <a:rPr b="0" i="0" lang="en-US" sz="2000" u="none" cap="none" strike="noStrike">
                  <a:solidFill>
                    <a:schemeClr val="dk2"/>
                  </a:solidFill>
                  <a:latin typeface="Arial"/>
                  <a:ea typeface="Arial"/>
                  <a:cs typeface="Arial"/>
                  <a:sym typeface="Arial"/>
                </a:rPr>
                <a:t>• Look for distraction, fatigue, frustration. Use a checklist.</a:t>
              </a:r>
              <a:endParaRPr b="0" i="0" sz="2000" u="none" cap="none" strike="noStrike">
                <a:solidFill>
                  <a:schemeClr val="dk2"/>
                </a:solidFill>
                <a:latin typeface="Arial"/>
                <a:ea typeface="Arial"/>
                <a:cs typeface="Arial"/>
                <a:sym typeface="Arial"/>
              </a:endParaRPr>
            </a:p>
          </p:txBody>
        </p:sp>
        <p:sp>
          <p:nvSpPr>
            <p:cNvPr id="400" name="Google Shape;400;p61"/>
            <p:cNvSpPr/>
            <p:nvPr/>
          </p:nvSpPr>
          <p:spPr>
            <a:xfrm>
              <a:off x="0" y="1942917"/>
              <a:ext cx="11614838" cy="781200"/>
            </a:xfrm>
            <a:prstGeom prst="rect">
              <a:avLst/>
            </a:prstGeom>
            <a:solidFill>
              <a:schemeClr val="lt1">
                <a:alpha val="89411"/>
              </a:schemeClr>
            </a:solidFill>
            <a:ln cap="flat" cmpd="sng" w="25400">
              <a:solidFill>
                <a:srgbClr val="FCD5F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 name="Google Shape;401;p61"/>
            <p:cNvSpPr/>
            <p:nvPr/>
          </p:nvSpPr>
          <p:spPr>
            <a:xfrm>
              <a:off x="580741" y="1485357"/>
              <a:ext cx="8130386" cy="915120"/>
            </a:xfrm>
            <a:prstGeom prst="roundRect">
              <a:avLst>
                <a:gd fmla="val 16667" name="adj"/>
              </a:avLst>
            </a:prstGeom>
            <a:solidFill>
              <a:srgbClr val="FCD5F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 name="Google Shape;402;p61"/>
            <p:cNvSpPr txBox="1"/>
            <p:nvPr/>
          </p:nvSpPr>
          <p:spPr>
            <a:xfrm>
              <a:off x="625413" y="1530029"/>
              <a:ext cx="8041042" cy="825776"/>
            </a:xfrm>
            <a:prstGeom prst="rect">
              <a:avLst/>
            </a:prstGeom>
            <a:noFill/>
            <a:ln>
              <a:noFill/>
            </a:ln>
          </p:spPr>
          <p:txBody>
            <a:bodyPr anchorCtr="0" anchor="ctr" bIns="0" lIns="307300" spcFirstLastPara="1" rIns="307300" wrap="square" tIns="0">
              <a:noAutofit/>
            </a:bodyPr>
            <a:lstStyle/>
            <a:p>
              <a:pPr indent="0" lvl="0" marL="0" marR="0" rtl="0" algn="l">
                <a:lnSpc>
                  <a:spcPct val="90000"/>
                </a:lnSpc>
                <a:spcBef>
                  <a:spcPts val="0"/>
                </a:spcBef>
                <a:spcAft>
                  <a:spcPts val="0"/>
                </a:spcAft>
                <a:buClr>
                  <a:srgbClr val="000000"/>
                </a:buClr>
                <a:buSzPts val="2000"/>
                <a:buFont typeface="Arial"/>
                <a:buNone/>
              </a:pPr>
              <a:r>
                <a:rPr b="1" i="0" lang="en-US" sz="2000" u="none" cap="none" strike="noStrike">
                  <a:solidFill>
                    <a:schemeClr val="dk2"/>
                  </a:solidFill>
                  <a:latin typeface="Arial"/>
                  <a:ea typeface="Arial"/>
                  <a:cs typeface="Arial"/>
                  <a:sym typeface="Arial"/>
                </a:rPr>
                <a:t>Self-Assessment</a:t>
              </a:r>
              <a:br>
                <a:rPr b="0" i="0" lang="en-US" sz="2000" u="none" cap="none" strike="noStrike">
                  <a:solidFill>
                    <a:schemeClr val="dk2"/>
                  </a:solidFill>
                  <a:latin typeface="Arial"/>
                  <a:ea typeface="Arial"/>
                  <a:cs typeface="Arial"/>
                  <a:sym typeface="Arial"/>
                </a:rPr>
              </a:br>
              <a:r>
                <a:rPr b="0" i="0" lang="en-US" sz="2000" u="none" cap="none" strike="noStrike">
                  <a:solidFill>
                    <a:schemeClr val="dk2"/>
                  </a:solidFill>
                  <a:latin typeface="Arial"/>
                  <a:ea typeface="Arial"/>
                  <a:cs typeface="Arial"/>
                  <a:sym typeface="Arial"/>
                </a:rPr>
                <a:t>• Use to help students reflect.</a:t>
              </a:r>
              <a:br>
                <a:rPr b="0" i="0" lang="en-US" sz="2000" u="none" cap="none" strike="noStrike">
                  <a:solidFill>
                    <a:schemeClr val="dk2"/>
                  </a:solidFill>
                  <a:latin typeface="Arial"/>
                  <a:ea typeface="Arial"/>
                  <a:cs typeface="Arial"/>
                  <a:sym typeface="Arial"/>
                </a:rPr>
              </a:br>
              <a:r>
                <a:rPr b="0" i="0" lang="en-US" sz="2000" u="none" cap="none" strike="noStrike">
                  <a:solidFill>
                    <a:schemeClr val="dk2"/>
                  </a:solidFill>
                  <a:latin typeface="Arial"/>
                  <a:ea typeface="Arial"/>
                  <a:cs typeface="Arial"/>
                  <a:sym typeface="Arial"/>
                </a:rPr>
                <a:t>• Try surveys, journals, or exit tickets.</a:t>
              </a:r>
              <a:endParaRPr b="0" i="0" sz="1400" u="none" cap="none" strike="noStrike">
                <a:solidFill>
                  <a:srgbClr val="000000"/>
                </a:solidFill>
                <a:latin typeface="Arial"/>
                <a:ea typeface="Arial"/>
                <a:cs typeface="Arial"/>
                <a:sym typeface="Arial"/>
              </a:endParaRPr>
            </a:p>
          </p:txBody>
        </p:sp>
        <p:sp>
          <p:nvSpPr>
            <p:cNvPr id="403" name="Google Shape;403;p61"/>
            <p:cNvSpPr/>
            <p:nvPr/>
          </p:nvSpPr>
          <p:spPr>
            <a:xfrm>
              <a:off x="0" y="3349077"/>
              <a:ext cx="11614838" cy="781200"/>
            </a:xfrm>
            <a:prstGeom prst="rect">
              <a:avLst/>
            </a:prstGeom>
            <a:solidFill>
              <a:schemeClr val="lt1">
                <a:alpha val="89411"/>
              </a:schemeClr>
            </a:solidFill>
            <a:ln cap="flat" cmpd="sng" w="25400">
              <a:solidFill>
                <a:srgbClr val="18CBD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 name="Google Shape;404;p61"/>
            <p:cNvSpPr/>
            <p:nvPr/>
          </p:nvSpPr>
          <p:spPr>
            <a:xfrm>
              <a:off x="580741" y="2891517"/>
              <a:ext cx="8130386" cy="915120"/>
            </a:xfrm>
            <a:prstGeom prst="roundRect">
              <a:avLst>
                <a:gd fmla="val 16667" name="adj"/>
              </a:avLst>
            </a:prstGeom>
            <a:solidFill>
              <a:srgbClr val="18CBDC"/>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 name="Google Shape;405;p61"/>
            <p:cNvSpPr txBox="1"/>
            <p:nvPr/>
          </p:nvSpPr>
          <p:spPr>
            <a:xfrm>
              <a:off x="625413" y="2936189"/>
              <a:ext cx="8041042" cy="825776"/>
            </a:xfrm>
            <a:prstGeom prst="rect">
              <a:avLst/>
            </a:prstGeom>
            <a:noFill/>
            <a:ln>
              <a:noFill/>
            </a:ln>
          </p:spPr>
          <p:txBody>
            <a:bodyPr anchorCtr="0" anchor="ctr" bIns="0" lIns="307300" spcFirstLastPara="1" rIns="307300" wrap="square" tIns="0">
              <a:noAutofit/>
            </a:bodyPr>
            <a:lstStyle/>
            <a:p>
              <a:pPr indent="0" lvl="0" marL="0" marR="0" rtl="0" algn="l">
                <a:lnSpc>
                  <a:spcPct val="90000"/>
                </a:lnSpc>
                <a:spcBef>
                  <a:spcPts val="0"/>
                </a:spcBef>
                <a:spcAft>
                  <a:spcPts val="0"/>
                </a:spcAft>
                <a:buClr>
                  <a:srgbClr val="000000"/>
                </a:buClr>
                <a:buSzPts val="2000"/>
                <a:buFont typeface="Arial"/>
                <a:buNone/>
              </a:pPr>
              <a:r>
                <a:rPr b="1" i="0" lang="en-US" sz="2000" u="none" cap="none" strike="noStrike">
                  <a:solidFill>
                    <a:schemeClr val="dk2"/>
                  </a:solidFill>
                  <a:latin typeface="Arial"/>
                  <a:ea typeface="Arial"/>
                  <a:cs typeface="Arial"/>
                  <a:sym typeface="Arial"/>
                </a:rPr>
                <a:t>Peer Feedback</a:t>
              </a:r>
              <a:br>
                <a:rPr b="0" i="0" lang="en-US" sz="2000" u="none" cap="none" strike="noStrike">
                  <a:solidFill>
                    <a:schemeClr val="dk2"/>
                  </a:solidFill>
                  <a:latin typeface="Arial"/>
                  <a:ea typeface="Arial"/>
                  <a:cs typeface="Arial"/>
                  <a:sym typeface="Arial"/>
                </a:rPr>
              </a:br>
              <a:r>
                <a:rPr b="0" i="0" lang="en-US" sz="2000" u="none" cap="none" strike="noStrike">
                  <a:solidFill>
                    <a:schemeClr val="dk2"/>
                  </a:solidFill>
                  <a:latin typeface="Arial"/>
                  <a:ea typeface="Arial"/>
                  <a:cs typeface="Arial"/>
                  <a:sym typeface="Arial"/>
                </a:rPr>
                <a:t>• Use during group work.</a:t>
              </a:r>
              <a:br>
                <a:rPr b="0" i="0" lang="en-US" sz="2000" u="none" cap="none" strike="noStrike">
                  <a:solidFill>
                    <a:schemeClr val="dk2"/>
                  </a:solidFill>
                  <a:latin typeface="Arial"/>
                  <a:ea typeface="Arial"/>
                  <a:cs typeface="Arial"/>
                  <a:sym typeface="Arial"/>
                </a:rPr>
              </a:br>
              <a:r>
                <a:rPr b="0" i="0" lang="en-US" sz="2000" u="none" cap="none" strike="noStrike">
                  <a:solidFill>
                    <a:schemeClr val="dk2"/>
                  </a:solidFill>
                  <a:latin typeface="Arial"/>
                  <a:ea typeface="Arial"/>
                  <a:cs typeface="Arial"/>
                  <a:sym typeface="Arial"/>
                </a:rPr>
                <a:t>• Provide sentence starters for constructive feedback.</a:t>
              </a:r>
              <a:endParaRPr b="0" i="0" sz="2000" u="none" cap="none" strike="noStrike">
                <a:solidFill>
                  <a:schemeClr val="dk2"/>
                </a:solidFill>
                <a:latin typeface="Arial"/>
                <a:ea typeface="Arial"/>
                <a:cs typeface="Arial"/>
                <a:sym typeface="Arial"/>
              </a:endParaRPr>
            </a:p>
          </p:txBody>
        </p:sp>
        <p:sp>
          <p:nvSpPr>
            <p:cNvPr id="406" name="Google Shape;406;p61"/>
            <p:cNvSpPr/>
            <p:nvPr/>
          </p:nvSpPr>
          <p:spPr>
            <a:xfrm>
              <a:off x="0" y="4755237"/>
              <a:ext cx="11614838" cy="781200"/>
            </a:xfrm>
            <a:prstGeom prst="rect">
              <a:avLst/>
            </a:prstGeom>
            <a:solidFill>
              <a:schemeClr val="lt1">
                <a:alpha val="89411"/>
              </a:schemeClr>
            </a:solidFill>
            <a:ln cap="flat" cmpd="sng" w="25400">
              <a:solidFill>
                <a:srgbClr val="A987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 name="Google Shape;407;p61"/>
            <p:cNvSpPr/>
            <p:nvPr/>
          </p:nvSpPr>
          <p:spPr>
            <a:xfrm>
              <a:off x="580741" y="4297678"/>
              <a:ext cx="8130386" cy="915120"/>
            </a:xfrm>
            <a:prstGeom prst="roundRect">
              <a:avLst>
                <a:gd fmla="val 16667" name="adj"/>
              </a:avLst>
            </a:prstGeom>
            <a:solidFill>
              <a:srgbClr val="A987F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 name="Google Shape;408;p61"/>
            <p:cNvSpPr txBox="1"/>
            <p:nvPr/>
          </p:nvSpPr>
          <p:spPr>
            <a:xfrm>
              <a:off x="625413" y="4342350"/>
              <a:ext cx="8041042" cy="825776"/>
            </a:xfrm>
            <a:prstGeom prst="rect">
              <a:avLst/>
            </a:prstGeom>
            <a:noFill/>
            <a:ln>
              <a:noFill/>
            </a:ln>
          </p:spPr>
          <p:txBody>
            <a:bodyPr anchorCtr="0" anchor="ctr" bIns="0" lIns="307300" spcFirstLastPara="1" rIns="307300" wrap="square" tIns="0">
              <a:noAutofit/>
            </a:bodyPr>
            <a:lstStyle/>
            <a:p>
              <a:pPr indent="0" lvl="0" marL="0" marR="0" rtl="0" algn="l">
                <a:lnSpc>
                  <a:spcPct val="90000"/>
                </a:lnSpc>
                <a:spcBef>
                  <a:spcPts val="0"/>
                </a:spcBef>
                <a:spcAft>
                  <a:spcPts val="0"/>
                </a:spcAft>
                <a:buClr>
                  <a:srgbClr val="000000"/>
                </a:buClr>
                <a:buSzPts val="2000"/>
                <a:buFont typeface="Arial"/>
                <a:buNone/>
              </a:pPr>
              <a:r>
                <a:rPr b="1" i="0" lang="en-US" sz="2000" u="none" cap="none" strike="noStrike">
                  <a:solidFill>
                    <a:schemeClr val="dk2"/>
                  </a:solidFill>
                  <a:latin typeface="Arial"/>
                  <a:ea typeface="Arial"/>
                  <a:cs typeface="Arial"/>
                  <a:sym typeface="Arial"/>
                </a:rPr>
                <a:t>Digital Check-ins</a:t>
              </a:r>
              <a:br>
                <a:rPr b="0" i="0" lang="en-US" sz="2000" u="none" cap="none" strike="noStrike">
                  <a:solidFill>
                    <a:schemeClr val="dk2"/>
                  </a:solidFill>
                  <a:latin typeface="Arial"/>
                  <a:ea typeface="Arial"/>
                  <a:cs typeface="Arial"/>
                  <a:sym typeface="Arial"/>
                </a:rPr>
              </a:br>
              <a:r>
                <a:rPr b="0" i="0" lang="en-US" sz="2000" u="none" cap="none" strike="noStrike">
                  <a:solidFill>
                    <a:schemeClr val="dk2"/>
                  </a:solidFill>
                  <a:latin typeface="Arial"/>
                  <a:ea typeface="Arial"/>
                  <a:cs typeface="Arial"/>
                  <a:sym typeface="Arial"/>
                </a:rPr>
                <a:t>• Use for quick insights.</a:t>
              </a:r>
              <a:br>
                <a:rPr b="0" i="0" lang="en-US" sz="2000" u="none" cap="none" strike="noStrike">
                  <a:solidFill>
                    <a:schemeClr val="dk2"/>
                  </a:solidFill>
                  <a:latin typeface="Arial"/>
                  <a:ea typeface="Arial"/>
                  <a:cs typeface="Arial"/>
                  <a:sym typeface="Arial"/>
                </a:rPr>
              </a:br>
              <a:r>
                <a:rPr b="0" i="0" lang="en-US" sz="2000" u="none" cap="none" strike="noStrike">
                  <a:solidFill>
                    <a:schemeClr val="dk2"/>
                  </a:solidFill>
                  <a:latin typeface="Arial"/>
                  <a:ea typeface="Arial"/>
                  <a:cs typeface="Arial"/>
                  <a:sym typeface="Arial"/>
                </a:rPr>
                <a:t>• Ask simple questions using emojis, traffic lights, or polls.</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62"/>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a:t>Matching Goals With Assessment Methods</a:t>
            </a:r>
            <a:endParaRPr b="1"/>
          </a:p>
        </p:txBody>
      </p:sp>
      <p:graphicFrame>
        <p:nvGraphicFramePr>
          <p:cNvPr id="415" name="Google Shape;415;p62"/>
          <p:cNvGraphicFramePr/>
          <p:nvPr/>
        </p:nvGraphicFramePr>
        <p:xfrm>
          <a:off x="271849" y="1161534"/>
          <a:ext cx="3000000" cy="3000000"/>
        </p:xfrm>
        <a:graphic>
          <a:graphicData uri="http://schemas.openxmlformats.org/drawingml/2006/table">
            <a:tbl>
              <a:tblPr>
                <a:noFill/>
                <a:tableStyleId>{B3BF1985-460D-43CC-98BD-B1263A9F2F08}</a:tableStyleId>
              </a:tblPr>
              <a:tblGrid>
                <a:gridCol w="5885225"/>
                <a:gridCol w="5885225"/>
              </a:tblGrid>
              <a:tr h="910275">
                <a:tc>
                  <a:txBody>
                    <a:bodyPr/>
                    <a:lstStyle/>
                    <a:p>
                      <a:pPr indent="0" lvl="0" marL="0" marR="0" rtl="0" algn="l">
                        <a:lnSpc>
                          <a:spcPct val="100000"/>
                        </a:lnSpc>
                        <a:spcBef>
                          <a:spcPts val="0"/>
                        </a:spcBef>
                        <a:spcAft>
                          <a:spcPts val="0"/>
                        </a:spcAft>
                        <a:buClr>
                          <a:srgbClr val="000000"/>
                        </a:buClr>
                        <a:buSzPts val="2400"/>
                        <a:buFont typeface="Arial"/>
                        <a:buNone/>
                      </a:pPr>
                      <a:r>
                        <a:rPr b="1" lang="en-US" sz="2400" u="none" cap="none" strike="noStrike"/>
                        <a:t>Goal</a:t>
                      </a:r>
                      <a:endParaRPr sz="2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400"/>
                        <a:buFont typeface="Arial"/>
                        <a:buNone/>
                      </a:pPr>
                      <a:r>
                        <a:rPr b="1" lang="en-US" sz="2400" u="none" cap="none" strike="noStrike"/>
                        <a:t>Best Methods</a:t>
                      </a:r>
                      <a:endParaRPr sz="2400" u="none" cap="none" strike="noStrike"/>
                    </a:p>
                  </a:txBody>
                  <a:tcPr marT="45725" marB="45725" marR="91450" marL="91450" anchor="ctr"/>
                </a:tc>
              </a:tr>
              <a:tr h="910275">
                <a:tc>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t>Identify classroom-wide patterns</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t>Observation, Digital Check-ins</a:t>
                      </a:r>
                      <a:endParaRPr sz="1400" u="none" cap="none" strike="noStrike"/>
                    </a:p>
                  </a:txBody>
                  <a:tcPr marT="45725" marB="45725" marR="91450" marL="91450" anchor="ctr"/>
                </a:tc>
              </a:tr>
              <a:tr h="910275">
                <a:tc>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t>Promote student self-awareness</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t>Self-assessment, Check-ins</a:t>
                      </a:r>
                      <a:endParaRPr sz="1400" u="none" cap="none" strike="noStrike"/>
                    </a:p>
                  </a:txBody>
                  <a:tcPr marT="45725" marB="45725" marR="91450" marL="91450" anchor="ctr"/>
                </a:tc>
              </a:tr>
              <a:tr h="910275">
                <a:tc>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t>Support collaboration</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t>Peer Feedback</a:t>
                      </a:r>
                      <a:endParaRPr sz="1400" u="none" cap="none" strike="noStrike"/>
                    </a:p>
                  </a:txBody>
                  <a:tcPr marT="45725" marB="45725" marR="91450" marL="91450" anchor="ctr"/>
                </a:tc>
              </a:tr>
              <a:tr h="910275">
                <a:tc>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t>Track individual progress</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t>Discussions, Self-Assessment</a:t>
                      </a:r>
                      <a:endParaRPr sz="1400" u="none" cap="none" strike="noStrike"/>
                    </a:p>
                  </a:txBody>
                  <a:tcPr marT="45725" marB="45725" marR="91450" marL="91450" anchor="ctr"/>
                </a:tc>
              </a:tr>
              <a:tr h="910275">
                <a:tc>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t>Foster a reflective classroom culture</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t>A mix of all methods over time</a:t>
                      </a:r>
                      <a:endParaRPr sz="1400" u="none" cap="none" strike="noStrike"/>
                    </a:p>
                  </a:txBody>
                  <a:tcPr marT="45725" marB="45725" marR="91450" marL="91450" anchor="ctr"/>
                </a:tc>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63"/>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a:t>From Assessment to Dialogue</a:t>
            </a:r>
            <a:endParaRPr/>
          </a:p>
        </p:txBody>
      </p:sp>
      <p:sp>
        <p:nvSpPr>
          <p:cNvPr id="421" name="Google Shape;421;p63"/>
          <p:cNvSpPr txBox="1"/>
          <p:nvPr>
            <p:ph idx="1" type="body"/>
          </p:nvPr>
        </p:nvSpPr>
        <p:spPr>
          <a:xfrm>
            <a:off x="97971" y="881743"/>
            <a:ext cx="11944350" cy="5870121"/>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1"/>
              </a:buClr>
              <a:buSzPts val="1800"/>
              <a:buFont typeface="Arial"/>
              <a:buNone/>
            </a:pPr>
            <a:r>
              <a:t/>
            </a:r>
            <a:endParaRPr sz="2400"/>
          </a:p>
          <a:p>
            <a:pPr indent="-228600" lvl="0" marL="457200" marR="0" rtl="0" algn="l">
              <a:lnSpc>
                <a:spcPct val="90000"/>
              </a:lnSpc>
              <a:spcBef>
                <a:spcPts val="1000"/>
              </a:spcBef>
              <a:spcAft>
                <a:spcPts val="0"/>
              </a:spcAft>
              <a:buClr>
                <a:schemeClr val="dk1"/>
              </a:buClr>
              <a:buSzPts val="1800"/>
              <a:buFont typeface="Arial"/>
              <a:buNone/>
            </a:pPr>
            <a:r>
              <a:rPr lang="en-US" sz="2400"/>
              <a:t>To understand students’ digital well-being more deeply, you also need to:</a:t>
            </a:r>
            <a:endParaRPr/>
          </a:p>
          <a:p>
            <a:pPr indent="-228600" lvl="0" marL="457200" marR="0" rtl="0" algn="l">
              <a:lnSpc>
                <a:spcPct val="90000"/>
              </a:lnSpc>
              <a:spcBef>
                <a:spcPts val="1000"/>
              </a:spcBef>
              <a:spcAft>
                <a:spcPts val="0"/>
              </a:spcAft>
              <a:buClr>
                <a:schemeClr val="dk1"/>
              </a:buClr>
              <a:buSzPts val="1800"/>
              <a:buFont typeface="Arial"/>
              <a:buNone/>
            </a:pPr>
            <a:br>
              <a:rPr lang="en-US" sz="2400"/>
            </a:br>
            <a:r>
              <a:rPr lang="en-US" sz="2400"/>
              <a:t>• Create space for open discussion</a:t>
            </a:r>
            <a:br>
              <a:rPr lang="en-US" sz="2400"/>
            </a:br>
            <a:r>
              <a:rPr lang="en-US" sz="2400"/>
              <a:t>• Use simple prompts that help students express their experiences</a:t>
            </a:r>
            <a:br>
              <a:rPr lang="en-US" sz="2400"/>
            </a:br>
            <a:r>
              <a:rPr lang="en-US" sz="2400"/>
              <a:t>• Build a classroom environment where they feel safe to share</a:t>
            </a:r>
            <a:endParaRPr/>
          </a:p>
          <a:p>
            <a:pPr indent="-228600" lvl="0" marL="457200" marR="0" rtl="0" algn="l">
              <a:lnSpc>
                <a:spcPct val="90000"/>
              </a:lnSpc>
              <a:spcBef>
                <a:spcPts val="1000"/>
              </a:spcBef>
              <a:spcAft>
                <a:spcPts val="0"/>
              </a:spcAft>
              <a:buClr>
                <a:schemeClr val="dk1"/>
              </a:buClr>
              <a:buSzPts val="1800"/>
              <a:buFont typeface="Arial"/>
              <a:buNone/>
            </a:pPr>
            <a:r>
              <a:t/>
            </a:r>
            <a:endParaRPr sz="2400"/>
          </a:p>
          <a:p>
            <a:pPr indent="-228600" lvl="0" marL="457200" marR="0" rtl="0" algn="l">
              <a:lnSpc>
                <a:spcPct val="90000"/>
              </a:lnSpc>
              <a:spcBef>
                <a:spcPts val="1000"/>
              </a:spcBef>
              <a:spcAft>
                <a:spcPts val="0"/>
              </a:spcAft>
              <a:buClr>
                <a:schemeClr val="dk1"/>
              </a:buClr>
              <a:buSzPts val="1800"/>
              <a:buFont typeface="Arial"/>
              <a:buNone/>
            </a:pPr>
            <a:r>
              <a:rPr lang="en-US" sz="2400"/>
              <a:t>The next slides focus on conversation starters and psychological safety.</a:t>
            </a:r>
            <a:endParaRPr/>
          </a:p>
          <a:p>
            <a:pPr indent="-228600" lvl="0" marL="457200" marR="0" rtl="0" algn="l">
              <a:lnSpc>
                <a:spcPct val="90000"/>
              </a:lnSpc>
              <a:spcBef>
                <a:spcPts val="1000"/>
              </a:spcBef>
              <a:spcAft>
                <a:spcPts val="0"/>
              </a:spcAft>
              <a:buClr>
                <a:schemeClr val="dk1"/>
              </a:buClr>
              <a:buSzPts val="1800"/>
              <a:buFont typeface="Arial"/>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21"/>
          <p:cNvSpPr txBox="1"/>
          <p:nvPr>
            <p:ph type="ctrTitle"/>
          </p:nvPr>
        </p:nvSpPr>
        <p:spPr>
          <a:xfrm>
            <a:off x="2179865" y="2774849"/>
            <a:ext cx="7832271" cy="160019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000"/>
              <a:buFont typeface="Arial"/>
              <a:buNone/>
            </a:pPr>
            <a:r>
              <a:rPr b="1" lang="en-US" sz="2400"/>
              <a:t>Unit 2.1 Understanding Teachers' Digital Well-being </a:t>
            </a:r>
            <a:br>
              <a:rPr b="1" lang="en-US" sz="2400"/>
            </a:br>
            <a:endParaRPr b="1" sz="2400"/>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64"/>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a:t>Conversation Starters for Digital Well-being</a:t>
            </a:r>
            <a:endParaRPr/>
          </a:p>
        </p:txBody>
      </p:sp>
      <p:sp>
        <p:nvSpPr>
          <p:cNvPr id="427" name="Google Shape;427;p64"/>
          <p:cNvSpPr txBox="1"/>
          <p:nvPr>
            <p:ph idx="1" type="body"/>
          </p:nvPr>
        </p:nvSpPr>
        <p:spPr>
          <a:xfrm>
            <a:off x="97970" y="881743"/>
            <a:ext cx="11554451" cy="5870121"/>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1"/>
              </a:buClr>
              <a:buSzPts val="1800"/>
              <a:buFont typeface="Arial"/>
              <a:buNone/>
            </a:pPr>
            <a:r>
              <a:t/>
            </a:r>
            <a:endParaRPr b="1" sz="2800"/>
          </a:p>
          <a:p>
            <a:pPr indent="-228600" lvl="0" marL="457200" marR="0" rtl="0" algn="l">
              <a:lnSpc>
                <a:spcPct val="90000"/>
              </a:lnSpc>
              <a:spcBef>
                <a:spcPts val="1000"/>
              </a:spcBef>
              <a:spcAft>
                <a:spcPts val="0"/>
              </a:spcAft>
              <a:buClr>
                <a:schemeClr val="dk1"/>
              </a:buClr>
              <a:buSzPts val="1800"/>
              <a:buFont typeface="Arial"/>
              <a:buNone/>
            </a:pPr>
            <a:r>
              <a:rPr b="1" lang="en-US" sz="2800"/>
              <a:t>Use these prompts to support open, safe discussions:</a:t>
            </a:r>
            <a:endParaRPr/>
          </a:p>
          <a:p>
            <a:pPr indent="-228600" lvl="0" marL="457200" marR="0" rtl="0" algn="l">
              <a:lnSpc>
                <a:spcPct val="90000"/>
              </a:lnSpc>
              <a:spcBef>
                <a:spcPts val="1000"/>
              </a:spcBef>
              <a:spcAft>
                <a:spcPts val="0"/>
              </a:spcAft>
              <a:buClr>
                <a:schemeClr val="dk1"/>
              </a:buClr>
              <a:buSzPts val="1800"/>
              <a:buFont typeface="Arial"/>
              <a:buNone/>
            </a:pPr>
            <a:r>
              <a:t/>
            </a:r>
            <a:endParaRPr sz="2800"/>
          </a:p>
          <a:p>
            <a:pPr indent="-12700" lvl="0" marL="457200" rtl="0" algn="l">
              <a:lnSpc>
                <a:spcPct val="90000"/>
              </a:lnSpc>
              <a:spcBef>
                <a:spcPts val="1000"/>
              </a:spcBef>
              <a:spcAft>
                <a:spcPts val="0"/>
              </a:spcAft>
              <a:buSzPts val="1800"/>
              <a:buNone/>
            </a:pPr>
            <a:r>
              <a:rPr lang="en-US" sz="2400"/>
              <a:t>• What helps you feel good online?</a:t>
            </a:r>
            <a:br>
              <a:rPr lang="en-US" sz="2400"/>
            </a:br>
            <a:r>
              <a:rPr lang="en-US" sz="2400"/>
              <a:t>• What makes digital learning easier or harder for you?</a:t>
            </a:r>
            <a:br>
              <a:rPr lang="en-US" sz="2400"/>
            </a:br>
            <a:r>
              <a:rPr lang="en-US" sz="2400"/>
              <a:t>• When does technology help you connect? When does it get in the way?</a:t>
            </a:r>
            <a:br>
              <a:rPr lang="en-US" sz="2400"/>
            </a:br>
            <a:r>
              <a:rPr lang="en-US" sz="2400"/>
              <a:t>• What digital habits make you feel stressed or tired?</a:t>
            </a:r>
            <a:br>
              <a:rPr lang="en-US" sz="2400"/>
            </a:br>
            <a:r>
              <a:rPr lang="en-US" sz="2400"/>
              <a:t>• What digital habits make you feel proud or confident?</a:t>
            </a:r>
            <a:endParaRPr/>
          </a:p>
          <a:p>
            <a:pPr indent="-228600" lvl="0" marL="457200" marR="0" rtl="0" algn="l">
              <a:lnSpc>
                <a:spcPct val="90000"/>
              </a:lnSpc>
              <a:spcBef>
                <a:spcPts val="1000"/>
              </a:spcBef>
              <a:spcAft>
                <a:spcPts val="0"/>
              </a:spcAft>
              <a:buClr>
                <a:schemeClr val="dk1"/>
              </a:buClr>
              <a:buSzPts val="1800"/>
              <a:buFont typeface="Arial"/>
              <a:buNone/>
            </a:pPr>
            <a:r>
              <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65"/>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a:t>Creating Psychological Safety</a:t>
            </a:r>
            <a:endParaRPr/>
          </a:p>
        </p:txBody>
      </p:sp>
      <p:sp>
        <p:nvSpPr>
          <p:cNvPr id="433" name="Google Shape;433;p65"/>
          <p:cNvSpPr txBox="1"/>
          <p:nvPr>
            <p:ph idx="1" type="body"/>
          </p:nvPr>
        </p:nvSpPr>
        <p:spPr>
          <a:xfrm>
            <a:off x="97971" y="881743"/>
            <a:ext cx="11944350" cy="5870121"/>
          </a:xfrm>
          <a:prstGeom prst="rect">
            <a:avLst/>
          </a:prstGeom>
          <a:noFill/>
          <a:ln>
            <a:noFill/>
          </a:ln>
        </p:spPr>
        <p:txBody>
          <a:bodyPr anchorCtr="0" anchor="t" bIns="45700" lIns="91425" spcFirstLastPara="1" rIns="91425" wrap="square" tIns="45700">
            <a:noAutofit/>
          </a:bodyPr>
          <a:lstStyle/>
          <a:p>
            <a:pPr indent="-12700" lvl="0" marL="457200" rtl="0" algn="l">
              <a:lnSpc>
                <a:spcPct val="90000"/>
              </a:lnSpc>
              <a:spcBef>
                <a:spcPts val="1000"/>
              </a:spcBef>
              <a:spcAft>
                <a:spcPts val="0"/>
              </a:spcAft>
              <a:buSzPts val="1800"/>
              <a:buNone/>
            </a:pPr>
            <a:r>
              <a:t/>
            </a:r>
            <a:endParaRPr sz="2400"/>
          </a:p>
          <a:p>
            <a:pPr indent="-12700" lvl="0" marL="457200" rtl="0" algn="l">
              <a:lnSpc>
                <a:spcPct val="90000"/>
              </a:lnSpc>
              <a:spcBef>
                <a:spcPts val="1000"/>
              </a:spcBef>
              <a:spcAft>
                <a:spcPts val="0"/>
              </a:spcAft>
              <a:buSzPts val="1800"/>
              <a:buNone/>
            </a:pPr>
            <a:r>
              <a:rPr b="1" lang="en-US" sz="2400"/>
              <a:t>A safe classroom encourages honest conversations about digital well-being.</a:t>
            </a:r>
            <a:br>
              <a:rPr b="1" lang="en-US" sz="2400"/>
            </a:br>
            <a:r>
              <a:rPr b="1" lang="en-US" sz="2400"/>
              <a:t>Support this by:</a:t>
            </a:r>
            <a:endParaRPr/>
          </a:p>
          <a:p>
            <a:pPr indent="-12700" lvl="0" marL="457200" rtl="0" algn="l">
              <a:lnSpc>
                <a:spcPct val="90000"/>
              </a:lnSpc>
              <a:spcBef>
                <a:spcPts val="1000"/>
              </a:spcBef>
              <a:spcAft>
                <a:spcPts val="0"/>
              </a:spcAft>
              <a:buSzPts val="1800"/>
              <a:buNone/>
            </a:pPr>
            <a:r>
              <a:t/>
            </a:r>
            <a:endParaRPr sz="2400"/>
          </a:p>
          <a:p>
            <a:pPr indent="-12700" lvl="0" marL="457200" rtl="0" algn="l">
              <a:lnSpc>
                <a:spcPct val="90000"/>
              </a:lnSpc>
              <a:spcBef>
                <a:spcPts val="1000"/>
              </a:spcBef>
              <a:spcAft>
                <a:spcPts val="0"/>
              </a:spcAft>
              <a:buSzPts val="1800"/>
              <a:buNone/>
            </a:pPr>
            <a:r>
              <a:rPr lang="en-US" sz="2400"/>
              <a:t>• Setting clear expectations for respect</a:t>
            </a:r>
            <a:br>
              <a:rPr lang="en-US" sz="2400"/>
            </a:br>
            <a:r>
              <a:rPr lang="en-US" sz="2400"/>
              <a:t>• Actively listening without judgment</a:t>
            </a:r>
            <a:br>
              <a:rPr lang="en-US" sz="2400"/>
            </a:br>
            <a:r>
              <a:rPr lang="en-US" sz="2400"/>
              <a:t>• Modelling openness as an educator</a:t>
            </a:r>
            <a:br>
              <a:rPr lang="en-US" sz="2400"/>
            </a:br>
            <a:r>
              <a:rPr lang="en-US" sz="2400"/>
              <a:t>• Using structured dialogue strategies (e.g., think–pair–share, restorative circles)</a:t>
            </a:r>
            <a:endParaRPr/>
          </a:p>
          <a:p>
            <a:pPr indent="-228600" lvl="0" marL="457200" marR="0" rtl="0" algn="l">
              <a:lnSpc>
                <a:spcPct val="90000"/>
              </a:lnSpc>
              <a:spcBef>
                <a:spcPts val="1000"/>
              </a:spcBef>
              <a:spcAft>
                <a:spcPts val="0"/>
              </a:spcAft>
              <a:buClr>
                <a:schemeClr val="dk1"/>
              </a:buClr>
              <a:buSzPts val="1800"/>
              <a:buFont typeface="Arial"/>
              <a:buNone/>
            </a:pPr>
            <a:r>
              <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66"/>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a:t>Activity: Planning a Digital Assessment Activity</a:t>
            </a:r>
            <a:endParaRPr/>
          </a:p>
        </p:txBody>
      </p:sp>
      <p:sp>
        <p:nvSpPr>
          <p:cNvPr id="439" name="Google Shape;439;p66"/>
          <p:cNvSpPr txBox="1"/>
          <p:nvPr>
            <p:ph idx="1" type="body"/>
          </p:nvPr>
        </p:nvSpPr>
        <p:spPr>
          <a:xfrm>
            <a:off x="97971" y="881743"/>
            <a:ext cx="11944350" cy="5870121"/>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1"/>
              </a:buClr>
              <a:buSzPts val="1800"/>
              <a:buFont typeface="Arial"/>
              <a:buNone/>
            </a:pPr>
            <a:r>
              <a:t/>
            </a:r>
            <a:endParaRPr sz="2400"/>
          </a:p>
          <a:p>
            <a:pPr indent="-12700" lvl="0" marL="271463" rtl="0" algn="l">
              <a:lnSpc>
                <a:spcPct val="90000"/>
              </a:lnSpc>
              <a:spcBef>
                <a:spcPts val="1000"/>
              </a:spcBef>
              <a:spcAft>
                <a:spcPts val="0"/>
              </a:spcAft>
              <a:buSzPts val="1800"/>
              <a:buNone/>
            </a:pPr>
            <a:r>
              <a:rPr lang="en-US" sz="2400"/>
              <a:t>In this activity, you will design a simple digital assessment for your class. Use the examples from the previous slides to guide your choices.</a:t>
            </a:r>
            <a:endParaRPr/>
          </a:p>
          <a:p>
            <a:pPr indent="-12700" lvl="0" marL="271463" rtl="0" algn="l">
              <a:lnSpc>
                <a:spcPct val="90000"/>
              </a:lnSpc>
              <a:spcBef>
                <a:spcPts val="1000"/>
              </a:spcBef>
              <a:spcAft>
                <a:spcPts val="0"/>
              </a:spcAft>
              <a:buSzPts val="1800"/>
              <a:buNone/>
            </a:pPr>
            <a:br>
              <a:rPr lang="en-US" sz="2400"/>
            </a:br>
            <a:r>
              <a:rPr b="1" lang="en-US" sz="2400"/>
              <a:t>Think about:</a:t>
            </a:r>
            <a:endParaRPr/>
          </a:p>
          <a:p>
            <a:pPr indent="-12700" lvl="0" marL="271463" rtl="0" algn="l">
              <a:lnSpc>
                <a:spcPct val="90000"/>
              </a:lnSpc>
              <a:spcBef>
                <a:spcPts val="1000"/>
              </a:spcBef>
              <a:spcAft>
                <a:spcPts val="0"/>
              </a:spcAft>
              <a:buSzPts val="1800"/>
              <a:buNone/>
            </a:pPr>
            <a:br>
              <a:rPr lang="en-US" sz="2400"/>
            </a:br>
            <a:r>
              <a:rPr lang="en-US" sz="2400"/>
              <a:t>• What you want to understand about your students’ digital well-being</a:t>
            </a:r>
            <a:br>
              <a:rPr lang="en-US" sz="2400"/>
            </a:br>
            <a:r>
              <a:rPr lang="en-US" sz="2400"/>
              <a:t>• Which method fits best (observation, check-in, self-assessment, peer feedback)</a:t>
            </a:r>
            <a:br>
              <a:rPr lang="en-US" sz="2400"/>
            </a:br>
            <a:r>
              <a:rPr lang="en-US" sz="2400"/>
              <a:t>• How you will use the results to support classroom routines</a:t>
            </a:r>
            <a:endParaRPr/>
          </a:p>
          <a:p>
            <a:pPr indent="-228600" lvl="0" marL="457200" marR="0" rtl="0" algn="l">
              <a:lnSpc>
                <a:spcPct val="90000"/>
              </a:lnSpc>
              <a:spcBef>
                <a:spcPts val="1000"/>
              </a:spcBef>
              <a:spcAft>
                <a:spcPts val="0"/>
              </a:spcAft>
              <a:buClr>
                <a:schemeClr val="dk1"/>
              </a:buClr>
              <a:buSzPts val="1800"/>
              <a:buFont typeface="Arial"/>
              <a:buNone/>
            </a:pPr>
            <a:r>
              <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67"/>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a:t>Conversation Starters by PERMA Domain</a:t>
            </a:r>
            <a:endParaRPr b="1"/>
          </a:p>
        </p:txBody>
      </p:sp>
      <p:graphicFrame>
        <p:nvGraphicFramePr>
          <p:cNvPr id="445" name="Google Shape;445;p67"/>
          <p:cNvGraphicFramePr/>
          <p:nvPr/>
        </p:nvGraphicFramePr>
        <p:xfrm>
          <a:off x="455140" y="1458096"/>
          <a:ext cx="3000000" cy="3000000"/>
        </p:xfrm>
        <a:graphic>
          <a:graphicData uri="http://schemas.openxmlformats.org/drawingml/2006/table">
            <a:tbl>
              <a:tblPr>
                <a:noFill/>
                <a:tableStyleId>{B3BF1985-460D-43CC-98BD-B1263A9F2F08}</a:tableStyleId>
              </a:tblPr>
              <a:tblGrid>
                <a:gridCol w="5640850"/>
                <a:gridCol w="5640850"/>
              </a:tblGrid>
              <a:tr h="660200">
                <a:tc>
                  <a:txBody>
                    <a:bodyPr/>
                    <a:lstStyle/>
                    <a:p>
                      <a:pPr indent="0" lvl="0" marL="0" marR="0" rtl="0" algn="l">
                        <a:lnSpc>
                          <a:spcPct val="100000"/>
                        </a:lnSpc>
                        <a:spcBef>
                          <a:spcPts val="0"/>
                        </a:spcBef>
                        <a:spcAft>
                          <a:spcPts val="0"/>
                        </a:spcAft>
                        <a:buClr>
                          <a:srgbClr val="000000"/>
                        </a:buClr>
                        <a:buSzPts val="2400"/>
                        <a:buFont typeface="Arial"/>
                        <a:buNone/>
                      </a:pPr>
                      <a:r>
                        <a:rPr b="1" lang="en-US" sz="2400" u="none" cap="none" strike="noStrike"/>
                        <a:t>Prompt</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400"/>
                        <a:buFont typeface="Arial"/>
                        <a:buNone/>
                      </a:pPr>
                      <a:r>
                        <a:rPr b="1" lang="en-US" sz="2400" u="none" cap="none" strike="noStrike"/>
                        <a:t>Purpose</a:t>
                      </a:r>
                      <a:endParaRPr sz="1400" u="none" cap="none" strike="noStrike"/>
                    </a:p>
                  </a:txBody>
                  <a:tcPr marT="45725" marB="45725" marR="91450" marL="91450" anchor="ctr"/>
                </a:tc>
              </a:tr>
              <a:tr h="660200">
                <a:tc>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t>“What made you feel good or bad online today?”</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t>Build emotional awareness</a:t>
                      </a:r>
                      <a:endParaRPr sz="1400" u="none" cap="none" strike="noStrike"/>
                    </a:p>
                  </a:txBody>
                  <a:tcPr marT="45725" marB="45725" marR="91450" marL="91450" anchor="ctr"/>
                </a:tc>
              </a:tr>
              <a:tr h="660200">
                <a:tc>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t>“What negative effects can too much screen time have?”</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t>Discuss emotional impact</a:t>
                      </a:r>
                      <a:endParaRPr sz="1400" u="none" cap="none" strike="noStrike"/>
                    </a:p>
                  </a:txBody>
                  <a:tcPr marT="45725" marB="45725" marR="91450" marL="91450" anchor="ctr"/>
                </a:tc>
              </a:tr>
              <a:tr h="660200">
                <a:tc>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t>“What helped you stay focused today?”</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t>Identify supportive habits</a:t>
                      </a:r>
                      <a:endParaRPr sz="1400" u="none" cap="none" strike="noStrike"/>
                    </a:p>
                  </a:txBody>
                  <a:tcPr marT="45725" marB="45725" marR="91450" marL="91450" anchor="ctr"/>
                </a:tc>
              </a:tr>
              <a:tr h="660200">
                <a:tc>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t>“What distracted you today?”</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t>Explore barriers</a:t>
                      </a:r>
                      <a:endParaRPr sz="1400" u="none" cap="none" strike="noStrike"/>
                    </a:p>
                  </a:txBody>
                  <a:tcPr marT="45725" marB="45725" marR="91450" marL="91450" anchor="ctr"/>
                </a:tc>
              </a:tr>
              <a:tr h="660200">
                <a:tc>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t>“How long did you feel focused or distracted?”</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t>Strengthen self-monitoring</a:t>
                      </a:r>
                      <a:endParaRPr sz="1400" u="none" cap="none" strike="noStrike"/>
                    </a:p>
                  </a:txBody>
                  <a:tcPr marT="45725" marB="45725" marR="91450" marL="91450" anchor="ctr"/>
                </a:tc>
              </a:tr>
              <a:tr h="660200">
                <a:tc>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t>“What are you grateful for today?”</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t>Promote positive reflection</a:t>
                      </a:r>
                      <a:endParaRPr sz="1400" u="none" cap="none" strike="noStrike"/>
                    </a:p>
                  </a:txBody>
                  <a:tcPr marT="45725" marB="45725" marR="91450" marL="91450" anchor="ctr"/>
                </a:tc>
              </a:tr>
            </a:tbl>
          </a:graphicData>
        </a:graphic>
      </p:graphicFrame>
      <p:sp>
        <p:nvSpPr>
          <p:cNvPr id="446" name="Google Shape;446;p67"/>
          <p:cNvSpPr txBox="1"/>
          <p:nvPr/>
        </p:nvSpPr>
        <p:spPr>
          <a:xfrm>
            <a:off x="455140" y="973920"/>
            <a:ext cx="6178378"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Arial"/>
                <a:ea typeface="Arial"/>
                <a:cs typeface="Arial"/>
                <a:sym typeface="Arial"/>
              </a:rPr>
              <a:t>Positive Emotions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68"/>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a:t>Conversation Starters by PERMA Domain</a:t>
            </a:r>
            <a:endParaRPr b="1"/>
          </a:p>
        </p:txBody>
      </p:sp>
      <p:graphicFrame>
        <p:nvGraphicFramePr>
          <p:cNvPr id="452" name="Google Shape;452;p68"/>
          <p:cNvGraphicFramePr/>
          <p:nvPr/>
        </p:nvGraphicFramePr>
        <p:xfrm>
          <a:off x="455140" y="1458096"/>
          <a:ext cx="3000000" cy="3000000"/>
        </p:xfrm>
        <a:graphic>
          <a:graphicData uri="http://schemas.openxmlformats.org/drawingml/2006/table">
            <a:tbl>
              <a:tblPr>
                <a:noFill/>
                <a:tableStyleId>{B3BF1985-460D-43CC-98BD-B1263A9F2F08}</a:tableStyleId>
              </a:tblPr>
              <a:tblGrid>
                <a:gridCol w="5716025"/>
                <a:gridCol w="5716025"/>
              </a:tblGrid>
              <a:tr h="607050">
                <a:tc>
                  <a:txBody>
                    <a:bodyPr/>
                    <a:lstStyle/>
                    <a:p>
                      <a:pPr indent="0" lvl="0" marL="0" marR="0" rtl="0" algn="l">
                        <a:lnSpc>
                          <a:spcPct val="100000"/>
                        </a:lnSpc>
                        <a:spcBef>
                          <a:spcPts val="0"/>
                        </a:spcBef>
                        <a:spcAft>
                          <a:spcPts val="0"/>
                        </a:spcAft>
                        <a:buClr>
                          <a:srgbClr val="000000"/>
                        </a:buClr>
                        <a:buSzPts val="2400"/>
                        <a:buFont typeface="Arial"/>
                        <a:buNone/>
                      </a:pPr>
                      <a:r>
                        <a:rPr b="1" lang="en-US" sz="2400" u="none" cap="none" strike="noStrike"/>
                        <a:t>Prompt</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400"/>
                        <a:buFont typeface="Arial"/>
                        <a:buNone/>
                      </a:pPr>
                      <a:r>
                        <a:rPr b="1" lang="en-US" sz="2400" u="none" cap="none" strike="noStrike"/>
                        <a:t>Purpose</a:t>
                      </a:r>
                      <a:endParaRPr sz="1400" u="none" cap="none" strike="noStrike"/>
                    </a:p>
                  </a:txBody>
                  <a:tcPr marT="45725" marB="45725" marR="91450" marL="91450" anchor="ctr"/>
                </a:tc>
              </a:tr>
              <a:tr h="800100">
                <a:tc>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t>“What helps you stay focused when using technology?”</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t>Identify focus strategies</a:t>
                      </a:r>
                      <a:endParaRPr sz="1400" u="none" cap="none" strike="noStrike"/>
                    </a:p>
                  </a:txBody>
                  <a:tcPr marT="45725" marB="45725" marR="91450" marL="91450" anchor="ctr"/>
                </a:tc>
              </a:tr>
              <a:tr h="800100">
                <a:tc>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t>“Do you notice when you start scrolling without thinking?”</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t>Build awareness</a:t>
                      </a:r>
                      <a:endParaRPr sz="1400" u="none" cap="none" strike="noStrike"/>
                    </a:p>
                  </a:txBody>
                  <a:tcPr marT="45725" marB="45725" marR="91450" marL="91450" anchor="ctr"/>
                </a:tc>
              </a:tr>
              <a:tr h="800100">
                <a:tc>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t>“How do you feel after multitasking online?”</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t>Understand impact</a:t>
                      </a:r>
                      <a:endParaRPr sz="1400" u="none" cap="none" strike="noStrike"/>
                    </a:p>
                  </a:txBody>
                  <a:tcPr marT="45725" marB="45725" marR="91450" marL="91450" anchor="ctr"/>
                </a:tc>
              </a:tr>
              <a:tr h="800100">
                <a:tc>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t>“How do you feel when you take a screen break?”</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t>Reinforce healthy habits</a:t>
                      </a:r>
                      <a:endParaRPr sz="1400" u="none" cap="none" strike="noStrike"/>
                    </a:p>
                  </a:txBody>
                  <a:tcPr marT="45725" marB="45725" marR="91450" marL="91450" anchor="ctr"/>
                </a:tc>
              </a:tr>
              <a:tr h="800100">
                <a:tc>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t>“What’s your favourite way to reset your focus?”</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t>Share practical tools</a:t>
                      </a:r>
                      <a:endParaRPr sz="1400" u="none" cap="none" strike="noStrike"/>
                    </a:p>
                  </a:txBody>
                  <a:tcPr marT="45725" marB="45725" marR="91450" marL="91450" anchor="ctr"/>
                </a:tc>
              </a:tr>
            </a:tbl>
          </a:graphicData>
        </a:graphic>
      </p:graphicFrame>
      <p:sp>
        <p:nvSpPr>
          <p:cNvPr id="453" name="Google Shape;453;p68"/>
          <p:cNvSpPr txBox="1"/>
          <p:nvPr/>
        </p:nvSpPr>
        <p:spPr>
          <a:xfrm>
            <a:off x="455140" y="973920"/>
            <a:ext cx="6178378"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lang="en-US" sz="2400"/>
              <a:t>Engagement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69"/>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a:t>Conversation Starters by PERMA Domain</a:t>
            </a:r>
            <a:endParaRPr b="1"/>
          </a:p>
        </p:txBody>
      </p:sp>
      <p:graphicFrame>
        <p:nvGraphicFramePr>
          <p:cNvPr id="459" name="Google Shape;459;p69"/>
          <p:cNvGraphicFramePr/>
          <p:nvPr/>
        </p:nvGraphicFramePr>
        <p:xfrm>
          <a:off x="455140" y="1458096"/>
          <a:ext cx="3000000" cy="3000000"/>
        </p:xfrm>
        <a:graphic>
          <a:graphicData uri="http://schemas.openxmlformats.org/drawingml/2006/table">
            <a:tbl>
              <a:tblPr>
                <a:noFill/>
                <a:tableStyleId>{B3BF1985-460D-43CC-98BD-B1263A9F2F08}</a:tableStyleId>
              </a:tblPr>
              <a:tblGrid>
                <a:gridCol w="5716025"/>
                <a:gridCol w="5716025"/>
              </a:tblGrid>
              <a:tr h="607050">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Prompt</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Purpose</a:t>
                      </a:r>
                      <a:endParaRPr sz="1400" u="none" cap="none" strike="noStrike"/>
                    </a:p>
                  </a:txBody>
                  <a:tcPr marT="45725" marB="45725" marR="91450" marL="91450" anchor="ctr"/>
                </a:tc>
              </a:tr>
              <a:tr h="607050">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“How do you show respect or kindness online?”</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Support positive behaviour</a:t>
                      </a:r>
                      <a:endParaRPr sz="1400" u="none" cap="none" strike="noStrike"/>
                    </a:p>
                  </a:txBody>
                  <a:tcPr marT="45725" marB="45725" marR="91450" marL="91450" anchor="ctr"/>
                </a:tc>
              </a:tr>
              <a:tr h="800100">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“Have you experienced cyberbullying? What would you do?”</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Promote safety actions</a:t>
                      </a:r>
                      <a:endParaRPr sz="1400" u="none" cap="none" strike="noStrike"/>
                    </a:p>
                  </a:txBody>
                  <a:tcPr marT="45725" marB="45725" marR="91450" marL="91450" anchor="ctr"/>
                </a:tc>
              </a:tr>
              <a:tr h="800100">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“Have you misunderstood someone’s tone online?”</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Build communication skills</a:t>
                      </a:r>
                      <a:endParaRPr sz="1400" u="none" cap="none" strike="noStrike"/>
                    </a:p>
                  </a:txBody>
                  <a:tcPr marT="45725" marB="45725" marR="91450" marL="91450" anchor="ctr"/>
                </a:tc>
              </a:tr>
              <a:tr h="800100">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“What’s a kind message you received?”</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Highlight positive interactions</a:t>
                      </a:r>
                      <a:endParaRPr sz="1400" u="none" cap="none" strike="noStrike"/>
                    </a:p>
                  </a:txBody>
                  <a:tcPr marT="45725" marB="45725" marR="91450" marL="91450" anchor="ctr"/>
                </a:tc>
              </a:tr>
              <a:tr h="800100">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“Have you seen unfair behaviour online?”</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Encourage responsible action</a:t>
                      </a:r>
                      <a:endParaRPr sz="1400" u="none" cap="none" strike="noStrike"/>
                    </a:p>
                  </a:txBody>
                  <a:tcPr marT="45725" marB="45725" marR="91450" marL="91450" anchor="ctr"/>
                </a:tc>
              </a:tr>
              <a:tr h="800100">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“What’s the difference between joking and hurting someone?”</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Clarify boundaries</a:t>
                      </a:r>
                      <a:endParaRPr sz="1400" u="none" cap="none" strike="noStrike"/>
                    </a:p>
                  </a:txBody>
                  <a:tcPr marT="45725" marB="45725" marR="91450" marL="91450" anchor="ctr"/>
                </a:tc>
              </a:tr>
            </a:tbl>
          </a:graphicData>
        </a:graphic>
      </p:graphicFrame>
      <p:sp>
        <p:nvSpPr>
          <p:cNvPr id="460" name="Google Shape;460;p69"/>
          <p:cNvSpPr txBox="1"/>
          <p:nvPr/>
        </p:nvSpPr>
        <p:spPr>
          <a:xfrm>
            <a:off x="455140" y="973920"/>
            <a:ext cx="6178378"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Arial"/>
                <a:ea typeface="Arial"/>
                <a:cs typeface="Arial"/>
                <a:sym typeface="Arial"/>
              </a:rPr>
              <a:t>Relationships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70"/>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a:t>Conversation Starters by PERMA Domain</a:t>
            </a:r>
            <a:endParaRPr b="1"/>
          </a:p>
        </p:txBody>
      </p:sp>
      <p:graphicFrame>
        <p:nvGraphicFramePr>
          <p:cNvPr id="466" name="Google Shape;466;p70"/>
          <p:cNvGraphicFramePr/>
          <p:nvPr/>
        </p:nvGraphicFramePr>
        <p:xfrm>
          <a:off x="455140" y="1458096"/>
          <a:ext cx="3000000" cy="3000000"/>
        </p:xfrm>
        <a:graphic>
          <a:graphicData uri="http://schemas.openxmlformats.org/drawingml/2006/table">
            <a:tbl>
              <a:tblPr>
                <a:noFill/>
                <a:tableStyleId>{B3BF1985-460D-43CC-98BD-B1263A9F2F08}</a:tableStyleId>
              </a:tblPr>
              <a:tblGrid>
                <a:gridCol w="5716025"/>
                <a:gridCol w="5716025"/>
              </a:tblGrid>
              <a:tr h="607050">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Prompt</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Purpose</a:t>
                      </a:r>
                      <a:endParaRPr sz="1400" u="none" cap="none" strike="noStrike"/>
                    </a:p>
                  </a:txBody>
                  <a:tcPr marT="45725" marB="45725" marR="91450" marL="91450" anchor="ctr"/>
                </a:tc>
              </a:tr>
              <a:tr h="607050">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“How do you want others to see you online?”</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Explore digital identity</a:t>
                      </a:r>
                      <a:endParaRPr sz="1400" u="none" cap="none" strike="noStrike"/>
                    </a:p>
                  </a:txBody>
                  <a:tcPr marT="45725" marB="45725" marR="91450" marL="91450" anchor="ctr"/>
                </a:tc>
              </a:tr>
              <a:tr h="800100">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“What info is safe to share online?”</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Strengthen digital boundaries</a:t>
                      </a:r>
                      <a:endParaRPr sz="1400" u="none" cap="none" strike="noStrike"/>
                    </a:p>
                  </a:txBody>
                  <a:tcPr marT="45725" marB="45725" marR="91450" marL="91450" anchor="ctr"/>
                </a:tc>
              </a:tr>
              <a:tr h="800100">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“What platforms matter most to you and why?”</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Understand values</a:t>
                      </a:r>
                      <a:endParaRPr sz="1400" u="none" cap="none" strike="noStrike"/>
                    </a:p>
                  </a:txBody>
                  <a:tcPr marT="45725" marB="45725" marR="91450" marL="91450" anchor="ctr"/>
                </a:tc>
              </a:tr>
              <a:tr h="800100">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“What are you good at? How can it help others?”</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Encourage prosocial use</a:t>
                      </a:r>
                      <a:endParaRPr sz="1400" u="none" cap="none" strike="noStrike"/>
                    </a:p>
                  </a:txBody>
                  <a:tcPr marT="45725" marB="45725" marR="91450" marL="91450" anchor="ctr"/>
                </a:tc>
              </a:tr>
              <a:tr h="800100">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“What have you learned online that changed you?”</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Connect learning to purpose</a:t>
                      </a:r>
                      <a:endParaRPr sz="1400" u="none" cap="none" strike="noStrike"/>
                    </a:p>
                  </a:txBody>
                  <a:tcPr marT="45725" marB="45725" marR="91450" marL="91450" anchor="ctr"/>
                </a:tc>
              </a:tr>
              <a:tr h="800100">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“What digital project reflects who you are?”</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Foster meaningful creation</a:t>
                      </a:r>
                      <a:endParaRPr sz="1400" u="none" cap="none" strike="noStrike"/>
                    </a:p>
                  </a:txBody>
                  <a:tcPr marT="45725" marB="45725" marR="91450" marL="91450" anchor="ctr"/>
                </a:tc>
              </a:tr>
            </a:tbl>
          </a:graphicData>
        </a:graphic>
      </p:graphicFrame>
      <p:sp>
        <p:nvSpPr>
          <p:cNvPr id="467" name="Google Shape;467;p70"/>
          <p:cNvSpPr txBox="1"/>
          <p:nvPr/>
        </p:nvSpPr>
        <p:spPr>
          <a:xfrm>
            <a:off x="455140" y="973920"/>
            <a:ext cx="6178378"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Arial"/>
                <a:ea typeface="Arial"/>
                <a:cs typeface="Arial"/>
                <a:sym typeface="Arial"/>
              </a:rPr>
              <a:t>Meaning</a:t>
            </a:r>
            <a:endParaRPr b="1" i="0" sz="2400" u="none" cap="none" strike="noStrike">
              <a:solidFill>
                <a:srgbClr val="000000"/>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71"/>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a:t>Conversation Starters by PERMA Domain</a:t>
            </a:r>
            <a:endParaRPr b="1"/>
          </a:p>
        </p:txBody>
      </p:sp>
      <p:graphicFrame>
        <p:nvGraphicFramePr>
          <p:cNvPr id="473" name="Google Shape;473;p71"/>
          <p:cNvGraphicFramePr/>
          <p:nvPr/>
        </p:nvGraphicFramePr>
        <p:xfrm>
          <a:off x="455140" y="1458096"/>
          <a:ext cx="3000000" cy="3000000"/>
        </p:xfrm>
        <a:graphic>
          <a:graphicData uri="http://schemas.openxmlformats.org/drawingml/2006/table">
            <a:tbl>
              <a:tblPr>
                <a:noFill/>
                <a:tableStyleId>{B3BF1985-460D-43CC-98BD-B1263A9F2F08}</a:tableStyleId>
              </a:tblPr>
              <a:tblGrid>
                <a:gridCol w="5716025"/>
                <a:gridCol w="5716025"/>
              </a:tblGrid>
              <a:tr h="607050">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Prompt</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Purpose</a:t>
                      </a:r>
                      <a:endParaRPr sz="1400" u="none" cap="none" strike="noStrike"/>
                    </a:p>
                  </a:txBody>
                  <a:tcPr marT="45725" marB="45725" marR="91450" marL="91450" anchor="ctr"/>
                </a:tc>
              </a:tr>
              <a:tr h="607050">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“What did you learn from this digital challenge?”</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Build resilience</a:t>
                      </a:r>
                      <a:endParaRPr sz="1400" u="none" cap="none" strike="noStrike"/>
                    </a:p>
                  </a:txBody>
                  <a:tcPr marT="45725" marB="45725" marR="91450" marL="91450" anchor="ctr"/>
                </a:tc>
              </a:tr>
              <a:tr h="800100">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“What can you try next?”</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Support problem-solving</a:t>
                      </a:r>
                      <a:endParaRPr sz="1400" u="none" cap="none" strike="noStrike"/>
                    </a:p>
                  </a:txBody>
                  <a:tcPr marT="45725" marB="45725" marR="91450" marL="91450" anchor="ctr"/>
                </a:tc>
              </a:tr>
              <a:tr h="800100">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“Who can you ask for help?”</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Encourage help-seeking</a:t>
                      </a:r>
                      <a:endParaRPr sz="1400" u="none" cap="none" strike="noStrike"/>
                    </a:p>
                  </a:txBody>
                  <a:tcPr marT="45725" marB="45725" marR="91450" marL="91450" anchor="ctr"/>
                </a:tc>
              </a:tr>
              <a:tr h="800100">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“Which digital skill was hardest to learn?”</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Reflect on effort</a:t>
                      </a:r>
                      <a:endParaRPr sz="1400" u="none" cap="none" strike="noStrike"/>
                    </a:p>
                  </a:txBody>
                  <a:tcPr marT="45725" marB="45725" marR="91450" marL="91450" anchor="ctr"/>
                </a:tc>
              </a:tr>
              <a:tr h="800100">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“What digital skill do you want to master?”</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Set growth goals</a:t>
                      </a:r>
                      <a:endParaRPr sz="1400" u="none" cap="none" strike="noStrike"/>
                    </a:p>
                  </a:txBody>
                  <a:tcPr marT="45725" marB="45725" marR="91450" marL="91450" anchor="ctr"/>
                </a:tc>
              </a:tr>
              <a:tr h="800100">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“What digital task are you proud of this week?”</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Celebrate progress</a:t>
                      </a:r>
                      <a:endParaRPr sz="1400" u="none" cap="none" strike="noStrike"/>
                    </a:p>
                  </a:txBody>
                  <a:tcPr marT="45725" marB="45725" marR="91450" marL="91450" anchor="ctr"/>
                </a:tc>
              </a:tr>
            </a:tbl>
          </a:graphicData>
        </a:graphic>
      </p:graphicFrame>
      <p:sp>
        <p:nvSpPr>
          <p:cNvPr id="474" name="Google Shape;474;p71"/>
          <p:cNvSpPr txBox="1"/>
          <p:nvPr/>
        </p:nvSpPr>
        <p:spPr>
          <a:xfrm>
            <a:off x="455140" y="973920"/>
            <a:ext cx="6178378"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Arial"/>
                <a:ea typeface="Arial"/>
                <a:cs typeface="Arial"/>
                <a:sym typeface="Arial"/>
              </a:rPr>
              <a:t>Accomplisment</a:t>
            </a:r>
            <a:endParaRPr b="1" i="0" sz="2400" u="none" cap="none" strike="noStrike">
              <a:solidFill>
                <a:srgbClr val="000000"/>
              </a:solidFill>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72"/>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a:t>Why Use a Classroom Observation Tool?</a:t>
            </a:r>
            <a:endParaRPr/>
          </a:p>
        </p:txBody>
      </p:sp>
      <p:sp>
        <p:nvSpPr>
          <p:cNvPr id="481" name="Google Shape;481;p72"/>
          <p:cNvSpPr txBox="1"/>
          <p:nvPr>
            <p:ph idx="1" type="body"/>
          </p:nvPr>
        </p:nvSpPr>
        <p:spPr>
          <a:xfrm>
            <a:off x="97971" y="881743"/>
            <a:ext cx="11944350" cy="5870121"/>
          </a:xfrm>
          <a:prstGeom prst="rect">
            <a:avLst/>
          </a:prstGeom>
          <a:noFill/>
          <a:ln>
            <a:noFill/>
          </a:ln>
        </p:spPr>
        <p:txBody>
          <a:bodyPr anchorCtr="0" anchor="t" bIns="45700" lIns="91425" spcFirstLastPara="1" rIns="91425" wrap="square" tIns="45700">
            <a:noAutofit/>
          </a:bodyPr>
          <a:lstStyle/>
          <a:p>
            <a:pPr indent="-12700" lvl="0" marL="185738" rtl="0" algn="l">
              <a:lnSpc>
                <a:spcPct val="90000"/>
              </a:lnSpc>
              <a:spcBef>
                <a:spcPts val="1000"/>
              </a:spcBef>
              <a:spcAft>
                <a:spcPts val="0"/>
              </a:spcAft>
              <a:buSzPts val="1800"/>
              <a:buNone/>
            </a:pPr>
            <a:r>
              <a:rPr lang="en-US" sz="2400"/>
              <a:t>Understanding students’ digital well-being requires more than scores or surveys.</a:t>
            </a:r>
            <a:br>
              <a:rPr lang="en-US" sz="2400"/>
            </a:br>
            <a:r>
              <a:rPr lang="en-US" sz="2400"/>
              <a:t>This tool helps you </a:t>
            </a:r>
            <a:r>
              <a:rPr b="1" lang="en-US" sz="2400"/>
              <a:t>see how PERMA shows up in real classroom behaviour</a:t>
            </a:r>
            <a:r>
              <a:rPr lang="en-US" sz="2400"/>
              <a:t> and gives you a fuller picture of students’ digital habits.</a:t>
            </a:r>
            <a:endParaRPr/>
          </a:p>
          <a:p>
            <a:pPr indent="-12700" lvl="0" marL="185738" rtl="0" algn="l">
              <a:lnSpc>
                <a:spcPct val="90000"/>
              </a:lnSpc>
              <a:spcBef>
                <a:spcPts val="1000"/>
              </a:spcBef>
              <a:spcAft>
                <a:spcPts val="0"/>
              </a:spcAft>
              <a:buSzPts val="1800"/>
              <a:buNone/>
            </a:pPr>
            <a:r>
              <a:t/>
            </a:r>
            <a:endParaRPr sz="2400"/>
          </a:p>
          <a:p>
            <a:pPr indent="-12700" lvl="0" marL="185738" rtl="0" algn="l">
              <a:lnSpc>
                <a:spcPct val="90000"/>
              </a:lnSpc>
              <a:spcBef>
                <a:spcPts val="1000"/>
              </a:spcBef>
              <a:spcAft>
                <a:spcPts val="0"/>
              </a:spcAft>
              <a:buSzPts val="1800"/>
              <a:buNone/>
            </a:pPr>
            <a:r>
              <a:rPr b="1" lang="en-US" sz="2400"/>
              <a:t>Use it to:</a:t>
            </a:r>
            <a:endParaRPr/>
          </a:p>
          <a:p>
            <a:pPr indent="-12700" lvl="0" marL="185738" rtl="0" algn="l">
              <a:lnSpc>
                <a:spcPct val="90000"/>
              </a:lnSpc>
              <a:spcBef>
                <a:spcPts val="1000"/>
              </a:spcBef>
              <a:spcAft>
                <a:spcPts val="0"/>
              </a:spcAft>
              <a:buSzPts val="1800"/>
              <a:buNone/>
            </a:pPr>
            <a:r>
              <a:rPr lang="en-US" sz="2400"/>
              <a:t>• Notice emotional and behavioural cues during digital tasks</a:t>
            </a:r>
            <a:br>
              <a:rPr lang="en-US" sz="2400"/>
            </a:br>
            <a:r>
              <a:rPr lang="en-US" sz="2400"/>
              <a:t>• Identify patterns linked to the five PERMA domains</a:t>
            </a:r>
            <a:br>
              <a:rPr lang="en-US" sz="2400"/>
            </a:br>
            <a:r>
              <a:rPr lang="en-US" sz="2400"/>
              <a:t>• Spot early signs of digital fatigue, distraction, or stress</a:t>
            </a:r>
            <a:br>
              <a:rPr lang="en-US" sz="2400"/>
            </a:br>
            <a:r>
              <a:rPr lang="en-US" sz="2400"/>
              <a:t>• Recognise positive moments of focus, connection, and achievement</a:t>
            </a:r>
            <a:br>
              <a:rPr lang="en-US" sz="2400"/>
            </a:br>
            <a:r>
              <a:rPr lang="en-US" sz="2400"/>
              <a:t>• Build a more accurate understanding of students’ digital needs</a:t>
            </a:r>
            <a:endParaRPr/>
          </a:p>
          <a:p>
            <a:pPr indent="-12700" lvl="0" marL="185738" rtl="0" algn="l">
              <a:lnSpc>
                <a:spcPct val="90000"/>
              </a:lnSpc>
              <a:spcBef>
                <a:spcPts val="1000"/>
              </a:spcBef>
              <a:spcAft>
                <a:spcPts val="0"/>
              </a:spcAft>
              <a:buSzPts val="1800"/>
              <a:buNone/>
            </a:pPr>
            <a:r>
              <a:t/>
            </a:r>
            <a:endParaRPr sz="2400"/>
          </a:p>
          <a:p>
            <a:pPr indent="-12700" lvl="0" marL="185738" rtl="0" algn="l">
              <a:lnSpc>
                <a:spcPct val="90000"/>
              </a:lnSpc>
              <a:spcBef>
                <a:spcPts val="1000"/>
              </a:spcBef>
              <a:spcAft>
                <a:spcPts val="0"/>
              </a:spcAft>
              <a:buSzPts val="1800"/>
              <a:buNone/>
            </a:pPr>
            <a:r>
              <a:rPr lang="en-US" sz="2400"/>
              <a:t>This prepares you to support students better and co-create a healthy digital classroom environment.</a:t>
            </a:r>
            <a:endParaRPr/>
          </a:p>
          <a:p>
            <a:pPr indent="-228600" lvl="0" marL="457200" marR="0" rtl="0" algn="l">
              <a:lnSpc>
                <a:spcPct val="90000"/>
              </a:lnSpc>
              <a:spcBef>
                <a:spcPts val="1000"/>
              </a:spcBef>
              <a:spcAft>
                <a:spcPts val="0"/>
              </a:spcAft>
              <a:buClr>
                <a:schemeClr val="dk1"/>
              </a:buClr>
              <a:buSzPts val="1800"/>
              <a:buFont typeface="Arial"/>
              <a:buNone/>
            </a:pPr>
            <a:r>
              <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p73"/>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a:t>Classroom Observation Tool (PERMA-Aligned)</a:t>
            </a:r>
            <a:endParaRPr b="1"/>
          </a:p>
        </p:txBody>
      </p:sp>
      <p:graphicFrame>
        <p:nvGraphicFramePr>
          <p:cNvPr id="488" name="Google Shape;488;p73"/>
          <p:cNvGraphicFramePr/>
          <p:nvPr/>
        </p:nvGraphicFramePr>
        <p:xfrm>
          <a:off x="399535" y="1660659"/>
          <a:ext cx="3000000" cy="3000000"/>
        </p:xfrm>
        <a:graphic>
          <a:graphicData uri="http://schemas.openxmlformats.org/drawingml/2006/table">
            <a:tbl>
              <a:tblPr>
                <a:noFill/>
                <a:tableStyleId>{506B112E-F67D-4A12-9835-6B122311E996}</a:tableStyleId>
              </a:tblPr>
              <a:tblGrid>
                <a:gridCol w="3797650"/>
                <a:gridCol w="3797650"/>
                <a:gridCol w="3797650"/>
              </a:tblGrid>
              <a:tr h="456750">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PERMA Area</a:t>
                      </a:r>
                      <a:endParaRPr sz="20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What to Look For</a:t>
                      </a:r>
                      <a:endParaRPr sz="20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Examples in Practice</a:t>
                      </a:r>
                      <a:endParaRPr sz="20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776500">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Positive Emotions</a:t>
                      </a:r>
                      <a:endParaRPr sz="20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Signs of comfort, enjoyment, or frustration with digital tasks</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Smiling, enthusiasm, stress signals, irritability</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776500">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Engagement</a:t>
                      </a:r>
                      <a:endParaRPr sz="20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Focus, absorption, distraction patterns</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Deep concentration, mind-wandering, constant switching</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776500">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Relationships</a:t>
                      </a:r>
                      <a:endParaRPr sz="20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Online and in-class interaction quality</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Supportive teamwork, exclusion, unkind messaging</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776500">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Meaning</a:t>
                      </a:r>
                      <a:endParaRPr sz="20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Purposeful use of digital tools</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Students linking tech use to learning goals or values</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776500">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Accomplishment</a:t>
                      </a:r>
                      <a:endParaRPr sz="20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Progress, confidence, or struggle with tasks</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Pride in completing work, giving up quickly, seeking help</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776500">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External Factors</a:t>
                      </a:r>
                      <a:endParaRPr sz="20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Environmental or resource-based constraints</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Wi-Fi issues, device access, classroom setup</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489" name="Google Shape;489;p73"/>
          <p:cNvSpPr txBox="1"/>
          <p:nvPr/>
        </p:nvSpPr>
        <p:spPr>
          <a:xfrm>
            <a:off x="399535" y="967480"/>
            <a:ext cx="11392928"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Use this tool to notice how students show digital well-being in real classroom situations.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22"/>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a:t>Introduction </a:t>
            </a:r>
            <a:endParaRPr b="1"/>
          </a:p>
        </p:txBody>
      </p:sp>
      <p:sp>
        <p:nvSpPr>
          <p:cNvPr id="81" name="Google Shape;81;p22"/>
          <p:cNvSpPr txBox="1"/>
          <p:nvPr>
            <p:ph idx="1" type="body"/>
          </p:nvPr>
        </p:nvSpPr>
        <p:spPr>
          <a:xfrm>
            <a:off x="97971" y="881743"/>
            <a:ext cx="11944350" cy="5870121"/>
          </a:xfrm>
          <a:prstGeom prst="rect">
            <a:avLst/>
          </a:prstGeom>
          <a:noFill/>
          <a:ln>
            <a:noFill/>
          </a:ln>
        </p:spPr>
        <p:txBody>
          <a:bodyPr anchorCtr="0" anchor="t" bIns="45700" lIns="91425" spcFirstLastPara="1" rIns="91425" wrap="square" tIns="45700">
            <a:noAutofit/>
          </a:bodyPr>
          <a:lstStyle/>
          <a:p>
            <a:pPr indent="0" lvl="0" marL="85725" rtl="0" algn="l">
              <a:lnSpc>
                <a:spcPct val="90000"/>
              </a:lnSpc>
              <a:spcBef>
                <a:spcPts val="1000"/>
              </a:spcBef>
              <a:spcAft>
                <a:spcPts val="0"/>
              </a:spcAft>
              <a:buSzPts val="1800"/>
              <a:buNone/>
            </a:pPr>
            <a:r>
              <a:t/>
            </a:r>
            <a:endParaRPr sz="2400"/>
          </a:p>
          <a:p>
            <a:pPr indent="0" lvl="0" marL="85725" rtl="0" algn="l">
              <a:lnSpc>
                <a:spcPct val="90000"/>
              </a:lnSpc>
              <a:spcBef>
                <a:spcPts val="1000"/>
              </a:spcBef>
              <a:spcAft>
                <a:spcPts val="0"/>
              </a:spcAft>
              <a:buSzPts val="1800"/>
              <a:buNone/>
            </a:pPr>
            <a:r>
              <a:rPr lang="en-US" sz="2400"/>
              <a:t>The </a:t>
            </a:r>
            <a:r>
              <a:rPr b="1" lang="en-US" sz="2400"/>
              <a:t>PERMA Digital Well-being Index </a:t>
            </a:r>
            <a:r>
              <a:rPr lang="en-US" sz="2400"/>
              <a:t>is a tool based on the PERMA Digital Well-being Framework, for you to evaluate your state of digital well-being across the domains of the framework. In this unit, you will </a:t>
            </a:r>
            <a:endParaRPr/>
          </a:p>
          <a:p>
            <a:pPr indent="-342900" lvl="0" marL="428625" rtl="0" algn="l">
              <a:lnSpc>
                <a:spcPct val="90000"/>
              </a:lnSpc>
              <a:spcBef>
                <a:spcPts val="1000"/>
              </a:spcBef>
              <a:spcAft>
                <a:spcPts val="0"/>
              </a:spcAft>
              <a:buSzPts val="1800"/>
              <a:buFont typeface="Arial"/>
              <a:buChar char="•"/>
            </a:pPr>
            <a:r>
              <a:rPr lang="en-US" sz="2400"/>
              <a:t>Learn how to use the index to evaluate your current state of digital well-being</a:t>
            </a:r>
            <a:endParaRPr/>
          </a:p>
          <a:p>
            <a:pPr indent="-342900" lvl="0" marL="428625" rtl="0" algn="l">
              <a:lnSpc>
                <a:spcPct val="90000"/>
              </a:lnSpc>
              <a:spcBef>
                <a:spcPts val="1000"/>
              </a:spcBef>
              <a:spcAft>
                <a:spcPts val="0"/>
              </a:spcAft>
              <a:buSzPts val="1800"/>
              <a:buFont typeface="Arial"/>
              <a:buChar char="•"/>
            </a:pPr>
            <a:r>
              <a:rPr lang="en-US" sz="2400"/>
              <a:t>Identify the domain of the framework you ought to prioritise,</a:t>
            </a:r>
            <a:endParaRPr/>
          </a:p>
          <a:p>
            <a:pPr indent="-342900" lvl="0" marL="428625" rtl="0" algn="l">
              <a:lnSpc>
                <a:spcPct val="90000"/>
              </a:lnSpc>
              <a:spcBef>
                <a:spcPts val="1000"/>
              </a:spcBef>
              <a:spcAft>
                <a:spcPts val="0"/>
              </a:spcAft>
              <a:buSzPts val="1800"/>
              <a:buFont typeface="Arial"/>
              <a:buChar char="•"/>
            </a:pPr>
            <a:r>
              <a:rPr lang="en-US" sz="2400"/>
              <a:t>Analyze the root cause of your current state of digital well-being in the prioritized domain</a:t>
            </a:r>
            <a:endParaRPr/>
          </a:p>
          <a:p>
            <a:pPr indent="-342900" lvl="0" marL="428625" rtl="0" algn="l">
              <a:lnSpc>
                <a:spcPct val="90000"/>
              </a:lnSpc>
              <a:spcBef>
                <a:spcPts val="1000"/>
              </a:spcBef>
              <a:spcAft>
                <a:spcPts val="0"/>
              </a:spcAft>
              <a:buSzPts val="1800"/>
              <a:buFont typeface="Arial"/>
              <a:buChar char="•"/>
            </a:pPr>
            <a:r>
              <a:rPr lang="en-US" sz="2400"/>
              <a:t>Set goals that reflect your desired state of digital well-being, and </a:t>
            </a:r>
            <a:endParaRPr/>
          </a:p>
          <a:p>
            <a:pPr indent="-342900" lvl="0" marL="428625" rtl="0" algn="l">
              <a:lnSpc>
                <a:spcPct val="90000"/>
              </a:lnSpc>
              <a:spcBef>
                <a:spcPts val="1000"/>
              </a:spcBef>
              <a:spcAft>
                <a:spcPts val="0"/>
              </a:spcAft>
              <a:buSzPts val="1800"/>
              <a:buFont typeface="Arial"/>
              <a:buChar char="•"/>
            </a:pPr>
            <a:r>
              <a:rPr lang="en-US" sz="2400"/>
              <a:t>Create an action plan to achieve your goals based on the root cause and while considering potential barriers and including back-up strategies. </a:t>
            </a:r>
            <a:endParaRPr/>
          </a:p>
          <a:p>
            <a:pPr indent="-228600" lvl="0" marL="457200" marR="0" rtl="0" algn="l">
              <a:lnSpc>
                <a:spcPct val="90000"/>
              </a:lnSpc>
              <a:spcBef>
                <a:spcPts val="1000"/>
              </a:spcBef>
              <a:spcAft>
                <a:spcPts val="0"/>
              </a:spcAft>
              <a:buClr>
                <a:schemeClr val="dk1"/>
              </a:buClr>
              <a:buSzPts val="1800"/>
              <a:buFont typeface="Arial"/>
              <a:buNone/>
            </a:pPr>
            <a:r>
              <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74"/>
          <p:cNvSpPr txBox="1"/>
          <p:nvPr>
            <p:ph type="ctrTitle"/>
          </p:nvPr>
        </p:nvSpPr>
        <p:spPr>
          <a:xfrm>
            <a:off x="2179865" y="2774849"/>
            <a:ext cx="7832271" cy="160019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000"/>
              <a:buFont typeface="Arial"/>
              <a:buNone/>
            </a:pPr>
            <a:r>
              <a:rPr b="1" lang="en-US" sz="2400"/>
              <a:t>Unit 2.4 Improving the Digital Well-being of Students </a:t>
            </a:r>
            <a:br>
              <a:rPr b="1" lang="en-US" sz="2400"/>
            </a:br>
            <a:endParaRPr b="1" sz="2400"/>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75"/>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sz="3600"/>
              <a:t>Introduction</a:t>
            </a:r>
            <a:endParaRPr b="1" sz="3600"/>
          </a:p>
        </p:txBody>
      </p:sp>
      <p:sp>
        <p:nvSpPr>
          <p:cNvPr id="500" name="Google Shape;500;p75"/>
          <p:cNvSpPr txBox="1"/>
          <p:nvPr>
            <p:ph idx="1" type="body"/>
          </p:nvPr>
        </p:nvSpPr>
        <p:spPr>
          <a:xfrm>
            <a:off x="97971" y="881743"/>
            <a:ext cx="11944350" cy="5870121"/>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1"/>
              </a:buClr>
              <a:buSzPts val="1800"/>
              <a:buFont typeface="Arial"/>
              <a:buNone/>
            </a:pPr>
            <a:r>
              <a:rPr b="1" lang="en-US" sz="2400"/>
              <a:t>In this unit, we will:</a:t>
            </a:r>
            <a:endParaRPr/>
          </a:p>
          <a:p>
            <a:pPr indent="-342898" lvl="0" marL="601663" rtl="0" algn="l">
              <a:lnSpc>
                <a:spcPct val="90000"/>
              </a:lnSpc>
              <a:spcBef>
                <a:spcPts val="1000"/>
              </a:spcBef>
              <a:spcAft>
                <a:spcPts val="0"/>
              </a:spcAft>
              <a:buSzPts val="1800"/>
              <a:buFont typeface="Arial"/>
              <a:buChar char="•"/>
            </a:pPr>
            <a:r>
              <a:rPr lang="en-US" sz="2400"/>
              <a:t>Address the key digital well-being issues identified in the previous module</a:t>
            </a:r>
            <a:endParaRPr/>
          </a:p>
          <a:p>
            <a:pPr indent="-342898" lvl="0" marL="601663" rtl="0" algn="l">
              <a:lnSpc>
                <a:spcPct val="90000"/>
              </a:lnSpc>
              <a:spcBef>
                <a:spcPts val="1000"/>
              </a:spcBef>
              <a:spcAft>
                <a:spcPts val="0"/>
              </a:spcAft>
              <a:buSzPts val="1800"/>
              <a:buFont typeface="Arial"/>
              <a:buChar char="•"/>
            </a:pPr>
            <a:r>
              <a:rPr lang="en-US" sz="2400"/>
              <a:t>Explore activities and tools that help teachers build healthier digital boundaries</a:t>
            </a:r>
            <a:endParaRPr/>
          </a:p>
          <a:p>
            <a:pPr indent="-342898" lvl="0" marL="601663" rtl="0" algn="l">
              <a:lnSpc>
                <a:spcPct val="90000"/>
              </a:lnSpc>
              <a:spcBef>
                <a:spcPts val="1000"/>
              </a:spcBef>
              <a:spcAft>
                <a:spcPts val="0"/>
              </a:spcAft>
              <a:buSzPts val="1800"/>
              <a:buFont typeface="Arial"/>
              <a:buChar char="•"/>
            </a:pPr>
            <a:r>
              <a:rPr lang="en-US" sz="2400"/>
              <a:t>Understand why digital boundaries matter for both teachers and students</a:t>
            </a:r>
            <a:endParaRPr/>
          </a:p>
          <a:p>
            <a:pPr indent="-342898" lvl="0" marL="601663" rtl="0" algn="l">
              <a:lnSpc>
                <a:spcPct val="90000"/>
              </a:lnSpc>
              <a:spcBef>
                <a:spcPts val="1000"/>
              </a:spcBef>
              <a:spcAft>
                <a:spcPts val="0"/>
              </a:spcAft>
              <a:buSzPts val="1800"/>
              <a:buFont typeface="Arial"/>
              <a:buChar char="•"/>
            </a:pPr>
            <a:r>
              <a:rPr lang="en-US" sz="2400"/>
              <a:t>Learn practical strategies to support boundary-setting in everyday classroom life</a:t>
            </a:r>
            <a:endParaRPr/>
          </a:p>
          <a:p>
            <a:pPr indent="-342898" lvl="0" marL="601663" rtl="0" algn="l">
              <a:lnSpc>
                <a:spcPct val="90000"/>
              </a:lnSpc>
              <a:spcBef>
                <a:spcPts val="1000"/>
              </a:spcBef>
              <a:spcAft>
                <a:spcPts val="0"/>
              </a:spcAft>
              <a:buSzPts val="1800"/>
              <a:buFont typeface="Arial"/>
              <a:buChar char="•"/>
            </a:pPr>
            <a:r>
              <a:rPr lang="en-US" sz="2400"/>
              <a:t>Introduce the Digital Well-being Classroom Compass as a collaborative tool</a:t>
            </a:r>
            <a:endParaRPr/>
          </a:p>
          <a:p>
            <a:pPr indent="-342898" lvl="0" marL="601663" rtl="0" algn="l">
              <a:lnSpc>
                <a:spcPct val="90000"/>
              </a:lnSpc>
              <a:spcBef>
                <a:spcPts val="1000"/>
              </a:spcBef>
              <a:spcAft>
                <a:spcPts val="0"/>
              </a:spcAft>
              <a:buSzPts val="1800"/>
              <a:buFont typeface="Arial"/>
              <a:buChar char="•"/>
            </a:pPr>
            <a:r>
              <a:rPr lang="en-US" sz="2400"/>
              <a:t>Use the Compass to guide discussions on digital habits and create a supportive climate</a:t>
            </a:r>
            <a:endParaRPr/>
          </a:p>
          <a:p>
            <a:pPr indent="-342898" lvl="0" marL="601663" rtl="0" algn="l">
              <a:lnSpc>
                <a:spcPct val="90000"/>
              </a:lnSpc>
              <a:spcBef>
                <a:spcPts val="1000"/>
              </a:spcBef>
              <a:spcAft>
                <a:spcPts val="0"/>
              </a:spcAft>
              <a:buSzPts val="1800"/>
              <a:buFont typeface="Arial"/>
              <a:buChar char="•"/>
            </a:pPr>
            <a:r>
              <a:rPr lang="en-US" sz="2400"/>
              <a:t>Integrate PERMA-based interventions to help students develop sustained, healthy digital behaviours</a:t>
            </a:r>
            <a:endParaRPr sz="2400"/>
          </a:p>
          <a:p>
            <a:pPr indent="-228600" lvl="0" marL="457200" marR="0" rtl="0" algn="l">
              <a:lnSpc>
                <a:spcPct val="90000"/>
              </a:lnSpc>
              <a:spcBef>
                <a:spcPts val="1000"/>
              </a:spcBef>
              <a:spcAft>
                <a:spcPts val="0"/>
              </a:spcAft>
              <a:buClr>
                <a:schemeClr val="dk1"/>
              </a:buClr>
              <a:buSzPts val="1800"/>
              <a:buFont typeface="Arial"/>
              <a:buNone/>
            </a:pPr>
            <a:r>
              <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76"/>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a:t>What Are Digital Boundaries?</a:t>
            </a:r>
            <a:endParaRPr/>
          </a:p>
        </p:txBody>
      </p:sp>
      <p:grpSp>
        <p:nvGrpSpPr>
          <p:cNvPr id="507" name="Google Shape;507;p76"/>
          <p:cNvGrpSpPr/>
          <p:nvPr/>
        </p:nvGrpSpPr>
        <p:grpSpPr>
          <a:xfrm>
            <a:off x="902043" y="1396892"/>
            <a:ext cx="10639167" cy="4740861"/>
            <a:chOff x="0" y="578"/>
            <a:chExt cx="10639167" cy="4740861"/>
          </a:xfrm>
        </p:grpSpPr>
        <p:cxnSp>
          <p:nvCxnSpPr>
            <p:cNvPr id="508" name="Google Shape;508;p76"/>
            <p:cNvCxnSpPr/>
            <p:nvPr/>
          </p:nvCxnSpPr>
          <p:spPr>
            <a:xfrm>
              <a:off x="0" y="578"/>
              <a:ext cx="10639167" cy="0"/>
            </a:xfrm>
            <a:prstGeom prst="straightConnector1">
              <a:avLst/>
            </a:prstGeom>
            <a:solidFill>
              <a:schemeClr val="lt1"/>
            </a:solidFill>
            <a:ln cap="flat" cmpd="sng" w="25400">
              <a:solidFill>
                <a:srgbClr val="9977E5"/>
              </a:solidFill>
              <a:prstDash val="solid"/>
              <a:round/>
              <a:headEnd len="sm" w="sm" type="none"/>
              <a:tailEnd len="sm" w="sm" type="none"/>
            </a:ln>
          </p:spPr>
        </p:cxnSp>
        <p:sp>
          <p:nvSpPr>
            <p:cNvPr id="509" name="Google Shape;509;p76"/>
            <p:cNvSpPr/>
            <p:nvPr/>
          </p:nvSpPr>
          <p:spPr>
            <a:xfrm>
              <a:off x="0" y="578"/>
              <a:ext cx="10639167" cy="67726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0" name="Google Shape;510;p76"/>
            <p:cNvSpPr txBox="1"/>
            <p:nvPr/>
          </p:nvSpPr>
          <p:spPr>
            <a:xfrm>
              <a:off x="0" y="578"/>
              <a:ext cx="10639167" cy="677265"/>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Personal and professional limits that guide how, when, and why we use technology</a:t>
              </a:r>
              <a:endParaRPr b="0" i="0" sz="2000" u="none" cap="none" strike="noStrike">
                <a:solidFill>
                  <a:srgbClr val="000000"/>
                </a:solidFill>
                <a:latin typeface="Arial"/>
                <a:ea typeface="Arial"/>
                <a:cs typeface="Arial"/>
                <a:sym typeface="Arial"/>
              </a:endParaRPr>
            </a:p>
          </p:txBody>
        </p:sp>
        <p:cxnSp>
          <p:nvCxnSpPr>
            <p:cNvPr id="511" name="Google Shape;511;p76"/>
            <p:cNvCxnSpPr/>
            <p:nvPr/>
          </p:nvCxnSpPr>
          <p:spPr>
            <a:xfrm>
              <a:off x="0" y="677844"/>
              <a:ext cx="10639167" cy="0"/>
            </a:xfrm>
            <a:prstGeom prst="straightConnector1">
              <a:avLst/>
            </a:prstGeom>
            <a:solidFill>
              <a:schemeClr val="lt1"/>
            </a:solidFill>
            <a:ln cap="flat" cmpd="sng" w="25400">
              <a:solidFill>
                <a:srgbClr val="9977E5"/>
              </a:solidFill>
              <a:prstDash val="solid"/>
              <a:round/>
              <a:headEnd len="sm" w="sm" type="none"/>
              <a:tailEnd len="sm" w="sm" type="none"/>
            </a:ln>
          </p:spPr>
        </p:cxnSp>
        <p:sp>
          <p:nvSpPr>
            <p:cNvPr id="512" name="Google Shape;512;p76"/>
            <p:cNvSpPr/>
            <p:nvPr/>
          </p:nvSpPr>
          <p:spPr>
            <a:xfrm>
              <a:off x="0" y="677844"/>
              <a:ext cx="10639167" cy="67726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 name="Google Shape;513;p76"/>
            <p:cNvSpPr txBox="1"/>
            <p:nvPr/>
          </p:nvSpPr>
          <p:spPr>
            <a:xfrm>
              <a:off x="0" y="677844"/>
              <a:ext cx="10639167" cy="677265"/>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Help regulate communication, device use, and online interactions</a:t>
              </a:r>
              <a:endParaRPr b="0" i="0" sz="2000" u="none" cap="none" strike="noStrike">
                <a:solidFill>
                  <a:srgbClr val="000000"/>
                </a:solidFill>
                <a:latin typeface="Arial"/>
                <a:ea typeface="Arial"/>
                <a:cs typeface="Arial"/>
                <a:sym typeface="Arial"/>
              </a:endParaRPr>
            </a:p>
          </p:txBody>
        </p:sp>
        <p:cxnSp>
          <p:nvCxnSpPr>
            <p:cNvPr id="514" name="Google Shape;514;p76"/>
            <p:cNvCxnSpPr/>
            <p:nvPr/>
          </p:nvCxnSpPr>
          <p:spPr>
            <a:xfrm>
              <a:off x="0" y="1355110"/>
              <a:ext cx="10639167" cy="0"/>
            </a:xfrm>
            <a:prstGeom prst="straightConnector1">
              <a:avLst/>
            </a:prstGeom>
            <a:solidFill>
              <a:schemeClr val="lt1"/>
            </a:solidFill>
            <a:ln cap="flat" cmpd="sng" w="25400">
              <a:solidFill>
                <a:srgbClr val="9977E5"/>
              </a:solidFill>
              <a:prstDash val="solid"/>
              <a:round/>
              <a:headEnd len="sm" w="sm" type="none"/>
              <a:tailEnd len="sm" w="sm" type="none"/>
            </a:ln>
          </p:spPr>
        </p:cxnSp>
        <p:sp>
          <p:nvSpPr>
            <p:cNvPr id="515" name="Google Shape;515;p76"/>
            <p:cNvSpPr/>
            <p:nvPr/>
          </p:nvSpPr>
          <p:spPr>
            <a:xfrm>
              <a:off x="0" y="1355110"/>
              <a:ext cx="10639167" cy="67726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6" name="Google Shape;516;p76"/>
            <p:cNvSpPr txBox="1"/>
            <p:nvPr/>
          </p:nvSpPr>
          <p:spPr>
            <a:xfrm>
              <a:off x="0" y="1355110"/>
              <a:ext cx="10639167" cy="677265"/>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Extend emotional and psychological boundaries into digital spaces</a:t>
              </a:r>
              <a:endParaRPr b="0" i="0" sz="2000" u="none" cap="none" strike="noStrike">
                <a:solidFill>
                  <a:srgbClr val="000000"/>
                </a:solidFill>
                <a:latin typeface="Arial"/>
                <a:ea typeface="Arial"/>
                <a:cs typeface="Arial"/>
                <a:sym typeface="Arial"/>
              </a:endParaRPr>
            </a:p>
          </p:txBody>
        </p:sp>
        <p:cxnSp>
          <p:nvCxnSpPr>
            <p:cNvPr id="517" name="Google Shape;517;p76"/>
            <p:cNvCxnSpPr/>
            <p:nvPr/>
          </p:nvCxnSpPr>
          <p:spPr>
            <a:xfrm>
              <a:off x="0" y="2032376"/>
              <a:ext cx="10639167" cy="0"/>
            </a:xfrm>
            <a:prstGeom prst="straightConnector1">
              <a:avLst/>
            </a:prstGeom>
            <a:solidFill>
              <a:schemeClr val="lt1"/>
            </a:solidFill>
            <a:ln cap="flat" cmpd="sng" w="25400">
              <a:solidFill>
                <a:srgbClr val="9977E5"/>
              </a:solidFill>
              <a:prstDash val="solid"/>
              <a:round/>
              <a:headEnd len="sm" w="sm" type="none"/>
              <a:tailEnd len="sm" w="sm" type="none"/>
            </a:ln>
          </p:spPr>
        </p:cxnSp>
        <p:sp>
          <p:nvSpPr>
            <p:cNvPr id="518" name="Google Shape;518;p76"/>
            <p:cNvSpPr/>
            <p:nvPr/>
          </p:nvSpPr>
          <p:spPr>
            <a:xfrm>
              <a:off x="0" y="2032376"/>
              <a:ext cx="10639167" cy="67726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9" name="Google Shape;519;p76"/>
            <p:cNvSpPr txBox="1"/>
            <p:nvPr/>
          </p:nvSpPr>
          <p:spPr>
            <a:xfrm>
              <a:off x="0" y="2032376"/>
              <a:ext cx="10639167" cy="677265"/>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Shape our availability, acceptable digital behaviour, and attention management</a:t>
              </a:r>
              <a:endParaRPr b="0" i="0" sz="2000" u="none" cap="none" strike="noStrike">
                <a:solidFill>
                  <a:srgbClr val="000000"/>
                </a:solidFill>
                <a:latin typeface="Arial"/>
                <a:ea typeface="Arial"/>
                <a:cs typeface="Arial"/>
                <a:sym typeface="Arial"/>
              </a:endParaRPr>
            </a:p>
          </p:txBody>
        </p:sp>
        <p:cxnSp>
          <p:nvCxnSpPr>
            <p:cNvPr id="520" name="Google Shape;520;p76"/>
            <p:cNvCxnSpPr/>
            <p:nvPr/>
          </p:nvCxnSpPr>
          <p:spPr>
            <a:xfrm>
              <a:off x="0" y="2709642"/>
              <a:ext cx="10639167" cy="0"/>
            </a:xfrm>
            <a:prstGeom prst="straightConnector1">
              <a:avLst/>
            </a:prstGeom>
            <a:solidFill>
              <a:schemeClr val="lt1"/>
            </a:solidFill>
            <a:ln cap="flat" cmpd="sng" w="25400">
              <a:solidFill>
                <a:srgbClr val="9977E5"/>
              </a:solidFill>
              <a:prstDash val="solid"/>
              <a:round/>
              <a:headEnd len="sm" w="sm" type="none"/>
              <a:tailEnd len="sm" w="sm" type="none"/>
            </a:ln>
          </p:spPr>
        </p:cxnSp>
        <p:sp>
          <p:nvSpPr>
            <p:cNvPr id="521" name="Google Shape;521;p76"/>
            <p:cNvSpPr/>
            <p:nvPr/>
          </p:nvSpPr>
          <p:spPr>
            <a:xfrm>
              <a:off x="0" y="2709642"/>
              <a:ext cx="10639167" cy="67726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2" name="Google Shape;522;p76"/>
            <p:cNvSpPr txBox="1"/>
            <p:nvPr/>
          </p:nvSpPr>
          <p:spPr>
            <a:xfrm>
              <a:off x="0" y="2709642"/>
              <a:ext cx="10639167" cy="677265"/>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For teachers: include managing after-hours messages, digital workload, and professional–personal overlal</a:t>
              </a:r>
              <a:endParaRPr b="0" i="0" sz="2000" u="none" cap="none" strike="noStrike">
                <a:solidFill>
                  <a:srgbClr val="000000"/>
                </a:solidFill>
                <a:latin typeface="Arial"/>
                <a:ea typeface="Arial"/>
                <a:cs typeface="Arial"/>
                <a:sym typeface="Arial"/>
              </a:endParaRPr>
            </a:p>
          </p:txBody>
        </p:sp>
        <p:cxnSp>
          <p:nvCxnSpPr>
            <p:cNvPr id="523" name="Google Shape;523;p76"/>
            <p:cNvCxnSpPr/>
            <p:nvPr/>
          </p:nvCxnSpPr>
          <p:spPr>
            <a:xfrm>
              <a:off x="0" y="3386908"/>
              <a:ext cx="10639167" cy="0"/>
            </a:xfrm>
            <a:prstGeom prst="straightConnector1">
              <a:avLst/>
            </a:prstGeom>
            <a:solidFill>
              <a:schemeClr val="lt1"/>
            </a:solidFill>
            <a:ln cap="flat" cmpd="sng" w="25400">
              <a:solidFill>
                <a:srgbClr val="9977E5"/>
              </a:solidFill>
              <a:prstDash val="solid"/>
              <a:round/>
              <a:headEnd len="sm" w="sm" type="none"/>
              <a:tailEnd len="sm" w="sm" type="none"/>
            </a:ln>
          </p:spPr>
        </p:cxnSp>
        <p:sp>
          <p:nvSpPr>
            <p:cNvPr id="524" name="Google Shape;524;p76"/>
            <p:cNvSpPr/>
            <p:nvPr/>
          </p:nvSpPr>
          <p:spPr>
            <a:xfrm>
              <a:off x="0" y="3386908"/>
              <a:ext cx="10639167" cy="67726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5" name="Google Shape;525;p76"/>
            <p:cNvSpPr txBox="1"/>
            <p:nvPr/>
          </p:nvSpPr>
          <p:spPr>
            <a:xfrm>
              <a:off x="0" y="3386908"/>
              <a:ext cx="10639167" cy="677265"/>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Aim is intentional use of technology, not avoidance</a:t>
              </a:r>
              <a:endParaRPr b="0" i="0" sz="2000" u="none" cap="none" strike="noStrike">
                <a:solidFill>
                  <a:srgbClr val="000000"/>
                </a:solidFill>
                <a:latin typeface="Arial"/>
                <a:ea typeface="Arial"/>
                <a:cs typeface="Arial"/>
                <a:sym typeface="Arial"/>
              </a:endParaRPr>
            </a:p>
          </p:txBody>
        </p:sp>
        <p:cxnSp>
          <p:nvCxnSpPr>
            <p:cNvPr id="526" name="Google Shape;526;p76"/>
            <p:cNvCxnSpPr/>
            <p:nvPr/>
          </p:nvCxnSpPr>
          <p:spPr>
            <a:xfrm>
              <a:off x="0" y="4064174"/>
              <a:ext cx="10639167" cy="0"/>
            </a:xfrm>
            <a:prstGeom prst="straightConnector1">
              <a:avLst/>
            </a:prstGeom>
            <a:solidFill>
              <a:schemeClr val="lt1"/>
            </a:solidFill>
            <a:ln cap="flat" cmpd="sng" w="25400">
              <a:solidFill>
                <a:srgbClr val="9977E5"/>
              </a:solidFill>
              <a:prstDash val="solid"/>
              <a:round/>
              <a:headEnd len="sm" w="sm" type="none"/>
              <a:tailEnd len="sm" w="sm" type="none"/>
            </a:ln>
          </p:spPr>
        </p:cxnSp>
        <p:sp>
          <p:nvSpPr>
            <p:cNvPr id="527" name="Google Shape;527;p76"/>
            <p:cNvSpPr/>
            <p:nvPr/>
          </p:nvSpPr>
          <p:spPr>
            <a:xfrm>
              <a:off x="0" y="4064174"/>
              <a:ext cx="10639167" cy="67726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8" name="Google Shape;528;p76"/>
            <p:cNvSpPr txBox="1"/>
            <p:nvPr/>
          </p:nvSpPr>
          <p:spPr>
            <a:xfrm>
              <a:off x="0" y="4064174"/>
              <a:ext cx="10639167" cy="677265"/>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Support healthy engagement without harming focus, privacy, or mental health</a:t>
              </a:r>
              <a:endParaRPr b="0" i="0" sz="2000" u="none" cap="none" strike="noStrike">
                <a:solidFill>
                  <a:srgbClr val="000000"/>
                </a:solidFill>
                <a:latin typeface="Arial"/>
                <a:ea typeface="Arial"/>
                <a:cs typeface="Arial"/>
                <a:sym typeface="Arial"/>
              </a:endParaRPr>
            </a:p>
          </p:txBody>
        </p:sp>
      </p:gr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p77"/>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a:t>Why Do We Need Digital Boundaries?</a:t>
            </a:r>
            <a:endParaRPr/>
          </a:p>
        </p:txBody>
      </p:sp>
      <p:sp>
        <p:nvSpPr>
          <p:cNvPr id="535" name="Google Shape;535;p77"/>
          <p:cNvSpPr txBox="1"/>
          <p:nvPr>
            <p:ph idx="1" type="body"/>
          </p:nvPr>
        </p:nvSpPr>
        <p:spPr>
          <a:xfrm>
            <a:off x="97971" y="881743"/>
            <a:ext cx="11944350" cy="5870121"/>
          </a:xfrm>
          <a:prstGeom prst="rect">
            <a:avLst/>
          </a:prstGeom>
          <a:noFill/>
          <a:ln>
            <a:noFill/>
          </a:ln>
        </p:spPr>
        <p:txBody>
          <a:bodyPr anchorCtr="0" anchor="t" bIns="45700" lIns="91425" spcFirstLastPara="1" rIns="91425" wrap="square" tIns="45700">
            <a:noAutofit/>
          </a:bodyPr>
          <a:lstStyle/>
          <a:p>
            <a:pPr indent="0" lvl="0" marL="444500" rtl="0" algn="l">
              <a:lnSpc>
                <a:spcPct val="90000"/>
              </a:lnSpc>
              <a:spcBef>
                <a:spcPts val="1000"/>
              </a:spcBef>
              <a:spcAft>
                <a:spcPts val="0"/>
              </a:spcAft>
              <a:buSzPts val="1800"/>
              <a:buNone/>
            </a:pPr>
            <a:r>
              <a:t/>
            </a:r>
            <a:endParaRPr sz="2400"/>
          </a:p>
          <a:p>
            <a:pPr indent="-342900" lvl="0" marL="787400" rtl="0" algn="l">
              <a:lnSpc>
                <a:spcPct val="90000"/>
              </a:lnSpc>
              <a:spcBef>
                <a:spcPts val="1000"/>
              </a:spcBef>
              <a:spcAft>
                <a:spcPts val="0"/>
              </a:spcAft>
              <a:buSzPts val="1800"/>
              <a:buFont typeface="Arial"/>
              <a:buChar char="•"/>
            </a:pPr>
            <a:r>
              <a:rPr lang="en-US" sz="2400"/>
              <a:t>Reduce digital overload and prevent burnout</a:t>
            </a:r>
            <a:endParaRPr/>
          </a:p>
          <a:p>
            <a:pPr indent="-342900" lvl="0" marL="787400" rtl="0" algn="l">
              <a:lnSpc>
                <a:spcPct val="90000"/>
              </a:lnSpc>
              <a:spcBef>
                <a:spcPts val="1000"/>
              </a:spcBef>
              <a:spcAft>
                <a:spcPts val="0"/>
              </a:spcAft>
              <a:buSzPts val="1800"/>
              <a:buFont typeface="Arial"/>
              <a:buChar char="•"/>
            </a:pPr>
            <a:r>
              <a:rPr lang="en-US" sz="2400"/>
              <a:t>Protect mental health and lower anxiety linked to constant connectivity</a:t>
            </a:r>
            <a:endParaRPr/>
          </a:p>
          <a:p>
            <a:pPr indent="-342900" lvl="0" marL="787400" rtl="0" algn="l">
              <a:lnSpc>
                <a:spcPct val="90000"/>
              </a:lnSpc>
              <a:spcBef>
                <a:spcPts val="1000"/>
              </a:spcBef>
              <a:spcAft>
                <a:spcPts val="0"/>
              </a:spcAft>
              <a:buSzPts val="1800"/>
              <a:buFont typeface="Arial"/>
              <a:buChar char="•"/>
            </a:pPr>
            <a:r>
              <a:rPr lang="en-US" sz="2400"/>
              <a:t>Improve focus by managing notifications and multitasking</a:t>
            </a:r>
            <a:endParaRPr/>
          </a:p>
          <a:p>
            <a:pPr indent="-342900" lvl="0" marL="787400" rtl="0" algn="l">
              <a:lnSpc>
                <a:spcPct val="90000"/>
              </a:lnSpc>
              <a:spcBef>
                <a:spcPts val="1000"/>
              </a:spcBef>
              <a:spcAft>
                <a:spcPts val="0"/>
              </a:spcAft>
              <a:buSzPts val="1800"/>
              <a:buFont typeface="Arial"/>
              <a:buChar char="•"/>
            </a:pPr>
            <a:r>
              <a:rPr lang="en-US" sz="2400"/>
              <a:t>Strengthen real-world relationships through present, mindful interaction</a:t>
            </a:r>
            <a:endParaRPr/>
          </a:p>
          <a:p>
            <a:pPr indent="-342900" lvl="0" marL="787400" rtl="0" algn="l">
              <a:lnSpc>
                <a:spcPct val="90000"/>
              </a:lnSpc>
              <a:spcBef>
                <a:spcPts val="1000"/>
              </a:spcBef>
              <a:spcAft>
                <a:spcPts val="0"/>
              </a:spcAft>
              <a:buSzPts val="1800"/>
              <a:buFont typeface="Arial"/>
              <a:buChar char="•"/>
            </a:pPr>
            <a:r>
              <a:rPr lang="en-US" sz="2400"/>
              <a:t>Support sustainable work–life balance for teachers</a:t>
            </a:r>
            <a:endParaRPr/>
          </a:p>
          <a:p>
            <a:pPr indent="-342900" lvl="0" marL="787400" rtl="0" algn="l">
              <a:lnSpc>
                <a:spcPct val="90000"/>
              </a:lnSpc>
              <a:spcBef>
                <a:spcPts val="1000"/>
              </a:spcBef>
              <a:spcAft>
                <a:spcPts val="0"/>
              </a:spcAft>
              <a:buSzPts val="1800"/>
              <a:buFont typeface="Arial"/>
              <a:buChar char="•"/>
            </a:pPr>
            <a:r>
              <a:rPr lang="en-US" sz="2400"/>
              <a:t>Model healthy digital habits for students</a:t>
            </a:r>
            <a:endParaRPr/>
          </a:p>
          <a:p>
            <a:pPr indent="-228600" lvl="0" marL="457200" marR="0" rtl="0" algn="l">
              <a:lnSpc>
                <a:spcPct val="90000"/>
              </a:lnSpc>
              <a:spcBef>
                <a:spcPts val="1000"/>
              </a:spcBef>
              <a:spcAft>
                <a:spcPts val="0"/>
              </a:spcAft>
              <a:buClr>
                <a:schemeClr val="dk1"/>
              </a:buClr>
              <a:buSzPts val="1800"/>
              <a:buFont typeface="Arial"/>
              <a:buNone/>
            </a:pPr>
            <a:r>
              <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p78"/>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sz="2800"/>
              <a:t>Strategies for Supporting Students’ Digital Boundaries</a:t>
            </a:r>
            <a:endParaRPr/>
          </a:p>
        </p:txBody>
      </p:sp>
      <p:sp>
        <p:nvSpPr>
          <p:cNvPr id="541" name="Google Shape;541;p78"/>
          <p:cNvSpPr txBox="1"/>
          <p:nvPr>
            <p:ph idx="1" type="body"/>
          </p:nvPr>
        </p:nvSpPr>
        <p:spPr>
          <a:xfrm>
            <a:off x="97971" y="881743"/>
            <a:ext cx="11944350" cy="5870121"/>
          </a:xfrm>
          <a:prstGeom prst="rect">
            <a:avLst/>
          </a:prstGeom>
          <a:noFill/>
          <a:ln>
            <a:noFill/>
          </a:ln>
        </p:spPr>
        <p:txBody>
          <a:bodyPr anchorCtr="0" anchor="t" bIns="45700" lIns="91425" spcFirstLastPara="1" rIns="91425" wrap="square" tIns="45700">
            <a:noAutofit/>
          </a:bodyPr>
          <a:lstStyle/>
          <a:p>
            <a:pPr indent="-228600" lvl="0" marL="571500" rtl="0" algn="l">
              <a:lnSpc>
                <a:spcPct val="90000"/>
              </a:lnSpc>
              <a:spcBef>
                <a:spcPts val="1000"/>
              </a:spcBef>
              <a:spcAft>
                <a:spcPts val="0"/>
              </a:spcAft>
              <a:buSzPts val="1800"/>
              <a:buFont typeface="Arial"/>
              <a:buNone/>
            </a:pPr>
            <a:r>
              <a:t/>
            </a:r>
            <a:endParaRPr sz="2400"/>
          </a:p>
          <a:p>
            <a:pPr indent="-342900" lvl="0" marL="571500" rtl="0" algn="l">
              <a:lnSpc>
                <a:spcPct val="90000"/>
              </a:lnSpc>
              <a:spcBef>
                <a:spcPts val="1000"/>
              </a:spcBef>
              <a:spcAft>
                <a:spcPts val="0"/>
              </a:spcAft>
              <a:buSzPts val="1800"/>
              <a:buFont typeface="Arial"/>
              <a:buChar char="•"/>
            </a:pPr>
            <a:r>
              <a:rPr lang="en-US" sz="2400"/>
              <a:t>Teachers act as digital role models</a:t>
            </a:r>
            <a:endParaRPr/>
          </a:p>
          <a:p>
            <a:pPr indent="-342900" lvl="0" marL="571500" rtl="0" algn="l">
              <a:lnSpc>
                <a:spcPct val="90000"/>
              </a:lnSpc>
              <a:spcBef>
                <a:spcPts val="1000"/>
              </a:spcBef>
              <a:spcAft>
                <a:spcPts val="0"/>
              </a:spcAft>
              <a:buSzPts val="1800"/>
              <a:buFont typeface="Arial"/>
              <a:buChar char="•"/>
            </a:pPr>
            <a:r>
              <a:rPr lang="en-US" sz="2400"/>
              <a:t>Students mirror adults’ online habits</a:t>
            </a:r>
            <a:endParaRPr/>
          </a:p>
          <a:p>
            <a:pPr indent="-342900" lvl="0" marL="571500" rtl="0" algn="l">
              <a:lnSpc>
                <a:spcPct val="90000"/>
              </a:lnSpc>
              <a:spcBef>
                <a:spcPts val="1000"/>
              </a:spcBef>
              <a:spcAft>
                <a:spcPts val="0"/>
              </a:spcAft>
              <a:buSzPts val="1800"/>
              <a:buFont typeface="Arial"/>
              <a:buChar char="•"/>
            </a:pPr>
            <a:r>
              <a:rPr lang="en-US" sz="2400"/>
              <a:t>Mindful tech use by teachers sets clear expectations</a:t>
            </a:r>
            <a:endParaRPr/>
          </a:p>
          <a:p>
            <a:pPr indent="-342900" lvl="0" marL="571500" rtl="0" algn="l">
              <a:lnSpc>
                <a:spcPct val="90000"/>
              </a:lnSpc>
              <a:spcBef>
                <a:spcPts val="1000"/>
              </a:spcBef>
              <a:spcAft>
                <a:spcPts val="0"/>
              </a:spcAft>
              <a:buSzPts val="1800"/>
              <a:buFont typeface="Arial"/>
              <a:buChar char="•"/>
            </a:pPr>
            <a:r>
              <a:rPr lang="en-US" sz="2400"/>
              <a:t>Healthy boundaries reduce stress linked to digital risks (O’Reilly et al., 2018)</a:t>
            </a:r>
            <a:endParaRPr/>
          </a:p>
          <a:p>
            <a:pPr indent="-342900" lvl="0" marL="571500" rtl="0" algn="l">
              <a:lnSpc>
                <a:spcPct val="90000"/>
              </a:lnSpc>
              <a:spcBef>
                <a:spcPts val="1000"/>
              </a:spcBef>
              <a:spcAft>
                <a:spcPts val="0"/>
              </a:spcAft>
              <a:buSzPts val="1800"/>
              <a:buFont typeface="Arial"/>
              <a:buChar char="•"/>
            </a:pPr>
            <a:r>
              <a:rPr lang="en-US" sz="2400"/>
              <a:t>Balanced practices help students manage attention, emotions, and online behaviour</a:t>
            </a:r>
            <a:endParaRPr sz="2400"/>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79"/>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sz="3600"/>
              <a:t>Activity 1: Reflecting on Your Own Digital Well-being</a:t>
            </a:r>
            <a:endParaRPr sz="3600"/>
          </a:p>
        </p:txBody>
      </p:sp>
      <p:sp>
        <p:nvSpPr>
          <p:cNvPr id="548" name="Google Shape;548;p79"/>
          <p:cNvSpPr txBox="1"/>
          <p:nvPr>
            <p:ph idx="1" type="body"/>
          </p:nvPr>
        </p:nvSpPr>
        <p:spPr>
          <a:xfrm>
            <a:off x="97971" y="881743"/>
            <a:ext cx="11944350" cy="5870121"/>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1"/>
              </a:buClr>
              <a:buSzPts val="1800"/>
              <a:buFont typeface="Arial"/>
              <a:buNone/>
            </a:pPr>
            <a:r>
              <a:rPr b="1" lang="en-US" sz="2400"/>
              <a:t>Step 1 — Individual reflection (5 min)</a:t>
            </a:r>
            <a:br>
              <a:rPr lang="en-US" sz="2400"/>
            </a:br>
            <a:r>
              <a:rPr lang="en-US" sz="2400"/>
              <a:t>• When do I feel most digitally drained?</a:t>
            </a:r>
            <a:br>
              <a:rPr lang="en-US" sz="2400"/>
            </a:br>
            <a:r>
              <a:rPr lang="en-US" sz="2400"/>
              <a:t>• What digital communication stresses me most?</a:t>
            </a:r>
            <a:br>
              <a:rPr lang="en-US" sz="2400"/>
            </a:br>
            <a:r>
              <a:rPr lang="en-US" sz="2400"/>
              <a:t>• How do I separate personal vs. professional digital spaces?</a:t>
            </a:r>
            <a:br>
              <a:rPr lang="en-US" sz="2400"/>
            </a:br>
            <a:r>
              <a:rPr lang="en-US" sz="2400"/>
              <a:t>• What one habit could I change to feel more balanced?</a:t>
            </a:r>
            <a:endParaRPr/>
          </a:p>
          <a:p>
            <a:pPr indent="-228600" lvl="0" marL="457200" marR="0" rtl="0" algn="l">
              <a:lnSpc>
                <a:spcPct val="90000"/>
              </a:lnSpc>
              <a:spcBef>
                <a:spcPts val="1000"/>
              </a:spcBef>
              <a:spcAft>
                <a:spcPts val="0"/>
              </a:spcAft>
              <a:buClr>
                <a:schemeClr val="dk1"/>
              </a:buClr>
              <a:buSzPts val="1800"/>
              <a:buFont typeface="Arial"/>
              <a:buNone/>
            </a:pPr>
            <a:r>
              <a:rPr b="1" lang="en-US" sz="2400"/>
              <a:t>Step 2 — Group reflection (5 min)</a:t>
            </a:r>
            <a:br>
              <a:rPr lang="en-US" sz="2400"/>
            </a:br>
            <a:r>
              <a:rPr lang="en-US" sz="2400"/>
              <a:t>• How does the school culture shape digital boundaries?</a:t>
            </a:r>
            <a:br>
              <a:rPr lang="en-US" sz="2400"/>
            </a:br>
            <a:r>
              <a:rPr lang="en-US" sz="2400"/>
              <a:t>• What are the unspoken expectations for digital availability?</a:t>
            </a:r>
            <a:br>
              <a:rPr lang="en-US" sz="2400"/>
            </a:br>
            <a:r>
              <a:rPr lang="en-US" sz="2400"/>
              <a:t>• Where are digital boundaries hardest to maintain?</a:t>
            </a:r>
            <a:br>
              <a:rPr lang="en-US" sz="2400"/>
            </a:br>
            <a:r>
              <a:rPr lang="en-US" sz="2400"/>
              <a:t>• How can we support each other as a team?</a:t>
            </a:r>
            <a:br>
              <a:rPr lang="en-US" sz="2400"/>
            </a:br>
            <a:r>
              <a:rPr lang="en-US" sz="2400"/>
              <a:t>• What boundaries should we model for students?</a:t>
            </a:r>
            <a:endParaRPr/>
          </a:p>
          <a:p>
            <a:pPr indent="-228600" lvl="0" marL="457200" marR="0" rtl="0" algn="l">
              <a:lnSpc>
                <a:spcPct val="90000"/>
              </a:lnSpc>
              <a:spcBef>
                <a:spcPts val="1000"/>
              </a:spcBef>
              <a:spcAft>
                <a:spcPts val="0"/>
              </a:spcAft>
              <a:buClr>
                <a:schemeClr val="dk1"/>
              </a:buClr>
              <a:buSzPts val="1800"/>
              <a:buFont typeface="Arial"/>
              <a:buNone/>
            </a:pPr>
            <a:r>
              <a:rPr b="1" lang="en-US" sz="2400"/>
              <a:t>Step 3 — Group conclusions</a:t>
            </a:r>
            <a:br>
              <a:rPr lang="en-US" sz="2400"/>
            </a:br>
            <a:r>
              <a:rPr lang="en-US" sz="2400"/>
              <a:t>• Identify 2–3 recommendations for the school leadership</a:t>
            </a:r>
            <a:br>
              <a:rPr lang="en-US" sz="2400"/>
            </a:br>
            <a:r>
              <a:rPr lang="en-US" sz="2400"/>
              <a:t>• Focus on staff well-being and boundary-supportive practices</a:t>
            </a:r>
            <a:endParaRPr/>
          </a:p>
          <a:p>
            <a:pPr indent="-228600" lvl="0" marL="457200" marR="0" rtl="0" algn="l">
              <a:lnSpc>
                <a:spcPct val="90000"/>
              </a:lnSpc>
              <a:spcBef>
                <a:spcPts val="1000"/>
              </a:spcBef>
              <a:spcAft>
                <a:spcPts val="0"/>
              </a:spcAft>
              <a:buClr>
                <a:schemeClr val="dk1"/>
              </a:buClr>
              <a:buSzPts val="1800"/>
              <a:buFont typeface="Arial"/>
              <a:buNone/>
            </a:pPr>
            <a:r>
              <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sp>
        <p:nvSpPr>
          <p:cNvPr id="554" name="Google Shape;554;p80"/>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sz="3600"/>
              <a:t>Activity 2: Developing Digital Boundaries for Students</a:t>
            </a:r>
            <a:endParaRPr sz="3600"/>
          </a:p>
        </p:txBody>
      </p:sp>
      <p:sp>
        <p:nvSpPr>
          <p:cNvPr id="555" name="Google Shape;555;p80"/>
          <p:cNvSpPr txBox="1"/>
          <p:nvPr>
            <p:ph idx="1" type="body"/>
          </p:nvPr>
        </p:nvSpPr>
        <p:spPr>
          <a:xfrm>
            <a:off x="97971" y="881743"/>
            <a:ext cx="11944350" cy="5870121"/>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1"/>
              </a:buClr>
              <a:buSzPts val="1800"/>
              <a:buFont typeface="Arial"/>
              <a:buNone/>
            </a:pPr>
            <a:r>
              <a:rPr b="1" lang="en-US"/>
              <a:t>Purpose</a:t>
            </a:r>
            <a:br>
              <a:rPr lang="en-US"/>
            </a:br>
            <a:r>
              <a:rPr lang="en-US"/>
              <a:t>• Shift focus from teacher habits to students’ digital boundaries</a:t>
            </a:r>
            <a:br>
              <a:rPr lang="en-US"/>
            </a:br>
            <a:r>
              <a:rPr lang="en-US"/>
              <a:t>• Support students in building healthy, mindful, and responsible tech use</a:t>
            </a:r>
            <a:br>
              <a:rPr lang="en-US"/>
            </a:br>
            <a:r>
              <a:rPr lang="en-US"/>
              <a:t>• Co-create simple, usable classroom guidelines</a:t>
            </a:r>
            <a:endParaRPr/>
          </a:p>
          <a:p>
            <a:pPr indent="-228600" lvl="0" marL="457200" marR="0" rtl="0" algn="l">
              <a:lnSpc>
                <a:spcPct val="90000"/>
              </a:lnSpc>
              <a:spcBef>
                <a:spcPts val="1000"/>
              </a:spcBef>
              <a:spcAft>
                <a:spcPts val="0"/>
              </a:spcAft>
              <a:buClr>
                <a:schemeClr val="dk1"/>
              </a:buClr>
              <a:buSzPts val="1800"/>
              <a:buFont typeface="Arial"/>
              <a:buNone/>
            </a:pPr>
            <a:r>
              <a:rPr b="1" lang="en-US"/>
              <a:t>How the Activity Works</a:t>
            </a:r>
            <a:br>
              <a:rPr lang="en-US"/>
            </a:br>
            <a:r>
              <a:rPr lang="en-US"/>
              <a:t>• Form small groups (3–5 participants)</a:t>
            </a:r>
            <a:br>
              <a:rPr lang="en-US"/>
            </a:br>
            <a:r>
              <a:rPr lang="en-US"/>
              <a:t>• Discuss challenges students face online and in class</a:t>
            </a:r>
            <a:br>
              <a:rPr lang="en-US"/>
            </a:br>
            <a:r>
              <a:rPr lang="en-US"/>
              <a:t>• Identify practical strategies for healthier digital habits</a:t>
            </a:r>
            <a:br>
              <a:rPr lang="en-US"/>
            </a:br>
            <a:r>
              <a:rPr lang="en-US"/>
              <a:t>• Create 3–5 classroom digital boundary guidelines</a:t>
            </a:r>
            <a:br>
              <a:rPr lang="en-US"/>
            </a:br>
            <a:r>
              <a:rPr lang="en-US"/>
              <a:t>• Present ideas to the group</a:t>
            </a:r>
            <a:endParaRPr/>
          </a:p>
          <a:p>
            <a:pPr indent="-228600" lvl="0" marL="457200" marR="0" rtl="0" algn="l">
              <a:lnSpc>
                <a:spcPct val="90000"/>
              </a:lnSpc>
              <a:spcBef>
                <a:spcPts val="1000"/>
              </a:spcBef>
              <a:spcAft>
                <a:spcPts val="0"/>
              </a:spcAft>
              <a:buClr>
                <a:schemeClr val="dk1"/>
              </a:buClr>
              <a:buSzPts val="1800"/>
              <a:buFont typeface="Arial"/>
              <a:buNone/>
            </a:pPr>
            <a:r>
              <a:rPr b="1" lang="en-US"/>
              <a:t>Guiding Questions</a:t>
            </a:r>
            <a:br>
              <a:rPr lang="en-US"/>
            </a:br>
            <a:r>
              <a:rPr lang="en-US"/>
              <a:t>• When does tech affect students’ mood, sleep, or concentration?</a:t>
            </a:r>
            <a:br>
              <a:rPr lang="en-US"/>
            </a:br>
            <a:r>
              <a:rPr lang="en-US"/>
              <a:t>• What routines help students manage devices better?</a:t>
            </a:r>
            <a:br>
              <a:rPr lang="en-US"/>
            </a:br>
            <a:r>
              <a:rPr lang="en-US"/>
              <a:t>• How can families support digital habits at home?</a:t>
            </a:r>
            <a:br>
              <a:rPr lang="en-US"/>
            </a:br>
            <a:r>
              <a:rPr lang="en-US"/>
              <a:t>• What school rules or expectations influence boundaries?</a:t>
            </a:r>
            <a:br>
              <a:rPr lang="en-US"/>
            </a:br>
            <a:r>
              <a:rPr lang="en-US"/>
              <a:t>• How can we model balanced digital use ourselves?</a:t>
            </a:r>
            <a:endParaRPr/>
          </a:p>
          <a:p>
            <a:pPr indent="-228600" lvl="0" marL="457200" marR="0" rtl="0" algn="l">
              <a:lnSpc>
                <a:spcPct val="90000"/>
              </a:lnSpc>
              <a:spcBef>
                <a:spcPts val="1000"/>
              </a:spcBef>
              <a:spcAft>
                <a:spcPts val="0"/>
              </a:spcAft>
              <a:buClr>
                <a:schemeClr val="dk1"/>
              </a:buClr>
              <a:buSzPts val="1800"/>
              <a:buFont typeface="Arial"/>
              <a:buNone/>
            </a:pPr>
            <a:r>
              <a:rPr b="1" lang="en-US"/>
              <a:t>Example Outputs</a:t>
            </a:r>
            <a:br>
              <a:rPr lang="en-US"/>
            </a:br>
            <a:r>
              <a:rPr lang="en-US"/>
              <a:t>• “No devices in the first 10 minutes of class”</a:t>
            </a:r>
            <a:br>
              <a:rPr lang="en-US"/>
            </a:br>
            <a:r>
              <a:rPr lang="en-US"/>
              <a:t>• “Notifications off during study blocks”</a:t>
            </a:r>
            <a:br>
              <a:rPr lang="en-US"/>
            </a:br>
            <a:r>
              <a:rPr lang="en-US"/>
              <a:t>• “Discuss before responding to online messages”</a:t>
            </a:r>
            <a:endParaRPr/>
          </a:p>
          <a:p>
            <a:pPr indent="-228600" lvl="0" marL="457200" marR="0" rtl="0" algn="l">
              <a:lnSpc>
                <a:spcPct val="90000"/>
              </a:lnSpc>
              <a:spcBef>
                <a:spcPts val="1000"/>
              </a:spcBef>
              <a:spcAft>
                <a:spcPts val="0"/>
              </a:spcAft>
              <a:buClr>
                <a:schemeClr val="dk1"/>
              </a:buClr>
              <a:buSzPts val="1800"/>
              <a:buFont typeface="Arial"/>
              <a:buNone/>
            </a:pPr>
            <a:r>
              <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p81"/>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a:t>Classroom Compass for Digital Well-being</a:t>
            </a:r>
            <a:endParaRPr b="1"/>
          </a:p>
        </p:txBody>
      </p:sp>
      <p:sp>
        <p:nvSpPr>
          <p:cNvPr id="562" name="Google Shape;562;p81"/>
          <p:cNvSpPr txBox="1"/>
          <p:nvPr>
            <p:ph idx="1" type="body"/>
          </p:nvPr>
        </p:nvSpPr>
        <p:spPr>
          <a:xfrm>
            <a:off x="97971" y="881743"/>
            <a:ext cx="11944350" cy="5870121"/>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1"/>
              </a:buClr>
              <a:buSzPts val="1800"/>
              <a:buFont typeface="Arial"/>
              <a:buNone/>
            </a:pPr>
            <a:r>
              <a:rPr b="1" lang="en-US" sz="2000"/>
              <a:t>What it is</a:t>
            </a:r>
            <a:br>
              <a:rPr lang="en-US" sz="2000"/>
            </a:br>
            <a:r>
              <a:rPr lang="en-US" sz="2000"/>
              <a:t>• A co-design tool for creating a classroom that supports digital well-being</a:t>
            </a:r>
            <a:br>
              <a:rPr lang="en-US" sz="2000"/>
            </a:br>
            <a:r>
              <a:rPr lang="en-US" sz="2000"/>
              <a:t>• Based on the PERMA Digital Well-being Framework</a:t>
            </a:r>
            <a:br>
              <a:rPr lang="en-US" sz="2000"/>
            </a:br>
            <a:r>
              <a:rPr lang="en-US" sz="2000"/>
              <a:t>• Turns Student Index results into concrete habits, routines, and actions</a:t>
            </a:r>
            <a:endParaRPr/>
          </a:p>
          <a:p>
            <a:pPr indent="-228600" lvl="0" marL="457200" marR="0" rtl="0" algn="l">
              <a:lnSpc>
                <a:spcPct val="90000"/>
              </a:lnSpc>
              <a:spcBef>
                <a:spcPts val="1000"/>
              </a:spcBef>
              <a:spcAft>
                <a:spcPts val="0"/>
              </a:spcAft>
              <a:buClr>
                <a:schemeClr val="dk1"/>
              </a:buClr>
              <a:buSzPts val="1800"/>
              <a:buFont typeface="Arial"/>
              <a:buNone/>
            </a:pPr>
            <a:r>
              <a:rPr b="1" lang="en-US" sz="2000"/>
              <a:t>How to Use It</a:t>
            </a:r>
            <a:br>
              <a:rPr lang="en-US" sz="2000"/>
            </a:br>
            <a:r>
              <a:rPr lang="en-US" sz="2000"/>
              <a:t>• Add PERMA scores in the “Average Rating” column</a:t>
            </a:r>
            <a:br>
              <a:rPr lang="en-US" sz="2000"/>
            </a:br>
            <a:r>
              <a:rPr lang="en-US" sz="2000"/>
              <a:t>• Reflect and identify domains that need support</a:t>
            </a:r>
            <a:br>
              <a:rPr lang="en-US" sz="2000"/>
            </a:br>
            <a:r>
              <a:rPr lang="en-US" sz="2000"/>
              <a:t>• Set SMART goals with your students</a:t>
            </a:r>
            <a:br>
              <a:rPr lang="en-US" sz="2000"/>
            </a:br>
            <a:r>
              <a:rPr lang="en-US" sz="2000"/>
              <a:t>• Choose strategies that fit your classroom</a:t>
            </a:r>
            <a:br>
              <a:rPr lang="en-US" sz="2000"/>
            </a:br>
            <a:r>
              <a:rPr lang="en-US" sz="2000"/>
              <a:t>• Agree on a timeline and indicators of progress</a:t>
            </a:r>
            <a:br>
              <a:rPr lang="en-US" sz="2000"/>
            </a:br>
            <a:r>
              <a:rPr lang="en-US" sz="2000"/>
              <a:t>• Treat it as a living document and update it during the term</a:t>
            </a:r>
            <a:endParaRPr/>
          </a:p>
          <a:p>
            <a:pPr indent="-228600" lvl="0" marL="457200" marR="0" rtl="0" algn="l">
              <a:lnSpc>
                <a:spcPct val="90000"/>
              </a:lnSpc>
              <a:spcBef>
                <a:spcPts val="1000"/>
              </a:spcBef>
              <a:spcAft>
                <a:spcPts val="0"/>
              </a:spcAft>
              <a:buClr>
                <a:schemeClr val="dk1"/>
              </a:buClr>
              <a:buSzPts val="1800"/>
              <a:buFont typeface="Arial"/>
              <a:buNone/>
            </a:pPr>
            <a:r>
              <a:rPr b="1" lang="en-US" sz="2000"/>
              <a:t>Piloting Activities</a:t>
            </a:r>
            <a:br>
              <a:rPr lang="en-US" sz="2000"/>
            </a:br>
            <a:r>
              <a:rPr lang="en-US" sz="2000"/>
              <a:t>• Select one activity from the collection</a:t>
            </a:r>
            <a:br>
              <a:rPr lang="en-US" sz="2000"/>
            </a:br>
            <a:r>
              <a:rPr lang="en-US" sz="2000"/>
              <a:t>• Role-play it in small groups</a:t>
            </a:r>
            <a:br>
              <a:rPr lang="en-US" sz="2000"/>
            </a:br>
            <a:r>
              <a:rPr lang="en-US" sz="2000"/>
              <a:t>• Note what works, what doesn’t, and what needs adapting</a:t>
            </a:r>
            <a:br>
              <a:rPr lang="en-US" sz="2000"/>
            </a:br>
            <a:r>
              <a:rPr lang="en-US" sz="2000"/>
              <a:t>• Discuss adjustments and consider student age, needs, and school context</a:t>
            </a:r>
            <a:endParaRPr/>
          </a:p>
          <a:p>
            <a:pPr indent="-228600" lvl="0" marL="457200" marR="0" rtl="0" algn="l">
              <a:lnSpc>
                <a:spcPct val="90000"/>
              </a:lnSpc>
              <a:spcBef>
                <a:spcPts val="1000"/>
              </a:spcBef>
              <a:spcAft>
                <a:spcPts val="0"/>
              </a:spcAft>
              <a:buClr>
                <a:schemeClr val="dk1"/>
              </a:buClr>
              <a:buSzPts val="1800"/>
              <a:buFont typeface="Arial"/>
              <a:buNone/>
            </a:pPr>
            <a:r>
              <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p82"/>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a:t>Activities Collection &amp; Piloting</a:t>
            </a:r>
            <a:endParaRPr/>
          </a:p>
        </p:txBody>
      </p:sp>
      <p:sp>
        <p:nvSpPr>
          <p:cNvPr id="569" name="Google Shape;569;p82"/>
          <p:cNvSpPr txBox="1"/>
          <p:nvPr>
            <p:ph idx="1" type="body"/>
          </p:nvPr>
        </p:nvSpPr>
        <p:spPr>
          <a:xfrm>
            <a:off x="97971" y="881743"/>
            <a:ext cx="11944350" cy="587012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lang="en-US"/>
              <a:t>Now that you know how to use the Classroom Compass, the next step is to test practical activities that support each PERMA domain.</a:t>
            </a:r>
            <a:br>
              <a:rPr lang="en-US"/>
            </a:br>
            <a:r>
              <a:rPr lang="en-US"/>
              <a:t>• These activities help you turn goals into daily habits in your classroom.</a:t>
            </a:r>
            <a:endParaRPr/>
          </a:p>
          <a:p>
            <a:pPr indent="0" lvl="0" marL="0" rtl="0" algn="l">
              <a:lnSpc>
                <a:spcPct val="90000"/>
              </a:lnSpc>
              <a:spcBef>
                <a:spcPts val="1000"/>
              </a:spcBef>
              <a:spcAft>
                <a:spcPts val="0"/>
              </a:spcAft>
              <a:buSzPts val="1800"/>
              <a:buNone/>
            </a:pPr>
            <a:r>
              <a:rPr b="1" lang="en-US"/>
              <a:t>Activities Collection</a:t>
            </a:r>
            <a:br>
              <a:rPr lang="en-US"/>
            </a:br>
            <a:r>
              <a:rPr lang="en-US"/>
              <a:t>• Includes activities for common digital well-being challenges</a:t>
            </a:r>
            <a:br>
              <a:rPr lang="en-US"/>
            </a:br>
            <a:r>
              <a:rPr lang="en-US"/>
              <a:t>• Organised by PERMA domains</a:t>
            </a:r>
            <a:br>
              <a:rPr lang="en-US"/>
            </a:br>
            <a:r>
              <a:rPr lang="en-US"/>
              <a:t>• Builds student self-awareness and ownership</a:t>
            </a:r>
            <a:endParaRPr/>
          </a:p>
          <a:p>
            <a:pPr indent="0" lvl="0" marL="0" rtl="0" algn="l">
              <a:lnSpc>
                <a:spcPct val="90000"/>
              </a:lnSpc>
              <a:spcBef>
                <a:spcPts val="1000"/>
              </a:spcBef>
              <a:spcAft>
                <a:spcPts val="0"/>
              </a:spcAft>
              <a:buSzPts val="1800"/>
              <a:buNone/>
            </a:pPr>
            <a:r>
              <a:rPr b="1" lang="en-US"/>
              <a:t>Piloting the Activities</a:t>
            </a:r>
            <a:br>
              <a:rPr lang="en-US"/>
            </a:br>
            <a:r>
              <a:rPr lang="en-US"/>
              <a:t>• Choose one activity from the module</a:t>
            </a:r>
            <a:br>
              <a:rPr lang="en-US"/>
            </a:br>
            <a:r>
              <a:rPr lang="en-US"/>
              <a:t>• Role-play it in a small group</a:t>
            </a:r>
            <a:br>
              <a:rPr lang="en-US"/>
            </a:br>
            <a:r>
              <a:rPr lang="en-US"/>
              <a:t>• One person acts as the teacher; others as students</a:t>
            </a:r>
            <a:endParaRPr/>
          </a:p>
          <a:p>
            <a:pPr indent="0" lvl="0" marL="0" rtl="0" algn="l">
              <a:lnSpc>
                <a:spcPct val="90000"/>
              </a:lnSpc>
              <a:spcBef>
                <a:spcPts val="1000"/>
              </a:spcBef>
              <a:spcAft>
                <a:spcPts val="0"/>
              </a:spcAft>
              <a:buSzPts val="1800"/>
              <a:buNone/>
            </a:pPr>
            <a:r>
              <a:rPr b="1" lang="en-US"/>
              <a:t>What to Observe</a:t>
            </a:r>
            <a:br>
              <a:rPr lang="en-US"/>
            </a:br>
            <a:r>
              <a:rPr lang="en-US"/>
              <a:t>• What works well</a:t>
            </a:r>
            <a:br>
              <a:rPr lang="en-US"/>
            </a:br>
            <a:r>
              <a:rPr lang="en-US"/>
              <a:t>• What challenges emerge</a:t>
            </a:r>
            <a:br>
              <a:rPr lang="en-US"/>
            </a:br>
            <a:r>
              <a:rPr lang="en-US"/>
              <a:t>• What needs adapting for your classroom</a:t>
            </a:r>
            <a:br>
              <a:rPr lang="en-US"/>
            </a:br>
            <a:r>
              <a:rPr lang="en-US"/>
              <a:t>• What changes improve clarity or engagement</a:t>
            </a:r>
            <a:endParaRPr/>
          </a:p>
          <a:p>
            <a:pPr indent="0" lvl="0" marL="0" rtl="0" algn="l">
              <a:lnSpc>
                <a:spcPct val="90000"/>
              </a:lnSpc>
              <a:spcBef>
                <a:spcPts val="1000"/>
              </a:spcBef>
              <a:spcAft>
                <a:spcPts val="0"/>
              </a:spcAft>
              <a:buSzPts val="1800"/>
              <a:buNone/>
            </a:pPr>
            <a:r>
              <a:rPr b="1" lang="en-US"/>
              <a:t>Next Step</a:t>
            </a:r>
            <a:br>
              <a:rPr lang="en-US"/>
            </a:br>
            <a:r>
              <a:rPr lang="en-US"/>
              <a:t>• Discuss your observations as a group</a:t>
            </a:r>
            <a:br>
              <a:rPr lang="en-US"/>
            </a:br>
            <a:r>
              <a:rPr lang="en-US"/>
              <a:t>• Adapt the activity for your students’ age, needs, and digital habits</a:t>
            </a:r>
            <a:endParaRPr/>
          </a:p>
          <a:p>
            <a:pPr indent="-228600" lvl="0" marL="457200" marR="0" rtl="0" algn="l">
              <a:lnSpc>
                <a:spcPct val="90000"/>
              </a:lnSpc>
              <a:spcBef>
                <a:spcPts val="1000"/>
              </a:spcBef>
              <a:spcAft>
                <a:spcPts val="0"/>
              </a:spcAft>
              <a:buClr>
                <a:schemeClr val="dk1"/>
              </a:buClr>
              <a:buSzPts val="1800"/>
              <a:buFont typeface="Arial"/>
              <a:buNone/>
            </a:pPr>
            <a:r>
              <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p83"/>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a:t>Implement PERMA-Based Activities</a:t>
            </a:r>
            <a:endParaRPr b="1"/>
          </a:p>
        </p:txBody>
      </p:sp>
      <p:sp>
        <p:nvSpPr>
          <p:cNvPr id="575" name="Google Shape;575;p83"/>
          <p:cNvSpPr txBox="1"/>
          <p:nvPr>
            <p:ph idx="1" type="body"/>
          </p:nvPr>
        </p:nvSpPr>
        <p:spPr>
          <a:xfrm>
            <a:off x="97971" y="881743"/>
            <a:ext cx="11944350" cy="5870121"/>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1"/>
              </a:buClr>
              <a:buSzPts val="1800"/>
              <a:buFont typeface="Arial"/>
              <a:buNone/>
            </a:pPr>
            <a:r>
              <a:rPr b="1" lang="en-US" sz="2400"/>
              <a:t>Before we move into the activities…</a:t>
            </a:r>
            <a:br>
              <a:rPr lang="en-US" sz="2400"/>
            </a:br>
            <a:r>
              <a:rPr lang="en-US" sz="2400"/>
              <a:t>• You now have your Student Digital Well-being Index results</a:t>
            </a:r>
            <a:br>
              <a:rPr lang="en-US" sz="2400"/>
            </a:br>
            <a:r>
              <a:rPr lang="en-US" sz="2400"/>
              <a:t>• You’ve reflected on key needs in your classroom</a:t>
            </a:r>
            <a:br>
              <a:rPr lang="en-US" sz="2400"/>
            </a:br>
            <a:r>
              <a:rPr lang="en-US" sz="2400"/>
              <a:t>• You’ve identified domains that require attention</a:t>
            </a:r>
            <a:endParaRPr/>
          </a:p>
          <a:p>
            <a:pPr indent="-228600" lvl="0" marL="457200" marR="0" rtl="0" algn="l">
              <a:lnSpc>
                <a:spcPct val="90000"/>
              </a:lnSpc>
              <a:spcBef>
                <a:spcPts val="1000"/>
              </a:spcBef>
              <a:spcAft>
                <a:spcPts val="0"/>
              </a:spcAft>
              <a:buClr>
                <a:schemeClr val="dk1"/>
              </a:buClr>
              <a:buSzPts val="1800"/>
              <a:buFont typeface="Arial"/>
              <a:buNone/>
            </a:pPr>
            <a:r>
              <a:rPr b="1" lang="en-US" sz="2400"/>
              <a:t>This next section shows you how to turn those insights into action</a:t>
            </a:r>
            <a:br>
              <a:rPr lang="en-US" sz="2400"/>
            </a:br>
            <a:r>
              <a:rPr lang="en-US" sz="2400"/>
              <a:t>• You’ll work with targeted activities linked to each PERMA domain</a:t>
            </a:r>
            <a:br>
              <a:rPr lang="en-US" sz="2400"/>
            </a:br>
            <a:r>
              <a:rPr lang="en-US" sz="2400"/>
              <a:t>• You’ll choose the ones that fit your students’ needs</a:t>
            </a:r>
            <a:br>
              <a:rPr lang="en-US" sz="2400"/>
            </a:br>
            <a:r>
              <a:rPr lang="en-US" sz="2400"/>
              <a:t>• You’ll learn how to pilot, adapt, and refine them for real classroom use</a:t>
            </a:r>
            <a:endParaRPr/>
          </a:p>
          <a:p>
            <a:pPr indent="-228600" lvl="0" marL="457200" marR="0" rtl="0" algn="l">
              <a:lnSpc>
                <a:spcPct val="90000"/>
              </a:lnSpc>
              <a:spcBef>
                <a:spcPts val="1000"/>
              </a:spcBef>
              <a:spcAft>
                <a:spcPts val="0"/>
              </a:spcAft>
              <a:buClr>
                <a:schemeClr val="dk1"/>
              </a:buClr>
              <a:buSzPts val="1800"/>
              <a:buFont typeface="Arial"/>
              <a:buNone/>
            </a:pPr>
            <a:r>
              <a:rPr b="1" lang="en-US" sz="2400"/>
              <a:t>Goal </a:t>
            </a:r>
            <a:br>
              <a:rPr lang="en-US" sz="2400"/>
            </a:br>
            <a:r>
              <a:rPr lang="en-US" sz="2400"/>
              <a:t>• Support students through practical, ready-to-use strategies</a:t>
            </a:r>
            <a:br>
              <a:rPr lang="en-US" sz="2400"/>
            </a:br>
            <a:r>
              <a:rPr lang="en-US" sz="2400"/>
              <a:t>• Strengthen digital habits with structured, evidence-based exercises</a:t>
            </a:r>
            <a:br>
              <a:rPr lang="en-US" sz="2400"/>
            </a:br>
            <a:r>
              <a:rPr lang="en-US" sz="2400"/>
              <a:t>• Build consistency across lessons and routines</a:t>
            </a:r>
            <a:endParaRPr/>
          </a:p>
          <a:p>
            <a:pPr indent="-228600" lvl="0" marL="457200" marR="0" rtl="0" algn="l">
              <a:lnSpc>
                <a:spcPct val="90000"/>
              </a:lnSpc>
              <a:spcBef>
                <a:spcPts val="1000"/>
              </a:spcBef>
              <a:spcAft>
                <a:spcPts val="0"/>
              </a:spcAft>
              <a:buClr>
                <a:schemeClr val="dk1"/>
              </a:buClr>
              <a:buSzPts val="1800"/>
              <a:buFont typeface="Arial"/>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23"/>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sz="3200"/>
              <a:t>What Is the PERMA Digital Well-being Index?</a:t>
            </a:r>
            <a:endParaRPr/>
          </a:p>
        </p:txBody>
      </p:sp>
      <p:sp>
        <p:nvSpPr>
          <p:cNvPr id="87" name="Google Shape;87;p23"/>
          <p:cNvSpPr txBox="1"/>
          <p:nvPr>
            <p:ph idx="2" type="body"/>
          </p:nvPr>
        </p:nvSpPr>
        <p:spPr>
          <a:xfrm>
            <a:off x="0" y="797521"/>
            <a:ext cx="11944350" cy="5289179"/>
          </a:xfrm>
          <a:prstGeom prst="rect">
            <a:avLst/>
          </a:prstGeom>
          <a:noFill/>
          <a:ln>
            <a:noFill/>
          </a:ln>
        </p:spPr>
        <p:txBody>
          <a:bodyPr anchorCtr="0" anchor="t" bIns="45700" lIns="91425" spcFirstLastPara="1" rIns="91425" wrap="square" tIns="45700">
            <a:noAutofit/>
          </a:bodyPr>
          <a:lstStyle/>
          <a:p>
            <a:pPr indent="-285750" lvl="0" marL="514350" rtl="0" algn="l">
              <a:lnSpc>
                <a:spcPct val="90000"/>
              </a:lnSpc>
              <a:spcBef>
                <a:spcPts val="1000"/>
              </a:spcBef>
              <a:spcAft>
                <a:spcPts val="0"/>
              </a:spcAft>
              <a:buSzPts val="1800"/>
              <a:buFont typeface="Arial"/>
              <a:buChar char="•"/>
            </a:pPr>
            <a:r>
              <a:rPr lang="en-US" sz="2000"/>
              <a:t>The PERMA Digital Well-being Index for Teachers is a structured tool to help educators identify strengths and areas for growth across the domains of the PERMA Framework. Through the index, you can score statements regarding your states of digital well-being categorized into the domains of the PERMA Framework. It can be used at the beginning, middle, and end of a term to track progress in enhancement of your digital well-being. The index is presented below. </a:t>
            </a:r>
            <a:endParaRPr sz="2800"/>
          </a:p>
          <a:p>
            <a:pPr indent="-285750" lvl="0" marL="514350" rtl="0" algn="l">
              <a:lnSpc>
                <a:spcPct val="90000"/>
              </a:lnSpc>
              <a:spcBef>
                <a:spcPts val="1000"/>
              </a:spcBef>
              <a:spcAft>
                <a:spcPts val="0"/>
              </a:spcAft>
              <a:buSzPts val="1800"/>
              <a:buFont typeface="Arial"/>
              <a:buChar char="•"/>
            </a:pPr>
            <a:r>
              <a:rPr lang="en-US" sz="2000"/>
              <a:t>You can score each statement in the index on a score of 1-5 as described below. </a:t>
            </a:r>
            <a:endParaRPr sz="2800"/>
          </a:p>
          <a:p>
            <a:pPr indent="-228600" lvl="0" marL="457200" marR="0" rtl="0" algn="l">
              <a:lnSpc>
                <a:spcPct val="90000"/>
              </a:lnSpc>
              <a:spcBef>
                <a:spcPts val="1000"/>
              </a:spcBef>
              <a:spcAft>
                <a:spcPts val="0"/>
              </a:spcAft>
              <a:buClr>
                <a:schemeClr val="dk2"/>
              </a:buClr>
              <a:buSzPts val="1800"/>
              <a:buFont typeface="Arial"/>
              <a:buNone/>
            </a:pPr>
            <a:br>
              <a:rPr lang="en-US" sz="2400"/>
            </a:br>
            <a:endParaRPr sz="2400"/>
          </a:p>
        </p:txBody>
      </p:sp>
      <p:graphicFrame>
        <p:nvGraphicFramePr>
          <p:cNvPr id="88" name="Google Shape;88;p23"/>
          <p:cNvGraphicFramePr/>
          <p:nvPr/>
        </p:nvGraphicFramePr>
        <p:xfrm>
          <a:off x="745958" y="3031648"/>
          <a:ext cx="3000000" cy="3000000"/>
        </p:xfrm>
        <a:graphic>
          <a:graphicData uri="http://schemas.openxmlformats.org/drawingml/2006/table">
            <a:tbl>
              <a:tblPr>
                <a:noFill/>
                <a:tableStyleId>{506B112E-F67D-4A12-9835-6B122311E996}</a:tableStyleId>
              </a:tblPr>
              <a:tblGrid>
                <a:gridCol w="2917925"/>
                <a:gridCol w="7503225"/>
              </a:tblGrid>
              <a:tr h="1018350">
                <a:tc>
                  <a:txBody>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80301"/>
                          </a:solidFill>
                          <a:latin typeface="Calibri"/>
                          <a:ea typeface="Calibri"/>
                          <a:cs typeface="Calibri"/>
                          <a:sym typeface="Calibri"/>
                        </a:rPr>
                        <a:t>1 – Strongly Disagree</a:t>
                      </a:r>
                      <a:br>
                        <a:rPr b="1" i="0" lang="en-US" sz="2000" u="none" cap="none" strike="noStrike">
                          <a:solidFill>
                            <a:srgbClr val="080301"/>
                          </a:solidFill>
                          <a:latin typeface="Calibri"/>
                          <a:ea typeface="Calibri"/>
                          <a:cs typeface="Calibri"/>
                          <a:sym typeface="Calibri"/>
                        </a:rPr>
                      </a:br>
                      <a:r>
                        <a:rPr b="1" i="0" lang="en-US" sz="2000" u="none" cap="none" strike="noStrike">
                          <a:solidFill>
                            <a:srgbClr val="080301"/>
                          </a:solidFill>
                          <a:latin typeface="Calibri"/>
                          <a:ea typeface="Calibri"/>
                          <a:cs typeface="Calibri"/>
                          <a:sym typeface="Calibri"/>
                        </a:rPr>
                        <a:t>2 – Disagree</a:t>
                      </a:r>
                      <a:endParaRPr sz="2800" u="none" cap="none" strike="noStrike"/>
                    </a:p>
                  </a:txBody>
                  <a:tcPr marT="71750" marB="71750" marR="71750" marL="7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80301"/>
                          </a:solidFill>
                          <a:latin typeface="Calibri"/>
                          <a:ea typeface="Calibri"/>
                          <a:cs typeface="Calibri"/>
                          <a:sym typeface="Calibri"/>
                        </a:rPr>
                        <a:t>Low Scores (1–2): </a:t>
                      </a:r>
                      <a:r>
                        <a:rPr b="0" i="0" lang="en-US" sz="2000" u="none" cap="none" strike="noStrike">
                          <a:solidFill>
                            <a:srgbClr val="080301"/>
                          </a:solidFill>
                          <a:latin typeface="Calibri"/>
                          <a:ea typeface="Calibri"/>
                          <a:cs typeface="Calibri"/>
                          <a:sym typeface="Calibri"/>
                        </a:rPr>
                        <a:t>Signals potential risks or gaps; prioritise these areas for strategic planning and support.</a:t>
                      </a:r>
                      <a:endParaRPr sz="2800" u="none" cap="none" strike="noStrike"/>
                    </a:p>
                  </a:txBody>
                  <a:tcPr marT="71750" marB="71750" marR="71750" marL="7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018350">
                <a:tc>
                  <a:txBody>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80301"/>
                          </a:solidFill>
                          <a:latin typeface="Calibri"/>
                          <a:ea typeface="Calibri"/>
                          <a:cs typeface="Calibri"/>
                          <a:sym typeface="Calibri"/>
                        </a:rPr>
                        <a:t>3 – Neutral</a:t>
                      </a:r>
                      <a:endParaRPr sz="2800" u="none" cap="none" strike="noStrike"/>
                    </a:p>
                  </a:txBody>
                  <a:tcPr marT="71750" marB="71750" marR="71750" marL="7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80301"/>
                          </a:solidFill>
                          <a:latin typeface="Calibri"/>
                          <a:ea typeface="Calibri"/>
                          <a:cs typeface="Calibri"/>
                          <a:sym typeface="Calibri"/>
                        </a:rPr>
                        <a:t>Moderate Scores (3):</a:t>
                      </a:r>
                      <a:r>
                        <a:rPr b="0" i="0" lang="en-US" sz="2000" u="none" cap="none" strike="noStrike">
                          <a:solidFill>
                            <a:srgbClr val="080301"/>
                          </a:solidFill>
                          <a:latin typeface="Calibri"/>
                          <a:ea typeface="Calibri"/>
                          <a:cs typeface="Calibri"/>
                          <a:sym typeface="Calibri"/>
                        </a:rPr>
                        <a:t> Suggests room for improvement; may benefit from targeted interventions or training.</a:t>
                      </a:r>
                      <a:endParaRPr sz="2800" u="none" cap="none" strike="noStrike"/>
                    </a:p>
                  </a:txBody>
                  <a:tcPr marT="71750" marB="71750" marR="71750" marL="7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018350">
                <a:tc>
                  <a:txBody>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80301"/>
                          </a:solidFill>
                          <a:latin typeface="Calibri"/>
                          <a:ea typeface="Calibri"/>
                          <a:cs typeface="Calibri"/>
                          <a:sym typeface="Calibri"/>
                        </a:rPr>
                        <a:t>4 – Agree</a:t>
                      </a:r>
                      <a:br>
                        <a:rPr b="1" i="0" lang="en-US" sz="2000" u="none" cap="none" strike="noStrike">
                          <a:solidFill>
                            <a:srgbClr val="080301"/>
                          </a:solidFill>
                          <a:latin typeface="Calibri"/>
                          <a:ea typeface="Calibri"/>
                          <a:cs typeface="Calibri"/>
                          <a:sym typeface="Calibri"/>
                        </a:rPr>
                      </a:br>
                      <a:r>
                        <a:rPr b="1" i="0" lang="en-US" sz="2000" u="none" cap="none" strike="noStrike">
                          <a:solidFill>
                            <a:srgbClr val="080301"/>
                          </a:solidFill>
                          <a:latin typeface="Calibri"/>
                          <a:ea typeface="Calibri"/>
                          <a:cs typeface="Calibri"/>
                          <a:sym typeface="Calibri"/>
                        </a:rPr>
                        <a:t>5 – Strongly Agree</a:t>
                      </a:r>
                      <a:endParaRPr sz="2800" u="none" cap="none" strike="noStrike"/>
                    </a:p>
                  </a:txBody>
                  <a:tcPr marT="71750" marB="71750" marR="71750" marL="7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80301"/>
                          </a:solidFill>
                          <a:latin typeface="Calibri"/>
                          <a:ea typeface="Calibri"/>
                          <a:cs typeface="Calibri"/>
                          <a:sym typeface="Calibri"/>
                        </a:rPr>
                        <a:t>High Scores (4–5):</a:t>
                      </a:r>
                      <a:r>
                        <a:rPr b="0" i="0" lang="en-US" sz="2000" u="none" cap="none" strike="noStrike">
                          <a:solidFill>
                            <a:srgbClr val="080301"/>
                          </a:solidFill>
                          <a:latin typeface="Calibri"/>
                          <a:ea typeface="Calibri"/>
                          <a:cs typeface="Calibri"/>
                          <a:sym typeface="Calibri"/>
                        </a:rPr>
                        <a:t> Indicates strong alignment with digital well-being practices; consider sharing best practices.</a:t>
                      </a:r>
                      <a:endParaRPr sz="2800" u="none" cap="none" strike="noStrike"/>
                    </a:p>
                  </a:txBody>
                  <a:tcPr marT="71750" marB="71750" marR="71750" marL="7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89" name="Google Shape;89;p23"/>
          <p:cNvSpPr/>
          <p:nvPr/>
        </p:nvSpPr>
        <p:spPr>
          <a:xfrm>
            <a:off x="-6833134" y="2964638"/>
            <a:ext cx="33347686" cy="646331"/>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br>
              <a:rPr b="0" i="0" lang="en-US"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sp>
        <p:nvSpPr>
          <p:cNvPr id="580" name="Google Shape;580;p84"/>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a:t>How This Section Works</a:t>
            </a:r>
            <a:endParaRPr/>
          </a:p>
        </p:txBody>
      </p:sp>
      <p:sp>
        <p:nvSpPr>
          <p:cNvPr id="581" name="Google Shape;581;p84"/>
          <p:cNvSpPr txBox="1"/>
          <p:nvPr>
            <p:ph idx="1" type="body"/>
          </p:nvPr>
        </p:nvSpPr>
        <p:spPr>
          <a:xfrm>
            <a:off x="97971" y="881743"/>
            <a:ext cx="11944350" cy="5870121"/>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1"/>
              </a:buClr>
              <a:buSzPts val="1800"/>
              <a:buFont typeface="Arial"/>
              <a:buNone/>
            </a:pPr>
            <a:r>
              <a:rPr b="1" lang="en-US" sz="2400"/>
              <a:t>In the next slides, you will:</a:t>
            </a:r>
            <a:br>
              <a:rPr lang="en-US" sz="2400"/>
            </a:br>
            <a:r>
              <a:rPr lang="en-US" sz="2400"/>
              <a:t>• Review activities grouped under each PERMA domain</a:t>
            </a:r>
            <a:br>
              <a:rPr lang="en-US" sz="2400"/>
            </a:br>
            <a:r>
              <a:rPr lang="en-US" sz="2400"/>
              <a:t>• See options for primary and lower-secondary students</a:t>
            </a:r>
            <a:br>
              <a:rPr lang="en-US" sz="2400"/>
            </a:br>
            <a:r>
              <a:rPr lang="en-US" sz="2400"/>
              <a:t>• Identify which activities match your classroom priorities</a:t>
            </a:r>
            <a:br>
              <a:rPr lang="en-US" sz="2400"/>
            </a:br>
            <a:r>
              <a:rPr lang="en-US" sz="2400"/>
              <a:t>• Learn how to test (pilot) an activity safely before using it with students</a:t>
            </a:r>
            <a:endParaRPr/>
          </a:p>
          <a:p>
            <a:pPr indent="-228600" lvl="0" marL="457200" marR="0" rtl="0" algn="l">
              <a:lnSpc>
                <a:spcPct val="90000"/>
              </a:lnSpc>
              <a:spcBef>
                <a:spcPts val="1000"/>
              </a:spcBef>
              <a:spcAft>
                <a:spcPts val="0"/>
              </a:spcAft>
              <a:buClr>
                <a:schemeClr val="dk1"/>
              </a:buClr>
              <a:buSzPts val="1800"/>
              <a:buFont typeface="Arial"/>
              <a:buNone/>
            </a:pPr>
            <a:r>
              <a:rPr b="1" lang="en-US" sz="2400"/>
              <a:t>Your task during this section:</a:t>
            </a:r>
            <a:br>
              <a:rPr lang="en-US" sz="2400"/>
            </a:br>
            <a:r>
              <a:rPr lang="en-US" sz="2400"/>
              <a:t>• Start with one domain only</a:t>
            </a:r>
            <a:br>
              <a:rPr lang="en-US" sz="2400"/>
            </a:br>
            <a:r>
              <a:rPr lang="en-US" sz="2400"/>
              <a:t>• Pick 1–2 activities to try</a:t>
            </a:r>
            <a:br>
              <a:rPr lang="en-US" sz="2400"/>
            </a:br>
            <a:r>
              <a:rPr lang="en-US" sz="2400"/>
              <a:t>• Note what works, what doesn’t, and what to adapt</a:t>
            </a:r>
            <a:br>
              <a:rPr lang="en-US" sz="2400"/>
            </a:br>
            <a:r>
              <a:rPr lang="en-US" sz="2400"/>
              <a:t>• Think of concrete next steps for your Classroom Compass</a:t>
            </a:r>
            <a:endParaRPr/>
          </a:p>
          <a:p>
            <a:pPr indent="-228600" lvl="0" marL="457200" marR="0" rtl="0" algn="l">
              <a:lnSpc>
                <a:spcPct val="90000"/>
              </a:lnSpc>
              <a:spcBef>
                <a:spcPts val="1000"/>
              </a:spcBef>
              <a:spcAft>
                <a:spcPts val="0"/>
              </a:spcAft>
              <a:buClr>
                <a:schemeClr val="dk1"/>
              </a:buClr>
              <a:buSzPts val="1800"/>
              <a:buFont typeface="Arial"/>
              <a:buNone/>
            </a:pPr>
            <a:r>
              <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sp>
        <p:nvSpPr>
          <p:cNvPr id="586" name="Google Shape;586;p85"/>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a:t>POSITIVE EMOTIONS — Activity Overview Table</a:t>
            </a:r>
            <a:endParaRPr/>
          </a:p>
        </p:txBody>
      </p:sp>
      <p:graphicFrame>
        <p:nvGraphicFramePr>
          <p:cNvPr id="587" name="Google Shape;587;p85"/>
          <p:cNvGraphicFramePr/>
          <p:nvPr/>
        </p:nvGraphicFramePr>
        <p:xfrm>
          <a:off x="411892" y="976184"/>
          <a:ext cx="3000000" cy="3000000"/>
        </p:xfrm>
        <a:graphic>
          <a:graphicData uri="http://schemas.openxmlformats.org/drawingml/2006/table">
            <a:tbl>
              <a:tblPr>
                <a:noFill/>
                <a:tableStyleId>{506B112E-F67D-4A12-9835-6B122311E996}</a:tableStyleId>
              </a:tblPr>
              <a:tblGrid>
                <a:gridCol w="2842050"/>
                <a:gridCol w="2842050"/>
                <a:gridCol w="2842050"/>
                <a:gridCol w="2842050"/>
              </a:tblGrid>
              <a:tr h="545300">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Activity</a:t>
                      </a:r>
                      <a:endParaRPr sz="20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Purpose</a:t>
                      </a:r>
                      <a:endParaRPr sz="20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Primary Students</a:t>
                      </a:r>
                      <a:endParaRPr sz="20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Lower Secondary Students</a:t>
                      </a:r>
                      <a:endParaRPr sz="20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308750">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Emotion Check-Ins with Emoji Maps</a:t>
                      </a:r>
                      <a:endParaRPr sz="20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Help students notice and express feelings during digital tasks</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Emoji map or thermometer; place stickers before/during/after tasks</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Digital mood tracker; reflect on triggers and strategies</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308750">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Purpose Framing: “Why Am I Using This Tool?”</a:t>
                      </a:r>
                      <a:endParaRPr sz="20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Connect digital use with meaningful learning goals</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Ask “Why are we using this tool?” and revisit after the task</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Short written reflections; compare which tools help or distract</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27025">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Gamified Focus Challenge</a:t>
                      </a:r>
                      <a:endParaRPr sz="20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Make focus and effort enjoyable; build persistence</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“Focus Star” chart; celebrate effort weekly</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Class leaderboard; peer nominations for focused work</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27025">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Reflective Feedback Loop</a:t>
                      </a:r>
                      <a:endParaRPr sz="20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Evaluate emotional experience and improve digital tasks</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Quick emoji survey after tasks</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Short form on enjoyment, challenges, and improvements</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1" name="Shape 591"/>
        <p:cNvGrpSpPr/>
        <p:nvPr/>
      </p:nvGrpSpPr>
      <p:grpSpPr>
        <a:xfrm>
          <a:off x="0" y="0"/>
          <a:ext cx="0" cy="0"/>
          <a:chOff x="0" y="0"/>
          <a:chExt cx="0" cy="0"/>
        </a:xfrm>
      </p:grpSpPr>
      <p:sp>
        <p:nvSpPr>
          <p:cNvPr id="592" name="Google Shape;592;p86"/>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a:t>RELATIONSHIPS — Activity Overview Table</a:t>
            </a:r>
            <a:endParaRPr/>
          </a:p>
        </p:txBody>
      </p:sp>
      <p:graphicFrame>
        <p:nvGraphicFramePr>
          <p:cNvPr id="593" name="Google Shape;593;p86"/>
          <p:cNvGraphicFramePr/>
          <p:nvPr/>
        </p:nvGraphicFramePr>
        <p:xfrm>
          <a:off x="411892" y="976184"/>
          <a:ext cx="3000000" cy="3000000"/>
        </p:xfrm>
        <a:graphic>
          <a:graphicData uri="http://schemas.openxmlformats.org/drawingml/2006/table">
            <a:tbl>
              <a:tblPr>
                <a:noFill/>
                <a:tableStyleId>{506B112E-F67D-4A12-9835-6B122311E996}</a:tableStyleId>
              </a:tblPr>
              <a:tblGrid>
                <a:gridCol w="2842050"/>
                <a:gridCol w="2842050"/>
                <a:gridCol w="2842050"/>
                <a:gridCol w="2842050"/>
              </a:tblGrid>
              <a:tr h="545300">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Activity</a:t>
                      </a:r>
                      <a:endParaRPr sz="20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Purpose</a:t>
                      </a:r>
                      <a:endParaRPr sz="20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Primary Students</a:t>
                      </a:r>
                      <a:endParaRPr sz="20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Lower Secondary Students</a:t>
                      </a:r>
                      <a:endParaRPr sz="20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308750">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Digital Code of Kindness</a:t>
                      </a:r>
                      <a:endParaRPr sz="20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Build norms for respectful online behaviour</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Brainstorm kindness online; create class poster</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Group discussions; create a Digital Citizenship Charter</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308750">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Co-Regulation Partners</a:t>
                      </a:r>
                      <a:endParaRPr sz="20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Support peers in emotional and focus regulation</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Paired check-ins with emoji cards</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Digital Accountability Buddies with pre/post reflection</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27025">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Perspective-Taking Scenarios</a:t>
                      </a:r>
                      <a:endParaRPr sz="20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Build empathy and responsible online communication</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Story cards; discuss feelings; short skits</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Discuss digital dilemmas; practise I-statements</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27025">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Digital Empathy Circles</a:t>
                      </a:r>
                      <a:endParaRPr sz="20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Create space to share experiences safely</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Circle sharing using talking object</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Small reflection groups; weekly discussions</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sp>
        <p:nvSpPr>
          <p:cNvPr id="598" name="Google Shape;598;p87"/>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a:t>MEANING — Activity Overview Table</a:t>
            </a:r>
            <a:endParaRPr/>
          </a:p>
        </p:txBody>
      </p:sp>
      <p:graphicFrame>
        <p:nvGraphicFramePr>
          <p:cNvPr id="599" name="Google Shape;599;p87"/>
          <p:cNvGraphicFramePr/>
          <p:nvPr/>
        </p:nvGraphicFramePr>
        <p:xfrm>
          <a:off x="411892" y="976184"/>
          <a:ext cx="3000000" cy="3000000"/>
        </p:xfrm>
        <a:graphic>
          <a:graphicData uri="http://schemas.openxmlformats.org/drawingml/2006/table">
            <a:tbl>
              <a:tblPr>
                <a:noFill/>
                <a:tableStyleId>{506B112E-F67D-4A12-9835-6B122311E996}</a:tableStyleId>
              </a:tblPr>
              <a:tblGrid>
                <a:gridCol w="2842050"/>
                <a:gridCol w="2842050"/>
                <a:gridCol w="2842050"/>
                <a:gridCol w="2842050"/>
              </a:tblGrid>
              <a:tr h="545300">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Activity</a:t>
                      </a:r>
                      <a:endParaRPr sz="20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Purpose</a:t>
                      </a:r>
                      <a:endParaRPr sz="20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Primary Students</a:t>
                      </a:r>
                      <a:endParaRPr sz="20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Lower Secondary Students</a:t>
                      </a:r>
                      <a:endParaRPr sz="20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308750">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“Why Am I Here Online?” Reflection</a:t>
                      </a:r>
                      <a:endParaRPr sz="20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Build intentional and mindful tech use</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Ask purpose before/after tasks; emoji posters</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Digital Intent Journal before/after each task</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308750">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Connecting Learning to Life</a:t>
                      </a:r>
                      <a:endParaRPr sz="20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Make digital learning personally relevant</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Choose topics they care about; share findings</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Research and present “Why This Matters to Me”</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27025">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Digital Journaling for Reflection</a:t>
                      </a:r>
                      <a:endParaRPr sz="20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Reflect on emotions and values in digital tasks</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Draw/write in Digital Feelings Journal</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Weekly reflection logs on positives and challenges</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27025">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“Create, Don’t Consume” Projects</a:t>
                      </a:r>
                      <a:endParaRPr sz="20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Shift from passive use to meaningful creation</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Create posters, audio notes, class collages</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Student-led micro-projects tied to values/interests</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sp>
        <p:nvSpPr>
          <p:cNvPr id="604" name="Google Shape;604;p88"/>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a:t>ACCOMPLISHMENT — Activity Overview Table</a:t>
            </a:r>
            <a:endParaRPr/>
          </a:p>
        </p:txBody>
      </p:sp>
      <p:graphicFrame>
        <p:nvGraphicFramePr>
          <p:cNvPr id="605" name="Google Shape;605;p88"/>
          <p:cNvGraphicFramePr/>
          <p:nvPr/>
        </p:nvGraphicFramePr>
        <p:xfrm>
          <a:off x="411892" y="976184"/>
          <a:ext cx="3000000" cy="3000000"/>
        </p:xfrm>
        <a:graphic>
          <a:graphicData uri="http://schemas.openxmlformats.org/drawingml/2006/table">
            <a:tbl>
              <a:tblPr>
                <a:noFill/>
                <a:tableStyleId>{506B112E-F67D-4A12-9835-6B122311E996}</a:tableStyleId>
              </a:tblPr>
              <a:tblGrid>
                <a:gridCol w="2842050"/>
                <a:gridCol w="2842050"/>
                <a:gridCol w="2842050"/>
                <a:gridCol w="2842050"/>
              </a:tblGrid>
              <a:tr h="545300">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Activity</a:t>
                      </a:r>
                      <a:endParaRPr sz="20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Purpose</a:t>
                      </a:r>
                      <a:endParaRPr sz="20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Primary Students</a:t>
                      </a:r>
                      <a:endParaRPr sz="20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Lower Secondary Students</a:t>
                      </a:r>
                      <a:endParaRPr sz="20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308750">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Digital Growth Trackers</a:t>
                      </a:r>
                      <a:endParaRPr sz="20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Visualise and celebrate progress</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Simple skill trackers; weekly check-ins</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Growth Journals with evidence of progress</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308750">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Tool Explorer Sessions</a:t>
                      </a:r>
                      <a:endParaRPr sz="20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Build confidence using new tools</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Try 2–3 safe tools; share what they liked</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Choice-based assignments; justify tool selection</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27025">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Feedback for Growth</a:t>
                      </a:r>
                      <a:endParaRPr sz="20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Strengthen learning through constructive feedback</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“Two Stars and a Wish”</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Digital peer review using structured stems</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27025">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Digital Confidence Milestones</a:t>
                      </a:r>
                      <a:endParaRPr sz="20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Celebrate digital achievements and effort</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“Digital Champions Day”; certificates</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Student showcase of achievements and growth</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9" name="Shape 609"/>
        <p:cNvGrpSpPr/>
        <p:nvPr/>
      </p:nvGrpSpPr>
      <p:grpSpPr>
        <a:xfrm>
          <a:off x="0" y="0"/>
          <a:ext cx="0" cy="0"/>
          <a:chOff x="0" y="0"/>
          <a:chExt cx="0" cy="0"/>
        </a:xfrm>
      </p:grpSpPr>
      <p:sp>
        <p:nvSpPr>
          <p:cNvPr id="610" name="Google Shape;610;p89"/>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a:t>Conclusions</a:t>
            </a:r>
            <a:endParaRPr/>
          </a:p>
        </p:txBody>
      </p:sp>
      <p:sp>
        <p:nvSpPr>
          <p:cNvPr id="611" name="Google Shape;611;p89"/>
          <p:cNvSpPr txBox="1"/>
          <p:nvPr>
            <p:ph idx="1" type="body"/>
          </p:nvPr>
        </p:nvSpPr>
        <p:spPr>
          <a:xfrm>
            <a:off x="97971" y="881743"/>
            <a:ext cx="11653306" cy="5870121"/>
          </a:xfrm>
          <a:prstGeom prst="rect">
            <a:avLst/>
          </a:prstGeom>
          <a:noFill/>
          <a:ln>
            <a:noFill/>
          </a:ln>
        </p:spPr>
        <p:txBody>
          <a:bodyPr anchorCtr="0" anchor="t" bIns="45700" lIns="91425" spcFirstLastPara="1" rIns="91425" wrap="square" tIns="45700">
            <a:noAutofit/>
          </a:bodyPr>
          <a:lstStyle/>
          <a:p>
            <a:pPr indent="-12700" lvl="0" marL="85725" rtl="0" algn="l">
              <a:lnSpc>
                <a:spcPct val="90000"/>
              </a:lnSpc>
              <a:spcBef>
                <a:spcPts val="1000"/>
              </a:spcBef>
              <a:spcAft>
                <a:spcPts val="0"/>
              </a:spcAft>
              <a:buSzPts val="1800"/>
              <a:buNone/>
            </a:pPr>
            <a:r>
              <a:rPr b="1" lang="en-US" sz="2400"/>
              <a:t>Conclusion — Positive Emotions</a:t>
            </a:r>
            <a:endParaRPr/>
          </a:p>
          <a:p>
            <a:pPr indent="-12700" lvl="0" marL="85725" rtl="0" algn="l">
              <a:lnSpc>
                <a:spcPct val="90000"/>
              </a:lnSpc>
              <a:spcBef>
                <a:spcPts val="1000"/>
              </a:spcBef>
              <a:spcAft>
                <a:spcPts val="0"/>
              </a:spcAft>
              <a:buSzPts val="1800"/>
              <a:buNone/>
            </a:pPr>
            <a:r>
              <a:rPr lang="en-US" sz="2400"/>
              <a:t>• These activities help students notice how digital tools affect their feelings.</a:t>
            </a:r>
            <a:br>
              <a:rPr lang="en-US" sz="2400"/>
            </a:br>
            <a:r>
              <a:rPr lang="en-US" sz="2400"/>
              <a:t>• You guide them to understand triggers, manage frustration, and enjoy learning.</a:t>
            </a:r>
            <a:br>
              <a:rPr lang="en-US" sz="2400"/>
            </a:br>
            <a:r>
              <a:rPr lang="en-US" sz="2400"/>
              <a:t>• When students recognise their emotional patterns, they make healthier choices online.</a:t>
            </a:r>
            <a:br>
              <a:rPr lang="en-US" sz="2400"/>
            </a:br>
            <a:r>
              <a:rPr lang="en-US" sz="2400"/>
              <a:t>• This builds the foundation for balanced digital behaviour and calmer classroom routines.</a:t>
            </a:r>
            <a:endParaRPr/>
          </a:p>
          <a:p>
            <a:pPr indent="-12700" lvl="0" marL="85725" rtl="0" algn="l">
              <a:lnSpc>
                <a:spcPct val="90000"/>
              </a:lnSpc>
              <a:spcBef>
                <a:spcPts val="1000"/>
              </a:spcBef>
              <a:spcAft>
                <a:spcPts val="0"/>
              </a:spcAft>
              <a:buSzPts val="1800"/>
              <a:buNone/>
            </a:pPr>
            <a:r>
              <a:rPr b="1" lang="en-US" sz="2400"/>
              <a:t>Conclusion — Engagement</a:t>
            </a:r>
            <a:endParaRPr/>
          </a:p>
          <a:p>
            <a:pPr indent="-12700" lvl="0" marL="85725" rtl="0" algn="l">
              <a:lnSpc>
                <a:spcPct val="90000"/>
              </a:lnSpc>
              <a:spcBef>
                <a:spcPts val="1000"/>
              </a:spcBef>
              <a:spcAft>
                <a:spcPts val="0"/>
              </a:spcAft>
              <a:buSzPts val="1800"/>
              <a:buNone/>
            </a:pPr>
            <a:r>
              <a:rPr lang="en-US" sz="2400"/>
              <a:t>• Students learn how to stay focused, manage distractions, and work with purpose.</a:t>
            </a:r>
            <a:br>
              <a:rPr lang="en-US" sz="2400"/>
            </a:br>
            <a:r>
              <a:rPr lang="en-US" sz="2400"/>
              <a:t>• Simple routines—focus cycles, one-task habits, and notification control—improve attention.</a:t>
            </a:r>
            <a:br>
              <a:rPr lang="en-US" sz="2400"/>
            </a:br>
            <a:r>
              <a:rPr lang="en-US" sz="2400"/>
              <a:t>• These skills matter because they reduce digital overload and improve learning quality.</a:t>
            </a:r>
            <a:br>
              <a:rPr lang="en-US" sz="2400"/>
            </a:br>
            <a:r>
              <a:rPr lang="en-US" sz="2400"/>
              <a:t>• Stronger engagement leads to more productive lessons and better use of digital tools.</a:t>
            </a:r>
            <a:endParaRPr/>
          </a:p>
          <a:p>
            <a:pPr indent="-228600" lvl="0" marL="457200" marR="0" rtl="0" algn="l">
              <a:lnSpc>
                <a:spcPct val="90000"/>
              </a:lnSpc>
              <a:spcBef>
                <a:spcPts val="1000"/>
              </a:spcBef>
              <a:spcAft>
                <a:spcPts val="0"/>
              </a:spcAft>
              <a:buClr>
                <a:schemeClr val="dk1"/>
              </a:buClr>
              <a:buSzPts val="1800"/>
              <a:buFont typeface="Arial"/>
              <a:buNone/>
            </a:pPr>
            <a:r>
              <a:t/>
            </a:r>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sp>
        <p:nvSpPr>
          <p:cNvPr id="616" name="Google Shape;616;p90"/>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a:t>Conclusions</a:t>
            </a:r>
            <a:endParaRPr/>
          </a:p>
        </p:txBody>
      </p:sp>
      <p:sp>
        <p:nvSpPr>
          <p:cNvPr id="617" name="Google Shape;617;p90"/>
          <p:cNvSpPr txBox="1"/>
          <p:nvPr>
            <p:ph idx="1" type="body"/>
          </p:nvPr>
        </p:nvSpPr>
        <p:spPr>
          <a:xfrm>
            <a:off x="97971" y="881743"/>
            <a:ext cx="11944350" cy="5870121"/>
          </a:xfrm>
          <a:prstGeom prst="rect">
            <a:avLst/>
          </a:prstGeom>
          <a:noFill/>
          <a:ln>
            <a:noFill/>
          </a:ln>
        </p:spPr>
        <p:txBody>
          <a:bodyPr anchorCtr="0" anchor="t" bIns="45700" lIns="91425" spcFirstLastPara="1" rIns="91425" wrap="square" tIns="45700">
            <a:noAutofit/>
          </a:bodyPr>
          <a:lstStyle/>
          <a:p>
            <a:pPr indent="-12700" lvl="0" marL="85725" rtl="0" algn="l">
              <a:lnSpc>
                <a:spcPct val="90000"/>
              </a:lnSpc>
              <a:spcBef>
                <a:spcPts val="1000"/>
              </a:spcBef>
              <a:spcAft>
                <a:spcPts val="0"/>
              </a:spcAft>
              <a:buSzPts val="1800"/>
              <a:buNone/>
            </a:pPr>
            <a:r>
              <a:rPr b="1" lang="en-US" sz="2000"/>
              <a:t>Conclusion — Relationships</a:t>
            </a:r>
            <a:endParaRPr/>
          </a:p>
          <a:p>
            <a:pPr indent="-12700" lvl="0" marL="85725" rtl="0" algn="l">
              <a:lnSpc>
                <a:spcPct val="90000"/>
              </a:lnSpc>
              <a:spcBef>
                <a:spcPts val="1000"/>
              </a:spcBef>
              <a:spcAft>
                <a:spcPts val="0"/>
              </a:spcAft>
              <a:buSzPts val="1800"/>
              <a:buNone/>
            </a:pPr>
            <a:r>
              <a:rPr lang="en-US" sz="2000"/>
              <a:t>• These practices strengthen empathy, kindness, and responsible online behaviour.</a:t>
            </a:r>
            <a:br>
              <a:rPr lang="en-US" sz="2000"/>
            </a:br>
            <a:r>
              <a:rPr lang="en-US" sz="2000"/>
              <a:t>• Students learn to communicate clearly, support peers, and manage conflict in digital spaces.</a:t>
            </a:r>
            <a:br>
              <a:rPr lang="en-US" sz="2000"/>
            </a:br>
            <a:r>
              <a:rPr lang="en-US" sz="2000"/>
              <a:t>• Healthy digital relationships increase safety, belonging, and trust in hybrid learning.</a:t>
            </a:r>
            <a:br>
              <a:rPr lang="en-US" sz="2000"/>
            </a:br>
            <a:r>
              <a:rPr lang="en-US" sz="2000"/>
              <a:t>• When students feel respected online, they participate more and take more positive risks.</a:t>
            </a:r>
            <a:endParaRPr/>
          </a:p>
          <a:p>
            <a:pPr indent="-12700" lvl="0" marL="85725" rtl="0" algn="l">
              <a:lnSpc>
                <a:spcPct val="90000"/>
              </a:lnSpc>
              <a:spcBef>
                <a:spcPts val="1000"/>
              </a:spcBef>
              <a:spcAft>
                <a:spcPts val="0"/>
              </a:spcAft>
              <a:buSzPts val="1800"/>
              <a:buNone/>
            </a:pPr>
            <a:r>
              <a:rPr b="1" lang="en-US" sz="2000"/>
              <a:t>Conclusion — Meaning</a:t>
            </a:r>
            <a:endParaRPr/>
          </a:p>
          <a:p>
            <a:pPr indent="-12700" lvl="0" marL="85725" rtl="0" algn="l">
              <a:lnSpc>
                <a:spcPct val="90000"/>
              </a:lnSpc>
              <a:spcBef>
                <a:spcPts val="1000"/>
              </a:spcBef>
              <a:spcAft>
                <a:spcPts val="0"/>
              </a:spcAft>
              <a:buSzPts val="1800"/>
              <a:buNone/>
            </a:pPr>
            <a:r>
              <a:rPr lang="en-US" sz="2000"/>
              <a:t>• These activities help students connect their digital use to personal goals and values.</a:t>
            </a:r>
            <a:br>
              <a:rPr lang="en-US" sz="2000"/>
            </a:br>
            <a:r>
              <a:rPr lang="en-US" sz="2000"/>
              <a:t>• They learn to ask “Why am I using this tool?” before they start.</a:t>
            </a:r>
            <a:br>
              <a:rPr lang="en-US" sz="2000"/>
            </a:br>
            <a:r>
              <a:rPr lang="en-US" sz="2000"/>
              <a:t>• Purposeful use reduces passive scrolling and increases motivation.</a:t>
            </a:r>
            <a:br>
              <a:rPr lang="en-US" sz="2000"/>
            </a:br>
            <a:r>
              <a:rPr lang="en-US" sz="2000"/>
              <a:t>• Building meaning motivates students to use technology for growth rather than distraction.</a:t>
            </a:r>
            <a:endParaRPr/>
          </a:p>
          <a:p>
            <a:pPr indent="-12700" lvl="0" marL="85725" rtl="0" algn="l">
              <a:lnSpc>
                <a:spcPct val="90000"/>
              </a:lnSpc>
              <a:spcBef>
                <a:spcPts val="1000"/>
              </a:spcBef>
              <a:spcAft>
                <a:spcPts val="0"/>
              </a:spcAft>
              <a:buSzPts val="1800"/>
              <a:buNone/>
            </a:pPr>
            <a:r>
              <a:rPr b="1" lang="en-US" sz="2000"/>
              <a:t>Conclusion — Accomplishment</a:t>
            </a:r>
            <a:endParaRPr/>
          </a:p>
          <a:p>
            <a:pPr indent="-12700" lvl="0" marL="85725" rtl="0" algn="l">
              <a:lnSpc>
                <a:spcPct val="90000"/>
              </a:lnSpc>
              <a:spcBef>
                <a:spcPts val="1000"/>
              </a:spcBef>
              <a:spcAft>
                <a:spcPts val="0"/>
              </a:spcAft>
              <a:buSzPts val="1800"/>
              <a:buNone/>
            </a:pPr>
            <a:r>
              <a:rPr lang="en-US" sz="2000"/>
              <a:t>• These routines help students see their progress and build confidence with digital skills.</a:t>
            </a:r>
            <a:br>
              <a:rPr lang="en-US" sz="2000"/>
            </a:br>
            <a:r>
              <a:rPr lang="en-US" sz="2000"/>
              <a:t>• Celebrating small wins increases motivation and strengthens resilience.</a:t>
            </a:r>
            <a:br>
              <a:rPr lang="en-US" sz="2000"/>
            </a:br>
            <a:r>
              <a:rPr lang="en-US" sz="2000"/>
              <a:t>• Students learn to value improvement, not perfection.</a:t>
            </a:r>
            <a:br>
              <a:rPr lang="en-US" sz="2000"/>
            </a:br>
            <a:r>
              <a:rPr lang="en-US" sz="2000"/>
              <a:t>• When students feel capable online, their digital well-being and learning outcomes rise.</a:t>
            </a:r>
            <a:endParaRPr/>
          </a:p>
          <a:p>
            <a:pPr indent="-228600" lvl="0" marL="457200" marR="0" rtl="0" algn="l">
              <a:lnSpc>
                <a:spcPct val="90000"/>
              </a:lnSpc>
              <a:spcBef>
                <a:spcPts val="1000"/>
              </a:spcBef>
              <a:spcAft>
                <a:spcPts val="0"/>
              </a:spcAft>
              <a:buClr>
                <a:schemeClr val="dk1"/>
              </a:buClr>
              <a:buSzPts val="1800"/>
              <a:buFont typeface="Arial"/>
              <a:buNone/>
            </a:pPr>
            <a:r>
              <a:t/>
            </a:r>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1" name="Shape 621"/>
        <p:cNvGrpSpPr/>
        <p:nvPr/>
      </p:nvGrpSpPr>
      <p:grpSpPr>
        <a:xfrm>
          <a:off x="0" y="0"/>
          <a:ext cx="0" cy="0"/>
          <a:chOff x="0" y="0"/>
          <a:chExt cx="0" cy="0"/>
        </a:xfrm>
      </p:grpSpPr>
      <p:sp>
        <p:nvSpPr>
          <p:cNvPr id="622" name="Google Shape;622;p91"/>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a:t>Conclusions</a:t>
            </a:r>
            <a:endParaRPr/>
          </a:p>
        </p:txBody>
      </p:sp>
      <p:sp>
        <p:nvSpPr>
          <p:cNvPr id="623" name="Google Shape;623;p91"/>
          <p:cNvSpPr txBox="1"/>
          <p:nvPr>
            <p:ph idx="1" type="body"/>
          </p:nvPr>
        </p:nvSpPr>
        <p:spPr>
          <a:xfrm>
            <a:off x="97971" y="881743"/>
            <a:ext cx="11944350" cy="5870121"/>
          </a:xfrm>
          <a:prstGeom prst="rect">
            <a:avLst/>
          </a:prstGeom>
          <a:noFill/>
          <a:ln>
            <a:noFill/>
          </a:ln>
        </p:spPr>
        <p:txBody>
          <a:bodyPr anchorCtr="0" anchor="t" bIns="45700" lIns="91425" spcFirstLastPara="1" rIns="91425" wrap="square" tIns="45700">
            <a:noAutofit/>
          </a:bodyPr>
          <a:lstStyle/>
          <a:p>
            <a:pPr indent="-228600" lvl="0" marL="428625" rtl="0" algn="l">
              <a:lnSpc>
                <a:spcPct val="90000"/>
              </a:lnSpc>
              <a:spcBef>
                <a:spcPts val="1000"/>
              </a:spcBef>
              <a:spcAft>
                <a:spcPts val="0"/>
              </a:spcAft>
              <a:buSzPts val="1800"/>
              <a:buFont typeface="Arial"/>
              <a:buNone/>
            </a:pPr>
            <a:r>
              <a:t/>
            </a:r>
            <a:endParaRPr sz="2400"/>
          </a:p>
          <a:p>
            <a:pPr indent="-342900" lvl="0" marL="428625" rtl="0" algn="l">
              <a:lnSpc>
                <a:spcPct val="90000"/>
              </a:lnSpc>
              <a:spcBef>
                <a:spcPts val="1000"/>
              </a:spcBef>
              <a:spcAft>
                <a:spcPts val="0"/>
              </a:spcAft>
              <a:buSzPts val="1800"/>
              <a:buFont typeface="Arial"/>
              <a:buChar char="•"/>
            </a:pPr>
            <a:r>
              <a:rPr lang="en-US" sz="2400"/>
              <a:t>Together, these activities give you practical ways to support students’ digital well-being across all PERMA domains.</a:t>
            </a:r>
            <a:endParaRPr/>
          </a:p>
          <a:p>
            <a:pPr indent="-342900" lvl="0" marL="428625" rtl="0" algn="l">
              <a:lnSpc>
                <a:spcPct val="90000"/>
              </a:lnSpc>
              <a:spcBef>
                <a:spcPts val="1000"/>
              </a:spcBef>
              <a:spcAft>
                <a:spcPts val="0"/>
              </a:spcAft>
              <a:buSzPts val="1800"/>
              <a:buFont typeface="Arial"/>
              <a:buChar char="•"/>
            </a:pPr>
            <a:r>
              <a:rPr lang="en-US" sz="2400"/>
              <a:t>You help students understand their feelings, stay focused, build healthy relationships, use technology with purpose, and recognise their progress.</a:t>
            </a:r>
            <a:endParaRPr/>
          </a:p>
          <a:p>
            <a:pPr indent="-342900" lvl="0" marL="428625" rtl="0" algn="l">
              <a:lnSpc>
                <a:spcPct val="90000"/>
              </a:lnSpc>
              <a:spcBef>
                <a:spcPts val="1000"/>
              </a:spcBef>
              <a:spcAft>
                <a:spcPts val="0"/>
              </a:spcAft>
              <a:buSzPts val="1800"/>
              <a:buFont typeface="Arial"/>
              <a:buChar char="•"/>
            </a:pPr>
            <a:r>
              <a:rPr lang="en-US" sz="2400"/>
              <a:t>This approach creates healthier digital habits, stronger learning routines, and a more supportive classroom climate.</a:t>
            </a:r>
            <a:endParaRPr/>
          </a:p>
          <a:p>
            <a:pPr indent="-342900" lvl="0" marL="428625" rtl="0" algn="l">
              <a:lnSpc>
                <a:spcPct val="90000"/>
              </a:lnSpc>
              <a:spcBef>
                <a:spcPts val="1000"/>
              </a:spcBef>
              <a:spcAft>
                <a:spcPts val="0"/>
              </a:spcAft>
              <a:buSzPts val="1800"/>
              <a:buFont typeface="Arial"/>
              <a:buChar char="•"/>
            </a:pPr>
            <a:r>
              <a:rPr lang="en-US" sz="2400"/>
              <a:t>You now have a complete toolkit to guide your students toward balanced, intentional, and confident digital use.</a:t>
            </a:r>
            <a:endParaRPr/>
          </a:p>
          <a:p>
            <a:pPr indent="-228600" lvl="0" marL="457200" marR="0" rtl="0" algn="l">
              <a:lnSpc>
                <a:spcPct val="90000"/>
              </a:lnSpc>
              <a:spcBef>
                <a:spcPts val="1000"/>
              </a:spcBef>
              <a:spcAft>
                <a:spcPts val="0"/>
              </a:spcAft>
              <a:buClr>
                <a:schemeClr val="dk1"/>
              </a:buClr>
              <a:buSzPts val="1800"/>
              <a:buFont typeface="Arial"/>
              <a:buNone/>
            </a:pPr>
            <a:r>
              <a:t/>
            </a:r>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8" name="Shape 628"/>
        <p:cNvGrpSpPr/>
        <p:nvPr/>
      </p:nvGrpSpPr>
      <p:grpSpPr>
        <a:xfrm>
          <a:off x="0" y="0"/>
          <a:ext cx="0" cy="0"/>
          <a:chOff x="0" y="0"/>
          <a:chExt cx="0" cy="0"/>
        </a:xfrm>
      </p:grpSpPr>
      <p:sp>
        <p:nvSpPr>
          <p:cNvPr id="629" name="Google Shape;629;p92"/>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sz="2800"/>
              <a:t>Module 2 Closing: Strengthening Digital Well-being in Schools</a:t>
            </a:r>
            <a:endParaRPr sz="2800"/>
          </a:p>
        </p:txBody>
      </p:sp>
      <p:sp>
        <p:nvSpPr>
          <p:cNvPr id="630" name="Google Shape;630;p92"/>
          <p:cNvSpPr txBox="1"/>
          <p:nvPr>
            <p:ph idx="1" type="body"/>
          </p:nvPr>
        </p:nvSpPr>
        <p:spPr>
          <a:xfrm>
            <a:off x="97971" y="881743"/>
            <a:ext cx="11944350" cy="5870121"/>
          </a:xfrm>
          <a:prstGeom prst="rect">
            <a:avLst/>
          </a:prstGeom>
          <a:noFill/>
          <a:ln>
            <a:noFill/>
          </a:ln>
        </p:spPr>
        <p:txBody>
          <a:bodyPr anchorCtr="0" anchor="t" bIns="45700" lIns="91425" spcFirstLastPara="1" rIns="91425" wrap="square" tIns="45700">
            <a:noAutofit/>
          </a:bodyPr>
          <a:lstStyle/>
          <a:p>
            <a:pPr indent="-12700" lvl="0" marL="85725" rtl="0" algn="l">
              <a:lnSpc>
                <a:spcPct val="90000"/>
              </a:lnSpc>
              <a:spcBef>
                <a:spcPts val="1000"/>
              </a:spcBef>
              <a:spcAft>
                <a:spcPts val="0"/>
              </a:spcAft>
              <a:buSzPts val="1800"/>
              <a:buNone/>
            </a:pPr>
            <a:r>
              <a:rPr b="1" lang="en-US" sz="2400"/>
              <a:t>This module helped you:</a:t>
            </a:r>
            <a:endParaRPr sz="2400"/>
          </a:p>
          <a:p>
            <a:pPr indent="-12700" lvl="0" marL="85725" rtl="0" algn="l">
              <a:lnSpc>
                <a:spcPct val="90000"/>
              </a:lnSpc>
              <a:spcBef>
                <a:spcPts val="1000"/>
              </a:spcBef>
              <a:spcAft>
                <a:spcPts val="0"/>
              </a:spcAft>
              <a:buSzPts val="1800"/>
              <a:buNone/>
            </a:pPr>
            <a:r>
              <a:rPr lang="en-US" sz="2400"/>
              <a:t>• Understand digital boundaries for teachers and students</a:t>
            </a:r>
            <a:br>
              <a:rPr lang="en-US" sz="2400"/>
            </a:br>
            <a:r>
              <a:rPr lang="en-US" sz="2400"/>
              <a:t>• Use reflection to guide healthier digital habits</a:t>
            </a:r>
            <a:br>
              <a:rPr lang="en-US" sz="2400"/>
            </a:br>
            <a:r>
              <a:rPr lang="en-US" sz="2400"/>
              <a:t>• Assess student digital well-being through the PERMA framework</a:t>
            </a:r>
            <a:br>
              <a:rPr lang="en-US" sz="2400"/>
            </a:br>
            <a:r>
              <a:rPr lang="en-US" sz="2400"/>
              <a:t>• Co-create classroom digital boundaries and routines</a:t>
            </a:r>
            <a:br>
              <a:rPr lang="en-US" sz="2400"/>
            </a:br>
            <a:r>
              <a:rPr lang="en-US" sz="2400"/>
              <a:t>• Apply targeted PERMA-based activities across all domains</a:t>
            </a:r>
            <a:br>
              <a:rPr lang="en-US" sz="2400"/>
            </a:br>
            <a:r>
              <a:rPr lang="en-US" sz="2400"/>
              <a:t>• Use the Classroom Compass to translate insights into action</a:t>
            </a:r>
            <a:endParaRPr/>
          </a:p>
          <a:p>
            <a:pPr indent="-12700" lvl="0" marL="85725" rtl="0" algn="l">
              <a:lnSpc>
                <a:spcPct val="90000"/>
              </a:lnSpc>
              <a:spcBef>
                <a:spcPts val="1000"/>
              </a:spcBef>
              <a:spcAft>
                <a:spcPts val="0"/>
              </a:spcAft>
              <a:buSzPts val="1800"/>
              <a:buNone/>
            </a:pPr>
            <a:r>
              <a:rPr b="1" lang="en-US" sz="2400"/>
              <a:t>By completing Unit 2.4, you now have:</a:t>
            </a:r>
            <a:br>
              <a:rPr lang="en-US" sz="2400"/>
            </a:br>
            <a:r>
              <a:rPr lang="en-US" sz="2400"/>
              <a:t>• A full toolkit to identify, address, and improve digital well-being</a:t>
            </a:r>
            <a:br>
              <a:rPr lang="en-US" sz="2400"/>
            </a:br>
            <a:r>
              <a:rPr lang="en-US" sz="2400"/>
              <a:t>• Strategies that support emotional, cognitive, and social development</a:t>
            </a:r>
            <a:br>
              <a:rPr lang="en-US" sz="2400"/>
            </a:br>
            <a:r>
              <a:rPr lang="en-US" sz="2400"/>
              <a:t>• Practical classroom activities ready for implementation</a:t>
            </a:r>
            <a:br>
              <a:rPr lang="en-US" sz="2400"/>
            </a:br>
            <a:r>
              <a:rPr lang="en-US" sz="2400"/>
              <a:t>• A foundation to create a healthier digital culture across your school</a:t>
            </a:r>
            <a:endParaRPr/>
          </a:p>
          <a:p>
            <a:pPr indent="-228600" lvl="0" marL="457200" marR="0" rtl="0" algn="l">
              <a:lnSpc>
                <a:spcPct val="90000"/>
              </a:lnSpc>
              <a:spcBef>
                <a:spcPts val="1000"/>
              </a:spcBef>
              <a:spcAft>
                <a:spcPts val="0"/>
              </a:spcAft>
              <a:buClr>
                <a:schemeClr val="dk1"/>
              </a:buClr>
              <a:buSzPts val="1800"/>
              <a:buFont typeface="Arial"/>
              <a:buNone/>
            </a:pPr>
            <a:r>
              <a:t/>
            </a:r>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4" name="Shape 634"/>
        <p:cNvGrpSpPr/>
        <p:nvPr/>
      </p:nvGrpSpPr>
      <p:grpSpPr>
        <a:xfrm>
          <a:off x="0" y="0"/>
          <a:ext cx="0" cy="0"/>
          <a:chOff x="0" y="0"/>
          <a:chExt cx="0" cy="0"/>
        </a:xfrm>
      </p:grpSpPr>
      <p:sp>
        <p:nvSpPr>
          <p:cNvPr id="635" name="Google Shape;635;p8"/>
          <p:cNvSpPr txBox="1"/>
          <p:nvPr>
            <p:ph type="ctrTitle"/>
          </p:nvPr>
        </p:nvSpPr>
        <p:spPr>
          <a:xfrm>
            <a:off x="2179865" y="2937536"/>
            <a:ext cx="7832271" cy="160019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2000"/>
              <a:buNone/>
            </a:pPr>
            <a:r>
              <a:rPr lang="en-US" u="sng">
                <a:solidFill>
                  <a:schemeClr val="hlink"/>
                </a:solidFill>
                <a:hlinkClick r:id="rId3"/>
              </a:rPr>
              <a:t>https://perma-digital.eu/</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24"/>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sz="2800"/>
              <a:t>PERMA Digital Well-being Index</a:t>
            </a:r>
            <a:endParaRPr/>
          </a:p>
        </p:txBody>
      </p:sp>
      <p:sp>
        <p:nvSpPr>
          <p:cNvPr id="95" name="Google Shape;95;p24"/>
          <p:cNvSpPr txBox="1"/>
          <p:nvPr>
            <p:ph idx="2" type="body"/>
          </p:nvPr>
        </p:nvSpPr>
        <p:spPr>
          <a:xfrm>
            <a:off x="0" y="797521"/>
            <a:ext cx="11944350" cy="5289179"/>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2"/>
              </a:buClr>
              <a:buSzPts val="1800"/>
              <a:buFont typeface="Arial"/>
              <a:buNone/>
            </a:pPr>
            <a:br>
              <a:rPr lang="en-US" sz="2400"/>
            </a:br>
            <a:r>
              <a:rPr lang="en-US" sz="2400"/>
              <a:t>• Digital well-being is a core part of teachers’ overall well-being.</a:t>
            </a:r>
            <a:br>
              <a:rPr lang="en-US" sz="2400"/>
            </a:br>
            <a:r>
              <a:rPr lang="en-US" sz="2400"/>
              <a:t>• Reflection on performance, achievement, and satisfaction supports positive well-being at work.</a:t>
            </a:r>
            <a:br>
              <a:rPr lang="en-US" sz="2400"/>
            </a:br>
            <a:r>
              <a:rPr lang="en-US" sz="2400"/>
              <a:t>• Research shows that teachers who reflect purposefully on digital practices experience better professional well-being (Passey, 2021; Cigala et al., 2019).</a:t>
            </a:r>
            <a:endParaRPr/>
          </a:p>
          <a:p>
            <a:pPr indent="-228600" lvl="0" marL="457200" marR="0" rtl="0" algn="l">
              <a:lnSpc>
                <a:spcPct val="90000"/>
              </a:lnSpc>
              <a:spcBef>
                <a:spcPts val="1000"/>
              </a:spcBef>
              <a:spcAft>
                <a:spcPts val="0"/>
              </a:spcAft>
              <a:buClr>
                <a:schemeClr val="dk2"/>
              </a:buClr>
              <a:buSzPts val="1800"/>
              <a:buFont typeface="Arial"/>
              <a:buNone/>
            </a:pPr>
            <a:r>
              <a:t/>
            </a:r>
            <a:endParaRPr sz="2400"/>
          </a:p>
          <a:p>
            <a:pPr indent="-228600" lvl="0" marL="457200" marR="0" rtl="0" algn="l">
              <a:lnSpc>
                <a:spcPct val="90000"/>
              </a:lnSpc>
              <a:spcBef>
                <a:spcPts val="1000"/>
              </a:spcBef>
              <a:spcAft>
                <a:spcPts val="0"/>
              </a:spcAft>
              <a:buClr>
                <a:schemeClr val="dk2"/>
              </a:buClr>
              <a:buSzPts val="1800"/>
              <a:buFont typeface="Arial"/>
              <a:buNone/>
            </a:pPr>
            <a:r>
              <a:rPr b="1" lang="en-US" sz="2400"/>
              <a:t>What the Index offers</a:t>
            </a:r>
            <a:br>
              <a:rPr lang="en-US" sz="2400"/>
            </a:br>
            <a:r>
              <a:rPr lang="en-US" sz="2400"/>
              <a:t>• A clear picture of how you feel about your digital performance and satisfaction.</a:t>
            </a:r>
            <a:br>
              <a:rPr lang="en-US" sz="2400"/>
            </a:br>
            <a:r>
              <a:rPr lang="en-US" sz="2400"/>
              <a:t>• Insight into strengths and areas needing support.</a:t>
            </a:r>
            <a:br>
              <a:rPr lang="en-US" sz="2400"/>
            </a:br>
            <a:r>
              <a:rPr lang="en-US" sz="2400"/>
              <a:t>• A starting point for intentional, reflective improvement.</a:t>
            </a:r>
            <a:br>
              <a:rPr lang="en-US" sz="2400"/>
            </a:br>
            <a:r>
              <a:rPr lang="en-US" sz="2400"/>
              <a:t>• A foundation for enhancing digital and overall well-being.</a:t>
            </a:r>
            <a:endParaRPr/>
          </a:p>
          <a:p>
            <a:pPr indent="0" lvl="0" marL="0" rtl="0" algn="l">
              <a:lnSpc>
                <a:spcPct val="90000"/>
              </a:lnSpc>
              <a:spcBef>
                <a:spcPts val="0"/>
              </a:spcBef>
              <a:spcAft>
                <a:spcPts val="0"/>
              </a:spcAft>
              <a:buClr>
                <a:schemeClr val="dk2"/>
              </a:buClr>
              <a:buSzPts val="1800"/>
              <a:buNone/>
            </a:pPr>
            <a:r>
              <a:t/>
            </a: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5"/>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sz="2800"/>
              <a:t>How to Use the Index &amp; Interpreting Your Scores</a:t>
            </a:r>
            <a:endParaRPr/>
          </a:p>
        </p:txBody>
      </p:sp>
      <p:sp>
        <p:nvSpPr>
          <p:cNvPr id="101" name="Google Shape;101;p25"/>
          <p:cNvSpPr txBox="1"/>
          <p:nvPr>
            <p:ph idx="2" type="body"/>
          </p:nvPr>
        </p:nvSpPr>
        <p:spPr>
          <a:xfrm>
            <a:off x="445770" y="1143000"/>
            <a:ext cx="5806440" cy="5289179"/>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2"/>
              </a:buClr>
              <a:buSzPts val="1800"/>
              <a:buFont typeface="Arial"/>
              <a:buNone/>
            </a:pPr>
            <a:r>
              <a:rPr b="1" lang="en-US" sz="2400"/>
              <a:t>1. Create the right environment</a:t>
            </a:r>
            <a:br>
              <a:rPr lang="en-US" sz="2400"/>
            </a:br>
            <a:r>
              <a:rPr lang="en-US" sz="2400"/>
              <a:t>• Sit with the Index in a calm, quiet space.</a:t>
            </a:r>
            <a:br>
              <a:rPr lang="en-US" sz="2400"/>
            </a:br>
            <a:r>
              <a:rPr lang="en-US" sz="2400"/>
              <a:t>• Approach the statements with honesty and clarity.</a:t>
            </a:r>
            <a:endParaRPr/>
          </a:p>
          <a:p>
            <a:pPr indent="-228600" lvl="0" marL="457200" marR="0" rtl="0" algn="l">
              <a:lnSpc>
                <a:spcPct val="90000"/>
              </a:lnSpc>
              <a:spcBef>
                <a:spcPts val="1000"/>
              </a:spcBef>
              <a:spcAft>
                <a:spcPts val="0"/>
              </a:spcAft>
              <a:buClr>
                <a:schemeClr val="dk2"/>
              </a:buClr>
              <a:buSzPts val="1800"/>
              <a:buFont typeface="Arial"/>
              <a:buNone/>
            </a:pPr>
            <a:r>
              <a:rPr b="1" lang="en-US" sz="2400"/>
              <a:t>2. Score each item (1–5)</a:t>
            </a:r>
            <a:br>
              <a:rPr lang="en-US" sz="2400"/>
            </a:br>
            <a:r>
              <a:rPr lang="en-US" sz="2400"/>
              <a:t>• 1 = Strongly disagree</a:t>
            </a:r>
            <a:br>
              <a:rPr lang="en-US" sz="2400"/>
            </a:br>
            <a:r>
              <a:rPr lang="en-US" sz="2400"/>
              <a:t>• 5 = Strongly agree</a:t>
            </a:r>
            <a:endParaRPr/>
          </a:p>
          <a:p>
            <a:pPr indent="-228600" lvl="0" marL="457200" marR="0" rtl="0" algn="l">
              <a:lnSpc>
                <a:spcPct val="90000"/>
              </a:lnSpc>
              <a:spcBef>
                <a:spcPts val="1000"/>
              </a:spcBef>
              <a:spcAft>
                <a:spcPts val="0"/>
              </a:spcAft>
              <a:buClr>
                <a:schemeClr val="dk2"/>
              </a:buClr>
              <a:buSzPts val="1800"/>
              <a:buFont typeface="Arial"/>
              <a:buNone/>
            </a:pPr>
            <a:r>
              <a:rPr b="1" lang="en-US" sz="2400"/>
              <a:t>3. Calculate domain averages</a:t>
            </a:r>
            <a:br>
              <a:rPr lang="en-US" sz="2400"/>
            </a:br>
            <a:r>
              <a:rPr lang="en-US" sz="2400"/>
              <a:t>• Add the scores in each domain.</a:t>
            </a:r>
            <a:br>
              <a:rPr lang="en-US" sz="2400"/>
            </a:br>
            <a:r>
              <a:rPr lang="en-US" sz="2400"/>
              <a:t>• Divide by the number of statements.</a:t>
            </a:r>
            <a:br>
              <a:rPr lang="en-US" sz="2400"/>
            </a:br>
            <a:r>
              <a:rPr lang="en-US" sz="2400"/>
              <a:t>• This gives the domain’s average well-being score.</a:t>
            </a:r>
            <a:endParaRPr/>
          </a:p>
          <a:p>
            <a:pPr indent="0" lvl="0" marL="0" rtl="0" algn="l">
              <a:lnSpc>
                <a:spcPct val="90000"/>
              </a:lnSpc>
              <a:spcBef>
                <a:spcPts val="0"/>
              </a:spcBef>
              <a:spcAft>
                <a:spcPts val="0"/>
              </a:spcAft>
              <a:buClr>
                <a:schemeClr val="dk2"/>
              </a:buClr>
              <a:buSzPts val="1800"/>
              <a:buNone/>
            </a:pPr>
            <a:r>
              <a:t/>
            </a:r>
            <a:endParaRPr sz="2400"/>
          </a:p>
        </p:txBody>
      </p:sp>
      <p:sp>
        <p:nvSpPr>
          <p:cNvPr id="102" name="Google Shape;102;p25"/>
          <p:cNvSpPr txBox="1"/>
          <p:nvPr/>
        </p:nvSpPr>
        <p:spPr>
          <a:xfrm>
            <a:off x="7075169" y="1143000"/>
            <a:ext cx="4514851" cy="526297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Arial"/>
                <a:ea typeface="Arial"/>
                <a:cs typeface="Arial"/>
                <a:sym typeface="Arial"/>
              </a:rPr>
              <a:t>High scores</a:t>
            </a:r>
            <a:br>
              <a:rPr b="0" i="0" lang="en-US" sz="2400" u="none" cap="none" strike="noStrike">
                <a:solidFill>
                  <a:srgbClr val="000000"/>
                </a:solidFill>
                <a:latin typeface="Arial"/>
                <a:ea typeface="Arial"/>
                <a:cs typeface="Arial"/>
                <a:sym typeface="Arial"/>
              </a:rPr>
            </a:br>
            <a:r>
              <a:rPr b="0" i="0" lang="en-US" sz="2400" u="none" cap="none" strike="noStrike">
                <a:solidFill>
                  <a:srgbClr val="000000"/>
                </a:solidFill>
                <a:latin typeface="Arial"/>
                <a:ea typeface="Arial"/>
                <a:cs typeface="Arial"/>
                <a:sym typeface="Arial"/>
              </a:rPr>
              <a:t>• Show your strengths</a:t>
            </a:r>
            <a:br>
              <a:rPr b="0" i="0" lang="en-US" sz="2400" u="none" cap="none" strike="noStrike">
                <a:solidFill>
                  <a:srgbClr val="000000"/>
                </a:solidFill>
                <a:latin typeface="Arial"/>
                <a:ea typeface="Arial"/>
                <a:cs typeface="Arial"/>
                <a:sym typeface="Arial"/>
              </a:rPr>
            </a:br>
            <a:r>
              <a:rPr b="0" i="0" lang="en-US" sz="2400" u="none" cap="none" strike="noStrike">
                <a:solidFill>
                  <a:srgbClr val="000000"/>
                </a:solidFill>
                <a:latin typeface="Arial"/>
                <a:ea typeface="Arial"/>
                <a:cs typeface="Arial"/>
                <a:sym typeface="Arial"/>
              </a:rPr>
              <a:t>• These can support your improvement elsewhere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Arial"/>
                <a:ea typeface="Arial"/>
                <a:cs typeface="Arial"/>
                <a:sym typeface="Arial"/>
              </a:rPr>
              <a:t>Low scores</a:t>
            </a:r>
            <a:br>
              <a:rPr b="0" i="0" lang="en-US" sz="2400" u="none" cap="none" strike="noStrike">
                <a:solidFill>
                  <a:srgbClr val="000000"/>
                </a:solidFill>
                <a:latin typeface="Arial"/>
                <a:ea typeface="Arial"/>
                <a:cs typeface="Arial"/>
                <a:sym typeface="Arial"/>
              </a:rPr>
            </a:br>
            <a:r>
              <a:rPr b="0" i="0" lang="en-US" sz="2400" u="none" cap="none" strike="noStrike">
                <a:solidFill>
                  <a:srgbClr val="000000"/>
                </a:solidFill>
                <a:latin typeface="Arial"/>
                <a:ea typeface="Arial"/>
                <a:cs typeface="Arial"/>
                <a:sym typeface="Arial"/>
              </a:rPr>
              <a:t>• Indicate priority areas for strategic improvement</a:t>
            </a:r>
            <a:br>
              <a:rPr b="0" i="0" lang="en-US" sz="2400" u="none" cap="none" strike="noStrike">
                <a:solidFill>
                  <a:srgbClr val="000000"/>
                </a:solidFill>
                <a:latin typeface="Arial"/>
                <a:ea typeface="Arial"/>
                <a:cs typeface="Arial"/>
                <a:sym typeface="Arial"/>
              </a:rPr>
            </a:br>
            <a:r>
              <a:rPr b="0" i="0" lang="en-US" sz="2400" u="none" cap="none" strike="noStrike">
                <a:solidFill>
                  <a:srgbClr val="000000"/>
                </a:solidFill>
                <a:latin typeface="Arial"/>
                <a:ea typeface="Arial"/>
                <a:cs typeface="Arial"/>
                <a:sym typeface="Arial"/>
              </a:rPr>
              <a:t>• These domains need focused action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Arial"/>
                <a:ea typeface="Arial"/>
                <a:cs typeface="Arial"/>
                <a:sym typeface="Arial"/>
              </a:rPr>
              <a:t>Your pattern across domains</a:t>
            </a:r>
            <a:br>
              <a:rPr b="0" i="0" lang="en-US" sz="2400" u="none" cap="none" strike="noStrike">
                <a:solidFill>
                  <a:srgbClr val="000000"/>
                </a:solidFill>
                <a:latin typeface="Arial"/>
                <a:ea typeface="Arial"/>
                <a:cs typeface="Arial"/>
                <a:sym typeface="Arial"/>
              </a:rPr>
            </a:br>
            <a:r>
              <a:rPr b="0" i="0" lang="en-US" sz="2400" u="none" cap="none" strike="noStrike">
                <a:solidFill>
                  <a:srgbClr val="000000"/>
                </a:solidFill>
                <a:latin typeface="Arial"/>
                <a:ea typeface="Arial"/>
                <a:cs typeface="Arial"/>
                <a:sym typeface="Arial"/>
              </a:rPr>
              <a:t>• Helps you understand your digital well-being profile</a:t>
            </a:r>
            <a:br>
              <a:rPr b="0" i="0" lang="en-US" sz="2400" u="none" cap="none" strike="noStrike">
                <a:solidFill>
                  <a:srgbClr val="000000"/>
                </a:solidFill>
                <a:latin typeface="Arial"/>
                <a:ea typeface="Arial"/>
                <a:cs typeface="Arial"/>
                <a:sym typeface="Arial"/>
              </a:rPr>
            </a:br>
            <a:r>
              <a:rPr b="0" i="0" lang="en-US" sz="2400" u="none" cap="none" strike="noStrike">
                <a:solidFill>
                  <a:srgbClr val="000000"/>
                </a:solidFill>
                <a:latin typeface="Arial"/>
                <a:ea typeface="Arial"/>
                <a:cs typeface="Arial"/>
                <a:sym typeface="Arial"/>
              </a:rPr>
              <a:t>• Guides next steps in planning and support</a:t>
            </a:r>
            <a:endParaRPr b="0" i="0" sz="1400" u="none" cap="none" strike="noStrike">
              <a:solidFill>
                <a:srgbClr val="000000"/>
              </a:solidFill>
              <a:latin typeface="Arial"/>
              <a:ea typeface="Arial"/>
              <a:cs typeface="Arial"/>
              <a:sym typeface="Arial"/>
            </a:endParaRPr>
          </a:p>
        </p:txBody>
      </p:sp>
      <p:cxnSp>
        <p:nvCxnSpPr>
          <p:cNvPr id="103" name="Google Shape;103;p25"/>
          <p:cNvCxnSpPr/>
          <p:nvPr/>
        </p:nvCxnSpPr>
        <p:spPr>
          <a:xfrm>
            <a:off x="6503670" y="1459914"/>
            <a:ext cx="0" cy="4629150"/>
          </a:xfrm>
          <a:prstGeom prst="straightConnector1">
            <a:avLst/>
          </a:prstGeom>
          <a:noFill/>
          <a:ln cap="flat" cmpd="sng" w="9525">
            <a:solidFill>
              <a:srgbClr val="15C9DA"/>
            </a:solidFill>
            <a:prstDash val="solid"/>
            <a:round/>
            <a:headEnd len="sm" w="sm" type="none"/>
            <a:tailEnd len="sm" w="sm" type="none"/>
          </a:ln>
        </p:spPr>
      </p:cxnSp>
    </p:spTree>
  </p:cSld>
  <p:clrMapOvr>
    <a:masterClrMapping/>
  </p:clrMapOvr>
</p:sld>
</file>

<file path=ppt/theme/theme1.xml><?xml version="1.0" encoding="utf-8"?>
<a:theme xmlns:a="http://schemas.openxmlformats.org/drawingml/2006/main" xmlns:r="http://schemas.openxmlformats.org/officeDocument/2006/relationships" name="CARDET Course template">
  <a:themeElements>
    <a:clrScheme name="PermaDigital">
      <a:dk1>
        <a:srgbClr val="080301"/>
      </a:dk1>
      <a:lt1>
        <a:srgbClr val="6C6E70"/>
      </a:lt1>
      <a:dk2>
        <a:srgbClr val="080301"/>
      </a:dk2>
      <a:lt2>
        <a:srgbClr val="E2E2E2"/>
      </a:lt2>
      <a:accent1>
        <a:srgbClr val="1BCBDC"/>
      </a:accent1>
      <a:accent2>
        <a:srgbClr val="AA87FF"/>
      </a:accent2>
      <a:accent3>
        <a:srgbClr val="FDD6F1"/>
      </a:accent3>
      <a:accent4>
        <a:srgbClr val="1BCBDC"/>
      </a:accent4>
      <a:accent5>
        <a:srgbClr val="AA87FF"/>
      </a:accent5>
      <a:accent6>
        <a:srgbClr val="FDD6F1"/>
      </a:accent6>
      <a:hlink>
        <a:srgbClr val="AA87FF"/>
      </a:hlink>
      <a:folHlink>
        <a:srgbClr val="1BCBD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ARDET Course template - Cover page">
  <a:themeElements>
    <a:clrScheme name="PermaDigital">
      <a:dk1>
        <a:srgbClr val="080301"/>
      </a:dk1>
      <a:lt1>
        <a:srgbClr val="6C6E70"/>
      </a:lt1>
      <a:dk2>
        <a:srgbClr val="080301"/>
      </a:dk2>
      <a:lt2>
        <a:srgbClr val="E2E2E2"/>
      </a:lt2>
      <a:accent1>
        <a:srgbClr val="1BCBDC"/>
      </a:accent1>
      <a:accent2>
        <a:srgbClr val="AA87FF"/>
      </a:accent2>
      <a:accent3>
        <a:srgbClr val="FDD6F1"/>
      </a:accent3>
      <a:accent4>
        <a:srgbClr val="1BCBDC"/>
      </a:accent4>
      <a:accent5>
        <a:srgbClr val="AA87FF"/>
      </a:accent5>
      <a:accent6>
        <a:srgbClr val="FDD6F1"/>
      </a:accent6>
      <a:hlink>
        <a:srgbClr val="AA87FF"/>
      </a:hlink>
      <a:folHlink>
        <a:srgbClr val="1BCBD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2014-07-11T09:12:14Z</dcterms:created>
  <dc:creator>2Fast4u</dc:creator>
</cp:coreProperties>
</file>