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Lst>
  <p:sldSz cy="6858000" cx="12192000"/>
  <p:notesSz cx="6858000" cy="9144000"/>
  <p:embeddedFontLst>
    <p:embeddedFont>
      <p:font typeface="Open Sans"/>
      <p:regular r:id="rId74"/>
      <p:bold r:id="rId75"/>
      <p:italic r:id="rId76"/>
      <p:boldItalic r:id="rId7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78" roundtripDataSignature="AMtx7miiN2TQn5opv96LpBQLjJ1p30Ks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B187B5D-7024-413B-8C9C-4B4C4DADCD2F}">
  <a:tblStyle styleId="{BB187B5D-7024-413B-8C9C-4B4C4DADCD2F}" styleName="Table_0">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07CEC7D3-1EA4-416B-A213-9D2EFA5EC4D4}" styleName="Table_1">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font" Target="fonts/OpenSans-bold.fntdata"/><Relationship Id="rId30" Type="http://schemas.openxmlformats.org/officeDocument/2006/relationships/slide" Target="slides/slide24.xml"/><Relationship Id="rId74" Type="http://schemas.openxmlformats.org/officeDocument/2006/relationships/font" Target="fonts/OpenSans-regular.fntdata"/><Relationship Id="rId33" Type="http://schemas.openxmlformats.org/officeDocument/2006/relationships/slide" Target="slides/slide27.xml"/><Relationship Id="rId77" Type="http://schemas.openxmlformats.org/officeDocument/2006/relationships/font" Target="fonts/OpenSans-boldItalic.fntdata"/><Relationship Id="rId32" Type="http://schemas.openxmlformats.org/officeDocument/2006/relationships/slide" Target="slides/slide26.xml"/><Relationship Id="rId76" Type="http://schemas.openxmlformats.org/officeDocument/2006/relationships/font" Target="fonts/OpenSans-italic.fntdata"/><Relationship Id="rId35" Type="http://schemas.openxmlformats.org/officeDocument/2006/relationships/slide" Target="slides/slide29.xml"/><Relationship Id="rId34" Type="http://schemas.openxmlformats.org/officeDocument/2006/relationships/slide" Target="slides/slide28.xml"/><Relationship Id="rId78" Type="http://customschemas.google.com/relationships/presentationmetadata" Target="metadata"/><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erma-digital.eu/"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 name="Google Shape;6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ae6d943e68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1150" lvl="0" marL="457200" rtl="0" algn="l">
              <a:lnSpc>
                <a:spcPct val="107000"/>
              </a:lnSpc>
              <a:spcBef>
                <a:spcPts val="1200"/>
              </a:spcBef>
              <a:spcAft>
                <a:spcPts val="0"/>
              </a:spcAft>
              <a:buSzPts val="1300"/>
              <a:buChar char="-"/>
            </a:pPr>
            <a:r>
              <a:rPr lang="en-US" sz="1100"/>
              <a:t>Hand out the document “Comparing the positive and negative effects on students”</a:t>
            </a:r>
            <a:endParaRPr sz="1100"/>
          </a:p>
          <a:p>
            <a:pPr indent="-311150" lvl="0" marL="457200" rtl="0" algn="l">
              <a:lnSpc>
                <a:spcPct val="107000"/>
              </a:lnSpc>
              <a:spcBef>
                <a:spcPts val="0"/>
              </a:spcBef>
              <a:spcAft>
                <a:spcPts val="0"/>
              </a:spcAft>
              <a:buSzPts val="1300"/>
              <a:buChar char="-"/>
            </a:pPr>
            <a:r>
              <a:rPr lang="en-US" sz="1100"/>
              <a:t>Go through the document and the steps with the educators</a:t>
            </a:r>
            <a:endParaRPr sz="1100"/>
          </a:p>
          <a:p>
            <a:pPr indent="-311150" lvl="0" marL="457200" rtl="0" algn="l">
              <a:lnSpc>
                <a:spcPct val="107000"/>
              </a:lnSpc>
              <a:spcBef>
                <a:spcPts val="0"/>
              </a:spcBef>
              <a:spcAft>
                <a:spcPts val="0"/>
              </a:spcAft>
              <a:buSzPts val="1300"/>
              <a:buChar char="-"/>
            </a:pPr>
            <a:r>
              <a:rPr lang="en-US" sz="1100"/>
              <a:t>Facilitate their reflection process - give them time to add one example and provide the choice of sharing with the group if anyone would like to.</a:t>
            </a:r>
            <a:endParaRPr sz="1100"/>
          </a:p>
          <a:p>
            <a:pPr indent="-298450" lvl="0" marL="457200" rtl="0" algn="l">
              <a:lnSpc>
                <a:spcPct val="107000"/>
              </a:lnSpc>
              <a:spcBef>
                <a:spcPts val="0"/>
              </a:spcBef>
              <a:spcAft>
                <a:spcPts val="0"/>
              </a:spcAft>
              <a:buSzPts val="1100"/>
              <a:buChar char="-"/>
            </a:pPr>
            <a:r>
              <a:rPr lang="en-US" sz="1100"/>
              <a:t>Be flexible to open up a discussion if everyone feels comfortable.</a:t>
            </a:r>
            <a:endParaRPr sz="1100"/>
          </a:p>
          <a:p>
            <a:pPr indent="-311150" lvl="0" marL="457200" rtl="0" algn="l">
              <a:lnSpc>
                <a:spcPct val="107000"/>
              </a:lnSpc>
              <a:spcBef>
                <a:spcPts val="0"/>
              </a:spcBef>
              <a:spcAft>
                <a:spcPts val="0"/>
              </a:spcAft>
              <a:buSzPts val="1300"/>
              <a:buChar char="-"/>
            </a:pPr>
            <a:r>
              <a:rPr lang="en-US" sz="1100"/>
              <a:t>At the end, mention that they can do this activity with their class. Ask students to add their own examples from school and home. This helps them understand how technology affects their physical, emotional, mental and social well-being and encourages healthier choices.</a:t>
            </a:r>
            <a:endParaRPr sz="1100"/>
          </a:p>
        </p:txBody>
      </p:sp>
      <p:sp>
        <p:nvSpPr>
          <p:cNvPr id="126" name="Google Shape;126;g3ae6d943e68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ae6d943e68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1150" lvl="0" marL="457200" rtl="0" algn="l">
              <a:lnSpc>
                <a:spcPct val="107000"/>
              </a:lnSpc>
              <a:spcBef>
                <a:spcPts val="1200"/>
              </a:spcBef>
              <a:spcAft>
                <a:spcPts val="0"/>
              </a:spcAft>
              <a:buSzPts val="1300"/>
              <a:buChar char="-"/>
            </a:pPr>
            <a:r>
              <a:rPr lang="en-US" sz="1100"/>
              <a:t>Hand out the activity sheet “Topic: Comparing the Positive and Negative Effects on Students”</a:t>
            </a:r>
            <a:endParaRPr sz="1100"/>
          </a:p>
          <a:p>
            <a:pPr indent="-311150" lvl="0" marL="457200" rtl="0" algn="l">
              <a:lnSpc>
                <a:spcPct val="107000"/>
              </a:lnSpc>
              <a:spcBef>
                <a:spcPts val="0"/>
              </a:spcBef>
              <a:spcAft>
                <a:spcPts val="0"/>
              </a:spcAft>
              <a:buSzPts val="1300"/>
              <a:buChar char="-"/>
            </a:pPr>
            <a:r>
              <a:rPr lang="en-US" sz="1100"/>
              <a:t>Facilitate their reflection process - give them time for Step 2 and 3 and provide the choice of sharing with the group if anyone would like to.</a:t>
            </a:r>
            <a:endParaRPr sz="1100"/>
          </a:p>
          <a:p>
            <a:pPr indent="-298450" lvl="0" marL="457200" rtl="0" algn="l">
              <a:lnSpc>
                <a:spcPct val="107000"/>
              </a:lnSpc>
              <a:spcBef>
                <a:spcPts val="0"/>
              </a:spcBef>
              <a:spcAft>
                <a:spcPts val="0"/>
              </a:spcAft>
              <a:buSzPts val="1100"/>
              <a:buChar char="-"/>
            </a:pPr>
            <a:r>
              <a:rPr lang="en-US" sz="1100"/>
              <a:t>Be flexible to open up a discussion if everyone feels comfortable.</a:t>
            </a:r>
            <a:endParaRPr sz="1100"/>
          </a:p>
        </p:txBody>
      </p:sp>
      <p:sp>
        <p:nvSpPr>
          <p:cNvPr id="134" name="Google Shape;134;g3ae6d943e68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ae6d943e68_0_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g3ae6d943e68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ae6d943e68_0_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1150" lvl="0" marL="457200" rtl="0" algn="l">
              <a:lnSpc>
                <a:spcPct val="107000"/>
              </a:lnSpc>
              <a:spcBef>
                <a:spcPts val="1200"/>
              </a:spcBef>
              <a:spcAft>
                <a:spcPts val="0"/>
              </a:spcAft>
              <a:buSzPts val="1300"/>
              <a:buChar char="-"/>
            </a:pPr>
            <a:r>
              <a:rPr lang="en-US" sz="1100">
                <a:solidFill>
                  <a:srgbClr val="080301"/>
                </a:solidFill>
              </a:rPr>
              <a:t>Ask the educators: “Before we explore each pillar of the PERMA model in detail, let’s discover how these elements work together in daily life.</a:t>
            </a:r>
            <a:endParaRPr sz="1100">
              <a:solidFill>
                <a:srgbClr val="080301"/>
              </a:solidFill>
            </a:endParaRPr>
          </a:p>
          <a:p>
            <a:pPr indent="-311150" lvl="0" marL="457200" rtl="0" algn="l">
              <a:lnSpc>
                <a:spcPct val="107000"/>
              </a:lnSpc>
              <a:spcBef>
                <a:spcPts val="1200"/>
              </a:spcBef>
              <a:spcAft>
                <a:spcPts val="1200"/>
              </a:spcAft>
              <a:buSzPts val="1300"/>
              <a:buChar char="-"/>
            </a:pPr>
            <a:r>
              <a:rPr lang="en-US" sz="1100">
                <a:solidFill>
                  <a:srgbClr val="080301"/>
                </a:solidFill>
              </a:rPr>
              <a:t>As you read through them, think about moments from your own experience, inside or outside the classroom, that reflect these ideas. This reflection will help you recognise how the PERMA elements contribute to your own flourishing and how they can guide your approach to support students’ well-being.” </a:t>
            </a:r>
            <a:endParaRPr sz="1100"/>
          </a:p>
        </p:txBody>
      </p:sp>
      <p:sp>
        <p:nvSpPr>
          <p:cNvPr id="146" name="Google Shape;146;g3ae6d943e68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ae6d943e68_0_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400"/>
              <a:buNone/>
            </a:pPr>
            <a:r>
              <a:rPr lang="en-US" sz="1100"/>
              <a:t>Mention these examples: </a:t>
            </a:r>
            <a:endParaRPr b="1" sz="1100">
              <a:solidFill>
                <a:srgbClr val="080301"/>
              </a:solidFill>
            </a:endParaRPr>
          </a:p>
          <a:p>
            <a:pPr indent="-298450" lvl="0" marL="457200" rtl="0" algn="l">
              <a:lnSpc>
                <a:spcPct val="107000"/>
              </a:lnSpc>
              <a:spcBef>
                <a:spcPts val="1200"/>
              </a:spcBef>
              <a:spcAft>
                <a:spcPts val="0"/>
              </a:spcAft>
              <a:buClr>
                <a:srgbClr val="AA87FF"/>
              </a:buClr>
              <a:buSzPts val="1100"/>
              <a:buFont typeface="Calibri"/>
              <a:buChar char="●"/>
            </a:pPr>
            <a:r>
              <a:rPr b="1" lang="en-US" sz="1100">
                <a:solidFill>
                  <a:srgbClr val="080301"/>
                </a:solidFill>
              </a:rPr>
              <a:t>Personal:</a:t>
            </a:r>
            <a:r>
              <a:rPr lang="en-US" sz="1100">
                <a:solidFill>
                  <a:srgbClr val="080301"/>
                </a:solidFill>
              </a:rPr>
              <a:t> Feeling grateful when a student thanks you for helping them understand a difficult topic.</a:t>
            </a:r>
            <a:endParaRPr sz="1100">
              <a:solidFill>
                <a:srgbClr val="080301"/>
              </a:solidFill>
            </a:endParaRPr>
          </a:p>
          <a:p>
            <a:pPr indent="-298450" lvl="0" marL="457200" rtl="0" algn="l">
              <a:lnSpc>
                <a:spcPct val="107000"/>
              </a:lnSpc>
              <a:spcBef>
                <a:spcPts val="0"/>
              </a:spcBef>
              <a:spcAft>
                <a:spcPts val="1200"/>
              </a:spcAft>
              <a:buClr>
                <a:srgbClr val="AA87FF"/>
              </a:buClr>
              <a:buSzPts val="1100"/>
              <a:buFont typeface="Calibri"/>
              <a:buChar char="●"/>
            </a:pPr>
            <a:r>
              <a:rPr b="1" lang="en-US" sz="1100">
                <a:solidFill>
                  <a:srgbClr val="080301"/>
                </a:solidFill>
              </a:rPr>
              <a:t>Professional:</a:t>
            </a:r>
            <a:r>
              <a:rPr lang="en-US" sz="1100">
                <a:solidFill>
                  <a:srgbClr val="080301"/>
                </a:solidFill>
              </a:rPr>
              <a:t> Feeling proud when your class responds enthusiastically to a new activity or lesson idea that worked well.</a:t>
            </a:r>
            <a:endParaRPr sz="1100"/>
          </a:p>
        </p:txBody>
      </p:sp>
      <p:sp>
        <p:nvSpPr>
          <p:cNvPr id="154" name="Google Shape;154;g3ae6d943e68_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ae6d943e68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400"/>
              <a:buNone/>
            </a:pPr>
            <a:r>
              <a:rPr lang="en-US" sz="1100"/>
              <a:t>Mention these examples: </a:t>
            </a:r>
            <a:endParaRPr b="1" sz="1100">
              <a:solidFill>
                <a:srgbClr val="080301"/>
              </a:solidFill>
            </a:endParaRPr>
          </a:p>
          <a:p>
            <a:pPr indent="-298450" lvl="0" marL="457200" rtl="0" algn="l">
              <a:lnSpc>
                <a:spcPct val="107000"/>
              </a:lnSpc>
              <a:spcBef>
                <a:spcPts val="1200"/>
              </a:spcBef>
              <a:spcAft>
                <a:spcPts val="0"/>
              </a:spcAft>
              <a:buClr>
                <a:srgbClr val="AA87FF"/>
              </a:buClr>
              <a:buSzPts val="1100"/>
              <a:buFont typeface="Calibri"/>
              <a:buChar char="●"/>
            </a:pPr>
            <a:r>
              <a:rPr b="1" lang="en-US" sz="1100">
                <a:solidFill>
                  <a:srgbClr val="080301"/>
                </a:solidFill>
              </a:rPr>
              <a:t>Personal:</a:t>
            </a:r>
            <a:r>
              <a:rPr lang="en-US" sz="1100">
                <a:solidFill>
                  <a:srgbClr val="080301"/>
                </a:solidFill>
              </a:rPr>
              <a:t> Losing yourself in preparing creative classroom materials or decorating your class for a new project.</a:t>
            </a:r>
            <a:endParaRPr sz="1100">
              <a:solidFill>
                <a:srgbClr val="AA87FF"/>
              </a:solidFill>
            </a:endParaRPr>
          </a:p>
          <a:p>
            <a:pPr indent="-298450" lvl="0" marL="457200" rtl="0" algn="l">
              <a:lnSpc>
                <a:spcPct val="107000"/>
              </a:lnSpc>
              <a:spcBef>
                <a:spcPts val="0"/>
              </a:spcBef>
              <a:spcAft>
                <a:spcPts val="1200"/>
              </a:spcAft>
              <a:buClr>
                <a:srgbClr val="AA87FF"/>
              </a:buClr>
              <a:buSzPts val="1100"/>
              <a:buFont typeface="Calibri"/>
              <a:buChar char="●"/>
            </a:pPr>
            <a:r>
              <a:rPr b="1" lang="en-US" sz="1100">
                <a:solidFill>
                  <a:srgbClr val="080301"/>
                </a:solidFill>
              </a:rPr>
              <a:t>Professional:</a:t>
            </a:r>
            <a:r>
              <a:rPr lang="en-US" sz="1100">
                <a:solidFill>
                  <a:srgbClr val="080301"/>
                </a:solidFill>
              </a:rPr>
              <a:t> Guiding a lively science experiment or group project where students are completely immersed and time flies.</a:t>
            </a:r>
            <a:endParaRPr b="1" sz="1100">
              <a:solidFill>
                <a:srgbClr val="080301"/>
              </a:solidFill>
            </a:endParaRPr>
          </a:p>
        </p:txBody>
      </p:sp>
      <p:sp>
        <p:nvSpPr>
          <p:cNvPr id="162" name="Google Shape;162;g3ae6d943e68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ae6d943e68_0_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400"/>
              <a:buNone/>
            </a:pPr>
            <a:r>
              <a:rPr lang="en-US" sz="1100"/>
              <a:t>Mention these examples: </a:t>
            </a:r>
            <a:endParaRPr b="1" sz="1100">
              <a:solidFill>
                <a:srgbClr val="080301"/>
              </a:solidFill>
            </a:endParaRPr>
          </a:p>
          <a:p>
            <a:pPr indent="-298450" lvl="0" marL="457200" rtl="0" algn="l">
              <a:lnSpc>
                <a:spcPct val="107000"/>
              </a:lnSpc>
              <a:spcBef>
                <a:spcPts val="1200"/>
              </a:spcBef>
              <a:spcAft>
                <a:spcPts val="0"/>
              </a:spcAft>
              <a:buClr>
                <a:srgbClr val="AA87FF"/>
              </a:buClr>
              <a:buSzPts val="1100"/>
              <a:buFont typeface="Calibri"/>
              <a:buChar char="●"/>
            </a:pPr>
            <a:r>
              <a:rPr b="1" lang="en-US" sz="1100">
                <a:solidFill>
                  <a:srgbClr val="080301"/>
                </a:solidFill>
              </a:rPr>
              <a:t>Personal:</a:t>
            </a:r>
            <a:r>
              <a:rPr lang="en-US" sz="1100">
                <a:solidFill>
                  <a:srgbClr val="080301"/>
                </a:solidFill>
              </a:rPr>
              <a:t> Sharing experiences and laughter with colleagues over a cup of coffee after a long school day.</a:t>
            </a:r>
            <a:endParaRPr sz="1100">
              <a:solidFill>
                <a:srgbClr val="AA87FF"/>
              </a:solidFill>
            </a:endParaRPr>
          </a:p>
          <a:p>
            <a:pPr indent="-298450" lvl="0" marL="457200" rtl="0" algn="l">
              <a:lnSpc>
                <a:spcPct val="107000"/>
              </a:lnSpc>
              <a:spcBef>
                <a:spcPts val="0"/>
              </a:spcBef>
              <a:spcAft>
                <a:spcPts val="1200"/>
              </a:spcAft>
              <a:buClr>
                <a:srgbClr val="AA87FF"/>
              </a:buClr>
              <a:buSzPts val="1100"/>
              <a:buFont typeface="Calibri"/>
              <a:buChar char="●"/>
            </a:pPr>
            <a:r>
              <a:rPr b="1" lang="en-US" sz="1100">
                <a:solidFill>
                  <a:srgbClr val="080301"/>
                </a:solidFill>
              </a:rPr>
              <a:t>Professional:</a:t>
            </a:r>
            <a:r>
              <a:rPr lang="en-US" sz="1100">
                <a:solidFill>
                  <a:srgbClr val="080301"/>
                </a:solidFill>
              </a:rPr>
              <a:t> Collaborating with a teaching partner or helping a struggling student regain confidence through encouragement.</a:t>
            </a:r>
            <a:endParaRPr b="1" sz="1100">
              <a:solidFill>
                <a:srgbClr val="080301"/>
              </a:solidFill>
            </a:endParaRPr>
          </a:p>
        </p:txBody>
      </p:sp>
      <p:sp>
        <p:nvSpPr>
          <p:cNvPr id="170" name="Google Shape;170;g3ae6d943e68_0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ae6d943e68_0_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400"/>
              <a:buNone/>
            </a:pPr>
            <a:r>
              <a:rPr lang="en-US" sz="1100"/>
              <a:t>Mention these examples: </a:t>
            </a:r>
            <a:endParaRPr b="1" sz="1100">
              <a:solidFill>
                <a:srgbClr val="080301"/>
              </a:solidFill>
            </a:endParaRPr>
          </a:p>
          <a:p>
            <a:pPr indent="-298450" lvl="0" marL="457200" rtl="0" algn="l">
              <a:lnSpc>
                <a:spcPct val="107000"/>
              </a:lnSpc>
              <a:spcBef>
                <a:spcPts val="1200"/>
              </a:spcBef>
              <a:spcAft>
                <a:spcPts val="0"/>
              </a:spcAft>
              <a:buClr>
                <a:srgbClr val="AA87FF"/>
              </a:buClr>
              <a:buSzPts val="1100"/>
              <a:buFont typeface="Calibri"/>
              <a:buChar char="●"/>
            </a:pPr>
            <a:r>
              <a:rPr b="1" lang="en-US" sz="1100">
                <a:solidFill>
                  <a:srgbClr val="080301"/>
                </a:solidFill>
              </a:rPr>
              <a:t>Personal:</a:t>
            </a:r>
            <a:r>
              <a:rPr lang="en-US" sz="1100">
                <a:solidFill>
                  <a:srgbClr val="080301"/>
                </a:solidFill>
              </a:rPr>
              <a:t> Volunteering for a school event or mentoring a new teacher and seeing them grow in confidence.</a:t>
            </a:r>
            <a:endParaRPr sz="1100">
              <a:solidFill>
                <a:srgbClr val="AA87FF"/>
              </a:solidFill>
            </a:endParaRPr>
          </a:p>
          <a:p>
            <a:pPr indent="-298450" lvl="0" marL="457200" rtl="0" algn="l">
              <a:lnSpc>
                <a:spcPct val="107000"/>
              </a:lnSpc>
              <a:spcBef>
                <a:spcPts val="0"/>
              </a:spcBef>
              <a:spcAft>
                <a:spcPts val="1200"/>
              </a:spcAft>
              <a:buClr>
                <a:srgbClr val="AA87FF"/>
              </a:buClr>
              <a:buSzPts val="1100"/>
              <a:buFont typeface="Calibri"/>
              <a:buChar char="●"/>
            </a:pPr>
            <a:r>
              <a:rPr b="1" lang="en-US" sz="1100">
                <a:solidFill>
                  <a:srgbClr val="080301"/>
                </a:solidFill>
              </a:rPr>
              <a:t>Professional:</a:t>
            </a:r>
            <a:r>
              <a:rPr lang="en-US" sz="1100">
                <a:solidFill>
                  <a:srgbClr val="080301"/>
                </a:solidFill>
              </a:rPr>
              <a:t> Recognising that your teaching helps shape students’ lives and contributes to their future success.</a:t>
            </a:r>
            <a:endParaRPr b="1" sz="1100">
              <a:solidFill>
                <a:srgbClr val="080301"/>
              </a:solidFill>
            </a:endParaRPr>
          </a:p>
        </p:txBody>
      </p:sp>
      <p:sp>
        <p:nvSpPr>
          <p:cNvPr id="178" name="Google Shape;178;g3ae6d943e68_0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ae6d943e68_0_1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400"/>
              <a:buNone/>
            </a:pPr>
            <a:r>
              <a:rPr lang="en-US" sz="1100"/>
              <a:t>Mention these examples: </a:t>
            </a:r>
            <a:endParaRPr b="1" sz="1100">
              <a:solidFill>
                <a:srgbClr val="080301"/>
              </a:solidFill>
            </a:endParaRPr>
          </a:p>
          <a:p>
            <a:pPr indent="-298450" lvl="0" marL="457200" rtl="0" algn="l">
              <a:lnSpc>
                <a:spcPct val="107000"/>
              </a:lnSpc>
              <a:spcBef>
                <a:spcPts val="1200"/>
              </a:spcBef>
              <a:spcAft>
                <a:spcPts val="0"/>
              </a:spcAft>
              <a:buClr>
                <a:srgbClr val="AA87FF"/>
              </a:buClr>
              <a:buSzPts val="1100"/>
              <a:buFont typeface="Calibri"/>
              <a:buChar char="●"/>
            </a:pPr>
            <a:r>
              <a:rPr b="1" lang="en-US" sz="1100">
                <a:solidFill>
                  <a:srgbClr val="080301"/>
                </a:solidFill>
              </a:rPr>
              <a:t>Personal:</a:t>
            </a:r>
            <a:r>
              <a:rPr lang="en-US" sz="1100">
                <a:solidFill>
                  <a:srgbClr val="080301"/>
                </a:solidFill>
              </a:rPr>
              <a:t> Completing a professional development course or successfully balancing teaching with family responsibilities.</a:t>
            </a:r>
            <a:endParaRPr sz="1100">
              <a:solidFill>
                <a:srgbClr val="AA87FF"/>
              </a:solidFill>
            </a:endParaRPr>
          </a:p>
          <a:p>
            <a:pPr indent="-298450" lvl="0" marL="457200" rtl="0" algn="l">
              <a:lnSpc>
                <a:spcPct val="107000"/>
              </a:lnSpc>
              <a:spcBef>
                <a:spcPts val="0"/>
              </a:spcBef>
              <a:spcAft>
                <a:spcPts val="0"/>
              </a:spcAft>
              <a:buClr>
                <a:srgbClr val="AA87FF"/>
              </a:buClr>
              <a:buSzPts val="1100"/>
              <a:buFont typeface="Calibri"/>
              <a:buChar char="●"/>
            </a:pPr>
            <a:r>
              <a:rPr b="1" lang="en-US" sz="1100">
                <a:solidFill>
                  <a:srgbClr val="080301"/>
                </a:solidFill>
              </a:rPr>
              <a:t>Professional:</a:t>
            </a:r>
            <a:r>
              <a:rPr lang="en-US" sz="1100">
                <a:solidFill>
                  <a:srgbClr val="080301"/>
                </a:solidFill>
              </a:rPr>
              <a:t> Seeing your students reach a learning goal, improve their behaviour, or show pride in their work because of your guidance.</a:t>
            </a:r>
            <a:endParaRPr sz="1100">
              <a:solidFill>
                <a:srgbClr val="080301"/>
              </a:solidFill>
            </a:endParaRPr>
          </a:p>
          <a:p>
            <a:pPr indent="0" lvl="0" marL="0" rtl="0" algn="l">
              <a:lnSpc>
                <a:spcPct val="107000"/>
              </a:lnSpc>
              <a:spcBef>
                <a:spcPts val="1200"/>
              </a:spcBef>
              <a:spcAft>
                <a:spcPts val="1200"/>
              </a:spcAft>
              <a:buSzPts val="1400"/>
              <a:buNone/>
            </a:pPr>
            <a:r>
              <a:rPr lang="en-US" sz="1100">
                <a:solidFill>
                  <a:srgbClr val="080301"/>
                </a:solidFill>
              </a:rPr>
              <a:t>As you progress through the module, you’ll see how each one connects to digital experiences and how the </a:t>
            </a:r>
            <a:r>
              <a:rPr b="1" lang="en-US" sz="1100">
                <a:solidFill>
                  <a:srgbClr val="080301"/>
                </a:solidFill>
              </a:rPr>
              <a:t>PERMA-Digital Framework</a:t>
            </a:r>
            <a:r>
              <a:rPr lang="en-US" sz="1100">
                <a:solidFill>
                  <a:srgbClr val="080301"/>
                </a:solidFill>
              </a:rPr>
              <a:t> helps you and your students flourish in both online and offline learning environments.</a:t>
            </a:r>
            <a:endParaRPr sz="1100">
              <a:solidFill>
                <a:srgbClr val="080301"/>
              </a:solidFill>
            </a:endParaRPr>
          </a:p>
        </p:txBody>
      </p:sp>
      <p:sp>
        <p:nvSpPr>
          <p:cNvPr id="186" name="Google Shape;186;g3ae6d943e68_0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100"/>
              <a:buNone/>
            </a:pPr>
            <a:r>
              <a:rPr lang="en-US" sz="1100">
                <a:solidFill>
                  <a:srgbClr val="080301"/>
                </a:solidFill>
              </a:rPr>
              <a:t>BEFORE SHOWING THE TABLE</a:t>
            </a:r>
            <a:endParaRPr sz="1100">
              <a:solidFill>
                <a:srgbClr val="080301"/>
              </a:solidFill>
            </a:endParaRPr>
          </a:p>
          <a:p>
            <a:pPr indent="0" lvl="0" marL="0" rtl="0" algn="l">
              <a:lnSpc>
                <a:spcPct val="100000"/>
              </a:lnSpc>
              <a:spcBef>
                <a:spcPts val="1200"/>
              </a:spcBef>
              <a:spcAft>
                <a:spcPts val="0"/>
              </a:spcAft>
              <a:buSzPts val="1100"/>
              <a:buNone/>
            </a:pPr>
            <a:r>
              <a:rPr lang="en-US" sz="1100">
                <a:solidFill>
                  <a:srgbClr val="080301"/>
                </a:solidFill>
              </a:rPr>
              <a:t>Before you explore how the PERMA elements show up in daily life, let’s see  each one through three lenses: psychological, behavioural, and emotional. </a:t>
            </a:r>
            <a:endParaRPr sz="1100">
              <a:solidFill>
                <a:srgbClr val="080301"/>
              </a:solidFill>
            </a:endParaRPr>
          </a:p>
          <a:p>
            <a:pPr indent="0" lvl="0" marL="0" rtl="0" algn="l">
              <a:lnSpc>
                <a:spcPct val="100000"/>
              </a:lnSpc>
              <a:spcBef>
                <a:spcPts val="1200"/>
              </a:spcBef>
              <a:spcAft>
                <a:spcPts val="0"/>
              </a:spcAft>
              <a:buSzPts val="1100"/>
              <a:buNone/>
            </a:pPr>
            <a:r>
              <a:rPr lang="en-US" sz="1100">
                <a:solidFill>
                  <a:srgbClr val="080301"/>
                </a:solidFill>
              </a:rPr>
              <a:t>This shall give you a clear picture of how well-being grows through your thoughts, your actions, and your emotional experiences. It will also help you see what you can </a:t>
            </a:r>
            <a:r>
              <a:rPr b="1" lang="en-US" sz="1100">
                <a:solidFill>
                  <a:srgbClr val="080301"/>
                </a:solidFill>
              </a:rPr>
              <a:t>apply directly in your own life and in your work with students.</a:t>
            </a:r>
            <a:endParaRPr sz="1100"/>
          </a:p>
          <a:p>
            <a:pPr indent="0" lvl="0" marL="0" rtl="0" algn="l">
              <a:lnSpc>
                <a:spcPct val="107000"/>
              </a:lnSpc>
              <a:spcBef>
                <a:spcPts val="1200"/>
              </a:spcBef>
              <a:spcAft>
                <a:spcPts val="0"/>
              </a:spcAft>
              <a:buClr>
                <a:schemeClr val="dk1"/>
              </a:buClr>
              <a:buSzPts val="1100"/>
              <a:buFont typeface="Arial"/>
              <a:buNone/>
            </a:pPr>
            <a:r>
              <a:rPr lang="en-US" sz="1100">
                <a:solidFill>
                  <a:srgbClr val="080301"/>
                </a:solidFill>
              </a:rPr>
              <a:t>Tell the educators to read through the examples for each pillar and think of ways to grow these elements in their daily routine. Use a starter question like: </a:t>
            </a:r>
            <a:r>
              <a:rPr b="1" i="1" lang="en-US" sz="1100">
                <a:solidFill>
                  <a:srgbClr val="080301"/>
                </a:solidFill>
              </a:rPr>
              <a:t>What cultivates positive emotions for me? </a:t>
            </a:r>
            <a:endParaRPr b="1" i="1" sz="1100">
              <a:solidFill>
                <a:srgbClr val="080301"/>
              </a:solidFill>
            </a:endParaRPr>
          </a:p>
          <a:p>
            <a:pPr indent="0" lvl="0" marL="0" rtl="0" algn="l">
              <a:lnSpc>
                <a:spcPct val="100000"/>
              </a:lnSpc>
              <a:spcBef>
                <a:spcPts val="1200"/>
              </a:spcBef>
              <a:spcAft>
                <a:spcPts val="0"/>
              </a:spcAft>
              <a:buSzPts val="1100"/>
              <a:buNone/>
            </a:pPr>
            <a:r>
              <a:rPr lang="en-US" sz="1100">
                <a:solidFill>
                  <a:srgbClr val="080301"/>
                </a:solidFill>
              </a:rPr>
              <a:t> To guide their thinking, mention these:</a:t>
            </a:r>
            <a:br>
              <a:rPr lang="en-US" sz="1100">
                <a:solidFill>
                  <a:srgbClr val="080301"/>
                </a:solidFill>
              </a:rPr>
            </a:br>
            <a:r>
              <a:rPr lang="en-US" sz="1100">
                <a:solidFill>
                  <a:srgbClr val="080301"/>
                </a:solidFill>
              </a:rPr>
              <a:t> • End your day by writing three specific things that brought you joy.</a:t>
            </a:r>
            <a:br>
              <a:rPr lang="en-US" sz="1100">
                <a:solidFill>
                  <a:srgbClr val="080301"/>
                </a:solidFill>
              </a:rPr>
            </a:br>
            <a:r>
              <a:rPr lang="en-US" sz="1100">
                <a:solidFill>
                  <a:srgbClr val="080301"/>
                </a:solidFill>
              </a:rPr>
              <a:t> • Pause and savour a positive moment for at least ten seconds when it happens.</a:t>
            </a:r>
            <a:br>
              <a:rPr lang="en-US" sz="1100">
                <a:solidFill>
                  <a:srgbClr val="080301"/>
                </a:solidFill>
              </a:rPr>
            </a:br>
            <a:r>
              <a:rPr lang="en-US" sz="1100">
                <a:solidFill>
                  <a:srgbClr val="080301"/>
                </a:solidFill>
              </a:rPr>
              <a:t> • Spend a few minutes in nature, art, or inspiring stories to spark awe.</a:t>
            </a:r>
            <a:endParaRPr sz="1100">
              <a:solidFill>
                <a:srgbClr val="080301"/>
              </a:solidFill>
            </a:endParaRPr>
          </a:p>
          <a:p>
            <a:pPr indent="0" lvl="0" marL="0" rtl="0" algn="l">
              <a:lnSpc>
                <a:spcPct val="100000"/>
              </a:lnSpc>
              <a:spcBef>
                <a:spcPts val="1200"/>
              </a:spcBef>
              <a:spcAft>
                <a:spcPts val="0"/>
              </a:spcAft>
              <a:buSzPts val="1100"/>
              <a:buNone/>
            </a:pPr>
            <a:r>
              <a:t/>
            </a:r>
            <a:endParaRPr sz="1100">
              <a:solidFill>
                <a:srgbClr val="080301"/>
              </a:solidFill>
            </a:endParaRPr>
          </a:p>
          <a:p>
            <a:pPr indent="0" lvl="0" marL="0" rtl="0" algn="l">
              <a:lnSpc>
                <a:spcPct val="100000"/>
              </a:lnSpc>
              <a:spcBef>
                <a:spcPts val="1200"/>
              </a:spcBef>
              <a:spcAft>
                <a:spcPts val="0"/>
              </a:spcAft>
              <a:buSzPts val="1100"/>
              <a:buNone/>
            </a:pPr>
            <a:r>
              <a:rPr lang="en-US" sz="1100">
                <a:solidFill>
                  <a:srgbClr val="080301"/>
                </a:solidFill>
              </a:rPr>
              <a:t>AFTER</a:t>
            </a:r>
            <a:endParaRPr sz="1100">
              <a:solidFill>
                <a:srgbClr val="080301"/>
              </a:solidFill>
            </a:endParaRPr>
          </a:p>
          <a:p>
            <a:pPr indent="0" lvl="0" marL="0" rtl="0" algn="l">
              <a:lnSpc>
                <a:spcPct val="100000"/>
              </a:lnSpc>
              <a:spcBef>
                <a:spcPts val="1200"/>
              </a:spcBef>
              <a:spcAft>
                <a:spcPts val="1200"/>
              </a:spcAft>
              <a:buClr>
                <a:schemeClr val="dk1"/>
              </a:buClr>
              <a:buSzPts val="1100"/>
              <a:buFont typeface="Arial"/>
              <a:buNone/>
            </a:pPr>
            <a:r>
              <a:rPr lang="en-US" sz="1100">
                <a:solidFill>
                  <a:srgbClr val="080301"/>
                </a:solidFill>
              </a:rPr>
              <a:t>Show the table</a:t>
            </a:r>
            <a:endParaRPr sz="1100">
              <a:solidFill>
                <a:srgbClr val="080301"/>
              </a:solidFill>
            </a:endParaRPr>
          </a:p>
        </p:txBody>
      </p:sp>
      <p:sp>
        <p:nvSpPr>
          <p:cNvPr id="194" name="Google Shape;19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 name="Google Shape;6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ae6d943e68_0_1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1150" lvl="0" marL="457200" rtl="0" algn="l">
              <a:lnSpc>
                <a:spcPct val="107000"/>
              </a:lnSpc>
              <a:spcBef>
                <a:spcPts val="1200"/>
              </a:spcBef>
              <a:spcAft>
                <a:spcPts val="0"/>
              </a:spcAft>
              <a:buSzPts val="1300"/>
              <a:buChar char="-"/>
            </a:pPr>
            <a:r>
              <a:rPr lang="en-US" sz="1100"/>
              <a:t>Hand out the activity sheet “Topic: Evaluating your Experiences”</a:t>
            </a:r>
            <a:endParaRPr sz="1100"/>
          </a:p>
          <a:p>
            <a:pPr indent="-298450" lvl="0" marL="457200" rtl="0" algn="l">
              <a:lnSpc>
                <a:spcPct val="107000"/>
              </a:lnSpc>
              <a:spcBef>
                <a:spcPts val="0"/>
              </a:spcBef>
              <a:spcAft>
                <a:spcPts val="0"/>
              </a:spcAft>
              <a:buSzPts val="1100"/>
              <a:buChar char="-"/>
            </a:pPr>
            <a:r>
              <a:rPr lang="en-US" sz="1100"/>
              <a:t>Tell educators to use the table from the activity sheet to guide their reflection (table is also here for facilitator’s reference)</a:t>
            </a:r>
            <a:endParaRPr sz="1100"/>
          </a:p>
        </p:txBody>
      </p:sp>
      <p:sp>
        <p:nvSpPr>
          <p:cNvPr id="208" name="Google Shape;208;g3ae6d943e68_0_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ae6d943e68_0_1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g3ae6d943e68_0_1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ae6d943e68_0_1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07000"/>
              </a:lnSpc>
              <a:spcBef>
                <a:spcPts val="1200"/>
              </a:spcBef>
              <a:spcAft>
                <a:spcPts val="0"/>
              </a:spcAft>
              <a:buSzPts val="1100"/>
              <a:buChar char="-"/>
            </a:pPr>
            <a:r>
              <a:rPr lang="en-US" sz="1100"/>
              <a:t>Watch this video as an introduction</a:t>
            </a:r>
            <a:endParaRPr sz="1100"/>
          </a:p>
        </p:txBody>
      </p:sp>
      <p:sp>
        <p:nvSpPr>
          <p:cNvPr id="221" name="Google Shape;221;g3ae6d943e68_0_1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ae6d943e68_0_1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7000"/>
              </a:lnSpc>
              <a:spcBef>
                <a:spcPts val="1200"/>
              </a:spcBef>
              <a:spcAft>
                <a:spcPts val="1200"/>
              </a:spcAft>
              <a:buSzPts val="1400"/>
              <a:buNone/>
            </a:pPr>
            <a:r>
              <a:t/>
            </a:r>
            <a:endParaRPr sz="1100"/>
          </a:p>
        </p:txBody>
      </p:sp>
      <p:sp>
        <p:nvSpPr>
          <p:cNvPr id="229" name="Google Shape;229;g3ae6d943e68_0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ae6d943e68_0_1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7000"/>
              </a:lnSpc>
              <a:spcBef>
                <a:spcPts val="1200"/>
              </a:spcBef>
              <a:spcAft>
                <a:spcPts val="1200"/>
              </a:spcAft>
              <a:buSzPts val="1400"/>
              <a:buNone/>
            </a:pPr>
            <a:r>
              <a:t/>
            </a:r>
            <a:endParaRPr sz="1100"/>
          </a:p>
        </p:txBody>
      </p:sp>
      <p:sp>
        <p:nvSpPr>
          <p:cNvPr id="237" name="Google Shape;237;g3ae6d943e68_0_1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ae6d943e68_0_1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7000"/>
              </a:lnSpc>
              <a:spcBef>
                <a:spcPts val="1200"/>
              </a:spcBef>
              <a:spcAft>
                <a:spcPts val="1200"/>
              </a:spcAft>
              <a:buSzPts val="1400"/>
              <a:buNone/>
            </a:pPr>
            <a:r>
              <a:t/>
            </a:r>
            <a:endParaRPr sz="1100"/>
          </a:p>
        </p:txBody>
      </p:sp>
      <p:sp>
        <p:nvSpPr>
          <p:cNvPr id="245" name="Google Shape;245;g3ae6d943e68_0_1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ae6d943e68_0_1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7000"/>
              </a:lnSpc>
              <a:spcBef>
                <a:spcPts val="1200"/>
              </a:spcBef>
              <a:spcAft>
                <a:spcPts val="1200"/>
              </a:spcAft>
              <a:buSzPts val="1400"/>
              <a:buNone/>
            </a:pPr>
            <a:r>
              <a:t/>
            </a:r>
            <a:endParaRPr sz="1100"/>
          </a:p>
        </p:txBody>
      </p:sp>
      <p:sp>
        <p:nvSpPr>
          <p:cNvPr id="252" name="Google Shape;252;g3ae6d943e68_0_1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ae6d943e68_0_1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7000"/>
              </a:lnSpc>
              <a:spcBef>
                <a:spcPts val="1200"/>
              </a:spcBef>
              <a:spcAft>
                <a:spcPts val="1200"/>
              </a:spcAft>
              <a:buSzPts val="1400"/>
              <a:buNone/>
            </a:pPr>
            <a:r>
              <a:t/>
            </a:r>
            <a:endParaRPr sz="1100"/>
          </a:p>
        </p:txBody>
      </p:sp>
      <p:sp>
        <p:nvSpPr>
          <p:cNvPr id="259" name="Google Shape;259;g3ae6d943e68_0_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ae6d943e68_0_1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800"/>
              </a:spcAft>
              <a:buSzPts val="1400"/>
              <a:buNone/>
            </a:pPr>
            <a:r>
              <a:rPr lang="en-US" sz="1100"/>
              <a:t>Give out the piece of paper</a:t>
            </a:r>
            <a:endParaRPr sz="1100"/>
          </a:p>
        </p:txBody>
      </p:sp>
      <p:sp>
        <p:nvSpPr>
          <p:cNvPr id="267" name="Google Shape;267;g3ae6d943e68_0_1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ae6d943e68_0_2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07000"/>
              </a:lnSpc>
              <a:spcBef>
                <a:spcPts val="1200"/>
              </a:spcBef>
              <a:spcAft>
                <a:spcPts val="0"/>
              </a:spcAft>
              <a:buClr>
                <a:schemeClr val="dk1"/>
              </a:buClr>
              <a:buSzPts val="1100"/>
              <a:buChar char="-"/>
            </a:pPr>
            <a:r>
              <a:rPr lang="en-US" sz="1100"/>
              <a:t>Watch this video as an introduction</a:t>
            </a:r>
            <a:endParaRPr sz="1100"/>
          </a:p>
        </p:txBody>
      </p:sp>
      <p:sp>
        <p:nvSpPr>
          <p:cNvPr id="275" name="Google Shape;275;g3ae6d943e68_0_2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ae6d943e6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 name="Google Shape;75;g3ae6d943e6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ae6d943e68_0_2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800"/>
              </a:spcAft>
              <a:buSzPts val="1400"/>
              <a:buNone/>
            </a:pPr>
            <a:r>
              <a:t/>
            </a:r>
            <a:endParaRPr sz="1100"/>
          </a:p>
        </p:txBody>
      </p:sp>
      <p:sp>
        <p:nvSpPr>
          <p:cNvPr id="283" name="Google Shape;283;g3ae6d943e68_0_2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ae6d943e68_0_2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800"/>
              </a:spcAft>
              <a:buSzPts val="1400"/>
              <a:buNone/>
            </a:pPr>
            <a:r>
              <a:t/>
            </a:r>
            <a:endParaRPr sz="1100"/>
          </a:p>
        </p:txBody>
      </p:sp>
      <p:sp>
        <p:nvSpPr>
          <p:cNvPr id="290" name="Google Shape;290;g3ae6d943e68_0_2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ae6d943e68_0_2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1200"/>
              </a:spcAft>
              <a:buSzPts val="1400"/>
              <a:buNone/>
            </a:pPr>
            <a:r>
              <a:t/>
            </a:r>
            <a:endParaRPr sz="1100"/>
          </a:p>
        </p:txBody>
      </p:sp>
      <p:sp>
        <p:nvSpPr>
          <p:cNvPr id="299" name="Google Shape;299;g3ae6d943e68_0_2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ae6d943e68_0_2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400"/>
              </a:spcBef>
              <a:spcAft>
                <a:spcPts val="0"/>
              </a:spcAft>
              <a:buSzPts val="1400"/>
              <a:buNone/>
            </a:pPr>
            <a:r>
              <a:rPr lang="en-US" sz="1100">
                <a:solidFill>
                  <a:srgbClr val="080301"/>
                </a:solidFill>
                <a:latin typeface="Arial"/>
                <a:ea typeface="Arial"/>
                <a:cs typeface="Arial"/>
                <a:sym typeface="Arial"/>
              </a:rPr>
              <a:t>Additional information you could mention:</a:t>
            </a:r>
            <a:endParaRPr sz="1100">
              <a:solidFill>
                <a:srgbClr val="080301"/>
              </a:solidFill>
              <a:latin typeface="Arial"/>
              <a:ea typeface="Arial"/>
              <a:cs typeface="Arial"/>
              <a:sym typeface="Arial"/>
            </a:endParaRPr>
          </a:p>
          <a:p>
            <a:pPr indent="-292100" lvl="0" marL="457200" rtl="0" algn="l">
              <a:lnSpc>
                <a:spcPct val="107000"/>
              </a:lnSpc>
              <a:spcBef>
                <a:spcPts val="1200"/>
              </a:spcBef>
              <a:spcAft>
                <a:spcPts val="0"/>
              </a:spcAft>
              <a:buClr>
                <a:srgbClr val="080301"/>
              </a:buClr>
              <a:buSzPts val="1000"/>
              <a:buFont typeface="Arial"/>
              <a:buChar char="●"/>
            </a:pPr>
            <a:r>
              <a:rPr lang="en-US" sz="1000">
                <a:solidFill>
                  <a:srgbClr val="080301"/>
                </a:solidFill>
                <a:latin typeface="Arial"/>
                <a:ea typeface="Arial"/>
                <a:cs typeface="Arial"/>
                <a:sym typeface="Arial"/>
              </a:rPr>
              <a:t>LifeComp helps educators and learners cultivate self-awareness, empathy, and resilience, qualities that are essential for maintaining </a:t>
            </a:r>
            <a:r>
              <a:rPr b="1" lang="en-US" sz="1000">
                <a:solidFill>
                  <a:srgbClr val="080301"/>
                </a:solidFill>
                <a:latin typeface="Arial"/>
                <a:ea typeface="Arial"/>
                <a:cs typeface="Arial"/>
                <a:sym typeface="Arial"/>
              </a:rPr>
              <a:t>digital well-being</a:t>
            </a:r>
            <a:r>
              <a:rPr lang="en-US" sz="1000">
                <a:solidFill>
                  <a:srgbClr val="080301"/>
                </a:solidFill>
                <a:latin typeface="Arial"/>
                <a:ea typeface="Arial"/>
                <a:cs typeface="Arial"/>
                <a:sym typeface="Arial"/>
              </a:rPr>
              <a:t> and </a:t>
            </a:r>
            <a:r>
              <a:rPr b="1" lang="en-US" sz="1000">
                <a:solidFill>
                  <a:srgbClr val="080301"/>
                </a:solidFill>
                <a:latin typeface="Arial"/>
                <a:ea typeface="Arial"/>
                <a:cs typeface="Arial"/>
                <a:sym typeface="Arial"/>
              </a:rPr>
              <a:t>positive relationships</a:t>
            </a:r>
            <a:r>
              <a:rPr lang="en-US" sz="1000">
                <a:solidFill>
                  <a:srgbClr val="080301"/>
                </a:solidFill>
                <a:latin typeface="Arial"/>
                <a:ea typeface="Arial"/>
                <a:cs typeface="Arial"/>
                <a:sym typeface="Arial"/>
              </a:rPr>
              <a:t> in connected environments.</a:t>
            </a:r>
            <a:endParaRPr sz="1000">
              <a:solidFill>
                <a:srgbClr val="080301"/>
              </a:solidFill>
              <a:latin typeface="Arial"/>
              <a:ea typeface="Arial"/>
              <a:cs typeface="Arial"/>
              <a:sym typeface="Arial"/>
            </a:endParaRPr>
          </a:p>
          <a:p>
            <a:pPr indent="-298450" lvl="0" marL="457200" rtl="0" algn="l">
              <a:lnSpc>
                <a:spcPct val="107000"/>
              </a:lnSpc>
              <a:spcBef>
                <a:spcPts val="0"/>
              </a:spcBef>
              <a:spcAft>
                <a:spcPts val="0"/>
              </a:spcAft>
              <a:buClr>
                <a:srgbClr val="080301"/>
              </a:buClr>
              <a:buSzPts val="1100"/>
              <a:buFont typeface="Arial"/>
              <a:buChar char="●"/>
            </a:pPr>
            <a:r>
              <a:rPr lang="en-US" sz="1100">
                <a:solidFill>
                  <a:srgbClr val="080301"/>
                </a:solidFill>
                <a:latin typeface="Arial"/>
                <a:ea typeface="Arial"/>
                <a:cs typeface="Arial"/>
                <a:sym typeface="Arial"/>
              </a:rPr>
              <a:t>Information and Data Literacy (DigComp) can be combined with Learning to Learn Competence (LifeComp) and, more specifically, Critical Thinking. For example, ask your students to select appropriate and reliable sources for their essay. </a:t>
            </a:r>
            <a:endParaRPr sz="1100">
              <a:solidFill>
                <a:srgbClr val="080301"/>
              </a:solidFill>
              <a:latin typeface="Arial"/>
              <a:ea typeface="Arial"/>
              <a:cs typeface="Arial"/>
              <a:sym typeface="Arial"/>
            </a:endParaRPr>
          </a:p>
          <a:p>
            <a:pPr indent="0" lvl="0" marL="0" rtl="0" algn="l">
              <a:lnSpc>
                <a:spcPct val="107000"/>
              </a:lnSpc>
              <a:spcBef>
                <a:spcPts val="1200"/>
              </a:spcBef>
              <a:spcAft>
                <a:spcPts val="1200"/>
              </a:spcAft>
              <a:buSzPts val="1400"/>
              <a:buNone/>
            </a:pPr>
            <a:r>
              <a:t/>
            </a:r>
            <a:endParaRPr sz="1100"/>
          </a:p>
        </p:txBody>
      </p:sp>
      <p:sp>
        <p:nvSpPr>
          <p:cNvPr id="310" name="Google Shape;310;g3ae6d943e68_0_2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ae6d943e68_0_2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400"/>
              <a:buNone/>
            </a:pPr>
            <a:r>
              <a:rPr lang="en-US" sz="1100"/>
              <a:t>Give out the piece of paper</a:t>
            </a:r>
            <a:endParaRPr sz="1100"/>
          </a:p>
          <a:p>
            <a:pPr indent="0" lvl="0" marL="0" rtl="0" algn="l">
              <a:lnSpc>
                <a:spcPct val="107000"/>
              </a:lnSpc>
              <a:spcBef>
                <a:spcPts val="1400"/>
              </a:spcBef>
              <a:spcAft>
                <a:spcPts val="0"/>
              </a:spcAft>
              <a:buSzPts val="1400"/>
              <a:buNone/>
            </a:pPr>
            <a:r>
              <a:t/>
            </a:r>
            <a:endParaRPr sz="1100">
              <a:solidFill>
                <a:srgbClr val="080301"/>
              </a:solidFill>
              <a:latin typeface="Arial"/>
              <a:ea typeface="Arial"/>
              <a:cs typeface="Arial"/>
              <a:sym typeface="Arial"/>
            </a:endParaRPr>
          </a:p>
          <a:p>
            <a:pPr indent="0" lvl="0" marL="0" rtl="0" algn="l">
              <a:lnSpc>
                <a:spcPct val="107000"/>
              </a:lnSpc>
              <a:spcBef>
                <a:spcPts val="1200"/>
              </a:spcBef>
              <a:spcAft>
                <a:spcPts val="1200"/>
              </a:spcAft>
              <a:buSzPts val="1400"/>
              <a:buNone/>
            </a:pPr>
            <a:r>
              <a:t/>
            </a:r>
            <a:endParaRPr sz="1100"/>
          </a:p>
        </p:txBody>
      </p:sp>
      <p:sp>
        <p:nvSpPr>
          <p:cNvPr id="318" name="Google Shape;318;g3ae6d943e68_0_2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ae6d943e68_0_2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400"/>
              <a:buNone/>
            </a:pPr>
            <a:r>
              <a:rPr lang="en-US" sz="1100"/>
              <a:t>Give out the piece of paper</a:t>
            </a:r>
            <a:endParaRPr sz="1100"/>
          </a:p>
          <a:p>
            <a:pPr indent="0" lvl="0" marL="0" rtl="0" algn="l">
              <a:lnSpc>
                <a:spcPct val="107000"/>
              </a:lnSpc>
              <a:spcBef>
                <a:spcPts val="1400"/>
              </a:spcBef>
              <a:spcAft>
                <a:spcPts val="0"/>
              </a:spcAft>
              <a:buSzPts val="1400"/>
              <a:buNone/>
            </a:pPr>
            <a:r>
              <a:t/>
            </a:r>
            <a:endParaRPr sz="1100">
              <a:solidFill>
                <a:srgbClr val="080301"/>
              </a:solidFill>
              <a:latin typeface="Arial"/>
              <a:ea typeface="Arial"/>
              <a:cs typeface="Arial"/>
              <a:sym typeface="Arial"/>
            </a:endParaRPr>
          </a:p>
          <a:p>
            <a:pPr indent="0" lvl="0" marL="0" rtl="0" algn="l">
              <a:lnSpc>
                <a:spcPct val="107000"/>
              </a:lnSpc>
              <a:spcBef>
                <a:spcPts val="1200"/>
              </a:spcBef>
              <a:spcAft>
                <a:spcPts val="1200"/>
              </a:spcAft>
              <a:buSzPts val="1400"/>
              <a:buNone/>
            </a:pPr>
            <a:r>
              <a:t/>
            </a:r>
            <a:endParaRPr sz="1100"/>
          </a:p>
        </p:txBody>
      </p:sp>
      <p:sp>
        <p:nvSpPr>
          <p:cNvPr id="326" name="Google Shape;326;g3ae6d943e68_0_2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ae6d943e68_0_2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800"/>
              </a:spcAft>
              <a:buSzPts val="1400"/>
              <a:buNone/>
            </a:pPr>
            <a:r>
              <a:t/>
            </a:r>
            <a:endParaRPr sz="1000"/>
          </a:p>
        </p:txBody>
      </p:sp>
      <p:sp>
        <p:nvSpPr>
          <p:cNvPr id="334" name="Google Shape;334;g3ae6d943e68_0_2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ae6d943e68_0_2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800"/>
              </a:spcAft>
              <a:buSzPts val="1400"/>
              <a:buNone/>
            </a:pPr>
            <a:r>
              <a:t/>
            </a:r>
            <a:endParaRPr sz="1000"/>
          </a:p>
        </p:txBody>
      </p:sp>
      <p:sp>
        <p:nvSpPr>
          <p:cNvPr id="342" name="Google Shape;342;g3ae6d943e68_0_2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ae6d943e68_0_3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2100" lvl="0" marL="457200" rtl="0" algn="l">
              <a:lnSpc>
                <a:spcPct val="107000"/>
              </a:lnSpc>
              <a:spcBef>
                <a:spcPts val="0"/>
              </a:spcBef>
              <a:spcAft>
                <a:spcPts val="800"/>
              </a:spcAft>
              <a:buClr>
                <a:srgbClr val="080301"/>
              </a:buClr>
              <a:buSzPts val="1000"/>
              <a:buFont typeface="Calibri"/>
              <a:buAutoNum type="arabicPeriod"/>
            </a:pPr>
            <a:r>
              <a:t/>
            </a:r>
            <a:endParaRPr sz="1000"/>
          </a:p>
        </p:txBody>
      </p:sp>
      <p:sp>
        <p:nvSpPr>
          <p:cNvPr id="350" name="Google Shape;350;g3ae6d943e68_0_3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3ae6d943e68_0_3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7000"/>
              </a:lnSpc>
              <a:spcBef>
                <a:spcPts val="0"/>
              </a:spcBef>
              <a:spcAft>
                <a:spcPts val="800"/>
              </a:spcAft>
              <a:buSzPts val="1400"/>
              <a:buNone/>
            </a:pPr>
            <a:r>
              <a:t/>
            </a:r>
            <a:endParaRPr sz="1000"/>
          </a:p>
        </p:txBody>
      </p:sp>
      <p:sp>
        <p:nvSpPr>
          <p:cNvPr id="358" name="Google Shape;358;g3ae6d943e68_0_3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 name="Google Shape;8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ae6d943e68_0_3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2100" lvl="0" marL="457200" rtl="0" algn="l">
              <a:lnSpc>
                <a:spcPct val="107000"/>
              </a:lnSpc>
              <a:spcBef>
                <a:spcPts val="0"/>
              </a:spcBef>
              <a:spcAft>
                <a:spcPts val="800"/>
              </a:spcAft>
              <a:buClr>
                <a:srgbClr val="080301"/>
              </a:buClr>
              <a:buSzPts val="1000"/>
              <a:buFont typeface="Calibri"/>
              <a:buAutoNum type="arabicPeriod"/>
            </a:pPr>
            <a:r>
              <a:t/>
            </a:r>
            <a:endParaRPr sz="1000"/>
          </a:p>
        </p:txBody>
      </p:sp>
      <p:sp>
        <p:nvSpPr>
          <p:cNvPr id="366" name="Google Shape;366;g3ae6d943e68_0_3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3ae6d943e68_0_3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2100" lvl="0" marL="457200" rtl="0" algn="l">
              <a:lnSpc>
                <a:spcPct val="107000"/>
              </a:lnSpc>
              <a:spcBef>
                <a:spcPts val="0"/>
              </a:spcBef>
              <a:spcAft>
                <a:spcPts val="800"/>
              </a:spcAft>
              <a:buClr>
                <a:srgbClr val="080301"/>
              </a:buClr>
              <a:buSzPts val="1000"/>
              <a:buFont typeface="Calibri"/>
              <a:buAutoNum type="arabicPeriod"/>
            </a:pPr>
            <a:r>
              <a:t/>
            </a:r>
            <a:endParaRPr sz="1000"/>
          </a:p>
        </p:txBody>
      </p:sp>
      <p:sp>
        <p:nvSpPr>
          <p:cNvPr id="374" name="Google Shape;374;g3ae6d943e68_0_3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ae6d943e68_0_3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1200"/>
              </a:spcAft>
              <a:buSzPts val="1400"/>
              <a:buNone/>
            </a:pPr>
            <a:r>
              <a:rPr lang="en-US" sz="1100">
                <a:solidFill>
                  <a:srgbClr val="080301"/>
                </a:solidFill>
              </a:rPr>
              <a:t>As you can see from the table above, the first element of PERMA model which is Positive Emotions is aligned with DigComp competences of Information and data literacy, Digital content creation, and Safety (Well-being) and simultaneously, is aligned with LifeComp competences self-regulation and well-being.</a:t>
            </a:r>
            <a:endParaRPr sz="1000"/>
          </a:p>
        </p:txBody>
      </p:sp>
      <p:sp>
        <p:nvSpPr>
          <p:cNvPr id="381" name="Google Shape;381;g3ae6d943e68_0_3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ae6d943e68_0_3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Clr>
                <a:schemeClr val="dk1"/>
              </a:buClr>
              <a:buSzPts val="1100"/>
              <a:buFont typeface="Arial"/>
              <a:buNone/>
            </a:pPr>
            <a:r>
              <a:rPr lang="en-US" sz="1100"/>
              <a:t>Table . Mapping DigComp and LifeComp to the PERMA model</a:t>
            </a:r>
            <a:endParaRPr sz="1100"/>
          </a:p>
          <a:p>
            <a:pPr indent="0" lvl="0" marL="0" rtl="0" algn="l">
              <a:lnSpc>
                <a:spcPct val="107000"/>
              </a:lnSpc>
              <a:spcBef>
                <a:spcPts val="1200"/>
              </a:spcBef>
              <a:spcAft>
                <a:spcPts val="800"/>
              </a:spcAft>
              <a:buSzPts val="1400"/>
              <a:buNone/>
            </a:pPr>
            <a:r>
              <a:t/>
            </a:r>
            <a:endParaRPr i="1" sz="1000">
              <a:solidFill>
                <a:srgbClr val="080301"/>
              </a:solidFill>
              <a:latin typeface="Arial"/>
              <a:ea typeface="Arial"/>
              <a:cs typeface="Arial"/>
              <a:sym typeface="Arial"/>
            </a:endParaRPr>
          </a:p>
        </p:txBody>
      </p:sp>
      <p:sp>
        <p:nvSpPr>
          <p:cNvPr id="390" name="Google Shape;390;g3ae6d943e68_0_3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ae6d943e68_0_3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100"/>
              <a:buNone/>
            </a:pPr>
            <a:r>
              <a:rPr lang="en-US" sz="1100">
                <a:solidFill>
                  <a:srgbClr val="080301"/>
                </a:solidFill>
              </a:rPr>
              <a:t>BEFORE SHOWING THE TABLE</a:t>
            </a:r>
            <a:endParaRPr sz="1100">
              <a:solidFill>
                <a:srgbClr val="080301"/>
              </a:solidFill>
            </a:endParaRPr>
          </a:p>
          <a:p>
            <a:pPr indent="0" lvl="0" marL="0" rtl="0" algn="l">
              <a:lnSpc>
                <a:spcPct val="100000"/>
              </a:lnSpc>
              <a:spcBef>
                <a:spcPts val="1200"/>
              </a:spcBef>
              <a:spcAft>
                <a:spcPts val="0"/>
              </a:spcAft>
              <a:buSzPts val="1100"/>
              <a:buNone/>
            </a:pPr>
            <a:r>
              <a:rPr lang="en-US" sz="1100">
                <a:solidFill>
                  <a:srgbClr val="080301"/>
                </a:solidFill>
              </a:rPr>
              <a:t>Before you explore how the PERMA elements show up in daily life, let’s see  each one through three lenses: psychological, behavioural, and emotional. </a:t>
            </a:r>
            <a:endParaRPr sz="1100">
              <a:solidFill>
                <a:srgbClr val="080301"/>
              </a:solidFill>
            </a:endParaRPr>
          </a:p>
          <a:p>
            <a:pPr indent="0" lvl="0" marL="0" rtl="0" algn="l">
              <a:lnSpc>
                <a:spcPct val="100000"/>
              </a:lnSpc>
              <a:spcBef>
                <a:spcPts val="1200"/>
              </a:spcBef>
              <a:spcAft>
                <a:spcPts val="0"/>
              </a:spcAft>
              <a:buSzPts val="1100"/>
              <a:buNone/>
            </a:pPr>
            <a:r>
              <a:rPr lang="en-US" sz="1100">
                <a:solidFill>
                  <a:srgbClr val="080301"/>
                </a:solidFill>
              </a:rPr>
              <a:t>This shall give you a clear picture of how well-being grows through your thoughts, your actions, and your emotional experiences. It will also help you see what you can </a:t>
            </a:r>
            <a:r>
              <a:rPr b="1" lang="en-US" sz="1100">
                <a:solidFill>
                  <a:srgbClr val="080301"/>
                </a:solidFill>
              </a:rPr>
              <a:t>apply directly in your own life and in your work with students.</a:t>
            </a:r>
            <a:endParaRPr sz="1100"/>
          </a:p>
          <a:p>
            <a:pPr indent="0" lvl="0" marL="0" rtl="0" algn="l">
              <a:lnSpc>
                <a:spcPct val="107000"/>
              </a:lnSpc>
              <a:spcBef>
                <a:spcPts val="1200"/>
              </a:spcBef>
              <a:spcAft>
                <a:spcPts val="0"/>
              </a:spcAft>
              <a:buSzPts val="1100"/>
              <a:buNone/>
            </a:pPr>
            <a:r>
              <a:rPr lang="en-US" sz="1100">
                <a:solidFill>
                  <a:srgbClr val="080301"/>
                </a:solidFill>
              </a:rPr>
              <a:t>Tell the educators to read through the examples for each pillar and think of ways to grow these elements in their daily routine. Use a starter question like: </a:t>
            </a:r>
            <a:r>
              <a:rPr b="1" i="1" lang="en-US" sz="1100">
                <a:solidFill>
                  <a:srgbClr val="080301"/>
                </a:solidFill>
              </a:rPr>
              <a:t>What cultivates positive emotions for me? </a:t>
            </a:r>
            <a:endParaRPr b="1" i="1" sz="1100">
              <a:solidFill>
                <a:srgbClr val="080301"/>
              </a:solidFill>
            </a:endParaRPr>
          </a:p>
          <a:p>
            <a:pPr indent="0" lvl="0" marL="0" rtl="0" algn="l">
              <a:lnSpc>
                <a:spcPct val="100000"/>
              </a:lnSpc>
              <a:spcBef>
                <a:spcPts val="1200"/>
              </a:spcBef>
              <a:spcAft>
                <a:spcPts val="0"/>
              </a:spcAft>
              <a:buSzPts val="1100"/>
              <a:buNone/>
            </a:pPr>
            <a:r>
              <a:rPr lang="en-US" sz="1100">
                <a:solidFill>
                  <a:srgbClr val="080301"/>
                </a:solidFill>
              </a:rPr>
              <a:t> To guide their thinking, mention these:</a:t>
            </a:r>
            <a:br>
              <a:rPr lang="en-US" sz="1100">
                <a:solidFill>
                  <a:srgbClr val="080301"/>
                </a:solidFill>
              </a:rPr>
            </a:br>
            <a:r>
              <a:rPr lang="en-US" sz="1100">
                <a:solidFill>
                  <a:srgbClr val="080301"/>
                </a:solidFill>
              </a:rPr>
              <a:t> • End your day by writing three specific things that brought you joy.</a:t>
            </a:r>
            <a:br>
              <a:rPr lang="en-US" sz="1100">
                <a:solidFill>
                  <a:srgbClr val="080301"/>
                </a:solidFill>
              </a:rPr>
            </a:br>
            <a:r>
              <a:rPr lang="en-US" sz="1100">
                <a:solidFill>
                  <a:srgbClr val="080301"/>
                </a:solidFill>
              </a:rPr>
              <a:t> • Pause and savour a positive moment for at least ten seconds when it happens.</a:t>
            </a:r>
            <a:br>
              <a:rPr lang="en-US" sz="1100">
                <a:solidFill>
                  <a:srgbClr val="080301"/>
                </a:solidFill>
              </a:rPr>
            </a:br>
            <a:r>
              <a:rPr lang="en-US" sz="1100">
                <a:solidFill>
                  <a:srgbClr val="080301"/>
                </a:solidFill>
              </a:rPr>
              <a:t> • Spend a few minutes in nature, art, or inspiring stories to spark awe.</a:t>
            </a:r>
            <a:endParaRPr sz="1100">
              <a:solidFill>
                <a:srgbClr val="080301"/>
              </a:solidFill>
            </a:endParaRPr>
          </a:p>
          <a:p>
            <a:pPr indent="0" lvl="0" marL="0" rtl="0" algn="l">
              <a:lnSpc>
                <a:spcPct val="100000"/>
              </a:lnSpc>
              <a:spcBef>
                <a:spcPts val="1200"/>
              </a:spcBef>
              <a:spcAft>
                <a:spcPts val="0"/>
              </a:spcAft>
              <a:buSzPts val="1100"/>
              <a:buNone/>
            </a:pPr>
            <a:r>
              <a:t/>
            </a:r>
            <a:endParaRPr sz="1100">
              <a:solidFill>
                <a:srgbClr val="080301"/>
              </a:solidFill>
            </a:endParaRPr>
          </a:p>
          <a:p>
            <a:pPr indent="0" lvl="0" marL="0" rtl="0" algn="l">
              <a:lnSpc>
                <a:spcPct val="100000"/>
              </a:lnSpc>
              <a:spcBef>
                <a:spcPts val="1200"/>
              </a:spcBef>
              <a:spcAft>
                <a:spcPts val="0"/>
              </a:spcAft>
              <a:buSzPts val="1100"/>
              <a:buNone/>
            </a:pPr>
            <a:r>
              <a:rPr lang="en-US" sz="1100">
                <a:solidFill>
                  <a:srgbClr val="080301"/>
                </a:solidFill>
              </a:rPr>
              <a:t>AFTER</a:t>
            </a:r>
            <a:endParaRPr sz="1100">
              <a:solidFill>
                <a:srgbClr val="080301"/>
              </a:solidFill>
            </a:endParaRPr>
          </a:p>
          <a:p>
            <a:pPr indent="0" lvl="0" marL="0" rtl="0" algn="l">
              <a:lnSpc>
                <a:spcPct val="100000"/>
              </a:lnSpc>
              <a:spcBef>
                <a:spcPts val="1200"/>
              </a:spcBef>
              <a:spcAft>
                <a:spcPts val="1200"/>
              </a:spcAft>
              <a:buSzPts val="1100"/>
              <a:buNone/>
            </a:pPr>
            <a:r>
              <a:rPr lang="en-US" sz="1100">
                <a:solidFill>
                  <a:srgbClr val="080301"/>
                </a:solidFill>
              </a:rPr>
              <a:t>Show the table</a:t>
            </a:r>
            <a:endParaRPr sz="1100">
              <a:solidFill>
                <a:srgbClr val="080301"/>
              </a:solidFill>
            </a:endParaRPr>
          </a:p>
        </p:txBody>
      </p:sp>
      <p:sp>
        <p:nvSpPr>
          <p:cNvPr id="398" name="Google Shape;398;g3ae6d943e68_0_3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3ae6d943e68_0_3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800"/>
              </a:spcAft>
              <a:buSzPts val="1400"/>
              <a:buNone/>
            </a:pPr>
            <a:r>
              <a:t/>
            </a:r>
            <a:endParaRPr sz="1000"/>
          </a:p>
        </p:txBody>
      </p:sp>
      <p:sp>
        <p:nvSpPr>
          <p:cNvPr id="412" name="Google Shape;412;g3ae6d943e68_0_3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3ae6d943e68_0_3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400"/>
              <a:buNone/>
            </a:pPr>
            <a:r>
              <a:rPr lang="en-US" sz="1100">
                <a:solidFill>
                  <a:srgbClr val="080301"/>
                </a:solidFill>
              </a:rPr>
              <a:t>The PERMA-Digital Framework integrates the psychological (PERMA), digital (DigComp), and socio-emotional (LifeComp) dimensions of well-being. To understand how these dimensions influence teaching and learning, the framework distinguishes between </a:t>
            </a:r>
            <a:r>
              <a:rPr b="1" lang="en-US" sz="1100">
                <a:solidFill>
                  <a:srgbClr val="080301"/>
                </a:solidFill>
              </a:rPr>
              <a:t>internal</a:t>
            </a:r>
            <a:r>
              <a:rPr lang="en-US" sz="1100">
                <a:solidFill>
                  <a:srgbClr val="080301"/>
                </a:solidFill>
              </a:rPr>
              <a:t> and </a:t>
            </a:r>
            <a:r>
              <a:rPr b="1" lang="en-US" sz="1100">
                <a:solidFill>
                  <a:srgbClr val="080301"/>
                </a:solidFill>
              </a:rPr>
              <a:t>external</a:t>
            </a:r>
            <a:r>
              <a:rPr lang="en-US" sz="1100">
                <a:solidFill>
                  <a:srgbClr val="080301"/>
                </a:solidFill>
              </a:rPr>
              <a:t> factors. </a:t>
            </a:r>
            <a:endParaRPr sz="1100">
              <a:solidFill>
                <a:srgbClr val="080301"/>
              </a:solidFill>
            </a:endParaRPr>
          </a:p>
          <a:p>
            <a:pPr indent="0" lvl="0" marL="0" rtl="0" algn="l">
              <a:lnSpc>
                <a:spcPct val="115000"/>
              </a:lnSpc>
              <a:spcBef>
                <a:spcPts val="1200"/>
              </a:spcBef>
              <a:spcAft>
                <a:spcPts val="0"/>
              </a:spcAft>
              <a:buSzPts val="1400"/>
              <a:buNone/>
            </a:pPr>
            <a:r>
              <a:rPr lang="en-US" sz="1100">
                <a:solidFill>
                  <a:srgbClr val="080301"/>
                </a:solidFill>
              </a:rPr>
              <a:t>The Figure above illustrates how the PERMA elements in the </a:t>
            </a:r>
            <a:r>
              <a:rPr b="1" lang="en-US" sz="1100">
                <a:solidFill>
                  <a:srgbClr val="080301"/>
                </a:solidFill>
              </a:rPr>
              <a:t>inner cycle represent the internal factors</a:t>
            </a:r>
            <a:r>
              <a:rPr lang="en-US" sz="1100">
                <a:solidFill>
                  <a:srgbClr val="080301"/>
                </a:solidFill>
              </a:rPr>
              <a:t> of digital well-being, concentrating on the individual level.</a:t>
            </a:r>
            <a:endParaRPr sz="1100">
              <a:solidFill>
                <a:srgbClr val="080301"/>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080301"/>
                </a:solidFill>
              </a:rPr>
              <a:t>Surrounding these are external factors that shape the choices and resources available to individuals in supporting their digital well-being. The PERMA Digital Well-being Framework</a:t>
            </a:r>
            <a:r>
              <a:rPr b="1" lang="en-US" sz="1100">
                <a:solidFill>
                  <a:srgbClr val="080301"/>
                </a:solidFill>
              </a:rPr>
              <a:t> places greater emphasis on the internal factors, as these can be effectively addressed through a whole-school approach. </a:t>
            </a:r>
            <a:r>
              <a:rPr lang="en-US" sz="1100">
                <a:solidFill>
                  <a:srgbClr val="080301"/>
                </a:solidFill>
              </a:rPr>
              <a:t>At the same time, the framework also provides recommendations for strengthening digital well-being in relation to external factors, though these are less easily and less rapidly influenced by the competence development of teachers, educators, parents, and students.</a:t>
            </a:r>
            <a:endParaRPr sz="1100">
              <a:solidFill>
                <a:srgbClr val="080301"/>
              </a:solidFill>
            </a:endParaRPr>
          </a:p>
          <a:p>
            <a:pPr indent="0" lvl="0" marL="0" rtl="0" algn="l">
              <a:lnSpc>
                <a:spcPct val="107000"/>
              </a:lnSpc>
              <a:spcBef>
                <a:spcPts val="0"/>
              </a:spcBef>
              <a:spcAft>
                <a:spcPts val="800"/>
              </a:spcAft>
              <a:buSzPts val="1400"/>
              <a:buNone/>
            </a:pPr>
            <a:r>
              <a:t/>
            </a:r>
            <a:endParaRPr sz="1000"/>
          </a:p>
        </p:txBody>
      </p:sp>
      <p:sp>
        <p:nvSpPr>
          <p:cNvPr id="420" name="Google Shape;420;g3ae6d943e68_0_3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3ae6d943e68_0_4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8" name="Google Shape;428;g3ae6d943e68_0_4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ae6d943e68_0_3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800"/>
              </a:spcAft>
              <a:buSzPts val="1400"/>
              <a:buNone/>
            </a:pPr>
            <a:r>
              <a:t/>
            </a:r>
            <a:endParaRPr sz="1000"/>
          </a:p>
        </p:txBody>
      </p:sp>
      <p:sp>
        <p:nvSpPr>
          <p:cNvPr id="433" name="Google Shape;433;g3ae6d943e68_0_3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3ae6d943e68_0_4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Clr>
                <a:schemeClr val="dk1"/>
              </a:buClr>
              <a:buSzPts val="1100"/>
              <a:buFont typeface="Arial"/>
              <a:buNone/>
            </a:pPr>
            <a:r>
              <a:rPr lang="en-US" sz="1100">
                <a:solidFill>
                  <a:srgbClr val="080301"/>
                </a:solidFill>
              </a:rPr>
              <a:t>The table in this slide includes specific examples of how certain teaching strategies (that are linked to DigComp and LifeComp Frameworks), are combined with positive emotions.</a:t>
            </a:r>
            <a:endParaRPr sz="1100">
              <a:solidFill>
                <a:srgbClr val="080301"/>
              </a:solidFill>
            </a:endParaRPr>
          </a:p>
          <a:p>
            <a:pPr indent="0" lvl="0" marL="0" rtl="0" algn="l">
              <a:lnSpc>
                <a:spcPct val="107000"/>
              </a:lnSpc>
              <a:spcBef>
                <a:spcPts val="1200"/>
              </a:spcBef>
              <a:spcAft>
                <a:spcPts val="800"/>
              </a:spcAft>
              <a:buSzPts val="1400"/>
              <a:buNone/>
            </a:pPr>
            <a:r>
              <a:t/>
            </a:r>
            <a:endParaRPr sz="1000"/>
          </a:p>
        </p:txBody>
      </p:sp>
      <p:sp>
        <p:nvSpPr>
          <p:cNvPr id="440" name="Google Shape;440;g3ae6d943e68_0_4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Well-being:</a:t>
            </a:r>
            <a:r>
              <a:rPr lang="en-US"/>
              <a:t> </a:t>
            </a:r>
            <a:r>
              <a:rPr lang="en-US" sz="1100">
                <a:solidFill>
                  <a:srgbClr val="080301"/>
                </a:solidFill>
              </a:rPr>
              <a:t>When your own well-being is strong, you are better equipped to support your students’ learning, creativity, and resilience.</a:t>
            </a:r>
            <a:endParaRPr sz="1100">
              <a:solidFill>
                <a:srgbClr val="080301"/>
              </a:solidFill>
            </a:endParaRPr>
          </a:p>
          <a:p>
            <a:pPr indent="0" lvl="0" marL="0" rtl="0" algn="l">
              <a:lnSpc>
                <a:spcPct val="100000"/>
              </a:lnSpc>
              <a:spcBef>
                <a:spcPts val="0"/>
              </a:spcBef>
              <a:spcAft>
                <a:spcPts val="0"/>
              </a:spcAft>
              <a:buSzPts val="1400"/>
              <a:buNone/>
            </a:pPr>
            <a:r>
              <a:rPr b="1" lang="en-US" sz="1100">
                <a:solidFill>
                  <a:srgbClr val="080301"/>
                </a:solidFill>
              </a:rPr>
              <a:t>Digital well-being</a:t>
            </a:r>
            <a:r>
              <a:rPr lang="en-US" sz="1100">
                <a:solidFill>
                  <a:srgbClr val="080301"/>
                </a:solidFill>
              </a:rPr>
              <a:t>: By the 2010s, concerns over social media, screen time, and gaming led to the recognition of “digital well-being” as a distinct concept with tech companies, policymakers, and educators adopting digital well-being as part of broader well-being frameworks (e.g. Google’s Digital well-being initiative and Apple’s Screen Time). </a:t>
            </a:r>
            <a:endParaRPr sz="1100">
              <a:solidFill>
                <a:srgbClr val="080301"/>
              </a:solidFill>
            </a:endParaRPr>
          </a:p>
          <a:p>
            <a:pPr indent="0" lvl="0" marL="0" rtl="0" algn="l">
              <a:lnSpc>
                <a:spcPct val="100000"/>
              </a:lnSpc>
              <a:spcBef>
                <a:spcPts val="0"/>
              </a:spcBef>
              <a:spcAft>
                <a:spcPts val="0"/>
              </a:spcAft>
              <a:buSzPts val="1400"/>
              <a:buNone/>
            </a:pPr>
            <a:r>
              <a:t/>
            </a:r>
            <a:endParaRPr sz="1100">
              <a:solidFill>
                <a:srgbClr val="080301"/>
              </a:solidFill>
            </a:endParaRPr>
          </a:p>
          <a:p>
            <a:pPr indent="0" lvl="0" marL="0" rtl="0" algn="l">
              <a:lnSpc>
                <a:spcPct val="100000"/>
              </a:lnSpc>
              <a:spcBef>
                <a:spcPts val="0"/>
              </a:spcBef>
              <a:spcAft>
                <a:spcPts val="0"/>
              </a:spcAft>
              <a:buSzPts val="1400"/>
              <a:buNone/>
            </a:pPr>
            <a:r>
              <a:t/>
            </a:r>
            <a:endParaRPr/>
          </a:p>
        </p:txBody>
      </p:sp>
      <p:sp>
        <p:nvSpPr>
          <p:cNvPr id="86" name="Google Shape;8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3ae6d943e68_0_4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400"/>
              <a:buNone/>
            </a:pPr>
            <a:r>
              <a:rPr lang="en-US" sz="1100">
                <a:solidFill>
                  <a:srgbClr val="080301"/>
                </a:solidFill>
              </a:rPr>
              <a:t>The table in this slide includes specific examples of how certain teaching strategies (that are linked to DigComp and LifeComp Frameworks), are combined with Engagement. </a:t>
            </a:r>
            <a:endParaRPr b="1" sz="1000">
              <a:latin typeface="Arial"/>
              <a:ea typeface="Arial"/>
              <a:cs typeface="Arial"/>
              <a:sym typeface="Arial"/>
            </a:endParaRPr>
          </a:p>
          <a:p>
            <a:pPr indent="0" lvl="0" marL="0" rtl="0" algn="l">
              <a:lnSpc>
                <a:spcPct val="107000"/>
              </a:lnSpc>
              <a:spcBef>
                <a:spcPts val="1200"/>
              </a:spcBef>
              <a:spcAft>
                <a:spcPts val="0"/>
              </a:spcAft>
              <a:buSzPts val="1400"/>
              <a:buNone/>
            </a:pPr>
            <a:r>
              <a:rPr lang="en-US" sz="1100">
                <a:solidFill>
                  <a:srgbClr val="080301"/>
                </a:solidFill>
              </a:rPr>
              <a:t>.</a:t>
            </a:r>
            <a:endParaRPr sz="1100">
              <a:solidFill>
                <a:srgbClr val="080301"/>
              </a:solidFill>
            </a:endParaRPr>
          </a:p>
          <a:p>
            <a:pPr indent="0" lvl="0" marL="0" rtl="0" algn="l">
              <a:lnSpc>
                <a:spcPct val="107000"/>
              </a:lnSpc>
              <a:spcBef>
                <a:spcPts val="1200"/>
              </a:spcBef>
              <a:spcAft>
                <a:spcPts val="800"/>
              </a:spcAft>
              <a:buSzPts val="1400"/>
              <a:buNone/>
            </a:pPr>
            <a:r>
              <a:t/>
            </a:r>
            <a:endParaRPr sz="1000"/>
          </a:p>
        </p:txBody>
      </p:sp>
      <p:sp>
        <p:nvSpPr>
          <p:cNvPr id="449" name="Google Shape;449;g3ae6d943e68_0_4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3ae6d943e68_0_4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400"/>
              <a:buNone/>
            </a:pPr>
            <a:r>
              <a:rPr lang="en-US" sz="1100">
                <a:solidFill>
                  <a:srgbClr val="080301"/>
                </a:solidFill>
              </a:rPr>
              <a:t>The table in this slide includes specific examples of how certain teaching strategies (that are linked to DigComp and LifeComp Frameworks), are combined with Relationships. </a:t>
            </a:r>
            <a:endParaRPr b="1" sz="1000">
              <a:latin typeface="Arial"/>
              <a:ea typeface="Arial"/>
              <a:cs typeface="Arial"/>
              <a:sym typeface="Arial"/>
            </a:endParaRPr>
          </a:p>
          <a:p>
            <a:pPr indent="0" lvl="0" marL="0" rtl="0" algn="l">
              <a:lnSpc>
                <a:spcPct val="107000"/>
              </a:lnSpc>
              <a:spcBef>
                <a:spcPts val="1200"/>
              </a:spcBef>
              <a:spcAft>
                <a:spcPts val="0"/>
              </a:spcAft>
              <a:buSzPts val="1400"/>
              <a:buNone/>
            </a:pPr>
            <a:r>
              <a:rPr lang="en-US" sz="1100">
                <a:solidFill>
                  <a:srgbClr val="080301"/>
                </a:solidFill>
              </a:rPr>
              <a:t>.</a:t>
            </a:r>
            <a:endParaRPr sz="1100">
              <a:solidFill>
                <a:srgbClr val="080301"/>
              </a:solidFill>
            </a:endParaRPr>
          </a:p>
          <a:p>
            <a:pPr indent="0" lvl="0" marL="0" rtl="0" algn="l">
              <a:lnSpc>
                <a:spcPct val="107000"/>
              </a:lnSpc>
              <a:spcBef>
                <a:spcPts val="1200"/>
              </a:spcBef>
              <a:spcAft>
                <a:spcPts val="800"/>
              </a:spcAft>
              <a:buSzPts val="1400"/>
              <a:buNone/>
            </a:pPr>
            <a:r>
              <a:t/>
            </a:r>
            <a:endParaRPr sz="1000"/>
          </a:p>
        </p:txBody>
      </p:sp>
      <p:sp>
        <p:nvSpPr>
          <p:cNvPr id="458" name="Google Shape;458;g3ae6d943e68_0_4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3ae6d943e68_0_4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400"/>
              <a:buNone/>
            </a:pPr>
            <a:r>
              <a:rPr lang="en-US" sz="1100">
                <a:solidFill>
                  <a:srgbClr val="080301"/>
                </a:solidFill>
              </a:rPr>
              <a:t>The table in this slide includes specific examples of how certain teaching strategies (that are linked to DigComp and LifeComp Frameworks), are combined with Meaning. </a:t>
            </a:r>
            <a:endParaRPr b="1" sz="1000">
              <a:latin typeface="Arial"/>
              <a:ea typeface="Arial"/>
              <a:cs typeface="Arial"/>
              <a:sym typeface="Arial"/>
            </a:endParaRPr>
          </a:p>
          <a:p>
            <a:pPr indent="0" lvl="0" marL="0" rtl="0" algn="l">
              <a:lnSpc>
                <a:spcPct val="107000"/>
              </a:lnSpc>
              <a:spcBef>
                <a:spcPts val="1200"/>
              </a:spcBef>
              <a:spcAft>
                <a:spcPts val="0"/>
              </a:spcAft>
              <a:buSzPts val="1400"/>
              <a:buNone/>
            </a:pPr>
            <a:r>
              <a:rPr lang="en-US" sz="1100">
                <a:solidFill>
                  <a:srgbClr val="080301"/>
                </a:solidFill>
              </a:rPr>
              <a:t>.</a:t>
            </a:r>
            <a:endParaRPr sz="1100">
              <a:solidFill>
                <a:srgbClr val="080301"/>
              </a:solidFill>
            </a:endParaRPr>
          </a:p>
          <a:p>
            <a:pPr indent="0" lvl="0" marL="0" rtl="0" algn="l">
              <a:lnSpc>
                <a:spcPct val="107000"/>
              </a:lnSpc>
              <a:spcBef>
                <a:spcPts val="1200"/>
              </a:spcBef>
              <a:spcAft>
                <a:spcPts val="800"/>
              </a:spcAft>
              <a:buSzPts val="1400"/>
              <a:buNone/>
            </a:pPr>
            <a:r>
              <a:t/>
            </a:r>
            <a:endParaRPr sz="1000"/>
          </a:p>
        </p:txBody>
      </p:sp>
      <p:sp>
        <p:nvSpPr>
          <p:cNvPr id="467" name="Google Shape;467;g3ae6d943e68_0_4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3ae6d943e68_0_4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400"/>
              <a:buNone/>
            </a:pPr>
            <a:r>
              <a:rPr lang="en-US" sz="1100">
                <a:solidFill>
                  <a:srgbClr val="080301"/>
                </a:solidFill>
              </a:rPr>
              <a:t>The table in this slide includes specific examples of how certain teaching strategies (that are linked to DigComp and LifeComp Frameworks), are combined with Meaning. </a:t>
            </a:r>
            <a:endParaRPr b="1" sz="1000">
              <a:latin typeface="Arial"/>
              <a:ea typeface="Arial"/>
              <a:cs typeface="Arial"/>
              <a:sym typeface="Arial"/>
            </a:endParaRPr>
          </a:p>
          <a:p>
            <a:pPr indent="0" lvl="0" marL="0" rtl="0" algn="l">
              <a:lnSpc>
                <a:spcPct val="107000"/>
              </a:lnSpc>
              <a:spcBef>
                <a:spcPts val="1200"/>
              </a:spcBef>
              <a:spcAft>
                <a:spcPts val="0"/>
              </a:spcAft>
              <a:buSzPts val="1400"/>
              <a:buNone/>
            </a:pPr>
            <a:r>
              <a:rPr lang="en-US" sz="1100">
                <a:solidFill>
                  <a:srgbClr val="080301"/>
                </a:solidFill>
              </a:rPr>
              <a:t>.</a:t>
            </a:r>
            <a:endParaRPr sz="1100">
              <a:solidFill>
                <a:srgbClr val="080301"/>
              </a:solidFill>
            </a:endParaRPr>
          </a:p>
          <a:p>
            <a:pPr indent="0" lvl="0" marL="0" rtl="0" algn="l">
              <a:lnSpc>
                <a:spcPct val="107000"/>
              </a:lnSpc>
              <a:spcBef>
                <a:spcPts val="1200"/>
              </a:spcBef>
              <a:spcAft>
                <a:spcPts val="800"/>
              </a:spcAft>
              <a:buSzPts val="1400"/>
              <a:buNone/>
            </a:pPr>
            <a:r>
              <a:t/>
            </a:r>
            <a:endParaRPr sz="1000"/>
          </a:p>
        </p:txBody>
      </p:sp>
      <p:sp>
        <p:nvSpPr>
          <p:cNvPr id="476" name="Google Shape;476;g3ae6d943e68_0_4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3ae6d943e68_0_4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5" name="Google Shape;485;g3ae6d943e68_0_4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3ae6d943e68_0_4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0"/>
              </a:spcBef>
              <a:spcAft>
                <a:spcPts val="0"/>
              </a:spcAft>
              <a:buClr>
                <a:schemeClr val="dk1"/>
              </a:buClr>
              <a:buSzPts val="1100"/>
              <a:buFont typeface="Arial"/>
              <a:buNone/>
            </a:pPr>
            <a:r>
              <a:rPr lang="en-US" sz="1100">
                <a:solidFill>
                  <a:srgbClr val="080301"/>
                </a:solidFill>
              </a:rPr>
              <a:t>Recognising these external factors and providing targeted recommendations helps to strengthen safety, equity, and long-term digital resilience. These conditions are not controlled by students and often require coordination between teachers, school leadership, and families. </a:t>
            </a:r>
            <a:endParaRPr sz="1100">
              <a:solidFill>
                <a:srgbClr val="080301"/>
              </a:solidFill>
            </a:endParaRPr>
          </a:p>
          <a:p>
            <a:pPr indent="0" lvl="0" marL="0" rtl="0" algn="l">
              <a:lnSpc>
                <a:spcPct val="107000"/>
              </a:lnSpc>
              <a:spcBef>
                <a:spcPts val="1200"/>
              </a:spcBef>
              <a:spcAft>
                <a:spcPts val="1200"/>
              </a:spcAft>
              <a:buClr>
                <a:schemeClr val="dk1"/>
              </a:buClr>
              <a:buSzPts val="1100"/>
              <a:buFont typeface="Arial"/>
              <a:buNone/>
            </a:pPr>
            <a:r>
              <a:rPr lang="en-US" sz="1100">
                <a:solidFill>
                  <a:srgbClr val="080301"/>
                </a:solidFill>
              </a:rPr>
              <a:t>In sum, external factors play a significant role in shaping the digital well-being of adolescents, as they represent systemic, structural, and foundational influences that teachers and parents can only minimally affect. The figure below shows the external factors of PERMA-Digital Framework.</a:t>
            </a:r>
            <a:endParaRPr sz="1000"/>
          </a:p>
        </p:txBody>
      </p:sp>
      <p:sp>
        <p:nvSpPr>
          <p:cNvPr id="490" name="Google Shape;490;g3ae6d943e68_0_4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3ae6d943e68_0_4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8" name="Google Shape;498;g3ae6d943e68_0_4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3ae6d943e68_0_4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p>
        </p:txBody>
      </p:sp>
      <p:sp>
        <p:nvSpPr>
          <p:cNvPr id="503" name="Google Shape;503;g3ae6d943e68_0_4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3ae6d943e68_0_4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sz="1000"/>
          </a:p>
        </p:txBody>
      </p:sp>
      <p:sp>
        <p:nvSpPr>
          <p:cNvPr id="511" name="Google Shape;511;g3ae6d943e68_0_4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3ae6d943e68_0_5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sz="1000"/>
          </a:p>
        </p:txBody>
      </p:sp>
      <p:sp>
        <p:nvSpPr>
          <p:cNvPr id="519" name="Google Shape;519;g3ae6d943e68_0_5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1200"/>
              </a:spcAft>
              <a:buSzPts val="1100"/>
              <a:buNone/>
            </a:pPr>
            <a:r>
              <a:t/>
            </a:r>
            <a:endParaRPr/>
          </a:p>
        </p:txBody>
      </p:sp>
      <p:sp>
        <p:nvSpPr>
          <p:cNvPr id="93" name="Google Shape;9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3ae6d943e68_0_5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sz="1000"/>
          </a:p>
        </p:txBody>
      </p:sp>
      <p:sp>
        <p:nvSpPr>
          <p:cNvPr id="527" name="Google Shape;527;g3ae6d943e68_0_5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3ae6d943e68_0_5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sz="1000"/>
          </a:p>
        </p:txBody>
      </p:sp>
      <p:sp>
        <p:nvSpPr>
          <p:cNvPr id="535" name="Google Shape;535;g3ae6d943e68_0_5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3ae6d943e68_0_5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400"/>
              <a:buNone/>
            </a:pPr>
            <a:r>
              <a:rPr lang="en-US" sz="1100">
                <a:solidFill>
                  <a:srgbClr val="080301"/>
                </a:solidFill>
              </a:rPr>
              <a:t>The Table describes the PERMA Digital Framework areas. More specifically, the table shows the links between the PERMA components together with DigComp and LifeComp areas</a:t>
            </a:r>
            <a:r>
              <a:rPr lang="en-US" sz="1100">
                <a:latin typeface="Arial"/>
                <a:ea typeface="Arial"/>
                <a:cs typeface="Arial"/>
                <a:sym typeface="Arial"/>
              </a:rPr>
              <a:t>.</a:t>
            </a:r>
            <a:endParaRPr sz="1100">
              <a:latin typeface="Arial"/>
              <a:ea typeface="Arial"/>
              <a:cs typeface="Arial"/>
              <a:sym typeface="Arial"/>
            </a:endParaRPr>
          </a:p>
          <a:p>
            <a:pPr indent="0" lvl="0" marL="0" rtl="0" algn="l">
              <a:lnSpc>
                <a:spcPct val="107000"/>
              </a:lnSpc>
              <a:spcBef>
                <a:spcPts val="1200"/>
              </a:spcBef>
              <a:spcAft>
                <a:spcPts val="0"/>
              </a:spcAft>
              <a:buSzPts val="1400"/>
              <a:buNone/>
            </a:pPr>
            <a:r>
              <a:rPr lang="en-US" sz="1100">
                <a:solidFill>
                  <a:srgbClr val="080301"/>
                </a:solidFill>
              </a:rPr>
              <a:t>You can use this table to design activities that integrate well-being and digital and life competences. </a:t>
            </a:r>
            <a:endParaRPr sz="1100">
              <a:solidFill>
                <a:srgbClr val="080301"/>
              </a:solidFill>
            </a:endParaRPr>
          </a:p>
          <a:p>
            <a:pPr indent="0" lvl="0" marL="0" rtl="0" algn="l">
              <a:lnSpc>
                <a:spcPct val="107000"/>
              </a:lnSpc>
              <a:spcBef>
                <a:spcPts val="1200"/>
              </a:spcBef>
              <a:spcAft>
                <a:spcPts val="0"/>
              </a:spcAft>
              <a:buSzPts val="1400"/>
              <a:buNone/>
            </a:pPr>
            <a:r>
              <a:rPr lang="en-US" sz="1100">
                <a:solidFill>
                  <a:srgbClr val="080301"/>
                </a:solidFill>
              </a:rPr>
              <a:t>For instance, when focusing on </a:t>
            </a:r>
            <a:r>
              <a:rPr i="1" lang="en-US" sz="1100">
                <a:solidFill>
                  <a:srgbClr val="080301"/>
                </a:solidFill>
              </a:rPr>
              <a:t>Positive Emotions</a:t>
            </a:r>
            <a:r>
              <a:rPr lang="en-US" sz="1100">
                <a:solidFill>
                  <a:srgbClr val="080301"/>
                </a:solidFill>
              </a:rPr>
              <a:t>, you might encourage students to use creative digital tools (e.g., digital storytelling, photo editing, or music apps) to express gratitude or joy. Similarly, for </a:t>
            </a:r>
            <a:r>
              <a:rPr i="1" lang="en-US" sz="1100">
                <a:solidFill>
                  <a:srgbClr val="080301"/>
                </a:solidFill>
              </a:rPr>
              <a:t>Engagement</a:t>
            </a:r>
            <a:r>
              <a:rPr lang="en-US" sz="1100">
                <a:solidFill>
                  <a:srgbClr val="080301"/>
                </a:solidFill>
              </a:rPr>
              <a:t>, you might use game-based learning platforms that promote flow and active participation.</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t/>
            </a:r>
            <a:endParaRPr sz="1000"/>
          </a:p>
        </p:txBody>
      </p:sp>
      <p:sp>
        <p:nvSpPr>
          <p:cNvPr id="543" name="Google Shape;543;g3ae6d943e68_0_5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3ae6d943e68_0_5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sz="1000"/>
          </a:p>
        </p:txBody>
      </p:sp>
      <p:sp>
        <p:nvSpPr>
          <p:cNvPr id="551" name="Google Shape;551;g3ae6d943e68_0_5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3ae6d943e68_0_5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sz="1000"/>
          </a:p>
        </p:txBody>
      </p:sp>
      <p:sp>
        <p:nvSpPr>
          <p:cNvPr id="559" name="Google Shape;559;g3ae6d943e68_0_5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3ae6d943e68_0_5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US" sz="1000"/>
              <a:t>Handout this in a sheet of paper and distribute - if possible.</a:t>
            </a:r>
            <a:endParaRPr sz="1000"/>
          </a:p>
        </p:txBody>
      </p:sp>
      <p:sp>
        <p:nvSpPr>
          <p:cNvPr id="566" name="Google Shape;566;g3ae6d943e68_0_5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3ae6d943e68_0_5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sz="1000"/>
          </a:p>
        </p:txBody>
      </p:sp>
      <p:sp>
        <p:nvSpPr>
          <p:cNvPr id="574" name="Google Shape;574;g3ae6d943e68_0_5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3ae6d943e68_0_5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1" name="Google Shape;581;g3ae6d943e68_0_5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ae6d943e68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1200"/>
              </a:spcAft>
              <a:buSzPts val="1100"/>
              <a:buNone/>
            </a:pPr>
            <a:r>
              <a:t/>
            </a:r>
            <a:endParaRPr/>
          </a:p>
        </p:txBody>
      </p:sp>
      <p:sp>
        <p:nvSpPr>
          <p:cNvPr id="105" name="Google Shape;105;g3ae6d943e68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ae6d943e68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1200"/>
              </a:spcAft>
              <a:buSzPts val="1100"/>
              <a:buNone/>
            </a:pPr>
            <a:r>
              <a:t/>
            </a:r>
            <a:endParaRPr/>
          </a:p>
        </p:txBody>
      </p:sp>
      <p:sp>
        <p:nvSpPr>
          <p:cNvPr id="112" name="Google Shape;112;g3ae6d943e68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ae6d943e68_0_5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sz="1000">
                <a:latin typeface="Arial"/>
                <a:ea typeface="Arial"/>
                <a:cs typeface="Arial"/>
                <a:sym typeface="Arial"/>
              </a:rPr>
              <a:t>Case studies across Europe highlight how structured approaches, such as integrating well-being frameworks into curricula, can reduce stress, improve peer relationships, and build resilience in digital environments (</a:t>
            </a:r>
            <a:r>
              <a:rPr lang="en-US" sz="1000" u="sng">
                <a:solidFill>
                  <a:srgbClr val="1155CC"/>
                </a:solidFill>
                <a:latin typeface="Arial"/>
                <a:ea typeface="Arial"/>
                <a:cs typeface="Arial"/>
                <a:sym typeface="Arial"/>
                <a:hlinkClick r:id="rId2">
                  <a:extLst>
                    <a:ext uri="{A12FA001-AC4F-418D-AE19-62706E023703}">
                      <ahyp:hlinkClr val="tx"/>
                    </a:ext>
                  </a:extLst>
                </a:hlinkClick>
              </a:rPr>
              <a:t>PERMA-Digital Consortium</a:t>
            </a:r>
            <a:r>
              <a:rPr lang="en-US" sz="1000">
                <a:latin typeface="Arial"/>
                <a:ea typeface="Arial"/>
                <a:cs typeface="Arial"/>
                <a:sym typeface="Arial"/>
              </a:rPr>
              <a:t>, 2025).</a:t>
            </a:r>
            <a:endParaRPr sz="1000">
              <a:solidFill>
                <a:srgbClr val="080301"/>
              </a:solidFill>
              <a:latin typeface="Arial"/>
              <a:ea typeface="Arial"/>
              <a:cs typeface="Arial"/>
              <a:sym typeface="Arial"/>
            </a:endParaRPr>
          </a:p>
          <a:p>
            <a:pPr indent="0" lvl="0" marL="0" rtl="0" algn="l">
              <a:lnSpc>
                <a:spcPct val="107000"/>
              </a:lnSpc>
              <a:spcBef>
                <a:spcPts val="1200"/>
              </a:spcBef>
              <a:spcAft>
                <a:spcPts val="1200"/>
              </a:spcAft>
              <a:buSzPts val="1100"/>
              <a:buNone/>
            </a:pPr>
            <a:r>
              <a:t/>
            </a:r>
            <a:endParaRPr sz="400"/>
          </a:p>
        </p:txBody>
      </p:sp>
      <p:sp>
        <p:nvSpPr>
          <p:cNvPr id="119" name="Google Shape;119;g3ae6d943e68_0_5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15" name="Shape 15"/>
        <p:cNvGrpSpPr/>
        <p:nvPr/>
      </p:nvGrpSpPr>
      <p:grpSpPr>
        <a:xfrm>
          <a:off x="0" y="0"/>
          <a:ext cx="0" cy="0"/>
          <a:chOff x="0" y="0"/>
          <a:chExt cx="0" cy="0"/>
        </a:xfrm>
      </p:grpSpPr>
      <p:sp>
        <p:nvSpPr>
          <p:cNvPr id="16" name="Google Shape;16;p11"/>
          <p:cNvSpPr/>
          <p:nvPr/>
        </p:nvSpPr>
        <p:spPr>
          <a:xfrm>
            <a:off x="1" y="2184266"/>
            <a:ext cx="310895" cy="133118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11"/>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b="0" i="0" sz="900" u="none" cap="none" strike="noStrike">
              <a:solidFill>
                <a:schemeClr val="dk2"/>
              </a:solidFill>
              <a:latin typeface="Arial"/>
              <a:ea typeface="Arial"/>
              <a:cs typeface="Arial"/>
              <a:sym typeface="Arial"/>
            </a:endParaRPr>
          </a:p>
        </p:txBody>
      </p:sp>
      <p:sp>
        <p:nvSpPr>
          <p:cNvPr id="18" name="Google Shape;18;p1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Arial"/>
              <a:buNone/>
              <a:defRPr b="1" sz="2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dk1"/>
              </a:buClr>
              <a:buSzPts val="1600"/>
              <a:buNone/>
              <a:defRPr b="0" i="1" sz="160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1"/>
          <p:cNvSpPr/>
          <p:nvPr/>
        </p:nvSpPr>
        <p:spPr>
          <a:xfrm flipH="1" rot="-5400000">
            <a:off x="-507419" y="4140073"/>
            <a:ext cx="1331189" cy="3163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b="0" l="0" r="0" t="0"/>
          <a:stretch/>
        </p:blipFill>
        <p:spPr>
          <a:xfrm>
            <a:off x="310897" y="6212262"/>
            <a:ext cx="1886787" cy="401872"/>
          </a:xfrm>
          <a:prstGeom prst="rect">
            <a:avLst/>
          </a:prstGeom>
          <a:noFill/>
          <a:ln>
            <a:noFill/>
          </a:ln>
        </p:spPr>
      </p:pic>
      <p:pic>
        <p:nvPicPr>
          <p:cNvPr id="22" name="Google Shape;22;p11"/>
          <p:cNvPicPr preferRelativeResize="0"/>
          <p:nvPr/>
        </p:nvPicPr>
        <p:blipFill rotWithShape="1">
          <a:blip r:embed="rId3">
            <a:alphaModFix/>
          </a:blip>
          <a:srcRect b="0" l="0" r="0" t="0"/>
          <a:stretch/>
        </p:blipFill>
        <p:spPr>
          <a:xfrm>
            <a:off x="188075" y="243866"/>
            <a:ext cx="2197684" cy="1144328"/>
          </a:xfrm>
          <a:prstGeom prst="rect">
            <a:avLst/>
          </a:prstGeom>
          <a:noFill/>
          <a:ln>
            <a:noFill/>
          </a:ln>
        </p:spPr>
      </p:pic>
      <p:pic>
        <p:nvPicPr>
          <p:cNvPr id="23" name="Google Shape;23;p11"/>
          <p:cNvPicPr preferRelativeResize="0"/>
          <p:nvPr/>
        </p:nvPicPr>
        <p:blipFill rotWithShape="1">
          <a:blip r:embed="rId4">
            <a:alphaModFix/>
          </a:blip>
          <a:srcRect b="0" l="0" r="0" t="0"/>
          <a:stretch/>
        </p:blipFill>
        <p:spPr>
          <a:xfrm>
            <a:off x="6944356" y="950055"/>
            <a:ext cx="4876800" cy="51308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24" name="Shape 24"/>
        <p:cNvGrpSpPr/>
        <p:nvPr/>
      </p:nvGrpSpPr>
      <p:grpSpPr>
        <a:xfrm>
          <a:off x="0" y="0"/>
          <a:ext cx="0" cy="0"/>
          <a:chOff x="0" y="0"/>
          <a:chExt cx="0" cy="0"/>
        </a:xfrm>
      </p:grpSpPr>
      <p:sp>
        <p:nvSpPr>
          <p:cNvPr id="25" name="Google Shape;25;p12"/>
          <p:cNvSpPr/>
          <p:nvPr/>
        </p:nvSpPr>
        <p:spPr>
          <a:xfrm>
            <a:off x="1" y="2184266"/>
            <a:ext cx="310895" cy="133118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 name="Google Shape;26;p12"/>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2000"/>
              <a:buFont typeface="Arial"/>
              <a:buNone/>
              <a:defRPr b="1" sz="20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2"/>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dk1"/>
              </a:buClr>
              <a:buSzPts val="1600"/>
              <a:buNone/>
              <a:defRPr b="0" i="1" sz="160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12"/>
          <p:cNvSpPr/>
          <p:nvPr/>
        </p:nvSpPr>
        <p:spPr>
          <a:xfrm flipH="1" rot="-5400000">
            <a:off x="-507419" y="4140073"/>
            <a:ext cx="1331189" cy="3163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 name="Google Shape;29;p12"/>
          <p:cNvPicPr preferRelativeResize="0"/>
          <p:nvPr/>
        </p:nvPicPr>
        <p:blipFill rotWithShape="1">
          <a:blip r:embed="rId2">
            <a:alphaModFix/>
          </a:blip>
          <a:srcRect b="0" l="0" r="0" t="0"/>
          <a:stretch/>
        </p:blipFill>
        <p:spPr>
          <a:xfrm>
            <a:off x="310897" y="6212262"/>
            <a:ext cx="1886787" cy="401872"/>
          </a:xfrm>
          <a:prstGeom prst="rect">
            <a:avLst/>
          </a:prstGeom>
          <a:noFill/>
          <a:ln>
            <a:noFill/>
          </a:ln>
        </p:spPr>
      </p:pic>
      <p:sp>
        <p:nvSpPr>
          <p:cNvPr id="30" name="Google Shape;30;p12"/>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b="0" i="0" sz="900" u="none" cap="none" strike="noStrike">
              <a:solidFill>
                <a:schemeClr val="dk1"/>
              </a:solidFill>
              <a:latin typeface="Arial"/>
              <a:ea typeface="Arial"/>
              <a:cs typeface="Arial"/>
              <a:sym typeface="Arial"/>
            </a:endParaRPr>
          </a:p>
        </p:txBody>
      </p:sp>
      <p:pic>
        <p:nvPicPr>
          <p:cNvPr id="31" name="Google Shape;31;p12"/>
          <p:cNvPicPr preferRelativeResize="0"/>
          <p:nvPr/>
        </p:nvPicPr>
        <p:blipFill rotWithShape="1">
          <a:blip r:embed="rId3">
            <a:alphaModFix/>
          </a:blip>
          <a:srcRect b="0" l="0" r="0" t="0"/>
          <a:stretch/>
        </p:blipFill>
        <p:spPr>
          <a:xfrm>
            <a:off x="155448" y="224584"/>
            <a:ext cx="3571024" cy="1422523"/>
          </a:xfrm>
          <a:prstGeom prst="rect">
            <a:avLst/>
          </a:prstGeom>
          <a:noFill/>
          <a:ln>
            <a:noFill/>
          </a:ln>
        </p:spPr>
      </p:pic>
      <p:pic>
        <p:nvPicPr>
          <p:cNvPr id="32" name="Google Shape;32;p12"/>
          <p:cNvPicPr preferRelativeResize="0"/>
          <p:nvPr/>
        </p:nvPicPr>
        <p:blipFill rotWithShape="1">
          <a:blip r:embed="rId4">
            <a:alphaModFix/>
          </a:blip>
          <a:srcRect b="0" l="0" r="0" t="0"/>
          <a:stretch/>
        </p:blipFill>
        <p:spPr>
          <a:xfrm>
            <a:off x="7159752" y="950055"/>
            <a:ext cx="4876800" cy="51308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33" name="Shape 33"/>
        <p:cNvGrpSpPr/>
        <p:nvPr/>
      </p:nvGrpSpPr>
      <p:grpSpPr>
        <a:xfrm>
          <a:off x="0" y="0"/>
          <a:ext cx="0" cy="0"/>
          <a:chOff x="0" y="0"/>
          <a:chExt cx="0" cy="0"/>
        </a:xfrm>
      </p:grpSpPr>
      <p:sp>
        <p:nvSpPr>
          <p:cNvPr id="34" name="Google Shape;34;p18"/>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 name="Google Shape;35;p18"/>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000"/>
              <a:buFont typeface="Arial"/>
              <a:buNone/>
              <a:defRPr b="0" sz="2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8"/>
          <p:cNvSpPr/>
          <p:nvPr/>
        </p:nvSpPr>
        <p:spPr>
          <a:xfrm flipH="1">
            <a:off x="2172708" y="2774849"/>
            <a:ext cx="7839428" cy="4571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37" name="Shape 37"/>
        <p:cNvGrpSpPr/>
        <p:nvPr/>
      </p:nvGrpSpPr>
      <p:grpSpPr>
        <a:xfrm>
          <a:off x="0" y="0"/>
          <a:ext cx="0" cy="0"/>
          <a:chOff x="0" y="0"/>
          <a:chExt cx="0" cy="0"/>
        </a:xfrm>
      </p:grpSpPr>
      <p:sp>
        <p:nvSpPr>
          <p:cNvPr id="38" name="Google Shape;38;p19"/>
          <p:cNvSpPr txBox="1"/>
          <p:nvPr>
            <p:ph type="ctrTitle"/>
          </p:nvPr>
        </p:nvSpPr>
        <p:spPr>
          <a:xfrm>
            <a:off x="2179865" y="2937536"/>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Arial"/>
              <a:buNone/>
              <a:defRPr b="0" sz="200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9"/>
          <p:cNvSpPr/>
          <p:nvPr/>
        </p:nvSpPr>
        <p:spPr>
          <a:xfrm flipH="1">
            <a:off x="2172707" y="2913643"/>
            <a:ext cx="7839428" cy="4571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 name="Google Shape;40;p19"/>
          <p:cNvPicPr preferRelativeResize="0"/>
          <p:nvPr/>
        </p:nvPicPr>
        <p:blipFill rotWithShape="1">
          <a:blip r:embed="rId2">
            <a:alphaModFix/>
          </a:blip>
          <a:srcRect b="0" l="0" r="0" t="0"/>
          <a:stretch/>
        </p:blipFill>
        <p:spPr>
          <a:xfrm>
            <a:off x="310897" y="6212262"/>
            <a:ext cx="1886787" cy="401872"/>
          </a:xfrm>
          <a:prstGeom prst="rect">
            <a:avLst/>
          </a:prstGeom>
          <a:noFill/>
          <a:ln>
            <a:noFill/>
          </a:ln>
        </p:spPr>
      </p:pic>
      <p:sp>
        <p:nvSpPr>
          <p:cNvPr id="41" name="Google Shape;41;p19"/>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b="0" i="0" sz="900" u="none" cap="none" strike="noStrike">
              <a:solidFill>
                <a:schemeClr val="dk2"/>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45" name="Shape 45"/>
        <p:cNvGrpSpPr/>
        <p:nvPr/>
      </p:nvGrpSpPr>
      <p:grpSpPr>
        <a:xfrm>
          <a:off x="0" y="0"/>
          <a:ext cx="0" cy="0"/>
          <a:chOff x="0" y="0"/>
          <a:chExt cx="0" cy="0"/>
        </a:xfrm>
      </p:grpSpPr>
      <p:sp>
        <p:nvSpPr>
          <p:cNvPr id="46" name="Google Shape;46;p14"/>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4"/>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48" name="Shape 48"/>
        <p:cNvGrpSpPr/>
        <p:nvPr/>
      </p:nvGrpSpPr>
      <p:grpSpPr>
        <a:xfrm>
          <a:off x="0" y="0"/>
          <a:ext cx="0" cy="0"/>
          <a:chOff x="0" y="0"/>
          <a:chExt cx="0" cy="0"/>
        </a:xfrm>
      </p:grpSpPr>
      <p:sp>
        <p:nvSpPr>
          <p:cNvPr id="49" name="Google Shape;49;p16"/>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6"/>
          <p:cNvSpPr txBox="1"/>
          <p:nvPr>
            <p:ph idx="1" type="body"/>
          </p:nvPr>
        </p:nvSpPr>
        <p:spPr>
          <a:xfrm>
            <a:off x="97971"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 name="Google Shape;51;p16"/>
          <p:cNvSpPr txBox="1"/>
          <p:nvPr>
            <p:ph idx="2" type="body"/>
          </p:nvPr>
        </p:nvSpPr>
        <p:spPr>
          <a:xfrm>
            <a:off x="6131377"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52" name="Shape 52"/>
        <p:cNvGrpSpPr/>
        <p:nvPr/>
      </p:nvGrpSpPr>
      <p:grpSpPr>
        <a:xfrm>
          <a:off x="0" y="0"/>
          <a:ext cx="0" cy="0"/>
          <a:chOff x="0" y="0"/>
          <a:chExt cx="0" cy="0"/>
        </a:xfrm>
      </p:grpSpPr>
      <p:sp>
        <p:nvSpPr>
          <p:cNvPr id="53" name="Google Shape;53;p15"/>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5"/>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 name="Google Shape;55;p15"/>
          <p:cNvSpPr txBox="1"/>
          <p:nvPr>
            <p:ph idx="2" type="body"/>
          </p:nvPr>
        </p:nvSpPr>
        <p:spPr>
          <a:xfrm>
            <a:off x="97971" y="1462685"/>
            <a:ext cx="11944350" cy="528917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56" name="Shape 56"/>
        <p:cNvGrpSpPr/>
        <p:nvPr/>
      </p:nvGrpSpPr>
      <p:grpSpPr>
        <a:xfrm>
          <a:off x="0" y="0"/>
          <a:ext cx="0" cy="0"/>
          <a:chOff x="0" y="0"/>
          <a:chExt cx="0" cy="0"/>
        </a:xfrm>
      </p:grpSpPr>
      <p:sp>
        <p:nvSpPr>
          <p:cNvPr id="57" name="Google Shape;57;p17"/>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7"/>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17"/>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 name="Google Shape;60;p17"/>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9019"/>
          </a:srgbClr>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alpha val="0"/>
          </a:schemeClr>
        </a:solidFill>
      </p:bgPr>
    </p:bg>
    <p:spTree>
      <p:nvGrpSpPr>
        <p:cNvPr id="42" name="Shape 42"/>
        <p:cNvGrpSpPr/>
        <p:nvPr/>
      </p:nvGrpSpPr>
      <p:grpSpPr>
        <a:xfrm>
          <a:off x="0" y="0"/>
          <a:ext cx="0" cy="0"/>
          <a:chOff x="0" y="0"/>
          <a:chExt cx="0" cy="0"/>
        </a:xfrm>
      </p:grpSpPr>
      <p:sp>
        <p:nvSpPr>
          <p:cNvPr id="43" name="Google Shape;43;p13"/>
          <p:cNvSpPr/>
          <p:nvPr/>
        </p:nvSpPr>
        <p:spPr>
          <a:xfrm>
            <a:off x="0" y="0"/>
            <a:ext cx="12192000" cy="797521"/>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44" name="Google Shape;44;p13"/>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rgbClr val="FFFFFF"/>
              </a:buClr>
              <a:buSzPts val="3800"/>
              <a:buFont typeface="Arial"/>
              <a:buNone/>
              <a:defRPr b="0" i="0" sz="38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hyperlink" Target="https://www.youtube.com/watch?v=2GU67vTVNpQ" TargetMode="External"/><Relationship Id="rId4" Type="http://schemas.openxmlformats.org/officeDocument/2006/relationships/hyperlink" Target="http://www.youtube.com/watch?v=2GU67vTVNpQ" TargetMode="External"/><Relationship Id="rId5"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hyperlink" Target="https://www.youtube.com/watch?v=xDrn_xtb2Qg" TargetMode="External"/><Relationship Id="rId4" Type="http://schemas.openxmlformats.org/officeDocument/2006/relationships/hyperlink" Target="http://www.youtube.com/watch?v=xDrn_xtb2Qg" TargetMode="External"/><Relationship Id="rId5"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4.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2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2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25.pn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2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3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hyperlink" Target="https://academic.oup.com/ct/article/31/4/932/5927565"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3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2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2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2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3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3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 Id="rId3" Type="http://schemas.openxmlformats.org/officeDocument/2006/relationships/image" Target="../media/image22.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Arial"/>
              <a:buNone/>
            </a:pPr>
            <a:r>
              <a:rPr lang="en-US"/>
              <a:t>Module 1</a:t>
            </a:r>
            <a:endParaRPr/>
          </a:p>
        </p:txBody>
      </p:sp>
      <p:sp>
        <p:nvSpPr>
          <p:cNvPr id="66" name="Google Shape;66;p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en-US"/>
              <a:t>Introduction to Digital Well-being: the PERMA-Digital Frameworks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3ae6d943e68_0_4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Unit 1: Importance of well-being and digital well-being</a:t>
            </a:r>
            <a:endParaRPr/>
          </a:p>
        </p:txBody>
      </p:sp>
      <p:sp>
        <p:nvSpPr>
          <p:cNvPr id="129" name="Google Shape;129;g3ae6d943e68_0_4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Activity 1 - Understanding Digital &amp; Non-Digital Contexts</a:t>
            </a:r>
            <a:endParaRPr/>
          </a:p>
        </p:txBody>
      </p:sp>
      <p:sp>
        <p:nvSpPr>
          <p:cNvPr id="130" name="Google Shape;130;g3ae6d943e68_0_41"/>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rPr lang="en-US">
                <a:solidFill>
                  <a:schemeClr val="dk1"/>
                </a:solidFill>
              </a:rPr>
              <a:t>This activity helps you understand how digital and non-digital contexts affect well-being across four areas. After completing it yourself, you can repeat the same steps with your students to help them recognise how their daily digital habits influence how they feel, think, and behave.</a:t>
            </a:r>
            <a:endParaRPr>
              <a:solidFill>
                <a:schemeClr val="dk1"/>
              </a:solidFill>
            </a:endParaRPr>
          </a:p>
          <a:p>
            <a:pPr indent="0" lvl="0" marL="0" rtl="0" algn="l">
              <a:lnSpc>
                <a:spcPct val="107000"/>
              </a:lnSpc>
              <a:spcBef>
                <a:spcPts val="800"/>
              </a:spcBef>
              <a:spcAft>
                <a:spcPts val="0"/>
              </a:spcAft>
              <a:buSzPts val="1800"/>
              <a:buNone/>
            </a:pPr>
            <a:r>
              <a:rPr b="1" lang="en-US">
                <a:solidFill>
                  <a:schemeClr val="dk1"/>
                </a:solidFill>
              </a:rPr>
              <a:t>Step 1</a:t>
            </a:r>
            <a:endParaRPr b="1">
              <a:solidFill>
                <a:schemeClr val="dk1"/>
              </a:solidFill>
            </a:endParaRPr>
          </a:p>
          <a:p>
            <a:pPr indent="0" lvl="0" marL="0" rtl="0" algn="l">
              <a:lnSpc>
                <a:spcPct val="107000"/>
              </a:lnSpc>
              <a:spcBef>
                <a:spcPts val="800"/>
              </a:spcBef>
              <a:spcAft>
                <a:spcPts val="0"/>
              </a:spcAft>
              <a:buSzPts val="1800"/>
              <a:buNone/>
            </a:pPr>
            <a:r>
              <a:rPr lang="en-US">
                <a:solidFill>
                  <a:schemeClr val="dk1"/>
                </a:solidFill>
              </a:rPr>
              <a:t>Use the table in the document “Comparing the Positive and Negative Effects on Students” to compare how digital and non-digital contexts influence students’ physical, mental, emotional and social well-being.</a:t>
            </a:r>
            <a:endParaRPr>
              <a:solidFill>
                <a:schemeClr val="dk1"/>
              </a:solidFill>
            </a:endParaRPr>
          </a:p>
          <a:p>
            <a:pPr indent="0" lvl="0" marL="0" rtl="0" algn="l">
              <a:lnSpc>
                <a:spcPct val="107000"/>
              </a:lnSpc>
              <a:spcBef>
                <a:spcPts val="800"/>
              </a:spcBef>
              <a:spcAft>
                <a:spcPts val="0"/>
              </a:spcAft>
              <a:buSzPts val="1800"/>
              <a:buNone/>
            </a:pPr>
            <a:r>
              <a:rPr b="1" lang="en-US">
                <a:solidFill>
                  <a:schemeClr val="dk1"/>
                </a:solidFill>
              </a:rPr>
              <a:t>Step 2</a:t>
            </a:r>
            <a:endParaRPr b="1">
              <a:solidFill>
                <a:schemeClr val="dk1"/>
              </a:solidFill>
            </a:endParaRPr>
          </a:p>
          <a:p>
            <a:pPr indent="0" lvl="0" marL="0" rtl="0" algn="l">
              <a:lnSpc>
                <a:spcPct val="107000"/>
              </a:lnSpc>
              <a:spcBef>
                <a:spcPts val="800"/>
              </a:spcBef>
              <a:spcAft>
                <a:spcPts val="0"/>
              </a:spcAft>
              <a:buSzPts val="1800"/>
              <a:buNone/>
            </a:pPr>
            <a:r>
              <a:rPr lang="en-US">
                <a:solidFill>
                  <a:schemeClr val="dk1"/>
                </a:solidFill>
              </a:rPr>
              <a:t>Read the examples in each column and think about how these situations appear in your own classroom.</a:t>
            </a:r>
            <a:endParaRPr>
              <a:solidFill>
                <a:schemeClr val="dk1"/>
              </a:solidFill>
            </a:endParaRPr>
          </a:p>
          <a:p>
            <a:pPr indent="0" lvl="0" marL="0" rtl="0" algn="l">
              <a:lnSpc>
                <a:spcPct val="107000"/>
              </a:lnSpc>
              <a:spcBef>
                <a:spcPts val="800"/>
              </a:spcBef>
              <a:spcAft>
                <a:spcPts val="0"/>
              </a:spcAft>
              <a:buSzPts val="1800"/>
              <a:buNone/>
            </a:pPr>
            <a:r>
              <a:rPr b="1" lang="en-US">
                <a:solidFill>
                  <a:schemeClr val="dk1"/>
                </a:solidFill>
              </a:rPr>
              <a:t>Step 3</a:t>
            </a:r>
            <a:endParaRPr b="1">
              <a:solidFill>
                <a:schemeClr val="dk1"/>
              </a:solidFill>
            </a:endParaRPr>
          </a:p>
          <a:p>
            <a:pPr indent="0" lvl="0" marL="0" rtl="0" algn="l">
              <a:lnSpc>
                <a:spcPct val="107000"/>
              </a:lnSpc>
              <a:spcBef>
                <a:spcPts val="800"/>
              </a:spcBef>
              <a:spcAft>
                <a:spcPts val="0"/>
              </a:spcAft>
              <a:buSzPts val="1800"/>
              <a:buNone/>
            </a:pPr>
            <a:r>
              <a:rPr lang="en-US">
                <a:solidFill>
                  <a:schemeClr val="dk1"/>
                </a:solidFill>
              </a:rPr>
              <a:t>Add one example from your teaching experience in any row that feels relevant.</a:t>
            </a:r>
            <a:endParaRPr>
              <a:solidFill>
                <a:schemeClr val="dk1"/>
              </a:solidFill>
            </a:endParaRPr>
          </a:p>
          <a:p>
            <a:pPr indent="0" lvl="0" marL="0" rtl="0" algn="l">
              <a:lnSpc>
                <a:spcPct val="100000"/>
              </a:lnSpc>
              <a:spcBef>
                <a:spcPts val="8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
        <p:nvSpPr>
          <p:cNvPr id="131" name="Google Shape;131;g3ae6d943e68_0_41"/>
          <p:cNvSpPr txBox="1"/>
          <p:nvPr/>
        </p:nvSpPr>
        <p:spPr>
          <a:xfrm>
            <a:off x="1696375" y="5281375"/>
            <a:ext cx="9587700" cy="1191600"/>
          </a:xfrm>
          <a:prstGeom prst="rect">
            <a:avLst/>
          </a:prstGeom>
          <a:noFill/>
          <a:ln cap="flat" cmpd="sng" w="762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7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Take a moment to think:</a:t>
            </a:r>
            <a:endParaRPr b="1" i="0" sz="1800" u="none" cap="none" strike="noStrike">
              <a:solidFill>
                <a:schemeClr val="dk1"/>
              </a:solidFill>
              <a:latin typeface="Arial"/>
              <a:ea typeface="Arial"/>
              <a:cs typeface="Arial"/>
              <a:sym typeface="Arial"/>
            </a:endParaRPr>
          </a:p>
          <a:p>
            <a:pPr indent="-342900" lvl="0" marL="457200" marR="0" rtl="0" algn="ctr">
              <a:lnSpc>
                <a:spcPct val="107000"/>
              </a:lnSpc>
              <a:spcBef>
                <a:spcPts val="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Which domains who the greatest risks? Which opportunities for growth stand out?</a:t>
            </a:r>
            <a:endParaRPr b="0" i="0" sz="1800" u="none" cap="none" strike="noStrike">
              <a:solidFill>
                <a:schemeClr val="dk1"/>
              </a:solidFill>
              <a:latin typeface="Arial"/>
              <a:ea typeface="Arial"/>
              <a:cs typeface="Arial"/>
              <a:sym typeface="Arial"/>
            </a:endParaRPr>
          </a:p>
          <a:p>
            <a:pPr indent="-342900" lvl="0" marL="457200" marR="0" rtl="0" algn="ctr">
              <a:lnSpc>
                <a:spcPct val="107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Are there any ways to minimise the negative effects of digital and non-digital contexts?</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3ae6d943e68_0_4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Unit 1: Importance of well-being and digital well-being</a:t>
            </a:r>
            <a:endParaRPr/>
          </a:p>
        </p:txBody>
      </p:sp>
      <p:sp>
        <p:nvSpPr>
          <p:cNvPr id="137" name="Google Shape;137;g3ae6d943e68_0_4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Activity 2 - How Digital Tools Affect Students’ Well-Being</a:t>
            </a:r>
            <a:endParaRPr/>
          </a:p>
        </p:txBody>
      </p:sp>
      <p:sp>
        <p:nvSpPr>
          <p:cNvPr id="138" name="Google Shape;138;g3ae6d943e68_0_49"/>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rPr lang="en-US">
                <a:solidFill>
                  <a:schemeClr val="dk1"/>
                </a:solidFill>
              </a:rPr>
              <a:t>This activity helps you see how digital tools affect your students’ well-being in everyday class life. </a:t>
            </a:r>
            <a:endParaRPr>
              <a:solidFill>
                <a:schemeClr val="dk1"/>
              </a:solidFill>
            </a:endParaRPr>
          </a:p>
          <a:p>
            <a:pPr indent="0" lvl="0" marL="0" rtl="0" algn="l">
              <a:lnSpc>
                <a:spcPct val="107000"/>
              </a:lnSpc>
              <a:spcBef>
                <a:spcPts val="1200"/>
              </a:spcBef>
              <a:spcAft>
                <a:spcPts val="0"/>
              </a:spcAft>
              <a:buSzPts val="1800"/>
              <a:buNone/>
            </a:pPr>
            <a:r>
              <a:rPr b="1" lang="en-US">
                <a:solidFill>
                  <a:schemeClr val="dk1"/>
                </a:solidFill>
              </a:rPr>
              <a:t>Step 1</a:t>
            </a:r>
            <a:endParaRPr b="1">
              <a:solidFill>
                <a:schemeClr val="dk1"/>
              </a:solidFill>
            </a:endParaRPr>
          </a:p>
          <a:p>
            <a:pPr indent="0" lvl="0" marL="0" rtl="0" algn="l">
              <a:lnSpc>
                <a:spcPct val="107000"/>
              </a:lnSpc>
              <a:spcBef>
                <a:spcPts val="800"/>
              </a:spcBef>
              <a:spcAft>
                <a:spcPts val="0"/>
              </a:spcAft>
              <a:buSzPts val="1800"/>
              <a:buNone/>
            </a:pPr>
            <a:r>
              <a:rPr lang="en-US">
                <a:solidFill>
                  <a:schemeClr val="dk1"/>
                </a:solidFill>
              </a:rPr>
              <a:t>Look at the activity sheet handed out to you.</a:t>
            </a:r>
            <a:endParaRPr>
              <a:solidFill>
                <a:schemeClr val="dk1"/>
              </a:solidFill>
            </a:endParaRPr>
          </a:p>
          <a:p>
            <a:pPr indent="0" lvl="0" marL="0" rtl="0" algn="l">
              <a:lnSpc>
                <a:spcPct val="107000"/>
              </a:lnSpc>
              <a:spcBef>
                <a:spcPts val="800"/>
              </a:spcBef>
              <a:spcAft>
                <a:spcPts val="0"/>
              </a:spcAft>
              <a:buSzPts val="1800"/>
              <a:buNone/>
            </a:pPr>
            <a:r>
              <a:rPr b="1" lang="en-US">
                <a:solidFill>
                  <a:schemeClr val="dk1"/>
                </a:solidFill>
              </a:rPr>
              <a:t>Step 2</a:t>
            </a:r>
            <a:endParaRPr b="1">
              <a:solidFill>
                <a:schemeClr val="dk1"/>
              </a:solidFill>
            </a:endParaRPr>
          </a:p>
          <a:p>
            <a:pPr indent="0" lvl="0" marL="0" rtl="0" algn="l">
              <a:lnSpc>
                <a:spcPct val="107000"/>
              </a:lnSpc>
              <a:spcBef>
                <a:spcPts val="800"/>
              </a:spcBef>
              <a:spcAft>
                <a:spcPts val="0"/>
              </a:spcAft>
              <a:buSzPts val="1800"/>
              <a:buNone/>
            </a:pPr>
            <a:r>
              <a:rPr lang="en-US">
                <a:solidFill>
                  <a:schemeClr val="dk1"/>
                </a:solidFill>
              </a:rPr>
              <a:t>Think about examples from your classroom and fill in each part of the table on your own.</a:t>
            </a:r>
            <a:endParaRPr>
              <a:solidFill>
                <a:schemeClr val="dk1"/>
              </a:solidFill>
            </a:endParaRPr>
          </a:p>
          <a:p>
            <a:pPr indent="0" lvl="0" marL="0" rtl="0" algn="l">
              <a:lnSpc>
                <a:spcPct val="107000"/>
              </a:lnSpc>
              <a:spcBef>
                <a:spcPts val="800"/>
              </a:spcBef>
              <a:spcAft>
                <a:spcPts val="0"/>
              </a:spcAft>
              <a:buSzPts val="1800"/>
              <a:buNone/>
            </a:pPr>
            <a:r>
              <a:rPr b="1" lang="en-US">
                <a:solidFill>
                  <a:schemeClr val="dk1"/>
                </a:solidFill>
              </a:rPr>
              <a:t>Step 3</a:t>
            </a:r>
            <a:endParaRPr b="1">
              <a:solidFill>
                <a:schemeClr val="dk1"/>
              </a:solidFill>
            </a:endParaRPr>
          </a:p>
          <a:p>
            <a:pPr indent="0" lvl="0" marL="0" rtl="0" algn="l">
              <a:lnSpc>
                <a:spcPct val="107000"/>
              </a:lnSpc>
              <a:spcBef>
                <a:spcPts val="800"/>
              </a:spcBef>
              <a:spcAft>
                <a:spcPts val="0"/>
              </a:spcAft>
              <a:buSzPts val="1800"/>
              <a:buNone/>
            </a:pPr>
            <a:r>
              <a:rPr lang="en-US">
                <a:solidFill>
                  <a:schemeClr val="dk1"/>
                </a:solidFill>
              </a:rPr>
              <a:t>Highlight (or colour-code) which domains have the strongest positive and negative digital effects.</a:t>
            </a:r>
            <a:endParaRPr>
              <a:solidFill>
                <a:schemeClr val="dk1"/>
              </a:solidFill>
            </a:endParaRPr>
          </a:p>
          <a:p>
            <a:pPr indent="0" lvl="0" marL="0" rtl="0" algn="l">
              <a:lnSpc>
                <a:spcPct val="107000"/>
              </a:lnSpc>
              <a:spcBef>
                <a:spcPts val="800"/>
              </a:spcBef>
              <a:spcAft>
                <a:spcPts val="0"/>
              </a:spcAft>
              <a:buSzPts val="1800"/>
              <a:buNone/>
            </a:pPr>
            <a:r>
              <a:rPr b="1" lang="en-US">
                <a:solidFill>
                  <a:schemeClr val="dk1"/>
                </a:solidFill>
              </a:rPr>
              <a:t>Step 4</a:t>
            </a:r>
            <a:endParaRPr b="1">
              <a:solidFill>
                <a:schemeClr val="dk1"/>
              </a:solidFill>
            </a:endParaRPr>
          </a:p>
          <a:p>
            <a:pPr indent="0" lvl="0" marL="0" rtl="0" algn="l">
              <a:lnSpc>
                <a:spcPct val="107000"/>
              </a:lnSpc>
              <a:spcBef>
                <a:spcPts val="800"/>
              </a:spcBef>
              <a:spcAft>
                <a:spcPts val="0"/>
              </a:spcAft>
              <a:buSzPts val="1800"/>
              <a:buNone/>
            </a:pPr>
            <a:r>
              <a:rPr lang="en-US">
                <a:solidFill>
                  <a:schemeClr val="dk1"/>
                </a:solidFill>
              </a:rPr>
              <a:t>Write a short paragraph in your learning journal or discussion forum post: “How can I enhance the positive effects of digital tools on students’ well-being, and reduce the negative ones?”</a:t>
            </a:r>
            <a:endParaRPr>
              <a:solidFill>
                <a:schemeClr val="dk1"/>
              </a:solidFill>
            </a:endParaRPr>
          </a:p>
          <a:p>
            <a:pPr indent="0" lvl="0" marL="0" rtl="0" algn="l">
              <a:lnSpc>
                <a:spcPct val="90000"/>
              </a:lnSpc>
              <a:spcBef>
                <a:spcPts val="8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3ae6d943e68_0_56"/>
          <p:cNvSpPr txBox="1"/>
          <p:nvPr>
            <p:ph type="ctrTitle"/>
          </p:nvPr>
        </p:nvSpPr>
        <p:spPr>
          <a:xfrm>
            <a:off x="2179875" y="1315350"/>
            <a:ext cx="7832400" cy="3059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lang="en-US" sz="2900"/>
              <a:t>Unit 2</a:t>
            </a:r>
            <a:endParaRPr sz="2900"/>
          </a:p>
          <a:p>
            <a:pPr indent="0" lvl="0" marL="0" rtl="0" algn="ctr">
              <a:lnSpc>
                <a:spcPct val="90000"/>
              </a:lnSpc>
              <a:spcBef>
                <a:spcPts val="0"/>
              </a:spcBef>
              <a:spcAft>
                <a:spcPts val="0"/>
              </a:spcAft>
              <a:buClr>
                <a:schemeClr val="dk1"/>
              </a:buClr>
              <a:buSzPts val="2000"/>
              <a:buFont typeface="Arial"/>
              <a:buNone/>
            </a:pPr>
            <a:r>
              <a:t/>
            </a:r>
            <a:endParaRPr sz="2900"/>
          </a:p>
          <a:p>
            <a:pPr indent="0" lvl="0" marL="0" rtl="0" algn="ctr">
              <a:lnSpc>
                <a:spcPct val="90000"/>
              </a:lnSpc>
              <a:spcBef>
                <a:spcPts val="0"/>
              </a:spcBef>
              <a:spcAft>
                <a:spcPts val="0"/>
              </a:spcAft>
              <a:buClr>
                <a:schemeClr val="dk1"/>
              </a:buClr>
              <a:buSzPts val="2000"/>
              <a:buFont typeface="Arial"/>
              <a:buNone/>
            </a:pPr>
            <a:r>
              <a:t/>
            </a:r>
            <a:endParaRPr sz="2900"/>
          </a:p>
          <a:p>
            <a:pPr indent="0" lvl="0" marL="0" rtl="0" algn="ctr">
              <a:lnSpc>
                <a:spcPct val="90000"/>
              </a:lnSpc>
              <a:spcBef>
                <a:spcPts val="0"/>
              </a:spcBef>
              <a:spcAft>
                <a:spcPts val="0"/>
              </a:spcAft>
              <a:buClr>
                <a:schemeClr val="dk1"/>
              </a:buClr>
              <a:buSzPts val="2000"/>
              <a:buFont typeface="Arial"/>
              <a:buNone/>
            </a:pPr>
            <a:r>
              <a:rPr lang="en-US" sz="2900"/>
              <a:t>The PERMA Framework - Pillars of well-being</a:t>
            </a:r>
            <a:endParaRPr sz="29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3ae6d943e68_0_6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Unit 2: The PERMA Framework - Pillars of well-being</a:t>
            </a:r>
            <a:endParaRPr/>
          </a:p>
        </p:txBody>
      </p:sp>
      <p:sp>
        <p:nvSpPr>
          <p:cNvPr id="149" name="Google Shape;149;g3ae6d943e68_0_6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2.1 Introduction to PERMA model</a:t>
            </a:r>
            <a:endParaRPr/>
          </a:p>
        </p:txBody>
      </p:sp>
      <p:sp>
        <p:nvSpPr>
          <p:cNvPr id="150" name="Google Shape;150;g3ae6d943e68_0_65"/>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a:solidFill>
                  <a:srgbClr val="000000"/>
                </a:solidFill>
              </a:rPr>
              <a:t>Seligman's (2011) PERMA model offers a scientifically grounded framework for well-being, built on five core elements: </a:t>
            </a:r>
            <a:r>
              <a:rPr b="1" lang="en-US">
                <a:solidFill>
                  <a:srgbClr val="000000"/>
                </a:solidFill>
              </a:rPr>
              <a:t>P</a:t>
            </a:r>
            <a:r>
              <a:rPr lang="en-US">
                <a:solidFill>
                  <a:srgbClr val="000000"/>
                </a:solidFill>
              </a:rPr>
              <a:t>ositive Emotions, </a:t>
            </a:r>
            <a:r>
              <a:rPr b="1" lang="en-US">
                <a:solidFill>
                  <a:srgbClr val="000000"/>
                </a:solidFill>
              </a:rPr>
              <a:t>E</a:t>
            </a:r>
            <a:r>
              <a:rPr lang="en-US">
                <a:solidFill>
                  <a:srgbClr val="000000"/>
                </a:solidFill>
              </a:rPr>
              <a:t>ngagement, </a:t>
            </a:r>
            <a:r>
              <a:rPr b="1" lang="en-US">
                <a:solidFill>
                  <a:srgbClr val="000000"/>
                </a:solidFill>
              </a:rPr>
              <a:t>R</a:t>
            </a:r>
            <a:r>
              <a:rPr lang="en-US">
                <a:solidFill>
                  <a:srgbClr val="000000"/>
                </a:solidFill>
              </a:rPr>
              <a:t>elationships, </a:t>
            </a:r>
            <a:r>
              <a:rPr b="1" lang="en-US">
                <a:solidFill>
                  <a:srgbClr val="000000"/>
                </a:solidFill>
              </a:rPr>
              <a:t>M</a:t>
            </a:r>
            <a:r>
              <a:rPr lang="en-US">
                <a:solidFill>
                  <a:srgbClr val="000000"/>
                </a:solidFill>
              </a:rPr>
              <a:t>eaning, and </a:t>
            </a:r>
            <a:r>
              <a:rPr b="1" lang="en-US">
                <a:solidFill>
                  <a:srgbClr val="000000"/>
                </a:solidFill>
              </a:rPr>
              <a:t>A</a:t>
            </a:r>
            <a:r>
              <a:rPr lang="en-US">
                <a:solidFill>
                  <a:srgbClr val="000000"/>
                </a:solidFill>
              </a:rPr>
              <a:t>ccomplishment.</a:t>
            </a:r>
            <a:endParaRPr>
              <a:solidFill>
                <a:srgbClr val="000000"/>
              </a:solidFill>
            </a:endParaRPr>
          </a:p>
          <a:p>
            <a:pPr indent="0" lvl="0" marL="0" rtl="0" algn="l">
              <a:lnSpc>
                <a:spcPct val="107000"/>
              </a:lnSpc>
              <a:spcBef>
                <a:spcPts val="0"/>
              </a:spcBef>
              <a:spcAft>
                <a:spcPts val="0"/>
              </a:spcAft>
              <a:buSzPts val="1800"/>
              <a:buNone/>
            </a:pPr>
            <a:r>
              <a:t/>
            </a:r>
            <a:endParaRPr>
              <a:solidFill>
                <a:schemeClr val="dk1"/>
              </a:solidFill>
              <a:latin typeface="Calibri"/>
              <a:ea typeface="Calibri"/>
              <a:cs typeface="Calibri"/>
              <a:sym typeface="Calibri"/>
            </a:endParaRPr>
          </a:p>
          <a:p>
            <a:pPr indent="0" lvl="0" marL="0" rtl="0" algn="l">
              <a:lnSpc>
                <a:spcPct val="100000"/>
              </a:lnSpc>
              <a:spcBef>
                <a:spcPts val="800"/>
              </a:spcBef>
              <a:spcAft>
                <a:spcPts val="0"/>
              </a:spcAft>
              <a:buSzPts val="1800"/>
              <a:buNone/>
            </a:pPr>
            <a:r>
              <a:t/>
            </a:r>
            <a:endParaRPr b="1">
              <a:solidFill>
                <a:schemeClr val="dk1"/>
              </a:solidFill>
              <a:latin typeface="Calibri"/>
              <a:ea typeface="Calibri"/>
              <a:cs typeface="Calibri"/>
              <a:sym typeface="Calibri"/>
            </a:endParaRPr>
          </a:p>
          <a:p>
            <a:pPr indent="0" lvl="0" marL="0" rtl="0" algn="l">
              <a:lnSpc>
                <a:spcPct val="107000"/>
              </a:lnSpc>
              <a:spcBef>
                <a:spcPts val="1200"/>
              </a:spcBef>
              <a:spcAft>
                <a:spcPts val="0"/>
              </a:spcAft>
              <a:buSzPts val="1800"/>
              <a:buNone/>
            </a:pPr>
            <a:r>
              <a:t/>
            </a:r>
            <a:endParaRPr>
              <a:solidFill>
                <a:schemeClr val="dk1"/>
              </a:solidFill>
              <a:latin typeface="Calibri"/>
              <a:ea typeface="Calibri"/>
              <a:cs typeface="Calibri"/>
              <a:sym typeface="Calibri"/>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151" name="Google Shape;151;g3ae6d943e68_0_65"/>
          <p:cNvPicPr preferRelativeResize="0"/>
          <p:nvPr/>
        </p:nvPicPr>
        <p:blipFill rotWithShape="1">
          <a:blip r:embed="rId3">
            <a:alphaModFix/>
          </a:blip>
          <a:srcRect b="0" l="0" r="0" t="0"/>
          <a:stretch/>
        </p:blipFill>
        <p:spPr>
          <a:xfrm>
            <a:off x="3576026" y="2232238"/>
            <a:ext cx="4988400" cy="4059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3ae6d943e68_0_7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Unit 2: The PERMA Framework - Pillars of well-being</a:t>
            </a:r>
            <a:endParaRPr/>
          </a:p>
        </p:txBody>
      </p:sp>
      <p:sp>
        <p:nvSpPr>
          <p:cNvPr id="157" name="Google Shape;157;g3ae6d943e68_0_7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2.1 Introduction to PERMA model</a:t>
            </a:r>
            <a:endParaRPr/>
          </a:p>
        </p:txBody>
      </p:sp>
      <p:sp>
        <p:nvSpPr>
          <p:cNvPr id="158" name="Google Shape;158;g3ae6d943e68_0_73"/>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400"/>
              </a:spcBef>
              <a:spcAft>
                <a:spcPts val="800"/>
              </a:spcAft>
              <a:buSzPts val="1800"/>
              <a:buNone/>
            </a:pPr>
            <a:r>
              <a:rPr lang="en-US">
                <a:solidFill>
                  <a:schemeClr val="dk1"/>
                </a:solidFill>
                <a:latin typeface="Calibri"/>
                <a:ea typeface="Calibri"/>
                <a:cs typeface="Calibri"/>
                <a:sym typeface="Calibri"/>
              </a:rPr>
              <a:t>P - Positive Emotions: Experiencing joy, gratitude, hope and optimism. These emotions broaden your perspective and build resilience.</a:t>
            </a:r>
            <a:endParaRPr/>
          </a:p>
        </p:txBody>
      </p:sp>
      <p:pic>
        <p:nvPicPr>
          <p:cNvPr id="159" name="Google Shape;159;g3ae6d943e68_0_73"/>
          <p:cNvPicPr preferRelativeResize="0"/>
          <p:nvPr/>
        </p:nvPicPr>
        <p:blipFill rotWithShape="1">
          <a:blip r:embed="rId3">
            <a:alphaModFix/>
          </a:blip>
          <a:srcRect b="0" l="0" r="0" t="0"/>
          <a:stretch/>
        </p:blipFill>
        <p:spPr>
          <a:xfrm>
            <a:off x="2659338" y="1822974"/>
            <a:ext cx="6821775" cy="4568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3ae6d943e68_0_8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Unit 2: The PERMA Framework - Pillars of well-being</a:t>
            </a:r>
            <a:endParaRPr/>
          </a:p>
        </p:txBody>
      </p:sp>
      <p:sp>
        <p:nvSpPr>
          <p:cNvPr id="165" name="Google Shape;165;g3ae6d943e68_0_8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2.1 Introduction to PERMA model</a:t>
            </a:r>
            <a:endParaRPr/>
          </a:p>
        </p:txBody>
      </p:sp>
      <p:sp>
        <p:nvSpPr>
          <p:cNvPr id="166" name="Google Shape;166;g3ae6d943e68_0_81"/>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400"/>
              </a:spcBef>
              <a:spcAft>
                <a:spcPts val="800"/>
              </a:spcAft>
              <a:buSzPts val="1800"/>
              <a:buNone/>
            </a:pPr>
            <a:r>
              <a:rPr b="1" lang="en-US">
                <a:solidFill>
                  <a:schemeClr val="dk1"/>
                </a:solidFill>
              </a:rPr>
              <a:t>E – Engagement: </a:t>
            </a:r>
            <a:r>
              <a:rPr lang="en-US">
                <a:solidFill>
                  <a:schemeClr val="dk1"/>
                </a:solidFill>
              </a:rPr>
              <a:t>Being fully absorbed in meaningful activities (“flow”), where time seems to pass quickly.</a:t>
            </a:r>
            <a:endParaRPr/>
          </a:p>
        </p:txBody>
      </p:sp>
      <p:pic>
        <p:nvPicPr>
          <p:cNvPr id="167" name="Google Shape;167;g3ae6d943e68_0_81"/>
          <p:cNvPicPr preferRelativeResize="0"/>
          <p:nvPr/>
        </p:nvPicPr>
        <p:blipFill rotWithShape="1">
          <a:blip r:embed="rId3">
            <a:alphaModFix/>
          </a:blip>
          <a:srcRect b="0" l="0" r="0" t="0"/>
          <a:stretch/>
        </p:blipFill>
        <p:spPr>
          <a:xfrm>
            <a:off x="2560250" y="1778450"/>
            <a:ext cx="7019925" cy="4657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3ae6d943e68_0_8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Unit 2: The PERMA Framework - Pillars of well-being</a:t>
            </a:r>
            <a:endParaRPr/>
          </a:p>
        </p:txBody>
      </p:sp>
      <p:sp>
        <p:nvSpPr>
          <p:cNvPr id="173" name="Google Shape;173;g3ae6d943e68_0_8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2.1 Introduction to PERMA model</a:t>
            </a:r>
            <a:endParaRPr/>
          </a:p>
        </p:txBody>
      </p:sp>
      <p:sp>
        <p:nvSpPr>
          <p:cNvPr id="174" name="Google Shape;174;g3ae6d943e68_0_89"/>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400"/>
              </a:spcBef>
              <a:spcAft>
                <a:spcPts val="0"/>
              </a:spcAft>
              <a:buSzPts val="1800"/>
              <a:buNone/>
            </a:pPr>
            <a:r>
              <a:rPr b="1" lang="en-US">
                <a:solidFill>
                  <a:schemeClr val="dk1"/>
                </a:solidFill>
              </a:rPr>
              <a:t>R – Relationships:</a:t>
            </a:r>
            <a:r>
              <a:rPr lang="en-US">
                <a:solidFill>
                  <a:schemeClr val="dk1"/>
                </a:solidFill>
              </a:rPr>
              <a:t> Building strong, supportive, and trusting connections with others.</a:t>
            </a:r>
            <a:endParaRPr>
              <a:solidFill>
                <a:schemeClr val="dk1"/>
              </a:solidFill>
            </a:endParaRPr>
          </a:p>
          <a:p>
            <a:pPr indent="0" lvl="0" marL="0" rtl="0" algn="l">
              <a:lnSpc>
                <a:spcPct val="107000"/>
              </a:lnSpc>
              <a:spcBef>
                <a:spcPts val="1400"/>
              </a:spcBef>
              <a:spcAft>
                <a:spcPts val="800"/>
              </a:spcAft>
              <a:buSzPts val="1800"/>
              <a:buNone/>
            </a:pPr>
            <a:r>
              <a:t/>
            </a:r>
            <a:endParaRPr b="1">
              <a:solidFill>
                <a:schemeClr val="dk1"/>
              </a:solidFill>
              <a:latin typeface="Calibri"/>
              <a:ea typeface="Calibri"/>
              <a:cs typeface="Calibri"/>
              <a:sym typeface="Calibri"/>
            </a:endParaRPr>
          </a:p>
        </p:txBody>
      </p:sp>
      <p:pic>
        <p:nvPicPr>
          <p:cNvPr id="175" name="Google Shape;175;g3ae6d943e68_0_89"/>
          <p:cNvPicPr preferRelativeResize="0"/>
          <p:nvPr/>
        </p:nvPicPr>
        <p:blipFill rotWithShape="1">
          <a:blip r:embed="rId3">
            <a:alphaModFix/>
          </a:blip>
          <a:srcRect b="0" l="0" r="0" t="0"/>
          <a:stretch/>
        </p:blipFill>
        <p:spPr>
          <a:xfrm>
            <a:off x="3019375" y="1891425"/>
            <a:ext cx="5909501" cy="4622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3ae6d943e68_0_9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Unit 2: The PERMA Framework - Pillars of well-being</a:t>
            </a:r>
            <a:endParaRPr/>
          </a:p>
        </p:txBody>
      </p:sp>
      <p:sp>
        <p:nvSpPr>
          <p:cNvPr id="181" name="Google Shape;181;g3ae6d943e68_0_9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2.1 Introduction to PERMA model</a:t>
            </a:r>
            <a:endParaRPr/>
          </a:p>
        </p:txBody>
      </p:sp>
      <p:sp>
        <p:nvSpPr>
          <p:cNvPr id="182" name="Google Shape;182;g3ae6d943e68_0_97"/>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400"/>
              </a:spcBef>
              <a:spcAft>
                <a:spcPts val="0"/>
              </a:spcAft>
              <a:buSzPts val="1800"/>
              <a:buNone/>
            </a:pPr>
            <a:r>
              <a:rPr b="1" lang="en-US">
                <a:solidFill>
                  <a:schemeClr val="dk1"/>
                </a:solidFill>
              </a:rPr>
              <a:t>M – Meaning:</a:t>
            </a:r>
            <a:r>
              <a:rPr lang="en-US">
                <a:solidFill>
                  <a:schemeClr val="dk1"/>
                </a:solidFill>
              </a:rPr>
              <a:t> Having a sense of purpose, belonging, and connection to something larger than yourself.</a:t>
            </a:r>
            <a:endParaRPr>
              <a:solidFill>
                <a:schemeClr val="dk1"/>
              </a:solidFill>
            </a:endParaRPr>
          </a:p>
          <a:p>
            <a:pPr indent="0" lvl="0" marL="0" rtl="0" algn="l">
              <a:lnSpc>
                <a:spcPct val="107000"/>
              </a:lnSpc>
              <a:spcBef>
                <a:spcPts val="1400"/>
              </a:spcBef>
              <a:spcAft>
                <a:spcPts val="0"/>
              </a:spcAft>
              <a:buSzPts val="1800"/>
              <a:buNone/>
            </a:pPr>
            <a:r>
              <a:t/>
            </a:r>
            <a:endParaRPr b="1">
              <a:solidFill>
                <a:schemeClr val="dk1"/>
              </a:solidFill>
              <a:latin typeface="Calibri"/>
              <a:ea typeface="Calibri"/>
              <a:cs typeface="Calibri"/>
              <a:sym typeface="Calibri"/>
            </a:endParaRPr>
          </a:p>
          <a:p>
            <a:pPr indent="0" lvl="0" marL="0" rtl="0" algn="l">
              <a:lnSpc>
                <a:spcPct val="107000"/>
              </a:lnSpc>
              <a:spcBef>
                <a:spcPts val="1400"/>
              </a:spcBef>
              <a:spcAft>
                <a:spcPts val="800"/>
              </a:spcAft>
              <a:buSzPts val="1800"/>
              <a:buNone/>
            </a:pPr>
            <a:r>
              <a:t/>
            </a:r>
            <a:endParaRPr b="1">
              <a:solidFill>
                <a:schemeClr val="dk1"/>
              </a:solidFill>
              <a:latin typeface="Calibri"/>
              <a:ea typeface="Calibri"/>
              <a:cs typeface="Calibri"/>
              <a:sym typeface="Calibri"/>
            </a:endParaRPr>
          </a:p>
        </p:txBody>
      </p:sp>
      <p:pic>
        <p:nvPicPr>
          <p:cNvPr id="183" name="Google Shape;183;g3ae6d943e68_0_97"/>
          <p:cNvPicPr preferRelativeResize="0"/>
          <p:nvPr/>
        </p:nvPicPr>
        <p:blipFill rotWithShape="1">
          <a:blip r:embed="rId3">
            <a:alphaModFix/>
          </a:blip>
          <a:srcRect b="0" l="0" r="0" t="0"/>
          <a:stretch/>
        </p:blipFill>
        <p:spPr>
          <a:xfrm>
            <a:off x="2652013" y="1945750"/>
            <a:ext cx="6836425" cy="4665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3ae6d943e68_0_10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Unit 2: The PERMA Framework - Pillars of well-being</a:t>
            </a:r>
            <a:endParaRPr/>
          </a:p>
        </p:txBody>
      </p:sp>
      <p:sp>
        <p:nvSpPr>
          <p:cNvPr id="189" name="Google Shape;189;g3ae6d943e68_0_10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2.1 Introduction to PERMA model</a:t>
            </a:r>
            <a:endParaRPr/>
          </a:p>
        </p:txBody>
      </p:sp>
      <p:sp>
        <p:nvSpPr>
          <p:cNvPr id="190" name="Google Shape;190;g3ae6d943e68_0_105"/>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400"/>
              </a:spcBef>
              <a:spcAft>
                <a:spcPts val="0"/>
              </a:spcAft>
              <a:buSzPts val="1800"/>
              <a:buNone/>
            </a:pPr>
            <a:r>
              <a:rPr b="1" lang="en-US">
                <a:solidFill>
                  <a:schemeClr val="dk1"/>
                </a:solidFill>
              </a:rPr>
              <a:t>A – Accomplishment:</a:t>
            </a:r>
            <a:r>
              <a:rPr lang="en-US">
                <a:solidFill>
                  <a:schemeClr val="dk1"/>
                </a:solidFill>
              </a:rPr>
              <a:t> Striving for and achieving goals, which builds confidence and competence.</a:t>
            </a:r>
            <a:endParaRPr>
              <a:solidFill>
                <a:schemeClr val="dk1"/>
              </a:solidFill>
            </a:endParaRPr>
          </a:p>
          <a:p>
            <a:pPr indent="0" lvl="0" marL="0" rtl="0" algn="l">
              <a:lnSpc>
                <a:spcPct val="107000"/>
              </a:lnSpc>
              <a:spcBef>
                <a:spcPts val="1400"/>
              </a:spcBef>
              <a:spcAft>
                <a:spcPts val="0"/>
              </a:spcAft>
              <a:buSzPts val="1800"/>
              <a:buNone/>
            </a:pPr>
            <a:r>
              <a:t/>
            </a:r>
            <a:endParaRPr b="1">
              <a:solidFill>
                <a:schemeClr val="dk1"/>
              </a:solidFill>
              <a:latin typeface="Calibri"/>
              <a:ea typeface="Calibri"/>
              <a:cs typeface="Calibri"/>
              <a:sym typeface="Calibri"/>
            </a:endParaRPr>
          </a:p>
          <a:p>
            <a:pPr indent="0" lvl="0" marL="0" rtl="0" algn="l">
              <a:lnSpc>
                <a:spcPct val="107000"/>
              </a:lnSpc>
              <a:spcBef>
                <a:spcPts val="1400"/>
              </a:spcBef>
              <a:spcAft>
                <a:spcPts val="0"/>
              </a:spcAft>
              <a:buSzPts val="1800"/>
              <a:buNone/>
            </a:pPr>
            <a:r>
              <a:t/>
            </a:r>
            <a:endParaRPr b="1">
              <a:solidFill>
                <a:schemeClr val="dk1"/>
              </a:solidFill>
              <a:latin typeface="Calibri"/>
              <a:ea typeface="Calibri"/>
              <a:cs typeface="Calibri"/>
              <a:sym typeface="Calibri"/>
            </a:endParaRPr>
          </a:p>
          <a:p>
            <a:pPr indent="0" lvl="0" marL="0" rtl="0" algn="l">
              <a:lnSpc>
                <a:spcPct val="107000"/>
              </a:lnSpc>
              <a:spcBef>
                <a:spcPts val="1400"/>
              </a:spcBef>
              <a:spcAft>
                <a:spcPts val="800"/>
              </a:spcAft>
              <a:buSzPts val="1800"/>
              <a:buNone/>
            </a:pPr>
            <a:r>
              <a:t/>
            </a:r>
            <a:endParaRPr b="1">
              <a:solidFill>
                <a:schemeClr val="dk1"/>
              </a:solidFill>
              <a:latin typeface="Calibri"/>
              <a:ea typeface="Calibri"/>
              <a:cs typeface="Calibri"/>
              <a:sym typeface="Calibri"/>
            </a:endParaRPr>
          </a:p>
        </p:txBody>
      </p:sp>
      <p:pic>
        <p:nvPicPr>
          <p:cNvPr id="191" name="Google Shape;191;g3ae6d943e68_0_105"/>
          <p:cNvPicPr preferRelativeResize="0"/>
          <p:nvPr/>
        </p:nvPicPr>
        <p:blipFill rotWithShape="1">
          <a:blip r:embed="rId3">
            <a:alphaModFix/>
          </a:blip>
          <a:srcRect b="0" l="0" r="0" t="0"/>
          <a:stretch/>
        </p:blipFill>
        <p:spPr>
          <a:xfrm>
            <a:off x="2464351" y="2166363"/>
            <a:ext cx="7263300" cy="3881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6"/>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Unit 2: The PERMA Framework - Pillars of well-being</a:t>
            </a:r>
            <a:endParaRPr/>
          </a:p>
        </p:txBody>
      </p:sp>
      <p:sp>
        <p:nvSpPr>
          <p:cNvPr id="197" name="Google Shape;197;p6"/>
          <p:cNvSpPr txBox="1"/>
          <p:nvPr>
            <p:ph idx="1" type="body"/>
          </p:nvPr>
        </p:nvSpPr>
        <p:spPr>
          <a:xfrm>
            <a:off x="97975" y="1462669"/>
            <a:ext cx="5910900" cy="213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sz="1600"/>
              <a:t>P – Positive Emotions</a:t>
            </a:r>
            <a:endParaRPr b="1" sz="1600"/>
          </a:p>
          <a:p>
            <a:pPr indent="-330200" lvl="0" marL="457200" rtl="0" algn="l">
              <a:lnSpc>
                <a:spcPct val="100000"/>
              </a:lnSpc>
              <a:spcBef>
                <a:spcPts val="1200"/>
              </a:spcBef>
              <a:spcAft>
                <a:spcPts val="0"/>
              </a:spcAft>
              <a:buClr>
                <a:schemeClr val="accent2"/>
              </a:buClr>
              <a:buSzPts val="1600"/>
              <a:buFont typeface="Calibri"/>
              <a:buChar char="●"/>
            </a:pPr>
            <a:r>
              <a:rPr b="1" lang="en-US" sz="1600"/>
              <a:t>Psychological aspect</a:t>
            </a:r>
            <a:r>
              <a:rPr lang="en-US" sz="1600"/>
              <a:t>: Supports flexible thinking, resilience, and creativity.</a:t>
            </a:r>
            <a:endParaRPr sz="1600"/>
          </a:p>
          <a:p>
            <a:pPr indent="-330200" lvl="0" marL="457200" rtl="0" algn="l">
              <a:lnSpc>
                <a:spcPct val="100000"/>
              </a:lnSpc>
              <a:spcBef>
                <a:spcPts val="0"/>
              </a:spcBef>
              <a:spcAft>
                <a:spcPts val="0"/>
              </a:spcAft>
              <a:buClr>
                <a:schemeClr val="accent2"/>
              </a:buClr>
              <a:buSzPts val="1600"/>
              <a:buFont typeface="Calibri"/>
              <a:buChar char="●"/>
            </a:pPr>
            <a:r>
              <a:rPr b="1" lang="en-US" sz="1600"/>
              <a:t>Behavioural aspect</a:t>
            </a:r>
            <a:r>
              <a:rPr lang="en-US" sz="1600"/>
              <a:t>: Acts of gratitude, noticing joyful moments, and expressing appreciation.</a:t>
            </a:r>
            <a:endParaRPr sz="1600"/>
          </a:p>
          <a:p>
            <a:pPr indent="-330200" lvl="0" marL="457200" rtl="0" algn="l">
              <a:lnSpc>
                <a:spcPct val="100000"/>
              </a:lnSpc>
              <a:spcBef>
                <a:spcPts val="0"/>
              </a:spcBef>
              <a:spcAft>
                <a:spcPts val="0"/>
              </a:spcAft>
              <a:buClr>
                <a:schemeClr val="accent2"/>
              </a:buClr>
              <a:buSzPts val="1600"/>
              <a:buFont typeface="Calibri"/>
              <a:buChar char="●"/>
            </a:pPr>
            <a:r>
              <a:rPr b="1" lang="en-US" sz="1600"/>
              <a:t>Emotional aspect:</a:t>
            </a:r>
            <a:r>
              <a:rPr lang="en-US" sz="1600"/>
              <a:t> Joy, hope, love, and optimism that buffer stress and help recovery.</a:t>
            </a:r>
            <a:endParaRPr sz="1600"/>
          </a:p>
          <a:p>
            <a:pPr indent="0" lvl="0" marL="0" rtl="0" algn="l">
              <a:lnSpc>
                <a:spcPct val="100000"/>
              </a:lnSpc>
              <a:spcBef>
                <a:spcPts val="1200"/>
              </a:spcBef>
              <a:spcAft>
                <a:spcPts val="0"/>
              </a:spcAft>
              <a:buSzPts val="1800"/>
              <a:buNone/>
            </a:pPr>
            <a:r>
              <a:t/>
            </a:r>
            <a:endParaRPr sz="1600"/>
          </a:p>
          <a:p>
            <a:pPr indent="0" lvl="0" marL="0" rtl="0" algn="l">
              <a:lnSpc>
                <a:spcPct val="100000"/>
              </a:lnSpc>
              <a:spcBef>
                <a:spcPts val="1200"/>
              </a:spcBef>
              <a:spcAft>
                <a:spcPts val="0"/>
              </a:spcAft>
              <a:buSzPts val="1800"/>
              <a:buNone/>
            </a:pPr>
            <a:r>
              <a:t/>
            </a:r>
            <a:endParaRPr sz="1600"/>
          </a:p>
          <a:p>
            <a:pPr indent="0" lvl="0" marL="0" rtl="0" algn="l">
              <a:lnSpc>
                <a:spcPct val="100000"/>
              </a:lnSpc>
              <a:spcBef>
                <a:spcPts val="1200"/>
              </a:spcBef>
              <a:spcAft>
                <a:spcPts val="1200"/>
              </a:spcAft>
              <a:buSzPts val="1800"/>
              <a:buNone/>
            </a:pPr>
            <a:r>
              <a:t/>
            </a:r>
            <a:endParaRPr sz="1600"/>
          </a:p>
        </p:txBody>
      </p:sp>
      <p:sp>
        <p:nvSpPr>
          <p:cNvPr id="198" name="Google Shape;198;p6"/>
          <p:cNvSpPr txBox="1"/>
          <p:nvPr>
            <p:ph idx="2" type="body"/>
          </p:nvPr>
        </p:nvSpPr>
        <p:spPr>
          <a:xfrm>
            <a:off x="97975" y="3533793"/>
            <a:ext cx="5910900" cy="196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sz="1600"/>
              <a:t>R – Relationships</a:t>
            </a:r>
            <a:endParaRPr b="1" sz="1600"/>
          </a:p>
          <a:p>
            <a:pPr indent="-330200" lvl="0" marL="457200" rtl="0" algn="l">
              <a:lnSpc>
                <a:spcPct val="100000"/>
              </a:lnSpc>
              <a:spcBef>
                <a:spcPts val="1200"/>
              </a:spcBef>
              <a:spcAft>
                <a:spcPts val="0"/>
              </a:spcAft>
              <a:buClr>
                <a:schemeClr val="accent2"/>
              </a:buClr>
              <a:buSzPts val="1600"/>
              <a:buFont typeface="Calibri"/>
              <a:buChar char="●"/>
            </a:pPr>
            <a:r>
              <a:rPr b="1" lang="en-US" sz="1600"/>
              <a:t>Psychological aspect:</a:t>
            </a:r>
            <a:r>
              <a:rPr lang="en-US" sz="1600"/>
              <a:t> Connection boosts self-worth and reduces anxiety.</a:t>
            </a:r>
            <a:endParaRPr sz="1600"/>
          </a:p>
          <a:p>
            <a:pPr indent="-330200" lvl="0" marL="457200" rtl="0" algn="l">
              <a:lnSpc>
                <a:spcPct val="100000"/>
              </a:lnSpc>
              <a:spcBef>
                <a:spcPts val="0"/>
              </a:spcBef>
              <a:spcAft>
                <a:spcPts val="0"/>
              </a:spcAft>
              <a:buClr>
                <a:schemeClr val="accent2"/>
              </a:buClr>
              <a:buSzPts val="1600"/>
              <a:buFont typeface="Calibri"/>
              <a:buChar char="●"/>
            </a:pPr>
            <a:r>
              <a:rPr b="1" lang="en-US" sz="1600"/>
              <a:t>Behavioural aspect: </a:t>
            </a:r>
            <a:r>
              <a:rPr lang="en-US" sz="1600"/>
              <a:t>Trust-building, active listening, cooperation, and regular interaction.</a:t>
            </a:r>
            <a:endParaRPr sz="1600"/>
          </a:p>
          <a:p>
            <a:pPr indent="-330200" lvl="0" marL="457200" rtl="0" algn="l">
              <a:lnSpc>
                <a:spcPct val="100000"/>
              </a:lnSpc>
              <a:spcBef>
                <a:spcPts val="0"/>
              </a:spcBef>
              <a:spcAft>
                <a:spcPts val="1200"/>
              </a:spcAft>
              <a:buClr>
                <a:schemeClr val="accent2"/>
              </a:buClr>
              <a:buSzPts val="1600"/>
              <a:buFont typeface="Calibri"/>
              <a:buChar char="●"/>
            </a:pPr>
            <a:r>
              <a:rPr b="1" lang="en-US" sz="1600"/>
              <a:t>Emotional aspect:</a:t>
            </a:r>
            <a:r>
              <a:rPr lang="en-US" sz="1600"/>
              <a:t> Belonging, security, and support that reduce loneliness.</a:t>
            </a:r>
            <a:endParaRPr sz="1600"/>
          </a:p>
        </p:txBody>
      </p:sp>
      <p:sp>
        <p:nvSpPr>
          <p:cNvPr id="199" name="Google Shape;199;p6"/>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2.2 Psychological, Behavioural, and Emotional Dimensions of PERMA</a:t>
            </a:r>
            <a:endParaRPr/>
          </a:p>
        </p:txBody>
      </p:sp>
      <p:sp>
        <p:nvSpPr>
          <p:cNvPr id="200" name="Google Shape;200;p6"/>
          <p:cNvSpPr txBox="1"/>
          <p:nvPr>
            <p:ph idx="1" type="body"/>
          </p:nvPr>
        </p:nvSpPr>
        <p:spPr>
          <a:xfrm>
            <a:off x="6281100" y="1405474"/>
            <a:ext cx="5910900" cy="196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sz="1600"/>
              <a:t>E – Engagement</a:t>
            </a:r>
            <a:endParaRPr b="1" sz="1600"/>
          </a:p>
          <a:p>
            <a:pPr indent="-330200" lvl="0" marL="457200" rtl="0" algn="l">
              <a:lnSpc>
                <a:spcPct val="100000"/>
              </a:lnSpc>
              <a:spcBef>
                <a:spcPts val="1200"/>
              </a:spcBef>
              <a:spcAft>
                <a:spcPts val="0"/>
              </a:spcAft>
              <a:buClr>
                <a:schemeClr val="accent2"/>
              </a:buClr>
              <a:buSzPts val="1600"/>
              <a:buFont typeface="Calibri"/>
              <a:buChar char="●"/>
            </a:pPr>
            <a:r>
              <a:rPr b="1" lang="en-US" sz="1600"/>
              <a:t>Psychological aspect: </a:t>
            </a:r>
            <a:r>
              <a:rPr lang="en-US" sz="1600"/>
              <a:t> Flow increases focus, intrinsic motivation, and problem-solving ability.</a:t>
            </a:r>
            <a:endParaRPr sz="1600"/>
          </a:p>
          <a:p>
            <a:pPr indent="-330200" lvl="0" marL="457200" rtl="0" algn="l">
              <a:lnSpc>
                <a:spcPct val="100000"/>
              </a:lnSpc>
              <a:spcBef>
                <a:spcPts val="0"/>
              </a:spcBef>
              <a:spcAft>
                <a:spcPts val="0"/>
              </a:spcAft>
              <a:buClr>
                <a:schemeClr val="accent2"/>
              </a:buClr>
              <a:buSzPts val="1600"/>
              <a:buFont typeface="Calibri"/>
              <a:buChar char="●"/>
            </a:pPr>
            <a:r>
              <a:rPr b="1" lang="en-US" sz="1600"/>
              <a:t>Behavioural aspect:</a:t>
            </a:r>
            <a:r>
              <a:rPr lang="en-US" sz="1600"/>
              <a:t> Full immersion in activities such as sports, music, writing, or coding.</a:t>
            </a:r>
            <a:endParaRPr sz="1600"/>
          </a:p>
          <a:p>
            <a:pPr indent="-330200" lvl="0" marL="457200" rtl="0" algn="l">
              <a:lnSpc>
                <a:spcPct val="100000"/>
              </a:lnSpc>
              <a:spcBef>
                <a:spcPts val="0"/>
              </a:spcBef>
              <a:spcAft>
                <a:spcPts val="1200"/>
              </a:spcAft>
              <a:buClr>
                <a:schemeClr val="accent2"/>
              </a:buClr>
              <a:buSzPts val="1600"/>
              <a:buFont typeface="Calibri"/>
              <a:buChar char="●"/>
            </a:pPr>
            <a:r>
              <a:rPr b="1" lang="en-US" sz="1600"/>
              <a:t>Emotional aspect:</a:t>
            </a:r>
            <a:r>
              <a:rPr lang="en-US" sz="1600"/>
              <a:t> Energy, absorption, and deep satisfaction during challenging tasks.</a:t>
            </a:r>
            <a:endParaRPr sz="1600"/>
          </a:p>
        </p:txBody>
      </p:sp>
      <p:sp>
        <p:nvSpPr>
          <p:cNvPr id="201" name="Google Shape;201;p6"/>
          <p:cNvSpPr txBox="1"/>
          <p:nvPr>
            <p:ph idx="2" type="body"/>
          </p:nvPr>
        </p:nvSpPr>
        <p:spPr>
          <a:xfrm>
            <a:off x="6281100" y="3549718"/>
            <a:ext cx="5910900" cy="196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sz="1600"/>
              <a:t>M – Meaning</a:t>
            </a:r>
            <a:endParaRPr b="1" sz="1600"/>
          </a:p>
          <a:p>
            <a:pPr indent="-330200" lvl="0" marL="457200" rtl="0" algn="l">
              <a:lnSpc>
                <a:spcPct val="100000"/>
              </a:lnSpc>
              <a:spcBef>
                <a:spcPts val="1200"/>
              </a:spcBef>
              <a:spcAft>
                <a:spcPts val="0"/>
              </a:spcAft>
              <a:buClr>
                <a:schemeClr val="accent2"/>
              </a:buClr>
              <a:buSzPts val="1600"/>
              <a:buFont typeface="Calibri"/>
              <a:buChar char="●"/>
            </a:pPr>
            <a:r>
              <a:rPr b="1" lang="en-US" sz="1600"/>
              <a:t>Psychological aspect: </a:t>
            </a:r>
            <a:r>
              <a:rPr lang="en-US" sz="1600"/>
              <a:t>Provides direction by linking values to purpose.</a:t>
            </a:r>
            <a:endParaRPr sz="1600"/>
          </a:p>
          <a:p>
            <a:pPr indent="-330200" lvl="0" marL="457200" rtl="0" algn="l">
              <a:lnSpc>
                <a:spcPct val="100000"/>
              </a:lnSpc>
              <a:spcBef>
                <a:spcPts val="0"/>
              </a:spcBef>
              <a:spcAft>
                <a:spcPts val="0"/>
              </a:spcAft>
              <a:buClr>
                <a:schemeClr val="accent2"/>
              </a:buClr>
              <a:buSzPts val="1600"/>
              <a:buFont typeface="Calibri"/>
              <a:buChar char="●"/>
            </a:pPr>
            <a:r>
              <a:rPr b="1" lang="en-US" sz="1600"/>
              <a:t>Behavioural aspect:</a:t>
            </a:r>
            <a:r>
              <a:rPr lang="en-US" sz="1600"/>
              <a:t> Contributing to causes, volunteering, or purposeful work.</a:t>
            </a:r>
            <a:endParaRPr sz="1600"/>
          </a:p>
          <a:p>
            <a:pPr indent="-330200" lvl="0" marL="457200" rtl="0" algn="l">
              <a:lnSpc>
                <a:spcPct val="100000"/>
              </a:lnSpc>
              <a:spcBef>
                <a:spcPts val="0"/>
              </a:spcBef>
              <a:spcAft>
                <a:spcPts val="1200"/>
              </a:spcAft>
              <a:buClr>
                <a:schemeClr val="accent2"/>
              </a:buClr>
              <a:buSzPts val="1600"/>
              <a:buFont typeface="Calibri"/>
              <a:buChar char="●"/>
            </a:pPr>
            <a:r>
              <a:rPr b="1" lang="en-US" sz="1600"/>
              <a:t>Emotional aspect: </a:t>
            </a:r>
            <a:r>
              <a:rPr lang="en-US" sz="1600"/>
              <a:t>Fulfilment, alignment with values, and pride in contributing.</a:t>
            </a:r>
            <a:endParaRPr b="1" sz="1600"/>
          </a:p>
        </p:txBody>
      </p:sp>
      <p:sp>
        <p:nvSpPr>
          <p:cNvPr id="202" name="Google Shape;202;p6"/>
          <p:cNvSpPr txBox="1"/>
          <p:nvPr>
            <p:ph idx="2" type="body"/>
          </p:nvPr>
        </p:nvSpPr>
        <p:spPr>
          <a:xfrm>
            <a:off x="2299725" y="5573075"/>
            <a:ext cx="8806200" cy="117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sz="1600"/>
              <a:t>A – Accomplishment</a:t>
            </a:r>
            <a:endParaRPr b="1" sz="1600"/>
          </a:p>
          <a:p>
            <a:pPr indent="-330200" lvl="0" marL="457200" rtl="0" algn="l">
              <a:lnSpc>
                <a:spcPct val="100000"/>
              </a:lnSpc>
              <a:spcBef>
                <a:spcPts val="1200"/>
              </a:spcBef>
              <a:spcAft>
                <a:spcPts val="0"/>
              </a:spcAft>
              <a:buClr>
                <a:schemeClr val="accent2"/>
              </a:buClr>
              <a:buSzPts val="1600"/>
              <a:buFont typeface="Calibri"/>
              <a:buChar char="●"/>
            </a:pPr>
            <a:r>
              <a:rPr b="1" lang="en-US" sz="1600"/>
              <a:t>Psychological aspect:</a:t>
            </a:r>
            <a:r>
              <a:rPr lang="en-US" sz="1600"/>
              <a:t> Builds self-efficacy and motivation through mastery.</a:t>
            </a:r>
            <a:endParaRPr sz="1600"/>
          </a:p>
          <a:p>
            <a:pPr indent="-330200" lvl="0" marL="457200" rtl="0" algn="l">
              <a:lnSpc>
                <a:spcPct val="100000"/>
              </a:lnSpc>
              <a:spcBef>
                <a:spcPts val="0"/>
              </a:spcBef>
              <a:spcAft>
                <a:spcPts val="0"/>
              </a:spcAft>
              <a:buClr>
                <a:schemeClr val="accent2"/>
              </a:buClr>
              <a:buSzPts val="1600"/>
              <a:buFont typeface="Calibri"/>
              <a:buChar char="●"/>
            </a:pPr>
            <a:r>
              <a:rPr b="1" lang="en-US" sz="1600"/>
              <a:t>Behavioural aspect: </a:t>
            </a:r>
            <a:r>
              <a:rPr lang="en-US" sz="1600"/>
              <a:t>Setting goals, persisting through difficulty, and marking progress.</a:t>
            </a:r>
            <a:endParaRPr sz="1600"/>
          </a:p>
          <a:p>
            <a:pPr indent="-330200" lvl="0" marL="457200" rtl="0" algn="l">
              <a:lnSpc>
                <a:spcPct val="100000"/>
              </a:lnSpc>
              <a:spcBef>
                <a:spcPts val="0"/>
              </a:spcBef>
              <a:spcAft>
                <a:spcPts val="1200"/>
              </a:spcAft>
              <a:buClr>
                <a:schemeClr val="accent2"/>
              </a:buClr>
              <a:buSzPts val="1600"/>
              <a:buFont typeface="Calibri"/>
              <a:buChar char="●"/>
            </a:pPr>
            <a:r>
              <a:rPr b="1" lang="en-US" sz="1600"/>
              <a:t>Emotional aspect: </a:t>
            </a:r>
            <a:r>
              <a:rPr lang="en-US" sz="1600"/>
              <a:t>Confidence, pride, and motivation after achievement.</a:t>
            </a:r>
            <a:endParaRPr b="1" sz="1600"/>
          </a:p>
        </p:txBody>
      </p:sp>
      <p:cxnSp>
        <p:nvCxnSpPr>
          <p:cNvPr id="203" name="Google Shape;203;p6"/>
          <p:cNvCxnSpPr/>
          <p:nvPr/>
        </p:nvCxnSpPr>
        <p:spPr>
          <a:xfrm>
            <a:off x="220300" y="3479550"/>
            <a:ext cx="11838300" cy="19500"/>
          </a:xfrm>
          <a:prstGeom prst="straightConnector1">
            <a:avLst/>
          </a:prstGeom>
          <a:noFill/>
          <a:ln cap="flat" cmpd="sng" w="9525">
            <a:solidFill>
              <a:schemeClr val="accent2"/>
            </a:solidFill>
            <a:prstDash val="solid"/>
            <a:round/>
            <a:headEnd len="sm" w="sm" type="none"/>
            <a:tailEnd len="sm" w="sm" type="none"/>
          </a:ln>
        </p:spPr>
      </p:cxnSp>
      <p:cxnSp>
        <p:nvCxnSpPr>
          <p:cNvPr id="204" name="Google Shape;204;p6"/>
          <p:cNvCxnSpPr>
            <a:stCxn id="199" idx="2"/>
          </p:cNvCxnSpPr>
          <p:nvPr/>
        </p:nvCxnSpPr>
        <p:spPr>
          <a:xfrm>
            <a:off x="6070220" y="1405472"/>
            <a:ext cx="20700" cy="3978900"/>
          </a:xfrm>
          <a:prstGeom prst="straightConnector1">
            <a:avLst/>
          </a:prstGeom>
          <a:noFill/>
          <a:ln cap="flat" cmpd="sng" w="9525">
            <a:solidFill>
              <a:schemeClr val="accent2"/>
            </a:solidFill>
            <a:prstDash val="solid"/>
            <a:round/>
            <a:headEnd len="sm" w="sm" type="none"/>
            <a:tailEnd len="sm" w="sm" type="none"/>
          </a:ln>
        </p:spPr>
      </p:cxnSp>
      <p:cxnSp>
        <p:nvCxnSpPr>
          <p:cNvPr id="205" name="Google Shape;205;p6"/>
          <p:cNvCxnSpPr/>
          <p:nvPr/>
        </p:nvCxnSpPr>
        <p:spPr>
          <a:xfrm>
            <a:off x="176850" y="5534750"/>
            <a:ext cx="11838300" cy="19500"/>
          </a:xfrm>
          <a:prstGeom prst="straightConnector1">
            <a:avLst/>
          </a:prstGeom>
          <a:noFill/>
          <a:ln cap="flat" cmpd="sng" w="9525">
            <a:solidFill>
              <a:schemeClr val="accent2"/>
            </a:solidFill>
            <a:prstDash val="solid"/>
            <a:round/>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3"/>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Introduction</a:t>
            </a:r>
            <a:endParaRPr/>
          </a:p>
        </p:txBody>
      </p:sp>
      <p:sp>
        <p:nvSpPr>
          <p:cNvPr id="72" name="Google Shape;72;p3"/>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t/>
            </a:r>
            <a:endParaRPr sz="2100">
              <a:solidFill>
                <a:srgbClr val="000000"/>
              </a:solidFill>
            </a:endParaRPr>
          </a:p>
          <a:p>
            <a:pPr indent="0" lvl="0" marL="0" rtl="0" algn="l">
              <a:lnSpc>
                <a:spcPct val="100000"/>
              </a:lnSpc>
              <a:spcBef>
                <a:spcPts val="0"/>
              </a:spcBef>
              <a:spcAft>
                <a:spcPts val="0"/>
              </a:spcAft>
              <a:buSzPts val="1800"/>
              <a:buNone/>
            </a:pPr>
            <a:r>
              <a:t/>
            </a:r>
            <a:endParaRPr sz="2100">
              <a:solidFill>
                <a:srgbClr val="000000"/>
              </a:solidFill>
            </a:endParaRPr>
          </a:p>
          <a:p>
            <a:pPr indent="0" lvl="0" marL="0" rtl="0" algn="l">
              <a:lnSpc>
                <a:spcPct val="100000"/>
              </a:lnSpc>
              <a:spcBef>
                <a:spcPts val="0"/>
              </a:spcBef>
              <a:spcAft>
                <a:spcPts val="0"/>
              </a:spcAft>
              <a:buSzPts val="1800"/>
              <a:buNone/>
            </a:pPr>
            <a:r>
              <a:t/>
            </a:r>
            <a:endParaRPr sz="2100">
              <a:solidFill>
                <a:srgbClr val="000000"/>
              </a:solidFill>
            </a:endParaRPr>
          </a:p>
          <a:p>
            <a:pPr indent="0" lvl="0" marL="0" rtl="0" algn="ctr">
              <a:lnSpc>
                <a:spcPct val="100000"/>
              </a:lnSpc>
              <a:spcBef>
                <a:spcPts val="0"/>
              </a:spcBef>
              <a:spcAft>
                <a:spcPts val="0"/>
              </a:spcAft>
              <a:buSzPts val="1800"/>
              <a:buNone/>
            </a:pPr>
            <a:r>
              <a:t/>
            </a:r>
            <a:endParaRPr sz="2100">
              <a:solidFill>
                <a:srgbClr val="000000"/>
              </a:solidFill>
            </a:endParaRPr>
          </a:p>
          <a:p>
            <a:pPr indent="0" lvl="0" marL="0" rtl="0" algn="ctr">
              <a:lnSpc>
                <a:spcPct val="100000"/>
              </a:lnSpc>
              <a:spcBef>
                <a:spcPts val="0"/>
              </a:spcBef>
              <a:spcAft>
                <a:spcPts val="0"/>
              </a:spcAft>
              <a:buSzPts val="1800"/>
              <a:buNone/>
            </a:pPr>
            <a:r>
              <a:t/>
            </a:r>
            <a:endParaRPr sz="2100">
              <a:solidFill>
                <a:srgbClr val="000000"/>
              </a:solidFill>
            </a:endParaRPr>
          </a:p>
          <a:p>
            <a:pPr indent="0" lvl="0" marL="0" rtl="0" algn="ctr">
              <a:lnSpc>
                <a:spcPct val="100000"/>
              </a:lnSpc>
              <a:spcBef>
                <a:spcPts val="0"/>
              </a:spcBef>
              <a:spcAft>
                <a:spcPts val="0"/>
              </a:spcAft>
              <a:buSzPts val="1800"/>
              <a:buNone/>
            </a:pPr>
            <a:r>
              <a:rPr lang="en-US" sz="2100">
                <a:solidFill>
                  <a:srgbClr val="000000"/>
                </a:solidFill>
              </a:rPr>
              <a:t>This module introduces the PERMA-Digital Framework, which focuses on internal factors of well-being (Positive Emotions, Engagement, Relationships, Meaning, and Accomplishment) and external influences (culture, family, curricula, policy, and infrastructure). </a:t>
            </a:r>
            <a:endParaRPr sz="2100">
              <a:solidFill>
                <a:srgbClr val="000000"/>
              </a:solidFill>
            </a:endParaRPr>
          </a:p>
          <a:p>
            <a:pPr indent="0" lvl="0" marL="0" rtl="0" algn="ctr">
              <a:lnSpc>
                <a:spcPct val="100000"/>
              </a:lnSpc>
              <a:spcBef>
                <a:spcPts val="0"/>
              </a:spcBef>
              <a:spcAft>
                <a:spcPts val="0"/>
              </a:spcAft>
              <a:buSzPts val="1800"/>
              <a:buNone/>
            </a:pPr>
            <a:r>
              <a:t/>
            </a:r>
            <a:endParaRPr sz="2100">
              <a:solidFill>
                <a:srgbClr val="000000"/>
              </a:solidFill>
            </a:endParaRPr>
          </a:p>
          <a:p>
            <a:pPr indent="0" lvl="0" marL="0" rtl="0" algn="ctr">
              <a:lnSpc>
                <a:spcPct val="100000"/>
              </a:lnSpc>
              <a:spcBef>
                <a:spcPts val="0"/>
              </a:spcBef>
              <a:spcAft>
                <a:spcPts val="0"/>
              </a:spcAft>
              <a:buSzPts val="1800"/>
              <a:buNone/>
            </a:pPr>
            <a:r>
              <a:t/>
            </a:r>
            <a:endParaRPr sz="2100">
              <a:solidFill>
                <a:srgbClr val="000000"/>
              </a:solidFill>
            </a:endParaRPr>
          </a:p>
          <a:p>
            <a:pPr indent="0" lvl="0" marL="0" rtl="0" algn="ctr">
              <a:lnSpc>
                <a:spcPct val="100000"/>
              </a:lnSpc>
              <a:spcBef>
                <a:spcPts val="0"/>
              </a:spcBef>
              <a:spcAft>
                <a:spcPts val="0"/>
              </a:spcAft>
              <a:buSzPts val="1800"/>
              <a:buNone/>
            </a:pPr>
            <a:r>
              <a:rPr lang="en-US" sz="2100">
                <a:solidFill>
                  <a:srgbClr val="000000"/>
                </a:solidFill>
              </a:rPr>
              <a:t>By the end of the module, you'll be able to understand key concepts related to well-being, recognise the PERMA model, and its connection to DigComp and LifeComp frameworks.</a:t>
            </a:r>
            <a:endParaRPr sz="21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3ae6d943e68_0_12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Unit 2: The PERMA Framework - Pillars of well-being</a:t>
            </a:r>
            <a:endParaRPr/>
          </a:p>
        </p:txBody>
      </p:sp>
      <p:sp>
        <p:nvSpPr>
          <p:cNvPr id="211" name="Google Shape;211;g3ae6d943e68_0_12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Activity - Evaluating your Experiences</a:t>
            </a:r>
            <a:endParaRPr/>
          </a:p>
        </p:txBody>
      </p:sp>
      <p:sp>
        <p:nvSpPr>
          <p:cNvPr id="212" name="Google Shape;212;g3ae6d943e68_0_126"/>
          <p:cNvSpPr txBox="1"/>
          <p:nvPr>
            <p:ph idx="2" type="body"/>
          </p:nvPr>
        </p:nvSpPr>
        <p:spPr>
          <a:xfrm>
            <a:off x="97975" y="1462675"/>
            <a:ext cx="58389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rPr b="1" lang="en-US">
                <a:solidFill>
                  <a:schemeClr val="dk1"/>
                </a:solidFill>
              </a:rPr>
              <a:t>Step 1</a:t>
            </a:r>
            <a:endParaRPr b="1">
              <a:solidFill>
                <a:schemeClr val="dk1"/>
              </a:solidFill>
            </a:endParaRPr>
          </a:p>
          <a:p>
            <a:pPr indent="0" lvl="0" marL="0" rtl="0" algn="l">
              <a:lnSpc>
                <a:spcPct val="107000"/>
              </a:lnSpc>
              <a:spcBef>
                <a:spcPts val="800"/>
              </a:spcBef>
              <a:spcAft>
                <a:spcPts val="0"/>
              </a:spcAft>
              <a:buSzPts val="1800"/>
              <a:buNone/>
            </a:pPr>
            <a:r>
              <a:rPr b="1" lang="en-US">
                <a:solidFill>
                  <a:schemeClr val="dk1"/>
                </a:solidFill>
              </a:rPr>
              <a:t>Think of your experiences:</a:t>
            </a:r>
            <a:endParaRPr b="1">
              <a:solidFill>
                <a:schemeClr val="dk1"/>
              </a:solidFill>
            </a:endParaRPr>
          </a:p>
          <a:p>
            <a:pPr indent="-342900" lvl="0" marL="457200" rtl="0" algn="l">
              <a:lnSpc>
                <a:spcPct val="100000"/>
              </a:lnSpc>
              <a:spcBef>
                <a:spcPts val="800"/>
              </a:spcBef>
              <a:spcAft>
                <a:spcPts val="0"/>
              </a:spcAft>
              <a:buClr>
                <a:srgbClr val="AA87FF"/>
              </a:buClr>
              <a:buSzPts val="1800"/>
              <a:buAutoNum type="arabicPeriod"/>
            </a:pPr>
            <a:r>
              <a:rPr lang="en-US">
                <a:solidFill>
                  <a:srgbClr val="000000"/>
                </a:solidFill>
              </a:rPr>
              <a:t>Think about your personal and professional experiences. </a:t>
            </a:r>
            <a:endParaRPr>
              <a:solidFill>
                <a:srgbClr val="AA87FF"/>
              </a:solidFill>
            </a:endParaRPr>
          </a:p>
          <a:p>
            <a:pPr indent="-342900" lvl="0" marL="457200" rtl="0" algn="l">
              <a:lnSpc>
                <a:spcPct val="100000"/>
              </a:lnSpc>
              <a:spcBef>
                <a:spcPts val="0"/>
              </a:spcBef>
              <a:spcAft>
                <a:spcPts val="0"/>
              </a:spcAft>
              <a:buClr>
                <a:srgbClr val="AA87FF"/>
              </a:buClr>
              <a:buSzPts val="1800"/>
              <a:buAutoNum type="arabicPeriod"/>
            </a:pPr>
            <a:r>
              <a:rPr lang="en-US">
                <a:solidFill>
                  <a:srgbClr val="000000"/>
                </a:solidFill>
              </a:rPr>
              <a:t>For each PERMA element, provide at least one example where you experienced it.</a:t>
            </a:r>
            <a:endParaRPr>
              <a:solidFill>
                <a:srgbClr val="AA87FF"/>
              </a:solidFill>
            </a:endParaRPr>
          </a:p>
          <a:p>
            <a:pPr indent="-342900" lvl="0" marL="457200" rtl="0" algn="l">
              <a:lnSpc>
                <a:spcPct val="100000"/>
              </a:lnSpc>
              <a:spcBef>
                <a:spcPts val="0"/>
              </a:spcBef>
              <a:spcAft>
                <a:spcPts val="0"/>
              </a:spcAft>
              <a:buClr>
                <a:srgbClr val="AA87FF"/>
              </a:buClr>
              <a:buSzPts val="1800"/>
              <a:buAutoNum type="arabicPeriod"/>
            </a:pPr>
            <a:r>
              <a:rPr lang="en-US">
                <a:solidFill>
                  <a:srgbClr val="000000"/>
                </a:solidFill>
              </a:rPr>
              <a:t>Then explain why that experience was important for your well-being. </a:t>
            </a:r>
            <a:endParaRPr>
              <a:solidFill>
                <a:srgbClr val="000000"/>
              </a:solidFill>
            </a:endParaRPr>
          </a:p>
          <a:p>
            <a:pPr indent="0" lvl="0" marL="0" rtl="0" algn="l">
              <a:lnSpc>
                <a:spcPct val="100000"/>
              </a:lnSpc>
              <a:spcBef>
                <a:spcPts val="0"/>
              </a:spcBef>
              <a:spcAft>
                <a:spcPts val="0"/>
              </a:spcAft>
              <a:buSzPts val="1800"/>
              <a:buNone/>
            </a:pPr>
            <a:r>
              <a:t/>
            </a:r>
            <a:endParaRPr>
              <a:solidFill>
                <a:srgbClr val="000000"/>
              </a:solidFill>
            </a:endParaRPr>
          </a:p>
          <a:p>
            <a:pPr indent="0" lvl="0" marL="0" rtl="0" algn="l">
              <a:lnSpc>
                <a:spcPct val="100000"/>
              </a:lnSpc>
              <a:spcBef>
                <a:spcPts val="0"/>
              </a:spcBef>
              <a:spcAft>
                <a:spcPts val="0"/>
              </a:spcAft>
              <a:buSzPts val="1800"/>
              <a:buNone/>
            </a:pPr>
            <a:r>
              <a:rPr b="1" lang="en-US">
                <a:solidFill>
                  <a:srgbClr val="000000"/>
                </a:solidFill>
              </a:rPr>
              <a:t>Step 2</a:t>
            </a:r>
            <a:endParaRPr b="1">
              <a:solidFill>
                <a:srgbClr val="000000"/>
              </a:solidFill>
            </a:endParaRPr>
          </a:p>
          <a:p>
            <a:pPr indent="0" lvl="0" marL="0" rtl="0" algn="l">
              <a:lnSpc>
                <a:spcPct val="100000"/>
              </a:lnSpc>
              <a:spcBef>
                <a:spcPts val="0"/>
              </a:spcBef>
              <a:spcAft>
                <a:spcPts val="0"/>
              </a:spcAft>
              <a:buSzPts val="1800"/>
              <a:buNone/>
            </a:pPr>
            <a:r>
              <a:t/>
            </a:r>
            <a:endParaRPr>
              <a:solidFill>
                <a:srgbClr val="000000"/>
              </a:solidFill>
            </a:endParaRPr>
          </a:p>
          <a:p>
            <a:pPr indent="0" lvl="0" marL="0" rtl="0" algn="l">
              <a:lnSpc>
                <a:spcPct val="100000"/>
              </a:lnSpc>
              <a:spcBef>
                <a:spcPts val="0"/>
              </a:spcBef>
              <a:spcAft>
                <a:spcPts val="0"/>
              </a:spcAft>
              <a:buSzPts val="1800"/>
              <a:buNone/>
            </a:pPr>
            <a:r>
              <a:rPr b="1" lang="en-US">
                <a:solidFill>
                  <a:srgbClr val="000000"/>
                </a:solidFill>
              </a:rPr>
              <a:t>Consider the following:</a:t>
            </a:r>
            <a:endParaRPr b="1">
              <a:solidFill>
                <a:srgbClr val="000000"/>
              </a:solidFill>
            </a:endParaRPr>
          </a:p>
          <a:p>
            <a:pPr indent="-342900" lvl="0" marL="457200" rtl="0" algn="l">
              <a:lnSpc>
                <a:spcPct val="100000"/>
              </a:lnSpc>
              <a:spcBef>
                <a:spcPts val="0"/>
              </a:spcBef>
              <a:spcAft>
                <a:spcPts val="0"/>
              </a:spcAft>
              <a:buClr>
                <a:srgbClr val="AA87FF"/>
              </a:buClr>
              <a:buSzPts val="1800"/>
              <a:buChar char="●"/>
            </a:pPr>
            <a:r>
              <a:rPr lang="en-US">
                <a:solidFill>
                  <a:srgbClr val="000000"/>
                </a:solidFill>
              </a:rPr>
              <a:t>Which PERMA element shows up most strongly in your life right now?</a:t>
            </a:r>
            <a:endParaRPr>
              <a:solidFill>
                <a:srgbClr val="AA87FF"/>
              </a:solidFill>
            </a:endParaRPr>
          </a:p>
          <a:p>
            <a:pPr indent="-342900" lvl="0" marL="457200" rtl="0" algn="l">
              <a:lnSpc>
                <a:spcPct val="100000"/>
              </a:lnSpc>
              <a:spcBef>
                <a:spcPts val="0"/>
              </a:spcBef>
              <a:spcAft>
                <a:spcPts val="0"/>
              </a:spcAft>
              <a:buClr>
                <a:srgbClr val="AA87FF"/>
              </a:buClr>
              <a:buSzPts val="1800"/>
              <a:buChar char="●"/>
            </a:pPr>
            <a:r>
              <a:rPr lang="en-US">
                <a:solidFill>
                  <a:srgbClr val="000000"/>
                </a:solidFill>
              </a:rPr>
              <a:t>Which element do you feel needs more attention, and how might you strengthen it? Why do you think that this element needs more attention?</a:t>
            </a:r>
            <a:endParaRPr>
              <a:solidFill>
                <a:srgbClr val="000000"/>
              </a:solidFill>
            </a:endParaRPr>
          </a:p>
          <a:p>
            <a:pPr indent="0" lvl="0" marL="0" rtl="0" algn="l">
              <a:lnSpc>
                <a:spcPct val="100000"/>
              </a:lnSpc>
              <a:spcBef>
                <a:spcPts val="0"/>
              </a:spcBef>
              <a:spcAft>
                <a:spcPts val="0"/>
              </a:spcAft>
              <a:buSzPts val="1800"/>
              <a:buNone/>
            </a:pPr>
            <a:r>
              <a:t/>
            </a:r>
            <a:endParaRPr b="1">
              <a:solidFill>
                <a:schemeClr val="dk1"/>
              </a:solidFill>
            </a:endParaRPr>
          </a:p>
          <a:p>
            <a:pPr indent="0" lvl="0" marL="0" rtl="0" algn="l">
              <a:lnSpc>
                <a:spcPct val="100000"/>
              </a:lnSpc>
              <a:spcBef>
                <a:spcPts val="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213" name="Google Shape;213;g3ae6d943e68_0_126"/>
          <p:cNvPicPr preferRelativeResize="0"/>
          <p:nvPr/>
        </p:nvPicPr>
        <p:blipFill rotWithShape="1">
          <a:blip r:embed="rId3">
            <a:alphaModFix/>
          </a:blip>
          <a:srcRect b="0" l="0" r="0" t="0"/>
          <a:stretch/>
        </p:blipFill>
        <p:spPr>
          <a:xfrm>
            <a:off x="5936875" y="1888322"/>
            <a:ext cx="6105525" cy="37623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3ae6d943e68_0_139"/>
          <p:cNvSpPr txBox="1"/>
          <p:nvPr>
            <p:ph type="ctrTitle"/>
          </p:nvPr>
        </p:nvSpPr>
        <p:spPr>
          <a:xfrm>
            <a:off x="2179875" y="1315350"/>
            <a:ext cx="7832400" cy="3059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lang="en-US" sz="2900"/>
              <a:t>Unit 3</a:t>
            </a:r>
            <a:endParaRPr sz="2900"/>
          </a:p>
          <a:p>
            <a:pPr indent="0" lvl="0" marL="0" rtl="0" algn="ctr">
              <a:lnSpc>
                <a:spcPct val="90000"/>
              </a:lnSpc>
              <a:spcBef>
                <a:spcPts val="0"/>
              </a:spcBef>
              <a:spcAft>
                <a:spcPts val="0"/>
              </a:spcAft>
              <a:buClr>
                <a:schemeClr val="dk1"/>
              </a:buClr>
              <a:buSzPts val="2000"/>
              <a:buFont typeface="Arial"/>
              <a:buNone/>
            </a:pPr>
            <a:r>
              <a:t/>
            </a:r>
            <a:endParaRPr sz="2900"/>
          </a:p>
          <a:p>
            <a:pPr indent="0" lvl="0" marL="0" rtl="0" algn="ctr">
              <a:lnSpc>
                <a:spcPct val="90000"/>
              </a:lnSpc>
              <a:spcBef>
                <a:spcPts val="0"/>
              </a:spcBef>
              <a:spcAft>
                <a:spcPts val="0"/>
              </a:spcAft>
              <a:buClr>
                <a:schemeClr val="dk1"/>
              </a:buClr>
              <a:buSzPts val="2000"/>
              <a:buFont typeface="Arial"/>
              <a:buNone/>
            </a:pPr>
            <a:r>
              <a:t/>
            </a:r>
            <a:endParaRPr sz="2900"/>
          </a:p>
          <a:p>
            <a:pPr indent="0" lvl="0" marL="0" rtl="0" algn="ctr">
              <a:lnSpc>
                <a:spcPct val="90000"/>
              </a:lnSpc>
              <a:spcBef>
                <a:spcPts val="0"/>
              </a:spcBef>
              <a:spcAft>
                <a:spcPts val="0"/>
              </a:spcAft>
              <a:buClr>
                <a:schemeClr val="dk1"/>
              </a:buClr>
              <a:buSzPts val="2000"/>
              <a:buFont typeface="Arial"/>
              <a:buNone/>
            </a:pPr>
            <a:r>
              <a:rPr lang="en-US" sz="2900"/>
              <a:t>The DigComp, LifeComp Frameworks and relation to digital well-being</a:t>
            </a:r>
            <a:endParaRPr sz="29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3ae6d943e68_0_14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The DigComp, LifeComp Frameworks and relation to digital well-being</a:t>
            </a:r>
            <a:endParaRPr sz="2700">
              <a:solidFill>
                <a:srgbClr val="FFFFFF"/>
              </a:solidFill>
            </a:endParaRPr>
          </a:p>
        </p:txBody>
      </p:sp>
      <p:sp>
        <p:nvSpPr>
          <p:cNvPr id="224" name="Google Shape;224;g3ae6d943e68_0_14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3.1 DigComp (Digital Competence) Framework</a:t>
            </a:r>
            <a:endParaRPr/>
          </a:p>
        </p:txBody>
      </p:sp>
      <p:sp>
        <p:nvSpPr>
          <p:cNvPr id="225" name="Google Shape;225;g3ae6d943e68_0_149"/>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rPr lang="en-US" u="sng">
                <a:solidFill>
                  <a:schemeClr val="hlink"/>
                </a:solidFill>
                <a:hlinkClick r:id="rId3"/>
              </a:rPr>
              <a:t>DigComp 2.0</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226" name="Google Shape;226;g3ae6d943e68_0_149" title="DigComp 2.0">
            <a:hlinkClick r:id="rId4"/>
          </p:cNvPr>
          <p:cNvPicPr preferRelativeResize="0"/>
          <p:nvPr/>
        </p:nvPicPr>
        <p:blipFill rotWithShape="1">
          <a:blip r:embed="rId5">
            <a:alphaModFix/>
          </a:blip>
          <a:srcRect b="0" l="0" r="0" t="0"/>
          <a:stretch/>
        </p:blipFill>
        <p:spPr>
          <a:xfrm>
            <a:off x="2351650" y="2001125"/>
            <a:ext cx="7488700" cy="4212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3ae6d943e68_0_14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Unit 3: The DigComp, LifeComp Frameworks and relation to digital well-being</a:t>
            </a:r>
            <a:endParaRPr sz="2900">
              <a:solidFill>
                <a:srgbClr val="FFFFFF"/>
              </a:solidFill>
            </a:endParaRPr>
          </a:p>
        </p:txBody>
      </p:sp>
      <p:sp>
        <p:nvSpPr>
          <p:cNvPr id="232" name="Google Shape;232;g3ae6d943e68_0_14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3.1 DigComp (Digital Competence) Framework</a:t>
            </a:r>
            <a:endParaRPr/>
          </a:p>
        </p:txBody>
      </p:sp>
      <p:sp>
        <p:nvSpPr>
          <p:cNvPr id="233" name="Google Shape;233;g3ae6d943e68_0_143"/>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rPr lang="en-US">
                <a:solidFill>
                  <a:schemeClr val="dk1"/>
                </a:solidFill>
              </a:rPr>
              <a:t>The</a:t>
            </a:r>
            <a:r>
              <a:rPr b="1" lang="en-US">
                <a:solidFill>
                  <a:schemeClr val="dk1"/>
                </a:solidFill>
              </a:rPr>
              <a:t> </a:t>
            </a:r>
            <a:r>
              <a:rPr lang="en-US">
                <a:solidFill>
                  <a:schemeClr val="dk1"/>
                </a:solidFill>
              </a:rPr>
              <a:t>DigComp Framework, originally developed by the European Commission,  provides </a:t>
            </a:r>
            <a:r>
              <a:rPr b="1" lang="en-US">
                <a:solidFill>
                  <a:schemeClr val="dk1"/>
                </a:solidFill>
              </a:rPr>
              <a:t>a shared understanding of what it means to be digitally competent </a:t>
            </a:r>
            <a:r>
              <a:rPr lang="en-US">
                <a:solidFill>
                  <a:schemeClr val="dk1"/>
                </a:solidFill>
              </a:rPr>
              <a:t>in today’s society. </a:t>
            </a:r>
            <a:endParaRPr>
              <a:solidFill>
                <a:schemeClr val="dk1"/>
              </a:solidFill>
            </a:endParaRPr>
          </a:p>
          <a:p>
            <a:pPr indent="0" lvl="0" marL="0" rtl="0" algn="l">
              <a:lnSpc>
                <a:spcPct val="107000"/>
              </a:lnSpc>
              <a:spcBef>
                <a:spcPts val="1200"/>
              </a:spcBef>
              <a:spcAft>
                <a:spcPts val="0"/>
              </a:spcAft>
              <a:buSzPts val="1800"/>
              <a:buNone/>
            </a:pPr>
            <a:r>
              <a:rPr lang="en-US">
                <a:solidFill>
                  <a:schemeClr val="dk1"/>
                </a:solidFill>
              </a:rPr>
              <a:t>It serves as a foundation for digital education policies across Europe. For teachers, DigComp </a:t>
            </a:r>
            <a:r>
              <a:rPr b="1" lang="en-US">
                <a:solidFill>
                  <a:schemeClr val="dk1"/>
                </a:solidFill>
              </a:rPr>
              <a:t>offers a roadmap</a:t>
            </a:r>
            <a:r>
              <a:rPr lang="en-US">
                <a:solidFill>
                  <a:schemeClr val="dk1"/>
                </a:solidFill>
              </a:rPr>
              <a:t> to help you and your students develop the knowledge, skills, and attitudes needed to use digital technologies critically, creatively, and safely.</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
        <p:nvSpPr>
          <p:cNvPr id="234" name="Google Shape;234;g3ae6d943e68_0_143"/>
          <p:cNvSpPr txBox="1"/>
          <p:nvPr/>
        </p:nvSpPr>
        <p:spPr>
          <a:xfrm>
            <a:off x="1342500" y="3978050"/>
            <a:ext cx="9507000" cy="1283400"/>
          </a:xfrm>
          <a:prstGeom prst="rect">
            <a:avLst/>
          </a:prstGeom>
          <a:noFill/>
          <a:ln cap="flat" cmpd="sng" w="762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457200" marR="0" rtl="0" algn="ctr">
              <a:lnSpc>
                <a:spcPct val="107000"/>
              </a:lnSpc>
              <a:spcBef>
                <a:spcPts val="1200"/>
              </a:spcBef>
              <a:spcAft>
                <a:spcPts val="1200"/>
              </a:spcAft>
              <a:buClr>
                <a:srgbClr val="000000"/>
              </a:buClr>
              <a:buSzPts val="2200"/>
              <a:buFont typeface="Arial"/>
              <a:buNone/>
            </a:pPr>
            <a:r>
              <a:rPr b="0" i="0" lang="en-US" sz="2200" u="none" cap="none" strike="noStrike">
                <a:solidFill>
                  <a:schemeClr val="dk1"/>
                </a:solidFill>
                <a:latin typeface="Arial"/>
                <a:ea typeface="Arial"/>
                <a:cs typeface="Arial"/>
                <a:sym typeface="Arial"/>
              </a:rPr>
              <a:t>Being “digitally competent” doesn’t just mean knowing how to use software or devices; it’s about using them </a:t>
            </a:r>
            <a:r>
              <a:rPr b="1" i="0" lang="en-US" sz="2200" u="none" cap="none" strike="noStrike">
                <a:solidFill>
                  <a:schemeClr val="dk1"/>
                </a:solidFill>
                <a:latin typeface="Arial"/>
                <a:ea typeface="Arial"/>
                <a:cs typeface="Arial"/>
                <a:sym typeface="Arial"/>
              </a:rPr>
              <a:t>thoughtfully and purposefully.</a:t>
            </a:r>
            <a:r>
              <a:rPr b="0" i="0" lang="en-US" sz="2200" u="none" cap="none" strike="noStrike">
                <a:solidFill>
                  <a:schemeClr val="dk1"/>
                </a:solidFill>
                <a:latin typeface="Arial"/>
                <a:ea typeface="Arial"/>
                <a:cs typeface="Arial"/>
                <a:sym typeface="Arial"/>
              </a:rPr>
              <a:t> </a:t>
            </a:r>
            <a:endParaRPr b="1" i="0" sz="18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3ae6d943e68_0_16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Unit 3: The DigComp, LifeComp Frameworks and relation to digital well-being</a:t>
            </a:r>
            <a:endParaRPr sz="2900">
              <a:solidFill>
                <a:srgbClr val="FFFFFF"/>
              </a:solidFill>
            </a:endParaRPr>
          </a:p>
        </p:txBody>
      </p:sp>
      <p:sp>
        <p:nvSpPr>
          <p:cNvPr id="240" name="Google Shape;240;g3ae6d943e68_0_168"/>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3.1 DigComp in the PERMA-Digital Model</a:t>
            </a:r>
            <a:endParaRPr/>
          </a:p>
        </p:txBody>
      </p:sp>
      <p:sp>
        <p:nvSpPr>
          <p:cNvPr id="241" name="Google Shape;241;g3ae6d943e68_0_168"/>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1200"/>
              </a:spcAft>
              <a:buSzPts val="1800"/>
              <a:buNone/>
            </a:pPr>
            <a:r>
              <a:rPr lang="en-US">
                <a:solidFill>
                  <a:schemeClr val="dk1"/>
                </a:solidFill>
              </a:rPr>
              <a:t>In the PERMA-Digital model, DigComp provides the</a:t>
            </a:r>
            <a:r>
              <a:rPr b="1" lang="en-US">
                <a:solidFill>
                  <a:schemeClr val="dk1"/>
                </a:solidFill>
              </a:rPr>
              <a:t> practical skills</a:t>
            </a:r>
            <a:r>
              <a:rPr lang="en-US">
                <a:solidFill>
                  <a:schemeClr val="dk1"/>
                </a:solidFill>
              </a:rPr>
              <a:t> that help teachers and students use </a:t>
            </a:r>
            <a:r>
              <a:rPr b="1" lang="en-US">
                <a:solidFill>
                  <a:schemeClr val="dk1"/>
                </a:solidFill>
              </a:rPr>
              <a:t>technology with confidence, balance, and responsibility</a:t>
            </a:r>
            <a:r>
              <a:rPr lang="en-US">
                <a:solidFill>
                  <a:schemeClr val="dk1"/>
                </a:solidFill>
              </a:rPr>
              <a:t>, which are essential for digital well-being. It consists of five areas:</a:t>
            </a:r>
            <a:endParaRPr/>
          </a:p>
        </p:txBody>
      </p:sp>
      <p:graphicFrame>
        <p:nvGraphicFramePr>
          <p:cNvPr id="242" name="Google Shape;242;g3ae6d943e68_0_168"/>
          <p:cNvGraphicFramePr/>
          <p:nvPr/>
        </p:nvGraphicFramePr>
        <p:xfrm>
          <a:off x="2002750" y="2092425"/>
          <a:ext cx="3000000" cy="3000000"/>
        </p:xfrm>
        <a:graphic>
          <a:graphicData uri="http://schemas.openxmlformats.org/drawingml/2006/table">
            <a:tbl>
              <a:tblPr>
                <a:noFill/>
                <a:tableStyleId>{BB187B5D-7024-413B-8C9C-4B4C4DADCD2F}</a:tableStyleId>
              </a:tblPr>
              <a:tblGrid>
                <a:gridCol w="1804175"/>
                <a:gridCol w="2541775"/>
                <a:gridCol w="4819225"/>
              </a:tblGrid>
              <a:tr h="7199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FFFFFF"/>
                          </a:solidFill>
                        </a:rPr>
                        <a:t>Information and Data Literacy</a:t>
                      </a:r>
                      <a:endParaRPr b="1" sz="1400" u="none" cap="none" strike="noStrike">
                        <a:solidFill>
                          <a:srgbClr val="FFFFFF"/>
                        </a:solidFill>
                      </a:endParaRPr>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solidFill>
                      <a:srgbClr val="AA87FF"/>
                    </a:solidFill>
                  </a:tcPr>
                </a:tc>
                <a:tc>
                  <a:txBody>
                    <a:bodyPr/>
                    <a:lstStyle/>
                    <a:p>
                      <a:pPr indent="0" lvl="0" marL="89535" marR="0" rtl="0" algn="l">
                        <a:lnSpc>
                          <a:spcPct val="100000"/>
                        </a:lnSpc>
                        <a:spcBef>
                          <a:spcPts val="0"/>
                        </a:spcBef>
                        <a:spcAft>
                          <a:spcPts val="0"/>
                        </a:spcAft>
                        <a:buClr>
                          <a:srgbClr val="000000"/>
                        </a:buClr>
                        <a:buSzPts val="1100"/>
                        <a:buFont typeface="Arial"/>
                        <a:buNone/>
                      </a:pPr>
                      <a:r>
                        <a:rPr lang="en-US" sz="1100" u="none" cap="none" strike="noStrike"/>
                        <a:t>Searching, evaluating, and managing digital information.</a:t>
                      </a:r>
                      <a:endParaRPr sz="1100" u="none" cap="none" strike="noStrike"/>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1.1 Browsing, searching and filtering data, information and digital content</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1.2 Evaluating data, information and digital content</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1.3 Managing data, information and digital content</a:t>
                      </a:r>
                      <a:endParaRPr sz="1100" u="none" cap="none" strike="noStrike"/>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tcPr>
                </a:tc>
              </a:tr>
              <a:tr h="11007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FFFFFF"/>
                          </a:solidFill>
                        </a:rPr>
                        <a:t>Communication and Collaboration</a:t>
                      </a:r>
                      <a:endParaRPr b="1" sz="1400" u="none" cap="none" strike="noStrike">
                        <a:solidFill>
                          <a:srgbClr val="FFFFFF"/>
                        </a:solidFill>
                      </a:endParaRPr>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solidFill>
                      <a:srgbClr val="AA87FF"/>
                    </a:solidFill>
                  </a:tcPr>
                </a:tc>
                <a:tc>
                  <a:txBody>
                    <a:bodyPr/>
                    <a:lstStyle/>
                    <a:p>
                      <a:pPr indent="0" lvl="0" marL="89535" marR="0" rtl="0" algn="l">
                        <a:lnSpc>
                          <a:spcPct val="100000"/>
                        </a:lnSpc>
                        <a:spcBef>
                          <a:spcPts val="0"/>
                        </a:spcBef>
                        <a:spcAft>
                          <a:spcPts val="0"/>
                        </a:spcAft>
                        <a:buClr>
                          <a:srgbClr val="000000"/>
                        </a:buClr>
                        <a:buSzPts val="1100"/>
                        <a:buFont typeface="Arial"/>
                        <a:buNone/>
                      </a:pPr>
                      <a:r>
                        <a:rPr lang="en-US" sz="1100" u="none" cap="none" strike="noStrike"/>
                        <a:t>Digital interaction, sharing, and online citizenship.</a:t>
                      </a:r>
                      <a:endParaRPr sz="1100" u="none" cap="none" strike="noStrike"/>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2.1 Interacting through digital technologies</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2.2 Sharing through digital technologies</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2.3 Engaging in citizenship through digital technologies</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2.4 Collaborating through digital technologies</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2.5 Netiquette</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2.6 Managing digital identity</a:t>
                      </a:r>
                      <a:endParaRPr sz="1100" u="none" cap="none" strike="noStrike"/>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tcPr>
                </a:tc>
              </a:tr>
              <a:tr h="7806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FFFFFF"/>
                          </a:solidFill>
                        </a:rPr>
                        <a:t>Digital Content Creation</a:t>
                      </a:r>
                      <a:endParaRPr b="1" sz="1400" u="none" cap="none" strike="noStrike">
                        <a:solidFill>
                          <a:srgbClr val="FFFFFF"/>
                        </a:solidFill>
                      </a:endParaRPr>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solidFill>
                      <a:srgbClr val="AA87FF"/>
                    </a:solidFill>
                  </a:tcPr>
                </a:tc>
                <a:tc>
                  <a:txBody>
                    <a:bodyPr/>
                    <a:lstStyle/>
                    <a:p>
                      <a:pPr indent="0" lvl="0" marL="89535" marR="0" rtl="0" algn="l">
                        <a:lnSpc>
                          <a:spcPct val="100000"/>
                        </a:lnSpc>
                        <a:spcBef>
                          <a:spcPts val="0"/>
                        </a:spcBef>
                        <a:spcAft>
                          <a:spcPts val="0"/>
                        </a:spcAft>
                        <a:buClr>
                          <a:srgbClr val="000000"/>
                        </a:buClr>
                        <a:buSzPts val="1100"/>
                        <a:buFont typeface="Arial"/>
                        <a:buNone/>
                      </a:pPr>
                      <a:r>
                        <a:rPr lang="en-US" sz="1100" u="none" cap="none" strike="noStrike"/>
                        <a:t>Developing and integrating digital content.</a:t>
                      </a:r>
                      <a:endParaRPr sz="1100" u="none" cap="none" strike="noStrike"/>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3.1 Developing digital content</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3.2 Integrating and re-elaborating digital content</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3.3 Copyright and licences</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3.4 Programming</a:t>
                      </a:r>
                      <a:endParaRPr sz="1100" u="none" cap="none" strike="noStrike"/>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tcPr>
                </a:tc>
              </a:tr>
              <a:tr h="77872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FFFFFF"/>
                          </a:solidFill>
                        </a:rPr>
                        <a:t>Safety</a:t>
                      </a:r>
                      <a:endParaRPr b="1" sz="1400" u="none" cap="none" strike="noStrike">
                        <a:solidFill>
                          <a:srgbClr val="FFFFFF"/>
                        </a:solidFill>
                      </a:endParaRPr>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solidFill>
                      <a:srgbClr val="AA87FF"/>
                    </a:solidFill>
                  </a:tcPr>
                </a:tc>
                <a:tc>
                  <a:txBody>
                    <a:bodyPr/>
                    <a:lstStyle/>
                    <a:p>
                      <a:pPr indent="0" lvl="0" marL="89535" marR="0" rtl="0" algn="l">
                        <a:lnSpc>
                          <a:spcPct val="100000"/>
                        </a:lnSpc>
                        <a:spcBef>
                          <a:spcPts val="0"/>
                        </a:spcBef>
                        <a:spcAft>
                          <a:spcPts val="0"/>
                        </a:spcAft>
                        <a:buClr>
                          <a:srgbClr val="000000"/>
                        </a:buClr>
                        <a:buSzPts val="1100"/>
                        <a:buFont typeface="Arial"/>
                        <a:buNone/>
                      </a:pPr>
                      <a:r>
                        <a:rPr lang="en-US" sz="1100" u="none" cap="none" strike="noStrike"/>
                        <a:t>Online security, digital well-being, and privacy protection.</a:t>
                      </a:r>
                      <a:endParaRPr sz="1100" u="none" cap="none" strike="noStrike"/>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4.1 Protecting devices</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4.2 Protecting personal data and privacy</a:t>
                      </a:r>
                      <a:br>
                        <a:rPr lang="en-US" sz="1100" u="none" cap="none" strike="noStrike"/>
                      </a:br>
                      <a:r>
                        <a:rPr lang="en-US" sz="1100" u="none" cap="none" strike="noStrike"/>
                        <a:t>4.3 Protecting health and well-being</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4.4 Protecting the environment</a:t>
                      </a:r>
                      <a:endParaRPr sz="1100" u="none" cap="none" strike="noStrike"/>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tcPr>
                </a:tc>
              </a:tr>
              <a:tr h="9143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FFFFFF"/>
                          </a:solidFill>
                        </a:rPr>
                        <a:t>Problem-Solving</a:t>
                      </a:r>
                      <a:endParaRPr b="1" sz="1400" u="none" cap="none" strike="noStrike">
                        <a:solidFill>
                          <a:srgbClr val="FFFFFF"/>
                        </a:solidFill>
                      </a:endParaRPr>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solidFill>
                      <a:srgbClr val="AA87FF"/>
                    </a:solidFill>
                  </a:tcPr>
                </a:tc>
                <a:tc>
                  <a:txBody>
                    <a:bodyPr/>
                    <a:lstStyle/>
                    <a:p>
                      <a:pPr indent="0" lvl="0" marL="89535" marR="0" rtl="0" algn="l">
                        <a:lnSpc>
                          <a:spcPct val="100000"/>
                        </a:lnSpc>
                        <a:spcBef>
                          <a:spcPts val="0"/>
                        </a:spcBef>
                        <a:spcAft>
                          <a:spcPts val="0"/>
                        </a:spcAft>
                        <a:buClr>
                          <a:srgbClr val="000000"/>
                        </a:buClr>
                        <a:buSzPts val="1100"/>
                        <a:buFont typeface="Arial"/>
                        <a:buNone/>
                      </a:pPr>
                      <a:r>
                        <a:rPr lang="en-US" sz="1100" u="none" cap="none" strike="noStrike"/>
                        <a:t>Identifying digital needs, troubleshooting issues, and innovative use of technology.</a:t>
                      </a:r>
                      <a:endParaRPr sz="1100" u="none" cap="none" strike="noStrike"/>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5.1 Solving technical problems</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5.2 Identifying needs and technological responses</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5.3 Creatively using digital technologies</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5.4 Identifying digital competence gaps</a:t>
                      </a:r>
                      <a:endParaRPr sz="1100" u="none" cap="none" strike="noStrike"/>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3ae6d943e68_0_17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Unit 3: The DigComp, LifeComp Frameworks and relation to digital well-being</a:t>
            </a:r>
            <a:endParaRPr sz="2900">
              <a:solidFill>
                <a:srgbClr val="FFFFFF"/>
              </a:solidFill>
            </a:endParaRPr>
          </a:p>
        </p:txBody>
      </p:sp>
      <p:sp>
        <p:nvSpPr>
          <p:cNvPr id="248" name="Google Shape;248;g3ae6d943e68_0_17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3.1 DigComp in the PERMA-Digital Model</a:t>
            </a:r>
            <a:endParaRPr/>
          </a:p>
        </p:txBody>
      </p:sp>
      <p:sp>
        <p:nvSpPr>
          <p:cNvPr id="249" name="Google Shape;249;g3ae6d943e68_0_179"/>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342900" lvl="0" marL="457200" rtl="0" algn="l">
              <a:lnSpc>
                <a:spcPct val="107000"/>
              </a:lnSpc>
              <a:spcBef>
                <a:spcPts val="1200"/>
              </a:spcBef>
              <a:spcAft>
                <a:spcPts val="0"/>
              </a:spcAft>
              <a:buClr>
                <a:schemeClr val="accent2"/>
              </a:buClr>
              <a:buSzPts val="1800"/>
              <a:buAutoNum type="arabicPeriod"/>
            </a:pPr>
            <a:r>
              <a:rPr b="1" lang="en-US">
                <a:solidFill>
                  <a:schemeClr val="dk1"/>
                </a:solidFill>
              </a:rPr>
              <a:t>Information and Data Literacy</a:t>
            </a:r>
            <a:endParaRPr b="1">
              <a:solidFill>
                <a:schemeClr val="dk1"/>
              </a:solidFill>
            </a:endParaRPr>
          </a:p>
          <a:p>
            <a:pPr indent="0" lvl="0" marL="0" rtl="0" algn="l">
              <a:lnSpc>
                <a:spcPct val="100000"/>
              </a:lnSpc>
              <a:spcBef>
                <a:spcPts val="1200"/>
              </a:spcBef>
              <a:spcAft>
                <a:spcPts val="0"/>
              </a:spcAft>
              <a:buSzPts val="1800"/>
              <a:buNone/>
            </a:pPr>
            <a:r>
              <a:rPr lang="en-US">
                <a:solidFill>
                  <a:schemeClr val="dk1"/>
                </a:solidFill>
              </a:rPr>
              <a:t>You are constantly helping students find, interpret, and evaluate information. This competence involves knowing how to search effectively, judge the reliability of sources, and use information ethically.</a:t>
            </a:r>
            <a:endParaRPr>
              <a:solidFill>
                <a:srgbClr val="000000"/>
              </a:solidFill>
            </a:endParaRPr>
          </a:p>
          <a:p>
            <a:pPr indent="0" lvl="0" marL="0" rtl="0" algn="l">
              <a:lnSpc>
                <a:spcPct val="100000"/>
              </a:lnSpc>
              <a:spcBef>
                <a:spcPts val="0"/>
              </a:spcBef>
              <a:spcAft>
                <a:spcPts val="0"/>
              </a:spcAft>
              <a:buSzPts val="1800"/>
              <a:buNone/>
            </a:pPr>
            <a:r>
              <a:t/>
            </a:r>
            <a:endParaRPr>
              <a:solidFill>
                <a:schemeClr val="dk1"/>
              </a:solidFill>
            </a:endParaRPr>
          </a:p>
          <a:p>
            <a:pPr indent="0" lvl="0" marL="0" rtl="0" algn="l">
              <a:lnSpc>
                <a:spcPct val="100000"/>
              </a:lnSpc>
              <a:spcBef>
                <a:spcPts val="0"/>
              </a:spcBef>
              <a:spcAft>
                <a:spcPts val="0"/>
              </a:spcAft>
              <a:buSzPts val="1800"/>
              <a:buNone/>
            </a:pPr>
            <a:r>
              <a:rPr i="1" lang="en-US">
                <a:solidFill>
                  <a:schemeClr val="dk1"/>
                </a:solidFill>
              </a:rPr>
              <a:t>Example:</a:t>
            </a:r>
            <a:r>
              <a:rPr lang="en-US">
                <a:solidFill>
                  <a:schemeClr val="dk1"/>
                </a:solidFill>
              </a:rPr>
              <a:t> When guiding students to check whether online resources are trustworthy or teaching them to credit digital sources properly, you are applying this competence. </a:t>
            </a:r>
            <a:endParaRPr>
              <a:solidFill>
                <a:schemeClr val="dk1"/>
              </a:solidFill>
            </a:endParaRPr>
          </a:p>
          <a:p>
            <a:pPr indent="0" lvl="0" marL="0" rtl="0" algn="l">
              <a:lnSpc>
                <a:spcPct val="100000"/>
              </a:lnSpc>
              <a:spcBef>
                <a:spcPts val="0"/>
              </a:spcBef>
              <a:spcAft>
                <a:spcPts val="0"/>
              </a:spcAft>
              <a:buSzPts val="1800"/>
              <a:buNone/>
            </a:pPr>
            <a:r>
              <a:t/>
            </a:r>
            <a:endParaRPr>
              <a:solidFill>
                <a:schemeClr val="dk1"/>
              </a:solidFill>
            </a:endParaRPr>
          </a:p>
          <a:p>
            <a:pPr indent="0" lvl="0" marL="0" rtl="0" algn="l">
              <a:lnSpc>
                <a:spcPct val="100000"/>
              </a:lnSpc>
              <a:spcBef>
                <a:spcPts val="0"/>
              </a:spcBef>
              <a:spcAft>
                <a:spcPts val="0"/>
              </a:spcAft>
              <a:buSzPts val="1800"/>
              <a:buNone/>
            </a:pPr>
            <a:r>
              <a:t/>
            </a:r>
            <a:endParaRPr>
              <a:solidFill>
                <a:schemeClr val="dk1"/>
              </a:solidFill>
            </a:endParaRPr>
          </a:p>
          <a:p>
            <a:pPr indent="-342900" lvl="0" marL="457200" rtl="0" algn="l">
              <a:lnSpc>
                <a:spcPct val="100000"/>
              </a:lnSpc>
              <a:spcBef>
                <a:spcPts val="0"/>
              </a:spcBef>
              <a:spcAft>
                <a:spcPts val="0"/>
              </a:spcAft>
              <a:buClr>
                <a:schemeClr val="accent2"/>
              </a:buClr>
              <a:buSzPts val="1800"/>
              <a:buAutoNum type="arabicPeriod"/>
            </a:pPr>
            <a:r>
              <a:rPr b="1" lang="en-US">
                <a:solidFill>
                  <a:schemeClr val="dk1"/>
                </a:solidFill>
              </a:rPr>
              <a:t>Communication and Collaboration</a:t>
            </a:r>
            <a:endParaRPr b="1">
              <a:solidFill>
                <a:schemeClr val="dk1"/>
              </a:solidFill>
            </a:endParaRPr>
          </a:p>
          <a:p>
            <a:pPr indent="0" lvl="0" marL="0" rtl="0" algn="l">
              <a:lnSpc>
                <a:spcPct val="100000"/>
              </a:lnSpc>
              <a:spcBef>
                <a:spcPts val="0"/>
              </a:spcBef>
              <a:spcAft>
                <a:spcPts val="0"/>
              </a:spcAft>
              <a:buSzPts val="1800"/>
              <a:buNone/>
            </a:pPr>
            <a:r>
              <a:t/>
            </a:r>
            <a:endParaRPr b="1">
              <a:solidFill>
                <a:schemeClr val="dk1"/>
              </a:solidFill>
            </a:endParaRPr>
          </a:p>
          <a:p>
            <a:pPr indent="0" lvl="0" marL="0" rtl="0" algn="l">
              <a:lnSpc>
                <a:spcPct val="100000"/>
              </a:lnSpc>
              <a:spcBef>
                <a:spcPts val="0"/>
              </a:spcBef>
              <a:spcAft>
                <a:spcPts val="0"/>
              </a:spcAft>
              <a:buSzPts val="1800"/>
              <a:buNone/>
            </a:pPr>
            <a:r>
              <a:rPr lang="en-US">
                <a:solidFill>
                  <a:schemeClr val="dk1"/>
                </a:solidFill>
              </a:rPr>
              <a:t>Digital tools make it possible to connect, share ideas, and work together beyond the classroom. This area focuses on interacting respectfully online, participating in digital communities, and understanding netiquette.</a:t>
            </a:r>
            <a:endParaRPr>
              <a:solidFill>
                <a:srgbClr val="000000"/>
              </a:solidFill>
            </a:endParaRPr>
          </a:p>
          <a:p>
            <a:pPr indent="0" lvl="0" marL="457200" rtl="0" algn="l">
              <a:lnSpc>
                <a:spcPct val="100000"/>
              </a:lnSpc>
              <a:spcBef>
                <a:spcPts val="0"/>
              </a:spcBef>
              <a:spcAft>
                <a:spcPts val="0"/>
              </a:spcAft>
              <a:buSzPts val="1800"/>
              <a:buNone/>
            </a:pPr>
            <a:r>
              <a:t/>
            </a:r>
            <a:endParaRPr>
              <a:solidFill>
                <a:schemeClr val="dk1"/>
              </a:solidFill>
            </a:endParaRPr>
          </a:p>
          <a:p>
            <a:pPr indent="0" lvl="0" marL="0" rtl="0" algn="l">
              <a:lnSpc>
                <a:spcPct val="100000"/>
              </a:lnSpc>
              <a:spcBef>
                <a:spcPts val="0"/>
              </a:spcBef>
              <a:spcAft>
                <a:spcPts val="0"/>
              </a:spcAft>
              <a:buSzPts val="1800"/>
              <a:buNone/>
            </a:pPr>
            <a:r>
              <a:rPr i="1" lang="en-US">
                <a:solidFill>
                  <a:schemeClr val="dk1"/>
                </a:solidFill>
              </a:rPr>
              <a:t>Example: </a:t>
            </a:r>
            <a:r>
              <a:rPr lang="en-US">
                <a:solidFill>
                  <a:schemeClr val="dk1"/>
                </a:solidFill>
              </a:rPr>
              <a:t>Encouraging students to co-create a presentation using shared documents, or collaborating with a colleague through an online learning platform, both demonstrate digital collaboration.</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3ae6d943e68_0_18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Unit 3: The DigComp, LifeComp Frameworks and relation to digital well-being</a:t>
            </a:r>
            <a:endParaRPr sz="2900">
              <a:solidFill>
                <a:srgbClr val="FFFFFF"/>
              </a:solidFill>
            </a:endParaRPr>
          </a:p>
        </p:txBody>
      </p:sp>
      <p:sp>
        <p:nvSpPr>
          <p:cNvPr id="255" name="Google Shape;255;g3ae6d943e68_0_18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3.1 DigComp in the PERMA-Digital Model</a:t>
            </a:r>
            <a:endParaRPr/>
          </a:p>
        </p:txBody>
      </p:sp>
      <p:sp>
        <p:nvSpPr>
          <p:cNvPr id="256" name="Google Shape;256;g3ae6d943e68_0_186"/>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a:solidFill>
                  <a:schemeClr val="accent2"/>
                </a:solidFill>
              </a:rPr>
              <a:t>3. </a:t>
            </a:r>
            <a:r>
              <a:rPr b="1" lang="en-US">
                <a:solidFill>
                  <a:schemeClr val="dk1"/>
                </a:solidFill>
              </a:rPr>
              <a:t>Digital Content Creation</a:t>
            </a:r>
            <a:br>
              <a:rPr b="1" lang="en-US">
                <a:solidFill>
                  <a:schemeClr val="dk1"/>
                </a:solidFill>
              </a:rPr>
            </a:br>
            <a:br>
              <a:rPr b="1" lang="en-US">
                <a:solidFill>
                  <a:schemeClr val="dk1"/>
                </a:solidFill>
              </a:rPr>
            </a:br>
            <a:r>
              <a:rPr lang="en-US">
                <a:solidFill>
                  <a:schemeClr val="dk1"/>
                </a:solidFill>
              </a:rPr>
              <a:t>This competence involves designing and producing digital materials, such as documents, videos, or interactive resources while respecting copyright and intellectual property. It also includes the ability to adapt and remix existing content responsibly.</a:t>
            </a:r>
            <a:endParaRPr>
              <a:solidFill>
                <a:srgbClr val="000000"/>
              </a:solidFill>
            </a:endParaRPr>
          </a:p>
          <a:p>
            <a:pPr indent="0" lvl="0" marL="457200" rtl="0" algn="l">
              <a:lnSpc>
                <a:spcPct val="100000"/>
              </a:lnSpc>
              <a:spcBef>
                <a:spcPts val="0"/>
              </a:spcBef>
              <a:spcAft>
                <a:spcPts val="0"/>
              </a:spcAft>
              <a:buSzPts val="1800"/>
              <a:buNone/>
            </a:pPr>
            <a:r>
              <a:t/>
            </a:r>
            <a:endParaRPr>
              <a:solidFill>
                <a:schemeClr val="dk1"/>
              </a:solidFill>
            </a:endParaRPr>
          </a:p>
          <a:p>
            <a:pPr indent="0" lvl="0" marL="0" rtl="0" algn="l">
              <a:lnSpc>
                <a:spcPct val="100000"/>
              </a:lnSpc>
              <a:spcBef>
                <a:spcPts val="0"/>
              </a:spcBef>
              <a:spcAft>
                <a:spcPts val="0"/>
              </a:spcAft>
              <a:buSzPts val="1800"/>
              <a:buNone/>
            </a:pPr>
            <a:r>
              <a:rPr i="1" lang="en-US">
                <a:solidFill>
                  <a:schemeClr val="dk1"/>
                </a:solidFill>
              </a:rPr>
              <a:t>Example: </a:t>
            </a:r>
            <a:r>
              <a:rPr lang="en-US">
                <a:solidFill>
                  <a:schemeClr val="dk1"/>
                </a:solidFill>
              </a:rPr>
              <a:t>When you design a digital poster with your class using open-source images or ask students to record short educational videos, you’re fostering digital creativity and ethical use of content.</a:t>
            </a:r>
            <a:endParaRPr>
              <a:solidFill>
                <a:schemeClr val="dk1"/>
              </a:solidFill>
            </a:endParaRPr>
          </a:p>
          <a:p>
            <a:pPr indent="0" lvl="0" marL="457200" rtl="0" algn="l">
              <a:lnSpc>
                <a:spcPct val="100000"/>
              </a:lnSpc>
              <a:spcBef>
                <a:spcPts val="0"/>
              </a:spcBef>
              <a:spcAft>
                <a:spcPts val="0"/>
              </a:spcAft>
              <a:buSzPts val="1800"/>
              <a:buNone/>
            </a:pPr>
            <a:r>
              <a:t/>
            </a:r>
            <a:endParaRPr>
              <a:solidFill>
                <a:schemeClr val="dk1"/>
              </a:solidFill>
            </a:endParaRPr>
          </a:p>
          <a:p>
            <a:pPr indent="0" lvl="0" marL="0" rtl="0" algn="l">
              <a:lnSpc>
                <a:spcPct val="100000"/>
              </a:lnSpc>
              <a:spcBef>
                <a:spcPts val="0"/>
              </a:spcBef>
              <a:spcAft>
                <a:spcPts val="0"/>
              </a:spcAft>
              <a:buSzPts val="1800"/>
              <a:buNone/>
            </a:pPr>
            <a:r>
              <a:rPr b="1" lang="en-US">
                <a:solidFill>
                  <a:schemeClr val="accent2"/>
                </a:solidFill>
              </a:rPr>
              <a:t>4. </a:t>
            </a:r>
            <a:r>
              <a:rPr b="1" lang="en-US">
                <a:solidFill>
                  <a:schemeClr val="dk1"/>
                </a:solidFill>
              </a:rPr>
              <a:t>Safety</a:t>
            </a:r>
            <a:endParaRPr b="1">
              <a:solidFill>
                <a:schemeClr val="dk1"/>
              </a:solidFill>
            </a:endParaRPr>
          </a:p>
          <a:p>
            <a:pPr indent="0" lvl="0" marL="0" rtl="0" algn="l">
              <a:lnSpc>
                <a:spcPct val="100000"/>
              </a:lnSpc>
              <a:spcBef>
                <a:spcPts val="0"/>
              </a:spcBef>
              <a:spcAft>
                <a:spcPts val="0"/>
              </a:spcAft>
              <a:buSzPts val="1800"/>
              <a:buNone/>
            </a:pPr>
            <a:r>
              <a:t/>
            </a:r>
            <a:endParaRPr b="1">
              <a:solidFill>
                <a:schemeClr val="dk1"/>
              </a:solidFill>
            </a:endParaRPr>
          </a:p>
          <a:p>
            <a:pPr indent="0" lvl="0" marL="0" rtl="0" algn="l">
              <a:lnSpc>
                <a:spcPct val="100000"/>
              </a:lnSpc>
              <a:spcBef>
                <a:spcPts val="0"/>
              </a:spcBef>
              <a:spcAft>
                <a:spcPts val="0"/>
              </a:spcAft>
              <a:buSzPts val="1800"/>
              <a:buNone/>
            </a:pPr>
            <a:r>
              <a:rPr lang="en-US">
                <a:solidFill>
                  <a:schemeClr val="dk1"/>
                </a:solidFill>
              </a:rPr>
              <a:t>Digital safety is central to well-being. It includes protecting personal data, maintaining digital health (avoiding fatigue or stress from overuse), and ensuring safe online behaviour.</a:t>
            </a:r>
            <a:endParaRPr>
              <a:solidFill>
                <a:srgbClr val="000000"/>
              </a:solidFill>
            </a:endParaRPr>
          </a:p>
          <a:p>
            <a:pPr indent="0" lvl="0" marL="457200" rtl="0" algn="l">
              <a:lnSpc>
                <a:spcPct val="100000"/>
              </a:lnSpc>
              <a:spcBef>
                <a:spcPts val="0"/>
              </a:spcBef>
              <a:spcAft>
                <a:spcPts val="0"/>
              </a:spcAft>
              <a:buSzPts val="1800"/>
              <a:buNone/>
            </a:pPr>
            <a:r>
              <a:t/>
            </a:r>
            <a:endParaRPr>
              <a:solidFill>
                <a:schemeClr val="dk1"/>
              </a:solidFill>
            </a:endParaRPr>
          </a:p>
          <a:p>
            <a:pPr indent="0" lvl="0" marL="0" rtl="0" algn="l">
              <a:lnSpc>
                <a:spcPct val="100000"/>
              </a:lnSpc>
              <a:spcBef>
                <a:spcPts val="0"/>
              </a:spcBef>
              <a:spcAft>
                <a:spcPts val="0"/>
              </a:spcAft>
              <a:buSzPts val="1800"/>
              <a:buNone/>
            </a:pPr>
            <a:r>
              <a:rPr i="1" lang="en-US">
                <a:solidFill>
                  <a:schemeClr val="dk1"/>
                </a:solidFill>
              </a:rPr>
              <a:t>Example: </a:t>
            </a:r>
            <a:r>
              <a:rPr lang="en-US">
                <a:solidFill>
                  <a:schemeClr val="dk1"/>
                </a:solidFill>
              </a:rPr>
              <a:t>Teaching students how to adjust privacy settings, avoid cyberbullying, or take screen breaks during long online sessions reflects this competence in action.</a:t>
            </a:r>
            <a:endParaRPr b="1">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3ae6d943e68_0_19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Unit 3: The DigComp, LifeComp Frameworks and relation to digital well-being</a:t>
            </a:r>
            <a:endParaRPr sz="2900">
              <a:solidFill>
                <a:srgbClr val="FFFFFF"/>
              </a:solidFill>
            </a:endParaRPr>
          </a:p>
        </p:txBody>
      </p:sp>
      <p:sp>
        <p:nvSpPr>
          <p:cNvPr id="262" name="Google Shape;262;g3ae6d943e68_0_192"/>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3.1 DigComp in the PERMA-Digital Model</a:t>
            </a:r>
            <a:endParaRPr/>
          </a:p>
        </p:txBody>
      </p:sp>
      <p:sp>
        <p:nvSpPr>
          <p:cNvPr id="263" name="Google Shape;263;g3ae6d943e68_0_192"/>
          <p:cNvSpPr txBox="1"/>
          <p:nvPr>
            <p:ph idx="2" type="body"/>
          </p:nvPr>
        </p:nvSpPr>
        <p:spPr>
          <a:xfrm>
            <a:off x="97975" y="1462681"/>
            <a:ext cx="11944500" cy="2068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a:solidFill>
                  <a:schemeClr val="accent2"/>
                </a:solidFill>
              </a:rPr>
              <a:t>5.</a:t>
            </a:r>
            <a:r>
              <a:rPr b="1" lang="en-US">
                <a:solidFill>
                  <a:schemeClr val="dk1"/>
                </a:solidFill>
              </a:rPr>
              <a:t> Problem Solving</a:t>
            </a:r>
            <a:br>
              <a:rPr b="1" lang="en-US">
                <a:solidFill>
                  <a:schemeClr val="dk1"/>
                </a:solidFill>
              </a:rPr>
            </a:br>
            <a:br>
              <a:rPr b="1" lang="en-US">
                <a:solidFill>
                  <a:schemeClr val="dk1"/>
                </a:solidFill>
              </a:rPr>
            </a:br>
            <a:r>
              <a:rPr lang="en-US">
                <a:solidFill>
                  <a:schemeClr val="dk1"/>
                </a:solidFill>
              </a:rPr>
              <a:t>This area encourages critical thinking, adaptability, and innovation in digital contexts. It involves identifying technical issues, experimenting with new tools, and finding creative solutions to everyday challenges.</a:t>
            </a:r>
            <a:endParaRPr>
              <a:solidFill>
                <a:srgbClr val="000000"/>
              </a:solidFill>
            </a:endParaRPr>
          </a:p>
          <a:p>
            <a:pPr indent="0" lvl="0" marL="457200" rtl="0" algn="l">
              <a:lnSpc>
                <a:spcPct val="100000"/>
              </a:lnSpc>
              <a:spcBef>
                <a:spcPts val="0"/>
              </a:spcBef>
              <a:spcAft>
                <a:spcPts val="0"/>
              </a:spcAft>
              <a:buSzPts val="1800"/>
              <a:buNone/>
            </a:pPr>
            <a:r>
              <a:t/>
            </a:r>
            <a:endParaRPr>
              <a:solidFill>
                <a:schemeClr val="dk1"/>
              </a:solidFill>
            </a:endParaRPr>
          </a:p>
          <a:p>
            <a:pPr indent="0" lvl="0" marL="0" rtl="0" algn="l">
              <a:lnSpc>
                <a:spcPct val="100000"/>
              </a:lnSpc>
              <a:spcBef>
                <a:spcPts val="0"/>
              </a:spcBef>
              <a:spcAft>
                <a:spcPts val="0"/>
              </a:spcAft>
              <a:buSzPts val="1800"/>
              <a:buNone/>
            </a:pPr>
            <a:r>
              <a:rPr i="1" lang="en-US">
                <a:solidFill>
                  <a:schemeClr val="dk1"/>
                </a:solidFill>
              </a:rPr>
              <a:t>Example:</a:t>
            </a:r>
            <a:r>
              <a:rPr lang="en-US">
                <a:solidFill>
                  <a:schemeClr val="dk1"/>
                </a:solidFill>
              </a:rPr>
              <a:t> When you troubleshoot a classroom technology problem or find a new app to differentiate instruction, you are modeling digital problem-solving and resilience.</a:t>
            </a:r>
            <a:endParaRPr b="1">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
        <p:nvSpPr>
          <p:cNvPr id="264" name="Google Shape;264;g3ae6d943e68_0_192"/>
          <p:cNvSpPr txBox="1"/>
          <p:nvPr/>
        </p:nvSpPr>
        <p:spPr>
          <a:xfrm>
            <a:off x="1029600" y="4196700"/>
            <a:ext cx="10132800" cy="2333400"/>
          </a:xfrm>
          <a:prstGeom prst="rect">
            <a:avLst/>
          </a:prstGeom>
          <a:noFill/>
          <a:ln cap="flat" cmpd="sng" w="762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7000"/>
              </a:lnSpc>
              <a:spcBef>
                <a:spcPts val="1400"/>
              </a:spcBef>
              <a:spcAft>
                <a:spcPts val="0"/>
              </a:spcAft>
              <a:buClr>
                <a:srgbClr val="000000"/>
              </a:buClr>
              <a:buSzPts val="2100"/>
              <a:buFont typeface="Arial"/>
              <a:buNone/>
            </a:pPr>
            <a:r>
              <a:rPr b="1" i="0" lang="en-US" sz="2100" u="none" cap="none" strike="noStrike">
                <a:solidFill>
                  <a:schemeClr val="dk1"/>
                </a:solidFill>
                <a:latin typeface="Arial"/>
                <a:ea typeface="Arial"/>
                <a:cs typeface="Arial"/>
                <a:sym typeface="Arial"/>
              </a:rPr>
              <a:t>The DigComp Framework helps you not only use technology more effectively but also promote digital balance, responsibility, and self-efficacy, skills that all are part of digital well-being. </a:t>
            </a:r>
            <a:endParaRPr b="1" i="0" sz="2100" u="none" cap="none" strike="noStrike">
              <a:solidFill>
                <a:schemeClr val="dk1"/>
              </a:solidFill>
              <a:latin typeface="Arial"/>
              <a:ea typeface="Arial"/>
              <a:cs typeface="Arial"/>
              <a:sym typeface="Arial"/>
            </a:endParaRPr>
          </a:p>
          <a:p>
            <a:pPr indent="0" lvl="0" marL="0" marR="0" rtl="0" algn="ctr">
              <a:lnSpc>
                <a:spcPct val="107000"/>
              </a:lnSpc>
              <a:spcBef>
                <a:spcPts val="1400"/>
              </a:spcBef>
              <a:spcAft>
                <a:spcPts val="800"/>
              </a:spcAft>
              <a:buClr>
                <a:srgbClr val="000000"/>
              </a:buClr>
              <a:buSzPts val="2100"/>
              <a:buFont typeface="Arial"/>
              <a:buNone/>
            </a:pPr>
            <a:r>
              <a:rPr b="1" i="0" lang="en-US" sz="2100" u="none" cap="none" strike="noStrike">
                <a:solidFill>
                  <a:schemeClr val="dk1"/>
                </a:solidFill>
                <a:latin typeface="Arial"/>
                <a:ea typeface="Arial"/>
                <a:cs typeface="Arial"/>
                <a:sym typeface="Arial"/>
              </a:rPr>
              <a:t>By developing these competencies, you empower your students to become confident, mindful, and ethical digital citizens, a key goal of the PERMA-Digital Framework.</a:t>
            </a:r>
            <a:endParaRPr b="1" i="0" sz="2100" u="none" cap="none" strike="noStrik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3ae6d943e68_0_19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Unit 3: The DigComp, LifeComp Frameworks and relation to digital well-being</a:t>
            </a:r>
            <a:endParaRPr/>
          </a:p>
        </p:txBody>
      </p:sp>
      <p:sp>
        <p:nvSpPr>
          <p:cNvPr id="270" name="Google Shape;270;g3ae6d943e68_0_19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3.2 Activity - Implementing DigComp in Your Teaching</a:t>
            </a:r>
            <a:endParaRPr/>
          </a:p>
        </p:txBody>
      </p:sp>
      <p:sp>
        <p:nvSpPr>
          <p:cNvPr id="271" name="Google Shape;271;g3ae6d943e68_0_199"/>
          <p:cNvSpPr txBox="1"/>
          <p:nvPr>
            <p:ph idx="2" type="body"/>
          </p:nvPr>
        </p:nvSpPr>
        <p:spPr>
          <a:xfrm>
            <a:off x="97975" y="1462675"/>
            <a:ext cx="6906600" cy="52179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400"/>
              </a:spcBef>
              <a:spcAft>
                <a:spcPts val="0"/>
              </a:spcAft>
              <a:buSzPts val="1800"/>
              <a:buNone/>
            </a:pPr>
            <a:r>
              <a:rPr b="1" lang="en-US">
                <a:solidFill>
                  <a:schemeClr val="dk1"/>
                </a:solidFill>
              </a:rPr>
              <a:t>Step 1</a:t>
            </a:r>
            <a:endParaRPr b="1">
              <a:solidFill>
                <a:schemeClr val="dk1"/>
              </a:solidFill>
            </a:endParaRPr>
          </a:p>
          <a:p>
            <a:pPr indent="0" lvl="0" marL="0" rtl="0" algn="l">
              <a:lnSpc>
                <a:spcPct val="107000"/>
              </a:lnSpc>
              <a:spcBef>
                <a:spcPts val="1400"/>
              </a:spcBef>
              <a:spcAft>
                <a:spcPts val="0"/>
              </a:spcAft>
              <a:buSzPts val="1800"/>
              <a:buNone/>
            </a:pPr>
            <a:r>
              <a:rPr lang="en-US">
                <a:solidFill>
                  <a:schemeClr val="dk1"/>
                </a:solidFill>
              </a:rPr>
              <a:t>Take a moment to think and reflect on the below questions:</a:t>
            </a:r>
            <a:endParaRPr>
              <a:solidFill>
                <a:schemeClr val="dk1"/>
              </a:solidFill>
            </a:endParaRPr>
          </a:p>
          <a:p>
            <a:pPr indent="-342900" lvl="0" marL="457200" rtl="0" algn="l">
              <a:lnSpc>
                <a:spcPct val="107000"/>
              </a:lnSpc>
              <a:spcBef>
                <a:spcPts val="1400"/>
              </a:spcBef>
              <a:spcAft>
                <a:spcPts val="0"/>
              </a:spcAft>
              <a:buClr>
                <a:schemeClr val="accent2"/>
              </a:buClr>
              <a:buSzPts val="1800"/>
              <a:buChar char="●"/>
            </a:pPr>
            <a:r>
              <a:rPr lang="en-US">
                <a:solidFill>
                  <a:schemeClr val="dk1"/>
                </a:solidFill>
              </a:rPr>
              <a:t>Do I apply all five core areas of the DigComp Framework in my teaching?</a:t>
            </a:r>
            <a:endParaRPr>
              <a:solidFill>
                <a:schemeClr val="dk1"/>
              </a:solidFill>
            </a:endParaRPr>
          </a:p>
          <a:p>
            <a:pPr indent="-342900" lvl="0" marL="457200" rtl="0" algn="l">
              <a:lnSpc>
                <a:spcPct val="107000"/>
              </a:lnSpc>
              <a:spcBef>
                <a:spcPts val="0"/>
              </a:spcBef>
              <a:spcAft>
                <a:spcPts val="0"/>
              </a:spcAft>
              <a:buClr>
                <a:schemeClr val="accent2"/>
              </a:buClr>
              <a:buSzPts val="1800"/>
              <a:buChar char="●"/>
            </a:pPr>
            <a:r>
              <a:rPr lang="en-US">
                <a:solidFill>
                  <a:schemeClr val="dk1"/>
                </a:solidFill>
              </a:rPr>
              <a:t>Should I enhance the use of the DigComp Framework in my teaching? How can I achieve this?</a:t>
            </a:r>
            <a:endParaRPr>
              <a:solidFill>
                <a:schemeClr val="dk1"/>
              </a:solidFill>
            </a:endParaRPr>
          </a:p>
          <a:p>
            <a:pPr indent="-342900" lvl="0" marL="457200" rtl="0" algn="l">
              <a:lnSpc>
                <a:spcPct val="107000"/>
              </a:lnSpc>
              <a:spcBef>
                <a:spcPts val="800"/>
              </a:spcBef>
              <a:spcAft>
                <a:spcPts val="0"/>
              </a:spcAft>
              <a:buClr>
                <a:schemeClr val="accent2"/>
              </a:buClr>
              <a:buSzPts val="1800"/>
              <a:buChar char="●"/>
            </a:pPr>
            <a:r>
              <a:rPr lang="en-US">
                <a:solidFill>
                  <a:schemeClr val="dk1"/>
                </a:solidFill>
              </a:rPr>
              <a:t>Is there an area of DigComp that I am struggling to implement? How can I overcome this struggle?</a:t>
            </a:r>
            <a:endParaRPr>
              <a:solidFill>
                <a:schemeClr val="dk1"/>
              </a:solidFill>
            </a:endParaRPr>
          </a:p>
          <a:p>
            <a:pPr indent="0" lvl="0" marL="0" rtl="0" algn="l">
              <a:lnSpc>
                <a:spcPct val="100000"/>
              </a:lnSpc>
              <a:spcBef>
                <a:spcPts val="800"/>
              </a:spcBef>
              <a:spcAft>
                <a:spcPts val="0"/>
              </a:spcAft>
              <a:buSzPts val="1800"/>
              <a:buNone/>
            </a:pPr>
            <a:r>
              <a:t/>
            </a:r>
            <a:endParaRPr b="1">
              <a:solidFill>
                <a:schemeClr val="dk1"/>
              </a:solidFill>
            </a:endParaRPr>
          </a:p>
          <a:p>
            <a:pPr indent="0" lvl="0" marL="0" rtl="0" algn="l">
              <a:lnSpc>
                <a:spcPct val="100000"/>
              </a:lnSpc>
              <a:spcBef>
                <a:spcPts val="0"/>
              </a:spcBef>
              <a:spcAft>
                <a:spcPts val="0"/>
              </a:spcAft>
              <a:buSzPts val="1800"/>
              <a:buNone/>
            </a:pPr>
            <a:r>
              <a:rPr b="1" lang="en-US">
                <a:solidFill>
                  <a:schemeClr val="dk1"/>
                </a:solidFill>
              </a:rPr>
              <a:t>Step 2</a:t>
            </a:r>
            <a:endParaRPr b="1">
              <a:solidFill>
                <a:schemeClr val="dk1"/>
              </a:solidFill>
            </a:endParaRPr>
          </a:p>
          <a:p>
            <a:pPr indent="0" lvl="0" marL="0" rtl="0" algn="l">
              <a:lnSpc>
                <a:spcPct val="107000"/>
              </a:lnSpc>
              <a:spcBef>
                <a:spcPts val="1400"/>
              </a:spcBef>
              <a:spcAft>
                <a:spcPts val="0"/>
              </a:spcAft>
              <a:buSzPts val="1800"/>
              <a:buNone/>
            </a:pPr>
            <a:r>
              <a:rPr lang="en-US">
                <a:solidFill>
                  <a:schemeClr val="dk1"/>
                </a:solidFill>
              </a:rPr>
              <a:t>On a piece of paper, recreate the table that appears on the slide. </a:t>
            </a:r>
            <a:endParaRPr>
              <a:solidFill>
                <a:schemeClr val="dk1"/>
              </a:solidFill>
            </a:endParaRPr>
          </a:p>
          <a:p>
            <a:pPr indent="0" lvl="0" marL="0" rtl="0" algn="l">
              <a:lnSpc>
                <a:spcPct val="107000"/>
              </a:lnSpc>
              <a:spcBef>
                <a:spcPts val="1400"/>
              </a:spcBef>
              <a:spcAft>
                <a:spcPts val="0"/>
              </a:spcAft>
              <a:buSzPts val="1800"/>
              <a:buNone/>
            </a:pPr>
            <a:r>
              <a:rPr b="1" lang="en-US">
                <a:solidFill>
                  <a:schemeClr val="dk1"/>
                </a:solidFill>
              </a:rPr>
              <a:t>Step 3</a:t>
            </a:r>
            <a:endParaRPr b="1">
              <a:solidFill>
                <a:schemeClr val="dk1"/>
              </a:solidFill>
            </a:endParaRPr>
          </a:p>
          <a:p>
            <a:pPr indent="0" lvl="0" marL="0" rtl="0" algn="l">
              <a:lnSpc>
                <a:spcPct val="107000"/>
              </a:lnSpc>
              <a:spcBef>
                <a:spcPts val="1400"/>
              </a:spcBef>
              <a:spcAft>
                <a:spcPts val="0"/>
              </a:spcAft>
              <a:buSzPts val="1800"/>
              <a:buNone/>
            </a:pPr>
            <a:r>
              <a:rPr lang="en-US">
                <a:solidFill>
                  <a:schemeClr val="dk1"/>
                </a:solidFill>
              </a:rPr>
              <a:t>Write one example of how you implement each core area of the DigComp Framework in your teaching.</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272" name="Google Shape;272;g3ae6d943e68_0_199"/>
          <p:cNvPicPr preferRelativeResize="0"/>
          <p:nvPr/>
        </p:nvPicPr>
        <p:blipFill rotWithShape="1">
          <a:blip r:embed="rId3">
            <a:alphaModFix/>
          </a:blip>
          <a:srcRect b="0" l="0" r="0" t="0"/>
          <a:stretch/>
        </p:blipFill>
        <p:spPr>
          <a:xfrm>
            <a:off x="6785700" y="3120675"/>
            <a:ext cx="5406300" cy="2575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3ae6d943e68_0_23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Unit 3: The DigComp, LifeComp Frameworks and relation to digital well-being</a:t>
            </a:r>
            <a:endParaRPr sz="2900">
              <a:solidFill>
                <a:srgbClr val="FFFFFF"/>
              </a:solidFill>
            </a:endParaRPr>
          </a:p>
        </p:txBody>
      </p:sp>
      <p:sp>
        <p:nvSpPr>
          <p:cNvPr id="278" name="Google Shape;278;g3ae6d943e68_0_23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3.3 LifeComp (Life Competences) Framework</a:t>
            </a:r>
            <a:endParaRPr/>
          </a:p>
        </p:txBody>
      </p:sp>
      <p:sp>
        <p:nvSpPr>
          <p:cNvPr id="279" name="Google Shape;279;g3ae6d943e68_0_239"/>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rPr lang="en-US" u="sng">
                <a:solidFill>
                  <a:schemeClr val="hlink"/>
                </a:solidFill>
                <a:hlinkClick r:id="rId3"/>
              </a:rPr>
              <a:t>Personal, Social and learning to learn competence (ANI International)</a:t>
            </a:r>
            <a:r>
              <a:rPr lang="en-US">
                <a:solidFill>
                  <a:schemeClr val="dk1"/>
                </a:solidFill>
              </a:rPr>
              <a:t>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280" name="Google Shape;280;g3ae6d943e68_0_239" title="Personal, Social and learning to learn competence (ANI International)">
            <a:hlinkClick r:id="rId4"/>
          </p:cNvPr>
          <p:cNvPicPr preferRelativeResize="0"/>
          <p:nvPr/>
        </p:nvPicPr>
        <p:blipFill rotWithShape="1">
          <a:blip r:embed="rId5">
            <a:alphaModFix/>
          </a:blip>
          <a:srcRect b="0" l="0" r="0" t="0"/>
          <a:stretch/>
        </p:blipFill>
        <p:spPr>
          <a:xfrm>
            <a:off x="2625375" y="2169600"/>
            <a:ext cx="6889700" cy="3875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3ae6d943e68_0_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Learning objectives</a:t>
            </a:r>
            <a:endParaRPr/>
          </a:p>
        </p:txBody>
      </p:sp>
      <p:sp>
        <p:nvSpPr>
          <p:cNvPr id="78" name="Google Shape;78;g3ae6d943e68_0_0"/>
          <p:cNvSpPr txBox="1"/>
          <p:nvPr>
            <p:ph idx="1" type="body"/>
          </p:nvPr>
        </p:nvSpPr>
        <p:spPr>
          <a:xfrm>
            <a:off x="97971" y="881743"/>
            <a:ext cx="11944500" cy="587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u="sng">
                <a:solidFill>
                  <a:srgbClr val="000000"/>
                </a:solidFill>
              </a:rPr>
              <a:t>Unit 1.1</a:t>
            </a:r>
            <a:endParaRPr>
              <a:solidFill>
                <a:srgbClr val="000000"/>
              </a:solidFill>
            </a:endParaRPr>
          </a:p>
          <a:p>
            <a:pPr indent="-342900" lvl="0" marL="457200" rtl="0" algn="l">
              <a:lnSpc>
                <a:spcPct val="100000"/>
              </a:lnSpc>
              <a:spcBef>
                <a:spcPts val="0"/>
              </a:spcBef>
              <a:spcAft>
                <a:spcPts val="0"/>
              </a:spcAft>
              <a:buClr>
                <a:srgbClr val="AA87FF"/>
              </a:buClr>
              <a:buSzPts val="1800"/>
              <a:buFont typeface="Arial"/>
              <a:buChar char="●"/>
            </a:pPr>
            <a:r>
              <a:rPr lang="en-US">
                <a:solidFill>
                  <a:srgbClr val="000000"/>
                </a:solidFill>
              </a:rPr>
              <a:t>Recognise and describe the key components of well-being: physical, mental, emotional, and social health and their association with digital well-being.</a:t>
            </a:r>
            <a:endParaRPr>
              <a:solidFill>
                <a:srgbClr val="000000"/>
              </a:solidFill>
            </a:endParaRPr>
          </a:p>
          <a:p>
            <a:pPr indent="-336550" lvl="0" marL="457200" rtl="0" algn="l">
              <a:lnSpc>
                <a:spcPct val="107000"/>
              </a:lnSpc>
              <a:spcBef>
                <a:spcPts val="0"/>
              </a:spcBef>
              <a:spcAft>
                <a:spcPts val="0"/>
              </a:spcAft>
              <a:buClr>
                <a:srgbClr val="AA87FF"/>
              </a:buClr>
              <a:buSzPts val="1700"/>
              <a:buFont typeface="Arial"/>
              <a:buChar char="●"/>
            </a:pPr>
            <a:r>
              <a:rPr lang="en-US"/>
              <a:t>Identify positive and negative digital and non-digital effects on students in upper primary and early secondary education.</a:t>
            </a:r>
            <a:endParaRPr/>
          </a:p>
          <a:p>
            <a:pPr indent="0" lvl="0" marL="0" rtl="0" algn="l">
              <a:lnSpc>
                <a:spcPct val="100000"/>
              </a:lnSpc>
              <a:spcBef>
                <a:spcPts val="800"/>
              </a:spcBef>
              <a:spcAft>
                <a:spcPts val="0"/>
              </a:spcAft>
              <a:buSzPts val="1800"/>
              <a:buNone/>
            </a:pPr>
            <a:r>
              <a:t/>
            </a:r>
            <a:endParaRPr b="1" u="sng">
              <a:solidFill>
                <a:srgbClr val="000000"/>
              </a:solidFill>
            </a:endParaRPr>
          </a:p>
          <a:p>
            <a:pPr indent="0" lvl="0" marL="0" rtl="0" algn="l">
              <a:lnSpc>
                <a:spcPct val="100000"/>
              </a:lnSpc>
              <a:spcBef>
                <a:spcPts val="0"/>
              </a:spcBef>
              <a:spcAft>
                <a:spcPts val="0"/>
              </a:spcAft>
              <a:buSzPts val="1800"/>
              <a:buNone/>
            </a:pPr>
            <a:r>
              <a:rPr b="1" lang="en-US" u="sng">
                <a:solidFill>
                  <a:srgbClr val="000000"/>
                </a:solidFill>
              </a:rPr>
              <a:t>Unit 1.2</a:t>
            </a:r>
            <a:br>
              <a:rPr lang="en-US" u="sng">
                <a:solidFill>
                  <a:srgbClr val="000000"/>
                </a:solidFill>
              </a:rPr>
            </a:br>
            <a:endParaRPr u="sng">
              <a:solidFill>
                <a:srgbClr val="000000"/>
              </a:solidFill>
            </a:endParaRPr>
          </a:p>
          <a:p>
            <a:pPr indent="-342900" lvl="0" marL="457200" rtl="0" algn="l">
              <a:lnSpc>
                <a:spcPct val="100000"/>
              </a:lnSpc>
              <a:spcBef>
                <a:spcPts val="0"/>
              </a:spcBef>
              <a:spcAft>
                <a:spcPts val="0"/>
              </a:spcAft>
              <a:buClr>
                <a:schemeClr val="accent2"/>
              </a:buClr>
              <a:buSzPts val="1800"/>
              <a:buChar char="●"/>
            </a:pPr>
            <a:r>
              <a:rPr lang="en-US">
                <a:solidFill>
                  <a:srgbClr val="000000"/>
                </a:solidFill>
              </a:rPr>
              <a:t>Recognise the five PERMA elements: Positive Emotions, Engagement, Relationships, Meaning, and Accomplishment.</a:t>
            </a:r>
            <a:endParaRPr>
              <a:solidFill>
                <a:srgbClr val="000000"/>
              </a:solidFill>
            </a:endParaRPr>
          </a:p>
          <a:p>
            <a:pPr indent="-342900" lvl="0" marL="457200" rtl="0" algn="l">
              <a:lnSpc>
                <a:spcPct val="107000"/>
              </a:lnSpc>
              <a:spcBef>
                <a:spcPts val="0"/>
              </a:spcBef>
              <a:spcAft>
                <a:spcPts val="0"/>
              </a:spcAft>
              <a:buClr>
                <a:schemeClr val="accent2"/>
              </a:buClr>
              <a:buSzPts val="1800"/>
              <a:buChar char="●"/>
            </a:pPr>
            <a:r>
              <a:rPr lang="en-US"/>
              <a:t>Differentiate between the PERMA elements' unique contributions to overall well-being.</a:t>
            </a:r>
            <a:endParaRPr/>
          </a:p>
          <a:p>
            <a:pPr indent="0" lvl="0" marL="0" rtl="0" algn="l">
              <a:lnSpc>
                <a:spcPct val="100000"/>
              </a:lnSpc>
              <a:spcBef>
                <a:spcPts val="800"/>
              </a:spcBef>
              <a:spcAft>
                <a:spcPts val="0"/>
              </a:spcAft>
              <a:buSzPts val="1800"/>
              <a:buNone/>
            </a:pPr>
            <a:r>
              <a:rPr b="1" lang="en-US" u="sng">
                <a:solidFill>
                  <a:srgbClr val="000000"/>
                </a:solidFill>
              </a:rPr>
              <a:t>Unit 1.3</a:t>
            </a:r>
            <a:br>
              <a:rPr lang="en-US" u="sng">
                <a:solidFill>
                  <a:srgbClr val="000000"/>
                </a:solidFill>
              </a:rPr>
            </a:br>
            <a:endParaRPr>
              <a:solidFill>
                <a:srgbClr val="000000"/>
              </a:solidFill>
            </a:endParaRPr>
          </a:p>
          <a:p>
            <a:pPr indent="-342900" lvl="0" marL="457200" rtl="0" algn="l">
              <a:lnSpc>
                <a:spcPct val="107000"/>
              </a:lnSpc>
              <a:spcBef>
                <a:spcPts val="0"/>
              </a:spcBef>
              <a:spcAft>
                <a:spcPts val="0"/>
              </a:spcAft>
              <a:buClr>
                <a:schemeClr val="accent2"/>
              </a:buClr>
              <a:buSzPts val="1800"/>
              <a:buFont typeface="Arial"/>
              <a:buChar char="●"/>
            </a:pPr>
            <a:r>
              <a:rPr lang="en-US"/>
              <a:t>Identify principles of DigComp, LifeComp frameworks, and illustrate their connections to well-being.</a:t>
            </a:r>
            <a:endParaRPr/>
          </a:p>
          <a:p>
            <a:pPr indent="-342900" lvl="0" marL="457200" rtl="0" algn="l">
              <a:lnSpc>
                <a:spcPct val="107000"/>
              </a:lnSpc>
              <a:spcBef>
                <a:spcPts val="800"/>
              </a:spcBef>
              <a:spcAft>
                <a:spcPts val="0"/>
              </a:spcAft>
              <a:buClr>
                <a:schemeClr val="accent2"/>
              </a:buClr>
              <a:buSzPts val="1800"/>
              <a:buFont typeface="Arial"/>
              <a:buChar char="●"/>
            </a:pPr>
            <a:r>
              <a:rPr lang="en-US"/>
              <a:t>Synthesise the three frameworks to formulate the integrated PERMA-Digital model.</a:t>
            </a:r>
            <a:endParaRPr/>
          </a:p>
          <a:p>
            <a:pPr indent="0" lvl="0" marL="0" rtl="0" algn="l">
              <a:lnSpc>
                <a:spcPct val="100000"/>
              </a:lnSpc>
              <a:spcBef>
                <a:spcPts val="800"/>
              </a:spcBef>
              <a:spcAft>
                <a:spcPts val="0"/>
              </a:spcAft>
              <a:buSzPts val="1800"/>
              <a:buNone/>
            </a:pPr>
            <a:r>
              <a:rPr b="1" lang="en-US" u="sng">
                <a:solidFill>
                  <a:srgbClr val="000000"/>
                </a:solidFill>
              </a:rPr>
              <a:t>Unit 1.4</a:t>
            </a:r>
            <a:br>
              <a:rPr lang="en-US" u="sng">
                <a:solidFill>
                  <a:srgbClr val="000000"/>
                </a:solidFill>
              </a:rPr>
            </a:br>
            <a:endParaRPr>
              <a:solidFill>
                <a:srgbClr val="000000"/>
              </a:solidFill>
            </a:endParaRPr>
          </a:p>
          <a:p>
            <a:pPr indent="-342900" lvl="0" marL="457200" rtl="0" algn="l">
              <a:lnSpc>
                <a:spcPct val="100000"/>
              </a:lnSpc>
              <a:spcBef>
                <a:spcPts val="0"/>
              </a:spcBef>
              <a:spcAft>
                <a:spcPts val="0"/>
              </a:spcAft>
              <a:buClr>
                <a:schemeClr val="accent2"/>
              </a:buClr>
              <a:buSzPts val="1800"/>
              <a:buFont typeface="Arial"/>
              <a:buChar char="●"/>
            </a:pPr>
            <a:r>
              <a:rPr lang="en-US">
                <a:solidFill>
                  <a:srgbClr val="000000"/>
                </a:solidFill>
              </a:rPr>
              <a:t>Analyse aspects of PERMA in relation to DigComp and LifeComp.</a:t>
            </a:r>
            <a:endParaRPr>
              <a:solidFill>
                <a:srgbClr val="000000"/>
              </a:solidFill>
            </a:endParaRPr>
          </a:p>
          <a:p>
            <a:pPr indent="-336550" lvl="0" marL="457200" rtl="0" algn="l">
              <a:lnSpc>
                <a:spcPct val="107000"/>
              </a:lnSpc>
              <a:spcBef>
                <a:spcPts val="0"/>
              </a:spcBef>
              <a:spcAft>
                <a:spcPts val="800"/>
              </a:spcAft>
              <a:buClr>
                <a:schemeClr val="accent2"/>
              </a:buClr>
              <a:buSzPts val="1700"/>
              <a:buFont typeface="Arial"/>
              <a:buChar char="●"/>
            </a:pPr>
            <a:r>
              <a:rPr lang="en-US"/>
              <a:t>Synthesise the three frameworks to formulate the integrated PERMA-Digital model.</a:t>
            </a:r>
            <a:endParaRPr sz="2500">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3ae6d943e68_0_20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Unit 3: The DigComp, LifeComp Frameworks and relation to digital well-being</a:t>
            </a:r>
            <a:endParaRPr/>
          </a:p>
        </p:txBody>
      </p:sp>
      <p:sp>
        <p:nvSpPr>
          <p:cNvPr id="286" name="Google Shape;286;g3ae6d943e68_0_208"/>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3.3 LifeComp Framework</a:t>
            </a:r>
            <a:endParaRPr/>
          </a:p>
        </p:txBody>
      </p:sp>
      <p:sp>
        <p:nvSpPr>
          <p:cNvPr id="287" name="Google Shape;287;g3ae6d943e68_0_208"/>
          <p:cNvSpPr txBox="1"/>
          <p:nvPr>
            <p:ph idx="2" type="body"/>
          </p:nvPr>
        </p:nvSpPr>
        <p:spPr>
          <a:xfrm>
            <a:off x="97975" y="1462675"/>
            <a:ext cx="11944500" cy="42330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rPr lang="en-US">
                <a:solidFill>
                  <a:schemeClr val="dk1"/>
                </a:solidFill>
              </a:rPr>
              <a:t>In the context of education, LifeComp encourages teachers to look beyond technical skills and nurture whole-person development.</a:t>
            </a:r>
            <a:endParaRPr>
              <a:solidFill>
                <a:schemeClr val="dk1"/>
              </a:solidFill>
            </a:endParaRPr>
          </a:p>
          <a:p>
            <a:pPr indent="0" lvl="0" marL="0" rtl="0" algn="l">
              <a:lnSpc>
                <a:spcPct val="107000"/>
              </a:lnSpc>
              <a:spcBef>
                <a:spcPts val="1200"/>
              </a:spcBef>
              <a:spcAft>
                <a:spcPts val="0"/>
              </a:spcAft>
              <a:buSzPts val="1800"/>
              <a:buNone/>
            </a:pPr>
            <a:r>
              <a:rPr lang="en-US">
                <a:solidFill>
                  <a:schemeClr val="dk1"/>
                </a:solidFill>
              </a:rPr>
              <a:t>It supports emotional regulation, lifelong learning, and ethical participation in digital communities, all of which are crucial for the PERMA-Digital approach to flourishing in digital spaces.</a:t>
            </a:r>
            <a:endParaRPr>
              <a:solidFill>
                <a:schemeClr val="dk1"/>
              </a:solidFill>
            </a:endParaRPr>
          </a:p>
          <a:p>
            <a:pPr indent="0" lvl="0" marL="0" rtl="0" algn="l">
              <a:lnSpc>
                <a:spcPct val="115000"/>
              </a:lnSpc>
              <a:spcBef>
                <a:spcPts val="1200"/>
              </a:spcBef>
              <a:spcAft>
                <a:spcPts val="0"/>
              </a:spcAft>
              <a:buSzPts val="1800"/>
              <a:buNone/>
            </a:pPr>
            <a:r>
              <a:rPr lang="en-US">
                <a:solidFill>
                  <a:srgbClr val="000000"/>
                </a:solidFill>
              </a:rPr>
              <a:t>The LifeComp Framework of competences describes</a:t>
            </a:r>
            <a:r>
              <a:rPr b="1" lang="en-US">
                <a:solidFill>
                  <a:srgbClr val="000000"/>
                </a:solidFill>
              </a:rPr>
              <a:t> </a:t>
            </a:r>
            <a:r>
              <a:rPr lang="en-US">
                <a:solidFill>
                  <a:srgbClr val="000000"/>
                </a:solidFill>
              </a:rPr>
              <a:t>nine competences, organised in three areas:</a:t>
            </a:r>
            <a:endParaRPr>
              <a:solidFill>
                <a:srgbClr val="000000"/>
              </a:solidFill>
            </a:endParaRPr>
          </a:p>
          <a:p>
            <a:pPr indent="0" lvl="0" marL="0" rtl="0" algn="l">
              <a:lnSpc>
                <a:spcPct val="115000"/>
              </a:lnSpc>
              <a:spcBef>
                <a:spcPts val="0"/>
              </a:spcBef>
              <a:spcAft>
                <a:spcPts val="0"/>
              </a:spcAft>
              <a:buSzPts val="1800"/>
              <a:buNone/>
            </a:pPr>
            <a:r>
              <a:t/>
            </a:r>
            <a:endParaRPr>
              <a:solidFill>
                <a:srgbClr val="000000"/>
              </a:solidFill>
            </a:endParaRPr>
          </a:p>
          <a:p>
            <a:pPr indent="-342900" lvl="0" marL="457200" rtl="0" algn="l">
              <a:lnSpc>
                <a:spcPct val="115000"/>
              </a:lnSpc>
              <a:spcBef>
                <a:spcPts val="0"/>
              </a:spcBef>
              <a:spcAft>
                <a:spcPts val="0"/>
              </a:spcAft>
              <a:buClr>
                <a:schemeClr val="accent2"/>
              </a:buClr>
              <a:buSzPts val="1800"/>
              <a:buChar char="●"/>
            </a:pPr>
            <a:r>
              <a:rPr lang="en-US">
                <a:solidFill>
                  <a:srgbClr val="000000"/>
                </a:solidFill>
              </a:rPr>
              <a:t>Personal</a:t>
            </a:r>
            <a:endParaRPr>
              <a:solidFill>
                <a:srgbClr val="000000"/>
              </a:solidFill>
            </a:endParaRPr>
          </a:p>
          <a:p>
            <a:pPr indent="-342900" lvl="0" marL="457200" rtl="0" algn="l">
              <a:lnSpc>
                <a:spcPct val="115000"/>
              </a:lnSpc>
              <a:spcBef>
                <a:spcPts val="0"/>
              </a:spcBef>
              <a:spcAft>
                <a:spcPts val="0"/>
              </a:spcAft>
              <a:buClr>
                <a:schemeClr val="accent2"/>
              </a:buClr>
              <a:buSzPts val="1800"/>
              <a:buChar char="●"/>
            </a:pPr>
            <a:r>
              <a:rPr lang="en-US">
                <a:solidFill>
                  <a:srgbClr val="000000"/>
                </a:solidFill>
              </a:rPr>
              <a:t>Social</a:t>
            </a:r>
            <a:endParaRPr>
              <a:solidFill>
                <a:srgbClr val="000000"/>
              </a:solidFill>
            </a:endParaRPr>
          </a:p>
          <a:p>
            <a:pPr indent="-342900" lvl="0" marL="457200" rtl="0" algn="l">
              <a:lnSpc>
                <a:spcPct val="115000"/>
              </a:lnSpc>
              <a:spcBef>
                <a:spcPts val="0"/>
              </a:spcBef>
              <a:spcAft>
                <a:spcPts val="0"/>
              </a:spcAft>
              <a:buClr>
                <a:schemeClr val="accent2"/>
              </a:buClr>
              <a:buSzPts val="1800"/>
              <a:buChar char="●"/>
            </a:pPr>
            <a:r>
              <a:rPr lang="en-US">
                <a:solidFill>
                  <a:srgbClr val="000000"/>
                </a:solidFill>
              </a:rPr>
              <a:t>Learning to Learn</a:t>
            </a:r>
            <a:endParaRPr>
              <a:solidFill>
                <a:srgbClr val="000000"/>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3ae6d943e68_0_21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Unit 3: The DigComp, LifeComp Frameworks and relation to digital well-being</a:t>
            </a:r>
            <a:endParaRPr/>
          </a:p>
        </p:txBody>
      </p:sp>
      <p:sp>
        <p:nvSpPr>
          <p:cNvPr id="293" name="Google Shape;293;g3ae6d943e68_0_21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3.3 LifeComp Framework</a:t>
            </a:r>
            <a:endParaRPr/>
          </a:p>
        </p:txBody>
      </p:sp>
      <p:sp>
        <p:nvSpPr>
          <p:cNvPr id="294" name="Google Shape;294;g3ae6d943e68_0_215"/>
          <p:cNvSpPr txBox="1"/>
          <p:nvPr>
            <p:ph idx="2" type="body"/>
          </p:nvPr>
        </p:nvSpPr>
        <p:spPr>
          <a:xfrm>
            <a:off x="97975" y="1462675"/>
            <a:ext cx="11944500" cy="423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295" name="Google Shape;295;g3ae6d943e68_0_215"/>
          <p:cNvPicPr preferRelativeResize="0"/>
          <p:nvPr/>
        </p:nvPicPr>
        <p:blipFill rotWithShape="1">
          <a:blip r:embed="rId3">
            <a:alphaModFix/>
          </a:blip>
          <a:srcRect b="0" l="0" r="0" t="0"/>
          <a:stretch/>
        </p:blipFill>
        <p:spPr>
          <a:xfrm>
            <a:off x="1785925" y="1299513"/>
            <a:ext cx="8620125" cy="4714875"/>
          </a:xfrm>
          <a:prstGeom prst="rect">
            <a:avLst/>
          </a:prstGeom>
          <a:noFill/>
          <a:ln>
            <a:noFill/>
          </a:ln>
        </p:spPr>
      </p:pic>
      <p:pic>
        <p:nvPicPr>
          <p:cNvPr id="296" name="Google Shape;296;g3ae6d943e68_0_215"/>
          <p:cNvPicPr preferRelativeResize="0"/>
          <p:nvPr/>
        </p:nvPicPr>
        <p:blipFill rotWithShape="1">
          <a:blip r:embed="rId4">
            <a:alphaModFix/>
          </a:blip>
          <a:srcRect b="0" l="0" r="0" t="0"/>
          <a:stretch/>
        </p:blipFill>
        <p:spPr>
          <a:xfrm>
            <a:off x="1774450" y="6014400"/>
            <a:ext cx="8591550" cy="1028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3ae6d943e68_0_22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Unit 3: The DigComp, LifeComp Frameworks and relation to digital well-being</a:t>
            </a:r>
            <a:endParaRPr/>
          </a:p>
        </p:txBody>
      </p:sp>
      <p:sp>
        <p:nvSpPr>
          <p:cNvPr id="302" name="Google Shape;302;g3ae6d943e68_0_228"/>
          <p:cNvSpPr txBox="1"/>
          <p:nvPr>
            <p:ph idx="2" type="body"/>
          </p:nvPr>
        </p:nvSpPr>
        <p:spPr>
          <a:xfrm>
            <a:off x="6131375" y="1462676"/>
            <a:ext cx="5910900" cy="23991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rPr b="1" lang="en-US" sz="1600"/>
              <a:t>Social </a:t>
            </a:r>
            <a:br>
              <a:rPr lang="en-US" sz="1600"/>
            </a:br>
            <a:r>
              <a:rPr lang="en-US" sz="1600"/>
              <a:t>Emphasises empathy, communication, collaboration, and conflict resolution.</a:t>
            </a:r>
            <a:br>
              <a:rPr lang="en-US" sz="1600"/>
            </a:br>
            <a:r>
              <a:rPr lang="en-US" sz="1600"/>
              <a:t>It prepares individuals to participate respectfully and constructively in diverse, digital communities.</a:t>
            </a:r>
            <a:br>
              <a:rPr lang="en-US" sz="1600"/>
            </a:br>
            <a:br>
              <a:rPr lang="en-US" sz="1600"/>
            </a:br>
            <a:r>
              <a:rPr i="1" lang="en-US" sz="1600"/>
              <a:t>Example:</a:t>
            </a:r>
            <a:r>
              <a:rPr lang="en-US" sz="1600"/>
              <a:t> Encouraging students to discuss different viewpoints in online forums or work together respectfully on group projects.</a:t>
            </a:r>
            <a:endParaRPr sz="1600">
              <a:solidFill>
                <a:schemeClr val="dk1"/>
              </a:solidFill>
            </a:endParaRPr>
          </a:p>
          <a:p>
            <a:pPr indent="0" lvl="0" marL="0" rtl="0" algn="l">
              <a:lnSpc>
                <a:spcPct val="90000"/>
              </a:lnSpc>
              <a:spcBef>
                <a:spcPts val="0"/>
              </a:spcBef>
              <a:spcAft>
                <a:spcPts val="0"/>
              </a:spcAft>
              <a:buClr>
                <a:schemeClr val="dk2"/>
              </a:buClr>
              <a:buSzPts val="1800"/>
              <a:buNone/>
            </a:pPr>
            <a:r>
              <a:t/>
            </a:r>
            <a:endParaRPr sz="1600"/>
          </a:p>
          <a:p>
            <a:pPr indent="0" lvl="0" marL="0" rtl="0" algn="l">
              <a:lnSpc>
                <a:spcPct val="90000"/>
              </a:lnSpc>
              <a:spcBef>
                <a:spcPts val="0"/>
              </a:spcBef>
              <a:spcAft>
                <a:spcPts val="0"/>
              </a:spcAft>
              <a:buClr>
                <a:schemeClr val="dk2"/>
              </a:buClr>
              <a:buSzPts val="1800"/>
              <a:buNone/>
            </a:pPr>
            <a:r>
              <a:t/>
            </a:r>
            <a:endParaRPr sz="1600"/>
          </a:p>
        </p:txBody>
      </p:sp>
      <p:sp>
        <p:nvSpPr>
          <p:cNvPr id="303" name="Google Shape;303;g3ae6d943e68_0_228"/>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3.3 LifeComp Framework</a:t>
            </a:r>
            <a:endParaRPr/>
          </a:p>
        </p:txBody>
      </p:sp>
      <p:sp>
        <p:nvSpPr>
          <p:cNvPr id="304" name="Google Shape;304;g3ae6d943e68_0_228"/>
          <p:cNvSpPr txBox="1"/>
          <p:nvPr>
            <p:ph idx="2" type="body"/>
          </p:nvPr>
        </p:nvSpPr>
        <p:spPr>
          <a:xfrm>
            <a:off x="185100" y="1544400"/>
            <a:ext cx="5910900" cy="26568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rPr b="1" lang="en-US" sz="1600"/>
              <a:t>Personal </a:t>
            </a:r>
            <a:br>
              <a:rPr lang="en-US" sz="1600"/>
            </a:br>
            <a:r>
              <a:rPr lang="en-US" sz="1600"/>
              <a:t>Focuses on self-awareness, self-regulation, adaptability and well-being (physical, mental, and emotional)</a:t>
            </a:r>
            <a:br>
              <a:rPr lang="en-US" sz="1600"/>
            </a:br>
            <a:r>
              <a:rPr lang="en-US" sz="1600"/>
              <a:t>It involves recognising one’s strengths and emotions, managing stress, and developing a healthy mindset toward change and uncertainty.</a:t>
            </a:r>
            <a:br>
              <a:rPr lang="en-US" sz="1600"/>
            </a:br>
            <a:br>
              <a:rPr lang="en-US" sz="1600"/>
            </a:br>
            <a:r>
              <a:rPr i="1" lang="en-US" sz="1600"/>
              <a:t>Example:</a:t>
            </a:r>
            <a:r>
              <a:rPr lang="en-US" sz="1600"/>
              <a:t> Teachers practising mindfulness or reflection to maintain emotional balance before responding to challenging classroom situations.</a:t>
            </a:r>
            <a:endParaRPr sz="1600"/>
          </a:p>
          <a:p>
            <a:pPr indent="0" lvl="0" marL="0" rtl="0" algn="l">
              <a:lnSpc>
                <a:spcPct val="90000"/>
              </a:lnSpc>
              <a:spcBef>
                <a:spcPts val="0"/>
              </a:spcBef>
              <a:spcAft>
                <a:spcPts val="0"/>
              </a:spcAft>
              <a:buClr>
                <a:schemeClr val="dk2"/>
              </a:buClr>
              <a:buSzPts val="1800"/>
              <a:buNone/>
            </a:pPr>
            <a:r>
              <a:t/>
            </a:r>
            <a:endParaRPr sz="1600"/>
          </a:p>
          <a:p>
            <a:pPr indent="0" lvl="0" marL="0" rtl="0" algn="l">
              <a:lnSpc>
                <a:spcPct val="90000"/>
              </a:lnSpc>
              <a:spcBef>
                <a:spcPts val="0"/>
              </a:spcBef>
              <a:spcAft>
                <a:spcPts val="0"/>
              </a:spcAft>
              <a:buClr>
                <a:schemeClr val="dk2"/>
              </a:buClr>
              <a:buSzPts val="1800"/>
              <a:buNone/>
            </a:pPr>
            <a:r>
              <a:t/>
            </a:r>
            <a:endParaRPr sz="1600"/>
          </a:p>
        </p:txBody>
      </p:sp>
      <p:sp>
        <p:nvSpPr>
          <p:cNvPr id="305" name="Google Shape;305;g3ae6d943e68_0_228"/>
          <p:cNvSpPr txBox="1"/>
          <p:nvPr>
            <p:ph idx="2" type="body"/>
          </p:nvPr>
        </p:nvSpPr>
        <p:spPr>
          <a:xfrm>
            <a:off x="2363700" y="4527000"/>
            <a:ext cx="7464600" cy="21225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1200"/>
              </a:spcAft>
              <a:buSzPts val="1800"/>
              <a:buNone/>
            </a:pPr>
            <a:r>
              <a:rPr b="1" lang="en-US" sz="1600"/>
              <a:t>Learning to Learn</a:t>
            </a:r>
            <a:br>
              <a:rPr lang="en-US" sz="1600"/>
            </a:br>
            <a:r>
              <a:rPr lang="en-US" sz="1600"/>
              <a:t>Encourages curiosity, critical thinking, and motivation for continuous learning.</a:t>
            </a:r>
            <a:br>
              <a:rPr lang="en-US" sz="1600"/>
            </a:br>
            <a:r>
              <a:rPr lang="en-US" sz="1600"/>
              <a:t>It supports metacognition, the ability to plan, monitor, and evaluate one’s learning, both online and offline.</a:t>
            </a:r>
            <a:br>
              <a:rPr lang="en-US" sz="1600"/>
            </a:br>
            <a:br>
              <a:rPr lang="en-US" sz="1600"/>
            </a:br>
            <a:r>
              <a:rPr i="1" lang="en-US" sz="1600"/>
              <a:t>Example:</a:t>
            </a:r>
            <a:r>
              <a:rPr lang="en-US" sz="1600"/>
              <a:t> A teacher reflecting on how digital tools can support differentiated learning, or students setting personal learning goals using online resources.</a:t>
            </a:r>
            <a:endParaRPr sz="1600"/>
          </a:p>
        </p:txBody>
      </p:sp>
      <p:cxnSp>
        <p:nvCxnSpPr>
          <p:cNvPr id="306" name="Google Shape;306;g3ae6d943e68_0_228"/>
          <p:cNvCxnSpPr/>
          <p:nvPr/>
        </p:nvCxnSpPr>
        <p:spPr>
          <a:xfrm>
            <a:off x="6070200" y="1405500"/>
            <a:ext cx="40200" cy="2767500"/>
          </a:xfrm>
          <a:prstGeom prst="straightConnector1">
            <a:avLst/>
          </a:prstGeom>
          <a:noFill/>
          <a:ln cap="flat" cmpd="sng" w="9525">
            <a:solidFill>
              <a:schemeClr val="accent2"/>
            </a:solidFill>
            <a:prstDash val="solid"/>
            <a:round/>
            <a:headEnd len="sm" w="sm" type="none"/>
            <a:tailEnd len="sm" w="sm" type="none"/>
          </a:ln>
        </p:spPr>
      </p:cxnSp>
      <p:cxnSp>
        <p:nvCxnSpPr>
          <p:cNvPr id="307" name="Google Shape;307;g3ae6d943e68_0_228"/>
          <p:cNvCxnSpPr/>
          <p:nvPr/>
        </p:nvCxnSpPr>
        <p:spPr>
          <a:xfrm>
            <a:off x="176850" y="4340125"/>
            <a:ext cx="11838300" cy="19500"/>
          </a:xfrm>
          <a:prstGeom prst="straightConnector1">
            <a:avLst/>
          </a:prstGeom>
          <a:noFill/>
          <a:ln cap="flat" cmpd="sng" w="9525">
            <a:solidFill>
              <a:schemeClr val="accent2"/>
            </a:solidFill>
            <a:prstDash val="solid"/>
            <a:round/>
            <a:headEnd len="sm" w="sm" type="none"/>
            <a:tailEnd len="sm" w="sm" type="none"/>
          </a:ln>
        </p:spPr>
      </p:cxn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3ae6d943e68_0_26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Unit 3: The DigComp, LifeComp Frameworks and relation to digital well-being</a:t>
            </a:r>
            <a:endParaRPr sz="2900">
              <a:solidFill>
                <a:srgbClr val="FFFFFF"/>
              </a:solidFill>
            </a:endParaRPr>
          </a:p>
        </p:txBody>
      </p:sp>
      <p:sp>
        <p:nvSpPr>
          <p:cNvPr id="313" name="Google Shape;313;g3ae6d943e68_0_26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3.3 Why you should care about LifeComp</a:t>
            </a:r>
            <a:endParaRPr/>
          </a:p>
        </p:txBody>
      </p:sp>
      <p:sp>
        <p:nvSpPr>
          <p:cNvPr id="314" name="Google Shape;314;g3ae6d943e68_0_261"/>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rPr lang="en-US">
                <a:solidFill>
                  <a:schemeClr val="dk1"/>
                </a:solidFill>
              </a:rPr>
              <a:t>LifeComp complements the DigComp framework by focusing on the </a:t>
            </a:r>
            <a:r>
              <a:rPr b="1" lang="en-US">
                <a:solidFill>
                  <a:schemeClr val="dk1"/>
                </a:solidFill>
              </a:rPr>
              <a:t>personal and social competences</a:t>
            </a:r>
            <a:r>
              <a:rPr lang="en-US">
                <a:solidFill>
                  <a:schemeClr val="dk1"/>
                </a:solidFill>
              </a:rPr>
              <a:t> that support responsible, balanced, and meaningful use of technology. </a:t>
            </a:r>
            <a:endParaRPr>
              <a:solidFill>
                <a:schemeClr val="dk1"/>
              </a:solidFill>
            </a:endParaRPr>
          </a:p>
          <a:p>
            <a:pPr indent="0" lvl="0" marL="0" rtl="0" algn="l">
              <a:lnSpc>
                <a:spcPct val="107000"/>
              </a:lnSpc>
              <a:spcBef>
                <a:spcPts val="1200"/>
              </a:spcBef>
              <a:spcAft>
                <a:spcPts val="0"/>
              </a:spcAft>
              <a:buSzPts val="1800"/>
              <a:buNone/>
            </a:pPr>
            <a:r>
              <a:rPr lang="en-US">
                <a:solidFill>
                  <a:schemeClr val="dk1"/>
                </a:solidFill>
              </a:rPr>
              <a:t>The application of the DigComp framework has highlighted gaps in well-being, self-regulation, awareness, responsibility, and critical thinking. These gaps can be addressed by integrating DigComp with the LifeComp framework.       </a:t>
            </a:r>
            <a:endParaRPr>
              <a:solidFill>
                <a:schemeClr val="dk1"/>
              </a:solidFill>
            </a:endParaRPr>
          </a:p>
          <a:p>
            <a:pPr indent="-342900" lvl="0" marL="457200" rtl="0" algn="l">
              <a:lnSpc>
                <a:spcPct val="107000"/>
              </a:lnSpc>
              <a:spcBef>
                <a:spcPts val="1200"/>
              </a:spcBef>
              <a:spcAft>
                <a:spcPts val="0"/>
              </a:spcAft>
              <a:buClr>
                <a:schemeClr val="dk1"/>
              </a:buClr>
              <a:buSzPts val="1800"/>
              <a:buFont typeface="Calibri"/>
              <a:buAutoNum type="arabicPeriod"/>
            </a:pPr>
            <a:r>
              <a:rPr b="1" lang="en-US">
                <a:solidFill>
                  <a:schemeClr val="dk1"/>
                </a:solidFill>
              </a:rPr>
              <a:t>DigComp </a:t>
            </a:r>
            <a:r>
              <a:rPr lang="en-US">
                <a:solidFill>
                  <a:schemeClr val="dk1"/>
                </a:solidFill>
              </a:rPr>
              <a:t>-&gt; focuses on </a:t>
            </a:r>
            <a:r>
              <a:rPr i="1" lang="en-US" u="sng">
                <a:solidFill>
                  <a:schemeClr val="dk1"/>
                </a:solidFill>
              </a:rPr>
              <a:t>what</a:t>
            </a:r>
            <a:r>
              <a:rPr lang="en-US" u="sng">
                <a:solidFill>
                  <a:schemeClr val="dk1"/>
                </a:solidFill>
              </a:rPr>
              <a:t> </a:t>
            </a:r>
            <a:r>
              <a:rPr lang="en-US">
                <a:solidFill>
                  <a:schemeClr val="dk1"/>
                </a:solidFill>
              </a:rPr>
              <a:t>people do with digital tools</a:t>
            </a:r>
            <a:endParaRPr>
              <a:solidFill>
                <a:schemeClr val="dk1"/>
              </a:solidFill>
            </a:endParaRPr>
          </a:p>
          <a:p>
            <a:pPr indent="-342900" lvl="0" marL="457200" rtl="0" algn="l">
              <a:lnSpc>
                <a:spcPct val="107000"/>
              </a:lnSpc>
              <a:spcBef>
                <a:spcPts val="1200"/>
              </a:spcBef>
              <a:spcAft>
                <a:spcPts val="0"/>
              </a:spcAft>
              <a:buClr>
                <a:schemeClr val="dk1"/>
              </a:buClr>
              <a:buSzPts val="1800"/>
              <a:buFont typeface="Calibri"/>
              <a:buAutoNum type="arabicPeriod"/>
            </a:pPr>
            <a:r>
              <a:rPr b="1" lang="en-US">
                <a:solidFill>
                  <a:schemeClr val="dk1"/>
                </a:solidFill>
              </a:rPr>
              <a:t>LifeComp -&gt; f</a:t>
            </a:r>
            <a:r>
              <a:rPr lang="en-US">
                <a:solidFill>
                  <a:schemeClr val="dk1"/>
                </a:solidFill>
              </a:rPr>
              <a:t>ocuses on </a:t>
            </a:r>
            <a:r>
              <a:rPr i="1" lang="en-US" u="sng">
                <a:solidFill>
                  <a:schemeClr val="dk1"/>
                </a:solidFill>
              </a:rPr>
              <a:t>how</a:t>
            </a:r>
            <a:r>
              <a:rPr lang="en-US" u="sng">
                <a:solidFill>
                  <a:schemeClr val="dk1"/>
                </a:solidFill>
              </a:rPr>
              <a:t> </a:t>
            </a:r>
            <a:r>
              <a:rPr lang="en-US">
                <a:solidFill>
                  <a:schemeClr val="dk1"/>
                </a:solidFill>
              </a:rPr>
              <a:t>they think, feel, and interact when using them. </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
        <p:nvSpPr>
          <p:cNvPr id="315" name="Google Shape;315;g3ae6d943e68_0_261"/>
          <p:cNvSpPr txBox="1"/>
          <p:nvPr/>
        </p:nvSpPr>
        <p:spPr>
          <a:xfrm>
            <a:off x="1316725" y="4711025"/>
            <a:ext cx="9507000" cy="1699200"/>
          </a:xfrm>
          <a:prstGeom prst="rect">
            <a:avLst/>
          </a:prstGeom>
          <a:noFill/>
          <a:ln cap="flat" cmpd="sng" w="762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7000"/>
              </a:lnSpc>
              <a:spcBef>
                <a:spcPts val="1400"/>
              </a:spcBef>
              <a:spcAft>
                <a:spcPts val="0"/>
              </a:spcAft>
              <a:buClr>
                <a:srgbClr val="000000"/>
              </a:buClr>
              <a:buSzPts val="2100"/>
              <a:buFont typeface="Arial"/>
              <a:buNone/>
            </a:pPr>
            <a:r>
              <a:rPr b="1" i="0" lang="en-US" sz="2100" u="none" cap="none" strike="noStrike">
                <a:solidFill>
                  <a:schemeClr val="dk1"/>
                </a:solidFill>
                <a:latin typeface="Arial"/>
                <a:ea typeface="Arial"/>
                <a:cs typeface="Arial"/>
                <a:sym typeface="Arial"/>
              </a:rPr>
              <a:t>By applying LifeComp alongside DigComp, you can design learning experiences that promote both digital competence and well-being, helping students navigate technology with purpose, balance, and empathy.</a:t>
            </a:r>
            <a:endParaRPr b="1" i="0" sz="2100" u="none" cap="none" strike="noStrike">
              <a:solidFill>
                <a:schemeClr val="dk1"/>
              </a:solidFill>
              <a:latin typeface="Arial"/>
              <a:ea typeface="Arial"/>
              <a:cs typeface="Arial"/>
              <a:sym typeface="Arial"/>
            </a:endParaRPr>
          </a:p>
          <a:p>
            <a:pPr indent="0" lvl="0" marL="457200" marR="0" rtl="0" algn="ctr">
              <a:lnSpc>
                <a:spcPct val="107000"/>
              </a:lnSpc>
              <a:spcBef>
                <a:spcPts val="1200"/>
              </a:spcBef>
              <a:spcAft>
                <a:spcPts val="120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3ae6d943e68_0_26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Unit 3: The DigComp, LifeComp Frameworks and relation to digital well-being</a:t>
            </a:r>
            <a:endParaRPr sz="2900">
              <a:solidFill>
                <a:srgbClr val="FFFFFF"/>
              </a:solidFill>
            </a:endParaRPr>
          </a:p>
        </p:txBody>
      </p:sp>
      <p:sp>
        <p:nvSpPr>
          <p:cNvPr id="321" name="Google Shape;321;g3ae6d943e68_0_268"/>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3.4 Activity 1 - Implementing LifeComp Framework in Your Teaching</a:t>
            </a:r>
            <a:endParaRPr/>
          </a:p>
        </p:txBody>
      </p:sp>
      <p:sp>
        <p:nvSpPr>
          <p:cNvPr id="322" name="Google Shape;322;g3ae6d943e68_0_268"/>
          <p:cNvSpPr txBox="1"/>
          <p:nvPr>
            <p:ph idx="2" type="body"/>
          </p:nvPr>
        </p:nvSpPr>
        <p:spPr>
          <a:xfrm>
            <a:off x="97975" y="1462675"/>
            <a:ext cx="67314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400"/>
              </a:spcBef>
              <a:spcAft>
                <a:spcPts val="0"/>
              </a:spcAft>
              <a:buSzPts val="1800"/>
              <a:buNone/>
            </a:pPr>
            <a:r>
              <a:rPr b="1" lang="en-US">
                <a:solidFill>
                  <a:schemeClr val="dk1"/>
                </a:solidFill>
              </a:rPr>
              <a:t>Step 1</a:t>
            </a:r>
            <a:endParaRPr b="1">
              <a:solidFill>
                <a:schemeClr val="dk1"/>
              </a:solidFill>
            </a:endParaRPr>
          </a:p>
          <a:p>
            <a:pPr indent="0" lvl="0" marL="0" rtl="0" algn="l">
              <a:lnSpc>
                <a:spcPct val="107000"/>
              </a:lnSpc>
              <a:spcBef>
                <a:spcPts val="1400"/>
              </a:spcBef>
              <a:spcAft>
                <a:spcPts val="0"/>
              </a:spcAft>
              <a:buSzPts val="1800"/>
              <a:buNone/>
            </a:pPr>
            <a:r>
              <a:rPr lang="en-US">
                <a:solidFill>
                  <a:schemeClr val="dk1"/>
                </a:solidFill>
              </a:rPr>
              <a:t>Take a moment to think and reflect on the below questions:</a:t>
            </a:r>
            <a:endParaRPr>
              <a:solidFill>
                <a:schemeClr val="dk1"/>
              </a:solidFill>
            </a:endParaRPr>
          </a:p>
          <a:p>
            <a:pPr indent="-342900" lvl="0" marL="457200" rtl="0" algn="l">
              <a:lnSpc>
                <a:spcPct val="107000"/>
              </a:lnSpc>
              <a:spcBef>
                <a:spcPts val="1400"/>
              </a:spcBef>
              <a:spcAft>
                <a:spcPts val="0"/>
              </a:spcAft>
              <a:buClr>
                <a:schemeClr val="accent2"/>
              </a:buClr>
              <a:buSzPts val="1800"/>
              <a:buChar char="●"/>
            </a:pPr>
            <a:r>
              <a:rPr lang="en-US">
                <a:solidFill>
                  <a:schemeClr val="dk1"/>
                </a:solidFill>
              </a:rPr>
              <a:t>Do I apply the three core areas of LifeComp Framework in my teaching?</a:t>
            </a:r>
            <a:endParaRPr>
              <a:solidFill>
                <a:schemeClr val="dk1"/>
              </a:solidFill>
            </a:endParaRPr>
          </a:p>
          <a:p>
            <a:pPr indent="-342900" lvl="0" marL="457200" rtl="0" algn="l">
              <a:lnSpc>
                <a:spcPct val="107000"/>
              </a:lnSpc>
              <a:spcBef>
                <a:spcPts val="0"/>
              </a:spcBef>
              <a:spcAft>
                <a:spcPts val="0"/>
              </a:spcAft>
              <a:buClr>
                <a:schemeClr val="accent2"/>
              </a:buClr>
              <a:buSzPts val="1800"/>
              <a:buChar char="●"/>
            </a:pPr>
            <a:r>
              <a:rPr lang="en-US">
                <a:solidFill>
                  <a:schemeClr val="dk1"/>
                </a:solidFill>
              </a:rPr>
              <a:t>Should I enhance the use of LifeComp Framework in my teaching? How can I achieve this? </a:t>
            </a:r>
            <a:endParaRPr>
              <a:solidFill>
                <a:schemeClr val="dk1"/>
              </a:solidFill>
            </a:endParaRPr>
          </a:p>
          <a:p>
            <a:pPr indent="-342900" lvl="0" marL="457200" rtl="0" algn="l">
              <a:lnSpc>
                <a:spcPct val="107000"/>
              </a:lnSpc>
              <a:spcBef>
                <a:spcPts val="0"/>
              </a:spcBef>
              <a:spcAft>
                <a:spcPts val="0"/>
              </a:spcAft>
              <a:buClr>
                <a:schemeClr val="accent2"/>
              </a:buClr>
              <a:buSzPts val="1800"/>
              <a:buChar char="●"/>
            </a:pPr>
            <a:r>
              <a:rPr lang="en-US">
                <a:solidFill>
                  <a:schemeClr val="dk1"/>
                </a:solidFill>
              </a:rPr>
              <a:t>Is there an area of DigComp that I am struggling to implement? How can I overcome this struggle?</a:t>
            </a:r>
            <a:endParaRPr>
              <a:solidFill>
                <a:schemeClr val="dk1"/>
              </a:solidFill>
            </a:endParaRPr>
          </a:p>
          <a:p>
            <a:pPr indent="0" lvl="0" marL="0" rtl="0" algn="l">
              <a:lnSpc>
                <a:spcPct val="100000"/>
              </a:lnSpc>
              <a:spcBef>
                <a:spcPts val="800"/>
              </a:spcBef>
              <a:spcAft>
                <a:spcPts val="0"/>
              </a:spcAft>
              <a:buSzPts val="1800"/>
              <a:buNone/>
            </a:pPr>
            <a:r>
              <a:t/>
            </a:r>
            <a:endParaRPr b="1">
              <a:solidFill>
                <a:schemeClr val="dk1"/>
              </a:solidFill>
            </a:endParaRPr>
          </a:p>
          <a:p>
            <a:pPr indent="0" lvl="0" marL="0" rtl="0" algn="l">
              <a:lnSpc>
                <a:spcPct val="100000"/>
              </a:lnSpc>
              <a:spcBef>
                <a:spcPts val="0"/>
              </a:spcBef>
              <a:spcAft>
                <a:spcPts val="0"/>
              </a:spcAft>
              <a:buSzPts val="1800"/>
              <a:buNone/>
            </a:pPr>
            <a:r>
              <a:rPr b="1" lang="en-US">
                <a:solidFill>
                  <a:schemeClr val="dk1"/>
                </a:solidFill>
              </a:rPr>
              <a:t>Step 2</a:t>
            </a:r>
            <a:endParaRPr b="1">
              <a:solidFill>
                <a:schemeClr val="dk1"/>
              </a:solidFill>
            </a:endParaRPr>
          </a:p>
          <a:p>
            <a:pPr indent="0" lvl="0" marL="0" rtl="0" algn="l">
              <a:lnSpc>
                <a:spcPct val="107000"/>
              </a:lnSpc>
              <a:spcBef>
                <a:spcPts val="1400"/>
              </a:spcBef>
              <a:spcAft>
                <a:spcPts val="0"/>
              </a:spcAft>
              <a:buSzPts val="1800"/>
              <a:buNone/>
            </a:pPr>
            <a:r>
              <a:rPr lang="en-US">
                <a:solidFill>
                  <a:schemeClr val="dk1"/>
                </a:solidFill>
              </a:rPr>
              <a:t>On a piece of paper, recreate the table that appears on the slide. </a:t>
            </a:r>
            <a:endParaRPr>
              <a:solidFill>
                <a:schemeClr val="dk1"/>
              </a:solidFill>
            </a:endParaRPr>
          </a:p>
          <a:p>
            <a:pPr indent="0" lvl="0" marL="0" rtl="0" algn="l">
              <a:lnSpc>
                <a:spcPct val="107000"/>
              </a:lnSpc>
              <a:spcBef>
                <a:spcPts val="1400"/>
              </a:spcBef>
              <a:spcAft>
                <a:spcPts val="0"/>
              </a:spcAft>
              <a:buSzPts val="1800"/>
              <a:buNone/>
            </a:pPr>
            <a:r>
              <a:rPr b="1" lang="en-US">
                <a:solidFill>
                  <a:schemeClr val="dk1"/>
                </a:solidFill>
              </a:rPr>
              <a:t>Step 3</a:t>
            </a:r>
            <a:endParaRPr b="1">
              <a:solidFill>
                <a:schemeClr val="dk1"/>
              </a:solidFill>
            </a:endParaRPr>
          </a:p>
          <a:p>
            <a:pPr indent="0" lvl="0" marL="0" rtl="0" algn="l">
              <a:lnSpc>
                <a:spcPct val="107000"/>
              </a:lnSpc>
              <a:spcBef>
                <a:spcPts val="1400"/>
              </a:spcBef>
              <a:spcAft>
                <a:spcPts val="0"/>
              </a:spcAft>
              <a:buSzPts val="1800"/>
              <a:buNone/>
            </a:pPr>
            <a:r>
              <a:rPr lang="en-US">
                <a:solidFill>
                  <a:schemeClr val="dk1"/>
                </a:solidFill>
              </a:rPr>
              <a:t>Write one example of how you implement each core area of the LifeComp Framework in your teaching.</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323" name="Google Shape;323;g3ae6d943e68_0_268"/>
          <p:cNvPicPr preferRelativeResize="0"/>
          <p:nvPr/>
        </p:nvPicPr>
        <p:blipFill rotWithShape="1">
          <a:blip r:embed="rId3">
            <a:alphaModFix/>
          </a:blip>
          <a:srcRect b="0" l="0" r="0" t="0"/>
          <a:stretch/>
        </p:blipFill>
        <p:spPr>
          <a:xfrm>
            <a:off x="6829375" y="3185200"/>
            <a:ext cx="5338025" cy="18442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3ae6d943e68_0_27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Unit 3: The DigComp, LifeComp Frameworks and relation to digital well-being</a:t>
            </a:r>
            <a:endParaRPr sz="2900">
              <a:solidFill>
                <a:srgbClr val="FFFFFF"/>
              </a:solidFill>
            </a:endParaRPr>
          </a:p>
        </p:txBody>
      </p:sp>
      <p:sp>
        <p:nvSpPr>
          <p:cNvPr id="329" name="Google Shape;329;g3ae6d943e68_0_27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3.4 Activity 2 - Identifying DigComp and LifeComp competences</a:t>
            </a:r>
            <a:endParaRPr/>
          </a:p>
        </p:txBody>
      </p:sp>
      <p:sp>
        <p:nvSpPr>
          <p:cNvPr id="330" name="Google Shape;330;g3ae6d943e68_0_276"/>
          <p:cNvSpPr txBox="1"/>
          <p:nvPr>
            <p:ph idx="2" type="body"/>
          </p:nvPr>
        </p:nvSpPr>
        <p:spPr>
          <a:xfrm>
            <a:off x="97975" y="1462675"/>
            <a:ext cx="7411800" cy="5289300"/>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1200"/>
              </a:spcBef>
              <a:spcAft>
                <a:spcPts val="0"/>
              </a:spcAft>
              <a:buSzPts val="1800"/>
              <a:buNone/>
            </a:pPr>
            <a:r>
              <a:rPr lang="en-US">
                <a:solidFill>
                  <a:schemeClr val="dk1"/>
                </a:solidFill>
              </a:rPr>
              <a:t>The goal of this activity is to see how digital skills and personal or social skills work together. </a:t>
            </a:r>
            <a:endParaRPr>
              <a:solidFill>
                <a:schemeClr val="dk1"/>
              </a:solidFill>
            </a:endParaRPr>
          </a:p>
          <a:p>
            <a:pPr indent="0" lvl="0" marL="0" rtl="0" algn="l">
              <a:lnSpc>
                <a:spcPct val="107916"/>
              </a:lnSpc>
              <a:spcBef>
                <a:spcPts val="1200"/>
              </a:spcBef>
              <a:spcAft>
                <a:spcPts val="0"/>
              </a:spcAft>
              <a:buSzPts val="1800"/>
              <a:buNone/>
            </a:pPr>
            <a:r>
              <a:rPr lang="en-US">
                <a:solidFill>
                  <a:schemeClr val="dk1"/>
                </a:solidFill>
              </a:rPr>
              <a:t>It will help you understand where your students need more support when they use technology. </a:t>
            </a:r>
            <a:endParaRPr>
              <a:solidFill>
                <a:schemeClr val="dk1"/>
              </a:solidFill>
            </a:endParaRPr>
          </a:p>
          <a:p>
            <a:pPr indent="0" lvl="0" marL="0" rtl="0" algn="l">
              <a:lnSpc>
                <a:spcPct val="107916"/>
              </a:lnSpc>
              <a:spcBef>
                <a:spcPts val="1200"/>
              </a:spcBef>
              <a:spcAft>
                <a:spcPts val="0"/>
              </a:spcAft>
              <a:buSzPts val="1800"/>
              <a:buNone/>
            </a:pPr>
            <a:r>
              <a:rPr b="1" lang="en-US">
                <a:solidFill>
                  <a:schemeClr val="dk1"/>
                </a:solidFill>
              </a:rPr>
              <a:t>Step 1</a:t>
            </a:r>
            <a:endParaRPr b="1">
              <a:solidFill>
                <a:schemeClr val="dk1"/>
              </a:solidFill>
            </a:endParaRPr>
          </a:p>
          <a:p>
            <a:pPr indent="0" lvl="0" marL="0" rtl="0" algn="l">
              <a:lnSpc>
                <a:spcPct val="107916"/>
              </a:lnSpc>
              <a:spcBef>
                <a:spcPts val="1200"/>
              </a:spcBef>
              <a:spcAft>
                <a:spcPts val="0"/>
              </a:spcAft>
              <a:buSzPts val="1800"/>
              <a:buNone/>
            </a:pPr>
            <a:r>
              <a:rPr lang="en-US">
                <a:solidFill>
                  <a:schemeClr val="dk1"/>
                </a:solidFill>
              </a:rPr>
              <a:t>Read the eight scenarios.</a:t>
            </a:r>
            <a:endParaRPr>
              <a:solidFill>
                <a:schemeClr val="dk1"/>
              </a:solidFill>
            </a:endParaRPr>
          </a:p>
          <a:p>
            <a:pPr indent="0" lvl="0" marL="0" rtl="0" algn="l">
              <a:lnSpc>
                <a:spcPct val="107916"/>
              </a:lnSpc>
              <a:spcBef>
                <a:spcPts val="0"/>
              </a:spcBef>
              <a:spcAft>
                <a:spcPts val="0"/>
              </a:spcAft>
              <a:buSzPts val="1800"/>
              <a:buNone/>
            </a:pPr>
            <a:r>
              <a:t/>
            </a:r>
            <a:endParaRPr>
              <a:solidFill>
                <a:schemeClr val="dk1"/>
              </a:solidFill>
            </a:endParaRPr>
          </a:p>
          <a:p>
            <a:pPr indent="0" lvl="0" marL="0" rtl="0" algn="l">
              <a:lnSpc>
                <a:spcPct val="107916"/>
              </a:lnSpc>
              <a:spcBef>
                <a:spcPts val="0"/>
              </a:spcBef>
              <a:spcAft>
                <a:spcPts val="0"/>
              </a:spcAft>
              <a:buSzPts val="1800"/>
              <a:buNone/>
            </a:pPr>
            <a:r>
              <a:rPr b="1" lang="en-US">
                <a:solidFill>
                  <a:schemeClr val="dk1"/>
                </a:solidFill>
              </a:rPr>
              <a:t>Step 2</a:t>
            </a:r>
            <a:endParaRPr b="1">
              <a:solidFill>
                <a:schemeClr val="dk1"/>
              </a:solidFill>
            </a:endParaRPr>
          </a:p>
          <a:p>
            <a:pPr indent="0" lvl="0" marL="0" rtl="0" algn="l">
              <a:lnSpc>
                <a:spcPct val="107916"/>
              </a:lnSpc>
              <a:spcBef>
                <a:spcPts val="0"/>
              </a:spcBef>
              <a:spcAft>
                <a:spcPts val="0"/>
              </a:spcAft>
              <a:buSzPts val="1800"/>
              <a:buNone/>
            </a:pPr>
            <a:r>
              <a:rPr lang="en-US">
                <a:solidFill>
                  <a:schemeClr val="dk1"/>
                </a:solidFill>
              </a:rPr>
              <a:t>Place each one under DigComp or LifeComp.</a:t>
            </a:r>
            <a:endParaRPr>
              <a:solidFill>
                <a:schemeClr val="dk1"/>
              </a:solidFill>
            </a:endParaRPr>
          </a:p>
          <a:p>
            <a:pPr indent="0" lvl="0" marL="0" rtl="0" algn="l">
              <a:lnSpc>
                <a:spcPct val="107916"/>
              </a:lnSpc>
              <a:spcBef>
                <a:spcPts val="0"/>
              </a:spcBef>
              <a:spcAft>
                <a:spcPts val="0"/>
              </a:spcAft>
              <a:buSzPts val="1800"/>
              <a:buNone/>
            </a:pPr>
            <a:r>
              <a:t/>
            </a:r>
            <a:endParaRPr>
              <a:solidFill>
                <a:schemeClr val="dk1"/>
              </a:solidFill>
            </a:endParaRPr>
          </a:p>
          <a:p>
            <a:pPr indent="0" lvl="0" marL="0" rtl="0" algn="l">
              <a:lnSpc>
                <a:spcPct val="107916"/>
              </a:lnSpc>
              <a:spcBef>
                <a:spcPts val="0"/>
              </a:spcBef>
              <a:spcAft>
                <a:spcPts val="0"/>
              </a:spcAft>
              <a:buSzPts val="1800"/>
              <a:buNone/>
            </a:pPr>
            <a:r>
              <a:rPr lang="en-US">
                <a:solidFill>
                  <a:schemeClr val="dk1"/>
                </a:solidFill>
                <a:highlight>
                  <a:srgbClr val="FFFF00"/>
                </a:highlight>
              </a:rPr>
              <a:t>NEED A SEPARATE SHEET FOR THIS ACTIVITY</a:t>
            </a:r>
            <a:endParaRPr>
              <a:solidFill>
                <a:schemeClr val="dk1"/>
              </a:solidFill>
              <a:highlight>
                <a:srgbClr val="FFFF00"/>
              </a:highlight>
            </a:endParaRPr>
          </a:p>
          <a:p>
            <a:pPr indent="0" lvl="0" marL="0" rtl="0" algn="l">
              <a:lnSpc>
                <a:spcPct val="107000"/>
              </a:lnSpc>
              <a:spcBef>
                <a:spcPts val="1400"/>
              </a:spcBef>
              <a:spcAft>
                <a:spcPts val="0"/>
              </a:spcAft>
              <a:buSzPts val="1800"/>
              <a:buNone/>
            </a:pPr>
            <a:r>
              <a:t/>
            </a:r>
            <a:endParaRPr b="1">
              <a:solidFill>
                <a:schemeClr val="dk1"/>
              </a:solidFill>
            </a:endParaRPr>
          </a:p>
          <a:p>
            <a:pPr indent="0" lvl="0" marL="0" rtl="0" algn="l">
              <a:lnSpc>
                <a:spcPct val="107000"/>
              </a:lnSpc>
              <a:spcBef>
                <a:spcPts val="1400"/>
              </a:spcBef>
              <a:spcAft>
                <a:spcPts val="0"/>
              </a:spcAft>
              <a:buSzPts val="1800"/>
              <a:buNone/>
            </a:pPr>
            <a:r>
              <a:rPr lang="en-US">
                <a:solidFill>
                  <a:schemeClr val="dk1"/>
                </a:solidFill>
              </a:rPr>
              <a:t>After you place each scenario under the most relevant framework, take a moment to think:</a:t>
            </a:r>
            <a:endParaRPr>
              <a:solidFill>
                <a:schemeClr val="dk1"/>
              </a:solidFill>
            </a:endParaRPr>
          </a:p>
          <a:p>
            <a:pPr indent="0" lvl="0" marL="0" rtl="0" algn="l">
              <a:lnSpc>
                <a:spcPct val="107916"/>
              </a:lnSpc>
              <a:spcBef>
                <a:spcPts val="800"/>
              </a:spcBef>
              <a:spcAft>
                <a:spcPts val="0"/>
              </a:spcAft>
              <a:buSzPts val="1800"/>
              <a:buNone/>
            </a:pPr>
            <a:r>
              <a:rPr lang="en-US">
                <a:solidFill>
                  <a:schemeClr val="dk1"/>
                </a:solidFill>
              </a:rPr>
              <a:t>Which specific competencies can be identified from both frameworks?</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331" name="Google Shape;331;g3ae6d943e68_0_276"/>
          <p:cNvPicPr preferRelativeResize="0"/>
          <p:nvPr/>
        </p:nvPicPr>
        <p:blipFill rotWithShape="1">
          <a:blip r:embed="rId3">
            <a:alphaModFix/>
          </a:blip>
          <a:srcRect b="0" l="0" r="0" t="0"/>
          <a:stretch/>
        </p:blipFill>
        <p:spPr>
          <a:xfrm>
            <a:off x="7062750" y="2134664"/>
            <a:ext cx="5245875" cy="35565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g3ae6d943e68_0_28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Unit 3: The DigComp, LifeComp Frameworks and relation to digital well-being</a:t>
            </a:r>
            <a:endParaRPr sz="2900">
              <a:solidFill>
                <a:srgbClr val="FFFFFF"/>
              </a:solidFill>
            </a:endParaRPr>
          </a:p>
        </p:txBody>
      </p:sp>
      <p:sp>
        <p:nvSpPr>
          <p:cNvPr id="337" name="Google Shape;337;g3ae6d943e68_0_28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3.4 Activity 3 - Applying DigComp and LifeComp Frameworks separately in practice</a:t>
            </a:r>
            <a:endParaRPr/>
          </a:p>
        </p:txBody>
      </p:sp>
      <p:sp>
        <p:nvSpPr>
          <p:cNvPr id="338" name="Google Shape;338;g3ae6d943e68_0_284"/>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400"/>
              </a:spcBef>
              <a:spcAft>
                <a:spcPts val="0"/>
              </a:spcAft>
              <a:buSzPts val="1800"/>
              <a:buNone/>
            </a:pPr>
            <a:r>
              <a:rPr lang="en-US">
                <a:solidFill>
                  <a:schemeClr val="dk1"/>
                </a:solidFill>
              </a:rPr>
              <a:t>This activity combines the following competences of DigComp Framework: </a:t>
            </a:r>
            <a:endParaRPr>
              <a:solidFill>
                <a:schemeClr val="dk1"/>
              </a:solidFill>
            </a:endParaRPr>
          </a:p>
          <a:p>
            <a:pPr indent="-342900" lvl="0" marL="457200" rtl="0" algn="l">
              <a:lnSpc>
                <a:spcPct val="107000"/>
              </a:lnSpc>
              <a:spcBef>
                <a:spcPts val="1400"/>
              </a:spcBef>
              <a:spcAft>
                <a:spcPts val="0"/>
              </a:spcAft>
              <a:buClr>
                <a:schemeClr val="dk1"/>
              </a:buClr>
              <a:buSzPts val="1800"/>
              <a:buChar char="●"/>
            </a:pPr>
            <a:r>
              <a:rPr lang="en-US">
                <a:solidFill>
                  <a:schemeClr val="dk1"/>
                </a:solidFill>
              </a:rPr>
              <a:t>Information and Data Literacy</a:t>
            </a:r>
            <a:endParaRPr>
              <a:solidFill>
                <a:schemeClr val="dk1"/>
              </a:solidFill>
            </a:endParaRPr>
          </a:p>
          <a:p>
            <a:pPr indent="-342900" lvl="0" marL="457200" rtl="0" algn="l">
              <a:lnSpc>
                <a:spcPct val="107000"/>
              </a:lnSpc>
              <a:spcBef>
                <a:spcPts val="0"/>
              </a:spcBef>
              <a:spcAft>
                <a:spcPts val="0"/>
              </a:spcAft>
              <a:buClr>
                <a:schemeClr val="dk1"/>
              </a:buClr>
              <a:buSzPts val="1800"/>
              <a:buChar char="●"/>
            </a:pPr>
            <a:r>
              <a:rPr lang="en-US">
                <a:solidFill>
                  <a:schemeClr val="dk1"/>
                </a:solidFill>
              </a:rPr>
              <a:t>Communication and Collaboration</a:t>
            </a:r>
            <a:endParaRPr>
              <a:solidFill>
                <a:schemeClr val="dk1"/>
              </a:solidFill>
            </a:endParaRPr>
          </a:p>
          <a:p>
            <a:pPr indent="-342900" lvl="0" marL="457200" rtl="0" algn="l">
              <a:lnSpc>
                <a:spcPct val="107000"/>
              </a:lnSpc>
              <a:spcBef>
                <a:spcPts val="0"/>
              </a:spcBef>
              <a:spcAft>
                <a:spcPts val="0"/>
              </a:spcAft>
              <a:buClr>
                <a:schemeClr val="dk1"/>
              </a:buClr>
              <a:buSzPts val="1800"/>
              <a:buChar char="●"/>
            </a:pPr>
            <a:r>
              <a:rPr lang="en-US">
                <a:solidFill>
                  <a:schemeClr val="dk1"/>
                </a:solidFill>
              </a:rPr>
              <a:t>Digital Content Creation</a:t>
            </a:r>
            <a:endParaRPr>
              <a:solidFill>
                <a:schemeClr val="dk1"/>
              </a:solidFill>
            </a:endParaRPr>
          </a:p>
          <a:p>
            <a:pPr indent="0" lvl="0" marL="0" rtl="0" algn="l">
              <a:lnSpc>
                <a:spcPct val="107000"/>
              </a:lnSpc>
              <a:spcBef>
                <a:spcPts val="1400"/>
              </a:spcBef>
              <a:spcAft>
                <a:spcPts val="0"/>
              </a:spcAft>
              <a:buSzPts val="1800"/>
              <a:buNone/>
            </a:pPr>
            <a:r>
              <a:t/>
            </a:r>
            <a:endParaRPr>
              <a:solidFill>
                <a:schemeClr val="dk1"/>
              </a:solidFill>
            </a:endParaRPr>
          </a:p>
          <a:p>
            <a:pPr indent="-342900" lvl="0" marL="457200" rtl="0" algn="l">
              <a:lnSpc>
                <a:spcPct val="107000"/>
              </a:lnSpc>
              <a:spcBef>
                <a:spcPts val="800"/>
              </a:spcBef>
              <a:spcAft>
                <a:spcPts val="0"/>
              </a:spcAft>
              <a:buClr>
                <a:srgbClr val="000000"/>
              </a:buClr>
              <a:buSzPts val="1800"/>
              <a:buAutoNum type="arabicPeriod"/>
            </a:pPr>
            <a:r>
              <a:rPr b="1" lang="en-US" u="sng">
                <a:solidFill>
                  <a:srgbClr val="000000"/>
                </a:solidFill>
              </a:rPr>
              <a:t>Applying DigComp Framework by integrating specific competences</a:t>
            </a:r>
            <a:endParaRPr b="1" u="sng">
              <a:solidFill>
                <a:srgbClr val="000000"/>
              </a:solidFill>
            </a:endParaRPr>
          </a:p>
          <a:p>
            <a:pPr indent="0" lvl="0" marL="0" rtl="0" algn="l">
              <a:lnSpc>
                <a:spcPct val="107000"/>
              </a:lnSpc>
              <a:spcBef>
                <a:spcPts val="800"/>
              </a:spcBef>
              <a:spcAft>
                <a:spcPts val="0"/>
              </a:spcAft>
              <a:buSzPts val="1800"/>
              <a:buNone/>
            </a:pPr>
            <a:r>
              <a:t/>
            </a:r>
            <a:endParaRPr b="1" u="sng">
              <a:solidFill>
                <a:srgbClr val="000000"/>
              </a:solidFill>
            </a:endParaRPr>
          </a:p>
          <a:p>
            <a:pPr indent="457200" lvl="0" marL="914400" rtl="0" algn="l">
              <a:lnSpc>
                <a:spcPct val="107000"/>
              </a:lnSpc>
              <a:spcBef>
                <a:spcPts val="1400"/>
              </a:spcBef>
              <a:spcAft>
                <a:spcPts val="0"/>
              </a:spcAft>
              <a:buSzPts val="1800"/>
              <a:buNone/>
            </a:pPr>
            <a:r>
              <a:t/>
            </a:r>
            <a:endParaRPr>
              <a:solidFill>
                <a:schemeClr val="dk1"/>
              </a:solidFill>
            </a:endParaRPr>
          </a:p>
          <a:p>
            <a:pPr indent="457200" lvl="0" marL="914400" rtl="0" algn="ctr">
              <a:lnSpc>
                <a:spcPct val="107000"/>
              </a:lnSpc>
              <a:spcBef>
                <a:spcPts val="1400"/>
              </a:spcBef>
              <a:spcAft>
                <a:spcPts val="0"/>
              </a:spcAft>
              <a:buSzPts val="1800"/>
              <a:buNone/>
            </a:pPr>
            <a:r>
              <a:rPr lang="en-US">
                <a:solidFill>
                  <a:schemeClr val="dk1"/>
                </a:solidFill>
              </a:rPr>
              <a:t>Think how each of the aforementioned competences can be implemented in class. </a:t>
            </a:r>
            <a:endParaRPr>
              <a:solidFill>
                <a:schemeClr val="dk1"/>
              </a:solidFill>
            </a:endParaRPr>
          </a:p>
          <a:p>
            <a:pPr indent="0" lvl="0" marL="0" rtl="0" algn="l">
              <a:lnSpc>
                <a:spcPct val="107000"/>
              </a:lnSpc>
              <a:spcBef>
                <a:spcPts val="800"/>
              </a:spcBef>
              <a:spcAft>
                <a:spcPts val="0"/>
              </a:spcAft>
              <a:buSzPts val="1800"/>
              <a:buNone/>
            </a:pPr>
            <a:r>
              <a:t/>
            </a:r>
            <a:endParaRPr>
              <a:solidFill>
                <a:schemeClr val="dk1"/>
              </a:solidFill>
            </a:endParaRPr>
          </a:p>
          <a:p>
            <a:pPr indent="0" lvl="0" marL="0" rtl="0" algn="l">
              <a:lnSpc>
                <a:spcPct val="107000"/>
              </a:lnSpc>
              <a:spcBef>
                <a:spcPts val="1400"/>
              </a:spcBef>
              <a:spcAft>
                <a:spcPts val="0"/>
              </a:spcAft>
              <a:buSzPts val="1800"/>
              <a:buNone/>
            </a:pPr>
            <a:r>
              <a:t/>
            </a:r>
            <a:endParaRPr>
              <a:solidFill>
                <a:schemeClr val="dk1"/>
              </a:solidFill>
            </a:endParaRPr>
          </a:p>
          <a:p>
            <a:pPr indent="0" lvl="0" marL="0" rtl="0" algn="l">
              <a:lnSpc>
                <a:spcPct val="107916"/>
              </a:lnSpc>
              <a:spcBef>
                <a:spcPts val="800"/>
              </a:spcBef>
              <a:spcAft>
                <a:spcPts val="0"/>
              </a:spcAft>
              <a:buSzPts val="1800"/>
              <a:buNone/>
            </a:pPr>
            <a:r>
              <a:t/>
            </a:r>
            <a:endParaRPr>
              <a:solidFill>
                <a:schemeClr val="dk1"/>
              </a:solidFill>
            </a:endParaRPr>
          </a:p>
          <a:p>
            <a:pPr indent="0" lvl="0" marL="0" rtl="0" algn="l">
              <a:lnSpc>
                <a:spcPct val="107916"/>
              </a:lnSpc>
              <a:spcBef>
                <a:spcPts val="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descr="working and thinking brain line icon vector illustration (Provided by Getty Images)" id="339" name="Google Shape;339;g3ae6d943e68_0_284"/>
          <p:cNvPicPr preferRelativeResize="0"/>
          <p:nvPr/>
        </p:nvPicPr>
        <p:blipFill rotWithShape="1">
          <a:blip r:embed="rId3">
            <a:alphaModFix/>
          </a:blip>
          <a:srcRect b="0" l="0" r="0" t="0"/>
          <a:stretch/>
        </p:blipFill>
        <p:spPr>
          <a:xfrm>
            <a:off x="1380926" y="4199976"/>
            <a:ext cx="1058749" cy="105874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3ae6d943e68_0_29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Unit 3: The DigComp, LifeComp Frameworks and relation to digital well-being</a:t>
            </a:r>
            <a:endParaRPr sz="2900">
              <a:solidFill>
                <a:srgbClr val="FFFFFF"/>
              </a:solidFill>
            </a:endParaRPr>
          </a:p>
        </p:txBody>
      </p:sp>
      <p:sp>
        <p:nvSpPr>
          <p:cNvPr id="345" name="Google Shape;345;g3ae6d943e68_0_29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3.4 Activity 3 - Applying DigComp and LifeComp Frameworks separately in practice</a:t>
            </a:r>
            <a:endParaRPr/>
          </a:p>
        </p:txBody>
      </p:sp>
      <p:sp>
        <p:nvSpPr>
          <p:cNvPr id="346" name="Google Shape;346;g3ae6d943e68_0_299"/>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400"/>
              </a:spcBef>
              <a:spcAft>
                <a:spcPts val="0"/>
              </a:spcAft>
              <a:buSzPts val="1800"/>
              <a:buNone/>
            </a:pPr>
            <a:r>
              <a:rPr lang="en-US">
                <a:solidFill>
                  <a:schemeClr val="dk1"/>
                </a:solidFill>
              </a:rPr>
              <a:t>For example, you can follow the steps to integrate the 2 competences mentioned above with your students:</a:t>
            </a:r>
            <a:endParaRPr>
              <a:solidFill>
                <a:schemeClr val="dk1"/>
              </a:solidFill>
            </a:endParaRPr>
          </a:p>
          <a:p>
            <a:pPr indent="-342900" lvl="0" marL="457200" rtl="0" algn="l">
              <a:lnSpc>
                <a:spcPct val="107000"/>
              </a:lnSpc>
              <a:spcBef>
                <a:spcPts val="1400"/>
              </a:spcBef>
              <a:spcAft>
                <a:spcPts val="0"/>
              </a:spcAft>
              <a:buClr>
                <a:schemeClr val="dk1"/>
              </a:buClr>
              <a:buSzPts val="1800"/>
              <a:buFont typeface="Calibri"/>
              <a:buAutoNum type="arabicPeriod"/>
            </a:pPr>
            <a:r>
              <a:rPr b="1" i="1" lang="en-US">
                <a:solidFill>
                  <a:schemeClr val="dk1"/>
                </a:solidFill>
              </a:rPr>
              <a:t>Information and Data Literacy</a:t>
            </a:r>
            <a:br>
              <a:rPr i="1" lang="en-US">
                <a:solidFill>
                  <a:schemeClr val="dk1"/>
                </a:solidFill>
              </a:rPr>
            </a:br>
            <a:r>
              <a:rPr lang="en-US">
                <a:solidFill>
                  <a:schemeClr val="dk1"/>
                </a:solidFill>
              </a:rPr>
              <a:t>Ask your students to research a current issue online (e.g., environmental challenges). Before they start, guide your students to check whether online resources are reliable and how to credit their sources correctly. </a:t>
            </a:r>
            <a:endParaRPr>
              <a:solidFill>
                <a:schemeClr val="dk1"/>
              </a:solidFill>
            </a:endParaRPr>
          </a:p>
          <a:p>
            <a:pPr indent="0" lvl="0" marL="457200" rtl="0" algn="l">
              <a:lnSpc>
                <a:spcPct val="107000"/>
              </a:lnSpc>
              <a:spcBef>
                <a:spcPts val="1400"/>
              </a:spcBef>
              <a:spcAft>
                <a:spcPts val="0"/>
              </a:spcAft>
              <a:buSzPts val="1800"/>
              <a:buNone/>
            </a:pPr>
            <a:r>
              <a:t/>
            </a:r>
            <a:endParaRPr>
              <a:solidFill>
                <a:schemeClr val="dk1"/>
              </a:solidFill>
            </a:endParaRPr>
          </a:p>
          <a:p>
            <a:pPr indent="-342900" lvl="0" marL="457200" rtl="0" algn="l">
              <a:lnSpc>
                <a:spcPct val="107000"/>
              </a:lnSpc>
              <a:spcBef>
                <a:spcPts val="0"/>
              </a:spcBef>
              <a:spcAft>
                <a:spcPts val="0"/>
              </a:spcAft>
              <a:buClr>
                <a:schemeClr val="dk1"/>
              </a:buClr>
              <a:buSzPts val="1800"/>
              <a:buFont typeface="Calibri"/>
              <a:buAutoNum type="arabicPeriod"/>
            </a:pPr>
            <a:r>
              <a:rPr b="1" lang="en-US">
                <a:solidFill>
                  <a:schemeClr val="dk1"/>
                </a:solidFill>
              </a:rPr>
              <a:t>C</a:t>
            </a:r>
            <a:r>
              <a:rPr b="1" i="1" lang="en-US">
                <a:solidFill>
                  <a:schemeClr val="dk1"/>
                </a:solidFill>
              </a:rPr>
              <a:t>ommunication and Collaboration</a:t>
            </a:r>
            <a:br>
              <a:rPr i="1" lang="en-US">
                <a:solidFill>
                  <a:schemeClr val="dk1"/>
                </a:solidFill>
              </a:rPr>
            </a:br>
            <a:r>
              <a:rPr lang="en-US">
                <a:solidFill>
                  <a:schemeClr val="dk1"/>
                </a:solidFill>
              </a:rPr>
              <a:t>Then, ask them to collaborate in shared documents e.g. google drive, and </a:t>
            </a:r>
            <a:r>
              <a:rPr i="1" lang="en-US">
                <a:solidFill>
                  <a:schemeClr val="dk1"/>
                </a:solidFill>
              </a:rPr>
              <a:t>Digital Content Creation,</a:t>
            </a:r>
            <a:r>
              <a:rPr lang="en-US">
                <a:solidFill>
                  <a:schemeClr val="dk1"/>
                </a:solidFill>
              </a:rPr>
              <a:t> to create a digital presentation. </a:t>
            </a:r>
            <a:endParaRPr>
              <a:solidFill>
                <a:schemeClr val="dk1"/>
              </a:solidFill>
            </a:endParaRPr>
          </a:p>
          <a:p>
            <a:pPr indent="0" lvl="0" marL="0" rtl="0" algn="l">
              <a:lnSpc>
                <a:spcPct val="107916"/>
              </a:lnSpc>
              <a:spcBef>
                <a:spcPts val="800"/>
              </a:spcBef>
              <a:spcAft>
                <a:spcPts val="0"/>
              </a:spcAft>
              <a:buSzPts val="1800"/>
              <a:buNone/>
            </a:pPr>
            <a:r>
              <a:t/>
            </a:r>
            <a:endParaRPr>
              <a:solidFill>
                <a:schemeClr val="dk1"/>
              </a:solidFill>
            </a:endParaRPr>
          </a:p>
          <a:p>
            <a:pPr indent="0" lvl="0" marL="0" rtl="0" algn="l">
              <a:lnSpc>
                <a:spcPct val="107916"/>
              </a:lnSpc>
              <a:spcBef>
                <a:spcPts val="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
        <p:nvSpPr>
          <p:cNvPr id="347" name="Google Shape;347;g3ae6d943e68_0_299"/>
          <p:cNvSpPr txBox="1"/>
          <p:nvPr/>
        </p:nvSpPr>
        <p:spPr>
          <a:xfrm>
            <a:off x="1316725" y="4801375"/>
            <a:ext cx="9507000" cy="1490100"/>
          </a:xfrm>
          <a:prstGeom prst="rect">
            <a:avLst/>
          </a:prstGeom>
          <a:noFill/>
          <a:ln cap="flat" cmpd="sng" w="762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7000"/>
              </a:lnSpc>
              <a:spcBef>
                <a:spcPts val="14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Now, think of another example that would show the implementation of the three aforementioned competences of DigComp Framework in class. </a:t>
            </a:r>
            <a:endParaRPr b="0" i="0" sz="1800" u="none" cap="none" strike="noStrike">
              <a:solidFill>
                <a:schemeClr val="dk1"/>
              </a:solidFill>
              <a:latin typeface="Arial"/>
              <a:ea typeface="Arial"/>
              <a:cs typeface="Arial"/>
              <a:sym typeface="Arial"/>
            </a:endParaRPr>
          </a:p>
          <a:p>
            <a:pPr indent="0" lvl="0" marL="0" marR="0" rtl="0" algn="ctr">
              <a:lnSpc>
                <a:spcPct val="107000"/>
              </a:lnSpc>
              <a:spcBef>
                <a:spcPts val="14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Then, write specific steps that you need to follow such as the example above.</a:t>
            </a:r>
            <a:endParaRPr b="0" i="0" sz="1800" u="none" cap="none" strike="noStrike">
              <a:solidFill>
                <a:schemeClr val="dk1"/>
              </a:solidFill>
              <a:latin typeface="Arial"/>
              <a:ea typeface="Arial"/>
              <a:cs typeface="Arial"/>
              <a:sym typeface="Arial"/>
            </a:endParaRPr>
          </a:p>
          <a:p>
            <a:pPr indent="0" lvl="0" marL="457200" marR="0" rtl="0" algn="ctr">
              <a:lnSpc>
                <a:spcPct val="107000"/>
              </a:lnSpc>
              <a:spcBef>
                <a:spcPts val="1200"/>
              </a:spcBef>
              <a:spcAft>
                <a:spcPts val="120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3ae6d943e68_0_31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Unit 3: The DigComp, LifeComp Frameworks and relation to digital well-being</a:t>
            </a:r>
            <a:endParaRPr sz="2900">
              <a:solidFill>
                <a:srgbClr val="FFFFFF"/>
              </a:solidFill>
            </a:endParaRPr>
          </a:p>
        </p:txBody>
      </p:sp>
      <p:sp>
        <p:nvSpPr>
          <p:cNvPr id="353" name="Google Shape;353;g3ae6d943e68_0_31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3.4 Activity 3 - Applying DigComp and LifeComp Frameworks separately in practice</a:t>
            </a:r>
            <a:endParaRPr/>
          </a:p>
        </p:txBody>
      </p:sp>
      <p:sp>
        <p:nvSpPr>
          <p:cNvPr id="354" name="Google Shape;354;g3ae6d943e68_0_314"/>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400"/>
              </a:spcBef>
              <a:spcAft>
                <a:spcPts val="0"/>
              </a:spcAft>
              <a:buSzPts val="1800"/>
              <a:buNone/>
            </a:pPr>
            <a:r>
              <a:rPr lang="en-US">
                <a:solidFill>
                  <a:schemeClr val="dk1"/>
                </a:solidFill>
              </a:rPr>
              <a:t>This activity reinforces two core areas of LifeComp Personal: Self-Regulation and Social: Empathy, linking emotional awareness to digital behaviour. Think how each of the aforementioned competences can be implemented in class. </a:t>
            </a:r>
            <a:endParaRPr>
              <a:solidFill>
                <a:schemeClr val="dk1"/>
              </a:solidFill>
            </a:endParaRPr>
          </a:p>
          <a:p>
            <a:pPr indent="0" lvl="0" marL="0" rtl="0" algn="l">
              <a:lnSpc>
                <a:spcPct val="107000"/>
              </a:lnSpc>
              <a:spcBef>
                <a:spcPts val="1400"/>
              </a:spcBef>
              <a:spcAft>
                <a:spcPts val="0"/>
              </a:spcAft>
              <a:buSzPts val="1800"/>
              <a:buNone/>
            </a:pPr>
            <a:r>
              <a:t/>
            </a:r>
            <a:endParaRPr>
              <a:solidFill>
                <a:schemeClr val="dk1"/>
              </a:solidFill>
            </a:endParaRPr>
          </a:p>
          <a:p>
            <a:pPr indent="0" lvl="0" marL="0" rtl="0" algn="l">
              <a:lnSpc>
                <a:spcPct val="107000"/>
              </a:lnSpc>
              <a:spcBef>
                <a:spcPts val="1400"/>
              </a:spcBef>
              <a:spcAft>
                <a:spcPts val="0"/>
              </a:spcAft>
              <a:buSzPts val="1800"/>
              <a:buNone/>
            </a:pPr>
            <a:r>
              <a:rPr b="1" lang="en-US">
                <a:solidFill>
                  <a:schemeClr val="dk1"/>
                </a:solidFill>
              </a:rPr>
              <a:t>2. </a:t>
            </a:r>
            <a:r>
              <a:rPr b="1" lang="en-US" u="sng">
                <a:solidFill>
                  <a:schemeClr val="dk1"/>
                </a:solidFill>
              </a:rPr>
              <a:t>Applying LifeComp Framework by integrating specific competences</a:t>
            </a:r>
            <a:endParaRPr b="1" u="sng">
              <a:solidFill>
                <a:schemeClr val="dk1"/>
              </a:solidFill>
            </a:endParaRPr>
          </a:p>
          <a:p>
            <a:pPr indent="0" lvl="0" marL="0" rtl="0" algn="l">
              <a:lnSpc>
                <a:spcPct val="107000"/>
              </a:lnSpc>
              <a:spcBef>
                <a:spcPts val="800"/>
              </a:spcBef>
              <a:spcAft>
                <a:spcPts val="0"/>
              </a:spcAft>
              <a:buSzPts val="1800"/>
              <a:buNone/>
            </a:pPr>
            <a:r>
              <a:t/>
            </a:r>
            <a:endParaRPr b="1" u="sng">
              <a:solidFill>
                <a:srgbClr val="000000"/>
              </a:solidFill>
            </a:endParaRPr>
          </a:p>
          <a:p>
            <a:pPr indent="0" lvl="0" marL="0" rtl="0" algn="l">
              <a:lnSpc>
                <a:spcPct val="107000"/>
              </a:lnSpc>
              <a:spcBef>
                <a:spcPts val="800"/>
              </a:spcBef>
              <a:spcAft>
                <a:spcPts val="0"/>
              </a:spcAft>
              <a:buSzPts val="1800"/>
              <a:buNone/>
            </a:pPr>
            <a:r>
              <a:t/>
            </a:r>
            <a:endParaRPr b="1" u="sng">
              <a:solidFill>
                <a:srgbClr val="000000"/>
              </a:solidFill>
            </a:endParaRPr>
          </a:p>
          <a:p>
            <a:pPr indent="457200" lvl="0" marL="914400" rtl="0" algn="l">
              <a:lnSpc>
                <a:spcPct val="107000"/>
              </a:lnSpc>
              <a:spcBef>
                <a:spcPts val="1400"/>
              </a:spcBef>
              <a:spcAft>
                <a:spcPts val="0"/>
              </a:spcAft>
              <a:buSzPts val="1800"/>
              <a:buNone/>
            </a:pPr>
            <a:r>
              <a:t/>
            </a:r>
            <a:endParaRPr>
              <a:solidFill>
                <a:schemeClr val="dk1"/>
              </a:solidFill>
            </a:endParaRPr>
          </a:p>
          <a:p>
            <a:pPr indent="457200" lvl="0" marL="914400" rtl="0" algn="ctr">
              <a:lnSpc>
                <a:spcPct val="107000"/>
              </a:lnSpc>
              <a:spcBef>
                <a:spcPts val="1400"/>
              </a:spcBef>
              <a:spcAft>
                <a:spcPts val="0"/>
              </a:spcAft>
              <a:buSzPts val="1800"/>
              <a:buNone/>
            </a:pPr>
            <a:r>
              <a:rPr lang="en-US">
                <a:solidFill>
                  <a:schemeClr val="dk1"/>
                </a:solidFill>
              </a:rPr>
              <a:t>Think how each of the aforementioned competences can be implemented in class. </a:t>
            </a:r>
            <a:endParaRPr>
              <a:solidFill>
                <a:schemeClr val="dk1"/>
              </a:solidFill>
            </a:endParaRPr>
          </a:p>
          <a:p>
            <a:pPr indent="0" lvl="0" marL="0" rtl="0" algn="l">
              <a:lnSpc>
                <a:spcPct val="107000"/>
              </a:lnSpc>
              <a:spcBef>
                <a:spcPts val="800"/>
              </a:spcBef>
              <a:spcAft>
                <a:spcPts val="0"/>
              </a:spcAft>
              <a:buSzPts val="1800"/>
              <a:buNone/>
            </a:pPr>
            <a:r>
              <a:t/>
            </a:r>
            <a:endParaRPr>
              <a:solidFill>
                <a:schemeClr val="dk1"/>
              </a:solidFill>
            </a:endParaRPr>
          </a:p>
          <a:p>
            <a:pPr indent="0" lvl="0" marL="0" rtl="0" algn="l">
              <a:lnSpc>
                <a:spcPct val="107000"/>
              </a:lnSpc>
              <a:spcBef>
                <a:spcPts val="1400"/>
              </a:spcBef>
              <a:spcAft>
                <a:spcPts val="0"/>
              </a:spcAft>
              <a:buSzPts val="1800"/>
              <a:buNone/>
            </a:pPr>
            <a:r>
              <a:t/>
            </a:r>
            <a:endParaRPr>
              <a:solidFill>
                <a:schemeClr val="dk1"/>
              </a:solidFill>
            </a:endParaRPr>
          </a:p>
          <a:p>
            <a:pPr indent="0" lvl="0" marL="0" rtl="0" algn="l">
              <a:lnSpc>
                <a:spcPct val="107916"/>
              </a:lnSpc>
              <a:spcBef>
                <a:spcPts val="800"/>
              </a:spcBef>
              <a:spcAft>
                <a:spcPts val="0"/>
              </a:spcAft>
              <a:buSzPts val="1800"/>
              <a:buNone/>
            </a:pPr>
            <a:r>
              <a:t/>
            </a:r>
            <a:endParaRPr>
              <a:solidFill>
                <a:schemeClr val="dk1"/>
              </a:solidFill>
            </a:endParaRPr>
          </a:p>
          <a:p>
            <a:pPr indent="0" lvl="0" marL="0" rtl="0" algn="l">
              <a:lnSpc>
                <a:spcPct val="107916"/>
              </a:lnSpc>
              <a:spcBef>
                <a:spcPts val="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descr="working and thinking brain line icon vector illustration (Provided by Getty Images)" id="355" name="Google Shape;355;g3ae6d943e68_0_314"/>
          <p:cNvPicPr preferRelativeResize="0"/>
          <p:nvPr/>
        </p:nvPicPr>
        <p:blipFill rotWithShape="1">
          <a:blip r:embed="rId3">
            <a:alphaModFix/>
          </a:blip>
          <a:srcRect b="0" l="0" r="0" t="0"/>
          <a:stretch/>
        </p:blipFill>
        <p:spPr>
          <a:xfrm>
            <a:off x="1380926" y="4199976"/>
            <a:ext cx="1058749" cy="105874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g3ae6d943e68_0_30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Unit 3: The DigComp, LifeComp Frameworks and relation to digital well-being</a:t>
            </a:r>
            <a:endParaRPr sz="2900">
              <a:solidFill>
                <a:srgbClr val="FFFFFF"/>
              </a:solidFill>
            </a:endParaRPr>
          </a:p>
        </p:txBody>
      </p:sp>
      <p:sp>
        <p:nvSpPr>
          <p:cNvPr id="361" name="Google Shape;361;g3ae6d943e68_0_30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3.4 Activity 3 - Applying DigComp and LifeComp Frameworks separately in practice</a:t>
            </a:r>
            <a:endParaRPr/>
          </a:p>
        </p:txBody>
      </p:sp>
      <p:sp>
        <p:nvSpPr>
          <p:cNvPr id="362" name="Google Shape;362;g3ae6d943e68_0_307"/>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400"/>
              </a:spcBef>
              <a:spcAft>
                <a:spcPts val="0"/>
              </a:spcAft>
              <a:buSzPts val="1800"/>
              <a:buNone/>
            </a:pPr>
            <a:r>
              <a:rPr lang="en-US">
                <a:solidFill>
                  <a:schemeClr val="dk1"/>
                </a:solidFill>
              </a:rPr>
              <a:t>For example, you can follow the steps to integrate the 2 competences mentioned above with your students:</a:t>
            </a:r>
            <a:endParaRPr>
              <a:solidFill>
                <a:schemeClr val="dk1"/>
              </a:solidFill>
            </a:endParaRPr>
          </a:p>
          <a:p>
            <a:pPr indent="-342900" lvl="0" marL="457200" rtl="0" algn="l">
              <a:lnSpc>
                <a:spcPct val="107000"/>
              </a:lnSpc>
              <a:spcBef>
                <a:spcPts val="1400"/>
              </a:spcBef>
              <a:spcAft>
                <a:spcPts val="0"/>
              </a:spcAft>
              <a:buClr>
                <a:schemeClr val="dk1"/>
              </a:buClr>
              <a:buSzPts val="1800"/>
              <a:buFont typeface="Calibri"/>
              <a:buAutoNum type="arabicPeriod"/>
            </a:pPr>
            <a:r>
              <a:rPr b="1" i="1" lang="en-US">
                <a:solidFill>
                  <a:schemeClr val="dk1"/>
                </a:solidFill>
              </a:rPr>
              <a:t>Self-regulation</a:t>
            </a:r>
            <a:br>
              <a:rPr i="1" lang="en-US">
                <a:solidFill>
                  <a:schemeClr val="dk1"/>
                </a:solidFill>
              </a:rPr>
            </a:br>
            <a:r>
              <a:rPr lang="en-US">
                <a:solidFill>
                  <a:schemeClr val="dk1"/>
                </a:solidFill>
              </a:rPr>
              <a:t>During a class discussion on social media use, ask your students to reflect on how online comments can impact others. </a:t>
            </a:r>
            <a:endParaRPr>
              <a:solidFill>
                <a:schemeClr val="dk1"/>
              </a:solidFill>
            </a:endParaRPr>
          </a:p>
          <a:p>
            <a:pPr indent="0" lvl="0" marL="457200" rtl="0" algn="l">
              <a:lnSpc>
                <a:spcPct val="107000"/>
              </a:lnSpc>
              <a:spcBef>
                <a:spcPts val="1400"/>
              </a:spcBef>
              <a:spcAft>
                <a:spcPts val="0"/>
              </a:spcAft>
              <a:buSzPts val="1800"/>
              <a:buNone/>
            </a:pPr>
            <a:r>
              <a:t/>
            </a:r>
            <a:endParaRPr>
              <a:solidFill>
                <a:schemeClr val="dk1"/>
              </a:solidFill>
            </a:endParaRPr>
          </a:p>
          <a:p>
            <a:pPr indent="-342900" lvl="0" marL="457200" rtl="0" algn="l">
              <a:lnSpc>
                <a:spcPct val="107000"/>
              </a:lnSpc>
              <a:spcBef>
                <a:spcPts val="0"/>
              </a:spcBef>
              <a:spcAft>
                <a:spcPts val="0"/>
              </a:spcAft>
              <a:buClr>
                <a:schemeClr val="dk1"/>
              </a:buClr>
              <a:buSzPts val="1800"/>
              <a:buFont typeface="Calibri"/>
              <a:buAutoNum type="arabicPeriod"/>
            </a:pPr>
            <a:r>
              <a:rPr b="1" i="1" lang="en-US">
                <a:solidFill>
                  <a:schemeClr val="dk1"/>
                </a:solidFill>
              </a:rPr>
              <a:t>Empathy</a:t>
            </a:r>
            <a:br>
              <a:rPr i="1" lang="en-US">
                <a:solidFill>
                  <a:schemeClr val="dk1"/>
                </a:solidFill>
              </a:rPr>
            </a:br>
            <a:r>
              <a:rPr lang="en-US">
                <a:solidFill>
                  <a:schemeClr val="dk1"/>
                </a:solidFill>
              </a:rPr>
              <a:t>Then, lead a dialogue about empathy, emotional regulation, and respectful communication online. </a:t>
            </a:r>
            <a:endParaRPr>
              <a:solidFill>
                <a:schemeClr val="dk1"/>
              </a:solidFill>
            </a:endParaRPr>
          </a:p>
          <a:p>
            <a:pPr indent="0" lvl="0" marL="0" rtl="0" algn="l">
              <a:lnSpc>
                <a:spcPct val="107916"/>
              </a:lnSpc>
              <a:spcBef>
                <a:spcPts val="800"/>
              </a:spcBef>
              <a:spcAft>
                <a:spcPts val="0"/>
              </a:spcAft>
              <a:buSzPts val="1800"/>
              <a:buNone/>
            </a:pPr>
            <a:r>
              <a:t/>
            </a:r>
            <a:endParaRPr>
              <a:solidFill>
                <a:schemeClr val="dk1"/>
              </a:solidFill>
            </a:endParaRPr>
          </a:p>
          <a:p>
            <a:pPr indent="0" lvl="0" marL="0" rtl="0" algn="l">
              <a:lnSpc>
                <a:spcPct val="107916"/>
              </a:lnSpc>
              <a:spcBef>
                <a:spcPts val="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
        <p:nvSpPr>
          <p:cNvPr id="363" name="Google Shape;363;g3ae6d943e68_0_307"/>
          <p:cNvSpPr txBox="1"/>
          <p:nvPr/>
        </p:nvSpPr>
        <p:spPr>
          <a:xfrm>
            <a:off x="1316725" y="4801375"/>
            <a:ext cx="9507000" cy="1490100"/>
          </a:xfrm>
          <a:prstGeom prst="rect">
            <a:avLst/>
          </a:prstGeom>
          <a:noFill/>
          <a:ln cap="flat" cmpd="sng" w="762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7000"/>
              </a:lnSpc>
              <a:spcBef>
                <a:spcPts val="14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Now, think of another example that would show the implementation of the two aforementioned competences of LifeComp Framework in class. </a:t>
            </a:r>
            <a:endParaRPr b="0" i="0" sz="1800" u="none" cap="none" strike="noStrike">
              <a:solidFill>
                <a:schemeClr val="dk1"/>
              </a:solidFill>
              <a:latin typeface="Arial"/>
              <a:ea typeface="Arial"/>
              <a:cs typeface="Arial"/>
              <a:sym typeface="Arial"/>
            </a:endParaRPr>
          </a:p>
          <a:p>
            <a:pPr indent="0" lvl="0" marL="0" marR="0" rtl="0" algn="ctr">
              <a:lnSpc>
                <a:spcPct val="107000"/>
              </a:lnSpc>
              <a:spcBef>
                <a:spcPts val="14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Then, write specific steps that you need to follow such as the example above.</a:t>
            </a:r>
            <a:endParaRPr b="0" i="0" sz="1800" u="none" cap="none" strike="noStrike">
              <a:solidFill>
                <a:schemeClr val="dk1"/>
              </a:solidFill>
              <a:latin typeface="Arial"/>
              <a:ea typeface="Arial"/>
              <a:cs typeface="Arial"/>
              <a:sym typeface="Arial"/>
            </a:endParaRPr>
          </a:p>
          <a:p>
            <a:pPr indent="0" lvl="0" marL="457200" marR="0" rtl="0" algn="ctr">
              <a:lnSpc>
                <a:spcPct val="107000"/>
              </a:lnSpc>
              <a:spcBef>
                <a:spcPts val="1200"/>
              </a:spcBef>
              <a:spcAft>
                <a:spcPts val="120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7"/>
          <p:cNvSpPr txBox="1"/>
          <p:nvPr>
            <p:ph type="ctrTitle"/>
          </p:nvPr>
        </p:nvSpPr>
        <p:spPr>
          <a:xfrm>
            <a:off x="2179875" y="1315350"/>
            <a:ext cx="7832400" cy="3059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lang="en-US" sz="2900"/>
              <a:t>Unit 1</a:t>
            </a:r>
            <a:endParaRPr sz="2900"/>
          </a:p>
          <a:p>
            <a:pPr indent="0" lvl="0" marL="0" rtl="0" algn="ctr">
              <a:lnSpc>
                <a:spcPct val="90000"/>
              </a:lnSpc>
              <a:spcBef>
                <a:spcPts val="0"/>
              </a:spcBef>
              <a:spcAft>
                <a:spcPts val="0"/>
              </a:spcAft>
              <a:buClr>
                <a:schemeClr val="dk1"/>
              </a:buClr>
              <a:buSzPts val="2000"/>
              <a:buFont typeface="Arial"/>
              <a:buNone/>
            </a:pPr>
            <a:r>
              <a:t/>
            </a:r>
            <a:endParaRPr sz="2900"/>
          </a:p>
          <a:p>
            <a:pPr indent="0" lvl="0" marL="0" rtl="0" algn="ctr">
              <a:lnSpc>
                <a:spcPct val="90000"/>
              </a:lnSpc>
              <a:spcBef>
                <a:spcPts val="0"/>
              </a:spcBef>
              <a:spcAft>
                <a:spcPts val="0"/>
              </a:spcAft>
              <a:buClr>
                <a:schemeClr val="dk1"/>
              </a:buClr>
              <a:buSzPts val="2000"/>
              <a:buFont typeface="Arial"/>
              <a:buNone/>
            </a:pPr>
            <a:r>
              <a:t/>
            </a:r>
            <a:endParaRPr sz="2900"/>
          </a:p>
          <a:p>
            <a:pPr indent="0" lvl="0" marL="0" rtl="0" algn="ctr">
              <a:lnSpc>
                <a:spcPct val="90000"/>
              </a:lnSpc>
              <a:spcBef>
                <a:spcPts val="0"/>
              </a:spcBef>
              <a:spcAft>
                <a:spcPts val="0"/>
              </a:spcAft>
              <a:buClr>
                <a:schemeClr val="dk1"/>
              </a:buClr>
              <a:buSzPts val="2000"/>
              <a:buFont typeface="Arial"/>
              <a:buNone/>
            </a:pPr>
            <a:r>
              <a:rPr lang="en-US" sz="2900"/>
              <a:t>Importance of well-being and digital well-being</a:t>
            </a:r>
            <a:endParaRPr sz="29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3ae6d943e68_0_32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Unit 3: The DigComp, LifeComp Frameworks and relation to digital well-being</a:t>
            </a:r>
            <a:endParaRPr sz="2900">
              <a:solidFill>
                <a:srgbClr val="FFFFFF"/>
              </a:solidFill>
            </a:endParaRPr>
          </a:p>
        </p:txBody>
      </p:sp>
      <p:sp>
        <p:nvSpPr>
          <p:cNvPr id="369" name="Google Shape;369;g3ae6d943e68_0_32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3.4 Activity 4 - Connecting and Implementing the Two Frameworks in Class</a:t>
            </a:r>
            <a:endParaRPr/>
          </a:p>
        </p:txBody>
      </p:sp>
      <p:sp>
        <p:nvSpPr>
          <p:cNvPr id="370" name="Google Shape;370;g3ae6d943e68_0_321"/>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rPr lang="en-US">
                <a:solidFill>
                  <a:schemeClr val="dk1"/>
                </a:solidFill>
              </a:rPr>
              <a:t>When used together, DigComp and LifeComp frameworks will help you design learning experiences that are both </a:t>
            </a:r>
            <a:r>
              <a:rPr b="1" lang="en-US">
                <a:solidFill>
                  <a:schemeClr val="dk1"/>
                </a:solidFill>
              </a:rPr>
              <a:t>technically competent</a:t>
            </a:r>
            <a:r>
              <a:rPr lang="en-US">
                <a:solidFill>
                  <a:schemeClr val="dk1"/>
                </a:solidFill>
              </a:rPr>
              <a:t> and </a:t>
            </a:r>
            <a:r>
              <a:rPr b="1" lang="en-US">
                <a:solidFill>
                  <a:schemeClr val="dk1"/>
                </a:solidFill>
              </a:rPr>
              <a:t>emotionally intelligent</a:t>
            </a:r>
            <a:r>
              <a:rPr lang="en-US">
                <a:solidFill>
                  <a:schemeClr val="dk1"/>
                </a:solidFill>
              </a:rPr>
              <a:t>.</a:t>
            </a:r>
            <a:endParaRPr>
              <a:solidFill>
                <a:schemeClr val="dk1"/>
              </a:solidFill>
            </a:endParaRPr>
          </a:p>
          <a:p>
            <a:pPr indent="0" lvl="0" marL="0" rtl="0" algn="l">
              <a:lnSpc>
                <a:spcPct val="107000"/>
              </a:lnSpc>
              <a:spcBef>
                <a:spcPts val="1200"/>
              </a:spcBef>
              <a:spcAft>
                <a:spcPts val="0"/>
              </a:spcAft>
              <a:buSzPts val="1800"/>
              <a:buNone/>
            </a:pPr>
            <a:r>
              <a:rPr lang="en-US">
                <a:solidFill>
                  <a:srgbClr val="000000"/>
                </a:solidFill>
              </a:rPr>
              <a:t>Here is what you need to do:</a:t>
            </a:r>
            <a:endParaRPr>
              <a:solidFill>
                <a:srgbClr val="000000"/>
              </a:solidFill>
            </a:endParaRPr>
          </a:p>
          <a:p>
            <a:pPr indent="0" lvl="0" marL="0" rtl="0" algn="l">
              <a:lnSpc>
                <a:spcPct val="100000"/>
              </a:lnSpc>
              <a:spcBef>
                <a:spcPts val="1200"/>
              </a:spcBef>
              <a:spcAft>
                <a:spcPts val="0"/>
              </a:spcAft>
              <a:buSzPts val="1800"/>
              <a:buNone/>
            </a:pPr>
            <a:r>
              <a:rPr b="1" lang="en-US">
                <a:solidFill>
                  <a:schemeClr val="dk1"/>
                </a:solidFill>
              </a:rPr>
              <a:t>1. Think of a recent learning experience where you used both DigComp and LifeComp elements.</a:t>
            </a:r>
            <a:endParaRPr b="1">
              <a:solidFill>
                <a:schemeClr val="dk1"/>
              </a:solidFill>
            </a:endParaRPr>
          </a:p>
          <a:p>
            <a:pPr indent="0" lvl="0" marL="0" rtl="0" algn="l">
              <a:lnSpc>
                <a:spcPct val="100000"/>
              </a:lnSpc>
              <a:spcBef>
                <a:spcPts val="1200"/>
              </a:spcBef>
              <a:spcAft>
                <a:spcPts val="0"/>
              </a:spcAft>
              <a:buSzPts val="1800"/>
              <a:buNone/>
            </a:pPr>
            <a:r>
              <a:rPr lang="en-US">
                <a:solidFill>
                  <a:schemeClr val="dk1"/>
                </a:solidFill>
              </a:rPr>
              <a:t>Before you write a short example from your class, consider what skills did students practice from DigComp and Life Comp Frameworks? For example, did they combine digital problem-solving with emotional regulation, collaboration, or critical thinking? </a:t>
            </a:r>
            <a:endParaRPr>
              <a:solidFill>
                <a:schemeClr val="dk1"/>
              </a:solidFill>
            </a:endParaRPr>
          </a:p>
          <a:p>
            <a:pPr indent="0" lvl="0" marL="0" rtl="0" algn="l">
              <a:lnSpc>
                <a:spcPct val="100000"/>
              </a:lnSpc>
              <a:spcBef>
                <a:spcPts val="0"/>
              </a:spcBef>
              <a:spcAft>
                <a:spcPts val="0"/>
              </a:spcAft>
              <a:buSzPts val="1800"/>
              <a:buNone/>
            </a:pPr>
            <a:r>
              <a:t/>
            </a:r>
            <a:endParaRPr>
              <a:solidFill>
                <a:schemeClr val="dk1"/>
              </a:solidFill>
            </a:endParaRPr>
          </a:p>
          <a:p>
            <a:pPr indent="0" lvl="0" marL="0" rtl="0" algn="l">
              <a:lnSpc>
                <a:spcPct val="100000"/>
              </a:lnSpc>
              <a:spcBef>
                <a:spcPts val="0"/>
              </a:spcBef>
              <a:spcAft>
                <a:spcPts val="0"/>
              </a:spcAft>
              <a:buSzPts val="1800"/>
              <a:buNone/>
            </a:pPr>
            <a:r>
              <a:rPr b="1" lang="en-US">
                <a:solidFill>
                  <a:schemeClr val="dk1"/>
                </a:solidFill>
              </a:rPr>
              <a:t>2. What challenges did you face when applying both frameworks at the same time? </a:t>
            </a:r>
            <a:endParaRPr b="1">
              <a:solidFill>
                <a:schemeClr val="dk1"/>
              </a:solidFill>
            </a:endParaRPr>
          </a:p>
          <a:p>
            <a:pPr indent="0" lvl="0" marL="0" rtl="0" algn="l">
              <a:lnSpc>
                <a:spcPct val="100000"/>
              </a:lnSpc>
              <a:spcBef>
                <a:spcPts val="0"/>
              </a:spcBef>
              <a:spcAft>
                <a:spcPts val="0"/>
              </a:spcAft>
              <a:buSzPts val="1800"/>
              <a:buNone/>
            </a:pPr>
            <a:r>
              <a:rPr lang="en-US">
                <a:solidFill>
                  <a:schemeClr val="dk1"/>
                </a:solidFill>
              </a:rPr>
              <a:t>Identify at least one challenge that you consider as very important, and suggest ways to address it next time. Consider issues such as time, student readiness, task complexity, or balancing digital skills with social and emotional demands.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
        <p:nvSpPr>
          <p:cNvPr id="371" name="Google Shape;371;g3ae6d943e68_0_321"/>
          <p:cNvSpPr txBox="1"/>
          <p:nvPr/>
        </p:nvSpPr>
        <p:spPr>
          <a:xfrm>
            <a:off x="1316725" y="5514125"/>
            <a:ext cx="9507000" cy="1010700"/>
          </a:xfrm>
          <a:prstGeom prst="rect">
            <a:avLst/>
          </a:prstGeom>
          <a:noFill/>
          <a:ln cap="flat" cmpd="sng" w="762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7000"/>
              </a:lnSpc>
              <a:spcBef>
                <a:spcPts val="12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Your students learn not only </a:t>
            </a:r>
            <a:r>
              <a:rPr b="0" i="1" lang="en-US" sz="1800" u="none" cap="none" strike="noStrike">
                <a:solidFill>
                  <a:schemeClr val="dk1"/>
                </a:solidFill>
                <a:latin typeface="Arial"/>
                <a:ea typeface="Arial"/>
                <a:cs typeface="Arial"/>
                <a:sym typeface="Arial"/>
              </a:rPr>
              <a:t>how</a:t>
            </a:r>
            <a:r>
              <a:rPr b="0" i="0" lang="en-US" sz="1800" u="none" cap="none" strike="noStrike">
                <a:solidFill>
                  <a:schemeClr val="dk1"/>
                </a:solidFill>
                <a:latin typeface="Arial"/>
                <a:ea typeface="Arial"/>
                <a:cs typeface="Arial"/>
                <a:sym typeface="Arial"/>
              </a:rPr>
              <a:t> to use technology but also </a:t>
            </a:r>
            <a:r>
              <a:rPr b="0" i="1" lang="en-US" sz="1800" u="none" cap="none" strike="noStrike">
                <a:solidFill>
                  <a:schemeClr val="dk1"/>
                </a:solidFill>
                <a:latin typeface="Arial"/>
                <a:ea typeface="Arial"/>
                <a:cs typeface="Arial"/>
                <a:sym typeface="Arial"/>
              </a:rPr>
              <a:t>why</a:t>
            </a:r>
            <a:r>
              <a:rPr b="0" i="0" lang="en-US" sz="1800" u="none" cap="none" strike="noStrike">
                <a:solidFill>
                  <a:schemeClr val="dk1"/>
                </a:solidFill>
                <a:latin typeface="Arial"/>
                <a:ea typeface="Arial"/>
                <a:cs typeface="Arial"/>
                <a:sym typeface="Arial"/>
              </a:rPr>
              <a:t> and </a:t>
            </a:r>
            <a:r>
              <a:rPr b="0" i="1" lang="en-US" sz="1800" u="none" cap="none" strike="noStrike">
                <a:solidFill>
                  <a:schemeClr val="dk1"/>
                </a:solidFill>
                <a:latin typeface="Arial"/>
                <a:ea typeface="Arial"/>
                <a:cs typeface="Arial"/>
                <a:sym typeface="Arial"/>
              </a:rPr>
              <a:t>when</a:t>
            </a:r>
            <a:r>
              <a:rPr b="0" i="0" lang="en-US" sz="1800" u="none" cap="none" strike="noStrike">
                <a:solidFill>
                  <a:schemeClr val="dk1"/>
                </a:solidFill>
                <a:latin typeface="Arial"/>
                <a:ea typeface="Arial"/>
                <a:cs typeface="Arial"/>
                <a:sym typeface="Arial"/>
              </a:rPr>
              <a:t> to use it responsibly, maintaining well-being and balance, which is the essence of the </a:t>
            </a:r>
            <a:r>
              <a:rPr b="1" i="0" lang="en-US" sz="1800" u="none" cap="none" strike="noStrike">
                <a:solidFill>
                  <a:schemeClr val="dk1"/>
                </a:solidFill>
                <a:latin typeface="Arial"/>
                <a:ea typeface="Arial"/>
                <a:cs typeface="Arial"/>
                <a:sym typeface="Arial"/>
              </a:rPr>
              <a:t>PERMA-Digital Framework</a:t>
            </a:r>
            <a:r>
              <a:rPr b="0" i="0" lang="en-US" sz="1800" u="none" cap="none" strike="noStrike">
                <a:solidFill>
                  <a:schemeClr val="dk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a:p>
            <a:pPr indent="0" lvl="0" marL="457200" marR="0" rtl="0" algn="ctr">
              <a:lnSpc>
                <a:spcPct val="107000"/>
              </a:lnSpc>
              <a:spcBef>
                <a:spcPts val="1200"/>
              </a:spcBef>
              <a:spcAft>
                <a:spcPts val="120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g3ae6d943e68_0_32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Unit 3: The DigComp, LifeComp Frameworks and relation to digital well-being</a:t>
            </a:r>
            <a:endParaRPr sz="2900">
              <a:solidFill>
                <a:srgbClr val="FFFFFF"/>
              </a:solidFill>
            </a:endParaRPr>
          </a:p>
        </p:txBody>
      </p:sp>
      <p:sp>
        <p:nvSpPr>
          <p:cNvPr id="377" name="Google Shape;377;g3ae6d943e68_0_32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3.5 Linking the two Frameworks (DigComp and LifeComp) to PERMA model</a:t>
            </a:r>
            <a:endParaRPr/>
          </a:p>
        </p:txBody>
      </p:sp>
      <p:sp>
        <p:nvSpPr>
          <p:cNvPr id="378" name="Google Shape;378;g3ae6d943e68_0_329"/>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rPr lang="en-US">
                <a:solidFill>
                  <a:schemeClr val="dk1"/>
                </a:solidFill>
              </a:rPr>
              <a:t>The </a:t>
            </a:r>
            <a:r>
              <a:rPr b="1" lang="en-US">
                <a:solidFill>
                  <a:schemeClr val="dk1"/>
                </a:solidFill>
              </a:rPr>
              <a:t>PERMA model connects naturally with both</a:t>
            </a:r>
            <a:r>
              <a:rPr lang="en-US">
                <a:solidFill>
                  <a:schemeClr val="dk1"/>
                </a:solidFill>
              </a:rPr>
              <a:t> </a:t>
            </a:r>
            <a:r>
              <a:rPr b="1" lang="en-US">
                <a:solidFill>
                  <a:schemeClr val="dk1"/>
                </a:solidFill>
              </a:rPr>
              <a:t>DigComp</a:t>
            </a:r>
            <a:r>
              <a:rPr lang="en-US">
                <a:solidFill>
                  <a:schemeClr val="dk1"/>
                </a:solidFill>
              </a:rPr>
              <a:t> and </a:t>
            </a:r>
            <a:r>
              <a:rPr b="1" lang="en-US">
                <a:solidFill>
                  <a:schemeClr val="dk1"/>
                </a:solidFill>
              </a:rPr>
              <a:t>LifeComp</a:t>
            </a:r>
            <a:r>
              <a:rPr lang="en-US">
                <a:solidFill>
                  <a:schemeClr val="dk1"/>
                </a:solidFill>
              </a:rPr>
              <a:t>, creating a holistic framework for digital well-being and flourishing in education. </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rPr lang="en-US">
                <a:solidFill>
                  <a:schemeClr val="dk1"/>
                </a:solidFill>
              </a:rPr>
              <a:t>Each PERMA element aligns with specific competences that help teachers and students thrive in digital environments. The table below </a:t>
            </a:r>
            <a:r>
              <a:rPr b="1" lang="en-US">
                <a:solidFill>
                  <a:schemeClr val="dk1"/>
                </a:solidFill>
              </a:rPr>
              <a:t>shows the links between each PERMA element with specific competences of DigComp and LifeComp.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g3ae6d943e68_0_33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The DigComp, LifeComp Frameworks and relation to digital well-being</a:t>
            </a:r>
            <a:endParaRPr sz="2700">
              <a:solidFill>
                <a:srgbClr val="FFFFFF"/>
              </a:solidFill>
            </a:endParaRPr>
          </a:p>
        </p:txBody>
      </p:sp>
      <p:sp>
        <p:nvSpPr>
          <p:cNvPr id="384" name="Google Shape;384;g3ae6d943e68_0_33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3.5 Linking the two Frameworks (DigComp and LifeComp) to PERMA model</a:t>
            </a:r>
            <a:endParaRPr/>
          </a:p>
        </p:txBody>
      </p:sp>
      <p:sp>
        <p:nvSpPr>
          <p:cNvPr id="385" name="Google Shape;385;g3ae6d943e68_0_337"/>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386" name="Google Shape;386;g3ae6d943e68_0_337"/>
          <p:cNvPicPr preferRelativeResize="0"/>
          <p:nvPr/>
        </p:nvPicPr>
        <p:blipFill rotWithShape="1">
          <a:blip r:embed="rId3">
            <a:alphaModFix/>
          </a:blip>
          <a:srcRect b="0" l="0" r="0" t="0"/>
          <a:stretch/>
        </p:blipFill>
        <p:spPr>
          <a:xfrm>
            <a:off x="2626563" y="1293875"/>
            <a:ext cx="6938875" cy="3980750"/>
          </a:xfrm>
          <a:prstGeom prst="rect">
            <a:avLst/>
          </a:prstGeom>
          <a:noFill/>
          <a:ln>
            <a:noFill/>
          </a:ln>
        </p:spPr>
      </p:pic>
      <p:pic>
        <p:nvPicPr>
          <p:cNvPr id="387" name="Google Shape;387;g3ae6d943e68_0_337"/>
          <p:cNvPicPr preferRelativeResize="0"/>
          <p:nvPr/>
        </p:nvPicPr>
        <p:blipFill rotWithShape="1">
          <a:blip r:embed="rId4">
            <a:alphaModFix/>
          </a:blip>
          <a:srcRect b="0" l="0" r="0" t="0"/>
          <a:stretch/>
        </p:blipFill>
        <p:spPr>
          <a:xfrm>
            <a:off x="2600800" y="5274625"/>
            <a:ext cx="6938850" cy="117490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g3ae6d943e68_0_34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The DigComp, LifeComp Frameworks and relation to digital well-being</a:t>
            </a:r>
            <a:endParaRPr sz="2700">
              <a:solidFill>
                <a:srgbClr val="FFFFFF"/>
              </a:solidFill>
            </a:endParaRPr>
          </a:p>
        </p:txBody>
      </p:sp>
      <p:sp>
        <p:nvSpPr>
          <p:cNvPr id="393" name="Google Shape;393;g3ae6d943e68_0_34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3.5 Linking the two Frameworks (DigComp and LifeComp) to PERMA model</a:t>
            </a:r>
            <a:endParaRPr/>
          </a:p>
        </p:txBody>
      </p:sp>
      <p:sp>
        <p:nvSpPr>
          <p:cNvPr id="394" name="Google Shape;394;g3ae6d943e68_0_346"/>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395" name="Google Shape;395;g3ae6d943e68_0_346"/>
          <p:cNvPicPr preferRelativeResize="0"/>
          <p:nvPr/>
        </p:nvPicPr>
        <p:blipFill rotWithShape="1">
          <a:blip r:embed="rId3">
            <a:alphaModFix/>
          </a:blip>
          <a:srcRect b="0" l="0" r="0" t="0"/>
          <a:stretch/>
        </p:blipFill>
        <p:spPr>
          <a:xfrm>
            <a:off x="1868436" y="2518338"/>
            <a:ext cx="8455124" cy="31779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3ae6d943e68_0_36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t>Unit 3: The DigComp, LifeComp Frameworks and relation to digital well-being</a:t>
            </a:r>
            <a:endParaRPr sz="3600"/>
          </a:p>
        </p:txBody>
      </p:sp>
      <p:sp>
        <p:nvSpPr>
          <p:cNvPr id="401" name="Google Shape;401;g3ae6d943e68_0_363"/>
          <p:cNvSpPr txBox="1"/>
          <p:nvPr>
            <p:ph idx="1" type="body"/>
          </p:nvPr>
        </p:nvSpPr>
        <p:spPr>
          <a:xfrm>
            <a:off x="97975" y="1462669"/>
            <a:ext cx="5910900" cy="213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sz="1500"/>
              <a:t>Positive Emotions</a:t>
            </a:r>
            <a:endParaRPr b="1" sz="1500"/>
          </a:p>
          <a:p>
            <a:pPr indent="-323850" lvl="0" marL="457200" rtl="0" algn="l">
              <a:lnSpc>
                <a:spcPct val="107000"/>
              </a:lnSpc>
              <a:spcBef>
                <a:spcPts val="1200"/>
              </a:spcBef>
              <a:spcAft>
                <a:spcPts val="0"/>
              </a:spcAft>
              <a:buClr>
                <a:srgbClr val="AA87FF"/>
              </a:buClr>
              <a:buSzPts val="1500"/>
              <a:buFont typeface="Calibri"/>
              <a:buChar char="●"/>
            </a:pPr>
            <a:r>
              <a:rPr lang="en-US" sz="1500"/>
              <a:t>Aligns with </a:t>
            </a:r>
            <a:r>
              <a:rPr b="1" lang="en-US" sz="1500"/>
              <a:t>LifeComp</a:t>
            </a:r>
            <a:r>
              <a:rPr lang="en-US" sz="1500"/>
              <a:t>’s emotional regulation competencies, helping learners recognise and manage their feelings when using digital tools. Encouraging gratitude and optimism online can reduce stress and promote confidence in digital spaces. This is in line with Safety Competence of </a:t>
            </a:r>
            <a:r>
              <a:rPr b="1" lang="en-US" sz="1500"/>
              <a:t>DigComp </a:t>
            </a:r>
            <a:r>
              <a:rPr lang="en-US" sz="1500"/>
              <a:t>Framework. </a:t>
            </a:r>
            <a:endParaRPr sz="1500"/>
          </a:p>
          <a:p>
            <a:pPr indent="0" lvl="0" marL="457200" rtl="0" algn="l">
              <a:lnSpc>
                <a:spcPct val="100000"/>
              </a:lnSpc>
              <a:spcBef>
                <a:spcPts val="0"/>
              </a:spcBef>
              <a:spcAft>
                <a:spcPts val="0"/>
              </a:spcAft>
              <a:buSzPts val="1800"/>
              <a:buNone/>
            </a:pPr>
            <a:r>
              <a:t/>
            </a:r>
            <a:endParaRPr b="1" sz="1500"/>
          </a:p>
          <a:p>
            <a:pPr indent="0" lvl="0" marL="0" rtl="0" algn="l">
              <a:lnSpc>
                <a:spcPct val="100000"/>
              </a:lnSpc>
              <a:spcBef>
                <a:spcPts val="1200"/>
              </a:spcBef>
              <a:spcAft>
                <a:spcPts val="0"/>
              </a:spcAft>
              <a:buSzPts val="1800"/>
              <a:buNone/>
            </a:pPr>
            <a:r>
              <a:t/>
            </a:r>
            <a:endParaRPr sz="1500"/>
          </a:p>
          <a:p>
            <a:pPr indent="0" lvl="0" marL="0" rtl="0" algn="l">
              <a:lnSpc>
                <a:spcPct val="100000"/>
              </a:lnSpc>
              <a:spcBef>
                <a:spcPts val="1200"/>
              </a:spcBef>
              <a:spcAft>
                <a:spcPts val="0"/>
              </a:spcAft>
              <a:buSzPts val="1800"/>
              <a:buNone/>
            </a:pPr>
            <a:r>
              <a:t/>
            </a:r>
            <a:endParaRPr sz="1500"/>
          </a:p>
          <a:p>
            <a:pPr indent="0" lvl="0" marL="0" rtl="0" algn="l">
              <a:lnSpc>
                <a:spcPct val="100000"/>
              </a:lnSpc>
              <a:spcBef>
                <a:spcPts val="1200"/>
              </a:spcBef>
              <a:spcAft>
                <a:spcPts val="1200"/>
              </a:spcAft>
              <a:buSzPts val="1800"/>
              <a:buNone/>
            </a:pPr>
            <a:r>
              <a:t/>
            </a:r>
            <a:endParaRPr sz="1500"/>
          </a:p>
        </p:txBody>
      </p:sp>
      <p:sp>
        <p:nvSpPr>
          <p:cNvPr id="402" name="Google Shape;402;g3ae6d943e68_0_363"/>
          <p:cNvSpPr txBox="1"/>
          <p:nvPr>
            <p:ph idx="2" type="body"/>
          </p:nvPr>
        </p:nvSpPr>
        <p:spPr>
          <a:xfrm>
            <a:off x="97975" y="3533793"/>
            <a:ext cx="5910900" cy="19662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rPr b="1" lang="en-US" sz="1500"/>
              <a:t>Relationships</a:t>
            </a:r>
            <a:endParaRPr sz="1500"/>
          </a:p>
          <a:p>
            <a:pPr indent="-323850" lvl="0" marL="457200" rtl="0" algn="l">
              <a:lnSpc>
                <a:spcPct val="107000"/>
              </a:lnSpc>
              <a:spcBef>
                <a:spcPts val="0"/>
              </a:spcBef>
              <a:spcAft>
                <a:spcPts val="0"/>
              </a:spcAft>
              <a:buClr>
                <a:srgbClr val="AA87FF"/>
              </a:buClr>
              <a:buSzPts val="1500"/>
              <a:buFont typeface="Calibri"/>
              <a:buChar char="●"/>
            </a:pPr>
            <a:r>
              <a:rPr b="1" lang="en-US" sz="1500"/>
              <a:t>DigComp </a:t>
            </a:r>
            <a:r>
              <a:rPr lang="en-US" sz="1500"/>
              <a:t>promotes collaborative communication, while </a:t>
            </a:r>
            <a:r>
              <a:rPr b="1" lang="en-US" sz="1500"/>
              <a:t>LifeComp </a:t>
            </a:r>
            <a:r>
              <a:rPr lang="en-US" sz="1500"/>
              <a:t>supports empathy and social awareness. Together, they help learners build trust, inclusion, and respect in online and blended learning communities.</a:t>
            </a:r>
            <a:endParaRPr b="1" sz="1500"/>
          </a:p>
        </p:txBody>
      </p:sp>
      <p:sp>
        <p:nvSpPr>
          <p:cNvPr id="403" name="Google Shape;403;g3ae6d943e68_0_363"/>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3.5 Linking the two Frameworks (DigComp and LifeComp) to PERMA model</a:t>
            </a:r>
            <a:endParaRPr/>
          </a:p>
        </p:txBody>
      </p:sp>
      <p:sp>
        <p:nvSpPr>
          <p:cNvPr id="404" name="Google Shape;404;g3ae6d943e68_0_363"/>
          <p:cNvSpPr txBox="1"/>
          <p:nvPr>
            <p:ph idx="1" type="body"/>
          </p:nvPr>
        </p:nvSpPr>
        <p:spPr>
          <a:xfrm>
            <a:off x="6281100" y="1405474"/>
            <a:ext cx="5910900" cy="19662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rPr b="1" lang="en-US" sz="1500"/>
              <a:t>Engagement</a:t>
            </a:r>
            <a:endParaRPr b="1" sz="1500"/>
          </a:p>
          <a:p>
            <a:pPr indent="-323850" lvl="0" marL="457200" rtl="0" algn="l">
              <a:lnSpc>
                <a:spcPct val="107000"/>
              </a:lnSpc>
              <a:spcBef>
                <a:spcPts val="0"/>
              </a:spcBef>
              <a:spcAft>
                <a:spcPts val="0"/>
              </a:spcAft>
              <a:buClr>
                <a:srgbClr val="AA87FF"/>
              </a:buClr>
              <a:buSzPts val="1500"/>
              <a:buFont typeface="Calibri"/>
              <a:buChar char="●"/>
            </a:pPr>
            <a:r>
              <a:rPr lang="en-US" sz="1500"/>
              <a:t>Connects with </a:t>
            </a:r>
            <a:r>
              <a:rPr b="1" lang="en-US" sz="1500"/>
              <a:t>DigComp</a:t>
            </a:r>
            <a:r>
              <a:rPr lang="en-US" sz="1500"/>
              <a:t>’s digital content creation and problem-solving areas, where students experience flow and satisfaction by engaging deeply with meaningful digital projects and creative learning activities. The creation of a digital project can make students feel better and enhance their well-being and confidence which is linked to</a:t>
            </a:r>
            <a:r>
              <a:rPr b="1" lang="en-US" sz="1500"/>
              <a:t> LifeComp</a:t>
            </a:r>
            <a:r>
              <a:rPr lang="en-US" sz="1500"/>
              <a:t> Framework. </a:t>
            </a:r>
            <a:endParaRPr b="1" sz="1500"/>
          </a:p>
        </p:txBody>
      </p:sp>
      <p:sp>
        <p:nvSpPr>
          <p:cNvPr id="405" name="Google Shape;405;g3ae6d943e68_0_363"/>
          <p:cNvSpPr txBox="1"/>
          <p:nvPr>
            <p:ph idx="2" type="body"/>
          </p:nvPr>
        </p:nvSpPr>
        <p:spPr>
          <a:xfrm>
            <a:off x="6281100" y="3549718"/>
            <a:ext cx="5910900" cy="19662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rPr b="1" lang="en-US" sz="1500"/>
              <a:t>Meaning</a:t>
            </a:r>
            <a:endParaRPr sz="1500"/>
          </a:p>
          <a:p>
            <a:pPr indent="-323850" lvl="0" marL="457200" rtl="0" algn="l">
              <a:lnSpc>
                <a:spcPct val="107000"/>
              </a:lnSpc>
              <a:spcBef>
                <a:spcPts val="0"/>
              </a:spcBef>
              <a:spcAft>
                <a:spcPts val="0"/>
              </a:spcAft>
              <a:buClr>
                <a:srgbClr val="AA87FF"/>
              </a:buClr>
              <a:buSzPts val="1500"/>
              <a:buFont typeface="Calibri"/>
              <a:buChar char="●"/>
            </a:pPr>
            <a:r>
              <a:rPr lang="en-US" sz="1500"/>
              <a:t>Supported by </a:t>
            </a:r>
            <a:r>
              <a:rPr b="1" lang="en-US" sz="1500"/>
              <a:t>LifeComp</a:t>
            </a:r>
            <a:r>
              <a:rPr lang="en-US" sz="1500"/>
              <a:t>’s personal and social competence areas, where learners connect their digital actions to values, identity, and purpose. Teachers can design tasks that let students explore how technology contributes to real-world goals and community impact. This is linked to Problem solving competence and Information and Data Literacy of </a:t>
            </a:r>
            <a:r>
              <a:rPr b="1" lang="en-US" sz="1500"/>
              <a:t>DigComp</a:t>
            </a:r>
            <a:r>
              <a:rPr lang="en-US" sz="1500"/>
              <a:t> Framework. </a:t>
            </a:r>
            <a:endParaRPr b="1" sz="1500"/>
          </a:p>
        </p:txBody>
      </p:sp>
      <p:sp>
        <p:nvSpPr>
          <p:cNvPr id="406" name="Google Shape;406;g3ae6d943e68_0_363"/>
          <p:cNvSpPr txBox="1"/>
          <p:nvPr>
            <p:ph idx="2" type="body"/>
          </p:nvPr>
        </p:nvSpPr>
        <p:spPr>
          <a:xfrm>
            <a:off x="3131575" y="5573075"/>
            <a:ext cx="7974300" cy="11721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rPr b="1" lang="en-US" sz="1500"/>
              <a:t>Accomplishment</a:t>
            </a:r>
            <a:endParaRPr sz="1500"/>
          </a:p>
          <a:p>
            <a:pPr indent="-323850" lvl="0" marL="457200" rtl="0" algn="l">
              <a:lnSpc>
                <a:spcPct val="107000"/>
              </a:lnSpc>
              <a:spcBef>
                <a:spcPts val="1200"/>
              </a:spcBef>
              <a:spcAft>
                <a:spcPts val="1200"/>
              </a:spcAft>
              <a:buClr>
                <a:srgbClr val="AA87FF"/>
              </a:buClr>
              <a:buSzPts val="1500"/>
              <a:buFont typeface="Calibri"/>
              <a:buChar char="●"/>
            </a:pPr>
            <a:r>
              <a:rPr lang="en-US" sz="1500"/>
              <a:t>Linked to </a:t>
            </a:r>
            <a:r>
              <a:rPr b="1" lang="en-US" sz="1500"/>
              <a:t>DigComp</a:t>
            </a:r>
            <a:r>
              <a:rPr lang="en-US" sz="1500"/>
              <a:t>’s goal-setting and self-assessment skills, helping learners track their digital progress and celebrate milestones. Combined with</a:t>
            </a:r>
            <a:r>
              <a:rPr b="1" lang="en-US" sz="1500"/>
              <a:t> LifeComp</a:t>
            </a:r>
            <a:r>
              <a:rPr lang="en-US" sz="1500"/>
              <a:t>’s self-regulation, it encourages perseverance, confidence, and pride in achievement.</a:t>
            </a:r>
            <a:endParaRPr b="1" sz="1500"/>
          </a:p>
        </p:txBody>
      </p:sp>
      <p:cxnSp>
        <p:nvCxnSpPr>
          <p:cNvPr id="407" name="Google Shape;407;g3ae6d943e68_0_363"/>
          <p:cNvCxnSpPr/>
          <p:nvPr/>
        </p:nvCxnSpPr>
        <p:spPr>
          <a:xfrm>
            <a:off x="220300" y="3479550"/>
            <a:ext cx="11838300" cy="19500"/>
          </a:xfrm>
          <a:prstGeom prst="straightConnector1">
            <a:avLst/>
          </a:prstGeom>
          <a:noFill/>
          <a:ln cap="flat" cmpd="sng" w="9525">
            <a:solidFill>
              <a:schemeClr val="accent2"/>
            </a:solidFill>
            <a:prstDash val="solid"/>
            <a:round/>
            <a:headEnd len="sm" w="sm" type="none"/>
            <a:tailEnd len="sm" w="sm" type="none"/>
          </a:ln>
        </p:spPr>
      </p:cxnSp>
      <p:cxnSp>
        <p:nvCxnSpPr>
          <p:cNvPr id="408" name="Google Shape;408;g3ae6d943e68_0_363"/>
          <p:cNvCxnSpPr>
            <a:stCxn id="403" idx="2"/>
          </p:cNvCxnSpPr>
          <p:nvPr/>
        </p:nvCxnSpPr>
        <p:spPr>
          <a:xfrm>
            <a:off x="6070220" y="1405472"/>
            <a:ext cx="20700" cy="3978900"/>
          </a:xfrm>
          <a:prstGeom prst="straightConnector1">
            <a:avLst/>
          </a:prstGeom>
          <a:noFill/>
          <a:ln cap="flat" cmpd="sng" w="9525">
            <a:solidFill>
              <a:schemeClr val="accent2"/>
            </a:solidFill>
            <a:prstDash val="solid"/>
            <a:round/>
            <a:headEnd len="sm" w="sm" type="none"/>
            <a:tailEnd len="sm" w="sm" type="none"/>
          </a:ln>
        </p:spPr>
      </p:cxnSp>
      <p:cxnSp>
        <p:nvCxnSpPr>
          <p:cNvPr id="409" name="Google Shape;409;g3ae6d943e68_0_363"/>
          <p:cNvCxnSpPr/>
          <p:nvPr/>
        </p:nvCxnSpPr>
        <p:spPr>
          <a:xfrm>
            <a:off x="176850" y="5534750"/>
            <a:ext cx="11838300" cy="19500"/>
          </a:xfrm>
          <a:prstGeom prst="straightConnector1">
            <a:avLst/>
          </a:prstGeom>
          <a:noFill/>
          <a:ln cap="flat" cmpd="sng" w="9525">
            <a:solidFill>
              <a:schemeClr val="accent2"/>
            </a:solidFill>
            <a:prstDash val="solid"/>
            <a:round/>
            <a:headEnd len="sm" w="sm" type="none"/>
            <a:tailEnd len="sm" w="sm" type="none"/>
          </a:ln>
        </p:spPr>
      </p:cxn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g3ae6d943e68_0_35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The DigComp, LifeComp Frameworks and relation to digital well-being</a:t>
            </a:r>
            <a:endParaRPr sz="2700">
              <a:solidFill>
                <a:srgbClr val="FFFFFF"/>
              </a:solidFill>
            </a:endParaRPr>
          </a:p>
        </p:txBody>
      </p:sp>
      <p:sp>
        <p:nvSpPr>
          <p:cNvPr id="415" name="Google Shape;415;g3ae6d943e68_0_35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3.5 Linking the two Frameworks (DigComp and LifeComp) to PERMA model</a:t>
            </a:r>
            <a:endParaRPr/>
          </a:p>
        </p:txBody>
      </p:sp>
      <p:sp>
        <p:nvSpPr>
          <p:cNvPr id="416" name="Google Shape;416;g3ae6d943e68_0_355"/>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400"/>
              </a:spcBef>
              <a:spcAft>
                <a:spcPts val="0"/>
              </a:spcAft>
              <a:buSzPts val="1800"/>
              <a:buNone/>
            </a:pPr>
            <a:r>
              <a:rPr lang="en-US" sz="2700">
                <a:solidFill>
                  <a:schemeClr val="dk1"/>
                </a:solidFill>
              </a:rPr>
              <a:t>By connecting PERMA model, DigComp, and LifeComp Frameworks, you can design learning experiences that address both competence and character, ensuring that digital skills contribute to long-term well-being rather than just short-term performance.</a:t>
            </a:r>
            <a:endParaRPr sz="2700">
              <a:solidFill>
                <a:schemeClr val="dk1"/>
              </a:solidFill>
            </a:endParaRPr>
          </a:p>
          <a:p>
            <a:pPr indent="0" lvl="0" marL="0" rtl="0" algn="l">
              <a:lnSpc>
                <a:spcPct val="100000"/>
              </a:lnSpc>
              <a:spcBef>
                <a:spcPts val="8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descr="connection (Provided by Getty Images)" id="417" name="Google Shape;417;g3ae6d943e68_0_355"/>
          <p:cNvPicPr preferRelativeResize="0"/>
          <p:nvPr/>
        </p:nvPicPr>
        <p:blipFill rotWithShape="1">
          <a:blip r:embed="rId3">
            <a:alphaModFix/>
          </a:blip>
          <a:srcRect b="0" l="0" r="0" t="0"/>
          <a:stretch/>
        </p:blipFill>
        <p:spPr>
          <a:xfrm>
            <a:off x="5360033" y="1812574"/>
            <a:ext cx="1471949" cy="147194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g3ae6d943e68_0_37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The DigComp, LifeComp Frameworks and relation to digital well-being</a:t>
            </a:r>
            <a:endParaRPr sz="2700">
              <a:solidFill>
                <a:srgbClr val="FFFFFF"/>
              </a:solidFill>
            </a:endParaRPr>
          </a:p>
        </p:txBody>
      </p:sp>
      <p:sp>
        <p:nvSpPr>
          <p:cNvPr id="423" name="Google Shape;423;g3ae6d943e68_0_37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3.6 Internal and External Factors of the PERMA-Digital Framework</a:t>
            </a:r>
            <a:endParaRPr/>
          </a:p>
        </p:txBody>
      </p:sp>
      <p:sp>
        <p:nvSpPr>
          <p:cNvPr id="424" name="Google Shape;424;g3ae6d943e68_0_377"/>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425" name="Google Shape;425;g3ae6d943e68_0_377"/>
          <p:cNvPicPr preferRelativeResize="0"/>
          <p:nvPr/>
        </p:nvPicPr>
        <p:blipFill rotWithShape="1">
          <a:blip r:embed="rId3">
            <a:alphaModFix/>
          </a:blip>
          <a:srcRect b="0" l="0" r="0" t="0"/>
          <a:stretch/>
        </p:blipFill>
        <p:spPr>
          <a:xfrm>
            <a:off x="2605463" y="1462700"/>
            <a:ext cx="6929526" cy="51908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g3ae6d943e68_0_471"/>
          <p:cNvSpPr txBox="1"/>
          <p:nvPr>
            <p:ph type="ctrTitle"/>
          </p:nvPr>
        </p:nvSpPr>
        <p:spPr>
          <a:xfrm>
            <a:off x="2179875" y="1244077"/>
            <a:ext cx="7832400" cy="3293400"/>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chemeClr val="accent1"/>
              </a:buClr>
              <a:buSzPts val="2400"/>
              <a:buFont typeface="Arial"/>
              <a:buNone/>
            </a:pPr>
            <a:r>
              <a:t/>
            </a:r>
            <a:endParaRPr sz="2400">
              <a:solidFill>
                <a:schemeClr val="accent1"/>
              </a:solidFill>
            </a:endParaRPr>
          </a:p>
          <a:p>
            <a:pPr indent="0" lvl="0" marL="0" rtl="0" algn="just">
              <a:lnSpc>
                <a:spcPct val="90000"/>
              </a:lnSpc>
              <a:spcBef>
                <a:spcPts val="0"/>
              </a:spcBef>
              <a:spcAft>
                <a:spcPts val="0"/>
              </a:spcAft>
              <a:buClr>
                <a:schemeClr val="accent1"/>
              </a:buClr>
              <a:buSzPts val="2400"/>
              <a:buFont typeface="Arial"/>
              <a:buNone/>
            </a:pPr>
            <a:r>
              <a:t/>
            </a:r>
            <a:endParaRPr sz="2400">
              <a:solidFill>
                <a:schemeClr val="accent1"/>
              </a:solidFill>
            </a:endParaRPr>
          </a:p>
          <a:p>
            <a:pPr indent="0" lvl="0" marL="0" rtl="0" algn="just">
              <a:lnSpc>
                <a:spcPct val="90000"/>
              </a:lnSpc>
              <a:spcBef>
                <a:spcPts val="0"/>
              </a:spcBef>
              <a:spcAft>
                <a:spcPts val="0"/>
              </a:spcAft>
              <a:buClr>
                <a:schemeClr val="accent1"/>
              </a:buClr>
              <a:buSzPts val="2400"/>
              <a:buFont typeface="Arial"/>
              <a:buNone/>
            </a:pPr>
            <a:r>
              <a:t/>
            </a:r>
            <a:endParaRPr sz="2400">
              <a:solidFill>
                <a:schemeClr val="accent1"/>
              </a:solidFill>
            </a:endParaRPr>
          </a:p>
          <a:p>
            <a:pPr indent="0" lvl="0" marL="0" rtl="0" algn="ctr">
              <a:lnSpc>
                <a:spcPct val="90000"/>
              </a:lnSpc>
              <a:spcBef>
                <a:spcPts val="0"/>
              </a:spcBef>
              <a:spcAft>
                <a:spcPts val="0"/>
              </a:spcAft>
              <a:buClr>
                <a:schemeClr val="accent2"/>
              </a:buClr>
              <a:buSzPts val="2000"/>
              <a:buFont typeface="Arial"/>
              <a:buNone/>
            </a:pPr>
            <a:r>
              <a:rPr b="1" lang="en-US"/>
              <a:t>Internal Factors</a:t>
            </a:r>
            <a:endParaRPr b="1"/>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g3ae6d943e68_0_38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Unit 3: The DigComp, LifeComp Frameworks and relation to digital well-being</a:t>
            </a:r>
            <a:endParaRPr sz="2900">
              <a:solidFill>
                <a:srgbClr val="FFFFFF"/>
              </a:solidFill>
            </a:endParaRPr>
          </a:p>
        </p:txBody>
      </p:sp>
      <p:sp>
        <p:nvSpPr>
          <p:cNvPr id="436" name="Google Shape;436;g3ae6d943e68_0_38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3.6 Internal and External Factors of the PERMA-Digital Framework</a:t>
            </a:r>
            <a:endParaRPr/>
          </a:p>
        </p:txBody>
      </p:sp>
      <p:sp>
        <p:nvSpPr>
          <p:cNvPr id="437" name="Google Shape;437;g3ae6d943e68_0_386"/>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b="1" u="sng">
              <a:solidFill>
                <a:schemeClr val="dk1"/>
              </a:solidFill>
            </a:endParaRPr>
          </a:p>
          <a:p>
            <a:pPr indent="0" lvl="0" marL="0" rtl="0" algn="l">
              <a:lnSpc>
                <a:spcPct val="107000"/>
              </a:lnSpc>
              <a:spcBef>
                <a:spcPts val="1200"/>
              </a:spcBef>
              <a:spcAft>
                <a:spcPts val="0"/>
              </a:spcAft>
              <a:buSzPts val="1800"/>
              <a:buNone/>
            </a:pPr>
            <a:r>
              <a:rPr lang="en-US">
                <a:solidFill>
                  <a:schemeClr val="dk1"/>
                </a:solidFill>
              </a:rPr>
              <a:t>Internal factors refer to the five elements of the PERMA model, comprising Positive Emotions, Engagement, Relationships, Meaning, and Accomplishment. These </a:t>
            </a:r>
            <a:r>
              <a:rPr b="1" lang="en-US">
                <a:solidFill>
                  <a:schemeClr val="dk1"/>
                </a:solidFill>
              </a:rPr>
              <a:t>internal factors</a:t>
            </a:r>
            <a:r>
              <a:rPr lang="en-US">
                <a:solidFill>
                  <a:schemeClr val="dk1"/>
                </a:solidFill>
              </a:rPr>
              <a:t> that can be actively nurtured and </a:t>
            </a:r>
            <a:r>
              <a:rPr b="1" lang="en-US">
                <a:solidFill>
                  <a:schemeClr val="dk1"/>
                </a:solidFill>
              </a:rPr>
              <a:t>developed through education and parenting.</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rPr lang="en-US">
                <a:solidFill>
                  <a:schemeClr val="dk1"/>
                </a:solidFill>
              </a:rPr>
              <a:t>Therefore, PERMA elements represent the internal factors of digital well-being, concentrating on the individual level. Each PERMA element is  linked closely to LifeComp’s personal and social competences and to DigComp’s focus on responsible, purposeful digital use.</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rPr b="1" lang="en-US" sz="2200">
                <a:solidFill>
                  <a:schemeClr val="dk1"/>
                </a:solidFill>
              </a:rPr>
              <a:t>In sum, they are the factors you influence most directly through learning activities, routines, and modelling.</a:t>
            </a:r>
            <a:endParaRPr b="1" sz="2200">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g3ae6d943e68_0_40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Unit 3: The DigComp, LifeComp Frameworks and relation to digital well-being</a:t>
            </a:r>
            <a:endParaRPr sz="2900">
              <a:solidFill>
                <a:srgbClr val="FFFFFF"/>
              </a:solidFill>
            </a:endParaRPr>
          </a:p>
        </p:txBody>
      </p:sp>
      <p:sp>
        <p:nvSpPr>
          <p:cNvPr id="443" name="Google Shape;443;g3ae6d943e68_0_40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3.6 Internal and External Factors of the PERMA-Digital Framework</a:t>
            </a:r>
            <a:endParaRPr/>
          </a:p>
        </p:txBody>
      </p:sp>
      <p:sp>
        <p:nvSpPr>
          <p:cNvPr id="444" name="Google Shape;444;g3ae6d943e68_0_401"/>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445" name="Google Shape;445;g3ae6d943e68_0_401"/>
          <p:cNvPicPr preferRelativeResize="0"/>
          <p:nvPr/>
        </p:nvPicPr>
        <p:blipFill rotWithShape="1">
          <a:blip r:embed="rId3">
            <a:alphaModFix/>
          </a:blip>
          <a:srcRect b="0" l="0" r="0" t="0"/>
          <a:stretch/>
        </p:blipFill>
        <p:spPr>
          <a:xfrm>
            <a:off x="9352319" y="797450"/>
            <a:ext cx="2690150" cy="2017600"/>
          </a:xfrm>
          <a:prstGeom prst="rect">
            <a:avLst/>
          </a:prstGeom>
          <a:noFill/>
          <a:ln>
            <a:noFill/>
          </a:ln>
        </p:spPr>
      </p:pic>
      <p:graphicFrame>
        <p:nvGraphicFramePr>
          <p:cNvPr id="446" name="Google Shape;446;g3ae6d943e68_0_401"/>
          <p:cNvGraphicFramePr/>
          <p:nvPr/>
        </p:nvGraphicFramePr>
        <p:xfrm>
          <a:off x="1690988" y="1528763"/>
          <a:ext cx="3000000" cy="3000000"/>
        </p:xfrm>
        <a:graphic>
          <a:graphicData uri="http://schemas.openxmlformats.org/drawingml/2006/table">
            <a:tbl>
              <a:tblPr>
                <a:noFill/>
                <a:tableStyleId>{07CEC7D3-1EA4-416B-A213-9D2EFA5EC4D4}</a:tableStyleId>
              </a:tblPr>
              <a:tblGrid>
                <a:gridCol w="1472825"/>
                <a:gridCol w="3630425"/>
                <a:gridCol w="2558075"/>
              </a:tblGrid>
              <a:tr h="180975">
                <a:tc rowSpan="4">
                  <a:txBody>
                    <a:bodyPr/>
                    <a:lstStyle/>
                    <a:p>
                      <a:pPr indent="0" lvl="0" marL="0" marR="0" rtl="0" algn="ctr">
                        <a:lnSpc>
                          <a:spcPct val="115000"/>
                        </a:lnSpc>
                        <a:spcBef>
                          <a:spcPts val="0"/>
                        </a:spcBef>
                        <a:spcAft>
                          <a:spcPts val="0"/>
                        </a:spcAft>
                        <a:buClr>
                          <a:srgbClr val="000000"/>
                        </a:buClr>
                        <a:buSzPts val="1600"/>
                        <a:buFont typeface="Arial"/>
                        <a:buNone/>
                      </a:pPr>
                      <a:r>
                        <a:rPr b="1" lang="en-US" sz="1600" u="none" cap="none" strike="noStrike">
                          <a:solidFill>
                            <a:srgbClr val="4A86E8"/>
                          </a:solidFill>
                          <a:latin typeface="Calibri"/>
                          <a:ea typeface="Calibri"/>
                          <a:cs typeface="Calibri"/>
                          <a:sym typeface="Calibri"/>
                        </a:rPr>
                        <a:t> </a:t>
                      </a:r>
                      <a:endParaRPr b="1" sz="1600" u="none" cap="none" strike="noStrike">
                        <a:solidFill>
                          <a:srgbClr val="4A86E8"/>
                        </a:solidFill>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b="1" lang="en-US" sz="1600" u="none" cap="none" strike="noStrike">
                          <a:solidFill>
                            <a:srgbClr val="4A86E8"/>
                          </a:solidFill>
                          <a:latin typeface="Calibri"/>
                          <a:ea typeface="Calibri"/>
                          <a:cs typeface="Calibri"/>
                          <a:sym typeface="Calibri"/>
                        </a:rPr>
                        <a:t> </a:t>
                      </a:r>
                      <a:endParaRPr b="1" sz="1600" u="none" cap="none" strike="noStrike">
                        <a:solidFill>
                          <a:srgbClr val="4A86E8"/>
                        </a:solidFill>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b="1" lang="en-US" sz="1600" u="none" cap="none" strike="noStrike">
                          <a:solidFill>
                            <a:srgbClr val="4A86E8"/>
                          </a:solidFill>
                          <a:latin typeface="Calibri"/>
                          <a:ea typeface="Calibri"/>
                          <a:cs typeface="Calibri"/>
                          <a:sym typeface="Calibri"/>
                        </a:rPr>
                        <a:t> </a:t>
                      </a:r>
                      <a:endParaRPr b="1" sz="1600" u="none" cap="none" strike="noStrike">
                        <a:solidFill>
                          <a:srgbClr val="4A86E8"/>
                        </a:solidFill>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b="1" lang="en-US" sz="1600" u="none" cap="none" strike="noStrike">
                          <a:solidFill>
                            <a:srgbClr val="4A86E8"/>
                          </a:solidFill>
                          <a:latin typeface="Calibri"/>
                          <a:ea typeface="Calibri"/>
                          <a:cs typeface="Calibri"/>
                          <a:sym typeface="Calibri"/>
                        </a:rPr>
                        <a:t> </a:t>
                      </a:r>
                      <a:endParaRPr b="1" sz="1600" u="none" cap="none" strike="noStrike">
                        <a:solidFill>
                          <a:srgbClr val="4A86E8"/>
                        </a:solidFill>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b="1" lang="en-US" sz="1600" u="none" cap="none" strike="noStrike">
                          <a:solidFill>
                            <a:srgbClr val="4A86E8"/>
                          </a:solidFill>
                          <a:latin typeface="Calibri"/>
                          <a:ea typeface="Calibri"/>
                          <a:cs typeface="Calibri"/>
                          <a:sym typeface="Calibri"/>
                        </a:rPr>
                        <a:t> </a:t>
                      </a:r>
                      <a:endParaRPr b="1" sz="1600" u="none" cap="none" strike="noStrike">
                        <a:solidFill>
                          <a:srgbClr val="4A86E8"/>
                        </a:solidFill>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b="1" lang="en-US" sz="1600" u="none" cap="none" strike="noStrike">
                          <a:solidFill>
                            <a:srgbClr val="4A86E8"/>
                          </a:solidFill>
                          <a:latin typeface="Calibri"/>
                          <a:ea typeface="Calibri"/>
                          <a:cs typeface="Calibri"/>
                          <a:sym typeface="Calibri"/>
                        </a:rPr>
                        <a:t>POSITIVE EMOTIONS</a:t>
                      </a:r>
                      <a:endParaRPr b="1" sz="16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b="1" lang="en-US" sz="1600" u="none" cap="none" strike="noStrike">
                          <a:solidFill>
                            <a:srgbClr val="4A86E8"/>
                          </a:solidFill>
                          <a:latin typeface="Calibri"/>
                          <a:ea typeface="Calibri"/>
                          <a:cs typeface="Calibri"/>
                          <a:sym typeface="Calibri"/>
                        </a:rPr>
                        <a:t>DIG COMP</a:t>
                      </a:r>
                      <a:endParaRPr b="1" sz="16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b="1" lang="en-US" sz="1600" u="none" cap="none" strike="noStrike">
                          <a:solidFill>
                            <a:srgbClr val="4A86E8"/>
                          </a:solidFill>
                          <a:latin typeface="Calibri"/>
                          <a:ea typeface="Calibri"/>
                          <a:cs typeface="Calibri"/>
                          <a:sym typeface="Calibri"/>
                        </a:rPr>
                        <a:t>LIFECOM</a:t>
                      </a:r>
                      <a:endParaRPr b="1" sz="16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57275">
                <a:tc vMerge="1"/>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Information and Data Literacy: </a:t>
                      </a:r>
                      <a:r>
                        <a:rPr lang="en-US" sz="1600" u="none" cap="none" strike="noStrike">
                          <a:latin typeface="Calibri"/>
                          <a:ea typeface="Calibri"/>
                          <a:cs typeface="Calibri"/>
                          <a:sym typeface="Calibri"/>
                        </a:rPr>
                        <a:t>Learners would be instructed to use a digital tool to find trustworthy articles</a:t>
                      </a:r>
                      <a:endParaRPr sz="16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P1 Self-regulation:  </a:t>
                      </a:r>
                      <a:r>
                        <a:rPr lang="en-US" sz="1600" u="none" cap="none" strike="noStrike">
                          <a:latin typeface="Calibri"/>
                          <a:ea typeface="Calibri"/>
                          <a:cs typeface="Calibri"/>
                          <a:sym typeface="Calibri"/>
                        </a:rPr>
                        <a:t>Learners should be encouraged to develop self-awareness and emotional intelligence through reflective practices such as journaling</a:t>
                      </a:r>
                      <a:endParaRPr sz="16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85825">
                <a:tc vMerge="1"/>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Digital Content Creation: </a:t>
                      </a:r>
                      <a:r>
                        <a:rPr lang="en-US" sz="1600" u="none" cap="none" strike="noStrike">
                          <a:latin typeface="Calibri"/>
                          <a:ea typeface="Calibri"/>
                          <a:cs typeface="Calibri"/>
                          <a:sym typeface="Calibri"/>
                        </a:rPr>
                        <a:t>Learners could use innovative digital tools to create a digital poster.</a:t>
                      </a:r>
                      <a:endParaRPr sz="16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P3 Well-being: </a:t>
                      </a:r>
                      <a:r>
                        <a:rPr lang="en-US" sz="1600" u="none" cap="none" strike="noStrike">
                          <a:latin typeface="Calibri"/>
                          <a:ea typeface="Calibri"/>
                          <a:cs typeface="Calibri"/>
                          <a:sym typeface="Calibri"/>
                        </a:rPr>
                        <a:t>Learners should be encouraged to practice mindfulness techniques and strategies for emotional regulation</a:t>
                      </a:r>
                      <a:endParaRPr sz="16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57275">
                <a:tc vMerge="1"/>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Safety (Well-being): </a:t>
                      </a:r>
                      <a:r>
                        <a:rPr lang="en-US" sz="1600" u="none" cap="none" strike="noStrike">
                          <a:latin typeface="Calibri"/>
                          <a:ea typeface="Calibri"/>
                          <a:cs typeface="Calibri"/>
                          <a:sym typeface="Calibri"/>
                        </a:rPr>
                        <a:t>Learners would be encouraged to take screen breaks during the online tasks and reflect on their activities.</a:t>
                      </a:r>
                      <a:endParaRPr sz="16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 </a:t>
                      </a:r>
                      <a:endParaRPr sz="16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5"/>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Unit 1: Importance of well-being and digital well-being</a:t>
            </a:r>
            <a:endParaRPr/>
          </a:p>
        </p:txBody>
      </p:sp>
      <p:sp>
        <p:nvSpPr>
          <p:cNvPr id="89" name="Google Shape;89;p5"/>
          <p:cNvSpPr txBox="1"/>
          <p:nvPr>
            <p:ph idx="1" type="body"/>
          </p:nvPr>
        </p:nvSpPr>
        <p:spPr>
          <a:xfrm>
            <a:off x="97971" y="873580"/>
            <a:ext cx="5910944" cy="5902778"/>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sz="2400">
                <a:solidFill>
                  <a:schemeClr val="accent1"/>
                </a:solidFill>
              </a:rPr>
              <a:t>1.1 What is “Well-being”?</a:t>
            </a:r>
            <a:endParaRPr sz="2400">
              <a:solidFill>
                <a:schemeClr val="accent1"/>
              </a:solidFill>
            </a:endParaRPr>
          </a:p>
          <a:p>
            <a:pPr indent="0" lvl="0" marL="0" rtl="0" algn="just">
              <a:lnSpc>
                <a:spcPct val="90000"/>
              </a:lnSpc>
              <a:spcBef>
                <a:spcPts val="0"/>
              </a:spcBef>
              <a:spcAft>
                <a:spcPts val="0"/>
              </a:spcAft>
              <a:buClr>
                <a:schemeClr val="accent1"/>
              </a:buClr>
              <a:buSzPts val="2400"/>
              <a:buNone/>
            </a:pPr>
            <a:r>
              <a:t/>
            </a:r>
            <a:endParaRPr sz="2400">
              <a:solidFill>
                <a:schemeClr val="accent1"/>
              </a:solidFill>
            </a:endParaRPr>
          </a:p>
          <a:p>
            <a:pPr indent="-342900" lvl="0" marL="457200" rtl="0" algn="l">
              <a:lnSpc>
                <a:spcPct val="107000"/>
              </a:lnSpc>
              <a:spcBef>
                <a:spcPts val="1200"/>
              </a:spcBef>
              <a:spcAft>
                <a:spcPts val="0"/>
              </a:spcAft>
              <a:buClr>
                <a:schemeClr val="accent2"/>
              </a:buClr>
              <a:buSzPts val="1800"/>
              <a:buFont typeface="Calibri"/>
              <a:buChar char="●"/>
            </a:pPr>
            <a:r>
              <a:rPr lang="en-US"/>
              <a:t>Well-being is more than just the absence of stress or illness, it is a </a:t>
            </a:r>
            <a:r>
              <a:rPr b="1" lang="en-US"/>
              <a:t>state of physical, mental, emotional, and social balance</a:t>
            </a:r>
            <a:r>
              <a:rPr lang="en-US"/>
              <a:t> that allows you to thrive, learn, and connect meaningfully with others. </a:t>
            </a:r>
            <a:endParaRPr/>
          </a:p>
          <a:p>
            <a:pPr indent="-342900" lvl="0" marL="457200" rtl="0" algn="l">
              <a:lnSpc>
                <a:spcPct val="107000"/>
              </a:lnSpc>
              <a:spcBef>
                <a:spcPts val="0"/>
              </a:spcBef>
              <a:spcAft>
                <a:spcPts val="0"/>
              </a:spcAft>
              <a:buClr>
                <a:schemeClr val="accent2"/>
              </a:buClr>
              <a:buSzPts val="1800"/>
              <a:buChar char="●"/>
            </a:pPr>
            <a:r>
              <a:rPr lang="en-US"/>
              <a:t>The presence of positive emotions and moods, the absence of negative emotions, satisfaction with life, fulfillment, and positive functioning.</a:t>
            </a:r>
            <a:endParaRPr sz="2400">
              <a:solidFill>
                <a:schemeClr val="accent1"/>
              </a:solidFill>
            </a:endParaRPr>
          </a:p>
          <a:p>
            <a:pPr indent="0" lvl="0" marL="0" rtl="0" algn="l">
              <a:lnSpc>
                <a:spcPct val="90000"/>
              </a:lnSpc>
              <a:spcBef>
                <a:spcPts val="1200"/>
              </a:spcBef>
              <a:spcAft>
                <a:spcPts val="0"/>
              </a:spcAft>
              <a:buClr>
                <a:schemeClr val="dk1"/>
              </a:buClr>
              <a:buSzPts val="1800"/>
              <a:buNone/>
            </a:pPr>
            <a:r>
              <a:t/>
            </a:r>
            <a:endParaRPr/>
          </a:p>
        </p:txBody>
      </p:sp>
      <p:sp>
        <p:nvSpPr>
          <p:cNvPr id="90" name="Google Shape;90;p5"/>
          <p:cNvSpPr txBox="1"/>
          <p:nvPr>
            <p:ph idx="2" type="body"/>
          </p:nvPr>
        </p:nvSpPr>
        <p:spPr>
          <a:xfrm>
            <a:off x="6131377" y="873580"/>
            <a:ext cx="5910944" cy="5902778"/>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Font typeface="Arial"/>
              <a:buNone/>
            </a:pPr>
            <a:r>
              <a:rPr lang="en-US" sz="2400">
                <a:solidFill>
                  <a:schemeClr val="accent1"/>
                </a:solidFill>
              </a:rPr>
              <a:t>1.2 What is “Digital Well-being”?</a:t>
            </a:r>
            <a:endParaRPr sz="2400">
              <a:solidFill>
                <a:schemeClr val="accent1"/>
              </a:solidFill>
            </a:endParaRPr>
          </a:p>
          <a:p>
            <a:pPr indent="0" lvl="0" marL="0" rtl="0" algn="l">
              <a:lnSpc>
                <a:spcPct val="90000"/>
              </a:lnSpc>
              <a:spcBef>
                <a:spcPts val="0"/>
              </a:spcBef>
              <a:spcAft>
                <a:spcPts val="0"/>
              </a:spcAft>
              <a:buClr>
                <a:schemeClr val="dk1"/>
              </a:buClr>
              <a:buSzPts val="1800"/>
              <a:buNone/>
            </a:pPr>
            <a:r>
              <a:t/>
            </a:r>
            <a:endParaRPr/>
          </a:p>
          <a:p>
            <a:pPr indent="-342900" lvl="0" marL="457200" rtl="0" algn="l">
              <a:lnSpc>
                <a:spcPct val="107000"/>
              </a:lnSpc>
              <a:spcBef>
                <a:spcPts val="0"/>
              </a:spcBef>
              <a:spcAft>
                <a:spcPts val="0"/>
              </a:spcAft>
              <a:buClr>
                <a:schemeClr val="accent2"/>
              </a:buClr>
              <a:buSzPts val="1800"/>
              <a:buChar char="●"/>
            </a:pPr>
            <a:r>
              <a:rPr lang="en-US"/>
              <a:t>The connection between well-being and digital well-being emerged gradually as technology became embedded in daily life. </a:t>
            </a:r>
            <a:endParaRPr/>
          </a:p>
          <a:p>
            <a:pPr indent="-342900" lvl="0" marL="457200" rtl="0" algn="l">
              <a:lnSpc>
                <a:spcPct val="107000"/>
              </a:lnSpc>
              <a:spcBef>
                <a:spcPts val="0"/>
              </a:spcBef>
              <a:spcAft>
                <a:spcPts val="0"/>
              </a:spcAft>
              <a:buClr>
                <a:schemeClr val="accent2"/>
              </a:buClr>
              <a:buSzPts val="1800"/>
              <a:buFont typeface="Calibri"/>
              <a:buChar char="●"/>
            </a:pPr>
            <a:r>
              <a:rPr lang="en-US"/>
              <a:t>Traditionally, well-being referred to physical, mental, and social health, rooted in frameworks from philosophy, psychology, and public health. With the rise of personal computers, the internet, and later smartphones, researchers began noting</a:t>
            </a:r>
            <a:r>
              <a:rPr b="1" lang="en-US"/>
              <a:t> both benefits and risks to well-being</a:t>
            </a:r>
            <a:r>
              <a:rPr lang="en-US"/>
              <a:t>: </a:t>
            </a:r>
            <a:endParaRPr/>
          </a:p>
          <a:p>
            <a:pPr indent="-342900" lvl="1" marL="914400" rtl="0" algn="l">
              <a:lnSpc>
                <a:spcPct val="107000"/>
              </a:lnSpc>
              <a:spcBef>
                <a:spcPts val="0"/>
              </a:spcBef>
              <a:spcAft>
                <a:spcPts val="0"/>
              </a:spcAft>
              <a:buSzPts val="1800"/>
              <a:buChar char="○"/>
            </a:pPr>
            <a:r>
              <a:rPr lang="en-US" sz="1800">
                <a:latin typeface="Arial"/>
                <a:ea typeface="Arial"/>
                <a:cs typeface="Arial"/>
                <a:sym typeface="Arial"/>
              </a:rPr>
              <a:t>While technology enabled connection, learning, and self-expression, it also introduced stress, distraction, and overuse. </a:t>
            </a:r>
            <a:endParaRPr sz="1800">
              <a:latin typeface="Arial"/>
              <a:ea typeface="Arial"/>
              <a:cs typeface="Arial"/>
              <a:sym typeface="Arial"/>
            </a:endParaRPr>
          </a:p>
          <a:p>
            <a:pPr indent="-342900" lvl="0" marL="457200" rtl="0" algn="l">
              <a:lnSpc>
                <a:spcPct val="100000"/>
              </a:lnSpc>
              <a:spcBef>
                <a:spcPts val="0"/>
              </a:spcBef>
              <a:spcAft>
                <a:spcPts val="0"/>
              </a:spcAft>
              <a:buClr>
                <a:schemeClr val="accent2"/>
              </a:buClr>
              <a:buSzPts val="1800"/>
              <a:buChar char="●"/>
            </a:pPr>
            <a:r>
              <a:rPr lang="en-US">
                <a:solidFill>
                  <a:srgbClr val="000000"/>
                </a:solidFill>
              </a:rPr>
              <a:t>“The ability to use digital technology consciously, intentionally, and in a balanced way so that it supports physical, emotional, and social health, rather than detracts from it” (</a:t>
            </a:r>
            <a:r>
              <a:rPr lang="en-US" u="sng">
                <a:solidFill>
                  <a:srgbClr val="1155CC"/>
                </a:solidFill>
                <a:hlinkClick r:id="rId3">
                  <a:extLst>
                    <a:ext uri="{A12FA001-AC4F-418D-AE19-62706E023703}">
                      <ahyp:hlinkClr val="tx"/>
                    </a:ext>
                  </a:extLst>
                </a:hlinkClick>
              </a:rPr>
              <a:t>Vanden Abeele, 2021</a:t>
            </a:r>
            <a:r>
              <a:rPr lang="en-US"/>
              <a:t>)</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g3ae6d943e68_0_41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Unit 3: The DigComp, LifeComp Frameworks and relation to digital well-being</a:t>
            </a:r>
            <a:endParaRPr sz="2900">
              <a:solidFill>
                <a:srgbClr val="FFFFFF"/>
              </a:solidFill>
            </a:endParaRPr>
          </a:p>
        </p:txBody>
      </p:sp>
      <p:sp>
        <p:nvSpPr>
          <p:cNvPr id="452" name="Google Shape;452;g3ae6d943e68_0_41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3.6 Internal and External Factors of the PERMA-Digital Framework</a:t>
            </a:r>
            <a:endParaRPr/>
          </a:p>
        </p:txBody>
      </p:sp>
      <p:sp>
        <p:nvSpPr>
          <p:cNvPr id="453" name="Google Shape;453;g3ae6d943e68_0_417"/>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454" name="Google Shape;454;g3ae6d943e68_0_417"/>
          <p:cNvPicPr preferRelativeResize="0"/>
          <p:nvPr/>
        </p:nvPicPr>
        <p:blipFill rotWithShape="1">
          <a:blip r:embed="rId3">
            <a:alphaModFix/>
          </a:blip>
          <a:srcRect b="0" l="0" r="0" t="0"/>
          <a:stretch/>
        </p:blipFill>
        <p:spPr>
          <a:xfrm>
            <a:off x="9535575" y="1007700"/>
            <a:ext cx="2656425" cy="1985875"/>
          </a:xfrm>
          <a:prstGeom prst="rect">
            <a:avLst/>
          </a:prstGeom>
          <a:noFill/>
          <a:ln>
            <a:noFill/>
          </a:ln>
        </p:spPr>
      </p:pic>
      <p:graphicFrame>
        <p:nvGraphicFramePr>
          <p:cNvPr id="455" name="Google Shape;455;g3ae6d943e68_0_417"/>
          <p:cNvGraphicFramePr/>
          <p:nvPr/>
        </p:nvGraphicFramePr>
        <p:xfrm>
          <a:off x="2332163" y="1807038"/>
          <a:ext cx="3000000" cy="3000000"/>
        </p:xfrm>
        <a:graphic>
          <a:graphicData uri="http://schemas.openxmlformats.org/drawingml/2006/table">
            <a:tbl>
              <a:tblPr>
                <a:noFill/>
                <a:tableStyleId>{07CEC7D3-1EA4-416B-A213-9D2EFA5EC4D4}</a:tableStyleId>
              </a:tblPr>
              <a:tblGrid>
                <a:gridCol w="1226875"/>
                <a:gridCol w="3619925"/>
                <a:gridCol w="2356600"/>
              </a:tblGrid>
              <a:tr h="180975">
                <a:tc rowSpan="3">
                  <a:txBody>
                    <a:bodyPr/>
                    <a:lstStyle/>
                    <a:p>
                      <a:pPr indent="0" lvl="0" marL="0" marR="0" rtl="0" algn="ctr">
                        <a:lnSpc>
                          <a:spcPct val="115000"/>
                        </a:lnSpc>
                        <a:spcBef>
                          <a:spcPts val="0"/>
                        </a:spcBef>
                        <a:spcAft>
                          <a:spcPts val="0"/>
                        </a:spcAft>
                        <a:buClr>
                          <a:srgbClr val="000000"/>
                        </a:buClr>
                        <a:buSzPts val="1600"/>
                        <a:buFont typeface="Arial"/>
                        <a:buNone/>
                      </a:pPr>
                      <a:r>
                        <a:rPr lang="en-US" sz="1600" u="none" cap="none" strike="noStrike">
                          <a:latin typeface="Calibri"/>
                          <a:ea typeface="Calibri"/>
                          <a:cs typeface="Calibri"/>
                          <a:sym typeface="Calibri"/>
                        </a:rPr>
                        <a:t> </a:t>
                      </a:r>
                      <a:endParaRPr sz="1600" u="none" cap="none" strike="noStrike">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lang="en-US" sz="1600" u="none" cap="none" strike="noStrike">
                          <a:latin typeface="Calibri"/>
                          <a:ea typeface="Calibri"/>
                          <a:cs typeface="Calibri"/>
                          <a:sym typeface="Calibri"/>
                        </a:rPr>
                        <a:t> </a:t>
                      </a:r>
                      <a:endParaRPr sz="1600" u="none" cap="none" strike="noStrike">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lang="en-US" sz="1600" u="none" cap="none" strike="noStrike">
                          <a:latin typeface="Calibri"/>
                          <a:ea typeface="Calibri"/>
                          <a:cs typeface="Calibri"/>
                          <a:sym typeface="Calibri"/>
                        </a:rPr>
                        <a:t> </a:t>
                      </a:r>
                      <a:endParaRPr sz="1600" u="none" cap="none" strike="noStrike">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lang="en-US" sz="1600" u="none" cap="none" strike="noStrike">
                          <a:latin typeface="Calibri"/>
                          <a:ea typeface="Calibri"/>
                          <a:cs typeface="Calibri"/>
                          <a:sym typeface="Calibri"/>
                        </a:rPr>
                        <a:t> </a:t>
                      </a:r>
                      <a:endParaRPr sz="1600" u="none" cap="none" strike="noStrike">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lang="en-US" sz="1600" u="none" cap="none" strike="noStrike">
                          <a:latin typeface="Calibri"/>
                          <a:ea typeface="Calibri"/>
                          <a:cs typeface="Calibri"/>
                          <a:sym typeface="Calibri"/>
                        </a:rPr>
                        <a:t> </a:t>
                      </a:r>
                      <a:endParaRPr sz="1600" u="none" cap="none" strike="noStrike">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ENGAGEMENT</a:t>
                      </a:r>
                      <a:endParaRPr sz="16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DIG COMP</a:t>
                      </a:r>
                      <a:endParaRPr sz="16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LIFECOM</a:t>
                      </a:r>
                      <a:endParaRPr sz="16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409700">
                <a:tc vMerge="1"/>
                <a:tc>
                  <a:txBody>
                    <a:bodyPr/>
                    <a:lstStyle/>
                    <a:p>
                      <a:pPr indent="0" lvl="0" marL="0" marR="0" rtl="0" algn="ctr">
                        <a:lnSpc>
                          <a:spcPct val="115000"/>
                        </a:lnSpc>
                        <a:spcBef>
                          <a:spcPts val="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Communication and Collaboration: </a:t>
                      </a:r>
                      <a:r>
                        <a:rPr lang="en-US" sz="1600" u="none" cap="none" strike="noStrike">
                          <a:latin typeface="Calibri"/>
                          <a:ea typeface="Calibri"/>
                          <a:cs typeface="Calibri"/>
                          <a:sym typeface="Calibri"/>
                        </a:rPr>
                        <a:t>Teachers could use a game-based learning method, e.g. assign students to groups and take an online quiz. The winning team would win a prize.</a:t>
                      </a:r>
                      <a:endParaRPr sz="16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P1 Self-regulation:  </a:t>
                      </a:r>
                      <a:r>
                        <a:rPr lang="en-US" sz="1600" u="none" cap="none" strike="noStrike">
                          <a:latin typeface="Calibri"/>
                          <a:ea typeface="Calibri"/>
                          <a:cs typeface="Calibri"/>
                          <a:sym typeface="Calibri"/>
                        </a:rPr>
                        <a:t>Learners should be encouraged to develop self-awareness and emotional intelligence through reflective practices such as reflective logs or to provide feedback to their peers.</a:t>
                      </a:r>
                      <a:endParaRPr sz="16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57275">
                <a:tc vMerge="1"/>
                <a:tc>
                  <a:txBody>
                    <a:bodyPr/>
                    <a:lstStyle/>
                    <a:p>
                      <a:pPr indent="0" lvl="0" marL="0" marR="0" rtl="0" algn="ctr">
                        <a:lnSpc>
                          <a:spcPct val="115000"/>
                        </a:lnSpc>
                        <a:spcBef>
                          <a:spcPts val="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Digital Content Creation: </a:t>
                      </a:r>
                      <a:r>
                        <a:rPr lang="en-US" sz="1600" u="none" cap="none" strike="noStrike">
                          <a:latin typeface="Calibri"/>
                          <a:ea typeface="Calibri"/>
                          <a:cs typeface="Calibri"/>
                          <a:sym typeface="Calibri"/>
                        </a:rPr>
                        <a:t>Following the quiz, learners could use a digital tool to create a digital poster about the subject matter.</a:t>
                      </a:r>
                      <a:endParaRPr sz="16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P3 Well-being: </a:t>
                      </a:r>
                      <a:r>
                        <a:rPr lang="en-US" sz="1600" u="none" cap="none" strike="noStrike">
                          <a:latin typeface="Calibri"/>
                          <a:ea typeface="Calibri"/>
                          <a:cs typeface="Calibri"/>
                          <a:sym typeface="Calibri"/>
                        </a:rPr>
                        <a:t>Learners should be encouraged to practice mindfulness techniques and strategies for emotional regulation</a:t>
                      </a:r>
                      <a:endParaRPr sz="16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g3ae6d943e68_0_42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Unit 3: The DigComp, LifeComp Frameworks and relation to digital well-being</a:t>
            </a:r>
            <a:endParaRPr sz="2900">
              <a:solidFill>
                <a:srgbClr val="FFFFFF"/>
              </a:solidFill>
            </a:endParaRPr>
          </a:p>
        </p:txBody>
      </p:sp>
      <p:sp>
        <p:nvSpPr>
          <p:cNvPr id="461" name="Google Shape;461;g3ae6d943e68_0_42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3.6 Internal and External Factors of the PERMA-Digital Framework</a:t>
            </a:r>
            <a:endParaRPr/>
          </a:p>
        </p:txBody>
      </p:sp>
      <p:sp>
        <p:nvSpPr>
          <p:cNvPr id="462" name="Google Shape;462;g3ae6d943e68_0_429"/>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463" name="Google Shape;463;g3ae6d943e68_0_429"/>
          <p:cNvPicPr preferRelativeResize="0"/>
          <p:nvPr/>
        </p:nvPicPr>
        <p:blipFill rotWithShape="1">
          <a:blip r:embed="rId3">
            <a:alphaModFix/>
          </a:blip>
          <a:srcRect b="0" l="0" r="0" t="0"/>
          <a:stretch/>
        </p:blipFill>
        <p:spPr>
          <a:xfrm>
            <a:off x="9535575" y="1143775"/>
            <a:ext cx="2650500" cy="1979375"/>
          </a:xfrm>
          <a:prstGeom prst="rect">
            <a:avLst/>
          </a:prstGeom>
          <a:noFill/>
          <a:ln>
            <a:noFill/>
          </a:ln>
        </p:spPr>
      </p:pic>
      <p:graphicFrame>
        <p:nvGraphicFramePr>
          <p:cNvPr id="464" name="Google Shape;464;g3ae6d943e68_0_429"/>
          <p:cNvGraphicFramePr/>
          <p:nvPr/>
        </p:nvGraphicFramePr>
        <p:xfrm>
          <a:off x="1224150" y="1462700"/>
          <a:ext cx="3000000" cy="3000000"/>
        </p:xfrm>
        <a:graphic>
          <a:graphicData uri="http://schemas.openxmlformats.org/drawingml/2006/table">
            <a:tbl>
              <a:tblPr>
                <a:noFill/>
                <a:tableStyleId>{07CEC7D3-1EA4-416B-A213-9D2EFA5EC4D4}</a:tableStyleId>
              </a:tblPr>
              <a:tblGrid>
                <a:gridCol w="1794050"/>
                <a:gridCol w="3784275"/>
                <a:gridCol w="2733100"/>
              </a:tblGrid>
              <a:tr h="180975">
                <a:tc rowSpan="5">
                  <a:txBody>
                    <a:bodyPr/>
                    <a:lstStyle/>
                    <a:p>
                      <a:pPr indent="0" lvl="0" marL="0" marR="0" rtl="0" algn="ctr">
                        <a:lnSpc>
                          <a:spcPct val="115000"/>
                        </a:lnSpc>
                        <a:spcBef>
                          <a:spcPts val="0"/>
                        </a:spcBef>
                        <a:spcAft>
                          <a:spcPts val="0"/>
                        </a:spcAft>
                        <a:buClr>
                          <a:srgbClr val="000000"/>
                        </a:buClr>
                        <a:buSzPts val="1500"/>
                        <a:buFont typeface="Arial"/>
                        <a:buNone/>
                      </a:pPr>
                      <a:r>
                        <a:rPr lang="en-US" sz="1500" u="none" cap="none" strike="noStrike">
                          <a:solidFill>
                            <a:srgbClr val="4A86E8"/>
                          </a:solidFill>
                          <a:latin typeface="Calibri"/>
                          <a:ea typeface="Calibri"/>
                          <a:cs typeface="Calibri"/>
                          <a:sym typeface="Calibri"/>
                        </a:rPr>
                        <a:t> </a:t>
                      </a:r>
                      <a:endParaRPr sz="1500" u="none" cap="none" strike="noStrike">
                        <a:solidFill>
                          <a:srgbClr val="4A86E8"/>
                        </a:solidFill>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500"/>
                        <a:buFont typeface="Arial"/>
                        <a:buNone/>
                      </a:pPr>
                      <a:r>
                        <a:rPr lang="en-US" sz="1500" u="none" cap="none" strike="noStrike">
                          <a:solidFill>
                            <a:srgbClr val="4A86E8"/>
                          </a:solidFill>
                          <a:latin typeface="Calibri"/>
                          <a:ea typeface="Calibri"/>
                          <a:cs typeface="Calibri"/>
                          <a:sym typeface="Calibri"/>
                        </a:rPr>
                        <a:t> </a:t>
                      </a:r>
                      <a:endParaRPr sz="1500" u="none" cap="none" strike="noStrike">
                        <a:solidFill>
                          <a:srgbClr val="4A86E8"/>
                        </a:solidFill>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500"/>
                        <a:buFont typeface="Arial"/>
                        <a:buNone/>
                      </a:pPr>
                      <a:r>
                        <a:rPr lang="en-US" sz="1500" u="none" cap="none" strike="noStrike">
                          <a:solidFill>
                            <a:srgbClr val="4A86E8"/>
                          </a:solidFill>
                          <a:latin typeface="Calibri"/>
                          <a:ea typeface="Calibri"/>
                          <a:cs typeface="Calibri"/>
                          <a:sym typeface="Calibri"/>
                        </a:rPr>
                        <a:t> </a:t>
                      </a:r>
                      <a:endParaRPr sz="1500" u="none" cap="none" strike="noStrike">
                        <a:solidFill>
                          <a:srgbClr val="4A86E8"/>
                        </a:solidFill>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500"/>
                        <a:buFont typeface="Arial"/>
                        <a:buNone/>
                      </a:pPr>
                      <a:r>
                        <a:rPr lang="en-US" sz="1500" u="none" cap="none" strike="noStrike">
                          <a:solidFill>
                            <a:srgbClr val="4A86E8"/>
                          </a:solidFill>
                          <a:latin typeface="Calibri"/>
                          <a:ea typeface="Calibri"/>
                          <a:cs typeface="Calibri"/>
                          <a:sym typeface="Calibri"/>
                        </a:rPr>
                        <a:t> RELATIONSHIPS</a:t>
                      </a:r>
                      <a:endParaRPr sz="15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500"/>
                        <a:buFont typeface="Arial"/>
                        <a:buNone/>
                      </a:pPr>
                      <a:r>
                        <a:rPr lang="en-US" sz="1500" u="none" cap="none" strike="noStrike">
                          <a:solidFill>
                            <a:srgbClr val="4A86E8"/>
                          </a:solidFill>
                          <a:latin typeface="Calibri"/>
                          <a:ea typeface="Calibri"/>
                          <a:cs typeface="Calibri"/>
                          <a:sym typeface="Calibri"/>
                        </a:rPr>
                        <a:t>DIG COMP</a:t>
                      </a:r>
                      <a:endParaRPr sz="15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500"/>
                        <a:buFont typeface="Arial"/>
                        <a:buNone/>
                      </a:pPr>
                      <a:r>
                        <a:rPr lang="en-US" sz="1500" u="none" cap="none" strike="noStrike">
                          <a:solidFill>
                            <a:srgbClr val="4A86E8"/>
                          </a:solidFill>
                          <a:latin typeface="Calibri"/>
                          <a:ea typeface="Calibri"/>
                          <a:cs typeface="Calibri"/>
                          <a:sym typeface="Calibri"/>
                        </a:rPr>
                        <a:t>LIFECOM</a:t>
                      </a:r>
                      <a:endParaRPr sz="15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409700">
                <a:tc vMerge="1"/>
                <a:tc>
                  <a:txBody>
                    <a:bodyPr/>
                    <a:lstStyle/>
                    <a:p>
                      <a:pPr indent="0" lvl="0" marL="0" marR="0" rtl="0" algn="l">
                        <a:lnSpc>
                          <a:spcPct val="115000"/>
                        </a:lnSpc>
                        <a:spcBef>
                          <a:spcPts val="0"/>
                        </a:spcBef>
                        <a:spcAft>
                          <a:spcPts val="0"/>
                        </a:spcAft>
                        <a:buClr>
                          <a:srgbClr val="000000"/>
                        </a:buClr>
                        <a:buSzPts val="1500"/>
                        <a:buFont typeface="Arial"/>
                        <a:buNone/>
                      </a:pPr>
                      <a:r>
                        <a:rPr lang="en-US" sz="1500" u="none" cap="none" strike="noStrike">
                          <a:solidFill>
                            <a:srgbClr val="4A86E8"/>
                          </a:solidFill>
                          <a:latin typeface="Calibri"/>
                          <a:ea typeface="Calibri"/>
                          <a:cs typeface="Calibri"/>
                          <a:sym typeface="Calibri"/>
                        </a:rPr>
                        <a:t>Communication and Collaboration: </a:t>
                      </a:r>
                      <a:r>
                        <a:rPr lang="en-US" sz="1500" u="none" cap="none" strike="noStrike">
                          <a:latin typeface="Calibri"/>
                          <a:ea typeface="Calibri"/>
                          <a:cs typeface="Calibri"/>
                          <a:sym typeface="Calibri"/>
                        </a:rPr>
                        <a:t>Learners could be instructed to work on a collaborative learning project. Students should provide feedback/comments online and work together.</a:t>
                      </a:r>
                      <a:endParaRPr sz="15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500"/>
                        <a:buFont typeface="Arial"/>
                        <a:buNone/>
                      </a:pPr>
                      <a:r>
                        <a:rPr lang="en-US" sz="1500" u="none" cap="none" strike="noStrike">
                          <a:solidFill>
                            <a:srgbClr val="4A86E8"/>
                          </a:solidFill>
                          <a:latin typeface="Calibri"/>
                          <a:ea typeface="Calibri"/>
                          <a:cs typeface="Calibri"/>
                          <a:sym typeface="Calibri"/>
                        </a:rPr>
                        <a:t>S1 Empathy:  </a:t>
                      </a:r>
                      <a:r>
                        <a:rPr lang="en-US" sz="1500" u="none" cap="none" strike="noStrike">
                          <a:latin typeface="Calibri"/>
                          <a:ea typeface="Calibri"/>
                          <a:cs typeface="Calibri"/>
                          <a:sym typeface="Calibri"/>
                        </a:rPr>
                        <a:t>Learners would be encouraged by their teachers to share their feelings while working on the activity.</a:t>
                      </a:r>
                      <a:endParaRPr sz="15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04850">
                <a:tc vMerge="1"/>
                <a:tc rowSpan="3">
                  <a:txBody>
                    <a:bodyPr/>
                    <a:lstStyle/>
                    <a:p>
                      <a:pPr indent="0" lvl="0" marL="0" marR="0" rtl="0" algn="l">
                        <a:lnSpc>
                          <a:spcPct val="115000"/>
                        </a:lnSpc>
                        <a:spcBef>
                          <a:spcPts val="0"/>
                        </a:spcBef>
                        <a:spcAft>
                          <a:spcPts val="0"/>
                        </a:spcAft>
                        <a:buClr>
                          <a:srgbClr val="000000"/>
                        </a:buClr>
                        <a:buSzPts val="1500"/>
                        <a:buFont typeface="Arial"/>
                        <a:buNone/>
                      </a:pPr>
                      <a:r>
                        <a:rPr lang="en-US" sz="1500" u="none" cap="none" strike="noStrike">
                          <a:solidFill>
                            <a:srgbClr val="4A86E8"/>
                          </a:solidFill>
                          <a:latin typeface="Calibri"/>
                          <a:ea typeface="Calibri"/>
                          <a:cs typeface="Calibri"/>
                          <a:sym typeface="Calibri"/>
                        </a:rPr>
                        <a:t>Digital Content Creation: </a:t>
                      </a:r>
                      <a:r>
                        <a:rPr lang="en-US" sz="1500" u="none" cap="none" strike="noStrike">
                          <a:latin typeface="Calibri"/>
                          <a:ea typeface="Calibri"/>
                          <a:cs typeface="Calibri"/>
                          <a:sym typeface="Calibri"/>
                        </a:rPr>
                        <a:t>Learners should create a digital presentation as a group.</a:t>
                      </a:r>
                      <a:endParaRPr sz="15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500"/>
                        <a:buFont typeface="Arial"/>
                        <a:buNone/>
                      </a:pPr>
                      <a:r>
                        <a:rPr lang="en-US" sz="1500" u="none" cap="none" strike="noStrike">
                          <a:solidFill>
                            <a:srgbClr val="4A86E8"/>
                          </a:solidFill>
                          <a:latin typeface="Calibri"/>
                          <a:ea typeface="Calibri"/>
                          <a:cs typeface="Calibri"/>
                          <a:sym typeface="Calibri"/>
                        </a:rPr>
                        <a:t>S2 Communication: </a:t>
                      </a:r>
                      <a:r>
                        <a:rPr lang="en-US" sz="1500" u="none" cap="none" strike="noStrike">
                          <a:latin typeface="Calibri"/>
                          <a:ea typeface="Calibri"/>
                          <a:cs typeface="Calibri"/>
                          <a:sym typeface="Calibri"/>
                        </a:rPr>
                        <a:t>Learners would communicate respectfully in an online platform</a:t>
                      </a:r>
                      <a:endParaRPr sz="15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04850">
                <a:tc vMerge="1"/>
                <a:tc vMerge="1"/>
                <a:tc>
                  <a:txBody>
                    <a:bodyPr/>
                    <a:lstStyle/>
                    <a:p>
                      <a:pPr indent="0" lvl="0" marL="0" marR="0" rtl="0" algn="l">
                        <a:lnSpc>
                          <a:spcPct val="115000"/>
                        </a:lnSpc>
                        <a:spcBef>
                          <a:spcPts val="0"/>
                        </a:spcBef>
                        <a:spcAft>
                          <a:spcPts val="0"/>
                        </a:spcAft>
                        <a:buClr>
                          <a:srgbClr val="000000"/>
                        </a:buClr>
                        <a:buSzPts val="1500"/>
                        <a:buFont typeface="Arial"/>
                        <a:buNone/>
                      </a:pPr>
                      <a:r>
                        <a:rPr lang="en-US" sz="1500" u="none" cap="none" strike="noStrike">
                          <a:solidFill>
                            <a:srgbClr val="4A86E8"/>
                          </a:solidFill>
                          <a:latin typeface="Calibri"/>
                          <a:ea typeface="Calibri"/>
                          <a:cs typeface="Calibri"/>
                          <a:sym typeface="Calibri"/>
                        </a:rPr>
                        <a:t>S3 Collaboration: </a:t>
                      </a:r>
                      <a:r>
                        <a:rPr lang="en-US" sz="1500" u="none" cap="none" strike="noStrike">
                          <a:latin typeface="Calibri"/>
                          <a:ea typeface="Calibri"/>
                          <a:cs typeface="Calibri"/>
                          <a:sym typeface="Calibri"/>
                        </a:rPr>
                        <a:t>Learners would work effectively with others toward a shared goal</a:t>
                      </a:r>
                      <a:endParaRPr sz="15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0975">
                <a:tc vMerge="1"/>
                <a:tc vMerge="1"/>
                <a:tc>
                  <a:txBody>
                    <a:bodyPr/>
                    <a:lstStyle/>
                    <a:p>
                      <a:pPr indent="0" lvl="0" marL="0" marR="0" rtl="0" algn="l">
                        <a:lnSpc>
                          <a:spcPct val="115000"/>
                        </a:lnSpc>
                        <a:spcBef>
                          <a:spcPts val="0"/>
                        </a:spcBef>
                        <a:spcAft>
                          <a:spcPts val="0"/>
                        </a:spcAft>
                        <a:buClr>
                          <a:srgbClr val="000000"/>
                        </a:buClr>
                        <a:buSzPts val="1500"/>
                        <a:buFont typeface="Arial"/>
                        <a:buNone/>
                      </a:pPr>
                      <a:r>
                        <a:rPr lang="en-US" sz="1500" u="none" cap="none" strike="noStrike">
                          <a:solidFill>
                            <a:srgbClr val="4A86E8"/>
                          </a:solidFill>
                          <a:latin typeface="Calibri"/>
                          <a:ea typeface="Calibri"/>
                          <a:cs typeface="Calibri"/>
                          <a:sym typeface="Calibri"/>
                        </a:rPr>
                        <a:t>P3 Well-Being: </a:t>
                      </a:r>
                      <a:r>
                        <a:rPr lang="en-US" sz="1500" u="none" cap="none" strike="noStrike">
                          <a:latin typeface="Calibri"/>
                          <a:ea typeface="Calibri"/>
                          <a:cs typeface="Calibri"/>
                          <a:sym typeface="Calibri"/>
                        </a:rPr>
                        <a:t>Learners should be encouraged to reflect on their online interactions with their peers. </a:t>
                      </a:r>
                      <a:endParaRPr sz="15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g3ae6d943e68_0_44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Unit 3: The DigComp, LifeComp Frameworks and relation to digital well-being</a:t>
            </a:r>
            <a:endParaRPr sz="2900">
              <a:solidFill>
                <a:srgbClr val="FFFFFF"/>
              </a:solidFill>
            </a:endParaRPr>
          </a:p>
        </p:txBody>
      </p:sp>
      <p:sp>
        <p:nvSpPr>
          <p:cNvPr id="470" name="Google Shape;470;g3ae6d943e68_0_44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3.6 Internal and External Factors of the PERMA-Digital Framework</a:t>
            </a:r>
            <a:endParaRPr/>
          </a:p>
        </p:txBody>
      </p:sp>
      <p:sp>
        <p:nvSpPr>
          <p:cNvPr id="471" name="Google Shape;471;g3ae6d943e68_0_441"/>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472" name="Google Shape;472;g3ae6d943e68_0_441"/>
          <p:cNvPicPr preferRelativeResize="0"/>
          <p:nvPr/>
        </p:nvPicPr>
        <p:blipFill rotWithShape="1">
          <a:blip r:embed="rId3">
            <a:alphaModFix/>
          </a:blip>
          <a:srcRect b="0" l="0" r="0" t="0"/>
          <a:stretch/>
        </p:blipFill>
        <p:spPr>
          <a:xfrm>
            <a:off x="9535575" y="1182675"/>
            <a:ext cx="2700375" cy="2018275"/>
          </a:xfrm>
          <a:prstGeom prst="rect">
            <a:avLst/>
          </a:prstGeom>
          <a:noFill/>
          <a:ln>
            <a:noFill/>
          </a:ln>
        </p:spPr>
      </p:pic>
      <p:graphicFrame>
        <p:nvGraphicFramePr>
          <p:cNvPr id="473" name="Google Shape;473;g3ae6d943e68_0_441"/>
          <p:cNvGraphicFramePr/>
          <p:nvPr/>
        </p:nvGraphicFramePr>
        <p:xfrm>
          <a:off x="2054300" y="2095513"/>
          <a:ext cx="3000000" cy="3000000"/>
        </p:xfrm>
        <a:graphic>
          <a:graphicData uri="http://schemas.openxmlformats.org/drawingml/2006/table">
            <a:tbl>
              <a:tblPr>
                <a:noFill/>
                <a:tableStyleId>{07CEC7D3-1EA4-416B-A213-9D2EFA5EC4D4}</a:tableStyleId>
              </a:tblPr>
              <a:tblGrid>
                <a:gridCol w="990125"/>
                <a:gridCol w="3923500"/>
                <a:gridCol w="2425875"/>
              </a:tblGrid>
              <a:tr h="515850">
                <a:tc rowSpan="2">
                  <a:txBody>
                    <a:bodyPr/>
                    <a:lstStyle/>
                    <a:p>
                      <a:pPr indent="0" lvl="0" marL="0" marR="0" rtl="0" algn="ctr">
                        <a:lnSpc>
                          <a:spcPct val="115000"/>
                        </a:lnSpc>
                        <a:spcBef>
                          <a:spcPts val="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 </a:t>
                      </a:r>
                      <a:endParaRPr sz="1600" u="none" cap="none" strike="noStrike">
                        <a:solidFill>
                          <a:srgbClr val="4A86E8"/>
                        </a:solidFill>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 </a:t>
                      </a:r>
                      <a:endParaRPr sz="1600" u="none" cap="none" strike="noStrike">
                        <a:solidFill>
                          <a:srgbClr val="4A86E8"/>
                        </a:solidFill>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 </a:t>
                      </a:r>
                      <a:endParaRPr sz="1600" u="none" cap="none" strike="noStrike">
                        <a:solidFill>
                          <a:srgbClr val="4A86E8"/>
                        </a:solidFill>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 </a:t>
                      </a:r>
                      <a:endParaRPr sz="1600" u="none" cap="none" strike="noStrike">
                        <a:solidFill>
                          <a:srgbClr val="4A86E8"/>
                        </a:solidFill>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MEANING</a:t>
                      </a:r>
                      <a:endParaRPr sz="16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DIG COMP</a:t>
                      </a:r>
                      <a:endParaRPr sz="16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LIFECOM</a:t>
                      </a:r>
                      <a:endParaRPr sz="16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07775">
                <a:tc vMerge="1"/>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Communication and Collaboration (Digital Identity): </a:t>
                      </a:r>
                      <a:r>
                        <a:rPr lang="en-US" sz="1600" u="none" cap="none" strike="noStrike">
                          <a:latin typeface="Calibri"/>
                          <a:ea typeface="Calibri"/>
                          <a:cs typeface="Calibri"/>
                          <a:sym typeface="Calibri"/>
                        </a:rPr>
                        <a:t>Teachers could initiate a discussion regarding ‘digital footprint’ and how learners can protect their digital identity in the online environment. Following that, teachers could assign the learners in different groups based on their strengths and personal values.</a:t>
                      </a:r>
                      <a:endParaRPr sz="16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P3 Well-Being: </a:t>
                      </a:r>
                      <a:r>
                        <a:rPr lang="en-US" sz="1600" u="none" cap="none" strike="noStrike">
                          <a:latin typeface="Calibri"/>
                          <a:ea typeface="Calibri"/>
                          <a:cs typeface="Calibri"/>
                          <a:sym typeface="Calibri"/>
                        </a:rPr>
                        <a:t>Learners could be encouraged to reflect on their activities and discuss how the use of digital tools helped them to enhance their strengths.</a:t>
                      </a:r>
                      <a:endParaRPr sz="16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g3ae6d943e68_0_45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Unit 3: The DigComp, LifeComp Frameworks and relation to digital well-being</a:t>
            </a:r>
            <a:endParaRPr sz="2900">
              <a:solidFill>
                <a:srgbClr val="FFFFFF"/>
              </a:solidFill>
            </a:endParaRPr>
          </a:p>
        </p:txBody>
      </p:sp>
      <p:sp>
        <p:nvSpPr>
          <p:cNvPr id="479" name="Google Shape;479;g3ae6d943e68_0_45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3.6 Internal and External Factors of the PERMA-Digital Framework</a:t>
            </a:r>
            <a:endParaRPr/>
          </a:p>
        </p:txBody>
      </p:sp>
      <p:sp>
        <p:nvSpPr>
          <p:cNvPr id="480" name="Google Shape;480;g3ae6d943e68_0_453"/>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481" name="Google Shape;481;g3ae6d943e68_0_453"/>
          <p:cNvPicPr preferRelativeResize="0"/>
          <p:nvPr/>
        </p:nvPicPr>
        <p:blipFill rotWithShape="1">
          <a:blip r:embed="rId3">
            <a:alphaModFix/>
          </a:blip>
          <a:srcRect b="0" l="0" r="0" t="0"/>
          <a:stretch/>
        </p:blipFill>
        <p:spPr>
          <a:xfrm>
            <a:off x="9393800" y="1101525"/>
            <a:ext cx="2770275" cy="2073750"/>
          </a:xfrm>
          <a:prstGeom prst="rect">
            <a:avLst/>
          </a:prstGeom>
          <a:noFill/>
          <a:ln>
            <a:noFill/>
          </a:ln>
        </p:spPr>
      </p:pic>
      <p:graphicFrame>
        <p:nvGraphicFramePr>
          <p:cNvPr id="482" name="Google Shape;482;g3ae6d943e68_0_453"/>
          <p:cNvGraphicFramePr/>
          <p:nvPr/>
        </p:nvGraphicFramePr>
        <p:xfrm>
          <a:off x="732450" y="1668925"/>
          <a:ext cx="3000000" cy="3000000"/>
        </p:xfrm>
        <a:graphic>
          <a:graphicData uri="http://schemas.openxmlformats.org/drawingml/2006/table">
            <a:tbl>
              <a:tblPr>
                <a:noFill/>
                <a:tableStyleId>{07CEC7D3-1EA4-416B-A213-9D2EFA5EC4D4}</a:tableStyleId>
              </a:tblPr>
              <a:tblGrid>
                <a:gridCol w="1964825"/>
                <a:gridCol w="2633175"/>
                <a:gridCol w="4063350"/>
              </a:tblGrid>
              <a:tr h="226950">
                <a:tc rowSpan="6">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 </a:t>
                      </a:r>
                      <a:endParaRPr sz="1400" u="none" cap="none" strike="noStrike">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400"/>
                        <a:buFont typeface="Arial"/>
                        <a:buNone/>
                      </a:pPr>
                      <a:r>
                        <a:rPr lang="en-US" sz="1400" u="none" cap="none" strike="noStrike">
                          <a:latin typeface="Calibri"/>
                          <a:ea typeface="Calibri"/>
                          <a:cs typeface="Calibri"/>
                          <a:sym typeface="Calibri"/>
                        </a:rPr>
                        <a:t> </a:t>
                      </a:r>
                      <a:endParaRPr sz="1400" u="none" cap="none" strike="noStrike">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400"/>
                        <a:buFont typeface="Arial"/>
                        <a:buNone/>
                      </a:pPr>
                      <a:r>
                        <a:rPr lang="en-US" sz="1400" u="none" cap="none" strike="noStrike">
                          <a:latin typeface="Calibri"/>
                          <a:ea typeface="Calibri"/>
                          <a:cs typeface="Calibri"/>
                          <a:sym typeface="Calibri"/>
                        </a:rPr>
                        <a:t> </a:t>
                      </a:r>
                      <a:endParaRPr sz="1400" u="none" cap="none" strike="noStrike">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400"/>
                        <a:buFont typeface="Arial"/>
                        <a:buNone/>
                      </a:pPr>
                      <a:r>
                        <a:t/>
                      </a:r>
                      <a:endParaRPr sz="1400" u="none" cap="none" strike="noStrike">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400"/>
                        <a:buFont typeface="Arial"/>
                        <a:buNone/>
                      </a:pPr>
                      <a:r>
                        <a:rPr lang="en-US" sz="1400" u="none" cap="none" strike="noStrike">
                          <a:solidFill>
                            <a:srgbClr val="4A86E8"/>
                          </a:solidFill>
                          <a:latin typeface="Calibri"/>
                          <a:ea typeface="Calibri"/>
                          <a:cs typeface="Calibri"/>
                          <a:sym typeface="Calibri"/>
                        </a:rPr>
                        <a:t>ACCOMPLISHMENT</a:t>
                      </a:r>
                      <a:endParaRPr sz="14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4A86E8"/>
                          </a:solidFill>
                          <a:latin typeface="Calibri"/>
                          <a:ea typeface="Calibri"/>
                          <a:cs typeface="Calibri"/>
                          <a:sym typeface="Calibri"/>
                        </a:rPr>
                        <a:t>DIG COMP</a:t>
                      </a:r>
                      <a:endParaRPr sz="14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4A86E8"/>
                          </a:solidFill>
                          <a:latin typeface="Calibri"/>
                          <a:ea typeface="Calibri"/>
                          <a:cs typeface="Calibri"/>
                          <a:sym typeface="Calibri"/>
                        </a:rPr>
                        <a:t>LIFECOM</a:t>
                      </a:r>
                      <a:endParaRPr sz="14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93925">
                <a:tc vMerge="1"/>
                <a:tc rowSpan="5">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4A86E8"/>
                          </a:solidFill>
                          <a:latin typeface="Calibri"/>
                          <a:ea typeface="Calibri"/>
                          <a:cs typeface="Calibri"/>
                          <a:sym typeface="Calibri"/>
                        </a:rPr>
                        <a:t>Problem solving: </a:t>
                      </a:r>
                      <a:r>
                        <a:rPr lang="en-US" sz="1400" u="none" cap="none" strike="noStrike">
                          <a:latin typeface="Calibri"/>
                          <a:ea typeface="Calibri"/>
                          <a:cs typeface="Calibri"/>
                          <a:sym typeface="Calibri"/>
                        </a:rPr>
                        <a:t>Students could be encouraged to schedule online meetings to coordinate for the upcoming group presentation. As a result, the absence of students could be avoided and therefore, this will lead to better coordination between them.</a:t>
                      </a:r>
                      <a:endParaRPr sz="14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4A86E8"/>
                          </a:solidFill>
                          <a:latin typeface="Calibri"/>
                          <a:ea typeface="Calibri"/>
                          <a:cs typeface="Calibri"/>
                          <a:sym typeface="Calibri"/>
                        </a:rPr>
                        <a:t>P2 Flexibility:  </a:t>
                      </a:r>
                      <a:r>
                        <a:rPr lang="en-US" sz="1400" u="none" cap="none" strike="noStrike">
                          <a:latin typeface="Calibri"/>
                          <a:ea typeface="Calibri"/>
                          <a:cs typeface="Calibri"/>
                          <a:sym typeface="Calibri"/>
                        </a:rPr>
                        <a:t>Let students experiment with multiple platforms (e.g., Canva, Notion, Miro) and reflect on what works best for them.</a:t>
                      </a:r>
                      <a:endParaRPr sz="14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08425">
                <a:tc vMerge="1"/>
                <a:tc vMerge="1"/>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4A86E8"/>
                          </a:solidFill>
                          <a:latin typeface="Calibri"/>
                          <a:ea typeface="Calibri"/>
                          <a:cs typeface="Calibri"/>
                          <a:sym typeface="Calibri"/>
                        </a:rPr>
                        <a:t>P3 Well-being: </a:t>
                      </a:r>
                      <a:r>
                        <a:rPr lang="en-US" sz="1400" u="none" cap="none" strike="noStrike">
                          <a:latin typeface="Calibri"/>
                          <a:ea typeface="Calibri"/>
                          <a:cs typeface="Calibri"/>
                          <a:sym typeface="Calibri"/>
                        </a:rPr>
                        <a:t>Build screen breaks into lessons to prevent overload.</a:t>
                      </a:r>
                      <a:endParaRPr sz="14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6900">
                <a:tc vMerge="1"/>
                <a:tc vMerge="1"/>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4A86E8"/>
                          </a:solidFill>
                          <a:latin typeface="Calibri"/>
                          <a:ea typeface="Calibri"/>
                          <a:cs typeface="Calibri"/>
                          <a:sym typeface="Calibri"/>
                        </a:rPr>
                        <a:t>L1 Growth Mindset:</a:t>
                      </a:r>
                      <a:r>
                        <a:rPr lang="en-US" sz="1400" u="none" cap="none" strike="noStrike">
                          <a:latin typeface="Calibri"/>
                          <a:ea typeface="Calibri"/>
                          <a:cs typeface="Calibri"/>
                          <a:sym typeface="Calibri"/>
                        </a:rPr>
                        <a:t> Set clear learning goals and let the learners to choose digital tools to reach them.</a:t>
                      </a:r>
                      <a:endParaRPr sz="14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71025">
                <a:tc vMerge="1"/>
                <a:tc vMerge="1"/>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4A86E8"/>
                          </a:solidFill>
                          <a:latin typeface="Calibri"/>
                          <a:ea typeface="Calibri"/>
                          <a:cs typeface="Calibri"/>
                          <a:sym typeface="Calibri"/>
                        </a:rPr>
                        <a:t>L2 Critical thinking: </a:t>
                      </a:r>
                      <a:r>
                        <a:rPr lang="en-US" sz="1400" u="none" cap="none" strike="noStrike">
                          <a:latin typeface="Calibri"/>
                          <a:ea typeface="Calibri"/>
                          <a:cs typeface="Calibri"/>
                          <a:sym typeface="Calibri"/>
                        </a:rPr>
                        <a:t>Learners could be encouraged to choose a digital tool to complete their assignment and then, to justify their tool use based on personal learning needs.</a:t>
                      </a:r>
                      <a:endParaRPr sz="14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957375">
                <a:tc vMerge="1"/>
                <a:tc vMerge="1"/>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4A86E8"/>
                          </a:solidFill>
                          <a:latin typeface="Calibri"/>
                          <a:ea typeface="Calibri"/>
                          <a:cs typeface="Calibri"/>
                          <a:sym typeface="Calibri"/>
                        </a:rPr>
                        <a:t>L3 Managing Learning: </a:t>
                      </a:r>
                      <a:r>
                        <a:rPr lang="en-US" sz="1400" u="none" cap="none" strike="noStrike">
                          <a:latin typeface="Calibri"/>
                          <a:ea typeface="Calibri"/>
                          <a:cs typeface="Calibri"/>
                          <a:sym typeface="Calibri"/>
                        </a:rPr>
                        <a:t>Learners could be instructed to organize the information in a meaningful way, and create short videos for each part using their preferred digital tool or a variety of tools.</a:t>
                      </a:r>
                      <a:endParaRPr sz="14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g3ae6d943e68_0_479"/>
          <p:cNvSpPr txBox="1"/>
          <p:nvPr>
            <p:ph type="ctrTitle"/>
          </p:nvPr>
        </p:nvSpPr>
        <p:spPr>
          <a:xfrm>
            <a:off x="2179875" y="1244077"/>
            <a:ext cx="7832400" cy="3293400"/>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chemeClr val="accent1"/>
              </a:buClr>
              <a:buSzPts val="2400"/>
              <a:buFont typeface="Arial"/>
              <a:buNone/>
            </a:pPr>
            <a:r>
              <a:t/>
            </a:r>
            <a:endParaRPr sz="2400">
              <a:solidFill>
                <a:schemeClr val="accent1"/>
              </a:solidFill>
            </a:endParaRPr>
          </a:p>
          <a:p>
            <a:pPr indent="0" lvl="0" marL="0" rtl="0" algn="just">
              <a:lnSpc>
                <a:spcPct val="90000"/>
              </a:lnSpc>
              <a:spcBef>
                <a:spcPts val="0"/>
              </a:spcBef>
              <a:spcAft>
                <a:spcPts val="0"/>
              </a:spcAft>
              <a:buClr>
                <a:schemeClr val="accent1"/>
              </a:buClr>
              <a:buSzPts val="2400"/>
              <a:buFont typeface="Arial"/>
              <a:buNone/>
            </a:pPr>
            <a:r>
              <a:t/>
            </a:r>
            <a:endParaRPr sz="2400">
              <a:solidFill>
                <a:schemeClr val="accent1"/>
              </a:solidFill>
            </a:endParaRPr>
          </a:p>
          <a:p>
            <a:pPr indent="0" lvl="0" marL="0" rtl="0" algn="just">
              <a:lnSpc>
                <a:spcPct val="90000"/>
              </a:lnSpc>
              <a:spcBef>
                <a:spcPts val="0"/>
              </a:spcBef>
              <a:spcAft>
                <a:spcPts val="0"/>
              </a:spcAft>
              <a:buClr>
                <a:schemeClr val="accent1"/>
              </a:buClr>
              <a:buSzPts val="2400"/>
              <a:buFont typeface="Arial"/>
              <a:buNone/>
            </a:pPr>
            <a:r>
              <a:t/>
            </a:r>
            <a:endParaRPr sz="2400">
              <a:solidFill>
                <a:schemeClr val="accent1"/>
              </a:solidFill>
            </a:endParaRPr>
          </a:p>
          <a:p>
            <a:pPr indent="0" lvl="0" marL="0" rtl="0" algn="ctr">
              <a:lnSpc>
                <a:spcPct val="90000"/>
              </a:lnSpc>
              <a:spcBef>
                <a:spcPts val="0"/>
              </a:spcBef>
              <a:spcAft>
                <a:spcPts val="0"/>
              </a:spcAft>
              <a:buClr>
                <a:schemeClr val="accent2"/>
              </a:buClr>
              <a:buSzPts val="2000"/>
              <a:buFont typeface="Arial"/>
              <a:buNone/>
            </a:pPr>
            <a:r>
              <a:rPr b="1" lang="en-US"/>
              <a:t>External Factors</a:t>
            </a:r>
            <a:endParaRPr b="1"/>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g3ae6d943e68_0_46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Unit 3: The DigComp, LifeComp Frameworks and relation to digital well-being</a:t>
            </a:r>
            <a:endParaRPr sz="2900">
              <a:solidFill>
                <a:srgbClr val="FFFFFF"/>
              </a:solidFill>
            </a:endParaRPr>
          </a:p>
        </p:txBody>
      </p:sp>
      <p:sp>
        <p:nvSpPr>
          <p:cNvPr id="493" name="Google Shape;493;g3ae6d943e68_0_46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3.6 Internal and External Factors of the PERMA-Digital Framework</a:t>
            </a:r>
            <a:endParaRPr/>
          </a:p>
        </p:txBody>
      </p:sp>
      <p:sp>
        <p:nvSpPr>
          <p:cNvPr id="494" name="Google Shape;494;g3ae6d943e68_0_465"/>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rPr b="1" lang="en-US" u="sng">
                <a:solidFill>
                  <a:schemeClr val="dk1"/>
                </a:solidFill>
              </a:rPr>
              <a:t>External factors</a:t>
            </a:r>
            <a:endParaRPr b="1" u="sng">
              <a:solidFill>
                <a:schemeClr val="dk1"/>
              </a:solidFill>
            </a:endParaRPr>
          </a:p>
          <a:p>
            <a:pPr indent="0" lvl="0" marL="0" rtl="0" algn="l">
              <a:lnSpc>
                <a:spcPct val="107916"/>
              </a:lnSpc>
              <a:spcBef>
                <a:spcPts val="1200"/>
              </a:spcBef>
              <a:spcAft>
                <a:spcPts val="0"/>
              </a:spcAft>
              <a:buSzPts val="1800"/>
              <a:buNone/>
            </a:pPr>
            <a:r>
              <a:rPr lang="en-US">
                <a:solidFill>
                  <a:schemeClr val="dk1"/>
                </a:solidFill>
              </a:rPr>
              <a:t>External factors play a significant role in shaping the digital well-being of adolescents, as they represent </a:t>
            </a:r>
            <a:r>
              <a:rPr b="1" lang="en-US">
                <a:solidFill>
                  <a:schemeClr val="dk1"/>
                </a:solidFill>
              </a:rPr>
              <a:t>systemic, structural, and foundational influences</a:t>
            </a:r>
            <a:r>
              <a:rPr lang="en-US">
                <a:solidFill>
                  <a:schemeClr val="dk1"/>
                </a:solidFill>
              </a:rPr>
              <a:t> that teachers and parents can only minimally affect. </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495" name="Google Shape;495;g3ae6d943e68_0_465"/>
          <p:cNvPicPr preferRelativeResize="0"/>
          <p:nvPr/>
        </p:nvPicPr>
        <p:blipFill rotWithShape="1">
          <a:blip r:embed="rId3">
            <a:alphaModFix/>
          </a:blip>
          <a:srcRect b="0" l="13119" r="0" t="18949"/>
          <a:stretch/>
        </p:blipFill>
        <p:spPr>
          <a:xfrm>
            <a:off x="3453150" y="2806275"/>
            <a:ext cx="5234125" cy="363185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g3ae6d943e68_0_485"/>
          <p:cNvSpPr txBox="1"/>
          <p:nvPr>
            <p:ph type="ctrTitle"/>
          </p:nvPr>
        </p:nvSpPr>
        <p:spPr>
          <a:xfrm>
            <a:off x="2179875" y="1244077"/>
            <a:ext cx="7832400" cy="3293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2400"/>
              <a:buFont typeface="Arial"/>
              <a:buNone/>
            </a:pPr>
            <a:r>
              <a:rPr lang="en-US" sz="2400">
                <a:solidFill>
                  <a:schemeClr val="accent1"/>
                </a:solidFill>
              </a:rPr>
              <a:t>3.6 Internal and External Factors of the PERMA-Digital Framework</a:t>
            </a:r>
            <a:endParaRPr sz="2400">
              <a:solidFill>
                <a:schemeClr val="accent1"/>
              </a:solidFill>
            </a:endParaRPr>
          </a:p>
          <a:p>
            <a:pPr indent="0" lvl="0" marL="0" rtl="0" algn="just">
              <a:lnSpc>
                <a:spcPct val="90000"/>
              </a:lnSpc>
              <a:spcBef>
                <a:spcPts val="0"/>
              </a:spcBef>
              <a:spcAft>
                <a:spcPts val="0"/>
              </a:spcAft>
              <a:buClr>
                <a:schemeClr val="accent1"/>
              </a:buClr>
              <a:buSzPts val="2400"/>
              <a:buFont typeface="Arial"/>
              <a:buNone/>
            </a:pPr>
            <a:r>
              <a:t/>
            </a:r>
            <a:endParaRPr sz="2400">
              <a:solidFill>
                <a:schemeClr val="accent1"/>
              </a:solidFill>
            </a:endParaRPr>
          </a:p>
          <a:p>
            <a:pPr indent="0" lvl="0" marL="0" rtl="0" algn="just">
              <a:lnSpc>
                <a:spcPct val="90000"/>
              </a:lnSpc>
              <a:spcBef>
                <a:spcPts val="0"/>
              </a:spcBef>
              <a:spcAft>
                <a:spcPts val="0"/>
              </a:spcAft>
              <a:buClr>
                <a:schemeClr val="accent1"/>
              </a:buClr>
              <a:buSzPts val="2400"/>
              <a:buFont typeface="Arial"/>
              <a:buNone/>
            </a:pPr>
            <a:r>
              <a:t/>
            </a:r>
            <a:endParaRPr sz="2400">
              <a:solidFill>
                <a:schemeClr val="accent1"/>
              </a:solidFill>
            </a:endParaRPr>
          </a:p>
          <a:p>
            <a:pPr indent="0" lvl="0" marL="0" rtl="0" algn="just">
              <a:lnSpc>
                <a:spcPct val="90000"/>
              </a:lnSpc>
              <a:spcBef>
                <a:spcPts val="0"/>
              </a:spcBef>
              <a:spcAft>
                <a:spcPts val="0"/>
              </a:spcAft>
              <a:buClr>
                <a:schemeClr val="accent1"/>
              </a:buClr>
              <a:buSzPts val="2400"/>
              <a:buFont typeface="Arial"/>
              <a:buNone/>
            </a:pPr>
            <a:r>
              <a:t/>
            </a:r>
            <a:endParaRPr sz="2400">
              <a:solidFill>
                <a:schemeClr val="accent1"/>
              </a:solidFill>
            </a:endParaRPr>
          </a:p>
          <a:p>
            <a:pPr indent="0" lvl="0" marL="0" rtl="0" algn="ctr">
              <a:lnSpc>
                <a:spcPct val="90000"/>
              </a:lnSpc>
              <a:spcBef>
                <a:spcPts val="0"/>
              </a:spcBef>
              <a:spcAft>
                <a:spcPts val="0"/>
              </a:spcAft>
              <a:buClr>
                <a:schemeClr val="accent2"/>
              </a:buClr>
              <a:buSzPts val="2000"/>
              <a:buFont typeface="Arial"/>
              <a:buNone/>
            </a:pPr>
            <a:r>
              <a:rPr lang="en-US"/>
              <a:t>Links between External and Internal Factors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g3ae6d943e68_0_48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Unit 3: The DigComp, LifeComp Frameworks and relation to digital well-being</a:t>
            </a:r>
            <a:endParaRPr sz="2900">
              <a:solidFill>
                <a:srgbClr val="FFFFFF"/>
              </a:solidFill>
            </a:endParaRPr>
          </a:p>
        </p:txBody>
      </p:sp>
      <p:sp>
        <p:nvSpPr>
          <p:cNvPr id="506" name="Google Shape;506;g3ae6d943e68_0_48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3.6 Internal and External Factors of the PERMA-Digital Framework</a:t>
            </a:r>
            <a:endParaRPr/>
          </a:p>
        </p:txBody>
      </p:sp>
      <p:sp>
        <p:nvSpPr>
          <p:cNvPr id="507" name="Google Shape;507;g3ae6d943e68_0_489"/>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342900" lvl="0" marL="457200" rtl="0" algn="l">
              <a:lnSpc>
                <a:spcPct val="107000"/>
              </a:lnSpc>
              <a:spcBef>
                <a:spcPts val="0"/>
              </a:spcBef>
              <a:spcAft>
                <a:spcPts val="0"/>
              </a:spcAft>
              <a:buClr>
                <a:schemeClr val="accent2"/>
              </a:buClr>
              <a:buSzPts val="1800"/>
              <a:buAutoNum type="arabicPeriod"/>
            </a:pPr>
            <a:r>
              <a:rPr b="1" lang="en-US">
                <a:solidFill>
                  <a:schemeClr val="accent2"/>
                </a:solidFill>
              </a:rPr>
              <a:t>Curriculum</a:t>
            </a:r>
            <a:endParaRPr b="1">
              <a:solidFill>
                <a:schemeClr val="accent2"/>
              </a:solidFill>
            </a:endParaRPr>
          </a:p>
          <a:p>
            <a:pPr indent="0" lvl="0" marL="0" rtl="0" algn="l">
              <a:lnSpc>
                <a:spcPct val="107000"/>
              </a:lnSpc>
              <a:spcBef>
                <a:spcPts val="1200"/>
              </a:spcBef>
              <a:spcAft>
                <a:spcPts val="0"/>
              </a:spcAft>
              <a:buSzPts val="1800"/>
              <a:buNone/>
            </a:pPr>
            <a:r>
              <a:rPr lang="en-US" sz="1700">
                <a:solidFill>
                  <a:schemeClr val="dk1"/>
                </a:solidFill>
              </a:rPr>
              <a:t>How often technology is used, and for what purpose, affects students’ attention, motivation, and balance. A well-designed curriculum mixes digital and non-digital learning so students stay engaged without overuse.</a:t>
            </a:r>
            <a:br>
              <a:rPr b="1" lang="en-US" sz="1700">
                <a:solidFill>
                  <a:schemeClr val="dk1"/>
                </a:solidFill>
              </a:rPr>
            </a:br>
            <a:endParaRPr sz="1700">
              <a:solidFill>
                <a:schemeClr val="dk1"/>
              </a:solidFill>
            </a:endParaRPr>
          </a:p>
          <a:p>
            <a:pPr indent="-336550" lvl="0" marL="457200" rtl="0" algn="l">
              <a:lnSpc>
                <a:spcPct val="107000"/>
              </a:lnSpc>
              <a:spcBef>
                <a:spcPts val="1200"/>
              </a:spcBef>
              <a:spcAft>
                <a:spcPts val="0"/>
              </a:spcAft>
              <a:buClr>
                <a:schemeClr val="dk1"/>
              </a:buClr>
              <a:buSzPts val="1700"/>
              <a:buFont typeface="Calibri"/>
              <a:buChar char="●"/>
            </a:pPr>
            <a:r>
              <a:rPr b="1" lang="en-US" sz="1700">
                <a:solidFill>
                  <a:schemeClr val="dk1"/>
                </a:solidFill>
              </a:rPr>
              <a:t>PERMA link:</a:t>
            </a:r>
            <a:r>
              <a:rPr lang="en-US" sz="1700">
                <a:solidFill>
                  <a:schemeClr val="dk1"/>
                </a:solidFill>
              </a:rPr>
              <a:t> Engagement, Meaning</a:t>
            </a:r>
            <a:endParaRPr sz="1700">
              <a:solidFill>
                <a:schemeClr val="dk1"/>
              </a:solidFill>
            </a:endParaRPr>
          </a:p>
          <a:p>
            <a:pPr indent="-336550" lvl="0" marL="457200" rtl="0" algn="l">
              <a:lnSpc>
                <a:spcPct val="107000"/>
              </a:lnSpc>
              <a:spcBef>
                <a:spcPts val="0"/>
              </a:spcBef>
              <a:spcAft>
                <a:spcPts val="0"/>
              </a:spcAft>
              <a:buClr>
                <a:schemeClr val="dk1"/>
              </a:buClr>
              <a:buSzPts val="1700"/>
              <a:buFont typeface="Calibri"/>
              <a:buChar char="●"/>
            </a:pPr>
            <a:r>
              <a:rPr b="1" lang="en-US" sz="1700">
                <a:solidFill>
                  <a:schemeClr val="dk1"/>
                </a:solidFill>
              </a:rPr>
              <a:t>DigComp link:</a:t>
            </a:r>
            <a:r>
              <a:rPr lang="en-US" sz="1700">
                <a:solidFill>
                  <a:schemeClr val="dk1"/>
                </a:solidFill>
              </a:rPr>
              <a:t> Purposeful, Structured digital use</a:t>
            </a:r>
            <a:endParaRPr sz="1700">
              <a:solidFill>
                <a:schemeClr val="dk1"/>
              </a:solidFill>
            </a:endParaRPr>
          </a:p>
          <a:p>
            <a:pPr indent="-336550" lvl="0" marL="457200" rtl="0" algn="l">
              <a:lnSpc>
                <a:spcPct val="107000"/>
              </a:lnSpc>
              <a:spcBef>
                <a:spcPts val="0"/>
              </a:spcBef>
              <a:spcAft>
                <a:spcPts val="0"/>
              </a:spcAft>
              <a:buClr>
                <a:schemeClr val="dk1"/>
              </a:buClr>
              <a:buSzPts val="1700"/>
              <a:buFont typeface="Calibri"/>
              <a:buChar char="●"/>
            </a:pPr>
            <a:r>
              <a:rPr b="1" lang="en-US" sz="1700">
                <a:solidFill>
                  <a:schemeClr val="dk1"/>
                </a:solidFill>
              </a:rPr>
              <a:t>LifeComp link:</a:t>
            </a:r>
            <a:r>
              <a:rPr lang="en-US" sz="1700">
                <a:solidFill>
                  <a:schemeClr val="dk1"/>
                </a:solidFill>
              </a:rPr>
              <a:t> Managing learning</a:t>
            </a:r>
            <a:endParaRPr sz="1700">
              <a:solidFill>
                <a:schemeClr val="dk1"/>
              </a:solidFill>
            </a:endParaRPr>
          </a:p>
          <a:p>
            <a:pPr indent="0" lvl="0" marL="0" rtl="0" algn="l">
              <a:lnSpc>
                <a:spcPct val="107000"/>
              </a:lnSpc>
              <a:spcBef>
                <a:spcPts val="1200"/>
              </a:spcBef>
              <a:spcAft>
                <a:spcPts val="0"/>
              </a:spcAft>
              <a:buSzPts val="1800"/>
              <a:buNone/>
            </a:pPr>
            <a:r>
              <a:t/>
            </a:r>
            <a:endParaRPr b="1" sz="1900">
              <a:solidFill>
                <a:schemeClr val="dk1"/>
              </a:solidFill>
            </a:endParaRPr>
          </a:p>
          <a:p>
            <a:pPr indent="0" lvl="0" marL="0" rtl="0" algn="l">
              <a:lnSpc>
                <a:spcPct val="107000"/>
              </a:lnSpc>
              <a:spcBef>
                <a:spcPts val="1200"/>
              </a:spcBef>
              <a:spcAft>
                <a:spcPts val="0"/>
              </a:spcAft>
              <a:buSzPts val="1800"/>
              <a:buNone/>
            </a:pPr>
            <a:r>
              <a:t/>
            </a:r>
            <a:endParaRPr b="1" sz="1900">
              <a:solidFill>
                <a:schemeClr val="dk1"/>
              </a:solidFill>
            </a:endParaRPr>
          </a:p>
          <a:p>
            <a:pPr indent="0" lvl="0" marL="0" rtl="0" algn="l">
              <a:lnSpc>
                <a:spcPct val="90000"/>
              </a:lnSpc>
              <a:spcBef>
                <a:spcPts val="1200"/>
              </a:spcBef>
              <a:spcAft>
                <a:spcPts val="0"/>
              </a:spcAft>
              <a:buClr>
                <a:schemeClr val="dk2"/>
              </a:buClr>
              <a:buSzPts val="1800"/>
              <a:buNone/>
            </a:pPr>
            <a:r>
              <a:t/>
            </a:r>
            <a:endParaRPr sz="1900"/>
          </a:p>
          <a:p>
            <a:pPr indent="0" lvl="0" marL="0" rtl="0" algn="l">
              <a:lnSpc>
                <a:spcPct val="90000"/>
              </a:lnSpc>
              <a:spcBef>
                <a:spcPts val="0"/>
              </a:spcBef>
              <a:spcAft>
                <a:spcPts val="0"/>
              </a:spcAft>
              <a:buClr>
                <a:schemeClr val="dk2"/>
              </a:buClr>
              <a:buSzPts val="1800"/>
              <a:buNone/>
            </a:pPr>
            <a:r>
              <a:t/>
            </a:r>
            <a:endParaRPr sz="1900"/>
          </a:p>
        </p:txBody>
      </p:sp>
      <p:sp>
        <p:nvSpPr>
          <p:cNvPr id="508" name="Google Shape;508;g3ae6d943e68_0_489"/>
          <p:cNvSpPr/>
          <p:nvPr/>
        </p:nvSpPr>
        <p:spPr>
          <a:xfrm>
            <a:off x="1192775" y="3930125"/>
            <a:ext cx="10142700" cy="27030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7000"/>
              </a:lnSpc>
              <a:spcBef>
                <a:spcPts val="1400"/>
              </a:spcBef>
              <a:spcAft>
                <a:spcPts val="0"/>
              </a:spcAft>
              <a:buClr>
                <a:srgbClr val="000000"/>
              </a:buClr>
              <a:buSzPts val="1700"/>
              <a:buFont typeface="Arial"/>
              <a:buNone/>
            </a:pPr>
            <a:r>
              <a:rPr b="1" i="0" lang="en-US" sz="1700" u="none" cap="none" strike="noStrike">
                <a:solidFill>
                  <a:schemeClr val="dk1"/>
                </a:solidFill>
                <a:latin typeface="Arial"/>
                <a:ea typeface="Arial"/>
                <a:cs typeface="Arial"/>
                <a:sym typeface="Arial"/>
              </a:rPr>
              <a:t>What to do</a:t>
            </a:r>
            <a:endParaRPr b="0" i="0" sz="1700" u="none" cap="none" strike="noStrike">
              <a:solidFill>
                <a:schemeClr val="dk1"/>
              </a:solidFill>
              <a:latin typeface="Arial"/>
              <a:ea typeface="Arial"/>
              <a:cs typeface="Arial"/>
              <a:sym typeface="Arial"/>
            </a:endParaRPr>
          </a:p>
          <a:p>
            <a:pPr indent="0" lvl="0" marL="0" marR="0" rtl="0" algn="l">
              <a:lnSpc>
                <a:spcPct val="107000"/>
              </a:lnSpc>
              <a:spcBef>
                <a:spcPts val="1200"/>
              </a:spcBef>
              <a:spcAft>
                <a:spcPts val="0"/>
              </a:spcAft>
              <a:buClr>
                <a:srgbClr val="000000"/>
              </a:buClr>
              <a:buSzPts val="1700"/>
              <a:buFont typeface="Arial"/>
              <a:buNone/>
            </a:pPr>
            <a:r>
              <a:rPr b="0" i="0" lang="en-US" sz="1700" u="none" cap="none" strike="noStrike">
                <a:solidFill>
                  <a:schemeClr val="dk1"/>
                </a:solidFill>
                <a:latin typeface="Arial"/>
                <a:ea typeface="Arial"/>
                <a:cs typeface="Arial"/>
                <a:sym typeface="Arial"/>
              </a:rPr>
              <a:t>When your curriculum alternates between hands-on tasks, discussion, and digital activities, students stay alert and avoid fatigue. They understand why digital tools are used and how each task connects to learning goals, which increases Engagement and a sense of Meaning.</a:t>
            </a:r>
            <a:endParaRPr b="0" i="0" sz="17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700"/>
              <a:buFont typeface="Arial"/>
              <a:buNone/>
            </a:pPr>
            <a:r>
              <a:t/>
            </a:r>
            <a:endParaRPr b="0" i="0" sz="1700" u="none" cap="none" strike="noStrike">
              <a:solidFill>
                <a:schemeClr val="dk1"/>
              </a:solidFill>
              <a:latin typeface="Arial"/>
              <a:ea typeface="Arial"/>
              <a:cs typeface="Arial"/>
              <a:sym typeface="Arial"/>
            </a:endParaRPr>
          </a:p>
          <a:p>
            <a:pPr indent="-336550" lvl="0" marL="457200" marR="0" rtl="0" algn="l">
              <a:lnSpc>
                <a:spcPct val="100000"/>
              </a:lnSpc>
              <a:spcBef>
                <a:spcPts val="0"/>
              </a:spcBef>
              <a:spcAft>
                <a:spcPts val="0"/>
              </a:spcAft>
              <a:buClr>
                <a:schemeClr val="dk1"/>
              </a:buClr>
              <a:buSzPts val="1700"/>
              <a:buFont typeface="Arial"/>
              <a:buChar char="●"/>
            </a:pPr>
            <a:r>
              <a:rPr b="0" i="0" lang="en-US" sz="1700" u="none" cap="none" strike="noStrike">
                <a:solidFill>
                  <a:schemeClr val="dk1"/>
                </a:solidFill>
                <a:latin typeface="Arial"/>
                <a:ea typeface="Arial"/>
                <a:cs typeface="Arial"/>
                <a:sym typeface="Arial"/>
              </a:rPr>
              <a:t>Embed digital well-being across all subjects, not just ICT or Health Education</a:t>
            </a:r>
            <a:endParaRPr b="0" i="0" sz="1700" u="none" cap="none" strike="noStrike">
              <a:solidFill>
                <a:schemeClr val="dk1"/>
              </a:solidFill>
              <a:latin typeface="Arial"/>
              <a:ea typeface="Arial"/>
              <a:cs typeface="Arial"/>
              <a:sym typeface="Arial"/>
            </a:endParaRPr>
          </a:p>
          <a:p>
            <a:pPr indent="-336550" lvl="0" marL="457200" marR="0" rtl="0" algn="l">
              <a:lnSpc>
                <a:spcPct val="100000"/>
              </a:lnSpc>
              <a:spcBef>
                <a:spcPts val="0"/>
              </a:spcBef>
              <a:spcAft>
                <a:spcPts val="0"/>
              </a:spcAft>
              <a:buClr>
                <a:schemeClr val="dk1"/>
              </a:buClr>
              <a:buSzPts val="1700"/>
              <a:buFont typeface="Arial"/>
              <a:buChar char="●"/>
            </a:pPr>
            <a:r>
              <a:rPr b="0" i="0" lang="en-US" sz="1700" u="none" cap="none" strike="noStrike">
                <a:solidFill>
                  <a:schemeClr val="dk1"/>
                </a:solidFill>
                <a:latin typeface="Arial"/>
                <a:ea typeface="Arial"/>
                <a:cs typeface="Arial"/>
                <a:sym typeface="Arial"/>
              </a:rPr>
              <a:t>Align national curricula with EU frameworks like DigComp, LifeComp, and PERMA to ensure emotional and social dimensions are addressed.</a:t>
            </a:r>
            <a:endParaRPr b="0" i="0" sz="1700" u="none" cap="none" strike="noStrike">
              <a:solidFill>
                <a:schemeClr val="dk1"/>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g3ae6d943e68_0_49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Unit 3: The DigComp, LifeComp Frameworks and relation to digital well-being</a:t>
            </a:r>
            <a:endParaRPr sz="2900">
              <a:solidFill>
                <a:srgbClr val="FFFFFF"/>
              </a:solidFill>
            </a:endParaRPr>
          </a:p>
        </p:txBody>
      </p:sp>
      <p:sp>
        <p:nvSpPr>
          <p:cNvPr id="514" name="Google Shape;514;g3ae6d943e68_0_49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3.6 Internal and External Factors of the PERMA-Digital Framework</a:t>
            </a:r>
            <a:endParaRPr/>
          </a:p>
        </p:txBody>
      </p:sp>
      <p:sp>
        <p:nvSpPr>
          <p:cNvPr id="515" name="Google Shape;515;g3ae6d943e68_0_496"/>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rPr b="1" lang="en-US">
                <a:solidFill>
                  <a:schemeClr val="accent2"/>
                </a:solidFill>
              </a:rPr>
              <a:t>2. Policy</a:t>
            </a:r>
            <a:r>
              <a:rPr b="1" lang="en-US">
                <a:solidFill>
                  <a:schemeClr val="dk1"/>
                </a:solidFill>
              </a:rPr>
              <a:t> </a:t>
            </a:r>
            <a:endParaRPr b="1">
              <a:solidFill>
                <a:schemeClr val="dk1"/>
              </a:solidFill>
            </a:endParaRPr>
          </a:p>
          <a:p>
            <a:pPr indent="0" lvl="0" marL="0" rtl="0" algn="l">
              <a:lnSpc>
                <a:spcPct val="107000"/>
              </a:lnSpc>
              <a:spcBef>
                <a:spcPts val="1200"/>
              </a:spcBef>
              <a:spcAft>
                <a:spcPts val="0"/>
              </a:spcAft>
              <a:buSzPts val="1800"/>
              <a:buNone/>
            </a:pPr>
            <a:r>
              <a:rPr lang="en-US" sz="1700">
                <a:solidFill>
                  <a:schemeClr val="dk1"/>
                </a:solidFill>
              </a:rPr>
              <a:t>A school’s digital policies, routines, rules, and expectations shape how students behave online and offline. </a:t>
            </a:r>
            <a:endParaRPr sz="1700">
              <a:solidFill>
                <a:schemeClr val="dk1"/>
              </a:solidFill>
            </a:endParaRPr>
          </a:p>
          <a:p>
            <a:pPr indent="0" lvl="0" marL="0" rtl="0" algn="l">
              <a:lnSpc>
                <a:spcPct val="107000"/>
              </a:lnSpc>
              <a:spcBef>
                <a:spcPts val="1200"/>
              </a:spcBef>
              <a:spcAft>
                <a:spcPts val="0"/>
              </a:spcAft>
              <a:buSzPts val="1800"/>
              <a:buNone/>
            </a:pPr>
            <a:r>
              <a:rPr b="1" lang="en-US" sz="1700">
                <a:solidFill>
                  <a:schemeClr val="dk1"/>
                </a:solidFill>
              </a:rPr>
              <a:t>Clear guidelines make digital use predictable and safe for students.</a:t>
            </a:r>
            <a:r>
              <a:rPr lang="en-US" sz="1700">
                <a:solidFill>
                  <a:schemeClr val="dk1"/>
                </a:solidFill>
              </a:rPr>
              <a:t> When the school sets consistent expectations, your classroom becomes calmer, students switch between tasks more easily, and digital behaviour is more respectful.</a:t>
            </a:r>
            <a:endParaRPr sz="1700">
              <a:solidFill>
                <a:schemeClr val="dk1"/>
              </a:solidFill>
            </a:endParaRPr>
          </a:p>
          <a:p>
            <a:pPr indent="-336550" lvl="0" marL="457200" rtl="0" algn="l">
              <a:lnSpc>
                <a:spcPct val="107000"/>
              </a:lnSpc>
              <a:spcBef>
                <a:spcPts val="1200"/>
              </a:spcBef>
              <a:spcAft>
                <a:spcPts val="0"/>
              </a:spcAft>
              <a:buClr>
                <a:schemeClr val="dk1"/>
              </a:buClr>
              <a:buSzPts val="1700"/>
              <a:buFont typeface="Calibri"/>
              <a:buChar char="●"/>
            </a:pPr>
            <a:r>
              <a:rPr b="1" lang="en-US" sz="1700">
                <a:solidFill>
                  <a:schemeClr val="dk1"/>
                </a:solidFill>
              </a:rPr>
              <a:t>PERMA link:</a:t>
            </a:r>
            <a:r>
              <a:rPr lang="en-US" sz="1700">
                <a:solidFill>
                  <a:schemeClr val="dk1"/>
                </a:solidFill>
              </a:rPr>
              <a:t> Positive Emotions, Relationships, Accomplishment</a:t>
            </a:r>
            <a:endParaRPr sz="1700">
              <a:solidFill>
                <a:schemeClr val="dk1"/>
              </a:solidFill>
            </a:endParaRPr>
          </a:p>
          <a:p>
            <a:pPr indent="-336550" lvl="0" marL="457200" rtl="0" algn="l">
              <a:lnSpc>
                <a:spcPct val="107000"/>
              </a:lnSpc>
              <a:spcBef>
                <a:spcPts val="0"/>
              </a:spcBef>
              <a:spcAft>
                <a:spcPts val="0"/>
              </a:spcAft>
              <a:buClr>
                <a:schemeClr val="dk1"/>
              </a:buClr>
              <a:buSzPts val="1700"/>
              <a:buFont typeface="Calibri"/>
              <a:buChar char="●"/>
            </a:pPr>
            <a:r>
              <a:rPr b="1" lang="en-US" sz="1700">
                <a:solidFill>
                  <a:schemeClr val="dk1"/>
                </a:solidFill>
              </a:rPr>
              <a:t>DigComp link:</a:t>
            </a:r>
            <a:r>
              <a:rPr lang="en-US" sz="1700">
                <a:solidFill>
                  <a:schemeClr val="dk1"/>
                </a:solidFill>
              </a:rPr>
              <a:t> Safe digital behaviour</a:t>
            </a:r>
            <a:endParaRPr sz="1700">
              <a:solidFill>
                <a:schemeClr val="dk1"/>
              </a:solidFill>
            </a:endParaRPr>
          </a:p>
          <a:p>
            <a:pPr indent="-336550" lvl="0" marL="457200" rtl="0" algn="l">
              <a:lnSpc>
                <a:spcPct val="107000"/>
              </a:lnSpc>
              <a:spcBef>
                <a:spcPts val="0"/>
              </a:spcBef>
              <a:spcAft>
                <a:spcPts val="0"/>
              </a:spcAft>
              <a:buClr>
                <a:schemeClr val="dk1"/>
              </a:buClr>
              <a:buSzPts val="1700"/>
              <a:buFont typeface="Calibri"/>
              <a:buChar char="●"/>
            </a:pPr>
            <a:r>
              <a:rPr b="1" lang="en-US" sz="1700">
                <a:solidFill>
                  <a:schemeClr val="dk1"/>
                </a:solidFill>
              </a:rPr>
              <a:t>LifeComp link:</a:t>
            </a:r>
            <a:r>
              <a:rPr lang="en-US" sz="1700">
                <a:solidFill>
                  <a:schemeClr val="dk1"/>
                </a:solidFill>
              </a:rPr>
              <a:t> Self-regulation</a:t>
            </a:r>
            <a:endParaRPr sz="1700">
              <a:solidFill>
                <a:schemeClr val="dk1"/>
              </a:solidFill>
            </a:endParaRPr>
          </a:p>
          <a:p>
            <a:pPr indent="0" lvl="0" marL="0" rtl="0" algn="l">
              <a:lnSpc>
                <a:spcPct val="90000"/>
              </a:lnSpc>
              <a:spcBef>
                <a:spcPts val="1200"/>
              </a:spcBef>
              <a:spcAft>
                <a:spcPts val="0"/>
              </a:spcAft>
              <a:buClr>
                <a:schemeClr val="dk2"/>
              </a:buClr>
              <a:buSzPts val="1800"/>
              <a:buNone/>
            </a:pPr>
            <a:r>
              <a:t/>
            </a:r>
            <a:endParaRPr b="1" sz="1600">
              <a:solidFill>
                <a:schemeClr val="accent2"/>
              </a:solidFill>
            </a:endParaRPr>
          </a:p>
        </p:txBody>
      </p:sp>
      <p:sp>
        <p:nvSpPr>
          <p:cNvPr id="516" name="Google Shape;516;g3ae6d943e68_0_496"/>
          <p:cNvSpPr/>
          <p:nvPr/>
        </p:nvSpPr>
        <p:spPr>
          <a:xfrm>
            <a:off x="1192775" y="3930125"/>
            <a:ext cx="10142700" cy="27030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7000"/>
              </a:lnSpc>
              <a:spcBef>
                <a:spcPts val="140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What to do</a:t>
            </a:r>
            <a:endParaRPr b="1" i="0" sz="1600" u="none" cap="none" strike="noStrike">
              <a:solidFill>
                <a:schemeClr val="dk1"/>
              </a:solidFill>
              <a:latin typeface="Arial"/>
              <a:ea typeface="Arial"/>
              <a:cs typeface="Arial"/>
              <a:sym typeface="Arial"/>
            </a:endParaRPr>
          </a:p>
          <a:p>
            <a:pPr indent="0" lvl="0" marL="0" marR="0" rtl="0" algn="l">
              <a:lnSpc>
                <a:spcPct val="107000"/>
              </a:lnSpc>
              <a:spcBef>
                <a:spcPts val="120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When your school applies a simple rule such as “device-free transitions,” students move between lessons with fewer distractions. They arrive more focused and less overwhelmed, which improves mood (Positive Emotions), reduces unnecessary conflict (Relationships), and helps them start tasks with more confidence (Accomplishment).</a:t>
            </a:r>
            <a:endParaRPr b="0" i="0" sz="1600" u="none" cap="none" strike="noStrike">
              <a:solidFill>
                <a:schemeClr val="dk1"/>
              </a:solidFill>
              <a:latin typeface="Arial"/>
              <a:ea typeface="Arial"/>
              <a:cs typeface="Arial"/>
              <a:sym typeface="Arial"/>
            </a:endParaRPr>
          </a:p>
          <a:p>
            <a:pPr indent="-330200" lvl="0" marL="457200" marR="0" rtl="0" algn="l">
              <a:lnSpc>
                <a:spcPct val="100000"/>
              </a:lnSpc>
              <a:spcBef>
                <a:spcPts val="120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Avoid simplistic bans on digital tools; instead, promote responsible and informed digital engagement</a:t>
            </a:r>
            <a:endParaRPr b="0" i="0" sz="16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Support strategic planning to overcome resistance to innovation and ensure consistent implementation across schools.</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g3ae6d943e68_0_50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Unit 3: The DigComp, LifeComp Frameworks and relation to digital well-being</a:t>
            </a:r>
            <a:endParaRPr sz="2900">
              <a:solidFill>
                <a:srgbClr val="FFFFFF"/>
              </a:solidFill>
            </a:endParaRPr>
          </a:p>
        </p:txBody>
      </p:sp>
      <p:sp>
        <p:nvSpPr>
          <p:cNvPr id="522" name="Google Shape;522;g3ae6d943e68_0_502"/>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3.6 Internal and External Factors of the PERMA-Digital Framework</a:t>
            </a:r>
            <a:endParaRPr/>
          </a:p>
        </p:txBody>
      </p:sp>
      <p:sp>
        <p:nvSpPr>
          <p:cNvPr id="523" name="Google Shape;523;g3ae6d943e68_0_502"/>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rPr b="1" lang="en-US">
                <a:solidFill>
                  <a:schemeClr val="accent2"/>
                </a:solidFill>
              </a:rPr>
              <a:t>3. Infrastructure </a:t>
            </a:r>
            <a:endParaRPr b="1">
              <a:solidFill>
                <a:schemeClr val="accent2"/>
              </a:solidFill>
            </a:endParaRPr>
          </a:p>
          <a:p>
            <a:pPr indent="0" lvl="0" marL="0" rtl="0" algn="l">
              <a:lnSpc>
                <a:spcPct val="107000"/>
              </a:lnSpc>
              <a:spcBef>
                <a:spcPts val="1200"/>
              </a:spcBef>
              <a:spcAft>
                <a:spcPts val="0"/>
              </a:spcAft>
              <a:buSzPts val="1800"/>
              <a:buNone/>
            </a:pPr>
            <a:r>
              <a:rPr lang="en-US" sz="1700">
                <a:solidFill>
                  <a:schemeClr val="dk1"/>
                </a:solidFill>
              </a:rPr>
              <a:t>Access to devices, internet stability, and quality platforms influence how confident and successful students feel when working digitally. When access is reliable and fair, students participate more confidently and feel less stressed during digital tasks.</a:t>
            </a:r>
            <a:endParaRPr sz="1700">
              <a:solidFill>
                <a:schemeClr val="dk1"/>
              </a:solidFill>
            </a:endParaRPr>
          </a:p>
          <a:p>
            <a:pPr indent="-336550" lvl="0" marL="457200" rtl="0" algn="l">
              <a:lnSpc>
                <a:spcPct val="107000"/>
              </a:lnSpc>
              <a:spcBef>
                <a:spcPts val="1200"/>
              </a:spcBef>
              <a:spcAft>
                <a:spcPts val="0"/>
              </a:spcAft>
              <a:buClr>
                <a:schemeClr val="dk1"/>
              </a:buClr>
              <a:buSzPts val="1700"/>
              <a:buFont typeface="Calibri"/>
              <a:buChar char="●"/>
            </a:pPr>
            <a:r>
              <a:rPr b="1" lang="en-US" sz="1700">
                <a:solidFill>
                  <a:schemeClr val="dk1"/>
                </a:solidFill>
              </a:rPr>
              <a:t>PERMA link:</a:t>
            </a:r>
            <a:r>
              <a:rPr lang="en-US" sz="1700">
                <a:solidFill>
                  <a:schemeClr val="dk1"/>
                </a:solidFill>
              </a:rPr>
              <a:t> Engagement, Accomplishment </a:t>
            </a:r>
            <a:endParaRPr sz="1700">
              <a:solidFill>
                <a:schemeClr val="dk1"/>
              </a:solidFill>
            </a:endParaRPr>
          </a:p>
          <a:p>
            <a:pPr indent="-336550" lvl="0" marL="457200" rtl="0" algn="l">
              <a:lnSpc>
                <a:spcPct val="107000"/>
              </a:lnSpc>
              <a:spcBef>
                <a:spcPts val="0"/>
              </a:spcBef>
              <a:spcAft>
                <a:spcPts val="0"/>
              </a:spcAft>
              <a:buClr>
                <a:schemeClr val="dk1"/>
              </a:buClr>
              <a:buSzPts val="1700"/>
              <a:buFont typeface="Calibri"/>
              <a:buChar char="●"/>
            </a:pPr>
            <a:r>
              <a:rPr b="1" lang="en-US" sz="1700">
                <a:solidFill>
                  <a:schemeClr val="dk1"/>
                </a:solidFill>
              </a:rPr>
              <a:t>DigComp link:</a:t>
            </a:r>
            <a:r>
              <a:rPr lang="en-US" sz="1700">
                <a:solidFill>
                  <a:schemeClr val="dk1"/>
                </a:solidFill>
              </a:rPr>
              <a:t> Confident digital participation</a:t>
            </a:r>
            <a:endParaRPr sz="1700">
              <a:solidFill>
                <a:schemeClr val="dk1"/>
              </a:solidFill>
            </a:endParaRPr>
          </a:p>
          <a:p>
            <a:pPr indent="-336550" lvl="0" marL="457200" rtl="0" algn="l">
              <a:lnSpc>
                <a:spcPct val="107000"/>
              </a:lnSpc>
              <a:spcBef>
                <a:spcPts val="1200"/>
              </a:spcBef>
              <a:spcAft>
                <a:spcPts val="0"/>
              </a:spcAft>
              <a:buClr>
                <a:schemeClr val="dk1"/>
              </a:buClr>
              <a:buSzPts val="1700"/>
              <a:buFont typeface="Calibri"/>
              <a:buChar char="●"/>
            </a:pPr>
            <a:r>
              <a:rPr b="1" lang="en-US" sz="1700">
                <a:solidFill>
                  <a:schemeClr val="dk1"/>
                </a:solidFill>
              </a:rPr>
              <a:t>LifeComp link: </a:t>
            </a:r>
            <a:r>
              <a:rPr lang="en-US" sz="1700">
                <a:solidFill>
                  <a:schemeClr val="dk1"/>
                </a:solidFill>
              </a:rPr>
              <a:t>Promotion of</a:t>
            </a:r>
            <a:r>
              <a:rPr b="1" lang="en-US" sz="1700">
                <a:solidFill>
                  <a:schemeClr val="dk1"/>
                </a:solidFill>
              </a:rPr>
              <a:t> </a:t>
            </a:r>
            <a:r>
              <a:rPr lang="en-US" sz="1700">
                <a:solidFill>
                  <a:schemeClr val="dk1"/>
                </a:solidFill>
              </a:rPr>
              <a:t>Well-being</a:t>
            </a:r>
            <a:endParaRPr sz="1700">
              <a:solidFill>
                <a:schemeClr val="dk1"/>
              </a:solidFill>
            </a:endParaRPr>
          </a:p>
          <a:p>
            <a:pPr indent="0" lvl="0" marL="0" rtl="0" algn="l">
              <a:lnSpc>
                <a:spcPct val="90000"/>
              </a:lnSpc>
              <a:spcBef>
                <a:spcPts val="1200"/>
              </a:spcBef>
              <a:spcAft>
                <a:spcPts val="0"/>
              </a:spcAft>
              <a:buClr>
                <a:schemeClr val="dk2"/>
              </a:buClr>
              <a:buSzPts val="1800"/>
              <a:buNone/>
            </a:pPr>
            <a:r>
              <a:t/>
            </a:r>
            <a:endParaRPr b="1" sz="1700">
              <a:solidFill>
                <a:schemeClr val="accent2"/>
              </a:solidFill>
            </a:endParaRPr>
          </a:p>
        </p:txBody>
      </p:sp>
      <p:sp>
        <p:nvSpPr>
          <p:cNvPr id="524" name="Google Shape;524;g3ae6d943e68_0_502"/>
          <p:cNvSpPr/>
          <p:nvPr/>
        </p:nvSpPr>
        <p:spPr>
          <a:xfrm>
            <a:off x="1192775" y="4110350"/>
            <a:ext cx="10142700" cy="25227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7000"/>
              </a:lnSpc>
              <a:spcBef>
                <a:spcPts val="140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What to do</a:t>
            </a:r>
            <a:endParaRPr b="0" i="0" sz="1800" u="none" cap="none" strike="noStrike">
              <a:solidFill>
                <a:schemeClr val="dk1"/>
              </a:solidFill>
              <a:latin typeface="Arial"/>
              <a:ea typeface="Arial"/>
              <a:cs typeface="Arial"/>
              <a:sym typeface="Arial"/>
            </a:endParaRPr>
          </a:p>
          <a:p>
            <a:pPr indent="0" lvl="0" marL="0" marR="0" rtl="0" algn="l">
              <a:lnSpc>
                <a:spcPct val="107000"/>
              </a:lnSpc>
              <a:spcBef>
                <a:spcPts val="12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When the school provides stable Wi-Fi and shared devices, students can join digital tasks without anxiety. This increases participation and gives all students a fair chance to succeed.</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12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Prioritise capacity building over hardware provision, focusing on teacher competence and support systems</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Ensure secure platforms and ethical AI use, with clear policies on data privacy and screen time monitoring.</a:t>
            </a:r>
            <a:endParaRPr b="1" i="0" sz="17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4"/>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Unit 1: Importance of well-being and digital well-being</a:t>
            </a:r>
            <a:endParaRPr/>
          </a:p>
        </p:txBody>
      </p:sp>
      <p:sp>
        <p:nvSpPr>
          <p:cNvPr id="96" name="Google Shape;96;p4"/>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1.2 What is “Digital Well-being”?</a:t>
            </a:r>
            <a:endParaRPr/>
          </a:p>
        </p:txBody>
      </p:sp>
      <p:sp>
        <p:nvSpPr>
          <p:cNvPr id="97" name="Google Shape;97;p4"/>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a:solidFill>
                  <a:srgbClr val="000000"/>
                </a:solidFill>
                <a:latin typeface="Calibri"/>
                <a:ea typeface="Calibri"/>
                <a:cs typeface="Calibri"/>
                <a:sym typeface="Calibri"/>
              </a:rPr>
              <a:t>Key characteristics of digital well-being include:</a:t>
            </a:r>
            <a:endParaRPr>
              <a:solidFill>
                <a:srgbClr val="000000"/>
              </a:solidFill>
              <a:latin typeface="Calibri"/>
              <a:ea typeface="Calibri"/>
              <a:cs typeface="Calibri"/>
              <a:sym typeface="Calibri"/>
            </a:endParaRPr>
          </a:p>
          <a:p>
            <a:pPr indent="0" lvl="0" marL="0" rtl="0" algn="l">
              <a:lnSpc>
                <a:spcPct val="107000"/>
              </a:lnSpc>
              <a:spcBef>
                <a:spcPts val="1200"/>
              </a:spcBef>
              <a:spcAft>
                <a:spcPts val="0"/>
              </a:spcAft>
              <a:buSzPts val="1800"/>
              <a:buNone/>
            </a:pPr>
            <a:r>
              <a:t/>
            </a:r>
            <a:endParaRPr>
              <a:solidFill>
                <a:schemeClr val="dk1"/>
              </a:solidFill>
              <a:latin typeface="Calibri"/>
              <a:ea typeface="Calibri"/>
              <a:cs typeface="Calibri"/>
              <a:sym typeface="Calibri"/>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98" name="Google Shape;98;p4"/>
          <p:cNvPicPr preferRelativeResize="0"/>
          <p:nvPr/>
        </p:nvPicPr>
        <p:blipFill rotWithShape="1">
          <a:blip r:embed="rId3">
            <a:alphaModFix/>
          </a:blip>
          <a:srcRect b="0" l="0" r="0" t="0"/>
          <a:stretch/>
        </p:blipFill>
        <p:spPr>
          <a:xfrm>
            <a:off x="4486275" y="2590988"/>
            <a:ext cx="714375" cy="581025"/>
          </a:xfrm>
          <a:prstGeom prst="rect">
            <a:avLst/>
          </a:prstGeom>
          <a:noFill/>
          <a:ln>
            <a:noFill/>
          </a:ln>
        </p:spPr>
      </p:pic>
      <p:pic>
        <p:nvPicPr>
          <p:cNvPr id="99" name="Google Shape;99;p4"/>
          <p:cNvPicPr preferRelativeResize="0"/>
          <p:nvPr/>
        </p:nvPicPr>
        <p:blipFill rotWithShape="1">
          <a:blip r:embed="rId4">
            <a:alphaModFix/>
          </a:blip>
          <a:srcRect b="0" l="0" r="0" t="0"/>
          <a:stretch/>
        </p:blipFill>
        <p:spPr>
          <a:xfrm>
            <a:off x="7644125" y="2633850"/>
            <a:ext cx="523875" cy="495300"/>
          </a:xfrm>
          <a:prstGeom prst="rect">
            <a:avLst/>
          </a:prstGeom>
          <a:noFill/>
          <a:ln>
            <a:noFill/>
          </a:ln>
        </p:spPr>
      </p:pic>
      <p:pic>
        <p:nvPicPr>
          <p:cNvPr id="100" name="Google Shape;100;p4"/>
          <p:cNvPicPr preferRelativeResize="0"/>
          <p:nvPr/>
        </p:nvPicPr>
        <p:blipFill rotWithShape="1">
          <a:blip r:embed="rId5">
            <a:alphaModFix/>
          </a:blip>
          <a:srcRect b="0" l="0" r="0" t="0"/>
          <a:stretch/>
        </p:blipFill>
        <p:spPr>
          <a:xfrm>
            <a:off x="4552950" y="4357475"/>
            <a:ext cx="581025" cy="504825"/>
          </a:xfrm>
          <a:prstGeom prst="rect">
            <a:avLst/>
          </a:prstGeom>
          <a:noFill/>
          <a:ln>
            <a:noFill/>
          </a:ln>
        </p:spPr>
      </p:pic>
      <p:pic>
        <p:nvPicPr>
          <p:cNvPr id="101" name="Google Shape;101;p4"/>
          <p:cNvPicPr preferRelativeResize="0"/>
          <p:nvPr/>
        </p:nvPicPr>
        <p:blipFill rotWithShape="1">
          <a:blip r:embed="rId6">
            <a:alphaModFix/>
          </a:blip>
          <a:srcRect b="0" l="0" r="0" t="0"/>
          <a:stretch/>
        </p:blipFill>
        <p:spPr>
          <a:xfrm>
            <a:off x="7739375" y="4357475"/>
            <a:ext cx="333375" cy="457200"/>
          </a:xfrm>
          <a:prstGeom prst="rect">
            <a:avLst/>
          </a:prstGeom>
          <a:noFill/>
          <a:ln>
            <a:noFill/>
          </a:ln>
        </p:spPr>
      </p:pic>
      <p:graphicFrame>
        <p:nvGraphicFramePr>
          <p:cNvPr id="102" name="Google Shape;102;p4"/>
          <p:cNvGraphicFramePr/>
          <p:nvPr/>
        </p:nvGraphicFramePr>
        <p:xfrm>
          <a:off x="3036900" y="2272325"/>
          <a:ext cx="3000000" cy="3000000"/>
        </p:xfrm>
        <a:graphic>
          <a:graphicData uri="http://schemas.openxmlformats.org/drawingml/2006/table">
            <a:tbl>
              <a:tblPr>
                <a:noFill/>
                <a:tableStyleId>{BB187B5D-7024-413B-8C9C-4B4C4DADCD2F}</a:tableStyleId>
              </a:tblPr>
              <a:tblGrid>
                <a:gridCol w="3252375"/>
                <a:gridCol w="3277625"/>
              </a:tblGrid>
              <a:tr h="266700">
                <a:tc gridSpan="2">
                  <a:txBody>
                    <a:bodyPr/>
                    <a:lstStyle/>
                    <a:p>
                      <a:pPr indent="0" lvl="0" marL="0" marR="0" rtl="0" algn="ctr">
                        <a:lnSpc>
                          <a:spcPct val="100000"/>
                        </a:lnSpc>
                        <a:spcBef>
                          <a:spcPts val="0"/>
                        </a:spcBef>
                        <a:spcAft>
                          <a:spcPts val="0"/>
                        </a:spcAft>
                        <a:buClr>
                          <a:srgbClr val="000000"/>
                        </a:buClr>
                        <a:buSzPts val="1700"/>
                        <a:buFont typeface="Arial"/>
                        <a:buNone/>
                      </a:pPr>
                      <a:r>
                        <a:rPr lang="en-US" sz="1700" u="none" cap="none" strike="noStrike">
                          <a:solidFill>
                            <a:srgbClr val="080301"/>
                          </a:solidFill>
                        </a:rPr>
                        <a:t>FIGURE: KEY CHARACTERISTICS</a:t>
                      </a:r>
                      <a:endParaRPr sz="17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12700">
                <a:tc>
                  <a:txBody>
                    <a:bodyPr/>
                    <a:lstStyle/>
                    <a:p>
                      <a:pPr indent="0" lvl="0" marL="0" marR="0" rtl="0" algn="ctr">
                        <a:lnSpc>
                          <a:spcPct val="100000"/>
                        </a:lnSpc>
                        <a:spcBef>
                          <a:spcPts val="0"/>
                        </a:spcBef>
                        <a:spcAft>
                          <a:spcPts val="0"/>
                        </a:spcAft>
                        <a:buClr>
                          <a:srgbClr val="000000"/>
                        </a:buClr>
                        <a:buSzPts val="1700"/>
                        <a:buFont typeface="Arial"/>
                        <a:buNone/>
                      </a:pPr>
                      <a:r>
                        <a:t/>
                      </a:r>
                      <a:endParaRPr sz="17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t/>
                      </a:r>
                      <a:endParaRPr sz="17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2700">
                <a:tc>
                  <a:txBody>
                    <a:bodyPr/>
                    <a:lstStyle/>
                    <a:p>
                      <a:pPr indent="0" lvl="0" marL="0" marR="0" rtl="0" algn="ctr">
                        <a:lnSpc>
                          <a:spcPct val="100000"/>
                        </a:lnSpc>
                        <a:spcBef>
                          <a:spcPts val="0"/>
                        </a:spcBef>
                        <a:spcAft>
                          <a:spcPts val="0"/>
                        </a:spcAft>
                        <a:buClr>
                          <a:srgbClr val="000000"/>
                        </a:buClr>
                        <a:buSzPts val="1700"/>
                        <a:buFont typeface="Arial"/>
                        <a:buNone/>
                      </a:pPr>
                      <a:r>
                        <a:rPr b="1" lang="en-US" sz="1700" u="none" cap="none" strike="noStrike">
                          <a:solidFill>
                            <a:srgbClr val="080301"/>
                          </a:solidFill>
                        </a:rPr>
                        <a:t>Balance</a:t>
                      </a:r>
                      <a:endParaRPr b="1" sz="17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rPr b="1" lang="en-US" sz="1700" u="none" cap="none" strike="noStrike">
                          <a:solidFill>
                            <a:srgbClr val="080301"/>
                          </a:solidFill>
                        </a:rPr>
                        <a:t>Safety</a:t>
                      </a:r>
                      <a:endParaRPr b="1" sz="17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2700">
                <a:tc>
                  <a:txBody>
                    <a:bodyPr/>
                    <a:lstStyle/>
                    <a:p>
                      <a:pPr indent="-336550" lvl="0" marL="457200" marR="0" rtl="0" algn="l">
                        <a:lnSpc>
                          <a:spcPct val="100000"/>
                        </a:lnSpc>
                        <a:spcBef>
                          <a:spcPts val="0"/>
                        </a:spcBef>
                        <a:spcAft>
                          <a:spcPts val="0"/>
                        </a:spcAft>
                        <a:buClr>
                          <a:srgbClr val="080301"/>
                        </a:buClr>
                        <a:buSzPts val="1700"/>
                        <a:buFont typeface="Arial"/>
                        <a:buChar char="●"/>
                      </a:pPr>
                      <a:r>
                        <a:rPr lang="en-US" sz="1700" u="none" cap="none" strike="noStrike">
                          <a:solidFill>
                            <a:srgbClr val="080301"/>
                          </a:solidFill>
                        </a:rPr>
                        <a:t>Manage screen time</a:t>
                      </a:r>
                      <a:endParaRPr sz="1700" u="none" cap="none" strike="noStrike">
                        <a:solidFill>
                          <a:srgbClr val="080301"/>
                        </a:solidFill>
                      </a:endParaRPr>
                    </a:p>
                    <a:p>
                      <a:pPr indent="-336550" lvl="0" marL="457200" marR="0" rtl="0" algn="l">
                        <a:lnSpc>
                          <a:spcPct val="100000"/>
                        </a:lnSpc>
                        <a:spcBef>
                          <a:spcPts val="0"/>
                        </a:spcBef>
                        <a:spcAft>
                          <a:spcPts val="0"/>
                        </a:spcAft>
                        <a:buClr>
                          <a:srgbClr val="080301"/>
                        </a:buClr>
                        <a:buSzPts val="1700"/>
                        <a:buFont typeface="Arial"/>
                        <a:buChar char="●"/>
                      </a:pPr>
                      <a:r>
                        <a:rPr lang="en-US" sz="1700" u="none" cap="none" strike="noStrike">
                          <a:solidFill>
                            <a:srgbClr val="080301"/>
                          </a:solidFill>
                        </a:rPr>
                        <a:t>Avoid digital fatigue</a:t>
                      </a:r>
                      <a:endParaRPr sz="17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36550" lvl="0" marL="457200" marR="0" rtl="0" algn="l">
                        <a:lnSpc>
                          <a:spcPct val="100000"/>
                        </a:lnSpc>
                        <a:spcBef>
                          <a:spcPts val="0"/>
                        </a:spcBef>
                        <a:spcAft>
                          <a:spcPts val="0"/>
                        </a:spcAft>
                        <a:buClr>
                          <a:srgbClr val="080301"/>
                        </a:buClr>
                        <a:buSzPts val="1700"/>
                        <a:buFont typeface="Arial"/>
                        <a:buChar char="●"/>
                      </a:pPr>
                      <a:r>
                        <a:rPr lang="en-US" sz="1700" u="none" cap="none" strike="noStrike">
                          <a:solidFill>
                            <a:srgbClr val="080301"/>
                          </a:solidFill>
                        </a:rPr>
                        <a:t>Protect privacy</a:t>
                      </a:r>
                      <a:endParaRPr sz="1700" u="none" cap="none" strike="noStrike">
                        <a:solidFill>
                          <a:srgbClr val="080301"/>
                        </a:solidFill>
                      </a:endParaRPr>
                    </a:p>
                    <a:p>
                      <a:pPr indent="-336550" lvl="0" marL="457200" marR="0" rtl="0" algn="l">
                        <a:lnSpc>
                          <a:spcPct val="100000"/>
                        </a:lnSpc>
                        <a:spcBef>
                          <a:spcPts val="0"/>
                        </a:spcBef>
                        <a:spcAft>
                          <a:spcPts val="0"/>
                        </a:spcAft>
                        <a:buClr>
                          <a:srgbClr val="080301"/>
                        </a:buClr>
                        <a:buSzPts val="1700"/>
                        <a:buFont typeface="Arial"/>
                        <a:buChar char="●"/>
                      </a:pPr>
                      <a:r>
                        <a:rPr lang="en-US" sz="1700" u="none" cap="none" strike="noStrike">
                          <a:solidFill>
                            <a:srgbClr val="080301"/>
                          </a:solidFill>
                        </a:rPr>
                        <a:t>Avoid harmful content</a:t>
                      </a:r>
                      <a:endParaRPr sz="1700" u="none" cap="none" strike="noStrike">
                        <a:solidFill>
                          <a:srgbClr val="080301"/>
                        </a:solidFill>
                      </a:endParaRPr>
                    </a:p>
                    <a:p>
                      <a:pPr indent="-336550" lvl="0" marL="457200" marR="0" rtl="0" algn="l">
                        <a:lnSpc>
                          <a:spcPct val="100000"/>
                        </a:lnSpc>
                        <a:spcBef>
                          <a:spcPts val="0"/>
                        </a:spcBef>
                        <a:spcAft>
                          <a:spcPts val="0"/>
                        </a:spcAft>
                        <a:buClr>
                          <a:srgbClr val="080301"/>
                        </a:buClr>
                        <a:buSzPts val="1700"/>
                        <a:buFont typeface="Arial"/>
                        <a:buChar char="●"/>
                      </a:pPr>
                      <a:r>
                        <a:rPr lang="en-US" sz="1700" u="none" cap="none" strike="noStrike">
                          <a:solidFill>
                            <a:srgbClr val="080301"/>
                          </a:solidFill>
                        </a:rPr>
                        <a:t>Ensure emotional security online</a:t>
                      </a:r>
                      <a:endParaRPr sz="17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2700">
                <a:tc>
                  <a:txBody>
                    <a:bodyPr/>
                    <a:lstStyle/>
                    <a:p>
                      <a:pPr indent="0" lvl="0" marL="0" marR="0" rtl="0" algn="ctr">
                        <a:lnSpc>
                          <a:spcPct val="100000"/>
                        </a:lnSpc>
                        <a:spcBef>
                          <a:spcPts val="0"/>
                        </a:spcBef>
                        <a:spcAft>
                          <a:spcPts val="0"/>
                        </a:spcAft>
                        <a:buClr>
                          <a:srgbClr val="000000"/>
                        </a:buClr>
                        <a:buSzPts val="1700"/>
                        <a:buFont typeface="Arial"/>
                        <a:buNone/>
                      </a:pPr>
                      <a:r>
                        <a:t/>
                      </a:r>
                      <a:endParaRPr sz="17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t/>
                      </a:r>
                      <a:endParaRPr sz="17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2700">
                <a:tc>
                  <a:txBody>
                    <a:bodyPr/>
                    <a:lstStyle/>
                    <a:p>
                      <a:pPr indent="0" lvl="0" marL="0" marR="0" rtl="0" algn="ctr">
                        <a:lnSpc>
                          <a:spcPct val="100000"/>
                        </a:lnSpc>
                        <a:spcBef>
                          <a:spcPts val="0"/>
                        </a:spcBef>
                        <a:spcAft>
                          <a:spcPts val="0"/>
                        </a:spcAft>
                        <a:buClr>
                          <a:srgbClr val="000000"/>
                        </a:buClr>
                        <a:buSzPts val="1700"/>
                        <a:buFont typeface="Arial"/>
                        <a:buNone/>
                      </a:pPr>
                      <a:r>
                        <a:rPr b="1" lang="en-US" sz="1700" u="none" cap="none" strike="noStrike">
                          <a:solidFill>
                            <a:srgbClr val="080301"/>
                          </a:solidFill>
                        </a:rPr>
                        <a:t>Purposefulness</a:t>
                      </a:r>
                      <a:endParaRPr b="1" sz="17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rPr b="1" lang="en-US" sz="1700" u="none" cap="none" strike="noStrike">
                          <a:solidFill>
                            <a:srgbClr val="080301"/>
                          </a:solidFill>
                        </a:rPr>
                        <a:t>Empowerment</a:t>
                      </a:r>
                      <a:endParaRPr b="1" sz="17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2700">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solidFill>
                            <a:srgbClr val="080301"/>
                          </a:solidFill>
                        </a:rPr>
                        <a:t>Use technology to learn, connect, and create meaning rather than passive consumption</a:t>
                      </a:r>
                      <a:endParaRPr sz="17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36550" lvl="0" marL="457200" marR="0" rtl="0" algn="l">
                        <a:lnSpc>
                          <a:spcPct val="100000"/>
                        </a:lnSpc>
                        <a:spcBef>
                          <a:spcPts val="0"/>
                        </a:spcBef>
                        <a:spcAft>
                          <a:spcPts val="0"/>
                        </a:spcAft>
                        <a:buClr>
                          <a:srgbClr val="080301"/>
                        </a:buClr>
                        <a:buSzPts val="1700"/>
                        <a:buFont typeface="Arial"/>
                        <a:buChar char="●"/>
                      </a:pPr>
                      <a:r>
                        <a:rPr lang="en-US" sz="1700" u="none" cap="none" strike="noStrike">
                          <a:solidFill>
                            <a:srgbClr val="080301"/>
                          </a:solidFill>
                        </a:rPr>
                        <a:t>Feel in control of digital use</a:t>
                      </a:r>
                      <a:endParaRPr sz="1700" u="none" cap="none" strike="noStrike">
                        <a:solidFill>
                          <a:srgbClr val="080301"/>
                        </a:solidFill>
                      </a:endParaRPr>
                    </a:p>
                    <a:p>
                      <a:pPr indent="-336550" lvl="0" marL="457200" marR="0" rtl="0" algn="l">
                        <a:lnSpc>
                          <a:spcPct val="100000"/>
                        </a:lnSpc>
                        <a:spcBef>
                          <a:spcPts val="0"/>
                        </a:spcBef>
                        <a:spcAft>
                          <a:spcPts val="0"/>
                        </a:spcAft>
                        <a:buClr>
                          <a:srgbClr val="080301"/>
                        </a:buClr>
                        <a:buSzPts val="1700"/>
                        <a:buFont typeface="Arial"/>
                        <a:buChar char="●"/>
                      </a:pPr>
                      <a:r>
                        <a:rPr lang="en-US" sz="1700" u="none" cap="none" strike="noStrike">
                          <a:solidFill>
                            <a:srgbClr val="080301"/>
                          </a:solidFill>
                        </a:rPr>
                        <a:t>Develop digital citizenship</a:t>
                      </a:r>
                      <a:endParaRPr sz="17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g3ae6d943e68_0_50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Unit 3: The DigComp, LifeComp Frameworks and relation to digital well-being</a:t>
            </a:r>
            <a:endParaRPr sz="2900">
              <a:solidFill>
                <a:srgbClr val="FFFFFF"/>
              </a:solidFill>
            </a:endParaRPr>
          </a:p>
        </p:txBody>
      </p:sp>
      <p:sp>
        <p:nvSpPr>
          <p:cNvPr id="530" name="Google Shape;530;g3ae6d943e68_0_508"/>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3.6 Internal and External Factors of the PERMA-Digital Framework</a:t>
            </a:r>
            <a:endParaRPr/>
          </a:p>
        </p:txBody>
      </p:sp>
      <p:sp>
        <p:nvSpPr>
          <p:cNvPr id="531" name="Google Shape;531;g3ae6d943e68_0_508"/>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rPr b="1" lang="en-US">
                <a:solidFill>
                  <a:schemeClr val="accent2"/>
                </a:solidFill>
              </a:rPr>
              <a:t>4. Culture</a:t>
            </a:r>
            <a:endParaRPr b="1">
              <a:solidFill>
                <a:schemeClr val="accent2"/>
              </a:solidFill>
            </a:endParaRPr>
          </a:p>
          <a:p>
            <a:pPr indent="0" lvl="0" marL="0" rtl="0" algn="l">
              <a:lnSpc>
                <a:spcPct val="107000"/>
              </a:lnSpc>
              <a:spcBef>
                <a:spcPts val="1200"/>
              </a:spcBef>
              <a:spcAft>
                <a:spcPts val="0"/>
              </a:spcAft>
              <a:buSzPts val="1800"/>
              <a:buNone/>
            </a:pPr>
            <a:r>
              <a:rPr lang="en-US" sz="1700">
                <a:solidFill>
                  <a:schemeClr val="dk1"/>
                </a:solidFill>
              </a:rPr>
              <a:t>Students are shaped by trends, online norms, and broader media environments. Viral content, influencers, and peer expectations affect emotions, self-image, and behaviour.</a:t>
            </a:r>
            <a:endParaRPr sz="1700">
              <a:solidFill>
                <a:schemeClr val="dk1"/>
              </a:solidFill>
            </a:endParaRPr>
          </a:p>
          <a:p>
            <a:pPr indent="-336550" lvl="0" marL="457200" rtl="0" algn="l">
              <a:lnSpc>
                <a:spcPct val="107000"/>
              </a:lnSpc>
              <a:spcBef>
                <a:spcPts val="1200"/>
              </a:spcBef>
              <a:spcAft>
                <a:spcPts val="0"/>
              </a:spcAft>
              <a:buClr>
                <a:schemeClr val="dk1"/>
              </a:buClr>
              <a:buSzPts val="1700"/>
              <a:buFont typeface="Calibri"/>
              <a:buChar char="●"/>
            </a:pPr>
            <a:r>
              <a:rPr b="1" lang="en-US" sz="1700">
                <a:solidFill>
                  <a:schemeClr val="dk1"/>
                </a:solidFill>
              </a:rPr>
              <a:t>PERMA link:</a:t>
            </a:r>
            <a:r>
              <a:rPr lang="en-US" sz="1700">
                <a:solidFill>
                  <a:schemeClr val="dk1"/>
                </a:solidFill>
              </a:rPr>
              <a:t> All elements (depending on context)</a:t>
            </a:r>
            <a:endParaRPr sz="1700">
              <a:solidFill>
                <a:schemeClr val="dk1"/>
              </a:solidFill>
            </a:endParaRPr>
          </a:p>
          <a:p>
            <a:pPr indent="-336550" lvl="0" marL="457200" rtl="0" algn="l">
              <a:lnSpc>
                <a:spcPct val="107000"/>
              </a:lnSpc>
              <a:spcBef>
                <a:spcPts val="0"/>
              </a:spcBef>
              <a:spcAft>
                <a:spcPts val="0"/>
              </a:spcAft>
              <a:buClr>
                <a:schemeClr val="dk1"/>
              </a:buClr>
              <a:buSzPts val="1700"/>
              <a:buFont typeface="Calibri"/>
              <a:buChar char="●"/>
            </a:pPr>
            <a:r>
              <a:rPr b="1" lang="en-US" sz="1700">
                <a:solidFill>
                  <a:schemeClr val="dk1"/>
                </a:solidFill>
              </a:rPr>
              <a:t>LifeComp link:</a:t>
            </a:r>
            <a:r>
              <a:rPr lang="en-US" sz="1700">
                <a:solidFill>
                  <a:schemeClr val="dk1"/>
                </a:solidFill>
              </a:rPr>
              <a:t> Critical thinking, empathy</a:t>
            </a:r>
            <a:endParaRPr sz="1700">
              <a:solidFill>
                <a:schemeClr val="dk1"/>
              </a:solidFill>
            </a:endParaRPr>
          </a:p>
          <a:p>
            <a:pPr indent="-336550" lvl="0" marL="457200" rtl="0" algn="l">
              <a:lnSpc>
                <a:spcPct val="107000"/>
              </a:lnSpc>
              <a:spcBef>
                <a:spcPts val="0"/>
              </a:spcBef>
              <a:spcAft>
                <a:spcPts val="0"/>
              </a:spcAft>
              <a:buClr>
                <a:schemeClr val="dk1"/>
              </a:buClr>
              <a:buSzPts val="1700"/>
              <a:buFont typeface="Calibri"/>
              <a:buChar char="●"/>
            </a:pPr>
            <a:r>
              <a:rPr b="1" lang="en-US" sz="1700">
                <a:solidFill>
                  <a:schemeClr val="dk1"/>
                </a:solidFill>
              </a:rPr>
              <a:t>DigComp link:</a:t>
            </a:r>
            <a:r>
              <a:rPr lang="en-US" sz="1700">
                <a:solidFill>
                  <a:schemeClr val="dk1"/>
                </a:solidFill>
              </a:rPr>
              <a:t> Understanding online behaviour, Problem solving</a:t>
            </a:r>
            <a:endParaRPr sz="1700">
              <a:solidFill>
                <a:schemeClr val="dk1"/>
              </a:solidFill>
            </a:endParaRPr>
          </a:p>
          <a:p>
            <a:pPr indent="0" lvl="0" marL="0" rtl="0" algn="l">
              <a:lnSpc>
                <a:spcPct val="90000"/>
              </a:lnSpc>
              <a:spcBef>
                <a:spcPts val="1200"/>
              </a:spcBef>
              <a:spcAft>
                <a:spcPts val="0"/>
              </a:spcAft>
              <a:buClr>
                <a:schemeClr val="dk2"/>
              </a:buClr>
              <a:buSzPts val="1800"/>
              <a:buNone/>
            </a:pPr>
            <a:r>
              <a:t/>
            </a:r>
            <a:endParaRPr b="1" sz="1700">
              <a:solidFill>
                <a:schemeClr val="accent2"/>
              </a:solidFill>
            </a:endParaRPr>
          </a:p>
        </p:txBody>
      </p:sp>
      <p:sp>
        <p:nvSpPr>
          <p:cNvPr id="532" name="Google Shape;532;g3ae6d943e68_0_508"/>
          <p:cNvSpPr/>
          <p:nvPr/>
        </p:nvSpPr>
        <p:spPr>
          <a:xfrm>
            <a:off x="1192775" y="4033100"/>
            <a:ext cx="10142700" cy="25998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7000"/>
              </a:lnSpc>
              <a:spcBef>
                <a:spcPts val="140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What to do</a:t>
            </a:r>
            <a:endParaRPr b="0" i="0" sz="1800" u="none" cap="none" strike="noStrike">
              <a:solidFill>
                <a:schemeClr val="dk1"/>
              </a:solidFill>
              <a:latin typeface="Arial"/>
              <a:ea typeface="Arial"/>
              <a:cs typeface="Arial"/>
              <a:sym typeface="Arial"/>
            </a:endParaRPr>
          </a:p>
          <a:p>
            <a:pPr indent="0" lvl="0" marL="0" marR="0" rtl="0" algn="l">
              <a:lnSpc>
                <a:spcPct val="107000"/>
              </a:lnSpc>
              <a:spcBef>
                <a:spcPts val="12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When a viral challenge spreads, students may compare themselves or feel pressured to participate. Recognising this helps you discuss emotional impact and guide them toward safer choices.</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12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Co-develop with students, teachers, and parents to set shared norms for healthy tech use</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Model Healthy Digital Habits</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Engaging in guided, safe use of technology </a:t>
            </a:r>
            <a:endParaRPr b="1" i="0" sz="1900" u="none" cap="none" strike="noStrike">
              <a:solidFill>
                <a:schemeClr val="dk1"/>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g3ae6d943e68_0_51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Unit 3: The DigComp, LifeComp Frameworks and relation to digital well-being</a:t>
            </a:r>
            <a:endParaRPr sz="2900">
              <a:solidFill>
                <a:srgbClr val="FFFFFF"/>
              </a:solidFill>
            </a:endParaRPr>
          </a:p>
        </p:txBody>
      </p:sp>
      <p:sp>
        <p:nvSpPr>
          <p:cNvPr id="538" name="Google Shape;538;g3ae6d943e68_0_51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3.6 Internal and External Factors of the PERMA-Digital Framework</a:t>
            </a:r>
            <a:endParaRPr/>
          </a:p>
        </p:txBody>
      </p:sp>
      <p:sp>
        <p:nvSpPr>
          <p:cNvPr id="539" name="Google Shape;539;g3ae6d943e68_0_514"/>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rPr b="1" lang="en-US">
                <a:solidFill>
                  <a:srgbClr val="AA87FF"/>
                </a:solidFill>
              </a:rPr>
              <a:t>5. Family </a:t>
            </a:r>
            <a:endParaRPr b="1">
              <a:solidFill>
                <a:srgbClr val="AA87FF"/>
              </a:solidFill>
            </a:endParaRPr>
          </a:p>
          <a:p>
            <a:pPr indent="0" lvl="0" marL="0" rtl="0" algn="l">
              <a:lnSpc>
                <a:spcPct val="107000"/>
              </a:lnSpc>
              <a:spcBef>
                <a:spcPts val="1200"/>
              </a:spcBef>
              <a:spcAft>
                <a:spcPts val="0"/>
              </a:spcAft>
              <a:buSzPts val="1800"/>
              <a:buNone/>
            </a:pPr>
            <a:r>
              <a:rPr lang="en-US" sz="1700">
                <a:solidFill>
                  <a:schemeClr val="dk1"/>
                </a:solidFill>
              </a:rPr>
              <a:t>Family habits influence sleep, communication, motivation, and emotional stability.</a:t>
            </a:r>
            <a:endParaRPr sz="1700">
              <a:solidFill>
                <a:schemeClr val="dk1"/>
              </a:solidFill>
            </a:endParaRPr>
          </a:p>
          <a:p>
            <a:pPr indent="0" lvl="0" marL="0" rtl="0" algn="l">
              <a:lnSpc>
                <a:spcPct val="107000"/>
              </a:lnSpc>
              <a:spcBef>
                <a:spcPts val="1200"/>
              </a:spcBef>
              <a:spcAft>
                <a:spcPts val="0"/>
              </a:spcAft>
              <a:buSzPts val="1800"/>
              <a:buNone/>
            </a:pPr>
            <a:r>
              <a:rPr lang="en-US" sz="1700">
                <a:solidFill>
                  <a:schemeClr val="dk1"/>
                </a:solidFill>
              </a:rPr>
              <a:t>Even strong classroom routines cannot always compensate for unhealthy patterns at home. Students who stay online late have difficulty concentrating, managing emotions, and participating in group work.</a:t>
            </a:r>
            <a:endParaRPr sz="1700">
              <a:solidFill>
                <a:schemeClr val="dk1"/>
              </a:solidFill>
            </a:endParaRPr>
          </a:p>
          <a:p>
            <a:pPr indent="-336550" lvl="0" marL="457200" rtl="0" algn="l">
              <a:lnSpc>
                <a:spcPct val="107000"/>
              </a:lnSpc>
              <a:spcBef>
                <a:spcPts val="1200"/>
              </a:spcBef>
              <a:spcAft>
                <a:spcPts val="0"/>
              </a:spcAft>
              <a:buClr>
                <a:schemeClr val="dk1"/>
              </a:buClr>
              <a:buSzPts val="1700"/>
              <a:buFont typeface="Calibri"/>
              <a:buChar char="●"/>
            </a:pPr>
            <a:r>
              <a:rPr b="1" lang="en-US" sz="1700">
                <a:solidFill>
                  <a:schemeClr val="dk1"/>
                </a:solidFill>
              </a:rPr>
              <a:t>PERMA link:</a:t>
            </a:r>
            <a:r>
              <a:rPr lang="en-US" sz="1700">
                <a:solidFill>
                  <a:schemeClr val="dk1"/>
                </a:solidFill>
              </a:rPr>
              <a:t> Positive Emotions, Relationships</a:t>
            </a:r>
            <a:endParaRPr sz="1700">
              <a:solidFill>
                <a:schemeClr val="dk1"/>
              </a:solidFill>
            </a:endParaRPr>
          </a:p>
          <a:p>
            <a:pPr indent="-336550" lvl="0" marL="457200" rtl="0" algn="l">
              <a:lnSpc>
                <a:spcPct val="107000"/>
              </a:lnSpc>
              <a:spcBef>
                <a:spcPts val="0"/>
              </a:spcBef>
              <a:spcAft>
                <a:spcPts val="0"/>
              </a:spcAft>
              <a:buClr>
                <a:schemeClr val="dk1"/>
              </a:buClr>
              <a:buSzPts val="1700"/>
              <a:buFont typeface="Calibri"/>
              <a:buChar char="●"/>
            </a:pPr>
            <a:r>
              <a:rPr b="1" lang="en-US" sz="1700">
                <a:solidFill>
                  <a:schemeClr val="dk1"/>
                </a:solidFill>
              </a:rPr>
              <a:t>LifeComp link:</a:t>
            </a:r>
            <a:r>
              <a:rPr lang="en-US" sz="1700">
                <a:solidFill>
                  <a:schemeClr val="dk1"/>
                </a:solidFill>
              </a:rPr>
              <a:t> Well-being, flexibility</a:t>
            </a:r>
            <a:endParaRPr sz="1700">
              <a:solidFill>
                <a:schemeClr val="dk1"/>
              </a:solidFill>
            </a:endParaRPr>
          </a:p>
          <a:p>
            <a:pPr indent="-336550" lvl="0" marL="457200" rtl="0" algn="l">
              <a:lnSpc>
                <a:spcPct val="107000"/>
              </a:lnSpc>
              <a:spcBef>
                <a:spcPts val="0"/>
              </a:spcBef>
              <a:spcAft>
                <a:spcPts val="0"/>
              </a:spcAft>
              <a:buClr>
                <a:schemeClr val="dk1"/>
              </a:buClr>
              <a:buSzPts val="1700"/>
              <a:buFont typeface="Calibri"/>
              <a:buChar char="●"/>
            </a:pPr>
            <a:r>
              <a:rPr b="1" lang="en-US" sz="1700">
                <a:solidFill>
                  <a:schemeClr val="dk1"/>
                </a:solidFill>
              </a:rPr>
              <a:t>DigComp link:</a:t>
            </a:r>
            <a:r>
              <a:rPr lang="en-US" sz="1700">
                <a:solidFill>
                  <a:schemeClr val="dk1"/>
                </a:solidFill>
              </a:rPr>
              <a:t> Safe and balanced digital habits</a:t>
            </a:r>
            <a:endParaRPr sz="1700">
              <a:solidFill>
                <a:schemeClr val="dk1"/>
              </a:solidFill>
            </a:endParaRPr>
          </a:p>
          <a:p>
            <a:pPr indent="0" lvl="0" marL="0" rtl="0" algn="l">
              <a:lnSpc>
                <a:spcPct val="90000"/>
              </a:lnSpc>
              <a:spcBef>
                <a:spcPts val="1200"/>
              </a:spcBef>
              <a:spcAft>
                <a:spcPts val="0"/>
              </a:spcAft>
              <a:buClr>
                <a:schemeClr val="dk2"/>
              </a:buClr>
              <a:buSzPts val="1800"/>
              <a:buNone/>
            </a:pPr>
            <a:r>
              <a:t/>
            </a:r>
            <a:endParaRPr b="1" sz="1700">
              <a:solidFill>
                <a:schemeClr val="accent2"/>
              </a:solidFill>
            </a:endParaRPr>
          </a:p>
        </p:txBody>
      </p:sp>
      <p:sp>
        <p:nvSpPr>
          <p:cNvPr id="540" name="Google Shape;540;g3ae6d943e68_0_514"/>
          <p:cNvSpPr/>
          <p:nvPr/>
        </p:nvSpPr>
        <p:spPr>
          <a:xfrm>
            <a:off x="1192775" y="4007375"/>
            <a:ext cx="10142700" cy="26256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7000"/>
              </a:lnSpc>
              <a:spcBef>
                <a:spcPts val="140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What to do</a:t>
            </a:r>
            <a:endParaRPr b="0" i="0" sz="1600" u="none" cap="none" strike="noStrike">
              <a:solidFill>
                <a:schemeClr val="dk1"/>
              </a:solidFill>
              <a:latin typeface="Arial"/>
              <a:ea typeface="Arial"/>
              <a:cs typeface="Arial"/>
              <a:sym typeface="Arial"/>
            </a:endParaRPr>
          </a:p>
          <a:p>
            <a:pPr indent="0" lvl="0" marL="0" marR="0" rtl="0" algn="l">
              <a:lnSpc>
                <a:spcPct val="107000"/>
              </a:lnSpc>
              <a:spcBef>
                <a:spcPts val="120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When your school establishes clear norms regarding responsible digital use, you should inform the families to implement the same norms at home. </a:t>
            </a:r>
            <a:endParaRPr b="0" i="0" sz="1600" u="none" cap="none" strike="noStrike">
              <a:solidFill>
                <a:schemeClr val="dk1"/>
              </a:solidFill>
              <a:latin typeface="Arial"/>
              <a:ea typeface="Arial"/>
              <a:cs typeface="Arial"/>
              <a:sym typeface="Arial"/>
            </a:endParaRPr>
          </a:p>
          <a:p>
            <a:pPr indent="0" lvl="0" marL="0" marR="0" rtl="0" algn="l">
              <a:lnSpc>
                <a:spcPct val="107000"/>
              </a:lnSpc>
              <a:spcBef>
                <a:spcPts val="120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This way, school and home would implement the same norms for responsible digital use. This would increase Positive emotions and Relationships</a:t>
            </a:r>
            <a:r>
              <a:rPr b="0" i="0" lang="en-US" sz="1600" u="none" cap="none" strike="noStrike">
                <a:solidFill>
                  <a:srgbClr val="000000"/>
                </a:solidFill>
                <a:latin typeface="Arial"/>
                <a:ea typeface="Arial"/>
                <a:cs typeface="Arial"/>
                <a:sym typeface="Arial"/>
              </a:rPr>
              <a:t>.</a:t>
            </a:r>
            <a:endParaRPr b="0" i="0" sz="1600" u="none" cap="none" strike="noStrike">
              <a:solidFill>
                <a:schemeClr val="dk1"/>
              </a:solidFill>
              <a:latin typeface="Arial"/>
              <a:ea typeface="Arial"/>
              <a:cs typeface="Arial"/>
              <a:sym typeface="Arial"/>
            </a:endParaRPr>
          </a:p>
          <a:p>
            <a:pPr indent="-330200" lvl="0" marL="457200" marR="0" rtl="0" algn="l">
              <a:lnSpc>
                <a:spcPct val="100000"/>
              </a:lnSpc>
              <a:spcBef>
                <a:spcPts val="120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Offer workshop and webinar sessions on digital stress, screen time, and online safety</a:t>
            </a:r>
            <a:endParaRPr b="0" i="0" sz="16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Establish shared norms between school and home for responsible digital use.</a:t>
            </a:r>
            <a:endParaRPr b="0" i="0" sz="16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Provide practical tips for setting boundaries and fostering self-regulation at home</a:t>
            </a:r>
            <a:endParaRPr b="1" i="0" sz="1600" u="none" cap="none" strike="noStrike">
              <a:solidFill>
                <a:schemeClr val="accen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chemeClr val="dk1"/>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g3ae6d943e68_0_52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Unit 3: The DigComp, LifeComp Frameworks and relation to digital well-being</a:t>
            </a:r>
            <a:endParaRPr sz="2900">
              <a:solidFill>
                <a:srgbClr val="FFFFFF"/>
              </a:solidFill>
            </a:endParaRPr>
          </a:p>
        </p:txBody>
      </p:sp>
      <p:sp>
        <p:nvSpPr>
          <p:cNvPr id="546" name="Google Shape;546;g3ae6d943e68_0_525"/>
          <p:cNvSpPr txBox="1"/>
          <p:nvPr>
            <p:ph idx="1" type="body"/>
          </p:nvPr>
        </p:nvSpPr>
        <p:spPr>
          <a:xfrm>
            <a:off x="97957" y="111562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3.7 Activity 1 - Synthesising PERMA, DigComp and LifeComp into the PERMA-Digital Model</a:t>
            </a:r>
            <a:endParaRPr/>
          </a:p>
        </p:txBody>
      </p:sp>
      <p:sp>
        <p:nvSpPr>
          <p:cNvPr id="547" name="Google Shape;547;g3ae6d943e68_0_525"/>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t/>
            </a:r>
            <a:endParaRPr sz="1700">
              <a:solidFill>
                <a:schemeClr val="dk1"/>
              </a:solidFill>
            </a:endParaRPr>
          </a:p>
          <a:p>
            <a:pPr indent="0" lvl="0" marL="0" rtl="0" algn="l">
              <a:lnSpc>
                <a:spcPct val="90000"/>
              </a:lnSpc>
              <a:spcBef>
                <a:spcPts val="1200"/>
              </a:spcBef>
              <a:spcAft>
                <a:spcPts val="0"/>
              </a:spcAft>
              <a:buClr>
                <a:schemeClr val="dk2"/>
              </a:buClr>
              <a:buSzPts val="1800"/>
              <a:buNone/>
            </a:pPr>
            <a:r>
              <a:t/>
            </a:r>
            <a:endParaRPr b="1" sz="1700">
              <a:solidFill>
                <a:schemeClr val="accent2"/>
              </a:solidFill>
            </a:endParaRPr>
          </a:p>
        </p:txBody>
      </p:sp>
      <p:graphicFrame>
        <p:nvGraphicFramePr>
          <p:cNvPr id="548" name="Google Shape;548;g3ae6d943e68_0_525"/>
          <p:cNvGraphicFramePr/>
          <p:nvPr/>
        </p:nvGraphicFramePr>
        <p:xfrm>
          <a:off x="1956450" y="1984588"/>
          <a:ext cx="3000000" cy="3000000"/>
        </p:xfrm>
        <a:graphic>
          <a:graphicData uri="http://schemas.openxmlformats.org/drawingml/2006/table">
            <a:tbl>
              <a:tblPr bandRow="1">
                <a:noFill/>
                <a:tableStyleId>{07CEC7D3-1EA4-416B-A213-9D2EFA5EC4D4}</a:tableStyleId>
              </a:tblPr>
              <a:tblGrid>
                <a:gridCol w="1815725"/>
                <a:gridCol w="3134975"/>
                <a:gridCol w="3276825"/>
              </a:tblGrid>
              <a:tr h="716475">
                <a:tc gridSpan="3">
                  <a:txBody>
                    <a:bodyPr/>
                    <a:lstStyle/>
                    <a:p>
                      <a:pPr indent="0" lvl="0" marL="89999" marR="0" rtl="0" algn="ctr">
                        <a:lnSpc>
                          <a:spcPct val="100000"/>
                        </a:lnSpc>
                        <a:spcBef>
                          <a:spcPts val="0"/>
                        </a:spcBef>
                        <a:spcAft>
                          <a:spcPts val="0"/>
                        </a:spcAft>
                        <a:buClr>
                          <a:srgbClr val="000000"/>
                        </a:buClr>
                        <a:buSzPts val="1800"/>
                        <a:buFont typeface="Arial"/>
                        <a:buNone/>
                      </a:pPr>
                      <a:r>
                        <a:rPr b="1" lang="en-US" sz="1800" u="none" cap="none" strike="noStrike">
                          <a:solidFill>
                            <a:srgbClr val="080301"/>
                          </a:solidFill>
                          <a:latin typeface="Calibri"/>
                          <a:ea typeface="Calibri"/>
                          <a:cs typeface="Calibri"/>
                          <a:sym typeface="Calibri"/>
                        </a:rPr>
                        <a:t>TABLE: Synthesising PERMA</a:t>
                      </a:r>
                      <a:endParaRPr b="1"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r>
              <a:tr h="636375">
                <a:tc>
                  <a:txBody>
                    <a:bodyPr/>
                    <a:lstStyle/>
                    <a:p>
                      <a:pPr indent="0" lvl="0" marL="89999" marR="0" rtl="0" algn="l">
                        <a:lnSpc>
                          <a:spcPct val="100000"/>
                        </a:lnSpc>
                        <a:spcBef>
                          <a:spcPts val="0"/>
                        </a:spcBef>
                        <a:spcAft>
                          <a:spcPts val="0"/>
                        </a:spcAft>
                        <a:buClr>
                          <a:srgbClr val="000000"/>
                        </a:buClr>
                        <a:buSzPts val="2000"/>
                        <a:buFont typeface="Arial"/>
                        <a:buNone/>
                      </a:pPr>
                      <a:r>
                        <a:rPr b="1" lang="en-US" sz="2000" u="none" cap="none" strike="noStrike">
                          <a:solidFill>
                            <a:srgbClr val="080301"/>
                          </a:solidFill>
                          <a:latin typeface="Calibri"/>
                          <a:ea typeface="Calibri"/>
                          <a:cs typeface="Calibri"/>
                          <a:sym typeface="Calibri"/>
                        </a:rPr>
                        <a:t>PERMA Element</a:t>
                      </a:r>
                      <a:endParaRPr b="1" sz="20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DD6F1"/>
                    </a:solidFill>
                  </a:tcPr>
                </a:tc>
                <a:tc>
                  <a:txBody>
                    <a:bodyPr/>
                    <a:lstStyle/>
                    <a:p>
                      <a:pPr indent="0" lvl="0" marL="89999" marR="0" rtl="0" algn="l">
                        <a:lnSpc>
                          <a:spcPct val="100000"/>
                        </a:lnSpc>
                        <a:spcBef>
                          <a:spcPts val="0"/>
                        </a:spcBef>
                        <a:spcAft>
                          <a:spcPts val="0"/>
                        </a:spcAft>
                        <a:buClr>
                          <a:srgbClr val="000000"/>
                        </a:buClr>
                        <a:buSzPts val="2000"/>
                        <a:buFont typeface="Arial"/>
                        <a:buNone/>
                      </a:pPr>
                      <a:r>
                        <a:rPr b="1" lang="en-US" sz="2000" u="none" cap="none" strike="noStrike">
                          <a:solidFill>
                            <a:srgbClr val="080301"/>
                          </a:solidFill>
                          <a:latin typeface="Calibri"/>
                          <a:ea typeface="Calibri"/>
                          <a:cs typeface="Calibri"/>
                          <a:sym typeface="Calibri"/>
                        </a:rPr>
                        <a:t>DigComp Connection</a:t>
                      </a:r>
                      <a:endParaRPr b="1" sz="20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DD6F1"/>
                    </a:solidFill>
                  </a:tcPr>
                </a:tc>
                <a:tc>
                  <a:txBody>
                    <a:bodyPr/>
                    <a:lstStyle/>
                    <a:p>
                      <a:pPr indent="0" lvl="0" marL="89999" marR="0" rtl="0" algn="l">
                        <a:lnSpc>
                          <a:spcPct val="100000"/>
                        </a:lnSpc>
                        <a:spcBef>
                          <a:spcPts val="0"/>
                        </a:spcBef>
                        <a:spcAft>
                          <a:spcPts val="0"/>
                        </a:spcAft>
                        <a:buClr>
                          <a:srgbClr val="000000"/>
                        </a:buClr>
                        <a:buSzPts val="2000"/>
                        <a:buFont typeface="Arial"/>
                        <a:buNone/>
                      </a:pPr>
                      <a:r>
                        <a:rPr b="1" lang="en-US" sz="2000" u="none" cap="none" strike="noStrike">
                          <a:solidFill>
                            <a:srgbClr val="080301"/>
                          </a:solidFill>
                          <a:latin typeface="Calibri"/>
                          <a:ea typeface="Calibri"/>
                          <a:cs typeface="Calibri"/>
                          <a:sym typeface="Calibri"/>
                        </a:rPr>
                        <a:t>LifeComp Connection</a:t>
                      </a:r>
                      <a:endParaRPr b="1" sz="20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DD6F1"/>
                    </a:solidFill>
                  </a:tcPr>
                </a:tc>
              </a:tr>
              <a:tr h="578525">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Positive Emotions</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Safety in digital spaces</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Emotional self-regulation, resilience</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78525">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Engagement</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EEEF9"/>
                    </a:solidFill>
                  </a:tcPr>
                </a:tc>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Problem-solving, content creation</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EEEF9"/>
                    </a:solidFill>
                  </a:tcPr>
                </a:tc>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Managing learning, growth mindset</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EEEF9"/>
                    </a:solidFill>
                  </a:tcPr>
                </a:tc>
              </a:tr>
              <a:tr h="578525">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Relationships</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Communication &amp; collaboration</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Empathy, teamwork</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78525">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Meaning</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EF6FC"/>
                    </a:solidFill>
                  </a:tcPr>
                </a:tc>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Data literacy for informed decisions</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EF6FC"/>
                    </a:solidFill>
                  </a:tcPr>
                </a:tc>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Purpose, reflection, lifelong learning</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EF6FC"/>
                    </a:solidFill>
                  </a:tcPr>
                </a:tc>
              </a:tr>
              <a:tr h="578525">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Accomplishment</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Digital projects &amp; skill mastery</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Goal-setting, persistence, adaptability</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g3ae6d943e68_0_53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Unit 3: The DigComp, LifeComp Frameworks and relation to digital well-being</a:t>
            </a:r>
            <a:endParaRPr sz="2900">
              <a:solidFill>
                <a:srgbClr val="FFFFFF"/>
              </a:solidFill>
            </a:endParaRPr>
          </a:p>
        </p:txBody>
      </p:sp>
      <p:sp>
        <p:nvSpPr>
          <p:cNvPr id="554" name="Google Shape;554;g3ae6d943e68_0_53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3.7 Activity 1 - Synthesising PERMA, DigComp and LifeComp into the PERMA-Digital Model</a:t>
            </a:r>
            <a:endParaRPr/>
          </a:p>
        </p:txBody>
      </p:sp>
      <p:sp>
        <p:nvSpPr>
          <p:cNvPr id="555" name="Google Shape;555;g3ae6d943e68_0_534"/>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t/>
            </a:r>
            <a:endParaRPr>
              <a:solidFill>
                <a:srgbClr val="000000"/>
              </a:solidFill>
            </a:endParaRPr>
          </a:p>
          <a:p>
            <a:pPr indent="0" lvl="0" marL="0" rtl="0" algn="l">
              <a:lnSpc>
                <a:spcPct val="107000"/>
              </a:lnSpc>
              <a:spcBef>
                <a:spcPts val="800"/>
              </a:spcBef>
              <a:spcAft>
                <a:spcPts val="0"/>
              </a:spcAft>
              <a:buSzPts val="1800"/>
              <a:buNone/>
            </a:pPr>
            <a:r>
              <a:t/>
            </a:r>
            <a:endParaRPr>
              <a:solidFill>
                <a:srgbClr val="000000"/>
              </a:solidFill>
            </a:endParaRPr>
          </a:p>
          <a:p>
            <a:pPr indent="0" lvl="0" marL="0" rtl="0" algn="l">
              <a:lnSpc>
                <a:spcPct val="107000"/>
              </a:lnSpc>
              <a:spcBef>
                <a:spcPts val="800"/>
              </a:spcBef>
              <a:spcAft>
                <a:spcPts val="0"/>
              </a:spcAft>
              <a:buSzPts val="1800"/>
              <a:buNone/>
            </a:pPr>
            <a:r>
              <a:t/>
            </a:r>
            <a:endParaRPr>
              <a:solidFill>
                <a:srgbClr val="000000"/>
              </a:solidFill>
            </a:endParaRPr>
          </a:p>
          <a:p>
            <a:pPr indent="0" lvl="0" marL="0" rtl="0" algn="l">
              <a:lnSpc>
                <a:spcPct val="107000"/>
              </a:lnSpc>
              <a:spcBef>
                <a:spcPts val="800"/>
              </a:spcBef>
              <a:spcAft>
                <a:spcPts val="0"/>
              </a:spcAft>
              <a:buSzPts val="1800"/>
              <a:buNone/>
            </a:pPr>
            <a:r>
              <a:t/>
            </a:r>
            <a:endParaRPr>
              <a:solidFill>
                <a:srgbClr val="000000"/>
              </a:solidFill>
            </a:endParaRPr>
          </a:p>
          <a:p>
            <a:pPr indent="0" lvl="0" marL="0" rtl="0" algn="l">
              <a:lnSpc>
                <a:spcPct val="107000"/>
              </a:lnSpc>
              <a:spcBef>
                <a:spcPts val="800"/>
              </a:spcBef>
              <a:spcAft>
                <a:spcPts val="0"/>
              </a:spcAft>
              <a:buSzPts val="1800"/>
              <a:buNone/>
            </a:pPr>
            <a:r>
              <a:t/>
            </a:r>
            <a:endParaRPr>
              <a:solidFill>
                <a:srgbClr val="000000"/>
              </a:solidFill>
            </a:endParaRPr>
          </a:p>
          <a:p>
            <a:pPr indent="0" lvl="0" marL="0" rtl="0" algn="l">
              <a:lnSpc>
                <a:spcPct val="107000"/>
              </a:lnSpc>
              <a:spcBef>
                <a:spcPts val="800"/>
              </a:spcBef>
              <a:spcAft>
                <a:spcPts val="0"/>
              </a:spcAft>
              <a:buSzPts val="1800"/>
              <a:buNone/>
            </a:pPr>
            <a:r>
              <a:rPr lang="en-US">
                <a:solidFill>
                  <a:srgbClr val="000000"/>
                </a:solidFill>
              </a:rPr>
              <a:t>Take a moment to think:</a:t>
            </a:r>
            <a:endParaRPr>
              <a:solidFill>
                <a:srgbClr val="000000"/>
              </a:solidFill>
            </a:endParaRPr>
          </a:p>
          <a:p>
            <a:pPr indent="-342900" lvl="0" marL="457200" rtl="0" algn="l">
              <a:lnSpc>
                <a:spcPct val="100000"/>
              </a:lnSpc>
              <a:spcBef>
                <a:spcPts val="800"/>
              </a:spcBef>
              <a:spcAft>
                <a:spcPts val="0"/>
              </a:spcAft>
              <a:buClr>
                <a:srgbClr val="AA87FF"/>
              </a:buClr>
              <a:buSzPts val="1800"/>
              <a:buChar char="●"/>
            </a:pPr>
            <a:r>
              <a:rPr lang="en-US">
                <a:solidFill>
                  <a:srgbClr val="000000"/>
                </a:solidFill>
              </a:rPr>
              <a:t>Which element of PERMA do you see most strongly supported by DigComp? Which by LifeComp?</a:t>
            </a:r>
            <a:endParaRPr>
              <a:solidFill>
                <a:srgbClr val="AA87FF"/>
              </a:solidFill>
            </a:endParaRPr>
          </a:p>
          <a:p>
            <a:pPr indent="-342900" lvl="0" marL="457200" rtl="0" algn="l">
              <a:lnSpc>
                <a:spcPct val="100000"/>
              </a:lnSpc>
              <a:spcBef>
                <a:spcPts val="0"/>
              </a:spcBef>
              <a:spcAft>
                <a:spcPts val="0"/>
              </a:spcAft>
              <a:buClr>
                <a:srgbClr val="AA87FF"/>
              </a:buClr>
              <a:buSzPts val="1800"/>
              <a:buChar char="●"/>
            </a:pPr>
            <a:r>
              <a:rPr lang="en-US">
                <a:solidFill>
                  <a:srgbClr val="000000"/>
                </a:solidFill>
              </a:rPr>
              <a:t>Which PERMA element do you find easiest to link with DigComp and LifeComp?</a:t>
            </a:r>
            <a:endParaRPr>
              <a:solidFill>
                <a:srgbClr val="AA87FF"/>
              </a:solidFill>
            </a:endParaRPr>
          </a:p>
          <a:p>
            <a:pPr indent="-342900" lvl="0" marL="457200" rtl="0" algn="l">
              <a:lnSpc>
                <a:spcPct val="100000"/>
              </a:lnSpc>
              <a:spcBef>
                <a:spcPts val="0"/>
              </a:spcBef>
              <a:spcAft>
                <a:spcPts val="0"/>
              </a:spcAft>
              <a:buClr>
                <a:srgbClr val="AA87FF"/>
              </a:buClr>
              <a:buSzPts val="1800"/>
              <a:buChar char="●"/>
            </a:pPr>
            <a:r>
              <a:rPr lang="en-US">
                <a:solidFill>
                  <a:srgbClr val="000000"/>
                </a:solidFill>
              </a:rPr>
              <a:t>Which element was most difficult to integrate — and why?</a:t>
            </a:r>
            <a:endParaRPr>
              <a:solidFill>
                <a:srgbClr val="AA87FF"/>
              </a:solidFill>
            </a:endParaRPr>
          </a:p>
          <a:p>
            <a:pPr indent="-342900" lvl="0" marL="457200" rtl="0" algn="l">
              <a:lnSpc>
                <a:spcPct val="100000"/>
              </a:lnSpc>
              <a:spcBef>
                <a:spcPts val="0"/>
              </a:spcBef>
              <a:spcAft>
                <a:spcPts val="0"/>
              </a:spcAft>
              <a:buClr>
                <a:srgbClr val="AA87FF"/>
              </a:buClr>
              <a:buSzPts val="1800"/>
              <a:buChar char="●"/>
            </a:pPr>
            <a:r>
              <a:rPr lang="en-US">
                <a:solidFill>
                  <a:srgbClr val="000000"/>
                </a:solidFill>
              </a:rPr>
              <a:t>How does this synthesis give you a more complete picture of digital well-being?</a:t>
            </a:r>
            <a:endParaRPr>
              <a:solidFill>
                <a:srgbClr val="AA87FF"/>
              </a:solidFill>
            </a:endParaRPr>
          </a:p>
        </p:txBody>
      </p:sp>
      <p:pic>
        <p:nvPicPr>
          <p:cNvPr descr="working and thinking brain line icon vector illustration (Provided by Getty Images)" id="556" name="Google Shape;556;g3ae6d943e68_0_534"/>
          <p:cNvPicPr preferRelativeResize="0"/>
          <p:nvPr/>
        </p:nvPicPr>
        <p:blipFill rotWithShape="1">
          <a:blip r:embed="rId3">
            <a:alphaModFix/>
          </a:blip>
          <a:srcRect b="0" l="0" r="0" t="0"/>
          <a:stretch/>
        </p:blipFill>
        <p:spPr>
          <a:xfrm>
            <a:off x="5216675" y="1599900"/>
            <a:ext cx="1829100" cy="18291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g3ae6d943e68_0_54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Unit 3: The DigComp, LifeComp Frameworks and relation to digital well-being</a:t>
            </a:r>
            <a:endParaRPr sz="2900">
              <a:solidFill>
                <a:srgbClr val="FFFFFF"/>
              </a:solidFill>
            </a:endParaRPr>
          </a:p>
        </p:txBody>
      </p:sp>
      <p:sp>
        <p:nvSpPr>
          <p:cNvPr id="562" name="Google Shape;562;g3ae6d943e68_0_542"/>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3.7 Activity 2 - Understanding Internal and External Factors of the PERMA-Digital Framework</a:t>
            </a:r>
            <a:endParaRPr/>
          </a:p>
        </p:txBody>
      </p:sp>
      <p:sp>
        <p:nvSpPr>
          <p:cNvPr id="563" name="Google Shape;563;g3ae6d943e68_0_542"/>
          <p:cNvSpPr txBox="1"/>
          <p:nvPr>
            <p:ph idx="2" type="body"/>
          </p:nvPr>
        </p:nvSpPr>
        <p:spPr>
          <a:xfrm>
            <a:off x="123750" y="16943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rPr lang="en-US">
                <a:solidFill>
                  <a:srgbClr val="000000"/>
                </a:solidFill>
              </a:rPr>
              <a:t>This activity will help you connect the PERMA-Digital model to your real classroom experience. It supports quick reflection, practical discussion, and immediate transfer to teaching.</a:t>
            </a:r>
            <a:endParaRPr>
              <a:solidFill>
                <a:srgbClr val="000000"/>
              </a:solidFill>
            </a:endParaRPr>
          </a:p>
          <a:p>
            <a:pPr indent="0" lvl="0" marL="0" rtl="0" algn="l">
              <a:lnSpc>
                <a:spcPct val="100000"/>
              </a:lnSpc>
              <a:spcBef>
                <a:spcPts val="1200"/>
              </a:spcBef>
              <a:spcAft>
                <a:spcPts val="0"/>
              </a:spcAft>
              <a:buSzPts val="1800"/>
              <a:buNone/>
            </a:pPr>
            <a:r>
              <a:rPr b="1" lang="en-US">
                <a:solidFill>
                  <a:srgbClr val="000000"/>
                </a:solidFill>
              </a:rPr>
              <a:t>Step 1</a:t>
            </a:r>
            <a:endParaRPr b="1">
              <a:solidFill>
                <a:srgbClr val="000000"/>
              </a:solidFill>
            </a:endParaRPr>
          </a:p>
          <a:p>
            <a:pPr indent="0" lvl="0" marL="0" rtl="0" algn="l">
              <a:lnSpc>
                <a:spcPct val="107000"/>
              </a:lnSpc>
              <a:spcBef>
                <a:spcPts val="1200"/>
              </a:spcBef>
              <a:spcAft>
                <a:spcPts val="0"/>
              </a:spcAft>
              <a:buSzPts val="1800"/>
              <a:buNone/>
            </a:pPr>
            <a:r>
              <a:rPr lang="en-US">
                <a:solidFill>
                  <a:schemeClr val="dk1"/>
                </a:solidFill>
              </a:rPr>
              <a:t>Think about your own students. </a:t>
            </a:r>
            <a:endParaRPr>
              <a:solidFill>
                <a:schemeClr val="dk1"/>
              </a:solidFill>
            </a:endParaRPr>
          </a:p>
          <a:p>
            <a:pPr indent="0" lvl="0" marL="0" rtl="0" algn="l">
              <a:lnSpc>
                <a:spcPct val="107000"/>
              </a:lnSpc>
              <a:spcBef>
                <a:spcPts val="1200"/>
              </a:spcBef>
              <a:spcAft>
                <a:spcPts val="0"/>
              </a:spcAft>
              <a:buSzPts val="1800"/>
              <a:buNone/>
            </a:pPr>
            <a:r>
              <a:rPr b="1" lang="en-US">
                <a:solidFill>
                  <a:schemeClr val="dk1"/>
                </a:solidFill>
              </a:rPr>
              <a:t>Write down three external factors</a:t>
            </a:r>
            <a:r>
              <a:rPr lang="en-US">
                <a:solidFill>
                  <a:schemeClr val="dk1"/>
                </a:solidFill>
              </a:rPr>
              <a:t> that shape their digital experiences (for example: school device rules, family screen routines, access to stable internet).</a:t>
            </a:r>
            <a:endParaRPr>
              <a:solidFill>
                <a:schemeClr val="dk1"/>
              </a:solidFill>
            </a:endParaRPr>
          </a:p>
          <a:p>
            <a:pPr indent="0" lvl="0" marL="0" rtl="0" algn="l">
              <a:lnSpc>
                <a:spcPct val="107000"/>
              </a:lnSpc>
              <a:spcBef>
                <a:spcPts val="1200"/>
              </a:spcBef>
              <a:spcAft>
                <a:spcPts val="0"/>
              </a:spcAft>
              <a:buSzPts val="1800"/>
              <a:buNone/>
            </a:pPr>
            <a:r>
              <a:rPr lang="en-US">
                <a:solidFill>
                  <a:schemeClr val="dk1"/>
                </a:solidFill>
              </a:rPr>
              <a:t>Encourage participants to write short, concrete examples rather than general statements.</a:t>
            </a:r>
            <a:endParaRPr>
              <a:solidFill>
                <a:schemeClr val="dk1"/>
              </a:solidFill>
            </a:endParaRPr>
          </a:p>
          <a:p>
            <a:pPr indent="0" lvl="0" marL="0" rtl="0" algn="l">
              <a:lnSpc>
                <a:spcPct val="107000"/>
              </a:lnSpc>
              <a:spcBef>
                <a:spcPts val="1400"/>
              </a:spcBef>
              <a:spcAft>
                <a:spcPts val="0"/>
              </a:spcAft>
              <a:buSzPts val="1800"/>
              <a:buNone/>
            </a:pPr>
            <a:r>
              <a:rPr b="1" lang="en-US">
                <a:solidFill>
                  <a:schemeClr val="dk1"/>
                </a:solidFill>
              </a:rPr>
              <a:t>Step 2</a:t>
            </a:r>
            <a:endParaRPr b="1">
              <a:solidFill>
                <a:schemeClr val="dk1"/>
              </a:solidFill>
            </a:endParaRPr>
          </a:p>
          <a:p>
            <a:pPr indent="0" lvl="0" marL="0" rtl="0" algn="l">
              <a:lnSpc>
                <a:spcPct val="107000"/>
              </a:lnSpc>
              <a:spcBef>
                <a:spcPts val="1200"/>
              </a:spcBef>
              <a:spcAft>
                <a:spcPts val="1200"/>
              </a:spcAft>
              <a:buSzPts val="1800"/>
              <a:buNone/>
            </a:pPr>
            <a:r>
              <a:rPr lang="en-US">
                <a:solidFill>
                  <a:schemeClr val="dk1"/>
                </a:solidFill>
              </a:rPr>
              <a:t>Match the 4 scenarios that follow with the appropriate internal (PERMA ELEMENT, DigComp, and LifeComp) or external factors (Family, Policy, Culture, Infrastructure, Curricula). Use the example to guide you:</a:t>
            </a:r>
            <a:endParaRPr>
              <a:solidFill>
                <a:schemeClr val="dk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g3ae6d943e68_0_54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Unit 3: The DigComp, LifeComp Frameworks and relation to digital well-being</a:t>
            </a:r>
            <a:endParaRPr sz="2900">
              <a:solidFill>
                <a:srgbClr val="FFFFFF"/>
              </a:solidFill>
            </a:endParaRPr>
          </a:p>
        </p:txBody>
      </p:sp>
      <p:sp>
        <p:nvSpPr>
          <p:cNvPr id="569" name="Google Shape;569;g3ae6d943e68_0_54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3.7 Activity 2 - Understanding Internal and External Factors of the PERMA-Digital Framework</a:t>
            </a:r>
            <a:endParaRPr/>
          </a:p>
        </p:txBody>
      </p:sp>
      <p:sp>
        <p:nvSpPr>
          <p:cNvPr id="570" name="Google Shape;570;g3ae6d943e68_0_549"/>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a:solidFill>
                <a:srgbClr val="000000"/>
              </a:solidFill>
            </a:endParaRPr>
          </a:p>
          <a:p>
            <a:pPr indent="0" lvl="0" marL="0" rtl="0" algn="l">
              <a:lnSpc>
                <a:spcPct val="107000"/>
              </a:lnSpc>
              <a:spcBef>
                <a:spcPts val="1200"/>
              </a:spcBef>
              <a:spcAft>
                <a:spcPts val="0"/>
              </a:spcAft>
              <a:buSzPts val="1800"/>
              <a:buNone/>
            </a:pPr>
            <a:r>
              <a:rPr lang="en-US">
                <a:solidFill>
                  <a:srgbClr val="000000"/>
                </a:solidFill>
              </a:rPr>
              <a:t>Example</a:t>
            </a:r>
            <a:endParaRPr>
              <a:solidFill>
                <a:srgbClr val="000000"/>
              </a:solidFill>
            </a:endParaRPr>
          </a:p>
          <a:p>
            <a:pPr indent="0" lvl="0" marL="0" rtl="0" algn="l">
              <a:lnSpc>
                <a:spcPct val="107000"/>
              </a:lnSpc>
              <a:spcBef>
                <a:spcPts val="1200"/>
              </a:spcBef>
              <a:spcAft>
                <a:spcPts val="1200"/>
              </a:spcAft>
              <a:buSzPts val="1800"/>
              <a:buNone/>
            </a:pPr>
            <a:r>
              <a:t/>
            </a:r>
            <a:endParaRPr>
              <a:solidFill>
                <a:srgbClr val="000000"/>
              </a:solidFill>
            </a:endParaRPr>
          </a:p>
        </p:txBody>
      </p:sp>
      <p:graphicFrame>
        <p:nvGraphicFramePr>
          <p:cNvPr id="571" name="Google Shape;571;g3ae6d943e68_0_549"/>
          <p:cNvGraphicFramePr/>
          <p:nvPr/>
        </p:nvGraphicFramePr>
        <p:xfrm>
          <a:off x="1748475" y="1663700"/>
          <a:ext cx="3000000" cy="3000000"/>
        </p:xfrm>
        <a:graphic>
          <a:graphicData uri="http://schemas.openxmlformats.org/drawingml/2006/table">
            <a:tbl>
              <a:tblPr>
                <a:noFill/>
                <a:tableStyleId>{BB187B5D-7024-413B-8C9C-4B4C4DADCD2F}</a:tableStyleId>
              </a:tblPr>
              <a:tblGrid>
                <a:gridCol w="4347525"/>
                <a:gridCol w="2369400"/>
                <a:gridCol w="2393100"/>
              </a:tblGrid>
              <a:tr h="330000">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solidFill>
                            <a:srgbClr val="080301"/>
                          </a:solidFill>
                          <a:latin typeface="Calibri"/>
                          <a:ea typeface="Calibri"/>
                          <a:cs typeface="Calibri"/>
                          <a:sym typeface="Calibri"/>
                        </a:rPr>
                        <a:t>Scenario</a:t>
                      </a:r>
                      <a:endParaRPr b="1"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solidFill>
                            <a:srgbClr val="080301"/>
                          </a:solidFill>
                          <a:latin typeface="Calibri"/>
                          <a:ea typeface="Calibri"/>
                          <a:cs typeface="Calibri"/>
                          <a:sym typeface="Calibri"/>
                        </a:rPr>
                        <a:t>Internal factor(s)</a:t>
                      </a:r>
                      <a:endParaRPr b="1"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solidFill>
                            <a:srgbClr val="080301"/>
                          </a:solidFill>
                          <a:latin typeface="Calibri"/>
                          <a:ea typeface="Calibri"/>
                          <a:cs typeface="Calibri"/>
                          <a:sym typeface="Calibri"/>
                        </a:rPr>
                        <a:t>External factor(s)</a:t>
                      </a:r>
                      <a:endParaRPr b="1" sz="1500" u="none" cap="none" strike="noStrike">
                        <a:solidFill>
                          <a:srgbClr val="080301"/>
                        </a:solidFill>
                        <a:latin typeface="Calibri"/>
                        <a:ea typeface="Calibri"/>
                        <a:cs typeface="Calibri"/>
                        <a:sym typeface="Calibri"/>
                      </a:endParaRPr>
                    </a:p>
                  </a:txBody>
                  <a:tcPr marT="63500" marB="63500" marR="63500" marL="63500"/>
                </a:tc>
              </a:tr>
              <a:tr h="860375">
                <a:tc>
                  <a:txBody>
                    <a:bodyPr/>
                    <a:lstStyle/>
                    <a:p>
                      <a:pPr indent="0" lvl="0" marL="0" marR="0" rtl="0" algn="l">
                        <a:lnSpc>
                          <a:spcPct val="107000"/>
                        </a:lnSpc>
                        <a:spcBef>
                          <a:spcPts val="0"/>
                        </a:spcBef>
                        <a:spcAft>
                          <a:spcPts val="0"/>
                        </a:spcAft>
                        <a:buClr>
                          <a:srgbClr val="000000"/>
                        </a:buClr>
                        <a:buSzPts val="1500"/>
                        <a:buFont typeface="Arial"/>
                        <a:buNone/>
                      </a:pPr>
                      <a:r>
                        <a:rPr lang="en-US" sz="1500" u="none" cap="none" strike="noStrike">
                          <a:solidFill>
                            <a:srgbClr val="080301"/>
                          </a:solidFill>
                          <a:latin typeface="Calibri"/>
                          <a:ea typeface="Calibri"/>
                          <a:cs typeface="Calibri"/>
                          <a:sym typeface="Calibri"/>
                        </a:rPr>
                        <a:t> </a:t>
                      </a:r>
                      <a:r>
                        <a:rPr b="1" lang="en-US" sz="1500" u="none" cap="none" strike="noStrike">
                          <a:solidFill>
                            <a:srgbClr val="080301"/>
                          </a:solidFill>
                          <a:latin typeface="Calibri"/>
                          <a:ea typeface="Calibri"/>
                          <a:cs typeface="Calibri"/>
                          <a:sym typeface="Calibri"/>
                        </a:rPr>
                        <a:t>Example </a:t>
                      </a:r>
                      <a:r>
                        <a:rPr lang="en-US" sz="1500" u="none" cap="none" strike="noStrike">
                          <a:solidFill>
                            <a:srgbClr val="080301"/>
                          </a:solidFill>
                          <a:latin typeface="Calibri"/>
                          <a:ea typeface="Calibri"/>
                          <a:cs typeface="Calibri"/>
                          <a:sym typeface="Calibri"/>
                        </a:rPr>
                        <a:t>“Students get frustrated when an app freezes.”</a:t>
                      </a:r>
                      <a:endParaRPr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1500"/>
                        <a:buFont typeface="Arial"/>
                        <a:buNone/>
                      </a:pPr>
                      <a:r>
                        <a:rPr lang="en-US" sz="1500" u="none" cap="none" strike="noStrike">
                          <a:solidFill>
                            <a:srgbClr val="080301"/>
                          </a:solidFill>
                          <a:latin typeface="Calibri"/>
                          <a:ea typeface="Calibri"/>
                          <a:cs typeface="Calibri"/>
                          <a:sym typeface="Calibri"/>
                        </a:rPr>
                        <a:t> PERMA: Positive Emotions</a:t>
                      </a:r>
                      <a:br>
                        <a:rPr lang="en-US" sz="1500" u="none" cap="none" strike="noStrike">
                          <a:solidFill>
                            <a:srgbClr val="080301"/>
                          </a:solidFill>
                          <a:latin typeface="Calibri"/>
                          <a:ea typeface="Calibri"/>
                          <a:cs typeface="Calibri"/>
                          <a:sym typeface="Calibri"/>
                        </a:rPr>
                      </a:br>
                      <a:r>
                        <a:rPr lang="en-US" sz="1500" u="none" cap="none" strike="noStrike">
                          <a:solidFill>
                            <a:srgbClr val="080301"/>
                          </a:solidFill>
                          <a:latin typeface="Calibri"/>
                          <a:ea typeface="Calibri"/>
                          <a:cs typeface="Calibri"/>
                          <a:sym typeface="Calibri"/>
                        </a:rPr>
                        <a:t> LifeComp: Self-regulation</a:t>
                      </a:r>
                      <a:endParaRPr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solidFill>
                          <a:srgbClr val="080301"/>
                        </a:solidFill>
                        <a:latin typeface="Calibri"/>
                        <a:ea typeface="Calibri"/>
                        <a:cs typeface="Calibri"/>
                        <a:sym typeface="Calibri"/>
                      </a:endParaRPr>
                    </a:p>
                  </a:txBody>
                  <a:tcPr marT="63500" marB="63500" marR="63500" marL="63500"/>
                </a:tc>
              </a:tr>
              <a:tr h="718950">
                <a:tc>
                  <a:txBody>
                    <a:bodyPr/>
                    <a:lstStyle/>
                    <a:p>
                      <a:pPr indent="0" lvl="0" marL="0" marR="0" rtl="0" algn="l">
                        <a:lnSpc>
                          <a:spcPct val="107000"/>
                        </a:lnSpc>
                        <a:spcBef>
                          <a:spcPts val="0"/>
                        </a:spcBef>
                        <a:spcAft>
                          <a:spcPts val="0"/>
                        </a:spcAft>
                        <a:buClr>
                          <a:srgbClr val="000000"/>
                        </a:buClr>
                        <a:buSzPts val="1500"/>
                        <a:buFont typeface="Arial"/>
                        <a:buNone/>
                      </a:pPr>
                      <a:r>
                        <a:rPr lang="en-US" sz="1500" u="none" cap="none" strike="noStrike">
                          <a:solidFill>
                            <a:srgbClr val="080301"/>
                          </a:solidFill>
                          <a:latin typeface="Calibri"/>
                          <a:ea typeface="Calibri"/>
                          <a:cs typeface="Calibri"/>
                          <a:sym typeface="Calibri"/>
                        </a:rPr>
                        <a:t> </a:t>
                      </a:r>
                      <a:r>
                        <a:rPr b="1" lang="en-US" sz="1500" u="none" cap="none" strike="noStrike">
                          <a:solidFill>
                            <a:srgbClr val="080301"/>
                          </a:solidFill>
                          <a:latin typeface="Calibri"/>
                          <a:ea typeface="Calibri"/>
                          <a:cs typeface="Calibri"/>
                          <a:sym typeface="Calibri"/>
                        </a:rPr>
                        <a:t>Example </a:t>
                      </a:r>
                      <a:r>
                        <a:rPr lang="en-US" sz="1500" u="none" cap="none" strike="noStrike">
                          <a:solidFill>
                            <a:srgbClr val="080301"/>
                          </a:solidFill>
                          <a:latin typeface="Calibri"/>
                          <a:ea typeface="Calibri"/>
                          <a:cs typeface="Calibri"/>
                          <a:sym typeface="Calibri"/>
                        </a:rPr>
                        <a:t>“Inconsistent rules about device use”</a:t>
                      </a:r>
                      <a:endParaRPr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1500"/>
                        <a:buFont typeface="Arial"/>
                        <a:buNone/>
                      </a:pPr>
                      <a:r>
                        <a:t/>
                      </a:r>
                      <a:endParaRPr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1500"/>
                        <a:buFont typeface="Arial"/>
                        <a:buNone/>
                      </a:pPr>
                      <a:r>
                        <a:rPr lang="en-US" sz="1500" u="none" cap="none" strike="noStrike">
                          <a:solidFill>
                            <a:srgbClr val="080301"/>
                          </a:solidFill>
                          <a:latin typeface="Calibri"/>
                          <a:ea typeface="Calibri"/>
                          <a:cs typeface="Calibri"/>
                          <a:sym typeface="Calibri"/>
                        </a:rPr>
                        <a:t> School condition: Clear digital policies</a:t>
                      </a:r>
                      <a:endParaRPr sz="1500" u="none" cap="none" strike="noStrike">
                        <a:solidFill>
                          <a:srgbClr val="080301"/>
                        </a:solidFill>
                        <a:latin typeface="Calibri"/>
                        <a:ea typeface="Calibri"/>
                        <a:cs typeface="Calibri"/>
                        <a:sym typeface="Calibri"/>
                      </a:endParaRPr>
                    </a:p>
                  </a:txBody>
                  <a:tcPr marT="63500" marB="63500" marR="63500" marL="63500"/>
                </a:tc>
              </a:tr>
              <a:tr h="747325">
                <a:tc>
                  <a:txBody>
                    <a:bodyPr/>
                    <a:lstStyle/>
                    <a:p>
                      <a:pPr indent="0" lvl="0" marL="0" marR="0" rtl="0" algn="l">
                        <a:lnSpc>
                          <a:spcPct val="107000"/>
                        </a:lnSpc>
                        <a:spcBef>
                          <a:spcPts val="0"/>
                        </a:spcBef>
                        <a:spcAft>
                          <a:spcPts val="0"/>
                        </a:spcAft>
                        <a:buClr>
                          <a:srgbClr val="000000"/>
                        </a:buClr>
                        <a:buSzPts val="1500"/>
                        <a:buFont typeface="Arial"/>
                        <a:buNone/>
                      </a:pPr>
                      <a:r>
                        <a:rPr lang="en-US" sz="1500" u="none" cap="none" strike="noStrike">
                          <a:solidFill>
                            <a:srgbClr val="080301"/>
                          </a:solidFill>
                          <a:latin typeface="Calibri"/>
                          <a:ea typeface="Calibri"/>
                          <a:cs typeface="Calibri"/>
                          <a:sym typeface="Calibri"/>
                        </a:rPr>
                        <a:t>A student is upset because he received a negative comment in the online chat room.</a:t>
                      </a:r>
                      <a:endParaRPr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1500"/>
                        <a:buFont typeface="Arial"/>
                        <a:buNone/>
                      </a:pPr>
                      <a:r>
                        <a:t/>
                      </a:r>
                      <a:endParaRPr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1500"/>
                        <a:buFont typeface="Arial"/>
                        <a:buNone/>
                      </a:pPr>
                      <a:r>
                        <a:t/>
                      </a:r>
                      <a:endParaRPr sz="1500" u="none" cap="none" strike="noStrike">
                        <a:solidFill>
                          <a:srgbClr val="080301"/>
                        </a:solidFill>
                        <a:latin typeface="Calibri"/>
                        <a:ea typeface="Calibri"/>
                        <a:cs typeface="Calibri"/>
                        <a:sym typeface="Calibri"/>
                      </a:endParaRPr>
                    </a:p>
                  </a:txBody>
                  <a:tcPr marT="63500" marB="63500" marR="63500" marL="63500"/>
                </a:tc>
              </a:tr>
              <a:tr h="577500">
                <a:tc>
                  <a:txBody>
                    <a:bodyPr/>
                    <a:lstStyle/>
                    <a:p>
                      <a:pPr indent="0" lvl="0" marL="0" marR="0" rtl="0" algn="l">
                        <a:lnSpc>
                          <a:spcPct val="107000"/>
                        </a:lnSpc>
                        <a:spcBef>
                          <a:spcPts val="0"/>
                        </a:spcBef>
                        <a:spcAft>
                          <a:spcPts val="0"/>
                        </a:spcAft>
                        <a:buClr>
                          <a:srgbClr val="000000"/>
                        </a:buClr>
                        <a:buSzPts val="1500"/>
                        <a:buFont typeface="Arial"/>
                        <a:buNone/>
                      </a:pPr>
                      <a:r>
                        <a:rPr lang="en-US" sz="1500" u="none" cap="none" strike="noStrike">
                          <a:solidFill>
                            <a:srgbClr val="080301"/>
                          </a:solidFill>
                          <a:latin typeface="Calibri"/>
                          <a:ea typeface="Calibri"/>
                          <a:cs typeface="Calibri"/>
                          <a:sym typeface="Calibri"/>
                        </a:rPr>
                        <a:t>Not all students have access to the internet at school and home.</a:t>
                      </a:r>
                      <a:endParaRPr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1500"/>
                        <a:buFont typeface="Arial"/>
                        <a:buNone/>
                      </a:pPr>
                      <a:r>
                        <a:t/>
                      </a:r>
                      <a:endParaRPr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1500"/>
                        <a:buFont typeface="Arial"/>
                        <a:buNone/>
                      </a:pPr>
                      <a:r>
                        <a:t/>
                      </a:r>
                      <a:endParaRPr sz="1500" u="none" cap="none" strike="noStrike">
                        <a:solidFill>
                          <a:srgbClr val="080301"/>
                        </a:solidFill>
                        <a:latin typeface="Calibri"/>
                        <a:ea typeface="Calibri"/>
                        <a:cs typeface="Calibri"/>
                        <a:sym typeface="Calibri"/>
                      </a:endParaRPr>
                    </a:p>
                  </a:txBody>
                  <a:tcPr marT="63500" marB="63500" marR="63500" marL="63500"/>
                </a:tc>
              </a:tr>
              <a:tr h="747325">
                <a:tc>
                  <a:txBody>
                    <a:bodyPr/>
                    <a:lstStyle/>
                    <a:p>
                      <a:pPr indent="0" lvl="0" marL="0" marR="0" rtl="0" algn="l">
                        <a:lnSpc>
                          <a:spcPct val="107000"/>
                        </a:lnSpc>
                        <a:spcBef>
                          <a:spcPts val="0"/>
                        </a:spcBef>
                        <a:spcAft>
                          <a:spcPts val="0"/>
                        </a:spcAft>
                        <a:buClr>
                          <a:srgbClr val="000000"/>
                        </a:buClr>
                        <a:buSzPts val="1500"/>
                        <a:buFont typeface="Arial"/>
                        <a:buNone/>
                      </a:pPr>
                      <a:r>
                        <a:rPr lang="en-US" sz="1500" u="none" cap="none" strike="noStrike">
                          <a:solidFill>
                            <a:srgbClr val="080301"/>
                          </a:solidFill>
                          <a:latin typeface="Calibri"/>
                          <a:ea typeface="Calibri"/>
                          <a:cs typeface="Calibri"/>
                          <a:sym typeface="Calibri"/>
                        </a:rPr>
                        <a:t>Students are working together in small groups in an online platform to prepare a digital presentation.</a:t>
                      </a:r>
                      <a:endParaRPr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1500"/>
                        <a:buFont typeface="Arial"/>
                        <a:buNone/>
                      </a:pPr>
                      <a:r>
                        <a:t/>
                      </a:r>
                      <a:endParaRPr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1500"/>
                        <a:buFont typeface="Arial"/>
                        <a:buNone/>
                      </a:pPr>
                      <a:r>
                        <a:t/>
                      </a:r>
                      <a:endParaRPr sz="1500" u="none" cap="none" strike="noStrike">
                        <a:solidFill>
                          <a:srgbClr val="080301"/>
                        </a:solidFill>
                        <a:latin typeface="Calibri"/>
                        <a:ea typeface="Calibri"/>
                        <a:cs typeface="Calibri"/>
                        <a:sym typeface="Calibri"/>
                      </a:endParaRPr>
                    </a:p>
                  </a:txBody>
                  <a:tcPr marT="63500" marB="63500" marR="63500" marL="63500"/>
                </a:tc>
              </a:tr>
              <a:tr h="665475">
                <a:tc>
                  <a:txBody>
                    <a:bodyPr/>
                    <a:lstStyle/>
                    <a:p>
                      <a:pPr indent="0" lvl="0" marL="0" marR="0" rtl="0" algn="l">
                        <a:lnSpc>
                          <a:spcPct val="107000"/>
                        </a:lnSpc>
                        <a:spcBef>
                          <a:spcPts val="0"/>
                        </a:spcBef>
                        <a:spcAft>
                          <a:spcPts val="0"/>
                        </a:spcAft>
                        <a:buClr>
                          <a:srgbClr val="000000"/>
                        </a:buClr>
                        <a:buSzPts val="1500"/>
                        <a:buFont typeface="Arial"/>
                        <a:buNone/>
                      </a:pPr>
                      <a:r>
                        <a:rPr lang="en-US" sz="1500" u="none" cap="none" strike="noStrike">
                          <a:solidFill>
                            <a:srgbClr val="080301"/>
                          </a:solidFill>
                          <a:latin typeface="Calibri"/>
                          <a:ea typeface="Calibri"/>
                          <a:cs typeface="Calibri"/>
                          <a:sym typeface="Calibri"/>
                        </a:rPr>
                        <a:t>A lesson plan includes digital and non-digital activities.</a:t>
                      </a:r>
                      <a:endParaRPr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1500"/>
                        <a:buFont typeface="Arial"/>
                        <a:buNone/>
                      </a:pPr>
                      <a:r>
                        <a:t/>
                      </a:r>
                      <a:endParaRPr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1500"/>
                        <a:buFont typeface="Arial"/>
                        <a:buNone/>
                      </a:pPr>
                      <a:r>
                        <a:t/>
                      </a:r>
                      <a:endParaRPr sz="1500" u="none" cap="none" strike="noStrike">
                        <a:solidFill>
                          <a:srgbClr val="080301"/>
                        </a:solidFill>
                        <a:latin typeface="Calibri"/>
                        <a:ea typeface="Calibri"/>
                        <a:cs typeface="Calibri"/>
                        <a:sym typeface="Calibri"/>
                      </a:endParaRPr>
                    </a:p>
                  </a:txBody>
                  <a:tcPr marT="63500" marB="63500" marR="63500" marL="63500"/>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g3ae6d943e68_0_55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Unit 3: The DigComp, LifeComp Frameworks and relation to digital well-being</a:t>
            </a:r>
            <a:endParaRPr sz="2900">
              <a:solidFill>
                <a:srgbClr val="FFFFFF"/>
              </a:solidFill>
            </a:endParaRPr>
          </a:p>
        </p:txBody>
      </p:sp>
      <p:sp>
        <p:nvSpPr>
          <p:cNvPr id="577" name="Google Shape;577;g3ae6d943e68_0_558"/>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3.7 Activity 2 - Understanding Internal and External Factors of the PERMA-Digital Framework</a:t>
            </a:r>
            <a:endParaRPr/>
          </a:p>
        </p:txBody>
      </p:sp>
      <p:sp>
        <p:nvSpPr>
          <p:cNvPr id="578" name="Google Shape;578;g3ae6d943e68_0_558"/>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400"/>
              </a:spcBef>
              <a:spcAft>
                <a:spcPts val="0"/>
              </a:spcAft>
              <a:buSzPts val="1800"/>
              <a:buNone/>
            </a:pPr>
            <a:r>
              <a:t/>
            </a:r>
            <a:endParaRPr b="1">
              <a:solidFill>
                <a:schemeClr val="dk1"/>
              </a:solidFill>
            </a:endParaRPr>
          </a:p>
          <a:p>
            <a:pPr indent="0" lvl="0" marL="0" rtl="0" algn="l">
              <a:lnSpc>
                <a:spcPct val="107000"/>
              </a:lnSpc>
              <a:spcBef>
                <a:spcPts val="1400"/>
              </a:spcBef>
              <a:spcAft>
                <a:spcPts val="0"/>
              </a:spcAft>
              <a:buSzPts val="1800"/>
              <a:buNone/>
            </a:pPr>
            <a:r>
              <a:rPr b="1" lang="en-US">
                <a:solidFill>
                  <a:schemeClr val="dk1"/>
                </a:solidFill>
              </a:rPr>
              <a:t>Step 3 </a:t>
            </a:r>
            <a:endParaRPr b="1">
              <a:solidFill>
                <a:schemeClr val="dk1"/>
              </a:solidFill>
            </a:endParaRPr>
          </a:p>
          <a:p>
            <a:pPr indent="0" lvl="0" marL="0" rtl="0" algn="l">
              <a:lnSpc>
                <a:spcPct val="107000"/>
              </a:lnSpc>
              <a:spcBef>
                <a:spcPts val="1400"/>
              </a:spcBef>
              <a:spcAft>
                <a:spcPts val="0"/>
              </a:spcAft>
              <a:buSzPts val="1800"/>
              <a:buNone/>
            </a:pPr>
            <a:r>
              <a:rPr lang="en-US">
                <a:solidFill>
                  <a:schemeClr val="dk1"/>
                </a:solidFill>
              </a:rPr>
              <a:t>This step will help you realise how internal and external factors interact in real teaching. For each scenario note </a:t>
            </a:r>
            <a:r>
              <a:rPr b="1" lang="en-US">
                <a:solidFill>
                  <a:schemeClr val="dk1"/>
                </a:solidFill>
              </a:rPr>
              <a:t>one mismatch or challenge</a:t>
            </a:r>
            <a:r>
              <a:rPr lang="en-US">
                <a:solidFill>
                  <a:schemeClr val="dk1"/>
                </a:solidFill>
              </a:rPr>
              <a:t>.</a:t>
            </a:r>
            <a:endParaRPr>
              <a:solidFill>
                <a:schemeClr val="dk1"/>
              </a:solidFill>
            </a:endParaRPr>
          </a:p>
          <a:p>
            <a:pPr indent="0" lvl="0" marL="0" rtl="0" algn="l">
              <a:lnSpc>
                <a:spcPct val="107000"/>
              </a:lnSpc>
              <a:spcBef>
                <a:spcPts val="1200"/>
              </a:spcBef>
              <a:spcAft>
                <a:spcPts val="0"/>
              </a:spcAft>
              <a:buSzPts val="1800"/>
              <a:buNone/>
            </a:pPr>
            <a:r>
              <a:rPr lang="en-US">
                <a:solidFill>
                  <a:schemeClr val="dk1"/>
                </a:solidFill>
              </a:rPr>
              <a:t>Use examples like:</a:t>
            </a:r>
            <a:endParaRPr>
              <a:solidFill>
                <a:schemeClr val="dk1"/>
              </a:solidFill>
            </a:endParaRPr>
          </a:p>
          <a:p>
            <a:pPr indent="0" lvl="0" marL="0" rtl="0" algn="l">
              <a:lnSpc>
                <a:spcPct val="107000"/>
              </a:lnSpc>
              <a:spcBef>
                <a:spcPts val="1200"/>
              </a:spcBef>
              <a:spcAft>
                <a:spcPts val="1200"/>
              </a:spcAft>
              <a:buSzPts val="1800"/>
              <a:buNone/>
            </a:pPr>
            <a:r>
              <a:rPr i="1" lang="en-US">
                <a:solidFill>
                  <a:schemeClr val="dk1"/>
                </a:solidFill>
              </a:rPr>
              <a:t>• “Our students have good emotional self-awareness, </a:t>
            </a:r>
            <a:r>
              <a:rPr b="1" i="1" lang="en-US">
                <a:solidFill>
                  <a:schemeClr val="dk1"/>
                </a:solidFill>
              </a:rPr>
              <a:t>but</a:t>
            </a:r>
            <a:r>
              <a:rPr i="1" lang="en-US">
                <a:solidFill>
                  <a:schemeClr val="dk1"/>
                </a:solidFill>
              </a:rPr>
              <a:t> the school uses too many apps, so they still feel overwhelmed.”</a:t>
            </a:r>
            <a:br>
              <a:rPr i="1" lang="en-US">
                <a:solidFill>
                  <a:schemeClr val="dk1"/>
                </a:solidFill>
              </a:rPr>
            </a:br>
            <a:r>
              <a:rPr i="1" lang="en-US">
                <a:solidFill>
                  <a:schemeClr val="dk1"/>
                </a:solidFill>
              </a:rPr>
              <a:t> • “Families set healthy routines at home, </a:t>
            </a:r>
            <a:r>
              <a:rPr b="1" i="1" lang="en-US">
                <a:solidFill>
                  <a:schemeClr val="dk1"/>
                </a:solidFill>
              </a:rPr>
              <a:t>but</a:t>
            </a:r>
            <a:r>
              <a:rPr i="1" lang="en-US">
                <a:solidFill>
                  <a:schemeClr val="dk1"/>
                </a:solidFill>
              </a:rPr>
              <a:t> students struggle to regulate focus during digital lessons.”</a:t>
            </a:r>
            <a:br>
              <a:rPr i="1" lang="en-US">
                <a:solidFill>
                  <a:schemeClr val="dk1"/>
                </a:solidFill>
              </a:rPr>
            </a:br>
            <a:r>
              <a:rPr i="1" lang="en-US">
                <a:solidFill>
                  <a:schemeClr val="dk1"/>
                </a:solidFill>
              </a:rPr>
              <a:t> • “We have strong school policies, </a:t>
            </a:r>
            <a:r>
              <a:rPr b="1" i="1" lang="en-US">
                <a:solidFill>
                  <a:schemeClr val="dk1"/>
                </a:solidFill>
              </a:rPr>
              <a:t>but</a:t>
            </a:r>
            <a:r>
              <a:rPr i="1" lang="en-US">
                <a:solidFill>
                  <a:schemeClr val="dk1"/>
                </a:solidFill>
              </a:rPr>
              <a:t> students lack the skills to apply them consistently.”</a:t>
            </a:r>
            <a:endParaRPr>
              <a:solidFill>
                <a:srgbClr val="00000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g3ae6d943e68_0_570"/>
          <p:cNvSpPr txBox="1"/>
          <p:nvPr>
            <p:ph type="ctrTitle"/>
          </p:nvPr>
        </p:nvSpPr>
        <p:spPr>
          <a:xfrm>
            <a:off x="2179875" y="1315350"/>
            <a:ext cx="7832400" cy="3059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lang="en-US" sz="2800"/>
              <a:t>End of Unit 3</a:t>
            </a:r>
            <a:endParaRPr sz="2800"/>
          </a:p>
          <a:p>
            <a:pPr indent="0" lvl="0" marL="0" rtl="0" algn="ctr">
              <a:lnSpc>
                <a:spcPct val="90000"/>
              </a:lnSpc>
              <a:spcBef>
                <a:spcPts val="0"/>
              </a:spcBef>
              <a:spcAft>
                <a:spcPts val="0"/>
              </a:spcAft>
              <a:buClr>
                <a:schemeClr val="dk1"/>
              </a:buClr>
              <a:buSzPts val="2000"/>
              <a:buFont typeface="Arial"/>
              <a:buNone/>
            </a:pPr>
            <a:r>
              <a:t/>
            </a:r>
            <a:endParaRPr sz="2800"/>
          </a:p>
          <a:p>
            <a:pPr indent="0" lvl="0" marL="0" rtl="0" algn="ctr">
              <a:lnSpc>
                <a:spcPct val="90000"/>
              </a:lnSpc>
              <a:spcBef>
                <a:spcPts val="0"/>
              </a:spcBef>
              <a:spcAft>
                <a:spcPts val="0"/>
              </a:spcAft>
              <a:buClr>
                <a:schemeClr val="dk1"/>
              </a:buClr>
              <a:buSzPts val="2000"/>
              <a:buFont typeface="Arial"/>
              <a:buNone/>
            </a:pPr>
            <a:r>
              <a:t/>
            </a:r>
            <a:endParaRPr sz="2800"/>
          </a:p>
          <a:p>
            <a:pPr indent="0" lvl="0" marL="0" rtl="0" algn="ctr">
              <a:lnSpc>
                <a:spcPct val="90000"/>
              </a:lnSpc>
              <a:spcBef>
                <a:spcPts val="0"/>
              </a:spcBef>
              <a:spcAft>
                <a:spcPts val="0"/>
              </a:spcAft>
              <a:buClr>
                <a:schemeClr val="dk1"/>
              </a:buClr>
              <a:buSzPts val="1600"/>
              <a:buFont typeface="Arial"/>
              <a:buNone/>
            </a:pPr>
            <a:r>
              <a:rPr lang="en-US" sz="2800"/>
              <a:t>Introduction to Digital Well-being: the PERMA-Digital Frameworks</a:t>
            </a:r>
            <a:endParaRPr sz="2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3ae6d943e68_0_2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Unit 1: Importance of well-being and digital well-being</a:t>
            </a:r>
            <a:endParaRPr/>
          </a:p>
        </p:txBody>
      </p:sp>
      <p:sp>
        <p:nvSpPr>
          <p:cNvPr id="108" name="Google Shape;108;g3ae6d943e68_0_2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1.3 The necessity of digital well-being in education</a:t>
            </a:r>
            <a:endParaRPr/>
          </a:p>
        </p:txBody>
      </p:sp>
      <p:sp>
        <p:nvSpPr>
          <p:cNvPr id="109" name="Google Shape;109;g3ae6d943e68_0_24"/>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rPr lang="en-US">
                <a:solidFill>
                  <a:schemeClr val="dk1"/>
                </a:solidFill>
              </a:rPr>
              <a:t>Recent findings from the WHO (2025), OECD (2024), and the European Commission (2025) show that </a:t>
            </a:r>
            <a:r>
              <a:rPr b="1" lang="en-US">
                <a:solidFill>
                  <a:schemeClr val="dk1"/>
                </a:solidFill>
              </a:rPr>
              <a:t>digital environments strongly influence young people’s mental health. </a:t>
            </a:r>
            <a:endParaRPr b="1">
              <a:solidFill>
                <a:schemeClr val="dk1"/>
              </a:solidFill>
            </a:endParaRPr>
          </a:p>
          <a:p>
            <a:pPr indent="0" lvl="0" marL="0" rtl="0" algn="l">
              <a:lnSpc>
                <a:spcPct val="107000"/>
              </a:lnSpc>
              <a:spcBef>
                <a:spcPts val="1200"/>
              </a:spcBef>
              <a:spcAft>
                <a:spcPts val="0"/>
              </a:spcAft>
              <a:buSzPts val="1800"/>
              <a:buNone/>
            </a:pPr>
            <a:r>
              <a:rPr lang="en-US">
                <a:solidFill>
                  <a:schemeClr val="dk1"/>
                </a:solidFill>
              </a:rPr>
              <a:t>Rising problematic social media use, harmful content, and cyberbullying place vulnerable students at higher risk, while OECD (2024) data shows that teacher stress and workload remain high despite technological advances. These trends highlight the need for </a:t>
            </a:r>
            <a:r>
              <a:rPr b="1" lang="en-US">
                <a:solidFill>
                  <a:schemeClr val="dk1"/>
                </a:solidFill>
              </a:rPr>
              <a:t>schools to guide students toward safer, more balanced digital habits and create supportive learning environments.</a:t>
            </a:r>
            <a:br>
              <a:rPr lang="en-US">
                <a:solidFill>
                  <a:schemeClr val="dk1"/>
                </a:solidFill>
              </a:rPr>
            </a:br>
            <a:endParaRPr>
              <a:solidFill>
                <a:schemeClr val="dk1"/>
              </a:solidFill>
            </a:endParaRPr>
          </a:p>
          <a:p>
            <a:pPr indent="0" lvl="0" marL="0" rtl="0" algn="l">
              <a:lnSpc>
                <a:spcPct val="107000"/>
              </a:lnSpc>
              <a:spcBef>
                <a:spcPts val="1200"/>
              </a:spcBef>
              <a:spcAft>
                <a:spcPts val="0"/>
              </a:spcAft>
              <a:buSzPts val="1800"/>
              <a:buNone/>
            </a:pPr>
            <a:r>
              <a:rPr lang="en-US">
                <a:solidFill>
                  <a:schemeClr val="dk1"/>
                </a:solidFill>
              </a:rPr>
              <a:t>“A state of physical, cognitive, social, and emotional contentment that enables individuals to engage positively in all digital learning environments.”</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rPr b="1" lang="en-US" sz="2500">
                <a:solidFill>
                  <a:schemeClr val="dk1"/>
                </a:solidFill>
              </a:rPr>
              <a:t>In other words, when learners and teachers feel balanced and supported, they are more confident, motivated, and open to new learning experiences.</a:t>
            </a:r>
            <a:endParaRPr b="1" sz="2500"/>
          </a:p>
          <a:p>
            <a:pPr indent="0" lvl="0" marL="0" rtl="0" algn="l">
              <a:lnSpc>
                <a:spcPct val="90000"/>
              </a:lnSpc>
              <a:spcBef>
                <a:spcPts val="1200"/>
              </a:spcBef>
              <a:spcAft>
                <a:spcPts val="0"/>
              </a:spcAft>
              <a:buClr>
                <a:schemeClr val="dk2"/>
              </a:buClr>
              <a:buSzPts val="1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3ae6d943e68_0_3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Unit 1: Importance of well-being and digital well-being</a:t>
            </a:r>
            <a:endParaRPr/>
          </a:p>
        </p:txBody>
      </p:sp>
      <p:sp>
        <p:nvSpPr>
          <p:cNvPr id="115" name="Google Shape;115;g3ae6d943e68_0_3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1.3 The necessity of digital well-being in education</a:t>
            </a:r>
            <a:endParaRPr/>
          </a:p>
        </p:txBody>
      </p:sp>
      <p:sp>
        <p:nvSpPr>
          <p:cNvPr id="116" name="Google Shape;116;g3ae6d943e68_0_35"/>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ctr">
              <a:lnSpc>
                <a:spcPct val="107000"/>
              </a:lnSpc>
              <a:spcBef>
                <a:spcPts val="1200"/>
              </a:spcBef>
              <a:spcAft>
                <a:spcPts val="0"/>
              </a:spcAft>
              <a:buSzPts val="1800"/>
              <a:buNone/>
            </a:pPr>
            <a:r>
              <a:rPr b="1" lang="en-US" sz="3800">
                <a:solidFill>
                  <a:schemeClr val="dk1"/>
                </a:solidFill>
              </a:rPr>
              <a:t>Why does it matter?</a:t>
            </a:r>
            <a:endParaRPr b="1" sz="3800">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3ae6d943e68_0_56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Unit 1: Importance of well-being and digital well-being</a:t>
            </a:r>
            <a:endParaRPr/>
          </a:p>
        </p:txBody>
      </p:sp>
      <p:sp>
        <p:nvSpPr>
          <p:cNvPr id="122" name="Google Shape;122;g3ae6d943e68_0_56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1.3 The necessity of digital well-being in education</a:t>
            </a:r>
            <a:endParaRPr/>
          </a:p>
        </p:txBody>
      </p:sp>
      <p:sp>
        <p:nvSpPr>
          <p:cNvPr id="123" name="Google Shape;123;g3ae6d943e68_0_564"/>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t/>
            </a:r>
            <a:endParaRPr>
              <a:solidFill>
                <a:srgbClr val="000000"/>
              </a:solidFill>
            </a:endParaRPr>
          </a:p>
          <a:p>
            <a:pPr indent="0" lvl="0" marL="0" rtl="0" algn="l">
              <a:lnSpc>
                <a:spcPct val="100000"/>
              </a:lnSpc>
              <a:spcBef>
                <a:spcPts val="0"/>
              </a:spcBef>
              <a:spcAft>
                <a:spcPts val="0"/>
              </a:spcAft>
              <a:buSzPts val="1800"/>
              <a:buNone/>
            </a:pPr>
            <a:r>
              <a:rPr lang="en-US">
                <a:solidFill>
                  <a:srgbClr val="000000"/>
                </a:solidFill>
              </a:rPr>
              <a:t>Research shows both positive and negative effects:</a:t>
            </a:r>
            <a:endParaRPr>
              <a:solidFill>
                <a:srgbClr val="000000"/>
              </a:solidFill>
            </a:endParaRPr>
          </a:p>
          <a:p>
            <a:pPr indent="0" lvl="0" marL="0" rtl="0" algn="l">
              <a:lnSpc>
                <a:spcPct val="100000"/>
              </a:lnSpc>
              <a:spcBef>
                <a:spcPts val="0"/>
              </a:spcBef>
              <a:spcAft>
                <a:spcPts val="0"/>
              </a:spcAft>
              <a:buSzPts val="1800"/>
              <a:buNone/>
            </a:pPr>
            <a:r>
              <a:t/>
            </a:r>
            <a:endParaRPr>
              <a:solidFill>
                <a:srgbClr val="000000"/>
              </a:solidFill>
            </a:endParaRPr>
          </a:p>
          <a:p>
            <a:pPr indent="-342900" lvl="0" marL="457200" rtl="0" algn="l">
              <a:lnSpc>
                <a:spcPct val="100000"/>
              </a:lnSpc>
              <a:spcBef>
                <a:spcPts val="0"/>
              </a:spcBef>
              <a:spcAft>
                <a:spcPts val="0"/>
              </a:spcAft>
              <a:buClr>
                <a:srgbClr val="AA87FF"/>
              </a:buClr>
              <a:buSzPts val="1800"/>
              <a:buFont typeface="Calibri"/>
              <a:buChar char="●"/>
            </a:pPr>
            <a:r>
              <a:rPr b="1" lang="en-US">
                <a:solidFill>
                  <a:srgbClr val="000000"/>
                </a:solidFill>
              </a:rPr>
              <a:t>Positive Effects</a:t>
            </a:r>
            <a:r>
              <a:rPr lang="en-US">
                <a:solidFill>
                  <a:srgbClr val="000000"/>
                </a:solidFill>
              </a:rPr>
              <a:t>: enhanced collaboration , access to knowledge,  inclusive learning opportunities, creative expression.</a:t>
            </a:r>
            <a:endParaRPr>
              <a:solidFill>
                <a:schemeClr val="dk1"/>
              </a:solidFill>
            </a:endParaRPr>
          </a:p>
          <a:p>
            <a:pPr indent="-342900" lvl="0" marL="457200" rtl="0" algn="l">
              <a:lnSpc>
                <a:spcPct val="100000"/>
              </a:lnSpc>
              <a:spcBef>
                <a:spcPts val="0"/>
              </a:spcBef>
              <a:spcAft>
                <a:spcPts val="0"/>
              </a:spcAft>
              <a:buClr>
                <a:srgbClr val="AA87FF"/>
              </a:buClr>
              <a:buSzPts val="1800"/>
              <a:buFont typeface="Calibri"/>
              <a:buChar char="●"/>
            </a:pPr>
            <a:r>
              <a:rPr b="1" lang="en-US">
                <a:solidFill>
                  <a:srgbClr val="000000"/>
                </a:solidFill>
              </a:rPr>
              <a:t>Negative Effects</a:t>
            </a:r>
            <a:r>
              <a:rPr lang="en-US">
                <a:solidFill>
                  <a:srgbClr val="000000"/>
                </a:solidFill>
              </a:rPr>
              <a:t>: screen fatigue, cyberbullying , reduced attention span, social comparison, disrupted sleep.</a:t>
            </a:r>
            <a:endParaRPr>
              <a:solidFill>
                <a:schemeClr val="dk1"/>
              </a:solidFill>
            </a:endParaRPr>
          </a:p>
          <a:p>
            <a:pPr indent="0" lvl="0" marL="0" rtl="0" algn="l">
              <a:lnSpc>
                <a:spcPct val="100000"/>
              </a:lnSpc>
              <a:spcBef>
                <a:spcPts val="0"/>
              </a:spcBef>
              <a:spcAft>
                <a:spcPts val="0"/>
              </a:spcAft>
              <a:buSzPts val="1800"/>
              <a:buNone/>
            </a:pPr>
            <a:r>
              <a:t/>
            </a:r>
            <a:endParaRPr>
              <a:solidFill>
                <a:srgbClr val="000000"/>
              </a:solidFill>
            </a:endParaRPr>
          </a:p>
          <a:p>
            <a:pPr indent="0" lvl="0" marL="0" rtl="0" algn="ctr">
              <a:lnSpc>
                <a:spcPct val="100000"/>
              </a:lnSpc>
              <a:spcBef>
                <a:spcPts val="0"/>
              </a:spcBef>
              <a:spcAft>
                <a:spcPts val="0"/>
              </a:spcAft>
              <a:buSzPts val="1800"/>
              <a:buNone/>
            </a:pPr>
            <a:r>
              <a:t/>
            </a:r>
            <a:endParaRPr sz="2100">
              <a:solidFill>
                <a:srgbClr val="000000"/>
              </a:solidFill>
            </a:endParaRPr>
          </a:p>
          <a:p>
            <a:pPr indent="0" lvl="0" marL="0" rtl="0" algn="ctr">
              <a:lnSpc>
                <a:spcPct val="100000"/>
              </a:lnSpc>
              <a:spcBef>
                <a:spcPts val="0"/>
              </a:spcBef>
              <a:spcAft>
                <a:spcPts val="0"/>
              </a:spcAft>
              <a:buSzPts val="1800"/>
              <a:buNone/>
            </a:pPr>
            <a:r>
              <a:t/>
            </a:r>
            <a:endParaRPr sz="2100">
              <a:solidFill>
                <a:srgbClr val="000000"/>
              </a:solidFill>
            </a:endParaRPr>
          </a:p>
          <a:p>
            <a:pPr indent="0" lvl="0" marL="0" rtl="0" algn="ctr">
              <a:lnSpc>
                <a:spcPct val="100000"/>
              </a:lnSpc>
              <a:spcBef>
                <a:spcPts val="0"/>
              </a:spcBef>
              <a:spcAft>
                <a:spcPts val="0"/>
              </a:spcAft>
              <a:buSzPts val="1800"/>
              <a:buNone/>
            </a:pPr>
            <a:r>
              <a:t/>
            </a:r>
            <a:endParaRPr sz="2100">
              <a:solidFill>
                <a:srgbClr val="000000"/>
              </a:solidFill>
            </a:endParaRPr>
          </a:p>
          <a:p>
            <a:pPr indent="0" lvl="0" marL="0" rtl="0" algn="ctr">
              <a:lnSpc>
                <a:spcPct val="100000"/>
              </a:lnSpc>
              <a:spcBef>
                <a:spcPts val="0"/>
              </a:spcBef>
              <a:spcAft>
                <a:spcPts val="0"/>
              </a:spcAft>
              <a:buSzPts val="1800"/>
              <a:buNone/>
            </a:pPr>
            <a:r>
              <a:rPr b="1" lang="en-US" sz="2500">
                <a:solidFill>
                  <a:srgbClr val="000000"/>
                </a:solidFill>
              </a:rPr>
              <a:t>Addressing digital well-being ensures your students not only gain knowledge, but also develop healthy habits that support lifelong learning and responsible citizenship.</a:t>
            </a:r>
            <a:endParaRPr b="1" sz="2500">
              <a:solidFill>
                <a:schemeClr val="dk1"/>
              </a:solidFill>
            </a:endParaRPr>
          </a:p>
          <a:p>
            <a:pPr indent="0" lvl="0" marL="0" rtl="0" algn="l">
              <a:lnSpc>
                <a:spcPct val="100000"/>
              </a:lnSpc>
              <a:spcBef>
                <a:spcPts val="0"/>
              </a:spcBef>
              <a:spcAft>
                <a:spcPts val="0"/>
              </a:spcAft>
              <a:buSzPts val="1800"/>
              <a:buNone/>
            </a:pPr>
            <a:r>
              <a:t/>
            </a:r>
            <a:endParaRPr>
              <a:solidFill>
                <a:schemeClr val="dk1"/>
              </a:solidFill>
            </a:endParaRPr>
          </a:p>
          <a:p>
            <a:pPr indent="0" lvl="0" marL="0" rtl="0" algn="l">
              <a:lnSpc>
                <a:spcPct val="90000"/>
              </a:lnSpc>
              <a:spcBef>
                <a:spcPts val="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ARDET Course template - Cover page">
  <a:themeElements>
    <a:clrScheme name="PermaDigital">
      <a:dk1>
        <a:srgbClr val="080301"/>
      </a:dk1>
      <a:lt1>
        <a:srgbClr val="6C6E70"/>
      </a:lt1>
      <a:dk2>
        <a:srgbClr val="080301"/>
      </a:dk2>
      <a:lt2>
        <a:srgbClr val="E2E2E2"/>
      </a:lt2>
      <a:accent1>
        <a:srgbClr val="1BCBDC"/>
      </a:accent1>
      <a:accent2>
        <a:srgbClr val="AA87FF"/>
      </a:accent2>
      <a:accent3>
        <a:srgbClr val="FDD6F1"/>
      </a:accent3>
      <a:accent4>
        <a:srgbClr val="1BCBDC"/>
      </a:accent4>
      <a:accent5>
        <a:srgbClr val="AA87FF"/>
      </a:accent5>
      <a:accent6>
        <a:srgbClr val="FDD6F1"/>
      </a:accent6>
      <a:hlink>
        <a:srgbClr val="AA87FF"/>
      </a:hlink>
      <a:folHlink>
        <a:srgbClr val="1BCB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ARDET Course template">
  <a:themeElements>
    <a:clrScheme name="PermaDigital">
      <a:dk1>
        <a:srgbClr val="080301"/>
      </a:dk1>
      <a:lt1>
        <a:srgbClr val="6C6E70"/>
      </a:lt1>
      <a:dk2>
        <a:srgbClr val="080301"/>
      </a:dk2>
      <a:lt2>
        <a:srgbClr val="E2E2E2"/>
      </a:lt2>
      <a:accent1>
        <a:srgbClr val="1BCBDC"/>
      </a:accent1>
      <a:accent2>
        <a:srgbClr val="AA87FF"/>
      </a:accent2>
      <a:accent3>
        <a:srgbClr val="FDD6F1"/>
      </a:accent3>
      <a:accent4>
        <a:srgbClr val="1BCBDC"/>
      </a:accent4>
      <a:accent5>
        <a:srgbClr val="AA87FF"/>
      </a:accent5>
      <a:accent6>
        <a:srgbClr val="FDD6F1"/>
      </a:accent6>
      <a:hlink>
        <a:srgbClr val="AA87FF"/>
      </a:hlink>
      <a:folHlink>
        <a:srgbClr val="1BCB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