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Lst>
  <p:sldSz cy="6858000" cx="12192000"/>
  <p:notesSz cx="6858000" cy="9144000"/>
  <p:embeddedFontLst>
    <p:embeddedFont>
      <p:font typeface="Open Sans"/>
      <p:regular r:id="rId74"/>
      <p:bold r:id="rId75"/>
      <p:italic r:id="rId76"/>
      <p:boldItalic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8" roundtripDataSignature="AMtx7miipPnE6AkGMphxTqn8+HlhkfVS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56A7AA5-E616-4837-B20B-18180184FC9C}">
  <a:tblStyle styleId="{556A7AA5-E616-4837-B20B-18180184FC9C}"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1398A65C-4FA4-4659-8119-B0E6F8340B64}" styleName="Table_1">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font" Target="fonts/OpenSans-bold.fntdata"/><Relationship Id="rId30" Type="http://schemas.openxmlformats.org/officeDocument/2006/relationships/slide" Target="slides/slide24.xml"/><Relationship Id="rId74" Type="http://schemas.openxmlformats.org/officeDocument/2006/relationships/font" Target="fonts/OpenSans-regular.fntdata"/><Relationship Id="rId33" Type="http://schemas.openxmlformats.org/officeDocument/2006/relationships/slide" Target="slides/slide27.xml"/><Relationship Id="rId77" Type="http://schemas.openxmlformats.org/officeDocument/2006/relationships/font" Target="fonts/OpenSans-boldItalic.fntdata"/><Relationship Id="rId32" Type="http://schemas.openxmlformats.org/officeDocument/2006/relationships/slide" Target="slides/slide26.xml"/><Relationship Id="rId76" Type="http://schemas.openxmlformats.org/officeDocument/2006/relationships/font" Target="fonts/OpenSans-italic.fntdata"/><Relationship Id="rId35" Type="http://schemas.openxmlformats.org/officeDocument/2006/relationships/slide" Target="slides/slide29.xml"/><Relationship Id="rId34" Type="http://schemas.openxmlformats.org/officeDocument/2006/relationships/slide" Target="slides/slide28.xml"/><Relationship Id="rId78" Type="http://customschemas.google.com/relationships/presentationmetadata" Target="meta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erma-digital.eu/"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ae6d943e68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1150" lvl="0" marL="457200" rtl="0" algn="l">
              <a:lnSpc>
                <a:spcPct val="107000"/>
              </a:lnSpc>
              <a:spcBef>
                <a:spcPts val="1200"/>
              </a:spcBef>
              <a:spcAft>
                <a:spcPts val="0"/>
              </a:spcAft>
              <a:buSzPts val="1300"/>
              <a:buChar char="-"/>
            </a:pPr>
            <a:r>
              <a:rPr lang="en-US" sz="1100"/>
              <a:t>Hand out the document “Comparing the positive and negative effects on students”</a:t>
            </a:r>
            <a:endParaRPr sz="1100"/>
          </a:p>
          <a:p>
            <a:pPr indent="-311150" lvl="0" marL="457200" rtl="0" algn="l">
              <a:lnSpc>
                <a:spcPct val="107000"/>
              </a:lnSpc>
              <a:spcBef>
                <a:spcPts val="0"/>
              </a:spcBef>
              <a:spcAft>
                <a:spcPts val="0"/>
              </a:spcAft>
              <a:buSzPts val="1300"/>
              <a:buChar char="-"/>
            </a:pPr>
            <a:r>
              <a:rPr lang="en-US" sz="1100"/>
              <a:t>Go through the document and the steps with the educators</a:t>
            </a:r>
            <a:endParaRPr sz="1100"/>
          </a:p>
          <a:p>
            <a:pPr indent="-311150" lvl="0" marL="457200" rtl="0" algn="l">
              <a:lnSpc>
                <a:spcPct val="107000"/>
              </a:lnSpc>
              <a:spcBef>
                <a:spcPts val="0"/>
              </a:spcBef>
              <a:spcAft>
                <a:spcPts val="0"/>
              </a:spcAft>
              <a:buSzPts val="1300"/>
              <a:buChar char="-"/>
            </a:pPr>
            <a:r>
              <a:rPr lang="en-US" sz="1100"/>
              <a:t>Facilitate their reflection process - give them time to add one example and provide the choice of sharing with the group if anyone would like to.</a:t>
            </a:r>
            <a:endParaRPr sz="1100"/>
          </a:p>
          <a:p>
            <a:pPr indent="-298450" lvl="0" marL="457200" rtl="0" algn="l">
              <a:lnSpc>
                <a:spcPct val="107000"/>
              </a:lnSpc>
              <a:spcBef>
                <a:spcPts val="0"/>
              </a:spcBef>
              <a:spcAft>
                <a:spcPts val="0"/>
              </a:spcAft>
              <a:buSzPts val="1100"/>
              <a:buChar char="-"/>
            </a:pPr>
            <a:r>
              <a:rPr lang="en-US" sz="1100"/>
              <a:t>Be flexible to open up a discussion if everyone feels comfortable.</a:t>
            </a:r>
            <a:endParaRPr sz="1100"/>
          </a:p>
          <a:p>
            <a:pPr indent="-311150" lvl="0" marL="457200" rtl="0" algn="l">
              <a:lnSpc>
                <a:spcPct val="107000"/>
              </a:lnSpc>
              <a:spcBef>
                <a:spcPts val="0"/>
              </a:spcBef>
              <a:spcAft>
                <a:spcPts val="0"/>
              </a:spcAft>
              <a:buSzPts val="1300"/>
              <a:buChar char="-"/>
            </a:pPr>
            <a:r>
              <a:rPr lang="en-US" sz="1100"/>
              <a:t>At the end, mention that they can do this activity with their class. Ask students to add their own examples from school and home. This helps them understand how technology affects their physical, emotional, mental and social well-being and encourages healthier choices.</a:t>
            </a:r>
            <a:endParaRPr sz="1100"/>
          </a:p>
        </p:txBody>
      </p:sp>
      <p:sp>
        <p:nvSpPr>
          <p:cNvPr id="126" name="Google Shape;126;g3ae6d943e68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ae6d943e68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1150" lvl="0" marL="457200" rtl="0" algn="l">
              <a:lnSpc>
                <a:spcPct val="107000"/>
              </a:lnSpc>
              <a:spcBef>
                <a:spcPts val="1200"/>
              </a:spcBef>
              <a:spcAft>
                <a:spcPts val="0"/>
              </a:spcAft>
              <a:buSzPts val="1300"/>
              <a:buChar char="-"/>
            </a:pPr>
            <a:r>
              <a:rPr lang="en-US" sz="1100"/>
              <a:t>Hand out the activity sheet “Topic: Comparing the Positive and Negative Effects on Students”</a:t>
            </a:r>
            <a:endParaRPr sz="1100"/>
          </a:p>
          <a:p>
            <a:pPr indent="-311150" lvl="0" marL="457200" rtl="0" algn="l">
              <a:lnSpc>
                <a:spcPct val="107000"/>
              </a:lnSpc>
              <a:spcBef>
                <a:spcPts val="0"/>
              </a:spcBef>
              <a:spcAft>
                <a:spcPts val="0"/>
              </a:spcAft>
              <a:buSzPts val="1300"/>
              <a:buChar char="-"/>
            </a:pPr>
            <a:r>
              <a:rPr lang="en-US" sz="1100"/>
              <a:t>Facilitate their reflection process - give them time for Step 2 and 3 and provide the choice of sharing with the group if anyone would like to.</a:t>
            </a:r>
            <a:endParaRPr sz="1100"/>
          </a:p>
          <a:p>
            <a:pPr indent="-298450" lvl="0" marL="457200" rtl="0" algn="l">
              <a:lnSpc>
                <a:spcPct val="107000"/>
              </a:lnSpc>
              <a:spcBef>
                <a:spcPts val="0"/>
              </a:spcBef>
              <a:spcAft>
                <a:spcPts val="0"/>
              </a:spcAft>
              <a:buSzPts val="1100"/>
              <a:buChar char="-"/>
            </a:pPr>
            <a:r>
              <a:rPr lang="en-US" sz="1100"/>
              <a:t>Be flexible to open up a discussion if everyone feels comfortable.</a:t>
            </a:r>
            <a:endParaRPr sz="1100"/>
          </a:p>
        </p:txBody>
      </p:sp>
      <p:sp>
        <p:nvSpPr>
          <p:cNvPr id="134" name="Google Shape;134;g3ae6d943e68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ae6d943e68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g3ae6d943e68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ae6d943e68_0_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1150" lvl="0" marL="457200" rtl="0" algn="l">
              <a:lnSpc>
                <a:spcPct val="107000"/>
              </a:lnSpc>
              <a:spcBef>
                <a:spcPts val="1200"/>
              </a:spcBef>
              <a:spcAft>
                <a:spcPts val="0"/>
              </a:spcAft>
              <a:buSzPts val="1300"/>
              <a:buChar char="-"/>
            </a:pPr>
            <a:r>
              <a:rPr lang="en-US" sz="1100">
                <a:solidFill>
                  <a:srgbClr val="080301"/>
                </a:solidFill>
              </a:rPr>
              <a:t>Ask the educators: “Before we explore each pillar of the PERMA model in detail, let’s discover how these elements work together in daily life.</a:t>
            </a:r>
            <a:endParaRPr sz="1100">
              <a:solidFill>
                <a:srgbClr val="080301"/>
              </a:solidFill>
            </a:endParaRPr>
          </a:p>
          <a:p>
            <a:pPr indent="-311150" lvl="0" marL="457200" rtl="0" algn="l">
              <a:lnSpc>
                <a:spcPct val="107000"/>
              </a:lnSpc>
              <a:spcBef>
                <a:spcPts val="1200"/>
              </a:spcBef>
              <a:spcAft>
                <a:spcPts val="1200"/>
              </a:spcAft>
              <a:buSzPts val="1300"/>
              <a:buChar char="-"/>
            </a:pPr>
            <a:r>
              <a:rPr lang="en-US" sz="1100">
                <a:solidFill>
                  <a:srgbClr val="080301"/>
                </a:solidFill>
              </a:rPr>
              <a:t>As you read through them, think about moments from your own experience, inside or outside the classroom, that reflect these ideas. This reflection will help you recognise how the PERMA elements contribute to your own flourishing and how they can guide your approach to support students’ well-being.” </a:t>
            </a:r>
            <a:endParaRPr sz="1100"/>
          </a:p>
        </p:txBody>
      </p:sp>
      <p:sp>
        <p:nvSpPr>
          <p:cNvPr id="146" name="Google Shape;146;g3ae6d943e68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ae6d943e68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t>Mention these examples: </a:t>
            </a:r>
            <a:endParaRPr b="1" sz="1100">
              <a:solidFill>
                <a:srgbClr val="080301"/>
              </a:solidFill>
            </a:endParaRPr>
          </a:p>
          <a:p>
            <a:pPr indent="-298450" lvl="0" marL="457200" rtl="0" algn="l">
              <a:lnSpc>
                <a:spcPct val="107000"/>
              </a:lnSpc>
              <a:spcBef>
                <a:spcPts val="1200"/>
              </a:spcBef>
              <a:spcAft>
                <a:spcPts val="0"/>
              </a:spcAft>
              <a:buClr>
                <a:srgbClr val="AA87FF"/>
              </a:buClr>
              <a:buSzPts val="1100"/>
              <a:buFont typeface="Calibri"/>
              <a:buChar char="●"/>
            </a:pPr>
            <a:r>
              <a:rPr b="1" lang="en-US" sz="1100">
                <a:solidFill>
                  <a:srgbClr val="080301"/>
                </a:solidFill>
              </a:rPr>
              <a:t>Personal:</a:t>
            </a:r>
            <a:r>
              <a:rPr lang="en-US" sz="1100">
                <a:solidFill>
                  <a:srgbClr val="080301"/>
                </a:solidFill>
              </a:rPr>
              <a:t> Feeling grateful when a student thanks you for helping them understand a difficult topic.</a:t>
            </a:r>
            <a:endParaRPr sz="1100">
              <a:solidFill>
                <a:srgbClr val="080301"/>
              </a:solidFill>
            </a:endParaRPr>
          </a:p>
          <a:p>
            <a:pPr indent="-298450" lvl="0" marL="457200" rtl="0" algn="l">
              <a:lnSpc>
                <a:spcPct val="107000"/>
              </a:lnSpc>
              <a:spcBef>
                <a:spcPts val="0"/>
              </a:spcBef>
              <a:spcAft>
                <a:spcPts val="1200"/>
              </a:spcAft>
              <a:buClr>
                <a:srgbClr val="AA87FF"/>
              </a:buClr>
              <a:buSzPts val="1100"/>
              <a:buFont typeface="Calibri"/>
              <a:buChar char="●"/>
            </a:pPr>
            <a:r>
              <a:rPr b="1" lang="en-US" sz="1100">
                <a:solidFill>
                  <a:srgbClr val="080301"/>
                </a:solidFill>
              </a:rPr>
              <a:t>Professional:</a:t>
            </a:r>
            <a:r>
              <a:rPr lang="en-US" sz="1100">
                <a:solidFill>
                  <a:srgbClr val="080301"/>
                </a:solidFill>
              </a:rPr>
              <a:t> Feeling proud when your class responds enthusiastically to a new activity or lesson idea that worked well.</a:t>
            </a:r>
            <a:endParaRPr sz="1100"/>
          </a:p>
        </p:txBody>
      </p:sp>
      <p:sp>
        <p:nvSpPr>
          <p:cNvPr id="154" name="Google Shape;154;g3ae6d943e68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ae6d943e68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t>Mention these examples: </a:t>
            </a:r>
            <a:endParaRPr b="1" sz="1100">
              <a:solidFill>
                <a:srgbClr val="080301"/>
              </a:solidFill>
            </a:endParaRPr>
          </a:p>
          <a:p>
            <a:pPr indent="-298450" lvl="0" marL="457200" rtl="0" algn="l">
              <a:lnSpc>
                <a:spcPct val="107000"/>
              </a:lnSpc>
              <a:spcBef>
                <a:spcPts val="1200"/>
              </a:spcBef>
              <a:spcAft>
                <a:spcPts val="0"/>
              </a:spcAft>
              <a:buClr>
                <a:srgbClr val="AA87FF"/>
              </a:buClr>
              <a:buSzPts val="1100"/>
              <a:buFont typeface="Calibri"/>
              <a:buChar char="●"/>
            </a:pPr>
            <a:r>
              <a:rPr b="1" lang="en-US" sz="1100">
                <a:solidFill>
                  <a:srgbClr val="080301"/>
                </a:solidFill>
              </a:rPr>
              <a:t>Personal:</a:t>
            </a:r>
            <a:r>
              <a:rPr lang="en-US" sz="1100">
                <a:solidFill>
                  <a:srgbClr val="080301"/>
                </a:solidFill>
              </a:rPr>
              <a:t> Losing yourself in preparing creative classroom materials or decorating your class for a new project.</a:t>
            </a:r>
            <a:endParaRPr sz="1100">
              <a:solidFill>
                <a:srgbClr val="AA87FF"/>
              </a:solidFill>
            </a:endParaRPr>
          </a:p>
          <a:p>
            <a:pPr indent="-298450" lvl="0" marL="457200" rtl="0" algn="l">
              <a:lnSpc>
                <a:spcPct val="107000"/>
              </a:lnSpc>
              <a:spcBef>
                <a:spcPts val="0"/>
              </a:spcBef>
              <a:spcAft>
                <a:spcPts val="1200"/>
              </a:spcAft>
              <a:buClr>
                <a:srgbClr val="AA87FF"/>
              </a:buClr>
              <a:buSzPts val="1100"/>
              <a:buFont typeface="Calibri"/>
              <a:buChar char="●"/>
            </a:pPr>
            <a:r>
              <a:rPr b="1" lang="en-US" sz="1100">
                <a:solidFill>
                  <a:srgbClr val="080301"/>
                </a:solidFill>
              </a:rPr>
              <a:t>Professional:</a:t>
            </a:r>
            <a:r>
              <a:rPr lang="en-US" sz="1100">
                <a:solidFill>
                  <a:srgbClr val="080301"/>
                </a:solidFill>
              </a:rPr>
              <a:t> Guiding a lively science experiment or group project where students are completely immersed and time flies.</a:t>
            </a:r>
            <a:endParaRPr b="1" sz="1100">
              <a:solidFill>
                <a:srgbClr val="080301"/>
              </a:solidFill>
            </a:endParaRPr>
          </a:p>
        </p:txBody>
      </p:sp>
      <p:sp>
        <p:nvSpPr>
          <p:cNvPr id="162" name="Google Shape;162;g3ae6d943e68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ae6d943e68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t>Mention these examples: </a:t>
            </a:r>
            <a:endParaRPr b="1" sz="1100">
              <a:solidFill>
                <a:srgbClr val="080301"/>
              </a:solidFill>
            </a:endParaRPr>
          </a:p>
          <a:p>
            <a:pPr indent="-298450" lvl="0" marL="457200" rtl="0" algn="l">
              <a:lnSpc>
                <a:spcPct val="107000"/>
              </a:lnSpc>
              <a:spcBef>
                <a:spcPts val="1200"/>
              </a:spcBef>
              <a:spcAft>
                <a:spcPts val="0"/>
              </a:spcAft>
              <a:buClr>
                <a:srgbClr val="AA87FF"/>
              </a:buClr>
              <a:buSzPts val="1100"/>
              <a:buFont typeface="Calibri"/>
              <a:buChar char="●"/>
            </a:pPr>
            <a:r>
              <a:rPr b="1" lang="en-US" sz="1100">
                <a:solidFill>
                  <a:srgbClr val="080301"/>
                </a:solidFill>
              </a:rPr>
              <a:t>Personal:</a:t>
            </a:r>
            <a:r>
              <a:rPr lang="en-US" sz="1100">
                <a:solidFill>
                  <a:srgbClr val="080301"/>
                </a:solidFill>
              </a:rPr>
              <a:t> Sharing experiences and laughter with colleagues over a cup of coffee after a long school day.</a:t>
            </a:r>
            <a:endParaRPr sz="1100">
              <a:solidFill>
                <a:srgbClr val="AA87FF"/>
              </a:solidFill>
            </a:endParaRPr>
          </a:p>
          <a:p>
            <a:pPr indent="-298450" lvl="0" marL="457200" rtl="0" algn="l">
              <a:lnSpc>
                <a:spcPct val="107000"/>
              </a:lnSpc>
              <a:spcBef>
                <a:spcPts val="0"/>
              </a:spcBef>
              <a:spcAft>
                <a:spcPts val="1200"/>
              </a:spcAft>
              <a:buClr>
                <a:srgbClr val="AA87FF"/>
              </a:buClr>
              <a:buSzPts val="1100"/>
              <a:buFont typeface="Calibri"/>
              <a:buChar char="●"/>
            </a:pPr>
            <a:r>
              <a:rPr b="1" lang="en-US" sz="1100">
                <a:solidFill>
                  <a:srgbClr val="080301"/>
                </a:solidFill>
              </a:rPr>
              <a:t>Professional:</a:t>
            </a:r>
            <a:r>
              <a:rPr lang="en-US" sz="1100">
                <a:solidFill>
                  <a:srgbClr val="080301"/>
                </a:solidFill>
              </a:rPr>
              <a:t> Collaborating with a teaching partner or helping a struggling student regain confidence through encouragement.</a:t>
            </a:r>
            <a:endParaRPr b="1" sz="1100">
              <a:solidFill>
                <a:srgbClr val="080301"/>
              </a:solidFill>
            </a:endParaRPr>
          </a:p>
        </p:txBody>
      </p:sp>
      <p:sp>
        <p:nvSpPr>
          <p:cNvPr id="170" name="Google Shape;170;g3ae6d943e68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ae6d943e68_0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t>Mention these examples: </a:t>
            </a:r>
            <a:endParaRPr b="1" sz="1100">
              <a:solidFill>
                <a:srgbClr val="080301"/>
              </a:solidFill>
            </a:endParaRPr>
          </a:p>
          <a:p>
            <a:pPr indent="-298450" lvl="0" marL="457200" rtl="0" algn="l">
              <a:lnSpc>
                <a:spcPct val="107000"/>
              </a:lnSpc>
              <a:spcBef>
                <a:spcPts val="1200"/>
              </a:spcBef>
              <a:spcAft>
                <a:spcPts val="0"/>
              </a:spcAft>
              <a:buClr>
                <a:srgbClr val="AA87FF"/>
              </a:buClr>
              <a:buSzPts val="1100"/>
              <a:buFont typeface="Calibri"/>
              <a:buChar char="●"/>
            </a:pPr>
            <a:r>
              <a:rPr b="1" lang="en-US" sz="1100">
                <a:solidFill>
                  <a:srgbClr val="080301"/>
                </a:solidFill>
              </a:rPr>
              <a:t>Personal:</a:t>
            </a:r>
            <a:r>
              <a:rPr lang="en-US" sz="1100">
                <a:solidFill>
                  <a:srgbClr val="080301"/>
                </a:solidFill>
              </a:rPr>
              <a:t> Volunteering for a school event or mentoring a new teacher and seeing them grow in confidence.</a:t>
            </a:r>
            <a:endParaRPr sz="1100">
              <a:solidFill>
                <a:srgbClr val="AA87FF"/>
              </a:solidFill>
            </a:endParaRPr>
          </a:p>
          <a:p>
            <a:pPr indent="-298450" lvl="0" marL="457200" rtl="0" algn="l">
              <a:lnSpc>
                <a:spcPct val="107000"/>
              </a:lnSpc>
              <a:spcBef>
                <a:spcPts val="0"/>
              </a:spcBef>
              <a:spcAft>
                <a:spcPts val="1200"/>
              </a:spcAft>
              <a:buClr>
                <a:srgbClr val="AA87FF"/>
              </a:buClr>
              <a:buSzPts val="1100"/>
              <a:buFont typeface="Calibri"/>
              <a:buChar char="●"/>
            </a:pPr>
            <a:r>
              <a:rPr b="1" lang="en-US" sz="1100">
                <a:solidFill>
                  <a:srgbClr val="080301"/>
                </a:solidFill>
              </a:rPr>
              <a:t>Professional:</a:t>
            </a:r>
            <a:r>
              <a:rPr lang="en-US" sz="1100">
                <a:solidFill>
                  <a:srgbClr val="080301"/>
                </a:solidFill>
              </a:rPr>
              <a:t> Recognising that your teaching helps shape students’ lives and contributes to their future success.</a:t>
            </a:r>
            <a:endParaRPr b="1" sz="1100">
              <a:solidFill>
                <a:srgbClr val="080301"/>
              </a:solidFill>
            </a:endParaRPr>
          </a:p>
        </p:txBody>
      </p:sp>
      <p:sp>
        <p:nvSpPr>
          <p:cNvPr id="178" name="Google Shape;178;g3ae6d943e68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ae6d943e68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t>Mention these examples: </a:t>
            </a:r>
            <a:endParaRPr b="1" sz="1100">
              <a:solidFill>
                <a:srgbClr val="080301"/>
              </a:solidFill>
            </a:endParaRPr>
          </a:p>
          <a:p>
            <a:pPr indent="-298450" lvl="0" marL="457200" rtl="0" algn="l">
              <a:lnSpc>
                <a:spcPct val="107000"/>
              </a:lnSpc>
              <a:spcBef>
                <a:spcPts val="1200"/>
              </a:spcBef>
              <a:spcAft>
                <a:spcPts val="0"/>
              </a:spcAft>
              <a:buClr>
                <a:srgbClr val="AA87FF"/>
              </a:buClr>
              <a:buSzPts val="1100"/>
              <a:buFont typeface="Calibri"/>
              <a:buChar char="●"/>
            </a:pPr>
            <a:r>
              <a:rPr b="1" lang="en-US" sz="1100">
                <a:solidFill>
                  <a:srgbClr val="080301"/>
                </a:solidFill>
              </a:rPr>
              <a:t>Personal:</a:t>
            </a:r>
            <a:r>
              <a:rPr lang="en-US" sz="1100">
                <a:solidFill>
                  <a:srgbClr val="080301"/>
                </a:solidFill>
              </a:rPr>
              <a:t> Completing a professional development course or successfully balancing teaching with family responsibilities.</a:t>
            </a:r>
            <a:endParaRPr sz="1100">
              <a:solidFill>
                <a:srgbClr val="AA87FF"/>
              </a:solidFill>
            </a:endParaRPr>
          </a:p>
          <a:p>
            <a:pPr indent="-298450" lvl="0" marL="457200" rtl="0" algn="l">
              <a:lnSpc>
                <a:spcPct val="107000"/>
              </a:lnSpc>
              <a:spcBef>
                <a:spcPts val="0"/>
              </a:spcBef>
              <a:spcAft>
                <a:spcPts val="0"/>
              </a:spcAft>
              <a:buClr>
                <a:srgbClr val="AA87FF"/>
              </a:buClr>
              <a:buSzPts val="1100"/>
              <a:buFont typeface="Calibri"/>
              <a:buChar char="●"/>
            </a:pPr>
            <a:r>
              <a:rPr b="1" lang="en-US" sz="1100">
                <a:solidFill>
                  <a:srgbClr val="080301"/>
                </a:solidFill>
              </a:rPr>
              <a:t>Professional:</a:t>
            </a:r>
            <a:r>
              <a:rPr lang="en-US" sz="1100">
                <a:solidFill>
                  <a:srgbClr val="080301"/>
                </a:solidFill>
              </a:rPr>
              <a:t> Seeing your students reach a learning goal, improve their behaviour, or show pride in their work because of your guidance.</a:t>
            </a:r>
            <a:endParaRPr sz="1100">
              <a:solidFill>
                <a:srgbClr val="080301"/>
              </a:solidFill>
            </a:endParaRPr>
          </a:p>
          <a:p>
            <a:pPr indent="0" lvl="0" marL="0" rtl="0" algn="l">
              <a:lnSpc>
                <a:spcPct val="107000"/>
              </a:lnSpc>
              <a:spcBef>
                <a:spcPts val="1200"/>
              </a:spcBef>
              <a:spcAft>
                <a:spcPts val="1200"/>
              </a:spcAft>
              <a:buSzPts val="1400"/>
              <a:buNone/>
            </a:pPr>
            <a:r>
              <a:rPr lang="en-US" sz="1100">
                <a:solidFill>
                  <a:srgbClr val="080301"/>
                </a:solidFill>
              </a:rPr>
              <a:t>As you progress through the module, you’ll see how each one connects to digital experiences and how the </a:t>
            </a:r>
            <a:r>
              <a:rPr b="1" lang="en-US" sz="1100">
                <a:solidFill>
                  <a:srgbClr val="080301"/>
                </a:solidFill>
              </a:rPr>
              <a:t>PERMA-Digital Framework</a:t>
            </a:r>
            <a:r>
              <a:rPr lang="en-US" sz="1100">
                <a:solidFill>
                  <a:srgbClr val="080301"/>
                </a:solidFill>
              </a:rPr>
              <a:t> helps you and your students flourish in both online and offline learning environments.</a:t>
            </a:r>
            <a:endParaRPr sz="1100">
              <a:solidFill>
                <a:srgbClr val="080301"/>
              </a:solidFill>
            </a:endParaRPr>
          </a:p>
        </p:txBody>
      </p:sp>
      <p:sp>
        <p:nvSpPr>
          <p:cNvPr id="186" name="Google Shape;186;g3ae6d943e68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100"/>
              <a:buNone/>
            </a:pPr>
            <a:r>
              <a:rPr lang="en-US" sz="1100">
                <a:solidFill>
                  <a:srgbClr val="080301"/>
                </a:solidFill>
              </a:rPr>
              <a:t>BEFORE SHOWING THE TABLE</a:t>
            </a:r>
            <a:endParaRPr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Before you explore how the PERMA elements show up in daily life, let’s see  each one through three lenses: psychological, behavioural, and emotional. </a:t>
            </a:r>
            <a:endParaRPr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This shall give you a clear picture of how well-being grows through your thoughts, your actions, and your emotional experiences. It will also help you see what you can </a:t>
            </a:r>
            <a:r>
              <a:rPr b="1" lang="en-US" sz="1100">
                <a:solidFill>
                  <a:srgbClr val="080301"/>
                </a:solidFill>
              </a:rPr>
              <a:t>apply directly in your own life and in your work with students.</a:t>
            </a:r>
            <a:endParaRPr sz="1100"/>
          </a:p>
          <a:p>
            <a:pPr indent="0" lvl="0" marL="0" rtl="0" algn="l">
              <a:lnSpc>
                <a:spcPct val="107000"/>
              </a:lnSpc>
              <a:spcBef>
                <a:spcPts val="1200"/>
              </a:spcBef>
              <a:spcAft>
                <a:spcPts val="0"/>
              </a:spcAft>
              <a:buClr>
                <a:schemeClr val="dk1"/>
              </a:buClr>
              <a:buSzPts val="1100"/>
              <a:buFont typeface="Arial"/>
              <a:buNone/>
            </a:pPr>
            <a:r>
              <a:rPr lang="en-US" sz="1100">
                <a:solidFill>
                  <a:srgbClr val="080301"/>
                </a:solidFill>
              </a:rPr>
              <a:t>Tell the educators to read through the examples for each pillar and think of ways to grow these elements in their daily routine. Use a starter question like: </a:t>
            </a:r>
            <a:r>
              <a:rPr b="1" i="1" lang="en-US" sz="1100">
                <a:solidFill>
                  <a:srgbClr val="080301"/>
                </a:solidFill>
              </a:rPr>
              <a:t>What cultivates positive emotions for me? </a:t>
            </a:r>
            <a:endParaRPr b="1" i="1"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 To guide their thinking, mention these:</a:t>
            </a:r>
            <a:br>
              <a:rPr lang="en-US" sz="1100">
                <a:solidFill>
                  <a:srgbClr val="080301"/>
                </a:solidFill>
              </a:rPr>
            </a:br>
            <a:r>
              <a:rPr lang="en-US" sz="1100">
                <a:solidFill>
                  <a:srgbClr val="080301"/>
                </a:solidFill>
              </a:rPr>
              <a:t> • End your day by writing three specific things that brought you joy.</a:t>
            </a:r>
            <a:br>
              <a:rPr lang="en-US" sz="1100">
                <a:solidFill>
                  <a:srgbClr val="080301"/>
                </a:solidFill>
              </a:rPr>
            </a:br>
            <a:r>
              <a:rPr lang="en-US" sz="1100">
                <a:solidFill>
                  <a:srgbClr val="080301"/>
                </a:solidFill>
              </a:rPr>
              <a:t> • Pause and savour a positive moment for at least ten seconds when it happens.</a:t>
            </a:r>
            <a:br>
              <a:rPr lang="en-US" sz="1100">
                <a:solidFill>
                  <a:srgbClr val="080301"/>
                </a:solidFill>
              </a:rPr>
            </a:br>
            <a:r>
              <a:rPr lang="en-US" sz="1100">
                <a:solidFill>
                  <a:srgbClr val="080301"/>
                </a:solidFill>
              </a:rPr>
              <a:t> • Spend a few minutes in nature, art, or inspiring stories to spark awe.</a:t>
            </a:r>
            <a:endParaRPr sz="1100">
              <a:solidFill>
                <a:srgbClr val="080301"/>
              </a:solidFill>
            </a:endParaRPr>
          </a:p>
          <a:p>
            <a:pPr indent="0" lvl="0" marL="0" rtl="0" algn="l">
              <a:lnSpc>
                <a:spcPct val="100000"/>
              </a:lnSpc>
              <a:spcBef>
                <a:spcPts val="1200"/>
              </a:spcBef>
              <a:spcAft>
                <a:spcPts val="0"/>
              </a:spcAft>
              <a:buSzPts val="1100"/>
              <a:buNone/>
            </a:pPr>
            <a:r>
              <a:t/>
            </a:r>
            <a:endParaRPr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AFTER</a:t>
            </a:r>
            <a:endParaRPr sz="1100">
              <a:solidFill>
                <a:srgbClr val="080301"/>
              </a:solidFill>
            </a:endParaRPr>
          </a:p>
          <a:p>
            <a:pPr indent="0" lvl="0" marL="0" rtl="0" algn="l">
              <a:lnSpc>
                <a:spcPct val="100000"/>
              </a:lnSpc>
              <a:spcBef>
                <a:spcPts val="1200"/>
              </a:spcBef>
              <a:spcAft>
                <a:spcPts val="1200"/>
              </a:spcAft>
              <a:buClr>
                <a:schemeClr val="dk1"/>
              </a:buClr>
              <a:buSzPts val="1100"/>
              <a:buFont typeface="Arial"/>
              <a:buNone/>
            </a:pPr>
            <a:r>
              <a:rPr lang="en-US" sz="1100">
                <a:solidFill>
                  <a:srgbClr val="080301"/>
                </a:solidFill>
              </a:rPr>
              <a:t>Show the table</a:t>
            </a:r>
            <a:endParaRPr sz="1100">
              <a:solidFill>
                <a:srgbClr val="080301"/>
              </a:solidFill>
            </a:endParaRPr>
          </a:p>
        </p:txBody>
      </p:sp>
      <p:sp>
        <p:nvSpPr>
          <p:cNvPr id="194" name="Google Shape;1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ae6d943e68_0_1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1150" lvl="0" marL="457200" rtl="0" algn="l">
              <a:lnSpc>
                <a:spcPct val="107000"/>
              </a:lnSpc>
              <a:spcBef>
                <a:spcPts val="1200"/>
              </a:spcBef>
              <a:spcAft>
                <a:spcPts val="0"/>
              </a:spcAft>
              <a:buSzPts val="1300"/>
              <a:buChar char="-"/>
            </a:pPr>
            <a:r>
              <a:rPr lang="en-US" sz="1100"/>
              <a:t>Hand out the activity sheet “Topic: Evaluating your Experiences”</a:t>
            </a:r>
            <a:endParaRPr sz="1100"/>
          </a:p>
          <a:p>
            <a:pPr indent="-298450" lvl="0" marL="457200" rtl="0" algn="l">
              <a:lnSpc>
                <a:spcPct val="107000"/>
              </a:lnSpc>
              <a:spcBef>
                <a:spcPts val="0"/>
              </a:spcBef>
              <a:spcAft>
                <a:spcPts val="0"/>
              </a:spcAft>
              <a:buSzPts val="1100"/>
              <a:buChar char="-"/>
            </a:pPr>
            <a:r>
              <a:rPr lang="en-US" sz="1100"/>
              <a:t>Tell educators to use the table from the activity sheet to guide their reflection (table is also here for facilitator’s reference)</a:t>
            </a:r>
            <a:endParaRPr sz="1100"/>
          </a:p>
        </p:txBody>
      </p:sp>
      <p:sp>
        <p:nvSpPr>
          <p:cNvPr id="208" name="Google Shape;208;g3ae6d943e68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ae6d943e68_0_1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3ae6d943e68_0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ae6d943e68_0_1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7000"/>
              </a:lnSpc>
              <a:spcBef>
                <a:spcPts val="1200"/>
              </a:spcBef>
              <a:spcAft>
                <a:spcPts val="0"/>
              </a:spcAft>
              <a:buSzPts val="1100"/>
              <a:buChar char="-"/>
            </a:pPr>
            <a:r>
              <a:rPr lang="en-US" sz="1100"/>
              <a:t>Watch this video as an introduction</a:t>
            </a:r>
            <a:endParaRPr sz="1100"/>
          </a:p>
        </p:txBody>
      </p:sp>
      <p:sp>
        <p:nvSpPr>
          <p:cNvPr id="221" name="Google Shape;221;g3ae6d943e68_0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ae6d943e68_0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7000"/>
              </a:lnSpc>
              <a:spcBef>
                <a:spcPts val="1200"/>
              </a:spcBef>
              <a:spcAft>
                <a:spcPts val="1200"/>
              </a:spcAft>
              <a:buSzPts val="1400"/>
              <a:buNone/>
            </a:pPr>
            <a:r>
              <a:t/>
            </a:r>
            <a:endParaRPr sz="1100"/>
          </a:p>
        </p:txBody>
      </p:sp>
      <p:sp>
        <p:nvSpPr>
          <p:cNvPr id="229" name="Google Shape;229;g3ae6d943e68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ae6d943e68_0_1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7000"/>
              </a:lnSpc>
              <a:spcBef>
                <a:spcPts val="1200"/>
              </a:spcBef>
              <a:spcAft>
                <a:spcPts val="1200"/>
              </a:spcAft>
              <a:buSzPts val="1400"/>
              <a:buNone/>
            </a:pPr>
            <a:r>
              <a:t/>
            </a:r>
            <a:endParaRPr sz="1100"/>
          </a:p>
        </p:txBody>
      </p:sp>
      <p:sp>
        <p:nvSpPr>
          <p:cNvPr id="237" name="Google Shape;237;g3ae6d943e68_0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ae6d943e68_0_1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7000"/>
              </a:lnSpc>
              <a:spcBef>
                <a:spcPts val="1200"/>
              </a:spcBef>
              <a:spcAft>
                <a:spcPts val="1200"/>
              </a:spcAft>
              <a:buSzPts val="1400"/>
              <a:buNone/>
            </a:pPr>
            <a:r>
              <a:t/>
            </a:r>
            <a:endParaRPr sz="1100"/>
          </a:p>
        </p:txBody>
      </p:sp>
      <p:sp>
        <p:nvSpPr>
          <p:cNvPr id="245" name="Google Shape;245;g3ae6d943e68_0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ae6d943e68_0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7000"/>
              </a:lnSpc>
              <a:spcBef>
                <a:spcPts val="1200"/>
              </a:spcBef>
              <a:spcAft>
                <a:spcPts val="1200"/>
              </a:spcAft>
              <a:buSzPts val="1400"/>
              <a:buNone/>
            </a:pPr>
            <a:r>
              <a:t/>
            </a:r>
            <a:endParaRPr sz="1100"/>
          </a:p>
        </p:txBody>
      </p:sp>
      <p:sp>
        <p:nvSpPr>
          <p:cNvPr id="252" name="Google Shape;252;g3ae6d943e68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ae6d943e68_0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7000"/>
              </a:lnSpc>
              <a:spcBef>
                <a:spcPts val="1200"/>
              </a:spcBef>
              <a:spcAft>
                <a:spcPts val="1200"/>
              </a:spcAft>
              <a:buSzPts val="1400"/>
              <a:buNone/>
            </a:pPr>
            <a:r>
              <a:t/>
            </a:r>
            <a:endParaRPr sz="1100"/>
          </a:p>
        </p:txBody>
      </p:sp>
      <p:sp>
        <p:nvSpPr>
          <p:cNvPr id="259" name="Google Shape;259;g3ae6d943e68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ae6d943e68_0_1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800"/>
              </a:spcAft>
              <a:buSzPts val="1400"/>
              <a:buNone/>
            </a:pPr>
            <a:r>
              <a:rPr lang="en-US" sz="1100"/>
              <a:t>Give out the piece of paper</a:t>
            </a:r>
            <a:endParaRPr sz="1100"/>
          </a:p>
        </p:txBody>
      </p:sp>
      <p:sp>
        <p:nvSpPr>
          <p:cNvPr id="267" name="Google Shape;267;g3ae6d943e68_0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ae6d943e68_0_2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7000"/>
              </a:lnSpc>
              <a:spcBef>
                <a:spcPts val="1200"/>
              </a:spcBef>
              <a:spcAft>
                <a:spcPts val="0"/>
              </a:spcAft>
              <a:buClr>
                <a:schemeClr val="dk1"/>
              </a:buClr>
              <a:buSzPts val="1100"/>
              <a:buChar char="-"/>
            </a:pPr>
            <a:r>
              <a:rPr lang="en-US" sz="1100"/>
              <a:t>Watch this video as an introduction</a:t>
            </a:r>
            <a:endParaRPr sz="1100"/>
          </a:p>
        </p:txBody>
      </p:sp>
      <p:sp>
        <p:nvSpPr>
          <p:cNvPr id="275" name="Google Shape;275;g3ae6d943e68_0_2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ae6d943e6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g3ae6d943e6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ae6d943e68_0_2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800"/>
              </a:spcAft>
              <a:buSzPts val="1400"/>
              <a:buNone/>
            </a:pPr>
            <a:r>
              <a:t/>
            </a:r>
            <a:endParaRPr sz="1100"/>
          </a:p>
        </p:txBody>
      </p:sp>
      <p:sp>
        <p:nvSpPr>
          <p:cNvPr id="283" name="Google Shape;283;g3ae6d943e68_0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ae6d943e68_0_2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800"/>
              </a:spcAft>
              <a:buSzPts val="1400"/>
              <a:buNone/>
            </a:pPr>
            <a:r>
              <a:t/>
            </a:r>
            <a:endParaRPr sz="1100"/>
          </a:p>
        </p:txBody>
      </p:sp>
      <p:sp>
        <p:nvSpPr>
          <p:cNvPr id="290" name="Google Shape;290;g3ae6d943e68_0_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ae6d943e68_0_2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1200"/>
              </a:spcAft>
              <a:buSzPts val="1400"/>
              <a:buNone/>
            </a:pPr>
            <a:r>
              <a:t/>
            </a:r>
            <a:endParaRPr sz="1100"/>
          </a:p>
        </p:txBody>
      </p:sp>
      <p:sp>
        <p:nvSpPr>
          <p:cNvPr id="299" name="Google Shape;299;g3ae6d943e68_0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ae6d943e68_0_2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400"/>
              <a:buNone/>
            </a:pPr>
            <a:r>
              <a:rPr lang="en-US" sz="1100">
                <a:solidFill>
                  <a:srgbClr val="080301"/>
                </a:solidFill>
                <a:latin typeface="Arial"/>
                <a:ea typeface="Arial"/>
                <a:cs typeface="Arial"/>
                <a:sym typeface="Arial"/>
              </a:rPr>
              <a:t>Additional information you could mention:</a:t>
            </a:r>
            <a:endParaRPr sz="1100">
              <a:solidFill>
                <a:srgbClr val="080301"/>
              </a:solidFill>
              <a:latin typeface="Arial"/>
              <a:ea typeface="Arial"/>
              <a:cs typeface="Arial"/>
              <a:sym typeface="Arial"/>
            </a:endParaRPr>
          </a:p>
          <a:p>
            <a:pPr indent="-292100" lvl="0" marL="457200" rtl="0" algn="l">
              <a:lnSpc>
                <a:spcPct val="107000"/>
              </a:lnSpc>
              <a:spcBef>
                <a:spcPts val="1200"/>
              </a:spcBef>
              <a:spcAft>
                <a:spcPts val="0"/>
              </a:spcAft>
              <a:buClr>
                <a:srgbClr val="080301"/>
              </a:buClr>
              <a:buSzPts val="1000"/>
              <a:buFont typeface="Arial"/>
              <a:buChar char="●"/>
            </a:pPr>
            <a:r>
              <a:rPr lang="en-US" sz="1000">
                <a:solidFill>
                  <a:srgbClr val="080301"/>
                </a:solidFill>
                <a:latin typeface="Arial"/>
                <a:ea typeface="Arial"/>
                <a:cs typeface="Arial"/>
                <a:sym typeface="Arial"/>
              </a:rPr>
              <a:t>LifeComp helps educators and learners cultivate self-awareness, empathy, and resilience, qualities that are essential for maintaining </a:t>
            </a:r>
            <a:r>
              <a:rPr b="1" lang="en-US" sz="1000">
                <a:solidFill>
                  <a:srgbClr val="080301"/>
                </a:solidFill>
                <a:latin typeface="Arial"/>
                <a:ea typeface="Arial"/>
                <a:cs typeface="Arial"/>
                <a:sym typeface="Arial"/>
              </a:rPr>
              <a:t>digital well-being</a:t>
            </a:r>
            <a:r>
              <a:rPr lang="en-US" sz="1000">
                <a:solidFill>
                  <a:srgbClr val="080301"/>
                </a:solidFill>
                <a:latin typeface="Arial"/>
                <a:ea typeface="Arial"/>
                <a:cs typeface="Arial"/>
                <a:sym typeface="Arial"/>
              </a:rPr>
              <a:t> and </a:t>
            </a:r>
            <a:r>
              <a:rPr b="1" lang="en-US" sz="1000">
                <a:solidFill>
                  <a:srgbClr val="080301"/>
                </a:solidFill>
                <a:latin typeface="Arial"/>
                <a:ea typeface="Arial"/>
                <a:cs typeface="Arial"/>
                <a:sym typeface="Arial"/>
              </a:rPr>
              <a:t>positive relationships</a:t>
            </a:r>
            <a:r>
              <a:rPr lang="en-US" sz="1000">
                <a:solidFill>
                  <a:srgbClr val="080301"/>
                </a:solidFill>
                <a:latin typeface="Arial"/>
                <a:ea typeface="Arial"/>
                <a:cs typeface="Arial"/>
                <a:sym typeface="Arial"/>
              </a:rPr>
              <a:t> in connected environments.</a:t>
            </a:r>
            <a:endParaRPr sz="1000">
              <a:solidFill>
                <a:srgbClr val="080301"/>
              </a:solidFill>
              <a:latin typeface="Arial"/>
              <a:ea typeface="Arial"/>
              <a:cs typeface="Arial"/>
              <a:sym typeface="Arial"/>
            </a:endParaRPr>
          </a:p>
          <a:p>
            <a:pPr indent="-298450" lvl="0" marL="457200" rtl="0" algn="l">
              <a:lnSpc>
                <a:spcPct val="107000"/>
              </a:lnSpc>
              <a:spcBef>
                <a:spcPts val="0"/>
              </a:spcBef>
              <a:spcAft>
                <a:spcPts val="0"/>
              </a:spcAft>
              <a:buClr>
                <a:srgbClr val="080301"/>
              </a:buClr>
              <a:buSzPts val="1100"/>
              <a:buFont typeface="Arial"/>
              <a:buChar char="●"/>
            </a:pPr>
            <a:r>
              <a:rPr lang="en-US" sz="1100">
                <a:solidFill>
                  <a:srgbClr val="080301"/>
                </a:solidFill>
                <a:latin typeface="Arial"/>
                <a:ea typeface="Arial"/>
                <a:cs typeface="Arial"/>
                <a:sym typeface="Arial"/>
              </a:rPr>
              <a:t>Information and Data Literacy (DigComp) can be combined with Learning to Learn Competence (LifeComp) and, more specifically, Critical Thinking. For example, ask your students to select appropriate and reliable sources for their essay. </a:t>
            </a:r>
            <a:endParaRPr sz="1100">
              <a:solidFill>
                <a:srgbClr val="080301"/>
              </a:solidFill>
              <a:latin typeface="Arial"/>
              <a:ea typeface="Arial"/>
              <a:cs typeface="Arial"/>
              <a:sym typeface="Arial"/>
            </a:endParaRPr>
          </a:p>
          <a:p>
            <a:pPr indent="0" lvl="0" marL="0" rtl="0" algn="l">
              <a:lnSpc>
                <a:spcPct val="107000"/>
              </a:lnSpc>
              <a:spcBef>
                <a:spcPts val="1200"/>
              </a:spcBef>
              <a:spcAft>
                <a:spcPts val="1200"/>
              </a:spcAft>
              <a:buSzPts val="1400"/>
              <a:buNone/>
            </a:pPr>
            <a:r>
              <a:t/>
            </a:r>
            <a:endParaRPr sz="1100"/>
          </a:p>
        </p:txBody>
      </p:sp>
      <p:sp>
        <p:nvSpPr>
          <p:cNvPr id="310" name="Google Shape;310;g3ae6d943e68_0_2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ae6d943e68_0_2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400"/>
              <a:buNone/>
            </a:pPr>
            <a:r>
              <a:rPr lang="en-US" sz="1100"/>
              <a:t>Give out the piece of paper</a:t>
            </a:r>
            <a:endParaRPr sz="1100"/>
          </a:p>
          <a:p>
            <a:pPr indent="0" lvl="0" marL="0" rtl="0" algn="l">
              <a:lnSpc>
                <a:spcPct val="107000"/>
              </a:lnSpc>
              <a:spcBef>
                <a:spcPts val="1400"/>
              </a:spcBef>
              <a:spcAft>
                <a:spcPts val="0"/>
              </a:spcAft>
              <a:buSzPts val="1400"/>
              <a:buNone/>
            </a:pPr>
            <a:r>
              <a:t/>
            </a:r>
            <a:endParaRPr sz="1100">
              <a:solidFill>
                <a:srgbClr val="080301"/>
              </a:solidFill>
              <a:latin typeface="Arial"/>
              <a:ea typeface="Arial"/>
              <a:cs typeface="Arial"/>
              <a:sym typeface="Arial"/>
            </a:endParaRPr>
          </a:p>
          <a:p>
            <a:pPr indent="0" lvl="0" marL="0" rtl="0" algn="l">
              <a:lnSpc>
                <a:spcPct val="107000"/>
              </a:lnSpc>
              <a:spcBef>
                <a:spcPts val="1200"/>
              </a:spcBef>
              <a:spcAft>
                <a:spcPts val="1200"/>
              </a:spcAft>
              <a:buSzPts val="1400"/>
              <a:buNone/>
            </a:pPr>
            <a:r>
              <a:t/>
            </a:r>
            <a:endParaRPr sz="1100"/>
          </a:p>
        </p:txBody>
      </p:sp>
      <p:sp>
        <p:nvSpPr>
          <p:cNvPr id="318" name="Google Shape;318;g3ae6d943e68_0_2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ae6d943e68_0_2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400"/>
              <a:buNone/>
            </a:pPr>
            <a:r>
              <a:rPr lang="en-US" sz="1100"/>
              <a:t>Give out the piece of paper</a:t>
            </a:r>
            <a:endParaRPr sz="1100"/>
          </a:p>
          <a:p>
            <a:pPr indent="0" lvl="0" marL="0" rtl="0" algn="l">
              <a:lnSpc>
                <a:spcPct val="107000"/>
              </a:lnSpc>
              <a:spcBef>
                <a:spcPts val="1400"/>
              </a:spcBef>
              <a:spcAft>
                <a:spcPts val="0"/>
              </a:spcAft>
              <a:buSzPts val="1400"/>
              <a:buNone/>
            </a:pPr>
            <a:r>
              <a:t/>
            </a:r>
            <a:endParaRPr sz="1100">
              <a:solidFill>
                <a:srgbClr val="080301"/>
              </a:solidFill>
              <a:latin typeface="Arial"/>
              <a:ea typeface="Arial"/>
              <a:cs typeface="Arial"/>
              <a:sym typeface="Arial"/>
            </a:endParaRPr>
          </a:p>
          <a:p>
            <a:pPr indent="0" lvl="0" marL="0" rtl="0" algn="l">
              <a:lnSpc>
                <a:spcPct val="107000"/>
              </a:lnSpc>
              <a:spcBef>
                <a:spcPts val="1200"/>
              </a:spcBef>
              <a:spcAft>
                <a:spcPts val="1200"/>
              </a:spcAft>
              <a:buSzPts val="1400"/>
              <a:buNone/>
            </a:pPr>
            <a:r>
              <a:t/>
            </a:r>
            <a:endParaRPr sz="1100"/>
          </a:p>
        </p:txBody>
      </p:sp>
      <p:sp>
        <p:nvSpPr>
          <p:cNvPr id="326" name="Google Shape;326;g3ae6d943e68_0_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ae6d943e68_0_2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800"/>
              </a:spcAft>
              <a:buSzPts val="1400"/>
              <a:buNone/>
            </a:pPr>
            <a:r>
              <a:t/>
            </a:r>
            <a:endParaRPr sz="1000"/>
          </a:p>
        </p:txBody>
      </p:sp>
      <p:sp>
        <p:nvSpPr>
          <p:cNvPr id="334" name="Google Shape;334;g3ae6d943e68_0_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ae6d943e68_0_2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800"/>
              </a:spcAft>
              <a:buSzPts val="1400"/>
              <a:buNone/>
            </a:pPr>
            <a:r>
              <a:t/>
            </a:r>
            <a:endParaRPr sz="1000"/>
          </a:p>
        </p:txBody>
      </p:sp>
      <p:sp>
        <p:nvSpPr>
          <p:cNvPr id="342" name="Google Shape;342;g3ae6d943e68_0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ae6d943e68_0_3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2100" lvl="0" marL="457200" rtl="0" algn="l">
              <a:lnSpc>
                <a:spcPct val="107000"/>
              </a:lnSpc>
              <a:spcBef>
                <a:spcPts val="0"/>
              </a:spcBef>
              <a:spcAft>
                <a:spcPts val="800"/>
              </a:spcAft>
              <a:buClr>
                <a:srgbClr val="080301"/>
              </a:buClr>
              <a:buSzPts val="1000"/>
              <a:buFont typeface="Calibri"/>
              <a:buAutoNum type="arabicPeriod"/>
            </a:pPr>
            <a:r>
              <a:t/>
            </a:r>
            <a:endParaRPr sz="1000"/>
          </a:p>
        </p:txBody>
      </p:sp>
      <p:sp>
        <p:nvSpPr>
          <p:cNvPr id="350" name="Google Shape;350;g3ae6d943e68_0_3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ae6d943e68_0_3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7000"/>
              </a:lnSpc>
              <a:spcBef>
                <a:spcPts val="0"/>
              </a:spcBef>
              <a:spcAft>
                <a:spcPts val="800"/>
              </a:spcAft>
              <a:buSzPts val="1400"/>
              <a:buNone/>
            </a:pPr>
            <a:r>
              <a:t/>
            </a:r>
            <a:endParaRPr sz="1000"/>
          </a:p>
        </p:txBody>
      </p:sp>
      <p:sp>
        <p:nvSpPr>
          <p:cNvPr id="358" name="Google Shape;358;g3ae6d943e68_0_3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ae6d943e68_0_3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2100" lvl="0" marL="457200" rtl="0" algn="l">
              <a:lnSpc>
                <a:spcPct val="107000"/>
              </a:lnSpc>
              <a:spcBef>
                <a:spcPts val="0"/>
              </a:spcBef>
              <a:spcAft>
                <a:spcPts val="800"/>
              </a:spcAft>
              <a:buClr>
                <a:srgbClr val="080301"/>
              </a:buClr>
              <a:buSzPts val="1000"/>
              <a:buFont typeface="Calibri"/>
              <a:buAutoNum type="arabicPeriod"/>
            </a:pPr>
            <a:r>
              <a:t/>
            </a:r>
            <a:endParaRPr sz="1000"/>
          </a:p>
        </p:txBody>
      </p:sp>
      <p:sp>
        <p:nvSpPr>
          <p:cNvPr id="366" name="Google Shape;366;g3ae6d943e68_0_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3ae6d943e68_0_3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2100" lvl="0" marL="457200" rtl="0" algn="l">
              <a:lnSpc>
                <a:spcPct val="107000"/>
              </a:lnSpc>
              <a:spcBef>
                <a:spcPts val="0"/>
              </a:spcBef>
              <a:spcAft>
                <a:spcPts val="800"/>
              </a:spcAft>
              <a:buClr>
                <a:srgbClr val="080301"/>
              </a:buClr>
              <a:buSzPts val="1000"/>
              <a:buFont typeface="Calibri"/>
              <a:buAutoNum type="arabicPeriod"/>
            </a:pPr>
            <a:r>
              <a:t/>
            </a:r>
            <a:endParaRPr sz="1000"/>
          </a:p>
        </p:txBody>
      </p:sp>
      <p:sp>
        <p:nvSpPr>
          <p:cNvPr id="374" name="Google Shape;374;g3ae6d943e68_0_3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ae6d943e68_0_3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1200"/>
              </a:spcAft>
              <a:buSzPts val="1400"/>
              <a:buNone/>
            </a:pPr>
            <a:r>
              <a:rPr lang="en-US" sz="1100">
                <a:solidFill>
                  <a:srgbClr val="080301"/>
                </a:solidFill>
              </a:rPr>
              <a:t>As you can see from the table above, the first element of PERMA model which is Positive Emotions is aligned with DigComp competences of Information and data literacy, Digital content creation, and Safety (Well-being) and simultaneously, is aligned with LifeComp competences self-regulation and well-being.</a:t>
            </a:r>
            <a:endParaRPr sz="1000"/>
          </a:p>
        </p:txBody>
      </p:sp>
      <p:sp>
        <p:nvSpPr>
          <p:cNvPr id="381" name="Google Shape;381;g3ae6d943e68_0_3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ae6d943e68_0_3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Clr>
                <a:schemeClr val="dk1"/>
              </a:buClr>
              <a:buSzPts val="1100"/>
              <a:buFont typeface="Arial"/>
              <a:buNone/>
            </a:pPr>
            <a:r>
              <a:rPr lang="en-US" sz="1100"/>
              <a:t>Table . Mapping DigComp and LifeComp to the PERMA model</a:t>
            </a:r>
            <a:endParaRPr sz="1100"/>
          </a:p>
          <a:p>
            <a:pPr indent="0" lvl="0" marL="0" rtl="0" algn="l">
              <a:lnSpc>
                <a:spcPct val="107000"/>
              </a:lnSpc>
              <a:spcBef>
                <a:spcPts val="1200"/>
              </a:spcBef>
              <a:spcAft>
                <a:spcPts val="800"/>
              </a:spcAft>
              <a:buSzPts val="1400"/>
              <a:buNone/>
            </a:pPr>
            <a:r>
              <a:t/>
            </a:r>
            <a:endParaRPr i="1" sz="1000">
              <a:solidFill>
                <a:srgbClr val="080301"/>
              </a:solidFill>
              <a:latin typeface="Arial"/>
              <a:ea typeface="Arial"/>
              <a:cs typeface="Arial"/>
              <a:sym typeface="Arial"/>
            </a:endParaRPr>
          </a:p>
        </p:txBody>
      </p:sp>
      <p:sp>
        <p:nvSpPr>
          <p:cNvPr id="390" name="Google Shape;390;g3ae6d943e68_0_3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ae6d943e68_0_3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100"/>
              <a:buNone/>
            </a:pPr>
            <a:r>
              <a:rPr lang="en-US" sz="1100">
                <a:solidFill>
                  <a:srgbClr val="080301"/>
                </a:solidFill>
              </a:rPr>
              <a:t>BEFORE SHOWING THE TABLE</a:t>
            </a:r>
            <a:endParaRPr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Before you explore how the PERMA elements show up in daily life, let’s see  each one through three lenses: psychological, behavioural, and emotional. </a:t>
            </a:r>
            <a:endParaRPr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This shall give you a clear picture of how well-being grows through your thoughts, your actions, and your emotional experiences. It will also help you see what you can </a:t>
            </a:r>
            <a:r>
              <a:rPr b="1" lang="en-US" sz="1100">
                <a:solidFill>
                  <a:srgbClr val="080301"/>
                </a:solidFill>
              </a:rPr>
              <a:t>apply directly in your own life and in your work with students.</a:t>
            </a:r>
            <a:endParaRPr sz="1100"/>
          </a:p>
          <a:p>
            <a:pPr indent="0" lvl="0" marL="0" rtl="0" algn="l">
              <a:lnSpc>
                <a:spcPct val="107000"/>
              </a:lnSpc>
              <a:spcBef>
                <a:spcPts val="1200"/>
              </a:spcBef>
              <a:spcAft>
                <a:spcPts val="0"/>
              </a:spcAft>
              <a:buSzPts val="1100"/>
              <a:buNone/>
            </a:pPr>
            <a:r>
              <a:rPr lang="en-US" sz="1100">
                <a:solidFill>
                  <a:srgbClr val="080301"/>
                </a:solidFill>
              </a:rPr>
              <a:t>Tell the educators to read through the examples for each pillar and think of ways to grow these elements in their daily routine. Use a starter question like: </a:t>
            </a:r>
            <a:r>
              <a:rPr b="1" i="1" lang="en-US" sz="1100">
                <a:solidFill>
                  <a:srgbClr val="080301"/>
                </a:solidFill>
              </a:rPr>
              <a:t>What cultivates positive emotions for me? </a:t>
            </a:r>
            <a:endParaRPr b="1" i="1"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 To guide their thinking, mention these:</a:t>
            </a:r>
            <a:br>
              <a:rPr lang="en-US" sz="1100">
                <a:solidFill>
                  <a:srgbClr val="080301"/>
                </a:solidFill>
              </a:rPr>
            </a:br>
            <a:r>
              <a:rPr lang="en-US" sz="1100">
                <a:solidFill>
                  <a:srgbClr val="080301"/>
                </a:solidFill>
              </a:rPr>
              <a:t> • End your day by writing three specific things that brought you joy.</a:t>
            </a:r>
            <a:br>
              <a:rPr lang="en-US" sz="1100">
                <a:solidFill>
                  <a:srgbClr val="080301"/>
                </a:solidFill>
              </a:rPr>
            </a:br>
            <a:r>
              <a:rPr lang="en-US" sz="1100">
                <a:solidFill>
                  <a:srgbClr val="080301"/>
                </a:solidFill>
              </a:rPr>
              <a:t> • Pause and savour a positive moment for at least ten seconds when it happens.</a:t>
            </a:r>
            <a:br>
              <a:rPr lang="en-US" sz="1100">
                <a:solidFill>
                  <a:srgbClr val="080301"/>
                </a:solidFill>
              </a:rPr>
            </a:br>
            <a:r>
              <a:rPr lang="en-US" sz="1100">
                <a:solidFill>
                  <a:srgbClr val="080301"/>
                </a:solidFill>
              </a:rPr>
              <a:t> • Spend a few minutes in nature, art, or inspiring stories to spark awe.</a:t>
            </a:r>
            <a:endParaRPr sz="1100">
              <a:solidFill>
                <a:srgbClr val="080301"/>
              </a:solidFill>
            </a:endParaRPr>
          </a:p>
          <a:p>
            <a:pPr indent="0" lvl="0" marL="0" rtl="0" algn="l">
              <a:lnSpc>
                <a:spcPct val="100000"/>
              </a:lnSpc>
              <a:spcBef>
                <a:spcPts val="1200"/>
              </a:spcBef>
              <a:spcAft>
                <a:spcPts val="0"/>
              </a:spcAft>
              <a:buSzPts val="1100"/>
              <a:buNone/>
            </a:pPr>
            <a:r>
              <a:t/>
            </a:r>
            <a:endParaRPr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AFTER</a:t>
            </a:r>
            <a:endParaRPr sz="1100">
              <a:solidFill>
                <a:srgbClr val="080301"/>
              </a:solidFill>
            </a:endParaRPr>
          </a:p>
          <a:p>
            <a:pPr indent="0" lvl="0" marL="0" rtl="0" algn="l">
              <a:lnSpc>
                <a:spcPct val="100000"/>
              </a:lnSpc>
              <a:spcBef>
                <a:spcPts val="1200"/>
              </a:spcBef>
              <a:spcAft>
                <a:spcPts val="1200"/>
              </a:spcAft>
              <a:buSzPts val="1100"/>
              <a:buNone/>
            </a:pPr>
            <a:r>
              <a:rPr lang="en-US" sz="1100">
                <a:solidFill>
                  <a:srgbClr val="080301"/>
                </a:solidFill>
              </a:rPr>
              <a:t>Show the table</a:t>
            </a:r>
            <a:endParaRPr sz="1100">
              <a:solidFill>
                <a:srgbClr val="080301"/>
              </a:solidFill>
            </a:endParaRPr>
          </a:p>
        </p:txBody>
      </p:sp>
      <p:sp>
        <p:nvSpPr>
          <p:cNvPr id="398" name="Google Shape;398;g3ae6d943e68_0_3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ae6d943e68_0_3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800"/>
              </a:spcAft>
              <a:buSzPts val="1400"/>
              <a:buNone/>
            </a:pPr>
            <a:r>
              <a:t/>
            </a:r>
            <a:endParaRPr sz="1000"/>
          </a:p>
        </p:txBody>
      </p:sp>
      <p:sp>
        <p:nvSpPr>
          <p:cNvPr id="412" name="Google Shape;412;g3ae6d943e68_0_3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ae6d943e68_0_3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solidFill>
                  <a:srgbClr val="080301"/>
                </a:solidFill>
              </a:rPr>
              <a:t>The PERMA-Digital Framework integrates the psychological (PERMA), digital (DigComp), and socio-emotional (LifeComp) dimensions of well-being. To understand how these dimensions influence teaching and learning, the framework distinguishes between </a:t>
            </a:r>
            <a:r>
              <a:rPr b="1" lang="en-US" sz="1100">
                <a:solidFill>
                  <a:srgbClr val="080301"/>
                </a:solidFill>
              </a:rPr>
              <a:t>internal</a:t>
            </a:r>
            <a:r>
              <a:rPr lang="en-US" sz="1100">
                <a:solidFill>
                  <a:srgbClr val="080301"/>
                </a:solidFill>
              </a:rPr>
              <a:t> and </a:t>
            </a:r>
            <a:r>
              <a:rPr b="1" lang="en-US" sz="1100">
                <a:solidFill>
                  <a:srgbClr val="080301"/>
                </a:solidFill>
              </a:rPr>
              <a:t>external</a:t>
            </a:r>
            <a:r>
              <a:rPr lang="en-US" sz="1100">
                <a:solidFill>
                  <a:srgbClr val="080301"/>
                </a:solidFill>
              </a:rPr>
              <a:t> factors. </a:t>
            </a:r>
            <a:endParaRPr sz="1100">
              <a:solidFill>
                <a:srgbClr val="080301"/>
              </a:solidFill>
            </a:endParaRPr>
          </a:p>
          <a:p>
            <a:pPr indent="0" lvl="0" marL="0" rtl="0" algn="l">
              <a:lnSpc>
                <a:spcPct val="115000"/>
              </a:lnSpc>
              <a:spcBef>
                <a:spcPts val="1200"/>
              </a:spcBef>
              <a:spcAft>
                <a:spcPts val="0"/>
              </a:spcAft>
              <a:buSzPts val="1400"/>
              <a:buNone/>
            </a:pPr>
            <a:r>
              <a:rPr lang="en-US" sz="1100">
                <a:solidFill>
                  <a:srgbClr val="080301"/>
                </a:solidFill>
              </a:rPr>
              <a:t>The Figure above illustrates how the PERMA elements in the </a:t>
            </a:r>
            <a:r>
              <a:rPr b="1" lang="en-US" sz="1100">
                <a:solidFill>
                  <a:srgbClr val="080301"/>
                </a:solidFill>
              </a:rPr>
              <a:t>inner cycle represent the internal factors</a:t>
            </a:r>
            <a:r>
              <a:rPr lang="en-US" sz="1100">
                <a:solidFill>
                  <a:srgbClr val="080301"/>
                </a:solidFill>
              </a:rPr>
              <a:t> of digital well-being, concentrating on the individual level.</a:t>
            </a:r>
            <a:endParaRPr sz="1100">
              <a:solidFill>
                <a:srgbClr val="080301"/>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080301"/>
                </a:solidFill>
              </a:rPr>
              <a:t>Surrounding these are external factors that shape the choices and resources available to individuals in supporting their digital well-being. The PERMA Digital Well-being Framework</a:t>
            </a:r>
            <a:r>
              <a:rPr b="1" lang="en-US" sz="1100">
                <a:solidFill>
                  <a:srgbClr val="080301"/>
                </a:solidFill>
              </a:rPr>
              <a:t> places greater emphasis on the internal factors, as these can be effectively addressed through a whole-school approach. </a:t>
            </a:r>
            <a:r>
              <a:rPr lang="en-US" sz="1100">
                <a:solidFill>
                  <a:srgbClr val="080301"/>
                </a:solidFill>
              </a:rPr>
              <a:t>At the same time, the framework also provides recommendations for strengthening digital well-being in relation to external factors, though these are less easily and less rapidly influenced by the competence development of teachers, educators, parents, and students.</a:t>
            </a:r>
            <a:endParaRPr sz="1100">
              <a:solidFill>
                <a:srgbClr val="080301"/>
              </a:solidFill>
            </a:endParaRPr>
          </a:p>
          <a:p>
            <a:pPr indent="0" lvl="0" marL="0" rtl="0" algn="l">
              <a:lnSpc>
                <a:spcPct val="107000"/>
              </a:lnSpc>
              <a:spcBef>
                <a:spcPts val="0"/>
              </a:spcBef>
              <a:spcAft>
                <a:spcPts val="800"/>
              </a:spcAft>
              <a:buSzPts val="1400"/>
              <a:buNone/>
            </a:pPr>
            <a:r>
              <a:t/>
            </a:r>
            <a:endParaRPr sz="1000"/>
          </a:p>
        </p:txBody>
      </p:sp>
      <p:sp>
        <p:nvSpPr>
          <p:cNvPr id="420" name="Google Shape;420;g3ae6d943e68_0_3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ae6d943e68_0_4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g3ae6d943e68_0_4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ae6d943e68_0_3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800"/>
              </a:spcAft>
              <a:buSzPts val="1400"/>
              <a:buNone/>
            </a:pPr>
            <a:r>
              <a:t/>
            </a:r>
            <a:endParaRPr sz="1000"/>
          </a:p>
        </p:txBody>
      </p:sp>
      <p:sp>
        <p:nvSpPr>
          <p:cNvPr id="433" name="Google Shape;433;g3ae6d943e68_0_3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ae6d943e68_0_4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Clr>
                <a:schemeClr val="dk1"/>
              </a:buClr>
              <a:buSzPts val="1100"/>
              <a:buFont typeface="Arial"/>
              <a:buNone/>
            </a:pPr>
            <a:r>
              <a:rPr lang="en-US" sz="1100">
                <a:solidFill>
                  <a:srgbClr val="080301"/>
                </a:solidFill>
              </a:rPr>
              <a:t>The table in this slide includes specific examples of how certain teaching strategies (that are linked to DigComp and LifeComp Frameworks), are combined with positive emotions.</a:t>
            </a:r>
            <a:endParaRPr sz="1100">
              <a:solidFill>
                <a:srgbClr val="080301"/>
              </a:solidFill>
            </a:endParaRPr>
          </a:p>
          <a:p>
            <a:pPr indent="0" lvl="0" marL="0" rtl="0" algn="l">
              <a:lnSpc>
                <a:spcPct val="107000"/>
              </a:lnSpc>
              <a:spcBef>
                <a:spcPts val="1200"/>
              </a:spcBef>
              <a:spcAft>
                <a:spcPts val="800"/>
              </a:spcAft>
              <a:buSzPts val="1400"/>
              <a:buNone/>
            </a:pPr>
            <a:r>
              <a:t/>
            </a:r>
            <a:endParaRPr sz="1000"/>
          </a:p>
        </p:txBody>
      </p:sp>
      <p:sp>
        <p:nvSpPr>
          <p:cNvPr id="440" name="Google Shape;440;g3ae6d943e68_0_4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Well-being:</a:t>
            </a:r>
            <a:r>
              <a:rPr lang="en-US"/>
              <a:t> </a:t>
            </a:r>
            <a:r>
              <a:rPr lang="en-US" sz="1100">
                <a:solidFill>
                  <a:srgbClr val="080301"/>
                </a:solidFill>
              </a:rPr>
              <a:t>When your own well-being is strong, you are better equipped to support your students’ learning, creativity, and resilience.</a:t>
            </a:r>
            <a:endParaRPr sz="1100">
              <a:solidFill>
                <a:srgbClr val="080301"/>
              </a:solidFill>
            </a:endParaRPr>
          </a:p>
          <a:p>
            <a:pPr indent="0" lvl="0" marL="0" rtl="0" algn="l">
              <a:lnSpc>
                <a:spcPct val="100000"/>
              </a:lnSpc>
              <a:spcBef>
                <a:spcPts val="0"/>
              </a:spcBef>
              <a:spcAft>
                <a:spcPts val="0"/>
              </a:spcAft>
              <a:buSzPts val="1400"/>
              <a:buNone/>
            </a:pPr>
            <a:r>
              <a:rPr b="1" lang="en-US" sz="1100">
                <a:solidFill>
                  <a:srgbClr val="080301"/>
                </a:solidFill>
              </a:rPr>
              <a:t>Digital well-being</a:t>
            </a:r>
            <a:r>
              <a:rPr lang="en-US" sz="1100">
                <a:solidFill>
                  <a:srgbClr val="080301"/>
                </a:solidFill>
              </a:rPr>
              <a:t>: By the 2010s, concerns over social media, screen time, and gaming led to the recognition of “digital well-being” as a distinct concept with tech companies, policymakers, and educators adopting digital well-being as part of broader well-being frameworks (e.g. Google’s Digital well-being initiative and Apple’s Screen Time). </a:t>
            </a:r>
            <a:endParaRPr sz="1100">
              <a:solidFill>
                <a:srgbClr val="080301"/>
              </a:solidFill>
            </a:endParaRPr>
          </a:p>
          <a:p>
            <a:pPr indent="0" lvl="0" marL="0" rtl="0" algn="l">
              <a:lnSpc>
                <a:spcPct val="100000"/>
              </a:lnSpc>
              <a:spcBef>
                <a:spcPts val="0"/>
              </a:spcBef>
              <a:spcAft>
                <a:spcPts val="0"/>
              </a:spcAft>
              <a:buSzPts val="1400"/>
              <a:buNone/>
            </a:pPr>
            <a:r>
              <a:t/>
            </a:r>
            <a:endParaRPr sz="1100">
              <a:solidFill>
                <a:srgbClr val="080301"/>
              </a:solidFill>
            </a:endParaRPr>
          </a:p>
          <a:p>
            <a:pPr indent="0" lvl="0" marL="0" rtl="0" algn="l">
              <a:lnSpc>
                <a:spcPct val="100000"/>
              </a:lnSpc>
              <a:spcBef>
                <a:spcPts val="0"/>
              </a:spcBef>
              <a:spcAft>
                <a:spcPts val="0"/>
              </a:spcAft>
              <a:buSzPts val="1400"/>
              <a:buNone/>
            </a:pPr>
            <a:r>
              <a:t/>
            </a:r>
            <a:endParaRPr/>
          </a:p>
        </p:txBody>
      </p:sp>
      <p:sp>
        <p:nvSpPr>
          <p:cNvPr id="86" name="Google Shape;8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ae6d943e68_0_4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solidFill>
                  <a:srgbClr val="080301"/>
                </a:solidFill>
              </a:rPr>
              <a:t>The table in this slide includes specific examples of how certain teaching strategies (that are linked to DigComp and LifeComp Frameworks), are combined with Engagement. </a:t>
            </a:r>
            <a:endParaRPr b="1" sz="1000">
              <a:latin typeface="Arial"/>
              <a:ea typeface="Arial"/>
              <a:cs typeface="Arial"/>
              <a:sym typeface="Arial"/>
            </a:endParaRPr>
          </a:p>
          <a:p>
            <a:pPr indent="0" lvl="0" marL="0" rtl="0" algn="l">
              <a:lnSpc>
                <a:spcPct val="107000"/>
              </a:lnSpc>
              <a:spcBef>
                <a:spcPts val="1200"/>
              </a:spcBef>
              <a:spcAft>
                <a:spcPts val="0"/>
              </a:spcAft>
              <a:buSzPts val="1400"/>
              <a:buNone/>
            </a:pPr>
            <a:r>
              <a:rPr lang="en-US" sz="1100">
                <a:solidFill>
                  <a:srgbClr val="080301"/>
                </a:solidFill>
              </a:rPr>
              <a:t>.</a:t>
            </a:r>
            <a:endParaRPr sz="1100">
              <a:solidFill>
                <a:srgbClr val="080301"/>
              </a:solidFill>
            </a:endParaRPr>
          </a:p>
          <a:p>
            <a:pPr indent="0" lvl="0" marL="0" rtl="0" algn="l">
              <a:lnSpc>
                <a:spcPct val="107000"/>
              </a:lnSpc>
              <a:spcBef>
                <a:spcPts val="1200"/>
              </a:spcBef>
              <a:spcAft>
                <a:spcPts val="800"/>
              </a:spcAft>
              <a:buSzPts val="1400"/>
              <a:buNone/>
            </a:pPr>
            <a:r>
              <a:t/>
            </a:r>
            <a:endParaRPr sz="1000"/>
          </a:p>
        </p:txBody>
      </p:sp>
      <p:sp>
        <p:nvSpPr>
          <p:cNvPr id="449" name="Google Shape;449;g3ae6d943e68_0_4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ae6d943e68_0_4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solidFill>
                  <a:srgbClr val="080301"/>
                </a:solidFill>
              </a:rPr>
              <a:t>The table in this slide includes specific examples of how certain teaching strategies (that are linked to DigComp and LifeComp Frameworks), are combined with Relationships. </a:t>
            </a:r>
            <a:endParaRPr b="1" sz="1000">
              <a:latin typeface="Arial"/>
              <a:ea typeface="Arial"/>
              <a:cs typeface="Arial"/>
              <a:sym typeface="Arial"/>
            </a:endParaRPr>
          </a:p>
          <a:p>
            <a:pPr indent="0" lvl="0" marL="0" rtl="0" algn="l">
              <a:lnSpc>
                <a:spcPct val="107000"/>
              </a:lnSpc>
              <a:spcBef>
                <a:spcPts val="1200"/>
              </a:spcBef>
              <a:spcAft>
                <a:spcPts val="0"/>
              </a:spcAft>
              <a:buSzPts val="1400"/>
              <a:buNone/>
            </a:pPr>
            <a:r>
              <a:rPr lang="en-US" sz="1100">
                <a:solidFill>
                  <a:srgbClr val="080301"/>
                </a:solidFill>
              </a:rPr>
              <a:t>.</a:t>
            </a:r>
            <a:endParaRPr sz="1100">
              <a:solidFill>
                <a:srgbClr val="080301"/>
              </a:solidFill>
            </a:endParaRPr>
          </a:p>
          <a:p>
            <a:pPr indent="0" lvl="0" marL="0" rtl="0" algn="l">
              <a:lnSpc>
                <a:spcPct val="107000"/>
              </a:lnSpc>
              <a:spcBef>
                <a:spcPts val="1200"/>
              </a:spcBef>
              <a:spcAft>
                <a:spcPts val="800"/>
              </a:spcAft>
              <a:buSzPts val="1400"/>
              <a:buNone/>
            </a:pPr>
            <a:r>
              <a:t/>
            </a:r>
            <a:endParaRPr sz="1000"/>
          </a:p>
        </p:txBody>
      </p:sp>
      <p:sp>
        <p:nvSpPr>
          <p:cNvPr id="458" name="Google Shape;458;g3ae6d943e68_0_4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ae6d943e68_0_4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solidFill>
                  <a:srgbClr val="080301"/>
                </a:solidFill>
              </a:rPr>
              <a:t>The table in this slide includes specific examples of how certain teaching strategies (that are linked to DigComp and LifeComp Frameworks), are combined with Meaning. </a:t>
            </a:r>
            <a:endParaRPr b="1" sz="1000">
              <a:latin typeface="Arial"/>
              <a:ea typeface="Arial"/>
              <a:cs typeface="Arial"/>
              <a:sym typeface="Arial"/>
            </a:endParaRPr>
          </a:p>
          <a:p>
            <a:pPr indent="0" lvl="0" marL="0" rtl="0" algn="l">
              <a:lnSpc>
                <a:spcPct val="107000"/>
              </a:lnSpc>
              <a:spcBef>
                <a:spcPts val="1200"/>
              </a:spcBef>
              <a:spcAft>
                <a:spcPts val="0"/>
              </a:spcAft>
              <a:buSzPts val="1400"/>
              <a:buNone/>
            </a:pPr>
            <a:r>
              <a:rPr lang="en-US" sz="1100">
                <a:solidFill>
                  <a:srgbClr val="080301"/>
                </a:solidFill>
              </a:rPr>
              <a:t>.</a:t>
            </a:r>
            <a:endParaRPr sz="1100">
              <a:solidFill>
                <a:srgbClr val="080301"/>
              </a:solidFill>
            </a:endParaRPr>
          </a:p>
          <a:p>
            <a:pPr indent="0" lvl="0" marL="0" rtl="0" algn="l">
              <a:lnSpc>
                <a:spcPct val="107000"/>
              </a:lnSpc>
              <a:spcBef>
                <a:spcPts val="1200"/>
              </a:spcBef>
              <a:spcAft>
                <a:spcPts val="800"/>
              </a:spcAft>
              <a:buSzPts val="1400"/>
              <a:buNone/>
            </a:pPr>
            <a:r>
              <a:t/>
            </a:r>
            <a:endParaRPr sz="1000"/>
          </a:p>
        </p:txBody>
      </p:sp>
      <p:sp>
        <p:nvSpPr>
          <p:cNvPr id="467" name="Google Shape;467;g3ae6d943e68_0_4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ae6d943e68_0_4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solidFill>
                  <a:srgbClr val="080301"/>
                </a:solidFill>
              </a:rPr>
              <a:t>The table in this slide includes specific examples of how certain teaching strategies (that are linked to DigComp and LifeComp Frameworks), are combined with Meaning. </a:t>
            </a:r>
            <a:endParaRPr b="1" sz="1000">
              <a:latin typeface="Arial"/>
              <a:ea typeface="Arial"/>
              <a:cs typeface="Arial"/>
              <a:sym typeface="Arial"/>
            </a:endParaRPr>
          </a:p>
          <a:p>
            <a:pPr indent="0" lvl="0" marL="0" rtl="0" algn="l">
              <a:lnSpc>
                <a:spcPct val="107000"/>
              </a:lnSpc>
              <a:spcBef>
                <a:spcPts val="1200"/>
              </a:spcBef>
              <a:spcAft>
                <a:spcPts val="0"/>
              </a:spcAft>
              <a:buSzPts val="1400"/>
              <a:buNone/>
            </a:pPr>
            <a:r>
              <a:rPr lang="en-US" sz="1100">
                <a:solidFill>
                  <a:srgbClr val="080301"/>
                </a:solidFill>
              </a:rPr>
              <a:t>.</a:t>
            </a:r>
            <a:endParaRPr sz="1100">
              <a:solidFill>
                <a:srgbClr val="080301"/>
              </a:solidFill>
            </a:endParaRPr>
          </a:p>
          <a:p>
            <a:pPr indent="0" lvl="0" marL="0" rtl="0" algn="l">
              <a:lnSpc>
                <a:spcPct val="107000"/>
              </a:lnSpc>
              <a:spcBef>
                <a:spcPts val="1200"/>
              </a:spcBef>
              <a:spcAft>
                <a:spcPts val="800"/>
              </a:spcAft>
              <a:buSzPts val="1400"/>
              <a:buNone/>
            </a:pPr>
            <a:r>
              <a:t/>
            </a:r>
            <a:endParaRPr sz="1000"/>
          </a:p>
        </p:txBody>
      </p:sp>
      <p:sp>
        <p:nvSpPr>
          <p:cNvPr id="476" name="Google Shape;476;g3ae6d943e68_0_4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ae6d943e68_0_4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5" name="Google Shape;485;g3ae6d943e68_0_4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ae6d943e68_0_4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Clr>
                <a:schemeClr val="dk1"/>
              </a:buClr>
              <a:buSzPts val="1100"/>
              <a:buFont typeface="Arial"/>
              <a:buNone/>
            </a:pPr>
            <a:r>
              <a:rPr lang="en-US" sz="1100">
                <a:solidFill>
                  <a:srgbClr val="080301"/>
                </a:solidFill>
              </a:rPr>
              <a:t>Recognising these external factors and providing targeted recommendations helps to strengthen safety, equity, and long-term digital resilience. These conditions are not controlled by students and often require coordination between teachers, school leadership, and families. </a:t>
            </a:r>
            <a:endParaRPr sz="1100">
              <a:solidFill>
                <a:srgbClr val="080301"/>
              </a:solidFill>
            </a:endParaRPr>
          </a:p>
          <a:p>
            <a:pPr indent="0" lvl="0" marL="0" rtl="0" algn="l">
              <a:lnSpc>
                <a:spcPct val="107000"/>
              </a:lnSpc>
              <a:spcBef>
                <a:spcPts val="1200"/>
              </a:spcBef>
              <a:spcAft>
                <a:spcPts val="1200"/>
              </a:spcAft>
              <a:buClr>
                <a:schemeClr val="dk1"/>
              </a:buClr>
              <a:buSzPts val="1100"/>
              <a:buFont typeface="Arial"/>
              <a:buNone/>
            </a:pPr>
            <a:r>
              <a:rPr lang="en-US" sz="1100">
                <a:solidFill>
                  <a:srgbClr val="080301"/>
                </a:solidFill>
              </a:rPr>
              <a:t>In sum, external factors play a significant role in shaping the digital well-being of adolescents, as they represent systemic, structural, and foundational influences that teachers and parents can only minimally affect. The figure below shows the external factors of PERMA-Digital Framework.</a:t>
            </a:r>
            <a:endParaRPr sz="1000"/>
          </a:p>
        </p:txBody>
      </p:sp>
      <p:sp>
        <p:nvSpPr>
          <p:cNvPr id="490" name="Google Shape;490;g3ae6d943e68_0_4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3ae6d943e68_0_4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g3ae6d943e68_0_4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ae6d943e68_0_4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p>
        </p:txBody>
      </p:sp>
      <p:sp>
        <p:nvSpPr>
          <p:cNvPr id="503" name="Google Shape;503;g3ae6d943e68_0_4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3ae6d943e68_0_4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p>
        </p:txBody>
      </p:sp>
      <p:sp>
        <p:nvSpPr>
          <p:cNvPr id="511" name="Google Shape;511;g3ae6d943e68_0_4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3ae6d943e68_0_5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p>
        </p:txBody>
      </p:sp>
      <p:sp>
        <p:nvSpPr>
          <p:cNvPr id="519" name="Google Shape;519;g3ae6d943e68_0_5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1200"/>
              </a:spcAft>
              <a:buSzPts val="1100"/>
              <a:buNone/>
            </a:pPr>
            <a:r>
              <a:t/>
            </a:r>
            <a:endParaRPr/>
          </a:p>
        </p:txBody>
      </p:sp>
      <p:sp>
        <p:nvSpPr>
          <p:cNvPr id="93" name="Google Shape;9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3ae6d943e68_0_5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p>
        </p:txBody>
      </p:sp>
      <p:sp>
        <p:nvSpPr>
          <p:cNvPr id="527" name="Google Shape;527;g3ae6d943e68_0_5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3ae6d943e68_0_5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p>
        </p:txBody>
      </p:sp>
      <p:sp>
        <p:nvSpPr>
          <p:cNvPr id="535" name="Google Shape;535;g3ae6d943e68_0_5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3ae6d943e68_0_5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solidFill>
                  <a:srgbClr val="080301"/>
                </a:solidFill>
              </a:rPr>
              <a:t>The Table describes the PERMA Digital Framework areas. More specifically, the table shows the links between the PERMA components together with DigComp and LifeComp areas</a:t>
            </a:r>
            <a:r>
              <a:rPr lang="en-US" sz="1100">
                <a:latin typeface="Arial"/>
                <a:ea typeface="Arial"/>
                <a:cs typeface="Arial"/>
                <a:sym typeface="Arial"/>
              </a:rPr>
              <a:t>.</a:t>
            </a:r>
            <a:endParaRPr sz="1100">
              <a:latin typeface="Arial"/>
              <a:ea typeface="Arial"/>
              <a:cs typeface="Arial"/>
              <a:sym typeface="Arial"/>
            </a:endParaRPr>
          </a:p>
          <a:p>
            <a:pPr indent="0" lvl="0" marL="0" rtl="0" algn="l">
              <a:lnSpc>
                <a:spcPct val="107000"/>
              </a:lnSpc>
              <a:spcBef>
                <a:spcPts val="1200"/>
              </a:spcBef>
              <a:spcAft>
                <a:spcPts val="0"/>
              </a:spcAft>
              <a:buSzPts val="1400"/>
              <a:buNone/>
            </a:pPr>
            <a:r>
              <a:rPr lang="en-US" sz="1100">
                <a:solidFill>
                  <a:srgbClr val="080301"/>
                </a:solidFill>
              </a:rPr>
              <a:t>You can use this table to design activities that integrate well-being and digital and life competences. </a:t>
            </a:r>
            <a:endParaRPr sz="1100">
              <a:solidFill>
                <a:srgbClr val="080301"/>
              </a:solidFill>
            </a:endParaRPr>
          </a:p>
          <a:p>
            <a:pPr indent="0" lvl="0" marL="0" rtl="0" algn="l">
              <a:lnSpc>
                <a:spcPct val="107000"/>
              </a:lnSpc>
              <a:spcBef>
                <a:spcPts val="1200"/>
              </a:spcBef>
              <a:spcAft>
                <a:spcPts val="0"/>
              </a:spcAft>
              <a:buSzPts val="1400"/>
              <a:buNone/>
            </a:pPr>
            <a:r>
              <a:rPr lang="en-US" sz="1100">
                <a:solidFill>
                  <a:srgbClr val="080301"/>
                </a:solidFill>
              </a:rPr>
              <a:t>For instance, when focusing on </a:t>
            </a:r>
            <a:r>
              <a:rPr i="1" lang="en-US" sz="1100">
                <a:solidFill>
                  <a:srgbClr val="080301"/>
                </a:solidFill>
              </a:rPr>
              <a:t>Positive Emotions</a:t>
            </a:r>
            <a:r>
              <a:rPr lang="en-US" sz="1100">
                <a:solidFill>
                  <a:srgbClr val="080301"/>
                </a:solidFill>
              </a:rPr>
              <a:t>, you might encourage students to use creative digital tools (e.g., digital storytelling, photo editing, or music apps) to express gratitude or joy. Similarly, for </a:t>
            </a:r>
            <a:r>
              <a:rPr i="1" lang="en-US" sz="1100">
                <a:solidFill>
                  <a:srgbClr val="080301"/>
                </a:solidFill>
              </a:rPr>
              <a:t>Engagement</a:t>
            </a:r>
            <a:r>
              <a:rPr lang="en-US" sz="1100">
                <a:solidFill>
                  <a:srgbClr val="080301"/>
                </a:solidFill>
              </a:rPr>
              <a:t>, you might use game-based learning platforms that promote flow and active participation.</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000"/>
          </a:p>
        </p:txBody>
      </p:sp>
      <p:sp>
        <p:nvSpPr>
          <p:cNvPr id="543" name="Google Shape;543;g3ae6d943e68_0_5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3ae6d943e68_0_5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p>
        </p:txBody>
      </p:sp>
      <p:sp>
        <p:nvSpPr>
          <p:cNvPr id="551" name="Google Shape;551;g3ae6d943e68_0_5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3ae6d943e68_0_5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p>
        </p:txBody>
      </p:sp>
      <p:sp>
        <p:nvSpPr>
          <p:cNvPr id="559" name="Google Shape;559;g3ae6d943e68_0_5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3ae6d943e68_0_5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US" sz="1000"/>
              <a:t>Handout this in a sheet of paper and distribute - if possible.</a:t>
            </a:r>
            <a:endParaRPr sz="1000"/>
          </a:p>
        </p:txBody>
      </p:sp>
      <p:sp>
        <p:nvSpPr>
          <p:cNvPr id="566" name="Google Shape;566;g3ae6d943e68_0_5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3ae6d943e68_0_5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p>
        </p:txBody>
      </p:sp>
      <p:sp>
        <p:nvSpPr>
          <p:cNvPr id="574" name="Google Shape;574;g3ae6d943e68_0_5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3ae6d943e68_0_5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1" name="Google Shape;581;g3ae6d943e68_0_5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ae6d943e68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1200"/>
              </a:spcAft>
              <a:buSzPts val="1100"/>
              <a:buNone/>
            </a:pPr>
            <a:r>
              <a:t/>
            </a:r>
            <a:endParaRPr/>
          </a:p>
        </p:txBody>
      </p:sp>
      <p:sp>
        <p:nvSpPr>
          <p:cNvPr id="105" name="Google Shape;105;g3ae6d943e68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ae6d943e68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1200"/>
              </a:spcAft>
              <a:buSzPts val="1100"/>
              <a:buNone/>
            </a:pPr>
            <a:r>
              <a:t/>
            </a:r>
            <a:endParaRPr/>
          </a:p>
        </p:txBody>
      </p:sp>
      <p:sp>
        <p:nvSpPr>
          <p:cNvPr id="112" name="Google Shape;112;g3ae6d943e68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ae6d943e68_0_5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sz="1000">
                <a:latin typeface="Arial"/>
                <a:ea typeface="Arial"/>
                <a:cs typeface="Arial"/>
                <a:sym typeface="Arial"/>
              </a:rPr>
              <a:t>Case studies across Europe highlight how structured approaches, such as integrating well-being frameworks into curricula, can reduce stress, improve peer relationships, and build resilience in digital environments (</a:t>
            </a:r>
            <a:r>
              <a:rPr lang="en-US" sz="1000" u="sng">
                <a:solidFill>
                  <a:srgbClr val="1155CC"/>
                </a:solidFill>
                <a:latin typeface="Arial"/>
                <a:ea typeface="Arial"/>
                <a:cs typeface="Arial"/>
                <a:sym typeface="Arial"/>
                <a:hlinkClick r:id="rId2">
                  <a:extLst>
                    <a:ext uri="{A12FA001-AC4F-418D-AE19-62706E023703}">
                      <ahyp:hlinkClr val="tx"/>
                    </a:ext>
                  </a:extLst>
                </a:hlinkClick>
              </a:rPr>
              <a:t>PERMA-Digital Consortium</a:t>
            </a:r>
            <a:r>
              <a:rPr lang="en-US" sz="1000">
                <a:latin typeface="Arial"/>
                <a:ea typeface="Arial"/>
                <a:cs typeface="Arial"/>
                <a:sym typeface="Arial"/>
              </a:rPr>
              <a:t>, 2025).</a:t>
            </a:r>
            <a:endParaRPr sz="1000">
              <a:solidFill>
                <a:srgbClr val="080301"/>
              </a:solidFill>
              <a:latin typeface="Arial"/>
              <a:ea typeface="Arial"/>
              <a:cs typeface="Arial"/>
              <a:sym typeface="Arial"/>
            </a:endParaRPr>
          </a:p>
          <a:p>
            <a:pPr indent="0" lvl="0" marL="0" rtl="0" algn="l">
              <a:lnSpc>
                <a:spcPct val="107000"/>
              </a:lnSpc>
              <a:spcBef>
                <a:spcPts val="1200"/>
              </a:spcBef>
              <a:spcAft>
                <a:spcPts val="1200"/>
              </a:spcAft>
              <a:buSzPts val="1100"/>
              <a:buNone/>
            </a:pPr>
            <a:r>
              <a:t/>
            </a:r>
            <a:endParaRPr sz="400"/>
          </a:p>
        </p:txBody>
      </p:sp>
      <p:sp>
        <p:nvSpPr>
          <p:cNvPr id="119" name="Google Shape;119;g3ae6d943e68_0_5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5" name="Shape 15"/>
        <p:cNvGrpSpPr/>
        <p:nvPr/>
      </p:nvGrpSpPr>
      <p:grpSpPr>
        <a:xfrm>
          <a:off x="0" y="0"/>
          <a:ext cx="0" cy="0"/>
          <a:chOff x="0" y="0"/>
          <a:chExt cx="0" cy="0"/>
        </a:xfrm>
      </p:grpSpPr>
      <p:sp>
        <p:nvSpPr>
          <p:cNvPr id="16" name="Google Shape;16;p11"/>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2"/>
              </a:solidFill>
              <a:latin typeface="Arial"/>
              <a:ea typeface="Arial"/>
              <a:cs typeface="Arial"/>
              <a:sym typeface="Arial"/>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Arial"/>
              <a:buNone/>
              <a:defRPr b="1"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188075" y="243866"/>
            <a:ext cx="2197684" cy="1144328"/>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6944356" y="950055"/>
            <a:ext cx="4876800" cy="51308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24" name="Shape 24"/>
        <p:cNvGrpSpPr/>
        <p:nvPr/>
      </p:nvGrpSpPr>
      <p:grpSpPr>
        <a:xfrm>
          <a:off x="0" y="0"/>
          <a:ext cx="0" cy="0"/>
          <a:chOff x="0" y="0"/>
          <a:chExt cx="0" cy="0"/>
        </a:xfrm>
      </p:grpSpPr>
      <p:sp>
        <p:nvSpPr>
          <p:cNvPr id="25" name="Google Shape;25;p12"/>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2000"/>
              <a:buFont typeface="Arial"/>
              <a:buNone/>
              <a:defRPr b="1" sz="20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2"/>
          <p:cNvSpPr/>
          <p:nvPr/>
        </p:nvSpPr>
        <p:spPr>
          <a:xfrm flipH="1" rot="-5400000">
            <a:off x="-507419" y="4140073"/>
            <a:ext cx="1331189" cy="3163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 name="Google Shape;29;p12"/>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30" name="Google Shape;30;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1"/>
              </a:solidFill>
              <a:latin typeface="Arial"/>
              <a:ea typeface="Arial"/>
              <a:cs typeface="Arial"/>
              <a:sym typeface="Arial"/>
            </a:endParaRPr>
          </a:p>
        </p:txBody>
      </p:sp>
      <p:pic>
        <p:nvPicPr>
          <p:cNvPr id="31" name="Google Shape;31;p12"/>
          <p:cNvPicPr preferRelativeResize="0"/>
          <p:nvPr/>
        </p:nvPicPr>
        <p:blipFill rotWithShape="1">
          <a:blip r:embed="rId3">
            <a:alphaModFix/>
          </a:blip>
          <a:srcRect b="0" l="0" r="0" t="0"/>
          <a:stretch/>
        </p:blipFill>
        <p:spPr>
          <a:xfrm>
            <a:off x="155448" y="224584"/>
            <a:ext cx="3571024" cy="1422523"/>
          </a:xfrm>
          <a:prstGeom prst="rect">
            <a:avLst/>
          </a:prstGeom>
          <a:noFill/>
          <a:ln>
            <a:noFill/>
          </a:ln>
        </p:spPr>
      </p:pic>
      <p:pic>
        <p:nvPicPr>
          <p:cNvPr id="32" name="Google Shape;32;p12"/>
          <p:cNvPicPr preferRelativeResize="0"/>
          <p:nvPr/>
        </p:nvPicPr>
        <p:blipFill rotWithShape="1">
          <a:blip r:embed="rId4">
            <a:alphaModFix/>
          </a:blip>
          <a:srcRect b="0" l="0" r="0" t="0"/>
          <a:stretch/>
        </p:blipFill>
        <p:spPr>
          <a:xfrm>
            <a:off x="7159752" y="950055"/>
            <a:ext cx="4876800" cy="51308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33" name="Shape 33"/>
        <p:cNvGrpSpPr/>
        <p:nvPr/>
      </p:nvGrpSpPr>
      <p:grpSpPr>
        <a:xfrm>
          <a:off x="0" y="0"/>
          <a:ext cx="0" cy="0"/>
          <a:chOff x="0" y="0"/>
          <a:chExt cx="0" cy="0"/>
        </a:xfrm>
      </p:grpSpPr>
      <p:sp>
        <p:nvSpPr>
          <p:cNvPr id="34" name="Google Shape;34;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000"/>
              <a:buFont typeface="Arial"/>
              <a:buNone/>
              <a:defRPr b="0"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p:nvPr/>
        </p:nvSpPr>
        <p:spPr>
          <a:xfrm flipH="1">
            <a:off x="2172708" y="2774849"/>
            <a:ext cx="7839428" cy="4571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37" name="Shape 37"/>
        <p:cNvGrpSpPr/>
        <p:nvPr/>
      </p:nvGrpSpPr>
      <p:grpSpPr>
        <a:xfrm>
          <a:off x="0" y="0"/>
          <a:ext cx="0" cy="0"/>
          <a:chOff x="0" y="0"/>
          <a:chExt cx="0" cy="0"/>
        </a:xfrm>
      </p:grpSpPr>
      <p:sp>
        <p:nvSpPr>
          <p:cNvPr id="38" name="Google Shape;38;p19"/>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Arial"/>
              <a:buNone/>
              <a:defRPr b="0" sz="20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9"/>
          <p:cNvSpPr/>
          <p:nvPr/>
        </p:nvSpPr>
        <p:spPr>
          <a:xfrm flipH="1">
            <a:off x="2172707" y="2913643"/>
            <a:ext cx="7839428" cy="4571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19"/>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41" name="Google Shape;41;p19"/>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45" name="Shape 45"/>
        <p:cNvGrpSpPr/>
        <p:nvPr/>
      </p:nvGrpSpPr>
      <p:grpSpPr>
        <a:xfrm>
          <a:off x="0" y="0"/>
          <a:ext cx="0" cy="0"/>
          <a:chOff x="0" y="0"/>
          <a:chExt cx="0" cy="0"/>
        </a:xfrm>
      </p:grpSpPr>
      <p:sp>
        <p:nvSpPr>
          <p:cNvPr id="46" name="Google Shape;46;p1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4"/>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48" name="Shape 48"/>
        <p:cNvGrpSpPr/>
        <p:nvPr/>
      </p:nvGrpSpPr>
      <p:grpSpPr>
        <a:xfrm>
          <a:off x="0" y="0"/>
          <a:ext cx="0" cy="0"/>
          <a:chOff x="0" y="0"/>
          <a:chExt cx="0" cy="0"/>
        </a:xfrm>
      </p:grpSpPr>
      <p:sp>
        <p:nvSpPr>
          <p:cNvPr id="49" name="Google Shape;49;p1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6"/>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16"/>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52" name="Shape 52"/>
        <p:cNvGrpSpPr/>
        <p:nvPr/>
      </p:nvGrpSpPr>
      <p:grpSpPr>
        <a:xfrm>
          <a:off x="0" y="0"/>
          <a:ext cx="0" cy="0"/>
          <a:chOff x="0" y="0"/>
          <a:chExt cx="0" cy="0"/>
        </a:xfrm>
      </p:grpSpPr>
      <p:sp>
        <p:nvSpPr>
          <p:cNvPr id="53" name="Google Shape;53;p1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5"/>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15"/>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56" name="Shape 56"/>
        <p:cNvGrpSpPr/>
        <p:nvPr/>
      </p:nvGrpSpPr>
      <p:grpSpPr>
        <a:xfrm>
          <a:off x="0" y="0"/>
          <a:ext cx="0" cy="0"/>
          <a:chOff x="0" y="0"/>
          <a:chExt cx="0" cy="0"/>
        </a:xfrm>
      </p:grpSpPr>
      <p:sp>
        <p:nvSpPr>
          <p:cNvPr id="57" name="Google Shape;57;p1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7"/>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17"/>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17"/>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627"/>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42" name="Shape 42"/>
        <p:cNvGrpSpPr/>
        <p:nvPr/>
      </p:nvGrpSpPr>
      <p:grpSpPr>
        <a:xfrm>
          <a:off x="0" y="0"/>
          <a:ext cx="0" cy="0"/>
          <a:chOff x="0" y="0"/>
          <a:chExt cx="0" cy="0"/>
        </a:xfrm>
      </p:grpSpPr>
      <p:sp>
        <p:nvSpPr>
          <p:cNvPr id="43" name="Google Shape;43;p13"/>
          <p:cNvSpPr/>
          <p:nvPr/>
        </p:nvSpPr>
        <p:spPr>
          <a:xfrm>
            <a:off x="0" y="0"/>
            <a:ext cx="12192000" cy="797521"/>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4" name="Google Shape;44;p1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Arial"/>
              <a:buNone/>
              <a:defRPr b="0" i="0" sz="38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hyperlink" Target="https://www.youtube.com/watch?v=2GU67vTVNpQ" TargetMode="External"/><Relationship Id="rId4" Type="http://schemas.openxmlformats.org/officeDocument/2006/relationships/hyperlink" Target="http://www.youtube.com/watch?v=2GU67vTVNpQ" TargetMode="External"/><Relationship Id="rId5"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hyperlink" Target="http://digcomp.in" TargetMode="Externa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hyperlink" Target="https://www.youtube.com/watch?v=xDrn_xtb2Qg" TargetMode="External"/><Relationship Id="rId4" Type="http://schemas.openxmlformats.org/officeDocument/2006/relationships/hyperlink" Target="http://www.youtube.com/watch?v=xDrn_xtb2Qg" TargetMode="External"/><Relationship Id="rId5"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9.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2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21.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3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3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2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3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3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24.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Arial"/>
              <a:buNone/>
            </a:pPr>
            <a:r>
              <a:rPr lang="en-US"/>
              <a:t>Module 1</a:t>
            </a:r>
            <a:endParaRPr/>
          </a:p>
        </p:txBody>
      </p:sp>
      <p:sp>
        <p:nvSpPr>
          <p:cNvPr id="66" name="Google Shape;66;p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a:t>IJohdanto Digitaaliseen hyvinvointiin: PERMA Digital viitekehys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3ae6d943e68_0_4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700"/>
              <a:t>Unit 1: </a:t>
            </a:r>
            <a:r>
              <a:rPr lang="en-US" sz="3700">
                <a:solidFill>
                  <a:srgbClr val="FFFFFF"/>
                </a:solidFill>
              </a:rPr>
              <a:t>Hyvinvoinnin ja digitaalisen hyvinvoinnin merkitys</a:t>
            </a:r>
            <a:endParaRPr/>
          </a:p>
        </p:txBody>
      </p:sp>
      <p:sp>
        <p:nvSpPr>
          <p:cNvPr id="129" name="Google Shape;129;g3ae6d943e68_0_4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Aktiviteetti 1 - Aktiviteetti 1 - Digitaalisten ja ei-digitaalisten kontekstien ymmärtäminen</a:t>
            </a:r>
            <a:endParaRPr/>
          </a:p>
        </p:txBody>
      </p:sp>
      <p:sp>
        <p:nvSpPr>
          <p:cNvPr id="130" name="Google Shape;130;g3ae6d943e68_0_4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lang="en-US" sz="1700">
                <a:solidFill>
                  <a:schemeClr val="dk1"/>
                </a:solidFill>
              </a:rPr>
              <a:t>Tämä aktiviteetti auttaa sinua ymmärtämään, miten digitaaliset ja ei-digitaaliset kontekstit vaikuttavat hyvinvointiin neljällä osa-alueella. Kun olet tehnyt aktiviteetin itse, voit toistaa samat vaiheet oppilaidesi kanssa auttaaksesi heitä tunnistamaan, miten heidän päivittäiset digitaaliset tapansa vaikuttavat heidän tunteisiinsa, ajatteluunsa ja käyttäytymiseensä.</a:t>
            </a:r>
            <a:endParaRPr sz="1700">
              <a:solidFill>
                <a:schemeClr val="dk1"/>
              </a:solidFill>
            </a:endParaRPr>
          </a:p>
          <a:p>
            <a:pPr indent="0" lvl="0" marL="0" rtl="0" algn="l">
              <a:lnSpc>
                <a:spcPct val="107000"/>
              </a:lnSpc>
              <a:spcBef>
                <a:spcPts val="800"/>
              </a:spcBef>
              <a:spcAft>
                <a:spcPts val="0"/>
              </a:spcAft>
              <a:buSzPts val="1800"/>
              <a:buNone/>
            </a:pPr>
            <a:r>
              <a:rPr b="1" lang="en-US" sz="1700">
                <a:solidFill>
                  <a:schemeClr val="dk1"/>
                </a:solidFill>
              </a:rPr>
              <a:t>Vaihe 1</a:t>
            </a:r>
            <a:endParaRPr b="1" sz="1700">
              <a:solidFill>
                <a:schemeClr val="dk1"/>
              </a:solidFill>
            </a:endParaRPr>
          </a:p>
          <a:p>
            <a:pPr indent="0" lvl="0" marL="0" rtl="0" algn="l">
              <a:lnSpc>
                <a:spcPct val="107000"/>
              </a:lnSpc>
              <a:spcBef>
                <a:spcPts val="800"/>
              </a:spcBef>
              <a:spcAft>
                <a:spcPts val="0"/>
              </a:spcAft>
              <a:buSzPts val="1800"/>
              <a:buNone/>
            </a:pPr>
            <a:r>
              <a:rPr lang="en-US" sz="1700">
                <a:solidFill>
                  <a:schemeClr val="dk1"/>
                </a:solidFill>
              </a:rPr>
              <a:t>Käytä pohjaa ”Oppilaisiin kohdistuvien positiivisten ja negatiivisten vaikutusten vertailu” olevaa taulukkoa vertaillaksesi, miten digitaaliset ja ei-digitaaliset kontekstit vaikuttavat oppilaiden fyysiseen, henkiseen, emotionaaliseen ja sosiaaliseen hyvinvointiin.</a:t>
            </a:r>
            <a:endParaRPr sz="1700">
              <a:solidFill>
                <a:schemeClr val="dk1"/>
              </a:solidFill>
            </a:endParaRPr>
          </a:p>
          <a:p>
            <a:pPr indent="0" lvl="0" marL="0" rtl="0" algn="l">
              <a:lnSpc>
                <a:spcPct val="107000"/>
              </a:lnSpc>
              <a:spcBef>
                <a:spcPts val="800"/>
              </a:spcBef>
              <a:spcAft>
                <a:spcPts val="0"/>
              </a:spcAft>
              <a:buSzPts val="1800"/>
              <a:buNone/>
            </a:pPr>
            <a:r>
              <a:rPr b="1" lang="en-US" sz="1700">
                <a:solidFill>
                  <a:schemeClr val="dk1"/>
                </a:solidFill>
              </a:rPr>
              <a:t>Vaihe 2</a:t>
            </a:r>
            <a:endParaRPr b="1" sz="1700">
              <a:solidFill>
                <a:schemeClr val="dk1"/>
              </a:solidFill>
            </a:endParaRPr>
          </a:p>
          <a:p>
            <a:pPr indent="0" lvl="0" marL="0" rtl="0" algn="l">
              <a:lnSpc>
                <a:spcPct val="107000"/>
              </a:lnSpc>
              <a:spcBef>
                <a:spcPts val="800"/>
              </a:spcBef>
              <a:spcAft>
                <a:spcPts val="0"/>
              </a:spcAft>
              <a:buSzPts val="1800"/>
              <a:buNone/>
            </a:pPr>
            <a:r>
              <a:rPr lang="en-US" sz="1700">
                <a:solidFill>
                  <a:schemeClr val="dk1"/>
                </a:solidFill>
              </a:rPr>
              <a:t>Lue kunkin sarakkeen esimerkit ja mieti, miltä nämä tilanteet näyttävät omassa luokkahuoneessasi.</a:t>
            </a:r>
            <a:endParaRPr sz="1700">
              <a:solidFill>
                <a:schemeClr val="dk1"/>
              </a:solidFill>
            </a:endParaRPr>
          </a:p>
          <a:p>
            <a:pPr indent="0" lvl="0" marL="0" rtl="0" algn="l">
              <a:lnSpc>
                <a:spcPct val="107000"/>
              </a:lnSpc>
              <a:spcBef>
                <a:spcPts val="800"/>
              </a:spcBef>
              <a:spcAft>
                <a:spcPts val="0"/>
              </a:spcAft>
              <a:buSzPts val="1800"/>
              <a:buNone/>
            </a:pPr>
            <a:r>
              <a:rPr b="1" lang="en-US" sz="1700">
                <a:solidFill>
                  <a:schemeClr val="dk1"/>
                </a:solidFill>
              </a:rPr>
              <a:t>Vaihe 3</a:t>
            </a:r>
            <a:endParaRPr b="1" sz="1700">
              <a:solidFill>
                <a:schemeClr val="dk1"/>
              </a:solidFill>
            </a:endParaRPr>
          </a:p>
          <a:p>
            <a:pPr indent="0" lvl="0" marL="0" rtl="0" algn="l">
              <a:lnSpc>
                <a:spcPct val="115000"/>
              </a:lnSpc>
              <a:spcBef>
                <a:spcPts val="0"/>
              </a:spcBef>
              <a:spcAft>
                <a:spcPts val="0"/>
              </a:spcAft>
              <a:buSzPts val="1800"/>
              <a:buNone/>
            </a:pPr>
            <a:r>
              <a:rPr lang="en-US" sz="1700">
                <a:solidFill>
                  <a:schemeClr val="dk1"/>
                </a:solidFill>
              </a:rPr>
              <a:t>Lisää yksi esimerkki opetuskokemuksestasi mille tahansa riville, joka tuntuu merkitykselliseltä.</a:t>
            </a:r>
            <a:endParaRPr sz="1700">
              <a:solidFill>
                <a:schemeClr val="dk1"/>
              </a:solidFill>
            </a:endParaRPr>
          </a:p>
          <a:p>
            <a:pPr indent="0" lvl="0" marL="0" rtl="0" algn="l">
              <a:lnSpc>
                <a:spcPct val="100000"/>
              </a:lnSpc>
              <a:spcBef>
                <a:spcPts val="800"/>
              </a:spcBef>
              <a:spcAft>
                <a:spcPts val="0"/>
              </a:spcAft>
              <a:buSzPts val="1800"/>
              <a:buNone/>
            </a:pPr>
            <a:r>
              <a:t/>
            </a:r>
            <a:endParaRPr b="1" sz="1700">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
        <p:nvSpPr>
          <p:cNvPr id="131" name="Google Shape;131;g3ae6d943e68_0_41"/>
          <p:cNvSpPr txBox="1"/>
          <p:nvPr/>
        </p:nvSpPr>
        <p:spPr>
          <a:xfrm>
            <a:off x="1302150" y="5311025"/>
            <a:ext cx="9587700" cy="11916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457200" marR="0" rtl="0" algn="ctr">
              <a:lnSpc>
                <a:spcPct val="107000"/>
              </a:lnSpc>
              <a:spcBef>
                <a:spcPts val="0"/>
              </a:spcBef>
              <a:spcAft>
                <a:spcPts val="0"/>
              </a:spcAft>
              <a:buClr>
                <a:srgbClr val="000000"/>
              </a:buClr>
              <a:buSzPts val="1700"/>
              <a:buFont typeface="Arial"/>
              <a:buNone/>
            </a:pPr>
            <a:r>
              <a:rPr b="1" i="0" lang="en-US" sz="1700" u="none" cap="none" strike="noStrike">
                <a:solidFill>
                  <a:schemeClr val="dk1"/>
                </a:solidFill>
                <a:latin typeface="Arial"/>
                <a:ea typeface="Arial"/>
                <a:cs typeface="Arial"/>
                <a:sym typeface="Arial"/>
              </a:rPr>
              <a:t>Mieti hetki:</a:t>
            </a:r>
            <a:endParaRPr b="1" i="0" sz="1700" u="none" cap="none" strike="noStrike">
              <a:solidFill>
                <a:schemeClr val="dk1"/>
              </a:solidFill>
              <a:latin typeface="Arial"/>
              <a:ea typeface="Arial"/>
              <a:cs typeface="Arial"/>
              <a:sym typeface="Arial"/>
            </a:endParaRPr>
          </a:p>
          <a:p>
            <a:pPr indent="-336550" lvl="0" marL="457200" marR="0" rtl="0" algn="ctr">
              <a:lnSpc>
                <a:spcPct val="107000"/>
              </a:lnSpc>
              <a:spcBef>
                <a:spcPts val="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Millä osa-alueilla ovat suurimmat riskit? Mihin on mahdollista vaikuttaa?</a:t>
            </a:r>
            <a:endParaRPr b="0" i="0" sz="1700" u="none" cap="none" strike="noStrike">
              <a:solidFill>
                <a:schemeClr val="dk1"/>
              </a:solidFill>
              <a:latin typeface="Arial"/>
              <a:ea typeface="Arial"/>
              <a:cs typeface="Arial"/>
              <a:sym typeface="Arial"/>
            </a:endParaRPr>
          </a:p>
          <a:p>
            <a:pPr indent="-336550" lvl="0" marL="457200" marR="0" rtl="0" algn="ctr">
              <a:lnSpc>
                <a:spcPct val="115000"/>
              </a:lnSpc>
              <a:spcBef>
                <a:spcPts val="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Mitä keinoja on minimoida digitaalisten ja ei-digitaalisten kontekstien kielteisiä vaikutuksia?</a:t>
            </a:r>
            <a:endParaRPr b="0" i="0" sz="1700" u="none" cap="none" strike="noStrike">
              <a:solidFill>
                <a:schemeClr val="dk1"/>
              </a:solidFill>
              <a:latin typeface="Arial"/>
              <a:ea typeface="Arial"/>
              <a:cs typeface="Arial"/>
              <a:sym typeface="Arial"/>
            </a:endParaRPr>
          </a:p>
          <a:p>
            <a:pPr indent="-342900" lvl="0" marL="457200" marR="0" rtl="0" algn="ctr">
              <a:lnSpc>
                <a:spcPct val="107000"/>
              </a:lnSpc>
              <a:spcBef>
                <a:spcPts val="0"/>
              </a:spcBef>
              <a:spcAft>
                <a:spcPts val="0"/>
              </a:spcAft>
              <a:buClr>
                <a:schemeClr val="dk1"/>
              </a:buClr>
              <a:buSzPts val="1800"/>
              <a:buFont typeface="Arial"/>
              <a:buChar char="-"/>
            </a:pPr>
            <a:r>
              <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3ae6d943e68_0_4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700"/>
              <a:t>Unit 1: </a:t>
            </a:r>
            <a:r>
              <a:rPr lang="en-US" sz="3700">
                <a:solidFill>
                  <a:srgbClr val="FFFFFF"/>
                </a:solidFill>
              </a:rPr>
              <a:t>Hyvinvoinnin ja digitaalisen hyvinvoinnin merkitys</a:t>
            </a:r>
            <a:endParaRPr/>
          </a:p>
        </p:txBody>
      </p:sp>
      <p:sp>
        <p:nvSpPr>
          <p:cNvPr id="137" name="Google Shape;137;g3ae6d943e68_0_4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Aktiviteetti 2 - Miten digitaaliset työkalut vaikuttavat oppilaiden hyvinvointiin</a:t>
            </a:r>
            <a:endParaRPr/>
          </a:p>
        </p:txBody>
      </p:sp>
      <p:sp>
        <p:nvSpPr>
          <p:cNvPr id="138" name="Google Shape;138;g3ae6d943e68_0_4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800"/>
              </a:spcBef>
              <a:spcAft>
                <a:spcPts val="0"/>
              </a:spcAft>
              <a:buSzPts val="1800"/>
              <a:buNone/>
            </a:pPr>
            <a:r>
              <a:rPr lang="en-US">
                <a:solidFill>
                  <a:schemeClr val="dk1"/>
                </a:solidFill>
              </a:rPr>
              <a:t>Tämä aktiviteetti auttaa sinua näkemään, miten digitaaliset työkalut vaikuttavat oppilaiden hyvinvointiin kouluarjessa.</a:t>
            </a:r>
            <a:endParaRPr>
              <a:solidFill>
                <a:schemeClr val="dk1"/>
              </a:solidFill>
            </a:endParaRPr>
          </a:p>
          <a:p>
            <a:pPr indent="0" lvl="0" marL="0" rtl="0" algn="l">
              <a:lnSpc>
                <a:spcPct val="107000"/>
              </a:lnSpc>
              <a:spcBef>
                <a:spcPts val="800"/>
              </a:spcBef>
              <a:spcAft>
                <a:spcPts val="0"/>
              </a:spcAft>
              <a:buSzPts val="1800"/>
              <a:buNone/>
            </a:pPr>
            <a:r>
              <a:t/>
            </a:r>
            <a:endParaRPr>
              <a:solidFill>
                <a:schemeClr val="dk1"/>
              </a:solidFill>
            </a:endParaRPr>
          </a:p>
          <a:p>
            <a:pPr indent="0" lvl="0" marL="0" rtl="0" algn="l">
              <a:lnSpc>
                <a:spcPct val="107000"/>
              </a:lnSpc>
              <a:spcBef>
                <a:spcPts val="800"/>
              </a:spcBef>
              <a:spcAft>
                <a:spcPts val="0"/>
              </a:spcAft>
              <a:buSzPts val="1800"/>
              <a:buNone/>
            </a:pPr>
            <a:r>
              <a:rPr b="1" lang="en-US">
                <a:solidFill>
                  <a:schemeClr val="dk1"/>
                </a:solidFill>
              </a:rPr>
              <a:t>Vaihe 1</a:t>
            </a:r>
            <a:endParaRPr b="1">
              <a:solidFill>
                <a:schemeClr val="dk1"/>
              </a:solidFill>
            </a:endParaRPr>
          </a:p>
          <a:p>
            <a:pPr indent="0" lvl="0" marL="0" rtl="0" algn="l">
              <a:lnSpc>
                <a:spcPct val="107000"/>
              </a:lnSpc>
              <a:spcBef>
                <a:spcPts val="800"/>
              </a:spcBef>
              <a:spcAft>
                <a:spcPts val="0"/>
              </a:spcAft>
              <a:buSzPts val="1800"/>
              <a:buNone/>
            </a:pPr>
            <a:r>
              <a:rPr lang="en-US">
                <a:solidFill>
                  <a:schemeClr val="dk1"/>
                </a:solidFill>
              </a:rPr>
              <a:t>Tarkastele jaettua aktiviteettipohjaa.</a:t>
            </a:r>
            <a:endParaRPr>
              <a:solidFill>
                <a:schemeClr val="dk1"/>
              </a:solidFill>
            </a:endParaRPr>
          </a:p>
          <a:p>
            <a:pPr indent="0" lvl="0" marL="0" rtl="0" algn="l">
              <a:lnSpc>
                <a:spcPct val="107000"/>
              </a:lnSpc>
              <a:spcBef>
                <a:spcPts val="800"/>
              </a:spcBef>
              <a:spcAft>
                <a:spcPts val="0"/>
              </a:spcAft>
              <a:buSzPts val="1800"/>
              <a:buNone/>
            </a:pPr>
            <a:r>
              <a:rPr b="1" lang="en-US">
                <a:solidFill>
                  <a:schemeClr val="dk1"/>
                </a:solidFill>
              </a:rPr>
              <a:t>Vaihe 2</a:t>
            </a:r>
            <a:endParaRPr b="1">
              <a:solidFill>
                <a:schemeClr val="dk1"/>
              </a:solidFill>
            </a:endParaRPr>
          </a:p>
          <a:p>
            <a:pPr indent="0" lvl="0" marL="0" rtl="0" algn="l">
              <a:lnSpc>
                <a:spcPct val="107000"/>
              </a:lnSpc>
              <a:spcBef>
                <a:spcPts val="800"/>
              </a:spcBef>
              <a:spcAft>
                <a:spcPts val="0"/>
              </a:spcAft>
              <a:buSzPts val="1800"/>
              <a:buNone/>
            </a:pPr>
            <a:r>
              <a:rPr lang="en-US">
                <a:solidFill>
                  <a:schemeClr val="dk1"/>
                </a:solidFill>
              </a:rPr>
              <a:t>Mieti esimerkkejä luokastasi ja täytä taulukko.</a:t>
            </a:r>
            <a:endParaRPr>
              <a:solidFill>
                <a:schemeClr val="dk1"/>
              </a:solidFill>
            </a:endParaRPr>
          </a:p>
          <a:p>
            <a:pPr indent="0" lvl="0" marL="0" rtl="0" algn="l">
              <a:lnSpc>
                <a:spcPct val="107000"/>
              </a:lnSpc>
              <a:spcBef>
                <a:spcPts val="800"/>
              </a:spcBef>
              <a:spcAft>
                <a:spcPts val="0"/>
              </a:spcAft>
              <a:buSzPts val="1800"/>
              <a:buNone/>
            </a:pPr>
            <a:r>
              <a:rPr b="1" lang="en-US">
                <a:solidFill>
                  <a:schemeClr val="dk1"/>
                </a:solidFill>
              </a:rPr>
              <a:t>Vaihe 3</a:t>
            </a:r>
            <a:endParaRPr b="1">
              <a:solidFill>
                <a:schemeClr val="dk1"/>
              </a:solidFill>
            </a:endParaRPr>
          </a:p>
          <a:p>
            <a:pPr indent="0" lvl="0" marL="0" rtl="0" algn="l">
              <a:lnSpc>
                <a:spcPct val="107000"/>
              </a:lnSpc>
              <a:spcBef>
                <a:spcPts val="800"/>
              </a:spcBef>
              <a:spcAft>
                <a:spcPts val="0"/>
              </a:spcAft>
              <a:buSzPts val="1800"/>
              <a:buNone/>
            </a:pPr>
            <a:r>
              <a:rPr lang="en-US">
                <a:solidFill>
                  <a:schemeClr val="dk1"/>
                </a:solidFill>
              </a:rPr>
              <a:t>Korosta (tai värikoodaa) ne osa-alueet, joilla on voimakkaimmat positiiviset ja negatiiviset digitaaliset vaikutukset.</a:t>
            </a:r>
            <a:endParaRPr>
              <a:solidFill>
                <a:schemeClr val="dk1"/>
              </a:solidFill>
            </a:endParaRPr>
          </a:p>
          <a:p>
            <a:pPr indent="0" lvl="0" marL="0" rtl="0" algn="l">
              <a:lnSpc>
                <a:spcPct val="107000"/>
              </a:lnSpc>
              <a:spcBef>
                <a:spcPts val="800"/>
              </a:spcBef>
              <a:spcAft>
                <a:spcPts val="0"/>
              </a:spcAft>
              <a:buSzPts val="1800"/>
              <a:buNone/>
            </a:pPr>
            <a:r>
              <a:rPr b="1" lang="en-US">
                <a:solidFill>
                  <a:schemeClr val="dk1"/>
                </a:solidFill>
              </a:rPr>
              <a:t>Vaihe 4</a:t>
            </a:r>
            <a:endParaRPr b="1">
              <a:solidFill>
                <a:schemeClr val="dk1"/>
              </a:solidFill>
            </a:endParaRPr>
          </a:p>
          <a:p>
            <a:pPr indent="0" lvl="0" marL="0" rtl="0" algn="l">
              <a:lnSpc>
                <a:spcPct val="115000"/>
              </a:lnSpc>
              <a:spcBef>
                <a:spcPts val="0"/>
              </a:spcBef>
              <a:spcAft>
                <a:spcPts val="0"/>
              </a:spcAft>
              <a:buSzPts val="1800"/>
              <a:buNone/>
            </a:pPr>
            <a:r>
              <a:rPr lang="en-US">
                <a:solidFill>
                  <a:schemeClr val="dk1"/>
                </a:solidFill>
              </a:rPr>
              <a:t>Kirjoita lyhyt kappale oppimispäiväkirjaasi tai keskustelufoorumikirjoitukseesi: "Kuinka voin parantaa digitaalisten työkalujen positiivisia vaikutuksia oppilaiden hyvinvointiin ja vähentää negatiivisia vaikutuksia?"</a:t>
            </a:r>
            <a:endParaRPr>
              <a:solidFill>
                <a:schemeClr val="dk1"/>
              </a:solidFill>
            </a:endParaRPr>
          </a:p>
          <a:p>
            <a:pPr indent="0" lvl="0" marL="0" rtl="0" algn="l">
              <a:lnSpc>
                <a:spcPct val="107000"/>
              </a:lnSpc>
              <a:spcBef>
                <a:spcPts val="800"/>
              </a:spcBef>
              <a:spcAft>
                <a:spcPts val="0"/>
              </a:spcAft>
              <a:buSzPts val="1800"/>
              <a:buNone/>
            </a:pPr>
            <a:r>
              <a:t/>
            </a:r>
            <a:endParaRPr>
              <a:solidFill>
                <a:schemeClr val="dk1"/>
              </a:solidFill>
            </a:endParaRPr>
          </a:p>
          <a:p>
            <a:pPr indent="0" lvl="0" marL="0" rtl="0" algn="l">
              <a:lnSpc>
                <a:spcPct val="90000"/>
              </a:lnSpc>
              <a:spcBef>
                <a:spcPts val="8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ae6d943e68_0_56"/>
          <p:cNvSpPr txBox="1"/>
          <p:nvPr>
            <p:ph type="ctrTitle"/>
          </p:nvPr>
        </p:nvSpPr>
        <p:spPr>
          <a:xfrm>
            <a:off x="2179875" y="1315350"/>
            <a:ext cx="7832400" cy="3059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2900"/>
              <a:t>Unit 2</a:t>
            </a:r>
            <a:endParaRPr sz="2900"/>
          </a:p>
          <a:p>
            <a:pPr indent="0" lvl="0" marL="0" rtl="0" algn="ctr">
              <a:lnSpc>
                <a:spcPct val="90000"/>
              </a:lnSpc>
              <a:spcBef>
                <a:spcPts val="0"/>
              </a:spcBef>
              <a:spcAft>
                <a:spcPts val="0"/>
              </a:spcAft>
              <a:buClr>
                <a:schemeClr val="dk1"/>
              </a:buClr>
              <a:buSzPts val="2000"/>
              <a:buFont typeface="Arial"/>
              <a:buNone/>
            </a:pPr>
            <a:r>
              <a:t/>
            </a:r>
            <a:endParaRPr sz="2900"/>
          </a:p>
          <a:p>
            <a:pPr indent="0" lvl="0" marL="0" rtl="0" algn="ctr">
              <a:lnSpc>
                <a:spcPct val="90000"/>
              </a:lnSpc>
              <a:spcBef>
                <a:spcPts val="0"/>
              </a:spcBef>
              <a:spcAft>
                <a:spcPts val="0"/>
              </a:spcAft>
              <a:buClr>
                <a:schemeClr val="dk1"/>
              </a:buClr>
              <a:buSzPts val="2000"/>
              <a:buFont typeface="Arial"/>
              <a:buNone/>
            </a:pPr>
            <a:r>
              <a:t/>
            </a:r>
            <a:endParaRPr sz="2900"/>
          </a:p>
          <a:p>
            <a:pPr indent="0" lvl="0" marL="0" rtl="0" algn="ctr">
              <a:lnSpc>
                <a:spcPct val="90000"/>
              </a:lnSpc>
              <a:spcBef>
                <a:spcPts val="0"/>
              </a:spcBef>
              <a:spcAft>
                <a:spcPts val="0"/>
              </a:spcAft>
              <a:buClr>
                <a:schemeClr val="dk1"/>
              </a:buClr>
              <a:buSzPts val="2000"/>
              <a:buFont typeface="Arial"/>
              <a:buNone/>
            </a:pPr>
            <a:r>
              <a:rPr lang="en-US" sz="2900"/>
              <a:t>PERMA viitekehys - hyvinvoinnin pilarit</a:t>
            </a:r>
            <a:endParaRPr sz="2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ae6d943e68_0_6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solidFill>
                  <a:srgbClr val="FFFFFF"/>
                </a:solidFill>
              </a:rPr>
              <a:t>Unit 2: PERMA viitekehys - hyvinvoinnin pilarit</a:t>
            </a:r>
            <a:endParaRPr>
              <a:solidFill>
                <a:srgbClr val="FFFFFF"/>
              </a:solidFill>
            </a:endParaRPr>
          </a:p>
        </p:txBody>
      </p:sp>
      <p:sp>
        <p:nvSpPr>
          <p:cNvPr id="149" name="Google Shape;149;g3ae6d943e68_0_6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2.1 Johdanto PERMA-malliin</a:t>
            </a:r>
            <a:endParaRPr/>
          </a:p>
        </p:txBody>
      </p:sp>
      <p:sp>
        <p:nvSpPr>
          <p:cNvPr id="150" name="Google Shape;150;g3ae6d943e68_0_65"/>
          <p:cNvSpPr txBox="1"/>
          <p:nvPr>
            <p:ph idx="2" type="body"/>
          </p:nvPr>
        </p:nvSpPr>
        <p:spPr>
          <a:xfrm>
            <a:off x="247496" y="1462710"/>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lang="en-US">
                <a:solidFill>
                  <a:srgbClr val="000000"/>
                </a:solidFill>
              </a:rPr>
              <a:t>Seligmanin (2011) PERMA-malli tarjoaa tieteellisesti perustellun viitekehyksen hyvinvoinnille, joka rakentuu viidelle ydinelementille: positiiviset tunteet (</a:t>
            </a:r>
            <a:r>
              <a:rPr b="1" lang="en-US">
                <a:solidFill>
                  <a:srgbClr val="000000"/>
                </a:solidFill>
              </a:rPr>
              <a:t>P</a:t>
            </a:r>
            <a:r>
              <a:rPr lang="en-US">
                <a:solidFill>
                  <a:srgbClr val="000000"/>
                </a:solidFill>
              </a:rPr>
              <a:t>ositive Emotions), sitoutuminen (</a:t>
            </a:r>
            <a:r>
              <a:rPr b="1" lang="en-US">
                <a:solidFill>
                  <a:srgbClr val="000000"/>
                </a:solidFill>
              </a:rPr>
              <a:t>E</a:t>
            </a:r>
            <a:r>
              <a:rPr lang="en-US">
                <a:solidFill>
                  <a:srgbClr val="000000"/>
                </a:solidFill>
              </a:rPr>
              <a:t>ngagement), ihmissuhteet (</a:t>
            </a:r>
            <a:r>
              <a:rPr b="1" lang="en-US">
                <a:solidFill>
                  <a:srgbClr val="000000"/>
                </a:solidFill>
              </a:rPr>
              <a:t>R</a:t>
            </a:r>
            <a:r>
              <a:rPr lang="en-US">
                <a:solidFill>
                  <a:srgbClr val="000000"/>
                </a:solidFill>
              </a:rPr>
              <a:t>elationships), merkitys (</a:t>
            </a:r>
            <a:r>
              <a:rPr b="1" lang="en-US">
                <a:solidFill>
                  <a:srgbClr val="000000"/>
                </a:solidFill>
              </a:rPr>
              <a:t>M</a:t>
            </a:r>
            <a:r>
              <a:rPr lang="en-US">
                <a:solidFill>
                  <a:srgbClr val="000000"/>
                </a:solidFill>
              </a:rPr>
              <a:t>eaning) ja saavutukset (</a:t>
            </a:r>
            <a:r>
              <a:rPr b="1" lang="en-US">
                <a:solidFill>
                  <a:srgbClr val="000000"/>
                </a:solidFill>
              </a:rPr>
              <a:t>A</a:t>
            </a:r>
            <a:r>
              <a:rPr lang="en-US">
                <a:solidFill>
                  <a:srgbClr val="000000"/>
                </a:solidFill>
              </a:rPr>
              <a:t>ccomplishment).</a:t>
            </a:r>
            <a:endParaRPr>
              <a:solidFill>
                <a:srgbClr val="000000"/>
              </a:solidFill>
              <a:extLst>
                <a:ext uri="http://customooxmlschemas.google.com/">
                  <go:slidesCustomData xmlns:go="http://customooxmlschemas.google.com/" textRoundtripDataId="0"/>
                </a:ext>
              </a:extLst>
            </a:endParaRPr>
          </a:p>
          <a:p>
            <a:pPr indent="0" lvl="0" marL="0" rtl="0" algn="l">
              <a:lnSpc>
                <a:spcPct val="100000"/>
              </a:lnSpc>
              <a:spcBef>
                <a:spcPts val="0"/>
              </a:spcBef>
              <a:spcAft>
                <a:spcPts val="0"/>
              </a:spcAft>
              <a:buSzPts val="1800"/>
              <a:buNone/>
            </a:pPr>
            <a:r>
              <a:t/>
            </a:r>
            <a:endParaRPr>
              <a:solidFill>
                <a:srgbClr val="000000"/>
              </a:solidFill>
            </a:endParaRPr>
          </a:p>
          <a:p>
            <a:pPr indent="0" lvl="0" marL="0" rtl="0" algn="l">
              <a:lnSpc>
                <a:spcPct val="107000"/>
              </a:lnSpc>
              <a:spcBef>
                <a:spcPts val="0"/>
              </a:spcBef>
              <a:spcAft>
                <a:spcPts val="0"/>
              </a:spcAft>
              <a:buSzPts val="1800"/>
              <a:buNone/>
            </a:pPr>
            <a:r>
              <a:t/>
            </a:r>
            <a:endParaRPr>
              <a:solidFill>
                <a:schemeClr val="dk1"/>
              </a:solidFill>
              <a:latin typeface="Calibri"/>
              <a:ea typeface="Calibri"/>
              <a:cs typeface="Calibri"/>
              <a:sym typeface="Calibri"/>
            </a:endParaRPr>
          </a:p>
          <a:p>
            <a:pPr indent="0" lvl="0" marL="0" rtl="0" algn="l">
              <a:lnSpc>
                <a:spcPct val="100000"/>
              </a:lnSpc>
              <a:spcBef>
                <a:spcPts val="800"/>
              </a:spcBef>
              <a:spcAft>
                <a:spcPts val="0"/>
              </a:spcAft>
              <a:buSzPts val="1800"/>
              <a:buNone/>
            </a:pPr>
            <a:r>
              <a:t/>
            </a:r>
            <a:endParaRPr b="1">
              <a:solidFill>
                <a:schemeClr val="dk1"/>
              </a:solidFill>
              <a:latin typeface="Calibri"/>
              <a:ea typeface="Calibri"/>
              <a:cs typeface="Calibri"/>
              <a:sym typeface="Calibri"/>
            </a:endParaRPr>
          </a:p>
          <a:p>
            <a:pPr indent="0" lvl="0" marL="0" rtl="0" algn="l">
              <a:lnSpc>
                <a:spcPct val="107000"/>
              </a:lnSpc>
              <a:spcBef>
                <a:spcPts val="1200"/>
              </a:spcBef>
              <a:spcAft>
                <a:spcPts val="0"/>
              </a:spcAft>
              <a:buSzPts val="1800"/>
              <a:buNone/>
            </a:pPr>
            <a:r>
              <a:t/>
            </a:r>
            <a:endParaRPr>
              <a:solidFill>
                <a:schemeClr val="dk1"/>
              </a:solidFill>
              <a:latin typeface="Calibri"/>
              <a:ea typeface="Calibri"/>
              <a:cs typeface="Calibri"/>
              <a:sym typeface="Calibri"/>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151" name="Google Shape;151;g3ae6d943e68_0_65"/>
          <p:cNvPicPr preferRelativeResize="0"/>
          <p:nvPr/>
        </p:nvPicPr>
        <p:blipFill rotWithShape="1">
          <a:blip r:embed="rId3">
            <a:alphaModFix/>
          </a:blip>
          <a:srcRect b="0" l="0" r="0" t="0"/>
          <a:stretch/>
        </p:blipFill>
        <p:spPr>
          <a:xfrm>
            <a:off x="3814963" y="2638424"/>
            <a:ext cx="4562074" cy="3712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3ae6d943e68_0_7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solidFill>
                  <a:srgbClr val="FFFFFF"/>
                </a:solidFill>
              </a:rPr>
              <a:t>Unit 2: PERMA viitekehys - hyvinvoinnin pilarit</a:t>
            </a:r>
            <a:endParaRPr/>
          </a:p>
        </p:txBody>
      </p:sp>
      <p:sp>
        <p:nvSpPr>
          <p:cNvPr id="157" name="Google Shape;157;g3ae6d943e68_0_7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2.1 Introduction to PERMA model</a:t>
            </a:r>
            <a:endParaRPr/>
          </a:p>
        </p:txBody>
      </p:sp>
      <p:sp>
        <p:nvSpPr>
          <p:cNvPr id="158" name="Google Shape;158;g3ae6d943e68_0_73"/>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800"/>
              </a:spcAft>
              <a:buSzPts val="1800"/>
              <a:buNone/>
            </a:pPr>
            <a:r>
              <a:rPr b="1" lang="en-US">
                <a:solidFill>
                  <a:schemeClr val="dk1"/>
                </a:solidFill>
                <a:latin typeface="Calibri"/>
                <a:ea typeface="Calibri"/>
                <a:cs typeface="Calibri"/>
                <a:sym typeface="Calibri"/>
              </a:rPr>
              <a:t>P (Positive emotions) - Positiiviset tunteet</a:t>
            </a:r>
            <a:r>
              <a:rPr lang="en-US">
                <a:solidFill>
                  <a:schemeClr val="dk1"/>
                </a:solidFill>
                <a:latin typeface="Calibri"/>
                <a:ea typeface="Calibri"/>
                <a:cs typeface="Calibri"/>
                <a:sym typeface="Calibri"/>
              </a:rPr>
              <a:t>: Ilon, kiitollisuuden, toivon ja optimismin kokeminen. Nämä tunteet laajentavat näkökulmaa ja tukevat selviytymiskykyä.</a:t>
            </a:r>
            <a:endParaRPr/>
          </a:p>
        </p:txBody>
      </p:sp>
      <p:pic>
        <p:nvPicPr>
          <p:cNvPr id="159" name="Google Shape;159;g3ae6d943e68_0_73"/>
          <p:cNvPicPr preferRelativeResize="0"/>
          <p:nvPr/>
        </p:nvPicPr>
        <p:blipFill rotWithShape="1">
          <a:blip r:embed="rId3">
            <a:alphaModFix/>
          </a:blip>
          <a:srcRect b="0" l="0" r="0" t="0"/>
          <a:stretch/>
        </p:blipFill>
        <p:spPr>
          <a:xfrm>
            <a:off x="2685101" y="2122899"/>
            <a:ext cx="6821775" cy="456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ae6d943e68_0_8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solidFill>
                  <a:srgbClr val="FFFFFF"/>
                </a:solidFill>
              </a:rPr>
              <a:t>Unit 2: PERMA viitekehys - hyvinvoinnin pilarit</a:t>
            </a:r>
            <a:endParaRPr/>
          </a:p>
        </p:txBody>
      </p:sp>
      <p:sp>
        <p:nvSpPr>
          <p:cNvPr id="165" name="Google Shape;165;g3ae6d943e68_0_8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2.1 Introduction to PERMA model</a:t>
            </a:r>
            <a:endParaRPr/>
          </a:p>
        </p:txBody>
      </p:sp>
      <p:sp>
        <p:nvSpPr>
          <p:cNvPr id="166" name="Google Shape;166;g3ae6d943e68_0_8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800"/>
              </a:spcAft>
              <a:buSzPts val="1800"/>
              <a:buNone/>
            </a:pPr>
            <a:r>
              <a:rPr b="1" lang="en-US">
                <a:solidFill>
                  <a:schemeClr val="dk1"/>
                </a:solidFill>
              </a:rPr>
              <a:t>E (Engagement) </a:t>
            </a:r>
            <a:r>
              <a:rPr lang="en-US">
                <a:solidFill>
                  <a:schemeClr val="dk1"/>
                </a:solidFill>
              </a:rPr>
              <a:t>– Uppoutuminen: Täysin uppoutuminen merkityksellisiin aktiviteetteihin ("flow"), joissa aika tuntuu kuluvan nopeasti.</a:t>
            </a:r>
            <a:endParaRPr/>
          </a:p>
        </p:txBody>
      </p:sp>
      <p:pic>
        <p:nvPicPr>
          <p:cNvPr id="167" name="Google Shape;167;g3ae6d943e68_0_81"/>
          <p:cNvPicPr preferRelativeResize="0"/>
          <p:nvPr/>
        </p:nvPicPr>
        <p:blipFill rotWithShape="1">
          <a:blip r:embed="rId3">
            <a:alphaModFix/>
          </a:blip>
          <a:srcRect b="0" l="0" r="0" t="0"/>
          <a:stretch/>
        </p:blipFill>
        <p:spPr>
          <a:xfrm>
            <a:off x="2560250" y="1778450"/>
            <a:ext cx="7019925" cy="4657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3ae6d943e68_0_8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solidFill>
                  <a:srgbClr val="FFFFFF"/>
                </a:solidFill>
              </a:rPr>
              <a:t>Unit 2: PERMA viitekehys - hyvinvoinnin pilarit</a:t>
            </a:r>
            <a:endParaRPr/>
          </a:p>
        </p:txBody>
      </p:sp>
      <p:sp>
        <p:nvSpPr>
          <p:cNvPr id="173" name="Google Shape;173;g3ae6d943e68_0_8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2.1 Introduction to PERMA model</a:t>
            </a:r>
            <a:endParaRPr/>
          </a:p>
        </p:txBody>
      </p:sp>
      <p:sp>
        <p:nvSpPr>
          <p:cNvPr id="174" name="Google Shape;174;g3ae6d943e68_0_8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b="1" lang="en-US">
                <a:solidFill>
                  <a:schemeClr val="dk1"/>
                </a:solidFill>
              </a:rPr>
              <a:t>R (Relationships)</a:t>
            </a:r>
            <a:r>
              <a:rPr lang="en-US">
                <a:solidFill>
                  <a:schemeClr val="dk1"/>
                </a:solidFill>
              </a:rPr>
              <a:t>– Ihmissuhteet: Vahvojen, tukea antavien ja luottamukseen perustuvien yhteyksien rakentaminen muihin.</a:t>
            </a:r>
            <a:endParaRPr>
              <a:solidFill>
                <a:schemeClr val="dk1"/>
              </a:solidFill>
            </a:endParaRPr>
          </a:p>
          <a:p>
            <a:pPr indent="0" lvl="0" marL="0" rtl="0" algn="l">
              <a:lnSpc>
                <a:spcPct val="107000"/>
              </a:lnSpc>
              <a:spcBef>
                <a:spcPts val="1400"/>
              </a:spcBef>
              <a:spcAft>
                <a:spcPts val="800"/>
              </a:spcAft>
              <a:buSzPts val="1800"/>
              <a:buNone/>
            </a:pPr>
            <a:r>
              <a:t/>
            </a:r>
            <a:endParaRPr b="1">
              <a:solidFill>
                <a:schemeClr val="dk1"/>
              </a:solidFill>
              <a:latin typeface="Calibri"/>
              <a:ea typeface="Calibri"/>
              <a:cs typeface="Calibri"/>
              <a:sym typeface="Calibri"/>
            </a:endParaRPr>
          </a:p>
        </p:txBody>
      </p:sp>
      <p:pic>
        <p:nvPicPr>
          <p:cNvPr id="175" name="Google Shape;175;g3ae6d943e68_0_89"/>
          <p:cNvPicPr preferRelativeResize="0"/>
          <p:nvPr/>
        </p:nvPicPr>
        <p:blipFill rotWithShape="1">
          <a:blip r:embed="rId3">
            <a:alphaModFix/>
          </a:blip>
          <a:srcRect b="0" l="0" r="0" t="0"/>
          <a:stretch/>
        </p:blipFill>
        <p:spPr>
          <a:xfrm>
            <a:off x="3019375" y="1891425"/>
            <a:ext cx="5909501" cy="4622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ae6d943e68_0_9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solidFill>
                  <a:srgbClr val="FFFFFF"/>
                </a:solidFill>
              </a:rPr>
              <a:t>Unit 2: PERMA viitekehys - hyvinvoinnin pilarit</a:t>
            </a:r>
            <a:endParaRPr/>
          </a:p>
        </p:txBody>
      </p:sp>
      <p:sp>
        <p:nvSpPr>
          <p:cNvPr id="181" name="Google Shape;181;g3ae6d943e68_0_9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2.1 Introduction to PERMA model</a:t>
            </a:r>
            <a:endParaRPr/>
          </a:p>
        </p:txBody>
      </p:sp>
      <p:sp>
        <p:nvSpPr>
          <p:cNvPr id="182" name="Google Shape;182;g3ae6d943e68_0_9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b="1" lang="en-US">
                <a:solidFill>
                  <a:schemeClr val="dk1"/>
                </a:solidFill>
              </a:rPr>
              <a:t>M (Meaning) - </a:t>
            </a:r>
            <a:r>
              <a:rPr lang="en-US">
                <a:solidFill>
                  <a:schemeClr val="dk1"/>
                </a:solidFill>
              </a:rPr>
              <a:t>Merkitys</a:t>
            </a:r>
            <a:r>
              <a:rPr b="1" lang="en-US">
                <a:solidFill>
                  <a:schemeClr val="dk1"/>
                </a:solidFill>
              </a:rPr>
              <a:t>:</a:t>
            </a:r>
            <a:r>
              <a:rPr lang="en-US">
                <a:solidFill>
                  <a:schemeClr val="dk1"/>
                </a:solidFill>
              </a:rPr>
              <a:t> Tarkoituksen, yhteenkuuluvuuden ja yhteyden tunne johonkin itseäsi suurempaan.</a:t>
            </a:r>
            <a:endParaRPr>
              <a:solidFill>
                <a:schemeClr val="dk1"/>
              </a:solidFill>
            </a:endParaRPr>
          </a:p>
          <a:p>
            <a:pPr indent="0" lvl="0" marL="0" rtl="0" algn="l">
              <a:lnSpc>
                <a:spcPct val="107000"/>
              </a:lnSpc>
              <a:spcBef>
                <a:spcPts val="1400"/>
              </a:spcBef>
              <a:spcAft>
                <a:spcPts val="0"/>
              </a:spcAft>
              <a:buSzPts val="1800"/>
              <a:buNone/>
            </a:pPr>
            <a:r>
              <a:t/>
            </a:r>
            <a:endParaRPr b="1">
              <a:solidFill>
                <a:schemeClr val="dk1"/>
              </a:solidFill>
              <a:latin typeface="Calibri"/>
              <a:ea typeface="Calibri"/>
              <a:cs typeface="Calibri"/>
              <a:sym typeface="Calibri"/>
            </a:endParaRPr>
          </a:p>
          <a:p>
            <a:pPr indent="0" lvl="0" marL="0" rtl="0" algn="l">
              <a:lnSpc>
                <a:spcPct val="107000"/>
              </a:lnSpc>
              <a:spcBef>
                <a:spcPts val="1400"/>
              </a:spcBef>
              <a:spcAft>
                <a:spcPts val="800"/>
              </a:spcAft>
              <a:buSzPts val="1800"/>
              <a:buNone/>
            </a:pPr>
            <a:r>
              <a:t/>
            </a:r>
            <a:endParaRPr b="1">
              <a:solidFill>
                <a:schemeClr val="dk1"/>
              </a:solidFill>
              <a:latin typeface="Calibri"/>
              <a:ea typeface="Calibri"/>
              <a:cs typeface="Calibri"/>
              <a:sym typeface="Calibri"/>
            </a:endParaRPr>
          </a:p>
        </p:txBody>
      </p:sp>
      <p:pic>
        <p:nvPicPr>
          <p:cNvPr id="183" name="Google Shape;183;g3ae6d943e68_0_97"/>
          <p:cNvPicPr preferRelativeResize="0"/>
          <p:nvPr/>
        </p:nvPicPr>
        <p:blipFill rotWithShape="1">
          <a:blip r:embed="rId3">
            <a:alphaModFix/>
          </a:blip>
          <a:srcRect b="0" l="0" r="0" t="0"/>
          <a:stretch/>
        </p:blipFill>
        <p:spPr>
          <a:xfrm>
            <a:off x="2652013" y="1945750"/>
            <a:ext cx="6836425" cy="4665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3ae6d943e68_0_10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solidFill>
                  <a:srgbClr val="FFFFFF"/>
                </a:solidFill>
              </a:rPr>
              <a:t>Unit 2: PERMA viitekehys - hyvinvoinnin pilarit</a:t>
            </a:r>
            <a:endParaRPr/>
          </a:p>
        </p:txBody>
      </p:sp>
      <p:sp>
        <p:nvSpPr>
          <p:cNvPr id="189" name="Google Shape;189;g3ae6d943e68_0_10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2.1 Introduction to PERMA model</a:t>
            </a:r>
            <a:endParaRPr/>
          </a:p>
        </p:txBody>
      </p:sp>
      <p:sp>
        <p:nvSpPr>
          <p:cNvPr id="190" name="Google Shape;190;g3ae6d943e68_0_10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b="1" lang="en-US">
                <a:solidFill>
                  <a:schemeClr val="dk1"/>
                </a:solidFill>
              </a:rPr>
              <a:t>A  (Accomplishment) – </a:t>
            </a:r>
            <a:r>
              <a:rPr lang="en-US">
                <a:solidFill>
                  <a:schemeClr val="dk1"/>
                </a:solidFill>
              </a:rPr>
              <a:t>Saavutukset: Tavoitteisiin pyrkiminen ja niiden saavuttaminen rakentaen itseluottamusta ja osaamista.</a:t>
            </a:r>
            <a:endParaRPr>
              <a:solidFill>
                <a:schemeClr val="dk1"/>
              </a:solidFill>
            </a:endParaRPr>
          </a:p>
          <a:p>
            <a:pPr indent="0" lvl="0" marL="0" rtl="0" algn="l">
              <a:lnSpc>
                <a:spcPct val="107000"/>
              </a:lnSpc>
              <a:spcBef>
                <a:spcPts val="1400"/>
              </a:spcBef>
              <a:spcAft>
                <a:spcPts val="0"/>
              </a:spcAft>
              <a:buSzPts val="1800"/>
              <a:buNone/>
            </a:pPr>
            <a:r>
              <a:t/>
            </a:r>
            <a:endParaRPr b="1">
              <a:solidFill>
                <a:schemeClr val="dk1"/>
              </a:solidFill>
              <a:latin typeface="Calibri"/>
              <a:ea typeface="Calibri"/>
              <a:cs typeface="Calibri"/>
              <a:sym typeface="Calibri"/>
            </a:endParaRPr>
          </a:p>
          <a:p>
            <a:pPr indent="0" lvl="0" marL="0" rtl="0" algn="l">
              <a:lnSpc>
                <a:spcPct val="107000"/>
              </a:lnSpc>
              <a:spcBef>
                <a:spcPts val="1400"/>
              </a:spcBef>
              <a:spcAft>
                <a:spcPts val="0"/>
              </a:spcAft>
              <a:buSzPts val="1800"/>
              <a:buNone/>
            </a:pPr>
            <a:r>
              <a:t/>
            </a:r>
            <a:endParaRPr b="1">
              <a:solidFill>
                <a:schemeClr val="dk1"/>
              </a:solidFill>
              <a:latin typeface="Calibri"/>
              <a:ea typeface="Calibri"/>
              <a:cs typeface="Calibri"/>
              <a:sym typeface="Calibri"/>
            </a:endParaRPr>
          </a:p>
          <a:p>
            <a:pPr indent="0" lvl="0" marL="0" rtl="0" algn="l">
              <a:lnSpc>
                <a:spcPct val="107000"/>
              </a:lnSpc>
              <a:spcBef>
                <a:spcPts val="1400"/>
              </a:spcBef>
              <a:spcAft>
                <a:spcPts val="800"/>
              </a:spcAft>
              <a:buSzPts val="1800"/>
              <a:buNone/>
            </a:pPr>
            <a:r>
              <a:t/>
            </a:r>
            <a:endParaRPr b="1">
              <a:solidFill>
                <a:schemeClr val="dk1"/>
              </a:solidFill>
              <a:latin typeface="Calibri"/>
              <a:ea typeface="Calibri"/>
              <a:cs typeface="Calibri"/>
              <a:sym typeface="Calibri"/>
            </a:endParaRPr>
          </a:p>
        </p:txBody>
      </p:sp>
      <p:pic>
        <p:nvPicPr>
          <p:cNvPr id="191" name="Google Shape;191;g3ae6d943e68_0_105"/>
          <p:cNvPicPr preferRelativeResize="0"/>
          <p:nvPr/>
        </p:nvPicPr>
        <p:blipFill rotWithShape="1">
          <a:blip r:embed="rId3">
            <a:alphaModFix/>
          </a:blip>
          <a:srcRect b="0" l="0" r="0" t="0"/>
          <a:stretch/>
        </p:blipFill>
        <p:spPr>
          <a:xfrm>
            <a:off x="2993838" y="2144375"/>
            <a:ext cx="6204325" cy="4400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solidFill>
                  <a:srgbClr val="FFFFFF"/>
                </a:solidFill>
              </a:rPr>
              <a:t>Unit 2: PERMA viitekehys - hyvinvoinnin pilarit</a:t>
            </a:r>
            <a:endParaRPr/>
          </a:p>
        </p:txBody>
      </p:sp>
      <p:sp>
        <p:nvSpPr>
          <p:cNvPr id="197" name="Google Shape;197;p6"/>
          <p:cNvSpPr txBox="1"/>
          <p:nvPr>
            <p:ph idx="1" type="body"/>
          </p:nvPr>
        </p:nvSpPr>
        <p:spPr>
          <a:xfrm>
            <a:off x="97975" y="1342719"/>
            <a:ext cx="5910900" cy="213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1300"/>
              <a:t>Positiiviset tunteet</a:t>
            </a:r>
            <a:endParaRPr b="1" sz="1300"/>
          </a:p>
          <a:p>
            <a:pPr indent="-311150" lvl="0" marL="457200" rtl="0" algn="l">
              <a:lnSpc>
                <a:spcPct val="100000"/>
              </a:lnSpc>
              <a:spcBef>
                <a:spcPts val="0"/>
              </a:spcBef>
              <a:spcAft>
                <a:spcPts val="0"/>
              </a:spcAft>
              <a:buClr>
                <a:schemeClr val="accent2"/>
              </a:buClr>
              <a:buSzPts val="1300"/>
              <a:buFont typeface="Calibri"/>
              <a:buChar char="●"/>
            </a:pPr>
            <a:r>
              <a:rPr b="1" lang="en-US" sz="1300"/>
              <a:t>Psykologinen aspekti: </a:t>
            </a:r>
            <a:r>
              <a:rPr lang="en-US" sz="1300"/>
              <a:t>Tukee joustavaa ajattelua, resilienssiä ja luovuutta.</a:t>
            </a:r>
            <a:endParaRPr sz="1300"/>
          </a:p>
          <a:p>
            <a:pPr indent="0" lvl="0" marL="457200" rtl="0" algn="l">
              <a:lnSpc>
                <a:spcPct val="100000"/>
              </a:lnSpc>
              <a:spcBef>
                <a:spcPts val="0"/>
              </a:spcBef>
              <a:spcAft>
                <a:spcPts val="0"/>
              </a:spcAft>
              <a:buSzPts val="1800"/>
              <a:buNone/>
            </a:pPr>
            <a:r>
              <a:t/>
            </a:r>
            <a:endParaRPr sz="1300"/>
          </a:p>
          <a:p>
            <a:pPr indent="-311150" lvl="0" marL="457200" rtl="0" algn="l">
              <a:lnSpc>
                <a:spcPct val="100000"/>
              </a:lnSpc>
              <a:spcBef>
                <a:spcPts val="0"/>
              </a:spcBef>
              <a:spcAft>
                <a:spcPts val="0"/>
              </a:spcAft>
              <a:buClr>
                <a:schemeClr val="accent2"/>
              </a:buClr>
              <a:buSzPts val="1300"/>
              <a:buFont typeface="Calibri"/>
              <a:buChar char="●"/>
            </a:pPr>
            <a:r>
              <a:rPr b="1" lang="en-US" sz="1300"/>
              <a:t>Käyttäytymisaspekti:</a:t>
            </a:r>
            <a:r>
              <a:rPr lang="en-US" sz="1300"/>
              <a:t> Kiitollisuuden osoitukset, iloisten hetkien huomaaminen ja arvostuksen ilmaiseminen.</a:t>
            </a:r>
            <a:endParaRPr sz="1300"/>
          </a:p>
          <a:p>
            <a:pPr indent="0" lvl="0" marL="0" rtl="0" algn="l">
              <a:lnSpc>
                <a:spcPct val="100000"/>
              </a:lnSpc>
              <a:spcBef>
                <a:spcPts val="0"/>
              </a:spcBef>
              <a:spcAft>
                <a:spcPts val="0"/>
              </a:spcAft>
              <a:buSzPts val="1800"/>
              <a:buNone/>
            </a:pPr>
            <a:r>
              <a:t/>
            </a:r>
            <a:endParaRPr sz="1300"/>
          </a:p>
          <a:p>
            <a:pPr indent="-311150" lvl="0" marL="457200" rtl="0" algn="l">
              <a:lnSpc>
                <a:spcPct val="100000"/>
              </a:lnSpc>
              <a:spcBef>
                <a:spcPts val="0"/>
              </a:spcBef>
              <a:spcAft>
                <a:spcPts val="0"/>
              </a:spcAft>
              <a:buClr>
                <a:schemeClr val="accent2"/>
              </a:buClr>
              <a:buSzPts val="1300"/>
              <a:buFont typeface="Calibri"/>
              <a:buChar char="●"/>
            </a:pPr>
            <a:r>
              <a:rPr b="1" lang="en-US" sz="1300"/>
              <a:t>Tunneaspekti:</a:t>
            </a:r>
            <a:r>
              <a:rPr lang="en-US" sz="1300"/>
              <a:t> Ilo, toivo, rakkaus ja optimismi, jotka puskuroivat stressiä ja auttavat toipumisessa.</a:t>
            </a:r>
            <a:endParaRPr sz="1300"/>
          </a:p>
          <a:p>
            <a:pPr indent="0" lvl="0" marL="0" rtl="0" algn="l">
              <a:lnSpc>
                <a:spcPct val="100000"/>
              </a:lnSpc>
              <a:spcBef>
                <a:spcPts val="1200"/>
              </a:spcBef>
              <a:spcAft>
                <a:spcPts val="0"/>
              </a:spcAft>
              <a:buSzPts val="1800"/>
              <a:buNone/>
            </a:pPr>
            <a:r>
              <a:t/>
            </a:r>
            <a:endParaRPr sz="1500"/>
          </a:p>
          <a:p>
            <a:pPr indent="0" lvl="0" marL="0" rtl="0" algn="l">
              <a:lnSpc>
                <a:spcPct val="100000"/>
              </a:lnSpc>
              <a:spcBef>
                <a:spcPts val="1200"/>
              </a:spcBef>
              <a:spcAft>
                <a:spcPts val="0"/>
              </a:spcAft>
              <a:buSzPts val="1800"/>
              <a:buNone/>
            </a:pPr>
            <a:r>
              <a:t/>
            </a:r>
            <a:endParaRPr sz="1500"/>
          </a:p>
          <a:p>
            <a:pPr indent="0" lvl="0" marL="0" rtl="0" algn="l">
              <a:lnSpc>
                <a:spcPct val="100000"/>
              </a:lnSpc>
              <a:spcBef>
                <a:spcPts val="1200"/>
              </a:spcBef>
              <a:spcAft>
                <a:spcPts val="1200"/>
              </a:spcAft>
              <a:buSzPts val="1800"/>
              <a:buNone/>
            </a:pPr>
            <a:r>
              <a:t/>
            </a:r>
            <a:endParaRPr sz="1500"/>
          </a:p>
        </p:txBody>
      </p:sp>
      <p:sp>
        <p:nvSpPr>
          <p:cNvPr id="198" name="Google Shape;198;p6"/>
          <p:cNvSpPr txBox="1"/>
          <p:nvPr>
            <p:ph idx="2" type="body"/>
          </p:nvPr>
        </p:nvSpPr>
        <p:spPr>
          <a:xfrm>
            <a:off x="97975" y="3413843"/>
            <a:ext cx="5910900" cy="196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1300"/>
              <a:t>Ihmissuhteet</a:t>
            </a:r>
            <a:endParaRPr b="1" sz="1300"/>
          </a:p>
          <a:p>
            <a:pPr indent="-311150" lvl="0" marL="457200" rtl="0" algn="l">
              <a:lnSpc>
                <a:spcPct val="100000"/>
              </a:lnSpc>
              <a:spcBef>
                <a:spcPts val="1200"/>
              </a:spcBef>
              <a:spcAft>
                <a:spcPts val="0"/>
              </a:spcAft>
              <a:buClr>
                <a:schemeClr val="accent2"/>
              </a:buClr>
              <a:buSzPts val="1300"/>
              <a:buFont typeface="Calibri"/>
              <a:buChar char="●"/>
            </a:pPr>
            <a:r>
              <a:rPr b="1" lang="en-US" sz="1300"/>
              <a:t>Psykologinen aspekti: </a:t>
            </a:r>
            <a:r>
              <a:rPr lang="en-US" sz="1300"/>
              <a:t>Yhteydenpito vahvistaa itsetuntoa ja vähentää ahdistusta.</a:t>
            </a:r>
            <a:endParaRPr sz="1300"/>
          </a:p>
          <a:p>
            <a:pPr indent="-311150" lvl="0" marL="457200" rtl="0" algn="l">
              <a:lnSpc>
                <a:spcPct val="100000"/>
              </a:lnSpc>
              <a:spcBef>
                <a:spcPts val="1200"/>
              </a:spcBef>
              <a:spcAft>
                <a:spcPts val="0"/>
              </a:spcAft>
              <a:buClr>
                <a:schemeClr val="accent2"/>
              </a:buClr>
              <a:buSzPts val="1300"/>
              <a:buFont typeface="Calibri"/>
              <a:buChar char="●"/>
            </a:pPr>
            <a:r>
              <a:rPr b="1" lang="en-US" sz="1300"/>
              <a:t>Käyttäytymisaspekti: </a:t>
            </a:r>
            <a:r>
              <a:rPr lang="en-US" sz="1300"/>
              <a:t>Luottamuksen rakentaminen, aktiivinen kuuntelu, yhteistyö ja säännöllinen vuorovaikutus.</a:t>
            </a:r>
            <a:endParaRPr sz="1300"/>
          </a:p>
          <a:p>
            <a:pPr indent="-311150" lvl="0" marL="457200" rtl="0" algn="l">
              <a:lnSpc>
                <a:spcPct val="100000"/>
              </a:lnSpc>
              <a:spcBef>
                <a:spcPts val="1200"/>
              </a:spcBef>
              <a:spcAft>
                <a:spcPts val="1200"/>
              </a:spcAft>
              <a:buClr>
                <a:schemeClr val="accent2"/>
              </a:buClr>
              <a:buSzPts val="1300"/>
              <a:buFont typeface="Calibri"/>
              <a:buChar char="●"/>
            </a:pPr>
            <a:r>
              <a:rPr b="1" lang="en-US" sz="1300"/>
              <a:t>Tunneaspekti: </a:t>
            </a:r>
            <a:r>
              <a:rPr lang="en-US" sz="1300"/>
              <a:t>Yhteenkuuluvuuden tunne, turvallisuus ja tuki, jotka vähentävät yksinäisyyttä.</a:t>
            </a:r>
            <a:endParaRPr sz="1300"/>
          </a:p>
        </p:txBody>
      </p:sp>
      <p:sp>
        <p:nvSpPr>
          <p:cNvPr id="199" name="Google Shape;199;p6"/>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2.2 Psykologiset, käytökselliset ja emotionaaliset PERMA-mallin alueet</a:t>
            </a:r>
            <a:endParaRPr/>
          </a:p>
        </p:txBody>
      </p:sp>
      <p:sp>
        <p:nvSpPr>
          <p:cNvPr id="200" name="Google Shape;200;p6"/>
          <p:cNvSpPr txBox="1"/>
          <p:nvPr>
            <p:ph idx="1" type="body"/>
          </p:nvPr>
        </p:nvSpPr>
        <p:spPr>
          <a:xfrm>
            <a:off x="6281100" y="1285524"/>
            <a:ext cx="5910900" cy="196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1300"/>
              <a:t>Uppoutuminen</a:t>
            </a:r>
            <a:endParaRPr b="1" sz="1300"/>
          </a:p>
          <a:p>
            <a:pPr indent="-311150" lvl="0" marL="457200" rtl="0" algn="l">
              <a:lnSpc>
                <a:spcPct val="100000"/>
              </a:lnSpc>
              <a:spcBef>
                <a:spcPts val="1200"/>
              </a:spcBef>
              <a:spcAft>
                <a:spcPts val="0"/>
              </a:spcAft>
              <a:buClr>
                <a:schemeClr val="accent2"/>
              </a:buClr>
              <a:buSzPts val="1300"/>
              <a:buFont typeface="Calibri"/>
              <a:buChar char="●"/>
            </a:pPr>
            <a:r>
              <a:rPr b="1" lang="en-US" sz="1300"/>
              <a:t>Psykologinen aspekti: </a:t>
            </a:r>
            <a:r>
              <a:rPr lang="en-US" sz="1300"/>
              <a:t>Flow lisää keskittymiskykyä, sisäistä motivaatiota ja ongelmanratkaisukykyä.</a:t>
            </a:r>
            <a:endParaRPr sz="1300"/>
          </a:p>
          <a:p>
            <a:pPr indent="-311150" lvl="0" marL="457200" rtl="0" algn="l">
              <a:lnSpc>
                <a:spcPct val="100000"/>
              </a:lnSpc>
              <a:spcBef>
                <a:spcPts val="1200"/>
              </a:spcBef>
              <a:spcAft>
                <a:spcPts val="0"/>
              </a:spcAft>
              <a:buClr>
                <a:schemeClr val="accent2"/>
              </a:buClr>
              <a:buSzPts val="1300"/>
              <a:buFont typeface="Calibri"/>
              <a:buChar char="●"/>
            </a:pPr>
            <a:r>
              <a:rPr b="1" lang="en-US" sz="1300"/>
              <a:t>Käyttäytymisaspekti: </a:t>
            </a:r>
            <a:r>
              <a:rPr lang="en-US" sz="1300"/>
              <a:t>Täydellinen uppoutuminen aktiviteetteihin, kuten urheiluun, musiikkiin, kirjoittamiseen tai koodaamiseen.</a:t>
            </a:r>
            <a:endParaRPr sz="1300"/>
          </a:p>
          <a:p>
            <a:pPr indent="-311150" lvl="0" marL="457200" rtl="0" algn="l">
              <a:lnSpc>
                <a:spcPct val="100000"/>
              </a:lnSpc>
              <a:spcBef>
                <a:spcPts val="1200"/>
              </a:spcBef>
              <a:spcAft>
                <a:spcPts val="1200"/>
              </a:spcAft>
              <a:buClr>
                <a:schemeClr val="accent2"/>
              </a:buClr>
              <a:buSzPts val="1300"/>
              <a:buFont typeface="Calibri"/>
              <a:buChar char="●"/>
            </a:pPr>
            <a:r>
              <a:rPr b="1" lang="en-US" sz="1300"/>
              <a:t>Tunneaspekti: </a:t>
            </a:r>
            <a:r>
              <a:rPr lang="en-US" sz="1300"/>
              <a:t>Energia, keskittyminen ja syvä tyytyväisyys haastavien tehtävien aikana.</a:t>
            </a:r>
            <a:endParaRPr sz="1300"/>
          </a:p>
        </p:txBody>
      </p:sp>
      <p:sp>
        <p:nvSpPr>
          <p:cNvPr id="201" name="Google Shape;201;p6"/>
          <p:cNvSpPr txBox="1"/>
          <p:nvPr>
            <p:ph idx="2" type="body"/>
          </p:nvPr>
        </p:nvSpPr>
        <p:spPr>
          <a:xfrm>
            <a:off x="6281100" y="3429768"/>
            <a:ext cx="5910900" cy="196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1300"/>
              <a:t>Merkitys</a:t>
            </a:r>
            <a:endParaRPr b="1" sz="1300"/>
          </a:p>
          <a:p>
            <a:pPr indent="-311150" lvl="0" marL="457200" rtl="0" algn="l">
              <a:lnSpc>
                <a:spcPct val="100000"/>
              </a:lnSpc>
              <a:spcBef>
                <a:spcPts val="1200"/>
              </a:spcBef>
              <a:spcAft>
                <a:spcPts val="0"/>
              </a:spcAft>
              <a:buClr>
                <a:schemeClr val="accent2"/>
              </a:buClr>
              <a:buSzPts val="1300"/>
              <a:buFont typeface="Calibri"/>
              <a:buChar char="●"/>
            </a:pPr>
            <a:r>
              <a:rPr b="1" lang="en-US" sz="1300"/>
              <a:t>Psykologinen aspekti:</a:t>
            </a:r>
            <a:r>
              <a:rPr lang="en-US" sz="1300"/>
              <a:t> Antaa suuntaa yhdistämällä arvot tarkoitukseen.</a:t>
            </a:r>
            <a:endParaRPr sz="1300"/>
          </a:p>
          <a:p>
            <a:pPr indent="-311150" lvl="0" marL="457200" rtl="0" algn="l">
              <a:lnSpc>
                <a:spcPct val="100000"/>
              </a:lnSpc>
              <a:spcBef>
                <a:spcPts val="1200"/>
              </a:spcBef>
              <a:spcAft>
                <a:spcPts val="0"/>
              </a:spcAft>
              <a:buClr>
                <a:schemeClr val="accent2"/>
              </a:buClr>
              <a:buSzPts val="1300"/>
              <a:buFont typeface="Calibri"/>
              <a:buChar char="●"/>
            </a:pPr>
            <a:r>
              <a:rPr b="1" lang="en-US" sz="1300"/>
              <a:t>Käyttäytymiseen liittyvä aspekti: </a:t>
            </a:r>
            <a:r>
              <a:rPr lang="en-US" sz="1300"/>
              <a:t>Osallistuminen hyviin asioihin, vapaaehtoistyö tai tarkoituksenmukainen työ.</a:t>
            </a:r>
            <a:endParaRPr sz="1300"/>
          </a:p>
          <a:p>
            <a:pPr indent="-311150" lvl="0" marL="457200" rtl="0" algn="l">
              <a:lnSpc>
                <a:spcPct val="100000"/>
              </a:lnSpc>
              <a:spcBef>
                <a:spcPts val="1200"/>
              </a:spcBef>
              <a:spcAft>
                <a:spcPts val="1200"/>
              </a:spcAft>
              <a:buClr>
                <a:schemeClr val="accent2"/>
              </a:buClr>
              <a:buSzPts val="1300"/>
              <a:buFont typeface="Calibri"/>
              <a:buChar char="●"/>
            </a:pPr>
            <a:r>
              <a:rPr b="1" lang="en-US" sz="1300"/>
              <a:t>Tunnepuoleen liittyvä aspekti: </a:t>
            </a:r>
            <a:r>
              <a:rPr lang="en-US" sz="1300"/>
              <a:t>Täyttymys, arvojen mukaisuus ja ylpeys osallistumisestasi.</a:t>
            </a:r>
            <a:endParaRPr sz="1300"/>
          </a:p>
        </p:txBody>
      </p:sp>
      <p:sp>
        <p:nvSpPr>
          <p:cNvPr id="202" name="Google Shape;202;p6"/>
          <p:cNvSpPr txBox="1"/>
          <p:nvPr>
            <p:ph idx="2" type="body"/>
          </p:nvPr>
        </p:nvSpPr>
        <p:spPr>
          <a:xfrm>
            <a:off x="2299725" y="5453125"/>
            <a:ext cx="8806200" cy="147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1200"/>
              <a:t>A – Saavutukset</a:t>
            </a:r>
            <a:endParaRPr b="1" sz="1200"/>
          </a:p>
          <a:p>
            <a:pPr indent="-304800" lvl="0" marL="457200" rtl="0" algn="l">
              <a:lnSpc>
                <a:spcPct val="100000"/>
              </a:lnSpc>
              <a:spcBef>
                <a:spcPts val="1200"/>
              </a:spcBef>
              <a:spcAft>
                <a:spcPts val="0"/>
              </a:spcAft>
              <a:buClr>
                <a:schemeClr val="accent2"/>
              </a:buClr>
              <a:buSzPts val="1200"/>
              <a:buFont typeface="Calibri"/>
              <a:buChar char="●"/>
            </a:pPr>
            <a:r>
              <a:rPr b="1" lang="en-US" sz="1200"/>
              <a:t>Psykologinen aspekti: </a:t>
            </a:r>
            <a:r>
              <a:rPr lang="en-US" sz="1200"/>
              <a:t>Rakentaa itseluottamusta ja motivaatiota mestaruuden kautta.</a:t>
            </a:r>
            <a:endParaRPr sz="1200"/>
          </a:p>
          <a:p>
            <a:pPr indent="-304800" lvl="0" marL="457200" rtl="0" algn="l">
              <a:lnSpc>
                <a:spcPct val="100000"/>
              </a:lnSpc>
              <a:spcBef>
                <a:spcPts val="1200"/>
              </a:spcBef>
              <a:spcAft>
                <a:spcPts val="0"/>
              </a:spcAft>
              <a:buClr>
                <a:schemeClr val="accent2"/>
              </a:buClr>
              <a:buSzPts val="1200"/>
              <a:buFont typeface="Calibri"/>
              <a:buChar char="●"/>
            </a:pPr>
            <a:r>
              <a:rPr b="1" lang="en-US" sz="1200"/>
              <a:t>Käyttäytymiseen liittyvä aspekti: </a:t>
            </a:r>
            <a:r>
              <a:rPr lang="en-US" sz="1200"/>
              <a:t>Tavoitteiden asettaminen, sinnikkyys vaikeuksien läpi ja edistymisen merkitseminen.</a:t>
            </a:r>
            <a:endParaRPr sz="1200"/>
          </a:p>
          <a:p>
            <a:pPr indent="-304800" lvl="0" marL="457200" rtl="0" algn="l">
              <a:lnSpc>
                <a:spcPct val="100000"/>
              </a:lnSpc>
              <a:spcBef>
                <a:spcPts val="1200"/>
              </a:spcBef>
              <a:spcAft>
                <a:spcPts val="1200"/>
              </a:spcAft>
              <a:buClr>
                <a:schemeClr val="accent2"/>
              </a:buClr>
              <a:buSzPts val="1200"/>
              <a:buFont typeface="Calibri"/>
              <a:buChar char="●"/>
            </a:pPr>
            <a:r>
              <a:rPr b="1" lang="en-US" sz="1200"/>
              <a:t>Tunnepuoleen liittyvä aspekti: </a:t>
            </a:r>
            <a:r>
              <a:rPr lang="en-US" sz="1200"/>
              <a:t>Itseluottamus, ylpeys ja motivaatio saavutuksen jälkeen.</a:t>
            </a:r>
            <a:endParaRPr sz="1200"/>
          </a:p>
        </p:txBody>
      </p:sp>
      <p:cxnSp>
        <p:nvCxnSpPr>
          <p:cNvPr id="203" name="Google Shape;203;p6"/>
          <p:cNvCxnSpPr/>
          <p:nvPr/>
        </p:nvCxnSpPr>
        <p:spPr>
          <a:xfrm>
            <a:off x="220300" y="3359600"/>
            <a:ext cx="11838300" cy="19500"/>
          </a:xfrm>
          <a:prstGeom prst="straightConnector1">
            <a:avLst/>
          </a:prstGeom>
          <a:noFill/>
          <a:ln cap="flat" cmpd="sng" w="9525">
            <a:solidFill>
              <a:schemeClr val="accent2"/>
            </a:solidFill>
            <a:prstDash val="solid"/>
            <a:round/>
            <a:headEnd len="sm" w="sm" type="none"/>
            <a:tailEnd len="sm" w="sm" type="none"/>
          </a:ln>
        </p:spPr>
      </p:cxnSp>
      <p:cxnSp>
        <p:nvCxnSpPr>
          <p:cNvPr id="204" name="Google Shape;204;p6"/>
          <p:cNvCxnSpPr/>
          <p:nvPr/>
        </p:nvCxnSpPr>
        <p:spPr>
          <a:xfrm>
            <a:off x="6070220" y="1285522"/>
            <a:ext cx="20700" cy="3978900"/>
          </a:xfrm>
          <a:prstGeom prst="straightConnector1">
            <a:avLst/>
          </a:prstGeom>
          <a:noFill/>
          <a:ln cap="flat" cmpd="sng" w="9525">
            <a:solidFill>
              <a:schemeClr val="accent2"/>
            </a:solidFill>
            <a:prstDash val="solid"/>
            <a:round/>
            <a:headEnd len="sm" w="sm" type="none"/>
            <a:tailEnd len="sm" w="sm" type="none"/>
          </a:ln>
        </p:spPr>
      </p:cxnSp>
      <p:cxnSp>
        <p:nvCxnSpPr>
          <p:cNvPr id="205" name="Google Shape;205;p6"/>
          <p:cNvCxnSpPr/>
          <p:nvPr/>
        </p:nvCxnSpPr>
        <p:spPr>
          <a:xfrm>
            <a:off x="176850" y="5414800"/>
            <a:ext cx="11838300" cy="19500"/>
          </a:xfrm>
          <a:prstGeom prst="straightConnector1">
            <a:avLst/>
          </a:prstGeom>
          <a:noFill/>
          <a:ln cap="flat" cmpd="sng" w="9525">
            <a:solidFill>
              <a:schemeClr val="accent2"/>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Johdanto</a:t>
            </a:r>
            <a:endParaRPr/>
          </a:p>
        </p:txBody>
      </p:sp>
      <p:sp>
        <p:nvSpPr>
          <p:cNvPr id="72" name="Google Shape;72;p3"/>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t/>
            </a:r>
            <a:endParaRPr sz="2100">
              <a:solidFill>
                <a:srgbClr val="000000"/>
              </a:solidFill>
            </a:endParaRPr>
          </a:p>
          <a:p>
            <a:pPr indent="0" lvl="0" marL="0" rtl="0" algn="l">
              <a:lnSpc>
                <a:spcPct val="100000"/>
              </a:lnSpc>
              <a:spcBef>
                <a:spcPts val="0"/>
              </a:spcBef>
              <a:spcAft>
                <a:spcPts val="0"/>
              </a:spcAft>
              <a:buSzPts val="1800"/>
              <a:buNone/>
            </a:pPr>
            <a:r>
              <a:t/>
            </a:r>
            <a:endParaRPr sz="2100">
              <a:solidFill>
                <a:srgbClr val="000000"/>
              </a:solidFill>
            </a:endParaRPr>
          </a:p>
          <a:p>
            <a:pPr indent="0" lvl="0" marL="0" rtl="0" algn="l">
              <a:lnSpc>
                <a:spcPct val="100000"/>
              </a:lnSpc>
              <a:spcBef>
                <a:spcPts val="0"/>
              </a:spcBef>
              <a:spcAft>
                <a:spcPts val="0"/>
              </a:spcAft>
              <a:buSzPts val="1800"/>
              <a:buNone/>
            </a:pPr>
            <a:r>
              <a:t/>
            </a:r>
            <a:endParaRPr sz="2100">
              <a:solidFill>
                <a:srgbClr val="000000"/>
              </a:solidFill>
            </a:endParaRPr>
          </a:p>
          <a:p>
            <a:pPr indent="0" lvl="0" marL="0" rtl="0" algn="ctr">
              <a:lnSpc>
                <a:spcPct val="100000"/>
              </a:lnSpc>
              <a:spcBef>
                <a:spcPts val="0"/>
              </a:spcBef>
              <a:spcAft>
                <a:spcPts val="0"/>
              </a:spcAft>
              <a:buSzPts val="1800"/>
              <a:buNone/>
            </a:pPr>
            <a:r>
              <a:t/>
            </a:r>
            <a:endParaRPr sz="2100">
              <a:solidFill>
                <a:srgbClr val="000000"/>
              </a:solidFill>
            </a:endParaRPr>
          </a:p>
          <a:p>
            <a:pPr indent="0" lvl="0" marL="0" rtl="0" algn="ctr">
              <a:lnSpc>
                <a:spcPct val="100000"/>
              </a:lnSpc>
              <a:spcBef>
                <a:spcPts val="0"/>
              </a:spcBef>
              <a:spcAft>
                <a:spcPts val="0"/>
              </a:spcAft>
              <a:buSzPts val="1800"/>
              <a:buNone/>
            </a:pPr>
            <a:r>
              <a:t/>
            </a:r>
            <a:endParaRPr sz="2100">
              <a:solidFill>
                <a:srgbClr val="000000"/>
              </a:solidFill>
            </a:endParaRPr>
          </a:p>
          <a:p>
            <a:pPr indent="0" lvl="0" marL="0" rtl="0" algn="ctr">
              <a:lnSpc>
                <a:spcPct val="115000"/>
              </a:lnSpc>
              <a:spcBef>
                <a:spcPts val="1200"/>
              </a:spcBef>
              <a:spcAft>
                <a:spcPts val="0"/>
              </a:spcAft>
              <a:buSzPts val="1800"/>
              <a:buNone/>
            </a:pPr>
            <a:r>
              <a:rPr lang="en-US" sz="2100">
                <a:solidFill>
                  <a:srgbClr val="000000"/>
                </a:solidFill>
              </a:rPr>
              <a:t>Tämä moduuli esittelee PERMA-Digital Framework -viitekehystä, joka keskittyy hyvinvoinnin sisäisiin (positiiviset tunteet, sitoutuminen, ihmissuhteet, merkitys ja saavutukset) ja ulkoisiin tekijöihin (kulttuuri, perhe, opetussuunnitelmat, politiikka ja infrastruktuuri).</a:t>
            </a:r>
            <a:endParaRPr sz="2100">
              <a:solidFill>
                <a:srgbClr val="000000"/>
              </a:solidFill>
            </a:endParaRPr>
          </a:p>
          <a:p>
            <a:pPr indent="0" lvl="0" marL="0" rtl="0" algn="ctr">
              <a:lnSpc>
                <a:spcPct val="115000"/>
              </a:lnSpc>
              <a:spcBef>
                <a:spcPts val="1200"/>
              </a:spcBef>
              <a:spcAft>
                <a:spcPts val="1200"/>
              </a:spcAft>
              <a:buSzPts val="1800"/>
              <a:buNone/>
            </a:pPr>
            <a:r>
              <a:rPr lang="en-US" sz="2100">
                <a:solidFill>
                  <a:srgbClr val="000000"/>
                </a:solidFill>
              </a:rPr>
              <a:t>Moduulin lopussa ymmärrät hyvinvointiin liittyviä avainkäsitteitä, tunnistat PERMA-mallin ja sen yhteyden DigComp- ja LifeComp-viitekehyksiin.</a:t>
            </a:r>
            <a:endParaRPr sz="21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3ae6d943e68_0_12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solidFill>
                  <a:srgbClr val="FFFFFF"/>
                </a:solidFill>
              </a:rPr>
              <a:t>Unit 2: PERMA viitekehys - hyvinvoinnin pilarit</a:t>
            </a:r>
            <a:endParaRPr/>
          </a:p>
        </p:txBody>
      </p:sp>
      <p:sp>
        <p:nvSpPr>
          <p:cNvPr id="211" name="Google Shape;211;g3ae6d943e68_0_12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Aktiviteetti - Omien kokemusten arviointi</a:t>
            </a:r>
            <a:endParaRPr/>
          </a:p>
        </p:txBody>
      </p:sp>
      <p:sp>
        <p:nvSpPr>
          <p:cNvPr id="212" name="Google Shape;212;g3ae6d943e68_0_126"/>
          <p:cNvSpPr txBox="1"/>
          <p:nvPr>
            <p:ph idx="2" type="body"/>
          </p:nvPr>
        </p:nvSpPr>
        <p:spPr>
          <a:xfrm>
            <a:off x="97975" y="1462675"/>
            <a:ext cx="58389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800"/>
              </a:spcBef>
              <a:spcAft>
                <a:spcPts val="0"/>
              </a:spcAft>
              <a:buSzPts val="1800"/>
              <a:buNone/>
            </a:pPr>
            <a:r>
              <a:rPr b="1" lang="en-US">
                <a:solidFill>
                  <a:schemeClr val="dk1"/>
                </a:solidFill>
              </a:rPr>
              <a:t>Vaihe 1</a:t>
            </a:r>
            <a:endParaRPr b="1">
              <a:solidFill>
                <a:schemeClr val="dk1"/>
              </a:solidFill>
            </a:endParaRPr>
          </a:p>
          <a:p>
            <a:pPr indent="0" lvl="0" marL="0" rtl="0" algn="l">
              <a:lnSpc>
                <a:spcPct val="115000"/>
              </a:lnSpc>
              <a:spcBef>
                <a:spcPts val="0"/>
              </a:spcBef>
              <a:spcAft>
                <a:spcPts val="0"/>
              </a:spcAft>
              <a:buSzPts val="1800"/>
              <a:buNone/>
            </a:pPr>
            <a:r>
              <a:rPr b="1" lang="en-US">
                <a:solidFill>
                  <a:schemeClr val="dk1"/>
                </a:solidFill>
              </a:rPr>
              <a:t>Mieti kokemuksiasi:</a:t>
            </a:r>
            <a:endParaRPr b="1">
              <a:solidFill>
                <a:schemeClr val="dk1"/>
              </a:solidFill>
            </a:endParaRPr>
          </a:p>
          <a:p>
            <a:pPr indent="-342900" lvl="0" marL="457200" rtl="0" algn="l">
              <a:lnSpc>
                <a:spcPct val="100000"/>
              </a:lnSpc>
              <a:spcBef>
                <a:spcPts val="0"/>
              </a:spcBef>
              <a:spcAft>
                <a:spcPts val="0"/>
              </a:spcAft>
              <a:buClr>
                <a:srgbClr val="AA87FF"/>
              </a:buClr>
              <a:buSzPts val="1800"/>
              <a:buAutoNum type="arabicPeriod"/>
            </a:pPr>
            <a:r>
              <a:rPr lang="en-US">
                <a:solidFill>
                  <a:srgbClr val="000000"/>
                </a:solidFill>
              </a:rPr>
              <a:t>Mieti henkilökohtaisia ​​ja ammatillisia kokemuksiasi.</a:t>
            </a:r>
            <a:endParaRPr>
              <a:solidFill>
                <a:srgbClr val="000000"/>
              </a:solidFill>
            </a:endParaRPr>
          </a:p>
          <a:p>
            <a:pPr indent="-342900" lvl="0" marL="457200" rtl="0" algn="l">
              <a:lnSpc>
                <a:spcPct val="100000"/>
              </a:lnSpc>
              <a:spcBef>
                <a:spcPts val="0"/>
              </a:spcBef>
              <a:spcAft>
                <a:spcPts val="0"/>
              </a:spcAft>
              <a:buClr>
                <a:srgbClr val="AA87FF"/>
              </a:buClr>
              <a:buSzPts val="1800"/>
              <a:buAutoNum type="arabicPeriod"/>
            </a:pPr>
            <a:r>
              <a:rPr lang="en-US">
                <a:solidFill>
                  <a:srgbClr val="000000"/>
                </a:solidFill>
              </a:rPr>
              <a:t>Kerro jokaisesta PERMA:n osa-alueesta ainakin yksi esimerkki.</a:t>
            </a:r>
            <a:endParaRPr>
              <a:solidFill>
                <a:srgbClr val="000000"/>
              </a:solidFill>
            </a:endParaRPr>
          </a:p>
          <a:p>
            <a:pPr indent="-342900" lvl="0" marL="457200" rtl="0" algn="l">
              <a:lnSpc>
                <a:spcPct val="115000"/>
              </a:lnSpc>
              <a:spcBef>
                <a:spcPts val="0"/>
              </a:spcBef>
              <a:spcAft>
                <a:spcPts val="0"/>
              </a:spcAft>
              <a:buClr>
                <a:srgbClr val="AA87FF"/>
              </a:buClr>
              <a:buSzPts val="1800"/>
              <a:buAutoNum type="arabicPeriod"/>
            </a:pPr>
            <a:r>
              <a:rPr lang="en-US">
                <a:solidFill>
                  <a:srgbClr val="000000"/>
                </a:solidFill>
              </a:rPr>
              <a:t>Selitä, miksi kyseinen kokemus oli tärkeä hyvinvointisi kannalta.</a:t>
            </a:r>
            <a:endParaRPr>
              <a:solidFill>
                <a:srgbClr val="000000"/>
              </a:solidFill>
            </a:endParaRPr>
          </a:p>
          <a:p>
            <a:pPr indent="0" lvl="0" marL="0" rtl="0" algn="l">
              <a:lnSpc>
                <a:spcPct val="100000"/>
              </a:lnSpc>
              <a:spcBef>
                <a:spcPts val="0"/>
              </a:spcBef>
              <a:spcAft>
                <a:spcPts val="0"/>
              </a:spcAft>
              <a:buSzPts val="1800"/>
              <a:buNone/>
            </a:pPr>
            <a:r>
              <a:t/>
            </a:r>
            <a:endParaRPr>
              <a:solidFill>
                <a:srgbClr val="000000"/>
              </a:solidFill>
            </a:endParaRPr>
          </a:p>
          <a:p>
            <a:pPr indent="0" lvl="0" marL="0" rtl="0" algn="l">
              <a:lnSpc>
                <a:spcPct val="100000"/>
              </a:lnSpc>
              <a:spcBef>
                <a:spcPts val="0"/>
              </a:spcBef>
              <a:spcAft>
                <a:spcPts val="0"/>
              </a:spcAft>
              <a:buSzPts val="1800"/>
              <a:buNone/>
            </a:pPr>
            <a:r>
              <a:rPr b="1" lang="en-US">
                <a:solidFill>
                  <a:srgbClr val="000000"/>
                </a:solidFill>
              </a:rPr>
              <a:t>Vaihe 2</a:t>
            </a:r>
            <a:endParaRPr b="1">
              <a:solidFill>
                <a:srgbClr val="000000"/>
              </a:solidFill>
            </a:endParaRPr>
          </a:p>
          <a:p>
            <a:pPr indent="0" lvl="0" marL="0" rtl="0" algn="l">
              <a:lnSpc>
                <a:spcPct val="115000"/>
              </a:lnSpc>
              <a:spcBef>
                <a:spcPts val="0"/>
              </a:spcBef>
              <a:spcAft>
                <a:spcPts val="0"/>
              </a:spcAft>
              <a:buSzPts val="1800"/>
              <a:buNone/>
            </a:pPr>
            <a:r>
              <a:rPr b="1" lang="en-US">
                <a:solidFill>
                  <a:srgbClr val="000000"/>
                </a:solidFill>
              </a:rPr>
              <a:t>Pohdi seuraavia:</a:t>
            </a:r>
            <a:endParaRPr b="1">
              <a:solidFill>
                <a:srgbClr val="000000"/>
              </a:solidFill>
            </a:endParaRPr>
          </a:p>
          <a:p>
            <a:pPr indent="-342900" lvl="0" marL="457200" rtl="0" algn="l">
              <a:lnSpc>
                <a:spcPct val="100000"/>
              </a:lnSpc>
              <a:spcBef>
                <a:spcPts val="0"/>
              </a:spcBef>
              <a:spcAft>
                <a:spcPts val="0"/>
              </a:spcAft>
              <a:buClr>
                <a:srgbClr val="AA87FF"/>
              </a:buClr>
              <a:buSzPts val="1800"/>
              <a:buChar char="●"/>
            </a:pPr>
            <a:r>
              <a:rPr lang="en-US">
                <a:solidFill>
                  <a:srgbClr val="000000"/>
                </a:solidFill>
              </a:rPr>
              <a:t>Mikä PERMA:n osa-alue näkyy voimakkaimmin elämässäsi juuri nyt?</a:t>
            </a:r>
            <a:endParaRPr>
              <a:solidFill>
                <a:srgbClr val="000000"/>
              </a:solidFill>
            </a:endParaRPr>
          </a:p>
          <a:p>
            <a:pPr indent="-342900" lvl="0" marL="457200" rtl="0" algn="l">
              <a:lnSpc>
                <a:spcPct val="115000"/>
              </a:lnSpc>
              <a:spcBef>
                <a:spcPts val="0"/>
              </a:spcBef>
              <a:spcAft>
                <a:spcPts val="0"/>
              </a:spcAft>
              <a:buClr>
                <a:srgbClr val="AA87FF"/>
              </a:buClr>
              <a:buSzPts val="1800"/>
              <a:buChar char="●"/>
            </a:pPr>
            <a:r>
              <a:rPr lang="en-US">
                <a:solidFill>
                  <a:srgbClr val="000000"/>
                </a:solidFill>
              </a:rPr>
              <a:t>Mikä elementti mielestäsi tarvitsee enemmän huomiota ja miten voisit vahvistaa sitä? Miksi mielestäsi tämä osa-alue tarvitsee enemmän huomiota?</a:t>
            </a:r>
            <a:endParaRPr>
              <a:solidFill>
                <a:srgbClr val="000000"/>
              </a:solidFill>
            </a:endParaRPr>
          </a:p>
          <a:p>
            <a:pPr indent="0" lvl="0" marL="0" rtl="0" algn="l">
              <a:lnSpc>
                <a:spcPct val="100000"/>
              </a:lnSpc>
              <a:spcBef>
                <a:spcPts val="0"/>
              </a:spcBef>
              <a:spcAft>
                <a:spcPts val="0"/>
              </a:spcAft>
              <a:buSzPts val="1800"/>
              <a:buNone/>
            </a:pPr>
            <a:r>
              <a:t/>
            </a:r>
            <a:endParaRPr b="1">
              <a:solidFill>
                <a:schemeClr val="dk1"/>
              </a:solidFill>
            </a:endParaRPr>
          </a:p>
          <a:p>
            <a:pPr indent="0" lvl="0" marL="0" rtl="0" algn="l">
              <a:lnSpc>
                <a:spcPct val="100000"/>
              </a:lnSpc>
              <a:spcBef>
                <a:spcPts val="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213" name="Google Shape;213;g3ae6d943e68_0_126"/>
          <p:cNvPicPr preferRelativeResize="0"/>
          <p:nvPr/>
        </p:nvPicPr>
        <p:blipFill rotWithShape="1">
          <a:blip r:embed="rId3">
            <a:alphaModFix/>
          </a:blip>
          <a:srcRect b="0" l="0" r="0" t="0"/>
          <a:stretch/>
        </p:blipFill>
        <p:spPr>
          <a:xfrm>
            <a:off x="5936875" y="1888322"/>
            <a:ext cx="6105525" cy="3762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3ae6d943e68_0_139"/>
          <p:cNvSpPr txBox="1"/>
          <p:nvPr>
            <p:ph type="ctrTitle"/>
          </p:nvPr>
        </p:nvSpPr>
        <p:spPr>
          <a:xfrm>
            <a:off x="2179875" y="1315350"/>
            <a:ext cx="7832400" cy="3059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2900"/>
              <a:t>Unit 3</a:t>
            </a:r>
            <a:endParaRPr sz="2900"/>
          </a:p>
          <a:p>
            <a:pPr indent="0" lvl="0" marL="0" rtl="0" algn="ctr">
              <a:lnSpc>
                <a:spcPct val="90000"/>
              </a:lnSpc>
              <a:spcBef>
                <a:spcPts val="0"/>
              </a:spcBef>
              <a:spcAft>
                <a:spcPts val="0"/>
              </a:spcAft>
              <a:buClr>
                <a:schemeClr val="dk1"/>
              </a:buClr>
              <a:buSzPts val="2000"/>
              <a:buFont typeface="Arial"/>
              <a:buNone/>
            </a:pPr>
            <a:r>
              <a:t/>
            </a:r>
            <a:endParaRPr sz="2900"/>
          </a:p>
          <a:p>
            <a:pPr indent="0" lvl="0" marL="0" rtl="0" algn="ctr">
              <a:lnSpc>
                <a:spcPct val="90000"/>
              </a:lnSpc>
              <a:spcBef>
                <a:spcPts val="0"/>
              </a:spcBef>
              <a:spcAft>
                <a:spcPts val="0"/>
              </a:spcAft>
              <a:buClr>
                <a:schemeClr val="dk1"/>
              </a:buClr>
              <a:buSzPts val="2000"/>
              <a:buFont typeface="Arial"/>
              <a:buNone/>
            </a:pPr>
            <a:r>
              <a:t/>
            </a:r>
            <a:endParaRPr sz="2900"/>
          </a:p>
          <a:p>
            <a:pPr indent="0" lvl="0" marL="0" rtl="0" algn="ctr">
              <a:lnSpc>
                <a:spcPct val="90000"/>
              </a:lnSpc>
              <a:spcBef>
                <a:spcPts val="0"/>
              </a:spcBef>
              <a:spcAft>
                <a:spcPts val="0"/>
              </a:spcAft>
              <a:buClr>
                <a:schemeClr val="dk1"/>
              </a:buClr>
              <a:buSzPts val="2000"/>
              <a:buFont typeface="Arial"/>
              <a:buNone/>
            </a:pPr>
            <a:r>
              <a:rPr lang="en-US" sz="2900"/>
              <a:t>DigComp ja  LifeComp -viitekehykset and niiden yhteys digitaaliseen hyvinvointiin</a:t>
            </a:r>
            <a:endParaRPr sz="29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3ae6d943e68_0_14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700"/>
          </a:p>
        </p:txBody>
      </p:sp>
      <p:sp>
        <p:nvSpPr>
          <p:cNvPr id="224" name="Google Shape;224;g3ae6d943e68_0_14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3.1 DigComp (Digital Competence) viitekehys</a:t>
            </a:r>
            <a:endParaRPr/>
          </a:p>
        </p:txBody>
      </p:sp>
      <p:sp>
        <p:nvSpPr>
          <p:cNvPr id="225" name="Google Shape;225;g3ae6d943e68_0_14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u="sng">
                <a:solidFill>
                  <a:schemeClr val="hlink"/>
                </a:solidFill>
                <a:hlinkClick r:id="rId3"/>
              </a:rPr>
              <a:t>DigComp 2.0</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226" name="Google Shape;226;g3ae6d943e68_0_149" title="DigComp 2.0">
            <a:hlinkClick r:id="rId4"/>
          </p:cNvPr>
          <p:cNvPicPr preferRelativeResize="0"/>
          <p:nvPr/>
        </p:nvPicPr>
        <p:blipFill rotWithShape="1">
          <a:blip r:embed="rId5">
            <a:alphaModFix/>
          </a:blip>
          <a:srcRect b="0" l="0" r="0" t="0"/>
          <a:stretch/>
        </p:blipFill>
        <p:spPr>
          <a:xfrm>
            <a:off x="2351650" y="2001125"/>
            <a:ext cx="7488700" cy="4212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3ae6d943e68_0_14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232" name="Google Shape;232;g3ae6d943e68_0_14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3.1 DigComp (Digital Competence) viitekehys</a:t>
            </a:r>
            <a:endParaRPr/>
          </a:p>
        </p:txBody>
      </p:sp>
      <p:sp>
        <p:nvSpPr>
          <p:cNvPr id="233" name="Google Shape;233;g3ae6d943e68_0_143"/>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a:solidFill>
                  <a:schemeClr val="dk1"/>
                </a:solidFill>
              </a:rPr>
              <a:t>Euroopan komission kehittämä DigComp-viitekehys tarjoaa ymmärrystä siitä, mitä digitaalinen osaaminen tarkoittaa nyky-yhteiskunnassa.</a:t>
            </a: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Se toimii perustana digitaalisen koulutuksen politiikoille kaikkialla Euroopassa. Opettajille DigComp tarjoaa etenemissuunnitelman, joka auttaa sinua ja oppilaitasi kehittämään digitaalisten teknologioiden kriittiseen, luovaan ja turvalliseen käyttöön tarvittavia tietoja, taitoja ja asenteita.</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
        <p:nvSpPr>
          <p:cNvPr id="234" name="Google Shape;234;g3ae6d943e68_0_143"/>
          <p:cNvSpPr txBox="1"/>
          <p:nvPr/>
        </p:nvSpPr>
        <p:spPr>
          <a:xfrm>
            <a:off x="1342500" y="3978050"/>
            <a:ext cx="9507000" cy="12834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457200" marR="0" rtl="0" algn="ctr">
              <a:lnSpc>
                <a:spcPct val="107000"/>
              </a:lnSpc>
              <a:spcBef>
                <a:spcPts val="1200"/>
              </a:spcBef>
              <a:spcAft>
                <a:spcPts val="1200"/>
              </a:spcAft>
              <a:buClr>
                <a:srgbClr val="000000"/>
              </a:buClr>
              <a:buSzPts val="2200"/>
              <a:buFont typeface="Arial"/>
              <a:buNone/>
            </a:pPr>
            <a:r>
              <a:rPr b="1" i="0" lang="en-US" sz="2200" u="none" cap="none" strike="noStrike">
                <a:solidFill>
                  <a:schemeClr val="dk1"/>
                </a:solidFill>
                <a:latin typeface="Arial"/>
                <a:ea typeface="Arial"/>
                <a:cs typeface="Arial"/>
                <a:sym typeface="Arial"/>
              </a:rPr>
              <a:t>”Digitaalinen osaaminen”</a:t>
            </a:r>
            <a:r>
              <a:rPr b="0" i="0" lang="en-US" sz="2200" u="none" cap="none" strike="noStrike">
                <a:solidFill>
                  <a:schemeClr val="dk1"/>
                </a:solidFill>
                <a:latin typeface="Arial"/>
                <a:ea typeface="Arial"/>
                <a:cs typeface="Arial"/>
                <a:sym typeface="Arial"/>
              </a:rPr>
              <a:t> ei tarkoita vain ohjelmistojen tai laitteiden käyttötaitoa; kyse on niiden </a:t>
            </a:r>
            <a:r>
              <a:rPr b="1" i="0" lang="en-US" sz="2200" u="none" cap="none" strike="noStrike">
                <a:solidFill>
                  <a:schemeClr val="dk1"/>
                </a:solidFill>
                <a:latin typeface="Arial"/>
                <a:ea typeface="Arial"/>
                <a:cs typeface="Arial"/>
                <a:sym typeface="Arial"/>
              </a:rPr>
              <a:t>harkitusta ja tarkoituksenmukaisesta käytöstä</a:t>
            </a:r>
            <a:r>
              <a:rPr b="0" i="0" lang="en-US" sz="2200" u="none" cap="none" strike="noStrike">
                <a:solidFill>
                  <a:schemeClr val="dk1"/>
                </a:solidFill>
                <a:latin typeface="Arial"/>
                <a:ea typeface="Arial"/>
                <a:cs typeface="Arial"/>
                <a:sym typeface="Arial"/>
              </a:rPr>
              <a:t>.</a:t>
            </a:r>
            <a:endParaRPr b="1" i="0" sz="18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3ae6d943e68_0_16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240" name="Google Shape;240;g3ae6d943e68_0_16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3.1 DigComp ja PERMA Digital viitekehys</a:t>
            </a:r>
            <a:endParaRPr/>
          </a:p>
        </p:txBody>
      </p:sp>
      <p:sp>
        <p:nvSpPr>
          <p:cNvPr id="241" name="Google Shape;241;g3ae6d943e68_0_168"/>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1200"/>
              </a:spcAft>
              <a:buSzPts val="1800"/>
              <a:buNone/>
            </a:pPr>
            <a:r>
              <a:rPr lang="en-US" sz="1700">
                <a:solidFill>
                  <a:schemeClr val="dk1"/>
                </a:solidFill>
              </a:rPr>
              <a:t>PERMA Digital -mallissa DigComp tarjoaa käytännön taitoja, jotka auttavat opettajia ja oppilaita käyttämään teknologiaa itsevarmasti, tasapainoisesti ja vastuullisesti, mikä on olennaista digitaalisen hyvinvoinnin kannalta. Se koostuu viidestä osa-alueesta:</a:t>
            </a:r>
            <a:endParaRPr sz="1700"/>
          </a:p>
        </p:txBody>
      </p:sp>
      <p:graphicFrame>
        <p:nvGraphicFramePr>
          <p:cNvPr id="242" name="Google Shape;242;g3ae6d943e68_0_168"/>
          <p:cNvGraphicFramePr/>
          <p:nvPr/>
        </p:nvGraphicFramePr>
        <p:xfrm>
          <a:off x="2002750" y="2092425"/>
          <a:ext cx="3000000" cy="3000000"/>
        </p:xfrm>
        <a:graphic>
          <a:graphicData uri="http://schemas.openxmlformats.org/drawingml/2006/table">
            <a:tbl>
              <a:tblPr>
                <a:noFill/>
                <a:tableStyleId>{556A7AA5-E616-4837-B20B-18180184FC9C}</a:tableStyleId>
              </a:tblPr>
              <a:tblGrid>
                <a:gridCol w="1804175"/>
                <a:gridCol w="2541775"/>
                <a:gridCol w="4819225"/>
              </a:tblGrid>
              <a:tr h="7199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FFFF"/>
                          </a:solidFill>
                        </a:rPr>
                        <a:t>Information and Data Literacy</a:t>
                      </a:r>
                      <a:endParaRPr b="1" sz="1400" u="none" cap="none" strike="noStrike">
                        <a:solidFill>
                          <a:srgbClr val="FFFFFF"/>
                        </a:solidFill>
                      </a:endParaRPr>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solidFill>
                      <a:srgbClr val="AA87FF"/>
                    </a:solidFill>
                  </a:tcPr>
                </a:tc>
                <a:tc>
                  <a:txBody>
                    <a:bodyPr/>
                    <a:lstStyle/>
                    <a:p>
                      <a:pPr indent="0" lvl="0" marL="89535" marR="0" rtl="0" algn="l">
                        <a:lnSpc>
                          <a:spcPct val="100000"/>
                        </a:lnSpc>
                        <a:spcBef>
                          <a:spcPts val="0"/>
                        </a:spcBef>
                        <a:spcAft>
                          <a:spcPts val="0"/>
                        </a:spcAft>
                        <a:buClr>
                          <a:srgbClr val="000000"/>
                        </a:buClr>
                        <a:buSzPts val="1100"/>
                        <a:buFont typeface="Arial"/>
                        <a:buNone/>
                      </a:pPr>
                      <a:r>
                        <a:rPr lang="en-US" sz="1100" u="none" cap="none" strike="noStrike"/>
                        <a:t>Searching, evaluating, and managing digital information.</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1.1 Browsing, searching and filtering data, information and digital content</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1.2 Evaluating data, information and digital content</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1.3 Managing data, information and digital content</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r>
              <a:tr h="11007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FFFF"/>
                          </a:solidFill>
                        </a:rPr>
                        <a:t>Communication and Collaboration</a:t>
                      </a:r>
                      <a:endParaRPr b="1" sz="1400" u="none" cap="none" strike="noStrike">
                        <a:solidFill>
                          <a:srgbClr val="FFFFFF"/>
                        </a:solidFill>
                      </a:endParaRPr>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solidFill>
                      <a:srgbClr val="AA87FF"/>
                    </a:solidFill>
                  </a:tcPr>
                </a:tc>
                <a:tc>
                  <a:txBody>
                    <a:bodyPr/>
                    <a:lstStyle/>
                    <a:p>
                      <a:pPr indent="0" lvl="0" marL="89535" marR="0" rtl="0" algn="l">
                        <a:lnSpc>
                          <a:spcPct val="100000"/>
                        </a:lnSpc>
                        <a:spcBef>
                          <a:spcPts val="0"/>
                        </a:spcBef>
                        <a:spcAft>
                          <a:spcPts val="0"/>
                        </a:spcAft>
                        <a:buClr>
                          <a:srgbClr val="000000"/>
                        </a:buClr>
                        <a:buSzPts val="1100"/>
                        <a:buFont typeface="Arial"/>
                        <a:buNone/>
                      </a:pPr>
                      <a:r>
                        <a:rPr lang="en-US" sz="1100" u="none" cap="none" strike="noStrike"/>
                        <a:t>Digital interaction, sharing, and online citizenship.</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2.1 Interacting through digital technologies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2.2 Sharing through digital technologies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2.3 Engaging in citizenship through digital technologies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2.4 Collaborating through digital technologies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2.5 Netiquette</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2.6 Managing digital identity</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r>
              <a:tr h="7806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FFFF"/>
                          </a:solidFill>
                        </a:rPr>
                        <a:t>Digital Content Creation</a:t>
                      </a:r>
                      <a:endParaRPr b="1" sz="1400" u="none" cap="none" strike="noStrike">
                        <a:solidFill>
                          <a:srgbClr val="FFFFFF"/>
                        </a:solidFill>
                      </a:endParaRPr>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solidFill>
                      <a:srgbClr val="AA87FF"/>
                    </a:solidFill>
                  </a:tcPr>
                </a:tc>
                <a:tc>
                  <a:txBody>
                    <a:bodyPr/>
                    <a:lstStyle/>
                    <a:p>
                      <a:pPr indent="0" lvl="0" marL="89535" marR="0" rtl="0" algn="l">
                        <a:lnSpc>
                          <a:spcPct val="100000"/>
                        </a:lnSpc>
                        <a:spcBef>
                          <a:spcPts val="0"/>
                        </a:spcBef>
                        <a:spcAft>
                          <a:spcPts val="0"/>
                        </a:spcAft>
                        <a:buClr>
                          <a:srgbClr val="000000"/>
                        </a:buClr>
                        <a:buSzPts val="1100"/>
                        <a:buFont typeface="Arial"/>
                        <a:buNone/>
                      </a:pPr>
                      <a:r>
                        <a:rPr lang="en-US" sz="1100" u="none" cap="none" strike="noStrike"/>
                        <a:t>Developing and integrating digital content.</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3.1 Developing digital content</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3.2 Integrating and re-elaborating digital content</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3.3 Copyright and licences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3.4 Programming</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r>
              <a:tr h="7787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FFFF"/>
                          </a:solidFill>
                        </a:rPr>
                        <a:t>Safety</a:t>
                      </a:r>
                      <a:endParaRPr b="1" sz="1400" u="none" cap="none" strike="noStrike">
                        <a:solidFill>
                          <a:srgbClr val="FFFFFF"/>
                        </a:solidFill>
                      </a:endParaRPr>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solidFill>
                      <a:srgbClr val="AA87FF"/>
                    </a:solidFill>
                  </a:tcPr>
                </a:tc>
                <a:tc>
                  <a:txBody>
                    <a:bodyPr/>
                    <a:lstStyle/>
                    <a:p>
                      <a:pPr indent="0" lvl="0" marL="89535" marR="0" rtl="0" algn="l">
                        <a:lnSpc>
                          <a:spcPct val="100000"/>
                        </a:lnSpc>
                        <a:spcBef>
                          <a:spcPts val="0"/>
                        </a:spcBef>
                        <a:spcAft>
                          <a:spcPts val="0"/>
                        </a:spcAft>
                        <a:buClr>
                          <a:srgbClr val="000000"/>
                        </a:buClr>
                        <a:buSzPts val="1100"/>
                        <a:buFont typeface="Arial"/>
                        <a:buNone/>
                      </a:pPr>
                      <a:r>
                        <a:rPr lang="en-US" sz="1100" u="none" cap="none" strike="noStrike"/>
                        <a:t>Online security, digital well-being, and privacy protection.</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4.1 Protecting devices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4.2 Protecting personal data and privacy</a:t>
                      </a:r>
                      <a:br>
                        <a:rPr lang="en-US" sz="1100" u="none" cap="none" strike="noStrike"/>
                      </a:br>
                      <a:r>
                        <a:rPr lang="en-US" sz="1100" u="none" cap="none" strike="noStrike"/>
                        <a:t>4.3 Protecting health and well-being</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4.4 Protecting the environment</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r>
              <a:tr h="9143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FFFF"/>
                          </a:solidFill>
                        </a:rPr>
                        <a:t>Problem-Solving</a:t>
                      </a:r>
                      <a:endParaRPr b="1" sz="1400" u="none" cap="none" strike="noStrike">
                        <a:solidFill>
                          <a:srgbClr val="FFFFFF"/>
                        </a:solidFill>
                      </a:endParaRPr>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solidFill>
                      <a:srgbClr val="AA87FF"/>
                    </a:solidFill>
                  </a:tcPr>
                </a:tc>
                <a:tc>
                  <a:txBody>
                    <a:bodyPr/>
                    <a:lstStyle/>
                    <a:p>
                      <a:pPr indent="0" lvl="0" marL="89535" marR="0" rtl="0" algn="l">
                        <a:lnSpc>
                          <a:spcPct val="100000"/>
                        </a:lnSpc>
                        <a:spcBef>
                          <a:spcPts val="0"/>
                        </a:spcBef>
                        <a:spcAft>
                          <a:spcPts val="0"/>
                        </a:spcAft>
                        <a:buClr>
                          <a:srgbClr val="000000"/>
                        </a:buClr>
                        <a:buSzPts val="1100"/>
                        <a:buFont typeface="Arial"/>
                        <a:buNone/>
                      </a:pPr>
                      <a:r>
                        <a:rPr lang="en-US" sz="1100" u="none" cap="none" strike="noStrike"/>
                        <a:t>Identifying digital needs, troubleshooting issues, and innovative use of technology.</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5.1 Solving technical problems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5.2 Identifying needs and technological responses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5.3 Creatively using digital technologies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5.4 Identifying digital competence gaps</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3ae6d943e68_0_17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248" name="Google Shape;248;g3ae6d943e68_0_17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3.1 DigComp ja PERMA Digital viitekehys</a:t>
            </a:r>
            <a:endParaRPr/>
          </a:p>
        </p:txBody>
      </p:sp>
      <p:sp>
        <p:nvSpPr>
          <p:cNvPr id="249" name="Google Shape;249;g3ae6d943e68_0_17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chemeClr val="accent2"/>
              </a:buClr>
              <a:buSzPts val="1800"/>
              <a:buAutoNum type="arabicPeriod"/>
            </a:pPr>
            <a:r>
              <a:rPr b="1" lang="en-US">
                <a:solidFill>
                  <a:schemeClr val="dk1"/>
                </a:solidFill>
              </a:rPr>
              <a:t>Data ja monilukutaito</a:t>
            </a:r>
            <a:endParaRPr b="1">
              <a:solidFill>
                <a:schemeClr val="dk1"/>
              </a:solidFill>
            </a:endParaRPr>
          </a:p>
          <a:p>
            <a:pPr indent="0" lvl="0" marL="0" rtl="0" algn="l">
              <a:lnSpc>
                <a:spcPct val="100000"/>
              </a:lnSpc>
              <a:spcBef>
                <a:spcPts val="0"/>
              </a:spcBef>
              <a:spcAft>
                <a:spcPts val="0"/>
              </a:spcAft>
              <a:buSzPts val="1800"/>
              <a:buNone/>
            </a:pPr>
            <a:r>
              <a:rPr lang="en-US">
                <a:solidFill>
                  <a:schemeClr val="dk1"/>
                </a:solidFill>
              </a:rPr>
              <a:t>Autat jatkuvasti oppilaita löytämään, tulkitsemaan ja arvioimaan tietoa. Tämä osaamisalue edellyttää tehokasta hakua, lähteiden luotettavuuden arviointia ja tiedon eettistä käyttöä.</a:t>
            </a:r>
            <a:endParaRPr>
              <a:solidFill>
                <a:schemeClr val="dk1"/>
              </a:solidFill>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lang="en-US">
                <a:solidFill>
                  <a:schemeClr val="dk1"/>
                </a:solidFill>
              </a:rPr>
              <a:t>Esimerkki: Kun ohjaat oppilaita tarkistamaan verkkoresurssien luotettavuuden tai opetat heitä merkitsemään digitaalisten lähteiden lähdetiedot oikein, sovellat tätä osaamisaluetta. </a:t>
            </a:r>
            <a:endParaRPr>
              <a:solidFill>
                <a:schemeClr val="dk1"/>
              </a:solidFill>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b="1" lang="en-US">
                <a:solidFill>
                  <a:schemeClr val="accent2"/>
                </a:solidFill>
              </a:rPr>
              <a:t>2.</a:t>
            </a:r>
            <a:r>
              <a:rPr b="1" lang="en-US">
                <a:solidFill>
                  <a:schemeClr val="dk1"/>
                </a:solidFill>
              </a:rPr>
              <a:t>     Viestintä ja yhteistyö</a:t>
            </a:r>
            <a:endParaRPr b="1">
              <a:solidFill>
                <a:schemeClr val="dk1"/>
              </a:solidFill>
            </a:endParaRPr>
          </a:p>
          <a:p>
            <a:pPr indent="0" lvl="0" marL="0" rtl="0" algn="l">
              <a:lnSpc>
                <a:spcPct val="100000"/>
              </a:lnSpc>
              <a:spcBef>
                <a:spcPts val="0"/>
              </a:spcBef>
              <a:spcAft>
                <a:spcPts val="0"/>
              </a:spcAft>
              <a:buSzPts val="1800"/>
              <a:buNone/>
            </a:pPr>
            <a:r>
              <a:t/>
            </a:r>
            <a:endParaRPr b="1">
              <a:solidFill>
                <a:schemeClr val="dk1"/>
              </a:solidFill>
            </a:endParaRPr>
          </a:p>
          <a:p>
            <a:pPr indent="0" lvl="0" marL="0" rtl="0" algn="l">
              <a:lnSpc>
                <a:spcPct val="100000"/>
              </a:lnSpc>
              <a:spcBef>
                <a:spcPts val="0"/>
              </a:spcBef>
              <a:spcAft>
                <a:spcPts val="0"/>
              </a:spcAft>
              <a:buSzPts val="1800"/>
              <a:buNone/>
            </a:pPr>
            <a:r>
              <a:rPr lang="en-US">
                <a:solidFill>
                  <a:schemeClr val="dk1"/>
                </a:solidFill>
              </a:rPr>
              <a:t>Digitaaliset työkalut mahdollistavat yhteydenpidon, ideoiden jakamisen ja yhteistyön luokkahuoneen ulkopuolella. Tämä alue keskittyy kunnioittavaan vuorovaikutukseen verkossa, digitaalisiin yhteisöihin osallistumiseen ja nettietiketin ymmärtämiseen.</a:t>
            </a:r>
            <a:endParaRPr>
              <a:solidFill>
                <a:schemeClr val="dk1"/>
              </a:solidFill>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lang="en-US">
                <a:solidFill>
                  <a:schemeClr val="dk1"/>
                </a:solidFill>
              </a:rPr>
              <a:t>Esimerkki: Oppilaiden kannustaminen yhteisluomaan esityksiä jaettujen dokumenttien avulla tai yhteistyö kollegan kanssa verkko-oppimisalustan kautta osoittavat molemmat digitaalista yhteistyötä.</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3ae6d943e68_0_18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255" name="Google Shape;255;g3ae6d943e68_0_18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3.1 DigComp ja PERMA Digital viitekehys</a:t>
            </a:r>
            <a:endParaRPr/>
          </a:p>
        </p:txBody>
      </p:sp>
      <p:sp>
        <p:nvSpPr>
          <p:cNvPr id="256" name="Google Shape;256;g3ae6d943e68_0_186"/>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a:solidFill>
                  <a:schemeClr val="accent2"/>
                </a:solidFill>
              </a:rPr>
              <a:t>3. </a:t>
            </a:r>
            <a:r>
              <a:rPr b="1" lang="en-US">
                <a:solidFill>
                  <a:schemeClr val="dk1"/>
                </a:solidFill>
              </a:rPr>
              <a:t>Digitaalisen sisällön luominen</a:t>
            </a:r>
            <a:endParaRPr b="1">
              <a:solidFill>
                <a:schemeClr val="dk1"/>
              </a:solidFill>
            </a:endParaRPr>
          </a:p>
          <a:p>
            <a:pPr indent="0" lvl="0" marL="0" rtl="0" algn="l">
              <a:lnSpc>
                <a:spcPct val="100000"/>
              </a:lnSpc>
              <a:spcBef>
                <a:spcPts val="0"/>
              </a:spcBef>
              <a:spcAft>
                <a:spcPts val="0"/>
              </a:spcAft>
              <a:buSzPts val="1800"/>
              <a:buNone/>
            </a:pPr>
            <a:r>
              <a:t/>
            </a:r>
            <a:endParaRPr b="1">
              <a:solidFill>
                <a:schemeClr val="dk1"/>
              </a:solidFill>
            </a:endParaRPr>
          </a:p>
          <a:p>
            <a:pPr indent="0" lvl="0" marL="0" rtl="0" algn="l">
              <a:lnSpc>
                <a:spcPct val="100000"/>
              </a:lnSpc>
              <a:spcBef>
                <a:spcPts val="0"/>
              </a:spcBef>
              <a:spcAft>
                <a:spcPts val="0"/>
              </a:spcAft>
              <a:buSzPts val="1800"/>
              <a:buNone/>
            </a:pPr>
            <a:r>
              <a:rPr lang="en-US">
                <a:solidFill>
                  <a:schemeClr val="dk1"/>
                </a:solidFill>
              </a:rPr>
              <a:t>Tämä osaamisalue kattaa digitaalisten materiaalien, kuten dokumenttien, videoiden tai interaktiivisten resurssien, suunnittelun ja tuottamisen tekijänoikeuksia ja immateriaalioikeuksia kunnioittaen. Se sisältää myös kyvyn mukauttaa ja uudelleenmiksata olemassa olevaa sisältöä vastuullisesti.</a:t>
            </a:r>
            <a:endParaRPr>
              <a:solidFill>
                <a:schemeClr val="dk1"/>
              </a:solidFill>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i="1" lang="en-US">
                <a:solidFill>
                  <a:schemeClr val="dk1"/>
                </a:solidFill>
              </a:rPr>
              <a:t>Esimerkki:</a:t>
            </a:r>
            <a:r>
              <a:rPr lang="en-US">
                <a:solidFill>
                  <a:schemeClr val="dk1"/>
                </a:solidFill>
              </a:rPr>
              <a:t> Kun suunnittelet digitaalisen julisteen luokkasi kanssa käyttämällä avoimen lähdekoodin kuvia tai pyydät oppilaita kuvaamaan lyhyitä opetusvideoita, edistät digitaalista luovuutta ja sisällön eettistä käyttöä.</a:t>
            </a:r>
            <a:endParaRPr>
              <a:solidFill>
                <a:schemeClr val="dk1"/>
              </a:solidFill>
            </a:endParaRPr>
          </a:p>
          <a:p>
            <a:pPr indent="0" lvl="0" marL="45720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b="1" lang="en-US">
                <a:solidFill>
                  <a:schemeClr val="accent2"/>
                </a:solidFill>
              </a:rPr>
              <a:t>4. </a:t>
            </a:r>
            <a:r>
              <a:rPr b="1" lang="en-US">
                <a:solidFill>
                  <a:schemeClr val="dk1"/>
                </a:solidFill>
              </a:rPr>
              <a:t>Turvallisuus</a:t>
            </a:r>
            <a:endParaRPr b="1">
              <a:solidFill>
                <a:schemeClr val="dk1"/>
              </a:solidFill>
            </a:endParaRPr>
          </a:p>
          <a:p>
            <a:pPr indent="0" lvl="0" marL="0" rtl="0" algn="l">
              <a:lnSpc>
                <a:spcPct val="100000"/>
              </a:lnSpc>
              <a:spcBef>
                <a:spcPts val="0"/>
              </a:spcBef>
              <a:spcAft>
                <a:spcPts val="0"/>
              </a:spcAft>
              <a:buSzPts val="1800"/>
              <a:buNone/>
            </a:pPr>
            <a:r>
              <a:t/>
            </a:r>
            <a:endParaRPr b="1">
              <a:solidFill>
                <a:schemeClr val="dk1"/>
              </a:solidFill>
            </a:endParaRPr>
          </a:p>
          <a:p>
            <a:pPr indent="0" lvl="0" marL="0" rtl="0" algn="l">
              <a:lnSpc>
                <a:spcPct val="100000"/>
              </a:lnSpc>
              <a:spcBef>
                <a:spcPts val="0"/>
              </a:spcBef>
              <a:spcAft>
                <a:spcPts val="0"/>
              </a:spcAft>
              <a:buSzPts val="1800"/>
              <a:buNone/>
            </a:pPr>
            <a:r>
              <a:rPr lang="en-US">
                <a:solidFill>
                  <a:schemeClr val="dk1"/>
                </a:solidFill>
              </a:rPr>
              <a:t>Digitaalinen turvallisuus on keskeistä hyvinvoinnille. Siihen kuuluu henkilötietojen suojaaminen, digitaalisen terveyden ylläpitäminen (väsymyksen tai liiallisen käytön aiheuttaman stressin välttäminen) ja turvallisen verkkokäyttäytymisen varmistaminen.</a:t>
            </a:r>
            <a:endParaRPr>
              <a:solidFill>
                <a:schemeClr val="dk1"/>
              </a:solidFill>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i="1" lang="en-US">
                <a:solidFill>
                  <a:schemeClr val="dk1"/>
                </a:solidFill>
              </a:rPr>
              <a:t>Esimerkki: </a:t>
            </a:r>
            <a:r>
              <a:rPr lang="en-US">
                <a:solidFill>
                  <a:schemeClr val="dk1"/>
                </a:solidFill>
              </a:rPr>
              <a:t>Oppilaiden opettaminen yksityisyysasetusten säätämiseen, verkkokiusaamisen välttämiseen tai ruututaukojen pitämiseen pitkien verkkoistuntojen aikana heijastaa tätä osaamista käytännössä.</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3ae6d943e68_0_19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262" name="Google Shape;262;g3ae6d943e68_0_19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3.1 DigComp ja PERMA Digital viitekehys</a:t>
            </a:r>
            <a:endParaRPr/>
          </a:p>
        </p:txBody>
      </p:sp>
      <p:sp>
        <p:nvSpPr>
          <p:cNvPr id="263" name="Google Shape;263;g3ae6d943e68_0_192"/>
          <p:cNvSpPr txBox="1"/>
          <p:nvPr>
            <p:ph idx="2" type="body"/>
          </p:nvPr>
        </p:nvSpPr>
        <p:spPr>
          <a:xfrm>
            <a:off x="97975" y="1462681"/>
            <a:ext cx="11944500" cy="2068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a:solidFill>
                  <a:schemeClr val="accent2"/>
                </a:solidFill>
              </a:rPr>
              <a:t>5.</a:t>
            </a:r>
            <a:r>
              <a:rPr b="1" lang="en-US">
                <a:solidFill>
                  <a:schemeClr val="dk1"/>
                </a:solidFill>
              </a:rPr>
              <a:t> Ongelmanratkaisu</a:t>
            </a:r>
            <a:endParaRPr b="1">
              <a:solidFill>
                <a:schemeClr val="dk1"/>
              </a:solidFill>
            </a:endParaRPr>
          </a:p>
          <a:p>
            <a:pPr indent="0" lvl="0" marL="0" rtl="0" algn="l">
              <a:lnSpc>
                <a:spcPct val="100000"/>
              </a:lnSpc>
              <a:spcBef>
                <a:spcPts val="0"/>
              </a:spcBef>
              <a:spcAft>
                <a:spcPts val="0"/>
              </a:spcAft>
              <a:buSzPts val="1800"/>
              <a:buNone/>
            </a:pPr>
            <a:r>
              <a:t/>
            </a:r>
            <a:endParaRPr b="1">
              <a:solidFill>
                <a:schemeClr val="dk1"/>
              </a:solidFill>
            </a:endParaRPr>
          </a:p>
          <a:p>
            <a:pPr indent="0" lvl="0" marL="0" rtl="0" algn="l">
              <a:lnSpc>
                <a:spcPct val="100000"/>
              </a:lnSpc>
              <a:spcBef>
                <a:spcPts val="0"/>
              </a:spcBef>
              <a:spcAft>
                <a:spcPts val="0"/>
              </a:spcAft>
              <a:buSzPts val="1800"/>
              <a:buNone/>
            </a:pPr>
            <a:r>
              <a:rPr lang="en-US">
                <a:solidFill>
                  <a:schemeClr val="dk1"/>
                </a:solidFill>
              </a:rPr>
              <a:t>Tämä alue kannustaa kriittiseen ajatteluun, sopeutumiskykyyn ja innovaatioihin digitaalisissa konteksteissa. Se sisältää teknisten ongelmien tunnistamista, uusien työkalujen kokeilemista ja luovien ratkaisujen löytämistä arkipäivän haasteisiin.</a:t>
            </a:r>
            <a:endParaRPr>
              <a:solidFill>
                <a:schemeClr val="dk1"/>
              </a:solidFill>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i="1" lang="en-US">
                <a:solidFill>
                  <a:schemeClr val="dk1"/>
                </a:solidFill>
              </a:rPr>
              <a:t>Esimerkki:</a:t>
            </a:r>
            <a:r>
              <a:rPr lang="en-US">
                <a:solidFill>
                  <a:schemeClr val="dk1"/>
                </a:solidFill>
              </a:rPr>
              <a:t> Kun ratkaiset luokkahuoneen teknologiaongelman tai etsit uuden sovelluksen opetuksen eriyttämiseksi, mallinnat digitaalista ongelmanratkaisua ja resilienssiä.</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
        <p:nvSpPr>
          <p:cNvPr id="264" name="Google Shape;264;g3ae6d943e68_0_192"/>
          <p:cNvSpPr txBox="1"/>
          <p:nvPr/>
        </p:nvSpPr>
        <p:spPr>
          <a:xfrm>
            <a:off x="1029600" y="4196700"/>
            <a:ext cx="10132800" cy="23334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2100"/>
              <a:buFont typeface="Arial"/>
              <a:buNone/>
            </a:pPr>
            <a:r>
              <a:rPr b="0" i="0" lang="en-US" sz="2100" u="none" cap="none" strike="noStrike">
                <a:solidFill>
                  <a:schemeClr val="dk1"/>
                </a:solidFill>
                <a:latin typeface="Arial"/>
                <a:ea typeface="Arial"/>
                <a:cs typeface="Arial"/>
                <a:sym typeface="Arial"/>
              </a:rPr>
              <a:t>DigComp-viitekehys auttaa sinua paitsi käyttämään teknologiaa tehokkaammin, myös edistämään digitaalista tasapainoa, vastuullisuutta ja itseluottamusta – taitoja, jotka kaikki ovat osa digitaalista hyvinvointia.</a:t>
            </a:r>
            <a:endParaRPr b="0" i="0" sz="2100" u="none" cap="none" strike="noStrike">
              <a:solidFill>
                <a:schemeClr val="dk1"/>
              </a:solidFill>
              <a:latin typeface="Arial"/>
              <a:ea typeface="Arial"/>
              <a:cs typeface="Arial"/>
              <a:sym typeface="Arial"/>
            </a:endParaRPr>
          </a:p>
          <a:p>
            <a:pPr indent="0" lvl="0" marL="0" marR="0" rtl="0" algn="ctr">
              <a:lnSpc>
                <a:spcPct val="107000"/>
              </a:lnSpc>
              <a:spcBef>
                <a:spcPts val="1400"/>
              </a:spcBef>
              <a:spcAft>
                <a:spcPts val="800"/>
              </a:spcAft>
              <a:buClr>
                <a:srgbClr val="000000"/>
              </a:buClr>
              <a:buSzPts val="2100"/>
              <a:buFont typeface="Arial"/>
              <a:buNone/>
            </a:pPr>
            <a:r>
              <a:rPr b="0" i="0" lang="en-US" sz="2100" u="none" cap="none" strike="noStrike">
                <a:solidFill>
                  <a:schemeClr val="dk1"/>
                </a:solidFill>
                <a:latin typeface="Arial"/>
                <a:ea typeface="Arial"/>
                <a:cs typeface="Arial"/>
                <a:sym typeface="Arial"/>
              </a:rPr>
              <a:t>Kehittämällä näitä taitoja annat oppilaillesi mahdollisuuden tulla itsevarmoiksi, tietoisiksi ja eettisiksi digitaalisiksi kansalaisiksi, mikä on PERMA-digitaalisen viitekehyksen keskeinen tavoite.</a:t>
            </a:r>
            <a:endParaRPr b="0" i="0" sz="2100" u="none" cap="none" strike="noStrik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3ae6d943e68_0_19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a:p>
        </p:txBody>
      </p:sp>
      <p:sp>
        <p:nvSpPr>
          <p:cNvPr id="270" name="Google Shape;270;g3ae6d943e68_0_19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3.2 Aktiviteetti- </a:t>
            </a:r>
            <a:r>
              <a:rPr lang="en-US" u="sng">
                <a:solidFill>
                  <a:schemeClr val="hlink"/>
                </a:solidFill>
                <a:hlinkClick r:id="rId3"/>
              </a:rPr>
              <a:t>DigComp</a:t>
            </a:r>
            <a:r>
              <a:rPr lang="en-US"/>
              <a:t> viitekehyksen soveltaminen opetuksessa</a:t>
            </a:r>
            <a:endParaRPr/>
          </a:p>
        </p:txBody>
      </p:sp>
      <p:sp>
        <p:nvSpPr>
          <p:cNvPr id="271" name="Google Shape;271;g3ae6d943e68_0_199"/>
          <p:cNvSpPr txBox="1"/>
          <p:nvPr>
            <p:ph idx="2" type="body"/>
          </p:nvPr>
        </p:nvSpPr>
        <p:spPr>
          <a:xfrm>
            <a:off x="97975" y="1462675"/>
            <a:ext cx="6906600" cy="52179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b="1" lang="en-US">
                <a:solidFill>
                  <a:schemeClr val="dk1"/>
                </a:solidFill>
              </a:rPr>
              <a:t>Vaihe 1</a:t>
            </a:r>
            <a:endParaRPr b="1">
              <a:solidFill>
                <a:schemeClr val="dk1"/>
              </a:solidFill>
            </a:endParaRPr>
          </a:p>
          <a:p>
            <a:pPr indent="0" lvl="0" marL="0" rtl="0" algn="l">
              <a:lnSpc>
                <a:spcPct val="107000"/>
              </a:lnSpc>
              <a:spcBef>
                <a:spcPts val="1400"/>
              </a:spcBef>
              <a:spcAft>
                <a:spcPts val="0"/>
              </a:spcAft>
              <a:buSzPts val="1800"/>
              <a:buNone/>
            </a:pPr>
            <a:r>
              <a:rPr lang="en-US">
                <a:solidFill>
                  <a:schemeClr val="dk1"/>
                </a:solidFill>
              </a:rPr>
              <a:t>Mieti seuraavia kysymyksiä:</a:t>
            </a:r>
            <a:endParaRPr>
              <a:solidFill>
                <a:schemeClr val="dk1"/>
              </a:solidFill>
            </a:endParaRPr>
          </a:p>
          <a:p>
            <a:pPr indent="0" lvl="0" marL="0" rtl="0" algn="l">
              <a:lnSpc>
                <a:spcPct val="107000"/>
              </a:lnSpc>
              <a:spcBef>
                <a:spcPts val="1400"/>
              </a:spcBef>
              <a:spcAft>
                <a:spcPts val="0"/>
              </a:spcAft>
              <a:buSzPts val="1800"/>
              <a:buNone/>
            </a:pPr>
            <a:r>
              <a:rPr lang="en-US">
                <a:solidFill>
                  <a:schemeClr val="dk1"/>
                </a:solidFill>
              </a:rPr>
              <a:t>Sovellanko kaikkia viittä DigComp-viitekehyksen ydinaluetta opetuksessani?</a:t>
            </a:r>
            <a:endParaRPr>
              <a:solidFill>
                <a:schemeClr val="dk1"/>
              </a:solidFill>
            </a:endParaRPr>
          </a:p>
          <a:p>
            <a:pPr indent="0" lvl="0" marL="0" rtl="0" algn="l">
              <a:lnSpc>
                <a:spcPct val="107000"/>
              </a:lnSpc>
              <a:spcBef>
                <a:spcPts val="1400"/>
              </a:spcBef>
              <a:spcAft>
                <a:spcPts val="0"/>
              </a:spcAft>
              <a:buSzPts val="1800"/>
              <a:buNone/>
            </a:pPr>
            <a:r>
              <a:rPr lang="en-US">
                <a:solidFill>
                  <a:schemeClr val="dk1"/>
                </a:solidFill>
              </a:rPr>
              <a:t>Pitäisikö minun parantaa DigComp-viitekehyksen käyttöä opetuksessani? Miten voin saavuttaa tämän?</a:t>
            </a:r>
            <a:endParaRPr>
              <a:solidFill>
                <a:schemeClr val="dk1"/>
              </a:solidFill>
            </a:endParaRPr>
          </a:p>
          <a:p>
            <a:pPr indent="0" lvl="0" marL="0" rtl="0" algn="l">
              <a:lnSpc>
                <a:spcPct val="107000"/>
              </a:lnSpc>
              <a:spcBef>
                <a:spcPts val="1400"/>
              </a:spcBef>
              <a:spcAft>
                <a:spcPts val="0"/>
              </a:spcAft>
              <a:buSzPts val="1800"/>
              <a:buNone/>
            </a:pPr>
            <a:r>
              <a:rPr b="1" lang="en-US">
                <a:solidFill>
                  <a:schemeClr val="dk1"/>
                </a:solidFill>
              </a:rPr>
              <a:t>Vaihe 2</a:t>
            </a:r>
            <a:endParaRPr b="1">
              <a:solidFill>
                <a:schemeClr val="dk1"/>
              </a:solidFill>
            </a:endParaRPr>
          </a:p>
          <a:p>
            <a:pPr indent="0" lvl="0" marL="0" rtl="0" algn="l">
              <a:lnSpc>
                <a:spcPct val="107000"/>
              </a:lnSpc>
              <a:spcBef>
                <a:spcPts val="1400"/>
              </a:spcBef>
              <a:spcAft>
                <a:spcPts val="0"/>
              </a:spcAft>
              <a:buSzPts val="1800"/>
              <a:buNone/>
            </a:pPr>
            <a:r>
              <a:rPr lang="en-US">
                <a:solidFill>
                  <a:schemeClr val="dk1"/>
                </a:solidFill>
              </a:rPr>
              <a:t>Luo paperille dialla näkyvä taulukko uudelleen.</a:t>
            </a:r>
            <a:endParaRPr>
              <a:solidFill>
                <a:schemeClr val="dk1"/>
              </a:solidFill>
            </a:endParaRPr>
          </a:p>
          <a:p>
            <a:pPr indent="0" lvl="0" marL="0" rtl="0" algn="l">
              <a:lnSpc>
                <a:spcPct val="107000"/>
              </a:lnSpc>
              <a:spcBef>
                <a:spcPts val="1400"/>
              </a:spcBef>
              <a:spcAft>
                <a:spcPts val="0"/>
              </a:spcAft>
              <a:buSzPts val="1800"/>
              <a:buNone/>
            </a:pPr>
            <a:r>
              <a:rPr b="1" lang="en-US">
                <a:solidFill>
                  <a:schemeClr val="dk1"/>
                </a:solidFill>
              </a:rPr>
              <a:t>Vaihe 3</a:t>
            </a:r>
            <a:endParaRPr b="1">
              <a:solidFill>
                <a:schemeClr val="dk1"/>
              </a:solidFill>
            </a:endParaRPr>
          </a:p>
          <a:p>
            <a:pPr indent="0" lvl="0" marL="0" rtl="0" algn="l">
              <a:lnSpc>
                <a:spcPct val="107000"/>
              </a:lnSpc>
              <a:spcBef>
                <a:spcPts val="1400"/>
              </a:spcBef>
              <a:spcAft>
                <a:spcPts val="0"/>
              </a:spcAft>
              <a:buSzPts val="1800"/>
              <a:buNone/>
            </a:pPr>
            <a:r>
              <a:rPr lang="en-US">
                <a:solidFill>
                  <a:schemeClr val="dk1"/>
                </a:solidFill>
              </a:rPr>
              <a:t>Kirjoita yksi esimerkki siitä, miten toteutat DigComp-viitekehyksen ydinalueen opetuksessasi</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272" name="Google Shape;272;g3ae6d943e68_0_199"/>
          <p:cNvPicPr preferRelativeResize="0"/>
          <p:nvPr/>
        </p:nvPicPr>
        <p:blipFill rotWithShape="1">
          <a:blip r:embed="rId4">
            <a:alphaModFix/>
          </a:blip>
          <a:srcRect b="0" l="0" r="0" t="0"/>
          <a:stretch/>
        </p:blipFill>
        <p:spPr>
          <a:xfrm>
            <a:off x="6785700" y="3120675"/>
            <a:ext cx="5406300" cy="2575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3ae6d943e68_0_23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278" name="Google Shape;278;g3ae6d943e68_0_23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3.3 LifeComp (Life Competences) viitekehys</a:t>
            </a:r>
            <a:endParaRPr/>
          </a:p>
        </p:txBody>
      </p:sp>
      <p:sp>
        <p:nvSpPr>
          <p:cNvPr id="279" name="Google Shape;279;g3ae6d943e68_0_23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u="sng">
                <a:solidFill>
                  <a:schemeClr val="hlink"/>
                </a:solidFill>
                <a:hlinkClick r:id="rId3"/>
              </a:rPr>
              <a:t>Personal, Social and learning to learn competence (ANI International)</a:t>
            </a:r>
            <a:r>
              <a:rPr lang="en-US">
                <a:solidFill>
                  <a:schemeClr val="dk1"/>
                </a:solidFill>
              </a:rPr>
              <a:t>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280" name="Google Shape;280;g3ae6d943e68_0_239" title="Personal, Social and learning to learn competence (ANI International)">
            <a:hlinkClick r:id="rId4"/>
          </p:cNvPr>
          <p:cNvPicPr preferRelativeResize="0"/>
          <p:nvPr/>
        </p:nvPicPr>
        <p:blipFill rotWithShape="1">
          <a:blip r:embed="rId5">
            <a:alphaModFix/>
          </a:blip>
          <a:srcRect b="0" l="0" r="0" t="0"/>
          <a:stretch/>
        </p:blipFill>
        <p:spPr>
          <a:xfrm>
            <a:off x="2625375" y="2169600"/>
            <a:ext cx="6889700" cy="3875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3ae6d943e68_0_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Oppimistavoitteet</a:t>
            </a:r>
            <a:endParaRPr/>
          </a:p>
        </p:txBody>
      </p:sp>
      <p:sp>
        <p:nvSpPr>
          <p:cNvPr id="78" name="Google Shape;78;g3ae6d943e68_0_0"/>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u="sng">
                <a:solidFill>
                  <a:srgbClr val="000000"/>
                </a:solidFill>
              </a:rPr>
              <a:t>Unit 1.1</a:t>
            </a:r>
            <a:endParaRPr>
              <a:solidFill>
                <a:srgbClr val="000000"/>
              </a:solidFill>
            </a:endParaRPr>
          </a:p>
          <a:p>
            <a:pPr indent="-336550" lvl="0" marL="457200" rtl="0" algn="l">
              <a:lnSpc>
                <a:spcPct val="107000"/>
              </a:lnSpc>
              <a:spcBef>
                <a:spcPts val="0"/>
              </a:spcBef>
              <a:spcAft>
                <a:spcPts val="0"/>
              </a:spcAft>
              <a:buClr>
                <a:srgbClr val="AA87FF"/>
              </a:buClr>
              <a:buSzPts val="1700"/>
              <a:buChar char="●"/>
            </a:pPr>
            <a:r>
              <a:rPr lang="en-US">
                <a:solidFill>
                  <a:srgbClr val="000000"/>
                </a:solidFill>
              </a:rPr>
              <a:t>Tunnista ja kuvaile hyvinvoinnin keskeisiä osatekijöitä: fyysinen, henkinen, emotionaalinen ja sosiaalinen terveys sekä niiden yhteys digitaaliseen hyvinvointiin.</a:t>
            </a:r>
            <a:endParaRPr>
              <a:solidFill>
                <a:srgbClr val="000000"/>
              </a:solidFill>
            </a:endParaRPr>
          </a:p>
          <a:p>
            <a:pPr indent="-336550" lvl="0" marL="457200" rtl="0" algn="l">
              <a:lnSpc>
                <a:spcPct val="107000"/>
              </a:lnSpc>
              <a:spcBef>
                <a:spcPts val="0"/>
              </a:spcBef>
              <a:spcAft>
                <a:spcPts val="0"/>
              </a:spcAft>
              <a:buClr>
                <a:srgbClr val="AA87FF"/>
              </a:buClr>
              <a:buSzPts val="1700"/>
              <a:buFont typeface="Arial"/>
              <a:buChar char="●"/>
            </a:pPr>
            <a:r>
              <a:rPr lang="en-US">
                <a:solidFill>
                  <a:srgbClr val="000000"/>
                </a:solidFill>
              </a:rPr>
              <a:t>Tunnista positiiviset ja negatiiviset digitaaliset ja ei-digitaaliset vaikutukset yläasteen ja toisen asteen koulutuksen oppilaisiin.</a:t>
            </a:r>
            <a:endParaRPr>
              <a:solidFill>
                <a:srgbClr val="000000"/>
              </a:solidFill>
            </a:endParaRPr>
          </a:p>
          <a:p>
            <a:pPr indent="0" lvl="0" marL="0" rtl="0" algn="l">
              <a:lnSpc>
                <a:spcPct val="100000"/>
              </a:lnSpc>
              <a:spcBef>
                <a:spcPts val="800"/>
              </a:spcBef>
              <a:spcAft>
                <a:spcPts val="0"/>
              </a:spcAft>
              <a:buSzPts val="1800"/>
              <a:buNone/>
            </a:pPr>
            <a:r>
              <a:t/>
            </a:r>
            <a:endParaRPr b="1" u="sng">
              <a:solidFill>
                <a:srgbClr val="000000"/>
              </a:solidFill>
            </a:endParaRPr>
          </a:p>
          <a:p>
            <a:pPr indent="0" lvl="0" marL="0" rtl="0" algn="l">
              <a:lnSpc>
                <a:spcPct val="100000"/>
              </a:lnSpc>
              <a:spcBef>
                <a:spcPts val="0"/>
              </a:spcBef>
              <a:spcAft>
                <a:spcPts val="0"/>
              </a:spcAft>
              <a:buSzPts val="1800"/>
              <a:buNone/>
            </a:pPr>
            <a:r>
              <a:rPr b="1" lang="en-US" u="sng">
                <a:solidFill>
                  <a:srgbClr val="000000"/>
                </a:solidFill>
              </a:rPr>
              <a:t>Unit 1.2</a:t>
            </a:r>
            <a:endParaRPr u="sng">
              <a:solidFill>
                <a:srgbClr val="000000"/>
              </a:solidFill>
            </a:endParaRPr>
          </a:p>
          <a:p>
            <a:pPr indent="-342900" lvl="0" marL="457200" rtl="0" algn="l">
              <a:lnSpc>
                <a:spcPct val="107000"/>
              </a:lnSpc>
              <a:spcBef>
                <a:spcPts val="0"/>
              </a:spcBef>
              <a:spcAft>
                <a:spcPts val="0"/>
              </a:spcAft>
              <a:buClr>
                <a:schemeClr val="accent2"/>
              </a:buClr>
              <a:buSzPts val="1800"/>
              <a:buChar char="●"/>
            </a:pPr>
            <a:r>
              <a:rPr lang="en-US">
                <a:solidFill>
                  <a:srgbClr val="000000"/>
                </a:solidFill>
              </a:rPr>
              <a:t>Tunnista viisi PERMA-elementtiä: positiiviset tunteet, sitoutuminen, ihmissuhteet, merkitys ja saavutukset.</a:t>
            </a:r>
            <a:endParaRPr>
              <a:solidFill>
                <a:srgbClr val="000000"/>
              </a:solidFill>
            </a:endParaRPr>
          </a:p>
          <a:p>
            <a:pPr indent="-342900" lvl="0" marL="457200" rtl="0" algn="l">
              <a:lnSpc>
                <a:spcPct val="107000"/>
              </a:lnSpc>
              <a:spcBef>
                <a:spcPts val="0"/>
              </a:spcBef>
              <a:spcAft>
                <a:spcPts val="0"/>
              </a:spcAft>
              <a:buClr>
                <a:schemeClr val="accent2"/>
              </a:buClr>
              <a:buSzPts val="1800"/>
              <a:buChar char="●"/>
            </a:pPr>
            <a:r>
              <a:rPr lang="en-US">
                <a:solidFill>
                  <a:srgbClr val="000000"/>
                </a:solidFill>
              </a:rPr>
              <a:t>Erota PERMA-elementtien ainutlaatuiset vaikutukset kokonaisvaltaiseen hyvinvointiin.</a:t>
            </a:r>
            <a:endParaRPr>
              <a:solidFill>
                <a:srgbClr val="000000"/>
              </a:solidFill>
            </a:endParaRPr>
          </a:p>
          <a:p>
            <a:pPr indent="0" lvl="0" marL="0" rtl="0" algn="l">
              <a:lnSpc>
                <a:spcPct val="107000"/>
              </a:lnSpc>
              <a:spcBef>
                <a:spcPts val="0"/>
              </a:spcBef>
              <a:spcAft>
                <a:spcPts val="0"/>
              </a:spcAft>
              <a:buSzPts val="1800"/>
              <a:buNone/>
            </a:pPr>
            <a:r>
              <a:t/>
            </a:r>
            <a:endParaRPr>
              <a:solidFill>
                <a:srgbClr val="000000"/>
              </a:solidFill>
            </a:endParaRPr>
          </a:p>
          <a:p>
            <a:pPr indent="0" lvl="0" marL="0" rtl="0" algn="l">
              <a:lnSpc>
                <a:spcPct val="100000"/>
              </a:lnSpc>
              <a:spcBef>
                <a:spcPts val="800"/>
              </a:spcBef>
              <a:spcAft>
                <a:spcPts val="0"/>
              </a:spcAft>
              <a:buSzPts val="1800"/>
              <a:buNone/>
            </a:pPr>
            <a:r>
              <a:rPr b="1" lang="en-US" u="sng">
                <a:solidFill>
                  <a:srgbClr val="000000"/>
                </a:solidFill>
              </a:rPr>
              <a:t>Unit 1.3</a:t>
            </a:r>
            <a:br>
              <a:rPr lang="en-US" u="sng">
                <a:solidFill>
                  <a:srgbClr val="000000"/>
                </a:solidFill>
              </a:rPr>
            </a:br>
            <a:endParaRPr>
              <a:solidFill>
                <a:srgbClr val="000000"/>
              </a:solidFill>
            </a:endParaRPr>
          </a:p>
          <a:p>
            <a:pPr indent="-342900" lvl="0" marL="457200" rtl="0" algn="l">
              <a:lnSpc>
                <a:spcPct val="107000"/>
              </a:lnSpc>
              <a:spcBef>
                <a:spcPts val="800"/>
              </a:spcBef>
              <a:spcAft>
                <a:spcPts val="0"/>
              </a:spcAft>
              <a:buClr>
                <a:schemeClr val="accent2"/>
              </a:buClr>
              <a:buSzPts val="1800"/>
              <a:buChar char="●"/>
            </a:pPr>
            <a:r>
              <a:rPr lang="en-US"/>
              <a:t>Tunnista DigComp- ja LifeComp-viitekehysten periaatteet ja havainnollista niiden yhteydet hyvinvointiin.</a:t>
            </a:r>
            <a:endParaRPr/>
          </a:p>
          <a:p>
            <a:pPr indent="-342900" lvl="0" marL="457200" rtl="0" algn="l">
              <a:lnSpc>
                <a:spcPct val="107000"/>
              </a:lnSpc>
              <a:spcBef>
                <a:spcPts val="800"/>
              </a:spcBef>
              <a:spcAft>
                <a:spcPts val="0"/>
              </a:spcAft>
              <a:buClr>
                <a:schemeClr val="accent2"/>
              </a:buClr>
              <a:buSzPts val="1800"/>
              <a:buFont typeface="Arial"/>
              <a:buChar char="●"/>
            </a:pPr>
            <a:r>
              <a:rPr lang="en-US"/>
              <a:t>Yhdistä nämä kolme viitekehystä ja muotoile integroitu PERMA-Digital-malli.</a:t>
            </a:r>
            <a:endParaRPr/>
          </a:p>
          <a:p>
            <a:pPr indent="0" lvl="0" marL="0" rtl="0" algn="l">
              <a:lnSpc>
                <a:spcPct val="100000"/>
              </a:lnSpc>
              <a:spcBef>
                <a:spcPts val="800"/>
              </a:spcBef>
              <a:spcAft>
                <a:spcPts val="0"/>
              </a:spcAft>
              <a:buSzPts val="1800"/>
              <a:buNone/>
            </a:pPr>
            <a:r>
              <a:rPr b="1" lang="en-US" u="sng">
                <a:solidFill>
                  <a:srgbClr val="000000"/>
                </a:solidFill>
              </a:rPr>
              <a:t>Unit 1.4</a:t>
            </a:r>
            <a:br>
              <a:rPr lang="en-US" u="sng">
                <a:solidFill>
                  <a:srgbClr val="000000"/>
                </a:solidFill>
              </a:rPr>
            </a:br>
            <a:endParaRPr>
              <a:solidFill>
                <a:srgbClr val="000000"/>
              </a:solidFill>
            </a:endParaRPr>
          </a:p>
          <a:p>
            <a:pPr indent="-336550" lvl="0" marL="457200" rtl="0" algn="l">
              <a:lnSpc>
                <a:spcPct val="107000"/>
              </a:lnSpc>
              <a:spcBef>
                <a:spcPts val="0"/>
              </a:spcBef>
              <a:spcAft>
                <a:spcPts val="0"/>
              </a:spcAft>
              <a:buClr>
                <a:schemeClr val="accent2"/>
              </a:buClr>
              <a:buSzPts val="1700"/>
              <a:buChar char="●"/>
            </a:pPr>
            <a:r>
              <a:rPr lang="en-US">
                <a:solidFill>
                  <a:srgbClr val="000000"/>
                </a:solidFill>
              </a:rPr>
              <a:t>Analysoi PERMA:n osa-alueita suhteessa DigComp- ja LifeComp-viitekehyksiin.</a:t>
            </a:r>
            <a:endParaRPr>
              <a:solidFill>
                <a:srgbClr val="000000"/>
              </a:solidFill>
            </a:endParaRPr>
          </a:p>
          <a:p>
            <a:pPr indent="-336550" lvl="0" marL="457200" rtl="0" algn="l">
              <a:lnSpc>
                <a:spcPct val="107000"/>
              </a:lnSpc>
              <a:spcBef>
                <a:spcPts val="800"/>
              </a:spcBef>
              <a:spcAft>
                <a:spcPts val="800"/>
              </a:spcAft>
              <a:buClr>
                <a:schemeClr val="accent2"/>
              </a:buClr>
              <a:buSzPts val="1700"/>
              <a:buFont typeface="Arial"/>
              <a:buChar char="●"/>
            </a:pPr>
            <a:r>
              <a:rPr lang="en-US">
                <a:solidFill>
                  <a:srgbClr val="000000"/>
                </a:solidFill>
              </a:rPr>
              <a:t>Yhdistä integroidun PERMA-Digital-malliksi</a:t>
            </a:r>
            <a:endParaRPr>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3ae6d943e68_0_20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a:p>
        </p:txBody>
      </p:sp>
      <p:sp>
        <p:nvSpPr>
          <p:cNvPr id="286" name="Google Shape;286;g3ae6d943e68_0_20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3.3 LifeComp viitekehys</a:t>
            </a:r>
            <a:endParaRPr/>
          </a:p>
        </p:txBody>
      </p:sp>
      <p:sp>
        <p:nvSpPr>
          <p:cNvPr id="287" name="Google Shape;287;g3ae6d943e68_0_208"/>
          <p:cNvSpPr txBox="1"/>
          <p:nvPr>
            <p:ph idx="2" type="body"/>
          </p:nvPr>
        </p:nvSpPr>
        <p:spPr>
          <a:xfrm>
            <a:off x="97975" y="1462675"/>
            <a:ext cx="11944500" cy="423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lang="en-US">
                <a:solidFill>
                  <a:schemeClr val="dk1"/>
                </a:solidFill>
              </a:rPr>
              <a:t>Koulutuksen yhteydessä LifeComp kannustaa opettajia katsomaan teknisten taitojen ulkopuolelle ja edistämään kokonaisvaltaista kehitystä.</a:t>
            </a:r>
            <a:endParaRPr>
              <a:solidFill>
                <a:schemeClr val="dk1"/>
              </a:solidFill>
            </a:endParaRPr>
          </a:p>
          <a:p>
            <a:pPr indent="0" lvl="0" marL="0" rtl="0" algn="l">
              <a:lnSpc>
                <a:spcPct val="115000"/>
              </a:lnSpc>
              <a:spcBef>
                <a:spcPts val="1200"/>
              </a:spcBef>
              <a:spcAft>
                <a:spcPts val="0"/>
              </a:spcAft>
              <a:buSzPts val="1800"/>
              <a:buNone/>
            </a:pPr>
            <a:r>
              <a:rPr lang="en-US">
                <a:solidFill>
                  <a:schemeClr val="dk1"/>
                </a:solidFill>
              </a:rPr>
              <a:t>Se tukee tunteiden säätelyä, elinikäistä oppimista ja eettistä osallistumista digitaalisiin yhteisöihin, jotka kaikki ovat ratkaisevan tärkeitä PERMA-Digital-lähestymistavalle digitaalisissa tiloissa kukoistamiseksi.</a:t>
            </a:r>
            <a:endParaRPr>
              <a:solidFill>
                <a:schemeClr val="dk1"/>
              </a:solidFill>
            </a:endParaRPr>
          </a:p>
          <a:p>
            <a:pPr indent="0" lvl="0" marL="0" rtl="0" algn="l">
              <a:lnSpc>
                <a:spcPct val="115000"/>
              </a:lnSpc>
              <a:spcBef>
                <a:spcPts val="1200"/>
              </a:spcBef>
              <a:spcAft>
                <a:spcPts val="0"/>
              </a:spcAft>
              <a:buSzPts val="1800"/>
              <a:buNone/>
            </a:pPr>
            <a:r>
              <a:rPr lang="en-US">
                <a:solidFill>
                  <a:schemeClr val="dk1"/>
                </a:solidFill>
              </a:rPr>
              <a:t>LifeCompin osaamiskehys kuvaa yhdeksän osaamista, jotka on jaettu kolmeen osa-alueeseen:</a:t>
            </a:r>
            <a:endParaRPr>
              <a:solidFill>
                <a:schemeClr val="dk1"/>
              </a:solidFill>
            </a:endParaRPr>
          </a:p>
          <a:p>
            <a:pPr indent="0" lvl="0" marL="0" rtl="0" algn="l">
              <a:lnSpc>
                <a:spcPct val="115000"/>
              </a:lnSpc>
              <a:spcBef>
                <a:spcPts val="0"/>
              </a:spcBef>
              <a:spcAft>
                <a:spcPts val="0"/>
              </a:spcAft>
              <a:buSzPts val="1800"/>
              <a:buNone/>
            </a:pPr>
            <a:r>
              <a:t/>
            </a:r>
            <a:endParaRPr>
              <a:solidFill>
                <a:srgbClr val="000000"/>
              </a:solidFill>
            </a:endParaRPr>
          </a:p>
          <a:p>
            <a:pPr indent="-342900" lvl="0" marL="457200" rtl="0" algn="l">
              <a:lnSpc>
                <a:spcPct val="115000"/>
              </a:lnSpc>
              <a:spcBef>
                <a:spcPts val="0"/>
              </a:spcBef>
              <a:spcAft>
                <a:spcPts val="0"/>
              </a:spcAft>
              <a:buClr>
                <a:schemeClr val="accent2"/>
              </a:buClr>
              <a:buSzPts val="1800"/>
              <a:buChar char="●"/>
            </a:pPr>
            <a:r>
              <a:rPr lang="en-US">
                <a:solidFill>
                  <a:schemeClr val="dk1"/>
                </a:solidFill>
              </a:rPr>
              <a:t>Henkilökohtainen</a:t>
            </a:r>
            <a:endParaRPr>
              <a:solidFill>
                <a:schemeClr val="dk1"/>
              </a:solidFill>
            </a:endParaRPr>
          </a:p>
          <a:p>
            <a:pPr indent="-342900" lvl="0" marL="457200" rtl="0" algn="l">
              <a:lnSpc>
                <a:spcPct val="115000"/>
              </a:lnSpc>
              <a:spcBef>
                <a:spcPts val="0"/>
              </a:spcBef>
              <a:spcAft>
                <a:spcPts val="0"/>
              </a:spcAft>
              <a:buClr>
                <a:schemeClr val="accent2"/>
              </a:buClr>
              <a:buSzPts val="1800"/>
              <a:buChar char="●"/>
            </a:pPr>
            <a:r>
              <a:rPr lang="en-US">
                <a:solidFill>
                  <a:schemeClr val="dk1"/>
                </a:solidFill>
              </a:rPr>
              <a:t>Sosiaalinen</a:t>
            </a:r>
            <a:endParaRPr>
              <a:solidFill>
                <a:schemeClr val="dk1"/>
              </a:solidFill>
            </a:endParaRPr>
          </a:p>
          <a:p>
            <a:pPr indent="-342900" lvl="0" marL="457200" rtl="0" algn="l">
              <a:lnSpc>
                <a:spcPct val="115000"/>
              </a:lnSpc>
              <a:spcBef>
                <a:spcPts val="0"/>
              </a:spcBef>
              <a:spcAft>
                <a:spcPts val="0"/>
              </a:spcAft>
              <a:buClr>
                <a:schemeClr val="accent2"/>
              </a:buClr>
              <a:buSzPts val="1800"/>
              <a:buChar char="●"/>
            </a:pPr>
            <a:r>
              <a:rPr lang="en-US">
                <a:solidFill>
                  <a:schemeClr val="dk1"/>
                </a:solidFill>
              </a:rPr>
              <a:t>Oppimaan oppiminen</a:t>
            </a:r>
            <a:endParaRPr>
              <a:solidFill>
                <a:srgbClr val="000000"/>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3ae6d943e68_0_21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a:p>
        </p:txBody>
      </p:sp>
      <p:sp>
        <p:nvSpPr>
          <p:cNvPr id="293" name="Google Shape;293;g3ae6d943e68_0_21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3.3 LifeComp viitekehys</a:t>
            </a:r>
            <a:endParaRPr/>
          </a:p>
        </p:txBody>
      </p:sp>
      <p:sp>
        <p:nvSpPr>
          <p:cNvPr id="294" name="Google Shape;294;g3ae6d943e68_0_215"/>
          <p:cNvSpPr txBox="1"/>
          <p:nvPr>
            <p:ph idx="2" type="body"/>
          </p:nvPr>
        </p:nvSpPr>
        <p:spPr>
          <a:xfrm>
            <a:off x="97975" y="1462675"/>
            <a:ext cx="11944500" cy="423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295" name="Google Shape;295;g3ae6d943e68_0_215"/>
          <p:cNvPicPr preferRelativeResize="0"/>
          <p:nvPr/>
        </p:nvPicPr>
        <p:blipFill rotWithShape="1">
          <a:blip r:embed="rId3">
            <a:alphaModFix/>
          </a:blip>
          <a:srcRect b="0" l="0" r="0" t="0"/>
          <a:stretch/>
        </p:blipFill>
        <p:spPr>
          <a:xfrm>
            <a:off x="1785925" y="1299513"/>
            <a:ext cx="8620125" cy="4714875"/>
          </a:xfrm>
          <a:prstGeom prst="rect">
            <a:avLst/>
          </a:prstGeom>
          <a:noFill/>
          <a:ln>
            <a:noFill/>
          </a:ln>
        </p:spPr>
      </p:pic>
      <p:pic>
        <p:nvPicPr>
          <p:cNvPr id="296" name="Google Shape;296;g3ae6d943e68_0_215"/>
          <p:cNvPicPr preferRelativeResize="0"/>
          <p:nvPr/>
        </p:nvPicPr>
        <p:blipFill rotWithShape="1">
          <a:blip r:embed="rId4">
            <a:alphaModFix/>
          </a:blip>
          <a:srcRect b="0" l="0" r="0" t="0"/>
          <a:stretch/>
        </p:blipFill>
        <p:spPr>
          <a:xfrm>
            <a:off x="1774450" y="6014400"/>
            <a:ext cx="8591550" cy="1028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ae6d943e68_0_22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a:p>
        </p:txBody>
      </p:sp>
      <p:sp>
        <p:nvSpPr>
          <p:cNvPr id="302" name="Google Shape;302;g3ae6d943e68_0_228"/>
          <p:cNvSpPr txBox="1"/>
          <p:nvPr>
            <p:ph idx="2" type="body"/>
          </p:nvPr>
        </p:nvSpPr>
        <p:spPr>
          <a:xfrm>
            <a:off x="6096000" y="1462676"/>
            <a:ext cx="5910900" cy="23991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sz="1600"/>
              <a:t>Sosiaalinen</a:t>
            </a:r>
            <a:endParaRPr b="1" sz="1600"/>
          </a:p>
          <a:p>
            <a:pPr indent="0" lvl="0" marL="0" rtl="0" algn="l">
              <a:lnSpc>
                <a:spcPct val="107000"/>
              </a:lnSpc>
              <a:spcBef>
                <a:spcPts val="0"/>
              </a:spcBef>
              <a:spcAft>
                <a:spcPts val="0"/>
              </a:spcAft>
              <a:buSzPts val="1800"/>
              <a:buNone/>
            </a:pPr>
            <a:r>
              <a:t/>
            </a:r>
            <a:endParaRPr b="1" sz="1600"/>
          </a:p>
          <a:p>
            <a:pPr indent="0" lvl="0" marL="0" rtl="0" algn="l">
              <a:lnSpc>
                <a:spcPct val="107000"/>
              </a:lnSpc>
              <a:spcBef>
                <a:spcPts val="0"/>
              </a:spcBef>
              <a:spcAft>
                <a:spcPts val="0"/>
              </a:spcAft>
              <a:buSzPts val="1800"/>
              <a:buNone/>
            </a:pPr>
            <a:r>
              <a:rPr lang="en-US" sz="1500"/>
              <a:t>Painottaa empatiaa, kommunikaatiota, yhteistyötä ja konfliktien ratkaisua.</a:t>
            </a:r>
            <a:endParaRPr sz="1500"/>
          </a:p>
          <a:p>
            <a:pPr indent="0" lvl="0" marL="0" rtl="0" algn="l">
              <a:lnSpc>
                <a:spcPct val="107000"/>
              </a:lnSpc>
              <a:spcBef>
                <a:spcPts val="0"/>
              </a:spcBef>
              <a:spcAft>
                <a:spcPts val="0"/>
              </a:spcAft>
              <a:buSzPts val="1800"/>
              <a:buNone/>
            </a:pPr>
            <a:r>
              <a:rPr lang="en-US" sz="1500"/>
              <a:t>Se valmistaa yksilöitä osallistumaan kunnioittavasti ja rakentavasti monimuotoisissa digitaalisissa yhteisöissä.</a:t>
            </a:r>
            <a:endParaRPr sz="1500"/>
          </a:p>
          <a:p>
            <a:pPr indent="0" lvl="0" marL="0" rtl="0" algn="l">
              <a:lnSpc>
                <a:spcPct val="107000"/>
              </a:lnSpc>
              <a:spcBef>
                <a:spcPts val="0"/>
              </a:spcBef>
              <a:spcAft>
                <a:spcPts val="0"/>
              </a:spcAft>
              <a:buSzPts val="1800"/>
              <a:buNone/>
            </a:pPr>
            <a:r>
              <a:t/>
            </a:r>
            <a:endParaRPr sz="1500"/>
          </a:p>
          <a:p>
            <a:pPr indent="0" lvl="0" marL="0" rtl="0" algn="l">
              <a:lnSpc>
                <a:spcPct val="107000"/>
              </a:lnSpc>
              <a:spcBef>
                <a:spcPts val="0"/>
              </a:spcBef>
              <a:spcAft>
                <a:spcPts val="0"/>
              </a:spcAft>
              <a:buSzPts val="1800"/>
              <a:buNone/>
            </a:pPr>
            <a:r>
              <a:rPr i="1" lang="en-US" sz="1500"/>
              <a:t>Esimerkki: </a:t>
            </a:r>
            <a:r>
              <a:rPr lang="en-US" sz="1500"/>
              <a:t>Oppilaiden kannustaminen keskustelemaan eri näkökulmista verkkofoorumeilla tai työskentelemään yhdessä kunnioittavasti ryhmäprojekteissa.</a:t>
            </a:r>
            <a:endParaRPr sz="1500"/>
          </a:p>
          <a:p>
            <a:pPr indent="0" lvl="0" marL="0" rtl="0" algn="l">
              <a:lnSpc>
                <a:spcPct val="90000"/>
              </a:lnSpc>
              <a:spcBef>
                <a:spcPts val="0"/>
              </a:spcBef>
              <a:spcAft>
                <a:spcPts val="0"/>
              </a:spcAft>
              <a:buClr>
                <a:schemeClr val="dk2"/>
              </a:buClr>
              <a:buSzPts val="1800"/>
              <a:buNone/>
            </a:pPr>
            <a:r>
              <a:t/>
            </a:r>
            <a:endParaRPr sz="1600"/>
          </a:p>
          <a:p>
            <a:pPr indent="0" lvl="0" marL="0" rtl="0" algn="l">
              <a:lnSpc>
                <a:spcPct val="90000"/>
              </a:lnSpc>
              <a:spcBef>
                <a:spcPts val="0"/>
              </a:spcBef>
              <a:spcAft>
                <a:spcPts val="0"/>
              </a:spcAft>
              <a:buClr>
                <a:schemeClr val="dk2"/>
              </a:buClr>
              <a:buSzPts val="1800"/>
              <a:buNone/>
            </a:pPr>
            <a:r>
              <a:t/>
            </a:r>
            <a:endParaRPr sz="1600"/>
          </a:p>
        </p:txBody>
      </p:sp>
      <p:sp>
        <p:nvSpPr>
          <p:cNvPr id="303" name="Google Shape;303;g3ae6d943e68_0_228"/>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3.3 LifeComp viitekehys</a:t>
            </a:r>
            <a:endParaRPr/>
          </a:p>
        </p:txBody>
      </p:sp>
      <p:sp>
        <p:nvSpPr>
          <p:cNvPr id="304" name="Google Shape;304;g3ae6d943e68_0_228"/>
          <p:cNvSpPr txBox="1"/>
          <p:nvPr>
            <p:ph idx="2" type="body"/>
          </p:nvPr>
        </p:nvSpPr>
        <p:spPr>
          <a:xfrm>
            <a:off x="185100" y="1544400"/>
            <a:ext cx="5910900" cy="26568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b="1" lang="en-US" sz="1600"/>
              <a:t>Henkilökohtainen</a:t>
            </a:r>
            <a:endParaRPr b="1" sz="1600"/>
          </a:p>
          <a:p>
            <a:pPr indent="0" lvl="0" marL="0" rtl="0" algn="l">
              <a:lnSpc>
                <a:spcPct val="107000"/>
              </a:lnSpc>
              <a:spcBef>
                <a:spcPts val="1200"/>
              </a:spcBef>
              <a:spcAft>
                <a:spcPts val="0"/>
              </a:spcAft>
              <a:buSzPts val="1800"/>
              <a:buNone/>
            </a:pPr>
            <a:r>
              <a:rPr lang="en-US" sz="1500"/>
              <a:t>Keskittyy itsetuntemukseen, itsesäätelyyn, sopeutumiskykyyn ja hyvinvointiin (fyysinen, henkinen ja emotionaalinen).</a:t>
            </a:r>
            <a:endParaRPr sz="1500"/>
          </a:p>
          <a:p>
            <a:pPr indent="0" lvl="0" marL="0" rtl="0" algn="l">
              <a:lnSpc>
                <a:spcPct val="107000"/>
              </a:lnSpc>
              <a:spcBef>
                <a:spcPts val="1200"/>
              </a:spcBef>
              <a:spcAft>
                <a:spcPts val="0"/>
              </a:spcAft>
              <a:buSzPts val="1800"/>
              <a:buNone/>
            </a:pPr>
            <a:r>
              <a:rPr lang="en-US" sz="1500"/>
              <a:t>Se sisältää omien vahvuuksien ja tunteiden tunnistamisen, stressinhallinnan ja terveen ajattelutavan kehittämisen muutosta ja epävarmuutta kohtaan.</a:t>
            </a:r>
            <a:endParaRPr b="1" sz="1500"/>
          </a:p>
          <a:p>
            <a:pPr indent="0" lvl="0" marL="0" rtl="0" algn="l">
              <a:lnSpc>
                <a:spcPct val="107000"/>
              </a:lnSpc>
              <a:spcBef>
                <a:spcPts val="1200"/>
              </a:spcBef>
              <a:spcAft>
                <a:spcPts val="0"/>
              </a:spcAft>
              <a:buSzPts val="1800"/>
              <a:buNone/>
            </a:pPr>
            <a:r>
              <a:rPr i="1" lang="en-US" sz="1500"/>
              <a:t>Esimerkki: </a:t>
            </a:r>
            <a:r>
              <a:rPr lang="en-US" sz="1500"/>
              <a:t>Opettajat harjoittavat tietoista läsnäoloa tai reflektiota ylläpitääkseen emotionaalista tasapainoa ennen kuin reagoivat haastaviin luokkatilanteisiin.</a:t>
            </a:r>
            <a:endParaRPr sz="1500"/>
          </a:p>
          <a:p>
            <a:pPr indent="0" lvl="0" marL="0" rtl="0" algn="l">
              <a:lnSpc>
                <a:spcPct val="90000"/>
              </a:lnSpc>
              <a:spcBef>
                <a:spcPts val="0"/>
              </a:spcBef>
              <a:spcAft>
                <a:spcPts val="0"/>
              </a:spcAft>
              <a:buClr>
                <a:schemeClr val="dk2"/>
              </a:buClr>
              <a:buSzPts val="1800"/>
              <a:buNone/>
            </a:pPr>
            <a:r>
              <a:t/>
            </a:r>
            <a:endParaRPr sz="1600"/>
          </a:p>
          <a:p>
            <a:pPr indent="0" lvl="0" marL="0" rtl="0" algn="l">
              <a:lnSpc>
                <a:spcPct val="90000"/>
              </a:lnSpc>
              <a:spcBef>
                <a:spcPts val="0"/>
              </a:spcBef>
              <a:spcAft>
                <a:spcPts val="0"/>
              </a:spcAft>
              <a:buClr>
                <a:schemeClr val="dk2"/>
              </a:buClr>
              <a:buSzPts val="1800"/>
              <a:buNone/>
            </a:pPr>
            <a:r>
              <a:t/>
            </a:r>
            <a:endParaRPr sz="1600"/>
          </a:p>
        </p:txBody>
      </p:sp>
      <p:sp>
        <p:nvSpPr>
          <p:cNvPr id="305" name="Google Shape;305;g3ae6d943e68_0_228"/>
          <p:cNvSpPr txBox="1"/>
          <p:nvPr>
            <p:ph idx="2" type="body"/>
          </p:nvPr>
        </p:nvSpPr>
        <p:spPr>
          <a:xfrm>
            <a:off x="2363700" y="4527000"/>
            <a:ext cx="7464600" cy="21225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sz="1600"/>
              <a:t>Oppimaan oppiminen</a:t>
            </a:r>
            <a:endParaRPr b="1" sz="1600"/>
          </a:p>
          <a:p>
            <a:pPr indent="0" lvl="0" marL="0" rtl="0" algn="l">
              <a:lnSpc>
                <a:spcPct val="107000"/>
              </a:lnSpc>
              <a:spcBef>
                <a:spcPts val="1200"/>
              </a:spcBef>
              <a:spcAft>
                <a:spcPts val="0"/>
              </a:spcAft>
              <a:buSzPts val="1800"/>
              <a:buNone/>
            </a:pPr>
            <a:r>
              <a:rPr lang="en-US" sz="1500"/>
              <a:t>Kannustaa uteliaisuuteen, kriittiseen ajatteluun ja motivaatioon jatkuvaan oppimiseen.</a:t>
            </a:r>
            <a:endParaRPr sz="1500"/>
          </a:p>
          <a:p>
            <a:pPr indent="0" lvl="0" marL="0" rtl="0" algn="l">
              <a:lnSpc>
                <a:spcPct val="107000"/>
              </a:lnSpc>
              <a:spcBef>
                <a:spcPts val="1200"/>
              </a:spcBef>
              <a:spcAft>
                <a:spcPts val="0"/>
              </a:spcAft>
              <a:buSzPts val="1800"/>
              <a:buNone/>
            </a:pPr>
            <a:r>
              <a:rPr lang="en-US" sz="1500"/>
              <a:t>Se tukee metakognitiota eli kykyä suunnitella, seurata ja arvioida omaa oppimistaan ​​sekä verkossa että sen ulkopuolella.</a:t>
            </a:r>
            <a:endParaRPr sz="1500"/>
          </a:p>
          <a:p>
            <a:pPr indent="0" lvl="0" marL="0" rtl="0" algn="l">
              <a:lnSpc>
                <a:spcPct val="107000"/>
              </a:lnSpc>
              <a:spcBef>
                <a:spcPts val="1200"/>
              </a:spcBef>
              <a:spcAft>
                <a:spcPts val="1200"/>
              </a:spcAft>
              <a:buSzPts val="1800"/>
              <a:buNone/>
            </a:pPr>
            <a:r>
              <a:rPr i="1" lang="en-US" sz="1500"/>
              <a:t>Esimerkki:</a:t>
            </a:r>
            <a:r>
              <a:rPr lang="en-US" sz="1500"/>
              <a:t> Opettaja pohtii, miten digitaaliset työkalut voivat tukea eriytettyä oppimista, tai oppilaat asettavat henkilökohtaisia ​​oppimistavoitteita verkkoresurssien avulla.</a:t>
            </a:r>
            <a:endParaRPr sz="1500"/>
          </a:p>
        </p:txBody>
      </p:sp>
      <p:cxnSp>
        <p:nvCxnSpPr>
          <p:cNvPr id="306" name="Google Shape;306;g3ae6d943e68_0_228"/>
          <p:cNvCxnSpPr/>
          <p:nvPr/>
        </p:nvCxnSpPr>
        <p:spPr>
          <a:xfrm>
            <a:off x="6070200" y="1405500"/>
            <a:ext cx="40200" cy="2767500"/>
          </a:xfrm>
          <a:prstGeom prst="straightConnector1">
            <a:avLst/>
          </a:prstGeom>
          <a:noFill/>
          <a:ln cap="flat" cmpd="sng" w="9525">
            <a:solidFill>
              <a:schemeClr val="accent2"/>
            </a:solidFill>
            <a:prstDash val="solid"/>
            <a:round/>
            <a:headEnd len="sm" w="sm" type="none"/>
            <a:tailEnd len="sm" w="sm" type="none"/>
          </a:ln>
        </p:spPr>
      </p:cxnSp>
      <p:cxnSp>
        <p:nvCxnSpPr>
          <p:cNvPr id="307" name="Google Shape;307;g3ae6d943e68_0_228"/>
          <p:cNvCxnSpPr/>
          <p:nvPr/>
        </p:nvCxnSpPr>
        <p:spPr>
          <a:xfrm>
            <a:off x="176850" y="4340125"/>
            <a:ext cx="11838300" cy="19500"/>
          </a:xfrm>
          <a:prstGeom prst="straightConnector1">
            <a:avLst/>
          </a:prstGeom>
          <a:noFill/>
          <a:ln cap="flat" cmpd="sng" w="9525">
            <a:solidFill>
              <a:schemeClr val="accent2"/>
            </a:solidFill>
            <a:prstDash val="solid"/>
            <a:round/>
            <a:headEnd len="sm" w="sm" type="none"/>
            <a:tailEnd len="sm" w="sm"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3ae6d943e68_0_26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313" name="Google Shape;313;g3ae6d943e68_0_26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3.3 Miksi soveltaa LifeComp mallia</a:t>
            </a:r>
            <a:endParaRPr/>
          </a:p>
        </p:txBody>
      </p:sp>
      <p:sp>
        <p:nvSpPr>
          <p:cNvPr id="314" name="Google Shape;314;g3ae6d943e68_0_26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a:solidFill>
                  <a:schemeClr val="dk1"/>
                </a:solidFill>
              </a:rPr>
              <a:t>LifeComp täydentää DigComp-viitekehystä keskittymällä henkilökohtaisiin ja sosiaalisiin kompetensseihin, jotka tukevat teknologian vastuullista, tasapainoista ja merkityksellistä käyttöä.</a:t>
            </a: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DigComp-viitekehyksen soveltaminen on tuonut esiin puutteita hyvinvoinnissa, itsesäätelyssä, tietoisuudessa, vastuullisuudessa ja kriittisessä ajattelussa. Näitä puutteita voidaan korjata integroimalla DigComp LifeComp-viitekehykseen.   </a:t>
            </a:r>
            <a:endParaRPr>
              <a:solidFill>
                <a:schemeClr val="dk1"/>
              </a:solidFill>
            </a:endParaRPr>
          </a:p>
          <a:p>
            <a:pPr indent="-342900" lvl="0" marL="457200" rtl="0" algn="l">
              <a:lnSpc>
                <a:spcPct val="107000"/>
              </a:lnSpc>
              <a:spcBef>
                <a:spcPts val="1200"/>
              </a:spcBef>
              <a:spcAft>
                <a:spcPts val="0"/>
              </a:spcAft>
              <a:buClr>
                <a:schemeClr val="dk1"/>
              </a:buClr>
              <a:buSzPts val="1800"/>
              <a:buFont typeface="Calibri"/>
              <a:buAutoNum type="arabicPeriod"/>
            </a:pPr>
            <a:r>
              <a:rPr b="1" lang="en-US">
                <a:solidFill>
                  <a:schemeClr val="dk1"/>
                </a:solidFill>
              </a:rPr>
              <a:t>DigComp -&gt; </a:t>
            </a:r>
            <a:r>
              <a:rPr lang="en-US">
                <a:solidFill>
                  <a:schemeClr val="dk1"/>
                </a:solidFill>
              </a:rPr>
              <a:t>keskittyy siihen, mitä ihmiset tekevät digitaalisilla työkaluilla</a:t>
            </a:r>
            <a:endParaRPr>
              <a:solidFill>
                <a:schemeClr val="dk1"/>
              </a:solidFill>
            </a:endParaRPr>
          </a:p>
          <a:p>
            <a:pPr indent="-342900" lvl="0" marL="457200" rtl="0" algn="l">
              <a:lnSpc>
                <a:spcPct val="107000"/>
              </a:lnSpc>
              <a:spcBef>
                <a:spcPts val="1200"/>
              </a:spcBef>
              <a:spcAft>
                <a:spcPts val="0"/>
              </a:spcAft>
              <a:buClr>
                <a:schemeClr val="dk1"/>
              </a:buClr>
              <a:buSzPts val="1800"/>
              <a:buFont typeface="Calibri"/>
              <a:buAutoNum type="arabicPeriod"/>
            </a:pPr>
            <a:r>
              <a:rPr b="1" lang="en-US">
                <a:solidFill>
                  <a:schemeClr val="dk1"/>
                </a:solidFill>
              </a:rPr>
              <a:t>LifeComp -&gt; </a:t>
            </a:r>
            <a:r>
              <a:rPr lang="en-US">
                <a:solidFill>
                  <a:schemeClr val="dk1"/>
                </a:solidFill>
              </a:rPr>
              <a:t>keskittyy siihen, miten he ajattelevat, tuntevat ja ovat vuorovaikutuksessa niitä käyttäessään</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
        <p:nvSpPr>
          <p:cNvPr id="315" name="Google Shape;315;g3ae6d943e68_0_261"/>
          <p:cNvSpPr txBox="1"/>
          <p:nvPr/>
        </p:nvSpPr>
        <p:spPr>
          <a:xfrm>
            <a:off x="1316725" y="4711025"/>
            <a:ext cx="9507000" cy="16992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2100"/>
              <a:buFont typeface="Arial"/>
              <a:buNone/>
            </a:pPr>
            <a:r>
              <a:rPr b="1" i="0" lang="en-US" sz="2100" u="none" cap="none" strike="noStrike">
                <a:solidFill>
                  <a:schemeClr val="dk1"/>
                </a:solidFill>
                <a:latin typeface="Arial"/>
                <a:ea typeface="Arial"/>
                <a:cs typeface="Arial"/>
                <a:sym typeface="Arial"/>
              </a:rPr>
              <a:t>Soveltamalla LifeCompia DigCompin rinnalla voit suunnitella oppimiskokemuksia, jotka edistävät sekä digitaalista osaamista että hyvinvointia ja auttavat oppilaita navigoimaan teknologian kanssa tarkoituksenmukaisesti, tasapainoisesti ja empaattisesti.</a:t>
            </a:r>
            <a:endParaRPr b="1" i="0" sz="2100" u="none" cap="none" strike="noStrike">
              <a:solidFill>
                <a:schemeClr val="dk1"/>
              </a:solidFill>
              <a:latin typeface="Arial"/>
              <a:ea typeface="Arial"/>
              <a:cs typeface="Arial"/>
              <a:sym typeface="Arial"/>
            </a:endParaRPr>
          </a:p>
          <a:p>
            <a:pPr indent="0" lvl="0" marL="457200" marR="0" rtl="0" algn="ctr">
              <a:lnSpc>
                <a:spcPct val="107000"/>
              </a:lnSpc>
              <a:spcBef>
                <a:spcPts val="1200"/>
              </a:spcBef>
              <a:spcAft>
                <a:spcPts val="120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3ae6d943e68_0_26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321" name="Google Shape;321;g3ae6d943e68_0_26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3.4 Aktiviteetti 1 - LifeComp mallin soveltaminen opetukseen</a:t>
            </a:r>
            <a:endParaRPr/>
          </a:p>
        </p:txBody>
      </p:sp>
      <p:sp>
        <p:nvSpPr>
          <p:cNvPr id="322" name="Google Shape;322;g3ae6d943e68_0_268"/>
          <p:cNvSpPr txBox="1"/>
          <p:nvPr>
            <p:ph idx="2" type="body"/>
          </p:nvPr>
        </p:nvSpPr>
        <p:spPr>
          <a:xfrm>
            <a:off x="97975" y="1462675"/>
            <a:ext cx="67314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b="1" lang="en-US" sz="1600">
                <a:solidFill>
                  <a:schemeClr val="dk1"/>
                </a:solidFill>
              </a:rPr>
              <a:t>Vaihe 1</a:t>
            </a:r>
            <a:endParaRPr b="1" sz="1600">
              <a:solidFill>
                <a:schemeClr val="dk1"/>
              </a:solidFill>
            </a:endParaRPr>
          </a:p>
          <a:p>
            <a:pPr indent="0" lvl="0" marL="0" rtl="0" algn="l">
              <a:lnSpc>
                <a:spcPct val="107000"/>
              </a:lnSpc>
              <a:spcBef>
                <a:spcPts val="1400"/>
              </a:spcBef>
              <a:spcAft>
                <a:spcPts val="0"/>
              </a:spcAft>
              <a:buSzPts val="1800"/>
              <a:buNone/>
            </a:pPr>
            <a:r>
              <a:rPr lang="en-US" sz="1600">
                <a:solidFill>
                  <a:schemeClr val="dk1"/>
                </a:solidFill>
              </a:rPr>
              <a:t>Mieti ja pohdi hetki seuraavia kysymyksiä:</a:t>
            </a:r>
            <a:endParaRPr sz="1600">
              <a:solidFill>
                <a:schemeClr val="dk1"/>
              </a:solidFill>
            </a:endParaRPr>
          </a:p>
          <a:p>
            <a:pPr indent="0" lvl="0" marL="0" rtl="0" algn="l">
              <a:lnSpc>
                <a:spcPct val="107000"/>
              </a:lnSpc>
              <a:spcBef>
                <a:spcPts val="1400"/>
              </a:spcBef>
              <a:spcAft>
                <a:spcPts val="0"/>
              </a:spcAft>
              <a:buSzPts val="1800"/>
              <a:buNone/>
            </a:pPr>
            <a:r>
              <a:rPr lang="en-US" sz="1600">
                <a:solidFill>
                  <a:schemeClr val="dk1"/>
                </a:solidFill>
              </a:rPr>
              <a:t>Sovellanko LifeComp-viitekehyksen kolmea ydinaluetta opetuksessani?</a:t>
            </a:r>
            <a:endParaRPr sz="1600">
              <a:solidFill>
                <a:schemeClr val="dk1"/>
              </a:solidFill>
            </a:endParaRPr>
          </a:p>
          <a:p>
            <a:pPr indent="0" lvl="0" marL="0" rtl="0" algn="l">
              <a:lnSpc>
                <a:spcPct val="107000"/>
              </a:lnSpc>
              <a:spcBef>
                <a:spcPts val="1400"/>
              </a:spcBef>
              <a:spcAft>
                <a:spcPts val="0"/>
              </a:spcAft>
              <a:buSzPts val="1800"/>
              <a:buNone/>
            </a:pPr>
            <a:r>
              <a:rPr lang="en-US" sz="1600">
                <a:solidFill>
                  <a:schemeClr val="dk1"/>
                </a:solidFill>
              </a:rPr>
              <a:t>Pitäisikö minun parantaa LifeComp-viitekehyksen käyttöä opetuksessani? Miten voin saavuttaa tämän?</a:t>
            </a:r>
            <a:endParaRPr sz="1600">
              <a:solidFill>
                <a:schemeClr val="dk1"/>
              </a:solidFill>
            </a:endParaRPr>
          </a:p>
          <a:p>
            <a:pPr indent="0" lvl="0" marL="0" rtl="0" algn="l">
              <a:lnSpc>
                <a:spcPct val="107000"/>
              </a:lnSpc>
              <a:spcBef>
                <a:spcPts val="1400"/>
              </a:spcBef>
              <a:spcAft>
                <a:spcPts val="0"/>
              </a:spcAft>
              <a:buSzPts val="1800"/>
              <a:buNone/>
            </a:pPr>
            <a:r>
              <a:rPr lang="en-US" sz="1600">
                <a:solidFill>
                  <a:schemeClr val="dk1"/>
                </a:solidFill>
              </a:rPr>
              <a:t>Onko DigCompissa jokin osa-alue, jonka toteuttamisessa minulla on vaikeuksia? Miten voin voittaa tämän haasteen?</a:t>
            </a:r>
            <a:endParaRPr sz="1600">
              <a:solidFill>
                <a:schemeClr val="dk1"/>
              </a:solidFill>
            </a:endParaRPr>
          </a:p>
          <a:p>
            <a:pPr indent="0" lvl="0" marL="0" rtl="0" algn="l">
              <a:lnSpc>
                <a:spcPct val="107000"/>
              </a:lnSpc>
              <a:spcBef>
                <a:spcPts val="1400"/>
              </a:spcBef>
              <a:spcAft>
                <a:spcPts val="0"/>
              </a:spcAft>
              <a:buSzPts val="1800"/>
              <a:buNone/>
            </a:pPr>
            <a:r>
              <a:rPr b="1" lang="en-US" sz="1600">
                <a:solidFill>
                  <a:schemeClr val="dk1"/>
                </a:solidFill>
              </a:rPr>
              <a:t>Vaihe 2</a:t>
            </a:r>
            <a:endParaRPr b="1" sz="1600">
              <a:solidFill>
                <a:schemeClr val="dk1"/>
              </a:solidFill>
            </a:endParaRPr>
          </a:p>
          <a:p>
            <a:pPr indent="0" lvl="0" marL="0" rtl="0" algn="l">
              <a:lnSpc>
                <a:spcPct val="107000"/>
              </a:lnSpc>
              <a:spcBef>
                <a:spcPts val="1400"/>
              </a:spcBef>
              <a:spcAft>
                <a:spcPts val="0"/>
              </a:spcAft>
              <a:buSzPts val="1800"/>
              <a:buNone/>
            </a:pPr>
            <a:r>
              <a:rPr lang="en-US" sz="1600">
                <a:solidFill>
                  <a:schemeClr val="dk1"/>
                </a:solidFill>
              </a:rPr>
              <a:t>Luo paperille dialla näkyvä taulukko uudelleen.</a:t>
            </a:r>
            <a:endParaRPr sz="1600">
              <a:solidFill>
                <a:schemeClr val="dk1"/>
              </a:solidFill>
            </a:endParaRPr>
          </a:p>
          <a:p>
            <a:pPr indent="0" lvl="0" marL="0" rtl="0" algn="l">
              <a:lnSpc>
                <a:spcPct val="107000"/>
              </a:lnSpc>
              <a:spcBef>
                <a:spcPts val="1400"/>
              </a:spcBef>
              <a:spcAft>
                <a:spcPts val="0"/>
              </a:spcAft>
              <a:buSzPts val="1800"/>
              <a:buNone/>
            </a:pPr>
            <a:r>
              <a:rPr b="1" lang="en-US" sz="1600">
                <a:solidFill>
                  <a:schemeClr val="dk1"/>
                </a:solidFill>
              </a:rPr>
              <a:t>Vaihe 3</a:t>
            </a:r>
            <a:endParaRPr b="1" sz="1600">
              <a:solidFill>
                <a:schemeClr val="dk1"/>
              </a:solidFill>
            </a:endParaRPr>
          </a:p>
          <a:p>
            <a:pPr indent="0" lvl="0" marL="0" rtl="0" algn="l">
              <a:lnSpc>
                <a:spcPct val="107000"/>
              </a:lnSpc>
              <a:spcBef>
                <a:spcPts val="1400"/>
              </a:spcBef>
              <a:spcAft>
                <a:spcPts val="0"/>
              </a:spcAft>
              <a:buSzPts val="1800"/>
              <a:buNone/>
            </a:pPr>
            <a:r>
              <a:rPr lang="en-US" sz="1600">
                <a:solidFill>
                  <a:schemeClr val="dk1"/>
                </a:solidFill>
              </a:rPr>
              <a:t>Kirjoita yksi esimerkki siitä, miten toteutat LifeComp-viitekehyksen kutakin ydinaluetta opetuksessasi.</a:t>
            </a:r>
            <a:endParaRPr sz="1600">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323" name="Google Shape;323;g3ae6d943e68_0_268"/>
          <p:cNvPicPr preferRelativeResize="0"/>
          <p:nvPr/>
        </p:nvPicPr>
        <p:blipFill rotWithShape="1">
          <a:blip r:embed="rId3">
            <a:alphaModFix/>
          </a:blip>
          <a:srcRect b="0" l="0" r="0" t="0"/>
          <a:stretch/>
        </p:blipFill>
        <p:spPr>
          <a:xfrm>
            <a:off x="6829375" y="3185200"/>
            <a:ext cx="5338025" cy="1844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3ae6d943e68_0_27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329" name="Google Shape;329;g3ae6d943e68_0_27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3.4 Aktiviteetti 2 - DigComp ja LifeComp -taitojen tunnistaminen</a:t>
            </a:r>
            <a:endParaRPr/>
          </a:p>
        </p:txBody>
      </p:sp>
      <p:sp>
        <p:nvSpPr>
          <p:cNvPr id="330" name="Google Shape;330;g3ae6d943e68_0_276"/>
          <p:cNvSpPr txBox="1"/>
          <p:nvPr>
            <p:ph idx="2" type="body"/>
          </p:nvPr>
        </p:nvSpPr>
        <p:spPr>
          <a:xfrm>
            <a:off x="97975" y="1462675"/>
            <a:ext cx="6908400" cy="52893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800"/>
              </a:spcBef>
              <a:spcAft>
                <a:spcPts val="0"/>
              </a:spcAft>
              <a:buSzPts val="1800"/>
              <a:buNone/>
            </a:pPr>
            <a:r>
              <a:rPr lang="en-US" sz="1600">
                <a:solidFill>
                  <a:schemeClr val="dk1"/>
                </a:solidFill>
              </a:rPr>
              <a:t>Tämän aktiviteetin tavoitteena on nähdä, miten digitaaliset taidot ja henkilökohtaiset tai sosiaaliset taidot toimivat yhdessä.</a:t>
            </a:r>
            <a:endParaRPr sz="1600">
              <a:solidFill>
                <a:schemeClr val="dk1"/>
              </a:solidFill>
            </a:endParaRPr>
          </a:p>
          <a:p>
            <a:pPr indent="0" lvl="0" marL="0" rtl="0" algn="l">
              <a:lnSpc>
                <a:spcPct val="107916"/>
              </a:lnSpc>
              <a:spcBef>
                <a:spcPts val="800"/>
              </a:spcBef>
              <a:spcAft>
                <a:spcPts val="0"/>
              </a:spcAft>
              <a:buSzPts val="1800"/>
              <a:buNone/>
            </a:pPr>
            <a:r>
              <a:rPr lang="en-US" sz="1600">
                <a:solidFill>
                  <a:schemeClr val="dk1"/>
                </a:solidFill>
              </a:rPr>
              <a:t>Se auttaa sinua ymmärtämään, missä oppilaasi tarvitsevat enemmän tukea teknologiaa käyttäessään.</a:t>
            </a:r>
            <a:endParaRPr sz="1600">
              <a:solidFill>
                <a:schemeClr val="dk1"/>
              </a:solidFill>
            </a:endParaRPr>
          </a:p>
          <a:p>
            <a:pPr indent="0" lvl="0" marL="0" rtl="0" algn="l">
              <a:lnSpc>
                <a:spcPct val="107916"/>
              </a:lnSpc>
              <a:spcBef>
                <a:spcPts val="800"/>
              </a:spcBef>
              <a:spcAft>
                <a:spcPts val="0"/>
              </a:spcAft>
              <a:buSzPts val="1800"/>
              <a:buNone/>
            </a:pPr>
            <a:r>
              <a:rPr b="1" lang="en-US" sz="1600">
                <a:solidFill>
                  <a:schemeClr val="dk1"/>
                </a:solidFill>
              </a:rPr>
              <a:t>Vaihe 1</a:t>
            </a:r>
            <a:endParaRPr b="1" sz="1600">
              <a:solidFill>
                <a:schemeClr val="dk1"/>
              </a:solidFill>
            </a:endParaRPr>
          </a:p>
          <a:p>
            <a:pPr indent="0" lvl="0" marL="0" rtl="0" algn="l">
              <a:lnSpc>
                <a:spcPct val="107916"/>
              </a:lnSpc>
              <a:spcBef>
                <a:spcPts val="800"/>
              </a:spcBef>
              <a:spcAft>
                <a:spcPts val="0"/>
              </a:spcAft>
              <a:buSzPts val="1800"/>
              <a:buNone/>
            </a:pPr>
            <a:r>
              <a:rPr lang="en-US" sz="1600">
                <a:solidFill>
                  <a:schemeClr val="dk1"/>
                </a:solidFill>
              </a:rPr>
              <a:t>Lue kahdeksan skenaariota.</a:t>
            </a:r>
            <a:endParaRPr sz="1600">
              <a:solidFill>
                <a:schemeClr val="dk1"/>
              </a:solidFill>
            </a:endParaRPr>
          </a:p>
          <a:p>
            <a:pPr indent="0" lvl="0" marL="0" rtl="0" algn="l">
              <a:lnSpc>
                <a:spcPct val="107916"/>
              </a:lnSpc>
              <a:spcBef>
                <a:spcPts val="800"/>
              </a:spcBef>
              <a:spcAft>
                <a:spcPts val="0"/>
              </a:spcAft>
              <a:buSzPts val="1800"/>
              <a:buNone/>
            </a:pPr>
            <a:r>
              <a:rPr b="1" lang="en-US" sz="1600">
                <a:solidFill>
                  <a:schemeClr val="dk1"/>
                </a:solidFill>
              </a:rPr>
              <a:t>Vaihe 2</a:t>
            </a:r>
            <a:endParaRPr b="1" sz="1600">
              <a:solidFill>
                <a:schemeClr val="dk1"/>
              </a:solidFill>
            </a:endParaRPr>
          </a:p>
          <a:p>
            <a:pPr indent="0" lvl="0" marL="0" rtl="0" algn="l">
              <a:lnSpc>
                <a:spcPct val="107916"/>
              </a:lnSpc>
              <a:spcBef>
                <a:spcPts val="800"/>
              </a:spcBef>
              <a:spcAft>
                <a:spcPts val="0"/>
              </a:spcAft>
              <a:buSzPts val="1800"/>
              <a:buNone/>
            </a:pPr>
            <a:r>
              <a:rPr lang="en-US" sz="1600">
                <a:solidFill>
                  <a:schemeClr val="dk1"/>
                </a:solidFill>
              </a:rPr>
              <a:t>Sijoita jokainen DigComp:in tai LifeComp:in alle.</a:t>
            </a:r>
            <a:endParaRPr sz="1600">
              <a:solidFill>
                <a:schemeClr val="dk1"/>
              </a:solidFill>
            </a:endParaRPr>
          </a:p>
          <a:p>
            <a:pPr indent="0" lvl="0" marL="0" rtl="0" algn="l">
              <a:lnSpc>
                <a:spcPct val="107916"/>
              </a:lnSpc>
              <a:spcBef>
                <a:spcPts val="800"/>
              </a:spcBef>
              <a:spcAft>
                <a:spcPts val="0"/>
              </a:spcAft>
              <a:buSzPts val="1800"/>
              <a:buNone/>
            </a:pPr>
            <a:r>
              <a:t/>
            </a:r>
            <a:endParaRPr sz="1600">
              <a:solidFill>
                <a:schemeClr val="dk1"/>
              </a:solidFill>
            </a:endParaRPr>
          </a:p>
          <a:p>
            <a:pPr indent="0" lvl="0" marL="0" rtl="0" algn="l">
              <a:lnSpc>
                <a:spcPct val="107916"/>
              </a:lnSpc>
              <a:spcBef>
                <a:spcPts val="800"/>
              </a:spcBef>
              <a:spcAft>
                <a:spcPts val="0"/>
              </a:spcAft>
              <a:buSzPts val="1800"/>
              <a:buNone/>
            </a:pPr>
            <a:r>
              <a:rPr lang="en-US" sz="1500">
                <a:solidFill>
                  <a:schemeClr val="dk1"/>
                </a:solidFill>
                <a:highlight>
                  <a:srgbClr val="FFFF00"/>
                </a:highlight>
              </a:rPr>
              <a:t>TARVITSET TÄHÄN AKTIVITEETTIIN ERILLISEN AKTIVITEETTIPOHJA</a:t>
            </a:r>
            <a:r>
              <a:rPr lang="en-US" sz="1600">
                <a:solidFill>
                  <a:schemeClr val="dk1"/>
                </a:solidFill>
                <a:highlight>
                  <a:srgbClr val="FFFF00"/>
                </a:highlight>
              </a:rPr>
              <a:t>N</a:t>
            </a:r>
            <a:endParaRPr sz="1600">
              <a:solidFill>
                <a:schemeClr val="dk1"/>
              </a:solidFill>
              <a:highlight>
                <a:srgbClr val="FFFF00"/>
              </a:highlight>
            </a:endParaRPr>
          </a:p>
          <a:p>
            <a:pPr indent="0" lvl="0" marL="0" rtl="0" algn="l">
              <a:lnSpc>
                <a:spcPct val="107916"/>
              </a:lnSpc>
              <a:spcBef>
                <a:spcPts val="800"/>
              </a:spcBef>
              <a:spcAft>
                <a:spcPts val="0"/>
              </a:spcAft>
              <a:buSzPts val="1800"/>
              <a:buNone/>
            </a:pPr>
            <a:r>
              <a:t/>
            </a:r>
            <a:endParaRPr sz="1600">
              <a:solidFill>
                <a:schemeClr val="dk1"/>
              </a:solidFill>
            </a:endParaRPr>
          </a:p>
          <a:p>
            <a:pPr indent="0" lvl="0" marL="0" rtl="0" algn="l">
              <a:lnSpc>
                <a:spcPct val="107916"/>
              </a:lnSpc>
              <a:spcBef>
                <a:spcPts val="800"/>
              </a:spcBef>
              <a:spcAft>
                <a:spcPts val="0"/>
              </a:spcAft>
              <a:buSzPts val="1800"/>
              <a:buNone/>
            </a:pPr>
            <a:r>
              <a:rPr lang="en-US" sz="1600">
                <a:solidFill>
                  <a:schemeClr val="dk1"/>
                </a:solidFill>
              </a:rPr>
              <a:t>Kun olet sijoittanut jokaisen skenaarion asiaankuuluvan viitekehyksen alle, mieti:</a:t>
            </a:r>
            <a:endParaRPr sz="1600">
              <a:solidFill>
                <a:schemeClr val="dk1"/>
              </a:solidFill>
            </a:endParaRPr>
          </a:p>
          <a:p>
            <a:pPr indent="0" lvl="0" marL="0" rtl="0" algn="l">
              <a:lnSpc>
                <a:spcPct val="107916"/>
              </a:lnSpc>
              <a:spcBef>
                <a:spcPts val="800"/>
              </a:spcBef>
              <a:spcAft>
                <a:spcPts val="0"/>
              </a:spcAft>
              <a:buSzPts val="1800"/>
              <a:buNone/>
            </a:pPr>
            <a:r>
              <a:rPr lang="en-US" sz="1600">
                <a:solidFill>
                  <a:schemeClr val="dk1"/>
                </a:solidFill>
              </a:rPr>
              <a:t>Mitkä erityiset kompetenssit voidaan tunnistaa molemmista viitekehyksistä?</a:t>
            </a:r>
            <a:endParaRPr sz="1600">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331" name="Google Shape;331;g3ae6d943e68_0_276"/>
          <p:cNvPicPr preferRelativeResize="0"/>
          <p:nvPr/>
        </p:nvPicPr>
        <p:blipFill rotWithShape="1">
          <a:blip r:embed="rId3">
            <a:alphaModFix/>
          </a:blip>
          <a:srcRect b="0" l="0" r="0" t="0"/>
          <a:stretch/>
        </p:blipFill>
        <p:spPr>
          <a:xfrm>
            <a:off x="6845350" y="2134664"/>
            <a:ext cx="5245875" cy="35565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3ae6d943e68_0_28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337" name="Google Shape;337;g3ae6d943e68_0_28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3.4 Aktiviteetti 3 - DigComp and LifeComp -mallien soveltaminen käytännössä</a:t>
            </a:r>
            <a:endParaRPr/>
          </a:p>
        </p:txBody>
      </p:sp>
      <p:sp>
        <p:nvSpPr>
          <p:cNvPr id="338" name="Google Shape;338;g3ae6d943e68_0_284"/>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lang="en-US">
                <a:solidFill>
                  <a:schemeClr val="dk1"/>
                </a:solidFill>
              </a:rPr>
              <a:t>Tämä aktiviteetti yhdistää seuraavat DigComp-viitekehyksen kompetenssit:</a:t>
            </a:r>
            <a:endParaRPr>
              <a:solidFill>
                <a:schemeClr val="dk1"/>
              </a:solidFill>
            </a:endParaRPr>
          </a:p>
          <a:p>
            <a:pPr indent="-342900" lvl="0" marL="457200" rtl="0" algn="l">
              <a:lnSpc>
                <a:spcPct val="107000"/>
              </a:lnSpc>
              <a:spcBef>
                <a:spcPts val="0"/>
              </a:spcBef>
              <a:spcAft>
                <a:spcPts val="0"/>
              </a:spcAft>
              <a:buClr>
                <a:schemeClr val="dk1"/>
              </a:buClr>
              <a:buSzPts val="1800"/>
              <a:buChar char="●"/>
            </a:pPr>
            <a:r>
              <a:rPr lang="en-US">
                <a:solidFill>
                  <a:schemeClr val="dk1"/>
                </a:solidFill>
              </a:rPr>
              <a:t>Tieto- ja datalukutaito</a:t>
            </a:r>
            <a:endParaRPr>
              <a:solidFill>
                <a:schemeClr val="dk1"/>
              </a:solidFill>
            </a:endParaRPr>
          </a:p>
          <a:p>
            <a:pPr indent="-342900" lvl="0" marL="457200" rtl="0" algn="l">
              <a:lnSpc>
                <a:spcPct val="107000"/>
              </a:lnSpc>
              <a:spcBef>
                <a:spcPts val="0"/>
              </a:spcBef>
              <a:spcAft>
                <a:spcPts val="0"/>
              </a:spcAft>
              <a:buClr>
                <a:schemeClr val="dk1"/>
              </a:buClr>
              <a:buSzPts val="1800"/>
              <a:buChar char="●"/>
            </a:pPr>
            <a:r>
              <a:rPr lang="en-US">
                <a:solidFill>
                  <a:schemeClr val="dk1"/>
                </a:solidFill>
              </a:rPr>
              <a:t>Viestintä ja yhteistyö</a:t>
            </a:r>
            <a:endParaRPr>
              <a:solidFill>
                <a:schemeClr val="dk1"/>
              </a:solidFill>
            </a:endParaRPr>
          </a:p>
          <a:p>
            <a:pPr indent="-342900" lvl="0" marL="457200" rtl="0" algn="l">
              <a:lnSpc>
                <a:spcPct val="107000"/>
              </a:lnSpc>
              <a:spcBef>
                <a:spcPts val="0"/>
              </a:spcBef>
              <a:spcAft>
                <a:spcPts val="0"/>
              </a:spcAft>
              <a:buClr>
                <a:schemeClr val="dk1"/>
              </a:buClr>
              <a:buSzPts val="1800"/>
              <a:buChar char="●"/>
            </a:pPr>
            <a:r>
              <a:rPr lang="en-US">
                <a:solidFill>
                  <a:schemeClr val="dk1"/>
                </a:solidFill>
              </a:rPr>
              <a:t>Digitaalisen sisällöntuotanto</a:t>
            </a:r>
            <a:endParaRPr>
              <a:solidFill>
                <a:schemeClr val="dk1"/>
              </a:solidFill>
            </a:endParaRPr>
          </a:p>
          <a:p>
            <a:pPr indent="0" lvl="0" marL="0" rtl="0" algn="l">
              <a:lnSpc>
                <a:spcPct val="107000"/>
              </a:lnSpc>
              <a:spcBef>
                <a:spcPts val="1400"/>
              </a:spcBef>
              <a:spcAft>
                <a:spcPts val="0"/>
              </a:spcAft>
              <a:buSzPts val="1800"/>
              <a:buNone/>
            </a:pPr>
            <a:r>
              <a:t/>
            </a:r>
            <a:endParaRPr>
              <a:solidFill>
                <a:schemeClr val="dk1"/>
              </a:solidFill>
            </a:endParaRPr>
          </a:p>
          <a:p>
            <a:pPr indent="-342900" lvl="0" marL="457200" rtl="0" algn="l">
              <a:lnSpc>
                <a:spcPct val="107000"/>
              </a:lnSpc>
              <a:spcBef>
                <a:spcPts val="800"/>
              </a:spcBef>
              <a:spcAft>
                <a:spcPts val="0"/>
              </a:spcAft>
              <a:buClr>
                <a:srgbClr val="000000"/>
              </a:buClr>
              <a:buSzPts val="1800"/>
              <a:buAutoNum type="arabicPeriod"/>
            </a:pPr>
            <a:r>
              <a:rPr b="1" lang="en-US" u="sng">
                <a:solidFill>
                  <a:srgbClr val="000000"/>
                </a:solidFill>
              </a:rPr>
              <a:t>DigComp-viitekehyksen soveltaminen integroimalla erityisosaamisalueita</a:t>
            </a:r>
            <a:endParaRPr b="1" u="sng">
              <a:solidFill>
                <a:srgbClr val="000000"/>
              </a:solidFill>
            </a:endParaRPr>
          </a:p>
          <a:p>
            <a:pPr indent="0" lvl="0" marL="0" rtl="0" algn="l">
              <a:lnSpc>
                <a:spcPct val="107000"/>
              </a:lnSpc>
              <a:spcBef>
                <a:spcPts val="800"/>
              </a:spcBef>
              <a:spcAft>
                <a:spcPts val="0"/>
              </a:spcAft>
              <a:buSzPts val="1800"/>
              <a:buNone/>
            </a:pPr>
            <a:r>
              <a:t/>
            </a:r>
            <a:endParaRPr b="1" u="sng">
              <a:solidFill>
                <a:srgbClr val="000000"/>
              </a:solidFill>
            </a:endParaRPr>
          </a:p>
          <a:p>
            <a:pPr indent="457200" lvl="0" marL="914400" rtl="0" algn="l">
              <a:lnSpc>
                <a:spcPct val="107000"/>
              </a:lnSpc>
              <a:spcBef>
                <a:spcPts val="1400"/>
              </a:spcBef>
              <a:spcAft>
                <a:spcPts val="0"/>
              </a:spcAft>
              <a:buSzPts val="1800"/>
              <a:buNone/>
            </a:pPr>
            <a:r>
              <a:t/>
            </a:r>
            <a:endParaRPr>
              <a:solidFill>
                <a:schemeClr val="dk1"/>
              </a:solidFill>
            </a:endParaRPr>
          </a:p>
          <a:p>
            <a:pPr indent="457200" lvl="0" marL="914400" rtl="0" algn="ctr">
              <a:lnSpc>
                <a:spcPct val="107000"/>
              </a:lnSpc>
              <a:spcBef>
                <a:spcPts val="1400"/>
              </a:spcBef>
              <a:spcAft>
                <a:spcPts val="0"/>
              </a:spcAft>
              <a:buSzPts val="1800"/>
              <a:buNone/>
            </a:pPr>
            <a:r>
              <a:rPr lang="en-US">
                <a:solidFill>
                  <a:schemeClr val="dk1"/>
                </a:solidFill>
              </a:rPr>
              <a:t>Mieti, miten kutakin edellä mainituista osaamisalueista voidaan toteuttaa oppitunneilla.</a:t>
            </a:r>
            <a:endParaRPr>
              <a:solidFill>
                <a:schemeClr val="dk1"/>
              </a:solidFill>
            </a:endParaRPr>
          </a:p>
          <a:p>
            <a:pPr indent="0" lvl="0" marL="0" rtl="0" algn="l">
              <a:lnSpc>
                <a:spcPct val="107000"/>
              </a:lnSpc>
              <a:spcBef>
                <a:spcPts val="800"/>
              </a:spcBef>
              <a:spcAft>
                <a:spcPts val="0"/>
              </a:spcAft>
              <a:buSzPts val="1800"/>
              <a:buNone/>
            </a:pPr>
            <a:r>
              <a:t/>
            </a:r>
            <a:endParaRPr>
              <a:solidFill>
                <a:schemeClr val="dk1"/>
              </a:solidFill>
            </a:endParaRPr>
          </a:p>
          <a:p>
            <a:pPr indent="0" lvl="0" marL="0" rtl="0" algn="l">
              <a:lnSpc>
                <a:spcPct val="107000"/>
              </a:lnSpc>
              <a:spcBef>
                <a:spcPts val="1400"/>
              </a:spcBef>
              <a:spcAft>
                <a:spcPts val="0"/>
              </a:spcAft>
              <a:buSzPts val="1800"/>
              <a:buNone/>
            </a:pPr>
            <a:r>
              <a:t/>
            </a:r>
            <a:endParaRPr>
              <a:solidFill>
                <a:schemeClr val="dk1"/>
              </a:solidFill>
            </a:endParaRPr>
          </a:p>
          <a:p>
            <a:pPr indent="0" lvl="0" marL="0" rtl="0" algn="l">
              <a:lnSpc>
                <a:spcPct val="107916"/>
              </a:lnSpc>
              <a:spcBef>
                <a:spcPts val="800"/>
              </a:spcBef>
              <a:spcAft>
                <a:spcPts val="0"/>
              </a:spcAft>
              <a:buSzPts val="1800"/>
              <a:buNone/>
            </a:pPr>
            <a:r>
              <a:t/>
            </a:r>
            <a:endParaRPr>
              <a:solidFill>
                <a:schemeClr val="dk1"/>
              </a:solidFill>
            </a:endParaRPr>
          </a:p>
          <a:p>
            <a:pPr indent="0" lvl="0" marL="0" rtl="0" algn="l">
              <a:lnSpc>
                <a:spcPct val="107916"/>
              </a:lnSpc>
              <a:spcBef>
                <a:spcPts val="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descr="working and thinking brain line icon vector illustration (Provided by Getty Images)" id="339" name="Google Shape;339;g3ae6d943e68_0_284"/>
          <p:cNvPicPr preferRelativeResize="0"/>
          <p:nvPr/>
        </p:nvPicPr>
        <p:blipFill rotWithShape="1">
          <a:blip r:embed="rId3">
            <a:alphaModFix/>
          </a:blip>
          <a:srcRect b="0" l="0" r="0" t="0"/>
          <a:stretch/>
        </p:blipFill>
        <p:spPr>
          <a:xfrm>
            <a:off x="1380926" y="4199976"/>
            <a:ext cx="1058749" cy="105874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3ae6d943e68_0_29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345" name="Google Shape;345;g3ae6d943e68_0_29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3.4 Aktiviteetti 3 - DigComp and LifeComp -mallien soveltaminen käytännössä</a:t>
            </a:r>
            <a:endParaRPr/>
          </a:p>
        </p:txBody>
      </p:sp>
      <p:sp>
        <p:nvSpPr>
          <p:cNvPr id="346" name="Google Shape;346;g3ae6d943e68_0_299"/>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lang="en-US">
                <a:solidFill>
                  <a:schemeClr val="dk1"/>
                </a:solidFill>
              </a:rPr>
              <a:t>Voit esimerkiksi seurata seuraavia ohjeita integroidaksesi kaksi edellä mainittua osaamista oppilaidesi kanssa:</a:t>
            </a:r>
            <a:endParaRPr>
              <a:solidFill>
                <a:schemeClr val="dk1"/>
              </a:solidFill>
            </a:endParaRPr>
          </a:p>
          <a:p>
            <a:pPr indent="0" lvl="0" marL="0" rtl="0" algn="l">
              <a:lnSpc>
                <a:spcPct val="107000"/>
              </a:lnSpc>
              <a:spcBef>
                <a:spcPts val="1400"/>
              </a:spcBef>
              <a:spcAft>
                <a:spcPts val="0"/>
              </a:spcAft>
              <a:buSzPts val="1800"/>
              <a:buNone/>
            </a:pPr>
            <a:r>
              <a:rPr b="1" i="1" lang="en-US">
                <a:solidFill>
                  <a:schemeClr val="dk1"/>
                </a:solidFill>
              </a:rPr>
              <a:t>Tiedon ja datan lukutaito</a:t>
            </a:r>
            <a:endParaRPr b="1" i="1">
              <a:solidFill>
                <a:schemeClr val="dk1"/>
              </a:solidFill>
            </a:endParaRPr>
          </a:p>
          <a:p>
            <a:pPr indent="0" lvl="0" marL="457200" rtl="0" algn="l">
              <a:lnSpc>
                <a:spcPct val="107000"/>
              </a:lnSpc>
              <a:spcBef>
                <a:spcPts val="1400"/>
              </a:spcBef>
              <a:spcAft>
                <a:spcPts val="0"/>
              </a:spcAft>
              <a:buSzPts val="1800"/>
              <a:buNone/>
            </a:pPr>
            <a:r>
              <a:rPr lang="en-US">
                <a:solidFill>
                  <a:schemeClr val="dk1"/>
                </a:solidFill>
              </a:rPr>
              <a:t>Pyydä oppilaitasi tutkimaan ajankohtaista aihetta verkossa (esim. ympäristöhaasteita). Ennen kuin he aloittavat, ohjaa oppilaitasi tarkistamaan, ovatko verkkolähteet luotettavia ja miten lähteet merkitään oikein. </a:t>
            </a:r>
            <a:endParaRPr>
              <a:solidFill>
                <a:schemeClr val="dk1"/>
              </a:solidFill>
            </a:endParaRPr>
          </a:p>
          <a:p>
            <a:pPr indent="0" lvl="0" marL="457200" rtl="0" algn="l">
              <a:lnSpc>
                <a:spcPct val="107000"/>
              </a:lnSpc>
              <a:spcBef>
                <a:spcPts val="1400"/>
              </a:spcBef>
              <a:spcAft>
                <a:spcPts val="0"/>
              </a:spcAft>
              <a:buSzPts val="1800"/>
              <a:buNone/>
            </a:pPr>
            <a:r>
              <a:t/>
            </a:r>
            <a:endParaRPr>
              <a:solidFill>
                <a:schemeClr val="dk1"/>
              </a:solidFill>
            </a:endParaRPr>
          </a:p>
          <a:p>
            <a:pPr indent="0" lvl="0" marL="0" rtl="0" algn="l">
              <a:lnSpc>
                <a:spcPct val="107000"/>
              </a:lnSpc>
              <a:spcBef>
                <a:spcPts val="0"/>
              </a:spcBef>
              <a:spcAft>
                <a:spcPts val="0"/>
              </a:spcAft>
              <a:buSzPts val="1800"/>
              <a:buNone/>
            </a:pPr>
            <a:r>
              <a:rPr b="1" lang="en-US">
                <a:solidFill>
                  <a:schemeClr val="dk1"/>
                </a:solidFill>
              </a:rPr>
              <a:t>Viestintä ja yhteistyö</a:t>
            </a:r>
            <a:endParaRPr b="1">
              <a:solidFill>
                <a:schemeClr val="dk1"/>
              </a:solidFill>
            </a:endParaRPr>
          </a:p>
          <a:p>
            <a:pPr indent="0" lvl="0" marL="0" rtl="0" algn="l">
              <a:lnSpc>
                <a:spcPct val="107000"/>
              </a:lnSpc>
              <a:spcBef>
                <a:spcPts val="0"/>
              </a:spcBef>
              <a:spcAft>
                <a:spcPts val="0"/>
              </a:spcAft>
              <a:buSzPts val="1800"/>
              <a:buNone/>
            </a:pPr>
            <a:r>
              <a:t/>
            </a:r>
            <a:endParaRPr b="1">
              <a:solidFill>
                <a:schemeClr val="dk1"/>
              </a:solidFill>
            </a:endParaRPr>
          </a:p>
          <a:p>
            <a:pPr indent="0" lvl="0" marL="0" rtl="0" algn="l">
              <a:lnSpc>
                <a:spcPct val="107000"/>
              </a:lnSpc>
              <a:spcBef>
                <a:spcPts val="0"/>
              </a:spcBef>
              <a:spcAft>
                <a:spcPts val="0"/>
              </a:spcAft>
              <a:buSzPts val="1800"/>
              <a:buNone/>
            </a:pPr>
            <a:r>
              <a:rPr lang="en-US">
                <a:solidFill>
                  <a:schemeClr val="dk1"/>
                </a:solidFill>
              </a:rPr>
              <a:t>Pyydä heitä sitten työskentelemään yhdessä jaettujen asiakirjojen, kuten Google Driven, ja digitaalisen sisällön luomisen parissa digitaalisen esityksen luomiseksi. </a:t>
            </a:r>
            <a:endParaRPr>
              <a:solidFill>
                <a:schemeClr val="dk1"/>
              </a:solidFill>
            </a:endParaRPr>
          </a:p>
          <a:p>
            <a:pPr indent="0" lvl="0" marL="0" rtl="0" algn="l">
              <a:lnSpc>
                <a:spcPct val="107916"/>
              </a:lnSpc>
              <a:spcBef>
                <a:spcPts val="800"/>
              </a:spcBef>
              <a:spcAft>
                <a:spcPts val="0"/>
              </a:spcAft>
              <a:buSzPts val="1800"/>
              <a:buNone/>
            </a:pPr>
            <a:r>
              <a:t/>
            </a:r>
            <a:endParaRPr>
              <a:solidFill>
                <a:schemeClr val="dk1"/>
              </a:solidFill>
            </a:endParaRPr>
          </a:p>
          <a:p>
            <a:pPr indent="0" lvl="0" marL="0" rtl="0" algn="l">
              <a:lnSpc>
                <a:spcPct val="107916"/>
              </a:lnSpc>
              <a:spcBef>
                <a:spcPts val="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
        <p:nvSpPr>
          <p:cNvPr id="347" name="Google Shape;347;g3ae6d943e68_0_299"/>
          <p:cNvSpPr txBox="1"/>
          <p:nvPr/>
        </p:nvSpPr>
        <p:spPr>
          <a:xfrm>
            <a:off x="1476325" y="4960675"/>
            <a:ext cx="9187800" cy="13902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1700"/>
              <a:buFont typeface="Arial"/>
              <a:buNone/>
            </a:pPr>
            <a:r>
              <a:rPr b="0" i="0" lang="en-US" sz="1700" u="none" cap="none" strike="noStrike">
                <a:solidFill>
                  <a:schemeClr val="dk1"/>
                </a:solidFill>
                <a:latin typeface="Arial"/>
                <a:ea typeface="Arial"/>
                <a:cs typeface="Arial"/>
                <a:sym typeface="Arial"/>
              </a:rPr>
              <a:t>Mieti nyt toista esimerkkiä, joka havainnollistaisi DigComp-kehyksen kolmen edellä mainitun kompetenssin toteuttamista tunnilla.</a:t>
            </a:r>
            <a:endParaRPr b="0" i="0" sz="1700" u="none" cap="none" strike="noStrike">
              <a:solidFill>
                <a:schemeClr val="dk1"/>
              </a:solidFill>
              <a:latin typeface="Arial"/>
              <a:ea typeface="Arial"/>
              <a:cs typeface="Arial"/>
              <a:sym typeface="Arial"/>
            </a:endParaRPr>
          </a:p>
          <a:p>
            <a:pPr indent="0" lvl="0" marL="0" marR="0" rtl="0" algn="ctr">
              <a:lnSpc>
                <a:spcPct val="107000"/>
              </a:lnSpc>
              <a:spcBef>
                <a:spcPts val="1400"/>
              </a:spcBef>
              <a:spcAft>
                <a:spcPts val="0"/>
              </a:spcAft>
              <a:buClr>
                <a:srgbClr val="000000"/>
              </a:buClr>
              <a:buSzPts val="1800"/>
              <a:buFont typeface="Arial"/>
              <a:buNone/>
            </a:pPr>
            <a:r>
              <a:rPr b="0" i="0" lang="en-US" sz="1700" u="none" cap="none" strike="noStrike">
                <a:solidFill>
                  <a:schemeClr val="dk1"/>
                </a:solidFill>
                <a:latin typeface="Arial"/>
                <a:ea typeface="Arial"/>
                <a:cs typeface="Arial"/>
                <a:sym typeface="Arial"/>
              </a:rPr>
              <a:t>Kirjoita sitten konkreettiset vaiheet, joita sinun on noudatettava, kuten yllä olevassa esimerkissä.</a:t>
            </a:r>
            <a:endParaRPr b="0" i="0" sz="1700" u="none" cap="none" strike="noStrike">
              <a:solidFill>
                <a:schemeClr val="dk1"/>
              </a:solidFill>
              <a:latin typeface="Arial"/>
              <a:ea typeface="Arial"/>
              <a:cs typeface="Arial"/>
              <a:sym typeface="Arial"/>
            </a:endParaRPr>
          </a:p>
          <a:p>
            <a:pPr indent="0" lvl="0" marL="457200" marR="0" rtl="0" algn="ctr">
              <a:lnSpc>
                <a:spcPct val="107000"/>
              </a:lnSpc>
              <a:spcBef>
                <a:spcPts val="1200"/>
              </a:spcBef>
              <a:spcAft>
                <a:spcPts val="12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3ae6d943e68_0_31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353" name="Google Shape;353;g3ae6d943e68_0_31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3.4 Aktiviteetti 3 - DigComp and LifeComp -mallien soveltaminen käytännössä</a:t>
            </a:r>
            <a:endParaRPr/>
          </a:p>
        </p:txBody>
      </p:sp>
      <p:sp>
        <p:nvSpPr>
          <p:cNvPr id="354" name="Google Shape;354;g3ae6d943e68_0_314"/>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lang="en-US">
                <a:solidFill>
                  <a:schemeClr val="dk1"/>
                </a:solidFill>
              </a:rPr>
              <a:t>Tämä aktiviteetti vahvistaa kahta LifeComp Personal -ydinosaamista: itsesäätelyä ja sosiaalista osaamista: empatiaa, yhdistäen emotionaalisen tietoisuuden digitaaliseen käyttäytymiseen. Mieti, miten kutakin edellä mainituista osaamisalueista voidaan toteuttaa tunnilla.</a:t>
            </a:r>
            <a:endParaRPr>
              <a:solidFill>
                <a:schemeClr val="dk1"/>
              </a:solidFill>
            </a:endParaRPr>
          </a:p>
          <a:p>
            <a:pPr indent="0" lvl="0" marL="0" rtl="0" algn="l">
              <a:lnSpc>
                <a:spcPct val="107000"/>
              </a:lnSpc>
              <a:spcBef>
                <a:spcPts val="1400"/>
              </a:spcBef>
              <a:spcAft>
                <a:spcPts val="0"/>
              </a:spcAft>
              <a:buSzPts val="1800"/>
              <a:buNone/>
            </a:pPr>
            <a:r>
              <a:t/>
            </a:r>
            <a:endParaRPr>
              <a:solidFill>
                <a:schemeClr val="dk1"/>
              </a:solidFill>
            </a:endParaRPr>
          </a:p>
          <a:p>
            <a:pPr indent="0" lvl="0" marL="0" rtl="0" algn="l">
              <a:lnSpc>
                <a:spcPct val="107000"/>
              </a:lnSpc>
              <a:spcBef>
                <a:spcPts val="1400"/>
              </a:spcBef>
              <a:spcAft>
                <a:spcPts val="0"/>
              </a:spcAft>
              <a:buSzPts val="1800"/>
              <a:buNone/>
            </a:pPr>
            <a:r>
              <a:rPr b="1" lang="en-US">
                <a:solidFill>
                  <a:schemeClr val="dk1"/>
                </a:solidFill>
              </a:rPr>
              <a:t>2. </a:t>
            </a:r>
            <a:r>
              <a:rPr b="1" lang="en-US" u="sng">
                <a:solidFill>
                  <a:schemeClr val="dk1"/>
                </a:solidFill>
              </a:rPr>
              <a:t>LifeComp-viitekehyksen soveltaminen integroimalla erityisosaamisalueita</a:t>
            </a:r>
            <a:endParaRPr b="1" u="sng">
              <a:solidFill>
                <a:schemeClr val="dk1"/>
              </a:solidFill>
            </a:endParaRPr>
          </a:p>
          <a:p>
            <a:pPr indent="0" lvl="0" marL="0" rtl="0" algn="l">
              <a:lnSpc>
                <a:spcPct val="107000"/>
              </a:lnSpc>
              <a:spcBef>
                <a:spcPts val="800"/>
              </a:spcBef>
              <a:spcAft>
                <a:spcPts val="0"/>
              </a:spcAft>
              <a:buSzPts val="1800"/>
              <a:buNone/>
            </a:pPr>
            <a:r>
              <a:t/>
            </a:r>
            <a:endParaRPr b="1" u="sng">
              <a:solidFill>
                <a:srgbClr val="000000"/>
              </a:solidFill>
            </a:endParaRPr>
          </a:p>
          <a:p>
            <a:pPr indent="0" lvl="0" marL="0" rtl="0" algn="l">
              <a:lnSpc>
                <a:spcPct val="107000"/>
              </a:lnSpc>
              <a:spcBef>
                <a:spcPts val="800"/>
              </a:spcBef>
              <a:spcAft>
                <a:spcPts val="0"/>
              </a:spcAft>
              <a:buSzPts val="1800"/>
              <a:buNone/>
            </a:pPr>
            <a:r>
              <a:t/>
            </a:r>
            <a:endParaRPr b="1" u="sng">
              <a:solidFill>
                <a:srgbClr val="000000"/>
              </a:solidFill>
            </a:endParaRPr>
          </a:p>
          <a:p>
            <a:pPr indent="457200" lvl="0" marL="914400" rtl="0" algn="l">
              <a:lnSpc>
                <a:spcPct val="107000"/>
              </a:lnSpc>
              <a:spcBef>
                <a:spcPts val="1400"/>
              </a:spcBef>
              <a:spcAft>
                <a:spcPts val="0"/>
              </a:spcAft>
              <a:buSzPts val="1800"/>
              <a:buNone/>
            </a:pPr>
            <a:r>
              <a:t/>
            </a:r>
            <a:endParaRPr>
              <a:solidFill>
                <a:schemeClr val="dk1"/>
              </a:solidFill>
            </a:endParaRPr>
          </a:p>
          <a:p>
            <a:pPr indent="457200" lvl="0" marL="914400" rtl="0" algn="ctr">
              <a:lnSpc>
                <a:spcPct val="107000"/>
              </a:lnSpc>
              <a:spcBef>
                <a:spcPts val="1400"/>
              </a:spcBef>
              <a:spcAft>
                <a:spcPts val="0"/>
              </a:spcAft>
              <a:buSzPts val="1800"/>
              <a:buNone/>
            </a:pPr>
            <a:r>
              <a:rPr lang="en-US">
                <a:solidFill>
                  <a:schemeClr val="dk1"/>
                </a:solidFill>
              </a:rPr>
              <a:t>Mieti, miten kutakin edellä mainituista osaamisalueista voidaan toteuttaa oppitunneilla.</a:t>
            </a:r>
            <a:endParaRPr>
              <a:solidFill>
                <a:schemeClr val="dk1"/>
              </a:solidFill>
            </a:endParaRPr>
          </a:p>
          <a:p>
            <a:pPr indent="0" lvl="0" marL="0" rtl="0" algn="l">
              <a:lnSpc>
                <a:spcPct val="107000"/>
              </a:lnSpc>
              <a:spcBef>
                <a:spcPts val="800"/>
              </a:spcBef>
              <a:spcAft>
                <a:spcPts val="0"/>
              </a:spcAft>
              <a:buSzPts val="1800"/>
              <a:buNone/>
            </a:pPr>
            <a:r>
              <a:t/>
            </a:r>
            <a:endParaRPr>
              <a:solidFill>
                <a:schemeClr val="dk1"/>
              </a:solidFill>
            </a:endParaRPr>
          </a:p>
          <a:p>
            <a:pPr indent="0" lvl="0" marL="0" rtl="0" algn="l">
              <a:lnSpc>
                <a:spcPct val="107000"/>
              </a:lnSpc>
              <a:spcBef>
                <a:spcPts val="1400"/>
              </a:spcBef>
              <a:spcAft>
                <a:spcPts val="0"/>
              </a:spcAft>
              <a:buSzPts val="1800"/>
              <a:buNone/>
            </a:pPr>
            <a:r>
              <a:t/>
            </a:r>
            <a:endParaRPr>
              <a:solidFill>
                <a:schemeClr val="dk1"/>
              </a:solidFill>
            </a:endParaRPr>
          </a:p>
          <a:p>
            <a:pPr indent="0" lvl="0" marL="0" rtl="0" algn="l">
              <a:lnSpc>
                <a:spcPct val="107916"/>
              </a:lnSpc>
              <a:spcBef>
                <a:spcPts val="800"/>
              </a:spcBef>
              <a:spcAft>
                <a:spcPts val="0"/>
              </a:spcAft>
              <a:buSzPts val="1800"/>
              <a:buNone/>
            </a:pPr>
            <a:r>
              <a:t/>
            </a:r>
            <a:endParaRPr>
              <a:solidFill>
                <a:schemeClr val="dk1"/>
              </a:solidFill>
            </a:endParaRPr>
          </a:p>
          <a:p>
            <a:pPr indent="0" lvl="0" marL="0" rtl="0" algn="l">
              <a:lnSpc>
                <a:spcPct val="107916"/>
              </a:lnSpc>
              <a:spcBef>
                <a:spcPts val="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descr="working and thinking brain line icon vector illustration (Provided by Getty Images)" id="355" name="Google Shape;355;g3ae6d943e68_0_314"/>
          <p:cNvPicPr preferRelativeResize="0"/>
          <p:nvPr/>
        </p:nvPicPr>
        <p:blipFill rotWithShape="1">
          <a:blip r:embed="rId3">
            <a:alphaModFix/>
          </a:blip>
          <a:srcRect b="0" l="0" r="0" t="0"/>
          <a:stretch/>
        </p:blipFill>
        <p:spPr>
          <a:xfrm>
            <a:off x="1380926" y="4199976"/>
            <a:ext cx="1058749" cy="105874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3ae6d943e68_0_30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361" name="Google Shape;361;g3ae6d943e68_0_30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3.4 Aktiviteetti 3 - DigComp and LifeComp -mallien soveltaminen käytännössä</a:t>
            </a:r>
            <a:endParaRPr/>
          </a:p>
        </p:txBody>
      </p:sp>
      <p:sp>
        <p:nvSpPr>
          <p:cNvPr id="362" name="Google Shape;362;g3ae6d943e68_0_307"/>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lang="en-US">
                <a:solidFill>
                  <a:schemeClr val="dk1"/>
                </a:solidFill>
              </a:rPr>
              <a:t>Voit esimerkiksi seurata seuraavia vaiheita integroidaksesi kaksi edellä mainittua osaamista oppilaidesi kanssa:</a:t>
            </a:r>
            <a:endParaRPr>
              <a:solidFill>
                <a:schemeClr val="dk1"/>
              </a:solidFill>
            </a:endParaRPr>
          </a:p>
          <a:p>
            <a:pPr indent="0" lvl="0" marL="0" rtl="0" algn="l">
              <a:lnSpc>
                <a:spcPct val="107000"/>
              </a:lnSpc>
              <a:spcBef>
                <a:spcPts val="0"/>
              </a:spcBef>
              <a:spcAft>
                <a:spcPts val="0"/>
              </a:spcAft>
              <a:buSzPts val="1800"/>
              <a:buNone/>
            </a:pPr>
            <a:r>
              <a:t/>
            </a:r>
            <a:endParaRPr>
              <a:solidFill>
                <a:schemeClr val="dk1"/>
              </a:solidFill>
            </a:endParaRPr>
          </a:p>
          <a:p>
            <a:pPr indent="0" lvl="0" marL="0" rtl="0" algn="l">
              <a:lnSpc>
                <a:spcPct val="107000"/>
              </a:lnSpc>
              <a:spcBef>
                <a:spcPts val="0"/>
              </a:spcBef>
              <a:spcAft>
                <a:spcPts val="0"/>
              </a:spcAft>
              <a:buSzPts val="1800"/>
              <a:buNone/>
            </a:pPr>
            <a:r>
              <a:rPr b="1" lang="en-US">
                <a:solidFill>
                  <a:schemeClr val="dk1"/>
                </a:solidFill>
              </a:rPr>
              <a:t>Itsesäätely</a:t>
            </a:r>
            <a:endParaRPr b="1">
              <a:solidFill>
                <a:schemeClr val="dk1"/>
              </a:solidFill>
            </a:endParaRPr>
          </a:p>
          <a:p>
            <a:pPr indent="457200" lvl="0" marL="0" rtl="0" algn="l">
              <a:lnSpc>
                <a:spcPct val="107000"/>
              </a:lnSpc>
              <a:spcBef>
                <a:spcPts val="0"/>
              </a:spcBef>
              <a:spcAft>
                <a:spcPts val="0"/>
              </a:spcAft>
              <a:buSzPts val="1800"/>
              <a:buNone/>
            </a:pPr>
            <a:r>
              <a:rPr lang="en-US">
                <a:solidFill>
                  <a:schemeClr val="dk1"/>
                </a:solidFill>
              </a:rPr>
              <a:t>Pyydä oppilaitasi pohtimaan sosiaalisen median käyttöä käsittelevän luokkakeskustelun aikana, miten verkkokommentit voivat vaikuttaa muihin.</a:t>
            </a:r>
            <a:endParaRPr>
              <a:solidFill>
                <a:schemeClr val="dk1"/>
              </a:solidFill>
            </a:endParaRPr>
          </a:p>
          <a:p>
            <a:pPr indent="0" lvl="0" marL="0" rtl="0" algn="l">
              <a:lnSpc>
                <a:spcPct val="107000"/>
              </a:lnSpc>
              <a:spcBef>
                <a:spcPts val="0"/>
              </a:spcBef>
              <a:spcAft>
                <a:spcPts val="0"/>
              </a:spcAft>
              <a:buSzPts val="1800"/>
              <a:buNone/>
            </a:pPr>
            <a:r>
              <a:t/>
            </a:r>
            <a:endParaRPr>
              <a:solidFill>
                <a:schemeClr val="dk1"/>
              </a:solidFill>
            </a:endParaRPr>
          </a:p>
          <a:p>
            <a:pPr indent="0" lvl="0" marL="0" rtl="0" algn="l">
              <a:lnSpc>
                <a:spcPct val="107000"/>
              </a:lnSpc>
              <a:spcBef>
                <a:spcPts val="0"/>
              </a:spcBef>
              <a:spcAft>
                <a:spcPts val="0"/>
              </a:spcAft>
              <a:buSzPts val="1800"/>
              <a:buNone/>
            </a:pPr>
            <a:r>
              <a:rPr b="1" lang="en-US">
                <a:solidFill>
                  <a:schemeClr val="dk1"/>
                </a:solidFill>
              </a:rPr>
              <a:t>Empatia</a:t>
            </a:r>
            <a:endParaRPr b="1">
              <a:solidFill>
                <a:schemeClr val="dk1"/>
              </a:solidFill>
            </a:endParaRPr>
          </a:p>
          <a:p>
            <a:pPr indent="0" lvl="0" marL="0" rtl="0" algn="l">
              <a:lnSpc>
                <a:spcPct val="107000"/>
              </a:lnSpc>
              <a:spcBef>
                <a:spcPts val="0"/>
              </a:spcBef>
              <a:spcAft>
                <a:spcPts val="0"/>
              </a:spcAft>
              <a:buSzPts val="1800"/>
              <a:buNone/>
            </a:pPr>
            <a:r>
              <a:t/>
            </a:r>
            <a:endParaRPr>
              <a:solidFill>
                <a:schemeClr val="dk1"/>
              </a:solidFill>
            </a:endParaRPr>
          </a:p>
          <a:p>
            <a:pPr indent="457200" lvl="0" marL="0" rtl="0" algn="l">
              <a:lnSpc>
                <a:spcPct val="107000"/>
              </a:lnSpc>
              <a:spcBef>
                <a:spcPts val="0"/>
              </a:spcBef>
              <a:spcAft>
                <a:spcPts val="0"/>
              </a:spcAft>
              <a:buSzPts val="1800"/>
              <a:buNone/>
            </a:pPr>
            <a:r>
              <a:rPr lang="en-US">
                <a:solidFill>
                  <a:schemeClr val="dk1"/>
                </a:solidFill>
              </a:rPr>
              <a:t>Johda sitten keskustelua empatiasta, tunteiden säätelystä ja kunnioittavasta viestinnästä verkossa.</a:t>
            </a:r>
            <a:endParaRPr>
              <a:solidFill>
                <a:schemeClr val="dk1"/>
              </a:solidFill>
            </a:endParaRPr>
          </a:p>
          <a:p>
            <a:pPr indent="0" lvl="0" marL="0" rtl="0" algn="l">
              <a:lnSpc>
                <a:spcPct val="107916"/>
              </a:lnSpc>
              <a:spcBef>
                <a:spcPts val="800"/>
              </a:spcBef>
              <a:spcAft>
                <a:spcPts val="0"/>
              </a:spcAft>
              <a:buSzPts val="1800"/>
              <a:buNone/>
            </a:pPr>
            <a:r>
              <a:t/>
            </a:r>
            <a:endParaRPr>
              <a:solidFill>
                <a:schemeClr val="dk1"/>
              </a:solidFill>
            </a:endParaRPr>
          </a:p>
          <a:p>
            <a:pPr indent="0" lvl="0" marL="0" rtl="0" algn="l">
              <a:lnSpc>
                <a:spcPct val="107916"/>
              </a:lnSpc>
              <a:spcBef>
                <a:spcPts val="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
        <p:nvSpPr>
          <p:cNvPr id="363" name="Google Shape;363;g3ae6d943e68_0_307"/>
          <p:cNvSpPr txBox="1"/>
          <p:nvPr/>
        </p:nvSpPr>
        <p:spPr>
          <a:xfrm>
            <a:off x="1316725" y="4801375"/>
            <a:ext cx="9507000" cy="14901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457200" marR="0" rtl="0" algn="ctr">
              <a:lnSpc>
                <a:spcPct val="107000"/>
              </a:lnSpc>
              <a:spcBef>
                <a:spcPts val="12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Mieti nyt toista esimerkkiä, joka havainnollistaisi LifeComp-kehyksen kahden edellä mainitun kompetenssin toteuttamista tunnilla.</a:t>
            </a:r>
            <a:endParaRPr b="0" i="0" sz="1800" u="none" cap="none" strike="noStrike">
              <a:solidFill>
                <a:schemeClr val="dk1"/>
              </a:solidFill>
              <a:latin typeface="Arial"/>
              <a:ea typeface="Arial"/>
              <a:cs typeface="Arial"/>
              <a:sym typeface="Arial"/>
            </a:endParaRPr>
          </a:p>
          <a:p>
            <a:pPr indent="0" lvl="0" marL="457200" marR="0" rtl="0" algn="ctr">
              <a:lnSpc>
                <a:spcPct val="107000"/>
              </a:lnSpc>
              <a:spcBef>
                <a:spcPts val="1200"/>
              </a:spcBef>
              <a:spcAft>
                <a:spcPts val="1200"/>
              </a:spcAft>
              <a:buClr>
                <a:srgbClr val="000000"/>
              </a:buClr>
              <a:buSzPts val="1800"/>
              <a:buFont typeface="Arial"/>
              <a:buNone/>
            </a:pPr>
            <a:r>
              <a:rPr b="0" i="0" lang="en-US" sz="1800" u="none" cap="none" strike="noStrike">
                <a:solidFill>
                  <a:schemeClr val="dk1"/>
                </a:solidFill>
                <a:latin typeface="Arial"/>
                <a:ea typeface="Arial"/>
                <a:cs typeface="Arial"/>
                <a:sym typeface="Arial"/>
              </a:rPr>
              <a:t>Kirjoita sitten konkreettiset vaiheet, joita sinun on noudatettava, kuten yllä olevassa esimerkissä.</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7"/>
          <p:cNvSpPr txBox="1"/>
          <p:nvPr>
            <p:ph type="ctrTitle"/>
          </p:nvPr>
        </p:nvSpPr>
        <p:spPr>
          <a:xfrm>
            <a:off x="2179875" y="1315350"/>
            <a:ext cx="7832400" cy="3059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2900"/>
              <a:t>Unit 1</a:t>
            </a:r>
            <a:endParaRPr sz="2900"/>
          </a:p>
          <a:p>
            <a:pPr indent="0" lvl="0" marL="0" rtl="0" algn="ctr">
              <a:lnSpc>
                <a:spcPct val="90000"/>
              </a:lnSpc>
              <a:spcBef>
                <a:spcPts val="0"/>
              </a:spcBef>
              <a:spcAft>
                <a:spcPts val="0"/>
              </a:spcAft>
              <a:buClr>
                <a:schemeClr val="dk1"/>
              </a:buClr>
              <a:buSzPts val="2000"/>
              <a:buFont typeface="Arial"/>
              <a:buNone/>
            </a:pPr>
            <a:r>
              <a:t/>
            </a:r>
            <a:endParaRPr sz="2900"/>
          </a:p>
          <a:p>
            <a:pPr indent="0" lvl="0" marL="0" rtl="0" algn="ctr">
              <a:lnSpc>
                <a:spcPct val="90000"/>
              </a:lnSpc>
              <a:spcBef>
                <a:spcPts val="0"/>
              </a:spcBef>
              <a:spcAft>
                <a:spcPts val="0"/>
              </a:spcAft>
              <a:buClr>
                <a:schemeClr val="dk1"/>
              </a:buClr>
              <a:buSzPts val="2000"/>
              <a:buFont typeface="Arial"/>
              <a:buNone/>
            </a:pPr>
            <a:r>
              <a:t/>
            </a:r>
            <a:endParaRPr sz="2900"/>
          </a:p>
          <a:p>
            <a:pPr indent="0" lvl="0" marL="0" rtl="0" algn="ctr">
              <a:lnSpc>
                <a:spcPct val="90000"/>
              </a:lnSpc>
              <a:spcBef>
                <a:spcPts val="0"/>
              </a:spcBef>
              <a:spcAft>
                <a:spcPts val="0"/>
              </a:spcAft>
              <a:buClr>
                <a:schemeClr val="dk1"/>
              </a:buClr>
              <a:buSzPts val="2000"/>
              <a:buFont typeface="Arial"/>
              <a:buNone/>
            </a:pPr>
            <a:r>
              <a:rPr lang="en-US" sz="2900"/>
              <a:t>Hyvinvoinnin ja digitaalisen hyvinvoinnin merkitys</a:t>
            </a:r>
            <a:endParaRPr sz="29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3ae6d943e68_0_32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369" name="Google Shape;369;g3ae6d943e68_0_32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3.4 Aktiviteetti 4 - DigComp and LifeComp -mallien soveltaminen käytännössä</a:t>
            </a:r>
            <a:endParaRPr/>
          </a:p>
        </p:txBody>
      </p:sp>
      <p:sp>
        <p:nvSpPr>
          <p:cNvPr id="370" name="Google Shape;370;g3ae6d943e68_0_321"/>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a:solidFill>
                  <a:schemeClr val="dk1"/>
                </a:solidFill>
              </a:rPr>
              <a:t>Yhdessä käytettynä DigComp- ja LifeComp-kehykset auttavat sinua suunnittelemaan oppimiskokemuksia, jotka ovat hyödyllisiä sekä teknisten taitojen että emotionaalisen älykkyyden kehittymiseen.</a:t>
            </a:r>
            <a:endParaRPr>
              <a:solidFill>
                <a:schemeClr val="dk1"/>
              </a:solidFill>
            </a:endParaRPr>
          </a:p>
          <a:p>
            <a:pPr indent="0" lvl="0" marL="0" rtl="0" algn="l">
              <a:lnSpc>
                <a:spcPct val="100000"/>
              </a:lnSpc>
              <a:spcBef>
                <a:spcPts val="0"/>
              </a:spcBef>
              <a:spcAft>
                <a:spcPts val="0"/>
              </a:spcAft>
              <a:buSzPts val="1800"/>
              <a:buNone/>
            </a:pPr>
            <a:r>
              <a:t/>
            </a:r>
            <a:endParaRPr>
              <a:solidFill>
                <a:srgbClr val="000000"/>
              </a:solidFill>
            </a:endParaRPr>
          </a:p>
          <a:p>
            <a:pPr indent="0" lvl="0" marL="0" rtl="0" algn="l">
              <a:lnSpc>
                <a:spcPct val="100000"/>
              </a:lnSpc>
              <a:spcBef>
                <a:spcPts val="0"/>
              </a:spcBef>
              <a:spcAft>
                <a:spcPts val="0"/>
              </a:spcAft>
              <a:buSzPts val="1800"/>
              <a:buNone/>
            </a:pPr>
            <a:r>
              <a:rPr lang="en-US">
                <a:solidFill>
                  <a:srgbClr val="000000"/>
                </a:solidFill>
              </a:rPr>
              <a:t>Mitä tehdä: </a:t>
            </a:r>
            <a:endParaRPr>
              <a:solidFill>
                <a:srgbClr val="000000"/>
              </a:solidFill>
            </a:endParaRPr>
          </a:p>
          <a:p>
            <a:pPr indent="0" lvl="0" marL="0" rtl="0" algn="l">
              <a:lnSpc>
                <a:spcPct val="100000"/>
              </a:lnSpc>
              <a:spcBef>
                <a:spcPts val="0"/>
              </a:spcBef>
              <a:spcAft>
                <a:spcPts val="0"/>
              </a:spcAft>
              <a:buSzPts val="1800"/>
              <a:buNone/>
            </a:pPr>
            <a:r>
              <a:rPr lang="en-US">
                <a:solidFill>
                  <a:srgbClr val="000000"/>
                </a:solidFill>
              </a:rPr>
              <a:t>1. Mieti äskettäistä oppimiskokemusta, jossa käytit sekä DigComp- että LifeComp-elementtejä. Ennen kuin kirjoitat lyhyen esimerkin, mieti, mitä taitoja opiskelijat harjoittelivat DigComp- ja LifeComp-viitekehysten avulla? Yhdistivätkö he esimerkiksi digitaalisen ongelmanratkaisun tunteiden säätelyyn, yhteistyöhön tai kriittiseen ajatteluun? </a:t>
            </a:r>
            <a:endParaRPr>
              <a:solidFill>
                <a:srgbClr val="000000"/>
              </a:solidFill>
            </a:endParaRPr>
          </a:p>
          <a:p>
            <a:pPr indent="0" lvl="0" marL="0" rtl="0" algn="l">
              <a:lnSpc>
                <a:spcPct val="100000"/>
              </a:lnSpc>
              <a:spcBef>
                <a:spcPts val="0"/>
              </a:spcBef>
              <a:spcAft>
                <a:spcPts val="0"/>
              </a:spcAft>
              <a:buSzPts val="1800"/>
              <a:buNone/>
            </a:pPr>
            <a:r>
              <a:t/>
            </a:r>
            <a:endParaRPr>
              <a:solidFill>
                <a:srgbClr val="000000"/>
              </a:solidFill>
            </a:endParaRPr>
          </a:p>
          <a:p>
            <a:pPr indent="0" lvl="0" marL="0" rtl="0" algn="l">
              <a:lnSpc>
                <a:spcPct val="100000"/>
              </a:lnSpc>
              <a:spcBef>
                <a:spcPts val="0"/>
              </a:spcBef>
              <a:spcAft>
                <a:spcPts val="0"/>
              </a:spcAft>
              <a:buSzPts val="1800"/>
              <a:buNone/>
            </a:pPr>
            <a:r>
              <a:rPr lang="en-US">
                <a:solidFill>
                  <a:srgbClr val="000000"/>
                </a:solidFill>
              </a:rPr>
              <a:t>2. Mitä haasteita kohtasit soveltaessasi molempia viitekehyksiä samanaikaisesti? Tunnista ainakin yksi haaste, jota pidät erittäin tärkeänä, ja ehdota tapoja ratkaista se seuraavalla kerralla. Pohdi esimerkiksi aikaa, opiskelijoiden valmiutta, tehtävän monimutkaisuutta tai digitaalisten taitojen tasapainottamista sosiaalisten ja emotionaalisten vaatimusten kanssa.</a:t>
            </a:r>
            <a:endParaRPr>
              <a:solidFill>
                <a:srgbClr val="000000"/>
              </a:solidFill>
            </a:endParaRPr>
          </a:p>
          <a:p>
            <a:pPr indent="0" lvl="0" marL="0" rtl="0" algn="l">
              <a:lnSpc>
                <a:spcPct val="100000"/>
              </a:lnSpc>
              <a:spcBef>
                <a:spcPts val="0"/>
              </a:spcBef>
              <a:spcAft>
                <a:spcPts val="0"/>
              </a:spcAft>
              <a:buSzPts val="1800"/>
              <a:buNone/>
            </a:pPr>
            <a:r>
              <a:t/>
            </a:r>
            <a:endParaRPr>
              <a:solidFill>
                <a:srgbClr val="000000"/>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
        <p:nvSpPr>
          <p:cNvPr id="371" name="Google Shape;371;g3ae6d943e68_0_321"/>
          <p:cNvSpPr txBox="1"/>
          <p:nvPr/>
        </p:nvSpPr>
        <p:spPr>
          <a:xfrm>
            <a:off x="1316725" y="5514125"/>
            <a:ext cx="9507000" cy="10107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7000"/>
              </a:lnSpc>
              <a:spcBef>
                <a:spcPts val="12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Oppilaasi oppivat paitsi käyttämään teknologiaa, myös miksi ja milloin sitä käytetään vastuullisesti, hyvinvointia ja tasapainoa ylläpitäen – mikä on </a:t>
            </a:r>
            <a:r>
              <a:rPr b="1" i="0" lang="en-US" sz="1800" u="none" cap="none" strike="noStrike">
                <a:solidFill>
                  <a:schemeClr val="dk1"/>
                </a:solidFill>
                <a:latin typeface="Arial"/>
                <a:ea typeface="Arial"/>
                <a:cs typeface="Arial"/>
                <a:sym typeface="Arial"/>
              </a:rPr>
              <a:t>PERMA-digitaalisen viitekehyksen ydin.</a:t>
            </a:r>
            <a:endParaRPr b="1" i="0" sz="1800" u="none" cap="none" strike="noStrike">
              <a:solidFill>
                <a:schemeClr val="dk1"/>
              </a:solidFill>
              <a:latin typeface="Arial"/>
              <a:ea typeface="Arial"/>
              <a:cs typeface="Arial"/>
              <a:sym typeface="Arial"/>
            </a:endParaRPr>
          </a:p>
          <a:p>
            <a:pPr indent="0" lvl="0" marL="457200" marR="0" rtl="0" algn="ctr">
              <a:lnSpc>
                <a:spcPct val="107000"/>
              </a:lnSpc>
              <a:spcBef>
                <a:spcPts val="1200"/>
              </a:spcBef>
              <a:spcAft>
                <a:spcPts val="12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3ae6d943e68_0_32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377" name="Google Shape;377;g3ae6d943e68_0_32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3.5 Viitekehysten (DigComp ja LifeComp) linkittäminen PERMA-malliin</a:t>
            </a:r>
            <a:endParaRPr/>
          </a:p>
        </p:txBody>
      </p:sp>
      <p:sp>
        <p:nvSpPr>
          <p:cNvPr id="378" name="Google Shape;378;g3ae6d943e68_0_329"/>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PERMA-malli yhdistyy luonnollisesti sekä DigCompiin että LifeCompiin luoden kokonaisvaltaisen viitekehyksen digitaaliselle hyvinvoinnille ja kukoistukselle koulutuksessa.</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Jokainen PERMA-elementti vastaa tiettyjä osaamisalueita, jotka auttavat opettajia ja oppilaita menestymään digitaalisissa ympäristöissä. Alla oleva taulukko näyttää </a:t>
            </a:r>
            <a:r>
              <a:rPr b="1" lang="en-US">
                <a:solidFill>
                  <a:schemeClr val="dk1"/>
                </a:solidFill>
              </a:rPr>
              <a:t>kunkin PERMA-elementin yhteydet DigCompin ja LifeCompin tiettyihin osaamisalueisiin.</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3ae6d943e68_0_33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700">
              <a:solidFill>
                <a:srgbClr val="FFFFFF"/>
              </a:solidFill>
            </a:endParaRPr>
          </a:p>
        </p:txBody>
      </p:sp>
      <p:sp>
        <p:nvSpPr>
          <p:cNvPr id="384" name="Google Shape;384;g3ae6d943e68_0_33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3.5 Viitekehysten (DigComp ja LifeComp) linkittäminen PERMA-malliin</a:t>
            </a:r>
            <a:endParaRPr/>
          </a:p>
        </p:txBody>
      </p:sp>
      <p:sp>
        <p:nvSpPr>
          <p:cNvPr id="385" name="Google Shape;385;g3ae6d943e68_0_337"/>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386" name="Google Shape;386;g3ae6d943e68_0_337"/>
          <p:cNvPicPr preferRelativeResize="0"/>
          <p:nvPr/>
        </p:nvPicPr>
        <p:blipFill rotWithShape="1">
          <a:blip r:embed="rId3">
            <a:alphaModFix/>
          </a:blip>
          <a:srcRect b="0" l="0" r="0" t="0"/>
          <a:stretch/>
        </p:blipFill>
        <p:spPr>
          <a:xfrm>
            <a:off x="2626563" y="1293875"/>
            <a:ext cx="6938875" cy="3980750"/>
          </a:xfrm>
          <a:prstGeom prst="rect">
            <a:avLst/>
          </a:prstGeom>
          <a:noFill/>
          <a:ln>
            <a:noFill/>
          </a:ln>
        </p:spPr>
      </p:pic>
      <p:pic>
        <p:nvPicPr>
          <p:cNvPr id="387" name="Google Shape;387;g3ae6d943e68_0_337"/>
          <p:cNvPicPr preferRelativeResize="0"/>
          <p:nvPr/>
        </p:nvPicPr>
        <p:blipFill rotWithShape="1">
          <a:blip r:embed="rId4">
            <a:alphaModFix/>
          </a:blip>
          <a:srcRect b="0" l="0" r="0" t="0"/>
          <a:stretch/>
        </p:blipFill>
        <p:spPr>
          <a:xfrm>
            <a:off x="2600800" y="5274625"/>
            <a:ext cx="6938850" cy="117490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3ae6d943e68_0_34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700">
              <a:solidFill>
                <a:srgbClr val="FFFFFF"/>
              </a:solidFill>
            </a:endParaRPr>
          </a:p>
        </p:txBody>
      </p:sp>
      <p:sp>
        <p:nvSpPr>
          <p:cNvPr id="393" name="Google Shape;393;g3ae6d943e68_0_34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3.5 Viitekehysten (DigComp ja LifeComp) linkittäminen PERMA-malliin</a:t>
            </a:r>
            <a:endParaRPr/>
          </a:p>
        </p:txBody>
      </p:sp>
      <p:sp>
        <p:nvSpPr>
          <p:cNvPr id="394" name="Google Shape;394;g3ae6d943e68_0_346"/>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395" name="Google Shape;395;g3ae6d943e68_0_346"/>
          <p:cNvPicPr preferRelativeResize="0"/>
          <p:nvPr/>
        </p:nvPicPr>
        <p:blipFill rotWithShape="1">
          <a:blip r:embed="rId3">
            <a:alphaModFix/>
          </a:blip>
          <a:srcRect b="0" l="0" r="0" t="0"/>
          <a:stretch/>
        </p:blipFill>
        <p:spPr>
          <a:xfrm>
            <a:off x="1868436" y="2518338"/>
            <a:ext cx="8455124" cy="31779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3ae6d943e68_0_36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3600"/>
          </a:p>
        </p:txBody>
      </p:sp>
      <p:sp>
        <p:nvSpPr>
          <p:cNvPr id="401" name="Google Shape;401;g3ae6d943e68_0_363"/>
          <p:cNvSpPr txBox="1"/>
          <p:nvPr>
            <p:ph idx="1" type="body"/>
          </p:nvPr>
        </p:nvSpPr>
        <p:spPr>
          <a:xfrm>
            <a:off x="97975" y="1462669"/>
            <a:ext cx="5910900" cy="213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500"/>
              <a:t>Positive Emotions</a:t>
            </a:r>
            <a:endParaRPr b="1" sz="1500"/>
          </a:p>
          <a:p>
            <a:pPr indent="-323850" lvl="0" marL="457200" rtl="0" algn="l">
              <a:lnSpc>
                <a:spcPct val="107000"/>
              </a:lnSpc>
              <a:spcBef>
                <a:spcPts val="1200"/>
              </a:spcBef>
              <a:spcAft>
                <a:spcPts val="0"/>
              </a:spcAft>
              <a:buClr>
                <a:srgbClr val="AA87FF"/>
              </a:buClr>
              <a:buSzPts val="1500"/>
              <a:buFont typeface="Calibri"/>
              <a:buChar char="●"/>
            </a:pPr>
            <a:r>
              <a:rPr lang="en-US" sz="1500"/>
              <a:t>Aligns with </a:t>
            </a:r>
            <a:r>
              <a:rPr b="1" lang="en-US" sz="1500"/>
              <a:t>LifeComp</a:t>
            </a:r>
            <a:r>
              <a:rPr lang="en-US" sz="1500"/>
              <a:t>’s emotional regulation competencies, helping learners recognise and manage their feelings when using digital tools. Encouraging gratitude and optimism online can reduce stress and promote confidence in digital spaces. This is in line with Safety Competence of </a:t>
            </a:r>
            <a:r>
              <a:rPr b="1" lang="en-US" sz="1500"/>
              <a:t>DigComp </a:t>
            </a:r>
            <a:r>
              <a:rPr lang="en-US" sz="1500"/>
              <a:t>Framework. </a:t>
            </a:r>
            <a:endParaRPr sz="1500"/>
          </a:p>
          <a:p>
            <a:pPr indent="0" lvl="0" marL="457200" rtl="0" algn="l">
              <a:lnSpc>
                <a:spcPct val="100000"/>
              </a:lnSpc>
              <a:spcBef>
                <a:spcPts val="0"/>
              </a:spcBef>
              <a:spcAft>
                <a:spcPts val="0"/>
              </a:spcAft>
              <a:buSzPts val="1800"/>
              <a:buNone/>
            </a:pPr>
            <a:r>
              <a:t/>
            </a:r>
            <a:endParaRPr b="1" sz="1500"/>
          </a:p>
          <a:p>
            <a:pPr indent="0" lvl="0" marL="0" rtl="0" algn="l">
              <a:lnSpc>
                <a:spcPct val="100000"/>
              </a:lnSpc>
              <a:spcBef>
                <a:spcPts val="1200"/>
              </a:spcBef>
              <a:spcAft>
                <a:spcPts val="0"/>
              </a:spcAft>
              <a:buSzPts val="1800"/>
              <a:buNone/>
            </a:pPr>
            <a:r>
              <a:t/>
            </a:r>
            <a:endParaRPr sz="1500"/>
          </a:p>
          <a:p>
            <a:pPr indent="0" lvl="0" marL="0" rtl="0" algn="l">
              <a:lnSpc>
                <a:spcPct val="100000"/>
              </a:lnSpc>
              <a:spcBef>
                <a:spcPts val="1200"/>
              </a:spcBef>
              <a:spcAft>
                <a:spcPts val="0"/>
              </a:spcAft>
              <a:buSzPts val="1800"/>
              <a:buNone/>
            </a:pPr>
            <a:r>
              <a:t/>
            </a:r>
            <a:endParaRPr sz="1500"/>
          </a:p>
          <a:p>
            <a:pPr indent="0" lvl="0" marL="0" rtl="0" algn="l">
              <a:lnSpc>
                <a:spcPct val="100000"/>
              </a:lnSpc>
              <a:spcBef>
                <a:spcPts val="1200"/>
              </a:spcBef>
              <a:spcAft>
                <a:spcPts val="1200"/>
              </a:spcAft>
              <a:buSzPts val="1800"/>
              <a:buNone/>
            </a:pPr>
            <a:r>
              <a:t/>
            </a:r>
            <a:endParaRPr sz="1500"/>
          </a:p>
        </p:txBody>
      </p:sp>
      <p:sp>
        <p:nvSpPr>
          <p:cNvPr id="402" name="Google Shape;402;g3ae6d943e68_0_363"/>
          <p:cNvSpPr txBox="1"/>
          <p:nvPr>
            <p:ph idx="2" type="body"/>
          </p:nvPr>
        </p:nvSpPr>
        <p:spPr>
          <a:xfrm>
            <a:off x="97975" y="3533793"/>
            <a:ext cx="5910900" cy="19662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sz="1500"/>
              <a:t>Relationships</a:t>
            </a:r>
            <a:endParaRPr sz="1500"/>
          </a:p>
          <a:p>
            <a:pPr indent="-323850" lvl="0" marL="457200" rtl="0" algn="l">
              <a:lnSpc>
                <a:spcPct val="107000"/>
              </a:lnSpc>
              <a:spcBef>
                <a:spcPts val="0"/>
              </a:spcBef>
              <a:spcAft>
                <a:spcPts val="0"/>
              </a:spcAft>
              <a:buClr>
                <a:srgbClr val="AA87FF"/>
              </a:buClr>
              <a:buSzPts val="1500"/>
              <a:buFont typeface="Calibri"/>
              <a:buChar char="●"/>
            </a:pPr>
            <a:r>
              <a:rPr b="1" lang="en-US" sz="1500"/>
              <a:t>DigComp </a:t>
            </a:r>
            <a:r>
              <a:rPr lang="en-US" sz="1500"/>
              <a:t>promotes collaborative communication, while </a:t>
            </a:r>
            <a:r>
              <a:rPr b="1" lang="en-US" sz="1500"/>
              <a:t>LifeComp </a:t>
            </a:r>
            <a:r>
              <a:rPr lang="en-US" sz="1500"/>
              <a:t>supports empathy and social awareness. Together, they help learners build trust, inclusion, and respect in online and blended learning communities.</a:t>
            </a:r>
            <a:endParaRPr b="1" sz="1500"/>
          </a:p>
        </p:txBody>
      </p:sp>
      <p:sp>
        <p:nvSpPr>
          <p:cNvPr id="403" name="Google Shape;403;g3ae6d943e68_0_363"/>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3.5 Linking the two Frameworks (DigComp and LifeComp) to PERMA model</a:t>
            </a:r>
            <a:endParaRPr/>
          </a:p>
        </p:txBody>
      </p:sp>
      <p:sp>
        <p:nvSpPr>
          <p:cNvPr id="404" name="Google Shape;404;g3ae6d943e68_0_363"/>
          <p:cNvSpPr txBox="1"/>
          <p:nvPr>
            <p:ph idx="1" type="body"/>
          </p:nvPr>
        </p:nvSpPr>
        <p:spPr>
          <a:xfrm>
            <a:off x="6281100" y="1405474"/>
            <a:ext cx="5910900" cy="19662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sz="1500"/>
              <a:t>Engagement</a:t>
            </a:r>
            <a:endParaRPr b="1" sz="1500"/>
          </a:p>
          <a:p>
            <a:pPr indent="-323850" lvl="0" marL="457200" rtl="0" algn="l">
              <a:lnSpc>
                <a:spcPct val="107000"/>
              </a:lnSpc>
              <a:spcBef>
                <a:spcPts val="0"/>
              </a:spcBef>
              <a:spcAft>
                <a:spcPts val="0"/>
              </a:spcAft>
              <a:buClr>
                <a:srgbClr val="AA87FF"/>
              </a:buClr>
              <a:buSzPts val="1500"/>
              <a:buFont typeface="Calibri"/>
              <a:buChar char="●"/>
            </a:pPr>
            <a:r>
              <a:rPr lang="en-US" sz="1500"/>
              <a:t>Connects with </a:t>
            </a:r>
            <a:r>
              <a:rPr b="1" lang="en-US" sz="1500"/>
              <a:t>DigComp</a:t>
            </a:r>
            <a:r>
              <a:rPr lang="en-US" sz="1500"/>
              <a:t>’s digital content creation and problem-solving areas, where students experience flow and satisfaction by engaging deeply with meaningful digital projects and creative learning activities. The creation of a digital project can make students feel better and enhance their well-being and confidence which is linked to</a:t>
            </a:r>
            <a:r>
              <a:rPr b="1" lang="en-US" sz="1500"/>
              <a:t> LifeComp</a:t>
            </a:r>
            <a:r>
              <a:rPr lang="en-US" sz="1500"/>
              <a:t> Framework. </a:t>
            </a:r>
            <a:endParaRPr b="1" sz="1500"/>
          </a:p>
        </p:txBody>
      </p:sp>
      <p:sp>
        <p:nvSpPr>
          <p:cNvPr id="405" name="Google Shape;405;g3ae6d943e68_0_363"/>
          <p:cNvSpPr txBox="1"/>
          <p:nvPr>
            <p:ph idx="2" type="body"/>
          </p:nvPr>
        </p:nvSpPr>
        <p:spPr>
          <a:xfrm>
            <a:off x="6281100" y="3549718"/>
            <a:ext cx="5910900" cy="19662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sz="1500"/>
              <a:t>Meaning</a:t>
            </a:r>
            <a:endParaRPr sz="1500"/>
          </a:p>
          <a:p>
            <a:pPr indent="-323850" lvl="0" marL="457200" rtl="0" algn="l">
              <a:lnSpc>
                <a:spcPct val="107000"/>
              </a:lnSpc>
              <a:spcBef>
                <a:spcPts val="0"/>
              </a:spcBef>
              <a:spcAft>
                <a:spcPts val="0"/>
              </a:spcAft>
              <a:buClr>
                <a:srgbClr val="AA87FF"/>
              </a:buClr>
              <a:buSzPts val="1500"/>
              <a:buFont typeface="Calibri"/>
              <a:buChar char="●"/>
            </a:pPr>
            <a:r>
              <a:rPr lang="en-US" sz="1500"/>
              <a:t>Supported by </a:t>
            </a:r>
            <a:r>
              <a:rPr b="1" lang="en-US" sz="1500"/>
              <a:t>LifeComp</a:t>
            </a:r>
            <a:r>
              <a:rPr lang="en-US" sz="1500"/>
              <a:t>’s personal and social competence areas, where learners connect their digital actions to values, identity, and purpose. Teachers can design tasks that let students explore how technology contributes to real-world goals and community impact. This is linked to Problem solving competence and Information and Data Literacy of </a:t>
            </a:r>
            <a:r>
              <a:rPr b="1" lang="en-US" sz="1500"/>
              <a:t>DigComp</a:t>
            </a:r>
            <a:r>
              <a:rPr lang="en-US" sz="1500"/>
              <a:t> Framework. </a:t>
            </a:r>
            <a:endParaRPr b="1" sz="1500"/>
          </a:p>
        </p:txBody>
      </p:sp>
      <p:sp>
        <p:nvSpPr>
          <p:cNvPr id="406" name="Google Shape;406;g3ae6d943e68_0_363"/>
          <p:cNvSpPr txBox="1"/>
          <p:nvPr>
            <p:ph idx="2" type="body"/>
          </p:nvPr>
        </p:nvSpPr>
        <p:spPr>
          <a:xfrm>
            <a:off x="3131575" y="5573075"/>
            <a:ext cx="7974300" cy="11721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sz="1500"/>
              <a:t>Accomplishment</a:t>
            </a:r>
            <a:endParaRPr sz="1500"/>
          </a:p>
          <a:p>
            <a:pPr indent="-323850" lvl="0" marL="457200" rtl="0" algn="l">
              <a:lnSpc>
                <a:spcPct val="107000"/>
              </a:lnSpc>
              <a:spcBef>
                <a:spcPts val="1200"/>
              </a:spcBef>
              <a:spcAft>
                <a:spcPts val="1200"/>
              </a:spcAft>
              <a:buClr>
                <a:srgbClr val="AA87FF"/>
              </a:buClr>
              <a:buSzPts val="1500"/>
              <a:buFont typeface="Calibri"/>
              <a:buChar char="●"/>
            </a:pPr>
            <a:r>
              <a:rPr lang="en-US" sz="1500"/>
              <a:t>Linked to </a:t>
            </a:r>
            <a:r>
              <a:rPr b="1" lang="en-US" sz="1500"/>
              <a:t>DigComp</a:t>
            </a:r>
            <a:r>
              <a:rPr lang="en-US" sz="1500"/>
              <a:t>’s goal-setting and self-assessment skills, helping learners track their digital progress and celebrate milestones. Combined with</a:t>
            </a:r>
            <a:r>
              <a:rPr b="1" lang="en-US" sz="1500"/>
              <a:t> LifeComp</a:t>
            </a:r>
            <a:r>
              <a:rPr lang="en-US" sz="1500"/>
              <a:t>’s self-regulation, it encourages perseverance, confidence, and pride in achievement.</a:t>
            </a:r>
            <a:endParaRPr b="1" sz="1500"/>
          </a:p>
        </p:txBody>
      </p:sp>
      <p:cxnSp>
        <p:nvCxnSpPr>
          <p:cNvPr id="407" name="Google Shape;407;g3ae6d943e68_0_363"/>
          <p:cNvCxnSpPr/>
          <p:nvPr/>
        </p:nvCxnSpPr>
        <p:spPr>
          <a:xfrm>
            <a:off x="220300" y="3479550"/>
            <a:ext cx="11838300" cy="19500"/>
          </a:xfrm>
          <a:prstGeom prst="straightConnector1">
            <a:avLst/>
          </a:prstGeom>
          <a:noFill/>
          <a:ln cap="flat" cmpd="sng" w="9525">
            <a:solidFill>
              <a:schemeClr val="accent2"/>
            </a:solidFill>
            <a:prstDash val="solid"/>
            <a:round/>
            <a:headEnd len="sm" w="sm" type="none"/>
            <a:tailEnd len="sm" w="sm" type="none"/>
          </a:ln>
        </p:spPr>
      </p:cxnSp>
      <p:cxnSp>
        <p:nvCxnSpPr>
          <p:cNvPr id="408" name="Google Shape;408;g3ae6d943e68_0_363"/>
          <p:cNvCxnSpPr>
            <a:stCxn id="403" idx="2"/>
          </p:cNvCxnSpPr>
          <p:nvPr/>
        </p:nvCxnSpPr>
        <p:spPr>
          <a:xfrm>
            <a:off x="6070220" y="1405472"/>
            <a:ext cx="20700" cy="3978900"/>
          </a:xfrm>
          <a:prstGeom prst="straightConnector1">
            <a:avLst/>
          </a:prstGeom>
          <a:noFill/>
          <a:ln cap="flat" cmpd="sng" w="9525">
            <a:solidFill>
              <a:schemeClr val="accent2"/>
            </a:solidFill>
            <a:prstDash val="solid"/>
            <a:round/>
            <a:headEnd len="sm" w="sm" type="none"/>
            <a:tailEnd len="sm" w="sm" type="none"/>
          </a:ln>
        </p:spPr>
      </p:cxnSp>
      <p:cxnSp>
        <p:nvCxnSpPr>
          <p:cNvPr id="409" name="Google Shape;409;g3ae6d943e68_0_363"/>
          <p:cNvCxnSpPr/>
          <p:nvPr/>
        </p:nvCxnSpPr>
        <p:spPr>
          <a:xfrm>
            <a:off x="176850" y="5534750"/>
            <a:ext cx="11838300" cy="19500"/>
          </a:xfrm>
          <a:prstGeom prst="straightConnector1">
            <a:avLst/>
          </a:prstGeom>
          <a:noFill/>
          <a:ln cap="flat" cmpd="sng" w="9525">
            <a:solidFill>
              <a:schemeClr val="accent2"/>
            </a:solidFill>
            <a:prstDash val="solid"/>
            <a:round/>
            <a:headEnd len="sm" w="sm" type="none"/>
            <a:tailEnd len="sm" w="sm" type="none"/>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3ae6d943e68_0_35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700">
              <a:solidFill>
                <a:srgbClr val="FFFFFF"/>
              </a:solidFill>
            </a:endParaRPr>
          </a:p>
        </p:txBody>
      </p:sp>
      <p:sp>
        <p:nvSpPr>
          <p:cNvPr id="415" name="Google Shape;415;g3ae6d943e68_0_35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3.5 Linking the two Frameworks (DigComp and LifeComp) to PERMA model</a:t>
            </a:r>
            <a:endParaRPr/>
          </a:p>
        </p:txBody>
      </p:sp>
      <p:sp>
        <p:nvSpPr>
          <p:cNvPr id="416" name="Google Shape;416;g3ae6d943e68_0_355"/>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15000"/>
              </a:lnSpc>
              <a:spcBef>
                <a:spcPts val="0"/>
              </a:spcBef>
              <a:spcAft>
                <a:spcPts val="0"/>
              </a:spcAft>
              <a:buSzPts val="1800"/>
              <a:buNone/>
            </a:pPr>
            <a:r>
              <a:t/>
            </a:r>
            <a:endParaRPr sz="2700">
              <a:solidFill>
                <a:schemeClr val="dk1"/>
              </a:solidFill>
            </a:endParaRPr>
          </a:p>
          <a:p>
            <a:pPr indent="0" lvl="0" marL="0" rtl="0" algn="ctr">
              <a:lnSpc>
                <a:spcPct val="115000"/>
              </a:lnSpc>
              <a:spcBef>
                <a:spcPts val="0"/>
              </a:spcBef>
              <a:spcAft>
                <a:spcPts val="0"/>
              </a:spcAft>
              <a:buSzPts val="1800"/>
              <a:buNone/>
            </a:pPr>
            <a:r>
              <a:rPr lang="en-US" sz="2700">
                <a:solidFill>
                  <a:schemeClr val="dk1"/>
                </a:solidFill>
              </a:rPr>
              <a:t>Yhdistämällä PERMA-mallin, DigCompin ja LifeCompin viitekehykset voit suunnitella oppimiskokemuksia, jotka käsittelevät sekä osaamista että </a:t>
            </a:r>
            <a:r>
              <a:rPr lang="en-US" sz="2700">
                <a:solidFill>
                  <a:schemeClr val="dk1"/>
                </a:solidFill>
                <a:extLst>
                  <a:ext uri="http://customooxmlschemas.google.com/">
                    <go:slidesCustomData xmlns:go="http://customooxmlschemas.google.com/" textRoundtripDataId="1"/>
                  </a:ext>
                </a:extLst>
              </a:rPr>
              <a:t>luonnetta</a:t>
            </a:r>
            <a:r>
              <a:rPr lang="en-US" sz="2700">
                <a:solidFill>
                  <a:schemeClr val="dk1"/>
                </a:solidFill>
              </a:rPr>
              <a:t> varmistaen, että digitaaliset taidot edistävät pitkän aikavälin hyvinvointia lyhyen aikavälin suorituskyvyn sijaan.</a:t>
            </a:r>
            <a:endParaRPr sz="2700">
              <a:solidFill>
                <a:schemeClr val="dk1"/>
              </a:solidFill>
            </a:endParaRPr>
          </a:p>
          <a:p>
            <a:pPr indent="0" lvl="0" marL="0" rtl="0" algn="l">
              <a:lnSpc>
                <a:spcPct val="100000"/>
              </a:lnSpc>
              <a:spcBef>
                <a:spcPts val="8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descr="connection (Provided by Getty Images)" id="417" name="Google Shape;417;g3ae6d943e68_0_355"/>
          <p:cNvPicPr preferRelativeResize="0"/>
          <p:nvPr/>
        </p:nvPicPr>
        <p:blipFill rotWithShape="1">
          <a:blip r:embed="rId3">
            <a:alphaModFix/>
          </a:blip>
          <a:srcRect b="0" l="0" r="0" t="0"/>
          <a:stretch/>
        </p:blipFill>
        <p:spPr>
          <a:xfrm>
            <a:off x="5360033" y="1812574"/>
            <a:ext cx="1471949" cy="147194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3ae6d943e68_0_37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700">
              <a:solidFill>
                <a:srgbClr val="FFFFFF"/>
              </a:solidFill>
            </a:endParaRPr>
          </a:p>
        </p:txBody>
      </p:sp>
      <p:sp>
        <p:nvSpPr>
          <p:cNvPr id="423" name="Google Shape;423;g3ae6d943e68_0_37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Sisäiset ja ulkoiset tekijät PERMA Digital viitekehyksessä</a:t>
            </a:r>
            <a:endParaRPr/>
          </a:p>
        </p:txBody>
      </p:sp>
      <p:sp>
        <p:nvSpPr>
          <p:cNvPr id="424" name="Google Shape;424;g3ae6d943e68_0_377"/>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425" name="Google Shape;425;g3ae6d943e68_0_377"/>
          <p:cNvPicPr preferRelativeResize="0"/>
          <p:nvPr/>
        </p:nvPicPr>
        <p:blipFill rotWithShape="1">
          <a:blip r:embed="rId3">
            <a:alphaModFix/>
          </a:blip>
          <a:srcRect b="0" l="0" r="0" t="0"/>
          <a:stretch/>
        </p:blipFill>
        <p:spPr>
          <a:xfrm>
            <a:off x="2605463" y="1462700"/>
            <a:ext cx="6929526" cy="51908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3ae6d943e68_0_471"/>
          <p:cNvSpPr txBox="1"/>
          <p:nvPr>
            <p:ph type="ctrTitle"/>
          </p:nvPr>
        </p:nvSpPr>
        <p:spPr>
          <a:xfrm>
            <a:off x="2179875" y="1244077"/>
            <a:ext cx="7832400" cy="3293400"/>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ctr">
              <a:lnSpc>
                <a:spcPct val="90000"/>
              </a:lnSpc>
              <a:spcBef>
                <a:spcPts val="0"/>
              </a:spcBef>
              <a:spcAft>
                <a:spcPts val="0"/>
              </a:spcAft>
              <a:buClr>
                <a:schemeClr val="accent2"/>
              </a:buClr>
              <a:buSzPts val="2000"/>
              <a:buFont typeface="Arial"/>
              <a:buNone/>
            </a:pPr>
            <a:r>
              <a:rPr b="1" lang="en-US"/>
              <a:t>Sisäiset tekijät</a:t>
            </a:r>
            <a:endParaRPr b="1"/>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3ae6d943e68_0_38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436" name="Google Shape;436;g3ae6d943e68_0_38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Sisäiset ja ulkoiset tekijät PERMA Digital viitekehyksessä</a:t>
            </a:r>
            <a:endParaRPr/>
          </a:p>
        </p:txBody>
      </p:sp>
      <p:sp>
        <p:nvSpPr>
          <p:cNvPr id="437" name="Google Shape;437;g3ae6d943e68_0_386"/>
          <p:cNvSpPr txBox="1"/>
          <p:nvPr>
            <p:ph idx="2" type="body"/>
          </p:nvPr>
        </p:nvSpPr>
        <p:spPr>
          <a:xfrm>
            <a:off x="97975" y="1462675"/>
            <a:ext cx="11944500" cy="4166700"/>
          </a:xfrm>
          <a:prstGeom prst="rect">
            <a:avLst/>
          </a:prstGeom>
          <a:noFill/>
          <a:ln>
            <a:noFill/>
          </a:ln>
        </p:spPr>
        <p:txBody>
          <a:bodyPr anchorCtr="0" anchor="t" bIns="45700" lIns="91425" spcFirstLastPara="1" rIns="91425" wrap="square" tIns="45700">
            <a:noAutofit/>
          </a:bodyPr>
          <a:lstStyle/>
          <a:p>
            <a:pPr indent="0" lvl="0" marL="0" rtl="0" algn="ctr">
              <a:lnSpc>
                <a:spcPct val="107000"/>
              </a:lnSpc>
              <a:spcBef>
                <a:spcPts val="1200"/>
              </a:spcBef>
              <a:spcAft>
                <a:spcPts val="0"/>
              </a:spcAft>
              <a:buClr>
                <a:srgbClr val="000000"/>
              </a:buClr>
              <a:buSzPts val="1800"/>
              <a:buFont typeface="Arial"/>
              <a:buNone/>
            </a:pPr>
            <a:r>
              <a:rPr lang="en-US">
                <a:solidFill>
                  <a:schemeClr val="dk1"/>
                </a:solidFill>
              </a:rPr>
              <a:t>Sisäiset tekijät viittaavat PERMA-mallin viiteen elementtiin: positiiviset tunteet, sitoutuminen, ihmissuhteet, merkitys ja saavutukset. Näitä </a:t>
            </a:r>
            <a:r>
              <a:rPr b="1" lang="en-US">
                <a:solidFill>
                  <a:schemeClr val="dk1"/>
                </a:solidFill>
              </a:rPr>
              <a:t>sisäisiä tekijöitä</a:t>
            </a:r>
            <a:r>
              <a:rPr lang="en-US">
                <a:solidFill>
                  <a:schemeClr val="dk1"/>
                </a:solidFill>
              </a:rPr>
              <a:t> voidaan aktiivisesti vaalia ja kehittää </a:t>
            </a:r>
            <a:r>
              <a:rPr b="1" lang="en-US">
                <a:solidFill>
                  <a:schemeClr val="dk1"/>
                </a:solidFill>
              </a:rPr>
              <a:t>koulutuksen ja kasvatuksen </a:t>
            </a:r>
            <a:r>
              <a:rPr lang="en-US">
                <a:solidFill>
                  <a:schemeClr val="dk1"/>
                </a:solidFill>
              </a:rPr>
              <a:t>kautta.</a:t>
            </a:r>
            <a:endParaRPr>
              <a:solidFill>
                <a:schemeClr val="dk1"/>
              </a:solidFill>
            </a:endParaRPr>
          </a:p>
          <a:p>
            <a:pPr indent="0" lvl="0" marL="0" rtl="0" algn="ctr">
              <a:lnSpc>
                <a:spcPct val="107000"/>
              </a:lnSpc>
              <a:spcBef>
                <a:spcPts val="1200"/>
              </a:spcBef>
              <a:spcAft>
                <a:spcPts val="0"/>
              </a:spcAft>
              <a:buClr>
                <a:srgbClr val="000000"/>
              </a:buClr>
              <a:buSzPts val="1800"/>
              <a:buFont typeface="Arial"/>
              <a:buNone/>
            </a:pPr>
            <a:r>
              <a:t/>
            </a:r>
            <a:endParaRPr>
              <a:solidFill>
                <a:schemeClr val="dk1"/>
              </a:solidFill>
            </a:endParaRPr>
          </a:p>
          <a:p>
            <a:pPr indent="0" lvl="0" marL="0" rtl="0" algn="ctr">
              <a:lnSpc>
                <a:spcPct val="107000"/>
              </a:lnSpc>
              <a:spcBef>
                <a:spcPts val="1200"/>
              </a:spcBef>
              <a:spcAft>
                <a:spcPts val="0"/>
              </a:spcAft>
              <a:buClr>
                <a:srgbClr val="000000"/>
              </a:buClr>
              <a:buSzPts val="1800"/>
              <a:buFont typeface="Arial"/>
              <a:buNone/>
            </a:pPr>
            <a:r>
              <a:rPr lang="en-US">
                <a:solidFill>
                  <a:schemeClr val="dk1"/>
                </a:solidFill>
              </a:rPr>
              <a:t>PERMA:n osa-alueet edustavat siis digitaalisen hyvinvoinnin sisäisiä tekijöitä, jotka keskittyvät yksilötasolle. Jokainen PERMA:n osa-alue liittyy läheisesti LifeCompin henkilökohtaisiin ja sosiaalisiin kompetensseihin sekä DigComp:in keskittymiseen vastuulliseen ja tarkoituksenmukaiseen digitaaliseen käyttöön.</a:t>
            </a:r>
            <a:endParaRPr>
              <a:solidFill>
                <a:schemeClr val="dk1"/>
              </a:solidFill>
            </a:endParaRPr>
          </a:p>
          <a:p>
            <a:pPr indent="0" lvl="0" marL="0" rtl="0" algn="ctr">
              <a:lnSpc>
                <a:spcPct val="107000"/>
              </a:lnSpc>
              <a:spcBef>
                <a:spcPts val="1200"/>
              </a:spcBef>
              <a:spcAft>
                <a:spcPts val="0"/>
              </a:spcAft>
              <a:buClr>
                <a:srgbClr val="000000"/>
              </a:buClr>
              <a:buSzPts val="1800"/>
              <a:buFont typeface="Arial"/>
              <a:buNone/>
            </a:pPr>
            <a:r>
              <a:t/>
            </a:r>
            <a:endParaRPr>
              <a:solidFill>
                <a:schemeClr val="dk1"/>
              </a:solidFill>
            </a:endParaRPr>
          </a:p>
          <a:p>
            <a:pPr indent="0" lvl="0" marL="0" rtl="0" algn="ctr">
              <a:lnSpc>
                <a:spcPct val="115000"/>
              </a:lnSpc>
              <a:spcBef>
                <a:spcPts val="0"/>
              </a:spcBef>
              <a:spcAft>
                <a:spcPts val="0"/>
              </a:spcAft>
              <a:buSzPts val="1800"/>
              <a:buNone/>
            </a:pPr>
            <a:r>
              <a:rPr b="1" lang="en-US">
                <a:solidFill>
                  <a:schemeClr val="dk1"/>
                </a:solidFill>
              </a:rPr>
              <a:t>Yhteenvetona voidaan todeta, että nämä ovat tekijöitä, joihin vaikutat suorimmin oppimistoimintojen, rutiinien ja mallintamisen kautta.</a:t>
            </a:r>
            <a:endParaRPr b="1" u="sng">
              <a:solidFill>
                <a:schemeClr val="dk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3ae6d943e68_0_40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443" name="Google Shape;443;g3ae6d943e68_0_40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Sisäiset ja ulkoiset tekijät PERMA Digital viitekehyksessä</a:t>
            </a:r>
            <a:endParaRPr/>
          </a:p>
        </p:txBody>
      </p:sp>
      <p:sp>
        <p:nvSpPr>
          <p:cNvPr id="444" name="Google Shape;444;g3ae6d943e68_0_401"/>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445" name="Google Shape;445;g3ae6d943e68_0_401"/>
          <p:cNvPicPr preferRelativeResize="0"/>
          <p:nvPr/>
        </p:nvPicPr>
        <p:blipFill rotWithShape="1">
          <a:blip r:embed="rId3">
            <a:alphaModFix/>
          </a:blip>
          <a:srcRect b="0" l="0" r="0" t="0"/>
          <a:stretch/>
        </p:blipFill>
        <p:spPr>
          <a:xfrm>
            <a:off x="9352319" y="797450"/>
            <a:ext cx="2690150" cy="2017600"/>
          </a:xfrm>
          <a:prstGeom prst="rect">
            <a:avLst/>
          </a:prstGeom>
          <a:noFill/>
          <a:ln>
            <a:noFill/>
          </a:ln>
        </p:spPr>
      </p:pic>
      <p:graphicFrame>
        <p:nvGraphicFramePr>
          <p:cNvPr id="446" name="Google Shape;446;g3ae6d943e68_0_401"/>
          <p:cNvGraphicFramePr/>
          <p:nvPr/>
        </p:nvGraphicFramePr>
        <p:xfrm>
          <a:off x="1690988" y="1528763"/>
          <a:ext cx="3000000" cy="3000000"/>
        </p:xfrm>
        <a:graphic>
          <a:graphicData uri="http://schemas.openxmlformats.org/drawingml/2006/table">
            <a:tbl>
              <a:tblPr>
                <a:noFill/>
                <a:tableStyleId>{1398A65C-4FA4-4659-8119-B0E6F8340B64}</a:tableStyleId>
              </a:tblPr>
              <a:tblGrid>
                <a:gridCol w="1472825"/>
                <a:gridCol w="3630425"/>
                <a:gridCol w="2558075"/>
              </a:tblGrid>
              <a:tr h="180975">
                <a:tc rowSpan="4">
                  <a:txBody>
                    <a:bodyPr/>
                    <a:lstStyle/>
                    <a:p>
                      <a:pPr indent="0" lvl="0" marL="0" marR="0" rtl="0" algn="ctr">
                        <a:lnSpc>
                          <a:spcPct val="115000"/>
                        </a:lnSpc>
                        <a:spcBef>
                          <a:spcPts val="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 </a:t>
                      </a:r>
                      <a:endParaRPr b="1"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 </a:t>
                      </a:r>
                      <a:endParaRPr b="1"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 </a:t>
                      </a:r>
                      <a:endParaRPr b="1"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 </a:t>
                      </a:r>
                      <a:endParaRPr b="1"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 </a:t>
                      </a:r>
                      <a:endParaRPr b="1"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POSITIVE EMOTIONS</a:t>
                      </a:r>
                      <a:endParaRPr b="1"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DIG COMP</a:t>
                      </a:r>
                      <a:endParaRPr b="1"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LIFECOM</a:t>
                      </a:r>
                      <a:endParaRPr b="1"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57275">
                <a:tc vMerge="1"/>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Information and Data Literacy: </a:t>
                      </a:r>
                      <a:r>
                        <a:rPr lang="en-US" sz="1600" u="none" cap="none" strike="noStrike">
                          <a:latin typeface="Calibri"/>
                          <a:ea typeface="Calibri"/>
                          <a:cs typeface="Calibri"/>
                          <a:sym typeface="Calibri"/>
                        </a:rPr>
                        <a:t>Learners would be instructed to use a digital tool to find trustworthy articles</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P1 Self-regulation:  </a:t>
                      </a:r>
                      <a:r>
                        <a:rPr lang="en-US" sz="1600" u="none" cap="none" strike="noStrike">
                          <a:latin typeface="Calibri"/>
                          <a:ea typeface="Calibri"/>
                          <a:cs typeface="Calibri"/>
                          <a:sym typeface="Calibri"/>
                        </a:rPr>
                        <a:t>Learners should be encouraged to develop self-awareness and emotional intelligence through reflective practices such as journaling</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85825">
                <a:tc vMerge="1"/>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Digital Content Creation: </a:t>
                      </a:r>
                      <a:r>
                        <a:rPr lang="en-US" sz="1600" u="none" cap="none" strike="noStrike">
                          <a:latin typeface="Calibri"/>
                          <a:ea typeface="Calibri"/>
                          <a:cs typeface="Calibri"/>
                          <a:sym typeface="Calibri"/>
                        </a:rPr>
                        <a:t>Learners could use innovative digital tools to create a digital poster.</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P3 Well-being: </a:t>
                      </a:r>
                      <a:r>
                        <a:rPr lang="en-US" sz="1600" u="none" cap="none" strike="noStrike">
                          <a:latin typeface="Calibri"/>
                          <a:ea typeface="Calibri"/>
                          <a:cs typeface="Calibri"/>
                          <a:sym typeface="Calibri"/>
                        </a:rPr>
                        <a:t>Learners should be encouraged to practice mindfulness techniques and strategies for emotional regulation</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57275">
                <a:tc vMerge="1"/>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Safety (Well-being): </a:t>
                      </a:r>
                      <a:r>
                        <a:rPr lang="en-US" sz="1600" u="none" cap="none" strike="noStrike">
                          <a:latin typeface="Calibri"/>
                          <a:ea typeface="Calibri"/>
                          <a:cs typeface="Calibri"/>
                          <a:sym typeface="Calibri"/>
                        </a:rPr>
                        <a:t>Learners would be encouraged to take screen breaks during the online tasks and reflect on their activities.</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 </a:t>
                      </a:r>
                      <a:endParaRPr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5"/>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700"/>
              <a:t>Unit 1: </a:t>
            </a:r>
            <a:r>
              <a:rPr lang="en-US" sz="3700">
                <a:solidFill>
                  <a:srgbClr val="FFFFFF"/>
                </a:solidFill>
              </a:rPr>
              <a:t>Hyvinvoinnin ja digitaalisen hyvinvoinnin merkitys</a:t>
            </a:r>
            <a:endParaRPr sz="3700">
              <a:solidFill>
                <a:srgbClr val="FFFFFF"/>
              </a:solidFill>
            </a:endParaRPr>
          </a:p>
        </p:txBody>
      </p:sp>
      <p:sp>
        <p:nvSpPr>
          <p:cNvPr id="89" name="Google Shape;89;p5"/>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sz="2400">
                <a:solidFill>
                  <a:schemeClr val="accent1"/>
                </a:solidFill>
              </a:rPr>
              <a:t>1.1 Mitä on “hyvinvointi”?</a:t>
            </a:r>
            <a:endParaRPr sz="2400">
              <a:solidFill>
                <a:schemeClr val="accent1"/>
              </a:solidFill>
            </a:endParaRPr>
          </a:p>
          <a:p>
            <a:pPr indent="0" lvl="0" marL="0" rtl="0" algn="just">
              <a:lnSpc>
                <a:spcPct val="90000"/>
              </a:lnSpc>
              <a:spcBef>
                <a:spcPts val="0"/>
              </a:spcBef>
              <a:spcAft>
                <a:spcPts val="0"/>
              </a:spcAft>
              <a:buClr>
                <a:schemeClr val="accent1"/>
              </a:buClr>
              <a:buSzPts val="2400"/>
              <a:buNone/>
            </a:pPr>
            <a:r>
              <a:t/>
            </a:r>
            <a:endParaRPr sz="2400">
              <a:solidFill>
                <a:schemeClr val="accent1"/>
              </a:solidFill>
            </a:endParaRPr>
          </a:p>
          <a:p>
            <a:pPr indent="-342900" lvl="0" marL="457200" rtl="0" algn="l">
              <a:lnSpc>
                <a:spcPct val="107000"/>
              </a:lnSpc>
              <a:spcBef>
                <a:spcPts val="0"/>
              </a:spcBef>
              <a:spcAft>
                <a:spcPts val="0"/>
              </a:spcAft>
              <a:buClr>
                <a:schemeClr val="accent2"/>
              </a:buClr>
              <a:buSzPts val="1800"/>
              <a:buChar char="●"/>
            </a:pPr>
            <a:r>
              <a:rPr lang="en-US"/>
              <a:t>Hyvinvointi on enemmän kuin vain stressin tai sairauden puuttumista, se on </a:t>
            </a:r>
            <a:r>
              <a:rPr b="1" lang="en-US"/>
              <a:t>fyysisen, henkisen, emotionaalisen ja sosiaalisen tasapainon tila</a:t>
            </a:r>
            <a:r>
              <a:rPr lang="en-US"/>
              <a:t>, joka mahdollistaa kukoistamisen, oppimisen ja merkityksellisten suhteiden luomisen muihin ihmisiin.</a:t>
            </a:r>
            <a:endParaRPr/>
          </a:p>
          <a:p>
            <a:pPr indent="-342900" lvl="0" marL="457200" rtl="0" algn="l">
              <a:lnSpc>
                <a:spcPct val="107000"/>
              </a:lnSpc>
              <a:spcBef>
                <a:spcPts val="0"/>
              </a:spcBef>
              <a:spcAft>
                <a:spcPts val="0"/>
              </a:spcAft>
              <a:buClr>
                <a:schemeClr val="accent2"/>
              </a:buClr>
              <a:buSzPts val="1800"/>
              <a:buChar char="●"/>
            </a:pPr>
            <a:r>
              <a:rPr lang="en-US"/>
              <a:t>Positiivisten tunteiden ja mielialojen läsnäolo, negatiivisten tunteiden puuttuminen, tyytyväisyys elämään, täyttymys ja positiivinen toimintakyky.</a:t>
            </a:r>
            <a:endParaRPr/>
          </a:p>
          <a:p>
            <a:pPr indent="0" lvl="0" marL="0" rtl="0" algn="l">
              <a:lnSpc>
                <a:spcPct val="90000"/>
              </a:lnSpc>
              <a:spcBef>
                <a:spcPts val="1200"/>
              </a:spcBef>
              <a:spcAft>
                <a:spcPts val="0"/>
              </a:spcAft>
              <a:buClr>
                <a:schemeClr val="dk1"/>
              </a:buClr>
              <a:buSzPts val="1800"/>
              <a:buNone/>
            </a:pPr>
            <a:r>
              <a:t/>
            </a:r>
            <a:endParaRPr/>
          </a:p>
        </p:txBody>
      </p:sp>
      <p:sp>
        <p:nvSpPr>
          <p:cNvPr id="90" name="Google Shape;90;p5"/>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Font typeface="Arial"/>
              <a:buNone/>
            </a:pPr>
            <a:r>
              <a:rPr lang="en-US" sz="2400">
                <a:solidFill>
                  <a:schemeClr val="accent1"/>
                </a:solidFill>
              </a:rPr>
              <a:t>1.2 Mitä on “digitaalinen hyvinvointi”?</a:t>
            </a:r>
            <a:endParaRPr sz="2400">
              <a:solidFill>
                <a:schemeClr val="accent1"/>
              </a:solidFill>
            </a:endParaRPr>
          </a:p>
          <a:p>
            <a:pPr indent="0" lvl="0" marL="0" rtl="0" algn="l">
              <a:lnSpc>
                <a:spcPct val="90000"/>
              </a:lnSpc>
              <a:spcBef>
                <a:spcPts val="0"/>
              </a:spcBef>
              <a:spcAft>
                <a:spcPts val="0"/>
              </a:spcAft>
              <a:buClr>
                <a:schemeClr val="dk1"/>
              </a:buClr>
              <a:buSzPts val="1800"/>
              <a:buNone/>
            </a:pPr>
            <a:r>
              <a:t/>
            </a:r>
            <a:endParaRPr/>
          </a:p>
          <a:p>
            <a:pPr indent="-342900" lvl="0" marL="457200" rtl="0" algn="l">
              <a:lnSpc>
                <a:spcPct val="100000"/>
              </a:lnSpc>
              <a:spcBef>
                <a:spcPts val="0"/>
              </a:spcBef>
              <a:spcAft>
                <a:spcPts val="0"/>
              </a:spcAft>
              <a:buClr>
                <a:schemeClr val="accent2"/>
              </a:buClr>
              <a:buSzPts val="1800"/>
              <a:buChar char="●"/>
            </a:pPr>
            <a:r>
              <a:rPr lang="en-US"/>
              <a:t>Hyvinvoinnin ja digitaalisen hyvinvoinnin välinen yhteys syntyi vähitellen, kun teknologia tuli osaksi jokapäiväistä elämää. </a:t>
            </a:r>
            <a:endParaRPr/>
          </a:p>
          <a:p>
            <a:pPr indent="-342900" lvl="0" marL="457200" rtl="0" algn="l">
              <a:lnSpc>
                <a:spcPct val="100000"/>
              </a:lnSpc>
              <a:spcBef>
                <a:spcPts val="0"/>
              </a:spcBef>
              <a:spcAft>
                <a:spcPts val="0"/>
              </a:spcAft>
              <a:buClr>
                <a:schemeClr val="accent2"/>
              </a:buClr>
              <a:buSzPts val="1800"/>
              <a:buChar char="●"/>
            </a:pPr>
            <a:r>
              <a:rPr lang="en-US"/>
              <a:t>Perinteisesti hyvinvointi viittasi fyysiseen, henkiseen ja sosiaaliseen terveyteen, ja se juontui filosofian, psykologian ja kansanterveyden viitekehyksistä. Henkilökohtaisten tietokoneiden, internetin ja myöhemmin älypuhelinten yleistyessä tutkijat alkoivat huomata sekä hyvinvoinnin edut että riskit: </a:t>
            </a:r>
            <a:endParaRPr/>
          </a:p>
          <a:p>
            <a:pPr indent="-342900" lvl="1" marL="914400" rtl="0" algn="l">
              <a:lnSpc>
                <a:spcPct val="100000"/>
              </a:lnSpc>
              <a:spcBef>
                <a:spcPts val="0"/>
              </a:spcBef>
              <a:spcAft>
                <a:spcPts val="0"/>
              </a:spcAft>
              <a:buClr>
                <a:schemeClr val="accent2"/>
              </a:buClr>
              <a:buSzPts val="1800"/>
              <a:buChar char="○"/>
            </a:pPr>
            <a:r>
              <a:rPr lang="en-US" sz="1800">
                <a:latin typeface="Arial"/>
                <a:ea typeface="Arial"/>
                <a:cs typeface="Arial"/>
                <a:sym typeface="Arial"/>
              </a:rPr>
              <a:t>Teknologia mahdollistaa yhteydenpidon, oppimisen ja itsensä ilmaisun, mutta se toi mukanaan myös stressiä, häiriötekijöitä ja liiallista käyttöä. </a:t>
            </a:r>
            <a:endParaRPr sz="1800">
              <a:latin typeface="Arial"/>
              <a:ea typeface="Arial"/>
              <a:cs typeface="Arial"/>
              <a:sym typeface="Arial"/>
            </a:endParaRPr>
          </a:p>
          <a:p>
            <a:pPr indent="-342900" lvl="0" marL="457200" rtl="0" algn="l">
              <a:lnSpc>
                <a:spcPct val="100000"/>
              </a:lnSpc>
              <a:spcBef>
                <a:spcPts val="0"/>
              </a:spcBef>
              <a:spcAft>
                <a:spcPts val="0"/>
              </a:spcAft>
              <a:buClr>
                <a:schemeClr val="accent2"/>
              </a:buClr>
              <a:buSzPts val="1800"/>
              <a:buChar char="●"/>
            </a:pPr>
            <a:r>
              <a:rPr lang="en-US"/>
              <a:t>”Kyky käyttää digitaalista teknologiaa tietoisesti, tarkoituksellisesti ja tasapainoisesti niin, että se tukee fyysistä, henkistä ja sosiaalista terveyttä sen sijaan, että heikentäisi sitä” (Vanden Abeele, 2021)</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3ae6d943e68_0_41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452" name="Google Shape;452;g3ae6d943e68_0_41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Sisäiset ja ulkoiset tekijät PERMA Digital viitekehyksessä</a:t>
            </a:r>
            <a:endParaRPr/>
          </a:p>
        </p:txBody>
      </p:sp>
      <p:sp>
        <p:nvSpPr>
          <p:cNvPr id="453" name="Google Shape;453;g3ae6d943e68_0_417"/>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454" name="Google Shape;454;g3ae6d943e68_0_417"/>
          <p:cNvPicPr preferRelativeResize="0"/>
          <p:nvPr/>
        </p:nvPicPr>
        <p:blipFill rotWithShape="1">
          <a:blip r:embed="rId3">
            <a:alphaModFix/>
          </a:blip>
          <a:srcRect b="0" l="0" r="0" t="0"/>
          <a:stretch/>
        </p:blipFill>
        <p:spPr>
          <a:xfrm>
            <a:off x="9535575" y="1007700"/>
            <a:ext cx="2656425" cy="1985875"/>
          </a:xfrm>
          <a:prstGeom prst="rect">
            <a:avLst/>
          </a:prstGeom>
          <a:noFill/>
          <a:ln>
            <a:noFill/>
          </a:ln>
        </p:spPr>
      </p:pic>
      <p:graphicFrame>
        <p:nvGraphicFramePr>
          <p:cNvPr id="455" name="Google Shape;455;g3ae6d943e68_0_417"/>
          <p:cNvGraphicFramePr/>
          <p:nvPr/>
        </p:nvGraphicFramePr>
        <p:xfrm>
          <a:off x="2332163" y="1807038"/>
          <a:ext cx="3000000" cy="3000000"/>
        </p:xfrm>
        <a:graphic>
          <a:graphicData uri="http://schemas.openxmlformats.org/drawingml/2006/table">
            <a:tbl>
              <a:tblPr>
                <a:noFill/>
                <a:tableStyleId>{1398A65C-4FA4-4659-8119-B0E6F8340B64}</a:tableStyleId>
              </a:tblPr>
              <a:tblGrid>
                <a:gridCol w="1226875"/>
                <a:gridCol w="3619925"/>
                <a:gridCol w="2356600"/>
              </a:tblGrid>
              <a:tr h="180975">
                <a:tc rowSpan="3">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latin typeface="Calibri"/>
                          <a:ea typeface="Calibri"/>
                          <a:cs typeface="Calibri"/>
                          <a:sym typeface="Calibri"/>
                        </a:rPr>
                        <a:t> </a:t>
                      </a:r>
                      <a:endParaRPr sz="16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latin typeface="Calibri"/>
                          <a:ea typeface="Calibri"/>
                          <a:cs typeface="Calibri"/>
                          <a:sym typeface="Calibri"/>
                        </a:rPr>
                        <a:t> </a:t>
                      </a:r>
                      <a:endParaRPr sz="16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latin typeface="Calibri"/>
                          <a:ea typeface="Calibri"/>
                          <a:cs typeface="Calibri"/>
                          <a:sym typeface="Calibri"/>
                        </a:rPr>
                        <a:t> </a:t>
                      </a:r>
                      <a:endParaRPr sz="16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latin typeface="Calibri"/>
                          <a:ea typeface="Calibri"/>
                          <a:cs typeface="Calibri"/>
                          <a:sym typeface="Calibri"/>
                        </a:rPr>
                        <a:t> </a:t>
                      </a:r>
                      <a:endParaRPr sz="16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latin typeface="Calibri"/>
                          <a:ea typeface="Calibri"/>
                          <a:cs typeface="Calibri"/>
                          <a:sym typeface="Calibri"/>
                        </a:rPr>
                        <a:t> </a:t>
                      </a:r>
                      <a:endParaRPr sz="16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ENGAGEMENT</a:t>
                      </a:r>
                      <a:endParaRPr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DIG COMP</a:t>
                      </a:r>
                      <a:endParaRPr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LIFECOM</a:t>
                      </a:r>
                      <a:endParaRPr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09700">
                <a:tc vMerge="1"/>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Communication and Collaboration: </a:t>
                      </a:r>
                      <a:r>
                        <a:rPr lang="en-US" sz="1600" u="none" cap="none" strike="noStrike">
                          <a:latin typeface="Calibri"/>
                          <a:ea typeface="Calibri"/>
                          <a:cs typeface="Calibri"/>
                          <a:sym typeface="Calibri"/>
                        </a:rPr>
                        <a:t>Teachers could use a game-based learning method, e.g. assign students to groups and take an online quiz. The winning team would win a prize.</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P1 Self-regulation:  </a:t>
                      </a:r>
                      <a:r>
                        <a:rPr lang="en-US" sz="1600" u="none" cap="none" strike="noStrike">
                          <a:latin typeface="Calibri"/>
                          <a:ea typeface="Calibri"/>
                          <a:cs typeface="Calibri"/>
                          <a:sym typeface="Calibri"/>
                        </a:rPr>
                        <a:t>Learners should be encouraged to develop self-awareness and emotional intelligence through reflective practices such as reflective logs or to provide feedback to their peers.</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57275">
                <a:tc vMerge="1"/>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Digital Content Creation: </a:t>
                      </a:r>
                      <a:r>
                        <a:rPr lang="en-US" sz="1600" u="none" cap="none" strike="noStrike">
                          <a:latin typeface="Calibri"/>
                          <a:ea typeface="Calibri"/>
                          <a:cs typeface="Calibri"/>
                          <a:sym typeface="Calibri"/>
                        </a:rPr>
                        <a:t>Following the quiz, learners could use a digital tool to create a digital poster about the subject matter.</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P3 Well-being: </a:t>
                      </a:r>
                      <a:r>
                        <a:rPr lang="en-US" sz="1600" u="none" cap="none" strike="noStrike">
                          <a:latin typeface="Calibri"/>
                          <a:ea typeface="Calibri"/>
                          <a:cs typeface="Calibri"/>
                          <a:sym typeface="Calibri"/>
                        </a:rPr>
                        <a:t>Learners should be encouraged to practice mindfulness techniques and strategies for emotional regulation</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3ae6d943e68_0_42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461" name="Google Shape;461;g3ae6d943e68_0_42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Sisäiset ja ulkoiset tekijät PERMA Digital viitekehyksessä</a:t>
            </a:r>
            <a:endParaRPr/>
          </a:p>
        </p:txBody>
      </p:sp>
      <p:sp>
        <p:nvSpPr>
          <p:cNvPr id="462" name="Google Shape;462;g3ae6d943e68_0_429"/>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463" name="Google Shape;463;g3ae6d943e68_0_429"/>
          <p:cNvPicPr preferRelativeResize="0"/>
          <p:nvPr/>
        </p:nvPicPr>
        <p:blipFill rotWithShape="1">
          <a:blip r:embed="rId3">
            <a:alphaModFix/>
          </a:blip>
          <a:srcRect b="0" l="0" r="0" t="0"/>
          <a:stretch/>
        </p:blipFill>
        <p:spPr>
          <a:xfrm>
            <a:off x="9535575" y="1143775"/>
            <a:ext cx="2650500" cy="1979375"/>
          </a:xfrm>
          <a:prstGeom prst="rect">
            <a:avLst/>
          </a:prstGeom>
          <a:noFill/>
          <a:ln>
            <a:noFill/>
          </a:ln>
        </p:spPr>
      </p:pic>
      <p:graphicFrame>
        <p:nvGraphicFramePr>
          <p:cNvPr id="464" name="Google Shape;464;g3ae6d943e68_0_429"/>
          <p:cNvGraphicFramePr/>
          <p:nvPr/>
        </p:nvGraphicFramePr>
        <p:xfrm>
          <a:off x="1224150" y="1462700"/>
          <a:ext cx="3000000" cy="3000000"/>
        </p:xfrm>
        <a:graphic>
          <a:graphicData uri="http://schemas.openxmlformats.org/drawingml/2006/table">
            <a:tbl>
              <a:tblPr>
                <a:noFill/>
                <a:tableStyleId>{1398A65C-4FA4-4659-8119-B0E6F8340B64}</a:tableStyleId>
              </a:tblPr>
              <a:tblGrid>
                <a:gridCol w="1794050"/>
                <a:gridCol w="3784275"/>
                <a:gridCol w="2733100"/>
              </a:tblGrid>
              <a:tr h="180975">
                <a:tc rowSpan="5">
                  <a:txBody>
                    <a:bodyPr/>
                    <a:lstStyle/>
                    <a:p>
                      <a:pPr indent="0" lvl="0" marL="0" marR="0" rtl="0" algn="ctr">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 </a:t>
                      </a:r>
                      <a:endParaRPr sz="15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 </a:t>
                      </a:r>
                      <a:endParaRPr sz="15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 </a:t>
                      </a:r>
                      <a:endParaRPr sz="15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 RELATIONSHIPS</a:t>
                      </a:r>
                      <a:endParaRPr sz="15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DIG COMP</a:t>
                      </a:r>
                      <a:endParaRPr sz="15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LIFECOM</a:t>
                      </a:r>
                      <a:endParaRPr sz="15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09700">
                <a:tc vMerge="1"/>
                <a:tc>
                  <a:txBody>
                    <a:bodyPr/>
                    <a:lstStyle/>
                    <a:p>
                      <a:pPr indent="0" lvl="0" marL="0" marR="0" rtl="0" algn="l">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Communication and Collaboration: </a:t>
                      </a:r>
                      <a:r>
                        <a:rPr lang="en-US" sz="1500" u="none" cap="none" strike="noStrike">
                          <a:latin typeface="Calibri"/>
                          <a:ea typeface="Calibri"/>
                          <a:cs typeface="Calibri"/>
                          <a:sym typeface="Calibri"/>
                        </a:rPr>
                        <a:t>Learners could be instructed to work on a collaborative learning project. Students should provide feedback/comments online and work together.</a:t>
                      </a:r>
                      <a:endParaRPr sz="15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S1 Empathy:  </a:t>
                      </a:r>
                      <a:r>
                        <a:rPr lang="en-US" sz="1500" u="none" cap="none" strike="noStrike">
                          <a:latin typeface="Calibri"/>
                          <a:ea typeface="Calibri"/>
                          <a:cs typeface="Calibri"/>
                          <a:sym typeface="Calibri"/>
                        </a:rPr>
                        <a:t>Learners would be encouraged by their teachers to share their feelings while working on the activity.</a:t>
                      </a:r>
                      <a:endParaRPr sz="15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04850">
                <a:tc vMerge="1"/>
                <a:tc rowSpan="3">
                  <a:txBody>
                    <a:bodyPr/>
                    <a:lstStyle/>
                    <a:p>
                      <a:pPr indent="0" lvl="0" marL="0" marR="0" rtl="0" algn="l">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Digital Content Creation: </a:t>
                      </a:r>
                      <a:r>
                        <a:rPr lang="en-US" sz="1500" u="none" cap="none" strike="noStrike">
                          <a:latin typeface="Calibri"/>
                          <a:ea typeface="Calibri"/>
                          <a:cs typeface="Calibri"/>
                          <a:sym typeface="Calibri"/>
                        </a:rPr>
                        <a:t>Learners should create a digital presentation as a group.</a:t>
                      </a:r>
                      <a:endParaRPr sz="15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S2 Communication: </a:t>
                      </a:r>
                      <a:r>
                        <a:rPr lang="en-US" sz="1500" u="none" cap="none" strike="noStrike">
                          <a:latin typeface="Calibri"/>
                          <a:ea typeface="Calibri"/>
                          <a:cs typeface="Calibri"/>
                          <a:sym typeface="Calibri"/>
                        </a:rPr>
                        <a:t>Learners would communicate respectfully in an online platform</a:t>
                      </a:r>
                      <a:endParaRPr sz="15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04850">
                <a:tc vMerge="1"/>
                <a:tc vMerge="1"/>
                <a:tc>
                  <a:txBody>
                    <a:bodyPr/>
                    <a:lstStyle/>
                    <a:p>
                      <a:pPr indent="0" lvl="0" marL="0" marR="0" rtl="0" algn="l">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S3 Collaboration: </a:t>
                      </a:r>
                      <a:r>
                        <a:rPr lang="en-US" sz="1500" u="none" cap="none" strike="noStrike">
                          <a:latin typeface="Calibri"/>
                          <a:ea typeface="Calibri"/>
                          <a:cs typeface="Calibri"/>
                          <a:sym typeface="Calibri"/>
                        </a:rPr>
                        <a:t>Learners would work effectively with others toward a shared goal</a:t>
                      </a:r>
                      <a:endParaRPr sz="15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0975">
                <a:tc vMerge="1"/>
                <a:tc vMerge="1"/>
                <a:tc>
                  <a:txBody>
                    <a:bodyPr/>
                    <a:lstStyle/>
                    <a:p>
                      <a:pPr indent="0" lvl="0" marL="0" marR="0" rtl="0" algn="l">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P3 Well-Being: </a:t>
                      </a:r>
                      <a:r>
                        <a:rPr lang="en-US" sz="1500" u="none" cap="none" strike="noStrike">
                          <a:latin typeface="Calibri"/>
                          <a:ea typeface="Calibri"/>
                          <a:cs typeface="Calibri"/>
                          <a:sym typeface="Calibri"/>
                        </a:rPr>
                        <a:t>Learners should be encouraged to reflect on their online interactions with their peers. </a:t>
                      </a:r>
                      <a:endParaRPr sz="15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g3ae6d943e68_0_44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470" name="Google Shape;470;g3ae6d943e68_0_44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Sisäiset ja ulkoiset tekijät PERMA Digital viitekehyksessä</a:t>
            </a:r>
            <a:endParaRPr/>
          </a:p>
        </p:txBody>
      </p:sp>
      <p:sp>
        <p:nvSpPr>
          <p:cNvPr id="471" name="Google Shape;471;g3ae6d943e68_0_441"/>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472" name="Google Shape;472;g3ae6d943e68_0_441"/>
          <p:cNvPicPr preferRelativeResize="0"/>
          <p:nvPr/>
        </p:nvPicPr>
        <p:blipFill rotWithShape="1">
          <a:blip r:embed="rId3">
            <a:alphaModFix/>
          </a:blip>
          <a:srcRect b="0" l="0" r="0" t="0"/>
          <a:stretch/>
        </p:blipFill>
        <p:spPr>
          <a:xfrm>
            <a:off x="9535575" y="1182675"/>
            <a:ext cx="2700375" cy="2018275"/>
          </a:xfrm>
          <a:prstGeom prst="rect">
            <a:avLst/>
          </a:prstGeom>
          <a:noFill/>
          <a:ln>
            <a:noFill/>
          </a:ln>
        </p:spPr>
      </p:pic>
      <p:graphicFrame>
        <p:nvGraphicFramePr>
          <p:cNvPr id="473" name="Google Shape;473;g3ae6d943e68_0_441"/>
          <p:cNvGraphicFramePr/>
          <p:nvPr/>
        </p:nvGraphicFramePr>
        <p:xfrm>
          <a:off x="2054300" y="2095513"/>
          <a:ext cx="3000000" cy="3000000"/>
        </p:xfrm>
        <a:graphic>
          <a:graphicData uri="http://schemas.openxmlformats.org/drawingml/2006/table">
            <a:tbl>
              <a:tblPr>
                <a:noFill/>
                <a:tableStyleId>{1398A65C-4FA4-4659-8119-B0E6F8340B64}</a:tableStyleId>
              </a:tblPr>
              <a:tblGrid>
                <a:gridCol w="990125"/>
                <a:gridCol w="3923500"/>
                <a:gridCol w="2425875"/>
              </a:tblGrid>
              <a:tr h="515850">
                <a:tc rowSpan="2">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 </a:t>
                      </a:r>
                      <a:endParaRPr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 </a:t>
                      </a:r>
                      <a:endParaRPr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 </a:t>
                      </a:r>
                      <a:endParaRPr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 </a:t>
                      </a:r>
                      <a:endParaRPr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MEANING</a:t>
                      </a:r>
                      <a:endParaRPr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DIG COMP</a:t>
                      </a:r>
                      <a:endParaRPr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LIFECOM</a:t>
                      </a:r>
                      <a:endParaRPr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07775">
                <a:tc vMerge="1"/>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Communication and Collaboration (Digital Identity): </a:t>
                      </a:r>
                      <a:r>
                        <a:rPr lang="en-US" sz="1600" u="none" cap="none" strike="noStrike">
                          <a:latin typeface="Calibri"/>
                          <a:ea typeface="Calibri"/>
                          <a:cs typeface="Calibri"/>
                          <a:sym typeface="Calibri"/>
                        </a:rPr>
                        <a:t>Teachers could initiate a discussion regarding ‘digital footprint’ and how learners can protect their digital identity in the online environment. Following that, teachers could assign the learners in different groups based on their strengths and personal values.</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P3 Well-Being: </a:t>
                      </a:r>
                      <a:r>
                        <a:rPr lang="en-US" sz="1600" u="none" cap="none" strike="noStrike">
                          <a:latin typeface="Calibri"/>
                          <a:ea typeface="Calibri"/>
                          <a:cs typeface="Calibri"/>
                          <a:sym typeface="Calibri"/>
                        </a:rPr>
                        <a:t>Learners could be encouraged to reflect on their activities and discuss how the use of digital tools helped them to enhance their strengths.</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3ae6d943e68_0_45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479" name="Google Shape;479;g3ae6d943e68_0_45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Sisäiset ja ulkoiset tekijät PERMA Digital viitekehyksessä</a:t>
            </a:r>
            <a:endParaRPr/>
          </a:p>
        </p:txBody>
      </p:sp>
      <p:sp>
        <p:nvSpPr>
          <p:cNvPr id="480" name="Google Shape;480;g3ae6d943e68_0_453"/>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481" name="Google Shape;481;g3ae6d943e68_0_453"/>
          <p:cNvPicPr preferRelativeResize="0"/>
          <p:nvPr/>
        </p:nvPicPr>
        <p:blipFill rotWithShape="1">
          <a:blip r:embed="rId3">
            <a:alphaModFix/>
          </a:blip>
          <a:srcRect b="0" l="0" r="0" t="0"/>
          <a:stretch/>
        </p:blipFill>
        <p:spPr>
          <a:xfrm>
            <a:off x="9393800" y="1101525"/>
            <a:ext cx="2770275" cy="2073750"/>
          </a:xfrm>
          <a:prstGeom prst="rect">
            <a:avLst/>
          </a:prstGeom>
          <a:noFill/>
          <a:ln>
            <a:noFill/>
          </a:ln>
        </p:spPr>
      </p:pic>
      <p:graphicFrame>
        <p:nvGraphicFramePr>
          <p:cNvPr id="482" name="Google Shape;482;g3ae6d943e68_0_453"/>
          <p:cNvGraphicFramePr/>
          <p:nvPr/>
        </p:nvGraphicFramePr>
        <p:xfrm>
          <a:off x="732450" y="1668925"/>
          <a:ext cx="3000000" cy="3000000"/>
        </p:xfrm>
        <a:graphic>
          <a:graphicData uri="http://schemas.openxmlformats.org/drawingml/2006/table">
            <a:tbl>
              <a:tblPr>
                <a:noFill/>
                <a:tableStyleId>{1398A65C-4FA4-4659-8119-B0E6F8340B64}</a:tableStyleId>
              </a:tblPr>
              <a:tblGrid>
                <a:gridCol w="1964825"/>
                <a:gridCol w="2633175"/>
                <a:gridCol w="4063350"/>
              </a:tblGrid>
              <a:tr h="226950">
                <a:tc rowSpan="6">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 </a:t>
                      </a:r>
                      <a:endParaRPr sz="14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400"/>
                        <a:buFont typeface="Arial"/>
                        <a:buNone/>
                      </a:pPr>
                      <a:r>
                        <a:rPr lang="en-US" sz="1400" u="none" cap="none" strike="noStrike">
                          <a:latin typeface="Calibri"/>
                          <a:ea typeface="Calibri"/>
                          <a:cs typeface="Calibri"/>
                          <a:sym typeface="Calibri"/>
                        </a:rPr>
                        <a:t> </a:t>
                      </a:r>
                      <a:endParaRPr sz="14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400"/>
                        <a:buFont typeface="Arial"/>
                        <a:buNone/>
                      </a:pPr>
                      <a:r>
                        <a:rPr lang="en-US" sz="1400" u="none" cap="none" strike="noStrike">
                          <a:latin typeface="Calibri"/>
                          <a:ea typeface="Calibri"/>
                          <a:cs typeface="Calibri"/>
                          <a:sym typeface="Calibri"/>
                        </a:rPr>
                        <a:t> </a:t>
                      </a:r>
                      <a:endParaRPr sz="14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400"/>
                        <a:buFont typeface="Arial"/>
                        <a:buNone/>
                      </a:pPr>
                      <a:r>
                        <a:t/>
                      </a:r>
                      <a:endParaRPr sz="14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ACCOMPLISHMENT</a:t>
                      </a:r>
                      <a:endParaRPr sz="14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DIG COMP</a:t>
                      </a:r>
                      <a:endParaRPr sz="14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LIFECOM</a:t>
                      </a:r>
                      <a:endParaRPr sz="14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93925">
                <a:tc vMerge="1"/>
                <a:tc rowSpan="5">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Problem solving: </a:t>
                      </a:r>
                      <a:r>
                        <a:rPr lang="en-US" sz="1400" u="none" cap="none" strike="noStrike">
                          <a:latin typeface="Calibri"/>
                          <a:ea typeface="Calibri"/>
                          <a:cs typeface="Calibri"/>
                          <a:sym typeface="Calibri"/>
                        </a:rPr>
                        <a:t>Students could be encouraged to schedule online meetings to coordinate for the upcoming group presentation. As a result, the absence of students could be avoided and therefore, this will lead to better coordination between them.</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P2 Flexibility:  </a:t>
                      </a:r>
                      <a:r>
                        <a:rPr lang="en-US" sz="1400" u="none" cap="none" strike="noStrike">
                          <a:latin typeface="Calibri"/>
                          <a:ea typeface="Calibri"/>
                          <a:cs typeface="Calibri"/>
                          <a:sym typeface="Calibri"/>
                        </a:rPr>
                        <a:t>Let students experiment with multiple platforms (e.g., Canva, Notion, Miro) and reflect on what works best for them.</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08425">
                <a:tc vMerge="1"/>
                <a:tc vMerge="1"/>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P3 Well-being: </a:t>
                      </a:r>
                      <a:r>
                        <a:rPr lang="en-US" sz="1400" u="none" cap="none" strike="noStrike">
                          <a:latin typeface="Calibri"/>
                          <a:ea typeface="Calibri"/>
                          <a:cs typeface="Calibri"/>
                          <a:sym typeface="Calibri"/>
                        </a:rPr>
                        <a:t>Build screen breaks into lessons to prevent overload.</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6900">
                <a:tc vMerge="1"/>
                <a:tc vMerge="1"/>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L1 Growth Mindset:</a:t>
                      </a:r>
                      <a:r>
                        <a:rPr lang="en-US" sz="1400" u="none" cap="none" strike="noStrike">
                          <a:latin typeface="Calibri"/>
                          <a:ea typeface="Calibri"/>
                          <a:cs typeface="Calibri"/>
                          <a:sym typeface="Calibri"/>
                        </a:rPr>
                        <a:t> Set clear learning goals and let the learners to choose digital tools to reach them.</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71025">
                <a:tc vMerge="1"/>
                <a:tc vMerge="1"/>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L2 Critical thinking: </a:t>
                      </a:r>
                      <a:r>
                        <a:rPr lang="en-US" sz="1400" u="none" cap="none" strike="noStrike">
                          <a:latin typeface="Calibri"/>
                          <a:ea typeface="Calibri"/>
                          <a:cs typeface="Calibri"/>
                          <a:sym typeface="Calibri"/>
                        </a:rPr>
                        <a:t>Learners could be encouraged to choose a digital tool to complete their assignment and then, to justify their tool use based on personal learning needs.</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57375">
                <a:tc vMerge="1"/>
                <a:tc vMerge="1"/>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L3 Managing Learning: </a:t>
                      </a:r>
                      <a:r>
                        <a:rPr lang="en-US" sz="1400" u="none" cap="none" strike="noStrike">
                          <a:latin typeface="Calibri"/>
                          <a:ea typeface="Calibri"/>
                          <a:cs typeface="Calibri"/>
                          <a:sym typeface="Calibri"/>
                        </a:rPr>
                        <a:t>Learners could be instructed to organize the information in a meaningful way, and create short videos for each part using their preferred digital tool or a variety of tools.</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3ae6d943e68_0_479"/>
          <p:cNvSpPr txBox="1"/>
          <p:nvPr>
            <p:ph type="ctrTitle"/>
          </p:nvPr>
        </p:nvSpPr>
        <p:spPr>
          <a:xfrm>
            <a:off x="2179875" y="1244077"/>
            <a:ext cx="7832400" cy="3293400"/>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ctr">
              <a:lnSpc>
                <a:spcPct val="90000"/>
              </a:lnSpc>
              <a:spcBef>
                <a:spcPts val="0"/>
              </a:spcBef>
              <a:spcAft>
                <a:spcPts val="0"/>
              </a:spcAft>
              <a:buClr>
                <a:schemeClr val="accent2"/>
              </a:buClr>
              <a:buSzPts val="2000"/>
              <a:buFont typeface="Arial"/>
              <a:buNone/>
            </a:pPr>
            <a:r>
              <a:rPr b="1" lang="en-US"/>
              <a:t>Ulkoiset tekijät</a:t>
            </a:r>
            <a:endParaRPr b="1"/>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g3ae6d943e68_0_46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493" name="Google Shape;493;g3ae6d943e68_0_46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Sisäiset ja ulkoiset tekijät PERMA Digital viitekehyksessä</a:t>
            </a:r>
            <a:endParaRPr/>
          </a:p>
        </p:txBody>
      </p:sp>
      <p:sp>
        <p:nvSpPr>
          <p:cNvPr id="494" name="Google Shape;494;g3ae6d943e68_0_465"/>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lang="en-US" u="sng">
                <a:solidFill>
                  <a:schemeClr val="dk1"/>
                </a:solidFill>
              </a:rPr>
              <a:t>Ulkoiset tekijät</a:t>
            </a:r>
            <a:endParaRPr b="1" u="sng">
              <a:solidFill>
                <a:schemeClr val="dk1"/>
              </a:solidFill>
            </a:endParaRPr>
          </a:p>
          <a:p>
            <a:pPr indent="0" lvl="0" marL="0" rtl="0" algn="l">
              <a:lnSpc>
                <a:spcPct val="115000"/>
              </a:lnSpc>
              <a:spcBef>
                <a:spcPts val="0"/>
              </a:spcBef>
              <a:spcAft>
                <a:spcPts val="0"/>
              </a:spcAft>
              <a:buSzPts val="1800"/>
              <a:buNone/>
            </a:pPr>
            <a:r>
              <a:rPr lang="en-US">
                <a:solidFill>
                  <a:schemeClr val="dk1"/>
                </a:solidFill>
              </a:rPr>
              <a:t>Ulkoisilla tekijöillä on merkittävä rooli nuorten digitaalisen hyvinvoinnin muokkaamisessa, sillä ne edustavat </a:t>
            </a:r>
            <a:r>
              <a:rPr b="1" lang="en-US">
                <a:solidFill>
                  <a:schemeClr val="dk1"/>
                </a:solidFill>
              </a:rPr>
              <a:t>systeemisiä, rakenteellisia ja perustavanlaatuisia vaikutuksia</a:t>
            </a:r>
            <a:r>
              <a:rPr lang="en-US">
                <a:solidFill>
                  <a:schemeClr val="dk1"/>
                </a:solidFill>
              </a:rPr>
              <a:t>, joihin opettajat ja vanhemmat voivat vaikuttaa vain vähän.</a:t>
            </a:r>
            <a:endParaRPr>
              <a:solidFill>
                <a:schemeClr val="dk1"/>
              </a:solidFill>
            </a:endParaRPr>
          </a:p>
          <a:p>
            <a:pPr indent="0" lvl="0" marL="0" rtl="0" algn="l">
              <a:lnSpc>
                <a:spcPct val="107916"/>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495" name="Google Shape;495;g3ae6d943e68_0_465"/>
          <p:cNvPicPr preferRelativeResize="0"/>
          <p:nvPr/>
        </p:nvPicPr>
        <p:blipFill rotWithShape="1">
          <a:blip r:embed="rId3">
            <a:alphaModFix/>
          </a:blip>
          <a:srcRect b="0" l="13119" r="0" t="18949"/>
          <a:stretch/>
        </p:blipFill>
        <p:spPr>
          <a:xfrm>
            <a:off x="3453150" y="2806275"/>
            <a:ext cx="5234125" cy="36318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g3ae6d943e68_0_485"/>
          <p:cNvSpPr txBox="1"/>
          <p:nvPr>
            <p:ph type="ctrTitle"/>
          </p:nvPr>
        </p:nvSpPr>
        <p:spPr>
          <a:xfrm>
            <a:off x="2179875" y="1244077"/>
            <a:ext cx="7832400" cy="3293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2400"/>
              <a:buFont typeface="Arial"/>
              <a:buNone/>
            </a:pPr>
            <a:r>
              <a:rPr lang="en-US" sz="2400">
                <a:solidFill>
                  <a:schemeClr val="accent1"/>
                </a:solidFill>
              </a:rPr>
              <a:t>3.6 Sisäiset ja ulkoiset tekijät PERMA Digital viitekehyksessä</a:t>
            </a:r>
            <a:endParaRPr sz="2400">
              <a:solidFill>
                <a:schemeClr val="accent1"/>
              </a:solidFill>
            </a:endParaRPr>
          </a:p>
          <a:p>
            <a:pPr indent="0" lvl="0" marL="0" rtl="0" algn="ctr">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ctr">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ctr">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ctr">
              <a:lnSpc>
                <a:spcPct val="115000"/>
              </a:lnSpc>
              <a:spcBef>
                <a:spcPts val="0"/>
              </a:spcBef>
              <a:spcAft>
                <a:spcPts val="0"/>
              </a:spcAft>
              <a:buSzPts val="2000"/>
              <a:buNone/>
            </a:pPr>
            <a:r>
              <a:rPr lang="en-US"/>
              <a:t>Ulkoisten ja sisäisten tekijöiden väliset yhteydet</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g3ae6d943e68_0_48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506" name="Google Shape;506;g3ae6d943e68_0_48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Sisäiset ja ulkoiset tekijät PERMA Digital viitekehyksessä</a:t>
            </a:r>
            <a:endParaRPr/>
          </a:p>
        </p:txBody>
      </p:sp>
      <p:sp>
        <p:nvSpPr>
          <p:cNvPr id="507" name="Google Shape;507;g3ae6d943e68_0_489"/>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342900" lvl="0" marL="457200" rtl="0" algn="l">
              <a:lnSpc>
                <a:spcPct val="107000"/>
              </a:lnSpc>
              <a:spcBef>
                <a:spcPts val="0"/>
              </a:spcBef>
              <a:spcAft>
                <a:spcPts val="0"/>
              </a:spcAft>
              <a:buClr>
                <a:schemeClr val="accent2"/>
              </a:buClr>
              <a:buSzPts val="1800"/>
              <a:buAutoNum type="arabicPeriod"/>
            </a:pPr>
            <a:r>
              <a:rPr b="1" lang="en-US">
                <a:solidFill>
                  <a:schemeClr val="accent2"/>
                </a:solidFill>
              </a:rPr>
              <a:t>Curriculum</a:t>
            </a:r>
            <a:endParaRPr b="1">
              <a:solidFill>
                <a:schemeClr val="accent2"/>
              </a:solidFill>
            </a:endParaRPr>
          </a:p>
          <a:p>
            <a:pPr indent="0" lvl="0" marL="0" rtl="0" algn="l">
              <a:lnSpc>
                <a:spcPct val="107000"/>
              </a:lnSpc>
              <a:spcBef>
                <a:spcPts val="1200"/>
              </a:spcBef>
              <a:spcAft>
                <a:spcPts val="0"/>
              </a:spcAft>
              <a:buSzPts val="1800"/>
              <a:buNone/>
            </a:pPr>
            <a:r>
              <a:rPr lang="en-US" sz="1700">
                <a:solidFill>
                  <a:schemeClr val="dk1"/>
                </a:solidFill>
              </a:rPr>
              <a:t>How often technology is used, and for what purpose, affects students’ attention, motivation, and balance. A well-designed curriculum mixes digital and non-digital learning so students stay engaged without overuse.</a:t>
            </a:r>
            <a:br>
              <a:rPr b="1" lang="en-US" sz="1700">
                <a:solidFill>
                  <a:schemeClr val="dk1"/>
                </a:solidFill>
              </a:rPr>
            </a:br>
            <a:endParaRPr sz="1700">
              <a:solidFill>
                <a:schemeClr val="dk1"/>
              </a:solidFill>
            </a:endParaRPr>
          </a:p>
          <a:p>
            <a:pPr indent="-336550" lvl="0" marL="457200" rtl="0" algn="l">
              <a:lnSpc>
                <a:spcPct val="107000"/>
              </a:lnSpc>
              <a:spcBef>
                <a:spcPts val="1200"/>
              </a:spcBef>
              <a:spcAft>
                <a:spcPts val="0"/>
              </a:spcAft>
              <a:buClr>
                <a:schemeClr val="dk1"/>
              </a:buClr>
              <a:buSzPts val="1700"/>
              <a:buFont typeface="Calibri"/>
              <a:buChar char="●"/>
            </a:pPr>
            <a:r>
              <a:rPr b="1" lang="en-US" sz="1700">
                <a:solidFill>
                  <a:schemeClr val="dk1"/>
                </a:solidFill>
              </a:rPr>
              <a:t>PERMA link:</a:t>
            </a:r>
            <a:r>
              <a:rPr lang="en-US" sz="1700">
                <a:solidFill>
                  <a:schemeClr val="dk1"/>
                </a:solidFill>
              </a:rPr>
              <a:t> Engagement, Meaning</a:t>
            </a:r>
            <a:endParaRPr sz="17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700">
                <a:solidFill>
                  <a:schemeClr val="dk1"/>
                </a:solidFill>
              </a:rPr>
              <a:t>DigComp link:</a:t>
            </a:r>
            <a:r>
              <a:rPr lang="en-US" sz="1700">
                <a:solidFill>
                  <a:schemeClr val="dk1"/>
                </a:solidFill>
              </a:rPr>
              <a:t> Purposeful, Structured digital use</a:t>
            </a:r>
            <a:endParaRPr sz="17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700">
                <a:solidFill>
                  <a:schemeClr val="dk1"/>
                </a:solidFill>
              </a:rPr>
              <a:t>LifeComp link:</a:t>
            </a:r>
            <a:r>
              <a:rPr lang="en-US" sz="1700">
                <a:solidFill>
                  <a:schemeClr val="dk1"/>
                </a:solidFill>
              </a:rPr>
              <a:t> Managing learning</a:t>
            </a:r>
            <a:endParaRPr sz="1700">
              <a:solidFill>
                <a:schemeClr val="dk1"/>
              </a:solidFill>
            </a:endParaRPr>
          </a:p>
          <a:p>
            <a:pPr indent="0" lvl="0" marL="0" rtl="0" algn="l">
              <a:lnSpc>
                <a:spcPct val="107000"/>
              </a:lnSpc>
              <a:spcBef>
                <a:spcPts val="1200"/>
              </a:spcBef>
              <a:spcAft>
                <a:spcPts val="0"/>
              </a:spcAft>
              <a:buSzPts val="1800"/>
              <a:buNone/>
            </a:pPr>
            <a:r>
              <a:t/>
            </a:r>
            <a:endParaRPr b="1" sz="1900">
              <a:solidFill>
                <a:schemeClr val="dk1"/>
              </a:solidFill>
            </a:endParaRPr>
          </a:p>
          <a:p>
            <a:pPr indent="0" lvl="0" marL="0" rtl="0" algn="l">
              <a:lnSpc>
                <a:spcPct val="107000"/>
              </a:lnSpc>
              <a:spcBef>
                <a:spcPts val="1200"/>
              </a:spcBef>
              <a:spcAft>
                <a:spcPts val="0"/>
              </a:spcAft>
              <a:buSzPts val="1800"/>
              <a:buNone/>
            </a:pPr>
            <a:r>
              <a:t/>
            </a:r>
            <a:endParaRPr b="1" sz="1900">
              <a:solidFill>
                <a:schemeClr val="dk1"/>
              </a:solidFill>
            </a:endParaRPr>
          </a:p>
          <a:p>
            <a:pPr indent="0" lvl="0" marL="0" rtl="0" algn="l">
              <a:lnSpc>
                <a:spcPct val="90000"/>
              </a:lnSpc>
              <a:spcBef>
                <a:spcPts val="1200"/>
              </a:spcBef>
              <a:spcAft>
                <a:spcPts val="0"/>
              </a:spcAft>
              <a:buClr>
                <a:schemeClr val="dk2"/>
              </a:buClr>
              <a:buSzPts val="1800"/>
              <a:buNone/>
            </a:pPr>
            <a:r>
              <a:t/>
            </a:r>
            <a:endParaRPr sz="1900"/>
          </a:p>
          <a:p>
            <a:pPr indent="0" lvl="0" marL="0" rtl="0" algn="l">
              <a:lnSpc>
                <a:spcPct val="90000"/>
              </a:lnSpc>
              <a:spcBef>
                <a:spcPts val="0"/>
              </a:spcBef>
              <a:spcAft>
                <a:spcPts val="0"/>
              </a:spcAft>
              <a:buClr>
                <a:schemeClr val="dk2"/>
              </a:buClr>
              <a:buSzPts val="1800"/>
              <a:buNone/>
            </a:pPr>
            <a:r>
              <a:t/>
            </a:r>
            <a:endParaRPr sz="1900"/>
          </a:p>
        </p:txBody>
      </p:sp>
      <p:sp>
        <p:nvSpPr>
          <p:cNvPr id="508" name="Google Shape;508;g3ae6d943e68_0_489"/>
          <p:cNvSpPr/>
          <p:nvPr/>
        </p:nvSpPr>
        <p:spPr>
          <a:xfrm>
            <a:off x="1192775" y="3930125"/>
            <a:ext cx="10142700" cy="27030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1700"/>
              <a:buFont typeface="Arial"/>
              <a:buNone/>
            </a:pPr>
            <a:r>
              <a:rPr b="1" i="0" lang="en-US" sz="1700" u="none" cap="none" strike="noStrike">
                <a:solidFill>
                  <a:schemeClr val="dk1"/>
                </a:solidFill>
                <a:latin typeface="Arial"/>
                <a:ea typeface="Arial"/>
                <a:cs typeface="Arial"/>
                <a:sym typeface="Arial"/>
              </a:rPr>
              <a:t>What to do</a:t>
            </a:r>
            <a:endParaRPr b="0" i="0" sz="1700" u="none" cap="none" strike="noStrike">
              <a:solidFill>
                <a:schemeClr val="dk1"/>
              </a:solidFill>
              <a:latin typeface="Arial"/>
              <a:ea typeface="Arial"/>
              <a:cs typeface="Arial"/>
              <a:sym typeface="Arial"/>
            </a:endParaRPr>
          </a:p>
          <a:p>
            <a:pPr indent="0" lvl="0" marL="0" marR="0" rtl="0" algn="l">
              <a:lnSpc>
                <a:spcPct val="107000"/>
              </a:lnSpc>
              <a:spcBef>
                <a:spcPts val="1200"/>
              </a:spcBef>
              <a:spcAft>
                <a:spcPts val="0"/>
              </a:spcAft>
              <a:buClr>
                <a:srgbClr val="000000"/>
              </a:buClr>
              <a:buSzPts val="1700"/>
              <a:buFont typeface="Arial"/>
              <a:buNone/>
            </a:pPr>
            <a:r>
              <a:rPr b="0" i="0" lang="en-US" sz="1700" u="none" cap="none" strike="noStrike">
                <a:solidFill>
                  <a:schemeClr val="dk1"/>
                </a:solidFill>
                <a:latin typeface="Arial"/>
                <a:ea typeface="Arial"/>
                <a:cs typeface="Arial"/>
                <a:sym typeface="Arial"/>
              </a:rPr>
              <a:t>When your curriculum alternates between hands-on tasks, discussion, and digital activities, students stay alert and avoid fatigue. They understand why digital tools are used and how each task connects to learning goals, which increases Engagement and a sense of Meaning.</a:t>
            </a:r>
            <a:endParaRPr b="0" i="0" sz="17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Embed digital well-being across all subjects, not just ICT or Health Education</a:t>
            </a:r>
            <a:endParaRPr b="0" i="0" sz="17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Align national curricula with EU frameworks like DigComp, LifeComp, and PERMA to ensure emotional and social dimensions are addressed.</a:t>
            </a:r>
            <a:endParaRPr b="0" i="0" sz="1700" u="none" cap="none" strike="noStrike">
              <a:solidFill>
                <a:schemeClr val="dk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3ae6d943e68_0_49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514" name="Google Shape;514;g3ae6d943e68_0_49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Sisäiset ja ulkoiset tekijät PERMA Digital viitekehyksessä</a:t>
            </a:r>
            <a:endParaRPr/>
          </a:p>
        </p:txBody>
      </p:sp>
      <p:sp>
        <p:nvSpPr>
          <p:cNvPr id="515" name="Google Shape;515;g3ae6d943e68_0_496"/>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a:solidFill>
                  <a:schemeClr val="accent2"/>
                </a:solidFill>
              </a:rPr>
              <a:t>2. Policy</a:t>
            </a:r>
            <a:r>
              <a:rPr b="1" lang="en-US">
                <a:solidFill>
                  <a:schemeClr val="dk1"/>
                </a:solidFill>
              </a:rPr>
              <a:t> </a:t>
            </a:r>
            <a:endParaRPr b="1">
              <a:solidFill>
                <a:schemeClr val="dk1"/>
              </a:solidFill>
            </a:endParaRPr>
          </a:p>
          <a:p>
            <a:pPr indent="0" lvl="0" marL="0" rtl="0" algn="l">
              <a:lnSpc>
                <a:spcPct val="107000"/>
              </a:lnSpc>
              <a:spcBef>
                <a:spcPts val="1200"/>
              </a:spcBef>
              <a:spcAft>
                <a:spcPts val="0"/>
              </a:spcAft>
              <a:buSzPts val="1800"/>
              <a:buNone/>
            </a:pPr>
            <a:r>
              <a:rPr lang="en-US" sz="1700">
                <a:solidFill>
                  <a:schemeClr val="dk1"/>
                </a:solidFill>
              </a:rPr>
              <a:t>A school’s digital policies, routines, rules, and expectations shape how students behave online and offline. </a:t>
            </a:r>
            <a:endParaRPr sz="1700">
              <a:solidFill>
                <a:schemeClr val="dk1"/>
              </a:solidFill>
            </a:endParaRPr>
          </a:p>
          <a:p>
            <a:pPr indent="0" lvl="0" marL="0" rtl="0" algn="l">
              <a:lnSpc>
                <a:spcPct val="107000"/>
              </a:lnSpc>
              <a:spcBef>
                <a:spcPts val="1200"/>
              </a:spcBef>
              <a:spcAft>
                <a:spcPts val="0"/>
              </a:spcAft>
              <a:buSzPts val="1800"/>
              <a:buNone/>
            </a:pPr>
            <a:r>
              <a:rPr b="1" lang="en-US" sz="1700">
                <a:solidFill>
                  <a:schemeClr val="dk1"/>
                </a:solidFill>
              </a:rPr>
              <a:t>Clear guidelines make digital use predictable and safe for students.</a:t>
            </a:r>
            <a:r>
              <a:rPr lang="en-US" sz="1700">
                <a:solidFill>
                  <a:schemeClr val="dk1"/>
                </a:solidFill>
              </a:rPr>
              <a:t> When the school sets consistent expectations, your classroom becomes calmer, students switch between tasks more easily, and digital behaviour is more respectful.</a:t>
            </a:r>
            <a:endParaRPr sz="1700">
              <a:solidFill>
                <a:schemeClr val="dk1"/>
              </a:solidFill>
            </a:endParaRPr>
          </a:p>
          <a:p>
            <a:pPr indent="-336550" lvl="0" marL="457200" rtl="0" algn="l">
              <a:lnSpc>
                <a:spcPct val="107000"/>
              </a:lnSpc>
              <a:spcBef>
                <a:spcPts val="1200"/>
              </a:spcBef>
              <a:spcAft>
                <a:spcPts val="0"/>
              </a:spcAft>
              <a:buClr>
                <a:schemeClr val="dk1"/>
              </a:buClr>
              <a:buSzPts val="1700"/>
              <a:buFont typeface="Calibri"/>
              <a:buChar char="●"/>
            </a:pPr>
            <a:r>
              <a:rPr b="1" lang="en-US" sz="1700">
                <a:solidFill>
                  <a:schemeClr val="dk1"/>
                </a:solidFill>
              </a:rPr>
              <a:t>PERMA link:</a:t>
            </a:r>
            <a:r>
              <a:rPr lang="en-US" sz="1700">
                <a:solidFill>
                  <a:schemeClr val="dk1"/>
                </a:solidFill>
              </a:rPr>
              <a:t> Positive Emotions, Relationships, Accomplishment</a:t>
            </a:r>
            <a:endParaRPr sz="17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700">
                <a:solidFill>
                  <a:schemeClr val="dk1"/>
                </a:solidFill>
              </a:rPr>
              <a:t>DigComp link:</a:t>
            </a:r>
            <a:r>
              <a:rPr lang="en-US" sz="1700">
                <a:solidFill>
                  <a:schemeClr val="dk1"/>
                </a:solidFill>
              </a:rPr>
              <a:t> Safe digital behaviour</a:t>
            </a:r>
            <a:endParaRPr sz="17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700">
                <a:solidFill>
                  <a:schemeClr val="dk1"/>
                </a:solidFill>
              </a:rPr>
              <a:t>LifeComp link:</a:t>
            </a:r>
            <a:r>
              <a:rPr lang="en-US" sz="1700">
                <a:solidFill>
                  <a:schemeClr val="dk1"/>
                </a:solidFill>
              </a:rPr>
              <a:t> Self-regulation</a:t>
            </a:r>
            <a:endParaRPr sz="1700">
              <a:solidFill>
                <a:schemeClr val="dk1"/>
              </a:solidFill>
            </a:endParaRPr>
          </a:p>
          <a:p>
            <a:pPr indent="0" lvl="0" marL="0" rtl="0" algn="l">
              <a:lnSpc>
                <a:spcPct val="90000"/>
              </a:lnSpc>
              <a:spcBef>
                <a:spcPts val="1200"/>
              </a:spcBef>
              <a:spcAft>
                <a:spcPts val="0"/>
              </a:spcAft>
              <a:buClr>
                <a:schemeClr val="dk2"/>
              </a:buClr>
              <a:buSzPts val="1800"/>
              <a:buNone/>
            </a:pPr>
            <a:r>
              <a:t/>
            </a:r>
            <a:endParaRPr b="1" sz="1600">
              <a:solidFill>
                <a:schemeClr val="accent2"/>
              </a:solidFill>
            </a:endParaRPr>
          </a:p>
        </p:txBody>
      </p:sp>
      <p:sp>
        <p:nvSpPr>
          <p:cNvPr id="516" name="Google Shape;516;g3ae6d943e68_0_496"/>
          <p:cNvSpPr/>
          <p:nvPr/>
        </p:nvSpPr>
        <p:spPr>
          <a:xfrm>
            <a:off x="1192775" y="3930125"/>
            <a:ext cx="10142700" cy="27030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What to do</a:t>
            </a:r>
            <a:endParaRPr b="1" i="0" sz="1600" u="none" cap="none" strike="noStrike">
              <a:solidFill>
                <a:schemeClr val="dk1"/>
              </a:solidFill>
              <a:latin typeface="Arial"/>
              <a:ea typeface="Arial"/>
              <a:cs typeface="Arial"/>
              <a:sym typeface="Arial"/>
            </a:endParaRPr>
          </a:p>
          <a:p>
            <a:pPr indent="0" lvl="0" marL="0" marR="0" rtl="0" algn="l">
              <a:lnSpc>
                <a:spcPct val="107000"/>
              </a:lnSpc>
              <a:spcBef>
                <a:spcPts val="12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When your school applies a simple rule such as “device-free transitions,” students move between lessons with fewer distractions. They arrive more focused and less overwhelmed, which improves mood (Positive Emotions), reduces unnecessary conflict (Relationships), and helps them start tasks with more confidence (Accomplishment).</a:t>
            </a:r>
            <a:endParaRPr b="0" i="0" sz="1600" u="none" cap="none" strike="noStrike">
              <a:solidFill>
                <a:schemeClr val="dk1"/>
              </a:solidFill>
              <a:latin typeface="Arial"/>
              <a:ea typeface="Arial"/>
              <a:cs typeface="Arial"/>
              <a:sym typeface="Arial"/>
            </a:endParaRPr>
          </a:p>
          <a:p>
            <a:pPr indent="-330200" lvl="0" marL="457200" marR="0" rtl="0" algn="l">
              <a:lnSpc>
                <a:spcPct val="100000"/>
              </a:lnSpc>
              <a:spcBef>
                <a:spcPts val="12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Avoid simplistic bans on digital tools; instead, promote responsible and informed digital engagement</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Support strategic planning to overcome resistance to innovation and ensure consistent implementation across schools.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g3ae6d943e68_0_50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522" name="Google Shape;522;g3ae6d943e68_0_50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Sisäiset ja ulkoiset tekijät PERMA Digital viitekehyksessä</a:t>
            </a:r>
            <a:endParaRPr/>
          </a:p>
        </p:txBody>
      </p:sp>
      <p:sp>
        <p:nvSpPr>
          <p:cNvPr id="523" name="Google Shape;523;g3ae6d943e68_0_502"/>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a:solidFill>
                  <a:schemeClr val="accent2"/>
                </a:solidFill>
              </a:rPr>
              <a:t>3. Infrastructure </a:t>
            </a:r>
            <a:endParaRPr b="1">
              <a:solidFill>
                <a:schemeClr val="accent2"/>
              </a:solidFill>
            </a:endParaRPr>
          </a:p>
          <a:p>
            <a:pPr indent="0" lvl="0" marL="0" rtl="0" algn="l">
              <a:lnSpc>
                <a:spcPct val="107000"/>
              </a:lnSpc>
              <a:spcBef>
                <a:spcPts val="1200"/>
              </a:spcBef>
              <a:spcAft>
                <a:spcPts val="0"/>
              </a:spcAft>
              <a:buSzPts val="1800"/>
              <a:buNone/>
            </a:pPr>
            <a:r>
              <a:rPr lang="en-US" sz="1700">
                <a:solidFill>
                  <a:schemeClr val="dk1"/>
                </a:solidFill>
              </a:rPr>
              <a:t>Access to devices, internet stability, and quality platforms influence how confident and successful students feel when working digitally. When access is reliable and fair, students participate more confidently and feel less stressed during digital tasks.</a:t>
            </a:r>
            <a:endParaRPr sz="1700">
              <a:solidFill>
                <a:schemeClr val="dk1"/>
              </a:solidFill>
            </a:endParaRPr>
          </a:p>
          <a:p>
            <a:pPr indent="-336550" lvl="0" marL="457200" rtl="0" algn="l">
              <a:lnSpc>
                <a:spcPct val="107000"/>
              </a:lnSpc>
              <a:spcBef>
                <a:spcPts val="1200"/>
              </a:spcBef>
              <a:spcAft>
                <a:spcPts val="0"/>
              </a:spcAft>
              <a:buClr>
                <a:schemeClr val="dk1"/>
              </a:buClr>
              <a:buSzPts val="1700"/>
              <a:buFont typeface="Calibri"/>
              <a:buChar char="●"/>
            </a:pPr>
            <a:r>
              <a:rPr b="1" lang="en-US" sz="1700">
                <a:solidFill>
                  <a:schemeClr val="dk1"/>
                </a:solidFill>
              </a:rPr>
              <a:t>PERMA link:</a:t>
            </a:r>
            <a:r>
              <a:rPr lang="en-US" sz="1700">
                <a:solidFill>
                  <a:schemeClr val="dk1"/>
                </a:solidFill>
              </a:rPr>
              <a:t> Engagement, Accomplishment </a:t>
            </a:r>
            <a:endParaRPr sz="17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700">
                <a:solidFill>
                  <a:schemeClr val="dk1"/>
                </a:solidFill>
              </a:rPr>
              <a:t>DigComp link:</a:t>
            </a:r>
            <a:r>
              <a:rPr lang="en-US" sz="1700">
                <a:solidFill>
                  <a:schemeClr val="dk1"/>
                </a:solidFill>
              </a:rPr>
              <a:t> Confident digital participation</a:t>
            </a:r>
            <a:endParaRPr sz="1700">
              <a:solidFill>
                <a:schemeClr val="dk1"/>
              </a:solidFill>
            </a:endParaRPr>
          </a:p>
          <a:p>
            <a:pPr indent="-336550" lvl="0" marL="457200" rtl="0" algn="l">
              <a:lnSpc>
                <a:spcPct val="107000"/>
              </a:lnSpc>
              <a:spcBef>
                <a:spcPts val="1200"/>
              </a:spcBef>
              <a:spcAft>
                <a:spcPts val="0"/>
              </a:spcAft>
              <a:buClr>
                <a:schemeClr val="dk1"/>
              </a:buClr>
              <a:buSzPts val="1700"/>
              <a:buFont typeface="Calibri"/>
              <a:buChar char="●"/>
            </a:pPr>
            <a:r>
              <a:rPr b="1" lang="en-US" sz="1700">
                <a:solidFill>
                  <a:schemeClr val="dk1"/>
                </a:solidFill>
              </a:rPr>
              <a:t>LifeComp link: </a:t>
            </a:r>
            <a:r>
              <a:rPr lang="en-US" sz="1700">
                <a:solidFill>
                  <a:schemeClr val="dk1"/>
                </a:solidFill>
              </a:rPr>
              <a:t>Promotion of</a:t>
            </a:r>
            <a:r>
              <a:rPr b="1" lang="en-US" sz="1700">
                <a:solidFill>
                  <a:schemeClr val="dk1"/>
                </a:solidFill>
              </a:rPr>
              <a:t> </a:t>
            </a:r>
            <a:r>
              <a:rPr lang="en-US" sz="1700">
                <a:solidFill>
                  <a:schemeClr val="dk1"/>
                </a:solidFill>
              </a:rPr>
              <a:t>Well-being</a:t>
            </a:r>
            <a:endParaRPr sz="1700">
              <a:solidFill>
                <a:schemeClr val="dk1"/>
              </a:solidFill>
            </a:endParaRPr>
          </a:p>
          <a:p>
            <a:pPr indent="0" lvl="0" marL="0" rtl="0" algn="l">
              <a:lnSpc>
                <a:spcPct val="90000"/>
              </a:lnSpc>
              <a:spcBef>
                <a:spcPts val="1200"/>
              </a:spcBef>
              <a:spcAft>
                <a:spcPts val="0"/>
              </a:spcAft>
              <a:buClr>
                <a:schemeClr val="dk2"/>
              </a:buClr>
              <a:buSzPts val="1800"/>
              <a:buNone/>
            </a:pPr>
            <a:r>
              <a:t/>
            </a:r>
            <a:endParaRPr b="1" sz="1700">
              <a:solidFill>
                <a:schemeClr val="accent2"/>
              </a:solidFill>
            </a:endParaRPr>
          </a:p>
        </p:txBody>
      </p:sp>
      <p:sp>
        <p:nvSpPr>
          <p:cNvPr id="524" name="Google Shape;524;g3ae6d943e68_0_502"/>
          <p:cNvSpPr/>
          <p:nvPr/>
        </p:nvSpPr>
        <p:spPr>
          <a:xfrm>
            <a:off x="1192775" y="4110350"/>
            <a:ext cx="10142700" cy="25227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What to do</a:t>
            </a:r>
            <a:endParaRPr b="0" i="0" sz="1800" u="none" cap="none" strike="noStrike">
              <a:solidFill>
                <a:schemeClr val="dk1"/>
              </a:solidFill>
              <a:latin typeface="Arial"/>
              <a:ea typeface="Arial"/>
              <a:cs typeface="Arial"/>
              <a:sym typeface="Arial"/>
            </a:endParaRPr>
          </a:p>
          <a:p>
            <a:pPr indent="0" lvl="0" marL="0" marR="0" rtl="0" algn="l">
              <a:lnSpc>
                <a:spcPct val="107000"/>
              </a:lnSpc>
              <a:spcBef>
                <a:spcPts val="12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When the school provides stable Wi-Fi and shared devices, students can join digital tasks without anxiety. This increases participation and gives all students a fair chance to succeed.</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12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Prioritise capacity building over hardware provision, focusing on teacher competence and support systems</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Ensure secure platforms and ethical AI use, with clear policies on data privacy and screen time monitoring.</a:t>
            </a:r>
            <a:endParaRPr b="1" i="0" sz="17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Unit 1: </a:t>
            </a:r>
            <a:r>
              <a:rPr lang="en-US" sz="3700">
                <a:solidFill>
                  <a:srgbClr val="FFFFFF"/>
                </a:solidFill>
              </a:rPr>
              <a:t>Hyvinvoinnin ja digitaalisen hyvinvoinnin merkitys</a:t>
            </a:r>
            <a:endParaRPr/>
          </a:p>
        </p:txBody>
      </p:sp>
      <p:sp>
        <p:nvSpPr>
          <p:cNvPr id="96" name="Google Shape;96;p4"/>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1.2 Mitä on “digitaalinen hyvinvointi”?</a:t>
            </a:r>
            <a:endParaRPr/>
          </a:p>
        </p:txBody>
      </p:sp>
      <p:sp>
        <p:nvSpPr>
          <p:cNvPr id="97" name="Google Shape;97;p4"/>
          <p:cNvSpPr txBox="1"/>
          <p:nvPr>
            <p:ph idx="2" type="body"/>
          </p:nvPr>
        </p:nvSpPr>
        <p:spPr>
          <a:xfrm>
            <a:off x="485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lang="en-US">
                <a:solidFill>
                  <a:srgbClr val="000000"/>
                </a:solidFill>
                <a:latin typeface="Calibri"/>
                <a:ea typeface="Calibri"/>
                <a:cs typeface="Calibri"/>
                <a:sym typeface="Calibri"/>
              </a:rPr>
              <a:t>Digitaalisen hyvinvoinnin keskeisiä osa-alueita ovat:</a:t>
            </a:r>
            <a:endParaRPr>
              <a:solidFill>
                <a:srgbClr val="000000"/>
              </a:solidFill>
              <a:latin typeface="Calibri"/>
              <a:ea typeface="Calibri"/>
              <a:cs typeface="Calibri"/>
              <a:sym typeface="Calibri"/>
            </a:endParaRPr>
          </a:p>
          <a:p>
            <a:pPr indent="0" lvl="0" marL="0" rtl="0" algn="l">
              <a:lnSpc>
                <a:spcPct val="107000"/>
              </a:lnSpc>
              <a:spcBef>
                <a:spcPts val="1200"/>
              </a:spcBef>
              <a:spcAft>
                <a:spcPts val="0"/>
              </a:spcAft>
              <a:buSzPts val="1800"/>
              <a:buNone/>
            </a:pPr>
            <a:r>
              <a:t/>
            </a:r>
            <a:endParaRPr>
              <a:solidFill>
                <a:schemeClr val="dk1"/>
              </a:solidFill>
              <a:latin typeface="Calibri"/>
              <a:ea typeface="Calibri"/>
              <a:cs typeface="Calibri"/>
              <a:sym typeface="Calibri"/>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graphicFrame>
        <p:nvGraphicFramePr>
          <p:cNvPr id="98" name="Google Shape;98;p4"/>
          <p:cNvGraphicFramePr/>
          <p:nvPr/>
        </p:nvGraphicFramePr>
        <p:xfrm>
          <a:off x="1629275" y="1860113"/>
          <a:ext cx="3000000" cy="3000000"/>
        </p:xfrm>
        <a:graphic>
          <a:graphicData uri="http://schemas.openxmlformats.org/drawingml/2006/table">
            <a:tbl>
              <a:tblPr>
                <a:noFill/>
                <a:tableStyleId>{556A7AA5-E616-4837-B20B-18180184FC9C}</a:tableStyleId>
              </a:tblPr>
              <a:tblGrid>
                <a:gridCol w="4436325"/>
                <a:gridCol w="4470775"/>
              </a:tblGrid>
              <a:tr h="396850">
                <a:tc gridSpan="2">
                  <a:txBody>
                    <a:bodyPr/>
                    <a:lstStyle/>
                    <a:p>
                      <a:pPr indent="0" lvl="0" marL="0" marR="0" rtl="0" algn="ctr">
                        <a:lnSpc>
                          <a:spcPct val="100000"/>
                        </a:lnSpc>
                        <a:spcBef>
                          <a:spcPts val="0"/>
                        </a:spcBef>
                        <a:spcAft>
                          <a:spcPts val="0"/>
                        </a:spcAft>
                        <a:buClr>
                          <a:srgbClr val="000000"/>
                        </a:buClr>
                        <a:buSzPts val="1700"/>
                        <a:buFont typeface="Arial"/>
                        <a:buNone/>
                      </a:pPr>
                      <a:r>
                        <a:rPr lang="en-US" sz="1700" u="none" cap="none" strike="noStrike">
                          <a:solidFill>
                            <a:srgbClr val="080301"/>
                          </a:solidFill>
                        </a:rPr>
                        <a:t>Kuva: KESKEISET OSA-ALUEET</a:t>
                      </a:r>
                      <a:endParaRPr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396850">
                <a:tc>
                  <a:txBody>
                    <a:bodyPr/>
                    <a:lstStyle/>
                    <a:p>
                      <a:pPr indent="0" lvl="0" marL="0" marR="0" rtl="0" algn="ctr">
                        <a:lnSpc>
                          <a:spcPct val="100000"/>
                        </a:lnSpc>
                        <a:spcBef>
                          <a:spcPts val="0"/>
                        </a:spcBef>
                        <a:spcAft>
                          <a:spcPts val="0"/>
                        </a:spcAft>
                        <a:buClr>
                          <a:srgbClr val="000000"/>
                        </a:buClr>
                        <a:buSzPts val="1700"/>
                        <a:buFont typeface="Arial"/>
                        <a:buNone/>
                      </a:pPr>
                      <a:r>
                        <a:t/>
                      </a:r>
                      <a:endParaRPr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t/>
                      </a:r>
                      <a:endParaRPr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6850">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solidFill>
                            <a:srgbClr val="080301"/>
                          </a:solidFill>
                        </a:rPr>
                        <a:t>Tasapaino</a:t>
                      </a:r>
                      <a:endParaRPr b="1"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solidFill>
                            <a:srgbClr val="080301"/>
                          </a:solidFill>
                        </a:rPr>
                        <a:t>Turvallisuus</a:t>
                      </a:r>
                      <a:endParaRPr b="1"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38275">
                <a:tc>
                  <a:txBody>
                    <a:bodyPr/>
                    <a:lstStyle/>
                    <a:p>
                      <a:pPr indent="-336550" lvl="0" marL="457200" marR="0" rtl="0" algn="l">
                        <a:lnSpc>
                          <a:spcPct val="100000"/>
                        </a:lnSpc>
                        <a:spcBef>
                          <a:spcPts val="0"/>
                        </a:spcBef>
                        <a:spcAft>
                          <a:spcPts val="0"/>
                        </a:spcAft>
                        <a:buClr>
                          <a:srgbClr val="080301"/>
                        </a:buClr>
                        <a:buSzPts val="1700"/>
                        <a:buFont typeface="Arial"/>
                        <a:buChar char="●"/>
                      </a:pPr>
                      <a:r>
                        <a:rPr lang="en-US" sz="1700" u="none" cap="none" strike="noStrike">
                          <a:solidFill>
                            <a:srgbClr val="080301"/>
                          </a:solidFill>
                        </a:rPr>
                        <a:t>Ruutuajan hallinta</a:t>
                      </a:r>
                      <a:endParaRPr sz="1700" u="none" cap="none" strike="noStrike">
                        <a:solidFill>
                          <a:srgbClr val="080301"/>
                        </a:solidFill>
                      </a:endParaRPr>
                    </a:p>
                    <a:p>
                      <a:pPr indent="-336550" lvl="0" marL="457200" marR="0" rtl="0" algn="l">
                        <a:lnSpc>
                          <a:spcPct val="115000"/>
                        </a:lnSpc>
                        <a:spcBef>
                          <a:spcPts val="0"/>
                        </a:spcBef>
                        <a:spcAft>
                          <a:spcPts val="0"/>
                        </a:spcAft>
                        <a:buClr>
                          <a:srgbClr val="080301"/>
                        </a:buClr>
                        <a:buSzPts val="1700"/>
                        <a:buFont typeface="Arial"/>
                        <a:buChar char="●"/>
                      </a:pPr>
                      <a:r>
                        <a:rPr lang="en-US" sz="1700" u="none" cap="none" strike="noStrike">
                          <a:solidFill>
                            <a:srgbClr val="080301"/>
                          </a:solidFill>
                        </a:rPr>
                        <a:t>Digitaalisen väsymyksen hallinta</a:t>
                      </a:r>
                      <a:endParaRPr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36550" lvl="0" marL="457200" marR="0" rtl="0" algn="l">
                        <a:lnSpc>
                          <a:spcPct val="100000"/>
                        </a:lnSpc>
                        <a:spcBef>
                          <a:spcPts val="0"/>
                        </a:spcBef>
                        <a:spcAft>
                          <a:spcPts val="0"/>
                        </a:spcAft>
                        <a:buClr>
                          <a:srgbClr val="080301"/>
                        </a:buClr>
                        <a:buSzPts val="1700"/>
                        <a:buFont typeface="Arial"/>
                        <a:buChar char="●"/>
                      </a:pPr>
                      <a:r>
                        <a:rPr lang="en-US" sz="1700" u="none" cap="none" strike="noStrike">
                          <a:solidFill>
                            <a:srgbClr val="080301"/>
                          </a:solidFill>
                        </a:rPr>
                        <a:t>Yksityisyyden suojaaminen</a:t>
                      </a:r>
                      <a:endParaRPr sz="1700" u="none" cap="none" strike="noStrike">
                        <a:solidFill>
                          <a:srgbClr val="080301"/>
                        </a:solidFill>
                      </a:endParaRPr>
                    </a:p>
                    <a:p>
                      <a:pPr indent="-336550" lvl="0" marL="457200" marR="0" rtl="0" algn="l">
                        <a:lnSpc>
                          <a:spcPct val="100000"/>
                        </a:lnSpc>
                        <a:spcBef>
                          <a:spcPts val="0"/>
                        </a:spcBef>
                        <a:spcAft>
                          <a:spcPts val="0"/>
                        </a:spcAft>
                        <a:buClr>
                          <a:srgbClr val="080301"/>
                        </a:buClr>
                        <a:buSzPts val="1700"/>
                        <a:buFont typeface="Arial"/>
                        <a:buChar char="●"/>
                      </a:pPr>
                      <a:r>
                        <a:rPr lang="en-US" sz="1700" u="none" cap="none" strike="noStrike">
                          <a:solidFill>
                            <a:srgbClr val="080301"/>
                          </a:solidFill>
                        </a:rPr>
                        <a:t>Haitallisen sisällön välttäminen</a:t>
                      </a:r>
                      <a:endParaRPr sz="1700" u="none" cap="none" strike="noStrike">
                        <a:solidFill>
                          <a:srgbClr val="080301"/>
                        </a:solidFill>
                      </a:endParaRPr>
                    </a:p>
                    <a:p>
                      <a:pPr indent="-336550" lvl="0" marL="457200" marR="0" rtl="0" algn="l">
                        <a:lnSpc>
                          <a:spcPct val="100000"/>
                        </a:lnSpc>
                        <a:spcBef>
                          <a:spcPts val="0"/>
                        </a:spcBef>
                        <a:spcAft>
                          <a:spcPts val="0"/>
                        </a:spcAft>
                        <a:buClr>
                          <a:srgbClr val="080301"/>
                        </a:buClr>
                        <a:buSzPts val="1700"/>
                        <a:buFont typeface="Arial"/>
                        <a:buChar char="●"/>
                      </a:pPr>
                      <a:r>
                        <a:rPr lang="en-US" sz="1700" u="none" cap="none" strike="noStrike">
                          <a:solidFill>
                            <a:srgbClr val="080301"/>
                          </a:solidFill>
                        </a:rPr>
                        <a:t>Emotionaalinen turvallisuus verkossa</a:t>
                      </a:r>
                      <a:endParaRPr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6850">
                <a:tc>
                  <a:txBody>
                    <a:bodyPr/>
                    <a:lstStyle/>
                    <a:p>
                      <a:pPr indent="0" lvl="0" marL="0" marR="0" rtl="0" algn="ctr">
                        <a:lnSpc>
                          <a:spcPct val="100000"/>
                        </a:lnSpc>
                        <a:spcBef>
                          <a:spcPts val="0"/>
                        </a:spcBef>
                        <a:spcAft>
                          <a:spcPts val="0"/>
                        </a:spcAft>
                        <a:buClr>
                          <a:srgbClr val="000000"/>
                        </a:buClr>
                        <a:buSzPts val="1700"/>
                        <a:buFont typeface="Arial"/>
                        <a:buNone/>
                      </a:pPr>
                      <a:r>
                        <a:t/>
                      </a:r>
                      <a:endParaRPr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t/>
                      </a:r>
                      <a:endParaRPr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6850">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solidFill>
                            <a:srgbClr val="080301"/>
                          </a:solidFill>
                        </a:rPr>
                        <a:t>Tarkoituksenmukaisuus</a:t>
                      </a:r>
                      <a:endParaRPr b="1"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solidFill>
                            <a:srgbClr val="080301"/>
                          </a:solidFill>
                        </a:rPr>
                        <a:t>Voimaantuminen</a:t>
                      </a:r>
                      <a:endParaRPr b="1"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15600">
                <a:tc>
                  <a:txBody>
                    <a:bodyPr/>
                    <a:lstStyle/>
                    <a:p>
                      <a:pPr indent="0" lvl="0" marL="0" marR="0" rtl="0" algn="l">
                        <a:lnSpc>
                          <a:spcPct val="115000"/>
                        </a:lnSpc>
                        <a:spcBef>
                          <a:spcPts val="0"/>
                        </a:spcBef>
                        <a:spcAft>
                          <a:spcPts val="0"/>
                        </a:spcAft>
                        <a:buClr>
                          <a:srgbClr val="000000"/>
                        </a:buClr>
                        <a:buSzPts val="1700"/>
                        <a:buFont typeface="Arial"/>
                        <a:buNone/>
                      </a:pPr>
                      <a:r>
                        <a:rPr lang="en-US" sz="1700" u="none" cap="none" strike="noStrike">
                          <a:solidFill>
                            <a:srgbClr val="080301"/>
                          </a:solidFill>
                        </a:rPr>
                        <a:t>Digitaalisen teknologian käyttäminen oppimiseen, yhteyksien ja merkityksen luomiseen passiivisen kulutuksen sijaan</a:t>
                      </a:r>
                      <a:endParaRPr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36550" lvl="0" marL="457200" marR="0" rtl="0" algn="l">
                        <a:lnSpc>
                          <a:spcPct val="100000"/>
                        </a:lnSpc>
                        <a:spcBef>
                          <a:spcPts val="0"/>
                        </a:spcBef>
                        <a:spcAft>
                          <a:spcPts val="0"/>
                        </a:spcAft>
                        <a:buClr>
                          <a:srgbClr val="080301"/>
                        </a:buClr>
                        <a:buSzPts val="1700"/>
                        <a:buFont typeface="Arial"/>
                        <a:buChar char="●"/>
                      </a:pPr>
                      <a:r>
                        <a:rPr lang="en-US" sz="1700" u="none" cap="none" strike="noStrike">
                          <a:solidFill>
                            <a:srgbClr val="080301"/>
                          </a:solidFill>
                        </a:rPr>
                        <a:t>Digitaalisten </a:t>
                      </a:r>
                      <a:r>
                        <a:rPr lang="en-US" sz="1700" u="none" cap="none" strike="noStrike">
                          <a:solidFill>
                            <a:schemeClr val="dk1"/>
                          </a:solidFill>
                        </a:rPr>
                        <a:t>teknologian </a:t>
                      </a:r>
                      <a:r>
                        <a:rPr lang="en-US" sz="1700" u="none" cap="none" strike="noStrike">
                          <a:solidFill>
                            <a:srgbClr val="080301"/>
                          </a:solidFill>
                        </a:rPr>
                        <a:t>käytön hallinta</a:t>
                      </a:r>
                      <a:endParaRPr sz="1700" u="none" cap="none" strike="noStrike">
                        <a:solidFill>
                          <a:srgbClr val="080301"/>
                        </a:solidFill>
                      </a:endParaRPr>
                    </a:p>
                    <a:p>
                      <a:pPr indent="-336550" lvl="0" marL="457200" marR="0" rtl="0" algn="l">
                        <a:lnSpc>
                          <a:spcPct val="115000"/>
                        </a:lnSpc>
                        <a:spcBef>
                          <a:spcPts val="0"/>
                        </a:spcBef>
                        <a:spcAft>
                          <a:spcPts val="0"/>
                        </a:spcAft>
                        <a:buClr>
                          <a:srgbClr val="080301"/>
                        </a:buClr>
                        <a:buSzPts val="1700"/>
                        <a:buFont typeface="Arial"/>
                        <a:buChar char="●"/>
                      </a:pPr>
                      <a:r>
                        <a:rPr lang="en-US" sz="1700" u="none" cap="none" strike="noStrike">
                          <a:solidFill>
                            <a:srgbClr val="080301"/>
                          </a:solidFill>
                        </a:rPr>
                        <a:t>Digitaalisen kansalaisuuden kehittyminen</a:t>
                      </a:r>
                      <a:endParaRPr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id="99" name="Google Shape;99;p4"/>
          <p:cNvPicPr preferRelativeResize="0"/>
          <p:nvPr/>
        </p:nvPicPr>
        <p:blipFill rotWithShape="1">
          <a:blip r:embed="rId3">
            <a:alphaModFix/>
          </a:blip>
          <a:srcRect b="0" l="0" r="0" t="0"/>
          <a:stretch/>
        </p:blipFill>
        <p:spPr>
          <a:xfrm>
            <a:off x="3539750" y="2256975"/>
            <a:ext cx="481816" cy="391875"/>
          </a:xfrm>
          <a:prstGeom prst="rect">
            <a:avLst/>
          </a:prstGeom>
          <a:noFill/>
          <a:ln>
            <a:noFill/>
          </a:ln>
        </p:spPr>
      </p:pic>
      <p:pic>
        <p:nvPicPr>
          <p:cNvPr id="100" name="Google Shape;100;p4"/>
          <p:cNvPicPr preferRelativeResize="0"/>
          <p:nvPr/>
        </p:nvPicPr>
        <p:blipFill rotWithShape="1">
          <a:blip r:embed="rId4">
            <a:alphaModFix/>
          </a:blip>
          <a:srcRect b="0" l="0" r="0" t="0"/>
          <a:stretch/>
        </p:blipFill>
        <p:spPr>
          <a:xfrm>
            <a:off x="3539738" y="4515375"/>
            <a:ext cx="398550" cy="346275"/>
          </a:xfrm>
          <a:prstGeom prst="rect">
            <a:avLst/>
          </a:prstGeom>
          <a:noFill/>
          <a:ln>
            <a:noFill/>
          </a:ln>
        </p:spPr>
      </p:pic>
      <p:pic>
        <p:nvPicPr>
          <p:cNvPr id="101" name="Google Shape;101;p4"/>
          <p:cNvPicPr preferRelativeResize="0"/>
          <p:nvPr/>
        </p:nvPicPr>
        <p:blipFill rotWithShape="1">
          <a:blip r:embed="rId5">
            <a:alphaModFix/>
          </a:blip>
          <a:srcRect b="0" l="0" r="0" t="0"/>
          <a:stretch/>
        </p:blipFill>
        <p:spPr>
          <a:xfrm>
            <a:off x="8078925" y="2264502"/>
            <a:ext cx="398550" cy="376811"/>
          </a:xfrm>
          <a:prstGeom prst="rect">
            <a:avLst/>
          </a:prstGeom>
          <a:noFill/>
          <a:ln>
            <a:noFill/>
          </a:ln>
        </p:spPr>
      </p:pic>
      <p:pic>
        <p:nvPicPr>
          <p:cNvPr id="102" name="Google Shape;102;p4"/>
          <p:cNvPicPr preferRelativeResize="0"/>
          <p:nvPr/>
        </p:nvPicPr>
        <p:blipFill rotWithShape="1">
          <a:blip r:embed="rId6">
            <a:alphaModFix/>
          </a:blip>
          <a:srcRect b="0" l="0" r="0" t="0"/>
          <a:stretch/>
        </p:blipFill>
        <p:spPr>
          <a:xfrm>
            <a:off x="8151950" y="4515375"/>
            <a:ext cx="252492" cy="34627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g3ae6d943e68_0_50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530" name="Google Shape;530;g3ae6d943e68_0_50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Sisäiset ja ulkoiset tekijät PERMA Digital viitekehyksessä</a:t>
            </a:r>
            <a:endParaRPr/>
          </a:p>
        </p:txBody>
      </p:sp>
      <p:sp>
        <p:nvSpPr>
          <p:cNvPr id="531" name="Google Shape;531;g3ae6d943e68_0_508"/>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a:solidFill>
                  <a:schemeClr val="accent2"/>
                </a:solidFill>
              </a:rPr>
              <a:t>4. Culture</a:t>
            </a:r>
            <a:endParaRPr b="1">
              <a:solidFill>
                <a:schemeClr val="accent2"/>
              </a:solidFill>
            </a:endParaRPr>
          </a:p>
          <a:p>
            <a:pPr indent="0" lvl="0" marL="0" rtl="0" algn="l">
              <a:lnSpc>
                <a:spcPct val="107000"/>
              </a:lnSpc>
              <a:spcBef>
                <a:spcPts val="1200"/>
              </a:spcBef>
              <a:spcAft>
                <a:spcPts val="0"/>
              </a:spcAft>
              <a:buSzPts val="1800"/>
              <a:buNone/>
            </a:pPr>
            <a:r>
              <a:rPr lang="en-US" sz="1700">
                <a:solidFill>
                  <a:schemeClr val="dk1"/>
                </a:solidFill>
              </a:rPr>
              <a:t>Students are shaped by trends, online norms, and broader media environments. Viral content, influencers, and peer expectations affect emotions, self-image, and behaviour.</a:t>
            </a:r>
            <a:endParaRPr sz="1700">
              <a:solidFill>
                <a:schemeClr val="dk1"/>
              </a:solidFill>
            </a:endParaRPr>
          </a:p>
          <a:p>
            <a:pPr indent="-336550" lvl="0" marL="457200" rtl="0" algn="l">
              <a:lnSpc>
                <a:spcPct val="107000"/>
              </a:lnSpc>
              <a:spcBef>
                <a:spcPts val="1200"/>
              </a:spcBef>
              <a:spcAft>
                <a:spcPts val="0"/>
              </a:spcAft>
              <a:buClr>
                <a:schemeClr val="dk1"/>
              </a:buClr>
              <a:buSzPts val="1700"/>
              <a:buFont typeface="Calibri"/>
              <a:buChar char="●"/>
            </a:pPr>
            <a:r>
              <a:rPr b="1" lang="en-US" sz="1700">
                <a:solidFill>
                  <a:schemeClr val="dk1"/>
                </a:solidFill>
              </a:rPr>
              <a:t>PERMA link:</a:t>
            </a:r>
            <a:r>
              <a:rPr lang="en-US" sz="1700">
                <a:solidFill>
                  <a:schemeClr val="dk1"/>
                </a:solidFill>
              </a:rPr>
              <a:t> All elements (depending on context)</a:t>
            </a:r>
            <a:endParaRPr sz="17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700">
                <a:solidFill>
                  <a:schemeClr val="dk1"/>
                </a:solidFill>
              </a:rPr>
              <a:t>LifeComp link:</a:t>
            </a:r>
            <a:r>
              <a:rPr lang="en-US" sz="1700">
                <a:solidFill>
                  <a:schemeClr val="dk1"/>
                </a:solidFill>
              </a:rPr>
              <a:t> Critical thinking, empathy</a:t>
            </a:r>
            <a:endParaRPr sz="17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700">
                <a:solidFill>
                  <a:schemeClr val="dk1"/>
                </a:solidFill>
              </a:rPr>
              <a:t>DigComp link:</a:t>
            </a:r>
            <a:r>
              <a:rPr lang="en-US" sz="1700">
                <a:solidFill>
                  <a:schemeClr val="dk1"/>
                </a:solidFill>
              </a:rPr>
              <a:t> Understanding online behaviour, Problem solving</a:t>
            </a:r>
            <a:endParaRPr sz="1700">
              <a:solidFill>
                <a:schemeClr val="dk1"/>
              </a:solidFill>
            </a:endParaRPr>
          </a:p>
          <a:p>
            <a:pPr indent="0" lvl="0" marL="0" rtl="0" algn="l">
              <a:lnSpc>
                <a:spcPct val="90000"/>
              </a:lnSpc>
              <a:spcBef>
                <a:spcPts val="1200"/>
              </a:spcBef>
              <a:spcAft>
                <a:spcPts val="0"/>
              </a:spcAft>
              <a:buClr>
                <a:schemeClr val="dk2"/>
              </a:buClr>
              <a:buSzPts val="1800"/>
              <a:buNone/>
            </a:pPr>
            <a:r>
              <a:t/>
            </a:r>
            <a:endParaRPr b="1" sz="1700">
              <a:solidFill>
                <a:schemeClr val="accent2"/>
              </a:solidFill>
            </a:endParaRPr>
          </a:p>
        </p:txBody>
      </p:sp>
      <p:sp>
        <p:nvSpPr>
          <p:cNvPr id="532" name="Google Shape;532;g3ae6d943e68_0_508"/>
          <p:cNvSpPr/>
          <p:nvPr/>
        </p:nvSpPr>
        <p:spPr>
          <a:xfrm>
            <a:off x="1192775" y="4033100"/>
            <a:ext cx="10142700" cy="2599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What to do</a:t>
            </a:r>
            <a:endParaRPr b="0" i="0" sz="1800" u="none" cap="none" strike="noStrike">
              <a:solidFill>
                <a:schemeClr val="dk1"/>
              </a:solidFill>
              <a:latin typeface="Arial"/>
              <a:ea typeface="Arial"/>
              <a:cs typeface="Arial"/>
              <a:sym typeface="Arial"/>
            </a:endParaRPr>
          </a:p>
          <a:p>
            <a:pPr indent="0" lvl="0" marL="0" marR="0" rtl="0" algn="l">
              <a:lnSpc>
                <a:spcPct val="107000"/>
              </a:lnSpc>
              <a:spcBef>
                <a:spcPts val="12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When a viral challenge spreads, students may compare themselves or feel pressured to participate. Recognising this helps you discuss emotional impact and guide them toward safer choices.</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12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Co-develop with students, teachers, and parents to set shared norms for healthy tech use</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Model Healthy Digital Habits</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Engaging in guided, safe use of technology </a:t>
            </a:r>
            <a:endParaRPr b="1" i="0" sz="1900" u="none" cap="none" strike="noStrike">
              <a:solidFill>
                <a:schemeClr val="dk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g3ae6d943e68_0_51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538" name="Google Shape;538;g3ae6d943e68_0_51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Sisäiset ja ulkoiset tekijät PERMA Digital viitekehyksessä</a:t>
            </a:r>
            <a:endParaRPr/>
          </a:p>
        </p:txBody>
      </p:sp>
      <p:sp>
        <p:nvSpPr>
          <p:cNvPr id="539" name="Google Shape;539;g3ae6d943e68_0_514"/>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a:solidFill>
                  <a:srgbClr val="AA87FF"/>
                </a:solidFill>
              </a:rPr>
              <a:t>5. Family </a:t>
            </a:r>
            <a:endParaRPr b="1">
              <a:solidFill>
                <a:srgbClr val="AA87FF"/>
              </a:solidFill>
            </a:endParaRPr>
          </a:p>
          <a:p>
            <a:pPr indent="0" lvl="0" marL="0" rtl="0" algn="l">
              <a:lnSpc>
                <a:spcPct val="107000"/>
              </a:lnSpc>
              <a:spcBef>
                <a:spcPts val="1200"/>
              </a:spcBef>
              <a:spcAft>
                <a:spcPts val="0"/>
              </a:spcAft>
              <a:buSzPts val="1800"/>
              <a:buNone/>
            </a:pPr>
            <a:r>
              <a:rPr lang="en-US" sz="1700">
                <a:solidFill>
                  <a:schemeClr val="dk1"/>
                </a:solidFill>
              </a:rPr>
              <a:t>Family habits influence sleep, communication, motivation, and emotional stability.</a:t>
            </a:r>
            <a:endParaRPr sz="1700">
              <a:solidFill>
                <a:schemeClr val="dk1"/>
              </a:solidFill>
            </a:endParaRPr>
          </a:p>
          <a:p>
            <a:pPr indent="0" lvl="0" marL="0" rtl="0" algn="l">
              <a:lnSpc>
                <a:spcPct val="107000"/>
              </a:lnSpc>
              <a:spcBef>
                <a:spcPts val="1200"/>
              </a:spcBef>
              <a:spcAft>
                <a:spcPts val="0"/>
              </a:spcAft>
              <a:buSzPts val="1800"/>
              <a:buNone/>
            </a:pPr>
            <a:r>
              <a:rPr lang="en-US" sz="1700">
                <a:solidFill>
                  <a:schemeClr val="dk1"/>
                </a:solidFill>
              </a:rPr>
              <a:t>Even strong classroom routines cannot always compensate for unhealthy patterns at home. Students who stay online late have difficulty concentrating, managing emotions, and participating in group work.</a:t>
            </a:r>
            <a:endParaRPr sz="1700">
              <a:solidFill>
                <a:schemeClr val="dk1"/>
              </a:solidFill>
            </a:endParaRPr>
          </a:p>
          <a:p>
            <a:pPr indent="-336550" lvl="0" marL="457200" rtl="0" algn="l">
              <a:lnSpc>
                <a:spcPct val="107000"/>
              </a:lnSpc>
              <a:spcBef>
                <a:spcPts val="1200"/>
              </a:spcBef>
              <a:spcAft>
                <a:spcPts val="0"/>
              </a:spcAft>
              <a:buClr>
                <a:schemeClr val="dk1"/>
              </a:buClr>
              <a:buSzPts val="1700"/>
              <a:buFont typeface="Calibri"/>
              <a:buChar char="●"/>
            </a:pPr>
            <a:r>
              <a:rPr b="1" lang="en-US" sz="1700">
                <a:solidFill>
                  <a:schemeClr val="dk1"/>
                </a:solidFill>
              </a:rPr>
              <a:t>PERMA link:</a:t>
            </a:r>
            <a:r>
              <a:rPr lang="en-US" sz="1700">
                <a:solidFill>
                  <a:schemeClr val="dk1"/>
                </a:solidFill>
              </a:rPr>
              <a:t> Positive Emotions, Relationships</a:t>
            </a:r>
            <a:endParaRPr sz="17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700">
                <a:solidFill>
                  <a:schemeClr val="dk1"/>
                </a:solidFill>
              </a:rPr>
              <a:t>LifeComp link:</a:t>
            </a:r>
            <a:r>
              <a:rPr lang="en-US" sz="1700">
                <a:solidFill>
                  <a:schemeClr val="dk1"/>
                </a:solidFill>
              </a:rPr>
              <a:t> Well-being, flexibility</a:t>
            </a:r>
            <a:endParaRPr sz="17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700">
                <a:solidFill>
                  <a:schemeClr val="dk1"/>
                </a:solidFill>
              </a:rPr>
              <a:t>DigComp link:</a:t>
            </a:r>
            <a:r>
              <a:rPr lang="en-US" sz="1700">
                <a:solidFill>
                  <a:schemeClr val="dk1"/>
                </a:solidFill>
              </a:rPr>
              <a:t> Safe and balanced digital habits</a:t>
            </a:r>
            <a:endParaRPr sz="1700">
              <a:solidFill>
                <a:schemeClr val="dk1"/>
              </a:solidFill>
            </a:endParaRPr>
          </a:p>
          <a:p>
            <a:pPr indent="0" lvl="0" marL="0" rtl="0" algn="l">
              <a:lnSpc>
                <a:spcPct val="90000"/>
              </a:lnSpc>
              <a:spcBef>
                <a:spcPts val="1200"/>
              </a:spcBef>
              <a:spcAft>
                <a:spcPts val="0"/>
              </a:spcAft>
              <a:buClr>
                <a:schemeClr val="dk2"/>
              </a:buClr>
              <a:buSzPts val="1800"/>
              <a:buNone/>
            </a:pPr>
            <a:r>
              <a:t/>
            </a:r>
            <a:endParaRPr b="1" sz="1700">
              <a:solidFill>
                <a:schemeClr val="accent2"/>
              </a:solidFill>
            </a:endParaRPr>
          </a:p>
        </p:txBody>
      </p:sp>
      <p:sp>
        <p:nvSpPr>
          <p:cNvPr id="540" name="Google Shape;540;g3ae6d943e68_0_514"/>
          <p:cNvSpPr/>
          <p:nvPr/>
        </p:nvSpPr>
        <p:spPr>
          <a:xfrm>
            <a:off x="1192775" y="4007375"/>
            <a:ext cx="10142700" cy="26256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1600"/>
              <a:buFont typeface="Arial"/>
              <a:buNone/>
            </a:pPr>
            <a:r>
              <a:rPr b="1" i="0" lang="en-US" sz="1500" u="none" cap="none" strike="noStrike">
                <a:solidFill>
                  <a:schemeClr val="dk1"/>
                </a:solidFill>
                <a:latin typeface="Arial"/>
                <a:ea typeface="Arial"/>
                <a:cs typeface="Arial"/>
                <a:sym typeface="Arial"/>
              </a:rPr>
              <a:t>What to do</a:t>
            </a:r>
            <a:endParaRPr b="0" i="0" sz="1500" u="none" cap="none" strike="noStrike">
              <a:solidFill>
                <a:schemeClr val="dk1"/>
              </a:solidFill>
              <a:latin typeface="Arial"/>
              <a:ea typeface="Arial"/>
              <a:cs typeface="Arial"/>
              <a:sym typeface="Arial"/>
            </a:endParaRPr>
          </a:p>
          <a:p>
            <a:pPr indent="0" lvl="0" marL="0" marR="0" rtl="0" algn="l">
              <a:lnSpc>
                <a:spcPct val="107000"/>
              </a:lnSpc>
              <a:spcBef>
                <a:spcPts val="1200"/>
              </a:spcBef>
              <a:spcAft>
                <a:spcPts val="0"/>
              </a:spcAft>
              <a:buClr>
                <a:srgbClr val="000000"/>
              </a:buClr>
              <a:buSzPts val="1600"/>
              <a:buFont typeface="Arial"/>
              <a:buNone/>
            </a:pPr>
            <a:r>
              <a:rPr b="0" i="0" lang="en-US" sz="1500" u="none" cap="none" strike="noStrike">
                <a:solidFill>
                  <a:schemeClr val="dk1"/>
                </a:solidFill>
                <a:latin typeface="Arial"/>
                <a:ea typeface="Arial"/>
                <a:cs typeface="Arial"/>
                <a:sym typeface="Arial"/>
              </a:rPr>
              <a:t>When your school establishes clear norms regarding responsible digital use, you should inform the families to implement the same norms at home. </a:t>
            </a:r>
            <a:endParaRPr b="0" i="0" sz="1500" u="none" cap="none" strike="noStrike">
              <a:solidFill>
                <a:schemeClr val="dk1"/>
              </a:solidFill>
              <a:latin typeface="Arial"/>
              <a:ea typeface="Arial"/>
              <a:cs typeface="Arial"/>
              <a:sym typeface="Arial"/>
            </a:endParaRPr>
          </a:p>
          <a:p>
            <a:pPr indent="0" lvl="0" marL="0" marR="0" rtl="0" algn="l">
              <a:lnSpc>
                <a:spcPct val="107000"/>
              </a:lnSpc>
              <a:spcBef>
                <a:spcPts val="1200"/>
              </a:spcBef>
              <a:spcAft>
                <a:spcPts val="0"/>
              </a:spcAft>
              <a:buClr>
                <a:srgbClr val="000000"/>
              </a:buClr>
              <a:buSzPts val="1600"/>
              <a:buFont typeface="Arial"/>
              <a:buNone/>
            </a:pPr>
            <a:r>
              <a:rPr b="0" i="0" lang="en-US" sz="1500" u="none" cap="none" strike="noStrike">
                <a:solidFill>
                  <a:schemeClr val="dk1"/>
                </a:solidFill>
                <a:latin typeface="Arial"/>
                <a:ea typeface="Arial"/>
                <a:cs typeface="Arial"/>
                <a:sym typeface="Arial"/>
              </a:rPr>
              <a:t>This way, school and home would implement the same norms for responsible digital use. This would increase Positive emotions and Relationships</a:t>
            </a:r>
            <a:r>
              <a:rPr b="0" i="0" lang="en-US" sz="1500" u="none" cap="none" strike="noStrike">
                <a:solidFill>
                  <a:srgbClr val="000000"/>
                </a:solidFill>
                <a:latin typeface="Arial"/>
                <a:ea typeface="Arial"/>
                <a:cs typeface="Arial"/>
                <a:sym typeface="Arial"/>
              </a:rPr>
              <a:t>.</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120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Offer workshop and webinar sessions on digital stress, screen time, and online safety</a:t>
            </a:r>
            <a:endParaRPr b="0" i="0" sz="15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Establish shared norms between school and home for responsible digital use.</a:t>
            </a:r>
            <a:endParaRPr b="0" i="0" sz="15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a:ea typeface="Arial"/>
                <a:cs typeface="Arial"/>
                <a:sym typeface="Arial"/>
              </a:rPr>
              <a:t>Provide practical tips for setting boundaries and fostering self-regulation at home</a:t>
            </a:r>
            <a:endParaRPr b="1" i="0" sz="15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chemeClr val="dk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g3ae6d943e68_0_52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546" name="Google Shape;546;g3ae6d943e68_0_525"/>
          <p:cNvSpPr txBox="1"/>
          <p:nvPr>
            <p:ph idx="1" type="body"/>
          </p:nvPr>
        </p:nvSpPr>
        <p:spPr>
          <a:xfrm>
            <a:off x="97957" y="111562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3.7 Aktiviteetti 1 - Yhdistä PERMA, DigComp and LifeComp alueet </a:t>
            </a:r>
            <a:r>
              <a:rPr lang="en-US">
                <a:extLst>
                  <a:ext uri="http://customooxmlschemas.google.com/">
                    <go:slidesCustomData xmlns:go="http://customooxmlschemas.google.com/" textRoundtripDataId="2"/>
                  </a:ext>
                </a:extLst>
              </a:rPr>
              <a:t>PERMA Digital viitekehykseksi</a:t>
            </a:r>
            <a:endParaRPr/>
          </a:p>
        </p:txBody>
      </p:sp>
      <p:sp>
        <p:nvSpPr>
          <p:cNvPr id="547" name="Google Shape;547;g3ae6d943e68_0_525"/>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t/>
            </a:r>
            <a:endParaRPr sz="1700">
              <a:solidFill>
                <a:schemeClr val="dk1"/>
              </a:solidFill>
            </a:endParaRPr>
          </a:p>
          <a:p>
            <a:pPr indent="0" lvl="0" marL="0" rtl="0" algn="l">
              <a:lnSpc>
                <a:spcPct val="90000"/>
              </a:lnSpc>
              <a:spcBef>
                <a:spcPts val="1200"/>
              </a:spcBef>
              <a:spcAft>
                <a:spcPts val="0"/>
              </a:spcAft>
              <a:buClr>
                <a:schemeClr val="dk2"/>
              </a:buClr>
              <a:buSzPts val="1800"/>
              <a:buNone/>
            </a:pPr>
            <a:r>
              <a:t/>
            </a:r>
            <a:endParaRPr b="1" sz="1700">
              <a:solidFill>
                <a:schemeClr val="accent2"/>
              </a:solidFill>
            </a:endParaRPr>
          </a:p>
        </p:txBody>
      </p:sp>
      <p:graphicFrame>
        <p:nvGraphicFramePr>
          <p:cNvPr id="548" name="Google Shape;548;g3ae6d943e68_0_525"/>
          <p:cNvGraphicFramePr/>
          <p:nvPr/>
        </p:nvGraphicFramePr>
        <p:xfrm>
          <a:off x="1956450" y="1984588"/>
          <a:ext cx="3000000" cy="3000000"/>
        </p:xfrm>
        <a:graphic>
          <a:graphicData uri="http://schemas.openxmlformats.org/drawingml/2006/table">
            <a:tbl>
              <a:tblPr bandRow="1">
                <a:noFill/>
                <a:tableStyleId>{1398A65C-4FA4-4659-8119-B0E6F8340B64}</a:tableStyleId>
              </a:tblPr>
              <a:tblGrid>
                <a:gridCol w="1815725"/>
                <a:gridCol w="3134975"/>
                <a:gridCol w="3276825"/>
              </a:tblGrid>
              <a:tr h="716475">
                <a:tc gridSpan="3">
                  <a:txBody>
                    <a:bodyPr/>
                    <a:lstStyle/>
                    <a:p>
                      <a:pPr indent="0" lvl="0" marL="89999" marR="0" rtl="0" algn="ctr">
                        <a:lnSpc>
                          <a:spcPct val="100000"/>
                        </a:lnSpc>
                        <a:spcBef>
                          <a:spcPts val="0"/>
                        </a:spcBef>
                        <a:spcAft>
                          <a:spcPts val="0"/>
                        </a:spcAft>
                        <a:buClr>
                          <a:srgbClr val="000000"/>
                        </a:buClr>
                        <a:buSzPts val="1800"/>
                        <a:buFont typeface="Arial"/>
                        <a:buNone/>
                      </a:pPr>
                      <a:r>
                        <a:rPr b="1" lang="en-US" sz="1800" u="none" cap="none" strike="noStrike">
                          <a:solidFill>
                            <a:srgbClr val="080301"/>
                          </a:solidFill>
                          <a:latin typeface="Calibri"/>
                          <a:ea typeface="Calibri"/>
                          <a:cs typeface="Calibri"/>
                          <a:sym typeface="Calibri"/>
                        </a:rPr>
                        <a:t>TABLE: Synthesising PERMA</a:t>
                      </a:r>
                      <a:endParaRPr b="1"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r>
              <a:tr h="636375">
                <a:tc>
                  <a:txBody>
                    <a:bodyPr/>
                    <a:lstStyle/>
                    <a:p>
                      <a:pPr indent="0" lvl="0" marL="89999" marR="0" rtl="0" algn="l">
                        <a:lnSpc>
                          <a:spcPct val="100000"/>
                        </a:lnSpc>
                        <a:spcBef>
                          <a:spcPts val="0"/>
                        </a:spcBef>
                        <a:spcAft>
                          <a:spcPts val="0"/>
                        </a:spcAft>
                        <a:buClr>
                          <a:srgbClr val="000000"/>
                        </a:buClr>
                        <a:buSzPts val="2000"/>
                        <a:buFont typeface="Arial"/>
                        <a:buNone/>
                      </a:pPr>
                      <a:r>
                        <a:rPr b="1" lang="en-US" sz="2000" u="none" cap="none" strike="noStrike">
                          <a:solidFill>
                            <a:srgbClr val="080301"/>
                          </a:solidFill>
                          <a:latin typeface="Calibri"/>
                          <a:ea typeface="Calibri"/>
                          <a:cs typeface="Calibri"/>
                          <a:sym typeface="Calibri"/>
                        </a:rPr>
                        <a:t>PERMA Element</a:t>
                      </a:r>
                      <a:endParaRPr b="1" sz="20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DD6F1"/>
                    </a:solidFill>
                  </a:tcPr>
                </a:tc>
                <a:tc>
                  <a:txBody>
                    <a:bodyPr/>
                    <a:lstStyle/>
                    <a:p>
                      <a:pPr indent="0" lvl="0" marL="89999" marR="0" rtl="0" algn="l">
                        <a:lnSpc>
                          <a:spcPct val="100000"/>
                        </a:lnSpc>
                        <a:spcBef>
                          <a:spcPts val="0"/>
                        </a:spcBef>
                        <a:spcAft>
                          <a:spcPts val="0"/>
                        </a:spcAft>
                        <a:buClr>
                          <a:srgbClr val="000000"/>
                        </a:buClr>
                        <a:buSzPts val="2000"/>
                        <a:buFont typeface="Arial"/>
                        <a:buNone/>
                      </a:pPr>
                      <a:r>
                        <a:rPr b="1" lang="en-US" sz="2000" u="none" cap="none" strike="noStrike">
                          <a:solidFill>
                            <a:srgbClr val="080301"/>
                          </a:solidFill>
                          <a:latin typeface="Calibri"/>
                          <a:ea typeface="Calibri"/>
                          <a:cs typeface="Calibri"/>
                          <a:sym typeface="Calibri"/>
                        </a:rPr>
                        <a:t>DigComp Connection</a:t>
                      </a:r>
                      <a:endParaRPr b="1" sz="20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DD6F1"/>
                    </a:solidFill>
                  </a:tcPr>
                </a:tc>
                <a:tc>
                  <a:txBody>
                    <a:bodyPr/>
                    <a:lstStyle/>
                    <a:p>
                      <a:pPr indent="0" lvl="0" marL="89999" marR="0" rtl="0" algn="l">
                        <a:lnSpc>
                          <a:spcPct val="100000"/>
                        </a:lnSpc>
                        <a:spcBef>
                          <a:spcPts val="0"/>
                        </a:spcBef>
                        <a:spcAft>
                          <a:spcPts val="0"/>
                        </a:spcAft>
                        <a:buClr>
                          <a:srgbClr val="000000"/>
                        </a:buClr>
                        <a:buSzPts val="2000"/>
                        <a:buFont typeface="Arial"/>
                        <a:buNone/>
                      </a:pPr>
                      <a:r>
                        <a:rPr b="1" lang="en-US" sz="2000" u="none" cap="none" strike="noStrike">
                          <a:solidFill>
                            <a:srgbClr val="080301"/>
                          </a:solidFill>
                          <a:latin typeface="Calibri"/>
                          <a:ea typeface="Calibri"/>
                          <a:cs typeface="Calibri"/>
                          <a:sym typeface="Calibri"/>
                        </a:rPr>
                        <a:t>LifeComp Connection</a:t>
                      </a:r>
                      <a:endParaRPr b="1" sz="20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DD6F1"/>
                    </a:solidFill>
                  </a:tcPr>
                </a:tc>
              </a:tr>
              <a:tr h="578525">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Positive Emotions</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Safety in digital spaces</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Emotional self-regulation, resilience</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78525">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Engagement</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EEEF9"/>
                    </a:solidFill>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Problem-solving, content creation</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EEEF9"/>
                    </a:solidFill>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Managing learning, growth mindset</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EEEF9"/>
                    </a:solidFill>
                  </a:tcPr>
                </a:tc>
              </a:tr>
              <a:tr h="578525">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Relationships</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Communication &amp; collaboration</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Empathy, teamwork</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78525">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Meaning</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EF6FC"/>
                    </a:solidFill>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Data literacy for informed decisions</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EF6FC"/>
                    </a:solidFill>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Purpose, reflection, lifelong learning</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EF6FC"/>
                    </a:solidFill>
                  </a:tcPr>
                </a:tc>
              </a:tr>
              <a:tr h="578525">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Accomplishment</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Digital projects &amp; skill mastery</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Goal-setting, persistence, adaptability</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g3ae6d943e68_0_53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554" name="Google Shape;554;g3ae6d943e68_0_53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3.7 Aktiviteetti 1 - Yhdistä PERMA, DigComp and LifeComp alueet </a:t>
            </a:r>
            <a:r>
              <a:rPr lang="en-US">
                <a:extLst>
                  <a:ext uri="http://customooxmlschemas.google.com/">
                    <go:slidesCustomData xmlns:go="http://customooxmlschemas.google.com/" textRoundtripDataId="3"/>
                  </a:ext>
                </a:extLst>
              </a:rPr>
              <a:t>PERMA Digital viitekehykseksi</a:t>
            </a:r>
            <a:endParaRPr/>
          </a:p>
        </p:txBody>
      </p:sp>
      <p:sp>
        <p:nvSpPr>
          <p:cNvPr id="555" name="Google Shape;555;g3ae6d943e68_0_534"/>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t/>
            </a:r>
            <a:endParaRPr>
              <a:solidFill>
                <a:srgbClr val="000000"/>
              </a:solidFill>
            </a:endParaRPr>
          </a:p>
          <a:p>
            <a:pPr indent="0" lvl="0" marL="0" rtl="0" algn="l">
              <a:lnSpc>
                <a:spcPct val="107000"/>
              </a:lnSpc>
              <a:spcBef>
                <a:spcPts val="800"/>
              </a:spcBef>
              <a:spcAft>
                <a:spcPts val="0"/>
              </a:spcAft>
              <a:buSzPts val="1800"/>
              <a:buNone/>
            </a:pPr>
            <a:r>
              <a:t/>
            </a:r>
            <a:endParaRPr>
              <a:solidFill>
                <a:srgbClr val="000000"/>
              </a:solidFill>
            </a:endParaRPr>
          </a:p>
          <a:p>
            <a:pPr indent="0" lvl="0" marL="0" rtl="0" algn="l">
              <a:lnSpc>
                <a:spcPct val="107000"/>
              </a:lnSpc>
              <a:spcBef>
                <a:spcPts val="800"/>
              </a:spcBef>
              <a:spcAft>
                <a:spcPts val="0"/>
              </a:spcAft>
              <a:buSzPts val="1800"/>
              <a:buNone/>
            </a:pPr>
            <a:r>
              <a:t/>
            </a:r>
            <a:endParaRPr>
              <a:solidFill>
                <a:srgbClr val="000000"/>
              </a:solidFill>
            </a:endParaRPr>
          </a:p>
          <a:p>
            <a:pPr indent="0" lvl="0" marL="0" rtl="0" algn="l">
              <a:lnSpc>
                <a:spcPct val="107000"/>
              </a:lnSpc>
              <a:spcBef>
                <a:spcPts val="800"/>
              </a:spcBef>
              <a:spcAft>
                <a:spcPts val="0"/>
              </a:spcAft>
              <a:buSzPts val="1800"/>
              <a:buNone/>
            </a:pPr>
            <a:r>
              <a:t/>
            </a:r>
            <a:endParaRPr>
              <a:solidFill>
                <a:srgbClr val="000000"/>
              </a:solidFill>
            </a:endParaRPr>
          </a:p>
          <a:p>
            <a:pPr indent="0" lvl="0" marL="0" rtl="0" algn="l">
              <a:lnSpc>
                <a:spcPct val="107000"/>
              </a:lnSpc>
              <a:spcBef>
                <a:spcPts val="800"/>
              </a:spcBef>
              <a:spcAft>
                <a:spcPts val="0"/>
              </a:spcAft>
              <a:buSzPts val="1800"/>
              <a:buNone/>
            </a:pPr>
            <a:r>
              <a:t/>
            </a:r>
            <a:endParaRPr>
              <a:solidFill>
                <a:srgbClr val="000000"/>
              </a:solidFill>
            </a:endParaRPr>
          </a:p>
          <a:p>
            <a:pPr indent="0" lvl="0" marL="0" rtl="0" algn="l">
              <a:lnSpc>
                <a:spcPct val="100000"/>
              </a:lnSpc>
              <a:spcBef>
                <a:spcPts val="0"/>
              </a:spcBef>
              <a:spcAft>
                <a:spcPts val="0"/>
              </a:spcAft>
              <a:buSzPts val="1800"/>
              <a:buNone/>
            </a:pPr>
            <a:r>
              <a:rPr b="1" lang="en-US">
                <a:solidFill>
                  <a:srgbClr val="000000"/>
                </a:solidFill>
              </a:rPr>
              <a:t>Mieti hetki:</a:t>
            </a:r>
            <a:endParaRPr b="1">
              <a:solidFill>
                <a:srgbClr val="000000"/>
              </a:solidFill>
            </a:endParaRPr>
          </a:p>
          <a:p>
            <a:pPr indent="-342900" lvl="0" marL="457200" rtl="0" algn="l">
              <a:lnSpc>
                <a:spcPct val="100000"/>
              </a:lnSpc>
              <a:spcBef>
                <a:spcPts val="0"/>
              </a:spcBef>
              <a:spcAft>
                <a:spcPts val="0"/>
              </a:spcAft>
              <a:buClr>
                <a:srgbClr val="AA87FF"/>
              </a:buClr>
              <a:buSzPts val="1800"/>
              <a:buChar char="●"/>
            </a:pPr>
            <a:r>
              <a:rPr lang="en-US">
                <a:solidFill>
                  <a:srgbClr val="000000"/>
                </a:solidFill>
              </a:rPr>
              <a:t>Mitä PERMA-elementtiä DigComp mielestäsi tukee vahvimmin? Mitä LifeComp?</a:t>
            </a:r>
            <a:endParaRPr>
              <a:solidFill>
                <a:srgbClr val="000000"/>
              </a:solidFill>
            </a:endParaRPr>
          </a:p>
          <a:p>
            <a:pPr indent="-342900" lvl="0" marL="457200" rtl="0" algn="l">
              <a:lnSpc>
                <a:spcPct val="100000"/>
              </a:lnSpc>
              <a:spcBef>
                <a:spcPts val="0"/>
              </a:spcBef>
              <a:spcAft>
                <a:spcPts val="0"/>
              </a:spcAft>
              <a:buClr>
                <a:srgbClr val="AA87FF"/>
              </a:buClr>
              <a:buSzPts val="1800"/>
              <a:buChar char="●"/>
            </a:pPr>
            <a:r>
              <a:rPr lang="en-US">
                <a:solidFill>
                  <a:srgbClr val="000000"/>
                </a:solidFill>
              </a:rPr>
              <a:t>Mikä PERMA-elementtion on mielestäsi helpointa yhdistää DigComp ja LifeComp malleihin?</a:t>
            </a:r>
            <a:endParaRPr>
              <a:solidFill>
                <a:srgbClr val="000000"/>
              </a:solidFill>
            </a:endParaRPr>
          </a:p>
          <a:p>
            <a:pPr indent="-342900" lvl="0" marL="457200" rtl="0" algn="l">
              <a:lnSpc>
                <a:spcPct val="100000"/>
              </a:lnSpc>
              <a:spcBef>
                <a:spcPts val="0"/>
              </a:spcBef>
              <a:spcAft>
                <a:spcPts val="0"/>
              </a:spcAft>
              <a:buClr>
                <a:srgbClr val="AA87FF"/>
              </a:buClr>
              <a:buSzPts val="1800"/>
              <a:buChar char="●"/>
            </a:pPr>
            <a:r>
              <a:rPr lang="en-US">
                <a:solidFill>
                  <a:srgbClr val="000000"/>
                </a:solidFill>
              </a:rPr>
              <a:t>Mitä elementtiä on vaikeinta yhdistää– miksi?</a:t>
            </a:r>
            <a:endParaRPr>
              <a:solidFill>
                <a:srgbClr val="000000"/>
              </a:solidFill>
            </a:endParaRPr>
          </a:p>
          <a:p>
            <a:pPr indent="-342900" lvl="0" marL="457200" rtl="0" algn="l">
              <a:lnSpc>
                <a:spcPct val="115000"/>
              </a:lnSpc>
              <a:spcBef>
                <a:spcPts val="0"/>
              </a:spcBef>
              <a:spcAft>
                <a:spcPts val="0"/>
              </a:spcAft>
              <a:buClr>
                <a:srgbClr val="AA87FF"/>
              </a:buClr>
              <a:buSzPts val="1800"/>
              <a:buChar char="●"/>
            </a:pPr>
            <a:r>
              <a:rPr lang="en-US">
                <a:solidFill>
                  <a:srgbClr val="000000"/>
                </a:solidFill>
              </a:rPr>
              <a:t>Kuinka tämä auttaa sinua näkemään digitaalisen hyvinvoinnin kokonaisuutena?</a:t>
            </a:r>
            <a:endParaRPr>
              <a:solidFill>
                <a:srgbClr val="000000"/>
              </a:solidFill>
            </a:endParaRPr>
          </a:p>
          <a:p>
            <a:pPr indent="0" lvl="0" marL="457200" rtl="0" algn="l">
              <a:lnSpc>
                <a:spcPct val="100000"/>
              </a:lnSpc>
              <a:spcBef>
                <a:spcPts val="0"/>
              </a:spcBef>
              <a:spcAft>
                <a:spcPts val="0"/>
              </a:spcAft>
              <a:buSzPts val="1800"/>
              <a:buNone/>
            </a:pPr>
            <a:r>
              <a:t/>
            </a:r>
            <a:endParaRPr>
              <a:solidFill>
                <a:srgbClr val="000000"/>
              </a:solidFill>
            </a:endParaRPr>
          </a:p>
        </p:txBody>
      </p:sp>
      <p:pic>
        <p:nvPicPr>
          <p:cNvPr descr="working and thinking brain line icon vector illustration (Provided by Getty Images)" id="556" name="Google Shape;556;g3ae6d943e68_0_534"/>
          <p:cNvPicPr preferRelativeResize="0"/>
          <p:nvPr/>
        </p:nvPicPr>
        <p:blipFill rotWithShape="1">
          <a:blip r:embed="rId3">
            <a:alphaModFix/>
          </a:blip>
          <a:srcRect b="0" l="0" r="0" t="0"/>
          <a:stretch/>
        </p:blipFill>
        <p:spPr>
          <a:xfrm>
            <a:off x="5181450" y="1599900"/>
            <a:ext cx="1829100" cy="18291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g3ae6d943e68_0_54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562" name="Google Shape;562;g3ae6d943e68_0_54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3.7 Aktiviteetti 2 - PERMA Digital viitekehyksen sisäisten ja ulkoisten tekijöiden ymmärtäminen</a:t>
            </a:r>
            <a:endParaRPr/>
          </a:p>
        </p:txBody>
      </p:sp>
      <p:sp>
        <p:nvSpPr>
          <p:cNvPr id="563" name="Google Shape;563;g3ae6d943e68_0_542"/>
          <p:cNvSpPr txBox="1"/>
          <p:nvPr>
            <p:ph idx="2" type="body"/>
          </p:nvPr>
        </p:nvSpPr>
        <p:spPr>
          <a:xfrm>
            <a:off x="123750" y="1694375"/>
            <a:ext cx="11944500" cy="45411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a:solidFill>
                  <a:srgbClr val="000000"/>
                </a:solidFill>
              </a:rPr>
              <a:t>Tämä aktiviteetti auttaa sinua soveltamaan PERMA Digital viitekehystä todelliseen luokkahuoneeseesi. Se tukee reflektiota, käytännön keskustelua ja soveltamista opetukseen.</a:t>
            </a:r>
            <a:endParaRPr>
              <a:solidFill>
                <a:srgbClr val="000000"/>
              </a:solidFill>
            </a:endParaRPr>
          </a:p>
          <a:p>
            <a:pPr indent="0" lvl="0" marL="0" rtl="0" algn="l">
              <a:lnSpc>
                <a:spcPct val="107000"/>
              </a:lnSpc>
              <a:spcBef>
                <a:spcPts val="1200"/>
              </a:spcBef>
              <a:spcAft>
                <a:spcPts val="0"/>
              </a:spcAft>
              <a:buSzPts val="1800"/>
              <a:buNone/>
            </a:pPr>
            <a:r>
              <a:rPr b="1" lang="en-US">
                <a:solidFill>
                  <a:srgbClr val="000000"/>
                </a:solidFill>
              </a:rPr>
              <a:t>Vaihe 1</a:t>
            </a:r>
            <a:endParaRPr b="1">
              <a:solidFill>
                <a:srgbClr val="000000"/>
              </a:solidFill>
            </a:endParaRPr>
          </a:p>
          <a:p>
            <a:pPr indent="0" lvl="0" marL="0" rtl="0" algn="l">
              <a:lnSpc>
                <a:spcPct val="107000"/>
              </a:lnSpc>
              <a:spcBef>
                <a:spcPts val="1200"/>
              </a:spcBef>
              <a:spcAft>
                <a:spcPts val="0"/>
              </a:spcAft>
              <a:buSzPts val="1800"/>
              <a:buNone/>
            </a:pPr>
            <a:r>
              <a:rPr lang="en-US">
                <a:solidFill>
                  <a:srgbClr val="000000"/>
                </a:solidFill>
              </a:rPr>
              <a:t>Mieti oppilaitasi.</a:t>
            </a:r>
            <a:endParaRPr>
              <a:solidFill>
                <a:srgbClr val="000000"/>
              </a:solidFill>
            </a:endParaRPr>
          </a:p>
          <a:p>
            <a:pPr indent="0" lvl="0" marL="0" rtl="0" algn="l">
              <a:lnSpc>
                <a:spcPct val="107000"/>
              </a:lnSpc>
              <a:spcBef>
                <a:spcPts val="1200"/>
              </a:spcBef>
              <a:spcAft>
                <a:spcPts val="0"/>
              </a:spcAft>
              <a:buSzPts val="1800"/>
              <a:buNone/>
            </a:pPr>
            <a:r>
              <a:rPr lang="en-US">
                <a:solidFill>
                  <a:srgbClr val="000000"/>
                </a:solidFill>
              </a:rPr>
              <a:t>Kirjoita ylös kolme ulkoista tekijää, jotka muokkaavat heidän digitaalisia kokemuksiaan (esimerkiksi: koulun laitesäännöt, perheen ruuturutiinit, internetyhteyden saatavuus).</a:t>
            </a:r>
            <a:endParaRPr>
              <a:solidFill>
                <a:srgbClr val="000000"/>
              </a:solidFill>
            </a:endParaRPr>
          </a:p>
          <a:p>
            <a:pPr indent="0" lvl="0" marL="0" rtl="0" algn="l">
              <a:lnSpc>
                <a:spcPct val="107000"/>
              </a:lnSpc>
              <a:spcBef>
                <a:spcPts val="1200"/>
              </a:spcBef>
              <a:spcAft>
                <a:spcPts val="0"/>
              </a:spcAft>
              <a:buSzPts val="1800"/>
              <a:buNone/>
            </a:pPr>
            <a:r>
              <a:rPr lang="en-US">
                <a:solidFill>
                  <a:srgbClr val="000000"/>
                </a:solidFill>
              </a:rPr>
              <a:t>Kannusta osallistujia kirjoittamaan lyhyitä, konkreettisia esimerkkejä yleisten väittämien sijaan.</a:t>
            </a:r>
            <a:endParaRPr>
              <a:solidFill>
                <a:srgbClr val="000000"/>
              </a:solidFill>
            </a:endParaRPr>
          </a:p>
          <a:p>
            <a:pPr indent="0" lvl="0" marL="0" rtl="0" algn="l">
              <a:lnSpc>
                <a:spcPct val="107000"/>
              </a:lnSpc>
              <a:spcBef>
                <a:spcPts val="1200"/>
              </a:spcBef>
              <a:spcAft>
                <a:spcPts val="0"/>
              </a:spcAft>
              <a:buSzPts val="1800"/>
              <a:buNone/>
            </a:pPr>
            <a:r>
              <a:rPr b="1" lang="en-US">
                <a:solidFill>
                  <a:srgbClr val="000000"/>
                </a:solidFill>
              </a:rPr>
              <a:t>Vaihe 2</a:t>
            </a:r>
            <a:endParaRPr b="1">
              <a:solidFill>
                <a:srgbClr val="000000"/>
              </a:solidFill>
            </a:endParaRPr>
          </a:p>
          <a:p>
            <a:pPr indent="0" lvl="0" marL="0" rtl="0" algn="l">
              <a:lnSpc>
                <a:spcPct val="115000"/>
              </a:lnSpc>
              <a:spcBef>
                <a:spcPts val="1200"/>
              </a:spcBef>
              <a:spcAft>
                <a:spcPts val="0"/>
              </a:spcAft>
              <a:buSzPts val="1800"/>
              <a:buNone/>
            </a:pPr>
            <a:r>
              <a:rPr lang="en-US">
                <a:solidFill>
                  <a:srgbClr val="000000"/>
                </a:solidFill>
              </a:rPr>
              <a:t>Yhdistä seuraavat neljä skenaariota sopiviin sisäisiin (PERMA ELEMENT, DigComp ja LifeComp) tai ulkoisiin tekijöihin (perhe, politiikka, kulttuuri, infrastruktuuri, opetussuunnitelmat). Käytä esimerkkiä apunasi:</a:t>
            </a:r>
            <a:endParaRPr>
              <a:solidFill>
                <a:srgbClr val="00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g3ae6d943e68_0_54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569" name="Google Shape;569;g3ae6d943e68_0_54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3.7 Aktiviteetti 2 - PERMA Digital viitekehyksen sisäisten ja ulkoisten tekijöiden ymmärtäminen</a:t>
            </a:r>
            <a:endParaRPr/>
          </a:p>
        </p:txBody>
      </p:sp>
      <p:sp>
        <p:nvSpPr>
          <p:cNvPr id="570" name="Google Shape;570;g3ae6d943e68_0_549"/>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rgbClr val="000000"/>
              </a:solidFill>
            </a:endParaRPr>
          </a:p>
          <a:p>
            <a:pPr indent="0" lvl="0" marL="0" rtl="0" algn="l">
              <a:lnSpc>
                <a:spcPct val="107000"/>
              </a:lnSpc>
              <a:spcBef>
                <a:spcPts val="1200"/>
              </a:spcBef>
              <a:spcAft>
                <a:spcPts val="0"/>
              </a:spcAft>
              <a:buSzPts val="1800"/>
              <a:buNone/>
            </a:pPr>
            <a:r>
              <a:rPr lang="en-US">
                <a:solidFill>
                  <a:srgbClr val="000000"/>
                </a:solidFill>
              </a:rPr>
              <a:t>Esimerkkii</a:t>
            </a:r>
            <a:endParaRPr>
              <a:solidFill>
                <a:srgbClr val="000000"/>
              </a:solidFill>
            </a:endParaRPr>
          </a:p>
          <a:p>
            <a:pPr indent="0" lvl="0" marL="0" rtl="0" algn="l">
              <a:lnSpc>
                <a:spcPct val="107000"/>
              </a:lnSpc>
              <a:spcBef>
                <a:spcPts val="1200"/>
              </a:spcBef>
              <a:spcAft>
                <a:spcPts val="1200"/>
              </a:spcAft>
              <a:buSzPts val="1800"/>
              <a:buNone/>
            </a:pPr>
            <a:r>
              <a:t/>
            </a:r>
            <a:endParaRPr>
              <a:solidFill>
                <a:srgbClr val="000000"/>
              </a:solidFill>
            </a:endParaRPr>
          </a:p>
        </p:txBody>
      </p:sp>
      <p:graphicFrame>
        <p:nvGraphicFramePr>
          <p:cNvPr id="571" name="Google Shape;571;g3ae6d943e68_0_549"/>
          <p:cNvGraphicFramePr/>
          <p:nvPr/>
        </p:nvGraphicFramePr>
        <p:xfrm>
          <a:off x="1748475" y="1663700"/>
          <a:ext cx="3000000" cy="3000000"/>
        </p:xfrm>
        <a:graphic>
          <a:graphicData uri="http://schemas.openxmlformats.org/drawingml/2006/table">
            <a:tbl>
              <a:tblPr>
                <a:noFill/>
                <a:tableStyleId>{556A7AA5-E616-4837-B20B-18180184FC9C}</a:tableStyleId>
              </a:tblPr>
              <a:tblGrid>
                <a:gridCol w="4347525"/>
                <a:gridCol w="2369400"/>
                <a:gridCol w="2393100"/>
              </a:tblGrid>
              <a:tr h="330000">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rgbClr val="080301"/>
                          </a:solidFill>
                          <a:latin typeface="Calibri"/>
                          <a:ea typeface="Calibri"/>
                          <a:cs typeface="Calibri"/>
                          <a:sym typeface="Calibri"/>
                        </a:rPr>
                        <a:t>Scenario</a:t>
                      </a:r>
                      <a:endParaRPr b="1"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rgbClr val="080301"/>
                          </a:solidFill>
                          <a:latin typeface="Calibri"/>
                          <a:ea typeface="Calibri"/>
                          <a:cs typeface="Calibri"/>
                          <a:sym typeface="Calibri"/>
                        </a:rPr>
                        <a:t>Internal factor(s)</a:t>
                      </a:r>
                      <a:endParaRPr b="1"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rgbClr val="080301"/>
                          </a:solidFill>
                          <a:latin typeface="Calibri"/>
                          <a:ea typeface="Calibri"/>
                          <a:cs typeface="Calibri"/>
                          <a:sym typeface="Calibri"/>
                        </a:rPr>
                        <a:t>External factor(s)</a:t>
                      </a:r>
                      <a:endParaRPr b="1" sz="1500" u="none" cap="none" strike="noStrike">
                        <a:solidFill>
                          <a:srgbClr val="080301"/>
                        </a:solidFill>
                        <a:latin typeface="Calibri"/>
                        <a:ea typeface="Calibri"/>
                        <a:cs typeface="Calibri"/>
                        <a:sym typeface="Calibri"/>
                      </a:endParaRPr>
                    </a:p>
                  </a:txBody>
                  <a:tcPr marT="63500" marB="63500" marR="63500" marL="63500"/>
                </a:tc>
              </a:tr>
              <a:tr h="860375">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 </a:t>
                      </a:r>
                      <a:r>
                        <a:rPr b="1" lang="en-US" sz="1500" u="none" cap="none" strike="noStrike">
                          <a:solidFill>
                            <a:srgbClr val="080301"/>
                          </a:solidFill>
                          <a:latin typeface="Calibri"/>
                          <a:ea typeface="Calibri"/>
                          <a:cs typeface="Calibri"/>
                          <a:sym typeface="Calibri"/>
                        </a:rPr>
                        <a:t>Example </a:t>
                      </a:r>
                      <a:r>
                        <a:rPr lang="en-US" sz="1500" u="none" cap="none" strike="noStrike">
                          <a:solidFill>
                            <a:srgbClr val="080301"/>
                          </a:solidFill>
                          <a:latin typeface="Calibri"/>
                          <a:ea typeface="Calibri"/>
                          <a:cs typeface="Calibri"/>
                          <a:sym typeface="Calibri"/>
                        </a:rPr>
                        <a:t>“Students get frustrated when an app freezes.”</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 PERMA: Positive Emotions</a:t>
                      </a:r>
                      <a:br>
                        <a:rPr lang="en-US" sz="1500" u="none" cap="none" strike="noStrike">
                          <a:solidFill>
                            <a:srgbClr val="080301"/>
                          </a:solidFill>
                          <a:latin typeface="Calibri"/>
                          <a:ea typeface="Calibri"/>
                          <a:cs typeface="Calibri"/>
                          <a:sym typeface="Calibri"/>
                        </a:rPr>
                      </a:br>
                      <a:r>
                        <a:rPr lang="en-US" sz="1500" u="none" cap="none" strike="noStrike">
                          <a:solidFill>
                            <a:srgbClr val="080301"/>
                          </a:solidFill>
                          <a:latin typeface="Calibri"/>
                          <a:ea typeface="Calibri"/>
                          <a:cs typeface="Calibri"/>
                          <a:sym typeface="Calibri"/>
                        </a:rPr>
                        <a:t> LifeComp: Self-regulation</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r>
              <a:tr h="718950">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 </a:t>
                      </a:r>
                      <a:r>
                        <a:rPr b="1" lang="en-US" sz="1500" u="none" cap="none" strike="noStrike">
                          <a:solidFill>
                            <a:srgbClr val="080301"/>
                          </a:solidFill>
                          <a:latin typeface="Calibri"/>
                          <a:ea typeface="Calibri"/>
                          <a:cs typeface="Calibri"/>
                          <a:sym typeface="Calibri"/>
                        </a:rPr>
                        <a:t>Example </a:t>
                      </a:r>
                      <a:r>
                        <a:rPr lang="en-US" sz="1500" u="none" cap="none" strike="noStrike">
                          <a:solidFill>
                            <a:srgbClr val="080301"/>
                          </a:solidFill>
                          <a:latin typeface="Calibri"/>
                          <a:ea typeface="Calibri"/>
                          <a:cs typeface="Calibri"/>
                          <a:sym typeface="Calibri"/>
                        </a:rPr>
                        <a:t>“Inconsistent rules about device use”</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 School condition: Clear digital policies</a:t>
                      </a:r>
                      <a:endParaRPr sz="1500" u="none" cap="none" strike="noStrike">
                        <a:solidFill>
                          <a:srgbClr val="080301"/>
                        </a:solidFill>
                        <a:latin typeface="Calibri"/>
                        <a:ea typeface="Calibri"/>
                        <a:cs typeface="Calibri"/>
                        <a:sym typeface="Calibri"/>
                      </a:endParaRPr>
                    </a:p>
                  </a:txBody>
                  <a:tcPr marT="63500" marB="63500" marR="63500" marL="63500"/>
                </a:tc>
              </a:tr>
              <a:tr h="747325">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A student is upset because he received a negative comment in the online chat room.</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r>
              <a:tr h="577500">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Not all students have access to the internet at school and home.</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r>
              <a:tr h="747325">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Students are working together in small groups in an online platform to prepare a digital presentation.</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r>
              <a:tr h="665475">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A lesson plan includes digital and non-digital activities.</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g3ae6d943e68_0_55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Unit 3: DigComp, LifeComp -viitekehykset and niiden yhteys digitaaliseen hyvinvointiin</a:t>
            </a:r>
            <a:endParaRPr sz="2900">
              <a:solidFill>
                <a:srgbClr val="FFFFFF"/>
              </a:solidFill>
            </a:endParaRPr>
          </a:p>
        </p:txBody>
      </p:sp>
      <p:sp>
        <p:nvSpPr>
          <p:cNvPr id="577" name="Google Shape;577;g3ae6d943e68_0_55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2400"/>
              <a:buNone/>
            </a:pPr>
            <a:r>
              <a:rPr lang="en-US"/>
              <a:t>3.7 Aktiviteetti 2 - PERMA Digital viitekehyksen sisäisten ja ulkoisten tekijöiden ymmärtäminen</a:t>
            </a:r>
            <a:endParaRPr/>
          </a:p>
        </p:txBody>
      </p:sp>
      <p:sp>
        <p:nvSpPr>
          <p:cNvPr id="578" name="Google Shape;578;g3ae6d943e68_0_558"/>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t/>
            </a:r>
            <a:endParaRPr b="1">
              <a:solidFill>
                <a:schemeClr val="dk1"/>
              </a:solidFill>
            </a:endParaRPr>
          </a:p>
          <a:p>
            <a:pPr indent="0" lvl="0" marL="0" rtl="0" algn="l">
              <a:lnSpc>
                <a:spcPct val="107000"/>
              </a:lnSpc>
              <a:spcBef>
                <a:spcPts val="1400"/>
              </a:spcBef>
              <a:spcAft>
                <a:spcPts val="0"/>
              </a:spcAft>
              <a:buSzPts val="1800"/>
              <a:buNone/>
            </a:pPr>
            <a:r>
              <a:rPr b="1" lang="en-US">
                <a:solidFill>
                  <a:schemeClr val="dk1"/>
                </a:solidFill>
              </a:rPr>
              <a:t>Vaihe 3</a:t>
            </a:r>
            <a:endParaRPr b="1">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Tämä vaihe auttaa sinua ymmärtämään, miten sisäiset ja ulkoiset tekijät vaikuttavat toisiinsa todellisessa opetuksessa. </a:t>
            </a:r>
            <a:r>
              <a:rPr b="1" lang="en-US">
                <a:solidFill>
                  <a:schemeClr val="dk1"/>
                </a:solidFill>
              </a:rPr>
              <a:t>Merkitse jokaiseen skenaarioon yksi ristiriita tai haaste.</a:t>
            </a:r>
            <a:endParaRPr b="1">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Käytä esimerkkejä, kuten:</a:t>
            </a: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 ”Oppilaillamme on hyvä emotionaalinen itsetuntemus, </a:t>
            </a:r>
            <a:r>
              <a:rPr b="1" lang="en-US">
                <a:solidFill>
                  <a:schemeClr val="dk1"/>
                </a:solidFill>
              </a:rPr>
              <a:t>mutta</a:t>
            </a:r>
            <a:r>
              <a:rPr lang="en-US">
                <a:solidFill>
                  <a:schemeClr val="dk1"/>
                </a:solidFill>
              </a:rPr>
              <a:t> koulu käyttää liikaa sovelluksia, joten he tuntevat olonsa silti ylikuormitetuiksi.”</a:t>
            </a: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 ”Perheet luovat terveellisiä rutiineja kotona, </a:t>
            </a:r>
            <a:r>
              <a:rPr b="1" lang="en-US">
                <a:solidFill>
                  <a:schemeClr val="dk1"/>
                </a:solidFill>
              </a:rPr>
              <a:t>mutta</a:t>
            </a:r>
            <a:r>
              <a:rPr lang="en-US">
                <a:solidFill>
                  <a:schemeClr val="dk1"/>
                </a:solidFill>
              </a:rPr>
              <a:t> oppilailla on vaikeuksia hallita keskittymistä digitaalisten oppituntien aikana.”</a:t>
            </a:r>
            <a:endParaRPr>
              <a:solidFill>
                <a:schemeClr val="dk1"/>
              </a:solidFill>
            </a:endParaRPr>
          </a:p>
          <a:p>
            <a:pPr indent="0" lvl="0" marL="0" rtl="0" algn="l">
              <a:lnSpc>
                <a:spcPct val="115000"/>
              </a:lnSpc>
              <a:spcBef>
                <a:spcPts val="1200"/>
              </a:spcBef>
              <a:spcAft>
                <a:spcPts val="0"/>
              </a:spcAft>
              <a:buSzPts val="1800"/>
              <a:buNone/>
            </a:pPr>
            <a:r>
              <a:rPr lang="en-US">
                <a:solidFill>
                  <a:schemeClr val="dk1"/>
                </a:solidFill>
              </a:rPr>
              <a:t>• ”Meillä on vahvat koulun käytännöt, </a:t>
            </a:r>
            <a:r>
              <a:rPr b="1" lang="en-US">
                <a:solidFill>
                  <a:schemeClr val="dk1"/>
                </a:solidFill>
              </a:rPr>
              <a:t>mutta</a:t>
            </a:r>
            <a:r>
              <a:rPr lang="en-US">
                <a:solidFill>
                  <a:schemeClr val="dk1"/>
                </a:solidFill>
              </a:rPr>
              <a:t> oppilailla puuttuu taitoja soveltaa niitä johdonmukaisesti.”</a:t>
            </a:r>
            <a:endParaRPr>
              <a:solidFill>
                <a:schemeClr val="dk1"/>
              </a:solidFill>
            </a:endParaRPr>
          </a:p>
          <a:p>
            <a:pPr indent="0" lvl="0" marL="0" rtl="0" algn="l">
              <a:lnSpc>
                <a:spcPct val="107000"/>
              </a:lnSpc>
              <a:spcBef>
                <a:spcPts val="1200"/>
              </a:spcBef>
              <a:spcAft>
                <a:spcPts val="1200"/>
              </a:spcAft>
              <a:buSzPts val="1800"/>
              <a:buNone/>
            </a:pPr>
            <a:r>
              <a:t/>
            </a:r>
            <a:endParaRPr>
              <a:solidFill>
                <a:schemeClr val="dk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3ae6d943e68_0_570"/>
          <p:cNvSpPr txBox="1"/>
          <p:nvPr>
            <p:ph type="ctrTitle"/>
          </p:nvPr>
        </p:nvSpPr>
        <p:spPr>
          <a:xfrm>
            <a:off x="2179875" y="1315350"/>
            <a:ext cx="7832400" cy="3059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2800"/>
              <a:t>End of Unit 3</a:t>
            </a:r>
            <a:endParaRPr sz="2800"/>
          </a:p>
          <a:p>
            <a:pPr indent="0" lvl="0" marL="0" rtl="0" algn="ctr">
              <a:lnSpc>
                <a:spcPct val="90000"/>
              </a:lnSpc>
              <a:spcBef>
                <a:spcPts val="0"/>
              </a:spcBef>
              <a:spcAft>
                <a:spcPts val="0"/>
              </a:spcAft>
              <a:buClr>
                <a:schemeClr val="dk1"/>
              </a:buClr>
              <a:buSzPts val="2000"/>
              <a:buFont typeface="Arial"/>
              <a:buNone/>
            </a:pPr>
            <a:r>
              <a:t/>
            </a:r>
            <a:endParaRPr sz="2800"/>
          </a:p>
          <a:p>
            <a:pPr indent="0" lvl="0" marL="0" rtl="0" algn="ctr">
              <a:lnSpc>
                <a:spcPct val="90000"/>
              </a:lnSpc>
              <a:spcBef>
                <a:spcPts val="0"/>
              </a:spcBef>
              <a:spcAft>
                <a:spcPts val="0"/>
              </a:spcAft>
              <a:buClr>
                <a:schemeClr val="dk1"/>
              </a:buClr>
              <a:buSzPts val="2000"/>
              <a:buFont typeface="Arial"/>
              <a:buNone/>
            </a:pPr>
            <a:r>
              <a:t/>
            </a:r>
            <a:endParaRPr sz="2800"/>
          </a:p>
          <a:p>
            <a:pPr indent="0" lvl="0" marL="0" rtl="0" algn="ctr">
              <a:lnSpc>
                <a:spcPct val="90000"/>
              </a:lnSpc>
              <a:spcBef>
                <a:spcPts val="0"/>
              </a:spcBef>
              <a:spcAft>
                <a:spcPts val="0"/>
              </a:spcAft>
              <a:buClr>
                <a:schemeClr val="dk1"/>
              </a:buClr>
              <a:buSzPts val="1600"/>
              <a:buFont typeface="Arial"/>
              <a:buNone/>
            </a:pPr>
            <a:r>
              <a:rPr lang="en-US" sz="2800"/>
              <a:t>Johdanto digitaaliseen hyvinvointiin: PERMA Digital viitekehys</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3ae6d943e68_0_2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Unit 1: </a:t>
            </a:r>
            <a:r>
              <a:rPr lang="en-US" sz="3700">
                <a:solidFill>
                  <a:srgbClr val="FFFFFF"/>
                </a:solidFill>
              </a:rPr>
              <a:t>Hyvinvoinnin ja digitaalisen hyvinvoinnin merkitys</a:t>
            </a:r>
            <a:endParaRPr/>
          </a:p>
        </p:txBody>
      </p:sp>
      <p:sp>
        <p:nvSpPr>
          <p:cNvPr id="108" name="Google Shape;108;g3ae6d943e68_0_2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1.3 Digitaalisen hyvinvoinnin tärkeys koulukontekstissa</a:t>
            </a:r>
            <a:endParaRPr/>
          </a:p>
        </p:txBody>
      </p:sp>
      <p:sp>
        <p:nvSpPr>
          <p:cNvPr id="109" name="Google Shape;109;g3ae6d943e68_0_24"/>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lang="en-US" sz="1700">
                <a:solidFill>
                  <a:schemeClr val="dk1"/>
                </a:solidFill>
              </a:rPr>
              <a:t>WHO:n (2025), OECD:n (2024) ja Euroopan komission (2025) tuoreet havainnot osoittavat, että </a:t>
            </a:r>
            <a:r>
              <a:rPr b="1" lang="en-US" sz="1700">
                <a:solidFill>
                  <a:schemeClr val="dk1"/>
                </a:solidFill>
              </a:rPr>
              <a:t>digitaaliset ympäristöt vaikuttavat voimakkaasti nuorten mielenterveyteen.</a:t>
            </a:r>
            <a:endParaRPr b="1" sz="1700">
              <a:solidFill>
                <a:schemeClr val="dk1"/>
              </a:solidFill>
            </a:endParaRPr>
          </a:p>
          <a:p>
            <a:pPr indent="0" lvl="0" marL="0" rtl="0" algn="l">
              <a:lnSpc>
                <a:spcPct val="115000"/>
              </a:lnSpc>
              <a:spcBef>
                <a:spcPts val="0"/>
              </a:spcBef>
              <a:spcAft>
                <a:spcPts val="0"/>
              </a:spcAft>
              <a:buSzPts val="1800"/>
              <a:buNone/>
            </a:pPr>
            <a:r>
              <a:t/>
            </a:r>
            <a:endParaRPr b="1" sz="1700">
              <a:solidFill>
                <a:schemeClr val="dk1"/>
              </a:solidFill>
            </a:endParaRPr>
          </a:p>
          <a:p>
            <a:pPr indent="0" lvl="0" marL="0" rtl="0" algn="l">
              <a:lnSpc>
                <a:spcPct val="115000"/>
              </a:lnSpc>
              <a:spcBef>
                <a:spcPts val="0"/>
              </a:spcBef>
              <a:spcAft>
                <a:spcPts val="0"/>
              </a:spcAft>
              <a:buSzPts val="1800"/>
              <a:buNone/>
            </a:pPr>
            <a:r>
              <a:rPr lang="en-US" sz="1700">
                <a:solidFill>
                  <a:schemeClr val="dk1"/>
                </a:solidFill>
              </a:rPr>
              <a:t>Sosiaalisen median ongelmallisen käytön, haitallisen sisällön ja verkkokiusaamisen lisääntyminen asettavat haavoittuvassa asemassa olevat oppilaat suurempaan riskiin, ja OECD:n (2024) tiedot osoittavat, että opettajien stressi ja työmäärä ovat edelleen korkeita teknologisesta kehityksestä huolimatta. Nämä trendit korostavat</a:t>
            </a:r>
            <a:r>
              <a:rPr b="1" lang="en-US" sz="1700">
                <a:solidFill>
                  <a:schemeClr val="dk1"/>
                </a:solidFill>
              </a:rPr>
              <a:t> koulujen tarvetta ohjata oppilaita kohti turvallisempia ja tasapainoisempia digitaalisia tapoja ja luoda tukevia oppimisympäristöjä.</a:t>
            </a:r>
            <a:br>
              <a:rPr lang="en-US" sz="1700">
                <a:solidFill>
                  <a:schemeClr val="dk1"/>
                </a:solidFill>
              </a:rPr>
            </a:br>
            <a:endParaRPr sz="1700">
              <a:solidFill>
                <a:schemeClr val="dk1"/>
              </a:solidFill>
            </a:endParaRPr>
          </a:p>
          <a:p>
            <a:pPr indent="0" lvl="0" marL="0" rtl="0" algn="l">
              <a:lnSpc>
                <a:spcPct val="115000"/>
              </a:lnSpc>
              <a:spcBef>
                <a:spcPts val="0"/>
              </a:spcBef>
              <a:spcAft>
                <a:spcPts val="0"/>
              </a:spcAft>
              <a:buSzPts val="1800"/>
              <a:buNone/>
            </a:pPr>
            <a:r>
              <a:rPr lang="en-US" sz="1700">
                <a:solidFill>
                  <a:schemeClr val="dk1"/>
                </a:solidFill>
              </a:rPr>
              <a:t>”Fyysisen, kognitiivisen, sosiaalisen ja emotionaalisen tyytyväisyyden tila, joka mahdollistaa yksilöiden positiivisen osallistumisen kaikkiin digitaalisiin oppimisympäristöihin.”</a:t>
            </a:r>
            <a:endParaRPr sz="1700">
              <a:solidFill>
                <a:schemeClr val="dk1"/>
              </a:solidFill>
            </a:endParaRPr>
          </a:p>
          <a:p>
            <a:pPr indent="0" lvl="0" marL="0" rtl="0" algn="l">
              <a:lnSpc>
                <a:spcPct val="115000"/>
              </a:lnSpc>
              <a:spcBef>
                <a:spcPts val="0"/>
              </a:spcBef>
              <a:spcAft>
                <a:spcPts val="0"/>
              </a:spcAft>
              <a:buSzPts val="1800"/>
              <a:buNone/>
            </a:pPr>
            <a:r>
              <a:t/>
            </a:r>
            <a:endParaRPr>
              <a:solidFill>
                <a:schemeClr val="dk1"/>
              </a:solidFill>
            </a:endParaRPr>
          </a:p>
          <a:p>
            <a:pPr indent="0" lvl="0" marL="0" rtl="0" algn="ctr">
              <a:lnSpc>
                <a:spcPct val="115000"/>
              </a:lnSpc>
              <a:spcBef>
                <a:spcPts val="0"/>
              </a:spcBef>
              <a:spcAft>
                <a:spcPts val="0"/>
              </a:spcAft>
              <a:buSzPts val="1800"/>
              <a:buNone/>
            </a:pPr>
            <a:r>
              <a:rPr b="1" lang="en-US" sz="2500">
                <a:solidFill>
                  <a:schemeClr val="dk1"/>
                </a:solidFill>
              </a:rPr>
              <a:t>Toisin sanoen, kun oppijat ja opettajat kokevat olevansa tasapainossa ja saavansa tarvittavaa tukea, he ovat itsevarmempia, motivoituneempia ja avoimempia uusille oppimiskokemuksille.</a:t>
            </a:r>
            <a:endParaRPr b="1" sz="2500">
              <a:solidFill>
                <a:schemeClr val="dk1"/>
              </a:solidFill>
            </a:endParaRPr>
          </a:p>
          <a:p>
            <a:pPr indent="0" lvl="0" marL="0" rtl="0" algn="l">
              <a:lnSpc>
                <a:spcPct val="90000"/>
              </a:lnSpc>
              <a:spcBef>
                <a:spcPts val="1200"/>
              </a:spcBef>
              <a:spcAft>
                <a:spcPts val="0"/>
              </a:spcAft>
              <a:buClr>
                <a:schemeClr val="dk2"/>
              </a:buClr>
              <a:buSzPts val="1800"/>
              <a:buNone/>
            </a:pPr>
            <a:r>
              <a:t/>
            </a:r>
            <a:endParaRPr b="1" sz="25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3ae6d943e68_0_3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700"/>
              <a:t>Unit 1: </a:t>
            </a:r>
            <a:r>
              <a:rPr lang="en-US" sz="3700">
                <a:solidFill>
                  <a:srgbClr val="FFFFFF"/>
                </a:solidFill>
              </a:rPr>
              <a:t>Hyvinvoinnin ja digitaalisen hyvinvoinnin merkitys</a:t>
            </a:r>
            <a:endParaRPr sz="3700"/>
          </a:p>
        </p:txBody>
      </p:sp>
      <p:sp>
        <p:nvSpPr>
          <p:cNvPr id="115" name="Google Shape;115;g3ae6d943e68_0_3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1.3 Digitaalisen hyvinvoinnin tärkeys koulukontekstissa</a:t>
            </a:r>
            <a:endParaRPr/>
          </a:p>
        </p:txBody>
      </p:sp>
      <p:sp>
        <p:nvSpPr>
          <p:cNvPr id="116" name="Google Shape;116;g3ae6d943e68_0_3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ctr">
              <a:lnSpc>
                <a:spcPct val="107000"/>
              </a:lnSpc>
              <a:spcBef>
                <a:spcPts val="1200"/>
              </a:spcBef>
              <a:spcAft>
                <a:spcPts val="0"/>
              </a:spcAft>
              <a:buSzPts val="1800"/>
              <a:buNone/>
            </a:pPr>
            <a:r>
              <a:rPr b="1" lang="en-US" sz="3800">
                <a:solidFill>
                  <a:schemeClr val="dk1"/>
                </a:solidFill>
              </a:rPr>
              <a:t>Miksi sillä on väliä?</a:t>
            </a:r>
            <a:endParaRPr b="1" sz="3800">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3ae6d943e68_0_56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700"/>
              <a:t>Unit 1: </a:t>
            </a:r>
            <a:r>
              <a:rPr lang="en-US" sz="3700">
                <a:solidFill>
                  <a:srgbClr val="FFFFFF"/>
                </a:solidFill>
              </a:rPr>
              <a:t>Hyvinvoinnin ja digitaalisen hyvinvoinnin merkitys</a:t>
            </a:r>
            <a:endParaRPr/>
          </a:p>
        </p:txBody>
      </p:sp>
      <p:sp>
        <p:nvSpPr>
          <p:cNvPr id="122" name="Google Shape;122;g3ae6d943e68_0_56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1.3 Digitaalisen hyvinvoinnin tärkeys koulukontekstissa</a:t>
            </a:r>
            <a:endParaRPr/>
          </a:p>
        </p:txBody>
      </p:sp>
      <p:sp>
        <p:nvSpPr>
          <p:cNvPr id="123" name="Google Shape;123;g3ae6d943e68_0_564"/>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t/>
            </a:r>
            <a:endParaRPr>
              <a:solidFill>
                <a:srgbClr val="000000"/>
              </a:solidFill>
            </a:endParaRPr>
          </a:p>
          <a:p>
            <a:pPr indent="0" lvl="0" marL="0" rtl="0" algn="l">
              <a:lnSpc>
                <a:spcPct val="100000"/>
              </a:lnSpc>
              <a:spcBef>
                <a:spcPts val="0"/>
              </a:spcBef>
              <a:spcAft>
                <a:spcPts val="0"/>
              </a:spcAft>
              <a:buSzPts val="1800"/>
              <a:buNone/>
            </a:pPr>
            <a:r>
              <a:rPr lang="en-US">
                <a:solidFill>
                  <a:srgbClr val="000000"/>
                </a:solidFill>
              </a:rPr>
              <a:t>Research shows both positive and negative effects:</a:t>
            </a:r>
            <a:endParaRPr>
              <a:solidFill>
                <a:srgbClr val="000000"/>
              </a:solidFill>
            </a:endParaRPr>
          </a:p>
          <a:p>
            <a:pPr indent="0" lvl="0" marL="0" rtl="0" algn="l">
              <a:lnSpc>
                <a:spcPct val="100000"/>
              </a:lnSpc>
              <a:spcBef>
                <a:spcPts val="0"/>
              </a:spcBef>
              <a:spcAft>
                <a:spcPts val="0"/>
              </a:spcAft>
              <a:buSzPts val="1800"/>
              <a:buNone/>
            </a:pPr>
            <a:r>
              <a:t/>
            </a:r>
            <a:endParaRPr>
              <a:solidFill>
                <a:srgbClr val="000000"/>
              </a:solidFill>
            </a:endParaRPr>
          </a:p>
          <a:p>
            <a:pPr indent="-342900" lvl="0" marL="457200" rtl="0" algn="l">
              <a:lnSpc>
                <a:spcPct val="100000"/>
              </a:lnSpc>
              <a:spcBef>
                <a:spcPts val="0"/>
              </a:spcBef>
              <a:spcAft>
                <a:spcPts val="0"/>
              </a:spcAft>
              <a:buClr>
                <a:srgbClr val="AA87FF"/>
              </a:buClr>
              <a:buSzPts val="1800"/>
              <a:buFont typeface="Calibri"/>
              <a:buChar char="●"/>
            </a:pPr>
            <a:r>
              <a:rPr b="1" lang="en-US">
                <a:solidFill>
                  <a:srgbClr val="000000"/>
                </a:solidFill>
              </a:rPr>
              <a:t>Positive Effects</a:t>
            </a:r>
            <a:r>
              <a:rPr lang="en-US">
                <a:solidFill>
                  <a:srgbClr val="000000"/>
                </a:solidFill>
              </a:rPr>
              <a:t>: enhanced collaboration , access to knowledge,  inclusive learning opportunities, creative expression.</a:t>
            </a:r>
            <a:endParaRPr>
              <a:solidFill>
                <a:schemeClr val="dk1"/>
              </a:solidFill>
            </a:endParaRPr>
          </a:p>
          <a:p>
            <a:pPr indent="-342900" lvl="0" marL="457200" rtl="0" algn="l">
              <a:lnSpc>
                <a:spcPct val="100000"/>
              </a:lnSpc>
              <a:spcBef>
                <a:spcPts val="0"/>
              </a:spcBef>
              <a:spcAft>
                <a:spcPts val="0"/>
              </a:spcAft>
              <a:buClr>
                <a:srgbClr val="AA87FF"/>
              </a:buClr>
              <a:buSzPts val="1800"/>
              <a:buFont typeface="Calibri"/>
              <a:buChar char="●"/>
            </a:pPr>
            <a:r>
              <a:rPr b="1" lang="en-US">
                <a:solidFill>
                  <a:srgbClr val="000000"/>
                </a:solidFill>
              </a:rPr>
              <a:t>Negative Effects</a:t>
            </a:r>
            <a:r>
              <a:rPr lang="en-US">
                <a:solidFill>
                  <a:srgbClr val="000000"/>
                </a:solidFill>
              </a:rPr>
              <a:t>: screen fatigue, cyberbullying , reduced attention span, social comparison, disrupted sleep.</a:t>
            </a:r>
            <a:endParaRPr>
              <a:solidFill>
                <a:schemeClr val="dk1"/>
              </a:solidFill>
            </a:endParaRPr>
          </a:p>
          <a:p>
            <a:pPr indent="0" lvl="0" marL="0" rtl="0" algn="l">
              <a:lnSpc>
                <a:spcPct val="100000"/>
              </a:lnSpc>
              <a:spcBef>
                <a:spcPts val="0"/>
              </a:spcBef>
              <a:spcAft>
                <a:spcPts val="0"/>
              </a:spcAft>
              <a:buSzPts val="1800"/>
              <a:buNone/>
            </a:pPr>
            <a:r>
              <a:t/>
            </a:r>
            <a:endParaRPr>
              <a:solidFill>
                <a:srgbClr val="000000"/>
              </a:solidFill>
            </a:endParaRPr>
          </a:p>
          <a:p>
            <a:pPr indent="0" lvl="0" marL="0" rtl="0" algn="ctr">
              <a:lnSpc>
                <a:spcPct val="100000"/>
              </a:lnSpc>
              <a:spcBef>
                <a:spcPts val="0"/>
              </a:spcBef>
              <a:spcAft>
                <a:spcPts val="0"/>
              </a:spcAft>
              <a:buSzPts val="1800"/>
              <a:buNone/>
            </a:pPr>
            <a:r>
              <a:t/>
            </a:r>
            <a:endParaRPr sz="2100">
              <a:solidFill>
                <a:srgbClr val="000000"/>
              </a:solidFill>
            </a:endParaRPr>
          </a:p>
          <a:p>
            <a:pPr indent="0" lvl="0" marL="0" rtl="0" algn="ctr">
              <a:lnSpc>
                <a:spcPct val="100000"/>
              </a:lnSpc>
              <a:spcBef>
                <a:spcPts val="0"/>
              </a:spcBef>
              <a:spcAft>
                <a:spcPts val="0"/>
              </a:spcAft>
              <a:buSzPts val="1800"/>
              <a:buNone/>
            </a:pPr>
            <a:r>
              <a:t/>
            </a:r>
            <a:endParaRPr sz="2100">
              <a:solidFill>
                <a:srgbClr val="000000"/>
              </a:solidFill>
            </a:endParaRPr>
          </a:p>
          <a:p>
            <a:pPr indent="0" lvl="0" marL="0" rtl="0" algn="ctr">
              <a:lnSpc>
                <a:spcPct val="100000"/>
              </a:lnSpc>
              <a:spcBef>
                <a:spcPts val="0"/>
              </a:spcBef>
              <a:spcAft>
                <a:spcPts val="0"/>
              </a:spcAft>
              <a:buSzPts val="1800"/>
              <a:buNone/>
            </a:pPr>
            <a:r>
              <a:t/>
            </a:r>
            <a:endParaRPr sz="2100">
              <a:solidFill>
                <a:srgbClr val="000000"/>
              </a:solidFill>
            </a:endParaRPr>
          </a:p>
          <a:p>
            <a:pPr indent="0" lvl="0" marL="0" rtl="0" algn="ctr">
              <a:lnSpc>
                <a:spcPct val="100000"/>
              </a:lnSpc>
              <a:spcBef>
                <a:spcPts val="0"/>
              </a:spcBef>
              <a:spcAft>
                <a:spcPts val="0"/>
              </a:spcAft>
              <a:buSzPts val="1800"/>
              <a:buNone/>
            </a:pPr>
            <a:r>
              <a:rPr b="1" lang="en-US" sz="2500">
                <a:solidFill>
                  <a:srgbClr val="000000"/>
                </a:solidFill>
              </a:rPr>
              <a:t>Addressing digital well-being ensures your students not only gain knowledge, but also develop healthy habits that support lifelong learning and responsible citizenship.</a:t>
            </a:r>
            <a:endParaRPr b="1" sz="2500">
              <a:solidFill>
                <a:schemeClr val="dk1"/>
              </a:solidFill>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90000"/>
              </a:lnSpc>
              <a:spcBef>
                <a:spcPts val="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 Cover pag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