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Lst>
  <p:sldSz cy="6858000" cx="12192000"/>
  <p:notesSz cx="6858000" cy="9144000"/>
  <p:embeddedFontLst>
    <p:embeddedFont>
      <p:font typeface="Open Sans"/>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8" roundtripDataSignature="AMtx7mim+JI8L6Z9EeZK5qZEjYnmVvWH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9957A3-A533-4EB9-9A1B-1B700A6D82C9}">
  <a:tblStyle styleId="{879957A3-A533-4EB9-9A1B-1B700A6D82C9}"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2086914-CB74-480C-AD77-AAE3596D6FA0}"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font" Target="fonts/OpenSans-bold.fntdata"/><Relationship Id="rId30" Type="http://schemas.openxmlformats.org/officeDocument/2006/relationships/slide" Target="slides/slide24.xml"/><Relationship Id="rId74" Type="http://schemas.openxmlformats.org/officeDocument/2006/relationships/font" Target="fonts/OpenSans-regular.fntdata"/><Relationship Id="rId33" Type="http://schemas.openxmlformats.org/officeDocument/2006/relationships/slide" Target="slides/slide27.xml"/><Relationship Id="rId77" Type="http://schemas.openxmlformats.org/officeDocument/2006/relationships/font" Target="fonts/OpenSans-boldItalic.fntdata"/><Relationship Id="rId32" Type="http://schemas.openxmlformats.org/officeDocument/2006/relationships/slide" Target="slides/slide26.xml"/><Relationship Id="rId76" Type="http://schemas.openxmlformats.org/officeDocument/2006/relationships/font" Target="fonts/OpenSans-italic.fntdata"/><Relationship Id="rId35" Type="http://schemas.openxmlformats.org/officeDocument/2006/relationships/slide" Target="slides/slide29.xml"/><Relationship Id="rId34" Type="http://schemas.openxmlformats.org/officeDocument/2006/relationships/slide" Target="slides/slide28.xml"/><Relationship Id="rId78" Type="http://customschemas.google.com/relationships/presentationmetadata" Target="meta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erma-digital.eu/"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Μοιράστε το έγγραφο «Σύγκριση των Θετικών και Αρνητικών Συνεπειών στους/στις Μαθητές/-τριες».</a:t>
            </a:r>
            <a:endParaRPr sz="1100"/>
          </a:p>
          <a:p>
            <a:pPr indent="-311150" lvl="0" marL="457200" rtl="0" algn="l">
              <a:lnSpc>
                <a:spcPct val="107000"/>
              </a:lnSpc>
              <a:spcBef>
                <a:spcPts val="0"/>
              </a:spcBef>
              <a:spcAft>
                <a:spcPts val="0"/>
              </a:spcAft>
              <a:buSzPts val="1300"/>
              <a:buChar char="-"/>
            </a:pPr>
            <a:r>
              <a:rPr lang="en-US" sz="1100"/>
              <a:t>Εξετάστε το έγγραφο και τα βήματα μαζί με τους/τις εκπαιδευτικούς.</a:t>
            </a:r>
            <a:endParaRPr sz="1100"/>
          </a:p>
          <a:p>
            <a:pPr indent="-311150" lvl="0" marL="457200" rtl="0" algn="l">
              <a:lnSpc>
                <a:spcPct val="107000"/>
              </a:lnSpc>
              <a:spcBef>
                <a:spcPts val="0"/>
              </a:spcBef>
              <a:spcAft>
                <a:spcPts val="0"/>
              </a:spcAft>
              <a:buSzPts val="1300"/>
              <a:buChar char="-"/>
            </a:pPr>
            <a:r>
              <a:rPr lang="en-US" sz="1100"/>
              <a:t>Συντονίστε τη διαδικασία αναστοχασμού τους – δώστε τους χρόνο να προσθέσουν ένα παράδειγμα και προσφέρετε την επιλογή να το μοιραστούν με την ομάδα, αν κάποιος/-ποια το επιθυμεί.</a:t>
            </a:r>
            <a:endParaRPr sz="1100"/>
          </a:p>
          <a:p>
            <a:pPr indent="-298450" lvl="0" marL="457200" rtl="0" algn="l">
              <a:lnSpc>
                <a:spcPct val="107000"/>
              </a:lnSpc>
              <a:spcBef>
                <a:spcPts val="0"/>
              </a:spcBef>
              <a:spcAft>
                <a:spcPts val="0"/>
              </a:spcAft>
              <a:buSzPts val="1100"/>
              <a:buChar char="-"/>
            </a:pPr>
            <a:r>
              <a:rPr lang="en-US" sz="1100"/>
              <a:t>Να είστε ευέλικτοι/-κτες ώστε να ξεκινήσετε μια συζήτηση αν όλοι/-λες αισθάνονται άνετα.</a:t>
            </a:r>
            <a:endParaRPr sz="1100"/>
          </a:p>
          <a:p>
            <a:pPr indent="-311150" lvl="0" marL="457200" rtl="0" algn="l">
              <a:lnSpc>
                <a:spcPct val="107000"/>
              </a:lnSpc>
              <a:spcBef>
                <a:spcPts val="0"/>
              </a:spcBef>
              <a:spcAft>
                <a:spcPts val="0"/>
              </a:spcAft>
              <a:buSzPts val="1300"/>
              <a:buChar char="-"/>
            </a:pPr>
            <a:r>
              <a:rPr lang="en-US" sz="1100"/>
              <a:t>Στο τέλος, αναφέρετε ότι μπορούν να πραγματοποιήσουν αυτή τη δραστηριότητα με την τάξη τους. Ζητήστε από τους/τις μαθήτριες/-τριες να προσθέσουν τα δικά τους παραδείγματα από το σχολείο και το σπίτι. Αυτό τους/τις βοηθά να κατανοήσουν πώς η τεχνολογία επηρεάζει τη σωματική, συναισθηματική, ψυχική και κοινωνική τους ευημερία και τους/τις ενθαρρύνει να κάνουν πιο υγιεινές επιλογές.</a:t>
            </a:r>
            <a:endParaRPr sz="1100"/>
          </a:p>
        </p:txBody>
      </p:sp>
      <p:sp>
        <p:nvSpPr>
          <p:cNvPr id="126" name="Google Shape;1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Μοιράστε το φύλλο δραστηριοτήτων «Θέμα: Σύγκριση των Θετικών και Αρνητικών Συνεπειών στους/στις Μαθητές/-τριες».</a:t>
            </a:r>
            <a:endParaRPr sz="1100"/>
          </a:p>
          <a:p>
            <a:pPr indent="-311150" lvl="0" marL="457200" rtl="0" algn="l">
              <a:lnSpc>
                <a:spcPct val="107000"/>
              </a:lnSpc>
              <a:spcBef>
                <a:spcPts val="0"/>
              </a:spcBef>
              <a:spcAft>
                <a:spcPts val="0"/>
              </a:spcAft>
              <a:buSzPts val="1300"/>
              <a:buChar char="-"/>
            </a:pPr>
            <a:r>
              <a:rPr lang="en-US" sz="1100"/>
              <a:t>Συντονίστε τη διαδικασία αναστοχασμού τους – δώστε τους χρόνο για τα Βήματα 2 και 3 και προσφέρετέ τους τη δυνατότητα να μοιραστούν τις σκέψεις τους με την ομάδα, αν κάποιος/ποια το επιθυμεί.</a:t>
            </a:r>
            <a:endParaRPr sz="1100"/>
          </a:p>
          <a:p>
            <a:pPr indent="-298450" lvl="0" marL="457200" rtl="0" algn="l">
              <a:lnSpc>
                <a:spcPct val="107000"/>
              </a:lnSpc>
              <a:spcBef>
                <a:spcPts val="0"/>
              </a:spcBef>
              <a:spcAft>
                <a:spcPts val="0"/>
              </a:spcAft>
              <a:buSzPts val="1100"/>
              <a:buChar char="-"/>
            </a:pPr>
            <a:r>
              <a:rPr lang="en-US" sz="1100"/>
              <a:t>Να είστε ευέλικτοι/-κτες ώστε να ξεκινήσετε μια συζήτηση αν όλοι/-λες αισθάνονται άνετα.</a:t>
            </a:r>
            <a:endParaRPr sz="1100"/>
          </a:p>
        </p:txBody>
      </p:sp>
      <p:sp>
        <p:nvSpPr>
          <p:cNvPr id="134" name="Google Shape;13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solidFill>
                  <a:srgbClr val="080301"/>
                </a:solidFill>
              </a:rPr>
              <a:t>Ρωτήστε τους/τις εκπαιδευτικούς: «Πριν εξετάσουμε λεπτομερώς κάθε πυλώνα του μοντέλου PERMA, ας δούμε πώς αυτά τα στοιχεία συνεργάζονται στην καθημερινή ζωή.</a:t>
            </a:r>
            <a:endParaRPr sz="1100">
              <a:solidFill>
                <a:srgbClr val="080301"/>
              </a:solidFill>
            </a:endParaRPr>
          </a:p>
          <a:p>
            <a:pPr indent="-311150" lvl="0" marL="457200" rtl="0" algn="l">
              <a:lnSpc>
                <a:spcPct val="107000"/>
              </a:lnSpc>
              <a:spcBef>
                <a:spcPts val="1200"/>
              </a:spcBef>
              <a:spcAft>
                <a:spcPts val="1200"/>
              </a:spcAft>
              <a:buSzPts val="1300"/>
              <a:buChar char="-"/>
            </a:pPr>
            <a:r>
              <a:rPr lang="en-US" sz="1100">
                <a:solidFill>
                  <a:srgbClr val="080301"/>
                </a:solidFill>
              </a:rPr>
              <a:t>Καθώς τα διαβάζετε, σκεφτείτε στιγμές από την προσωπική σας πείρα, μέσα ή έξω από την τάξη, που αντικατοπτρίζουν αυτές τις ιδέες. Αυτή η αναστοχαστική σκέψη θα σας βοηθήσει να αναγνωρίσετε πώς τα στοιχεία του PERMA συμβάλλουν στην προσωπική σας ευημερία και πώς μπορούν να καθοδηγήσουν την προσέγγισή σας για την υποστήριξη της ευημερίας των μαθητών/-τριών». </a:t>
            </a:r>
            <a:endParaRPr sz="1100"/>
          </a:p>
        </p:txBody>
      </p:sp>
      <p:sp>
        <p:nvSpPr>
          <p:cNvPr id="146" name="Google Shape;14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Αναφέρετε τα ακόλουθα παραδείγματα: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Προσωπικό επίπεδο: </a:t>
            </a:r>
            <a:r>
              <a:rPr lang="en-US" sz="1100">
                <a:solidFill>
                  <a:srgbClr val="080301"/>
                </a:solidFill>
              </a:rPr>
              <a:t>Νιώθετε ευγνωμοσύνη όταν ένας/μια μαθητής/-τρια σας ευχαριστεί που τον/τη βοηθήσατε να κατανοήσει ένα δύσκολο θέμα..</a:t>
            </a:r>
            <a:endParaRPr sz="1100">
              <a:solidFill>
                <a:srgbClr val="080301"/>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Επαγγελματικό επίπεδο: </a:t>
            </a:r>
            <a:r>
              <a:rPr lang="en-US" sz="1100">
                <a:solidFill>
                  <a:srgbClr val="080301"/>
                </a:solidFill>
              </a:rPr>
              <a:t>Νιώθετε υπερήφανος/-νη όταν η τάξη σας ανταποκρίνεται με ενθουσιασμό σε μια νέα δραστηριότητα ή ιδέα για μάθημα που είχε καλά αποτελέσματα.</a:t>
            </a:r>
            <a:endParaRPr sz="1100"/>
          </a:p>
        </p:txBody>
      </p:sp>
      <p:sp>
        <p:nvSpPr>
          <p:cNvPr id="154" name="Google Shape;1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Αναφέρετε τα ακόλουθα παραδείγματα: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Προσωπικό επίπεδο: </a:t>
            </a:r>
            <a:r>
              <a:rPr lang="en-US" sz="1100">
                <a:solidFill>
                  <a:srgbClr val="080301"/>
                </a:solidFill>
              </a:rPr>
              <a:t>Να απορροφάστε στην προετοιμασία δημιουργικού υλικού για το μάθημα ή στη διακόσμηση της τάξης σας για ένα νέο έργο.</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Επαγγελματικό επίπεδο: </a:t>
            </a:r>
            <a:r>
              <a:rPr lang="en-US" sz="1100">
                <a:solidFill>
                  <a:srgbClr val="080301"/>
                </a:solidFill>
              </a:rPr>
              <a:t>Να καθοδηγείτε ένα ενδιαφέρον πείραμα φυσικών επιστημών ή ένα ομαδικό έργο στο οποίο οι μαθητές/-τριες είναι πλήρως απορροφημένοι/-νες και ο χρόνος περνάει γρήγορα.</a:t>
            </a:r>
            <a:endParaRPr b="1" sz="1100">
              <a:solidFill>
                <a:srgbClr val="080301"/>
              </a:solidFill>
            </a:endParaRPr>
          </a:p>
        </p:txBody>
      </p:sp>
      <p:sp>
        <p:nvSpPr>
          <p:cNvPr id="162" name="Google Shape;16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Αναφέρετε τα ακόλουθα παραδείγματα: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Προσωπικό επίπεδο: </a:t>
            </a:r>
            <a:r>
              <a:rPr lang="en-US" sz="1100">
                <a:solidFill>
                  <a:srgbClr val="080301"/>
                </a:solidFill>
              </a:rPr>
              <a:t>Να μοιράζεστε εμπειρίες και χιούμορ με τους/τις συναδέλφους σας πίνοντας έναν καφέ μετά από μια κουραστική μέρα στο σχολείο.</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Επαγγελματικό επίπεδο: </a:t>
            </a:r>
            <a:r>
              <a:rPr lang="en-US" sz="1100">
                <a:solidFill>
                  <a:srgbClr val="080301"/>
                </a:solidFill>
              </a:rPr>
              <a:t>Να συνεργάζεστε με έναν/μια συνάδελφο εκπαιδευτικό ή να βοηθάτε έναν/μια μαθητή/-τρια που αντιμετωπίζει δυσκολίες να ανακτήσει την αυτοπεποίθησή του/της μέσω της ενθάρρυνσης.</a:t>
            </a:r>
            <a:endParaRPr b="1" sz="1100">
              <a:solidFill>
                <a:srgbClr val="080301"/>
              </a:solidFill>
            </a:endParaRPr>
          </a:p>
        </p:txBody>
      </p:sp>
      <p:sp>
        <p:nvSpPr>
          <p:cNvPr id="170" name="Google Shape;1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Αναφέρετε τα ακόλουθα παραδείγματα: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Προσωπικό επίπεδο: </a:t>
            </a:r>
            <a:r>
              <a:rPr lang="en-US" sz="1100">
                <a:solidFill>
                  <a:srgbClr val="080301"/>
                </a:solidFill>
              </a:rPr>
              <a:t>Να συμμετάσχετε εθελοντικά σε μια σχολική εκδήλωση ή να καθοδηγήσετε έναν/μια νέο/-α εκπαιδευτικό και να τον/τη δείτε να αποκτά αυτοπεποίθηση.</a:t>
            </a:r>
            <a:endParaRPr sz="1100">
              <a:solidFill>
                <a:srgbClr val="AA87FF"/>
              </a:solidFill>
            </a:endParaRPr>
          </a:p>
          <a:p>
            <a:pPr indent="-298450" lvl="0" marL="457200" rtl="0" algn="l">
              <a:lnSpc>
                <a:spcPct val="107000"/>
              </a:lnSpc>
              <a:spcBef>
                <a:spcPts val="0"/>
              </a:spcBef>
              <a:spcAft>
                <a:spcPts val="1200"/>
              </a:spcAft>
              <a:buClr>
                <a:srgbClr val="AA87FF"/>
              </a:buClr>
              <a:buSzPts val="1100"/>
              <a:buFont typeface="Calibri"/>
              <a:buChar char="●"/>
            </a:pPr>
            <a:r>
              <a:rPr b="1" lang="en-US" sz="1100">
                <a:solidFill>
                  <a:srgbClr val="080301"/>
                </a:solidFill>
              </a:rPr>
              <a:t>Επαγγελματικό επίπεδο: </a:t>
            </a:r>
            <a:r>
              <a:rPr lang="en-US" sz="1100">
                <a:solidFill>
                  <a:srgbClr val="080301"/>
                </a:solidFill>
              </a:rPr>
              <a:t>Να αναγνωρίσετε ότι η διδασκαλία σας συμβάλλει στη διαμόρφωση της ζωής των μαθητών/-τριών και στη μελλοντική τους επιτυχία.</a:t>
            </a:r>
            <a:endParaRPr b="1" sz="1100">
              <a:solidFill>
                <a:srgbClr val="080301"/>
              </a:solidFill>
            </a:endParaRPr>
          </a:p>
        </p:txBody>
      </p:sp>
      <p:sp>
        <p:nvSpPr>
          <p:cNvPr id="178" name="Google Shape;1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t>Αναφέρετε τα ακόλουθα παραδείγματα: </a:t>
            </a:r>
            <a:endParaRPr b="1" sz="1100">
              <a:solidFill>
                <a:srgbClr val="080301"/>
              </a:solidFill>
            </a:endParaRPr>
          </a:p>
          <a:p>
            <a:pPr indent="-298450" lvl="0" marL="457200" rtl="0" algn="l">
              <a:lnSpc>
                <a:spcPct val="107000"/>
              </a:lnSpc>
              <a:spcBef>
                <a:spcPts val="1200"/>
              </a:spcBef>
              <a:spcAft>
                <a:spcPts val="0"/>
              </a:spcAft>
              <a:buClr>
                <a:srgbClr val="AA87FF"/>
              </a:buClr>
              <a:buSzPts val="1100"/>
              <a:buFont typeface="Calibri"/>
              <a:buChar char="●"/>
            </a:pPr>
            <a:r>
              <a:rPr b="1" lang="en-US" sz="1100">
                <a:solidFill>
                  <a:srgbClr val="080301"/>
                </a:solidFill>
              </a:rPr>
              <a:t>Προσωπικό επίπεδο: </a:t>
            </a:r>
            <a:r>
              <a:rPr lang="en-US" sz="1100">
                <a:solidFill>
                  <a:srgbClr val="080301"/>
                </a:solidFill>
              </a:rPr>
              <a:t>Να ολοκληρώσετε ένα πρόγραμμα επαγγελματικής ανάπτυξης ή να ισορροπήσετε με επιτυχία τη διδασκαλία με τις οικογενειακές σας ευθύνες.</a:t>
            </a:r>
            <a:endParaRPr sz="1100">
              <a:solidFill>
                <a:srgbClr val="AA87FF"/>
              </a:solidFill>
            </a:endParaRPr>
          </a:p>
          <a:p>
            <a:pPr indent="-298450" lvl="0" marL="457200" rtl="0" algn="l">
              <a:lnSpc>
                <a:spcPct val="107000"/>
              </a:lnSpc>
              <a:spcBef>
                <a:spcPts val="0"/>
              </a:spcBef>
              <a:spcAft>
                <a:spcPts val="0"/>
              </a:spcAft>
              <a:buClr>
                <a:srgbClr val="AA87FF"/>
              </a:buClr>
              <a:buSzPts val="1100"/>
              <a:buFont typeface="Calibri"/>
              <a:buChar char="●"/>
            </a:pPr>
            <a:r>
              <a:rPr b="1" lang="en-US" sz="1100">
                <a:solidFill>
                  <a:srgbClr val="080301"/>
                </a:solidFill>
              </a:rPr>
              <a:t>Επαγγελματικό επίπεδο: </a:t>
            </a:r>
            <a:r>
              <a:rPr lang="en-US" sz="1100">
                <a:solidFill>
                  <a:srgbClr val="080301"/>
                </a:solidFill>
              </a:rPr>
              <a:t>Να βλέπετε τους/τις μαθήτριες/-τριές σας να πετυχαίνουν έναν μαθησιακό στόχο, να βελτιώνουν τη συμπεριφορά τους ή να δείχνουν υπερηφάνεια για τη δουλειά τους χάρη στην καθοδήγησή σας.</a:t>
            </a:r>
            <a:endParaRPr sz="1100">
              <a:solidFill>
                <a:srgbClr val="080301"/>
              </a:solidFill>
            </a:endParaRPr>
          </a:p>
          <a:p>
            <a:pPr indent="0" lvl="0" marL="0" rtl="0" algn="l">
              <a:lnSpc>
                <a:spcPct val="107000"/>
              </a:lnSpc>
              <a:spcBef>
                <a:spcPts val="1200"/>
              </a:spcBef>
              <a:spcAft>
                <a:spcPts val="1200"/>
              </a:spcAft>
              <a:buSzPts val="1400"/>
              <a:buNone/>
            </a:pPr>
            <a:r>
              <a:rPr lang="en-US" sz="1100">
                <a:solidFill>
                  <a:srgbClr val="080301"/>
                </a:solidFill>
              </a:rPr>
              <a:t>Καθώς προχωράτε στην ενότητα, θα δείτε πώς κάθε στοιχείο συνδέεται με τις ψηφιακές εμπειρίες και πώς το </a:t>
            </a:r>
            <a:r>
              <a:rPr b="1" lang="en-US" sz="1100">
                <a:solidFill>
                  <a:srgbClr val="080301"/>
                </a:solidFill>
              </a:rPr>
              <a:t>Πλαίσιο PERMA-Digital </a:t>
            </a:r>
            <a:r>
              <a:rPr lang="en-US" sz="1100">
                <a:solidFill>
                  <a:srgbClr val="080301"/>
                </a:solidFill>
              </a:rPr>
              <a:t>βοηθά εσάς και τους/τις μαθήτριες/-τριές σας να αναπτυχθείτε τόσο σε διαδικτυακά όσο και σε μη διαδικτυακά μαθησιακά περιβάλλοντα.</a:t>
            </a:r>
            <a:endParaRPr sz="1100">
              <a:solidFill>
                <a:srgbClr val="080301"/>
              </a:solidFill>
            </a:endParaRPr>
          </a:p>
        </p:txBody>
      </p:sp>
      <p:sp>
        <p:nvSpPr>
          <p:cNvPr id="186" name="Google Shape;1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100"/>
              <a:buNone/>
            </a:pPr>
            <a:r>
              <a:rPr lang="en-US" sz="1100">
                <a:solidFill>
                  <a:srgbClr val="080301"/>
                </a:solidFill>
              </a:rPr>
              <a:t>ΠΡΙΝ ΔΕΙΞΕΤΕ ΤΟΝ ΠΙΝΑΚΑ</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Προτού εξετάσετε πώς τα στοιχεία PERMA εμφανίζονται στην καθημερινή ζωή, ας δούμε το καθένα από αυτά μέσα από τρεις (3) οπτικές γωνίες: ψυχολογική, συμπεριφορική και συναισθηματική.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Αυτό θα σας δώσει μια σαφή εικόνα του πώς η ευημερία αυξάνεται μέσω των σκέψεων, των ενεργειών και των συναισθηματικών εμπειριών σας. Θα σας βοηθήσει επίσης να δείτε τι μπορείτε </a:t>
            </a:r>
            <a:r>
              <a:rPr b="1" lang="en-US" sz="1100">
                <a:solidFill>
                  <a:srgbClr val="080301"/>
                </a:solidFill>
              </a:rPr>
              <a:t>να εφαρμόσετε άμεσα στη δική σας ζωή και στη δουλειά σας με τους/τις μαθήτριες/-τριες.</a:t>
            </a:r>
            <a:endParaRPr sz="1100"/>
          </a:p>
          <a:p>
            <a:pPr indent="0" lvl="0" marL="0" rtl="0" algn="l">
              <a:lnSpc>
                <a:spcPct val="107000"/>
              </a:lnSpc>
              <a:spcBef>
                <a:spcPts val="1200"/>
              </a:spcBef>
              <a:spcAft>
                <a:spcPts val="0"/>
              </a:spcAft>
              <a:buClr>
                <a:schemeClr val="dk1"/>
              </a:buClr>
              <a:buSzPts val="1100"/>
              <a:buFont typeface="Arial"/>
              <a:buNone/>
            </a:pPr>
            <a:r>
              <a:rPr lang="en-US" sz="1100">
                <a:solidFill>
                  <a:srgbClr val="080301"/>
                </a:solidFill>
              </a:rPr>
              <a:t>Ζητήστε από τους/τις εκπαιδευτικούς να διαβάσουν τα παραδείγματα για κάθε πυλώνα και να σκεφτούν τρόπους για να αναπτύξουν αυτά τα στοιχεία στην καθημερινή τους ρουτίνα. Χρησιμοποιήστε μια ερώτηση για να ξεκινήσετε, όπως: </a:t>
            </a:r>
            <a:r>
              <a:rPr b="1" i="1" lang="en-US" sz="1100">
                <a:solidFill>
                  <a:srgbClr val="080301"/>
                </a:solidFill>
              </a:rPr>
              <a:t>Τι καλλιεργεί θετικά συναισθήματα για μένα; </a:t>
            </a:r>
            <a:endParaRPr b="1" i="1"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 Για να καθοδηγήσετε τη σκέψη τους, αναφέρετε τα εξής:</a:t>
            </a:r>
            <a:br>
              <a:rPr lang="en-US" sz="1100">
                <a:solidFill>
                  <a:srgbClr val="080301"/>
                </a:solidFill>
              </a:rPr>
            </a:br>
            <a:r>
              <a:rPr lang="en-US" sz="1100">
                <a:solidFill>
                  <a:srgbClr val="080301"/>
                </a:solidFill>
              </a:rPr>
              <a:t> • Ολοκληρώστε την ημέρα σας γράφοντας τρία (3) συγκεκριμένα πράγματα που σας έφεραν χαρά.</a:t>
            </a:r>
            <a:br>
              <a:rPr lang="en-US" sz="1100">
                <a:solidFill>
                  <a:srgbClr val="080301"/>
                </a:solidFill>
              </a:rPr>
            </a:br>
            <a:r>
              <a:rPr lang="en-US" sz="1100">
                <a:solidFill>
                  <a:srgbClr val="080301"/>
                </a:solidFill>
              </a:rPr>
              <a:t> • Σταματήστε και απολαύστε μια θετική στιγμή για τουλάχιστον δέκα (10) δευτερόλεπτα όταν συμβαίνει.</a:t>
            </a:r>
            <a:br>
              <a:rPr lang="en-US" sz="1100">
                <a:solidFill>
                  <a:srgbClr val="080301"/>
                </a:solidFill>
              </a:rPr>
            </a:br>
            <a:r>
              <a:rPr lang="en-US" sz="1100">
                <a:solidFill>
                  <a:srgbClr val="080301"/>
                </a:solidFill>
              </a:rPr>
              <a:t> • Αφιερώστε λίγα λεπτά στη φύση, την τέχνη ή σε εμπνευσμένες ιστορίες για να προκαλέσετε δέος.</a:t>
            </a:r>
            <a:endParaRPr sz="1100">
              <a:solidFill>
                <a:srgbClr val="080301"/>
              </a:solidFill>
            </a:endParaRPr>
          </a:p>
          <a:p>
            <a:pPr indent="0" lvl="0" marL="0" rtl="0" algn="l">
              <a:lnSpc>
                <a:spcPct val="100000"/>
              </a:lnSpc>
              <a:spcBef>
                <a:spcPts val="1200"/>
              </a:spcBef>
              <a:spcAft>
                <a:spcPts val="0"/>
              </a:spcAft>
              <a:buSzPts val="1100"/>
              <a:buNone/>
            </a:pPr>
            <a:r>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ΜΕΤΑ</a:t>
            </a:r>
            <a:endParaRPr sz="1100">
              <a:solidFill>
                <a:srgbClr val="080301"/>
              </a:solidFill>
            </a:endParaRPr>
          </a:p>
          <a:p>
            <a:pPr indent="0" lvl="0" marL="0" rtl="0" algn="l">
              <a:lnSpc>
                <a:spcPct val="100000"/>
              </a:lnSpc>
              <a:spcBef>
                <a:spcPts val="1200"/>
              </a:spcBef>
              <a:spcAft>
                <a:spcPts val="1200"/>
              </a:spcAft>
              <a:buClr>
                <a:schemeClr val="dk1"/>
              </a:buClr>
              <a:buSzPts val="1100"/>
              <a:buFont typeface="Arial"/>
              <a:buNone/>
            </a:pPr>
            <a:r>
              <a:rPr lang="en-US" sz="1100">
                <a:solidFill>
                  <a:srgbClr val="080301"/>
                </a:solidFill>
              </a:rPr>
              <a:t>Δείξτε τον πίνακα.</a:t>
            </a:r>
            <a:endParaRPr sz="1100">
              <a:solidFill>
                <a:srgbClr val="080301"/>
              </a:solidFill>
            </a:endParaRPr>
          </a:p>
        </p:txBody>
      </p:sp>
      <p:sp>
        <p:nvSpPr>
          <p:cNvPr id="194" name="Google Shape;19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 name="Google Shape;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0" marL="457200" rtl="0" algn="l">
              <a:lnSpc>
                <a:spcPct val="107000"/>
              </a:lnSpc>
              <a:spcBef>
                <a:spcPts val="1200"/>
              </a:spcBef>
              <a:spcAft>
                <a:spcPts val="0"/>
              </a:spcAft>
              <a:buSzPts val="1300"/>
              <a:buChar char="-"/>
            </a:pPr>
            <a:r>
              <a:rPr lang="en-US" sz="1100"/>
              <a:t>Μοιράστε το φύλλο δραστηριοτήτων «Θέμα: Αξιολόγηση των Προσωπικών σας Εμπειριών».</a:t>
            </a:r>
            <a:endParaRPr sz="1100"/>
          </a:p>
          <a:p>
            <a:pPr indent="-298450" lvl="0" marL="457200" rtl="0" algn="l">
              <a:lnSpc>
                <a:spcPct val="107000"/>
              </a:lnSpc>
              <a:spcBef>
                <a:spcPts val="0"/>
              </a:spcBef>
              <a:spcAft>
                <a:spcPts val="0"/>
              </a:spcAft>
              <a:buSzPts val="1100"/>
              <a:buChar char="-"/>
            </a:pPr>
            <a:r>
              <a:rPr lang="en-US" sz="1100"/>
              <a:t>Ζητήστε από τους/τις εκπαιδευτικούς να χρησιμοποιήσουν τον πίνακα από το φύλλο δραστηριοτήτων ως οδηγό για τον αναστοχασμό τους (ο πίνακας βρίσκεται επίσης εδώ ως αναφορά για τον/την εκπαιδευτή/-τρια).</a:t>
            </a:r>
            <a:endParaRPr sz="1100"/>
          </a:p>
        </p:txBody>
      </p:sp>
      <p:sp>
        <p:nvSpPr>
          <p:cNvPr id="208" name="Google Shape;20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7000"/>
              </a:lnSpc>
              <a:spcBef>
                <a:spcPts val="1200"/>
              </a:spcBef>
              <a:spcAft>
                <a:spcPts val="0"/>
              </a:spcAft>
              <a:buSzPts val="1100"/>
              <a:buChar char="-"/>
            </a:pPr>
            <a:r>
              <a:rPr lang="en-US" sz="1100"/>
              <a:t>Παρακολουθήστε αυτό το βίντεο ως εισαγωγή.</a:t>
            </a:r>
            <a:endParaRPr sz="1100"/>
          </a:p>
        </p:txBody>
      </p:sp>
      <p:sp>
        <p:nvSpPr>
          <p:cNvPr id="221" name="Google Shape;2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29" name="Google Shape;22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37" name="Google Shape;23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45" name="Google Shape;2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52" name="Google Shape;25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1200"/>
              </a:spcBef>
              <a:spcAft>
                <a:spcPts val="1200"/>
              </a:spcAft>
              <a:buSzPts val="1400"/>
              <a:buNone/>
            </a:pPr>
            <a:r>
              <a:t/>
            </a:r>
            <a:endParaRPr sz="1100"/>
          </a:p>
        </p:txBody>
      </p:sp>
      <p:sp>
        <p:nvSpPr>
          <p:cNvPr id="259" name="Google Shape;25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rPr lang="en-US" sz="1100"/>
              <a:t>Μοιράστε το χαρτί με τον πίνακα στους/στις εκπαιδευτικούς.</a:t>
            </a:r>
            <a:endParaRPr sz="1100"/>
          </a:p>
        </p:txBody>
      </p:sp>
      <p:sp>
        <p:nvSpPr>
          <p:cNvPr id="267" name="Google Shape;26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07000"/>
              </a:lnSpc>
              <a:spcBef>
                <a:spcPts val="1200"/>
              </a:spcBef>
              <a:spcAft>
                <a:spcPts val="0"/>
              </a:spcAft>
              <a:buClr>
                <a:schemeClr val="dk1"/>
              </a:buClr>
              <a:buSzPts val="1100"/>
              <a:buChar char="-"/>
            </a:pPr>
            <a:r>
              <a:rPr lang="en-US" sz="1100"/>
              <a:t>Παρακολουθήστε αυτό το βίντεο ως εισαγωγή.</a:t>
            </a:r>
            <a:endParaRPr sz="1100"/>
          </a:p>
        </p:txBody>
      </p:sp>
      <p:sp>
        <p:nvSpPr>
          <p:cNvPr id="275" name="Google Shape;2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100"/>
          </a:p>
        </p:txBody>
      </p:sp>
      <p:sp>
        <p:nvSpPr>
          <p:cNvPr id="283" name="Google Shape;28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b="1" lang="en-US" sz="1100" u="sng"/>
              <a:t>Μετάφραση Εικόνας:</a:t>
            </a:r>
            <a:br>
              <a:rPr lang="en-US" sz="1100"/>
            </a:br>
            <a:br>
              <a:rPr lang="en-US" sz="1100"/>
            </a:br>
            <a:r>
              <a:rPr b="1" lang="en-US" sz="1100"/>
              <a:t>Αυτορρύθμιση: </a:t>
            </a:r>
            <a:r>
              <a:rPr lang="en-US" sz="1100"/>
              <a:t>Διαχείριση συναισθημάτων, σκέψεων και συμπεριφορών σε διαφορετικές καταστάσεις.</a:t>
            </a:r>
            <a:endParaRPr sz="1100"/>
          </a:p>
          <a:p>
            <a:pPr indent="0" lvl="0" marL="0" rtl="0" algn="l">
              <a:lnSpc>
                <a:spcPct val="107000"/>
              </a:lnSpc>
              <a:spcBef>
                <a:spcPts val="800"/>
              </a:spcBef>
              <a:spcAft>
                <a:spcPts val="0"/>
              </a:spcAft>
              <a:buSzPts val="1400"/>
              <a:buNone/>
            </a:pPr>
            <a:r>
              <a:t/>
            </a:r>
            <a:endParaRPr sz="1100"/>
          </a:p>
          <a:p>
            <a:pPr indent="0" lvl="0" marL="0" rtl="0" algn="l">
              <a:lnSpc>
                <a:spcPct val="107000"/>
              </a:lnSpc>
              <a:spcBef>
                <a:spcPts val="800"/>
              </a:spcBef>
              <a:spcAft>
                <a:spcPts val="0"/>
              </a:spcAft>
              <a:buSzPts val="1400"/>
              <a:buNone/>
            </a:pPr>
            <a:r>
              <a:rPr b="1" lang="en-US" sz="1100"/>
              <a:t>Ευελιξία: </a:t>
            </a:r>
            <a:r>
              <a:rPr lang="en-US" sz="1100"/>
              <a:t>Προσαρμογή στην αλλαγή και διαχείριση της αβεβαιότητας.</a:t>
            </a:r>
            <a:endParaRPr sz="1100"/>
          </a:p>
          <a:p>
            <a:pPr indent="0" lvl="0" marL="0" rtl="0" algn="l">
              <a:lnSpc>
                <a:spcPct val="107000"/>
              </a:lnSpc>
              <a:spcBef>
                <a:spcPts val="800"/>
              </a:spcBef>
              <a:spcAft>
                <a:spcPts val="0"/>
              </a:spcAft>
              <a:buSzPts val="1400"/>
              <a:buNone/>
            </a:pPr>
            <a:r>
              <a:t/>
            </a:r>
            <a:endParaRPr sz="1100"/>
          </a:p>
          <a:p>
            <a:pPr indent="0" lvl="0" marL="0" rtl="0" algn="l">
              <a:lnSpc>
                <a:spcPct val="107000"/>
              </a:lnSpc>
              <a:spcBef>
                <a:spcPts val="800"/>
              </a:spcBef>
              <a:spcAft>
                <a:spcPts val="0"/>
              </a:spcAft>
              <a:buSzPts val="1400"/>
              <a:buNone/>
            </a:pPr>
            <a:r>
              <a:rPr b="1" lang="en-US" sz="1100"/>
              <a:t>Ευημερία: </a:t>
            </a:r>
            <a:r>
              <a:rPr lang="en-US" sz="1100"/>
              <a:t>Προώθηση της σωματικής, ψυχικής και συναισθηματικής υγείας.</a:t>
            </a:r>
            <a:endParaRPr/>
          </a:p>
          <a:p>
            <a:pPr indent="0" lvl="0" marL="0" rtl="0" algn="l">
              <a:lnSpc>
                <a:spcPct val="107000"/>
              </a:lnSpc>
              <a:spcBef>
                <a:spcPts val="800"/>
              </a:spcBef>
              <a:spcAft>
                <a:spcPts val="0"/>
              </a:spcAft>
              <a:buSzPts val="1400"/>
              <a:buNone/>
            </a:pPr>
            <a:r>
              <a:t/>
            </a:r>
            <a:endParaRPr sz="1100"/>
          </a:p>
          <a:p>
            <a:pPr indent="0" lvl="0" marL="0" rtl="0" algn="l">
              <a:lnSpc>
                <a:spcPct val="107000"/>
              </a:lnSpc>
              <a:spcBef>
                <a:spcPts val="800"/>
              </a:spcBef>
              <a:spcAft>
                <a:spcPts val="0"/>
              </a:spcAft>
              <a:buSzPts val="1400"/>
              <a:buNone/>
            </a:pPr>
            <a:r>
              <a:rPr b="1" lang="en-US" sz="1100"/>
              <a:t>Ενσυναίσθηση: </a:t>
            </a:r>
            <a:r>
              <a:rPr lang="en-US" sz="1100"/>
              <a:t>Κατανόηση και μοίρασμα των συναισθημάτων των άλλων.</a:t>
            </a:r>
            <a:br>
              <a:rPr lang="en-US" sz="1100"/>
            </a:br>
            <a:br>
              <a:rPr lang="en-US" sz="1100"/>
            </a:br>
            <a:r>
              <a:rPr b="1" lang="en-US" sz="1100"/>
              <a:t>Επικοινωνία: </a:t>
            </a:r>
            <a:r>
              <a:rPr lang="en-US" sz="1100"/>
              <a:t>Έκφραση με σαφήνεια και ενεργητική ακρόαση.</a:t>
            </a:r>
            <a:endParaRPr/>
          </a:p>
          <a:p>
            <a:pPr indent="0" lvl="0" marL="0" rtl="0" algn="l">
              <a:lnSpc>
                <a:spcPct val="107000"/>
              </a:lnSpc>
              <a:spcBef>
                <a:spcPts val="800"/>
              </a:spcBef>
              <a:spcAft>
                <a:spcPts val="0"/>
              </a:spcAft>
              <a:buSzPts val="1400"/>
              <a:buNone/>
            </a:pPr>
            <a:r>
              <a:t/>
            </a:r>
            <a:endParaRPr sz="1100"/>
          </a:p>
          <a:p>
            <a:pPr indent="0" lvl="0" marL="0" rtl="0" algn="l">
              <a:lnSpc>
                <a:spcPct val="107000"/>
              </a:lnSpc>
              <a:spcBef>
                <a:spcPts val="800"/>
              </a:spcBef>
              <a:spcAft>
                <a:spcPts val="0"/>
              </a:spcAft>
              <a:buSzPts val="1400"/>
              <a:buNone/>
            </a:pPr>
            <a:r>
              <a:rPr b="1" lang="en-US" sz="1100"/>
              <a:t>Συνεργασία: </a:t>
            </a:r>
            <a:r>
              <a:rPr lang="en-US" sz="1100"/>
              <a:t>Αποτελεσματική συνεργασία με άλλα άτομα για την επίτευξη κοινών στόχων.</a:t>
            </a:r>
            <a:endParaRPr/>
          </a:p>
          <a:p>
            <a:pPr indent="0" lvl="0" marL="0" rtl="0" algn="l">
              <a:lnSpc>
                <a:spcPct val="107000"/>
              </a:lnSpc>
              <a:spcBef>
                <a:spcPts val="800"/>
              </a:spcBef>
              <a:spcAft>
                <a:spcPts val="0"/>
              </a:spcAft>
              <a:buSzPts val="1400"/>
              <a:buNone/>
            </a:pPr>
            <a:r>
              <a:t/>
            </a:r>
            <a:endParaRPr sz="1100"/>
          </a:p>
          <a:p>
            <a:pPr indent="0" lvl="0" marL="0" rtl="0" algn="l">
              <a:lnSpc>
                <a:spcPct val="107000"/>
              </a:lnSpc>
              <a:spcBef>
                <a:spcPts val="800"/>
              </a:spcBef>
              <a:spcAft>
                <a:spcPts val="0"/>
              </a:spcAft>
              <a:buSzPts val="1400"/>
              <a:buNone/>
            </a:pPr>
            <a:r>
              <a:rPr b="1" lang="en-US" sz="1100"/>
              <a:t>Διαχείριση της Μάθησης: </a:t>
            </a:r>
            <a:r>
              <a:rPr lang="en-US" sz="1100"/>
              <a:t>Παρακολούθηση και αναθεώρηση της προσωπικής μάθησης.</a:t>
            </a:r>
            <a:endParaRPr/>
          </a:p>
          <a:p>
            <a:pPr indent="0" lvl="0" marL="0" rtl="0" algn="l">
              <a:lnSpc>
                <a:spcPct val="107000"/>
              </a:lnSpc>
              <a:spcBef>
                <a:spcPts val="800"/>
              </a:spcBef>
              <a:spcAft>
                <a:spcPts val="0"/>
              </a:spcAft>
              <a:buSzPts val="1400"/>
              <a:buNone/>
            </a:pPr>
            <a:r>
              <a:t/>
            </a:r>
            <a:endParaRPr sz="1100"/>
          </a:p>
          <a:p>
            <a:pPr indent="0" lvl="0" marL="0" rtl="0" algn="l">
              <a:lnSpc>
                <a:spcPct val="107000"/>
              </a:lnSpc>
              <a:spcBef>
                <a:spcPts val="800"/>
              </a:spcBef>
              <a:spcAft>
                <a:spcPts val="800"/>
              </a:spcAft>
              <a:buSzPts val="1400"/>
              <a:buNone/>
            </a:pPr>
            <a:r>
              <a:t/>
            </a:r>
            <a:endParaRPr sz="1100"/>
          </a:p>
        </p:txBody>
      </p:sp>
      <p:sp>
        <p:nvSpPr>
          <p:cNvPr id="290" name="Google Shape;29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400"/>
              <a:buNone/>
            </a:pPr>
            <a:r>
              <a:t/>
            </a:r>
            <a:endParaRPr sz="1100"/>
          </a:p>
        </p:txBody>
      </p:sp>
      <p:sp>
        <p:nvSpPr>
          <p:cNvPr id="299" name="Google Shape;2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400"/>
              <a:buNone/>
            </a:pPr>
            <a:r>
              <a:rPr lang="en-US" sz="1100">
                <a:solidFill>
                  <a:srgbClr val="080301"/>
                </a:solidFill>
                <a:latin typeface="Arial"/>
                <a:ea typeface="Arial"/>
                <a:cs typeface="Arial"/>
                <a:sym typeface="Arial"/>
              </a:rPr>
              <a:t>Πρόσθετες πληροφορίες που θα μπορούσατε να αναφέρετε:</a:t>
            </a:r>
            <a:endParaRPr sz="1100">
              <a:solidFill>
                <a:srgbClr val="080301"/>
              </a:solidFill>
              <a:latin typeface="Arial"/>
              <a:ea typeface="Arial"/>
              <a:cs typeface="Arial"/>
              <a:sym typeface="Arial"/>
            </a:endParaRPr>
          </a:p>
          <a:p>
            <a:pPr indent="-292100" lvl="0" marL="457200" rtl="0" algn="l">
              <a:lnSpc>
                <a:spcPct val="107000"/>
              </a:lnSpc>
              <a:spcBef>
                <a:spcPts val="1200"/>
              </a:spcBef>
              <a:spcAft>
                <a:spcPts val="0"/>
              </a:spcAft>
              <a:buClr>
                <a:srgbClr val="080301"/>
              </a:buClr>
              <a:buSzPts val="1000"/>
              <a:buFont typeface="Arial"/>
              <a:buChar char="●"/>
            </a:pPr>
            <a:r>
              <a:rPr lang="en-US" sz="1000">
                <a:solidFill>
                  <a:srgbClr val="080301"/>
                </a:solidFill>
                <a:latin typeface="Arial"/>
                <a:ea typeface="Arial"/>
                <a:cs typeface="Arial"/>
                <a:sym typeface="Arial"/>
              </a:rPr>
              <a:t>Το LifeComp βοηθά τους/τις εκπαιδευτικούς και τους/τις μαθήτριες/-τριες να καλλιεργήσουν την αυτογνωσία, την ενσυναίσθηση και την ανθεκτικότητα, ιδιότητες που είναι απαραίτητες για τη </a:t>
            </a:r>
            <a:r>
              <a:rPr b="1" lang="en-US" sz="1000">
                <a:solidFill>
                  <a:srgbClr val="080301"/>
                </a:solidFill>
                <a:latin typeface="Arial"/>
                <a:ea typeface="Arial"/>
                <a:cs typeface="Arial"/>
                <a:sym typeface="Arial"/>
              </a:rPr>
              <a:t>διατήρηση</a:t>
            </a:r>
            <a:r>
              <a:rPr lang="en-US" sz="1000">
                <a:solidFill>
                  <a:srgbClr val="080301"/>
                </a:solidFill>
                <a:latin typeface="Arial"/>
                <a:ea typeface="Arial"/>
                <a:cs typeface="Arial"/>
                <a:sym typeface="Arial"/>
              </a:rPr>
              <a:t> </a:t>
            </a:r>
            <a:r>
              <a:rPr b="1" lang="en-US" sz="1000">
                <a:solidFill>
                  <a:srgbClr val="080301"/>
                </a:solidFill>
                <a:latin typeface="Arial"/>
                <a:ea typeface="Arial"/>
                <a:cs typeface="Arial"/>
                <a:sym typeface="Arial"/>
              </a:rPr>
              <a:t>της ψηφιακής ευημερίας και των θετικών σχέσεων </a:t>
            </a:r>
            <a:r>
              <a:rPr lang="en-US" sz="1000">
                <a:solidFill>
                  <a:srgbClr val="080301"/>
                </a:solidFill>
                <a:latin typeface="Arial"/>
                <a:ea typeface="Arial"/>
                <a:cs typeface="Arial"/>
                <a:sym typeface="Arial"/>
              </a:rPr>
              <a:t>σε συνδεδεμένα περιβάλλοντα.</a:t>
            </a:r>
            <a:endParaRPr sz="1000">
              <a:solidFill>
                <a:srgbClr val="080301"/>
              </a:solidFill>
              <a:latin typeface="Arial"/>
              <a:ea typeface="Arial"/>
              <a:cs typeface="Arial"/>
              <a:sym typeface="Arial"/>
            </a:endParaRPr>
          </a:p>
          <a:p>
            <a:pPr indent="-298450" lvl="0" marL="457200" rtl="0" algn="l">
              <a:lnSpc>
                <a:spcPct val="107000"/>
              </a:lnSpc>
              <a:spcBef>
                <a:spcPts val="0"/>
              </a:spcBef>
              <a:spcAft>
                <a:spcPts val="0"/>
              </a:spcAft>
              <a:buClr>
                <a:srgbClr val="080301"/>
              </a:buClr>
              <a:buSzPts val="1100"/>
              <a:buFont typeface="Arial"/>
              <a:buChar char="●"/>
            </a:pPr>
            <a:r>
              <a:rPr lang="en-US" sz="1100">
                <a:solidFill>
                  <a:srgbClr val="080301"/>
                </a:solidFill>
                <a:latin typeface="Arial"/>
                <a:ea typeface="Arial"/>
                <a:cs typeface="Arial"/>
                <a:sym typeface="Arial"/>
              </a:rPr>
              <a:t>Ο Γραμματισμός Πληροφοριών και Δεδομένων (DigComp) μπορεί να συνδυαστεί με τη Μεταγνωστική Ικανότητα (LifeComp) και, πιο συγκεκριμένα, με την Κριτική Σκέψη. Για παράδειγμα, ζητήστε από τους/τις μαθήτριες/-τριές σας να επιλέξουν κατάλληλες και αξιόπιστες πηγές για την έκθεσή τους.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10" name="Google Shape;31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US" sz="1100"/>
              <a:t>Μοιράστε το χαρτί με τον πίνακα στους/στις εκπαιδευτικούς.</a:t>
            </a:r>
            <a:br>
              <a:rPr lang="en-US" sz="1100"/>
            </a:br>
            <a:br>
              <a:rPr lang="en-US" sz="1100"/>
            </a:br>
            <a:r>
              <a:rPr b="1" lang="en-US" sz="1100" u="sng"/>
              <a:t>Μετάφραση εικόνας:</a:t>
            </a:r>
            <a:br>
              <a:rPr lang="en-US" sz="1100"/>
            </a:br>
            <a:br>
              <a:rPr lang="en-US" sz="1100"/>
            </a:br>
            <a:r>
              <a:rPr b="1" lang="en-US" sz="1100"/>
              <a:t>Πλαίσιο LifeComp</a:t>
            </a:r>
            <a:br>
              <a:rPr lang="en-US" sz="1100"/>
            </a:br>
            <a:br>
              <a:rPr lang="en-US" sz="1100"/>
            </a:br>
            <a:r>
              <a:rPr lang="en-US" sz="1100"/>
              <a:t>Προσωπικός τομέας: </a:t>
            </a:r>
            <a:r>
              <a:rPr i="1" lang="en-US" sz="1100"/>
              <a:t>Χρησιμοποιώ ένα ημερολόγιο αναστοχασμού για να προσδιορίσω τα δυνατά και αδύνατα σημεία μου όσον αφορά τη διδασκαλία μου.</a:t>
            </a:r>
            <a:br>
              <a:rPr i="1" lang="en-US" sz="1100"/>
            </a:br>
            <a:br>
              <a:rPr i="1" lang="en-US" sz="1100"/>
            </a:br>
            <a:r>
              <a:rPr lang="en-US" sz="1100"/>
              <a:t>Κοινωνικός τομέας:</a:t>
            </a:r>
            <a:br>
              <a:rPr lang="en-US" sz="1100"/>
            </a:br>
            <a:br>
              <a:rPr lang="en-US" sz="1100"/>
            </a:br>
            <a:r>
              <a:rPr lang="en-US" sz="1100"/>
              <a:t>Μεταγνωστικός τομέας: </a:t>
            </a:r>
            <a:endParaRPr sz="1100"/>
          </a:p>
          <a:p>
            <a:pPr indent="0" lvl="0" marL="0" rtl="0" algn="l">
              <a:lnSpc>
                <a:spcPct val="107000"/>
              </a:lnSpc>
              <a:spcBef>
                <a:spcPts val="1400"/>
              </a:spcBef>
              <a:spcAft>
                <a:spcPts val="0"/>
              </a:spcAft>
              <a:buSzPts val="1400"/>
              <a:buNone/>
            </a:pPr>
            <a:r>
              <a:t/>
            </a:r>
            <a:endParaRPr sz="11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400"/>
              <a:buNone/>
            </a:pPr>
            <a:r>
              <a:t/>
            </a:r>
            <a:endParaRPr sz="1100"/>
          </a:p>
        </p:txBody>
      </p:sp>
      <p:sp>
        <p:nvSpPr>
          <p:cNvPr id="318" name="Google Shape;31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400"/>
              <a:buNone/>
            </a:pPr>
            <a:r>
              <a:rPr lang="en-US" sz="1100"/>
              <a:t>Μοιράστε το χαρτί με τον πίνακα στους/στις εκπαιδευτικούς.</a:t>
            </a:r>
            <a:br>
              <a:rPr lang="en-US" sz="1100"/>
            </a:br>
            <a:br>
              <a:rPr lang="en-US" sz="1100"/>
            </a:br>
            <a:r>
              <a:rPr b="1" lang="en-US" sz="1100" u="sng"/>
              <a:t>Μετάφραση εικόνας:</a:t>
            </a:r>
            <a:br>
              <a:rPr lang="en-US" sz="1100"/>
            </a:br>
            <a:endParaRPr sz="1100">
              <a:solidFill>
                <a:srgbClr val="080301"/>
              </a:solidFill>
              <a:latin typeface="Arial"/>
              <a:ea typeface="Arial"/>
              <a:cs typeface="Arial"/>
              <a:sym typeface="Arial"/>
            </a:endParaRPr>
          </a:p>
          <a:p>
            <a:pPr indent="0" lvl="0" marL="0" rtl="0" algn="l">
              <a:lnSpc>
                <a:spcPct val="107000"/>
              </a:lnSpc>
              <a:spcBef>
                <a:spcPts val="1200"/>
              </a:spcBef>
              <a:spcAft>
                <a:spcPts val="0"/>
              </a:spcAft>
              <a:buSzPts val="1400"/>
              <a:buNone/>
            </a:pPr>
            <a:r>
              <a:rPr b="1" lang="en-US" sz="1100"/>
              <a:t>Σενάρια</a:t>
            </a:r>
            <a:endParaRPr/>
          </a:p>
          <a:p>
            <a:pPr indent="0" lvl="0" marL="0" rtl="0" algn="l">
              <a:lnSpc>
                <a:spcPct val="107000"/>
              </a:lnSpc>
              <a:spcBef>
                <a:spcPts val="2400"/>
              </a:spcBef>
              <a:spcAft>
                <a:spcPts val="0"/>
              </a:spcAft>
              <a:buSzPts val="1400"/>
              <a:buNone/>
            </a:pPr>
            <a:r>
              <a:rPr lang="en-US" sz="1100"/>
              <a:t>1. Ένας/Μια μαθητής/-τρια ελέγχει αν ένα άρθρο στο διαδίκτυο είναι αξιόπιστο.</a:t>
            </a:r>
            <a:endParaRPr/>
          </a:p>
          <a:p>
            <a:pPr indent="0" lvl="0" marL="0" rtl="0" algn="l">
              <a:lnSpc>
                <a:spcPct val="107000"/>
              </a:lnSpc>
              <a:spcBef>
                <a:spcPts val="2400"/>
              </a:spcBef>
              <a:spcAft>
                <a:spcPts val="0"/>
              </a:spcAft>
              <a:buSzPts val="1400"/>
              <a:buNone/>
            </a:pPr>
            <a:r>
              <a:rPr lang="en-US" sz="1100"/>
              <a:t>2. Ένας/Μια μαθητής/-τρια αισθάνεται κουρασμένος/-νη μετά από πολύωρη χρήση της οθόνης.</a:t>
            </a:r>
            <a:endParaRPr/>
          </a:p>
          <a:p>
            <a:pPr indent="0" lvl="0" marL="0" rtl="0" algn="l">
              <a:lnSpc>
                <a:spcPct val="107000"/>
              </a:lnSpc>
              <a:spcBef>
                <a:spcPts val="2400"/>
              </a:spcBef>
              <a:spcAft>
                <a:spcPts val="0"/>
              </a:spcAft>
              <a:buSzPts val="1400"/>
              <a:buNone/>
            </a:pPr>
            <a:r>
              <a:rPr lang="en-US" sz="1100"/>
              <a:t>3. Ένας/Μια μαθητής/-τρια συνεργάζεται ευγενικά με τους/τις συμμαθητές/-τριές του/της σε μια ομαδική συνομιλία.</a:t>
            </a:r>
            <a:endParaRPr/>
          </a:p>
          <a:p>
            <a:pPr indent="0" lvl="0" marL="0" rtl="0" algn="l">
              <a:lnSpc>
                <a:spcPct val="107000"/>
              </a:lnSpc>
              <a:spcBef>
                <a:spcPts val="2400"/>
              </a:spcBef>
              <a:spcAft>
                <a:spcPts val="0"/>
              </a:spcAft>
              <a:buSzPts val="1400"/>
              <a:buNone/>
            </a:pPr>
            <a:r>
              <a:rPr lang="en-US" sz="1100"/>
              <a:t>4. Ένας/Μια μαθητής/-τρια επιλύει μια μικρή διαφωνία σε μια συνομιλία της τάξης.</a:t>
            </a:r>
            <a:endParaRPr/>
          </a:p>
          <a:p>
            <a:pPr indent="0" lvl="0" marL="0" rtl="0" algn="l">
              <a:lnSpc>
                <a:spcPct val="107000"/>
              </a:lnSpc>
              <a:spcBef>
                <a:spcPts val="2400"/>
              </a:spcBef>
              <a:spcAft>
                <a:spcPts val="0"/>
              </a:spcAft>
              <a:buSzPts val="1400"/>
              <a:buNone/>
            </a:pPr>
            <a:r>
              <a:rPr lang="en-US" sz="1100"/>
              <a:t>5. Ένας/Μια μαθητής/-τρια επεξεργάζεται ένα βίντεο για μια σχολική εργασία.</a:t>
            </a:r>
            <a:endParaRPr/>
          </a:p>
          <a:p>
            <a:pPr indent="0" lvl="0" marL="0" rtl="0" algn="l">
              <a:lnSpc>
                <a:spcPct val="107000"/>
              </a:lnSpc>
              <a:spcBef>
                <a:spcPts val="2400"/>
              </a:spcBef>
              <a:spcAft>
                <a:spcPts val="0"/>
              </a:spcAft>
              <a:buSzPts val="1400"/>
              <a:buNone/>
            </a:pPr>
            <a:r>
              <a:rPr lang="en-US" sz="1100"/>
              <a:t>6. Ένας/Μια μαθητής/-τρια αισθάνεται άγχος μετά από σύγκριση με άλλους/-λες στο διαδίκτυο.</a:t>
            </a:r>
            <a:endParaRPr/>
          </a:p>
          <a:p>
            <a:pPr indent="0" lvl="0" marL="0" rtl="0" algn="l">
              <a:lnSpc>
                <a:spcPct val="107000"/>
              </a:lnSpc>
              <a:spcBef>
                <a:spcPts val="2400"/>
              </a:spcBef>
              <a:spcAft>
                <a:spcPts val="0"/>
              </a:spcAft>
              <a:buSzPts val="1400"/>
              <a:buNone/>
            </a:pPr>
            <a:r>
              <a:rPr lang="en-US" sz="1100"/>
              <a:t>7. Ένας/Μια μαθητής/-τρια ζητά ένα μικρό διάλειμμα επειδή η ψηφιακή εργασία του φαίνεται πολύ δύσκολη.</a:t>
            </a:r>
            <a:endParaRPr/>
          </a:p>
          <a:p>
            <a:pPr indent="0" lvl="0" marL="0" rtl="0" algn="l">
              <a:lnSpc>
                <a:spcPct val="107000"/>
              </a:lnSpc>
              <a:spcBef>
                <a:spcPts val="2400"/>
              </a:spcBef>
              <a:spcAft>
                <a:spcPts val="0"/>
              </a:spcAft>
              <a:buSzPts val="1400"/>
              <a:buNone/>
            </a:pPr>
            <a:r>
              <a:rPr lang="en-US" sz="1100"/>
              <a:t>8. Ένας/Μια μαθητής/-τρια παρηγορεί έναν/μια συμμαθητή/-τριά του/της που είναι αναστατωμένος/-νη λόγω ενός αρνητικού σχολίου στο διαδίκτυο.</a:t>
            </a:r>
            <a:endParaRPr/>
          </a:p>
          <a:p>
            <a:pPr indent="0" lvl="0" marL="0" rtl="0" algn="l">
              <a:lnSpc>
                <a:spcPct val="107000"/>
              </a:lnSpc>
              <a:spcBef>
                <a:spcPts val="2400"/>
              </a:spcBef>
              <a:spcAft>
                <a:spcPts val="0"/>
              </a:spcAft>
              <a:buSzPts val="1400"/>
              <a:buNone/>
            </a:pPr>
            <a:r>
              <a:t/>
            </a:r>
            <a:endParaRPr sz="1100"/>
          </a:p>
          <a:p>
            <a:pPr indent="0" lvl="0" marL="0" rtl="0" algn="l">
              <a:lnSpc>
                <a:spcPct val="107000"/>
              </a:lnSpc>
              <a:spcBef>
                <a:spcPts val="2400"/>
              </a:spcBef>
              <a:spcAft>
                <a:spcPts val="0"/>
              </a:spcAft>
              <a:buSzPts val="1400"/>
              <a:buNone/>
            </a:pPr>
            <a:r>
              <a:rPr b="1" lang="en-US" sz="1100"/>
              <a:t>Πλαίσιο</a:t>
            </a:r>
            <a:endParaRPr/>
          </a:p>
          <a:p>
            <a:pPr indent="0" lvl="0" marL="0" rtl="0" algn="l">
              <a:lnSpc>
                <a:spcPct val="107000"/>
              </a:lnSpc>
              <a:spcBef>
                <a:spcPts val="2400"/>
              </a:spcBef>
              <a:spcAft>
                <a:spcPts val="0"/>
              </a:spcAft>
              <a:buSzPts val="1400"/>
              <a:buNone/>
            </a:pPr>
            <a:r>
              <a:t/>
            </a:r>
            <a:endParaRPr sz="1100"/>
          </a:p>
          <a:p>
            <a:pPr indent="-228600" lvl="0" marL="228600" rtl="0" algn="l">
              <a:lnSpc>
                <a:spcPct val="107000"/>
              </a:lnSpc>
              <a:spcBef>
                <a:spcPts val="2400"/>
              </a:spcBef>
              <a:spcAft>
                <a:spcPts val="0"/>
              </a:spcAft>
              <a:buSzPts val="1400"/>
              <a:buAutoNum type="arabicPeriod"/>
            </a:pPr>
            <a:r>
              <a:rPr lang="en-US" sz="1100"/>
              <a:t>DigComp</a:t>
            </a:r>
            <a:endParaRPr sz="1100"/>
          </a:p>
          <a:p>
            <a:pPr indent="-228600" lvl="0" marL="228600" rtl="0" algn="l">
              <a:lnSpc>
                <a:spcPct val="107000"/>
              </a:lnSpc>
              <a:spcBef>
                <a:spcPts val="2400"/>
              </a:spcBef>
              <a:spcAft>
                <a:spcPts val="1200"/>
              </a:spcAft>
              <a:buSzPts val="1400"/>
              <a:buAutoNum type="arabicPeriod"/>
            </a:pPr>
            <a:r>
              <a:rPr lang="en-US" sz="1100"/>
              <a:t>2. LifeComp</a:t>
            </a:r>
            <a:endParaRPr sz="1100"/>
          </a:p>
        </p:txBody>
      </p:sp>
      <p:sp>
        <p:nvSpPr>
          <p:cNvPr id="326" name="Google Shape;32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334" name="Google Shape;33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342" name="Google Shape;34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0"/>
              </a:spcBef>
              <a:spcAft>
                <a:spcPts val="800"/>
              </a:spcAft>
              <a:buClr>
                <a:srgbClr val="080301"/>
              </a:buClr>
              <a:buSzPts val="1000"/>
              <a:buFont typeface="Calibri"/>
              <a:buNone/>
            </a:pPr>
            <a:r>
              <a:t/>
            </a:r>
            <a:endParaRPr sz="1000"/>
          </a:p>
        </p:txBody>
      </p:sp>
      <p:sp>
        <p:nvSpPr>
          <p:cNvPr id="350" name="Google Shape;35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07000"/>
              </a:lnSpc>
              <a:spcBef>
                <a:spcPts val="0"/>
              </a:spcBef>
              <a:spcAft>
                <a:spcPts val="800"/>
              </a:spcAft>
              <a:buSzPts val="1400"/>
              <a:buNone/>
            </a:pPr>
            <a:r>
              <a:t/>
            </a:r>
            <a:endParaRPr sz="1000"/>
          </a:p>
        </p:txBody>
      </p:sp>
      <p:sp>
        <p:nvSpPr>
          <p:cNvPr id="358" name="Google Shape;35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0"/>
              </a:spcBef>
              <a:spcAft>
                <a:spcPts val="800"/>
              </a:spcAft>
              <a:buClr>
                <a:srgbClr val="080301"/>
              </a:buClr>
              <a:buSzPts val="1000"/>
              <a:buFont typeface="Calibri"/>
              <a:buNone/>
            </a:pPr>
            <a:r>
              <a:t/>
            </a:r>
            <a:endParaRPr sz="1000"/>
          </a:p>
        </p:txBody>
      </p:sp>
      <p:sp>
        <p:nvSpPr>
          <p:cNvPr id="366" name="Google Shape;36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7000"/>
              </a:lnSpc>
              <a:spcBef>
                <a:spcPts val="0"/>
              </a:spcBef>
              <a:spcAft>
                <a:spcPts val="800"/>
              </a:spcAft>
              <a:buClr>
                <a:srgbClr val="080301"/>
              </a:buClr>
              <a:buSzPts val="1000"/>
              <a:buFont typeface="Calibri"/>
              <a:buNone/>
            </a:pPr>
            <a:r>
              <a:t/>
            </a:r>
            <a:endParaRPr sz="1000"/>
          </a:p>
        </p:txBody>
      </p:sp>
      <p:sp>
        <p:nvSpPr>
          <p:cNvPr id="374" name="Google Shape;37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400"/>
              <a:buNone/>
            </a:pPr>
            <a:r>
              <a:rPr lang="en-US" sz="1100">
                <a:solidFill>
                  <a:srgbClr val="080301"/>
                </a:solidFill>
              </a:rPr>
              <a:t>Όπως μπορείτε να δείτε στον παραπάνω πίνακα, το πρώτο στοιχείο του μοντέλου PERMA (τα Θετικά Συναισθήματα) ευθυγραμμίζεται με τις ικανότητες DigComp που αφορούν τον Γραμματισμό Πληροφοριών και Δεδομένων, τη Δημιουργία Ψηφιακού Περιεχομένου και την Ασφάλεια (Ευημερία) και ταυτόχρονα ευθυγραμμίζεται με τις ικανότητες LifeComp που αφορούν την Αυτορρύθμισης και την Ευημερία.</a:t>
            </a:r>
            <a:endParaRPr sz="1000"/>
          </a:p>
        </p:txBody>
      </p:sp>
      <p:sp>
        <p:nvSpPr>
          <p:cNvPr id="381" name="Google Shape;38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Clr>
                <a:schemeClr val="dk1"/>
              </a:buClr>
              <a:buSzPts val="1100"/>
              <a:buFont typeface="Arial"/>
              <a:buNone/>
            </a:pPr>
            <a:r>
              <a:rPr lang="en-US" sz="1100"/>
              <a:t>Πίνακας. Αντιστοίχιση των DigComp και LifeComp με το Μοντέλο PERMA</a:t>
            </a:r>
            <a:br>
              <a:rPr lang="en-US" sz="1100"/>
            </a:br>
            <a:br>
              <a:rPr lang="en-US" sz="1100"/>
            </a:br>
            <a:r>
              <a:rPr b="1" lang="en-US" sz="1100" u="sng"/>
              <a:t>Μετάφραση εικόνας:</a:t>
            </a:r>
            <a:br>
              <a:rPr lang="en-US" sz="1100"/>
            </a:br>
            <a:br>
              <a:rPr lang="en-US" sz="1100"/>
            </a:br>
            <a:r>
              <a:rPr b="1" lang="en-US" sz="1100"/>
              <a:t>Νόημα:</a:t>
            </a:r>
            <a:r>
              <a:rPr lang="en-US" sz="1100"/>
              <a:t> 2. Επικοινωνία και συνεργασία (Ψηφιακή ταυτότητα), P3 Ευημερία</a:t>
            </a:r>
            <a:br>
              <a:rPr lang="en-US" sz="1100"/>
            </a:br>
            <a:br>
              <a:rPr lang="en-US" sz="1100"/>
            </a:br>
            <a:r>
              <a:rPr b="1" lang="en-US" sz="1100"/>
              <a:t>Επίτευγμα: </a:t>
            </a:r>
            <a:r>
              <a:rPr lang="en-US" sz="1100"/>
              <a:t>5. Επίλυση προβλημάτων, P2 Ευελιξία, P3 Ευημερία, L1 Νοοτροπία ανάπτυξης, L2 Κριτική σκέψη, L3 Διαχείριση της μάθησης</a:t>
            </a:r>
            <a:endParaRPr sz="1100"/>
          </a:p>
          <a:p>
            <a:pPr indent="0" lvl="0" marL="0" rtl="0" algn="l">
              <a:lnSpc>
                <a:spcPct val="107000"/>
              </a:lnSpc>
              <a:spcBef>
                <a:spcPts val="1200"/>
              </a:spcBef>
              <a:spcAft>
                <a:spcPts val="800"/>
              </a:spcAft>
              <a:buSzPts val="1400"/>
              <a:buNone/>
            </a:pPr>
            <a:r>
              <a:t/>
            </a:r>
            <a:endParaRPr i="1" sz="1000">
              <a:solidFill>
                <a:srgbClr val="080301"/>
              </a:solidFill>
              <a:latin typeface="Arial"/>
              <a:ea typeface="Arial"/>
              <a:cs typeface="Arial"/>
              <a:sym typeface="Arial"/>
            </a:endParaRPr>
          </a:p>
        </p:txBody>
      </p:sp>
      <p:sp>
        <p:nvSpPr>
          <p:cNvPr id="390" name="Google Shape;390;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100"/>
              <a:buNone/>
            </a:pPr>
            <a:r>
              <a:rPr lang="en-US" sz="1100">
                <a:solidFill>
                  <a:srgbClr val="080301"/>
                </a:solidFill>
              </a:rPr>
              <a:t>ΠΡΙΝ ΔΕΙΞΕΤΕ ΤΟΝ ΠΙΝΑΚΑ</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Προτού εξετάσετε πώς τα στοιχεία PERMA εμφανίζονται στην καθημερινή ζωή, ας δούμε  το καθένα από αυτά μέσα από τρεις (3) οπτικές γωνίες: ψυχολογική, συμπεριφορική και συναισθηματική.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Αυτό θα σας δώσει μια σαφή εικόνα του πώς η ευημερία αυξάνεται μέσω των σκέψεων, των ενεργειών και των συναισθηματικών εμπειριών σας. Θα σας βοηθήσει επίσης να δείτε τι μπορείτε </a:t>
            </a:r>
            <a:r>
              <a:rPr b="1" lang="en-US" sz="1100">
                <a:solidFill>
                  <a:srgbClr val="080301"/>
                </a:solidFill>
              </a:rPr>
              <a:t>να εφαρμόσετε άμεσα στη δική σας ζωή και στη δουλειά σας με τους/τις μαθήτριες/-τριες.</a:t>
            </a:r>
            <a:endParaRPr sz="1100"/>
          </a:p>
          <a:p>
            <a:pPr indent="0" lvl="0" marL="0" rtl="0" algn="l">
              <a:lnSpc>
                <a:spcPct val="107000"/>
              </a:lnSpc>
              <a:spcBef>
                <a:spcPts val="1200"/>
              </a:spcBef>
              <a:spcAft>
                <a:spcPts val="0"/>
              </a:spcAft>
              <a:buSzPts val="1100"/>
              <a:buNone/>
            </a:pPr>
            <a:r>
              <a:rPr lang="en-US" sz="1100">
                <a:solidFill>
                  <a:srgbClr val="080301"/>
                </a:solidFill>
              </a:rPr>
              <a:t>Ζητήστε από τους/τις εκπαιδευτικούς να διαβάσουν τα παραδείγματα για κάθε πυλώνα και να σκεφτούν τρόπους για να αναπτύξουν αυτά τα στοιχεία στην καθημερινή τους ρουτίνα. Χρησιμοποιήστε μια ερώτηση για να ξεκινήσετε, όπως: </a:t>
            </a:r>
            <a:r>
              <a:rPr b="1" i="1" lang="en-US" sz="1100">
                <a:solidFill>
                  <a:srgbClr val="080301"/>
                </a:solidFill>
              </a:rPr>
              <a:t>Τι καλλιεργεί θετικά συναισθήματα για μένα; </a:t>
            </a:r>
            <a:endParaRPr b="1" i="1"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 Για να καθοδηγήσετε τη σκέψη τους, αναφέρετε τα εξής:</a:t>
            </a:r>
            <a:br>
              <a:rPr lang="en-US" sz="1100">
                <a:solidFill>
                  <a:srgbClr val="080301"/>
                </a:solidFill>
              </a:rPr>
            </a:br>
            <a:r>
              <a:rPr lang="en-US" sz="1100">
                <a:solidFill>
                  <a:srgbClr val="080301"/>
                </a:solidFill>
              </a:rPr>
              <a:t> • Ολοκληρώστε την ημέρα σας γράφοντας τρία συγκεκριμένα πράγματα που σας έφεραν χαρά.</a:t>
            </a:r>
            <a:br>
              <a:rPr lang="en-US" sz="1100">
                <a:solidFill>
                  <a:srgbClr val="080301"/>
                </a:solidFill>
              </a:rPr>
            </a:br>
            <a:r>
              <a:rPr lang="en-US" sz="1100">
                <a:solidFill>
                  <a:srgbClr val="080301"/>
                </a:solidFill>
              </a:rPr>
              <a:t> • Σταματήστε και απολαύστε μια θετική στιγμή για τουλάχιστον δέκα (10) δευτερόλεπτα όταν συμβαίνει.</a:t>
            </a:r>
            <a:br>
              <a:rPr lang="en-US" sz="1100">
                <a:solidFill>
                  <a:srgbClr val="080301"/>
                </a:solidFill>
              </a:rPr>
            </a:br>
            <a:r>
              <a:rPr lang="en-US" sz="1100">
                <a:solidFill>
                  <a:srgbClr val="080301"/>
                </a:solidFill>
              </a:rPr>
              <a:t> • Αφιερώστε λίγα λεπτά στη φύση, την τέχνη ή σε εμπνευσμένες ιστορίες για να προκαλέσετε δέος.</a:t>
            </a:r>
            <a:endParaRPr sz="1100">
              <a:solidFill>
                <a:srgbClr val="080301"/>
              </a:solidFill>
            </a:endParaRPr>
          </a:p>
          <a:p>
            <a:pPr indent="0" lvl="0" marL="0" rtl="0" algn="l">
              <a:lnSpc>
                <a:spcPct val="100000"/>
              </a:lnSpc>
              <a:spcBef>
                <a:spcPts val="1200"/>
              </a:spcBef>
              <a:spcAft>
                <a:spcPts val="0"/>
              </a:spcAft>
              <a:buSzPts val="1100"/>
              <a:buNone/>
            </a:pPr>
            <a:r>
              <a:t/>
            </a:r>
            <a:endParaRPr sz="1100">
              <a:solidFill>
                <a:srgbClr val="080301"/>
              </a:solidFill>
            </a:endParaRPr>
          </a:p>
          <a:p>
            <a:pPr indent="0" lvl="0" marL="0" rtl="0" algn="l">
              <a:lnSpc>
                <a:spcPct val="100000"/>
              </a:lnSpc>
              <a:spcBef>
                <a:spcPts val="1200"/>
              </a:spcBef>
              <a:spcAft>
                <a:spcPts val="0"/>
              </a:spcAft>
              <a:buSzPts val="1100"/>
              <a:buNone/>
            </a:pPr>
            <a:r>
              <a:rPr lang="en-US" sz="1100">
                <a:solidFill>
                  <a:srgbClr val="080301"/>
                </a:solidFill>
              </a:rPr>
              <a:t>ΜΕΤΑ</a:t>
            </a:r>
            <a:endParaRPr sz="1100">
              <a:solidFill>
                <a:srgbClr val="080301"/>
              </a:solidFill>
            </a:endParaRPr>
          </a:p>
          <a:p>
            <a:pPr indent="0" lvl="0" marL="0" rtl="0" algn="l">
              <a:lnSpc>
                <a:spcPct val="100000"/>
              </a:lnSpc>
              <a:spcBef>
                <a:spcPts val="1200"/>
              </a:spcBef>
              <a:spcAft>
                <a:spcPts val="1200"/>
              </a:spcAft>
              <a:buSzPts val="1100"/>
              <a:buNone/>
            </a:pPr>
            <a:r>
              <a:rPr lang="en-US" sz="1100">
                <a:solidFill>
                  <a:srgbClr val="080301"/>
                </a:solidFill>
              </a:rPr>
              <a:t>Δείξτε τον πίνακα.</a:t>
            </a:r>
            <a:endParaRPr sz="1100">
              <a:solidFill>
                <a:srgbClr val="080301"/>
              </a:solidFill>
            </a:endParaRPr>
          </a:p>
        </p:txBody>
      </p:sp>
      <p:sp>
        <p:nvSpPr>
          <p:cNvPr id="398" name="Google Shape;39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412" name="Google Shape;412;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Το Πλαίσιο PERMA-Digital ενσωματώνει τις ψυχολογικές (PERMA), ψηφιακές (DigComp) και κοινωνικο-συναισθηματικές (LifeComp) διαστάσεις της ευημερίας. Για να κατανοήσουμε πώς αυτές οι διαστάσεις επηρεάζουν τη διδασκαλία και τη μάθηση, το εν λόγω πλαίσιο κάνει διάκριση μεταξύ </a:t>
            </a:r>
            <a:r>
              <a:rPr b="1" lang="en-US" sz="1100">
                <a:solidFill>
                  <a:srgbClr val="080301"/>
                </a:solidFill>
              </a:rPr>
              <a:t>εσωτερικών </a:t>
            </a:r>
            <a:r>
              <a:rPr lang="en-US" sz="1100">
                <a:solidFill>
                  <a:srgbClr val="080301"/>
                </a:solidFill>
              </a:rPr>
              <a:t>και </a:t>
            </a:r>
            <a:r>
              <a:rPr b="1" lang="en-US" sz="1100">
                <a:solidFill>
                  <a:srgbClr val="080301"/>
                </a:solidFill>
              </a:rPr>
              <a:t>εξωτερικών παραγόντων</a:t>
            </a:r>
            <a:r>
              <a:rPr lang="en-US" sz="1100">
                <a:solidFill>
                  <a:srgbClr val="080301"/>
                </a:solidFill>
              </a:rPr>
              <a:t>. </a:t>
            </a:r>
            <a:endParaRPr sz="1100">
              <a:solidFill>
                <a:srgbClr val="080301"/>
              </a:solidFill>
            </a:endParaRPr>
          </a:p>
          <a:p>
            <a:pPr indent="0" lvl="0" marL="0" rtl="0" algn="l">
              <a:lnSpc>
                <a:spcPct val="115000"/>
              </a:lnSpc>
              <a:spcBef>
                <a:spcPts val="1200"/>
              </a:spcBef>
              <a:spcAft>
                <a:spcPts val="0"/>
              </a:spcAft>
              <a:buSzPts val="1400"/>
              <a:buNone/>
            </a:pPr>
            <a:r>
              <a:rPr lang="en-US" sz="1100">
                <a:solidFill>
                  <a:srgbClr val="080301"/>
                </a:solidFill>
              </a:rPr>
              <a:t>Το παραπάνω σχήμα απεικονίζει τον τρόπο με τον οποίο τα στοιχεία PERMA στον </a:t>
            </a:r>
            <a:r>
              <a:rPr b="1" lang="en-US" sz="1100">
                <a:solidFill>
                  <a:srgbClr val="080301"/>
                </a:solidFill>
              </a:rPr>
              <a:t>εσωτερικό κύκλο αντιπροσωπεύουν τους εσωτερικούς παράγοντες </a:t>
            </a:r>
            <a:r>
              <a:rPr lang="en-US" sz="1100">
                <a:solidFill>
                  <a:srgbClr val="080301"/>
                </a:solidFill>
              </a:rPr>
              <a:t>της ψηφιακής ευημερίας εστιάζοντας στο ατομικό επίπεδο.</a:t>
            </a:r>
            <a:endParaRPr sz="1100">
              <a:solidFill>
                <a:srgbClr val="080301"/>
              </a:solidFill>
            </a:endParaRPr>
          </a:p>
          <a:p>
            <a:pPr indent="0" lvl="0" marL="0" rtl="0" algn="l">
              <a:lnSpc>
                <a:spcPct val="115000"/>
              </a:lnSpc>
              <a:spcBef>
                <a:spcPts val="0"/>
              </a:spcBef>
              <a:spcAft>
                <a:spcPts val="0"/>
              </a:spcAft>
              <a:buClr>
                <a:schemeClr val="dk1"/>
              </a:buClr>
              <a:buSzPts val="1100"/>
              <a:buFont typeface="Arial"/>
              <a:buNone/>
            </a:pPr>
            <a:r>
              <a:rPr lang="en-US" sz="1100">
                <a:solidFill>
                  <a:srgbClr val="080301"/>
                </a:solidFill>
              </a:rPr>
              <a:t>Γύρω από αυτά, υπάρχουν εξωτερικοί παράγοντες που διαμορφώνουν τις επιλογές και τους πόρους που έχουν στη διάθεσή τους τα άτομα για την υποστήριξη της ψηφιακής ευημερίας τους. Το Πλαίσιο Ψηφιακής Ευημερίας PERMA </a:t>
            </a:r>
            <a:r>
              <a:rPr b="1" lang="en-US" sz="1100">
                <a:solidFill>
                  <a:srgbClr val="080301"/>
                </a:solidFill>
              </a:rPr>
              <a:t>δίνει μεγαλύτερη έμφαση στους εσωτερικούς παράγοντες, καθώς αυτοί μπορούν να αντιμετωπιστούν αποτελεσματικά μέσω μιας προσέγγισης που αφορά ολόκληρο το σχολείο. </a:t>
            </a:r>
            <a:r>
              <a:rPr lang="en-US" sz="1100">
                <a:solidFill>
                  <a:srgbClr val="080301"/>
                </a:solidFill>
              </a:rPr>
              <a:t>Παράλληλα, αυτό το πλαίσιο παρέχει συστάσεις για την ενίσχυση της ψηφιακής ευημερίας σε σχέση με τους εξωτερικούς παράγοντες, αν και αυτοί επηρεάζονται λιγότερο εύκολα και λιγότερο γρήγορα από την ανάπτυξη των ικανοτήτων των εκπαιδευτικών, των παιδαγωγών, των γονέων και των μαθητών/-τριών.</a:t>
            </a:r>
            <a:endParaRPr sz="1100">
              <a:solidFill>
                <a:srgbClr val="080301"/>
              </a:solidFill>
            </a:endParaRPr>
          </a:p>
          <a:p>
            <a:pPr indent="0" lvl="0" marL="0" rtl="0" algn="l">
              <a:lnSpc>
                <a:spcPct val="107000"/>
              </a:lnSpc>
              <a:spcBef>
                <a:spcPts val="0"/>
              </a:spcBef>
              <a:spcAft>
                <a:spcPts val="800"/>
              </a:spcAft>
              <a:buSzPts val="1400"/>
              <a:buNone/>
            </a:pPr>
            <a:r>
              <a:t/>
            </a:r>
            <a:endParaRPr sz="1000"/>
          </a:p>
        </p:txBody>
      </p:sp>
      <p:sp>
        <p:nvSpPr>
          <p:cNvPr id="420" name="Google Shape;420;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800"/>
              </a:spcAft>
              <a:buSzPts val="1400"/>
              <a:buNone/>
            </a:pPr>
            <a:r>
              <a:t/>
            </a:r>
            <a:endParaRPr sz="1000"/>
          </a:p>
        </p:txBody>
      </p:sp>
      <p:sp>
        <p:nvSpPr>
          <p:cNvPr id="433" name="Google Shape;43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Clr>
                <a:schemeClr val="dk1"/>
              </a:buClr>
              <a:buSzPts val="1100"/>
              <a:buFont typeface="Arial"/>
              <a:buNone/>
            </a:pPr>
            <a:r>
              <a:rPr lang="en-US" sz="1100">
                <a:solidFill>
                  <a:srgbClr val="080301"/>
                </a:solidFill>
              </a:rPr>
              <a:t>Ο πίνακας σε αυτή τη διαφάνεια περιλαμβάνει συγκεκριμένα παραδείγματα για το πώς ορισμένες στρατηγικές διδασκαλίας (που συνδέονται με τα Πλαίσια DigComp και LifeComp) συνδυάζονται με Θετικά Συναισθήματα.</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40" name="Google Shape;44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Ευημερία:</a:t>
            </a:r>
            <a:r>
              <a:rPr lang="en-US" sz="1100">
                <a:solidFill>
                  <a:srgbClr val="080301"/>
                </a:solidFill>
              </a:rPr>
              <a:t> Όταν η προσωπική σας ευημερία είναι ισχυρή, είστε καλύτερα προετοιμασμένοι/-νες για να υποστηρίξετε τη μάθηση, τη δημιουργικότητα και την ανθεκτικότητα των μαθητών/-τριών σας.</a:t>
            </a:r>
            <a:endParaRPr sz="1100">
              <a:solidFill>
                <a:srgbClr val="080301"/>
              </a:solidFill>
            </a:endParaRPr>
          </a:p>
          <a:p>
            <a:pPr indent="0" lvl="0" marL="0" rtl="0" algn="l">
              <a:lnSpc>
                <a:spcPct val="100000"/>
              </a:lnSpc>
              <a:spcBef>
                <a:spcPts val="0"/>
              </a:spcBef>
              <a:spcAft>
                <a:spcPts val="0"/>
              </a:spcAft>
              <a:buSzPts val="1400"/>
              <a:buNone/>
            </a:pPr>
            <a:r>
              <a:rPr b="1" lang="en-US" sz="1100">
                <a:solidFill>
                  <a:srgbClr val="080301"/>
                </a:solidFill>
              </a:rPr>
              <a:t>Ψηφιακή ευημερία</a:t>
            </a:r>
            <a:r>
              <a:rPr lang="en-US" sz="1100">
                <a:solidFill>
                  <a:srgbClr val="080301"/>
                </a:solidFill>
              </a:rPr>
              <a:t>: Μέχρι τη δεκαετία του 2010, οι ανησυχίες σχετικά με τα social media, τον χρόνο που περνάμε μπροστά από την οθόνη και τα ηλεκτρονικά παιχνίδια οδήγησαν στην αναγνώριση της «ψηφιακής ευημερίας» ως διακριτής έννοιας, με τις εταιρείες τεχνολογίας, τους/τις υπεύθυνους/-νες χάραξης πολιτικής και τους/τις εκπαιδευτικούς να υιοθετούν την ψηφιακή ευημερία ως μέρος ευρύτερων πλαισίων ευημερίας (π.χ. η πρωτοβουλία ψηφιακής ευημερίας της Google και το Screen Time της Apple). </a:t>
            </a:r>
            <a:endParaRPr sz="1100">
              <a:solidFill>
                <a:srgbClr val="080301"/>
              </a:solidFill>
            </a:endParaRPr>
          </a:p>
          <a:p>
            <a:pPr indent="0" lvl="0" marL="0" rtl="0" algn="l">
              <a:lnSpc>
                <a:spcPct val="100000"/>
              </a:lnSpc>
              <a:spcBef>
                <a:spcPts val="0"/>
              </a:spcBef>
              <a:spcAft>
                <a:spcPts val="0"/>
              </a:spcAft>
              <a:buSzPts val="1400"/>
              <a:buNone/>
            </a:pPr>
            <a:r>
              <a:t/>
            </a:r>
            <a:endParaRPr sz="1100">
              <a:solidFill>
                <a:srgbClr val="080301"/>
              </a:solidFill>
            </a:endParaRPr>
          </a:p>
          <a:p>
            <a:pPr indent="0" lvl="0" marL="0" rtl="0" algn="l">
              <a:lnSpc>
                <a:spcPct val="100000"/>
              </a:lnSpc>
              <a:spcBef>
                <a:spcPts val="0"/>
              </a:spcBef>
              <a:spcAft>
                <a:spcPts val="0"/>
              </a:spcAft>
              <a:buSzPts val="1400"/>
              <a:buNone/>
            </a:pPr>
            <a:r>
              <a:t/>
            </a:r>
            <a:endParaRPr/>
          </a:p>
        </p:txBody>
      </p:sp>
      <p:sp>
        <p:nvSpPr>
          <p:cNvPr id="86" name="Google Shape;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Ο πίνακας σε αυτή τη διαφάνεια περιλαμβάνει συγκεκριμένα παραδείγματα για το πώς ορισμένες στρατηγικές διδασκαλίας (που συνδέονται με τα Πλαίσια DigComp και LifeComp) συνδυάζονται με τη Δέσμευση.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49" name="Google Shape;44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Ο πίνακας σε αυτή τη διαφάνεια περιλαμβάνει συγκεκριμένα παραδείγματα για το πώς ορισμένες στρατηγικές διδασκαλίας (που συνδέονται με τα Πλαίσια DigComp και LifeComp) συνδυάζονται με τις Σχέσεις.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58" name="Google Shape;45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Ο πίνακας σε αυτή τη διαφάνεια περιλαμβάνει συγκεκριμένα παραδείγματα για το πώς ορισμένες στρατηγικές διδασκαλίας (που συνδέονται με τα Πλαίσια DigComp και LifeComp) συνδυάζονται με το Νόημα.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67" name="Google Shape;46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Ο πίνακας σε αυτή τη διαφάνεια περιλαμβάνει συγκεκριμένα παραδείγματα για το πώς ορισμένες στρατηγικές διδασκαλίας (που συνδέονται με τα Πλαίσια DigComp και LifeComp) συνδυάζονται με το Επίτευγμα. </a:t>
            </a:r>
            <a:endParaRPr b="1" sz="10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a:t>
            </a:r>
            <a:endParaRPr sz="1100">
              <a:solidFill>
                <a:srgbClr val="080301"/>
              </a:solidFill>
            </a:endParaRPr>
          </a:p>
          <a:p>
            <a:pPr indent="0" lvl="0" marL="0" rtl="0" algn="l">
              <a:lnSpc>
                <a:spcPct val="107000"/>
              </a:lnSpc>
              <a:spcBef>
                <a:spcPts val="1200"/>
              </a:spcBef>
              <a:spcAft>
                <a:spcPts val="800"/>
              </a:spcAft>
              <a:buSzPts val="1400"/>
              <a:buNone/>
            </a:pPr>
            <a:r>
              <a:t/>
            </a:r>
            <a:endParaRPr sz="1000"/>
          </a:p>
        </p:txBody>
      </p:sp>
      <p:sp>
        <p:nvSpPr>
          <p:cNvPr id="476" name="Google Shape;47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0"/>
              </a:spcBef>
              <a:spcAft>
                <a:spcPts val="0"/>
              </a:spcAft>
              <a:buClr>
                <a:schemeClr val="dk1"/>
              </a:buClr>
              <a:buSzPts val="1100"/>
              <a:buFont typeface="Arial"/>
              <a:buNone/>
            </a:pPr>
            <a:r>
              <a:rPr lang="en-US" sz="1100">
                <a:solidFill>
                  <a:srgbClr val="080301"/>
                </a:solidFill>
              </a:rPr>
              <a:t>Η αναγνώριση αυτών των εξωτερικών παραγόντων και η παροχή στοχευμένων συστάσεων συμβάλλουν στην ενίσχυση της ασφάλειας, της ισότητας και της μακροπρόθεσμης ψηφιακής ανθεκτικότητας. Αυτές οι συνθήκες δεν ελέγχονται από τους/τις μαθήτριες/-τριες και συχνά απαιτούν συντονισμό μεταξύ των εκπαιδευτικών, της σχολικής ηγεσίας και των οικογενειών. </a:t>
            </a:r>
            <a:endParaRPr sz="1100">
              <a:solidFill>
                <a:srgbClr val="080301"/>
              </a:solidFill>
            </a:endParaRPr>
          </a:p>
          <a:p>
            <a:pPr indent="0" lvl="0" marL="0" rtl="0" algn="l">
              <a:lnSpc>
                <a:spcPct val="107000"/>
              </a:lnSpc>
              <a:spcBef>
                <a:spcPts val="1200"/>
              </a:spcBef>
              <a:spcAft>
                <a:spcPts val="1200"/>
              </a:spcAft>
              <a:buClr>
                <a:schemeClr val="dk1"/>
              </a:buClr>
              <a:buSzPts val="1100"/>
              <a:buFont typeface="Arial"/>
              <a:buNone/>
            </a:pPr>
            <a:r>
              <a:rPr lang="en-US" sz="1100">
                <a:solidFill>
                  <a:srgbClr val="080301"/>
                </a:solidFill>
              </a:rPr>
              <a:t>Συνοψίζοντας, οι εξωτερικοί παράγοντες διαδραματίζουν σπουδαίο ρόλο στη διαμόρφωση της ψηφιακής ευημερίας των εφήβων, καθώς αντιπροσωπεύουν συστημικές, δομικές και θεμελιώδεις επιρροές, τις οποίες οι εκπαιδευτικοί και οι γονείς μπορούν να επηρεάσουν ελάχιστα. Το παρακάτω σχήμα παρουσιάζει τους εξωτερικούς παράγοντες του Πλαισίου PERMA-Digital.</a:t>
            </a:r>
            <a:endParaRPr sz="1000"/>
          </a:p>
        </p:txBody>
      </p:sp>
      <p:sp>
        <p:nvSpPr>
          <p:cNvPr id="490" name="Google Shape;49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000"/>
          </a:p>
        </p:txBody>
      </p:sp>
      <p:sp>
        <p:nvSpPr>
          <p:cNvPr id="503" name="Google Shape;50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11" name="Google Shape;51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19" name="Google Shape;519;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93" name="Google Shape;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27" name="Google Shape;527;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35" name="Google Shape;53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400"/>
              <a:buNone/>
            </a:pPr>
            <a:r>
              <a:rPr lang="en-US" sz="1100">
                <a:solidFill>
                  <a:srgbClr val="080301"/>
                </a:solidFill>
              </a:rPr>
              <a:t>Ο πίνακας περιγράφει τους τομείς του Πλαισίου PERMA-Digital. Πιο συγκεκριμένα, ο πίνακας δείχνει τις συνδέσεις μεταξύ των στοιχείων του PERMA και των τομέων DigComp και LifeComp</a:t>
            </a:r>
            <a:r>
              <a:rPr lang="en-US" sz="1100">
                <a:latin typeface="Arial"/>
                <a:ea typeface="Arial"/>
                <a:cs typeface="Arial"/>
                <a:sym typeface="Arial"/>
              </a:rPr>
              <a:t>.</a:t>
            </a:r>
            <a:endParaRPr sz="1100">
              <a:latin typeface="Arial"/>
              <a:ea typeface="Arial"/>
              <a:cs typeface="Arial"/>
              <a:sym typeface="Arial"/>
            </a:endParaRPr>
          </a:p>
          <a:p>
            <a:pPr indent="0" lvl="0" marL="0" rtl="0" algn="l">
              <a:lnSpc>
                <a:spcPct val="107000"/>
              </a:lnSpc>
              <a:spcBef>
                <a:spcPts val="1200"/>
              </a:spcBef>
              <a:spcAft>
                <a:spcPts val="0"/>
              </a:spcAft>
              <a:buSzPts val="1400"/>
              <a:buNone/>
            </a:pPr>
            <a:r>
              <a:rPr lang="en-US" sz="1100">
                <a:solidFill>
                  <a:srgbClr val="080301"/>
                </a:solidFill>
              </a:rPr>
              <a:t>Μπορείτε να χρησιμοποιήσετε αυτόν τον πίνακα για να σχεδιάσετε δραστηριότητες που ενσωματώνουν την ευημερία και τις ψηφιακές και δια βίου ικανότητες. </a:t>
            </a:r>
            <a:endParaRPr sz="1100">
              <a:solidFill>
                <a:srgbClr val="080301"/>
              </a:solidFill>
            </a:endParaRPr>
          </a:p>
          <a:p>
            <a:pPr indent="0" lvl="0" marL="0" rtl="0" algn="l">
              <a:lnSpc>
                <a:spcPct val="107000"/>
              </a:lnSpc>
              <a:spcBef>
                <a:spcPts val="1200"/>
              </a:spcBef>
              <a:spcAft>
                <a:spcPts val="0"/>
              </a:spcAft>
              <a:buSzPts val="1400"/>
              <a:buNone/>
            </a:pPr>
            <a:r>
              <a:rPr lang="en-US" sz="1100">
                <a:solidFill>
                  <a:srgbClr val="080301"/>
                </a:solidFill>
              </a:rPr>
              <a:t>Για παράδειγμα, όταν εστιάζετε στα </a:t>
            </a:r>
            <a:r>
              <a:rPr i="1" lang="en-US" sz="1100">
                <a:solidFill>
                  <a:srgbClr val="080301"/>
                </a:solidFill>
              </a:rPr>
              <a:t>Θετικά Συναισθήματα</a:t>
            </a:r>
            <a:r>
              <a:rPr lang="en-US" sz="1100">
                <a:solidFill>
                  <a:srgbClr val="080301"/>
                </a:solidFill>
              </a:rPr>
              <a:t>, μπορείτε να ενθαρρύνετε τους/τις μαθήτριες/-τριες να χρησιμοποιούν δημιουργικά ψηφιακά εργαλεία (π.χ. ψηφιακή αφήγηση, επεξεργασία φωτογραφιών ή εφαρμογές μουσικής) για να εκφράσουν ευγνωμοσύνη ή χαρά. Ομοίως, για </a:t>
            </a:r>
            <a:r>
              <a:rPr i="1" lang="en-US" sz="1100">
                <a:solidFill>
                  <a:srgbClr val="080301"/>
                </a:solidFill>
              </a:rPr>
              <a:t>τη Δέσμευση</a:t>
            </a:r>
            <a:r>
              <a:rPr lang="en-US" sz="1100">
                <a:solidFill>
                  <a:srgbClr val="080301"/>
                </a:solidFill>
              </a:rPr>
              <a:t>, μπορείτε να χρησιμοποιήσετε πλατφόρμες μάθησης βασισμένες σε παιχνίδια που προωθούν τη ροή και την ενεργό συμμετοχή.</a:t>
            </a:r>
            <a:endParaRPr sz="1100">
              <a:latin typeface="Arial"/>
              <a:ea typeface="Arial"/>
              <a:cs typeface="Arial"/>
              <a:sym typeface="Arial"/>
            </a:endParaRPr>
          </a:p>
          <a:p>
            <a:pPr indent="0" lvl="0" marL="0" rtl="0" algn="l">
              <a:lnSpc>
                <a:spcPct val="115000"/>
              </a:lnSpc>
              <a:spcBef>
                <a:spcPts val="1200"/>
              </a:spcBef>
              <a:spcAft>
                <a:spcPts val="0"/>
              </a:spcAft>
              <a:buSzPts val="1400"/>
              <a:buNone/>
            </a:pPr>
            <a:r>
              <a:t/>
            </a:r>
            <a:endParaRPr sz="1000"/>
          </a:p>
        </p:txBody>
      </p:sp>
      <p:sp>
        <p:nvSpPr>
          <p:cNvPr id="543" name="Google Shape;54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51" name="Google Shape;551;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59" name="Google Shape;559;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rPr lang="en-US" sz="1000"/>
              <a:t>Διανείμετε αυτόν τον πίνακα σε ένα φύλλο χαρτί, αν είναι δυνατόν.</a:t>
            </a:r>
            <a:endParaRPr sz="1000"/>
          </a:p>
        </p:txBody>
      </p:sp>
      <p:sp>
        <p:nvSpPr>
          <p:cNvPr id="566" name="Google Shape;56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400"/>
              <a:buNone/>
            </a:pPr>
            <a:r>
              <a:t/>
            </a:r>
            <a:endParaRPr sz="1000"/>
          </a:p>
        </p:txBody>
      </p:sp>
      <p:sp>
        <p:nvSpPr>
          <p:cNvPr id="574" name="Google Shape;57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105" name="Google Shape;1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1200"/>
              </a:spcAft>
              <a:buSzPts val="1100"/>
              <a:buNone/>
            </a:pPr>
            <a:r>
              <a:t/>
            </a:r>
            <a:endParaRPr/>
          </a:p>
        </p:txBody>
      </p:sp>
      <p:sp>
        <p:nvSpPr>
          <p:cNvPr id="112" name="Google Shape;11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sz="1000">
                <a:latin typeface="Arial"/>
                <a:ea typeface="Arial"/>
                <a:cs typeface="Arial"/>
                <a:sym typeface="Arial"/>
              </a:rPr>
              <a:t>Μελέτες περίπτωσης σε όλη την Ευρώπη υπογραμμίζουν τον τρόπο με τον οποίο οι δομημένες προσεγγίσεις, όπως η ενσωμάτωση πλαισίων ευημερίας στα προγράμματα σπουδών, μπορούν να μειώσουν το άγχος, να βελτιώσουν τις σχέσεις μεταξύ συνομηλίκων και να ενισχύσουν την ανθεκτικότητα σε ψηφιακά περιβάλλοντα (</a:t>
            </a:r>
            <a:r>
              <a:rPr lang="en-US" sz="1000" u="sng">
                <a:solidFill>
                  <a:srgbClr val="1155CC"/>
                </a:solidFill>
                <a:latin typeface="Arial"/>
                <a:ea typeface="Arial"/>
                <a:cs typeface="Arial"/>
                <a:sym typeface="Arial"/>
                <a:hlinkClick r:id="rId2">
                  <a:extLst>
                    <a:ext uri="{A12FA001-AC4F-418D-AE19-62706E023703}">
                      <ahyp:hlinkClr val="tx"/>
                    </a:ext>
                  </a:extLst>
                </a:hlinkClick>
              </a:rPr>
              <a:t>PERMA-Digital Consortium</a:t>
            </a:r>
            <a:r>
              <a:rPr lang="en-US" sz="1000">
                <a:latin typeface="Arial"/>
                <a:ea typeface="Arial"/>
                <a:cs typeface="Arial"/>
                <a:sym typeface="Arial"/>
              </a:rPr>
              <a:t>, 2025).</a:t>
            </a:r>
            <a:endParaRPr sz="1000">
              <a:solidFill>
                <a:srgbClr val="080301"/>
              </a:solidFill>
              <a:latin typeface="Arial"/>
              <a:ea typeface="Arial"/>
              <a:cs typeface="Arial"/>
              <a:sym typeface="Arial"/>
            </a:endParaRPr>
          </a:p>
          <a:p>
            <a:pPr indent="0" lvl="0" marL="0" rtl="0" algn="l">
              <a:lnSpc>
                <a:spcPct val="107000"/>
              </a:lnSpc>
              <a:spcBef>
                <a:spcPts val="1200"/>
              </a:spcBef>
              <a:spcAft>
                <a:spcPts val="1200"/>
              </a:spcAft>
              <a:buSzPts val="1100"/>
              <a:buNone/>
            </a:pPr>
            <a:r>
              <a:t/>
            </a:r>
            <a:endParaRPr sz="400"/>
          </a:p>
        </p:txBody>
      </p:sp>
      <p:sp>
        <p:nvSpPr>
          <p:cNvPr id="119" name="Google Shape;1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70"/>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70"/>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
        <p:nvSpPr>
          <p:cNvPr id="18" name="Google Shape;18;p70"/>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0"/>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70"/>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70"/>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70"/>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70"/>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24" name="Shape 24"/>
        <p:cNvGrpSpPr/>
        <p:nvPr/>
      </p:nvGrpSpPr>
      <p:grpSpPr>
        <a:xfrm>
          <a:off x="0" y="0"/>
          <a:ext cx="0" cy="0"/>
          <a:chOff x="0" y="0"/>
          <a:chExt cx="0" cy="0"/>
        </a:xfrm>
      </p:grpSpPr>
      <p:sp>
        <p:nvSpPr>
          <p:cNvPr id="25" name="Google Shape;25;p7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7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7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 name="Google Shape;29;p7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0" name="Google Shape;30;p7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1"/>
              </a:solidFill>
              <a:latin typeface="Arial"/>
              <a:ea typeface="Arial"/>
              <a:cs typeface="Arial"/>
              <a:sym typeface="Arial"/>
            </a:endParaRPr>
          </a:p>
        </p:txBody>
      </p:sp>
      <p:pic>
        <p:nvPicPr>
          <p:cNvPr id="31" name="Google Shape;31;p71"/>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32" name="Google Shape;32;p71"/>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33" name="Shape 33"/>
        <p:cNvGrpSpPr/>
        <p:nvPr/>
      </p:nvGrpSpPr>
      <p:grpSpPr>
        <a:xfrm>
          <a:off x="0" y="0"/>
          <a:ext cx="0" cy="0"/>
          <a:chOff x="0" y="0"/>
          <a:chExt cx="0" cy="0"/>
        </a:xfrm>
      </p:grpSpPr>
      <p:sp>
        <p:nvSpPr>
          <p:cNvPr id="34" name="Google Shape;34;p7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74"/>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74"/>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37" name="Shape 37"/>
        <p:cNvGrpSpPr/>
        <p:nvPr/>
      </p:nvGrpSpPr>
      <p:grpSpPr>
        <a:xfrm>
          <a:off x="0" y="0"/>
          <a:ext cx="0" cy="0"/>
          <a:chOff x="0" y="0"/>
          <a:chExt cx="0" cy="0"/>
        </a:xfrm>
      </p:grpSpPr>
      <p:sp>
        <p:nvSpPr>
          <p:cNvPr id="38" name="Google Shape;38;p78"/>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8"/>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78"/>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41" name="Google Shape;41;p78"/>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7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48" name="Shape 48"/>
        <p:cNvGrpSpPr/>
        <p:nvPr/>
      </p:nvGrpSpPr>
      <p:grpSpPr>
        <a:xfrm>
          <a:off x="0" y="0"/>
          <a:ext cx="0" cy="0"/>
          <a:chOff x="0" y="0"/>
          <a:chExt cx="0" cy="0"/>
        </a:xfrm>
      </p:grpSpPr>
      <p:sp>
        <p:nvSpPr>
          <p:cNvPr id="49" name="Google Shape;49;p7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5"/>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75"/>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2" name="Shape 52"/>
        <p:cNvGrpSpPr/>
        <p:nvPr/>
      </p:nvGrpSpPr>
      <p:grpSpPr>
        <a:xfrm>
          <a:off x="0" y="0"/>
          <a:ext cx="0" cy="0"/>
          <a:chOff x="0" y="0"/>
          <a:chExt cx="0" cy="0"/>
        </a:xfrm>
      </p:grpSpPr>
      <p:sp>
        <p:nvSpPr>
          <p:cNvPr id="53" name="Google Shape;53;p7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6"/>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 name="Google Shape;55;p76"/>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6" name="Shape 56"/>
        <p:cNvGrpSpPr/>
        <p:nvPr/>
      </p:nvGrpSpPr>
      <p:grpSpPr>
        <a:xfrm>
          <a:off x="0" y="0"/>
          <a:ext cx="0" cy="0"/>
          <a:chOff x="0" y="0"/>
          <a:chExt cx="0" cy="0"/>
        </a:xfrm>
      </p:grpSpPr>
      <p:sp>
        <p:nvSpPr>
          <p:cNvPr id="57" name="Google Shape;57;p7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7"/>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77"/>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77"/>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9019"/>
          </a:srgbClr>
        </a:solidFill>
      </p:bgPr>
    </p:bg>
    <p:spTree>
      <p:nvGrpSpPr>
        <p:cNvPr id="9" name="Shape 9"/>
        <p:cNvGrpSpPr/>
        <p:nvPr/>
      </p:nvGrpSpPr>
      <p:grpSpPr>
        <a:xfrm>
          <a:off x="0" y="0"/>
          <a:ext cx="0" cy="0"/>
          <a:chOff x="0" y="0"/>
          <a:chExt cx="0" cy="0"/>
        </a:xfrm>
      </p:grpSpPr>
      <p:sp>
        <p:nvSpPr>
          <p:cNvPr id="10" name="Google Shape;10;p6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9"/>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9"/>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9"/>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2" name="Shape 42"/>
        <p:cNvGrpSpPr/>
        <p:nvPr/>
      </p:nvGrpSpPr>
      <p:grpSpPr>
        <a:xfrm>
          <a:off x="0" y="0"/>
          <a:ext cx="0" cy="0"/>
          <a:chOff x="0" y="0"/>
          <a:chExt cx="0" cy="0"/>
        </a:xfrm>
      </p:grpSpPr>
      <p:sp>
        <p:nvSpPr>
          <p:cNvPr id="43" name="Google Shape;43;p72"/>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4" name="Google Shape;44;p7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www.youtube.com/watch?v=2GU67vTVNpQ" TargetMode="External"/><Relationship Id="rId4" Type="http://schemas.openxmlformats.org/officeDocument/2006/relationships/hyperlink" Target="http://www.youtube.com/watch?v=2GU67vTVNpQ" TargetMode="External"/><Relationship Id="rId5"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hyperlink" Target="https://www.youtube.com/watch?v=xDrn_xtb2Qg" TargetMode="External"/><Relationship Id="rId4" Type="http://schemas.openxmlformats.org/officeDocument/2006/relationships/hyperlink" Target="http://www.youtube.com/watch?v=xDrn_xtb2Qg" TargetMode="External"/><Relationship Id="rId5"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2.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0.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academic.oup.com/ct/article/31/4/932/5927565"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10.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Ενότητα 1</a:t>
            </a:r>
            <a:endParaRPr/>
          </a:p>
        </p:txBody>
      </p:sp>
      <p:sp>
        <p:nvSpPr>
          <p:cNvPr id="66" name="Google Shape;66;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en-US"/>
              <a:t>Εισαγωγή στην Ψηφιακή Ευημερία: τα Πλαίσια PERMA-Digital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1: Η Σημασία της Ευημερίας και της Ψηφιακής Ευημερίας</a:t>
            </a:r>
            <a:endParaRPr sz="3000"/>
          </a:p>
        </p:txBody>
      </p:sp>
      <p:sp>
        <p:nvSpPr>
          <p:cNvPr id="129" name="Google Shape;129;p1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Δραστηριότητα 1 - Κατανόηση των Ψηφιακών και Μη Ψηφιακών Πλαισίων</a:t>
            </a:r>
            <a:endParaRPr/>
          </a:p>
        </p:txBody>
      </p:sp>
      <p:sp>
        <p:nvSpPr>
          <p:cNvPr id="130" name="Google Shape;130;p11"/>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lang="en-US" sz="1600">
                <a:solidFill>
                  <a:schemeClr val="dk1"/>
                </a:solidFill>
              </a:rPr>
              <a:t>Αυτή η δραστηριότητα σας βοηθά να κατανοήσετε πώς τα ψηφιακά και μη ψηφιακά περιβάλλοντα επηρεάζουν την ευημερία σε τέσσερις (4) τομείς. Αφού την ολοκληρώσετε μόνοι/-νες σας, μπορείτε να επαναλάβετε τα ίδια βήματα με τους/τις μαθήτριες/-τριές σας για να τους/τις βοηθήσετε να αναγνωρίσουν πώς οι καθημερινές ψηφιακές τους συνήθειες επηρεάζουν τον τρόπο που αισθάνονται, σκέφτονται και συμπεριφέρονται.</a:t>
            </a:r>
            <a:endParaRPr sz="1600">
              <a:solidFill>
                <a:schemeClr val="dk1"/>
              </a:solidFill>
            </a:endParaRPr>
          </a:p>
          <a:p>
            <a:pPr indent="0" lvl="0" marL="0" rtl="0" algn="l">
              <a:lnSpc>
                <a:spcPct val="107000"/>
              </a:lnSpc>
              <a:spcBef>
                <a:spcPts val="800"/>
              </a:spcBef>
              <a:spcAft>
                <a:spcPts val="0"/>
              </a:spcAft>
              <a:buSzPts val="1800"/>
              <a:buNone/>
            </a:pPr>
            <a:r>
              <a:rPr b="1" lang="en-US" sz="1600">
                <a:solidFill>
                  <a:schemeClr val="dk1"/>
                </a:solidFill>
              </a:rPr>
              <a:t>Βήμα 1o:</a:t>
            </a:r>
            <a:endParaRPr b="1" sz="1600">
              <a:solidFill>
                <a:schemeClr val="dk1"/>
              </a:solidFill>
            </a:endParaRPr>
          </a:p>
          <a:p>
            <a:pPr indent="0" lvl="0" marL="0" rtl="0" algn="l">
              <a:lnSpc>
                <a:spcPct val="107000"/>
              </a:lnSpc>
              <a:spcBef>
                <a:spcPts val="800"/>
              </a:spcBef>
              <a:spcAft>
                <a:spcPts val="0"/>
              </a:spcAft>
              <a:buSzPts val="1800"/>
              <a:buNone/>
            </a:pPr>
            <a:r>
              <a:rPr lang="en-US" sz="1600">
                <a:solidFill>
                  <a:schemeClr val="dk1"/>
                </a:solidFill>
              </a:rPr>
              <a:t>Χρησιμοποιήστε τον πίνακα στο έγγραφο «Σύγκριση των Θετικών και Αρνητικών Συνεπειών στους/στις Μαθητές/-τριες» για να συγκρίνετε τον τρόπο με τον οποίο τα ψηφιακά και μη ψηφιακά περιβάλλοντα επηρεάζουν τη σωματική, ψυχική, συναισθηματική και κοινωνική ευημερία των μαθητών/-τριών.</a:t>
            </a:r>
            <a:endParaRPr sz="1600">
              <a:solidFill>
                <a:schemeClr val="dk1"/>
              </a:solidFill>
            </a:endParaRPr>
          </a:p>
          <a:p>
            <a:pPr indent="0" lvl="0" marL="0" rtl="0" algn="l">
              <a:lnSpc>
                <a:spcPct val="107000"/>
              </a:lnSpc>
              <a:spcBef>
                <a:spcPts val="800"/>
              </a:spcBef>
              <a:spcAft>
                <a:spcPts val="0"/>
              </a:spcAft>
              <a:buSzPts val="1800"/>
              <a:buNone/>
            </a:pPr>
            <a:r>
              <a:rPr b="1" lang="en-US" sz="1600">
                <a:solidFill>
                  <a:schemeClr val="dk1"/>
                </a:solidFill>
              </a:rPr>
              <a:t>Βήμα 2o:</a:t>
            </a:r>
            <a:endParaRPr b="1" sz="1600">
              <a:solidFill>
                <a:schemeClr val="dk1"/>
              </a:solidFill>
            </a:endParaRPr>
          </a:p>
          <a:p>
            <a:pPr indent="0" lvl="0" marL="0" rtl="0" algn="l">
              <a:lnSpc>
                <a:spcPct val="107000"/>
              </a:lnSpc>
              <a:spcBef>
                <a:spcPts val="800"/>
              </a:spcBef>
              <a:spcAft>
                <a:spcPts val="0"/>
              </a:spcAft>
              <a:buSzPts val="1800"/>
              <a:buNone/>
            </a:pPr>
            <a:r>
              <a:rPr lang="en-US" sz="1600">
                <a:solidFill>
                  <a:schemeClr val="dk1"/>
                </a:solidFill>
              </a:rPr>
              <a:t>Διαβάστε τα παραδείγματα σε κάθε στήλη και σκεφτείτε πώς αυτές οι καταστάσεις εμφανίζονται στην τάξη σας.</a:t>
            </a:r>
            <a:endParaRPr sz="1600">
              <a:solidFill>
                <a:schemeClr val="dk1"/>
              </a:solidFill>
            </a:endParaRPr>
          </a:p>
          <a:p>
            <a:pPr indent="0" lvl="0" marL="0" rtl="0" algn="l">
              <a:lnSpc>
                <a:spcPct val="107000"/>
              </a:lnSpc>
              <a:spcBef>
                <a:spcPts val="800"/>
              </a:spcBef>
              <a:spcAft>
                <a:spcPts val="0"/>
              </a:spcAft>
              <a:buSzPts val="1800"/>
              <a:buNone/>
            </a:pPr>
            <a:r>
              <a:rPr b="1" lang="en-US" sz="1600">
                <a:solidFill>
                  <a:schemeClr val="dk1"/>
                </a:solidFill>
              </a:rPr>
              <a:t>Βήμα 3o:</a:t>
            </a:r>
            <a:endParaRPr b="1" sz="1600">
              <a:solidFill>
                <a:schemeClr val="dk1"/>
              </a:solidFill>
            </a:endParaRPr>
          </a:p>
          <a:p>
            <a:pPr indent="0" lvl="0" marL="0" rtl="0" algn="l">
              <a:lnSpc>
                <a:spcPct val="107000"/>
              </a:lnSpc>
              <a:spcBef>
                <a:spcPts val="800"/>
              </a:spcBef>
              <a:spcAft>
                <a:spcPts val="0"/>
              </a:spcAft>
              <a:buSzPts val="1800"/>
              <a:buNone/>
            </a:pPr>
            <a:r>
              <a:rPr lang="en-US" sz="1600">
                <a:solidFill>
                  <a:schemeClr val="dk1"/>
                </a:solidFill>
              </a:rPr>
              <a:t>Προσθέστε ένα παράδειγμα από τη διδακτική σας πείρα σε οποιαδήποτε σειρά θεωρείτε σχετική.</a:t>
            </a:r>
            <a:endParaRPr sz="1600">
              <a:solidFill>
                <a:schemeClr val="dk1"/>
              </a:solidFill>
            </a:endParaRPr>
          </a:p>
          <a:p>
            <a:pPr indent="0" lvl="0" marL="0" rtl="0" algn="l">
              <a:lnSpc>
                <a:spcPct val="100000"/>
              </a:lnSpc>
              <a:spcBef>
                <a:spcPts val="8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131" name="Google Shape;131;p11"/>
          <p:cNvSpPr txBox="1"/>
          <p:nvPr/>
        </p:nvSpPr>
        <p:spPr>
          <a:xfrm>
            <a:off x="1710023" y="5431499"/>
            <a:ext cx="9587700" cy="1320485"/>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Σκεφτείτε για λίγο:</a:t>
            </a:r>
            <a:endParaRPr b="1" i="0" sz="1600" u="none" cap="none" strike="noStrike">
              <a:solidFill>
                <a:schemeClr val="dk1"/>
              </a:solidFill>
              <a:latin typeface="Arial"/>
              <a:ea typeface="Arial"/>
              <a:cs typeface="Arial"/>
              <a:sym typeface="Arial"/>
            </a:endParaRPr>
          </a:p>
          <a:p>
            <a:pPr indent="-342900" lvl="0" marL="457200" marR="0" rtl="0" algn="ctr">
              <a:lnSpc>
                <a:spcPct val="107000"/>
              </a:lnSpc>
              <a:spcBef>
                <a:spcPts val="80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Ποιοι τομείς ενέχουν τους μεγαλύτερους κινδύνους; Ποιες ευκαιρίες ανάπτυξης ξεχωρίζουν;</a:t>
            </a:r>
            <a:endParaRPr b="0" i="0" sz="1600" u="none" cap="none" strike="noStrike">
              <a:solidFill>
                <a:schemeClr val="dk1"/>
              </a:solidFill>
              <a:latin typeface="Arial"/>
              <a:ea typeface="Arial"/>
              <a:cs typeface="Arial"/>
              <a:sym typeface="Arial"/>
            </a:endParaRPr>
          </a:p>
          <a:p>
            <a:pPr indent="-342900" lvl="0" marL="457200" marR="0" rtl="0" algn="ctr">
              <a:lnSpc>
                <a:spcPct val="107000"/>
              </a:lnSpc>
              <a:spcBef>
                <a:spcPts val="0"/>
              </a:spcBef>
              <a:spcAft>
                <a:spcPts val="0"/>
              </a:spcAft>
              <a:buClr>
                <a:schemeClr val="dk1"/>
              </a:buClr>
              <a:buSzPts val="1800"/>
              <a:buFont typeface="Arial"/>
              <a:buChar char="-"/>
            </a:pPr>
            <a:r>
              <a:rPr b="0" i="0" lang="en-US" sz="1600" u="none" cap="none" strike="noStrike">
                <a:solidFill>
                  <a:schemeClr val="dk1"/>
                </a:solidFill>
                <a:latin typeface="Arial"/>
                <a:ea typeface="Arial"/>
                <a:cs typeface="Arial"/>
                <a:sym typeface="Arial"/>
              </a:rPr>
              <a:t>Υπάρχουν τρόποι για να ελαχιστοποιηθούν οι αρνητικές συνέπειες των ψηφιακών και μη ψηφιακών πλαισίων;</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1: Η Σημασία της Ευημερίας και της Ψηφιακής Ευημερίας</a:t>
            </a:r>
            <a:endParaRPr sz="3000"/>
          </a:p>
        </p:txBody>
      </p:sp>
      <p:sp>
        <p:nvSpPr>
          <p:cNvPr id="137" name="Google Shape;137;p1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Δραστηριότητα 2 - Πώς τα Ψηφιακά Εργαλεία Επηρεάζουν την Ευημερία των Μαθητών/-τριών</a:t>
            </a:r>
            <a:endParaRPr/>
          </a:p>
        </p:txBody>
      </p:sp>
      <p:sp>
        <p:nvSpPr>
          <p:cNvPr id="138" name="Google Shape;138;p1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Αυτή η δραστηριότητα σας βοηθά να κατανοήσετε πώς τα ψηφιακά εργαλεία επηρεάζουν την ευημερία των μαθητών/-τριών σας στην καθημερινή ζωή της τάξης. </a:t>
            </a:r>
            <a:endParaRPr>
              <a:solidFill>
                <a:schemeClr val="dk1"/>
              </a:solidFill>
            </a:endParaRPr>
          </a:p>
          <a:p>
            <a:pPr indent="0" lvl="0" marL="0" rtl="0" algn="l">
              <a:lnSpc>
                <a:spcPct val="107000"/>
              </a:lnSpc>
              <a:spcBef>
                <a:spcPts val="1200"/>
              </a:spcBef>
              <a:spcAft>
                <a:spcPts val="0"/>
              </a:spcAft>
              <a:buSzPts val="1800"/>
              <a:buNone/>
            </a:pPr>
            <a:r>
              <a:rPr b="1" lang="en-US">
                <a:solidFill>
                  <a:schemeClr val="dk1"/>
                </a:solidFill>
              </a:rPr>
              <a:t>Βήμα 1ο:</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Κοιτάξτε το φύλλο δραστηριοτήτων που σας δόθηκε.</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Βήμα 2ο:</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Σκεφτείτε παραδείγματα από την τάξη σας και συμπληρώστε μόνοι/-νες σας κάθε μέρος του πίνακα.</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Βήμα 3ο:</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Επισημάνετε (ή χρωματίστε) τους τομείς που έχουν τις ισχυρότερες θετικές και αρνητικές συνέπειες στον ψηφιακό κόσμο.</a:t>
            </a:r>
            <a:endParaRPr>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Βήμα 4ο:</a:t>
            </a:r>
            <a:endParaRPr b="1">
              <a:solidFill>
                <a:schemeClr val="dk1"/>
              </a:solidFill>
            </a:endParaRPr>
          </a:p>
          <a:p>
            <a:pPr indent="0" lvl="0" marL="0" rtl="0" algn="l">
              <a:lnSpc>
                <a:spcPct val="107000"/>
              </a:lnSpc>
              <a:spcBef>
                <a:spcPts val="800"/>
              </a:spcBef>
              <a:spcAft>
                <a:spcPts val="0"/>
              </a:spcAft>
              <a:buSzPts val="1800"/>
              <a:buNone/>
            </a:pPr>
            <a:r>
              <a:rPr lang="en-US">
                <a:solidFill>
                  <a:schemeClr val="dk1"/>
                </a:solidFill>
              </a:rPr>
              <a:t>Γράψτε μια σύντομη παράγραφο στο ημερολόγιο μάθησης ή σε μια ανάρτηση στο φόρουμ συζήτησης: «Πώς μπορώ να ενισχύσω τις θετικές συνέπειες των ψηφιακών εργαλείων στην ευημερία των μαθητών/-τριών και να μειώσω τις αρνητικές;»</a:t>
            </a:r>
            <a:endParaRPr>
              <a:solidFill>
                <a:schemeClr val="dk1"/>
              </a:solidFill>
            </a:endParaRPr>
          </a:p>
          <a:p>
            <a:pPr indent="0" lvl="0" marL="0" rtl="0" algn="l">
              <a:lnSpc>
                <a:spcPct val="90000"/>
              </a:lnSpc>
              <a:spcBef>
                <a:spcPts val="8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3"/>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Κεφάλαιο 2</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Το Πλαίσιο PERMA - Οι Πυλώνες της Ευημερίας</a:t>
            </a:r>
            <a:endParaRPr sz="2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149" name="Google Shape;149;p1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Εισαγωγή στο Μοντέλο PERMA</a:t>
            </a:r>
            <a:endParaRPr/>
          </a:p>
        </p:txBody>
      </p:sp>
      <p:sp>
        <p:nvSpPr>
          <p:cNvPr id="150" name="Google Shape;150;p1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rgbClr val="000000"/>
                </a:solidFill>
              </a:rPr>
              <a:t>Το μοντέλο PERMA του Seligman (2011) προσφέρει ένα επιστημονικά τεκμηριωμένο πλαίσιο για την ευημερία, το οποίο βασίζεται σε πέντε (5) βασικά στοιχεία: Θετικά Συναισθήματα, Δέσμευση, Σχέσεις, Νόημα και Επίτευγμα.</a:t>
            </a:r>
            <a:endParaRPr>
              <a:solidFill>
                <a:srgbClr val="000000"/>
              </a:solidFill>
            </a:endParaRPr>
          </a:p>
          <a:p>
            <a:pPr indent="0" lvl="0" marL="0" rtl="0" algn="l">
              <a:lnSpc>
                <a:spcPct val="107000"/>
              </a:lnSpc>
              <a:spcBef>
                <a:spcPts val="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100000"/>
              </a:lnSpc>
              <a:spcBef>
                <a:spcPts val="8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20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151" name="Google Shape;151;p14"/>
          <p:cNvPicPr preferRelativeResize="0"/>
          <p:nvPr/>
        </p:nvPicPr>
        <p:blipFill rotWithShape="1">
          <a:blip r:embed="rId3">
            <a:alphaModFix/>
          </a:blip>
          <a:srcRect b="0" l="0" r="0" t="0"/>
          <a:stretch/>
        </p:blipFill>
        <p:spPr>
          <a:xfrm>
            <a:off x="3576026" y="2232238"/>
            <a:ext cx="4988400" cy="4059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157" name="Google Shape;157;p1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Εισαγωγή στο Μοντέλο PERMA</a:t>
            </a:r>
            <a:endParaRPr/>
          </a:p>
        </p:txBody>
      </p:sp>
      <p:sp>
        <p:nvSpPr>
          <p:cNvPr id="158" name="Google Shape;158;p15"/>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800"/>
              </a:spcAft>
              <a:buSzPts val="1800"/>
              <a:buNone/>
            </a:pPr>
            <a:r>
              <a:rPr b="1" lang="en-US">
                <a:solidFill>
                  <a:schemeClr val="dk1"/>
                </a:solidFill>
                <a:latin typeface="Arial"/>
                <a:ea typeface="Arial"/>
                <a:cs typeface="Arial"/>
                <a:sym typeface="Arial"/>
              </a:rPr>
              <a:t>Θετικά Συναισθήματα (P): </a:t>
            </a:r>
            <a:r>
              <a:rPr lang="en-US">
                <a:solidFill>
                  <a:schemeClr val="dk1"/>
                </a:solidFill>
                <a:latin typeface="Arial"/>
                <a:ea typeface="Arial"/>
                <a:cs typeface="Arial"/>
                <a:sym typeface="Arial"/>
              </a:rPr>
              <a:t>Βίωση χαράς, ευγνωμοσύνης, ελπίδας και αισιοδοξίας. Αυτά τα συναισθήματα διευρύνουν την οπτική σας και ενισχύουν την ανθεκτικότητά σας.</a:t>
            </a:r>
            <a:endParaRPr>
              <a:latin typeface="Arial"/>
              <a:ea typeface="Arial"/>
              <a:cs typeface="Arial"/>
              <a:sym typeface="Arial"/>
            </a:endParaRPr>
          </a:p>
        </p:txBody>
      </p:sp>
      <p:pic>
        <p:nvPicPr>
          <p:cNvPr id="159" name="Google Shape;159;p15"/>
          <p:cNvPicPr preferRelativeResize="0"/>
          <p:nvPr/>
        </p:nvPicPr>
        <p:blipFill rotWithShape="1">
          <a:blip r:embed="rId3">
            <a:alphaModFix/>
          </a:blip>
          <a:srcRect b="0" l="0" r="0" t="0"/>
          <a:stretch/>
        </p:blipFill>
        <p:spPr>
          <a:xfrm>
            <a:off x="2659332" y="2470245"/>
            <a:ext cx="6821775" cy="42817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165" name="Google Shape;165;p1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Εισαγωγή στο Μοντέλο PERMA</a:t>
            </a:r>
            <a:endParaRPr/>
          </a:p>
        </p:txBody>
      </p:sp>
      <p:sp>
        <p:nvSpPr>
          <p:cNvPr id="166" name="Google Shape;166;p1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800"/>
              </a:spcAft>
              <a:buSzPts val="1800"/>
              <a:buNone/>
            </a:pPr>
            <a:r>
              <a:rPr b="1" lang="en-US">
                <a:solidFill>
                  <a:schemeClr val="dk1"/>
                </a:solidFill>
              </a:rPr>
              <a:t>Δέσμευση (E): </a:t>
            </a:r>
            <a:r>
              <a:rPr lang="en-US">
                <a:solidFill>
                  <a:schemeClr val="dk1"/>
                </a:solidFill>
              </a:rPr>
              <a:t>Πλήρης απορρόφηση σε σημαντικές δραστηριότητες («ροή»), όπου ο χρόνος φαίνεται να περνάει γρήγορα.</a:t>
            </a:r>
            <a:endParaRPr/>
          </a:p>
        </p:txBody>
      </p:sp>
      <p:pic>
        <p:nvPicPr>
          <p:cNvPr id="167" name="Google Shape;167;p16"/>
          <p:cNvPicPr preferRelativeResize="0"/>
          <p:nvPr/>
        </p:nvPicPr>
        <p:blipFill rotWithShape="1">
          <a:blip r:embed="rId3">
            <a:alphaModFix/>
          </a:blip>
          <a:srcRect b="0" l="0" r="0" t="0"/>
          <a:stretch/>
        </p:blipFill>
        <p:spPr>
          <a:xfrm>
            <a:off x="2560257" y="2374710"/>
            <a:ext cx="7019925" cy="4377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173" name="Google Shape;173;p1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Εισαγωγή στο Mοντέλο PERMA</a:t>
            </a:r>
            <a:endParaRPr/>
          </a:p>
        </p:txBody>
      </p:sp>
      <p:sp>
        <p:nvSpPr>
          <p:cNvPr id="174" name="Google Shape;174;p1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Σχέσεις (R): </a:t>
            </a:r>
            <a:r>
              <a:rPr lang="en-US">
                <a:solidFill>
                  <a:schemeClr val="dk1"/>
                </a:solidFill>
              </a:rPr>
              <a:t>Δημιουργία ισχυρών, υποστηρικτικών και εμπιστευτικών σχέσεων με άλλα άτομα.</a:t>
            </a:r>
            <a:endParaRPr>
              <a:solidFill>
                <a:schemeClr val="dk1"/>
              </a:solidFill>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75" name="Google Shape;175;p17"/>
          <p:cNvPicPr preferRelativeResize="0"/>
          <p:nvPr/>
        </p:nvPicPr>
        <p:blipFill rotWithShape="1">
          <a:blip r:embed="rId3">
            <a:alphaModFix/>
          </a:blip>
          <a:srcRect b="0" l="0" r="0" t="0"/>
          <a:stretch/>
        </p:blipFill>
        <p:spPr>
          <a:xfrm>
            <a:off x="3019375" y="2210937"/>
            <a:ext cx="5909501" cy="44822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181" name="Google Shape;181;p1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Εισαγωγή στο Μοντέλο PERMA</a:t>
            </a:r>
            <a:endParaRPr/>
          </a:p>
        </p:txBody>
      </p:sp>
      <p:sp>
        <p:nvSpPr>
          <p:cNvPr id="182" name="Google Shape;182;p1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Νόημα (M): </a:t>
            </a:r>
            <a:r>
              <a:rPr lang="en-US">
                <a:solidFill>
                  <a:schemeClr val="dk1"/>
                </a:solidFill>
              </a:rPr>
              <a:t>Αίσθημα σκοπού, ανήκειν και σύνδεσης με κάτι μεγαλύτερο από τον εαυτό σου.</a:t>
            </a:r>
            <a:endParaRPr>
              <a:solidFill>
                <a:schemeClr val="dk1"/>
              </a:solidFill>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83" name="Google Shape;183;p18"/>
          <p:cNvPicPr preferRelativeResize="0"/>
          <p:nvPr/>
        </p:nvPicPr>
        <p:blipFill rotWithShape="1">
          <a:blip r:embed="rId3">
            <a:alphaModFix/>
          </a:blip>
          <a:srcRect b="0" l="0" r="0" t="0"/>
          <a:stretch/>
        </p:blipFill>
        <p:spPr>
          <a:xfrm>
            <a:off x="2652007" y="2086135"/>
            <a:ext cx="6836425" cy="4665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189" name="Google Shape;189;p1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2.1 Εισαγωγή στο Μοντέλο PERMA</a:t>
            </a:r>
            <a:endParaRPr/>
          </a:p>
        </p:txBody>
      </p:sp>
      <p:sp>
        <p:nvSpPr>
          <p:cNvPr id="190" name="Google Shape;190;p1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a:solidFill>
                  <a:schemeClr val="dk1"/>
                </a:solidFill>
              </a:rPr>
              <a:t>Επίτευγμα (R): </a:t>
            </a:r>
            <a:r>
              <a:rPr lang="en-US">
                <a:solidFill>
                  <a:schemeClr val="dk1"/>
                </a:solidFill>
              </a:rPr>
              <a:t>Η προσπάθεια για την επίτευξη στόχων, η οποία ενισχύει την αυτοπεποίθηση και την ικανότητα.</a:t>
            </a:r>
            <a:endParaRPr>
              <a:solidFill>
                <a:schemeClr val="dk1"/>
              </a:solidFill>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0"/>
              </a:spcAft>
              <a:buSzPts val="1800"/>
              <a:buNone/>
            </a:pPr>
            <a:r>
              <a:t/>
            </a:r>
            <a:endParaRPr b="1">
              <a:solidFill>
                <a:schemeClr val="dk1"/>
              </a:solidFill>
              <a:latin typeface="Calibri"/>
              <a:ea typeface="Calibri"/>
              <a:cs typeface="Calibri"/>
              <a:sym typeface="Calibri"/>
            </a:endParaRPr>
          </a:p>
          <a:p>
            <a:pPr indent="0" lvl="0" marL="0" rtl="0" algn="l">
              <a:lnSpc>
                <a:spcPct val="107000"/>
              </a:lnSpc>
              <a:spcBef>
                <a:spcPts val="1400"/>
              </a:spcBef>
              <a:spcAft>
                <a:spcPts val="800"/>
              </a:spcAft>
              <a:buSzPts val="1800"/>
              <a:buNone/>
            </a:pPr>
            <a:r>
              <a:t/>
            </a:r>
            <a:endParaRPr b="1">
              <a:solidFill>
                <a:schemeClr val="dk1"/>
              </a:solidFill>
              <a:latin typeface="Calibri"/>
              <a:ea typeface="Calibri"/>
              <a:cs typeface="Calibri"/>
              <a:sym typeface="Calibri"/>
            </a:endParaRPr>
          </a:p>
        </p:txBody>
      </p:sp>
      <p:pic>
        <p:nvPicPr>
          <p:cNvPr id="191" name="Google Shape;191;p19"/>
          <p:cNvPicPr preferRelativeResize="0"/>
          <p:nvPr/>
        </p:nvPicPr>
        <p:blipFill rotWithShape="1">
          <a:blip r:embed="rId3">
            <a:alphaModFix/>
          </a:blip>
          <a:srcRect b="0" l="0" r="0" t="0"/>
          <a:stretch/>
        </p:blipFill>
        <p:spPr>
          <a:xfrm>
            <a:off x="2438570" y="2425670"/>
            <a:ext cx="7263300" cy="3881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197" name="Google Shape;197;p20"/>
          <p:cNvSpPr txBox="1"/>
          <p:nvPr>
            <p:ph idx="1" type="body"/>
          </p:nvPr>
        </p:nvSpPr>
        <p:spPr>
          <a:xfrm>
            <a:off x="97975" y="1462669"/>
            <a:ext cx="5910900" cy="213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400"/>
              <a:t>P – Θετικά Συναισθήματα</a:t>
            </a:r>
            <a:endParaRPr b="1" sz="1400"/>
          </a:p>
          <a:p>
            <a:pPr indent="-330200" lvl="0" marL="457200" rtl="0" algn="l">
              <a:lnSpc>
                <a:spcPct val="100000"/>
              </a:lnSpc>
              <a:spcBef>
                <a:spcPts val="1200"/>
              </a:spcBef>
              <a:spcAft>
                <a:spcPts val="0"/>
              </a:spcAft>
              <a:buClr>
                <a:schemeClr val="accent2"/>
              </a:buClr>
              <a:buSzPts val="1600"/>
              <a:buFont typeface="Calibri"/>
              <a:buChar char="●"/>
            </a:pPr>
            <a:r>
              <a:rPr b="1" lang="en-US" sz="1400"/>
              <a:t>Ψυχολογική πτυχή</a:t>
            </a:r>
            <a:r>
              <a:rPr lang="en-US" sz="1400"/>
              <a:t>: Υποστηρίζει την ευέλικτη σκέψη, την ανθεκτικότητα και τη δημιουργικότητα.</a:t>
            </a:r>
            <a:endParaRPr sz="1400"/>
          </a:p>
          <a:p>
            <a:pPr indent="-330200" lvl="0" marL="457200" rtl="0" algn="l">
              <a:lnSpc>
                <a:spcPct val="100000"/>
              </a:lnSpc>
              <a:spcBef>
                <a:spcPts val="0"/>
              </a:spcBef>
              <a:spcAft>
                <a:spcPts val="0"/>
              </a:spcAft>
              <a:buClr>
                <a:schemeClr val="accent2"/>
              </a:buClr>
              <a:buSzPts val="1600"/>
              <a:buFont typeface="Calibri"/>
              <a:buChar char="●"/>
            </a:pPr>
            <a:r>
              <a:rPr b="1" lang="en-US" sz="1400"/>
              <a:t>Συμπεριφορική πτυχή</a:t>
            </a:r>
            <a:r>
              <a:rPr lang="en-US" sz="1400"/>
              <a:t>: Ενέργειες ευγνωμοσύνης, αναγνώριση χαρούμενων στιγμών και έκφραση εκτίμησης.</a:t>
            </a:r>
            <a:endParaRPr sz="1400"/>
          </a:p>
          <a:p>
            <a:pPr indent="-330200" lvl="0" marL="457200" rtl="0" algn="l">
              <a:lnSpc>
                <a:spcPct val="100000"/>
              </a:lnSpc>
              <a:spcBef>
                <a:spcPts val="0"/>
              </a:spcBef>
              <a:spcAft>
                <a:spcPts val="0"/>
              </a:spcAft>
              <a:buClr>
                <a:schemeClr val="accent2"/>
              </a:buClr>
              <a:buSzPts val="1600"/>
              <a:buFont typeface="Calibri"/>
              <a:buChar char="●"/>
            </a:pPr>
            <a:r>
              <a:rPr b="1" lang="en-US" sz="1400"/>
              <a:t>Συναισθηματική πτυχή: </a:t>
            </a:r>
            <a:r>
              <a:rPr lang="en-US" sz="1400"/>
              <a:t>Χαρά, ελπίδα, αγάπη και αισιοδοξία που μετριάζουν το άγχος και βοηθούν στην ανάκαμψη.</a:t>
            </a:r>
            <a:endParaRPr sz="1400"/>
          </a:p>
          <a:p>
            <a:pPr indent="0" lvl="0" marL="0" rtl="0" algn="l">
              <a:lnSpc>
                <a:spcPct val="100000"/>
              </a:lnSpc>
              <a:spcBef>
                <a:spcPts val="1200"/>
              </a:spcBef>
              <a:spcAft>
                <a:spcPts val="0"/>
              </a:spcAft>
              <a:buSzPts val="1800"/>
              <a:buNone/>
            </a:pPr>
            <a:r>
              <a:t/>
            </a:r>
            <a:endParaRPr sz="1600"/>
          </a:p>
          <a:p>
            <a:pPr indent="0" lvl="0" marL="0" rtl="0" algn="l">
              <a:lnSpc>
                <a:spcPct val="100000"/>
              </a:lnSpc>
              <a:spcBef>
                <a:spcPts val="1200"/>
              </a:spcBef>
              <a:spcAft>
                <a:spcPts val="0"/>
              </a:spcAft>
              <a:buSzPts val="1800"/>
              <a:buNone/>
            </a:pPr>
            <a:r>
              <a:t/>
            </a:r>
            <a:endParaRPr sz="1600"/>
          </a:p>
          <a:p>
            <a:pPr indent="0" lvl="0" marL="0" rtl="0" algn="l">
              <a:lnSpc>
                <a:spcPct val="100000"/>
              </a:lnSpc>
              <a:spcBef>
                <a:spcPts val="1200"/>
              </a:spcBef>
              <a:spcAft>
                <a:spcPts val="1200"/>
              </a:spcAft>
              <a:buSzPts val="1800"/>
              <a:buNone/>
            </a:pPr>
            <a:r>
              <a:t/>
            </a:r>
            <a:endParaRPr sz="1600"/>
          </a:p>
        </p:txBody>
      </p:sp>
      <p:sp>
        <p:nvSpPr>
          <p:cNvPr id="198" name="Google Shape;198;p20"/>
          <p:cNvSpPr txBox="1"/>
          <p:nvPr>
            <p:ph idx="2" type="body"/>
          </p:nvPr>
        </p:nvSpPr>
        <p:spPr>
          <a:xfrm>
            <a:off x="97975" y="3533793"/>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400"/>
              <a:t>R – Σχέσεις</a:t>
            </a:r>
            <a:endParaRPr b="1" sz="1400"/>
          </a:p>
          <a:p>
            <a:pPr indent="-330200" lvl="0" marL="457200" rtl="0" algn="l">
              <a:lnSpc>
                <a:spcPct val="100000"/>
              </a:lnSpc>
              <a:spcBef>
                <a:spcPts val="1200"/>
              </a:spcBef>
              <a:spcAft>
                <a:spcPts val="0"/>
              </a:spcAft>
              <a:buClr>
                <a:schemeClr val="accent2"/>
              </a:buClr>
              <a:buSzPts val="1600"/>
              <a:buFont typeface="Calibri"/>
              <a:buChar char="●"/>
            </a:pPr>
            <a:r>
              <a:rPr b="1" lang="en-US" sz="1400"/>
              <a:t>Ψυχολογική πτυχή: </a:t>
            </a:r>
            <a:r>
              <a:rPr lang="en-US" sz="1400"/>
              <a:t>Οι σχέσεις ενισχύουν την αυτοεκτίμηση και μειώνουν το άγχος.</a:t>
            </a:r>
            <a:endParaRPr sz="1400"/>
          </a:p>
          <a:p>
            <a:pPr indent="-330200" lvl="0" marL="457200" rtl="0" algn="l">
              <a:lnSpc>
                <a:spcPct val="100000"/>
              </a:lnSpc>
              <a:spcBef>
                <a:spcPts val="0"/>
              </a:spcBef>
              <a:spcAft>
                <a:spcPts val="0"/>
              </a:spcAft>
              <a:buClr>
                <a:schemeClr val="accent2"/>
              </a:buClr>
              <a:buSzPts val="1600"/>
              <a:buFont typeface="Calibri"/>
              <a:buChar char="●"/>
            </a:pPr>
            <a:r>
              <a:rPr b="1" lang="en-US" sz="1400"/>
              <a:t>Συμπεριφορική πτυχή: </a:t>
            </a:r>
            <a:r>
              <a:rPr lang="en-US" sz="1400"/>
              <a:t>Οικοδόμηση εμπιστοσύνης, ενεργητική ακρόαση, συνεργασία και τακτική αλληλεπίδραση.</a:t>
            </a:r>
            <a:endParaRPr sz="1400"/>
          </a:p>
          <a:p>
            <a:pPr indent="-330200" lvl="0" marL="457200" rtl="0" algn="l">
              <a:lnSpc>
                <a:spcPct val="100000"/>
              </a:lnSpc>
              <a:spcBef>
                <a:spcPts val="0"/>
              </a:spcBef>
              <a:spcAft>
                <a:spcPts val="1200"/>
              </a:spcAft>
              <a:buClr>
                <a:schemeClr val="accent2"/>
              </a:buClr>
              <a:buSzPts val="1600"/>
              <a:buFont typeface="Calibri"/>
              <a:buChar char="●"/>
            </a:pPr>
            <a:r>
              <a:rPr b="1" lang="en-US" sz="1400"/>
              <a:t>Συναισθηματική πτυχή: </a:t>
            </a:r>
            <a:r>
              <a:rPr lang="en-US" sz="1400"/>
              <a:t>Αίσθημα του «ανήκειν», ασφάλεια και υποστήριξη που μειώνουν τη μοναξιά.</a:t>
            </a:r>
            <a:endParaRPr sz="1400"/>
          </a:p>
        </p:txBody>
      </p:sp>
      <p:sp>
        <p:nvSpPr>
          <p:cNvPr id="199" name="Google Shape;199;p20"/>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2.2 Ψυχολογική, Συμπεριφορική και Συναισθηματική Διάσταση του PERMA</a:t>
            </a:r>
            <a:endParaRPr/>
          </a:p>
        </p:txBody>
      </p:sp>
      <p:sp>
        <p:nvSpPr>
          <p:cNvPr id="200" name="Google Shape;200;p20"/>
          <p:cNvSpPr txBox="1"/>
          <p:nvPr>
            <p:ph idx="1" type="body"/>
          </p:nvPr>
        </p:nvSpPr>
        <p:spPr>
          <a:xfrm>
            <a:off x="6281100" y="1405474"/>
            <a:ext cx="5910900" cy="20552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400"/>
              <a:t>E – Δέσμευση</a:t>
            </a:r>
            <a:endParaRPr b="1" sz="1400"/>
          </a:p>
          <a:p>
            <a:pPr indent="-330200" lvl="0" marL="457200" rtl="0" algn="l">
              <a:lnSpc>
                <a:spcPct val="100000"/>
              </a:lnSpc>
              <a:spcBef>
                <a:spcPts val="1200"/>
              </a:spcBef>
              <a:spcAft>
                <a:spcPts val="0"/>
              </a:spcAft>
              <a:buClr>
                <a:schemeClr val="accent2"/>
              </a:buClr>
              <a:buSzPts val="1600"/>
              <a:buFont typeface="Calibri"/>
              <a:buChar char="●"/>
            </a:pPr>
            <a:r>
              <a:rPr b="1" lang="en-US" sz="1400"/>
              <a:t>Ψυχολογική πτυχή: </a:t>
            </a:r>
            <a:r>
              <a:rPr lang="en-US" sz="1400"/>
              <a:t>Η ροή αυξάνει την συγκέντρωση, την εσωτερική κινητοποίηση και την ικανότητα επίλυσης προβλημάτων.</a:t>
            </a:r>
            <a:endParaRPr sz="1400"/>
          </a:p>
          <a:p>
            <a:pPr indent="-330200" lvl="0" marL="457200" rtl="0" algn="l">
              <a:lnSpc>
                <a:spcPct val="100000"/>
              </a:lnSpc>
              <a:spcBef>
                <a:spcPts val="0"/>
              </a:spcBef>
              <a:spcAft>
                <a:spcPts val="0"/>
              </a:spcAft>
              <a:buClr>
                <a:schemeClr val="accent2"/>
              </a:buClr>
              <a:buSzPts val="1600"/>
              <a:buFont typeface="Calibri"/>
              <a:buChar char="●"/>
            </a:pPr>
            <a:r>
              <a:rPr b="1" lang="en-US" sz="1400"/>
              <a:t>Συμπεριφορική πτυχή: </a:t>
            </a:r>
            <a:r>
              <a:rPr lang="en-US" sz="1400"/>
              <a:t>Πλήρης εμβύθιση σε δραστηριότητες όπως ο αθλητισμός, η μουσική, η γραφή ή η προγραμματισμός.</a:t>
            </a:r>
            <a:endParaRPr sz="1400"/>
          </a:p>
          <a:p>
            <a:pPr indent="-330200" lvl="0" marL="457200" rtl="0" algn="l">
              <a:lnSpc>
                <a:spcPct val="100000"/>
              </a:lnSpc>
              <a:spcBef>
                <a:spcPts val="0"/>
              </a:spcBef>
              <a:spcAft>
                <a:spcPts val="1200"/>
              </a:spcAft>
              <a:buClr>
                <a:schemeClr val="accent2"/>
              </a:buClr>
              <a:buSzPts val="1600"/>
              <a:buFont typeface="Calibri"/>
              <a:buChar char="●"/>
            </a:pPr>
            <a:r>
              <a:rPr b="1" lang="en-US" sz="1400"/>
              <a:t>Συναισθηματική διάσταση: </a:t>
            </a:r>
            <a:r>
              <a:rPr lang="en-US" sz="1400"/>
              <a:t>Ενέργεια, απορρόφηση και βαθιά ικανοποίηση κατά τη διάρκεια απαιτητικών εργασιών.</a:t>
            </a:r>
            <a:endParaRPr sz="1400"/>
          </a:p>
        </p:txBody>
      </p:sp>
      <p:sp>
        <p:nvSpPr>
          <p:cNvPr id="201" name="Google Shape;201;p20"/>
          <p:cNvSpPr txBox="1"/>
          <p:nvPr>
            <p:ph idx="2" type="body"/>
          </p:nvPr>
        </p:nvSpPr>
        <p:spPr>
          <a:xfrm>
            <a:off x="6281100" y="3549718"/>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400"/>
              <a:t>M – Νόημα</a:t>
            </a:r>
            <a:endParaRPr b="1" sz="1400"/>
          </a:p>
          <a:p>
            <a:pPr indent="-330200" lvl="0" marL="457200" rtl="0" algn="l">
              <a:lnSpc>
                <a:spcPct val="100000"/>
              </a:lnSpc>
              <a:spcBef>
                <a:spcPts val="1200"/>
              </a:spcBef>
              <a:spcAft>
                <a:spcPts val="0"/>
              </a:spcAft>
              <a:buClr>
                <a:schemeClr val="accent2"/>
              </a:buClr>
              <a:buSzPts val="1600"/>
              <a:buFont typeface="Calibri"/>
              <a:buChar char="●"/>
            </a:pPr>
            <a:r>
              <a:rPr b="1" lang="en-US" sz="1400"/>
              <a:t>Ψυχολογική πτυχή: </a:t>
            </a:r>
            <a:r>
              <a:rPr lang="en-US" sz="1400"/>
              <a:t>Παρέχει κατεύθυνση συνδέοντας τις αξίες με τον σκοπό.</a:t>
            </a:r>
            <a:endParaRPr sz="1400"/>
          </a:p>
          <a:p>
            <a:pPr indent="-330200" lvl="0" marL="457200" rtl="0" algn="l">
              <a:lnSpc>
                <a:spcPct val="100000"/>
              </a:lnSpc>
              <a:spcBef>
                <a:spcPts val="0"/>
              </a:spcBef>
              <a:spcAft>
                <a:spcPts val="0"/>
              </a:spcAft>
              <a:buClr>
                <a:schemeClr val="accent2"/>
              </a:buClr>
              <a:buSzPts val="1600"/>
              <a:buFont typeface="Calibri"/>
              <a:buChar char="●"/>
            </a:pPr>
            <a:r>
              <a:rPr b="1" lang="en-US" sz="1400"/>
              <a:t>Συμπεριφορική πτυχή: </a:t>
            </a:r>
            <a:r>
              <a:rPr lang="en-US" sz="1400"/>
              <a:t>Συμβολή σε σκοπούς, εθελοντισμός ή εργασία με σκοπό.</a:t>
            </a:r>
            <a:endParaRPr sz="1400"/>
          </a:p>
          <a:p>
            <a:pPr indent="-330200" lvl="0" marL="457200" rtl="0" algn="l">
              <a:lnSpc>
                <a:spcPct val="100000"/>
              </a:lnSpc>
              <a:spcBef>
                <a:spcPts val="0"/>
              </a:spcBef>
              <a:spcAft>
                <a:spcPts val="1200"/>
              </a:spcAft>
              <a:buClr>
                <a:schemeClr val="accent2"/>
              </a:buClr>
              <a:buSzPts val="1600"/>
              <a:buFont typeface="Calibri"/>
              <a:buChar char="●"/>
            </a:pPr>
            <a:r>
              <a:rPr b="1" lang="en-US" sz="1400"/>
              <a:t>Συναισθηματική πτυχή: </a:t>
            </a:r>
            <a:r>
              <a:rPr lang="en-US" sz="1400"/>
              <a:t>Ικανοποίηση, ευθυγράμμιση με τις αξίες και υπερηφάνεια για τη συμβολή.</a:t>
            </a:r>
            <a:endParaRPr b="1" sz="1400"/>
          </a:p>
        </p:txBody>
      </p:sp>
      <p:sp>
        <p:nvSpPr>
          <p:cNvPr id="202" name="Google Shape;202;p20"/>
          <p:cNvSpPr txBox="1"/>
          <p:nvPr>
            <p:ph idx="2" type="body"/>
          </p:nvPr>
        </p:nvSpPr>
        <p:spPr>
          <a:xfrm>
            <a:off x="1132764" y="5573075"/>
            <a:ext cx="9973161" cy="11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400"/>
              <a:t>A – Επίτευγμα</a:t>
            </a:r>
            <a:endParaRPr b="1" sz="1400"/>
          </a:p>
          <a:p>
            <a:pPr indent="-330200" lvl="0" marL="457200" rtl="0" algn="l">
              <a:lnSpc>
                <a:spcPct val="100000"/>
              </a:lnSpc>
              <a:spcBef>
                <a:spcPts val="1200"/>
              </a:spcBef>
              <a:spcAft>
                <a:spcPts val="0"/>
              </a:spcAft>
              <a:buClr>
                <a:schemeClr val="accent2"/>
              </a:buClr>
              <a:buSzPts val="1600"/>
              <a:buFont typeface="Calibri"/>
              <a:buChar char="●"/>
            </a:pPr>
            <a:r>
              <a:rPr b="1" lang="en-US" sz="1400"/>
              <a:t>Ψυχολογική πτυχή: </a:t>
            </a:r>
            <a:r>
              <a:rPr lang="en-US" sz="1400"/>
              <a:t>Ενισχύει την αυτοαποτελεσματικότητα και την κινητοποίηση μέσω της κατάκτησης δεξιοτήτων.</a:t>
            </a:r>
            <a:endParaRPr sz="1400"/>
          </a:p>
          <a:p>
            <a:pPr indent="-330200" lvl="0" marL="457200" rtl="0" algn="l">
              <a:lnSpc>
                <a:spcPct val="100000"/>
              </a:lnSpc>
              <a:spcBef>
                <a:spcPts val="0"/>
              </a:spcBef>
              <a:spcAft>
                <a:spcPts val="0"/>
              </a:spcAft>
              <a:buClr>
                <a:schemeClr val="accent2"/>
              </a:buClr>
              <a:buSzPts val="1600"/>
              <a:buFont typeface="Calibri"/>
              <a:buChar char="●"/>
            </a:pPr>
            <a:r>
              <a:rPr b="1" lang="en-US" sz="1400"/>
              <a:t>Συμπεριφορική πτυχή: </a:t>
            </a:r>
            <a:r>
              <a:rPr lang="en-US" sz="1400"/>
              <a:t>Καθορισμός στόχων, επιμονή στις δυσκολίες και καταγραφή της προόδου.</a:t>
            </a:r>
            <a:endParaRPr sz="1400"/>
          </a:p>
          <a:p>
            <a:pPr indent="-330200" lvl="0" marL="457200" rtl="0" algn="l">
              <a:lnSpc>
                <a:spcPct val="100000"/>
              </a:lnSpc>
              <a:spcBef>
                <a:spcPts val="0"/>
              </a:spcBef>
              <a:spcAft>
                <a:spcPts val="1200"/>
              </a:spcAft>
              <a:buClr>
                <a:schemeClr val="accent2"/>
              </a:buClr>
              <a:buSzPts val="1600"/>
              <a:buFont typeface="Calibri"/>
              <a:buChar char="●"/>
            </a:pPr>
            <a:r>
              <a:rPr b="1" lang="en-US" sz="1400"/>
              <a:t>Συναισθηματική πτυχή: </a:t>
            </a:r>
            <a:r>
              <a:rPr lang="en-US" sz="1400"/>
              <a:t>Αυτοπεποίθηση, υπερηφάνεια και κίνητρα μετά την επίτευξη ενός στόχου.</a:t>
            </a:r>
            <a:endParaRPr b="1" sz="1400"/>
          </a:p>
        </p:txBody>
      </p:sp>
      <p:cxnSp>
        <p:nvCxnSpPr>
          <p:cNvPr id="203" name="Google Shape;203;p20"/>
          <p:cNvCxnSpPr/>
          <p:nvPr/>
        </p:nvCxnSpPr>
        <p:spPr>
          <a:xfrm>
            <a:off x="220300" y="3479550"/>
            <a:ext cx="11838300" cy="19500"/>
          </a:xfrm>
          <a:prstGeom prst="straightConnector1">
            <a:avLst/>
          </a:prstGeom>
          <a:noFill/>
          <a:ln cap="flat" cmpd="sng" w="9525">
            <a:solidFill>
              <a:schemeClr val="accent2"/>
            </a:solidFill>
            <a:prstDash val="solid"/>
            <a:round/>
            <a:headEnd len="sm" w="sm" type="none"/>
            <a:tailEnd len="sm" w="sm" type="none"/>
          </a:ln>
        </p:spPr>
      </p:cxnSp>
      <p:cxnSp>
        <p:nvCxnSpPr>
          <p:cNvPr id="204" name="Google Shape;204;p20"/>
          <p:cNvCxnSpPr>
            <a:stCxn id="199" idx="2"/>
          </p:cNvCxnSpPr>
          <p:nvPr/>
        </p:nvCxnSpPr>
        <p:spPr>
          <a:xfrm>
            <a:off x="6070220" y="1405472"/>
            <a:ext cx="20700" cy="3978900"/>
          </a:xfrm>
          <a:prstGeom prst="straightConnector1">
            <a:avLst/>
          </a:prstGeom>
          <a:noFill/>
          <a:ln cap="flat" cmpd="sng" w="9525">
            <a:solidFill>
              <a:schemeClr val="accent2"/>
            </a:solidFill>
            <a:prstDash val="solid"/>
            <a:round/>
            <a:headEnd len="sm" w="sm" type="none"/>
            <a:tailEnd len="sm" w="sm" type="none"/>
          </a:ln>
        </p:spPr>
      </p:cxnSp>
      <p:cxnSp>
        <p:nvCxnSpPr>
          <p:cNvPr id="205" name="Google Shape;205;p20"/>
          <p:cNvCxnSpPr/>
          <p:nvPr/>
        </p:nvCxnSpPr>
        <p:spPr>
          <a:xfrm>
            <a:off x="176850" y="5534750"/>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Εισαγωγή</a:t>
            </a:r>
            <a:endParaRPr/>
          </a:p>
        </p:txBody>
      </p:sp>
      <p:sp>
        <p:nvSpPr>
          <p:cNvPr id="72" name="Google Shape;72;p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0" lvl="0" marL="0" rtl="0" algn="l">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rPr lang="en-US" sz="2100">
                <a:solidFill>
                  <a:srgbClr val="000000"/>
                </a:solidFill>
              </a:rPr>
              <a:t>Αυτή η ενότητα παρουσιάζει το Πλαίσιο PERMA-Digital, το οποίο εστιάζει στους εσωτερικούς παράγοντες της ευημερίας (Θετικά Συναισθήματα, Δέσμευση, Σχέσεις, Νόημα και Επίτευγμα) και στις εξωτερικές επιρροές (κουλτούρα, οικογένεια, προγράμματα σπουδών, πολιτική και υποδομές).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rPr lang="en-US" sz="2100">
                <a:solidFill>
                  <a:srgbClr val="000000"/>
                </a:solidFill>
              </a:rPr>
              <a:t>Μετά το τέλος της ενότητας, θα είστε σε θέση να κατανοείτε βασικές έννοιες που σχετίζονται με την ευημερία, να αναγνωρίζετε το μοντέλο PERMA και τη σύνδεσή του με τα πλαίσια DigComp και LifeComp.</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2: Το Πλαίσιο PERMA - Οι Πυλώνες της Ευημερίας</a:t>
            </a:r>
            <a:endParaRPr sz="3000"/>
          </a:p>
        </p:txBody>
      </p:sp>
      <p:sp>
        <p:nvSpPr>
          <p:cNvPr id="211" name="Google Shape;211;p2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Δραστηριότητα - Αξιολόγηση των Προσωπικών σας Εμπειριών</a:t>
            </a:r>
            <a:endParaRPr/>
          </a:p>
        </p:txBody>
      </p:sp>
      <p:sp>
        <p:nvSpPr>
          <p:cNvPr id="212" name="Google Shape;212;p21"/>
          <p:cNvSpPr txBox="1"/>
          <p:nvPr>
            <p:ph idx="2" type="body"/>
          </p:nvPr>
        </p:nvSpPr>
        <p:spPr>
          <a:xfrm>
            <a:off x="97975" y="1462675"/>
            <a:ext cx="58389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dk1"/>
                </a:solidFill>
              </a:rPr>
              <a:t>Βήμα 1ο:</a:t>
            </a:r>
            <a:endParaRPr b="1">
              <a:solidFill>
                <a:schemeClr val="dk1"/>
              </a:solidFill>
            </a:endParaRPr>
          </a:p>
          <a:p>
            <a:pPr indent="0" lvl="0" marL="0" rtl="0" algn="l">
              <a:lnSpc>
                <a:spcPct val="107000"/>
              </a:lnSpc>
              <a:spcBef>
                <a:spcPts val="800"/>
              </a:spcBef>
              <a:spcAft>
                <a:spcPts val="0"/>
              </a:spcAft>
              <a:buSzPts val="1800"/>
              <a:buNone/>
            </a:pPr>
            <a:r>
              <a:rPr b="1" lang="en-US">
                <a:solidFill>
                  <a:schemeClr val="dk1"/>
                </a:solidFill>
              </a:rPr>
              <a:t>Σκεφτείτε τις εμπειρίες σας:</a:t>
            </a:r>
            <a:endParaRPr b="1">
              <a:solidFill>
                <a:schemeClr val="dk1"/>
              </a:solidFill>
            </a:endParaRPr>
          </a:p>
          <a:p>
            <a:pPr indent="-342900" lvl="0" marL="457200" rtl="0" algn="l">
              <a:lnSpc>
                <a:spcPct val="100000"/>
              </a:lnSpc>
              <a:spcBef>
                <a:spcPts val="800"/>
              </a:spcBef>
              <a:spcAft>
                <a:spcPts val="0"/>
              </a:spcAft>
              <a:buClr>
                <a:srgbClr val="AA87FF"/>
              </a:buClr>
              <a:buSzPts val="1800"/>
              <a:buAutoNum type="arabicPeriod"/>
            </a:pPr>
            <a:r>
              <a:rPr lang="en-US">
                <a:solidFill>
                  <a:srgbClr val="000000"/>
                </a:solidFill>
              </a:rPr>
              <a:t>Σκεφτείτε τις προσωπικές και επαγγελματικές σας εμπειρίες. </a:t>
            </a:r>
            <a:endParaRPr>
              <a:solidFill>
                <a:srgbClr val="AA87FF"/>
              </a:solidFill>
            </a:endParaRPr>
          </a:p>
          <a:p>
            <a:pPr indent="-342900" lvl="0" marL="457200" rtl="0" algn="l">
              <a:lnSpc>
                <a:spcPct val="100000"/>
              </a:lnSpc>
              <a:spcBef>
                <a:spcPts val="0"/>
              </a:spcBef>
              <a:spcAft>
                <a:spcPts val="0"/>
              </a:spcAft>
              <a:buClr>
                <a:srgbClr val="AA87FF"/>
              </a:buClr>
              <a:buSzPts val="1800"/>
              <a:buAutoNum type="arabicPeriod"/>
            </a:pPr>
            <a:r>
              <a:rPr lang="en-US">
                <a:solidFill>
                  <a:srgbClr val="000000"/>
                </a:solidFill>
              </a:rPr>
              <a:t>Για κάθε στοιχείο του PERMA, δώστε τουλάχιστον ένα παράδειγμα όπου το έχετε βιώσει.</a:t>
            </a:r>
            <a:endParaRPr>
              <a:solidFill>
                <a:srgbClr val="AA87FF"/>
              </a:solidFill>
            </a:endParaRPr>
          </a:p>
          <a:p>
            <a:pPr indent="-342900" lvl="0" marL="457200" rtl="0" algn="l">
              <a:lnSpc>
                <a:spcPct val="100000"/>
              </a:lnSpc>
              <a:spcBef>
                <a:spcPts val="0"/>
              </a:spcBef>
              <a:spcAft>
                <a:spcPts val="0"/>
              </a:spcAft>
              <a:buClr>
                <a:srgbClr val="AA87FF"/>
              </a:buClr>
              <a:buSzPts val="1800"/>
              <a:buAutoNum type="arabicPeriod"/>
            </a:pPr>
            <a:r>
              <a:rPr lang="en-US">
                <a:solidFill>
                  <a:srgbClr val="000000"/>
                </a:solidFill>
              </a:rPr>
              <a:t>Στη συνέχεια, εξηγήστε γιατί αυτή η εμπειρία ήταν σημαντική για την ευημερία σας. </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Βήμα 2ο:</a:t>
            </a:r>
            <a:endParaRPr b="1">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b="1" lang="en-US">
                <a:solidFill>
                  <a:srgbClr val="000000"/>
                </a:solidFill>
              </a:rPr>
              <a:t>Σκεφτείτε τα εξής:</a:t>
            </a:r>
            <a:endParaRPr b="1">
              <a:solidFill>
                <a:srgbClr val="000000"/>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Ποιο στοιχείο του PERMA είναι πιο έντονο στη ζωή σας αυτή τη στιγμή;</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Ποιο στοιχείο θεωρείτε ότι χρειάζεται περισσότερη προσοχή και πώς θα μπορούσατε να το ενισχύσετε; Γιατί πιστεύετε ότι αυτό το στοιχείο χρειάζεται περισσότερη προσοχή;</a:t>
            </a:r>
            <a:endParaRPr>
              <a:solidFill>
                <a:srgbClr val="000000"/>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13" name="Google Shape;213;p21"/>
          <p:cNvPicPr preferRelativeResize="0"/>
          <p:nvPr/>
        </p:nvPicPr>
        <p:blipFill rotWithShape="1">
          <a:blip r:embed="rId3">
            <a:alphaModFix/>
          </a:blip>
          <a:srcRect b="0" l="0" r="0" t="0"/>
          <a:stretch/>
        </p:blipFill>
        <p:spPr>
          <a:xfrm>
            <a:off x="5936875" y="1888322"/>
            <a:ext cx="6105525" cy="376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Kεφάλαιο 3</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Τα Πλαίσια DigComp και LifeComp και η Σχέση τους με την Ψηφιακή Ευημερία</a:t>
            </a:r>
            <a:endParaRPr sz="2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Κεφάλαιο 3: Τα Πλαίσια DigComp και LifeComp και η Σχέση τους με την Ψηφιακή Ευημερία</a:t>
            </a:r>
            <a:endParaRPr sz="2700">
              <a:solidFill>
                <a:srgbClr val="FFFFFF"/>
              </a:solidFill>
            </a:endParaRPr>
          </a:p>
        </p:txBody>
      </p:sp>
      <p:sp>
        <p:nvSpPr>
          <p:cNvPr id="224" name="Google Shape;224;p2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Πλαίσιο DigComp (Ψηφιακή Ικανότητα)</a:t>
            </a:r>
            <a:endParaRPr/>
          </a:p>
        </p:txBody>
      </p:sp>
      <p:sp>
        <p:nvSpPr>
          <p:cNvPr id="225" name="Google Shape;225;p23"/>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u="sng">
                <a:solidFill>
                  <a:schemeClr val="hlink"/>
                </a:solidFill>
                <a:hlinkClick r:id="rId3"/>
              </a:rPr>
              <a:t>DigComp 2.0</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26" name="Google Shape;226;p23" title="DigComp 2.0">
            <a:hlinkClick r:id="rId4"/>
          </p:cNvPr>
          <p:cNvPicPr preferRelativeResize="0"/>
          <p:nvPr/>
        </p:nvPicPr>
        <p:blipFill rotWithShape="1">
          <a:blip r:embed="rId5">
            <a:alphaModFix/>
          </a:blip>
          <a:srcRect b="0" l="0" r="0" t="0"/>
          <a:stretch/>
        </p:blipFill>
        <p:spPr>
          <a:xfrm>
            <a:off x="2351650" y="2001125"/>
            <a:ext cx="7488700" cy="4212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232" name="Google Shape;232;p2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Πλαίσιο DigComp (Ψηφιακή Ικανότητα)</a:t>
            </a:r>
            <a:endParaRPr/>
          </a:p>
        </p:txBody>
      </p:sp>
      <p:sp>
        <p:nvSpPr>
          <p:cNvPr id="233" name="Google Shape;233;p2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Το Πλαίσιο DigComp, που αναπτύχθηκε αρχικά από την Ευρωπαϊκή Επιτροπή, παρέχει </a:t>
            </a:r>
            <a:r>
              <a:rPr b="1" lang="en-US">
                <a:solidFill>
                  <a:schemeClr val="dk1"/>
                </a:solidFill>
              </a:rPr>
              <a:t>μια κοινή κατανόηση του τι σημαίνει να είναι κανείς ψηφιακά ικανός </a:t>
            </a:r>
            <a:r>
              <a:rPr lang="en-US">
                <a:solidFill>
                  <a:schemeClr val="dk1"/>
                </a:solidFill>
              </a:rPr>
              <a:t>στη σημερινή κοινωνία.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Χρησιμεύει ως βάση για τις πολιτικές ψηφιακής εκπαίδευσης σε όλη την Ευρώπη. </a:t>
            </a:r>
            <a:r>
              <a:rPr b="1" lang="en-US">
                <a:solidFill>
                  <a:schemeClr val="dk1"/>
                </a:solidFill>
              </a:rPr>
              <a:t>Προσφέρει έναν οδικό χάρτη </a:t>
            </a:r>
            <a:r>
              <a:rPr lang="en-US">
                <a:solidFill>
                  <a:schemeClr val="dk1"/>
                </a:solidFill>
              </a:rPr>
              <a:t>που βοηθά τους/τις εκπαιδευτικούς και τους/τις μαθήτριες/-τριές τους να αναπτύξουν τις γνώσεις, τις δεξιότητες και τις στάσεις που απαιτούνται για την κριτική, δημιουργική και ασφαλή χρήση των ψηφιακών τεχνολογιών.</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234" name="Google Shape;234;p24"/>
          <p:cNvSpPr txBox="1"/>
          <p:nvPr/>
        </p:nvSpPr>
        <p:spPr>
          <a:xfrm>
            <a:off x="1342500" y="3978050"/>
            <a:ext cx="9507000" cy="1283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457200" marR="0" rtl="0" algn="ctr">
              <a:lnSpc>
                <a:spcPct val="107000"/>
              </a:lnSpc>
              <a:spcBef>
                <a:spcPts val="1200"/>
              </a:spcBef>
              <a:spcAft>
                <a:spcPts val="1200"/>
              </a:spcAft>
              <a:buClr>
                <a:srgbClr val="000000"/>
              </a:buClr>
              <a:buSzPts val="2200"/>
              <a:buFont typeface="Arial"/>
              <a:buNone/>
            </a:pPr>
            <a:r>
              <a:rPr b="0" i="0" lang="en-US" sz="2200" u="none" cap="none" strike="noStrike">
                <a:solidFill>
                  <a:schemeClr val="dk1"/>
                </a:solidFill>
                <a:latin typeface="Arial"/>
                <a:ea typeface="Arial"/>
                <a:cs typeface="Arial"/>
                <a:sym typeface="Arial"/>
              </a:rPr>
              <a:t>Το να είσαι «ψηφιακά ικανός/-νή» δεν σημαίνει απλώς να ξέρεις πώς να χρησιμοποιείς λογισμικό ή συσκευές, αλλά να τα χρησιμοποιείς </a:t>
            </a:r>
            <a:r>
              <a:rPr b="1" i="0" lang="en-US" sz="2200" u="none" cap="none" strike="noStrike">
                <a:solidFill>
                  <a:schemeClr val="dk1"/>
                </a:solidFill>
                <a:latin typeface="Arial"/>
                <a:ea typeface="Arial"/>
                <a:cs typeface="Arial"/>
                <a:sym typeface="Arial"/>
              </a:rPr>
              <a:t>με σύνεση και σκοπό.</a:t>
            </a:r>
            <a:r>
              <a:rPr b="0" i="0" lang="en-US" sz="2200" u="none" cap="none" strike="noStrike">
                <a:solidFill>
                  <a:schemeClr val="dk1"/>
                </a:solidFill>
                <a:latin typeface="Arial"/>
                <a:ea typeface="Arial"/>
                <a:cs typeface="Arial"/>
                <a:sym typeface="Arial"/>
              </a:rPr>
              <a:t> </a:t>
            </a: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240" name="Google Shape;240;p2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Το DigComp στο Μοντέλο PERMA-Digital</a:t>
            </a:r>
            <a:endParaRPr/>
          </a:p>
        </p:txBody>
      </p:sp>
      <p:sp>
        <p:nvSpPr>
          <p:cNvPr id="241" name="Google Shape;241;p25"/>
          <p:cNvSpPr txBox="1"/>
          <p:nvPr>
            <p:ph idx="2" type="body"/>
          </p:nvPr>
        </p:nvSpPr>
        <p:spPr>
          <a:xfrm>
            <a:off x="97971" y="1405472"/>
            <a:ext cx="11944500" cy="534651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1200"/>
              </a:spcAft>
              <a:buSzPts val="1800"/>
              <a:buNone/>
            </a:pPr>
            <a:r>
              <a:rPr lang="en-US" sz="1600">
                <a:solidFill>
                  <a:schemeClr val="dk1"/>
                </a:solidFill>
              </a:rPr>
              <a:t>Στο Μοντέλο PERMA-Digital, το DigComp παρέχει τις </a:t>
            </a:r>
            <a:r>
              <a:rPr b="1" lang="en-US" sz="1600">
                <a:solidFill>
                  <a:schemeClr val="dk1"/>
                </a:solidFill>
              </a:rPr>
              <a:t>πρακτικές δεξιότητες </a:t>
            </a:r>
            <a:r>
              <a:rPr lang="en-US" sz="1600">
                <a:solidFill>
                  <a:schemeClr val="dk1"/>
                </a:solidFill>
              </a:rPr>
              <a:t>που βοηθούν τους/τις εκπαιδευτικούς και τους/τις μαθήτριες/-τριες </a:t>
            </a:r>
            <a:r>
              <a:rPr b="1" lang="en-US" sz="1600">
                <a:solidFill>
                  <a:schemeClr val="dk1"/>
                </a:solidFill>
              </a:rPr>
              <a:t>να χρησιμοποιούν την τεχνολογία με αυτοπεποίθηση, ισορροπία και υπευθυνότητα</a:t>
            </a:r>
            <a:r>
              <a:rPr lang="en-US" sz="1600">
                <a:solidFill>
                  <a:schemeClr val="dk1"/>
                </a:solidFill>
              </a:rPr>
              <a:t>, οι οποίες είναι απαραίτητες για την ψηφιακή ευημερία. Αποτελείται από πέντε (5) τομείς:</a:t>
            </a:r>
            <a:endParaRPr sz="1600"/>
          </a:p>
        </p:txBody>
      </p:sp>
      <p:graphicFrame>
        <p:nvGraphicFramePr>
          <p:cNvPr id="242" name="Google Shape;242;p25"/>
          <p:cNvGraphicFramePr/>
          <p:nvPr/>
        </p:nvGraphicFramePr>
        <p:xfrm>
          <a:off x="532263" y="2452420"/>
          <a:ext cx="3000000" cy="3000000"/>
        </p:xfrm>
        <a:graphic>
          <a:graphicData uri="http://schemas.openxmlformats.org/drawingml/2006/table">
            <a:tbl>
              <a:tblPr>
                <a:noFill/>
                <a:tableStyleId>{879957A3-A533-4EB9-9A1B-1B700A6D82C9}</a:tableStyleId>
              </a:tblPr>
              <a:tblGrid>
                <a:gridCol w="2200300"/>
                <a:gridCol w="3099850"/>
                <a:gridCol w="5877350"/>
              </a:tblGrid>
              <a:tr h="7959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Γραμματισμός Πληροφοριών και Δεδομένων</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Αναζήτηση, αξιολόγηση και διαχείριση ψηφιακών πληροφοριών.</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1.1 Περιηγούμαι στο διαδίκτυο, αναζητώ και φιλτράρω δεδομένα, πληροφορίες και ψηφιακό περιεχόμενο.</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1.2 Αξιολογώ δεδομένα, πληροφορίες και ψηφιακό περιεχόμενο.</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1.3 Διαχειρίζομαι δεδομένα, πληροφορίες και ψηφιακό περιεχόμενο.</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11237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Επικοινωνία και Συνεργασία</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Ψηφιακή αλληλεπίδραση, κοινή χρήση και διαδικτυακή ιθαγένεια.</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2.1 Αλληλεπιδρώ μέσω ψηφιακών τεχνολογιών.</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2.2 Χρησιμοποιώ από κοινού πληροφορίες και περιεχόμενο μέσω ψηφιακών τεχνολογιών.</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2.3 Συμμετέχω ενεργά στα κοινά μέσω ψηφιακών τεχνολογιών.</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2.4 Συμπράττω μέσω ψηφιακών τεχνολογιών.</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2.5 Γνωρίζω τον κώδικα δεοντολογίας που διέπει τη χρήση του διαδικτύου.</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2.6 Διαχειρίζομαι την ψηφιακή ταυτότητα.</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7959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Δημιουργία Ψηφιακού Περιεχομένου</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Ανάπτυξη και ενσωμάτωση ψηφιακού περιεχομένου.</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3.1 Αναπτύσσω ψηφιακό περιεχόμενο.</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3.2 Ενσωματώνω και αναδιαμορφώνω ψηφιακό περιεχόμενο.</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3.3 Γνωρίζω για τα πνευματικά δικαιώματα και τις άδειες χρήσης.</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3.4 Προγραμματίζω υπολογιστικά συστήματα.</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7959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Ασφάλεια</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Ασφάλεια στο διαδίκτυο, ψηφιακή ευημερία και προστασία του απορρήτου.</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4.1 Προστατεύω συσκευές.</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4.2 Προστατεύω τα προσωπικά δεδομένα και το απόρρητο.</a:t>
                      </a:r>
                      <a:br>
                        <a:rPr lang="en-US" sz="1100" u="none" cap="none" strike="noStrike"/>
                      </a:br>
                      <a:r>
                        <a:rPr lang="en-US" sz="1100" u="none" cap="none" strike="noStrike"/>
                        <a:t>4.3 Προστατεύω την υγεία και την ευημερία.</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4.4 Προστατεύω το περιβάλλον.</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r h="798200">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rgbClr val="FFFFFF"/>
                          </a:solidFill>
                        </a:rPr>
                        <a:t>Επίλυση Προβλημάτων</a:t>
                      </a:r>
                      <a:endParaRPr b="1" sz="1400" u="none" cap="none" strike="noStrike">
                        <a:solidFill>
                          <a:srgbClr val="FFFFFF"/>
                        </a:solidFill>
                      </a:endParaRPr>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solidFill>
                      <a:srgbClr val="AA87FF"/>
                    </a:solidFill>
                  </a:tcPr>
                </a:tc>
                <a:tc>
                  <a:txBody>
                    <a:bodyPr/>
                    <a:lstStyle/>
                    <a:p>
                      <a:pPr indent="0" lvl="0" marL="89535" marR="0" rtl="0" algn="l">
                        <a:lnSpc>
                          <a:spcPct val="100000"/>
                        </a:lnSpc>
                        <a:spcBef>
                          <a:spcPts val="0"/>
                        </a:spcBef>
                        <a:spcAft>
                          <a:spcPts val="0"/>
                        </a:spcAft>
                        <a:buClr>
                          <a:srgbClr val="000000"/>
                        </a:buClr>
                        <a:buSzPts val="1100"/>
                        <a:buFont typeface="Arial"/>
                        <a:buNone/>
                      </a:pPr>
                      <a:r>
                        <a:rPr lang="en-US" sz="1100" u="none" cap="none" strike="noStrike"/>
                        <a:t>Προσδιορισμός ψηφιακών αναγκών, επίλυση προβλημάτων και καινοτόμος χρήση της τεχνολογίας.</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100" u="none" cap="none" strike="noStrike"/>
                        <a:t>5.1 Επιλύω τεχνικά προβλήματα.</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5.2 Προσδιορίζω ανάγκες και τεχνολογικές λύσεις.</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5.3 Χρησιμοποιώ δημιουργικά τις ψηφιακές τεχνολογίες.</a:t>
                      </a:r>
                      <a:endParaRPr sz="1100" u="none" cap="none" strike="noStrike"/>
                    </a:p>
                    <a:p>
                      <a:pPr indent="0" lvl="0" marL="0" marR="0" rtl="0" algn="l">
                        <a:lnSpc>
                          <a:spcPct val="100000"/>
                        </a:lnSpc>
                        <a:spcBef>
                          <a:spcPts val="0"/>
                        </a:spcBef>
                        <a:spcAft>
                          <a:spcPts val="0"/>
                        </a:spcAft>
                        <a:buClr>
                          <a:srgbClr val="000000"/>
                        </a:buClr>
                        <a:buSzPts val="1100"/>
                        <a:buFont typeface="Arial"/>
                        <a:buNone/>
                      </a:pPr>
                      <a:r>
                        <a:rPr lang="en-US" sz="1100" u="none" cap="none" strike="noStrike"/>
                        <a:t>5.4 Προσδιορίζω κενά στην ψηφιακή ικανότητα.</a:t>
                      </a:r>
                      <a:endParaRPr sz="1100" u="none" cap="none" strike="noStrike"/>
                    </a:p>
                  </a:txBody>
                  <a:tcPr marT="71750" marB="71750" marR="71750" marL="71750">
                    <a:lnL cap="flat" cmpd="sng" w="12700">
                      <a:solidFill>
                        <a:srgbClr val="AA87FF"/>
                      </a:solidFill>
                      <a:prstDash val="solid"/>
                      <a:round/>
                      <a:headEnd len="sm" w="sm" type="none"/>
                      <a:tailEnd len="sm" w="sm" type="none"/>
                    </a:lnL>
                    <a:lnR cap="flat" cmpd="sng" w="12700">
                      <a:solidFill>
                        <a:srgbClr val="AA87FF"/>
                      </a:solidFill>
                      <a:prstDash val="solid"/>
                      <a:round/>
                      <a:headEnd len="sm" w="sm" type="none"/>
                      <a:tailEnd len="sm" w="sm" type="none"/>
                    </a:lnR>
                    <a:lnT cap="flat" cmpd="sng" w="12700">
                      <a:solidFill>
                        <a:srgbClr val="AA87FF"/>
                      </a:solidFill>
                      <a:prstDash val="solid"/>
                      <a:round/>
                      <a:headEnd len="sm" w="sm" type="none"/>
                      <a:tailEnd len="sm" w="sm" type="none"/>
                    </a:lnT>
                    <a:lnB cap="flat" cmpd="sng" w="12700">
                      <a:solidFill>
                        <a:srgbClr val="AA87FF"/>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248" name="Google Shape;248;p2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Το DigComp στο Μοντέλο PERMA-Digital</a:t>
            </a:r>
            <a:endParaRPr/>
          </a:p>
        </p:txBody>
      </p:sp>
      <p:sp>
        <p:nvSpPr>
          <p:cNvPr id="249" name="Google Shape;249;p26"/>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7000"/>
              </a:lnSpc>
              <a:spcBef>
                <a:spcPts val="1200"/>
              </a:spcBef>
              <a:spcAft>
                <a:spcPts val="0"/>
              </a:spcAft>
              <a:buClr>
                <a:schemeClr val="accent2"/>
              </a:buClr>
              <a:buSzPts val="1800"/>
              <a:buAutoNum type="arabicPeriod"/>
            </a:pPr>
            <a:r>
              <a:rPr b="1" lang="en-US">
                <a:solidFill>
                  <a:schemeClr val="dk1"/>
                </a:solidFill>
              </a:rPr>
              <a:t>Γραμματισμός Πληροφοριών και Δεδομένων</a:t>
            </a:r>
            <a:endParaRPr b="1">
              <a:solidFill>
                <a:schemeClr val="dk1"/>
              </a:solidFill>
            </a:endParaRPr>
          </a:p>
          <a:p>
            <a:pPr indent="0" lvl="0" marL="0" rtl="0" algn="l">
              <a:lnSpc>
                <a:spcPct val="100000"/>
              </a:lnSpc>
              <a:spcBef>
                <a:spcPts val="1200"/>
              </a:spcBef>
              <a:spcAft>
                <a:spcPts val="0"/>
              </a:spcAft>
              <a:buSzPts val="1800"/>
              <a:buNone/>
            </a:pPr>
            <a:r>
              <a:rPr lang="en-US">
                <a:solidFill>
                  <a:schemeClr val="dk1"/>
                </a:solidFill>
              </a:rPr>
              <a:t>Βοηθάτε συνεχώς τους/τις μαθήτριες/-τριες να βρίσκουν, να ερμηνεύουν και να αξιολογούν πληροφορίες. Αυτή η ικανότητα περιλαμβάνει τη γνώση του πώς να αναζητάτε αποτελεσματικά, να κρίνετε την αξιοπιστία των πηγών και να χρησιμοποιείτε τις πληροφορίες με ηθικό τρόπο.</a:t>
            </a:r>
            <a:endParaRPr>
              <a:solidFill>
                <a:srgbClr val="000000"/>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Παράδειγμα:</a:t>
            </a:r>
            <a:r>
              <a:rPr lang="en-US">
                <a:solidFill>
                  <a:schemeClr val="dk1"/>
                </a:solidFill>
              </a:rPr>
              <a:t> Εφαρμόζετε αυτή την ικανότητα, όταν καθοδηγείτε τους/τις μαθήτριες/-τριες να ελέγχουν αν οι διαδικτυακές πηγές είναι αξιόπιστες ή τους διδάσκετε να αναφέρουν σωστά τις ψηφιακές πηγές.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342900" lvl="0" marL="457200" rtl="0" algn="l">
              <a:lnSpc>
                <a:spcPct val="100000"/>
              </a:lnSpc>
              <a:spcBef>
                <a:spcPts val="0"/>
              </a:spcBef>
              <a:spcAft>
                <a:spcPts val="0"/>
              </a:spcAft>
              <a:buClr>
                <a:schemeClr val="accent2"/>
              </a:buClr>
              <a:buSzPts val="1800"/>
              <a:buAutoNum type="arabicPeriod"/>
            </a:pPr>
            <a:r>
              <a:rPr b="1" lang="en-US">
                <a:solidFill>
                  <a:schemeClr val="dk1"/>
                </a:solidFill>
              </a:rPr>
              <a:t>Επικοινωνία και Συνεργασία</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Τα ψηφιακά εργαλεία καθιστούν δυνατή τη σύνδεση, την ανταλλαγή ιδεών και τη συνεργασία πέρα από την τάξη. Αυτός ο τομέας εστιάζει στην αλληλεπίδραση στο διαδίκτυο με σεβασμό, τη συμμετοχή σε ψηφιακές κοινότητες και την κατανόηση των κανόνων καλής συμπεριφοράς στο διαδίκτυο (netiquette).</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Παράδειγμα: </a:t>
            </a:r>
            <a:r>
              <a:rPr lang="en-US">
                <a:solidFill>
                  <a:schemeClr val="dk1"/>
                </a:solidFill>
              </a:rPr>
              <a:t>Όταν ενθαρρύνετε τους/τις μαθήτριες/-τριες να δημιουργήσουν από κοινού μια παρουσίαση χρησιμοποιώντας κοινόχρηστα έγγραφα ή συνεργάζεστε με έναν/μια συνάδελφο μέσω μιας διαδικτυακής πλατφόρμας μάθησης, επιδεικνύετε ψηφιακή συνεργασία.</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255" name="Google Shape;255;p2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Το DigComp στο Μοντέλο PERMA-Digital</a:t>
            </a:r>
            <a:endParaRPr/>
          </a:p>
        </p:txBody>
      </p:sp>
      <p:sp>
        <p:nvSpPr>
          <p:cNvPr id="256" name="Google Shape;256;p2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chemeClr val="accent2"/>
                </a:solidFill>
              </a:rPr>
              <a:t>3. </a:t>
            </a:r>
            <a:r>
              <a:rPr b="1" lang="en-US">
                <a:solidFill>
                  <a:schemeClr val="dk1"/>
                </a:solidFill>
              </a:rPr>
              <a:t>Δημιουργία Ψηφιακού Περιεχομένου</a:t>
            </a:r>
            <a:br>
              <a:rPr b="1" lang="en-US">
                <a:solidFill>
                  <a:schemeClr val="dk1"/>
                </a:solidFill>
              </a:rPr>
            </a:br>
            <a:br>
              <a:rPr b="1" lang="en-US">
                <a:solidFill>
                  <a:schemeClr val="dk1"/>
                </a:solidFill>
              </a:rPr>
            </a:br>
            <a:r>
              <a:rPr lang="en-US">
                <a:solidFill>
                  <a:schemeClr val="dk1"/>
                </a:solidFill>
              </a:rPr>
              <a:t>Αυτή η ικανότητα περιλαμβάνει τον σχεδιασμό και την παραγωγή ψηφιακού υλικού, όπως έγγραφα, βίντεο ή διαδραστικούς πόρους, με σεβασμό στα πνευματικά δικαιώματα και την πνευματική ιδιοκτησία. Επιπλέον, περιλαμβάνει την ικανότητα να προσαρμόζετε και να διασκευάζετε υφιστάμενο περιεχόμενο με υπευθυνότητα.</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Παράδειγμα:</a:t>
            </a:r>
            <a:r>
              <a:rPr lang="en-US">
                <a:solidFill>
                  <a:schemeClr val="dk1"/>
                </a:solidFill>
              </a:rPr>
              <a:t> Όταν σχεδιάζετε μια ψηφιακή αφίσα με την τάξη σας χρησιμοποιώντας εικόνες ανοιχτού κώδικα ή ζητάτε από τους/τις μαθήτριες/-τριές σας να εγγράψουν σύντομα εκπαιδευτικά βίντεο, προάγετε την ψηφιακή δημιουργικότητα και την ηθική χρήση του περιεχομένου.</a:t>
            </a:r>
            <a:endParaRPr>
              <a:solidFill>
                <a:schemeClr val="dk1"/>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b="1" lang="en-US">
                <a:solidFill>
                  <a:schemeClr val="accent2"/>
                </a:solidFill>
              </a:rPr>
              <a:t>4. </a:t>
            </a:r>
            <a:r>
              <a:rPr b="1" lang="en-US">
                <a:solidFill>
                  <a:schemeClr val="dk1"/>
                </a:solidFill>
              </a:rPr>
              <a:t>Ασφάλεια</a:t>
            </a:r>
            <a:endParaRPr b="1">
              <a:solidFill>
                <a:schemeClr val="dk1"/>
              </a:solidFill>
            </a:endParaRPr>
          </a:p>
          <a:p>
            <a:pPr indent="0" lvl="0" marL="0" rtl="0" algn="l">
              <a:lnSpc>
                <a:spcPct val="100000"/>
              </a:lnSpc>
              <a:spcBef>
                <a:spcPts val="0"/>
              </a:spcBef>
              <a:spcAft>
                <a:spcPts val="0"/>
              </a:spcAft>
              <a:buSzPts val="1800"/>
              <a:buNone/>
            </a:pPr>
            <a:r>
              <a:t/>
            </a:r>
            <a:endParaRPr b="1">
              <a:solidFill>
                <a:schemeClr val="dk1"/>
              </a:solidFill>
            </a:endParaRPr>
          </a:p>
          <a:p>
            <a:pPr indent="0" lvl="0" marL="0" rtl="0" algn="l">
              <a:lnSpc>
                <a:spcPct val="100000"/>
              </a:lnSpc>
              <a:spcBef>
                <a:spcPts val="0"/>
              </a:spcBef>
              <a:spcAft>
                <a:spcPts val="0"/>
              </a:spcAft>
              <a:buSzPts val="1800"/>
              <a:buNone/>
            </a:pPr>
            <a:r>
              <a:rPr lang="en-US">
                <a:solidFill>
                  <a:schemeClr val="dk1"/>
                </a:solidFill>
              </a:rPr>
              <a:t>Η ψηφιακή ασφάλεια είναι θεμελιώδης για την ευημερία. Περιλαμβάνει την προστασία των προσωπικών δεδομένων, τη διατήρηση της ψηφιακής υγείας (αποφυγή κόπωσης ή άγχους από υπερβολική χρήση) και τη διασφάλιση ασφαλούς συμπεριφοράς στο διαδίκτυο.</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Παράδειγμα: </a:t>
            </a:r>
            <a:r>
              <a:rPr lang="en-US">
                <a:solidFill>
                  <a:schemeClr val="dk1"/>
                </a:solidFill>
              </a:rPr>
              <a:t>Το να διδάσκετε στους/στις μαθητές/-τριες πώς να προσαρμόζουν τις ρυθμίσεις απορρήτου, να αποφεύγουν τον εκφοβισμό στο διαδίκτυο ή να κάνουν διαλείμματα από τις οθόνες κατά τη διάρκεια μακρών περιόδων σύνδεσης στο διαδίκτυο αντικατοπτρίζει αυτή την ικανότητα στην πράξη.</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262" name="Google Shape;262;p2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3.1 DigComp στο μοντέλο PERMA-Digital</a:t>
            </a:r>
            <a:endParaRPr/>
          </a:p>
        </p:txBody>
      </p:sp>
      <p:sp>
        <p:nvSpPr>
          <p:cNvPr id="263" name="Google Shape;263;p28"/>
          <p:cNvSpPr txBox="1"/>
          <p:nvPr>
            <p:ph idx="2" type="body"/>
          </p:nvPr>
        </p:nvSpPr>
        <p:spPr>
          <a:xfrm>
            <a:off x="97975" y="1462681"/>
            <a:ext cx="11944500" cy="250881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solidFill>
                  <a:schemeClr val="accent2"/>
                </a:solidFill>
              </a:rPr>
              <a:t>5. </a:t>
            </a:r>
            <a:r>
              <a:rPr b="1" lang="en-US">
                <a:solidFill>
                  <a:schemeClr val="dk1"/>
                </a:solidFill>
              </a:rPr>
              <a:t>Επίλυση Προβλημάτων</a:t>
            </a:r>
            <a:br>
              <a:rPr b="1" lang="en-US">
                <a:solidFill>
                  <a:schemeClr val="dk1"/>
                </a:solidFill>
              </a:rPr>
            </a:br>
            <a:br>
              <a:rPr b="1" lang="en-US">
                <a:solidFill>
                  <a:schemeClr val="dk1"/>
                </a:solidFill>
              </a:rPr>
            </a:br>
            <a:r>
              <a:rPr lang="en-US">
                <a:solidFill>
                  <a:schemeClr val="dk1"/>
                </a:solidFill>
              </a:rPr>
              <a:t>Αυτός ο τομέας ενθαρρύνει την κριτική σκέψη, την προσαρμοστικότητα και την καινοτομία σε ψηφιακά περιβάλλοντα. Περιλαμβάνει τον εντοπισμό τεχνικών προβλημάτων, τον πειραματισμό με νέα εργαλεία και την εξεύρεση δημιουργικών λύσεων σε καθημερινές προκλήσεις.</a:t>
            </a:r>
            <a:endParaRPr>
              <a:solidFill>
                <a:srgbClr val="000000"/>
              </a:solidFill>
            </a:endParaRPr>
          </a:p>
          <a:p>
            <a:pPr indent="0" lvl="0" marL="457200" rtl="0" algn="l">
              <a:lnSpc>
                <a:spcPct val="100000"/>
              </a:lnSpc>
              <a:spcBef>
                <a:spcPts val="0"/>
              </a:spcBef>
              <a:spcAft>
                <a:spcPts val="0"/>
              </a:spcAft>
              <a:buSzPts val="1800"/>
              <a:buNone/>
            </a:pPr>
            <a:r>
              <a:t/>
            </a:r>
            <a:endParaRPr>
              <a:solidFill>
                <a:schemeClr val="dk1"/>
              </a:solidFill>
            </a:endParaRPr>
          </a:p>
          <a:p>
            <a:pPr indent="0" lvl="0" marL="0" rtl="0" algn="l">
              <a:lnSpc>
                <a:spcPct val="100000"/>
              </a:lnSpc>
              <a:spcBef>
                <a:spcPts val="0"/>
              </a:spcBef>
              <a:spcAft>
                <a:spcPts val="0"/>
              </a:spcAft>
              <a:buSzPts val="1800"/>
              <a:buNone/>
            </a:pPr>
            <a:r>
              <a:rPr i="1" lang="en-US">
                <a:solidFill>
                  <a:schemeClr val="dk1"/>
                </a:solidFill>
              </a:rPr>
              <a:t>Παράδειγμα:</a:t>
            </a:r>
            <a:r>
              <a:rPr lang="en-US">
                <a:solidFill>
                  <a:schemeClr val="dk1"/>
                </a:solidFill>
              </a:rPr>
              <a:t> Όταν επιλύετε ένα τεχνολογικό πρόβλημα στην τάξη ή βρίσκετε μια νέα εφαρμογή για να διαφοροποιήσετε τη διδασκαλία, προβάλλετε το πρότυπο της ψηφιακής επίλυσης προβλημάτων και της ανθεκτικότητας.</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264" name="Google Shape;264;p28"/>
          <p:cNvSpPr txBox="1"/>
          <p:nvPr/>
        </p:nvSpPr>
        <p:spPr>
          <a:xfrm>
            <a:off x="1029600" y="4196700"/>
            <a:ext cx="10132800" cy="23334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Το Πλαίσιο DigComp σας βοηθά όχι μόνο να χρησιμοποιείτε την τεχνολογία πιο αποτελεσματικά, αλλά και να προάγετε την ψηφιακή ισορροπία, την υπευθυνότητα και την αυτοαποτελεσματικότητα, δεξιότητες που αποτελούν μέρος της ψηφιακής ευημερίας. </a:t>
            </a:r>
            <a:endParaRPr b="1" i="0" sz="18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800"/>
              </a:spcAft>
              <a:buNone/>
            </a:pPr>
            <a:r>
              <a:rPr b="1" i="0" lang="en-US" sz="1800" u="none" cap="none" strike="noStrike">
                <a:solidFill>
                  <a:schemeClr val="dk1"/>
                </a:solidFill>
                <a:latin typeface="Arial"/>
                <a:ea typeface="Arial"/>
                <a:cs typeface="Arial"/>
                <a:sym typeface="Arial"/>
              </a:rPr>
              <a:t>Αναπτύσσοντας αυτές τις ικανότητες, ενδυναμώνετε τους/τις μαθήτριες/-τριές σας να αποκτήσουν αυτοπεποίθηση, να γίνουν προσεκτικοί και ηθικοί ψηφιακοί πολίτες, κάτι που αποτελεί βασικό στόχο του Πλαισίου PERMA-Digital.</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a:p>
        </p:txBody>
      </p:sp>
      <p:sp>
        <p:nvSpPr>
          <p:cNvPr id="270" name="Google Shape;270;p2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3.2 Δραστηριότητα - Εφαρμογή του DigComp στη Διδασκαλία Σας</a:t>
            </a:r>
            <a:endParaRPr/>
          </a:p>
        </p:txBody>
      </p:sp>
      <p:sp>
        <p:nvSpPr>
          <p:cNvPr id="271" name="Google Shape;271;p29"/>
          <p:cNvSpPr txBox="1"/>
          <p:nvPr>
            <p:ph idx="2" type="body"/>
          </p:nvPr>
        </p:nvSpPr>
        <p:spPr>
          <a:xfrm>
            <a:off x="97975" y="1462675"/>
            <a:ext cx="6906600" cy="52179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sz="1600">
                <a:solidFill>
                  <a:schemeClr val="dk1"/>
                </a:solidFill>
              </a:rPr>
              <a:t>Βήμα 1ο:</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Αφιερώστε λίγο χρόνο για να σκεφτείτε και να αναστοχαστείτε τις παρακάτω ερωτήσεις:</a:t>
            </a:r>
            <a:endParaRPr sz="1600">
              <a:solidFill>
                <a:schemeClr val="dk1"/>
              </a:solidFill>
            </a:endParaRPr>
          </a:p>
          <a:p>
            <a:pPr indent="-342900" lvl="0" marL="457200" rtl="0" algn="l">
              <a:lnSpc>
                <a:spcPct val="107000"/>
              </a:lnSpc>
              <a:spcBef>
                <a:spcPts val="1400"/>
              </a:spcBef>
              <a:spcAft>
                <a:spcPts val="0"/>
              </a:spcAft>
              <a:buClr>
                <a:schemeClr val="accent2"/>
              </a:buClr>
              <a:buSzPts val="1800"/>
              <a:buChar char="●"/>
            </a:pPr>
            <a:r>
              <a:rPr lang="en-US" sz="1600">
                <a:solidFill>
                  <a:schemeClr val="dk1"/>
                </a:solidFill>
              </a:rPr>
              <a:t>Εφαρμόζω και τις πέντε βασικές περιοχές ικανοτήτων του Πλαισίου DigComp στη διδασκαλία μου;</a:t>
            </a:r>
            <a:endParaRPr sz="1600">
              <a:solidFill>
                <a:schemeClr val="dk1"/>
              </a:solidFill>
            </a:endParaRPr>
          </a:p>
          <a:p>
            <a:pPr indent="-342900" lvl="0" marL="457200" rtl="0" algn="l">
              <a:lnSpc>
                <a:spcPct val="107000"/>
              </a:lnSpc>
              <a:spcBef>
                <a:spcPts val="0"/>
              </a:spcBef>
              <a:spcAft>
                <a:spcPts val="0"/>
              </a:spcAft>
              <a:buClr>
                <a:schemeClr val="accent2"/>
              </a:buClr>
              <a:buSzPts val="1800"/>
              <a:buChar char="●"/>
            </a:pPr>
            <a:r>
              <a:rPr lang="en-US" sz="1600">
                <a:solidFill>
                  <a:schemeClr val="dk1"/>
                </a:solidFill>
              </a:rPr>
              <a:t>Πρέπει να ενισχύσω τη χρήση του Πλαισίου DigComp στη διδασκαλία μου; Πώς μπορώ να το πετύχω αυτό;</a:t>
            </a:r>
            <a:endParaRPr sz="1600">
              <a:solidFill>
                <a:schemeClr val="dk1"/>
              </a:solidFill>
            </a:endParaRPr>
          </a:p>
          <a:p>
            <a:pPr indent="-342900" lvl="0" marL="457200" rtl="0" algn="l">
              <a:lnSpc>
                <a:spcPct val="107000"/>
              </a:lnSpc>
              <a:spcBef>
                <a:spcPts val="0"/>
              </a:spcBef>
              <a:spcAft>
                <a:spcPts val="0"/>
              </a:spcAft>
              <a:buClr>
                <a:schemeClr val="accent2"/>
              </a:buClr>
              <a:buSzPts val="1800"/>
              <a:buChar char="●"/>
            </a:pPr>
            <a:r>
              <a:rPr lang="en-US" sz="1600">
                <a:solidFill>
                  <a:schemeClr val="dk1"/>
                </a:solidFill>
              </a:rPr>
              <a:t>Υπάρχει κάποιος τομέας του DigComp που δυσκολεύομαι να εφαρμόσω; Πώς μπορώ να ξεπεράσω αυτή τη δυσκολία;</a:t>
            </a:r>
            <a:endParaRPr sz="1600">
              <a:solidFill>
                <a:schemeClr val="dk1"/>
              </a:solidFill>
            </a:endParaRPr>
          </a:p>
          <a:p>
            <a:pPr indent="0" lvl="0" marL="0" rtl="0" algn="l">
              <a:lnSpc>
                <a:spcPct val="100000"/>
              </a:lnSpc>
              <a:spcBef>
                <a:spcPts val="800"/>
              </a:spcBef>
              <a:spcAft>
                <a:spcPts val="0"/>
              </a:spcAft>
              <a:buSzPts val="1800"/>
              <a:buNone/>
            </a:pPr>
            <a:r>
              <a:t/>
            </a:r>
            <a:endParaRPr b="1" sz="1600">
              <a:solidFill>
                <a:schemeClr val="dk1"/>
              </a:solidFill>
            </a:endParaRPr>
          </a:p>
          <a:p>
            <a:pPr indent="0" lvl="0" marL="0" rtl="0" algn="l">
              <a:lnSpc>
                <a:spcPct val="100000"/>
              </a:lnSpc>
              <a:spcBef>
                <a:spcPts val="0"/>
              </a:spcBef>
              <a:spcAft>
                <a:spcPts val="0"/>
              </a:spcAft>
              <a:buSzPts val="1800"/>
              <a:buNone/>
            </a:pPr>
            <a:r>
              <a:rPr b="1" lang="en-US" sz="1600">
                <a:solidFill>
                  <a:schemeClr val="dk1"/>
                </a:solidFill>
              </a:rPr>
              <a:t>Βήμα 2ο:</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Σε ένα φύλλο χαρτί, αναδημιουργήστε τον πίνακα που εμφανίζεται στη διαφάνεια. </a:t>
            </a:r>
            <a:endParaRPr sz="1600">
              <a:solidFill>
                <a:schemeClr val="dk1"/>
              </a:solidFill>
            </a:endParaRPr>
          </a:p>
          <a:p>
            <a:pPr indent="0" lvl="0" marL="0" rtl="0" algn="l">
              <a:lnSpc>
                <a:spcPct val="107000"/>
              </a:lnSpc>
              <a:spcBef>
                <a:spcPts val="1400"/>
              </a:spcBef>
              <a:spcAft>
                <a:spcPts val="0"/>
              </a:spcAft>
              <a:buSzPts val="1800"/>
              <a:buNone/>
            </a:pPr>
            <a:r>
              <a:rPr b="1" lang="en-US" sz="1600">
                <a:solidFill>
                  <a:schemeClr val="dk1"/>
                </a:solidFill>
              </a:rPr>
              <a:t>Βήμα</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Γράψτε ένα παράδειγμα για το πώς εφαρμόζετε κάθε βασικό τομέα του Πλαισίου DigComp στη διδασκαλία σας.</a:t>
            </a:r>
            <a:endParaRPr b="1" sz="16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72" name="Google Shape;272;p29"/>
          <p:cNvPicPr preferRelativeResize="0"/>
          <p:nvPr/>
        </p:nvPicPr>
        <p:blipFill rotWithShape="1">
          <a:blip r:embed="rId3">
            <a:alphaModFix/>
          </a:blip>
          <a:srcRect b="0" l="0" r="0" t="0"/>
          <a:stretch/>
        </p:blipFill>
        <p:spPr>
          <a:xfrm>
            <a:off x="6905766" y="3120675"/>
            <a:ext cx="5286233" cy="2575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278" name="Google Shape;278;p3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Πλαίσιο LifeComp (Δεξιότητες Ζωής)</a:t>
            </a:r>
            <a:endParaRPr/>
          </a:p>
        </p:txBody>
      </p:sp>
      <p:sp>
        <p:nvSpPr>
          <p:cNvPr id="279" name="Google Shape;279;p3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u="sng">
                <a:solidFill>
                  <a:schemeClr val="hlink"/>
                </a:solidFill>
                <a:hlinkClick r:id="rId3"/>
              </a:rPr>
              <a:t>Προσωπικές, Κοινωνικές και Μεταγνωστικές Ικανότητες (ANI International)</a:t>
            </a:r>
            <a:r>
              <a:rPr lang="en-US">
                <a:solidFill>
                  <a:schemeClr val="dk1"/>
                </a:solidFill>
              </a:rPr>
              <a:t>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80" name="Google Shape;280;p30" title="Personal, Social and learning to learn competence (ANI International)">
            <a:hlinkClick r:id="rId4"/>
          </p:cNvPr>
          <p:cNvPicPr preferRelativeResize="0"/>
          <p:nvPr/>
        </p:nvPicPr>
        <p:blipFill rotWithShape="1">
          <a:blip r:embed="rId5">
            <a:alphaModFix/>
          </a:blip>
          <a:srcRect b="0" l="0" r="0" t="0"/>
          <a:stretch/>
        </p:blipFill>
        <p:spPr>
          <a:xfrm>
            <a:off x="2625375" y="2169600"/>
            <a:ext cx="6889700" cy="3875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Μαθησιακοί στόχοι</a:t>
            </a:r>
            <a:endParaRPr/>
          </a:p>
        </p:txBody>
      </p:sp>
      <p:sp>
        <p:nvSpPr>
          <p:cNvPr id="78" name="Google Shape;78;p4"/>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u="sng">
                <a:solidFill>
                  <a:srgbClr val="000000"/>
                </a:solidFill>
              </a:rPr>
              <a:t>Κεφάλαιο 1.1</a:t>
            </a:r>
            <a:endParaRPr>
              <a:solidFill>
                <a:srgbClr val="000000"/>
              </a:solidFill>
            </a:endParaRPr>
          </a:p>
          <a:p>
            <a:pPr indent="-342900" lvl="0" marL="457200" rtl="0" algn="l">
              <a:lnSpc>
                <a:spcPct val="100000"/>
              </a:lnSpc>
              <a:spcBef>
                <a:spcPts val="0"/>
              </a:spcBef>
              <a:spcAft>
                <a:spcPts val="0"/>
              </a:spcAft>
              <a:buClr>
                <a:srgbClr val="AA87FF"/>
              </a:buClr>
              <a:buSzPts val="1800"/>
              <a:buFont typeface="Arial"/>
              <a:buChar char="●"/>
            </a:pPr>
            <a:r>
              <a:rPr lang="en-US">
                <a:solidFill>
                  <a:srgbClr val="000000"/>
                </a:solidFill>
              </a:rPr>
              <a:t>Αναγνώριση και περιγραφή των βασικών στοιχείων της ευημερίας: σωματική, ψυχική, συναισθηματική και κοινωνική υγεία και η σχέση τους με την ψηφιακή ευημερία.</a:t>
            </a:r>
            <a:endParaRPr>
              <a:solidFill>
                <a:srgbClr val="000000"/>
              </a:solidFill>
            </a:endParaRPr>
          </a:p>
          <a:p>
            <a:pPr indent="-336550" lvl="0" marL="457200" rtl="0" algn="l">
              <a:lnSpc>
                <a:spcPct val="107000"/>
              </a:lnSpc>
              <a:spcBef>
                <a:spcPts val="0"/>
              </a:spcBef>
              <a:spcAft>
                <a:spcPts val="0"/>
              </a:spcAft>
              <a:buClr>
                <a:srgbClr val="AA87FF"/>
              </a:buClr>
              <a:buSzPts val="1700"/>
              <a:buFont typeface="Arial"/>
              <a:buChar char="●"/>
            </a:pPr>
            <a:r>
              <a:rPr lang="en-US"/>
              <a:t>Προσδιορισμός των θετικών και αρνητικών ψηφιακών και μη ψηφιακών επιδράσεων στους/στις μαθητές/-τριες της ανώτερης πρωτοβάθμιας και της πρώιμης δευτεροβάθμιας εκπαίδευσης.</a:t>
            </a:r>
            <a:endParaRPr/>
          </a:p>
          <a:p>
            <a:pPr indent="0" lvl="0" marL="0" rtl="0" algn="l">
              <a:lnSpc>
                <a:spcPct val="100000"/>
              </a:lnSpc>
              <a:spcBef>
                <a:spcPts val="800"/>
              </a:spcBef>
              <a:spcAft>
                <a:spcPts val="0"/>
              </a:spcAft>
              <a:buSzPts val="1800"/>
              <a:buNone/>
            </a:pPr>
            <a:r>
              <a:t/>
            </a:r>
            <a:endParaRPr b="1" u="sng">
              <a:solidFill>
                <a:srgbClr val="000000"/>
              </a:solidFill>
            </a:endParaRPr>
          </a:p>
          <a:p>
            <a:pPr indent="0" lvl="0" marL="0" rtl="0" algn="l">
              <a:lnSpc>
                <a:spcPct val="100000"/>
              </a:lnSpc>
              <a:spcBef>
                <a:spcPts val="0"/>
              </a:spcBef>
              <a:spcAft>
                <a:spcPts val="0"/>
              </a:spcAft>
              <a:buSzPts val="1800"/>
              <a:buNone/>
            </a:pPr>
            <a:r>
              <a:rPr b="1" lang="en-US" u="sng">
                <a:solidFill>
                  <a:srgbClr val="000000"/>
                </a:solidFill>
              </a:rPr>
              <a:t>Κεφάλαιο 1.2</a:t>
            </a:r>
            <a:br>
              <a:rPr lang="en-US" u="sng">
                <a:solidFill>
                  <a:srgbClr val="000000"/>
                </a:solidFill>
              </a:rPr>
            </a:br>
            <a:endParaRPr u="sng">
              <a:solidFill>
                <a:srgbClr val="000000"/>
              </a:solidFill>
            </a:endParaRPr>
          </a:p>
          <a:p>
            <a:pPr indent="-342900" lvl="0" marL="457200" rtl="0" algn="l">
              <a:lnSpc>
                <a:spcPct val="100000"/>
              </a:lnSpc>
              <a:spcBef>
                <a:spcPts val="0"/>
              </a:spcBef>
              <a:spcAft>
                <a:spcPts val="0"/>
              </a:spcAft>
              <a:buClr>
                <a:schemeClr val="accent2"/>
              </a:buClr>
              <a:buSzPts val="1800"/>
              <a:buChar char="●"/>
            </a:pPr>
            <a:r>
              <a:rPr lang="en-US">
                <a:solidFill>
                  <a:srgbClr val="000000"/>
                </a:solidFill>
              </a:rPr>
              <a:t>Αναγνώριση των πέντε (5) στοιχείων PERMA: Θετικά Συναισθήματα, Δέσμευση, Σχέσεις, Νόημα και Επίτευγμα.</a:t>
            </a:r>
            <a:endParaRPr>
              <a:solidFill>
                <a:srgbClr val="000000"/>
              </a:solidFill>
            </a:endParaRPr>
          </a:p>
          <a:p>
            <a:pPr indent="-342900" lvl="0" marL="457200" rtl="0" algn="l">
              <a:lnSpc>
                <a:spcPct val="107000"/>
              </a:lnSpc>
              <a:spcBef>
                <a:spcPts val="0"/>
              </a:spcBef>
              <a:spcAft>
                <a:spcPts val="0"/>
              </a:spcAft>
              <a:buClr>
                <a:schemeClr val="accent2"/>
              </a:buClr>
              <a:buSzPts val="1800"/>
              <a:buChar char="●"/>
            </a:pPr>
            <a:r>
              <a:rPr lang="en-US"/>
              <a:t>Διάκριση των μοναδικών συνεισφορών των στοιχείων PERMA στη συνολική ευημερία.</a:t>
            </a:r>
            <a:endParaRPr/>
          </a:p>
          <a:p>
            <a:pPr indent="0" lvl="0" marL="0" rtl="0" algn="l">
              <a:lnSpc>
                <a:spcPct val="100000"/>
              </a:lnSpc>
              <a:spcBef>
                <a:spcPts val="800"/>
              </a:spcBef>
              <a:spcAft>
                <a:spcPts val="0"/>
              </a:spcAft>
              <a:buSzPts val="1800"/>
              <a:buNone/>
            </a:pPr>
            <a:r>
              <a:rPr b="1" lang="en-US" u="sng">
                <a:solidFill>
                  <a:srgbClr val="000000"/>
                </a:solidFill>
              </a:rPr>
              <a:t>Κεφάλαιο 1.3</a:t>
            </a:r>
            <a:br>
              <a:rPr lang="en-US" u="sng">
                <a:solidFill>
                  <a:srgbClr val="000000"/>
                </a:solidFill>
              </a:rPr>
            </a:br>
            <a:endParaRPr>
              <a:solidFill>
                <a:srgbClr val="000000"/>
              </a:solidFill>
            </a:endParaRPr>
          </a:p>
          <a:p>
            <a:pPr indent="-342900" lvl="0" marL="457200" rtl="0" algn="l">
              <a:lnSpc>
                <a:spcPct val="107000"/>
              </a:lnSpc>
              <a:spcBef>
                <a:spcPts val="0"/>
              </a:spcBef>
              <a:spcAft>
                <a:spcPts val="0"/>
              </a:spcAft>
              <a:buClr>
                <a:schemeClr val="accent2"/>
              </a:buClr>
              <a:buSzPts val="1800"/>
              <a:buFont typeface="Arial"/>
              <a:buChar char="●"/>
            </a:pPr>
            <a:r>
              <a:rPr lang="en-US"/>
              <a:t>Προσδιορισμός των αρχών των πλαισίων DigComp και LifeComp και επεξήγηση της σύνδεσής τους με την ευημερία.</a:t>
            </a:r>
            <a:endParaRPr/>
          </a:p>
          <a:p>
            <a:pPr indent="-342900" lvl="0" marL="457200" rtl="0" algn="l">
              <a:lnSpc>
                <a:spcPct val="107000"/>
              </a:lnSpc>
              <a:spcBef>
                <a:spcPts val="800"/>
              </a:spcBef>
              <a:spcAft>
                <a:spcPts val="0"/>
              </a:spcAft>
              <a:buClr>
                <a:schemeClr val="accent2"/>
              </a:buClr>
              <a:buSzPts val="1800"/>
              <a:buFont typeface="Arial"/>
              <a:buChar char="●"/>
            </a:pPr>
            <a:r>
              <a:rPr lang="en-US"/>
              <a:t>Σύνθεση των τριών πλαισίων για τη διαμόρφωση του ολοκληρωμένου μοντέλου PERMA-Digital.</a:t>
            </a:r>
            <a:endParaRPr/>
          </a:p>
          <a:p>
            <a:pPr indent="0" lvl="0" marL="0" rtl="0" algn="l">
              <a:lnSpc>
                <a:spcPct val="100000"/>
              </a:lnSpc>
              <a:spcBef>
                <a:spcPts val="800"/>
              </a:spcBef>
              <a:spcAft>
                <a:spcPts val="0"/>
              </a:spcAft>
              <a:buSzPts val="1800"/>
              <a:buNone/>
            </a:pPr>
            <a:r>
              <a:rPr b="1" lang="en-US" u="sng">
                <a:solidFill>
                  <a:srgbClr val="000000"/>
                </a:solidFill>
              </a:rPr>
              <a:t>Κεφάλαιο 1.4</a:t>
            </a:r>
            <a:br>
              <a:rPr lang="en-US" u="sng">
                <a:solidFill>
                  <a:srgbClr val="000000"/>
                </a:solidFill>
              </a:rPr>
            </a:br>
            <a:endParaRPr>
              <a:solidFill>
                <a:srgbClr val="000000"/>
              </a:solidFill>
            </a:endParaRPr>
          </a:p>
          <a:p>
            <a:pPr indent="-342900" lvl="0" marL="457200" rtl="0" algn="l">
              <a:lnSpc>
                <a:spcPct val="100000"/>
              </a:lnSpc>
              <a:spcBef>
                <a:spcPts val="0"/>
              </a:spcBef>
              <a:spcAft>
                <a:spcPts val="0"/>
              </a:spcAft>
              <a:buClr>
                <a:schemeClr val="accent2"/>
              </a:buClr>
              <a:buSzPts val="1800"/>
              <a:buFont typeface="Arial"/>
              <a:buChar char="●"/>
            </a:pPr>
            <a:r>
              <a:rPr lang="en-US">
                <a:solidFill>
                  <a:srgbClr val="000000"/>
                </a:solidFill>
              </a:rPr>
              <a:t>Ανάλυση των πτυχών του PERMA σε σχέση με το DigComp και το LifeComp.</a:t>
            </a:r>
            <a:endParaRPr>
              <a:solidFill>
                <a:srgbClr val="000000"/>
              </a:solidFill>
            </a:endParaRPr>
          </a:p>
          <a:p>
            <a:pPr indent="-336550" lvl="0" marL="457200" rtl="0" algn="l">
              <a:lnSpc>
                <a:spcPct val="107000"/>
              </a:lnSpc>
              <a:spcBef>
                <a:spcPts val="0"/>
              </a:spcBef>
              <a:spcAft>
                <a:spcPts val="800"/>
              </a:spcAft>
              <a:buClr>
                <a:schemeClr val="accent2"/>
              </a:buClr>
              <a:buSzPts val="1700"/>
              <a:buFont typeface="Arial"/>
              <a:buChar char="●"/>
            </a:pPr>
            <a:r>
              <a:rPr lang="en-US"/>
              <a:t>Σύνθεση των τριών πλαισίων για τη διαμόρφωση του ολοκληρωμένου μοντέλου PERMA-Digital.</a:t>
            </a:r>
            <a:endParaRPr sz="25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a:p>
        </p:txBody>
      </p:sp>
      <p:sp>
        <p:nvSpPr>
          <p:cNvPr id="286" name="Google Shape;286;p3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Πλαίσιο LifeComp</a:t>
            </a:r>
            <a:endParaRPr/>
          </a:p>
        </p:txBody>
      </p:sp>
      <p:sp>
        <p:nvSpPr>
          <p:cNvPr id="287" name="Google Shape;287;p31"/>
          <p:cNvSpPr txBox="1"/>
          <p:nvPr>
            <p:ph idx="2" type="body"/>
          </p:nvPr>
        </p:nvSpPr>
        <p:spPr>
          <a:xfrm>
            <a:off x="97975" y="1462675"/>
            <a:ext cx="11944500" cy="42330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Στο πλαίσιο της εκπαίδευσης, το LifeComp ενθαρρύνει τους/τις εκπαιδευτικούς να κοιτάξουν πέρα από τις τεχνικές δεξιότητες και να καλλιεργήσουν την ολόπλευρη ανάπτυξη του ατόμου.</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Υποστηρίζει τη ρύθμιση των συναισθημάτων, τη δια βίου μάθηση και την ηθική συμμετοχή σε ψηφιακές κοινότητες, τα οποία είναι όλα ζωτικής σημασίας για την προσέγγιση PERMA-Digital για την ευημερία στους ψηφιακούς χώρους.</a:t>
            </a:r>
            <a:endParaRPr>
              <a:solidFill>
                <a:schemeClr val="dk1"/>
              </a:solidFill>
            </a:endParaRPr>
          </a:p>
          <a:p>
            <a:pPr indent="0" lvl="0" marL="0" rtl="0" algn="l">
              <a:lnSpc>
                <a:spcPct val="115000"/>
              </a:lnSpc>
              <a:spcBef>
                <a:spcPts val="1200"/>
              </a:spcBef>
              <a:spcAft>
                <a:spcPts val="0"/>
              </a:spcAft>
              <a:buSzPts val="1800"/>
              <a:buNone/>
            </a:pPr>
            <a:r>
              <a:rPr lang="en-US">
                <a:solidFill>
                  <a:srgbClr val="000000"/>
                </a:solidFill>
              </a:rPr>
              <a:t>Το Πλαίσιο Ικανοτήτων LifeComp περιγράφει εννέα (8) ικανότητες, οι οποίες οργανώνονται σε τρεις (3) τομείς:</a:t>
            </a:r>
            <a:endParaRPr>
              <a:solidFill>
                <a:srgbClr val="000000"/>
              </a:solidFill>
            </a:endParaRPr>
          </a:p>
          <a:p>
            <a:pPr indent="0" lvl="0" marL="0" rtl="0" algn="l">
              <a:lnSpc>
                <a:spcPct val="115000"/>
              </a:lnSpc>
              <a:spcBef>
                <a:spcPts val="0"/>
              </a:spcBef>
              <a:spcAft>
                <a:spcPts val="0"/>
              </a:spcAft>
              <a:buSzPts val="1800"/>
              <a:buNone/>
            </a:pPr>
            <a:r>
              <a:t/>
            </a:r>
            <a:endParaRPr>
              <a:solidFill>
                <a:srgbClr val="000000"/>
              </a:solidFill>
            </a:endParaRPr>
          </a:p>
          <a:p>
            <a:pPr indent="-342900" lvl="0" marL="457200" rtl="0" algn="l">
              <a:lnSpc>
                <a:spcPct val="115000"/>
              </a:lnSpc>
              <a:spcBef>
                <a:spcPts val="0"/>
              </a:spcBef>
              <a:spcAft>
                <a:spcPts val="0"/>
              </a:spcAft>
              <a:buClr>
                <a:schemeClr val="accent2"/>
              </a:buClr>
              <a:buSzPts val="1800"/>
              <a:buChar char="●"/>
            </a:pPr>
            <a:r>
              <a:rPr lang="en-US">
                <a:solidFill>
                  <a:srgbClr val="000000"/>
                </a:solidFill>
              </a:rPr>
              <a:t>Προσωπικός</a:t>
            </a:r>
            <a:endParaRPr>
              <a:solidFill>
                <a:srgbClr val="000000"/>
              </a:solidFill>
            </a:endParaRPr>
          </a:p>
          <a:p>
            <a:pPr indent="-342900" lvl="0" marL="457200" rtl="0" algn="l">
              <a:lnSpc>
                <a:spcPct val="115000"/>
              </a:lnSpc>
              <a:spcBef>
                <a:spcPts val="0"/>
              </a:spcBef>
              <a:spcAft>
                <a:spcPts val="0"/>
              </a:spcAft>
              <a:buClr>
                <a:schemeClr val="accent2"/>
              </a:buClr>
              <a:buSzPts val="1800"/>
              <a:buChar char="●"/>
            </a:pPr>
            <a:r>
              <a:rPr lang="en-US">
                <a:solidFill>
                  <a:srgbClr val="000000"/>
                </a:solidFill>
              </a:rPr>
              <a:t>Κοινωνικός</a:t>
            </a:r>
            <a:endParaRPr>
              <a:solidFill>
                <a:srgbClr val="000000"/>
              </a:solidFill>
            </a:endParaRPr>
          </a:p>
          <a:p>
            <a:pPr indent="-342900" lvl="0" marL="457200" rtl="0" algn="l">
              <a:lnSpc>
                <a:spcPct val="115000"/>
              </a:lnSpc>
              <a:spcBef>
                <a:spcPts val="0"/>
              </a:spcBef>
              <a:spcAft>
                <a:spcPts val="0"/>
              </a:spcAft>
              <a:buClr>
                <a:schemeClr val="accent2"/>
              </a:buClr>
              <a:buSzPts val="1800"/>
              <a:buChar char="●"/>
            </a:pPr>
            <a:r>
              <a:rPr lang="en-US">
                <a:solidFill>
                  <a:srgbClr val="000000"/>
                </a:solidFill>
              </a:rPr>
              <a:t>Μεταγνωστικός</a:t>
            </a:r>
            <a:endParaRPr>
              <a:solidFill>
                <a:srgbClr val="000000"/>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a:p>
        </p:txBody>
      </p:sp>
      <p:sp>
        <p:nvSpPr>
          <p:cNvPr id="293" name="Google Shape;293;p3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Πλαίσιο LifeComp</a:t>
            </a:r>
            <a:endParaRPr/>
          </a:p>
        </p:txBody>
      </p:sp>
      <p:sp>
        <p:nvSpPr>
          <p:cNvPr id="294" name="Google Shape;294;p32"/>
          <p:cNvSpPr txBox="1"/>
          <p:nvPr>
            <p:ph idx="2" type="body"/>
          </p:nvPr>
        </p:nvSpPr>
        <p:spPr>
          <a:xfrm>
            <a:off x="97975" y="1462675"/>
            <a:ext cx="11944500" cy="423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295" name="Google Shape;295;p32"/>
          <p:cNvPicPr preferRelativeResize="0"/>
          <p:nvPr/>
        </p:nvPicPr>
        <p:blipFill rotWithShape="1">
          <a:blip r:embed="rId3">
            <a:alphaModFix/>
          </a:blip>
          <a:srcRect b="0" l="0" r="0" t="0"/>
          <a:stretch/>
        </p:blipFill>
        <p:spPr>
          <a:xfrm>
            <a:off x="1785925" y="1299513"/>
            <a:ext cx="8620125" cy="4714875"/>
          </a:xfrm>
          <a:prstGeom prst="rect">
            <a:avLst/>
          </a:prstGeom>
          <a:noFill/>
          <a:ln>
            <a:noFill/>
          </a:ln>
        </p:spPr>
      </p:pic>
      <p:pic>
        <p:nvPicPr>
          <p:cNvPr id="296" name="Google Shape;296;p32"/>
          <p:cNvPicPr preferRelativeResize="0"/>
          <p:nvPr/>
        </p:nvPicPr>
        <p:blipFill rotWithShape="1">
          <a:blip r:embed="rId4">
            <a:alphaModFix/>
          </a:blip>
          <a:srcRect b="0" l="0" r="0" t="0"/>
          <a:stretch/>
        </p:blipFill>
        <p:spPr>
          <a:xfrm>
            <a:off x="1774450" y="6014400"/>
            <a:ext cx="8591550" cy="102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a:p>
        </p:txBody>
      </p:sp>
      <p:sp>
        <p:nvSpPr>
          <p:cNvPr id="302" name="Google Shape;302;p33"/>
          <p:cNvSpPr txBox="1"/>
          <p:nvPr>
            <p:ph idx="2" type="body"/>
          </p:nvPr>
        </p:nvSpPr>
        <p:spPr>
          <a:xfrm>
            <a:off x="6131375" y="1462676"/>
            <a:ext cx="5910900" cy="23991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500"/>
              <a:t>Κοινωνικός τομέας</a:t>
            </a:r>
            <a:br>
              <a:rPr lang="en-US" sz="1500"/>
            </a:br>
            <a:r>
              <a:rPr lang="en-US" sz="1500"/>
              <a:t>Δίνει έμφαση στην ενσυναίσθηση, την επικοινωνία, τη συνεργασία και την επίλυση συγκρούσεων.</a:t>
            </a:r>
            <a:br>
              <a:rPr lang="en-US" sz="1500"/>
            </a:br>
            <a:r>
              <a:rPr lang="en-US" sz="1500"/>
              <a:t>Προετοιμάζει τα άτομα να συμμετέχουν με σεβασμό και εποικοδομητικά σε διαφορετικές ψηφιακές κοινότητες.</a:t>
            </a:r>
            <a:br>
              <a:rPr lang="en-US" sz="1500"/>
            </a:br>
            <a:br>
              <a:rPr lang="en-US" sz="1500"/>
            </a:br>
            <a:r>
              <a:rPr i="1" lang="en-US" sz="1500"/>
              <a:t>Παράδειγμα: </a:t>
            </a:r>
            <a:r>
              <a:rPr lang="en-US" sz="1500"/>
              <a:t>Οι εκπαιδευτικοί ενθαρρύνουν τους/τις μαθητές/-τριες να συζητούν διαφορετικές απόψεις σε διαδικτυακά φόρουμ ή να συνεργάζονται με σεβασμό σε ομαδικά έργα.</a:t>
            </a:r>
            <a:endParaRPr sz="1500">
              <a:solidFill>
                <a:schemeClr val="dk1"/>
              </a:solidFill>
            </a:endParaRPr>
          </a:p>
          <a:p>
            <a:pPr indent="0" lvl="0" marL="0" rtl="0" algn="l">
              <a:lnSpc>
                <a:spcPct val="90000"/>
              </a:lnSpc>
              <a:spcBef>
                <a:spcPts val="0"/>
              </a:spcBef>
              <a:spcAft>
                <a:spcPts val="0"/>
              </a:spcAft>
              <a:buClr>
                <a:schemeClr val="dk2"/>
              </a:buClr>
              <a:buSzPts val="1800"/>
              <a:buNone/>
            </a:pPr>
            <a:r>
              <a:t/>
            </a:r>
            <a:endParaRPr sz="1600"/>
          </a:p>
          <a:p>
            <a:pPr indent="0" lvl="0" marL="0" rtl="0" algn="l">
              <a:lnSpc>
                <a:spcPct val="90000"/>
              </a:lnSpc>
              <a:spcBef>
                <a:spcPts val="0"/>
              </a:spcBef>
              <a:spcAft>
                <a:spcPts val="0"/>
              </a:spcAft>
              <a:buClr>
                <a:schemeClr val="dk2"/>
              </a:buClr>
              <a:buSzPts val="1800"/>
              <a:buNone/>
            </a:pPr>
            <a:r>
              <a:t/>
            </a:r>
            <a:endParaRPr sz="1600"/>
          </a:p>
        </p:txBody>
      </p:sp>
      <p:sp>
        <p:nvSpPr>
          <p:cNvPr id="303" name="Google Shape;303;p33"/>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3.3 Πλαίσιο LifeComp</a:t>
            </a:r>
            <a:endParaRPr/>
          </a:p>
        </p:txBody>
      </p:sp>
      <p:sp>
        <p:nvSpPr>
          <p:cNvPr id="304" name="Google Shape;304;p33"/>
          <p:cNvSpPr txBox="1"/>
          <p:nvPr>
            <p:ph idx="2" type="body"/>
          </p:nvPr>
        </p:nvSpPr>
        <p:spPr>
          <a:xfrm>
            <a:off x="185100" y="1544400"/>
            <a:ext cx="5910900" cy="26568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b="1" lang="en-US" sz="1500"/>
              <a:t>Προσωπικός τομέας</a:t>
            </a:r>
            <a:br>
              <a:rPr lang="en-US" sz="1500"/>
            </a:br>
            <a:r>
              <a:rPr lang="en-US" sz="1500"/>
              <a:t>Εστιάζει στην αυτογνωσία, την αυτορρύθμιση, την προσαρμοστικότητα και την ευημερία (σωματική, ψυχική και συναισθηματική)</a:t>
            </a:r>
            <a:br>
              <a:rPr lang="en-US" sz="1500"/>
            </a:br>
            <a:r>
              <a:rPr lang="en-US" sz="1500"/>
              <a:t>Περιλαμβάνει την αναγνώριση των δυνατών σημείων και των συναισθημάτων του ατόμου, τη διαχείριση του άγχους και την ανάπτυξη μιας υγιούς νοοτροπίας απέναντι στην αλλαγή και την αβεβαιότητα.</a:t>
            </a:r>
            <a:br>
              <a:rPr lang="en-US" sz="1500"/>
            </a:br>
            <a:br>
              <a:rPr lang="en-US" sz="1500"/>
            </a:br>
            <a:r>
              <a:rPr i="1" lang="en-US" sz="1500"/>
              <a:t>Παράδειγμα: </a:t>
            </a:r>
            <a:r>
              <a:rPr lang="en-US" sz="1500"/>
              <a:t>Οι εκπαιδευτικοί ασκούν την ενσυνειδητότητα ή τον αναστοχασμό για να διατηρήσουν την συναισθηματική τους ισορροπία προτού ανταποκριθούν σε δύσκολες καταστάσεις στην τάξη.</a:t>
            </a:r>
            <a:endParaRPr sz="1500"/>
          </a:p>
          <a:p>
            <a:pPr indent="0" lvl="0" marL="0" rtl="0" algn="l">
              <a:lnSpc>
                <a:spcPct val="90000"/>
              </a:lnSpc>
              <a:spcBef>
                <a:spcPts val="0"/>
              </a:spcBef>
              <a:spcAft>
                <a:spcPts val="0"/>
              </a:spcAft>
              <a:buClr>
                <a:schemeClr val="dk2"/>
              </a:buClr>
              <a:buSzPts val="1800"/>
              <a:buNone/>
            </a:pPr>
            <a:r>
              <a:t/>
            </a:r>
            <a:endParaRPr sz="1600"/>
          </a:p>
          <a:p>
            <a:pPr indent="0" lvl="0" marL="0" rtl="0" algn="l">
              <a:lnSpc>
                <a:spcPct val="90000"/>
              </a:lnSpc>
              <a:spcBef>
                <a:spcPts val="0"/>
              </a:spcBef>
              <a:spcAft>
                <a:spcPts val="0"/>
              </a:spcAft>
              <a:buClr>
                <a:schemeClr val="dk2"/>
              </a:buClr>
              <a:buSzPts val="1800"/>
              <a:buNone/>
            </a:pPr>
            <a:r>
              <a:t/>
            </a:r>
            <a:endParaRPr sz="1600"/>
          </a:p>
        </p:txBody>
      </p:sp>
      <p:sp>
        <p:nvSpPr>
          <p:cNvPr id="305" name="Google Shape;305;p33"/>
          <p:cNvSpPr txBox="1"/>
          <p:nvPr>
            <p:ph idx="2" type="body"/>
          </p:nvPr>
        </p:nvSpPr>
        <p:spPr>
          <a:xfrm>
            <a:off x="2101755" y="4858603"/>
            <a:ext cx="8229600" cy="1937826"/>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1200"/>
              </a:spcAft>
              <a:buSzPts val="1800"/>
              <a:buNone/>
            </a:pPr>
            <a:r>
              <a:rPr b="1" lang="en-US" sz="1500"/>
              <a:t>Μεταγνωστικός τομέας</a:t>
            </a:r>
            <a:br>
              <a:rPr lang="en-US" sz="1500"/>
            </a:br>
            <a:r>
              <a:rPr lang="en-US" sz="1500"/>
              <a:t>Ενθαρρύνει την περιέργεια, την κριτική σκέψη και την κινητοποίηση για συνεχή μάθηση.</a:t>
            </a:r>
            <a:br>
              <a:rPr lang="en-US" sz="1500"/>
            </a:br>
            <a:r>
              <a:rPr lang="en-US" sz="1500"/>
              <a:t>Υποστηρίζει τη μεταγνώση, την ικανότητα του ατόμου να σχεδιάζει, να παρακολουθεί και να αξιολογεί τη μάθησή του, τόσο online όσο και offline.</a:t>
            </a:r>
            <a:br>
              <a:rPr lang="en-US" sz="1500"/>
            </a:br>
            <a:br>
              <a:rPr lang="en-US" sz="1500"/>
            </a:br>
            <a:r>
              <a:rPr i="1" lang="en-US" sz="1500"/>
              <a:t>Παράδειγμα: </a:t>
            </a:r>
            <a:r>
              <a:rPr lang="en-US" sz="1500"/>
              <a:t>Ένας/Μια εκπαιδευτικός που αναστοχάζεται σχετικά με τον τρόπο με τον οποίο τα ψηφιακά εργαλεία μπορούν να υποστηρίξουν τη διαφοροποιημένη μάθηση ή μαθητές/-τριες που θέτουν προσωπικούς μαθησιακούς στόχους χρησιμοποιώντας διαδικτυακούς πόρους.</a:t>
            </a:r>
            <a:endParaRPr sz="1500"/>
          </a:p>
        </p:txBody>
      </p:sp>
      <p:cxnSp>
        <p:nvCxnSpPr>
          <p:cNvPr id="306" name="Google Shape;306;p33"/>
          <p:cNvCxnSpPr/>
          <p:nvPr/>
        </p:nvCxnSpPr>
        <p:spPr>
          <a:xfrm>
            <a:off x="6070200" y="1405500"/>
            <a:ext cx="40200" cy="2767500"/>
          </a:xfrm>
          <a:prstGeom prst="straightConnector1">
            <a:avLst/>
          </a:prstGeom>
          <a:noFill/>
          <a:ln cap="flat" cmpd="sng" w="9525">
            <a:solidFill>
              <a:schemeClr val="accent2"/>
            </a:solidFill>
            <a:prstDash val="solid"/>
            <a:round/>
            <a:headEnd len="sm" w="sm" type="none"/>
            <a:tailEnd len="sm" w="sm" type="none"/>
          </a:ln>
        </p:spPr>
      </p:cxnSp>
      <p:cxnSp>
        <p:nvCxnSpPr>
          <p:cNvPr id="307" name="Google Shape;307;p33"/>
          <p:cNvCxnSpPr/>
          <p:nvPr/>
        </p:nvCxnSpPr>
        <p:spPr>
          <a:xfrm>
            <a:off x="212225" y="4886803"/>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13" name="Google Shape;313;p3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3.3 Γιατί Πρέπει να Σας Ενδιαφέρει το LifeComp</a:t>
            </a:r>
            <a:endParaRPr/>
          </a:p>
        </p:txBody>
      </p:sp>
      <p:sp>
        <p:nvSpPr>
          <p:cNvPr id="314" name="Google Shape;314;p34"/>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Το LifeComp συμπληρώνει το Πλαίσιο DigComp εστιάζοντας στις </a:t>
            </a:r>
            <a:r>
              <a:rPr b="1" lang="en-US">
                <a:solidFill>
                  <a:schemeClr val="dk1"/>
                </a:solidFill>
              </a:rPr>
              <a:t>προσωπικές και κοινωνικές ικανότητες </a:t>
            </a:r>
            <a:r>
              <a:rPr lang="en-US">
                <a:solidFill>
                  <a:schemeClr val="dk1"/>
                </a:solidFill>
              </a:rPr>
              <a:t>που υποστηρίζουν την υπεύθυνη, ισορροπημένη και ουσιαστική χρήση της τεχνολογίας.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Η εφαρμογή του Πλαισίου DigComp έχει επισημάνει κενά στην ευημερία, την αυτορρύθμιση, την ευαισθητοποίηση, την ευθύνη και την κριτική σκέψη. Αυτά τα κενά μπορούν να αντιμετωπιστούν με την ενσωμάτωση του DigComp στο Πλαίσιο LifeComp.       </a:t>
            </a:r>
            <a:endParaRPr>
              <a:solidFill>
                <a:schemeClr val="dk1"/>
              </a:solidFill>
            </a:endParaRPr>
          </a:p>
          <a:p>
            <a:pPr indent="-342900" lvl="0" marL="457200" rtl="0" algn="l">
              <a:lnSpc>
                <a:spcPct val="107000"/>
              </a:lnSpc>
              <a:spcBef>
                <a:spcPts val="1200"/>
              </a:spcBef>
              <a:spcAft>
                <a:spcPts val="0"/>
              </a:spcAft>
              <a:buClr>
                <a:schemeClr val="dk1"/>
              </a:buClr>
              <a:buSzPts val="1800"/>
              <a:buFont typeface="Calibri"/>
              <a:buAutoNum type="arabicPeriod"/>
            </a:pPr>
            <a:r>
              <a:rPr b="1" lang="en-US">
                <a:solidFill>
                  <a:schemeClr val="dk1"/>
                </a:solidFill>
              </a:rPr>
              <a:t>DigComp </a:t>
            </a:r>
            <a:r>
              <a:rPr lang="en-US">
                <a:solidFill>
                  <a:schemeClr val="dk1"/>
                </a:solidFill>
              </a:rPr>
              <a:t>-&gt; εστιάζει στο </a:t>
            </a:r>
            <a:r>
              <a:rPr i="1" lang="en-US" u="sng">
                <a:solidFill>
                  <a:schemeClr val="dk1"/>
                </a:solidFill>
              </a:rPr>
              <a:t>τι </a:t>
            </a:r>
            <a:r>
              <a:rPr lang="en-US">
                <a:solidFill>
                  <a:schemeClr val="dk1"/>
                </a:solidFill>
              </a:rPr>
              <a:t>κάνουν οι άνθρωποι με τα ψηφιακά εργαλεία.</a:t>
            </a:r>
            <a:endParaRPr>
              <a:solidFill>
                <a:schemeClr val="dk1"/>
              </a:solidFill>
            </a:endParaRPr>
          </a:p>
          <a:p>
            <a:pPr indent="-342900" lvl="0" marL="457200" rtl="0" algn="l">
              <a:lnSpc>
                <a:spcPct val="107000"/>
              </a:lnSpc>
              <a:spcBef>
                <a:spcPts val="1200"/>
              </a:spcBef>
              <a:spcAft>
                <a:spcPts val="0"/>
              </a:spcAft>
              <a:buClr>
                <a:schemeClr val="dk1"/>
              </a:buClr>
              <a:buSzPts val="1800"/>
              <a:buFont typeface="Calibri"/>
              <a:buAutoNum type="arabicPeriod"/>
            </a:pPr>
            <a:r>
              <a:rPr b="1" lang="en-US">
                <a:solidFill>
                  <a:schemeClr val="dk1"/>
                </a:solidFill>
              </a:rPr>
              <a:t>LifeComp </a:t>
            </a:r>
            <a:r>
              <a:rPr lang="en-US">
                <a:solidFill>
                  <a:schemeClr val="dk1"/>
                </a:solidFill>
              </a:rPr>
              <a:t>-&gt;</a:t>
            </a:r>
            <a:r>
              <a:rPr b="1" lang="en-US">
                <a:solidFill>
                  <a:schemeClr val="dk1"/>
                </a:solidFill>
              </a:rPr>
              <a:t> </a:t>
            </a:r>
            <a:r>
              <a:rPr lang="en-US">
                <a:solidFill>
                  <a:schemeClr val="dk1"/>
                </a:solidFill>
              </a:rPr>
              <a:t>εστιάζει στον </a:t>
            </a:r>
            <a:r>
              <a:rPr i="1" lang="en-US" u="sng">
                <a:solidFill>
                  <a:schemeClr val="dk1"/>
                </a:solidFill>
              </a:rPr>
              <a:t>τρόπο</a:t>
            </a:r>
            <a:r>
              <a:rPr lang="en-US">
                <a:solidFill>
                  <a:schemeClr val="dk1"/>
                </a:solidFill>
              </a:rPr>
              <a:t> με τον οποίο οι άνθρωποι σκέφτονται, αισθάνονται και αλληλεπιδρούν όταν τα χρησιμοποιούν.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15" name="Google Shape;315;p34"/>
          <p:cNvSpPr txBox="1"/>
          <p:nvPr/>
        </p:nvSpPr>
        <p:spPr>
          <a:xfrm>
            <a:off x="1316725" y="4711025"/>
            <a:ext cx="9507000" cy="204096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None/>
            </a:pPr>
            <a:r>
              <a:rPr b="1" i="0" lang="en-US" sz="2100" u="none" cap="none" strike="noStrike">
                <a:solidFill>
                  <a:schemeClr val="dk1"/>
                </a:solidFill>
                <a:latin typeface="Arial"/>
                <a:ea typeface="Arial"/>
                <a:cs typeface="Arial"/>
                <a:sym typeface="Arial"/>
              </a:rPr>
              <a:t>Εφαρμόζοντας το LifeComp παράλληλα με το DigComp, μπορείτε να σχεδιάσετε μαθησιακές εμπειρίες που προάγουν τόσο την ψηφιακή ικανότητα όσο και την ευημερία, και να βοηθήσετε τους/τις μαθήτριες/-τριες να αξιοποιήσουν την τεχνολογία με σκοπό, ισορροπία και ενσυναίσθηση.</a:t>
            </a:r>
            <a:endParaRPr b="1" i="0" sz="21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21" name="Google Shape;321;p3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Δραστηριότητα 1 - Εφαρμογή του Πλαισίου LifeComp στη Διδασκαλία Σας</a:t>
            </a:r>
            <a:endParaRPr/>
          </a:p>
        </p:txBody>
      </p:sp>
      <p:sp>
        <p:nvSpPr>
          <p:cNvPr id="322" name="Google Shape;322;p35"/>
          <p:cNvSpPr txBox="1"/>
          <p:nvPr>
            <p:ph idx="2" type="body"/>
          </p:nvPr>
        </p:nvSpPr>
        <p:spPr>
          <a:xfrm>
            <a:off x="97975" y="1462675"/>
            <a:ext cx="67314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b="1" lang="en-US" sz="1600">
                <a:solidFill>
                  <a:schemeClr val="dk1"/>
                </a:solidFill>
              </a:rPr>
              <a:t>Βήμα 1ο:</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Αφιερώστε λίγο χρόνο για να σκεφτείτε και να αναστοχαστείτε τις παρακάτω ερωτήσεις:</a:t>
            </a:r>
            <a:endParaRPr sz="1600">
              <a:solidFill>
                <a:schemeClr val="dk1"/>
              </a:solidFill>
            </a:endParaRPr>
          </a:p>
          <a:p>
            <a:pPr indent="-342900" lvl="0" marL="457200" rtl="0" algn="l">
              <a:lnSpc>
                <a:spcPct val="107000"/>
              </a:lnSpc>
              <a:spcBef>
                <a:spcPts val="1400"/>
              </a:spcBef>
              <a:spcAft>
                <a:spcPts val="0"/>
              </a:spcAft>
              <a:buClr>
                <a:schemeClr val="accent2"/>
              </a:buClr>
              <a:buSzPts val="1800"/>
              <a:buChar char="●"/>
            </a:pPr>
            <a:r>
              <a:rPr lang="en-US" sz="1600">
                <a:solidFill>
                  <a:schemeClr val="dk1"/>
                </a:solidFill>
              </a:rPr>
              <a:t>Εφαρμόζω τους τρεις (3) βασικούς τομείς του Πλαισίου LifeComp στη διδασκαλία μου;</a:t>
            </a:r>
            <a:endParaRPr sz="1600">
              <a:solidFill>
                <a:schemeClr val="dk1"/>
              </a:solidFill>
            </a:endParaRPr>
          </a:p>
          <a:p>
            <a:pPr indent="-342900" lvl="0" marL="457200" rtl="0" algn="l">
              <a:lnSpc>
                <a:spcPct val="107000"/>
              </a:lnSpc>
              <a:spcBef>
                <a:spcPts val="0"/>
              </a:spcBef>
              <a:spcAft>
                <a:spcPts val="0"/>
              </a:spcAft>
              <a:buClr>
                <a:schemeClr val="accent2"/>
              </a:buClr>
              <a:buSzPts val="1800"/>
              <a:buChar char="●"/>
            </a:pPr>
            <a:r>
              <a:rPr lang="en-US" sz="1600">
                <a:solidFill>
                  <a:schemeClr val="dk1"/>
                </a:solidFill>
              </a:rPr>
              <a:t>Πρέπει να ενισχύσω τη χρήση του Πλαισίου LifeComp στη διδασκαλία μου; Πώς μπορώ να το πετύχω αυτό; </a:t>
            </a:r>
            <a:endParaRPr sz="1600">
              <a:solidFill>
                <a:schemeClr val="dk1"/>
              </a:solidFill>
            </a:endParaRPr>
          </a:p>
          <a:p>
            <a:pPr indent="-342900" lvl="0" marL="457200" rtl="0" algn="l">
              <a:lnSpc>
                <a:spcPct val="107000"/>
              </a:lnSpc>
              <a:spcBef>
                <a:spcPts val="0"/>
              </a:spcBef>
              <a:spcAft>
                <a:spcPts val="0"/>
              </a:spcAft>
              <a:buClr>
                <a:schemeClr val="accent2"/>
              </a:buClr>
              <a:buSzPts val="1800"/>
              <a:buChar char="●"/>
            </a:pPr>
            <a:r>
              <a:rPr lang="en-US" sz="1600">
                <a:solidFill>
                  <a:schemeClr val="dk1"/>
                </a:solidFill>
              </a:rPr>
              <a:t>Υπάρχει κάποιος τομέας του LifeComp που δυσκολεύομαι να εφαρμόσω; Πώς μπορώ να ξεπεράσω αυτή τη δυσκολία;</a:t>
            </a:r>
            <a:endParaRPr sz="1600">
              <a:solidFill>
                <a:schemeClr val="dk1"/>
              </a:solidFill>
            </a:endParaRPr>
          </a:p>
          <a:p>
            <a:pPr indent="0" lvl="0" marL="0" rtl="0" algn="l">
              <a:lnSpc>
                <a:spcPct val="100000"/>
              </a:lnSpc>
              <a:spcBef>
                <a:spcPts val="800"/>
              </a:spcBef>
              <a:spcAft>
                <a:spcPts val="0"/>
              </a:spcAft>
              <a:buSzPts val="1800"/>
              <a:buNone/>
            </a:pPr>
            <a:r>
              <a:t/>
            </a:r>
            <a:endParaRPr b="1" sz="1600">
              <a:solidFill>
                <a:schemeClr val="dk1"/>
              </a:solidFill>
            </a:endParaRPr>
          </a:p>
          <a:p>
            <a:pPr indent="0" lvl="0" marL="0" rtl="0" algn="l">
              <a:lnSpc>
                <a:spcPct val="100000"/>
              </a:lnSpc>
              <a:spcBef>
                <a:spcPts val="0"/>
              </a:spcBef>
              <a:spcAft>
                <a:spcPts val="0"/>
              </a:spcAft>
              <a:buSzPts val="1800"/>
              <a:buNone/>
            </a:pPr>
            <a:r>
              <a:rPr b="1" lang="en-US" sz="1600">
                <a:solidFill>
                  <a:schemeClr val="dk1"/>
                </a:solidFill>
              </a:rPr>
              <a:t>Βήμα 2ο:</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Σε ένα φύλλο χαρτί, αναδημιουργήστε τον πίνακα που εμφανίζεται στη διαφάνεια. </a:t>
            </a:r>
            <a:endParaRPr sz="1600">
              <a:solidFill>
                <a:schemeClr val="dk1"/>
              </a:solidFill>
            </a:endParaRPr>
          </a:p>
          <a:p>
            <a:pPr indent="0" lvl="0" marL="0" rtl="0" algn="l">
              <a:lnSpc>
                <a:spcPct val="107000"/>
              </a:lnSpc>
              <a:spcBef>
                <a:spcPts val="1400"/>
              </a:spcBef>
              <a:spcAft>
                <a:spcPts val="0"/>
              </a:spcAft>
              <a:buSzPts val="1800"/>
              <a:buNone/>
            </a:pPr>
            <a:r>
              <a:rPr b="1" lang="en-US" sz="1600">
                <a:solidFill>
                  <a:schemeClr val="dk1"/>
                </a:solidFill>
              </a:rPr>
              <a:t>Βήμα 3ο:</a:t>
            </a:r>
            <a:endParaRPr b="1" sz="1600">
              <a:solidFill>
                <a:schemeClr val="dk1"/>
              </a:solidFill>
            </a:endParaRPr>
          </a:p>
          <a:p>
            <a:pPr indent="0" lvl="0" marL="0" rtl="0" algn="l">
              <a:lnSpc>
                <a:spcPct val="107000"/>
              </a:lnSpc>
              <a:spcBef>
                <a:spcPts val="1400"/>
              </a:spcBef>
              <a:spcAft>
                <a:spcPts val="0"/>
              </a:spcAft>
              <a:buSzPts val="1800"/>
              <a:buNone/>
            </a:pPr>
            <a:r>
              <a:rPr lang="en-US" sz="1600">
                <a:solidFill>
                  <a:schemeClr val="dk1"/>
                </a:solidFill>
              </a:rPr>
              <a:t>Γράψτε ένα παράδειγμα για το πώς εφαρμόζετε κάθε βασικό τομέα του Πλαισίου LifeComp στη διδασκαλία σας.</a:t>
            </a:r>
            <a:endParaRPr sz="16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23" name="Google Shape;323;p35"/>
          <p:cNvPicPr preferRelativeResize="0"/>
          <p:nvPr/>
        </p:nvPicPr>
        <p:blipFill rotWithShape="1">
          <a:blip r:embed="rId3">
            <a:alphaModFix/>
          </a:blip>
          <a:srcRect b="0" l="0" r="0" t="0"/>
          <a:stretch/>
        </p:blipFill>
        <p:spPr>
          <a:xfrm>
            <a:off x="6829375" y="3185200"/>
            <a:ext cx="5338025" cy="1844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29" name="Google Shape;329;p3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Δραστηριότητα 2 - Προσδιορισμός των Ικανοτήτων DigComp και LifeComp</a:t>
            </a:r>
            <a:endParaRPr/>
          </a:p>
        </p:txBody>
      </p:sp>
      <p:sp>
        <p:nvSpPr>
          <p:cNvPr id="330" name="Google Shape;330;p36"/>
          <p:cNvSpPr txBox="1"/>
          <p:nvPr>
            <p:ph idx="2" type="body"/>
          </p:nvPr>
        </p:nvSpPr>
        <p:spPr>
          <a:xfrm>
            <a:off x="97975" y="1462675"/>
            <a:ext cx="6964775" cy="5289300"/>
          </a:xfrm>
          <a:prstGeom prst="rect">
            <a:avLst/>
          </a:prstGeom>
          <a:noFill/>
          <a:ln>
            <a:noFill/>
          </a:ln>
        </p:spPr>
        <p:txBody>
          <a:bodyPr anchorCtr="0" anchor="t" bIns="45700" lIns="91425" spcFirstLastPara="1" rIns="91425" wrap="square" tIns="45700">
            <a:noAutofit/>
          </a:bodyPr>
          <a:lstStyle/>
          <a:p>
            <a:pPr indent="0" lvl="0" marL="0" rtl="0" algn="l">
              <a:lnSpc>
                <a:spcPct val="107916"/>
              </a:lnSpc>
              <a:spcBef>
                <a:spcPts val="1200"/>
              </a:spcBef>
              <a:spcAft>
                <a:spcPts val="0"/>
              </a:spcAft>
              <a:buSzPts val="1800"/>
              <a:buNone/>
            </a:pPr>
            <a:r>
              <a:rPr lang="en-US" sz="1500">
                <a:solidFill>
                  <a:schemeClr val="dk1"/>
                </a:solidFill>
              </a:rPr>
              <a:t>Στόχος αυτής της δραστηριότητας είναι να δούμε πώς συνεργάζονται οι ψηφιακές δεξιότητες και οι προσωπικές ή κοινωνικές δεξιότητες. </a:t>
            </a:r>
            <a:endParaRPr sz="1500">
              <a:solidFill>
                <a:schemeClr val="dk1"/>
              </a:solidFill>
            </a:endParaRPr>
          </a:p>
          <a:p>
            <a:pPr indent="0" lvl="0" marL="0" rtl="0" algn="l">
              <a:lnSpc>
                <a:spcPct val="107916"/>
              </a:lnSpc>
              <a:spcBef>
                <a:spcPts val="1200"/>
              </a:spcBef>
              <a:spcAft>
                <a:spcPts val="0"/>
              </a:spcAft>
              <a:buSzPts val="1800"/>
              <a:buNone/>
            </a:pPr>
            <a:r>
              <a:rPr lang="en-US" sz="1500">
                <a:solidFill>
                  <a:schemeClr val="dk1"/>
                </a:solidFill>
              </a:rPr>
              <a:t>Θα σας βοηθήσει να κατανοήσετε σε ποια σημεία οι μαθήτριες/-τριές σας χρειάζονται περισσότερη υποστήριξη όταν χρησιμοποιούν την τεχνολογία. </a:t>
            </a:r>
            <a:endParaRPr sz="1500">
              <a:solidFill>
                <a:schemeClr val="dk1"/>
              </a:solidFill>
            </a:endParaRPr>
          </a:p>
          <a:p>
            <a:pPr indent="0" lvl="0" marL="0" rtl="0" algn="l">
              <a:lnSpc>
                <a:spcPct val="107916"/>
              </a:lnSpc>
              <a:spcBef>
                <a:spcPts val="1200"/>
              </a:spcBef>
              <a:spcAft>
                <a:spcPts val="0"/>
              </a:spcAft>
              <a:buSzPts val="1800"/>
              <a:buNone/>
            </a:pPr>
            <a:r>
              <a:rPr b="1" lang="en-US" sz="1500">
                <a:solidFill>
                  <a:schemeClr val="dk1"/>
                </a:solidFill>
              </a:rPr>
              <a:t>Βήμα 1ο:</a:t>
            </a:r>
            <a:endParaRPr b="1" sz="1500">
              <a:solidFill>
                <a:schemeClr val="dk1"/>
              </a:solidFill>
            </a:endParaRPr>
          </a:p>
          <a:p>
            <a:pPr indent="0" lvl="0" marL="0" rtl="0" algn="l">
              <a:lnSpc>
                <a:spcPct val="107916"/>
              </a:lnSpc>
              <a:spcBef>
                <a:spcPts val="1200"/>
              </a:spcBef>
              <a:spcAft>
                <a:spcPts val="0"/>
              </a:spcAft>
              <a:buSzPts val="1800"/>
              <a:buNone/>
            </a:pPr>
            <a:r>
              <a:rPr lang="en-US" sz="1500">
                <a:solidFill>
                  <a:schemeClr val="dk1"/>
                </a:solidFill>
              </a:rPr>
              <a:t>Διαβάστε τα οκτώ (8) σενάρια.</a:t>
            </a:r>
            <a:endParaRPr sz="1500">
              <a:solidFill>
                <a:schemeClr val="dk1"/>
              </a:solidFill>
            </a:endParaRPr>
          </a:p>
          <a:p>
            <a:pPr indent="0" lvl="0" marL="0" rtl="0" algn="l">
              <a:lnSpc>
                <a:spcPct val="107916"/>
              </a:lnSpc>
              <a:spcBef>
                <a:spcPts val="0"/>
              </a:spcBef>
              <a:spcAft>
                <a:spcPts val="0"/>
              </a:spcAft>
              <a:buSzPts val="1800"/>
              <a:buNone/>
            </a:pPr>
            <a:r>
              <a:t/>
            </a:r>
            <a:endParaRPr sz="1500">
              <a:solidFill>
                <a:schemeClr val="dk1"/>
              </a:solidFill>
            </a:endParaRPr>
          </a:p>
          <a:p>
            <a:pPr indent="0" lvl="0" marL="0" rtl="0" algn="l">
              <a:lnSpc>
                <a:spcPct val="107916"/>
              </a:lnSpc>
              <a:spcBef>
                <a:spcPts val="0"/>
              </a:spcBef>
              <a:spcAft>
                <a:spcPts val="0"/>
              </a:spcAft>
              <a:buSzPts val="1800"/>
              <a:buNone/>
            </a:pPr>
            <a:r>
              <a:rPr b="1" lang="en-US" sz="1500">
                <a:solidFill>
                  <a:schemeClr val="dk1"/>
                </a:solidFill>
              </a:rPr>
              <a:t>Βήμα 2ο:</a:t>
            </a:r>
            <a:endParaRPr b="1" sz="1500">
              <a:solidFill>
                <a:schemeClr val="dk1"/>
              </a:solidFill>
            </a:endParaRPr>
          </a:p>
          <a:p>
            <a:pPr indent="0" lvl="0" marL="0" rtl="0" algn="l">
              <a:lnSpc>
                <a:spcPct val="107916"/>
              </a:lnSpc>
              <a:spcBef>
                <a:spcPts val="0"/>
              </a:spcBef>
              <a:spcAft>
                <a:spcPts val="0"/>
              </a:spcAft>
              <a:buSzPts val="1800"/>
              <a:buNone/>
            </a:pPr>
            <a:r>
              <a:rPr lang="en-US" sz="1500">
                <a:solidFill>
                  <a:schemeClr val="dk1"/>
                </a:solidFill>
              </a:rPr>
              <a:t>Τοποθετήστε το καθένα κάτω από το DigComp ή το LifeComp.</a:t>
            </a:r>
            <a:endParaRPr sz="1500">
              <a:solidFill>
                <a:schemeClr val="dk1"/>
              </a:solidFill>
            </a:endParaRPr>
          </a:p>
          <a:p>
            <a:pPr indent="0" lvl="0" marL="0" rtl="0" algn="l">
              <a:lnSpc>
                <a:spcPct val="107916"/>
              </a:lnSpc>
              <a:spcBef>
                <a:spcPts val="0"/>
              </a:spcBef>
              <a:spcAft>
                <a:spcPts val="0"/>
              </a:spcAft>
              <a:buSzPts val="1800"/>
              <a:buNone/>
            </a:pPr>
            <a:r>
              <a:t/>
            </a:r>
            <a:endParaRPr sz="1500">
              <a:solidFill>
                <a:schemeClr val="dk1"/>
              </a:solidFill>
            </a:endParaRPr>
          </a:p>
          <a:p>
            <a:pPr indent="0" lvl="0" marL="0" rtl="0" algn="l">
              <a:lnSpc>
                <a:spcPct val="107916"/>
              </a:lnSpc>
              <a:spcBef>
                <a:spcPts val="0"/>
              </a:spcBef>
              <a:spcAft>
                <a:spcPts val="0"/>
              </a:spcAft>
              <a:buSzPts val="1800"/>
              <a:buNone/>
            </a:pPr>
            <a:r>
              <a:rPr lang="en-US" sz="1500">
                <a:solidFill>
                  <a:schemeClr val="dk1"/>
                </a:solidFill>
                <a:highlight>
                  <a:srgbClr val="FFFF00"/>
                </a:highlight>
              </a:rPr>
              <a:t>ΧΡΕΙΑΖΕΣΤΕ ΕΝΑ ΞΕΧΩΡΙΣΤΟ ΦΥΛΛΟ ΓΙΑ ΑΥΤΗ ΤΗΝ ΔΡΑΣΤΗΡΙΟΤΗΤΑ.</a:t>
            </a:r>
            <a:endParaRPr sz="1500">
              <a:solidFill>
                <a:schemeClr val="dk1"/>
              </a:solidFill>
              <a:highlight>
                <a:srgbClr val="FFFF00"/>
              </a:highlight>
            </a:endParaRPr>
          </a:p>
          <a:p>
            <a:pPr indent="0" lvl="0" marL="0" rtl="0" algn="l">
              <a:lnSpc>
                <a:spcPct val="107000"/>
              </a:lnSpc>
              <a:spcBef>
                <a:spcPts val="1400"/>
              </a:spcBef>
              <a:spcAft>
                <a:spcPts val="0"/>
              </a:spcAft>
              <a:buSzPts val="1800"/>
              <a:buNone/>
            </a:pPr>
            <a:r>
              <a:t/>
            </a:r>
            <a:endParaRPr b="1" sz="1500">
              <a:solidFill>
                <a:schemeClr val="dk1"/>
              </a:solidFill>
            </a:endParaRPr>
          </a:p>
          <a:p>
            <a:pPr indent="0" lvl="0" marL="0" rtl="0" algn="l">
              <a:lnSpc>
                <a:spcPct val="107000"/>
              </a:lnSpc>
              <a:spcBef>
                <a:spcPts val="1400"/>
              </a:spcBef>
              <a:spcAft>
                <a:spcPts val="0"/>
              </a:spcAft>
              <a:buSzPts val="1800"/>
              <a:buNone/>
            </a:pPr>
            <a:r>
              <a:rPr lang="en-US" sz="1500">
                <a:solidFill>
                  <a:schemeClr val="dk1"/>
                </a:solidFill>
              </a:rPr>
              <a:t>Αφού τοποθετήσετε κάθε σενάριο στο πιο σχετικό πλαίσιο, αφιερώστε λίγο χρόνο για να σκεφτείτε:</a:t>
            </a:r>
            <a:endParaRPr sz="1500">
              <a:solidFill>
                <a:schemeClr val="dk1"/>
              </a:solidFill>
            </a:endParaRPr>
          </a:p>
          <a:p>
            <a:pPr indent="0" lvl="0" marL="0" rtl="0" algn="l">
              <a:lnSpc>
                <a:spcPct val="107916"/>
              </a:lnSpc>
              <a:spcBef>
                <a:spcPts val="800"/>
              </a:spcBef>
              <a:spcAft>
                <a:spcPts val="0"/>
              </a:spcAft>
              <a:buSzPts val="1800"/>
              <a:buNone/>
            </a:pPr>
            <a:r>
              <a:rPr lang="en-US" sz="1500">
                <a:solidFill>
                  <a:schemeClr val="dk1"/>
                </a:solidFill>
              </a:rPr>
              <a:t>Ποιες συγκεκριμένες ικανότητες μπορούν να εντοπιστούν και στα δύο πλαίσια;</a:t>
            </a:r>
            <a:endParaRPr sz="1500">
              <a:solidFill>
                <a:schemeClr val="dk1"/>
              </a:solidFill>
            </a:endParaRPr>
          </a:p>
          <a:p>
            <a:pPr indent="0" lvl="0" marL="0" rtl="0" algn="l">
              <a:lnSpc>
                <a:spcPct val="107000"/>
              </a:lnSpc>
              <a:spcBef>
                <a:spcPts val="1200"/>
              </a:spcBef>
              <a:spcAft>
                <a:spcPts val="0"/>
              </a:spcAft>
              <a:buSzPts val="1800"/>
              <a:buNone/>
            </a:pPr>
            <a:r>
              <a:t/>
            </a:r>
            <a:endParaRPr sz="1600">
              <a:solidFill>
                <a:schemeClr val="dk1"/>
              </a:solidFill>
            </a:endParaRPr>
          </a:p>
          <a:p>
            <a:pPr indent="0" lvl="0" marL="0" rtl="0" algn="ctr">
              <a:lnSpc>
                <a:spcPct val="107000"/>
              </a:lnSpc>
              <a:spcBef>
                <a:spcPts val="1200"/>
              </a:spcBef>
              <a:spcAft>
                <a:spcPts val="0"/>
              </a:spcAft>
              <a:buSzPts val="1800"/>
              <a:buNone/>
            </a:pPr>
            <a:r>
              <a:t/>
            </a:r>
            <a:endParaRPr sz="1600">
              <a:solidFill>
                <a:schemeClr val="dk1"/>
              </a:solidFill>
            </a:endParaRPr>
          </a:p>
          <a:p>
            <a:pPr indent="0" lvl="0" marL="0" rtl="0" algn="ctr">
              <a:lnSpc>
                <a:spcPct val="107000"/>
              </a:lnSpc>
              <a:spcBef>
                <a:spcPts val="1200"/>
              </a:spcBef>
              <a:spcAft>
                <a:spcPts val="0"/>
              </a:spcAft>
              <a:buSzPts val="1800"/>
              <a:buNone/>
            </a:pPr>
            <a:r>
              <a:t/>
            </a:r>
            <a:endParaRPr sz="1600">
              <a:solidFill>
                <a:schemeClr val="dk1"/>
              </a:solidFill>
            </a:endParaRPr>
          </a:p>
          <a:p>
            <a:pPr indent="0" lvl="0" marL="0" rtl="0" algn="l">
              <a:lnSpc>
                <a:spcPct val="100000"/>
              </a:lnSpc>
              <a:spcBef>
                <a:spcPts val="1200"/>
              </a:spcBef>
              <a:spcAft>
                <a:spcPts val="0"/>
              </a:spcAft>
              <a:buSzPts val="1800"/>
              <a:buNone/>
            </a:pPr>
            <a:r>
              <a:t/>
            </a:r>
            <a:endParaRPr b="1" sz="16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31" name="Google Shape;331;p36"/>
          <p:cNvPicPr preferRelativeResize="0"/>
          <p:nvPr/>
        </p:nvPicPr>
        <p:blipFill rotWithShape="1">
          <a:blip r:embed="rId3">
            <a:alphaModFix/>
          </a:blip>
          <a:srcRect b="0" l="0" r="0" t="0"/>
          <a:stretch/>
        </p:blipFill>
        <p:spPr>
          <a:xfrm>
            <a:off x="7062750" y="2134664"/>
            <a:ext cx="5245875" cy="35565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37" name="Google Shape;337;p3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3.4 Δραστηριότητα 3 - Εφαρμογή των Πλαισίων DigComp και LifeComp Μεμονωμένα στην Πράξη</a:t>
            </a:r>
            <a:endParaRPr/>
          </a:p>
        </p:txBody>
      </p:sp>
      <p:sp>
        <p:nvSpPr>
          <p:cNvPr id="338" name="Google Shape;338;p3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Αυτή η δραστηριότητα συνδυάζει τις ακόλουθες ικανότητες του πλαισίου DigComp: </a:t>
            </a:r>
            <a:endParaRPr>
              <a:solidFill>
                <a:schemeClr val="dk1"/>
              </a:solidFill>
            </a:endParaRPr>
          </a:p>
          <a:p>
            <a:pPr indent="-342900" lvl="0" marL="457200" rtl="0" algn="l">
              <a:lnSpc>
                <a:spcPct val="107000"/>
              </a:lnSpc>
              <a:spcBef>
                <a:spcPts val="1400"/>
              </a:spcBef>
              <a:spcAft>
                <a:spcPts val="0"/>
              </a:spcAft>
              <a:buClr>
                <a:schemeClr val="dk1"/>
              </a:buClr>
              <a:buSzPts val="1800"/>
              <a:buChar char="●"/>
            </a:pPr>
            <a:r>
              <a:rPr lang="en-US">
                <a:solidFill>
                  <a:schemeClr val="dk1"/>
                </a:solidFill>
              </a:rPr>
              <a:t>Γραμματισμός Πληροφοριών και Δεδομένων</a:t>
            </a:r>
            <a:endParaRPr>
              <a:solidFill>
                <a:schemeClr val="dk1"/>
              </a:solidFill>
            </a:endParaRPr>
          </a:p>
          <a:p>
            <a:pPr indent="-342900" lvl="0" marL="457200" rtl="0" algn="l">
              <a:lnSpc>
                <a:spcPct val="107000"/>
              </a:lnSpc>
              <a:spcBef>
                <a:spcPts val="0"/>
              </a:spcBef>
              <a:spcAft>
                <a:spcPts val="0"/>
              </a:spcAft>
              <a:buClr>
                <a:schemeClr val="dk1"/>
              </a:buClr>
              <a:buSzPts val="1800"/>
              <a:buChar char="●"/>
            </a:pPr>
            <a:r>
              <a:rPr lang="en-US">
                <a:solidFill>
                  <a:schemeClr val="dk1"/>
                </a:solidFill>
              </a:rPr>
              <a:t>Επικοινωνία και Συνεργασία</a:t>
            </a:r>
            <a:endParaRPr>
              <a:solidFill>
                <a:schemeClr val="dk1"/>
              </a:solidFill>
            </a:endParaRPr>
          </a:p>
          <a:p>
            <a:pPr indent="-342900" lvl="0" marL="457200" rtl="0" algn="l">
              <a:lnSpc>
                <a:spcPct val="107000"/>
              </a:lnSpc>
              <a:spcBef>
                <a:spcPts val="0"/>
              </a:spcBef>
              <a:spcAft>
                <a:spcPts val="0"/>
              </a:spcAft>
              <a:buClr>
                <a:schemeClr val="dk1"/>
              </a:buClr>
              <a:buSzPts val="1800"/>
              <a:buChar char="●"/>
            </a:pPr>
            <a:r>
              <a:rPr lang="en-US">
                <a:solidFill>
                  <a:schemeClr val="dk1"/>
                </a:solidFill>
              </a:rPr>
              <a:t>Δημιουργία Ψηφιακού Περιεχομένου</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342900" lvl="0" marL="457200" rtl="0" algn="l">
              <a:lnSpc>
                <a:spcPct val="107000"/>
              </a:lnSpc>
              <a:spcBef>
                <a:spcPts val="800"/>
              </a:spcBef>
              <a:spcAft>
                <a:spcPts val="0"/>
              </a:spcAft>
              <a:buClr>
                <a:srgbClr val="000000"/>
              </a:buClr>
              <a:buSzPts val="1800"/>
              <a:buAutoNum type="arabicPeriod"/>
            </a:pPr>
            <a:r>
              <a:rPr b="1" lang="en-US" u="sng">
                <a:solidFill>
                  <a:srgbClr val="000000"/>
                </a:solidFill>
              </a:rPr>
              <a:t>Εφαρμογή του Πλαισίου DigComp με την ενσωμάτωση συγκεκριμένων ικανοτήτων</a:t>
            </a:r>
            <a:endParaRPr b="1" u="sng">
              <a:solidFill>
                <a:srgbClr val="000000"/>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457200" lvl="0" marL="914400" rtl="0" algn="l">
              <a:lnSpc>
                <a:spcPct val="107000"/>
              </a:lnSpc>
              <a:spcBef>
                <a:spcPts val="1400"/>
              </a:spcBef>
              <a:spcAft>
                <a:spcPts val="0"/>
              </a:spcAft>
              <a:buSzPts val="1800"/>
              <a:buNone/>
            </a:pPr>
            <a:r>
              <a:t/>
            </a:r>
            <a:endParaRPr>
              <a:solidFill>
                <a:schemeClr val="dk1"/>
              </a:solidFill>
            </a:endParaRPr>
          </a:p>
          <a:p>
            <a:pPr indent="457200" lvl="0" marL="914400" rtl="0" algn="ctr">
              <a:lnSpc>
                <a:spcPct val="107000"/>
              </a:lnSpc>
              <a:spcBef>
                <a:spcPts val="1400"/>
              </a:spcBef>
              <a:spcAft>
                <a:spcPts val="0"/>
              </a:spcAft>
              <a:buSzPts val="1800"/>
              <a:buNone/>
            </a:pPr>
            <a:r>
              <a:rPr lang="en-US">
                <a:solidFill>
                  <a:schemeClr val="dk1"/>
                </a:solidFill>
              </a:rPr>
              <a:t>Σκεφτείτε πώς μπορεί να εφαρμοστεί καθεμία από τις προαναφερθείσες ικανότητες στην τάξη. </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working and thinking brain line icon vector illustration (Provided by Getty Images)" id="339" name="Google Shape;339;p37"/>
          <p:cNvPicPr preferRelativeResize="0"/>
          <p:nvPr/>
        </p:nvPicPr>
        <p:blipFill rotWithShape="1">
          <a:blip r:embed="rId3">
            <a:alphaModFix/>
          </a:blip>
          <a:srcRect b="0" l="0" r="0" t="0"/>
          <a:stretch/>
        </p:blipFill>
        <p:spPr>
          <a:xfrm>
            <a:off x="787368" y="4107325"/>
            <a:ext cx="1058749" cy="10587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45" name="Google Shape;345;p3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3.4 Δραστηριότητα 3 - Εφαρμογή των Πλαισίων DigComp και LifeComp Μεμονωμένα στην Πράξη</a:t>
            </a:r>
            <a:endParaRPr/>
          </a:p>
        </p:txBody>
      </p:sp>
      <p:sp>
        <p:nvSpPr>
          <p:cNvPr id="346" name="Google Shape;346;p38"/>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sz="1700">
                <a:solidFill>
                  <a:schemeClr val="dk1"/>
                </a:solidFill>
              </a:rPr>
              <a:t>Για παράδειγμα, μπορείτε να ακολουθήσετε τα εξής βήματα για να ενσωματώσετε τις δύο (2) παρακάτω ικανότητες με τους/τις μαθήτριες/-τριες σας:</a:t>
            </a:r>
            <a:endParaRPr sz="1700">
              <a:solidFill>
                <a:schemeClr val="dk1"/>
              </a:solidFill>
            </a:endParaRPr>
          </a:p>
          <a:p>
            <a:pPr indent="-342900" lvl="0" marL="457200" rtl="0" algn="l">
              <a:lnSpc>
                <a:spcPct val="107000"/>
              </a:lnSpc>
              <a:spcBef>
                <a:spcPts val="1400"/>
              </a:spcBef>
              <a:spcAft>
                <a:spcPts val="0"/>
              </a:spcAft>
              <a:buClr>
                <a:schemeClr val="dk1"/>
              </a:buClr>
              <a:buSzPts val="1800"/>
              <a:buFont typeface="Calibri"/>
              <a:buAutoNum type="arabicPeriod"/>
            </a:pPr>
            <a:r>
              <a:rPr b="1" i="1" lang="en-US" sz="1700">
                <a:solidFill>
                  <a:schemeClr val="dk1"/>
                </a:solidFill>
              </a:rPr>
              <a:t>Γραμματισμός Πληροφοριών και Δεδομένων</a:t>
            </a:r>
            <a:br>
              <a:rPr i="1" lang="en-US" sz="1700">
                <a:solidFill>
                  <a:schemeClr val="dk1"/>
                </a:solidFill>
              </a:rPr>
            </a:br>
            <a:r>
              <a:rPr lang="en-US" sz="1700">
                <a:solidFill>
                  <a:schemeClr val="dk1"/>
                </a:solidFill>
              </a:rPr>
              <a:t>Ζητήστε από τους/τις μαθήτριες/-τριές σας να ερευνήσουν ένα τρέχον ζήτημα στο διαδίκτυο (π.χ. περιβαλλοντικές προκλήσεις). Πριν ξεκινήσουν, καθοδηγήστε τους/τες να ελέγξουν αν οι διαδικτυακές πηγές είναι αξιόπιστες και πώς να αναφέρουν σωστά τις πηγές τους. </a:t>
            </a:r>
            <a:endParaRPr sz="1700">
              <a:solidFill>
                <a:schemeClr val="dk1"/>
              </a:solidFill>
            </a:endParaRPr>
          </a:p>
          <a:p>
            <a:pPr indent="-228600" lvl="0" marL="800100" rtl="0" algn="l">
              <a:lnSpc>
                <a:spcPct val="107000"/>
              </a:lnSpc>
              <a:spcBef>
                <a:spcPts val="1400"/>
              </a:spcBef>
              <a:spcAft>
                <a:spcPts val="0"/>
              </a:spcAft>
              <a:buSzPts val="1800"/>
              <a:buFont typeface="Arial"/>
              <a:buNone/>
            </a:pPr>
            <a:r>
              <a:t/>
            </a:r>
            <a:endParaRPr sz="1700">
              <a:solidFill>
                <a:schemeClr val="dk1"/>
              </a:solidFill>
            </a:endParaRPr>
          </a:p>
          <a:p>
            <a:pPr indent="-342900" lvl="0" marL="457200" rtl="0" algn="l">
              <a:lnSpc>
                <a:spcPct val="107000"/>
              </a:lnSpc>
              <a:spcBef>
                <a:spcPts val="0"/>
              </a:spcBef>
              <a:spcAft>
                <a:spcPts val="0"/>
              </a:spcAft>
              <a:buClr>
                <a:schemeClr val="dk1"/>
              </a:buClr>
              <a:buSzPts val="1800"/>
              <a:buFont typeface="Calibri"/>
              <a:buAutoNum type="arabicPeriod"/>
            </a:pPr>
            <a:r>
              <a:rPr b="1" i="1" lang="en-US" sz="1700">
                <a:solidFill>
                  <a:schemeClr val="dk1"/>
                </a:solidFill>
              </a:rPr>
              <a:t>Επικοινωνία και Συνεργασία</a:t>
            </a:r>
            <a:br>
              <a:rPr i="1" lang="en-US" sz="1700">
                <a:solidFill>
                  <a:schemeClr val="dk1"/>
                </a:solidFill>
              </a:rPr>
            </a:br>
            <a:r>
              <a:rPr lang="en-US" sz="1700">
                <a:solidFill>
                  <a:schemeClr val="dk1"/>
                </a:solidFill>
              </a:rPr>
              <a:t>Στη συνέχεια, ζητήστε τους να συνεργαστούν σε κοινόχρηστα έγγραφα, π.χ. στο Google Drive, και στη</a:t>
            </a:r>
            <a:r>
              <a:rPr i="1" lang="en-US" sz="1700">
                <a:solidFill>
                  <a:schemeClr val="dk1"/>
                </a:solidFill>
              </a:rPr>
              <a:t> Δημιουργία Ψηφιακού Περιεχομένου, </a:t>
            </a:r>
            <a:r>
              <a:rPr lang="en-US" sz="1700">
                <a:solidFill>
                  <a:schemeClr val="dk1"/>
                </a:solidFill>
              </a:rPr>
              <a:t>για να δημιουργήσουν μια ψηφιακή παρουσίαση. </a:t>
            </a:r>
            <a:endParaRPr sz="1700">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47" name="Google Shape;347;p38"/>
          <p:cNvSpPr txBox="1"/>
          <p:nvPr/>
        </p:nvSpPr>
        <p:spPr>
          <a:xfrm>
            <a:off x="1316720" y="5033387"/>
            <a:ext cx="9507000" cy="14901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Τώρα, σκεφτείτε ένα άλλο παράδειγμα που θα έδειχνε την εφαρμογή των τριών (3) προαναφερθεισών ικανοτήτων του Πλαισίου DigComp στην τάξη. </a:t>
            </a:r>
            <a:endParaRPr b="0" i="0" sz="16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Στη συνέχεια, γράψτε τα συγκεκριμένα βήματα που πρέπει να ακολουθήσετε, όπως στο παραπάνω παράδειγμα.</a:t>
            </a:r>
            <a:endParaRPr b="0" i="0" sz="16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53" name="Google Shape;353;p3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3.4 Δραστηριότητα 3 - Εφαρμογή των Πλαισίων DigComp και LifeComp Μεμονωμένα στην Πράξη</a:t>
            </a:r>
            <a:endParaRPr/>
          </a:p>
        </p:txBody>
      </p:sp>
      <p:sp>
        <p:nvSpPr>
          <p:cNvPr id="354" name="Google Shape;354;p3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Αυτή η δραστηριότητα ενισχύει δύο (2) βασικούς τομείς του LifeComp Personal: Αυτορρύθμιση και Κοινωνική Ενσυναίσθηση, συνδέοντας τη συναισθηματική ευαισθητοποίηση με την ψηφιακή συμπεριφορά. Σκεφτείτε πώς μπορεί να εφαρμοστεί καθεμία από τις προαναφερθείσες ικανότητες στην τάξη.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2. </a:t>
            </a:r>
            <a:r>
              <a:rPr b="1" lang="en-US" u="sng">
                <a:solidFill>
                  <a:schemeClr val="dk1"/>
                </a:solidFill>
              </a:rPr>
              <a:t>Εφαρμογή του Πλαισίου LifeComp με την ενσωμάτωση συγκεκριμένων ικανοτήτων</a:t>
            </a:r>
            <a:endParaRPr b="1" u="sng">
              <a:solidFill>
                <a:schemeClr val="dk1"/>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0" lvl="0" marL="0" rtl="0" algn="l">
              <a:lnSpc>
                <a:spcPct val="107000"/>
              </a:lnSpc>
              <a:spcBef>
                <a:spcPts val="800"/>
              </a:spcBef>
              <a:spcAft>
                <a:spcPts val="0"/>
              </a:spcAft>
              <a:buSzPts val="1800"/>
              <a:buNone/>
            </a:pPr>
            <a:r>
              <a:t/>
            </a:r>
            <a:endParaRPr b="1" u="sng">
              <a:solidFill>
                <a:srgbClr val="000000"/>
              </a:solidFill>
            </a:endParaRPr>
          </a:p>
          <a:p>
            <a:pPr indent="457200" lvl="0" marL="914400" rtl="0" algn="l">
              <a:lnSpc>
                <a:spcPct val="107000"/>
              </a:lnSpc>
              <a:spcBef>
                <a:spcPts val="1400"/>
              </a:spcBef>
              <a:spcAft>
                <a:spcPts val="0"/>
              </a:spcAft>
              <a:buSzPts val="1800"/>
              <a:buNone/>
            </a:pPr>
            <a:r>
              <a:t/>
            </a:r>
            <a:endParaRPr>
              <a:solidFill>
                <a:schemeClr val="dk1"/>
              </a:solidFill>
            </a:endParaRPr>
          </a:p>
          <a:p>
            <a:pPr indent="457200" lvl="0" marL="914400" rtl="0" algn="ctr">
              <a:lnSpc>
                <a:spcPct val="107000"/>
              </a:lnSpc>
              <a:spcBef>
                <a:spcPts val="1400"/>
              </a:spcBef>
              <a:spcAft>
                <a:spcPts val="0"/>
              </a:spcAft>
              <a:buSzPts val="1800"/>
              <a:buNone/>
            </a:pPr>
            <a:r>
              <a:rPr lang="en-US">
                <a:solidFill>
                  <a:schemeClr val="dk1"/>
                </a:solidFill>
              </a:rPr>
              <a:t>Σκεφτείτε πώς μπορεί να εφαρμοστεί καθεμία από τις προαναφερθείσες ικανότητες στην τάξη. </a:t>
            </a:r>
            <a:endParaRPr>
              <a:solidFill>
                <a:schemeClr val="dk1"/>
              </a:solidFill>
            </a:endParaRPr>
          </a:p>
          <a:p>
            <a:pPr indent="0" lvl="0" marL="0" rtl="0" algn="l">
              <a:lnSpc>
                <a:spcPct val="107000"/>
              </a:lnSpc>
              <a:spcBef>
                <a:spcPts val="800"/>
              </a:spcBef>
              <a:spcAft>
                <a:spcPts val="0"/>
              </a:spcAft>
              <a:buSzPts val="1800"/>
              <a:buNone/>
            </a:pPr>
            <a:r>
              <a:t/>
            </a:r>
            <a:endParaRPr>
              <a:solidFill>
                <a:schemeClr val="dk1"/>
              </a:solidFill>
            </a:endParaRPr>
          </a:p>
          <a:p>
            <a:pPr indent="0" lvl="0" marL="0" rtl="0" algn="l">
              <a:lnSpc>
                <a:spcPct val="107000"/>
              </a:lnSpc>
              <a:spcBef>
                <a:spcPts val="1400"/>
              </a:spcBef>
              <a:spcAft>
                <a:spcPts val="0"/>
              </a:spcAft>
              <a:buSzPts val="1800"/>
              <a:buNone/>
            </a:pPr>
            <a:r>
              <a:t/>
            </a:r>
            <a:endParaRPr>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working and thinking brain line icon vector illustration (Provided by Getty Images)" id="355" name="Google Shape;355;p39"/>
          <p:cNvPicPr preferRelativeResize="0"/>
          <p:nvPr/>
        </p:nvPicPr>
        <p:blipFill rotWithShape="1">
          <a:blip r:embed="rId3">
            <a:alphaModFix/>
          </a:blip>
          <a:srcRect b="0" l="0" r="0" t="0"/>
          <a:stretch/>
        </p:blipFill>
        <p:spPr>
          <a:xfrm>
            <a:off x="794072" y="4107325"/>
            <a:ext cx="1058749" cy="10587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61" name="Google Shape;361;p4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3.4 Δραστηριότητα 3 - Εφαρμογή των Πλαισίων DigComp και LifeComp Μεμονωμένα στην Πράξη</a:t>
            </a:r>
            <a:endParaRPr/>
          </a:p>
        </p:txBody>
      </p:sp>
      <p:sp>
        <p:nvSpPr>
          <p:cNvPr id="362" name="Google Shape;362;p40"/>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rPr lang="en-US">
                <a:solidFill>
                  <a:schemeClr val="dk1"/>
                </a:solidFill>
              </a:rPr>
              <a:t>Για παράδειγμα, μπορείτε να ακολουθήσετε τα εξής βήματα για να ενσωματώσετε τις δύο (2) παρακάτω ικανότητες με τους/τις μαθήτριες/-τριές σας:</a:t>
            </a:r>
            <a:endParaRPr>
              <a:solidFill>
                <a:schemeClr val="dk1"/>
              </a:solidFill>
            </a:endParaRPr>
          </a:p>
          <a:p>
            <a:pPr indent="-342900" lvl="0" marL="457200" rtl="0" algn="l">
              <a:lnSpc>
                <a:spcPct val="107000"/>
              </a:lnSpc>
              <a:spcBef>
                <a:spcPts val="1400"/>
              </a:spcBef>
              <a:spcAft>
                <a:spcPts val="0"/>
              </a:spcAft>
              <a:buClr>
                <a:schemeClr val="dk1"/>
              </a:buClr>
              <a:buSzPts val="1800"/>
              <a:buFont typeface="Calibri"/>
              <a:buAutoNum type="arabicPeriod"/>
            </a:pPr>
            <a:r>
              <a:rPr b="1" i="1" lang="en-US" sz="1700">
                <a:solidFill>
                  <a:schemeClr val="dk1"/>
                </a:solidFill>
              </a:rPr>
              <a:t>Αυτορρύθμιση</a:t>
            </a:r>
            <a:br>
              <a:rPr i="1" lang="en-US" sz="1700">
                <a:solidFill>
                  <a:schemeClr val="dk1"/>
                </a:solidFill>
              </a:rPr>
            </a:br>
            <a:r>
              <a:rPr lang="en-US" sz="1700">
                <a:solidFill>
                  <a:schemeClr val="dk1"/>
                </a:solidFill>
              </a:rPr>
              <a:t>Κατά τη διάρκεια μιας συζήτησης στην τάξη σχετικά με τη χρήση των social media, ζητήστε από τους/τις μαθήτριες/-τριές σας να σκεφτούν πώς τα διαδικτυακά σχόλια μπορούν να επηρεάσουν τους άλλους. </a:t>
            </a:r>
            <a:endParaRPr sz="1700">
              <a:solidFill>
                <a:schemeClr val="dk1"/>
              </a:solidFill>
            </a:endParaRPr>
          </a:p>
          <a:p>
            <a:pPr indent="-228600" lvl="0" marL="800100" rtl="0" algn="l">
              <a:lnSpc>
                <a:spcPct val="107000"/>
              </a:lnSpc>
              <a:spcBef>
                <a:spcPts val="1400"/>
              </a:spcBef>
              <a:spcAft>
                <a:spcPts val="0"/>
              </a:spcAft>
              <a:buSzPts val="1800"/>
              <a:buFont typeface="Arial"/>
              <a:buNone/>
            </a:pPr>
            <a:r>
              <a:t/>
            </a:r>
            <a:endParaRPr sz="1700">
              <a:solidFill>
                <a:schemeClr val="dk1"/>
              </a:solidFill>
            </a:endParaRPr>
          </a:p>
          <a:p>
            <a:pPr indent="-342900" lvl="0" marL="457200" rtl="0" algn="l">
              <a:lnSpc>
                <a:spcPct val="107000"/>
              </a:lnSpc>
              <a:spcBef>
                <a:spcPts val="0"/>
              </a:spcBef>
              <a:spcAft>
                <a:spcPts val="0"/>
              </a:spcAft>
              <a:buClr>
                <a:schemeClr val="dk1"/>
              </a:buClr>
              <a:buSzPts val="1800"/>
              <a:buFont typeface="Calibri"/>
              <a:buAutoNum type="arabicPeriod"/>
            </a:pPr>
            <a:r>
              <a:rPr b="1" i="1" lang="en-US" sz="1700">
                <a:solidFill>
                  <a:schemeClr val="dk1"/>
                </a:solidFill>
              </a:rPr>
              <a:t>Ενσυναίσθηση</a:t>
            </a:r>
            <a:br>
              <a:rPr i="1" lang="en-US" sz="1700">
                <a:solidFill>
                  <a:schemeClr val="dk1"/>
                </a:solidFill>
              </a:rPr>
            </a:br>
            <a:r>
              <a:rPr lang="en-US" sz="1700">
                <a:solidFill>
                  <a:schemeClr val="dk1"/>
                </a:solidFill>
              </a:rPr>
              <a:t>Στη συνέχεια, ξεκινήστε έναν διάλογο σχετικά με την ενσυναίσθηση, τον συναισθηματικό έλεγχο και την επικοινωνία με σεβασμό στο διαδίκτυο. </a:t>
            </a:r>
            <a:endParaRPr sz="1700">
              <a:solidFill>
                <a:schemeClr val="dk1"/>
              </a:solidFill>
            </a:endParaRPr>
          </a:p>
          <a:p>
            <a:pPr indent="0" lvl="0" marL="0" rtl="0" algn="l">
              <a:lnSpc>
                <a:spcPct val="107916"/>
              </a:lnSpc>
              <a:spcBef>
                <a:spcPts val="800"/>
              </a:spcBef>
              <a:spcAft>
                <a:spcPts val="0"/>
              </a:spcAft>
              <a:buSzPts val="1800"/>
              <a:buNone/>
            </a:pPr>
            <a:r>
              <a:t/>
            </a:r>
            <a:endParaRPr>
              <a:solidFill>
                <a:schemeClr val="dk1"/>
              </a:solidFill>
            </a:endParaRPr>
          </a:p>
          <a:p>
            <a:pPr indent="0" lvl="0" marL="0" rtl="0" algn="l">
              <a:lnSpc>
                <a:spcPct val="107916"/>
              </a:lnSpc>
              <a:spcBef>
                <a:spcPts val="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63" name="Google Shape;363;p40"/>
          <p:cNvSpPr txBox="1"/>
          <p:nvPr/>
        </p:nvSpPr>
        <p:spPr>
          <a:xfrm>
            <a:off x="1316725" y="4801374"/>
            <a:ext cx="9507000" cy="1613073"/>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Τώρα, σκεφτείτε ένα άλλο παράδειγμα που θα έδειχνε την εφαρμογή των δύο προαναφερθεισών ικανοτήτων του Πλαισίου LifeComp στην τάξη. </a:t>
            </a:r>
            <a:endParaRPr b="0" i="0" sz="1700" u="none" cap="none" strike="noStrike">
              <a:solidFill>
                <a:schemeClr val="dk1"/>
              </a:solidFill>
              <a:latin typeface="Arial"/>
              <a:ea typeface="Arial"/>
              <a:cs typeface="Arial"/>
              <a:sym typeface="Arial"/>
            </a:endParaRPr>
          </a:p>
          <a:p>
            <a:pPr indent="0" lvl="0" marL="0" marR="0" rtl="0" algn="ctr">
              <a:lnSpc>
                <a:spcPct val="107000"/>
              </a:lnSpc>
              <a:spcBef>
                <a:spcPts val="1400"/>
              </a:spcBef>
              <a:spcAft>
                <a:spcPts val="0"/>
              </a:spcAft>
              <a:buClr>
                <a:srgbClr val="000000"/>
              </a:buClr>
              <a:buSzPts val="1700"/>
              <a:buFont typeface="Arial"/>
              <a:buNone/>
            </a:pPr>
            <a:r>
              <a:rPr b="0" i="0" lang="en-US" sz="1700" u="none" cap="none" strike="noStrike">
                <a:solidFill>
                  <a:schemeClr val="dk1"/>
                </a:solidFill>
                <a:latin typeface="Arial"/>
                <a:ea typeface="Arial"/>
                <a:cs typeface="Arial"/>
                <a:sym typeface="Arial"/>
              </a:rPr>
              <a:t>Στη συνέχεια, γράψτε τα συγκεκριμένα βήματα που πρέπει να ακολουθήσετε, όπως στο παραπάνω παράδειγμα.</a:t>
            </a:r>
            <a:endParaRPr b="0" i="0" sz="17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700"/>
              <a:buFont typeface="Arial"/>
              <a:buNone/>
            </a:pPr>
            <a:r>
              <a:t/>
            </a:r>
            <a:endParaRPr b="0" i="0" sz="17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900"/>
              <a:t>Κεφάλαιο 1</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t/>
            </a:r>
            <a:endParaRPr sz="2900"/>
          </a:p>
          <a:p>
            <a:pPr indent="0" lvl="0" marL="0" rtl="0" algn="ctr">
              <a:lnSpc>
                <a:spcPct val="90000"/>
              </a:lnSpc>
              <a:spcBef>
                <a:spcPts val="0"/>
              </a:spcBef>
              <a:spcAft>
                <a:spcPts val="0"/>
              </a:spcAft>
              <a:buClr>
                <a:schemeClr val="dk1"/>
              </a:buClr>
              <a:buSzPts val="2000"/>
              <a:buFont typeface="Arial"/>
              <a:buNone/>
            </a:pPr>
            <a:r>
              <a:rPr lang="en-US" sz="2900"/>
              <a:t>Η Σημασία της Ευημερίας και της Ψηφιακής Ευημερίας</a:t>
            </a:r>
            <a:endParaRPr sz="2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69" name="Google Shape;369;p4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3.4 Δραστηριότητα 4 - Σύνδεση και Εφαρμογή των Δύο Πλαισίων στην Τάξη</a:t>
            </a:r>
            <a:endParaRPr/>
          </a:p>
        </p:txBody>
      </p:sp>
      <p:sp>
        <p:nvSpPr>
          <p:cNvPr id="370" name="Google Shape;370;p4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sz="1600">
                <a:solidFill>
                  <a:schemeClr val="dk1"/>
                </a:solidFill>
              </a:rPr>
              <a:t>Όταν χρησιμοποιούνται μαζί, τα Πλαίσια DigComp και LifeComp θα σας βοηθήσουν να σχεδιάσετε μαθησιακές εμπειρίες που είναι τόσο </a:t>
            </a:r>
            <a:r>
              <a:rPr b="1" lang="en-US" sz="1600">
                <a:solidFill>
                  <a:schemeClr val="dk1"/>
                </a:solidFill>
              </a:rPr>
              <a:t>τεχνικά ικανές </a:t>
            </a:r>
            <a:r>
              <a:rPr lang="en-US" sz="1600">
                <a:solidFill>
                  <a:schemeClr val="dk1"/>
                </a:solidFill>
              </a:rPr>
              <a:t>όσο και </a:t>
            </a:r>
            <a:r>
              <a:rPr b="1" lang="en-US" sz="1600">
                <a:solidFill>
                  <a:schemeClr val="dk1"/>
                </a:solidFill>
              </a:rPr>
              <a:t>συναισθηματικά έξυπνες</a:t>
            </a:r>
            <a:r>
              <a:rPr lang="en-US" sz="1600">
                <a:solidFill>
                  <a:schemeClr val="dk1"/>
                </a:solidFill>
              </a:rPr>
              <a:t>.</a:t>
            </a:r>
            <a:endParaRPr sz="1600">
              <a:solidFill>
                <a:schemeClr val="dk1"/>
              </a:solidFill>
            </a:endParaRPr>
          </a:p>
          <a:p>
            <a:pPr indent="0" lvl="0" marL="0" rtl="0" algn="l">
              <a:lnSpc>
                <a:spcPct val="107000"/>
              </a:lnSpc>
              <a:spcBef>
                <a:spcPts val="1200"/>
              </a:spcBef>
              <a:spcAft>
                <a:spcPts val="0"/>
              </a:spcAft>
              <a:buSzPts val="1800"/>
              <a:buNone/>
            </a:pPr>
            <a:r>
              <a:rPr lang="en-US" sz="1600">
                <a:solidFill>
                  <a:srgbClr val="000000"/>
                </a:solidFill>
              </a:rPr>
              <a:t>Αυτό που πρέπει να κάνετε είναι το εξής:</a:t>
            </a:r>
            <a:endParaRPr sz="1600">
              <a:solidFill>
                <a:srgbClr val="000000"/>
              </a:solidFill>
            </a:endParaRPr>
          </a:p>
          <a:p>
            <a:pPr indent="0" lvl="0" marL="0" rtl="0" algn="l">
              <a:lnSpc>
                <a:spcPct val="100000"/>
              </a:lnSpc>
              <a:spcBef>
                <a:spcPts val="1200"/>
              </a:spcBef>
              <a:spcAft>
                <a:spcPts val="0"/>
              </a:spcAft>
              <a:buSzPts val="1800"/>
              <a:buNone/>
            </a:pPr>
            <a:r>
              <a:rPr b="1" lang="en-US" sz="1600">
                <a:solidFill>
                  <a:schemeClr val="dk1"/>
                </a:solidFill>
              </a:rPr>
              <a:t>1. Σκεφτείτε μια πρόσφατη μαθησιακή εμπειρία στην οποία χρησιμοποιήσατε στοιχεία τόσο του DigComp όσο και του LifeComp.</a:t>
            </a:r>
            <a:endParaRPr b="1" sz="1600">
              <a:solidFill>
                <a:schemeClr val="dk1"/>
              </a:solidFill>
            </a:endParaRPr>
          </a:p>
          <a:p>
            <a:pPr indent="0" lvl="0" marL="0" rtl="0" algn="l">
              <a:lnSpc>
                <a:spcPct val="100000"/>
              </a:lnSpc>
              <a:spcBef>
                <a:spcPts val="1200"/>
              </a:spcBef>
              <a:spcAft>
                <a:spcPts val="0"/>
              </a:spcAft>
              <a:buSzPts val="1800"/>
              <a:buNone/>
            </a:pPr>
            <a:r>
              <a:rPr lang="en-US" sz="1600">
                <a:solidFill>
                  <a:schemeClr val="dk1"/>
                </a:solidFill>
              </a:rPr>
              <a:t>Προτού γράψετε ένα σύντομο παράδειγμα από την τάξη σας, σκεφτείτε σε ποιες δεξιότητες εξασκήθηκαν οι μαθήτριες/-τριες από τα Πλαίσια DigComp και Life Comp. Για παράδειγμα, συνδύασαν την ψηφιακή επίλυση προβλημάτων με τη συναισθηματική ρύθμιση, τη συνεργασία ή την κριτική σκέψη; </a:t>
            </a:r>
            <a:endParaRPr sz="1600">
              <a:solidFill>
                <a:schemeClr val="dk1"/>
              </a:solidFill>
            </a:endParaRPr>
          </a:p>
          <a:p>
            <a:pPr indent="0" lvl="0" marL="0" rtl="0" algn="l">
              <a:lnSpc>
                <a:spcPct val="100000"/>
              </a:lnSpc>
              <a:spcBef>
                <a:spcPts val="0"/>
              </a:spcBef>
              <a:spcAft>
                <a:spcPts val="0"/>
              </a:spcAft>
              <a:buSzPts val="1800"/>
              <a:buNone/>
            </a:pPr>
            <a:r>
              <a:t/>
            </a:r>
            <a:endParaRPr sz="1600">
              <a:solidFill>
                <a:schemeClr val="dk1"/>
              </a:solidFill>
            </a:endParaRPr>
          </a:p>
          <a:p>
            <a:pPr indent="0" lvl="0" marL="0" rtl="0" algn="l">
              <a:lnSpc>
                <a:spcPct val="100000"/>
              </a:lnSpc>
              <a:spcBef>
                <a:spcPts val="0"/>
              </a:spcBef>
              <a:spcAft>
                <a:spcPts val="0"/>
              </a:spcAft>
              <a:buSzPts val="1800"/>
              <a:buNone/>
            </a:pPr>
            <a:r>
              <a:rPr b="1" lang="en-US" sz="1600">
                <a:solidFill>
                  <a:schemeClr val="dk1"/>
                </a:solidFill>
              </a:rPr>
              <a:t>2. Ποιες προκλήσεις αντιμετωπίσατε κατά την ταυτόχρονη εφαρμογή και των δύο πλαισίων; </a:t>
            </a:r>
            <a:endParaRPr b="1" sz="1600">
              <a:solidFill>
                <a:schemeClr val="dk1"/>
              </a:solidFill>
            </a:endParaRPr>
          </a:p>
          <a:p>
            <a:pPr indent="0" lvl="0" marL="0" rtl="0" algn="l">
              <a:lnSpc>
                <a:spcPct val="100000"/>
              </a:lnSpc>
              <a:spcBef>
                <a:spcPts val="0"/>
              </a:spcBef>
              <a:spcAft>
                <a:spcPts val="0"/>
              </a:spcAft>
              <a:buSzPts val="1800"/>
              <a:buNone/>
            </a:pPr>
            <a:r>
              <a:rPr lang="en-US" sz="1600">
                <a:solidFill>
                  <a:schemeClr val="dk1"/>
                </a:solidFill>
              </a:rPr>
              <a:t>Προσδιορίστε τουλάχιστον μία (1) πρόκληση που θεωρείτε πολύ σημαντική και προτείνετε τρόπους για να την αντιμετωπίσετε την επόμενη φορά. Σκεφτείτε ζητήματα όπως ο χρόνος, η ετοιμότητα των μαθητών/-τριών, η πολυπλοκότητα των εργασιών ή η εξισορρόπηση των ψηφιακών δεξιοτήτων με τις κοινωνικές και συναισθηματικές απαιτήσεις. </a:t>
            </a:r>
            <a:endParaRPr sz="1600">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
        <p:nvSpPr>
          <p:cNvPr id="371" name="Google Shape;371;p41"/>
          <p:cNvSpPr txBox="1"/>
          <p:nvPr/>
        </p:nvSpPr>
        <p:spPr>
          <a:xfrm>
            <a:off x="1316725" y="5514125"/>
            <a:ext cx="9507000" cy="10107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Οι μαθήτριες/-τριές σας μαθαίνουν όχι μόνο </a:t>
            </a:r>
            <a:r>
              <a:rPr b="0" i="1" lang="en-US" sz="1600" u="none" cap="none" strike="noStrike">
                <a:solidFill>
                  <a:schemeClr val="dk1"/>
                </a:solidFill>
                <a:latin typeface="Arial"/>
                <a:ea typeface="Arial"/>
                <a:cs typeface="Arial"/>
                <a:sym typeface="Arial"/>
              </a:rPr>
              <a:t>πώς </a:t>
            </a:r>
            <a:r>
              <a:rPr b="0" i="0" lang="en-US" sz="1600" u="none" cap="none" strike="noStrike">
                <a:solidFill>
                  <a:schemeClr val="dk1"/>
                </a:solidFill>
                <a:latin typeface="Arial"/>
                <a:ea typeface="Arial"/>
                <a:cs typeface="Arial"/>
                <a:sym typeface="Arial"/>
              </a:rPr>
              <a:t>να χρησιμοποιούν την τεχνολογία, αλλά και </a:t>
            </a:r>
            <a:r>
              <a:rPr b="0" i="1" lang="en-US" sz="1600" u="none" cap="none" strike="noStrike">
                <a:solidFill>
                  <a:schemeClr val="dk1"/>
                </a:solidFill>
                <a:latin typeface="Arial"/>
                <a:ea typeface="Arial"/>
                <a:cs typeface="Arial"/>
                <a:sym typeface="Arial"/>
              </a:rPr>
              <a:t>γιατί </a:t>
            </a:r>
            <a:r>
              <a:rPr b="0" i="0" lang="en-US" sz="1600" u="none" cap="none" strike="noStrike">
                <a:solidFill>
                  <a:schemeClr val="dk1"/>
                </a:solidFill>
                <a:latin typeface="Arial"/>
                <a:ea typeface="Arial"/>
                <a:cs typeface="Arial"/>
                <a:sym typeface="Arial"/>
              </a:rPr>
              <a:t>και </a:t>
            </a:r>
            <a:r>
              <a:rPr b="0" i="1" lang="en-US" sz="1600" u="none" cap="none" strike="noStrike">
                <a:solidFill>
                  <a:schemeClr val="dk1"/>
                </a:solidFill>
                <a:latin typeface="Arial"/>
                <a:ea typeface="Arial"/>
                <a:cs typeface="Arial"/>
                <a:sym typeface="Arial"/>
              </a:rPr>
              <a:t>πότε </a:t>
            </a:r>
            <a:r>
              <a:rPr b="0" i="0" lang="en-US" sz="1600" u="none" cap="none" strike="noStrike">
                <a:solidFill>
                  <a:schemeClr val="dk1"/>
                </a:solidFill>
                <a:latin typeface="Arial"/>
                <a:ea typeface="Arial"/>
                <a:cs typeface="Arial"/>
                <a:sym typeface="Arial"/>
              </a:rPr>
              <a:t>να τη χρησιμοποιούν υπεύθυνα διατηρώντας την ευημερία και την ισορροπία που είναι η ουσία του </a:t>
            </a:r>
            <a:r>
              <a:rPr b="1" i="0" lang="en-US" sz="1600" u="none" cap="none" strike="noStrike">
                <a:solidFill>
                  <a:schemeClr val="dk1"/>
                </a:solidFill>
                <a:latin typeface="Arial"/>
                <a:ea typeface="Arial"/>
                <a:cs typeface="Arial"/>
                <a:sym typeface="Arial"/>
              </a:rPr>
              <a:t>Πλαισίου PERMA-Digital</a:t>
            </a:r>
            <a:r>
              <a:rPr b="0" i="0" lang="en-US"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a:p>
            <a:pPr indent="0" lvl="0" marL="457200" marR="0" rtl="0" algn="ctr">
              <a:lnSpc>
                <a:spcPct val="107000"/>
              </a:lnSpc>
              <a:spcBef>
                <a:spcPts val="1200"/>
              </a:spcBef>
              <a:spcAft>
                <a:spcPts val="120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377" name="Google Shape;377;p4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Σύνδεση των Δύο Πλαισίων (DigComp και LifeComp) με το Μοντέλο PERMA</a:t>
            </a:r>
            <a:endParaRPr/>
          </a:p>
        </p:txBody>
      </p:sp>
      <p:sp>
        <p:nvSpPr>
          <p:cNvPr id="378" name="Google Shape;378;p42"/>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Το </a:t>
            </a:r>
            <a:r>
              <a:rPr b="1" lang="en-US">
                <a:solidFill>
                  <a:schemeClr val="dk1"/>
                </a:solidFill>
              </a:rPr>
              <a:t>Μοντέλο PERMA συνδέεται φυσικά τόσο με το DigComp </a:t>
            </a:r>
            <a:r>
              <a:rPr lang="en-US">
                <a:solidFill>
                  <a:schemeClr val="dk1"/>
                </a:solidFill>
              </a:rPr>
              <a:t>όσο και </a:t>
            </a:r>
            <a:r>
              <a:rPr b="1" lang="en-US">
                <a:solidFill>
                  <a:schemeClr val="dk1"/>
                </a:solidFill>
              </a:rPr>
              <a:t>με το LifeComp</a:t>
            </a:r>
            <a:r>
              <a:rPr lang="en-US">
                <a:solidFill>
                  <a:schemeClr val="dk1"/>
                </a:solidFill>
              </a:rPr>
              <a:t> δημιουργώντας ένα ολιστικό πλαίσιο για την ψηφιακή ευημερία και την ανάπτυξη στην εκπαίδευση.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Κάθε στοιχείο του PERMA ευθυγραμμίζεται με συγκεκριμένες ικανότητες που βοηθούν τους/τις εκπαιδευτικούς και τους/τις μαθήτριες/-τριες να ευδοκιμήσουν σε ψηφιακά περιβάλλοντα. Ο παρακάτω πίνακας </a:t>
            </a:r>
            <a:r>
              <a:rPr b="1" lang="en-US">
                <a:solidFill>
                  <a:schemeClr val="dk1"/>
                </a:solidFill>
              </a:rPr>
              <a:t>δείχνει τις συνδέσεις μεταξύ κάθε στοιχείου του PERMA με συγκεκριμένες ικανότητες του DigComp και του LifeComp.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4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Κεφάλαιο 3: Τα Πλαίσια DigComp και LifeComp και η Σχέση τους με την Ψηφιακή Ευημερία</a:t>
            </a:r>
            <a:endParaRPr sz="2700">
              <a:solidFill>
                <a:srgbClr val="FFFFFF"/>
              </a:solidFill>
            </a:endParaRPr>
          </a:p>
        </p:txBody>
      </p:sp>
      <p:sp>
        <p:nvSpPr>
          <p:cNvPr id="384" name="Google Shape;384;p4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Σύνδεση των Δύο Πλαισίων (DigComp και LifeComp) με το Μοντέλο PERMA</a:t>
            </a:r>
            <a:endParaRPr/>
          </a:p>
        </p:txBody>
      </p:sp>
      <p:sp>
        <p:nvSpPr>
          <p:cNvPr id="385" name="Google Shape;385;p43"/>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86" name="Google Shape;386;p43"/>
          <p:cNvPicPr preferRelativeResize="0"/>
          <p:nvPr/>
        </p:nvPicPr>
        <p:blipFill rotWithShape="1">
          <a:blip r:embed="rId3">
            <a:alphaModFix/>
          </a:blip>
          <a:srcRect b="0" l="0" r="0" t="0"/>
          <a:stretch/>
        </p:blipFill>
        <p:spPr>
          <a:xfrm>
            <a:off x="2626563" y="1293875"/>
            <a:ext cx="6938875" cy="3980750"/>
          </a:xfrm>
          <a:prstGeom prst="rect">
            <a:avLst/>
          </a:prstGeom>
          <a:noFill/>
          <a:ln>
            <a:noFill/>
          </a:ln>
        </p:spPr>
      </p:pic>
      <p:pic>
        <p:nvPicPr>
          <p:cNvPr id="387" name="Google Shape;387;p43"/>
          <p:cNvPicPr preferRelativeResize="0"/>
          <p:nvPr/>
        </p:nvPicPr>
        <p:blipFill rotWithShape="1">
          <a:blip r:embed="rId4">
            <a:alphaModFix/>
          </a:blip>
          <a:srcRect b="0" l="0" r="0" t="0"/>
          <a:stretch/>
        </p:blipFill>
        <p:spPr>
          <a:xfrm>
            <a:off x="2626562" y="5274625"/>
            <a:ext cx="6913087" cy="117490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Κεφάλαιο 3: Τα Πλαίσια DigComp και LifeComp και η Σχέση τους με την Ψηφιακή Ευημερία</a:t>
            </a:r>
            <a:endParaRPr sz="2700">
              <a:solidFill>
                <a:srgbClr val="FFFFFF"/>
              </a:solidFill>
            </a:endParaRPr>
          </a:p>
        </p:txBody>
      </p:sp>
      <p:sp>
        <p:nvSpPr>
          <p:cNvPr id="393" name="Google Shape;393;p4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Σύνδεση των Δύο Πλαισίων (DigComp και LifeComp) με το Μοντέλο PERMA</a:t>
            </a:r>
            <a:endParaRPr/>
          </a:p>
        </p:txBody>
      </p:sp>
      <p:sp>
        <p:nvSpPr>
          <p:cNvPr id="394" name="Google Shape;394;p4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395" name="Google Shape;395;p44"/>
          <p:cNvPicPr preferRelativeResize="0"/>
          <p:nvPr/>
        </p:nvPicPr>
        <p:blipFill rotWithShape="1">
          <a:blip r:embed="rId3">
            <a:alphaModFix/>
          </a:blip>
          <a:srcRect b="0" l="0" r="0" t="0"/>
          <a:stretch/>
        </p:blipFill>
        <p:spPr>
          <a:xfrm>
            <a:off x="1868436" y="2518338"/>
            <a:ext cx="8455124" cy="31779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t>Κεφάλαιο 3: Τα Πλαίσια DigComp και LifeComp και η Σχέση τους με την Ψηφιακή Ευημερία</a:t>
            </a:r>
            <a:endParaRPr sz="3600"/>
          </a:p>
        </p:txBody>
      </p:sp>
      <p:sp>
        <p:nvSpPr>
          <p:cNvPr id="401" name="Google Shape;401;p45"/>
          <p:cNvSpPr txBox="1"/>
          <p:nvPr>
            <p:ph idx="1" type="body"/>
          </p:nvPr>
        </p:nvSpPr>
        <p:spPr>
          <a:xfrm>
            <a:off x="97975" y="1462669"/>
            <a:ext cx="5910900" cy="213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800"/>
              <a:buNone/>
            </a:pPr>
            <a:r>
              <a:rPr b="1" lang="en-US" sz="1400"/>
              <a:t>Θετικά Συναισθήματα</a:t>
            </a:r>
            <a:endParaRPr b="1" sz="1400"/>
          </a:p>
          <a:p>
            <a:pPr indent="-323850" lvl="0" marL="457200" rtl="0" algn="l">
              <a:lnSpc>
                <a:spcPct val="107000"/>
              </a:lnSpc>
              <a:spcBef>
                <a:spcPts val="1200"/>
              </a:spcBef>
              <a:spcAft>
                <a:spcPts val="0"/>
              </a:spcAft>
              <a:buClr>
                <a:srgbClr val="AA87FF"/>
              </a:buClr>
              <a:buSzPts val="1500"/>
              <a:buFont typeface="Calibri"/>
              <a:buChar char="●"/>
            </a:pPr>
            <a:r>
              <a:rPr lang="en-US" sz="1400"/>
              <a:t>Συμβαδίζει με τις δεξιότητες Ρύθμισης των Συναισθημάτων του </a:t>
            </a:r>
            <a:r>
              <a:rPr b="1" lang="en-US" sz="1400"/>
              <a:t>LifeComp</a:t>
            </a:r>
            <a:r>
              <a:rPr lang="en-US" sz="1400"/>
              <a:t> βοηθώντας τους/τις μαθήτριες/-τριες να αναγνωρίζουν και να διαχειρίζονται τα συναισθήματά τους όταν χρησιμοποιούν ψηφιακά εργαλεία. Η ενθάρρυνση της ευγνωμοσύνης και του αισιοδοξίας στο διαδίκτυο μπορεί να μειώσει το άγχος και να προωθήσει την εμπιστοσύνη στους ψηφιακούς χώρους. Αυτό συμφωνεί με την Ικανότητα Ασφάλειας του πλαισίου</a:t>
            </a:r>
            <a:r>
              <a:rPr b="1" lang="en-US" sz="1400"/>
              <a:t> DigComp</a:t>
            </a:r>
            <a:r>
              <a:rPr lang="en-US" sz="1400"/>
              <a:t>. </a:t>
            </a:r>
            <a:endParaRPr sz="1400"/>
          </a:p>
          <a:p>
            <a:pPr indent="0" lvl="0" marL="457200" rtl="0" algn="l">
              <a:lnSpc>
                <a:spcPct val="100000"/>
              </a:lnSpc>
              <a:spcBef>
                <a:spcPts val="0"/>
              </a:spcBef>
              <a:spcAft>
                <a:spcPts val="0"/>
              </a:spcAft>
              <a:buSzPts val="1800"/>
              <a:buNone/>
            </a:pPr>
            <a:r>
              <a:t/>
            </a:r>
            <a:endParaRPr b="1" sz="15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0"/>
              </a:spcAft>
              <a:buSzPts val="1800"/>
              <a:buNone/>
            </a:pPr>
            <a:r>
              <a:t/>
            </a:r>
            <a:endParaRPr sz="1500"/>
          </a:p>
          <a:p>
            <a:pPr indent="0" lvl="0" marL="0" rtl="0" algn="l">
              <a:lnSpc>
                <a:spcPct val="100000"/>
              </a:lnSpc>
              <a:spcBef>
                <a:spcPts val="1200"/>
              </a:spcBef>
              <a:spcAft>
                <a:spcPts val="1200"/>
              </a:spcAft>
              <a:buSzPts val="1800"/>
              <a:buNone/>
            </a:pPr>
            <a:r>
              <a:t/>
            </a:r>
            <a:endParaRPr sz="1500"/>
          </a:p>
        </p:txBody>
      </p:sp>
      <p:sp>
        <p:nvSpPr>
          <p:cNvPr id="402" name="Google Shape;402;p45"/>
          <p:cNvSpPr txBox="1"/>
          <p:nvPr>
            <p:ph idx="2" type="body"/>
          </p:nvPr>
        </p:nvSpPr>
        <p:spPr>
          <a:xfrm>
            <a:off x="97975" y="3746647"/>
            <a:ext cx="5910900" cy="1753346"/>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400"/>
              <a:t>Σχέσεις</a:t>
            </a:r>
            <a:endParaRPr sz="1400"/>
          </a:p>
          <a:p>
            <a:pPr indent="-323850" lvl="0" marL="457200" rtl="0" algn="l">
              <a:lnSpc>
                <a:spcPct val="107000"/>
              </a:lnSpc>
              <a:spcBef>
                <a:spcPts val="0"/>
              </a:spcBef>
              <a:spcAft>
                <a:spcPts val="0"/>
              </a:spcAft>
              <a:buClr>
                <a:srgbClr val="AA87FF"/>
              </a:buClr>
              <a:buSzPts val="1500"/>
              <a:buFont typeface="Calibri"/>
              <a:buChar char="●"/>
            </a:pPr>
            <a:r>
              <a:rPr b="1" lang="en-US" sz="1400"/>
              <a:t>Το DigComp </a:t>
            </a:r>
            <a:r>
              <a:rPr lang="en-US" sz="1400"/>
              <a:t>προάγει τη Συνεργατική Επικοινωνία, ενώ </a:t>
            </a:r>
            <a:r>
              <a:rPr b="1" lang="en-US" sz="1400"/>
              <a:t>το LifeComp </a:t>
            </a:r>
            <a:r>
              <a:rPr lang="en-US" sz="1400"/>
              <a:t>υποστηρίζει την Ενσυναίσθηση και την Κοινωνική Ευαισθητοποίηση. Μαζί, βοηθούν τους/τις μαθήτριες/-τριες να αναπτύξουν εμπιστοσύνη, συμπερίληψη και σεβασμό στις διαδικτυακές και μικτές μαθησιακές κοινότητες.</a:t>
            </a:r>
            <a:endParaRPr b="1" sz="1400"/>
          </a:p>
        </p:txBody>
      </p:sp>
      <p:sp>
        <p:nvSpPr>
          <p:cNvPr id="403" name="Google Shape;403;p45"/>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Σύνδεση των Δύο Πλαισίων (DigComp και LifeComp) με το Μοντέλο PERMA</a:t>
            </a:r>
            <a:endParaRPr/>
          </a:p>
        </p:txBody>
      </p:sp>
      <p:sp>
        <p:nvSpPr>
          <p:cNvPr id="404" name="Google Shape;404;p45"/>
          <p:cNvSpPr txBox="1"/>
          <p:nvPr>
            <p:ph idx="1" type="body"/>
          </p:nvPr>
        </p:nvSpPr>
        <p:spPr>
          <a:xfrm>
            <a:off x="6281100" y="1405474"/>
            <a:ext cx="5910900" cy="2125412"/>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400"/>
              <a:t>Δέσμευση</a:t>
            </a:r>
            <a:endParaRPr b="1" sz="1400"/>
          </a:p>
          <a:p>
            <a:pPr indent="-323850" lvl="0" marL="457200" rtl="0" algn="l">
              <a:lnSpc>
                <a:spcPct val="107000"/>
              </a:lnSpc>
              <a:spcBef>
                <a:spcPts val="0"/>
              </a:spcBef>
              <a:spcAft>
                <a:spcPts val="0"/>
              </a:spcAft>
              <a:buClr>
                <a:srgbClr val="AA87FF"/>
              </a:buClr>
              <a:buSzPts val="1500"/>
              <a:buFont typeface="Calibri"/>
              <a:buChar char="●"/>
            </a:pPr>
            <a:r>
              <a:rPr lang="en-US" sz="1400"/>
              <a:t>Συνδέεται με τους τομείς της Δημιουργίας Ψηφιακού Περιεχομένου και της Επίλυσης Προβλημάτων του DigComp, καθώς οι μαθήτριες/-τριες βιώνουν ροή και ικανοποίηση μέσω της βαθιάς εμπλοκής τους σε σημαντικά ψηφιακά έργα και δημιουργικές μαθησιακές δραστηριότητες. Η δημιουργία ενός ψηφιακού έργου μπορεί να κάνει τους/τις μαθήτριες/-τριες να αισθάνονται καλύτερα και να ενισχύσει την ευημερία και την αυτοπεποίθησή τους, κάτι που συνδέεται με το πλαίσιο </a:t>
            </a:r>
            <a:r>
              <a:rPr b="1" lang="en-US" sz="1400"/>
              <a:t>LifeComp</a:t>
            </a:r>
            <a:r>
              <a:rPr lang="en-US" sz="1400"/>
              <a:t>. </a:t>
            </a:r>
            <a:endParaRPr b="1" sz="1400"/>
          </a:p>
        </p:txBody>
      </p:sp>
      <p:sp>
        <p:nvSpPr>
          <p:cNvPr id="405" name="Google Shape;405;p45"/>
          <p:cNvSpPr txBox="1"/>
          <p:nvPr>
            <p:ph idx="2" type="body"/>
          </p:nvPr>
        </p:nvSpPr>
        <p:spPr>
          <a:xfrm>
            <a:off x="6281100" y="3549718"/>
            <a:ext cx="5910900" cy="19662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300"/>
              <a:t>Νόημα</a:t>
            </a:r>
            <a:endParaRPr sz="1300"/>
          </a:p>
          <a:p>
            <a:pPr indent="-323850" lvl="0" marL="457200" rtl="0" algn="l">
              <a:lnSpc>
                <a:spcPct val="107000"/>
              </a:lnSpc>
              <a:spcBef>
                <a:spcPts val="0"/>
              </a:spcBef>
              <a:spcAft>
                <a:spcPts val="0"/>
              </a:spcAft>
              <a:buClr>
                <a:srgbClr val="AA87FF"/>
              </a:buClr>
              <a:buSzPts val="1500"/>
              <a:buFont typeface="Calibri"/>
              <a:buChar char="●"/>
            </a:pPr>
            <a:r>
              <a:rPr lang="en-US" sz="1300"/>
              <a:t>Υποστηρίζεται από τους τομείς Προσωπικών και Κοινωνικών Ικανοτήτων του </a:t>
            </a:r>
            <a:r>
              <a:rPr b="1" lang="en-US" sz="1300"/>
              <a:t>LifeComp</a:t>
            </a:r>
            <a:r>
              <a:rPr lang="en-US" sz="1300"/>
              <a:t>, στους οποίους οι μαθήτριες/-τριες συνδέουν τις ψηφιακές τους ενέργειες με αξίες, ταυτότητα και σκοπό. Οι εκπαιδευτικοί μπορούν να σχεδιάσουν εργασίες που επιτρέπουν στους/στις μαθητές/-τριες να εξερευνήσουν πώς η τεχνολογία συμβάλλει στην επίτευξη στόχων του πραγματικού κόσμου και στην επίδραση στην κοινότητα. Αυτό συνδέεται με την ικανότητα Επίλυσης Προβλημάτων και τον Γραμματισμό Πληροφοριών και Δεδομένων του πλαισίου </a:t>
            </a:r>
            <a:r>
              <a:rPr b="1" lang="en-US" sz="1300"/>
              <a:t>DigComp</a:t>
            </a:r>
            <a:r>
              <a:rPr lang="en-US" sz="1300"/>
              <a:t>. </a:t>
            </a:r>
            <a:endParaRPr b="1" sz="1300"/>
          </a:p>
        </p:txBody>
      </p:sp>
      <p:sp>
        <p:nvSpPr>
          <p:cNvPr id="406" name="Google Shape;406;p45"/>
          <p:cNvSpPr txBox="1"/>
          <p:nvPr>
            <p:ph idx="2" type="body"/>
          </p:nvPr>
        </p:nvSpPr>
        <p:spPr>
          <a:xfrm>
            <a:off x="273211" y="5704627"/>
            <a:ext cx="10832664" cy="1153373"/>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sz="1400"/>
              <a:t>Επίτευγμα</a:t>
            </a:r>
            <a:endParaRPr sz="1400"/>
          </a:p>
          <a:p>
            <a:pPr indent="-323850" lvl="0" marL="457200" rtl="0" algn="l">
              <a:lnSpc>
                <a:spcPct val="107000"/>
              </a:lnSpc>
              <a:spcBef>
                <a:spcPts val="1200"/>
              </a:spcBef>
              <a:spcAft>
                <a:spcPts val="1200"/>
              </a:spcAft>
              <a:buClr>
                <a:srgbClr val="AA87FF"/>
              </a:buClr>
              <a:buSzPts val="1500"/>
              <a:buFont typeface="Calibri"/>
              <a:buChar char="●"/>
            </a:pPr>
            <a:r>
              <a:rPr lang="en-US" sz="1400"/>
              <a:t>Συνδέεται με τις δεξιότητες Καθορισμού Στόχων και αυτοαξιολόγησης του </a:t>
            </a:r>
            <a:r>
              <a:rPr b="1" lang="en-US" sz="1400"/>
              <a:t>DigComp</a:t>
            </a:r>
            <a:r>
              <a:rPr lang="en-US" sz="1400"/>
              <a:t> βοηθώντας τους/τις μαθήτριες/-τριες να παρακολουθούν την ψηφιακή τους πρόοδο και να γιορτάζουν τα ορόσημα. Σε συνδυασμό με την Αυτορρύθμιση του </a:t>
            </a:r>
            <a:r>
              <a:rPr b="1" lang="en-US" sz="1400"/>
              <a:t>LifeComp</a:t>
            </a:r>
            <a:r>
              <a:rPr lang="en-US" sz="1400"/>
              <a:t>, ενθαρρύνει την επιμονή, την αυτοπεποίθηση και την υπερηφάνεια για τα επιτεύγματα.</a:t>
            </a:r>
            <a:endParaRPr b="1" sz="1400"/>
          </a:p>
        </p:txBody>
      </p:sp>
      <p:cxnSp>
        <p:nvCxnSpPr>
          <p:cNvPr id="407" name="Google Shape;407;p45"/>
          <p:cNvCxnSpPr/>
          <p:nvPr/>
        </p:nvCxnSpPr>
        <p:spPr>
          <a:xfrm>
            <a:off x="273211" y="3661708"/>
            <a:ext cx="11838300" cy="19500"/>
          </a:xfrm>
          <a:prstGeom prst="straightConnector1">
            <a:avLst/>
          </a:prstGeom>
          <a:noFill/>
          <a:ln cap="flat" cmpd="sng" w="9525">
            <a:solidFill>
              <a:schemeClr val="accent2"/>
            </a:solidFill>
            <a:prstDash val="solid"/>
            <a:round/>
            <a:headEnd len="sm" w="sm" type="none"/>
            <a:tailEnd len="sm" w="sm" type="none"/>
          </a:ln>
        </p:spPr>
      </p:cxnSp>
      <p:cxnSp>
        <p:nvCxnSpPr>
          <p:cNvPr id="408" name="Google Shape;408;p45"/>
          <p:cNvCxnSpPr>
            <a:stCxn id="403" idx="2"/>
          </p:cNvCxnSpPr>
          <p:nvPr/>
        </p:nvCxnSpPr>
        <p:spPr>
          <a:xfrm>
            <a:off x="6070220" y="1405472"/>
            <a:ext cx="20700" cy="3978900"/>
          </a:xfrm>
          <a:prstGeom prst="straightConnector1">
            <a:avLst/>
          </a:prstGeom>
          <a:noFill/>
          <a:ln cap="flat" cmpd="sng" w="9525">
            <a:solidFill>
              <a:schemeClr val="accent2"/>
            </a:solidFill>
            <a:prstDash val="solid"/>
            <a:round/>
            <a:headEnd len="sm" w="sm" type="none"/>
            <a:tailEnd len="sm" w="sm" type="none"/>
          </a:ln>
        </p:spPr>
      </p:cxnSp>
      <p:cxnSp>
        <p:nvCxnSpPr>
          <p:cNvPr id="409" name="Google Shape;409;p45"/>
          <p:cNvCxnSpPr/>
          <p:nvPr/>
        </p:nvCxnSpPr>
        <p:spPr>
          <a:xfrm>
            <a:off x="204170" y="5710802"/>
            <a:ext cx="11838300" cy="19500"/>
          </a:xfrm>
          <a:prstGeom prst="straightConnector1">
            <a:avLst/>
          </a:prstGeom>
          <a:noFill/>
          <a:ln cap="flat" cmpd="sng" w="9525">
            <a:solidFill>
              <a:schemeClr val="accent2"/>
            </a:solidFill>
            <a:prstDash val="solid"/>
            <a:round/>
            <a:headEnd len="sm" w="sm" type="none"/>
            <a:tailEnd len="sm" w="sm" type="non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Κεφάλαιο 3: Τα Πλαίσια DigComp και LifeComp και η Σχέση τους με την Ψηφιακή Ευημερία</a:t>
            </a:r>
            <a:endParaRPr sz="2700">
              <a:solidFill>
                <a:srgbClr val="FFFFFF"/>
              </a:solidFill>
            </a:endParaRPr>
          </a:p>
        </p:txBody>
      </p:sp>
      <p:sp>
        <p:nvSpPr>
          <p:cNvPr id="415" name="Google Shape;415;p4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3.5 Σύνδεση των Δύο Πλαισίων (DigComp και LifeComp) με το Μοντέλο PERMA</a:t>
            </a:r>
            <a:endParaRPr/>
          </a:p>
        </p:txBody>
      </p:sp>
      <p:sp>
        <p:nvSpPr>
          <p:cNvPr id="416" name="Google Shape;416;p4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400"/>
              </a:spcBef>
              <a:spcAft>
                <a:spcPts val="0"/>
              </a:spcAft>
              <a:buSzPts val="1800"/>
              <a:buNone/>
            </a:pPr>
            <a:r>
              <a:rPr lang="en-US" sz="2700">
                <a:solidFill>
                  <a:schemeClr val="dk1"/>
                </a:solidFill>
              </a:rPr>
              <a:t>Συνδέοντας το Μοντέλο PERMA, τα Πλαίσια DigComp και LifeComp, μπορείτε να σχεδιάσετε μαθησιακές εμπειρίες που αφορούν τόσο τις ικανότητες όσο και τον χαρακτήρα, διασφαλίζοντας ότι οι ψηφιακές δεξιότητες συμβάλλουν στη μακροπρόθεσμη ευημερία και όχι μόνο στη βραχυπρόθεσμη απόδοση των μαθητών/-τριών.</a:t>
            </a:r>
            <a:endParaRPr sz="2700">
              <a:solidFill>
                <a:schemeClr val="dk1"/>
              </a:solidFill>
            </a:endParaRPr>
          </a:p>
          <a:p>
            <a:pPr indent="0" lvl="0" marL="0" rtl="0" algn="l">
              <a:lnSpc>
                <a:spcPct val="100000"/>
              </a:lnSpc>
              <a:spcBef>
                <a:spcPts val="8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descr="connection (Provided by Getty Images)" id="417" name="Google Shape;417;p46"/>
          <p:cNvPicPr preferRelativeResize="0"/>
          <p:nvPr/>
        </p:nvPicPr>
        <p:blipFill rotWithShape="1">
          <a:blip r:embed="rId3">
            <a:alphaModFix/>
          </a:blip>
          <a:srcRect b="0" l="0" r="0" t="0"/>
          <a:stretch/>
        </p:blipFill>
        <p:spPr>
          <a:xfrm>
            <a:off x="5360033" y="1812574"/>
            <a:ext cx="1471949" cy="14719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700">
                <a:solidFill>
                  <a:srgbClr val="FFFFFF"/>
                </a:solidFill>
              </a:rPr>
              <a:t>Κεφάλαιο 3: Τα Πλαίσια DigComp και LifeComp και η Σχέση τους με την Ψηφιακή Ευημερία</a:t>
            </a:r>
            <a:endParaRPr sz="2700">
              <a:solidFill>
                <a:srgbClr val="FFFFFF"/>
              </a:solidFill>
            </a:endParaRPr>
          </a:p>
        </p:txBody>
      </p:sp>
      <p:sp>
        <p:nvSpPr>
          <p:cNvPr id="423" name="Google Shape;423;p4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Εσωτερικοί και Εξωτερικοί Παράγοντες του Πλαισίου PERMA-Digital</a:t>
            </a:r>
            <a:endParaRPr/>
          </a:p>
        </p:txBody>
      </p:sp>
      <p:sp>
        <p:nvSpPr>
          <p:cNvPr id="424" name="Google Shape;424;p4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t/>
            </a:r>
            <a:endParaRPr>
              <a:solidFill>
                <a:schemeClr val="dk1"/>
              </a:solidFill>
            </a:endParaRPr>
          </a:p>
          <a:p>
            <a:pPr indent="0" lvl="0" marL="0" rtl="0" algn="l">
              <a:lnSpc>
                <a:spcPct val="100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25" name="Google Shape;425;p47"/>
          <p:cNvPicPr preferRelativeResize="0"/>
          <p:nvPr/>
        </p:nvPicPr>
        <p:blipFill rotWithShape="1">
          <a:blip r:embed="rId3">
            <a:alphaModFix/>
          </a:blip>
          <a:srcRect b="0" l="0" r="0" t="0"/>
          <a:stretch/>
        </p:blipFill>
        <p:spPr>
          <a:xfrm>
            <a:off x="2605463" y="1462700"/>
            <a:ext cx="6929526" cy="51908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48"/>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b="1" lang="en-US"/>
              <a:t>Εσωτερικοί Παράγοντες</a:t>
            </a:r>
            <a:endParaRPr b="1"/>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436" name="Google Shape;436;p4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Εσωτερικοί και Εξωτερικοί Παράγοντες του Πλαισίου PERMA-Digital</a:t>
            </a:r>
            <a:endParaRPr/>
          </a:p>
        </p:txBody>
      </p:sp>
      <p:sp>
        <p:nvSpPr>
          <p:cNvPr id="437" name="Google Shape;437;p49"/>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b="1" u="sng">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Οι εσωτερικοί παράγοντες αναφέρονται στα πέντε (5) στοιχεία του μοντέλου PERMA, που περιλαμβάνουν τα Θετικά Συναισθήματα, τη Δέσμευση, τις Σχέσεις, το Νόημα και το Επίτευγμα. Αυτοί οι</a:t>
            </a:r>
            <a:r>
              <a:rPr b="1" lang="en-US">
                <a:solidFill>
                  <a:schemeClr val="dk1"/>
                </a:solidFill>
              </a:rPr>
              <a:t> εσωτερικοί παράγοντες </a:t>
            </a:r>
            <a:r>
              <a:rPr lang="en-US">
                <a:solidFill>
                  <a:schemeClr val="dk1"/>
                </a:solidFill>
              </a:rPr>
              <a:t>μπορούν να καλλιεργηθούν και </a:t>
            </a:r>
            <a:r>
              <a:rPr b="1" lang="en-US">
                <a:solidFill>
                  <a:schemeClr val="dk1"/>
                </a:solidFill>
              </a:rPr>
              <a:t>να αναπτυχθούν</a:t>
            </a:r>
            <a:r>
              <a:rPr lang="en-US">
                <a:solidFill>
                  <a:schemeClr val="dk1"/>
                </a:solidFill>
              </a:rPr>
              <a:t> ενεργά </a:t>
            </a:r>
            <a:r>
              <a:rPr b="1" lang="en-US">
                <a:solidFill>
                  <a:schemeClr val="dk1"/>
                </a:solidFill>
              </a:rPr>
              <a:t>μέσω της εκπαίδευσης και της ανατροφής των παιδιών.</a:t>
            </a:r>
            <a:endParaRPr b="1">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Επομένως, τα στοιχεία PERMA αντιπροσωπεύουν τους εσωτερικούς παράγοντες της ψηφιακής ευημερίας εστιάζοντας στο ατομικό επίπεδο. Κάθε στοιχείο PERMA συνδέεται στενά με τις προσωπικές και κοινωνικές ικανότητες του LifeComp και με την έμφαση του DigComp στην υπεύθυνη και σκόπιμη χρήση της ψηφιακής τεχνολογίας.</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rPr b="1" lang="en-US" sz="2200">
                <a:solidFill>
                  <a:schemeClr val="dk1"/>
                </a:solidFill>
              </a:rPr>
              <a:t>Με λίγα λόγια, είναι οι παράγοντες που επηρεάζετε πιο άμεσα μέσω μαθησιακών δραστηριοτήτων, ρουτινών και προτύπων.</a:t>
            </a:r>
            <a:endParaRPr b="1" sz="22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443" name="Google Shape;443;p5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444" name="Google Shape;444;p50"/>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45" name="Google Shape;445;p50"/>
          <p:cNvPicPr preferRelativeResize="0"/>
          <p:nvPr/>
        </p:nvPicPr>
        <p:blipFill rotWithShape="1">
          <a:blip r:embed="rId3">
            <a:alphaModFix/>
          </a:blip>
          <a:srcRect b="0" l="0" r="0" t="0"/>
          <a:stretch/>
        </p:blipFill>
        <p:spPr>
          <a:xfrm>
            <a:off x="9352320" y="1528763"/>
            <a:ext cx="2690150" cy="2017600"/>
          </a:xfrm>
          <a:prstGeom prst="rect">
            <a:avLst/>
          </a:prstGeom>
          <a:noFill/>
          <a:ln>
            <a:noFill/>
          </a:ln>
        </p:spPr>
      </p:pic>
      <p:graphicFrame>
        <p:nvGraphicFramePr>
          <p:cNvPr id="446" name="Google Shape;446;p50"/>
          <p:cNvGraphicFramePr/>
          <p:nvPr/>
        </p:nvGraphicFramePr>
        <p:xfrm>
          <a:off x="1407696" y="1528763"/>
          <a:ext cx="3000000" cy="3000000"/>
        </p:xfrm>
        <a:graphic>
          <a:graphicData uri="http://schemas.openxmlformats.org/drawingml/2006/table">
            <a:tbl>
              <a:tblPr>
                <a:noFill/>
                <a:tableStyleId>{E2086914-CB74-480C-AD77-AAE3596D6FA0}</a:tableStyleId>
              </a:tblPr>
              <a:tblGrid>
                <a:gridCol w="1527275"/>
                <a:gridCol w="3764675"/>
                <a:gridCol w="2652675"/>
              </a:tblGrid>
              <a:tr h="180975">
                <a:tc rowSpan="4">
                  <a:txBody>
                    <a:bodyPr/>
                    <a:lstStyle/>
                    <a:p>
                      <a:pPr indent="0" lvl="0" marL="0" marR="0" rtl="0" algn="ctr">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 </a:t>
                      </a:r>
                      <a:endParaRPr b="1"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ΘΕΤΙΚΑ ΣΥΝΑΙΣΘΗΜΑΤΑ</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DIGCOMP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LIFECOMP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Γραμματισμός Πληροφοριών και Δεδομένων: </a:t>
                      </a:r>
                      <a:r>
                        <a:rPr lang="en-US" sz="1400" u="none" cap="none" strike="noStrike">
                          <a:solidFill>
                            <a:srgbClr val="000000"/>
                          </a:solidFill>
                          <a:latin typeface="Calibri"/>
                          <a:ea typeface="Calibri"/>
                          <a:cs typeface="Calibri"/>
                          <a:sym typeface="Calibri"/>
                        </a:rPr>
                        <a:t>Ο</a:t>
                      </a:r>
                      <a:r>
                        <a:rPr lang="en-US" sz="1400" u="none" cap="none" strike="noStrike">
                          <a:latin typeface="Calibri"/>
                          <a:ea typeface="Calibri"/>
                          <a:cs typeface="Calibri"/>
                          <a:sym typeface="Calibri"/>
                        </a:rPr>
                        <a:t>ι μαθήτριες/-τριες θα διδαχθούν να χρησιμοποιούν ένα ψηφιακό εργαλείο για να βρίσκουν αξιόπιστα άρθρα.</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P1 Αυτορρύθμιση: </a:t>
                      </a:r>
                      <a:r>
                        <a:rPr lang="en-US" sz="1400" u="none" cap="none" strike="noStrike">
                          <a:latin typeface="Calibri"/>
                          <a:ea typeface="Calibri"/>
                          <a:cs typeface="Calibri"/>
                          <a:sym typeface="Calibri"/>
                        </a:rPr>
                        <a:t> Οι μαθήτριες/-τριες θα πρέπει να ενθαρρύνονται να αναπτύξουν αυτογνωσία και συναισθηματική νοημοσύνη μέσω πρακτικών αναστοχασμού, όπως η τήρηση ημερολογίου.</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85825">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Δημιουργία Ψηφιακού Περιεχομένου: </a:t>
                      </a:r>
                      <a:r>
                        <a:rPr lang="en-US" sz="1400" u="none" cap="none" strike="noStrike">
                          <a:latin typeface="Calibri"/>
                          <a:ea typeface="Calibri"/>
                          <a:cs typeface="Calibri"/>
                          <a:sym typeface="Calibri"/>
                        </a:rPr>
                        <a:t>Οι μαθήτριες/-τριες θα μπορούσαν να χρησιμοποιήσουν καινοτόμα ψηφιακά εργαλεία για να δημιουργήσουν μια ψηφιακή αφίσα.</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P3 Ευημερία: </a:t>
                      </a:r>
                      <a:r>
                        <a:rPr lang="en-US" sz="1400" u="none" cap="none" strike="noStrike">
                          <a:latin typeface="Calibri"/>
                          <a:ea typeface="Calibri"/>
                          <a:cs typeface="Calibri"/>
                          <a:sym typeface="Calibri"/>
                        </a:rPr>
                        <a:t>Οι μαθήτριες/-τριες θα πρέπει να ενθαρρύνονται να εφαρμόζουν τεχνικές και στρατηγικές ενσυνειδητότητας για τη ρύθμιση των συναισθημάτων τους.</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Ασφάλεια (Ευημερία): </a:t>
                      </a:r>
                      <a:r>
                        <a:rPr lang="en-US" sz="1400" u="none" cap="none" strike="noStrike">
                          <a:solidFill>
                            <a:srgbClr val="000000"/>
                          </a:solidFill>
                          <a:latin typeface="Calibri"/>
                          <a:ea typeface="Calibri"/>
                          <a:cs typeface="Calibri"/>
                          <a:sym typeface="Calibri"/>
                        </a:rPr>
                        <a:t>Ο</a:t>
                      </a:r>
                      <a:r>
                        <a:rPr lang="en-US" sz="1400" u="none" cap="none" strike="noStrike">
                          <a:latin typeface="Calibri"/>
                          <a:ea typeface="Calibri"/>
                          <a:cs typeface="Calibri"/>
                          <a:sym typeface="Calibri"/>
                        </a:rPr>
                        <a:t>ι μαθήτριες/-τριες θα πρέπει να ενθαρρύνονται να κάνουν διαλείμματα από την οθόνη κατά τη διάρκεια των διαδικτυακών εργασιών και να αναστοχάζονται τις δραστηριότητές τους.</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 </a:t>
                      </a:r>
                      <a:endParaRPr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1: Η Σημασία της Ευημερίας και της Ψηφιακής Ευημερίας</a:t>
            </a:r>
            <a:endParaRPr sz="3000"/>
          </a:p>
        </p:txBody>
      </p:sp>
      <p:sp>
        <p:nvSpPr>
          <p:cNvPr id="89" name="Google Shape;89;p6"/>
          <p:cNvSpPr txBox="1"/>
          <p:nvPr>
            <p:ph idx="1" type="body"/>
          </p:nvPr>
        </p:nvSpPr>
        <p:spPr>
          <a:xfrm>
            <a:off x="97971" y="873580"/>
            <a:ext cx="4910757"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sz="2400">
                <a:solidFill>
                  <a:schemeClr val="accent1"/>
                </a:solidFill>
              </a:rPr>
              <a:t>1.1 Τι είναι η «Ευημερία»;</a:t>
            </a:r>
            <a:endParaRPr sz="2400">
              <a:solidFill>
                <a:schemeClr val="accent1"/>
              </a:solidFill>
            </a:endParaRPr>
          </a:p>
          <a:p>
            <a:pPr indent="0" lvl="0" marL="0" rtl="0" algn="just">
              <a:lnSpc>
                <a:spcPct val="90000"/>
              </a:lnSpc>
              <a:spcBef>
                <a:spcPts val="0"/>
              </a:spcBef>
              <a:spcAft>
                <a:spcPts val="0"/>
              </a:spcAft>
              <a:buClr>
                <a:schemeClr val="accent1"/>
              </a:buClr>
              <a:buSzPts val="2400"/>
              <a:buNone/>
            </a:pPr>
            <a:r>
              <a:t/>
            </a:r>
            <a:endParaRPr sz="2400">
              <a:solidFill>
                <a:schemeClr val="accent1"/>
              </a:solidFill>
            </a:endParaRPr>
          </a:p>
          <a:p>
            <a:pPr indent="-342900" lvl="0" marL="457200" rtl="0" algn="l">
              <a:lnSpc>
                <a:spcPct val="107000"/>
              </a:lnSpc>
              <a:spcBef>
                <a:spcPts val="1200"/>
              </a:spcBef>
              <a:spcAft>
                <a:spcPts val="0"/>
              </a:spcAft>
              <a:buClr>
                <a:schemeClr val="accent2"/>
              </a:buClr>
              <a:buSzPts val="1800"/>
              <a:buFont typeface="Calibri"/>
              <a:buChar char="●"/>
            </a:pPr>
            <a:r>
              <a:rPr lang="en-US"/>
              <a:t>Η ευημερία είναι κάτι περισσότερο από την απουσία άγχους ή ασθένειας, είναι μια </a:t>
            </a:r>
            <a:r>
              <a:rPr b="1" lang="en-US"/>
              <a:t>κατάσταση σωματικής, ψυχικής, συναισθηματικής και κοινωνικής ισορροπίας </a:t>
            </a:r>
            <a:r>
              <a:rPr lang="en-US"/>
              <a:t>που σας επιτρέπει να ευδοκιμείτε, να μαθαίνετε και να συνδέεστε ουσιαστικά με τους άλλους. </a:t>
            </a:r>
            <a:endParaRPr/>
          </a:p>
          <a:p>
            <a:pPr indent="-342900" lvl="0" marL="457200" rtl="0" algn="l">
              <a:lnSpc>
                <a:spcPct val="107000"/>
              </a:lnSpc>
              <a:spcBef>
                <a:spcPts val="0"/>
              </a:spcBef>
              <a:spcAft>
                <a:spcPts val="0"/>
              </a:spcAft>
              <a:buClr>
                <a:schemeClr val="accent2"/>
              </a:buClr>
              <a:buSzPts val="1800"/>
              <a:buChar char="●"/>
            </a:pPr>
            <a:r>
              <a:rPr lang="en-US"/>
              <a:t>Είναι η παρουσία θετικών συναισθημάτων και διαθέσεων, η απουσία αρνητικών συναισθημάτων, η ικανοποίηση από τη ζωή, η πληρότητα και η θετική λειτουργία.</a:t>
            </a:r>
            <a:endParaRPr sz="2400">
              <a:solidFill>
                <a:schemeClr val="accent1"/>
              </a:solidFill>
            </a:endParaRPr>
          </a:p>
          <a:p>
            <a:pPr indent="0" lvl="0" marL="0" rtl="0" algn="l">
              <a:lnSpc>
                <a:spcPct val="90000"/>
              </a:lnSpc>
              <a:spcBef>
                <a:spcPts val="1200"/>
              </a:spcBef>
              <a:spcAft>
                <a:spcPts val="0"/>
              </a:spcAft>
              <a:buClr>
                <a:schemeClr val="dk1"/>
              </a:buClr>
              <a:buSzPts val="1800"/>
              <a:buNone/>
            </a:pPr>
            <a:r>
              <a:t/>
            </a:r>
            <a:endParaRPr/>
          </a:p>
        </p:txBody>
      </p:sp>
      <p:sp>
        <p:nvSpPr>
          <p:cNvPr id="90" name="Google Shape;90;p6"/>
          <p:cNvSpPr txBox="1"/>
          <p:nvPr>
            <p:ph idx="2" type="body"/>
          </p:nvPr>
        </p:nvSpPr>
        <p:spPr>
          <a:xfrm>
            <a:off x="5363570" y="873580"/>
            <a:ext cx="6678751" cy="5902778"/>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Font typeface="Arial"/>
              <a:buNone/>
            </a:pPr>
            <a:r>
              <a:rPr lang="en-US" sz="2400">
                <a:solidFill>
                  <a:schemeClr val="accent1"/>
                </a:solidFill>
              </a:rPr>
              <a:t>1.2 Τι είναι η «Ψηφιακή Ευημερία»;</a:t>
            </a:r>
            <a:endParaRPr sz="2400">
              <a:solidFill>
                <a:schemeClr val="accent1"/>
              </a:solidFill>
            </a:endParaRPr>
          </a:p>
          <a:p>
            <a:pPr indent="0" lvl="0" marL="0" rtl="0" algn="l">
              <a:lnSpc>
                <a:spcPct val="90000"/>
              </a:lnSpc>
              <a:spcBef>
                <a:spcPts val="0"/>
              </a:spcBef>
              <a:spcAft>
                <a:spcPts val="0"/>
              </a:spcAft>
              <a:buClr>
                <a:schemeClr val="dk1"/>
              </a:buClr>
              <a:buSzPts val="1800"/>
              <a:buNone/>
            </a:pPr>
            <a:r>
              <a:t/>
            </a:r>
            <a:endParaRPr/>
          </a:p>
          <a:p>
            <a:pPr indent="-342900" lvl="0" marL="457200" rtl="0" algn="l">
              <a:lnSpc>
                <a:spcPct val="107000"/>
              </a:lnSpc>
              <a:spcBef>
                <a:spcPts val="0"/>
              </a:spcBef>
              <a:spcAft>
                <a:spcPts val="0"/>
              </a:spcAft>
              <a:buClr>
                <a:schemeClr val="accent2"/>
              </a:buClr>
              <a:buSzPts val="1800"/>
              <a:buChar char="●"/>
            </a:pPr>
            <a:r>
              <a:rPr lang="en-US"/>
              <a:t>Η σύνδεση μεταξύ ευημερίας και ψηφιακής ευημερίας εμφανίστηκε σταδιακά, καθώς η τεχνολογία ενσωματώθηκε στην καθημερινή ζωή. </a:t>
            </a:r>
            <a:endParaRPr/>
          </a:p>
          <a:p>
            <a:pPr indent="-342900" lvl="0" marL="457200" rtl="0" algn="l">
              <a:lnSpc>
                <a:spcPct val="107000"/>
              </a:lnSpc>
              <a:spcBef>
                <a:spcPts val="0"/>
              </a:spcBef>
              <a:spcAft>
                <a:spcPts val="0"/>
              </a:spcAft>
              <a:buClr>
                <a:schemeClr val="accent2"/>
              </a:buClr>
              <a:buSzPts val="1800"/>
              <a:buFont typeface="Calibri"/>
              <a:buChar char="●"/>
            </a:pPr>
            <a:r>
              <a:rPr lang="en-US"/>
              <a:t>Παραδοσιακά, η ευημερία αναφερόταν στη σωματική, ψυχική και κοινωνική υγεία, και βασιζόταν σε πλαίσια από τη φιλοσοφία, την ψυχολογία και τη δημόσια υγεία. Με την άνοδο των προσωπικών υπολογιστών, του διαδικτύου και αργότερα των smartphone, οι ερευνητές/-τριες άρχισαν να παρατηρούν </a:t>
            </a:r>
            <a:r>
              <a:rPr b="1" lang="en-US"/>
              <a:t>τόσο τα οφέλη όσο και τους κινδύνους της ευημερίας</a:t>
            </a:r>
            <a:r>
              <a:rPr lang="en-US"/>
              <a:t>: </a:t>
            </a:r>
            <a:endParaRPr/>
          </a:p>
          <a:p>
            <a:pPr indent="-342900" lvl="1" marL="914400" rtl="0" algn="l">
              <a:lnSpc>
                <a:spcPct val="107000"/>
              </a:lnSpc>
              <a:spcBef>
                <a:spcPts val="0"/>
              </a:spcBef>
              <a:spcAft>
                <a:spcPts val="0"/>
              </a:spcAft>
              <a:buSzPts val="1800"/>
              <a:buChar char="○"/>
            </a:pPr>
            <a:r>
              <a:rPr lang="en-US" sz="1800">
                <a:latin typeface="Arial"/>
                <a:ea typeface="Arial"/>
                <a:cs typeface="Arial"/>
                <a:sym typeface="Arial"/>
              </a:rPr>
              <a:t>Αν και η τεχνολογία επέτρεψε τη σύνδεση, τη μάθηση και την αυτοέκφραση των ανθρώπων, επέφερε επίσης άγχος, απόσπαση της προσοχής και υπερβολική χρήση. </a:t>
            </a:r>
            <a:endParaRPr sz="1800">
              <a:latin typeface="Arial"/>
              <a:ea typeface="Arial"/>
              <a:cs typeface="Arial"/>
              <a:sym typeface="Arial"/>
            </a:endParaRPr>
          </a:p>
          <a:p>
            <a:pPr indent="-342900" lvl="0" marL="457200" rtl="0" algn="l">
              <a:lnSpc>
                <a:spcPct val="100000"/>
              </a:lnSpc>
              <a:spcBef>
                <a:spcPts val="0"/>
              </a:spcBef>
              <a:spcAft>
                <a:spcPts val="0"/>
              </a:spcAft>
              <a:buClr>
                <a:schemeClr val="accent2"/>
              </a:buClr>
              <a:buSzPts val="1800"/>
              <a:buChar char="●"/>
            </a:pPr>
            <a:r>
              <a:rPr lang="en-US">
                <a:solidFill>
                  <a:srgbClr val="000000"/>
                </a:solidFill>
              </a:rPr>
              <a:t>«Η ικανότητα να χρησιμοποιούμε την ψηφιακή τεχνολογία συνειδητά, σκόπιμα και με ισορροπημένο τρόπο, έτσι ώστε να ενισχύει τη σωματική, συναισθηματική και κοινωνική υγεία αντί να την υποβαθμίζει» (</a:t>
            </a:r>
            <a:r>
              <a:rPr lang="en-US" u="sng">
                <a:solidFill>
                  <a:srgbClr val="1155CC"/>
                </a:solidFill>
                <a:hlinkClick r:id="rId3">
                  <a:extLst>
                    <a:ext uri="{A12FA001-AC4F-418D-AE19-62706E023703}">
                      <ahyp:hlinkClr val="tx"/>
                    </a:ext>
                  </a:extLst>
                </a:hlinkClick>
              </a:rPr>
              <a:t>Vanden Abeele, 2021</a:t>
            </a:r>
            <a:r>
              <a:rPr lang="en-US"/>
              <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452" name="Google Shape;452;p5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453" name="Google Shape;453;p5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54" name="Google Shape;454;p51"/>
          <p:cNvPicPr preferRelativeResize="0"/>
          <p:nvPr/>
        </p:nvPicPr>
        <p:blipFill rotWithShape="1">
          <a:blip r:embed="rId3">
            <a:alphaModFix/>
          </a:blip>
          <a:srcRect b="0" l="0" r="0" t="0"/>
          <a:stretch/>
        </p:blipFill>
        <p:spPr>
          <a:xfrm>
            <a:off x="9535575" y="1807038"/>
            <a:ext cx="2656425" cy="1985875"/>
          </a:xfrm>
          <a:prstGeom prst="rect">
            <a:avLst/>
          </a:prstGeom>
          <a:noFill/>
          <a:ln>
            <a:noFill/>
          </a:ln>
        </p:spPr>
      </p:pic>
      <p:graphicFrame>
        <p:nvGraphicFramePr>
          <p:cNvPr id="455" name="Google Shape;455;p51"/>
          <p:cNvGraphicFramePr/>
          <p:nvPr/>
        </p:nvGraphicFramePr>
        <p:xfrm>
          <a:off x="2332163" y="1807038"/>
          <a:ext cx="3000000" cy="3000000"/>
        </p:xfrm>
        <a:graphic>
          <a:graphicData uri="http://schemas.openxmlformats.org/drawingml/2006/table">
            <a:tbl>
              <a:tblPr>
                <a:noFill/>
                <a:tableStyleId>{E2086914-CB74-480C-AD77-AAE3596D6FA0}</a:tableStyleId>
              </a:tblPr>
              <a:tblGrid>
                <a:gridCol w="1226875"/>
                <a:gridCol w="3619925"/>
                <a:gridCol w="2356600"/>
              </a:tblGrid>
              <a:tr h="180975">
                <a:tc rowSpan="3">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latin typeface="Calibri"/>
                          <a:ea typeface="Calibri"/>
                          <a:cs typeface="Calibri"/>
                          <a:sym typeface="Calibri"/>
                        </a:rPr>
                        <a:t> </a:t>
                      </a:r>
                      <a:endParaRPr sz="16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ΔΕΣΜΕΥΣΗ</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DIGCOMP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LIFECOMP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09700">
                <a:tc vMerge="1"/>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Επικοινωνία και Συνεργασία: </a:t>
                      </a:r>
                      <a:r>
                        <a:rPr lang="en-US" sz="1400" u="none" cap="none" strike="noStrike">
                          <a:latin typeface="Calibri"/>
                          <a:ea typeface="Calibri"/>
                          <a:cs typeface="Calibri"/>
                          <a:sym typeface="Calibri"/>
                        </a:rPr>
                        <a:t>Οι εκπαιδευτικοί θα μπορούσαν να χρησιμοποιήσουν μια μέθοδο μάθησης που βασίζεται σε παιχνίδια, π.χ. να χωρίσουν τους/τις μαθήτριες/-τριες σε ομάδες και να τους δώσουν ένα διαδικτυακό κουίζ. Η νικήτρια ομάδα θα κερδίσει ένα βραβείο.</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P1 Αυτορρύθμιση: </a:t>
                      </a:r>
                      <a:r>
                        <a:rPr lang="en-US" sz="1400" u="none" cap="none" strike="noStrike">
                          <a:latin typeface="Calibri"/>
                          <a:ea typeface="Calibri"/>
                          <a:cs typeface="Calibri"/>
                          <a:sym typeface="Calibri"/>
                        </a:rPr>
                        <a:t> Οι μαθήτριες/-τριες θα πρέπει να ενθαρρύνονται να αναπτύξουν αυτογνωσία και συναισθηματική νοημοσύνη μέσω πρακτικών αναστοχασμού, όπως η τήρηση ημερολογίου αναστοχασμού ή η παροχή ανατροφοδότησης στους/στις συμμαθητές/-τριές τους.</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57275">
                <a:tc vMerge="1"/>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Δημιουργία Ψηφιακού Περιεχομένου: </a:t>
                      </a:r>
                      <a:r>
                        <a:rPr lang="en-US" sz="1400" u="none" cap="none" strike="noStrike">
                          <a:latin typeface="Calibri"/>
                          <a:ea typeface="Calibri"/>
                          <a:cs typeface="Calibri"/>
                          <a:sym typeface="Calibri"/>
                        </a:rPr>
                        <a:t>Μετά το κουίζ, οι μαθήτριες/-τριες θα μπορούσαν να χρησιμοποιήσουν ένα ψηφιακό εργαλείο για να δημιουργήσουν μια ψηφιακή αφίσα σχετικά με το θέμα.</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4A86E8"/>
                          </a:solidFill>
                          <a:latin typeface="Calibri"/>
                          <a:ea typeface="Calibri"/>
                          <a:cs typeface="Calibri"/>
                          <a:sym typeface="Calibri"/>
                        </a:rPr>
                        <a:t>P3 Ευημερία: </a:t>
                      </a:r>
                      <a:r>
                        <a:rPr lang="en-US" sz="1400" u="none" cap="none" strike="noStrike">
                          <a:latin typeface="Calibri"/>
                          <a:ea typeface="Calibri"/>
                          <a:cs typeface="Calibri"/>
                          <a:sym typeface="Calibri"/>
                        </a:rPr>
                        <a:t>Οι μαθήτριες/-τριες θα πρέπει να ενθαρρύνονται να εφαρμόζουν τεχνικές και στρατηγικές ενσυνειδητότητας για τη ρύθμιση των συναισθημάτων τους.</a:t>
                      </a:r>
                      <a:endParaRPr sz="14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461" name="Google Shape;461;p5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462" name="Google Shape;462;p52"/>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63" name="Google Shape;463;p52"/>
          <p:cNvPicPr preferRelativeResize="0"/>
          <p:nvPr/>
        </p:nvPicPr>
        <p:blipFill rotWithShape="1">
          <a:blip r:embed="rId3">
            <a:alphaModFix/>
          </a:blip>
          <a:srcRect b="0" l="0" r="0" t="0"/>
          <a:stretch/>
        </p:blipFill>
        <p:spPr>
          <a:xfrm>
            <a:off x="9541500" y="1462675"/>
            <a:ext cx="2650500" cy="1979375"/>
          </a:xfrm>
          <a:prstGeom prst="rect">
            <a:avLst/>
          </a:prstGeom>
          <a:noFill/>
          <a:ln>
            <a:noFill/>
          </a:ln>
        </p:spPr>
      </p:pic>
      <p:graphicFrame>
        <p:nvGraphicFramePr>
          <p:cNvPr id="464" name="Google Shape;464;p52"/>
          <p:cNvGraphicFramePr/>
          <p:nvPr/>
        </p:nvGraphicFramePr>
        <p:xfrm>
          <a:off x="591850" y="1462700"/>
          <a:ext cx="3000000" cy="3000000"/>
        </p:xfrm>
        <a:graphic>
          <a:graphicData uri="http://schemas.openxmlformats.org/drawingml/2006/table">
            <a:tbl>
              <a:tblPr>
                <a:noFill/>
                <a:tableStyleId>{E2086914-CB74-480C-AD77-AAE3596D6FA0}</a:tableStyleId>
              </a:tblPr>
              <a:tblGrid>
                <a:gridCol w="1930525"/>
                <a:gridCol w="4072175"/>
                <a:gridCol w="2941025"/>
              </a:tblGrid>
              <a:tr h="180975">
                <a:tc rowSpan="5">
                  <a:txBody>
                    <a:bodyPr/>
                    <a:lstStyle/>
                    <a:p>
                      <a:pPr indent="0" lvl="0" marL="0" marR="0" rtl="0" algn="ctr">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endParaRPr sz="15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 </a:t>
                      </a:r>
                      <a:r>
                        <a:rPr b="1" lang="en-US" sz="1500" u="none" cap="none" strike="noStrike">
                          <a:solidFill>
                            <a:srgbClr val="4A86E8"/>
                          </a:solidFill>
                          <a:latin typeface="Calibri"/>
                          <a:ea typeface="Calibri"/>
                          <a:cs typeface="Calibri"/>
                          <a:sym typeface="Calibri"/>
                        </a:rPr>
                        <a:t>ΣΧΕΣΕΙΣ</a:t>
                      </a:r>
                      <a:endParaRPr b="1"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b="1" lang="en-US" sz="1500" u="none" cap="none" strike="noStrike">
                          <a:solidFill>
                            <a:srgbClr val="4A86E8"/>
                          </a:solidFill>
                          <a:latin typeface="Calibri"/>
                          <a:ea typeface="Calibri"/>
                          <a:cs typeface="Calibri"/>
                          <a:sym typeface="Calibri"/>
                        </a:rPr>
                        <a:t>DIGCOMP</a:t>
                      </a:r>
                      <a:endParaRPr b="1"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b="1" lang="en-US" sz="1500" u="none" cap="none" strike="noStrike">
                          <a:solidFill>
                            <a:srgbClr val="4A86E8"/>
                          </a:solidFill>
                          <a:latin typeface="Calibri"/>
                          <a:ea typeface="Calibri"/>
                          <a:cs typeface="Calibri"/>
                          <a:sym typeface="Calibri"/>
                        </a:rPr>
                        <a:t>LIFECOMP</a:t>
                      </a:r>
                      <a:endParaRPr b="1"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09700">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Επικοινωνία και Συνεργασία: </a:t>
                      </a:r>
                      <a:r>
                        <a:rPr lang="en-US" sz="1500" u="none" cap="none" strike="noStrike">
                          <a:solidFill>
                            <a:srgbClr val="000000"/>
                          </a:solidFill>
                          <a:latin typeface="Calibri"/>
                          <a:ea typeface="Calibri"/>
                          <a:cs typeface="Calibri"/>
                          <a:sym typeface="Calibri"/>
                        </a:rPr>
                        <a:t>Ο</a:t>
                      </a:r>
                      <a:r>
                        <a:rPr lang="en-US" sz="1500" u="none" cap="none" strike="noStrike">
                          <a:latin typeface="Calibri"/>
                          <a:ea typeface="Calibri"/>
                          <a:cs typeface="Calibri"/>
                          <a:sym typeface="Calibri"/>
                        </a:rPr>
                        <a:t>ι μαθήτριες/-τριες θα μπορούσαν να λάβουν οδηγίες για να εργαστούν σε ένα συνεργατικό μαθησιακό έργο. Θα πρέπει να παρέχουν ανατροφοδότηση/σχόλια διαδικτυακά και να συνεργάζονται.</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S1 Ενσυναίσθηση: </a:t>
                      </a:r>
                      <a:r>
                        <a:rPr lang="en-US" sz="1500" u="none" cap="none" strike="noStrike">
                          <a:latin typeface="Calibri"/>
                          <a:ea typeface="Calibri"/>
                          <a:cs typeface="Calibri"/>
                          <a:sym typeface="Calibri"/>
                        </a:rPr>
                        <a:t>Οι μαθήτριες/-τριες θα ενθαρρύνονται από τους/τις εκπαιδευτικούς τους να μοιράζονται τα συναισθήματά τους ενώ εργάζονται στο έργο.</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4850">
                <a:tc vMerge="1"/>
                <a:tc rowSpan="3">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Δημιουργία Ψηφιακού Περιεχομένου: </a:t>
                      </a:r>
                      <a:r>
                        <a:rPr lang="en-US" sz="1500" u="none" cap="none" strike="noStrike">
                          <a:latin typeface="Calibri"/>
                          <a:ea typeface="Calibri"/>
                          <a:cs typeface="Calibri"/>
                          <a:sym typeface="Calibri"/>
                        </a:rPr>
                        <a:t>Οι μαθήτριες/-τριες θα πρέπει να δημιουργήσουν μια ψηφιακή παρουσίαση ως ομάδα.</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S2 Επικοινωνία: </a:t>
                      </a:r>
                      <a:r>
                        <a:rPr lang="en-US" sz="1500" u="none" cap="none" strike="noStrike">
                          <a:solidFill>
                            <a:srgbClr val="000000"/>
                          </a:solidFill>
                          <a:latin typeface="Calibri"/>
                          <a:ea typeface="Calibri"/>
                          <a:cs typeface="Calibri"/>
                          <a:sym typeface="Calibri"/>
                        </a:rPr>
                        <a:t>Ο</a:t>
                      </a:r>
                      <a:r>
                        <a:rPr lang="en-US" sz="1500" u="none" cap="none" strike="noStrike">
                          <a:latin typeface="Calibri"/>
                          <a:ea typeface="Calibri"/>
                          <a:cs typeface="Calibri"/>
                          <a:sym typeface="Calibri"/>
                        </a:rPr>
                        <a:t>ι μαθήτριες/-τριες θα επικοινωνούν μεταξύ τους με σεβασμό σε μια διαδικτυακή πλατφόρμα.</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04850">
                <a:tc vMerge="1"/>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S3 Συνεργασία: </a:t>
                      </a:r>
                      <a:r>
                        <a:rPr lang="en-US" sz="1500" u="none" cap="none" strike="noStrike">
                          <a:solidFill>
                            <a:srgbClr val="000000"/>
                          </a:solidFill>
                          <a:latin typeface="Calibri"/>
                          <a:ea typeface="Calibri"/>
                          <a:cs typeface="Calibri"/>
                          <a:sym typeface="Calibri"/>
                        </a:rPr>
                        <a:t>Ο</a:t>
                      </a:r>
                      <a:r>
                        <a:rPr lang="en-US" sz="1500" u="none" cap="none" strike="noStrike">
                          <a:latin typeface="Calibri"/>
                          <a:ea typeface="Calibri"/>
                          <a:cs typeface="Calibri"/>
                          <a:sym typeface="Calibri"/>
                        </a:rPr>
                        <a:t>ι μαθήτριες/-τριες θα συνεργάζονται αποτελεσματικά με τους/τις άλλους/-λες για την επίτευξη ενός κοινού στόχου.</a:t>
                      </a:r>
                      <a:endParaRPr sz="15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0975">
                <a:tc vMerge="1"/>
                <a:tc vMerge="1"/>
                <a:tc>
                  <a:txBody>
                    <a:bodyPr/>
                    <a:lstStyle/>
                    <a:p>
                      <a:pPr indent="0" lvl="0" marL="0" marR="0" rtl="0" algn="l">
                        <a:lnSpc>
                          <a:spcPct val="115000"/>
                        </a:lnSpc>
                        <a:spcBef>
                          <a:spcPts val="0"/>
                        </a:spcBef>
                        <a:spcAft>
                          <a:spcPts val="0"/>
                        </a:spcAft>
                        <a:buClr>
                          <a:srgbClr val="000000"/>
                        </a:buClr>
                        <a:buSzPts val="1500"/>
                        <a:buFont typeface="Arial"/>
                        <a:buNone/>
                      </a:pPr>
                      <a:r>
                        <a:rPr lang="en-US" sz="1500" u="none" cap="none" strike="noStrike">
                          <a:solidFill>
                            <a:srgbClr val="4A86E8"/>
                          </a:solidFill>
                          <a:latin typeface="Calibri"/>
                          <a:ea typeface="Calibri"/>
                          <a:cs typeface="Calibri"/>
                          <a:sym typeface="Calibri"/>
                        </a:rPr>
                        <a:t>P3 Ευημερία: </a:t>
                      </a:r>
                      <a:r>
                        <a:rPr lang="en-US" sz="1500" u="none" cap="none" strike="noStrike">
                          <a:solidFill>
                            <a:srgbClr val="000000"/>
                          </a:solidFill>
                          <a:latin typeface="Calibri"/>
                          <a:ea typeface="Calibri"/>
                          <a:cs typeface="Calibri"/>
                          <a:sym typeface="Calibri"/>
                        </a:rPr>
                        <a:t>Ο</a:t>
                      </a:r>
                      <a:r>
                        <a:rPr lang="en-US" sz="1500" u="none" cap="none" strike="noStrike">
                          <a:latin typeface="Calibri"/>
                          <a:ea typeface="Calibri"/>
                          <a:cs typeface="Calibri"/>
                          <a:sym typeface="Calibri"/>
                        </a:rPr>
                        <a:t>ι μαθήτριες/-τριες θα ενθαρρύνονται να αναστοχάζονται τις διαδικτυακές αλληλεπιδράσεις τους με τους/τις συμμαθητές/-τριές τους. </a:t>
                      </a:r>
                      <a:endParaRPr sz="15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470" name="Google Shape;470;p53"/>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471" name="Google Shape;471;p53"/>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72" name="Google Shape;472;p53"/>
          <p:cNvPicPr preferRelativeResize="0"/>
          <p:nvPr/>
        </p:nvPicPr>
        <p:blipFill rotWithShape="1">
          <a:blip r:embed="rId3">
            <a:alphaModFix/>
          </a:blip>
          <a:srcRect b="0" l="0" r="0" t="0"/>
          <a:stretch/>
        </p:blipFill>
        <p:spPr>
          <a:xfrm>
            <a:off x="9393800" y="2095513"/>
            <a:ext cx="2700375" cy="2018275"/>
          </a:xfrm>
          <a:prstGeom prst="rect">
            <a:avLst/>
          </a:prstGeom>
          <a:noFill/>
          <a:ln>
            <a:noFill/>
          </a:ln>
        </p:spPr>
      </p:pic>
      <p:graphicFrame>
        <p:nvGraphicFramePr>
          <p:cNvPr id="473" name="Google Shape;473;p53"/>
          <p:cNvGraphicFramePr/>
          <p:nvPr/>
        </p:nvGraphicFramePr>
        <p:xfrm>
          <a:off x="2054300" y="2095513"/>
          <a:ext cx="3000000" cy="3000000"/>
        </p:xfrm>
        <a:graphic>
          <a:graphicData uri="http://schemas.openxmlformats.org/drawingml/2006/table">
            <a:tbl>
              <a:tblPr>
                <a:noFill/>
                <a:tableStyleId>{E2086914-CB74-480C-AD77-AAE3596D6FA0}</a:tableStyleId>
              </a:tblPr>
              <a:tblGrid>
                <a:gridCol w="990125"/>
                <a:gridCol w="3923500"/>
                <a:gridCol w="2425875"/>
              </a:tblGrid>
              <a:tr h="515850">
                <a:tc rowSpan="2">
                  <a:txBody>
                    <a:bodyPr/>
                    <a:lstStyle/>
                    <a:p>
                      <a:pPr indent="0" lvl="0" marL="0" marR="0" rtl="0" algn="ctr">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 </a:t>
                      </a:r>
                      <a:endParaRPr sz="1600" u="none" cap="none" strike="noStrike">
                        <a:solidFill>
                          <a:srgbClr val="4A86E8"/>
                        </a:solidFill>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ΝΟΗΜΑ</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DIGCOMP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b="1" lang="en-US" sz="1600" u="none" cap="none" strike="noStrike">
                          <a:solidFill>
                            <a:srgbClr val="4A86E8"/>
                          </a:solidFill>
                          <a:latin typeface="Calibri"/>
                          <a:ea typeface="Calibri"/>
                          <a:cs typeface="Calibri"/>
                          <a:sym typeface="Calibri"/>
                        </a:rPr>
                        <a:t>LIFECOMP</a:t>
                      </a:r>
                      <a:endParaRPr b="1" sz="16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507775">
                <a:tc vMerge="1"/>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Επικοινωνία και Συνεργασία (Ψηφιακή Ταυτότητα): </a:t>
                      </a:r>
                      <a:r>
                        <a:rPr lang="en-US" sz="1600" u="none" cap="none" strike="noStrike">
                          <a:latin typeface="Calibri"/>
                          <a:ea typeface="Calibri"/>
                          <a:cs typeface="Calibri"/>
                          <a:sym typeface="Calibri"/>
                        </a:rPr>
                        <a:t>Οι εκπαιδευτικοί θα μπορούσαν να ξεκινήσουν μια συζήτηση σχετικά με το «ψηφιακό αποτύπωμα» και τον τρόπο με τον οποίο οι μαθήτριες/-τριες μπορούν να προστατεύσουν την ψηφιακή τους ταυτότητα στο διαδικτυακό περιβάλλον. Στη συνέχεια, οι εκπαιδευτικοί θα μπορούσαν να χωρίσουν τους/τις μαθήτριες/-τριες σε διαφορετικές ομάδες με βάση τα δυνατά τους σημεία και τις προσωπικές τους αξίες.</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600"/>
                        <a:buFont typeface="Arial"/>
                        <a:buNone/>
                      </a:pPr>
                      <a:r>
                        <a:rPr lang="en-US" sz="1600" u="none" cap="none" strike="noStrike">
                          <a:solidFill>
                            <a:srgbClr val="4A86E8"/>
                          </a:solidFill>
                          <a:latin typeface="Calibri"/>
                          <a:ea typeface="Calibri"/>
                          <a:cs typeface="Calibri"/>
                          <a:sym typeface="Calibri"/>
                        </a:rPr>
                        <a:t>P3 Ευημερία: </a:t>
                      </a:r>
                      <a:r>
                        <a:rPr lang="en-US" sz="1600" u="none" cap="none" strike="noStrike">
                          <a:latin typeface="Calibri"/>
                          <a:ea typeface="Calibri"/>
                          <a:cs typeface="Calibri"/>
                          <a:sym typeface="Calibri"/>
                        </a:rPr>
                        <a:t>Οι μαθήτριες/-τριες θα μπορούσαν να ενθαρρυνθούν να αναστοχαστούν τις δραστηριότητές τους και να συζητήσουν πώς η χρήση ψηφιακών εργαλείων τους βοήθησε να ενισχύσουν τα δυνατά τους σημεία.</a:t>
                      </a:r>
                      <a:endParaRPr sz="16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5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479" name="Google Shape;479;p5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480" name="Google Shape;480;p5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81" name="Google Shape;481;p54"/>
          <p:cNvPicPr preferRelativeResize="0"/>
          <p:nvPr/>
        </p:nvPicPr>
        <p:blipFill rotWithShape="1">
          <a:blip r:embed="rId3">
            <a:alphaModFix/>
          </a:blip>
          <a:srcRect b="0" l="0" r="0" t="0"/>
          <a:stretch/>
        </p:blipFill>
        <p:spPr>
          <a:xfrm>
            <a:off x="9421725" y="1668925"/>
            <a:ext cx="2770275" cy="2073750"/>
          </a:xfrm>
          <a:prstGeom prst="rect">
            <a:avLst/>
          </a:prstGeom>
          <a:noFill/>
          <a:ln>
            <a:noFill/>
          </a:ln>
        </p:spPr>
      </p:pic>
      <p:graphicFrame>
        <p:nvGraphicFramePr>
          <p:cNvPr id="482" name="Google Shape;482;p54"/>
          <p:cNvGraphicFramePr/>
          <p:nvPr/>
        </p:nvGraphicFramePr>
        <p:xfrm>
          <a:off x="732450" y="1668925"/>
          <a:ext cx="3000000" cy="3000000"/>
        </p:xfrm>
        <a:graphic>
          <a:graphicData uri="http://schemas.openxmlformats.org/drawingml/2006/table">
            <a:tbl>
              <a:tblPr>
                <a:noFill/>
                <a:tableStyleId>{E2086914-CB74-480C-AD77-AAE3596D6FA0}</a:tableStyleId>
              </a:tblPr>
              <a:tblGrid>
                <a:gridCol w="1964825"/>
                <a:gridCol w="2633175"/>
                <a:gridCol w="4063350"/>
              </a:tblGrid>
              <a:tr h="226950">
                <a:tc rowSpan="6">
                  <a:txBody>
                    <a:bodyPr/>
                    <a:lstStyle/>
                    <a:p>
                      <a:pPr indent="0" lvl="0" marL="0" marR="0" rtl="0" algn="ctr">
                        <a:lnSpc>
                          <a:spcPct val="115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lang="en-US" sz="1400" u="none" cap="none" strike="noStrike">
                          <a:latin typeface="Calibri"/>
                          <a:ea typeface="Calibri"/>
                          <a:cs typeface="Calibri"/>
                          <a:sym typeface="Calibri"/>
                        </a:rPr>
                        <a:t>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t/>
                      </a:r>
                      <a:endParaRPr sz="1400" u="none" cap="none" strike="noStrike">
                        <a:latin typeface="Calibri"/>
                        <a:ea typeface="Calibri"/>
                        <a:cs typeface="Calibri"/>
                        <a:sym typeface="Calibri"/>
                      </a:endParaRPr>
                    </a:p>
                    <a:p>
                      <a:pPr indent="0" lvl="0" marL="0" marR="0" rtl="0" algn="ctr">
                        <a:lnSpc>
                          <a:spcPct val="115000"/>
                        </a:lnSpc>
                        <a:spcBef>
                          <a:spcPts val="1200"/>
                        </a:spcBef>
                        <a:spcAft>
                          <a:spcPts val="0"/>
                        </a:spcAft>
                        <a:buClr>
                          <a:srgbClr val="000000"/>
                        </a:buClr>
                        <a:buSzPts val="1400"/>
                        <a:buFont typeface="Arial"/>
                        <a:buNone/>
                      </a:pPr>
                      <a:r>
                        <a:rPr b="1" lang="en-US" sz="1400" u="none" cap="none" strike="noStrike">
                          <a:solidFill>
                            <a:srgbClr val="4A86E8"/>
                          </a:solidFill>
                          <a:latin typeface="Calibri"/>
                          <a:ea typeface="Calibri"/>
                          <a:cs typeface="Calibri"/>
                          <a:sym typeface="Calibri"/>
                        </a:rPr>
                        <a:t>ΕΠΙΤΕΥΓΜΑ</a:t>
                      </a:r>
                      <a:endParaRPr b="1"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4A86E8"/>
                          </a:solidFill>
                          <a:latin typeface="Calibri"/>
                          <a:ea typeface="Calibri"/>
                          <a:cs typeface="Calibri"/>
                          <a:sym typeface="Calibri"/>
                        </a:rPr>
                        <a:t>DIGCOMP</a:t>
                      </a:r>
                      <a:endParaRPr b="1"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US" sz="1400" u="none" cap="none" strike="noStrike">
                          <a:solidFill>
                            <a:srgbClr val="4A86E8"/>
                          </a:solidFill>
                          <a:latin typeface="Calibri"/>
                          <a:ea typeface="Calibri"/>
                          <a:cs typeface="Calibri"/>
                          <a:sym typeface="Calibri"/>
                        </a:rPr>
                        <a:t>LIFECOMP</a:t>
                      </a:r>
                      <a:endParaRPr b="1" sz="1400" u="none" cap="none" strike="noStrike">
                        <a:solidFill>
                          <a:srgbClr val="4A86E8"/>
                        </a:solidFill>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93925">
                <a:tc vMerge="1"/>
                <a:tc rowSpan="5">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4A86E8"/>
                          </a:solidFill>
                          <a:latin typeface="Calibri"/>
                          <a:ea typeface="Calibri"/>
                          <a:cs typeface="Calibri"/>
                          <a:sym typeface="Calibri"/>
                        </a:rPr>
                        <a:t>Επίλυση Προβλημάτων: </a:t>
                      </a:r>
                      <a:r>
                        <a:rPr lang="en-US" sz="1300" u="none" cap="none" strike="noStrike">
                          <a:solidFill>
                            <a:srgbClr val="000000"/>
                          </a:solidFill>
                          <a:latin typeface="Calibri"/>
                          <a:ea typeface="Calibri"/>
                          <a:cs typeface="Calibri"/>
                          <a:sym typeface="Calibri"/>
                        </a:rPr>
                        <a:t>Ο</a:t>
                      </a:r>
                      <a:r>
                        <a:rPr lang="en-US" sz="1300" u="none" cap="none" strike="noStrike">
                          <a:latin typeface="Calibri"/>
                          <a:ea typeface="Calibri"/>
                          <a:cs typeface="Calibri"/>
                          <a:sym typeface="Calibri"/>
                        </a:rPr>
                        <a:t>ι μαθήτριες/-τριες θα μπορούσαν να ενθαρρυνθούν να προγραμματίσουν διαδικτυακές συναντήσεις για να συντονιστούν για την επερχόμενη ομαδική παρουσίαση. Έτσι, θα μπορούσε να αποφευχθεί η απουσία μαθητών/-τριών και, συνεπώς, αυτό θα οδηγήσει σε καλύτερο συντονισμό μεταξύ τους.</a:t>
                      </a:r>
                      <a:endParaRPr sz="13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4A86E8"/>
                          </a:solidFill>
                          <a:latin typeface="Calibri"/>
                          <a:ea typeface="Calibri"/>
                          <a:cs typeface="Calibri"/>
                          <a:sym typeface="Calibri"/>
                        </a:rPr>
                        <a:t>P2 Ευελιξία: </a:t>
                      </a:r>
                      <a:r>
                        <a:rPr lang="en-US" sz="1300" u="none" cap="none" strike="noStrike">
                          <a:latin typeface="Calibri"/>
                          <a:ea typeface="Calibri"/>
                          <a:cs typeface="Calibri"/>
                          <a:sym typeface="Calibri"/>
                        </a:rPr>
                        <a:t> Αφήστε τους/τις μαθήτριες/-τριες να πειραματιστούν με πολλαπλές πλατφόρμες (π.χ. Canva, Notion, Miro) και να σκεφτούν τι λειτουργεί καλύτερα για αυτούς/-τές.</a:t>
                      </a:r>
                      <a:endParaRPr sz="13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08425">
                <a:tc vMerge="1"/>
                <a:tc vMerge="1"/>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4A86E8"/>
                          </a:solidFill>
                          <a:latin typeface="Calibri"/>
                          <a:ea typeface="Calibri"/>
                          <a:cs typeface="Calibri"/>
                          <a:sym typeface="Calibri"/>
                        </a:rPr>
                        <a:t>P3 Ευημερία: </a:t>
                      </a:r>
                      <a:r>
                        <a:rPr lang="en-US" sz="1300" u="none" cap="none" strike="noStrike">
                          <a:latin typeface="Calibri"/>
                          <a:ea typeface="Calibri"/>
                          <a:cs typeface="Calibri"/>
                          <a:sym typeface="Calibri"/>
                        </a:rPr>
                        <a:t>Ενσωματώστε διαλείμματα από την οθόνη στα μαθήματα για να αποφύγετε την υπερφόρτωση.</a:t>
                      </a:r>
                      <a:endParaRPr sz="13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6900">
                <a:tc vMerge="1"/>
                <a:tc vMerge="1"/>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4A86E8"/>
                          </a:solidFill>
                          <a:latin typeface="Calibri"/>
                          <a:ea typeface="Calibri"/>
                          <a:cs typeface="Calibri"/>
                          <a:sym typeface="Calibri"/>
                        </a:rPr>
                        <a:t>L1 Νοοτροπία Ανάπτυξης: </a:t>
                      </a:r>
                      <a:r>
                        <a:rPr lang="en-US" sz="1300" u="none" cap="none" strike="noStrike">
                          <a:latin typeface="Calibri"/>
                          <a:ea typeface="Calibri"/>
                          <a:cs typeface="Calibri"/>
                          <a:sym typeface="Calibri"/>
                        </a:rPr>
                        <a:t>Θέστε σαφείς μαθησιακούς στόχους και αφήστε τους/τις μαθήτριες/-τριες να επιλέξουν τα ψηφιακά εργαλεία για την επίτευξή τους.</a:t>
                      </a:r>
                      <a:endParaRPr sz="13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71025">
                <a:tc vMerge="1"/>
                <a:tc vMerge="1"/>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4A86E8"/>
                          </a:solidFill>
                          <a:latin typeface="Calibri"/>
                          <a:ea typeface="Calibri"/>
                          <a:cs typeface="Calibri"/>
                          <a:sym typeface="Calibri"/>
                        </a:rPr>
                        <a:t>L2 Κριτική Σκέψη: </a:t>
                      </a:r>
                      <a:r>
                        <a:rPr lang="en-US" sz="1300" u="none" cap="none" strike="noStrike">
                          <a:solidFill>
                            <a:srgbClr val="000000"/>
                          </a:solidFill>
                          <a:latin typeface="Calibri"/>
                          <a:ea typeface="Calibri"/>
                          <a:cs typeface="Calibri"/>
                          <a:sym typeface="Calibri"/>
                        </a:rPr>
                        <a:t>Ο</a:t>
                      </a:r>
                      <a:r>
                        <a:rPr lang="en-US" sz="1300" u="none" cap="none" strike="noStrike">
                          <a:latin typeface="Calibri"/>
                          <a:ea typeface="Calibri"/>
                          <a:cs typeface="Calibri"/>
                          <a:sym typeface="Calibri"/>
                        </a:rPr>
                        <a:t>ι μαθήτριες/-τριες θα μπορούσαν να ενθαρρυνθούν να επιλέξουν ένα ψηφιακό εργαλείο για να ολοκληρώσουν την εργασία τους και, στη συνέχεια, να δικαιολογήσουν τη χρήση του εργαλείου με βάση τις προσωπικές μαθησιακές τους ανάγκες.</a:t>
                      </a:r>
                      <a:endParaRPr sz="13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57375">
                <a:tc vMerge="1"/>
                <a:tc vMerge="1"/>
                <a:tc>
                  <a:txBody>
                    <a:bodyPr/>
                    <a:lstStyle/>
                    <a:p>
                      <a:pPr indent="0" lvl="0" marL="0" marR="0" rtl="0" algn="l">
                        <a:lnSpc>
                          <a:spcPct val="115000"/>
                        </a:lnSpc>
                        <a:spcBef>
                          <a:spcPts val="0"/>
                        </a:spcBef>
                        <a:spcAft>
                          <a:spcPts val="0"/>
                        </a:spcAft>
                        <a:buClr>
                          <a:srgbClr val="000000"/>
                        </a:buClr>
                        <a:buSzPts val="1300"/>
                        <a:buFont typeface="Arial"/>
                        <a:buNone/>
                      </a:pPr>
                      <a:r>
                        <a:rPr lang="en-US" sz="1300" u="none" cap="none" strike="noStrike">
                          <a:solidFill>
                            <a:srgbClr val="4A86E8"/>
                          </a:solidFill>
                          <a:latin typeface="Calibri"/>
                          <a:ea typeface="Calibri"/>
                          <a:cs typeface="Calibri"/>
                          <a:sym typeface="Calibri"/>
                        </a:rPr>
                        <a:t>L3 Διαχείριση της Μάθησης: </a:t>
                      </a:r>
                      <a:r>
                        <a:rPr lang="en-US" sz="1300" u="none" cap="none" strike="noStrike">
                          <a:latin typeface="Calibri"/>
                          <a:ea typeface="Calibri"/>
                          <a:cs typeface="Calibri"/>
                          <a:sym typeface="Calibri"/>
                        </a:rPr>
                        <a:t>Οι μαθήτριες/-τριες θα μπορούσαν να λάβουν οδηγίες να οργανώσουν τις πληροφορίες με τρόπο που να έχει νόημα και να δημιουργήσουν σύντομα βίντεο για κάθε μέρος χρησιμοποιώντας το ψηφιακό εργαλείο της προτίμησής τους ή μια ποικιλία εργαλείων.</a:t>
                      </a:r>
                      <a:endParaRPr sz="1300" u="none" cap="none" strike="noStrike">
                        <a:latin typeface="Calibri"/>
                        <a:ea typeface="Calibri"/>
                        <a:cs typeface="Calibri"/>
                        <a:sym typeface="Calibri"/>
                      </a:endParaRPr>
                    </a:p>
                  </a:txBody>
                  <a:tcPr marT="0" marB="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5"/>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b="1" lang="en-US"/>
              <a:t>Εξωτερικοί Παράγοντες</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493" name="Google Shape;493;p5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Εσωτερικοί και Εξωτερικοί Παράγοντες του Πλαισίου PERMA-Digital</a:t>
            </a:r>
            <a:endParaRPr/>
          </a:p>
        </p:txBody>
      </p:sp>
      <p:sp>
        <p:nvSpPr>
          <p:cNvPr id="494" name="Google Shape;494;p5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b="1" lang="en-US" u="sng">
                <a:solidFill>
                  <a:schemeClr val="dk1"/>
                </a:solidFill>
              </a:rPr>
              <a:t>Εξωτερικοί Παράγοντες</a:t>
            </a:r>
            <a:endParaRPr b="1" u="sng">
              <a:solidFill>
                <a:schemeClr val="dk1"/>
              </a:solidFill>
            </a:endParaRPr>
          </a:p>
          <a:p>
            <a:pPr indent="0" lvl="0" marL="0" rtl="0" algn="l">
              <a:lnSpc>
                <a:spcPct val="107916"/>
              </a:lnSpc>
              <a:spcBef>
                <a:spcPts val="1200"/>
              </a:spcBef>
              <a:spcAft>
                <a:spcPts val="0"/>
              </a:spcAft>
              <a:buSzPts val="1800"/>
              <a:buNone/>
            </a:pPr>
            <a:r>
              <a:rPr lang="en-US" sz="1700">
                <a:solidFill>
                  <a:schemeClr val="dk1"/>
                </a:solidFill>
              </a:rPr>
              <a:t>Οι εξωτερικοί παράγοντες διαδραματίζουν σπουδαίο ρόλο στη διαμόρφωση της ψηφιακής ευημερίας των εφήβων, καθώς αντιπροσωπεύουν </a:t>
            </a:r>
            <a:r>
              <a:rPr b="1" lang="en-US" sz="1700">
                <a:solidFill>
                  <a:schemeClr val="dk1"/>
                </a:solidFill>
              </a:rPr>
              <a:t>συστημικές, δομικές και θεμελιώδεις επιρροές</a:t>
            </a:r>
            <a:r>
              <a:rPr lang="en-US" sz="1700">
                <a:solidFill>
                  <a:schemeClr val="dk1"/>
                </a:solidFill>
              </a:rPr>
              <a:t>, τις οποίες οι εκπαιδευτικοί και οι γονείς μπορούν να επηρεάσουν ελάχιστα. </a:t>
            </a:r>
            <a:endParaRPr sz="1700">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495" name="Google Shape;495;p56"/>
          <p:cNvPicPr preferRelativeResize="0"/>
          <p:nvPr/>
        </p:nvPicPr>
        <p:blipFill rotWithShape="1">
          <a:blip r:embed="rId3">
            <a:alphaModFix/>
          </a:blip>
          <a:srcRect b="0" l="13119" r="0" t="18949"/>
          <a:stretch/>
        </p:blipFill>
        <p:spPr>
          <a:xfrm>
            <a:off x="3453150" y="2806275"/>
            <a:ext cx="5234125" cy="36318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7"/>
          <p:cNvSpPr txBox="1"/>
          <p:nvPr>
            <p:ph type="ctrTitle"/>
          </p:nvPr>
        </p:nvSpPr>
        <p:spPr>
          <a:xfrm>
            <a:off x="2179875" y="1244077"/>
            <a:ext cx="7832400" cy="3293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400"/>
              <a:buFont typeface="Arial"/>
              <a:buNone/>
            </a:pPr>
            <a:r>
              <a:rPr lang="en-US" sz="2400">
                <a:solidFill>
                  <a:schemeClr val="accent1"/>
                </a:solidFill>
              </a:rPr>
              <a:t>3.6 Εσωτερικοί και Εξωτερικοί Παράγοντες του Πλαισίου PERMA-Digital</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just">
              <a:lnSpc>
                <a:spcPct val="90000"/>
              </a:lnSpc>
              <a:spcBef>
                <a:spcPts val="0"/>
              </a:spcBef>
              <a:spcAft>
                <a:spcPts val="0"/>
              </a:spcAft>
              <a:buClr>
                <a:schemeClr val="accent1"/>
              </a:buClr>
              <a:buSzPts val="2400"/>
              <a:buFont typeface="Arial"/>
              <a:buNone/>
            </a:pPr>
            <a:r>
              <a:t/>
            </a:r>
            <a:endParaRPr sz="2400">
              <a:solidFill>
                <a:schemeClr val="accent1"/>
              </a:solidFill>
            </a:endParaRPr>
          </a:p>
          <a:p>
            <a:pPr indent="0" lvl="0" marL="0" rtl="0" algn="ctr">
              <a:lnSpc>
                <a:spcPct val="90000"/>
              </a:lnSpc>
              <a:spcBef>
                <a:spcPts val="0"/>
              </a:spcBef>
              <a:spcAft>
                <a:spcPts val="0"/>
              </a:spcAft>
              <a:buClr>
                <a:schemeClr val="accent2"/>
              </a:buClr>
              <a:buSzPts val="2000"/>
              <a:buFont typeface="Arial"/>
              <a:buNone/>
            </a:pPr>
            <a:r>
              <a:rPr lang="en-US"/>
              <a:t>Συνδέσεις μεταξύ Εξωτερικών και Εσωτερικών Παραγόντων</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06" name="Google Shape;506;p5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3.6 Εσωτερικοί και Εξωτερικοί Παράγοντες του Πλαισίου PERMA-Digital</a:t>
            </a:r>
            <a:endParaRPr/>
          </a:p>
        </p:txBody>
      </p:sp>
      <p:sp>
        <p:nvSpPr>
          <p:cNvPr id="507" name="Google Shape;507;p58"/>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342900" lvl="0" marL="457200" rtl="0" algn="l">
              <a:lnSpc>
                <a:spcPct val="107000"/>
              </a:lnSpc>
              <a:spcBef>
                <a:spcPts val="0"/>
              </a:spcBef>
              <a:spcAft>
                <a:spcPts val="0"/>
              </a:spcAft>
              <a:buClr>
                <a:schemeClr val="accent2"/>
              </a:buClr>
              <a:buSzPts val="1800"/>
              <a:buAutoNum type="arabicPeriod"/>
            </a:pPr>
            <a:r>
              <a:rPr b="1" lang="en-US">
                <a:solidFill>
                  <a:schemeClr val="accent2"/>
                </a:solidFill>
              </a:rPr>
              <a:t>Πρόγραμμα Σπουδών</a:t>
            </a:r>
            <a:endParaRPr b="1">
              <a:solidFill>
                <a:schemeClr val="accent2"/>
              </a:solidFill>
            </a:endParaRPr>
          </a:p>
          <a:p>
            <a:pPr indent="0" lvl="0" marL="0" rtl="0" algn="l">
              <a:lnSpc>
                <a:spcPct val="107000"/>
              </a:lnSpc>
              <a:spcBef>
                <a:spcPts val="1200"/>
              </a:spcBef>
              <a:spcAft>
                <a:spcPts val="0"/>
              </a:spcAft>
              <a:buSzPts val="1800"/>
              <a:buNone/>
            </a:pPr>
            <a:r>
              <a:rPr lang="en-US" sz="1600">
                <a:solidFill>
                  <a:schemeClr val="dk1"/>
                </a:solidFill>
              </a:rPr>
              <a:t>Η συχνότητα και ο σκοπός χρήσης της τεχνολογίας επηρεάζουν την προσοχή, την κινητοποίηση και την ισορροπία των μαθητών/-τριών. Ένα άρτια σχεδιασμένο πρόγραμμα σπουδών συνδυάζει την ψηφιακή και τη μη ψηφιακή μάθηση, ώστε οι μαθήτριες/-τριες να παραμένουν αφοσιωμένοι/-νες χωρίς υπερβολική χρήση της τεχνολογίας.</a:t>
            </a:r>
            <a:br>
              <a:rPr b="1" lang="en-US" sz="1600">
                <a:solidFill>
                  <a:schemeClr val="dk1"/>
                </a:solidFill>
              </a:rPr>
            </a:br>
            <a:endParaRPr sz="16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600">
                <a:solidFill>
                  <a:schemeClr val="dk1"/>
                </a:solidFill>
              </a:rPr>
              <a:t>Σύνδεση με το PERMA: </a:t>
            </a:r>
            <a:r>
              <a:rPr lang="en-US" sz="1600">
                <a:solidFill>
                  <a:schemeClr val="dk1"/>
                </a:solidFill>
              </a:rPr>
              <a:t>Δέσμευση, Νόημα</a:t>
            </a:r>
            <a:endParaRPr sz="16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600">
                <a:solidFill>
                  <a:schemeClr val="dk1"/>
                </a:solidFill>
              </a:rPr>
              <a:t>Σύνδεση με το DigComp: </a:t>
            </a:r>
            <a:r>
              <a:rPr lang="en-US" sz="1600">
                <a:solidFill>
                  <a:schemeClr val="dk1"/>
                </a:solidFill>
              </a:rPr>
              <a:t>Σκόπιμη, Δομημένη Χρήση της Ψηφιακής Τεχνολογίας</a:t>
            </a:r>
            <a:endParaRPr sz="16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600">
                <a:solidFill>
                  <a:schemeClr val="dk1"/>
                </a:solidFill>
              </a:rPr>
              <a:t>Σύνδεση με το LifeComp: </a:t>
            </a:r>
            <a:r>
              <a:rPr lang="en-US" sz="1600">
                <a:solidFill>
                  <a:schemeClr val="dk1"/>
                </a:solidFill>
              </a:rPr>
              <a:t>Διαχείριση της Mάθησης</a:t>
            </a:r>
            <a:endParaRPr sz="1600">
              <a:solidFill>
                <a:schemeClr val="dk1"/>
              </a:solidFill>
            </a:endParaRPr>
          </a:p>
          <a:p>
            <a:pPr indent="0" lvl="0" marL="0" rtl="0" algn="l">
              <a:lnSpc>
                <a:spcPct val="107000"/>
              </a:lnSpc>
              <a:spcBef>
                <a:spcPts val="1200"/>
              </a:spcBef>
              <a:spcAft>
                <a:spcPts val="0"/>
              </a:spcAft>
              <a:buSzPts val="1800"/>
              <a:buNone/>
            </a:pPr>
            <a:r>
              <a:t/>
            </a:r>
            <a:endParaRPr b="1" sz="1900">
              <a:solidFill>
                <a:schemeClr val="dk1"/>
              </a:solidFill>
            </a:endParaRPr>
          </a:p>
          <a:p>
            <a:pPr indent="0" lvl="0" marL="0" rtl="0" algn="l">
              <a:lnSpc>
                <a:spcPct val="107000"/>
              </a:lnSpc>
              <a:spcBef>
                <a:spcPts val="1200"/>
              </a:spcBef>
              <a:spcAft>
                <a:spcPts val="0"/>
              </a:spcAft>
              <a:buSzPts val="1800"/>
              <a:buNone/>
            </a:pPr>
            <a:r>
              <a:t/>
            </a:r>
            <a:endParaRPr b="1" sz="1900">
              <a:solidFill>
                <a:schemeClr val="dk1"/>
              </a:solidFill>
            </a:endParaRPr>
          </a:p>
          <a:p>
            <a:pPr indent="0" lvl="0" marL="0" rtl="0" algn="l">
              <a:lnSpc>
                <a:spcPct val="90000"/>
              </a:lnSpc>
              <a:spcBef>
                <a:spcPts val="1200"/>
              </a:spcBef>
              <a:spcAft>
                <a:spcPts val="0"/>
              </a:spcAft>
              <a:buClr>
                <a:schemeClr val="dk2"/>
              </a:buClr>
              <a:buSzPts val="1800"/>
              <a:buNone/>
            </a:pPr>
            <a:r>
              <a:t/>
            </a:r>
            <a:endParaRPr sz="1900"/>
          </a:p>
          <a:p>
            <a:pPr indent="0" lvl="0" marL="0" rtl="0" algn="l">
              <a:lnSpc>
                <a:spcPct val="90000"/>
              </a:lnSpc>
              <a:spcBef>
                <a:spcPts val="0"/>
              </a:spcBef>
              <a:spcAft>
                <a:spcPts val="0"/>
              </a:spcAft>
              <a:buClr>
                <a:schemeClr val="dk2"/>
              </a:buClr>
              <a:buSzPts val="1800"/>
              <a:buNone/>
            </a:pPr>
            <a:r>
              <a:t/>
            </a:r>
            <a:endParaRPr sz="1900"/>
          </a:p>
        </p:txBody>
      </p:sp>
      <p:sp>
        <p:nvSpPr>
          <p:cNvPr id="508" name="Google Shape;508;p58"/>
          <p:cNvSpPr/>
          <p:nvPr/>
        </p:nvSpPr>
        <p:spPr>
          <a:xfrm>
            <a:off x="962526" y="3930125"/>
            <a:ext cx="10372949" cy="282185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700"/>
              <a:buFont typeface="Arial"/>
              <a:buNone/>
            </a:pPr>
            <a:r>
              <a:rPr b="1" i="0" lang="en-US" sz="1700" u="none" cap="none" strike="noStrike">
                <a:solidFill>
                  <a:schemeClr val="dk1"/>
                </a:solidFill>
                <a:latin typeface="Arial"/>
                <a:ea typeface="Arial"/>
                <a:cs typeface="Arial"/>
                <a:sym typeface="Arial"/>
              </a:rPr>
              <a:t>Τι να κάνετε</a:t>
            </a:r>
            <a:endParaRPr b="0" i="0" sz="17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Όταν το πρόγραμμα σπουδών σας εναλλάσσει πρακτικές ασκήσεις, συζητήσεις και ψηφιακές δραστηριότητες, οι μαθήτριες/-τριες παραμένουν σε εγρήγορση και αποφεύγουν την κόπωση. Κατανοούν γιατί χρησιμοποιούνται τα ψηφιακά εργαλεία και πώς κάθε άσκηση συνδέεται με τους μαθησιακούς στόχους, γεγονός που αυξάνει τη Δέσμευση και την αίσθηση του Νοήματος.</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600" u="none" cap="none" strike="noStrike">
                <a:solidFill>
                  <a:schemeClr val="dk1"/>
                </a:solidFill>
                <a:latin typeface="Arial"/>
                <a:ea typeface="Arial"/>
                <a:cs typeface="Arial"/>
                <a:sym typeface="Arial"/>
              </a:rPr>
              <a:t>Ενσωματώστε την ψηφιακή ευημερία σε όλα τα μαθήματα, όχι μόνο στις ΤΠΕ ή την Αγωγή Υγείας</a:t>
            </a:r>
            <a:endParaRPr b="0" i="0" sz="1600" u="none" cap="none" strike="noStrike">
              <a:solidFill>
                <a:schemeClr val="dk1"/>
              </a:solidFill>
              <a:latin typeface="Arial"/>
              <a:ea typeface="Arial"/>
              <a:cs typeface="Arial"/>
              <a:sym typeface="Arial"/>
            </a:endParaRPr>
          </a:p>
          <a:p>
            <a:pPr indent="-336550" lvl="0" marL="457200" marR="0" rtl="0" algn="l">
              <a:lnSpc>
                <a:spcPct val="100000"/>
              </a:lnSpc>
              <a:spcBef>
                <a:spcPts val="0"/>
              </a:spcBef>
              <a:spcAft>
                <a:spcPts val="0"/>
              </a:spcAft>
              <a:buClr>
                <a:schemeClr val="dk1"/>
              </a:buClr>
              <a:buSzPts val="1700"/>
              <a:buFont typeface="Arial"/>
              <a:buChar char="●"/>
            </a:pPr>
            <a:r>
              <a:rPr b="0" i="0" lang="en-US" sz="1600" u="none" cap="none" strike="noStrike">
                <a:solidFill>
                  <a:schemeClr val="dk1"/>
                </a:solidFill>
                <a:latin typeface="Arial"/>
                <a:ea typeface="Arial"/>
                <a:cs typeface="Arial"/>
                <a:sym typeface="Arial"/>
              </a:rPr>
              <a:t>Ευθυγραμμίστε τα εθνικά προγράμματα σπουδών με πλαίσια της ΕΕ, όπως το DigComp, το LifeComp και το PERMA, για να διασφαλίσετε ότι αντιμετωπίζονται οι συναισθηματικές και κοινωνικές διαστάσεις.</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14" name="Google Shape;514;p5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515" name="Google Shape;515;p59"/>
          <p:cNvSpPr txBox="1"/>
          <p:nvPr>
            <p:ph idx="2" type="body"/>
          </p:nvPr>
        </p:nvSpPr>
        <p:spPr>
          <a:xfrm>
            <a:off x="97975" y="1316750"/>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2. Πολιτική</a:t>
            </a:r>
            <a:r>
              <a:rPr b="1" lang="en-US">
                <a:solidFill>
                  <a:schemeClr val="dk1"/>
                </a:solidFill>
              </a:rPr>
              <a:t> </a:t>
            </a:r>
            <a:endParaRPr b="1">
              <a:solidFill>
                <a:schemeClr val="dk1"/>
              </a:solidFill>
            </a:endParaRPr>
          </a:p>
          <a:p>
            <a:pPr indent="0" lvl="0" marL="0" rtl="0" algn="l">
              <a:lnSpc>
                <a:spcPct val="107000"/>
              </a:lnSpc>
              <a:spcBef>
                <a:spcPts val="1200"/>
              </a:spcBef>
              <a:spcAft>
                <a:spcPts val="0"/>
              </a:spcAft>
              <a:buSzPts val="1800"/>
              <a:buNone/>
            </a:pPr>
            <a:r>
              <a:rPr lang="en-US" sz="1500">
                <a:solidFill>
                  <a:schemeClr val="dk1"/>
                </a:solidFill>
              </a:rPr>
              <a:t>Οι ψηφιακές πολιτικές, οι ρουτίνες, οι κανόνες και οι προσδοκίες ενός σχολείου διαμορφώνουν τον τρόπο με τον οποίο συμπεριφέρονται οι μαθήτριες/-τριες στο διαδίκτυο αλλά και εκτός διαδικτύου. </a:t>
            </a:r>
            <a:endParaRPr sz="1500">
              <a:solidFill>
                <a:schemeClr val="dk1"/>
              </a:solidFill>
            </a:endParaRPr>
          </a:p>
          <a:p>
            <a:pPr indent="0" lvl="0" marL="0" rtl="0" algn="l">
              <a:lnSpc>
                <a:spcPct val="107000"/>
              </a:lnSpc>
              <a:spcBef>
                <a:spcPts val="1200"/>
              </a:spcBef>
              <a:spcAft>
                <a:spcPts val="0"/>
              </a:spcAft>
              <a:buSzPts val="1800"/>
              <a:buNone/>
            </a:pPr>
            <a:r>
              <a:rPr b="1" lang="en-US" sz="1500">
                <a:solidFill>
                  <a:schemeClr val="dk1"/>
                </a:solidFill>
              </a:rPr>
              <a:t>Οι σαφείς οδηγίες καθιστούν τη χρήση της ψηφιακής τεχνολογίας προβλέψιμη και ασφαλή για τους/τις μαθήτριες/-τριες.</a:t>
            </a:r>
            <a:r>
              <a:rPr lang="en-US" sz="1500">
                <a:solidFill>
                  <a:schemeClr val="dk1"/>
                </a:solidFill>
              </a:rPr>
              <a:t> Όταν το σχολείο θέτει συνεπείς προσδοκίες, η τάξη σας είναι πιο ήρεμη, οι μαθήτριες/-τριες μεταβαίνουν πιο εύκολα από τη μία εργασία στην άλλη και η ψηφιακή τους συμπεριφορά χαρακτηρίζεται από μεγαλύτερο σεβασμό.</a:t>
            </a:r>
            <a:endParaRPr sz="15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500">
                <a:solidFill>
                  <a:schemeClr val="dk1"/>
                </a:solidFill>
              </a:rPr>
              <a:t>Σύνδεση με το PERMA: </a:t>
            </a:r>
            <a:r>
              <a:rPr lang="en-US" sz="1500">
                <a:solidFill>
                  <a:schemeClr val="dk1"/>
                </a:solidFill>
              </a:rPr>
              <a:t>Θετικά Συναισθήματα, Σχέσεις, Επίτευγμα</a:t>
            </a:r>
            <a:endParaRPr sz="15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500">
                <a:solidFill>
                  <a:schemeClr val="dk1"/>
                </a:solidFill>
              </a:rPr>
              <a:t>Σύνδεση με το DigComp: </a:t>
            </a:r>
            <a:r>
              <a:rPr lang="en-US" sz="1500">
                <a:solidFill>
                  <a:schemeClr val="dk1"/>
                </a:solidFill>
              </a:rPr>
              <a:t>Ασφαλής Ψηφιακή Συμπεριφορά</a:t>
            </a:r>
            <a:endParaRPr sz="15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500">
                <a:solidFill>
                  <a:schemeClr val="dk1"/>
                </a:solidFill>
              </a:rPr>
              <a:t>Σύνδεση με το LifeComp: </a:t>
            </a:r>
            <a:r>
              <a:rPr lang="en-US" sz="1500">
                <a:solidFill>
                  <a:schemeClr val="dk1"/>
                </a:solidFill>
              </a:rPr>
              <a:t>Αυτορρύθμιση</a:t>
            </a:r>
            <a:endParaRPr sz="1500">
              <a:solidFill>
                <a:schemeClr val="dk1"/>
              </a:solidFill>
            </a:endParaRPr>
          </a:p>
          <a:p>
            <a:pPr indent="0" lvl="0" marL="0" rtl="0" algn="l">
              <a:lnSpc>
                <a:spcPct val="90000"/>
              </a:lnSpc>
              <a:spcBef>
                <a:spcPts val="1200"/>
              </a:spcBef>
              <a:spcAft>
                <a:spcPts val="0"/>
              </a:spcAft>
              <a:buClr>
                <a:schemeClr val="dk2"/>
              </a:buClr>
              <a:buSzPts val="1800"/>
              <a:buNone/>
            </a:pPr>
            <a:r>
              <a:t/>
            </a:r>
            <a:endParaRPr b="1" sz="1600">
              <a:solidFill>
                <a:schemeClr val="accent2"/>
              </a:solidFill>
            </a:endParaRPr>
          </a:p>
        </p:txBody>
      </p:sp>
      <p:sp>
        <p:nvSpPr>
          <p:cNvPr id="516" name="Google Shape;516;p59"/>
          <p:cNvSpPr/>
          <p:nvPr/>
        </p:nvSpPr>
        <p:spPr>
          <a:xfrm>
            <a:off x="1192775" y="4182900"/>
            <a:ext cx="10142700" cy="25692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Τι να κάνετε</a:t>
            </a:r>
            <a:endParaRPr b="1" i="0" sz="16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Όταν το σχολείο σας εφαρμόζει έναν απλό κανόνα, όπως «μεταβάσεις χωρίς συσκευές», οι μαθήτριες/-τριες μεταβαίνουν από το ένα μάθημα στο άλλο με λιγότερους περισπασμούς. Είναι πιο συγκεντρωμένοι/-νες και λιγότερο καταβεβλημένοι/-νες, γεγονός που βελτιώνει τη διάθεσή τους (Θετικά Συναισθήματα), μειώνει τις περιττές συγκρούσεις (Σχέσεις) και τους/τις βοηθά να ξεκινήσουν τις εργασίες με μεγαλύτερη αυτοπεποίθηση (Επίτευγμα).</a:t>
            </a:r>
            <a:endParaRPr b="0" i="0" sz="1400" u="none" cap="none" strike="noStrike">
              <a:solidFill>
                <a:schemeClr val="dk1"/>
              </a:solidFill>
              <a:latin typeface="Arial"/>
              <a:ea typeface="Arial"/>
              <a:cs typeface="Arial"/>
              <a:sym typeface="Arial"/>
            </a:endParaRPr>
          </a:p>
          <a:p>
            <a:pPr indent="-330200" lvl="0" marL="457200" marR="0" rtl="0" algn="l">
              <a:lnSpc>
                <a:spcPct val="100000"/>
              </a:lnSpc>
              <a:spcBef>
                <a:spcPts val="1200"/>
              </a:spcBef>
              <a:spcAft>
                <a:spcPts val="0"/>
              </a:spcAft>
              <a:buClr>
                <a:srgbClr val="000000"/>
              </a:buClr>
              <a:buSzPts val="1600"/>
              <a:buFont typeface="Arial"/>
              <a:buChar char="●"/>
            </a:pPr>
            <a:r>
              <a:rPr b="0" i="0" lang="en-US" sz="1400" u="none" cap="none" strike="noStrike">
                <a:solidFill>
                  <a:srgbClr val="000000"/>
                </a:solidFill>
                <a:latin typeface="Arial"/>
                <a:ea typeface="Arial"/>
                <a:cs typeface="Arial"/>
                <a:sym typeface="Arial"/>
              </a:rPr>
              <a:t>Αποφύγετε τις απλοϊκές απαγορεύσεις των ψηφιακών εργαλείων. Αντ' αυτού, προωθήστε την υπεύθυνη και ενημερωμένη ψηφιακή συμμετοχή.</a:t>
            </a:r>
            <a:endParaRPr b="0" i="0" sz="14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400" u="none" cap="none" strike="noStrike">
                <a:solidFill>
                  <a:srgbClr val="000000"/>
                </a:solidFill>
                <a:latin typeface="Arial"/>
                <a:ea typeface="Arial"/>
                <a:cs typeface="Arial"/>
                <a:sym typeface="Arial"/>
              </a:rPr>
              <a:t>Υποστηρίξτε τον στρατηγικό σχεδιασμό για να ξεπεράσετε την αντίσταση στην καινοτομία και να εξασφαλίσετε τη συνεπή εφαρμογή σε όλα τα σχολεία.</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22" name="Google Shape;522;p6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523" name="Google Shape;523;p60"/>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3. Υποδομές </a:t>
            </a:r>
            <a:endParaRPr b="1">
              <a:solidFill>
                <a:schemeClr val="accent2"/>
              </a:solidFill>
            </a:endParaRPr>
          </a:p>
          <a:p>
            <a:pPr indent="0" lvl="0" marL="0" rtl="0" algn="l">
              <a:lnSpc>
                <a:spcPct val="107000"/>
              </a:lnSpc>
              <a:spcBef>
                <a:spcPts val="1200"/>
              </a:spcBef>
              <a:spcAft>
                <a:spcPts val="0"/>
              </a:spcAft>
              <a:buSzPts val="1800"/>
              <a:buNone/>
            </a:pPr>
            <a:r>
              <a:rPr lang="en-US" sz="1600">
                <a:solidFill>
                  <a:schemeClr val="dk1"/>
                </a:solidFill>
              </a:rPr>
              <a:t>Η πρόσβαση σε συσκευές, η σταθερότητα του διαδικτύου και η ποιότητα των πλατφορμών επηρεάζουν τον βαθμό αυτοπεποίθησης και επιτυχίας που αισθάνονται οι μαθήτριες/-τριες όταν εργάζονται ψηφιακά. Όταν η πρόσβαση είναι αξιόπιστη και δίκαιη, οι μαθήτριες/-τριες συμμετέχουν με μεγαλύτερη αυτοπεποίθηση και αισθάνονται λιγότερο άγχος κατά τη διάρκεια των ψηφιακών εργασιών.</a:t>
            </a:r>
            <a:endParaRPr sz="16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600">
                <a:solidFill>
                  <a:schemeClr val="dk1"/>
                </a:solidFill>
              </a:rPr>
              <a:t>Σύνδεση με το PERMA: </a:t>
            </a:r>
            <a:r>
              <a:rPr lang="en-US" sz="1600">
                <a:solidFill>
                  <a:schemeClr val="dk1"/>
                </a:solidFill>
              </a:rPr>
              <a:t>Δέσμευση, Επίτευγμα </a:t>
            </a:r>
            <a:endParaRPr sz="16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600">
                <a:solidFill>
                  <a:schemeClr val="dk1"/>
                </a:solidFill>
              </a:rPr>
              <a:t>Σύνδεση με το DigComp: </a:t>
            </a:r>
            <a:r>
              <a:rPr lang="en-US" sz="1600">
                <a:solidFill>
                  <a:schemeClr val="dk1"/>
                </a:solidFill>
              </a:rPr>
              <a:t>Αυτοπεποίθηση στην Ψηφιακή Συμμετοχή</a:t>
            </a:r>
            <a:endParaRPr sz="16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600">
                <a:solidFill>
                  <a:schemeClr val="dk1"/>
                </a:solidFill>
              </a:rPr>
              <a:t>Σύνδεση με το LifeComp: </a:t>
            </a:r>
            <a:r>
              <a:rPr lang="en-US" sz="1600">
                <a:solidFill>
                  <a:schemeClr val="dk1"/>
                </a:solidFill>
              </a:rPr>
              <a:t>Προώθηση της Ευημερίας</a:t>
            </a:r>
            <a:endParaRPr sz="16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24" name="Google Shape;524;p60"/>
          <p:cNvSpPr/>
          <p:nvPr/>
        </p:nvSpPr>
        <p:spPr>
          <a:xfrm>
            <a:off x="1192775" y="4110350"/>
            <a:ext cx="10142700" cy="25227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Τι να κάνετε</a:t>
            </a:r>
            <a:endParaRPr b="0" i="0" sz="18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Όταν το σχολείο παρέχει σταθερό Wi-Fi και κοινόχρηστες συσκευές, οι μαθήτριες/-τριες μπορούν να συμμετέχουν σε ψηφιακές εργασίες χωρίς άγχος. Αυτό αυξάνει τη συμμετοχή και δίνει σε όλους/-λες τους/τις μαθήτριες/-τριες μια δίκαιη ευκαιρία να επιτύχουν.</a:t>
            </a:r>
            <a:endParaRPr b="0" i="0" sz="1600" u="none" cap="none" strike="noStrike">
              <a:solidFill>
                <a:schemeClr val="dk1"/>
              </a:solidFill>
              <a:latin typeface="Arial"/>
              <a:ea typeface="Arial"/>
              <a:cs typeface="Arial"/>
              <a:sym typeface="Arial"/>
            </a:endParaRPr>
          </a:p>
          <a:p>
            <a:pPr indent="-342900" lvl="0" marL="457200" marR="0" rtl="0" algn="l">
              <a:lnSpc>
                <a:spcPct val="100000"/>
              </a:lnSpc>
              <a:spcBef>
                <a:spcPts val="120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Δώστε προτεραιότητα στην ανάπτυξη ικανοτήτων έναντι της παροχής υλικού εστιάζοντας στις ικανότητες των εκπαιδευτικών και στα συστήματα υποστήριξης</a:t>
            </a:r>
            <a:endParaRPr b="0" i="0" sz="16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Εξασφαλίστε ασφαλείς πλατφόρμες και ηθική χρήση της Τεχνητής Νοημοσύνης, με σαφείς πολιτικές σχετικά με την προστασία των δεδομένων και την παρακολούθηση του χρόνου χρήσης των οθονών.</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1: Η Σημασία της Ευημερίας και της Ψηφιακής Ευημερίας</a:t>
            </a:r>
            <a:endParaRPr sz="3000"/>
          </a:p>
        </p:txBody>
      </p:sp>
      <p:sp>
        <p:nvSpPr>
          <p:cNvPr id="96" name="Google Shape;96;p7"/>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1.2 Τι είναι η «Ψηφιακή Ευημερία»;</a:t>
            </a:r>
            <a:endParaRPr/>
          </a:p>
        </p:txBody>
      </p:sp>
      <p:sp>
        <p:nvSpPr>
          <p:cNvPr id="97" name="Google Shape;97;p7"/>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solidFill>
                  <a:srgbClr val="000000"/>
                </a:solidFill>
                <a:latin typeface="Calibri"/>
                <a:ea typeface="Calibri"/>
                <a:cs typeface="Calibri"/>
                <a:sym typeface="Calibri"/>
              </a:rPr>
              <a:t>Τα βασικά χαρακτηριστικά της ψηφιακής ευημερίας είναι τα εξής:</a:t>
            </a:r>
            <a:endParaRPr>
              <a:solidFill>
                <a:srgbClr val="000000"/>
              </a:solidFill>
              <a:latin typeface="Calibri"/>
              <a:ea typeface="Calibri"/>
              <a:cs typeface="Calibri"/>
              <a:sym typeface="Calibri"/>
            </a:endParaRPr>
          </a:p>
          <a:p>
            <a:pPr indent="0" lvl="0" marL="0" rtl="0" algn="l">
              <a:lnSpc>
                <a:spcPct val="107000"/>
              </a:lnSpc>
              <a:spcBef>
                <a:spcPts val="1200"/>
              </a:spcBef>
              <a:spcAft>
                <a:spcPts val="0"/>
              </a:spcAft>
              <a:buSzPts val="1800"/>
              <a:buNone/>
            </a:pPr>
            <a:r>
              <a:t/>
            </a:r>
            <a:endParaRPr>
              <a:solidFill>
                <a:schemeClr val="dk1"/>
              </a:solidFill>
              <a:latin typeface="Calibri"/>
              <a:ea typeface="Calibri"/>
              <a:cs typeface="Calibri"/>
              <a:sym typeface="Calibri"/>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pic>
        <p:nvPicPr>
          <p:cNvPr id="98" name="Google Shape;98;p7"/>
          <p:cNvPicPr preferRelativeResize="0"/>
          <p:nvPr/>
        </p:nvPicPr>
        <p:blipFill rotWithShape="1">
          <a:blip r:embed="rId3">
            <a:alphaModFix/>
          </a:blip>
          <a:srcRect b="0" l="0" r="0" t="0"/>
          <a:stretch/>
        </p:blipFill>
        <p:spPr>
          <a:xfrm>
            <a:off x="4486275" y="2590988"/>
            <a:ext cx="714375" cy="581025"/>
          </a:xfrm>
          <a:prstGeom prst="rect">
            <a:avLst/>
          </a:prstGeom>
          <a:noFill/>
          <a:ln>
            <a:noFill/>
          </a:ln>
        </p:spPr>
      </p:pic>
      <p:pic>
        <p:nvPicPr>
          <p:cNvPr id="99" name="Google Shape;99;p7"/>
          <p:cNvPicPr preferRelativeResize="0"/>
          <p:nvPr/>
        </p:nvPicPr>
        <p:blipFill rotWithShape="1">
          <a:blip r:embed="rId4">
            <a:alphaModFix/>
          </a:blip>
          <a:srcRect b="0" l="0" r="0" t="0"/>
          <a:stretch/>
        </p:blipFill>
        <p:spPr>
          <a:xfrm>
            <a:off x="7644125" y="2633850"/>
            <a:ext cx="523875" cy="495300"/>
          </a:xfrm>
          <a:prstGeom prst="rect">
            <a:avLst/>
          </a:prstGeom>
          <a:noFill/>
          <a:ln>
            <a:noFill/>
          </a:ln>
        </p:spPr>
      </p:pic>
      <p:pic>
        <p:nvPicPr>
          <p:cNvPr id="100" name="Google Shape;100;p7"/>
          <p:cNvPicPr preferRelativeResize="0"/>
          <p:nvPr/>
        </p:nvPicPr>
        <p:blipFill rotWithShape="1">
          <a:blip r:embed="rId5">
            <a:alphaModFix/>
          </a:blip>
          <a:srcRect b="0" l="0" r="0" t="0"/>
          <a:stretch/>
        </p:blipFill>
        <p:spPr>
          <a:xfrm>
            <a:off x="4552950" y="4357475"/>
            <a:ext cx="581025" cy="504825"/>
          </a:xfrm>
          <a:prstGeom prst="rect">
            <a:avLst/>
          </a:prstGeom>
          <a:noFill/>
          <a:ln>
            <a:noFill/>
          </a:ln>
        </p:spPr>
      </p:pic>
      <p:pic>
        <p:nvPicPr>
          <p:cNvPr id="101" name="Google Shape;101;p7"/>
          <p:cNvPicPr preferRelativeResize="0"/>
          <p:nvPr/>
        </p:nvPicPr>
        <p:blipFill rotWithShape="1">
          <a:blip r:embed="rId6">
            <a:alphaModFix/>
          </a:blip>
          <a:srcRect b="0" l="0" r="0" t="0"/>
          <a:stretch/>
        </p:blipFill>
        <p:spPr>
          <a:xfrm>
            <a:off x="7739375" y="4357475"/>
            <a:ext cx="333375" cy="457200"/>
          </a:xfrm>
          <a:prstGeom prst="rect">
            <a:avLst/>
          </a:prstGeom>
          <a:noFill/>
          <a:ln>
            <a:noFill/>
          </a:ln>
        </p:spPr>
      </p:pic>
      <p:graphicFrame>
        <p:nvGraphicFramePr>
          <p:cNvPr id="102" name="Google Shape;102;p7"/>
          <p:cNvGraphicFramePr/>
          <p:nvPr/>
        </p:nvGraphicFramePr>
        <p:xfrm>
          <a:off x="2669992" y="2152575"/>
          <a:ext cx="3000000" cy="3000000"/>
        </p:xfrm>
        <a:graphic>
          <a:graphicData uri="http://schemas.openxmlformats.org/drawingml/2006/table">
            <a:tbl>
              <a:tblPr>
                <a:noFill/>
                <a:tableStyleId>{879957A3-A533-4EB9-9A1B-1B700A6D82C9}</a:tableStyleId>
              </a:tblPr>
              <a:tblGrid>
                <a:gridCol w="4010525"/>
                <a:gridCol w="4041650"/>
              </a:tblGrid>
              <a:tr h="266700">
                <a:tc gridSpan="2">
                  <a:txBody>
                    <a:bodyPr/>
                    <a:lstStyle/>
                    <a:p>
                      <a:pPr indent="0" lvl="0" marL="0" marR="0" rtl="0" algn="ctr">
                        <a:lnSpc>
                          <a:spcPct val="100000"/>
                        </a:lnSpc>
                        <a:spcBef>
                          <a:spcPts val="0"/>
                        </a:spcBef>
                        <a:spcAft>
                          <a:spcPts val="0"/>
                        </a:spcAft>
                        <a:buClr>
                          <a:srgbClr val="000000"/>
                        </a:buClr>
                        <a:buSzPts val="1700"/>
                        <a:buFont typeface="Arial"/>
                        <a:buNone/>
                      </a:pPr>
                      <a:r>
                        <a:rPr lang="en-US" sz="1700" u="none" cap="none" strike="noStrike">
                          <a:solidFill>
                            <a:srgbClr val="080301"/>
                          </a:solidFill>
                        </a:rPr>
                        <a:t>ΣΧΗΜΑ: ΒΑΣΙΚΑ ΧΑΡΑΚΤΗΡΙΣΤΙΚΑ</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r>
              <a:tr h="480575">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t/>
                      </a:r>
                      <a:endParaRPr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59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Ισορροπία</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Ασφάλεια</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937750">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400" u="none" cap="none" strike="noStrike">
                          <a:solidFill>
                            <a:srgbClr val="080301"/>
                          </a:solidFill>
                        </a:rPr>
                        <a:t>Διαχείριση του χρόνου χρήσης οθόνης</a:t>
                      </a:r>
                      <a:endParaRPr sz="14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400" u="none" cap="none" strike="noStrike">
                          <a:solidFill>
                            <a:srgbClr val="080301"/>
                          </a:solidFill>
                        </a:rPr>
                        <a:t>Αποφυγή ψηφιακής κόπωσης</a:t>
                      </a:r>
                      <a:endParaRPr sz="14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400" u="none" cap="none" strike="noStrike">
                          <a:solidFill>
                            <a:srgbClr val="080301"/>
                          </a:solidFill>
                        </a:rPr>
                        <a:t>Προστασία απορρήτου</a:t>
                      </a:r>
                      <a:endParaRPr sz="14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400" u="none" cap="none" strike="noStrike">
                          <a:solidFill>
                            <a:srgbClr val="080301"/>
                          </a:solidFill>
                        </a:rPr>
                        <a:t>Αποφυγή επιβλαβούς περιεχομένου</a:t>
                      </a:r>
                      <a:endParaRPr sz="14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400" u="none" cap="none" strike="noStrike">
                          <a:solidFill>
                            <a:srgbClr val="080301"/>
                          </a:solidFill>
                        </a:rPr>
                        <a:t>Εξασφάλιση συναισθηματικής ασφάλειας στο διαδίκτυο</a:t>
                      </a:r>
                      <a:endParaRPr sz="14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15900">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Σκοπιμότητα</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700"/>
                        <a:buFont typeface="Arial"/>
                        <a:buNone/>
                      </a:pPr>
                      <a:r>
                        <a:rPr b="1" lang="en-US" sz="1700" u="none" cap="none" strike="noStrike">
                          <a:solidFill>
                            <a:srgbClr val="080301"/>
                          </a:solidFill>
                        </a:rPr>
                        <a:t>Ενδυνάμωση</a:t>
                      </a:r>
                      <a:endParaRPr b="1" sz="17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7800">
                <a:tc>
                  <a:txBody>
                    <a:bodyPr/>
                    <a:lstStyle/>
                    <a:p>
                      <a:pPr indent="-336550" lvl="0" marL="457200" marR="0" rtl="0" algn="l">
                        <a:lnSpc>
                          <a:spcPct val="100000"/>
                        </a:lnSpc>
                        <a:spcBef>
                          <a:spcPts val="0"/>
                        </a:spcBef>
                        <a:spcAft>
                          <a:spcPts val="0"/>
                        </a:spcAft>
                        <a:buClr>
                          <a:srgbClr val="080301"/>
                        </a:buClr>
                        <a:buSzPts val="1700"/>
                        <a:buFont typeface="Arial"/>
                        <a:buChar char="●"/>
                      </a:pPr>
                      <a:r>
                        <a:rPr b="0" i="0" lang="en-US" sz="1400" u="none" cap="none" strike="noStrike">
                          <a:solidFill>
                            <a:srgbClr val="080301"/>
                          </a:solidFill>
                          <a:latin typeface="Arial"/>
                          <a:ea typeface="Arial"/>
                          <a:cs typeface="Arial"/>
                          <a:sym typeface="Arial"/>
                        </a:rPr>
                        <a:t>Χρήση της τεχνολογίας για εκμάθηση, σύνδεση και δημιουργία νοήματος αντί για παθητική κατανάλωση</a:t>
                      </a:r>
                      <a:endParaRPr b="0" i="0" sz="1400" u="none" cap="none" strike="noStrike">
                        <a:solidFill>
                          <a:srgbClr val="080301"/>
                        </a:solidFill>
                        <a:latin typeface="Arial"/>
                        <a:ea typeface="Arial"/>
                        <a:cs typeface="Arial"/>
                        <a:sym typeface="Aria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336550" lvl="0" marL="457200" marR="0" rtl="0" algn="l">
                        <a:lnSpc>
                          <a:spcPct val="100000"/>
                        </a:lnSpc>
                        <a:spcBef>
                          <a:spcPts val="0"/>
                        </a:spcBef>
                        <a:spcAft>
                          <a:spcPts val="0"/>
                        </a:spcAft>
                        <a:buClr>
                          <a:srgbClr val="080301"/>
                        </a:buClr>
                        <a:buSzPts val="1700"/>
                        <a:buFont typeface="Arial"/>
                        <a:buChar char="●"/>
                      </a:pPr>
                      <a:r>
                        <a:rPr lang="en-US" sz="1400" u="none" cap="none" strike="noStrike">
                          <a:solidFill>
                            <a:srgbClr val="080301"/>
                          </a:solidFill>
                        </a:rPr>
                        <a:t>Αίσθημα ελέγχου της ψηφιακής χρήσης</a:t>
                      </a:r>
                      <a:endParaRPr sz="1400" u="none" cap="none" strike="noStrike">
                        <a:solidFill>
                          <a:srgbClr val="080301"/>
                        </a:solidFill>
                      </a:endParaRPr>
                    </a:p>
                    <a:p>
                      <a:pPr indent="-336550" lvl="0" marL="457200" marR="0" rtl="0" algn="l">
                        <a:lnSpc>
                          <a:spcPct val="100000"/>
                        </a:lnSpc>
                        <a:spcBef>
                          <a:spcPts val="0"/>
                        </a:spcBef>
                        <a:spcAft>
                          <a:spcPts val="0"/>
                        </a:spcAft>
                        <a:buClr>
                          <a:srgbClr val="080301"/>
                        </a:buClr>
                        <a:buSzPts val="1700"/>
                        <a:buFont typeface="Arial"/>
                        <a:buChar char="●"/>
                      </a:pPr>
                      <a:r>
                        <a:rPr lang="en-US" sz="1400" u="none" cap="none" strike="noStrike">
                          <a:solidFill>
                            <a:srgbClr val="080301"/>
                          </a:solidFill>
                        </a:rPr>
                        <a:t>Ανάπτυξη ψηφιακής ιθαγένειας</a:t>
                      </a:r>
                      <a:endParaRPr sz="1400" u="none" cap="none" strike="noStrike">
                        <a:solidFill>
                          <a:srgbClr val="080301"/>
                        </a:solidFill>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30" name="Google Shape;530;p61"/>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531" name="Google Shape;531;p61"/>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chemeClr val="accent2"/>
                </a:solidFill>
              </a:rPr>
              <a:t>4. Πολιτισμός</a:t>
            </a:r>
            <a:endParaRPr b="1">
              <a:solidFill>
                <a:schemeClr val="accent2"/>
              </a:solidFill>
            </a:endParaRPr>
          </a:p>
          <a:p>
            <a:pPr indent="0" lvl="0" marL="0" rtl="0" algn="l">
              <a:lnSpc>
                <a:spcPct val="107000"/>
              </a:lnSpc>
              <a:spcBef>
                <a:spcPts val="1200"/>
              </a:spcBef>
              <a:spcAft>
                <a:spcPts val="0"/>
              </a:spcAft>
              <a:buSzPts val="1800"/>
              <a:buNone/>
            </a:pPr>
            <a:r>
              <a:rPr lang="en-US" sz="1600">
                <a:solidFill>
                  <a:schemeClr val="dk1"/>
                </a:solidFill>
              </a:rPr>
              <a:t>οι μαθήτριες/-τριες επηρεάζονται από τις τάσεις, τους κανόνες του διαδικτύου και το ευρύτερο περιβάλλον των μέσων ενημέρωσης. Το viral περιεχόμενο, οι influencers και οι προσδοκίες των συνομηλίκων επηρεάζουν τα συναισθήματα, την αυτοεικόνα και τη συμπεριφορά τους.</a:t>
            </a:r>
            <a:endParaRPr sz="16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600">
                <a:solidFill>
                  <a:schemeClr val="dk1"/>
                </a:solidFill>
              </a:rPr>
              <a:t>Σύνδεση με το PERMA:</a:t>
            </a:r>
            <a:r>
              <a:rPr lang="en-US" sz="1600">
                <a:solidFill>
                  <a:schemeClr val="dk1"/>
                </a:solidFill>
              </a:rPr>
              <a:t> Όλα τα στοιχεία (ανάλογα με το πλαίσιο)</a:t>
            </a:r>
            <a:endParaRPr sz="16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600">
                <a:solidFill>
                  <a:schemeClr val="dk1"/>
                </a:solidFill>
              </a:rPr>
              <a:t>Σύνδεση με το LifeComp: </a:t>
            </a:r>
            <a:r>
              <a:rPr lang="en-US" sz="1600">
                <a:solidFill>
                  <a:schemeClr val="dk1"/>
                </a:solidFill>
              </a:rPr>
              <a:t>Κριτική Σκέψη, Ενσυναίσθηση</a:t>
            </a:r>
            <a:endParaRPr sz="16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600">
                <a:solidFill>
                  <a:schemeClr val="dk1"/>
                </a:solidFill>
              </a:rPr>
              <a:t>Σύνδεση με το DigComp: </a:t>
            </a:r>
            <a:r>
              <a:rPr lang="en-US" sz="1600">
                <a:solidFill>
                  <a:schemeClr val="dk1"/>
                </a:solidFill>
              </a:rPr>
              <a:t>Κατανόηση της Διαδικτυακής Συμπεριφοράς, Επίλυση Προβλημάτων</a:t>
            </a:r>
            <a:endParaRPr sz="16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32" name="Google Shape;532;p61"/>
          <p:cNvSpPr/>
          <p:nvPr/>
        </p:nvSpPr>
        <p:spPr>
          <a:xfrm>
            <a:off x="1192775" y="4033100"/>
            <a:ext cx="10142700" cy="2599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Τι να κάνετε</a:t>
            </a:r>
            <a:endParaRPr b="0" i="0" sz="18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Όταν μια viral πρόκληση εξαπλώνεται, οι μαθήτριες/-τριες μπορεί να συγκρίνουν τον εαυτό τους ή να αισθάνονται πίεση να συμμετάσχουν. Η αναγνώριση αυτού του γεγονότος σας βοηθά να συζητήσετε τον συναισθηματικό αντίκτυπο και να τους/τις καθοδηγήσετε σε ασφαλέστερες επιλογές.</a:t>
            </a:r>
            <a:endParaRPr b="0" i="0" sz="1600" u="none" cap="none" strike="noStrike">
              <a:solidFill>
                <a:schemeClr val="dk1"/>
              </a:solidFill>
              <a:latin typeface="Arial"/>
              <a:ea typeface="Arial"/>
              <a:cs typeface="Arial"/>
              <a:sym typeface="Arial"/>
            </a:endParaRPr>
          </a:p>
          <a:p>
            <a:pPr indent="-342900" lvl="0" marL="457200" marR="0" rtl="0" algn="l">
              <a:lnSpc>
                <a:spcPct val="100000"/>
              </a:lnSpc>
              <a:spcBef>
                <a:spcPts val="120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Συνεργαστείτε με μαθητές/-τριες, εκπαιδευτικούς και γονείς για να καθορίσετε κοινά πρότυπα για την υγιή χρήση της τεχνολογίας</a:t>
            </a:r>
            <a:endParaRPr b="0" i="0" sz="16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Δείξτε υγιείς ψηφιακές συνήθειες.</a:t>
            </a:r>
            <a:endParaRPr b="0" i="0" sz="16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US" sz="1600" u="none" cap="none" strike="noStrike">
                <a:solidFill>
                  <a:srgbClr val="000000"/>
                </a:solidFill>
                <a:latin typeface="Arial"/>
                <a:ea typeface="Arial"/>
                <a:cs typeface="Arial"/>
                <a:sym typeface="Arial"/>
              </a:rPr>
              <a:t>Ασχοληθείτε με την καθοδηγούμενη, ασφαλή χρήση της τεχνολογίας. </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38" name="Google Shape;538;p6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US"/>
              <a:t>3.6 Εσωτερικοί και Εξωτερικοί Παράγοντες του Πλαισίου PERMA-Digital</a:t>
            </a:r>
            <a:endParaRPr/>
          </a:p>
        </p:txBody>
      </p:sp>
      <p:sp>
        <p:nvSpPr>
          <p:cNvPr id="539" name="Google Shape;539;p62"/>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rPr b="1" lang="en-US">
                <a:solidFill>
                  <a:srgbClr val="AA87FF"/>
                </a:solidFill>
              </a:rPr>
              <a:t>5. Οικογένεια </a:t>
            </a:r>
            <a:endParaRPr b="1">
              <a:solidFill>
                <a:srgbClr val="AA87FF"/>
              </a:solidFill>
            </a:endParaRPr>
          </a:p>
          <a:p>
            <a:pPr indent="0" lvl="0" marL="0" rtl="0" algn="l">
              <a:lnSpc>
                <a:spcPct val="107000"/>
              </a:lnSpc>
              <a:spcBef>
                <a:spcPts val="1200"/>
              </a:spcBef>
              <a:spcAft>
                <a:spcPts val="0"/>
              </a:spcAft>
              <a:buSzPts val="1800"/>
              <a:buNone/>
            </a:pPr>
            <a:r>
              <a:rPr lang="en-US" sz="1500">
                <a:solidFill>
                  <a:schemeClr val="dk1"/>
                </a:solidFill>
              </a:rPr>
              <a:t>Οι οικογενειακές συνήθειες επηρεάζουν τον ύπνο, την επικοινωνία, την κινητοποίηση και τη συναισθηματική σταθερότητα.</a:t>
            </a:r>
            <a:endParaRPr sz="1500">
              <a:solidFill>
                <a:schemeClr val="dk1"/>
              </a:solidFill>
            </a:endParaRPr>
          </a:p>
          <a:p>
            <a:pPr indent="0" lvl="0" marL="0" rtl="0" algn="l">
              <a:lnSpc>
                <a:spcPct val="107000"/>
              </a:lnSpc>
              <a:spcBef>
                <a:spcPts val="1200"/>
              </a:spcBef>
              <a:spcAft>
                <a:spcPts val="0"/>
              </a:spcAft>
              <a:buSzPts val="1800"/>
              <a:buNone/>
            </a:pPr>
            <a:r>
              <a:rPr lang="en-US" sz="1500">
                <a:solidFill>
                  <a:schemeClr val="dk1"/>
                </a:solidFill>
              </a:rPr>
              <a:t>Ακόμη και οι αυστηρές ρουτίνες στην τάξη δεν μπορούν πάντα να αντισταθμίσουν τις ανθυγιεινές συνήθειες στο σπίτι. Οι μαθήτριες/-τριες που ξενυχτούν στο διαδίκτυο δυσκολεύονται να συγκεντρωθούν, να διαχειριστούν τα συναισθήματά τους και να συμμετάσχουν σε ομαδικές εργασίες.</a:t>
            </a:r>
            <a:endParaRPr sz="1500">
              <a:solidFill>
                <a:schemeClr val="dk1"/>
              </a:solidFill>
            </a:endParaRPr>
          </a:p>
          <a:p>
            <a:pPr indent="-336550" lvl="0" marL="457200" rtl="0" algn="l">
              <a:lnSpc>
                <a:spcPct val="107000"/>
              </a:lnSpc>
              <a:spcBef>
                <a:spcPts val="1200"/>
              </a:spcBef>
              <a:spcAft>
                <a:spcPts val="0"/>
              </a:spcAft>
              <a:buClr>
                <a:schemeClr val="dk1"/>
              </a:buClr>
              <a:buSzPts val="1700"/>
              <a:buFont typeface="Calibri"/>
              <a:buChar char="●"/>
            </a:pPr>
            <a:r>
              <a:rPr b="1" lang="en-US" sz="1500">
                <a:solidFill>
                  <a:schemeClr val="dk1"/>
                </a:solidFill>
              </a:rPr>
              <a:t>Σύνδεση με το PERMA: </a:t>
            </a:r>
            <a:r>
              <a:rPr lang="en-US" sz="1500">
                <a:solidFill>
                  <a:schemeClr val="dk1"/>
                </a:solidFill>
              </a:rPr>
              <a:t>Θετικά Συναισθήματα, Σχέσεις</a:t>
            </a:r>
            <a:endParaRPr sz="15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500">
                <a:solidFill>
                  <a:schemeClr val="dk1"/>
                </a:solidFill>
              </a:rPr>
              <a:t>Σύνδεση με το LifeComp: </a:t>
            </a:r>
            <a:r>
              <a:rPr lang="en-US" sz="1500">
                <a:solidFill>
                  <a:schemeClr val="dk1"/>
                </a:solidFill>
              </a:rPr>
              <a:t>Ευημερία, Ευελιξία</a:t>
            </a:r>
            <a:endParaRPr sz="1500">
              <a:solidFill>
                <a:schemeClr val="dk1"/>
              </a:solidFill>
            </a:endParaRPr>
          </a:p>
          <a:p>
            <a:pPr indent="-336550" lvl="0" marL="457200" rtl="0" algn="l">
              <a:lnSpc>
                <a:spcPct val="107000"/>
              </a:lnSpc>
              <a:spcBef>
                <a:spcPts val="0"/>
              </a:spcBef>
              <a:spcAft>
                <a:spcPts val="0"/>
              </a:spcAft>
              <a:buClr>
                <a:schemeClr val="dk1"/>
              </a:buClr>
              <a:buSzPts val="1700"/>
              <a:buFont typeface="Calibri"/>
              <a:buChar char="●"/>
            </a:pPr>
            <a:r>
              <a:rPr b="1" lang="en-US" sz="1500">
                <a:solidFill>
                  <a:schemeClr val="dk1"/>
                </a:solidFill>
              </a:rPr>
              <a:t>Σύνδεση με το DigComp: </a:t>
            </a:r>
            <a:r>
              <a:rPr lang="en-US" sz="1500">
                <a:solidFill>
                  <a:schemeClr val="dk1"/>
                </a:solidFill>
              </a:rPr>
              <a:t>Ασφαλείς και Ισορροπημένες Ψηφιακές Συνήθειες</a:t>
            </a:r>
            <a:endParaRPr sz="15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sp>
        <p:nvSpPr>
          <p:cNvPr id="540" name="Google Shape;540;p62"/>
          <p:cNvSpPr/>
          <p:nvPr/>
        </p:nvSpPr>
        <p:spPr>
          <a:xfrm>
            <a:off x="1192775" y="4007375"/>
            <a:ext cx="10142700" cy="26256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7000"/>
              </a:lnSpc>
              <a:spcBef>
                <a:spcPts val="140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Τι να κάνετε</a:t>
            </a:r>
            <a:endParaRPr b="0" i="0" sz="16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Clr>
                <a:srgbClr val="000000"/>
              </a:buClr>
              <a:buSzPts val="1500"/>
              <a:buFont typeface="Arial"/>
              <a:buNone/>
            </a:pPr>
            <a:r>
              <a:rPr b="0" i="0" lang="en-US" sz="1500" u="none" cap="none" strike="noStrike">
                <a:solidFill>
                  <a:schemeClr val="dk1"/>
                </a:solidFill>
                <a:latin typeface="Arial"/>
                <a:ea typeface="Arial"/>
                <a:cs typeface="Arial"/>
                <a:sym typeface="Arial"/>
              </a:rPr>
              <a:t>Όταν το σχολείο σας ορίσει σαφείς κανόνες σχετικά με την υπεύθυνη χρήση της ψηφιακής τεχνολογίας, θα πρέπει να ενημερώσετε τις οικογένειες ώστε να εφαρμόσουν τους ίδιους κανόνες στο σπίτι. </a:t>
            </a:r>
            <a:endParaRPr b="0" i="0" sz="1500" u="none" cap="none" strike="noStrike">
              <a:solidFill>
                <a:schemeClr val="dk1"/>
              </a:solidFill>
              <a:latin typeface="Arial"/>
              <a:ea typeface="Arial"/>
              <a:cs typeface="Arial"/>
              <a:sym typeface="Arial"/>
            </a:endParaRPr>
          </a:p>
          <a:p>
            <a:pPr indent="0" lvl="0" marL="0" marR="0" rtl="0" algn="l">
              <a:lnSpc>
                <a:spcPct val="107000"/>
              </a:lnSpc>
              <a:spcBef>
                <a:spcPts val="1200"/>
              </a:spcBef>
              <a:spcAft>
                <a:spcPts val="0"/>
              </a:spcAft>
              <a:buNone/>
            </a:pPr>
            <a:r>
              <a:rPr b="0" i="0" lang="en-US" sz="1500" u="none" cap="none" strike="noStrike">
                <a:solidFill>
                  <a:schemeClr val="dk1"/>
                </a:solidFill>
                <a:latin typeface="Arial"/>
                <a:ea typeface="Arial"/>
                <a:cs typeface="Arial"/>
                <a:sym typeface="Arial"/>
              </a:rPr>
              <a:t>Με αυτόν τον τρόπο, το σχολείο και οι οικογένειες των μαθητών/-τριών θα εφαρμόζουν τους ίδιους κανόνες για την υπεύθυνη χρήση των ψηφιακών μέσων. Αυτό θα αυξήσει τα Θετικά Συναισθήματα και θα βελτιώσει τις Σχέσεις</a:t>
            </a:r>
            <a:r>
              <a:rPr b="0" i="0" lang="en-US" sz="1500" u="none" cap="none" strike="noStrike">
                <a:solidFill>
                  <a:srgbClr val="000000"/>
                </a:solidFill>
                <a:latin typeface="Arial"/>
                <a:ea typeface="Arial"/>
                <a:cs typeface="Arial"/>
                <a:sym typeface="Arial"/>
              </a:rPr>
              <a:t>.</a:t>
            </a:r>
            <a:endParaRPr b="0" i="0" sz="1500" u="none" cap="none" strike="noStrike">
              <a:solidFill>
                <a:schemeClr val="dk1"/>
              </a:solidFill>
              <a:latin typeface="Arial"/>
              <a:ea typeface="Arial"/>
              <a:cs typeface="Arial"/>
              <a:sym typeface="Arial"/>
            </a:endParaRPr>
          </a:p>
          <a:p>
            <a:pPr indent="-330200" lvl="0" marL="457200" marR="0" rtl="0" algn="l">
              <a:lnSpc>
                <a:spcPct val="100000"/>
              </a:lnSpc>
              <a:spcBef>
                <a:spcPts val="1200"/>
              </a:spcBef>
              <a:spcAft>
                <a:spcPts val="0"/>
              </a:spcAft>
              <a:buClr>
                <a:srgbClr val="000000"/>
              </a:buClr>
              <a:buSzPts val="1600"/>
              <a:buFont typeface="Arial"/>
              <a:buChar char="●"/>
            </a:pPr>
            <a:r>
              <a:rPr b="0" i="0" lang="en-US" sz="1500" u="none" cap="none" strike="noStrike">
                <a:solidFill>
                  <a:srgbClr val="000000"/>
                </a:solidFill>
                <a:latin typeface="Arial"/>
                <a:ea typeface="Arial"/>
                <a:cs typeface="Arial"/>
                <a:sym typeface="Arial"/>
              </a:rPr>
              <a:t>Διοργανώστε εργαστήρια και διαδικτυακά σεμινάρια σχετικά με το ψηφιακό άγχος, τον χρόνο στην οθόνη και την ασφάλεια στο διαδίκτυο</a:t>
            </a:r>
            <a:endParaRPr b="0" i="0" sz="15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500" u="none" cap="none" strike="noStrike">
                <a:solidFill>
                  <a:srgbClr val="000000"/>
                </a:solidFill>
                <a:latin typeface="Arial"/>
                <a:ea typeface="Arial"/>
                <a:cs typeface="Arial"/>
                <a:sym typeface="Arial"/>
              </a:rPr>
              <a:t>Καθορίστε κοινούς κανόνες μεταξύ σχολείου και σπιτιού για την υπεύθυνη χρήση των ψηφιακών μέσων.</a:t>
            </a:r>
            <a:endParaRPr b="0" i="0" sz="15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US" sz="1500" u="none" cap="none" strike="noStrike">
                <a:solidFill>
                  <a:srgbClr val="000000"/>
                </a:solidFill>
                <a:latin typeface="Arial"/>
                <a:ea typeface="Arial"/>
                <a:cs typeface="Arial"/>
                <a:sym typeface="Arial"/>
              </a:rPr>
              <a:t>Δώστε πρακτικές συμβουλές για τον καθορισμό ορίων και την προώθηση της αυτορρύθμισης στο σπίτι.</a:t>
            </a:r>
            <a:endParaRPr b="1" i="0" sz="1500" u="none" cap="none" strike="noStrike">
              <a:solidFill>
                <a:schemeClr val="accent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1" i="0" sz="1700" u="none" cap="none" strike="noStrik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46" name="Google Shape;546;p63"/>
          <p:cNvSpPr txBox="1"/>
          <p:nvPr>
            <p:ph idx="1" type="body"/>
          </p:nvPr>
        </p:nvSpPr>
        <p:spPr>
          <a:xfrm>
            <a:off x="97957" y="111562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Δραστηριότητα 1 - Συνθέτοντας τα Μοντέλα PERMA, DigComp και LifeComp στο Μοντέλο PERMA-Digital</a:t>
            </a:r>
            <a:endParaRPr/>
          </a:p>
        </p:txBody>
      </p:sp>
      <p:sp>
        <p:nvSpPr>
          <p:cNvPr id="547" name="Google Shape;547;p63"/>
          <p:cNvSpPr txBox="1"/>
          <p:nvPr>
            <p:ph idx="2" type="body"/>
          </p:nvPr>
        </p:nvSpPr>
        <p:spPr>
          <a:xfrm>
            <a:off x="97975" y="1666421"/>
            <a:ext cx="11944500" cy="5085553"/>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t/>
            </a:r>
            <a:endParaRPr sz="1700">
              <a:solidFill>
                <a:schemeClr val="dk1"/>
              </a:solidFill>
            </a:endParaRPr>
          </a:p>
          <a:p>
            <a:pPr indent="0" lvl="0" marL="0" rtl="0" algn="l">
              <a:lnSpc>
                <a:spcPct val="90000"/>
              </a:lnSpc>
              <a:spcBef>
                <a:spcPts val="1200"/>
              </a:spcBef>
              <a:spcAft>
                <a:spcPts val="0"/>
              </a:spcAft>
              <a:buClr>
                <a:schemeClr val="dk2"/>
              </a:buClr>
              <a:buSzPts val="1800"/>
              <a:buNone/>
            </a:pPr>
            <a:r>
              <a:t/>
            </a:r>
            <a:endParaRPr b="1" sz="1700">
              <a:solidFill>
                <a:schemeClr val="accent2"/>
              </a:solidFill>
            </a:endParaRPr>
          </a:p>
        </p:txBody>
      </p:sp>
      <p:graphicFrame>
        <p:nvGraphicFramePr>
          <p:cNvPr id="548" name="Google Shape;548;p63"/>
          <p:cNvGraphicFramePr/>
          <p:nvPr/>
        </p:nvGraphicFramePr>
        <p:xfrm>
          <a:off x="1956450" y="1984588"/>
          <a:ext cx="3000000" cy="3000000"/>
        </p:xfrm>
        <a:graphic>
          <a:graphicData uri="http://schemas.openxmlformats.org/drawingml/2006/table">
            <a:tbl>
              <a:tblPr bandRow="1">
                <a:noFill/>
                <a:tableStyleId>{E2086914-CB74-480C-AD77-AAE3596D6FA0}</a:tableStyleId>
              </a:tblPr>
              <a:tblGrid>
                <a:gridCol w="1815725"/>
                <a:gridCol w="3134975"/>
                <a:gridCol w="3276825"/>
              </a:tblGrid>
              <a:tr h="716475">
                <a:tc gridSpan="3">
                  <a:txBody>
                    <a:bodyPr/>
                    <a:lstStyle/>
                    <a:p>
                      <a:pPr indent="0" lvl="0" marL="89999" marR="0" rtl="0" algn="ctr">
                        <a:lnSpc>
                          <a:spcPct val="100000"/>
                        </a:lnSpc>
                        <a:spcBef>
                          <a:spcPts val="0"/>
                        </a:spcBef>
                        <a:spcAft>
                          <a:spcPts val="0"/>
                        </a:spcAft>
                        <a:buClr>
                          <a:srgbClr val="000000"/>
                        </a:buClr>
                        <a:buSzPts val="1800"/>
                        <a:buFont typeface="Arial"/>
                        <a:buNone/>
                      </a:pPr>
                      <a:r>
                        <a:rPr b="1" lang="en-US" sz="1800" u="none" cap="none" strike="noStrike">
                          <a:solidFill>
                            <a:srgbClr val="080301"/>
                          </a:solidFill>
                          <a:latin typeface="Calibri"/>
                          <a:ea typeface="Calibri"/>
                          <a:cs typeface="Calibri"/>
                          <a:sym typeface="Calibri"/>
                        </a:rPr>
                        <a:t>ΠΙΝΑΚΑΣ: Συνθέτοντας το PERMA-Digital</a:t>
                      </a:r>
                      <a:endParaRPr b="1"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r>
              <a:tr h="636375">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Στοιχείο PERMA</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Σύνδεση με το DigComp</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c>
                  <a:txBody>
                    <a:bodyPr/>
                    <a:lstStyle/>
                    <a:p>
                      <a:pPr indent="0" lvl="0" marL="89999" marR="0" rtl="0" algn="l">
                        <a:lnSpc>
                          <a:spcPct val="100000"/>
                        </a:lnSpc>
                        <a:spcBef>
                          <a:spcPts val="0"/>
                        </a:spcBef>
                        <a:spcAft>
                          <a:spcPts val="0"/>
                        </a:spcAft>
                        <a:buClr>
                          <a:srgbClr val="000000"/>
                        </a:buClr>
                        <a:buSzPts val="2000"/>
                        <a:buFont typeface="Arial"/>
                        <a:buNone/>
                      </a:pPr>
                      <a:r>
                        <a:rPr b="1" lang="en-US" sz="2000" u="none" cap="none" strike="noStrike">
                          <a:solidFill>
                            <a:srgbClr val="080301"/>
                          </a:solidFill>
                          <a:latin typeface="Calibri"/>
                          <a:ea typeface="Calibri"/>
                          <a:cs typeface="Calibri"/>
                          <a:sym typeface="Calibri"/>
                        </a:rPr>
                        <a:t>Σύνδεση με το LifeComp</a:t>
                      </a:r>
                      <a:endParaRPr b="1" sz="20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DD6F1"/>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Θετικά Συναισθήματα</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Ασφάλεια στους ψηφιακούς χώρους</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Συναισθηματική αυτορρύθμιση, ανθεκτικότητα</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Δέσμευση</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Επίλυση προβλημάτων, δημιουργία περιεχομένου</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Διαχείριση της μάθησης, νοοτροπία ανάπτυξης</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EEF9"/>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Σχέσεις</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Επικοινωνία και συνεργασία</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Ενσυναίσθηση, ομαδική εργασία</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Νόημα</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Γραμματισμός δεδομένων για τεκμηριωμένες αποφάσεις</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Σκοπός, αναστοχασμός, δια βίου μάθηση</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EF6FC"/>
                    </a:solidFill>
                  </a:tcPr>
                </a:tc>
              </a:tr>
              <a:tr h="578525">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Επίτευγμα</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Ψηφιακά έργα και κατάκτηση δεξιοτήτων</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89999" marR="0" rtl="0" algn="l">
                        <a:lnSpc>
                          <a:spcPct val="100000"/>
                        </a:lnSpc>
                        <a:spcBef>
                          <a:spcPts val="0"/>
                        </a:spcBef>
                        <a:spcAft>
                          <a:spcPts val="0"/>
                        </a:spcAft>
                        <a:buClr>
                          <a:srgbClr val="000000"/>
                        </a:buClr>
                        <a:buSzPts val="1800"/>
                        <a:buFont typeface="Arial"/>
                        <a:buNone/>
                      </a:pPr>
                      <a:r>
                        <a:rPr lang="en-US" sz="1800" u="none" cap="none" strike="noStrike">
                          <a:solidFill>
                            <a:srgbClr val="080301"/>
                          </a:solidFill>
                          <a:latin typeface="Calibri"/>
                          <a:ea typeface="Calibri"/>
                          <a:cs typeface="Calibri"/>
                          <a:sym typeface="Calibri"/>
                        </a:rPr>
                        <a:t>Καθορισμός στόχων, επιμονή, προσαρμοστικότητα</a:t>
                      </a:r>
                      <a:endParaRPr sz="1800" u="none" cap="none" strike="noStrike">
                        <a:solidFill>
                          <a:srgbClr val="080301"/>
                        </a:solidFill>
                        <a:latin typeface="Calibri"/>
                        <a:ea typeface="Calibri"/>
                        <a:cs typeface="Calibri"/>
                        <a:sym typeface="Calibri"/>
                      </a:endParaRPr>
                    </a:p>
                  </a:txBody>
                  <a:tcPr marT="9525" marB="9525" marR="9525" marL="95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54" name="Google Shape;554;p64"/>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Δραστηριότητα 1 - Συνθέτοντας τα Μοντέλα PERMA, DigComp και LifeComp στο Μοντέλο PERMA-Digital</a:t>
            </a:r>
            <a:endParaRPr/>
          </a:p>
        </p:txBody>
      </p:sp>
      <p:sp>
        <p:nvSpPr>
          <p:cNvPr id="555" name="Google Shape;555;p64"/>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t/>
            </a:r>
            <a:endParaRPr>
              <a:solidFill>
                <a:srgbClr val="000000"/>
              </a:solidFill>
            </a:endParaRPr>
          </a:p>
          <a:p>
            <a:pPr indent="0" lvl="0" marL="0" rtl="0" algn="l">
              <a:lnSpc>
                <a:spcPct val="107000"/>
              </a:lnSpc>
              <a:spcBef>
                <a:spcPts val="800"/>
              </a:spcBef>
              <a:spcAft>
                <a:spcPts val="0"/>
              </a:spcAft>
              <a:buSzPts val="1800"/>
              <a:buNone/>
            </a:pPr>
            <a:r>
              <a:rPr lang="en-US">
                <a:solidFill>
                  <a:srgbClr val="000000"/>
                </a:solidFill>
              </a:rPr>
              <a:t>Σκεφτείτε για λίγο:</a:t>
            </a:r>
            <a:endParaRPr>
              <a:solidFill>
                <a:srgbClr val="000000"/>
              </a:solidFill>
            </a:endParaRPr>
          </a:p>
          <a:p>
            <a:pPr indent="-342900" lvl="0" marL="457200" rtl="0" algn="l">
              <a:lnSpc>
                <a:spcPct val="100000"/>
              </a:lnSpc>
              <a:spcBef>
                <a:spcPts val="800"/>
              </a:spcBef>
              <a:spcAft>
                <a:spcPts val="0"/>
              </a:spcAft>
              <a:buClr>
                <a:srgbClr val="AA87FF"/>
              </a:buClr>
              <a:buSzPts val="1800"/>
              <a:buChar char="●"/>
            </a:pPr>
            <a:r>
              <a:rPr lang="en-US">
                <a:solidFill>
                  <a:srgbClr val="000000"/>
                </a:solidFill>
              </a:rPr>
              <a:t>Ποιο στοιχείο του PERMA θεωρείτε ότι υποστηρίζεται περισσότερο από το DigComp; Ποιο από το LifeComp;</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Ποιο στοιχείο του PERMA θεωρείτε πιο εύκολο να συνδέσετε με το DigComp και το LifeComp;</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Ποιο στοιχείο ήταν πιο δύσκολο να ενσωματωθεί και γιατί;</a:t>
            </a:r>
            <a:endParaRPr>
              <a:solidFill>
                <a:srgbClr val="AA87FF"/>
              </a:solidFill>
            </a:endParaRPr>
          </a:p>
          <a:p>
            <a:pPr indent="-342900" lvl="0" marL="457200" rtl="0" algn="l">
              <a:lnSpc>
                <a:spcPct val="100000"/>
              </a:lnSpc>
              <a:spcBef>
                <a:spcPts val="0"/>
              </a:spcBef>
              <a:spcAft>
                <a:spcPts val="0"/>
              </a:spcAft>
              <a:buClr>
                <a:srgbClr val="AA87FF"/>
              </a:buClr>
              <a:buSzPts val="1800"/>
              <a:buChar char="●"/>
            </a:pPr>
            <a:r>
              <a:rPr lang="en-US">
                <a:solidFill>
                  <a:srgbClr val="000000"/>
                </a:solidFill>
              </a:rPr>
              <a:t>Πώς αυτή η σύνθεση σας δίνει μια πιο ολοκληρωμένη εικόνα της ψηφιακής ευημερίας;</a:t>
            </a:r>
            <a:endParaRPr>
              <a:solidFill>
                <a:srgbClr val="AA87FF"/>
              </a:solidFill>
            </a:endParaRPr>
          </a:p>
        </p:txBody>
      </p:sp>
      <p:pic>
        <p:nvPicPr>
          <p:cNvPr descr="working and thinking brain line icon vector illustration (Provided by Getty Images)" id="556" name="Google Shape;556;p64"/>
          <p:cNvPicPr preferRelativeResize="0"/>
          <p:nvPr/>
        </p:nvPicPr>
        <p:blipFill rotWithShape="1">
          <a:blip r:embed="rId3">
            <a:alphaModFix/>
          </a:blip>
          <a:srcRect b="0" l="0" r="0" t="0"/>
          <a:stretch/>
        </p:blipFill>
        <p:spPr>
          <a:xfrm>
            <a:off x="5216675" y="1599900"/>
            <a:ext cx="1829100" cy="18291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6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62" name="Google Shape;562;p65"/>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Δραστηριότητα 2 - Κατανόηση των Εσωτερικών και Εξωτερικών Παραγόντων του Πλαισίου PERMA-Digital</a:t>
            </a:r>
            <a:endParaRPr/>
          </a:p>
        </p:txBody>
      </p:sp>
      <p:sp>
        <p:nvSpPr>
          <p:cNvPr id="563" name="Google Shape;563;p65"/>
          <p:cNvSpPr txBox="1"/>
          <p:nvPr>
            <p:ph idx="2" type="body"/>
          </p:nvPr>
        </p:nvSpPr>
        <p:spPr>
          <a:xfrm>
            <a:off x="123750" y="16943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rgbClr val="000000"/>
                </a:solidFill>
              </a:rPr>
              <a:t>Αυτή η δραστηριότητα θα σας βοηθήσει να συνδέσετε το μοντέλο PERMA-Digital με την πραγματική εμπειρία σας στην τάξη. Συμβάλλει στον γρήγορο αναστοχασμό, την πρακτική συζήτηση και την άμεση μεταφορά στη διδασκαλία.</a:t>
            </a:r>
            <a:endParaRPr>
              <a:solidFill>
                <a:srgbClr val="000000"/>
              </a:solidFill>
            </a:endParaRPr>
          </a:p>
          <a:p>
            <a:pPr indent="0" lvl="0" marL="0" rtl="0" algn="l">
              <a:lnSpc>
                <a:spcPct val="100000"/>
              </a:lnSpc>
              <a:spcBef>
                <a:spcPts val="1200"/>
              </a:spcBef>
              <a:spcAft>
                <a:spcPts val="0"/>
              </a:spcAft>
              <a:buSzPts val="1800"/>
              <a:buNone/>
            </a:pPr>
            <a:r>
              <a:rPr b="1" lang="en-US">
                <a:solidFill>
                  <a:srgbClr val="000000"/>
                </a:solidFill>
              </a:rPr>
              <a:t>Βήμα 1ο:</a:t>
            </a:r>
            <a:endParaRPr b="1">
              <a:solidFill>
                <a:srgbClr val="000000"/>
              </a:solidFill>
            </a:endParaRPr>
          </a:p>
          <a:p>
            <a:pPr indent="0" lvl="0" marL="0" rtl="0" algn="l">
              <a:lnSpc>
                <a:spcPct val="107000"/>
              </a:lnSpc>
              <a:spcBef>
                <a:spcPts val="1200"/>
              </a:spcBef>
              <a:spcAft>
                <a:spcPts val="0"/>
              </a:spcAft>
              <a:buSzPts val="1800"/>
              <a:buNone/>
            </a:pPr>
            <a:r>
              <a:rPr lang="en-US">
                <a:solidFill>
                  <a:schemeClr val="dk1"/>
                </a:solidFill>
              </a:rPr>
              <a:t>Σκεφτείτε τους/τις δικούς/-κές σας μαθητές/-τριες. </a:t>
            </a:r>
            <a:endParaRPr>
              <a:solidFill>
                <a:schemeClr val="dk1"/>
              </a:solidFill>
            </a:endParaRPr>
          </a:p>
          <a:p>
            <a:pPr indent="0" lvl="0" marL="0" rtl="0" algn="l">
              <a:lnSpc>
                <a:spcPct val="107000"/>
              </a:lnSpc>
              <a:spcBef>
                <a:spcPts val="1200"/>
              </a:spcBef>
              <a:spcAft>
                <a:spcPts val="0"/>
              </a:spcAft>
              <a:buSzPts val="1800"/>
              <a:buNone/>
            </a:pPr>
            <a:r>
              <a:rPr b="1" lang="en-US">
                <a:solidFill>
                  <a:schemeClr val="dk1"/>
                </a:solidFill>
              </a:rPr>
              <a:t>Σημειώστε τρεις (3) εξωτερικούς παράγοντες </a:t>
            </a:r>
            <a:r>
              <a:rPr lang="en-US">
                <a:solidFill>
                  <a:schemeClr val="dk1"/>
                </a:solidFill>
              </a:rPr>
              <a:t>που διαμορφώνουν τις ψηφιακές εμπειρίες τους (π.χ. κανόνες χρήσης συσκευών στο σχολείο, ρουτίνες χρήσης οθονών στην οικογένεια, πρόσβαση σε σταθερό internet).</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Ενθαρρύνετε τους/τις συμμετέχοντες/-χουσες να γράψουν σύντομα, συγκεκριμένα παραδείγματα αντί για γενικές δηλώσεις.</a:t>
            </a:r>
            <a:endParaRPr>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Βήμα 2ο:</a:t>
            </a:r>
            <a:endParaRPr b="1">
              <a:solidFill>
                <a:schemeClr val="dk1"/>
              </a:solidFill>
            </a:endParaRPr>
          </a:p>
          <a:p>
            <a:pPr indent="0" lvl="0" marL="0" rtl="0" algn="l">
              <a:lnSpc>
                <a:spcPct val="107000"/>
              </a:lnSpc>
              <a:spcBef>
                <a:spcPts val="1200"/>
              </a:spcBef>
              <a:spcAft>
                <a:spcPts val="1200"/>
              </a:spcAft>
              <a:buSzPts val="1800"/>
              <a:buNone/>
            </a:pPr>
            <a:r>
              <a:rPr lang="en-US">
                <a:solidFill>
                  <a:schemeClr val="dk1"/>
                </a:solidFill>
              </a:rPr>
              <a:t>Αντιστοιχίστε τα τέσσερα (4) σενάρια που ακολουθούν με τους κατάλληλους εσωτερικούς (Στοιχείο PERMA, DigComp και LifeComp) ή εξωτερικούς παράγοντες (Οικογένεια, Πολιτική, Πολιτισμός, Υποδομές, Προγράμματα Σπουδών). Χρησιμοποιήστε το παράδειγμα ως οδηγό:</a:t>
            </a:r>
            <a:endParaRPr>
              <a:solidFill>
                <a:schemeClr val="dk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6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69" name="Google Shape;569;p66"/>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Δραστηριότητα 2 - Κατανόηση των Εσωτερικών και Εξωτερικών Παραγόντων του Πλαισίου PERMA-Digital</a:t>
            </a:r>
            <a:endParaRPr/>
          </a:p>
        </p:txBody>
      </p:sp>
      <p:sp>
        <p:nvSpPr>
          <p:cNvPr id="570" name="Google Shape;570;p66"/>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a:solidFill>
                <a:srgbClr val="000000"/>
              </a:solidFill>
            </a:endParaRPr>
          </a:p>
          <a:p>
            <a:pPr indent="0" lvl="0" marL="0" rtl="0" algn="l">
              <a:lnSpc>
                <a:spcPct val="107000"/>
              </a:lnSpc>
              <a:spcBef>
                <a:spcPts val="1200"/>
              </a:spcBef>
              <a:spcAft>
                <a:spcPts val="0"/>
              </a:spcAft>
              <a:buSzPts val="1800"/>
              <a:buNone/>
            </a:pPr>
            <a:r>
              <a:rPr lang="en-US">
                <a:solidFill>
                  <a:srgbClr val="000000"/>
                </a:solidFill>
              </a:rPr>
              <a:t>Παράδειγμα</a:t>
            </a:r>
            <a:endParaRPr>
              <a:solidFill>
                <a:srgbClr val="000000"/>
              </a:solidFill>
            </a:endParaRPr>
          </a:p>
          <a:p>
            <a:pPr indent="0" lvl="0" marL="0" rtl="0" algn="l">
              <a:lnSpc>
                <a:spcPct val="107000"/>
              </a:lnSpc>
              <a:spcBef>
                <a:spcPts val="1200"/>
              </a:spcBef>
              <a:spcAft>
                <a:spcPts val="1200"/>
              </a:spcAft>
              <a:buSzPts val="1800"/>
              <a:buNone/>
            </a:pPr>
            <a:r>
              <a:t/>
            </a:r>
            <a:endParaRPr>
              <a:solidFill>
                <a:srgbClr val="000000"/>
              </a:solidFill>
            </a:endParaRPr>
          </a:p>
        </p:txBody>
      </p:sp>
      <p:graphicFrame>
        <p:nvGraphicFramePr>
          <p:cNvPr id="571" name="Google Shape;571;p66"/>
          <p:cNvGraphicFramePr/>
          <p:nvPr/>
        </p:nvGraphicFramePr>
        <p:xfrm>
          <a:off x="1748475" y="1663700"/>
          <a:ext cx="3000000" cy="3000000"/>
        </p:xfrm>
        <a:graphic>
          <a:graphicData uri="http://schemas.openxmlformats.org/drawingml/2006/table">
            <a:tbl>
              <a:tblPr>
                <a:noFill/>
                <a:tableStyleId>{879957A3-A533-4EB9-9A1B-1B700A6D82C9}</a:tableStyleId>
              </a:tblPr>
              <a:tblGrid>
                <a:gridCol w="4347525"/>
                <a:gridCol w="2369400"/>
                <a:gridCol w="2393100"/>
              </a:tblGrid>
              <a:tr h="330000">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Σενάριο</a:t>
                      </a:r>
                      <a:endParaRPr b="1"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Εσωτερικοί παράγοντες</a:t>
                      </a:r>
                      <a:endParaRPr b="1"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rPr b="1" lang="en-US" sz="1500" u="none" cap="none" strike="noStrike">
                          <a:solidFill>
                            <a:srgbClr val="080301"/>
                          </a:solidFill>
                          <a:latin typeface="Calibri"/>
                          <a:ea typeface="Calibri"/>
                          <a:cs typeface="Calibri"/>
                          <a:sym typeface="Calibri"/>
                        </a:rPr>
                        <a:t>Εξωτερικοί παράγοντες</a:t>
                      </a:r>
                      <a:endParaRPr b="1" sz="1500" u="none" cap="none" strike="noStrike">
                        <a:solidFill>
                          <a:srgbClr val="080301"/>
                        </a:solidFill>
                        <a:latin typeface="Calibri"/>
                        <a:ea typeface="Calibri"/>
                        <a:cs typeface="Calibri"/>
                        <a:sym typeface="Calibri"/>
                      </a:endParaRPr>
                    </a:p>
                  </a:txBody>
                  <a:tcPr marT="63500" marB="63500" marR="63500" marL="63500"/>
                </a:tc>
              </a:tr>
              <a:tr h="86037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a:t>
                      </a:r>
                      <a:r>
                        <a:rPr b="1" lang="en-US" sz="1500" u="none" cap="none" strike="noStrike">
                          <a:solidFill>
                            <a:srgbClr val="080301"/>
                          </a:solidFill>
                          <a:latin typeface="Calibri"/>
                          <a:ea typeface="Calibri"/>
                          <a:cs typeface="Calibri"/>
                          <a:sym typeface="Calibri"/>
                        </a:rPr>
                        <a:t>Παράδειγμα</a:t>
                      </a:r>
                      <a:r>
                        <a:rPr b="0" lang="en-US" sz="1500" u="none" cap="none" strike="noStrike">
                          <a:solidFill>
                            <a:srgbClr val="080301"/>
                          </a:solidFill>
                          <a:latin typeface="Calibri"/>
                          <a:ea typeface="Calibri"/>
                          <a:cs typeface="Calibri"/>
                          <a:sym typeface="Calibri"/>
                        </a:rPr>
                        <a:t>: </a:t>
                      </a:r>
                      <a:r>
                        <a:rPr lang="en-US" sz="1500" u="none" cap="none" strike="noStrike">
                          <a:solidFill>
                            <a:srgbClr val="080301"/>
                          </a:solidFill>
                          <a:latin typeface="Calibri"/>
                          <a:ea typeface="Calibri"/>
                          <a:cs typeface="Calibri"/>
                          <a:sym typeface="Calibri"/>
                        </a:rPr>
                        <a:t>Οι μαθήτριες/-τριες εκνευρίζονται όταν μια εφαρμογή «κολλάει».</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PERMA: Θετικά Συναισθήματα</a:t>
                      </a:r>
                      <a:br>
                        <a:rPr lang="en-US" sz="1500" u="none" cap="none" strike="noStrike">
                          <a:solidFill>
                            <a:srgbClr val="080301"/>
                          </a:solidFill>
                          <a:latin typeface="Calibri"/>
                          <a:ea typeface="Calibri"/>
                          <a:cs typeface="Calibri"/>
                          <a:sym typeface="Calibri"/>
                        </a:rPr>
                      </a:br>
                      <a:r>
                        <a:rPr lang="en-US" sz="1500" u="none" cap="none" strike="noStrike">
                          <a:solidFill>
                            <a:srgbClr val="080301"/>
                          </a:solidFill>
                          <a:latin typeface="Calibri"/>
                          <a:ea typeface="Calibri"/>
                          <a:cs typeface="Calibri"/>
                          <a:sym typeface="Calibri"/>
                        </a:rPr>
                        <a:t> LifeComp: Αυτορρύθμιση</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718950">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 </a:t>
                      </a:r>
                      <a:r>
                        <a:rPr b="1" lang="en-US" sz="1500" u="none" cap="none" strike="noStrike">
                          <a:solidFill>
                            <a:srgbClr val="080301"/>
                          </a:solidFill>
                          <a:latin typeface="Calibri"/>
                          <a:ea typeface="Calibri"/>
                          <a:cs typeface="Calibri"/>
                          <a:sym typeface="Calibri"/>
                        </a:rPr>
                        <a:t>Παράδειγμα: </a:t>
                      </a:r>
                      <a:r>
                        <a:rPr lang="en-US" sz="1500" u="none" cap="none" strike="noStrike">
                          <a:solidFill>
                            <a:srgbClr val="080301"/>
                          </a:solidFill>
                          <a:latin typeface="Calibri"/>
                          <a:ea typeface="Calibri"/>
                          <a:cs typeface="Calibri"/>
                          <a:sym typeface="Calibri"/>
                        </a:rPr>
                        <a:t>Δεν υπάρχουν συνεπείς κανόνες σχετικά με τη χρήση συσκευών.</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Συνθήκες στο Σχολείο: Σαφείς Ψηφιακές Πολιτικές</a:t>
                      </a:r>
                      <a:endParaRPr sz="1500" u="none" cap="none" strike="noStrike">
                        <a:solidFill>
                          <a:srgbClr val="080301"/>
                        </a:solidFill>
                        <a:latin typeface="Calibri"/>
                        <a:ea typeface="Calibri"/>
                        <a:cs typeface="Calibri"/>
                        <a:sym typeface="Calibri"/>
                      </a:endParaRPr>
                    </a:p>
                  </a:txBody>
                  <a:tcPr marT="63500" marB="63500" marR="63500" marL="63500"/>
                </a:tc>
              </a:tr>
              <a:tr h="74732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Ένας/Μια μαθητής/-τρια είναι αναστατωμένος/-νη, επειδή έλαβε ένα αρνητικό σχόλιο στο διαδικτυακό chat room.</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577500">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Δεν έχουν όλοι/-λες οι μαθήτριες/-τριες πρόσβαση στο διαδίκτυο στο σχολείο και στο σπίτι.</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74732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Οι μαθήτριες/-τριες συνεργάζονται σε μικρές ομάδες σε μια διαδικτυακή πλατφόρμα για να προετοιμάσουν μια ψηφιακή παρουσίαση.</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r h="665475">
                <a:tc>
                  <a:txBody>
                    <a:bodyPr/>
                    <a:lstStyle/>
                    <a:p>
                      <a:pPr indent="0" lvl="0" marL="0" marR="0" rtl="0" algn="l">
                        <a:lnSpc>
                          <a:spcPct val="107000"/>
                        </a:lnSpc>
                        <a:spcBef>
                          <a:spcPts val="0"/>
                        </a:spcBef>
                        <a:spcAft>
                          <a:spcPts val="0"/>
                        </a:spcAft>
                        <a:buClr>
                          <a:srgbClr val="000000"/>
                        </a:buClr>
                        <a:buSzPts val="1500"/>
                        <a:buFont typeface="Arial"/>
                        <a:buNone/>
                      </a:pPr>
                      <a:r>
                        <a:rPr lang="en-US" sz="1500" u="none" cap="none" strike="noStrike">
                          <a:solidFill>
                            <a:srgbClr val="080301"/>
                          </a:solidFill>
                          <a:latin typeface="Calibri"/>
                          <a:ea typeface="Calibri"/>
                          <a:cs typeface="Calibri"/>
                          <a:sym typeface="Calibri"/>
                        </a:rPr>
                        <a:t>Το σχέδιο μαθήματος περιλαμβάνει ψηφιακές και μη ψηφιακές δραστηριότητες.</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c>
                  <a:txBody>
                    <a:bodyPr/>
                    <a:lstStyle/>
                    <a:p>
                      <a:pPr indent="0" lvl="0" marL="0" marR="0" rtl="0" algn="l">
                        <a:lnSpc>
                          <a:spcPct val="107000"/>
                        </a:lnSpc>
                        <a:spcBef>
                          <a:spcPts val="0"/>
                        </a:spcBef>
                        <a:spcAft>
                          <a:spcPts val="0"/>
                        </a:spcAft>
                        <a:buClr>
                          <a:srgbClr val="000000"/>
                        </a:buClr>
                        <a:buSzPts val="1500"/>
                        <a:buFont typeface="Arial"/>
                        <a:buNone/>
                      </a:pPr>
                      <a:r>
                        <a:t/>
                      </a:r>
                      <a:endParaRPr sz="1500" u="none" cap="none" strike="noStrike">
                        <a:solidFill>
                          <a:srgbClr val="080301"/>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2900">
                <a:solidFill>
                  <a:srgbClr val="FFFFFF"/>
                </a:solidFill>
              </a:rPr>
              <a:t>Κεφάλαιο 3: Τα Πλαίσια DigComp και LifeComp και η Σχέση τους με την Ψηφιακή Ευημερία</a:t>
            </a:r>
            <a:endParaRPr sz="2900">
              <a:solidFill>
                <a:srgbClr val="FFFFFF"/>
              </a:solidFill>
            </a:endParaRPr>
          </a:p>
        </p:txBody>
      </p:sp>
      <p:sp>
        <p:nvSpPr>
          <p:cNvPr id="577" name="Google Shape;577;p67"/>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3.7 Δραστηριότητα 2 - Κατανόηση των Εσωτερικών και Εξωτερικών Παραγόντων του Πλαισίου PERMA-Digital</a:t>
            </a:r>
            <a:endParaRPr/>
          </a:p>
        </p:txBody>
      </p:sp>
      <p:sp>
        <p:nvSpPr>
          <p:cNvPr id="578" name="Google Shape;578;p67"/>
          <p:cNvSpPr txBox="1"/>
          <p:nvPr>
            <p:ph idx="2" type="body"/>
          </p:nvPr>
        </p:nvSpPr>
        <p:spPr>
          <a:xfrm>
            <a:off x="97975" y="146267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400"/>
              </a:spcBef>
              <a:spcAft>
                <a:spcPts val="0"/>
              </a:spcAft>
              <a:buSzPts val="1800"/>
              <a:buNone/>
            </a:pPr>
            <a:r>
              <a:t/>
            </a:r>
            <a:endParaRPr b="1">
              <a:solidFill>
                <a:schemeClr val="dk1"/>
              </a:solidFill>
            </a:endParaRPr>
          </a:p>
          <a:p>
            <a:pPr indent="0" lvl="0" marL="0" rtl="0" algn="l">
              <a:lnSpc>
                <a:spcPct val="107000"/>
              </a:lnSpc>
              <a:spcBef>
                <a:spcPts val="1400"/>
              </a:spcBef>
              <a:spcAft>
                <a:spcPts val="0"/>
              </a:spcAft>
              <a:buSzPts val="1800"/>
              <a:buNone/>
            </a:pPr>
            <a:r>
              <a:rPr b="1" lang="en-US">
                <a:solidFill>
                  <a:schemeClr val="dk1"/>
                </a:solidFill>
              </a:rPr>
              <a:t>Βήμα 3ο: </a:t>
            </a:r>
            <a:endParaRPr b="1">
              <a:solidFill>
                <a:schemeClr val="dk1"/>
              </a:solidFill>
            </a:endParaRPr>
          </a:p>
          <a:p>
            <a:pPr indent="0" lvl="0" marL="0" rtl="0" algn="l">
              <a:lnSpc>
                <a:spcPct val="107000"/>
              </a:lnSpc>
              <a:spcBef>
                <a:spcPts val="1400"/>
              </a:spcBef>
              <a:spcAft>
                <a:spcPts val="0"/>
              </a:spcAft>
              <a:buSzPts val="1800"/>
              <a:buNone/>
            </a:pPr>
            <a:r>
              <a:rPr lang="en-US">
                <a:solidFill>
                  <a:schemeClr val="dk1"/>
                </a:solidFill>
              </a:rPr>
              <a:t>Αυτό το βήμα θα σας βοηθήσει να συνειδητοποιήσετε πώς αλληλεπιδρούν οι εσωτερικοί και εξωτερικοί παράγοντες στην πραγματική διδασκαλία. Για κάθε σενάριο, σημειώστε </a:t>
            </a:r>
            <a:r>
              <a:rPr b="1" lang="en-US">
                <a:solidFill>
                  <a:schemeClr val="dk1"/>
                </a:solidFill>
              </a:rPr>
              <a:t>μία αναντιστοιχία ή πρόκληση</a:t>
            </a:r>
            <a:r>
              <a:rPr lang="en-US">
                <a:solidFill>
                  <a:schemeClr val="dk1"/>
                </a:solidFill>
              </a:rPr>
              <a:t>.</a:t>
            </a: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Χρησιμοποιήστε παραδείγματα όπως:</a:t>
            </a:r>
            <a:endParaRPr>
              <a:solidFill>
                <a:schemeClr val="dk1"/>
              </a:solidFill>
            </a:endParaRPr>
          </a:p>
          <a:p>
            <a:pPr indent="0" lvl="0" marL="0" rtl="0" algn="l">
              <a:lnSpc>
                <a:spcPct val="107000"/>
              </a:lnSpc>
              <a:spcBef>
                <a:spcPts val="1200"/>
              </a:spcBef>
              <a:spcAft>
                <a:spcPts val="1200"/>
              </a:spcAft>
              <a:buSzPts val="1800"/>
              <a:buNone/>
            </a:pPr>
            <a:r>
              <a:rPr i="1" lang="en-US">
                <a:solidFill>
                  <a:schemeClr val="dk1"/>
                </a:solidFill>
              </a:rPr>
              <a:t>• «Οι μαθήτριες/-τριες μας έχουν καλή συναισθηματική αυτογνωσία, </a:t>
            </a:r>
            <a:r>
              <a:rPr b="1" i="1" lang="en-US">
                <a:solidFill>
                  <a:schemeClr val="dk1"/>
                </a:solidFill>
              </a:rPr>
              <a:t>αλλά </a:t>
            </a:r>
            <a:r>
              <a:rPr i="1" lang="en-US">
                <a:solidFill>
                  <a:schemeClr val="dk1"/>
                </a:solidFill>
              </a:rPr>
              <a:t>το σχολείο χρησιμοποιεί πάρα πολλές εφαρμογές, με αποτέλεσμα να αισθάνονται ακόμα υπερβολικά επιβαρυμένοι/-νες».</a:t>
            </a:r>
            <a:br>
              <a:rPr i="1" lang="en-US">
                <a:solidFill>
                  <a:schemeClr val="dk1"/>
                </a:solidFill>
              </a:rPr>
            </a:br>
            <a:r>
              <a:rPr i="1" lang="en-US">
                <a:solidFill>
                  <a:schemeClr val="dk1"/>
                </a:solidFill>
              </a:rPr>
              <a:t> • «Οι οικογένειες έχουν καθιερώσει υγιείς ρουτίνες στο σπίτι, </a:t>
            </a:r>
            <a:r>
              <a:rPr b="1" i="1" lang="en-US">
                <a:solidFill>
                  <a:schemeClr val="dk1"/>
                </a:solidFill>
              </a:rPr>
              <a:t>αλλά </a:t>
            </a:r>
            <a:r>
              <a:rPr i="1" lang="en-US">
                <a:solidFill>
                  <a:schemeClr val="dk1"/>
                </a:solidFill>
              </a:rPr>
              <a:t>οι μαθήτριες/-τριες δυσκολεύονται να συγκεντρωθούν κατά τη διάρκεια των ψηφιακών μαθημάτων».</a:t>
            </a:r>
            <a:br>
              <a:rPr i="1" lang="en-US">
                <a:solidFill>
                  <a:schemeClr val="dk1"/>
                </a:solidFill>
              </a:rPr>
            </a:br>
            <a:r>
              <a:rPr i="1" lang="en-US">
                <a:solidFill>
                  <a:schemeClr val="dk1"/>
                </a:solidFill>
              </a:rPr>
              <a:t> • «Έχουμε ισχυρές σχολικές πολιτικές, </a:t>
            </a:r>
            <a:r>
              <a:rPr b="1" i="1" lang="en-US">
                <a:solidFill>
                  <a:schemeClr val="dk1"/>
                </a:solidFill>
              </a:rPr>
              <a:t>αλλά </a:t>
            </a:r>
            <a:r>
              <a:rPr i="1" lang="en-US">
                <a:solidFill>
                  <a:schemeClr val="dk1"/>
                </a:solidFill>
              </a:rPr>
              <a:t>οι μαθήτριες/-τριες δεν έχουν τις δεξιότητες να τις εφαρμόζουν με συνέπεια».</a:t>
            </a:r>
            <a:endParaRPr>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68"/>
          <p:cNvSpPr txBox="1"/>
          <p:nvPr>
            <p:ph type="ctrTitle"/>
          </p:nvPr>
        </p:nvSpPr>
        <p:spPr>
          <a:xfrm>
            <a:off x="2179875" y="1315350"/>
            <a:ext cx="7832400" cy="3059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lang="en-US" sz="2800"/>
              <a:t>Τέλος του Κεφαλαίου 3</a:t>
            </a:r>
            <a:endParaRPr sz="2800"/>
          </a:p>
          <a:p>
            <a:pPr indent="0" lvl="0" marL="0" rtl="0" algn="ctr">
              <a:lnSpc>
                <a:spcPct val="90000"/>
              </a:lnSpc>
              <a:spcBef>
                <a:spcPts val="0"/>
              </a:spcBef>
              <a:spcAft>
                <a:spcPts val="0"/>
              </a:spcAft>
              <a:buClr>
                <a:schemeClr val="dk1"/>
              </a:buClr>
              <a:buSzPts val="2000"/>
              <a:buFont typeface="Arial"/>
              <a:buNone/>
            </a:pPr>
            <a:r>
              <a:t/>
            </a:r>
            <a:endParaRPr sz="2800"/>
          </a:p>
          <a:p>
            <a:pPr indent="0" lvl="0" marL="0" rtl="0" algn="ctr">
              <a:lnSpc>
                <a:spcPct val="90000"/>
              </a:lnSpc>
              <a:spcBef>
                <a:spcPts val="0"/>
              </a:spcBef>
              <a:spcAft>
                <a:spcPts val="0"/>
              </a:spcAft>
              <a:buClr>
                <a:schemeClr val="dk1"/>
              </a:buClr>
              <a:buSzPts val="2000"/>
              <a:buFont typeface="Arial"/>
              <a:buNone/>
            </a:pPr>
            <a:r>
              <a:t/>
            </a:r>
            <a:endParaRPr sz="2800"/>
          </a:p>
          <a:p>
            <a:pPr indent="0" lvl="0" marL="0" rtl="0" algn="ctr">
              <a:lnSpc>
                <a:spcPct val="90000"/>
              </a:lnSpc>
              <a:spcBef>
                <a:spcPts val="0"/>
              </a:spcBef>
              <a:spcAft>
                <a:spcPts val="0"/>
              </a:spcAft>
              <a:buClr>
                <a:schemeClr val="dk1"/>
              </a:buClr>
              <a:buSzPts val="1600"/>
              <a:buFont typeface="Arial"/>
              <a:buNone/>
            </a:pPr>
            <a:r>
              <a:rPr lang="en-US" sz="2800"/>
              <a:t>Εισαγωγή στην Ψηφιακή Ευημερία: τα Πλαίσια PERMA-Digital</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1: Η Σημασία της Ευημερίας και της Ψηφιακής Ευημερίας</a:t>
            </a:r>
            <a:endParaRPr sz="3000"/>
          </a:p>
        </p:txBody>
      </p:sp>
      <p:sp>
        <p:nvSpPr>
          <p:cNvPr id="108" name="Google Shape;108;p8"/>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Η Αναγκαιότητα της Ψηφιακής Ευημερίας στην Εκπαίδευση</a:t>
            </a:r>
            <a:endParaRPr/>
          </a:p>
        </p:txBody>
      </p:sp>
      <p:sp>
        <p:nvSpPr>
          <p:cNvPr id="109" name="Google Shape;109;p8"/>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rPr lang="en-US">
                <a:solidFill>
                  <a:schemeClr val="dk1"/>
                </a:solidFill>
              </a:rPr>
              <a:t>Πρόσφατα ευρήματα του ΠΟΥ (2025), του ΟΟΣΑ (2024) και της Ευρωπαϊκής Επιτροπής (2025) δείχνουν ότι </a:t>
            </a:r>
            <a:r>
              <a:rPr b="1" lang="en-US">
                <a:solidFill>
                  <a:schemeClr val="dk1"/>
                </a:solidFill>
              </a:rPr>
              <a:t>τα ψηφιακά περιβάλλοντα επηρεάζουν σημαντικά την ψυχική υγεία των νέων. </a:t>
            </a:r>
            <a:endParaRPr b="1">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Η αυξανόμενη προβληματική χρήση των social media, το επιβλαβές περιεχόμενο και ο εκφοβισμός στο διαδίκτυο θέτουν τους/τις ευάλωτους/-τες μαθητές/-τριες σε μεγαλύτερο κίνδυνο, ενώ τα στοιχεία του ΟΟΣΑ (2024) δείχνουν ότι το άγχος και ο φόρτος εργασίας των εκπαιδευτικών παραμένουν υψηλά παρά τις τεχνολογικές εξελίξεις. Αυτές οι τάσεις υπογραμμίζουν την ανάγκη </a:t>
            </a:r>
            <a:r>
              <a:rPr b="1" lang="en-US">
                <a:solidFill>
                  <a:schemeClr val="dk1"/>
                </a:solidFill>
              </a:rPr>
              <a:t>τα σχολεία να καθοδηγούν τους/τις μαθήτριες/-τριες προς ασφαλέστερες και πιο ισορροπημένες ψηφιακές συνήθειες και να δημιουργούν υποστηρικτικά περιβάλλοντα μάθησης.</a:t>
            </a:r>
            <a:br>
              <a:rPr lang="en-US">
                <a:solidFill>
                  <a:schemeClr val="dk1"/>
                </a:solidFill>
              </a:rPr>
            </a:br>
            <a:endParaRPr>
              <a:solidFill>
                <a:schemeClr val="dk1"/>
              </a:solidFill>
            </a:endParaRPr>
          </a:p>
          <a:p>
            <a:pPr indent="0" lvl="0" marL="0" rtl="0" algn="l">
              <a:lnSpc>
                <a:spcPct val="107000"/>
              </a:lnSpc>
              <a:spcBef>
                <a:spcPts val="1200"/>
              </a:spcBef>
              <a:spcAft>
                <a:spcPts val="0"/>
              </a:spcAft>
              <a:buSzPts val="1800"/>
              <a:buNone/>
            </a:pPr>
            <a:r>
              <a:rPr lang="en-US">
                <a:solidFill>
                  <a:schemeClr val="dk1"/>
                </a:solidFill>
              </a:rPr>
              <a:t>«Μια κατάσταση σωματικής, γνωστικής, κοινωνικής και συναισθηματικής ικανοποίησης που επιτρέπει στα άτομα να συμμετέχουν θετικά σε όλα τα ψηφιακά περιβάλλοντα μάθησης».</a:t>
            </a:r>
            <a:endParaRPr>
              <a:solidFill>
                <a:schemeClr val="dk1"/>
              </a:solidFill>
            </a:endParaRPr>
          </a:p>
          <a:p>
            <a:pPr indent="0" lvl="0" marL="0" rtl="0" algn="l">
              <a:lnSpc>
                <a:spcPct val="107000"/>
              </a:lnSpc>
              <a:spcBef>
                <a:spcPts val="1200"/>
              </a:spcBef>
              <a:spcAft>
                <a:spcPts val="0"/>
              </a:spcAft>
              <a:buSzPts val="1800"/>
              <a:buNone/>
            </a:pPr>
            <a:r>
              <a:t/>
            </a:r>
            <a:endParaRPr>
              <a:solidFill>
                <a:schemeClr val="dk1"/>
              </a:solidFill>
            </a:endParaRPr>
          </a:p>
          <a:p>
            <a:pPr indent="0" lvl="0" marL="0" rtl="0" algn="ctr">
              <a:lnSpc>
                <a:spcPct val="107000"/>
              </a:lnSpc>
              <a:spcBef>
                <a:spcPts val="1200"/>
              </a:spcBef>
              <a:spcAft>
                <a:spcPts val="0"/>
              </a:spcAft>
              <a:buSzPts val="1800"/>
              <a:buNone/>
            </a:pPr>
            <a:r>
              <a:rPr b="1" lang="en-US" sz="2300">
                <a:solidFill>
                  <a:schemeClr val="dk1"/>
                </a:solidFill>
              </a:rPr>
              <a:t>Με άλλα λόγια, όταν οι μαθήτριες/-τριες και οι εκπαιδευτικοί αισθάνονται ισορροπημένοι/-νες και υποστηριζόμενοι/-νες, έχουν περισσότερη αυτοπεποίθηση, κίνητρα και είναι πιο ανοιχτοί/-χτές σε νέες μαθησιακές εμπειρίες.</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1: Η Σημασία της Ευημερίας και της Ψηφιακής Ευημερίας</a:t>
            </a:r>
            <a:endParaRPr sz="3000"/>
          </a:p>
        </p:txBody>
      </p:sp>
      <p:sp>
        <p:nvSpPr>
          <p:cNvPr id="115" name="Google Shape;115;p9"/>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Η Αναγκαιότητα της Ψηφιακής Ευημερίας στην Εκπαίδευση</a:t>
            </a:r>
            <a:endParaRPr/>
          </a:p>
        </p:txBody>
      </p:sp>
      <p:sp>
        <p:nvSpPr>
          <p:cNvPr id="116" name="Google Shape;116;p9"/>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l">
              <a:lnSpc>
                <a:spcPct val="107000"/>
              </a:lnSpc>
              <a:spcBef>
                <a:spcPts val="1200"/>
              </a:spcBef>
              <a:spcAft>
                <a:spcPts val="0"/>
              </a:spcAft>
              <a:buSzPts val="1800"/>
              <a:buNone/>
            </a:pPr>
            <a:r>
              <a:t/>
            </a:r>
            <a:endParaRPr b="1">
              <a:solidFill>
                <a:schemeClr val="dk1"/>
              </a:solidFill>
            </a:endParaRPr>
          </a:p>
          <a:p>
            <a:pPr indent="0" lvl="0" marL="0" rtl="0" algn="ctr">
              <a:lnSpc>
                <a:spcPct val="107000"/>
              </a:lnSpc>
              <a:spcBef>
                <a:spcPts val="1200"/>
              </a:spcBef>
              <a:spcAft>
                <a:spcPts val="0"/>
              </a:spcAft>
              <a:buSzPts val="1800"/>
              <a:buNone/>
            </a:pPr>
            <a:r>
              <a:rPr b="1" lang="en-US" sz="3800">
                <a:solidFill>
                  <a:schemeClr val="dk1"/>
                </a:solidFill>
              </a:rPr>
              <a:t>Γιατί είναι σημαντική;</a:t>
            </a:r>
            <a:endParaRPr b="1" sz="3800">
              <a:solidFill>
                <a:schemeClr val="dk1"/>
              </a:solidFill>
            </a:endParaRPr>
          </a:p>
          <a:p>
            <a:pPr indent="0" lvl="0" marL="0" rtl="0" algn="l">
              <a:lnSpc>
                <a:spcPct val="90000"/>
              </a:lnSpc>
              <a:spcBef>
                <a:spcPts val="120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sz="3000"/>
              <a:t>Κεφάλαιο 1: Η Σημασία της Ευημερίας και της Ψηφιακής Ευημερίας</a:t>
            </a:r>
            <a:endParaRPr sz="3000"/>
          </a:p>
        </p:txBody>
      </p:sp>
      <p:sp>
        <p:nvSpPr>
          <p:cNvPr id="122" name="Google Shape;122;p1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1"/>
              </a:buClr>
              <a:buSzPts val="2400"/>
              <a:buNone/>
            </a:pPr>
            <a:r>
              <a:rPr lang="en-US"/>
              <a:t>1.3 Η Αναγκαιότητα της Ψηφιακής Ευημερίας στην Εκπαίδευση</a:t>
            </a:r>
            <a:endParaRPr/>
          </a:p>
        </p:txBody>
      </p:sp>
      <p:sp>
        <p:nvSpPr>
          <p:cNvPr id="123" name="Google Shape;123;p1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solidFill>
                <a:srgbClr val="000000"/>
              </a:solidFill>
            </a:endParaRPr>
          </a:p>
          <a:p>
            <a:pPr indent="0" lvl="0" marL="0" rtl="0" algn="l">
              <a:lnSpc>
                <a:spcPct val="100000"/>
              </a:lnSpc>
              <a:spcBef>
                <a:spcPts val="0"/>
              </a:spcBef>
              <a:spcAft>
                <a:spcPts val="0"/>
              </a:spcAft>
              <a:buSzPts val="1800"/>
              <a:buNone/>
            </a:pPr>
            <a:r>
              <a:rPr lang="en-US">
                <a:solidFill>
                  <a:srgbClr val="000000"/>
                </a:solidFill>
              </a:rPr>
              <a:t>Έρευνες δείχνουν τόσο θετικές όσο και αρνητικές συνέπειες:</a:t>
            </a:r>
            <a:endParaRPr>
              <a:solidFill>
                <a:srgbClr val="000000"/>
              </a:solidFill>
            </a:endParaRPr>
          </a:p>
          <a:p>
            <a:pPr indent="0" lvl="0" marL="0" rtl="0" algn="l">
              <a:lnSpc>
                <a:spcPct val="100000"/>
              </a:lnSpc>
              <a:spcBef>
                <a:spcPts val="0"/>
              </a:spcBef>
              <a:spcAft>
                <a:spcPts val="0"/>
              </a:spcAft>
              <a:buSzPts val="1800"/>
              <a:buNone/>
            </a:pPr>
            <a:r>
              <a:t/>
            </a:r>
            <a:endParaRPr>
              <a:solidFill>
                <a:srgbClr val="000000"/>
              </a:solidFill>
            </a:endParaRPr>
          </a:p>
          <a:p>
            <a:pPr indent="-342900" lvl="0" marL="457200" rtl="0" algn="l">
              <a:lnSpc>
                <a:spcPct val="100000"/>
              </a:lnSpc>
              <a:spcBef>
                <a:spcPts val="0"/>
              </a:spcBef>
              <a:spcAft>
                <a:spcPts val="0"/>
              </a:spcAft>
              <a:buClr>
                <a:srgbClr val="AA87FF"/>
              </a:buClr>
              <a:buSzPts val="1800"/>
              <a:buFont typeface="Calibri"/>
              <a:buChar char="●"/>
            </a:pPr>
            <a:r>
              <a:rPr b="1" lang="en-US">
                <a:solidFill>
                  <a:srgbClr val="000000"/>
                </a:solidFill>
              </a:rPr>
              <a:t>Θετικές συνέπειες</a:t>
            </a:r>
            <a:r>
              <a:rPr lang="en-US">
                <a:solidFill>
                  <a:srgbClr val="000000"/>
                </a:solidFill>
              </a:rPr>
              <a:t>: ενισχυμένη συνεργασία, πρόσβαση στη γνώση, ευκαιρίες μάθησης χωρίς αποκλεισμούς, δημιουργική έκφραση.</a:t>
            </a:r>
            <a:endParaRPr>
              <a:solidFill>
                <a:schemeClr val="dk1"/>
              </a:solidFill>
            </a:endParaRPr>
          </a:p>
          <a:p>
            <a:pPr indent="-342900" lvl="0" marL="457200" rtl="0" algn="l">
              <a:lnSpc>
                <a:spcPct val="100000"/>
              </a:lnSpc>
              <a:spcBef>
                <a:spcPts val="0"/>
              </a:spcBef>
              <a:spcAft>
                <a:spcPts val="0"/>
              </a:spcAft>
              <a:buClr>
                <a:srgbClr val="AA87FF"/>
              </a:buClr>
              <a:buSzPts val="1800"/>
              <a:buFont typeface="Calibri"/>
              <a:buChar char="●"/>
            </a:pPr>
            <a:r>
              <a:rPr b="1" lang="en-US">
                <a:solidFill>
                  <a:srgbClr val="000000"/>
                </a:solidFill>
              </a:rPr>
              <a:t>Αρνητικές συνέπειες</a:t>
            </a:r>
            <a:r>
              <a:rPr lang="en-US">
                <a:solidFill>
                  <a:srgbClr val="000000"/>
                </a:solidFill>
              </a:rPr>
              <a:t>: κόπωση από την οθόνη, διαδικτυακός εκφοβισμός, μειωμένη ικανότητα συγκέντρωσης, κοινωνική σύγκριση, διαταραχές ύπνου.</a:t>
            </a:r>
            <a:endParaRPr>
              <a:solidFill>
                <a:schemeClr val="dk1"/>
              </a:solidFill>
            </a:endParaRPr>
          </a:p>
          <a:p>
            <a:pPr indent="0" lvl="0" marL="0" rtl="0" algn="l">
              <a:lnSpc>
                <a:spcPct val="100000"/>
              </a:lnSpc>
              <a:spcBef>
                <a:spcPts val="0"/>
              </a:spcBef>
              <a:spcAft>
                <a:spcPts val="0"/>
              </a:spcAft>
              <a:buSzPts val="1800"/>
              <a:buNone/>
            </a:pPr>
            <a:r>
              <a:t/>
            </a:r>
            <a:endParaRPr>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t/>
            </a:r>
            <a:endParaRPr sz="2100">
              <a:solidFill>
                <a:srgbClr val="000000"/>
              </a:solidFill>
            </a:endParaRPr>
          </a:p>
          <a:p>
            <a:pPr indent="0" lvl="0" marL="0" rtl="0" algn="ctr">
              <a:lnSpc>
                <a:spcPct val="100000"/>
              </a:lnSpc>
              <a:spcBef>
                <a:spcPts val="0"/>
              </a:spcBef>
              <a:spcAft>
                <a:spcPts val="0"/>
              </a:spcAft>
              <a:buSzPts val="1800"/>
              <a:buNone/>
            </a:pPr>
            <a:r>
              <a:rPr b="1" lang="en-US" sz="2500">
                <a:solidFill>
                  <a:srgbClr val="000000"/>
                </a:solidFill>
              </a:rPr>
              <a:t>Η προώθηση της ψηφιακής ευημερίας εξασφαλίζει ότι οι μαθήτριες/-τριές σας όχι μόνο αποκτούν γνώσεις, αλλά και αναπτύσσουν υγιεινές συνήθειες που υποστηρίζουν τη δια βίου μάθηση και την υπεύθυνη πολιτειότητα.</a:t>
            </a:r>
            <a:endParaRPr b="1" sz="2500">
              <a:solidFill>
                <a:schemeClr val="dk1"/>
              </a:solidFill>
            </a:endParaRPr>
          </a:p>
          <a:p>
            <a:pPr indent="0" lvl="0" marL="0" rtl="0" algn="l">
              <a:lnSpc>
                <a:spcPct val="100000"/>
              </a:lnSpc>
              <a:spcBef>
                <a:spcPts val="0"/>
              </a:spcBef>
              <a:spcAft>
                <a:spcPts val="0"/>
              </a:spcAft>
              <a:buSzPts val="1800"/>
              <a:buNone/>
            </a:pPr>
            <a:r>
              <a:t/>
            </a:r>
            <a:endParaRPr>
              <a:solidFill>
                <a:schemeClr val="dk1"/>
              </a:solidFill>
            </a:endParaRPr>
          </a:p>
          <a:p>
            <a:pPr indent="0" lvl="0" marL="0" rtl="0" algn="l">
              <a:lnSpc>
                <a:spcPct val="90000"/>
              </a:lnSpc>
              <a:spcBef>
                <a:spcPts val="0"/>
              </a:spcBef>
              <a:spcAft>
                <a:spcPts val="0"/>
              </a:spcAft>
              <a:buClr>
                <a:schemeClr val="dk2"/>
              </a:buClr>
              <a:buSzPts val="1800"/>
              <a:buNone/>
            </a:pPr>
            <a:r>
              <a:t/>
            </a:r>
            <a:endParaRPr/>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