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2" r:id="rId17"/>
    <p:sldId id="270" r:id="rId18"/>
    <p:sldId id="271" r:id="rId19"/>
    <p:sldId id="273" r:id="rId20"/>
    <p:sldId id="274" r:id="rId21"/>
    <p:sldId id="275" r:id="rId22"/>
    <p:sldId id="276" r:id="rId23"/>
    <p:sldId id="277" r:id="rId24"/>
    <p:sldId id="278" r:id="rId25"/>
    <p:sldId id="279" r:id="rId26"/>
    <p:sldId id="280" r:id="rId27"/>
    <p:sldId id="281" r:id="rId28"/>
    <p:sldId id="282" r:id="rId29"/>
    <p:sldId id="301" r:id="rId30"/>
    <p:sldId id="283" r:id="rId31"/>
    <p:sldId id="285" r:id="rId32"/>
    <p:sldId id="286" r:id="rId33"/>
    <p:sldId id="287" r:id="rId34"/>
    <p:sldId id="288" r:id="rId35"/>
    <p:sldId id="302" r:id="rId36"/>
    <p:sldId id="289" r:id="rId37"/>
    <p:sldId id="290" r:id="rId38"/>
    <p:sldId id="291" r:id="rId39"/>
    <p:sldId id="300" r:id="rId40"/>
  </p:sldIdLst>
  <p:sldSz cx="12192000" cy="6858000"/>
  <p:notesSz cx="6858000" cy="9144000"/>
  <p:embeddedFontLst>
    <p:embeddedFont>
      <p:font typeface="Inter" panose="02000503000000020004" pitchFamily="2" charset="0"/>
      <p:regular r:id="rId42"/>
      <p:bold r:id="rId43"/>
    </p:embeddedFont>
    <p:embeddedFont>
      <p:font typeface="Montserrat" pitchFamily="2" charset="0"/>
      <p:regular r:id="rId44"/>
      <p:bold r:id="rId45"/>
      <p:italic r:id="rId46"/>
      <p:boldItalic r:id="rId47"/>
    </p:embeddedFont>
    <p:embeddedFont>
      <p:font typeface="Poppins" panose="00000500000000000000"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Slab" pitchFamily="2" charset="0"/>
      <p:regular r:id="rId56"/>
      <p:bold r:id="rId57"/>
    </p:embeddedFont>
    <p:embeddedFont>
      <p:font typeface="Unbounded" pitchFamily="2"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RczPALa1zKZiHW6pCTJ9j1nRn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38" autoAdjust="0"/>
  </p:normalViewPr>
  <p:slideViewPr>
    <p:cSldViewPr snapToGrid="0">
      <p:cViewPr varScale="1">
        <p:scale>
          <a:sx n="121" d="100"/>
          <a:sy n="121" d="100"/>
        </p:scale>
        <p:origin x="17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8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1ba5e5e60_0_28: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92" name="Google Shape;292;g3d1ba5e5e60_0_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6" name="Google Shape;30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dirty="0"/>
          </a:p>
        </p:txBody>
      </p:sp>
      <p:sp>
        <p:nvSpPr>
          <p:cNvPr id="497" name="Google Shape;497;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6" name="Google Shape;43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60" name="Google Shape;46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Roboto"/>
            </a:endParaRPr>
          </a:p>
        </p:txBody>
      </p:sp>
      <p:sp>
        <p:nvSpPr>
          <p:cNvPr id="505" name="Google Shape;50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https://educraft.tech/el/me-2/</a:t>
            </a:r>
            <a:endParaRPr lang="el-GR" dirty="0"/>
          </a:p>
        </p:txBody>
      </p:sp>
      <p:sp>
        <p:nvSpPr>
          <p:cNvPr id="792" name="Google Shape;79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Roboto"/>
            </a:endParaRPr>
          </a:p>
        </p:txBody>
      </p:sp>
      <p:sp>
        <p:nvSpPr>
          <p:cNvPr id="566" name="Google Shape;56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highlight>
                <a:srgbClr val="FFFFFF"/>
              </a:highlight>
            </a:endParaRPr>
          </a:p>
        </p:txBody>
      </p:sp>
      <p:sp>
        <p:nvSpPr>
          <p:cNvPr id="590" name="Google Shape;59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Poppins"/>
            </a:endParaRPr>
          </a:p>
        </p:txBody>
      </p:sp>
      <p:sp>
        <p:nvSpPr>
          <p:cNvPr id="614" name="Google Shape;61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653" name="Google Shape;65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a:extLst>
            <a:ext uri="{FF2B5EF4-FFF2-40B4-BE49-F238E27FC236}">
              <a16:creationId xmlns:a16="http://schemas.microsoft.com/office/drawing/2014/main" id="{AA22BAD8-D7F4-3BA9-BF66-77D69C7D4508}"/>
            </a:ext>
          </a:extLst>
        </p:cNvPr>
        <p:cNvGrpSpPr/>
        <p:nvPr/>
      </p:nvGrpSpPr>
      <p:grpSpPr>
        <a:xfrm>
          <a:off x="0" y="0"/>
          <a:ext cx="0" cy="0"/>
          <a:chOff x="0" y="0"/>
          <a:chExt cx="0" cy="0"/>
        </a:xfrm>
      </p:grpSpPr>
      <p:sp>
        <p:nvSpPr>
          <p:cNvPr id="723" name="Google Shape;723;p40:notes">
            <a:extLst>
              <a:ext uri="{FF2B5EF4-FFF2-40B4-BE49-F238E27FC236}">
                <a16:creationId xmlns:a16="http://schemas.microsoft.com/office/drawing/2014/main" id="{6C576186-0FB1-C33A-1122-CD073E26F0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40:notes">
            <a:extLst>
              <a:ext uri="{FF2B5EF4-FFF2-40B4-BE49-F238E27FC236}">
                <a16:creationId xmlns:a16="http://schemas.microsoft.com/office/drawing/2014/main" id="{3DBA1D1A-AC67-2739-6F7A-17CC2787692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40:notes">
            <a:extLst>
              <a:ext uri="{FF2B5EF4-FFF2-40B4-BE49-F238E27FC236}">
                <a16:creationId xmlns:a16="http://schemas.microsoft.com/office/drawing/2014/main" id="{FF04F557-1A2C-5F1D-9F23-A9F68A811F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243750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756" name="Google Shape;75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47: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32" name="Google Shape;832;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6" name="Google Shape;8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1" name="Google Shape;87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a:extLst>
            <a:ext uri="{FF2B5EF4-FFF2-40B4-BE49-F238E27FC236}">
              <a16:creationId xmlns:a16="http://schemas.microsoft.com/office/drawing/2014/main" id="{6ED201FA-C44A-1FC5-8ED3-4CAA13178F95}"/>
            </a:ext>
          </a:extLst>
        </p:cNvPr>
        <p:cNvGrpSpPr/>
        <p:nvPr/>
      </p:nvGrpSpPr>
      <p:grpSpPr>
        <a:xfrm>
          <a:off x="0" y="0"/>
          <a:ext cx="0" cy="0"/>
          <a:chOff x="0" y="0"/>
          <a:chExt cx="0" cy="0"/>
        </a:xfrm>
      </p:grpSpPr>
      <p:sp>
        <p:nvSpPr>
          <p:cNvPr id="247" name="Google Shape;247;p26:notes">
            <a:extLst>
              <a:ext uri="{FF2B5EF4-FFF2-40B4-BE49-F238E27FC236}">
                <a16:creationId xmlns:a16="http://schemas.microsoft.com/office/drawing/2014/main" id="{874F4F56-2EEB-4926-08FD-79479A7EB6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6:notes">
            <a:extLst>
              <a:ext uri="{FF2B5EF4-FFF2-40B4-BE49-F238E27FC236}">
                <a16:creationId xmlns:a16="http://schemas.microsoft.com/office/drawing/2014/main" id="{FBCD1F59-E380-9CBC-A756-43E9996018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6:notes">
            <a:extLst>
              <a:ext uri="{FF2B5EF4-FFF2-40B4-BE49-F238E27FC236}">
                <a16:creationId xmlns:a16="http://schemas.microsoft.com/office/drawing/2014/main" id="{859EFBA8-E9B2-6BD6-04C1-17F418B13F6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2584063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Clr>
                <a:schemeClr val="dk1"/>
              </a:buClr>
              <a:buSzPts val="1200"/>
              <a:buFont typeface="Arial"/>
              <a:buNone/>
            </a:pPr>
            <a:endParaRPr/>
          </a:p>
        </p:txBody>
      </p:sp>
      <p:sp>
        <p:nvSpPr>
          <p:cNvPr id="924" name="Google Shape;92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1" name="Google Shape;96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a:extLst>
            <a:ext uri="{FF2B5EF4-FFF2-40B4-BE49-F238E27FC236}">
              <a16:creationId xmlns:a16="http://schemas.microsoft.com/office/drawing/2014/main" id="{5876064F-75E9-CB7A-0464-A194399C6E54}"/>
            </a:ext>
          </a:extLst>
        </p:cNvPr>
        <p:cNvGrpSpPr/>
        <p:nvPr/>
      </p:nvGrpSpPr>
      <p:grpSpPr>
        <a:xfrm>
          <a:off x="0" y="0"/>
          <a:ext cx="0" cy="0"/>
          <a:chOff x="0" y="0"/>
          <a:chExt cx="0" cy="0"/>
        </a:xfrm>
      </p:grpSpPr>
      <p:sp>
        <p:nvSpPr>
          <p:cNvPr id="1110" name="Google Shape;1110;p58:notes">
            <a:extLst>
              <a:ext uri="{FF2B5EF4-FFF2-40B4-BE49-F238E27FC236}">
                <a16:creationId xmlns:a16="http://schemas.microsoft.com/office/drawing/2014/main" id="{F73513C7-456C-BEA2-37D1-2AD619925E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1" name="Google Shape;1111;p58:notes">
            <a:extLst>
              <a:ext uri="{FF2B5EF4-FFF2-40B4-BE49-F238E27FC236}">
                <a16:creationId xmlns:a16="http://schemas.microsoft.com/office/drawing/2014/main" id="{8A876CC9-3124-4FE9-151E-8C92701E0B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982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2" name="Google Shape;1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88" name="Google Shape;188;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FFFFF"/>
        </a:solidFill>
        <a:effectLst/>
      </p:bgPr>
    </p:bg>
    <p:spTree>
      <p:nvGrpSpPr>
        <p:cNvPr id="1" name="Shape 15"/>
        <p:cNvGrpSpPr/>
        <p:nvPr/>
      </p:nvGrpSpPr>
      <p:grpSpPr>
        <a:xfrm>
          <a:off x="0" y="0"/>
          <a:ext cx="0" cy="0"/>
          <a:chOff x="0" y="0"/>
          <a:chExt cx="0" cy="0"/>
        </a:xfrm>
      </p:grpSpPr>
      <p:sp>
        <p:nvSpPr>
          <p:cNvPr id="16" name="Google Shape;16;p11"/>
          <p:cNvSpPr/>
          <p:nvPr/>
        </p:nvSpPr>
        <p:spPr>
          <a:xfrm>
            <a:off x="1" y="2184266"/>
            <a:ext cx="310895" cy="133118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11"/>
          <p:cNvSpPr txBox="1"/>
          <p:nvPr/>
        </p:nvSpPr>
        <p:spPr>
          <a:xfrm>
            <a:off x="2385759" y="6214024"/>
            <a:ext cx="94953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2"/>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101195948</a:t>
            </a:r>
            <a:endParaRPr sz="900" b="0" i="0" u="none" strike="noStrike" cap="none">
              <a:solidFill>
                <a:schemeClr val="dk2"/>
              </a:solidFill>
              <a:latin typeface="Arial"/>
              <a:ea typeface="Arial"/>
              <a:cs typeface="Arial"/>
              <a:sym typeface="Arial"/>
            </a:endParaRPr>
          </a:p>
        </p:txBody>
      </p:sp>
      <p:sp>
        <p:nvSpPr>
          <p:cNvPr id="18" name="Google Shape;18;p11"/>
          <p:cNvSpPr txBox="1">
            <a:spLocks noGrp="1"/>
          </p:cNvSpPr>
          <p:nvPr>
            <p:ph type="ctrTitle"/>
          </p:nvPr>
        </p:nvSpPr>
        <p:spPr>
          <a:xfrm>
            <a:off x="374726" y="2184268"/>
            <a:ext cx="6914821" cy="13340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000"/>
              <a:buFont typeface="Arial"/>
              <a:buNone/>
              <a:defRPr sz="2000" b="1">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subTitle" idx="1"/>
          </p:nvPr>
        </p:nvSpPr>
        <p:spPr>
          <a:xfrm>
            <a:off x="401324" y="3651830"/>
            <a:ext cx="6893057" cy="129283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dk1"/>
              </a:buClr>
              <a:buSzPts val="1600"/>
              <a:buNone/>
              <a:defRPr sz="1600" b="0" i="1">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1"/>
          <p:cNvSpPr/>
          <p:nvPr/>
        </p:nvSpPr>
        <p:spPr>
          <a:xfrm rot="-5400000" flipH="1">
            <a:off x="-507419" y="4140073"/>
            <a:ext cx="1331189" cy="3163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11"/>
          <p:cNvPicPr preferRelativeResize="0"/>
          <p:nvPr/>
        </p:nvPicPr>
        <p:blipFill rotWithShape="1">
          <a:blip r:embed="rId2">
            <a:alphaModFix/>
          </a:blip>
          <a:srcRect/>
          <a:stretch/>
        </p:blipFill>
        <p:spPr>
          <a:xfrm>
            <a:off x="310897" y="6212262"/>
            <a:ext cx="1886787" cy="401872"/>
          </a:xfrm>
          <a:prstGeom prst="rect">
            <a:avLst/>
          </a:prstGeom>
          <a:noFill/>
          <a:ln>
            <a:noFill/>
          </a:ln>
        </p:spPr>
      </p:pic>
      <p:pic>
        <p:nvPicPr>
          <p:cNvPr id="22" name="Google Shape;22;p11"/>
          <p:cNvPicPr preferRelativeResize="0"/>
          <p:nvPr/>
        </p:nvPicPr>
        <p:blipFill rotWithShape="1">
          <a:blip r:embed="rId3">
            <a:alphaModFix/>
          </a:blip>
          <a:srcRect/>
          <a:stretch/>
        </p:blipFill>
        <p:spPr>
          <a:xfrm>
            <a:off x="188075" y="243866"/>
            <a:ext cx="2197684" cy="1144328"/>
          </a:xfrm>
          <a:prstGeom prst="rect">
            <a:avLst/>
          </a:prstGeom>
          <a:noFill/>
          <a:ln>
            <a:noFill/>
          </a:ln>
        </p:spPr>
      </p:pic>
      <p:pic>
        <p:nvPicPr>
          <p:cNvPr id="23" name="Google Shape;23;p11"/>
          <p:cNvPicPr preferRelativeResize="0"/>
          <p:nvPr/>
        </p:nvPicPr>
        <p:blipFill rotWithShape="1">
          <a:blip r:embed="rId4">
            <a:alphaModFix/>
          </a:blip>
          <a:srcRect/>
          <a:stretch/>
        </p:blipFill>
        <p:spPr>
          <a:xfrm>
            <a:off x="6944356" y="950055"/>
            <a:ext cx="4876800" cy="5130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48"/>
        <p:cNvGrpSpPr/>
        <p:nvPr/>
      </p:nvGrpSpPr>
      <p:grpSpPr>
        <a:xfrm>
          <a:off x="0" y="0"/>
          <a:ext cx="0" cy="0"/>
          <a:chOff x="0" y="0"/>
          <a:chExt cx="0" cy="0"/>
        </a:xfrm>
      </p:grpSpPr>
      <p:sp>
        <p:nvSpPr>
          <p:cNvPr id="49" name="Google Shape;49;p63"/>
          <p:cNvSpPr>
            <a:spLocks noGrp="1"/>
          </p:cNvSpPr>
          <p:nvPr>
            <p:ph type="pic" idx="2"/>
          </p:nvPr>
        </p:nvSpPr>
        <p:spPr>
          <a:xfrm>
            <a:off x="0" y="1"/>
            <a:ext cx="12192000" cy="3703677"/>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Custom Layout">
  <p:cSld name="16_Custom Layout">
    <p:spTree>
      <p:nvGrpSpPr>
        <p:cNvPr id="1" name="Shape 50"/>
        <p:cNvGrpSpPr/>
        <p:nvPr/>
      </p:nvGrpSpPr>
      <p:grpSpPr>
        <a:xfrm>
          <a:off x="0" y="0"/>
          <a:ext cx="0" cy="0"/>
          <a:chOff x="0" y="0"/>
          <a:chExt cx="0" cy="0"/>
        </a:xfrm>
      </p:grpSpPr>
      <p:sp>
        <p:nvSpPr>
          <p:cNvPr id="51" name="Google Shape;51;p64"/>
          <p:cNvSpPr>
            <a:spLocks noGrp="1"/>
          </p:cNvSpPr>
          <p:nvPr>
            <p:ph type="pic" idx="2"/>
          </p:nvPr>
        </p:nvSpPr>
        <p:spPr>
          <a:xfrm>
            <a:off x="6633029" y="2533167"/>
            <a:ext cx="5558970" cy="4324833"/>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
        <p:cNvGrpSpPr/>
        <p:nvPr/>
      </p:nvGrpSpPr>
      <p:grpSpPr>
        <a:xfrm>
          <a:off x="0" y="0"/>
          <a:ext cx="0" cy="0"/>
          <a:chOff x="0" y="0"/>
          <a:chExt cx="0" cy="0"/>
        </a:xfrm>
      </p:grpSpPr>
      <p:sp>
        <p:nvSpPr>
          <p:cNvPr id="53" name="Google Shape;53;p65"/>
          <p:cNvSpPr>
            <a:spLocks noGrp="1"/>
          </p:cNvSpPr>
          <p:nvPr>
            <p:ph type="pic" idx="2"/>
          </p:nvPr>
        </p:nvSpPr>
        <p:spPr>
          <a:xfrm>
            <a:off x="4991985" y="2349663"/>
            <a:ext cx="1889776" cy="1967511"/>
          </a:xfrm>
          <a:prstGeom prst="rect">
            <a:avLst/>
          </a:prstGeom>
          <a:noFill/>
          <a:ln>
            <a:noFill/>
          </a:ln>
        </p:spPr>
      </p:sp>
      <p:sp>
        <p:nvSpPr>
          <p:cNvPr id="54" name="Google Shape;54;p65"/>
          <p:cNvSpPr>
            <a:spLocks noGrp="1"/>
          </p:cNvSpPr>
          <p:nvPr>
            <p:ph type="pic" idx="3"/>
          </p:nvPr>
        </p:nvSpPr>
        <p:spPr>
          <a:xfrm>
            <a:off x="7620471" y="2349663"/>
            <a:ext cx="1889776" cy="1967511"/>
          </a:xfrm>
          <a:prstGeom prst="rect">
            <a:avLst/>
          </a:prstGeom>
          <a:noFill/>
          <a:ln>
            <a:noFill/>
          </a:ln>
        </p:spPr>
      </p:sp>
      <p:sp>
        <p:nvSpPr>
          <p:cNvPr id="55" name="Google Shape;55;p65"/>
          <p:cNvSpPr>
            <a:spLocks noGrp="1"/>
          </p:cNvSpPr>
          <p:nvPr>
            <p:ph type="pic" idx="4"/>
          </p:nvPr>
        </p:nvSpPr>
        <p:spPr>
          <a:xfrm>
            <a:off x="10255765" y="2349663"/>
            <a:ext cx="1889776" cy="1967511"/>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5_Custom Layout">
    <p:spTree>
      <p:nvGrpSpPr>
        <p:cNvPr id="1" name="Shape 56"/>
        <p:cNvGrpSpPr/>
        <p:nvPr/>
      </p:nvGrpSpPr>
      <p:grpSpPr>
        <a:xfrm>
          <a:off x="0" y="0"/>
          <a:ext cx="0" cy="0"/>
          <a:chOff x="0" y="0"/>
          <a:chExt cx="0" cy="0"/>
        </a:xfrm>
      </p:grpSpPr>
      <p:sp>
        <p:nvSpPr>
          <p:cNvPr id="57" name="Google Shape;57;p66"/>
          <p:cNvSpPr>
            <a:spLocks noGrp="1"/>
          </p:cNvSpPr>
          <p:nvPr>
            <p:ph type="pic" idx="2"/>
          </p:nvPr>
        </p:nvSpPr>
        <p:spPr>
          <a:xfrm>
            <a:off x="128442" y="2016228"/>
            <a:ext cx="4444268" cy="2581750"/>
          </a:xfrm>
          <a:prstGeom prst="rect">
            <a:avLst/>
          </a:prstGeom>
          <a:noFill/>
          <a:ln>
            <a:noFill/>
          </a:ln>
        </p:spPr>
      </p:sp>
      <p:sp>
        <p:nvSpPr>
          <p:cNvPr id="58" name="Google Shape;58;p66"/>
          <p:cNvSpPr>
            <a:spLocks noGrp="1"/>
          </p:cNvSpPr>
          <p:nvPr>
            <p:ph type="pic" idx="3"/>
          </p:nvPr>
        </p:nvSpPr>
        <p:spPr>
          <a:xfrm>
            <a:off x="7619290" y="2016228"/>
            <a:ext cx="4444268" cy="2581750"/>
          </a:xfrm>
          <a:prstGeom prst="rect">
            <a:avLst/>
          </a:prstGeom>
          <a:noFill/>
          <a:ln>
            <a:noFill/>
          </a:ln>
        </p:spPr>
      </p:sp>
      <p:sp>
        <p:nvSpPr>
          <p:cNvPr id="59" name="Google Shape;59;p66"/>
          <p:cNvSpPr>
            <a:spLocks noGrp="1"/>
          </p:cNvSpPr>
          <p:nvPr>
            <p:ph type="pic" idx="4"/>
          </p:nvPr>
        </p:nvSpPr>
        <p:spPr>
          <a:xfrm>
            <a:off x="2731299" y="2276811"/>
            <a:ext cx="6729402" cy="2686863"/>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60"/>
        <p:cNvGrpSpPr/>
        <p:nvPr/>
      </p:nvGrpSpPr>
      <p:grpSpPr>
        <a:xfrm>
          <a:off x="0" y="0"/>
          <a:ext cx="0" cy="0"/>
          <a:chOff x="0" y="0"/>
          <a:chExt cx="0" cy="0"/>
        </a:xfrm>
      </p:grpSpPr>
      <p:sp>
        <p:nvSpPr>
          <p:cNvPr id="61" name="Google Shape;61;p67"/>
          <p:cNvSpPr>
            <a:spLocks noGrp="1"/>
          </p:cNvSpPr>
          <p:nvPr>
            <p:ph type="pic" idx="2"/>
          </p:nvPr>
        </p:nvSpPr>
        <p:spPr>
          <a:xfrm>
            <a:off x="5884164" y="3857180"/>
            <a:ext cx="2444331" cy="1990725"/>
          </a:xfrm>
          <a:prstGeom prst="rect">
            <a:avLst/>
          </a:prstGeom>
          <a:noFill/>
          <a:ln>
            <a:noFill/>
          </a:ln>
        </p:spPr>
      </p:sp>
      <p:sp>
        <p:nvSpPr>
          <p:cNvPr id="62" name="Google Shape;62;p67"/>
          <p:cNvSpPr>
            <a:spLocks noGrp="1"/>
          </p:cNvSpPr>
          <p:nvPr>
            <p:ph type="pic" idx="3"/>
          </p:nvPr>
        </p:nvSpPr>
        <p:spPr>
          <a:xfrm>
            <a:off x="8914685" y="3857180"/>
            <a:ext cx="2444331" cy="1990725"/>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76"/>
        <p:cNvGrpSpPr/>
        <p:nvPr/>
      </p:nvGrpSpPr>
      <p:grpSpPr>
        <a:xfrm>
          <a:off x="0" y="0"/>
          <a:ext cx="0" cy="0"/>
          <a:chOff x="0" y="0"/>
          <a:chExt cx="0" cy="0"/>
        </a:xfrm>
      </p:grpSpPr>
      <p:sp>
        <p:nvSpPr>
          <p:cNvPr id="77" name="Google Shape;77;p70"/>
          <p:cNvSpPr>
            <a:spLocks noGrp="1"/>
          </p:cNvSpPr>
          <p:nvPr>
            <p:ph type="pic" idx="2"/>
          </p:nvPr>
        </p:nvSpPr>
        <p:spPr>
          <a:xfrm>
            <a:off x="266700" y="774700"/>
            <a:ext cx="11658600" cy="5816600"/>
          </a:xfrm>
          <a:prstGeom prst="rect">
            <a:avLst/>
          </a:prstGeom>
          <a:noFill/>
          <a:ln>
            <a:noFill/>
          </a:ln>
        </p:spPr>
      </p:sp>
      <p:sp>
        <p:nvSpPr>
          <p:cNvPr id="78" name="Google Shape;78;p70"/>
          <p:cNvSpPr>
            <a:spLocks noGrp="1"/>
          </p:cNvSpPr>
          <p:nvPr>
            <p:ph type="pic" idx="3"/>
          </p:nvPr>
        </p:nvSpPr>
        <p:spPr>
          <a:xfrm>
            <a:off x="3505200" y="1787349"/>
            <a:ext cx="5181600" cy="5070651"/>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3"/>
        <p:cNvGrpSpPr/>
        <p:nvPr/>
      </p:nvGrpSpPr>
      <p:grpSpPr>
        <a:xfrm>
          <a:off x="0" y="0"/>
          <a:ext cx="0" cy="0"/>
          <a:chOff x="0" y="0"/>
          <a:chExt cx="0" cy="0"/>
        </a:xfrm>
      </p:grpSpPr>
      <p:sp>
        <p:nvSpPr>
          <p:cNvPr id="84" name="Google Shape;84;p12"/>
          <p:cNvSpPr/>
          <p:nvPr/>
        </p:nvSpPr>
        <p:spPr>
          <a:xfrm>
            <a:off x="1" y="2184266"/>
            <a:ext cx="310895" cy="133118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2"/>
          <p:cNvSpPr txBox="1">
            <a:spLocks noGrp="1"/>
          </p:cNvSpPr>
          <p:nvPr>
            <p:ph type="ctrTitle"/>
          </p:nvPr>
        </p:nvSpPr>
        <p:spPr>
          <a:xfrm>
            <a:off x="374726" y="2184268"/>
            <a:ext cx="6914821" cy="13340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000"/>
              <a:buFont typeface="Arial"/>
              <a:buNone/>
              <a:defRPr sz="20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2"/>
          <p:cNvSpPr txBox="1">
            <a:spLocks noGrp="1"/>
          </p:cNvSpPr>
          <p:nvPr>
            <p:ph type="subTitle" idx="1"/>
          </p:nvPr>
        </p:nvSpPr>
        <p:spPr>
          <a:xfrm>
            <a:off x="401324" y="3651830"/>
            <a:ext cx="6893057" cy="129283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dk1"/>
              </a:buClr>
              <a:buSzPts val="1600"/>
              <a:buNone/>
              <a:defRPr sz="1600" b="0" i="1">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7" name="Google Shape;87;p12"/>
          <p:cNvSpPr/>
          <p:nvPr/>
        </p:nvSpPr>
        <p:spPr>
          <a:xfrm rot="-5400000" flipH="1">
            <a:off x="-507419" y="4140073"/>
            <a:ext cx="1331189" cy="3163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 name="Google Shape;88;p12"/>
          <p:cNvPicPr preferRelativeResize="0"/>
          <p:nvPr/>
        </p:nvPicPr>
        <p:blipFill rotWithShape="1">
          <a:blip r:embed="rId2">
            <a:alphaModFix/>
          </a:blip>
          <a:srcRect/>
          <a:stretch/>
        </p:blipFill>
        <p:spPr>
          <a:xfrm>
            <a:off x="310897" y="6212262"/>
            <a:ext cx="1886787" cy="401872"/>
          </a:xfrm>
          <a:prstGeom prst="rect">
            <a:avLst/>
          </a:prstGeom>
          <a:noFill/>
          <a:ln>
            <a:noFill/>
          </a:ln>
        </p:spPr>
      </p:pic>
      <p:sp>
        <p:nvSpPr>
          <p:cNvPr id="89" name="Google Shape;89;p12"/>
          <p:cNvSpPr txBox="1"/>
          <p:nvPr/>
        </p:nvSpPr>
        <p:spPr>
          <a:xfrm>
            <a:off x="2385759" y="6214024"/>
            <a:ext cx="94953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101195948</a:t>
            </a:r>
            <a:endParaRPr sz="900" b="0" i="0" u="none" strike="noStrike" cap="none">
              <a:solidFill>
                <a:schemeClr val="dk1"/>
              </a:solidFill>
              <a:latin typeface="Arial"/>
              <a:ea typeface="Arial"/>
              <a:cs typeface="Arial"/>
              <a:sym typeface="Arial"/>
            </a:endParaRPr>
          </a:p>
        </p:txBody>
      </p:sp>
      <p:pic>
        <p:nvPicPr>
          <p:cNvPr id="90" name="Google Shape;90;p12"/>
          <p:cNvPicPr preferRelativeResize="0"/>
          <p:nvPr/>
        </p:nvPicPr>
        <p:blipFill rotWithShape="1">
          <a:blip r:embed="rId3">
            <a:alphaModFix/>
          </a:blip>
          <a:srcRect/>
          <a:stretch/>
        </p:blipFill>
        <p:spPr>
          <a:xfrm>
            <a:off x="155448" y="224584"/>
            <a:ext cx="3571024" cy="1422523"/>
          </a:xfrm>
          <a:prstGeom prst="rect">
            <a:avLst/>
          </a:prstGeom>
          <a:noFill/>
          <a:ln>
            <a:noFill/>
          </a:ln>
        </p:spPr>
      </p:pic>
      <p:pic>
        <p:nvPicPr>
          <p:cNvPr id="91" name="Google Shape;91;p12"/>
          <p:cNvPicPr preferRelativeResize="0"/>
          <p:nvPr/>
        </p:nvPicPr>
        <p:blipFill rotWithShape="1">
          <a:blip r:embed="rId4">
            <a:alphaModFix/>
          </a:blip>
          <a:srcRect/>
          <a:stretch/>
        </p:blipFill>
        <p:spPr>
          <a:xfrm>
            <a:off x="7159752" y="950055"/>
            <a:ext cx="4876800" cy="5130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
        <p:cNvGrpSpPr/>
        <p:nvPr/>
      </p:nvGrpSpPr>
      <p:grpSpPr>
        <a:xfrm>
          <a:off x="0" y="0"/>
          <a:ext cx="0" cy="0"/>
          <a:chOff x="0" y="0"/>
          <a:chExt cx="0" cy="0"/>
        </a:xfrm>
      </p:grpSpPr>
      <p:sp>
        <p:nvSpPr>
          <p:cNvPr id="25" name="Google Shape;25;p18"/>
          <p:cNvSpPr>
            <a:spLocks noGrp="1"/>
          </p:cNvSpPr>
          <p:nvPr>
            <p:ph type="pic" idx="2"/>
          </p:nvPr>
        </p:nvSpPr>
        <p:spPr>
          <a:xfrm>
            <a:off x="723901" y="4957161"/>
            <a:ext cx="742043" cy="742043"/>
          </a:xfrm>
          <a:prstGeom prst="rect">
            <a:avLst/>
          </a:prstGeom>
          <a:noFill/>
          <a:ln>
            <a:noFill/>
          </a:ln>
        </p:spPr>
      </p:sp>
      <p:sp>
        <p:nvSpPr>
          <p:cNvPr id="26" name="Google Shape;26;p18"/>
          <p:cNvSpPr>
            <a:spLocks noGrp="1"/>
          </p:cNvSpPr>
          <p:nvPr>
            <p:ph type="pic" idx="3"/>
          </p:nvPr>
        </p:nvSpPr>
        <p:spPr>
          <a:xfrm>
            <a:off x="6233953" y="1133732"/>
            <a:ext cx="5958047" cy="4920895"/>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7"/>
        <p:cNvGrpSpPr/>
        <p:nvPr/>
      </p:nvGrpSpPr>
      <p:grpSpPr>
        <a:xfrm>
          <a:off x="0" y="0"/>
          <a:ext cx="0" cy="0"/>
          <a:chOff x="0" y="0"/>
          <a:chExt cx="0" cy="0"/>
        </a:xfrm>
      </p:grpSpPr>
      <p:sp>
        <p:nvSpPr>
          <p:cNvPr id="28" name="Google Shape;28;p60"/>
          <p:cNvSpPr>
            <a:spLocks noGrp="1"/>
          </p:cNvSpPr>
          <p:nvPr>
            <p:ph type="pic" idx="2"/>
          </p:nvPr>
        </p:nvSpPr>
        <p:spPr>
          <a:xfrm>
            <a:off x="128442" y="2016228"/>
            <a:ext cx="4444268" cy="2581750"/>
          </a:xfrm>
          <a:prstGeom prst="rect">
            <a:avLst/>
          </a:prstGeom>
          <a:noFill/>
          <a:ln>
            <a:noFill/>
          </a:ln>
        </p:spPr>
      </p:sp>
      <p:sp>
        <p:nvSpPr>
          <p:cNvPr id="29" name="Google Shape;29;p60"/>
          <p:cNvSpPr>
            <a:spLocks noGrp="1"/>
          </p:cNvSpPr>
          <p:nvPr>
            <p:ph type="pic" idx="3"/>
          </p:nvPr>
        </p:nvSpPr>
        <p:spPr>
          <a:xfrm>
            <a:off x="7619290" y="2016228"/>
            <a:ext cx="4444268" cy="2581750"/>
          </a:xfrm>
          <a:prstGeom prst="rect">
            <a:avLst/>
          </a:prstGeom>
          <a:noFill/>
          <a:ln>
            <a:noFill/>
          </a:ln>
        </p:spPr>
      </p:sp>
      <p:sp>
        <p:nvSpPr>
          <p:cNvPr id="30" name="Google Shape;30;p60"/>
          <p:cNvSpPr>
            <a:spLocks noGrp="1"/>
          </p:cNvSpPr>
          <p:nvPr>
            <p:ph type="pic" idx="4"/>
          </p:nvPr>
        </p:nvSpPr>
        <p:spPr>
          <a:xfrm>
            <a:off x="2731299" y="2276811"/>
            <a:ext cx="6729402" cy="2686863"/>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a:lvl1pPr>
            <a:lvl2pPr marL="0" marR="0" lvl="1" indent="0" algn="r">
              <a:lnSpc>
                <a:spcPct val="100000"/>
              </a:lnSpc>
              <a:spcBef>
                <a:spcPts val="0"/>
              </a:spcBef>
              <a:spcAft>
                <a:spcPts val="0"/>
              </a:spcAft>
              <a:buSzPts val="1200"/>
              <a:buNone/>
              <a:defRPr/>
            </a:lvl2pPr>
            <a:lvl3pPr marL="0" marR="0" lvl="2" indent="0" algn="r">
              <a:lnSpc>
                <a:spcPct val="100000"/>
              </a:lnSpc>
              <a:spcBef>
                <a:spcPts val="0"/>
              </a:spcBef>
              <a:spcAft>
                <a:spcPts val="0"/>
              </a:spcAft>
              <a:buSzPts val="1200"/>
              <a:buNone/>
              <a:defRPr/>
            </a:lvl3pPr>
            <a:lvl4pPr marL="0" marR="0" lvl="3" indent="0" algn="r">
              <a:lnSpc>
                <a:spcPct val="100000"/>
              </a:lnSpc>
              <a:spcBef>
                <a:spcPts val="0"/>
              </a:spcBef>
              <a:spcAft>
                <a:spcPts val="0"/>
              </a:spcAft>
              <a:buSzPts val="1200"/>
              <a:buNone/>
              <a:defRPr/>
            </a:lvl4pPr>
            <a:lvl5pPr marL="0" marR="0" lvl="4" indent="0" algn="r">
              <a:lnSpc>
                <a:spcPct val="100000"/>
              </a:lnSpc>
              <a:spcBef>
                <a:spcPts val="0"/>
              </a:spcBef>
              <a:spcAft>
                <a:spcPts val="0"/>
              </a:spcAft>
              <a:buSzPts val="1200"/>
              <a:buNone/>
              <a:defRPr/>
            </a:lvl5pPr>
            <a:lvl6pPr marL="0" marR="0" lvl="5" indent="0" algn="r">
              <a:lnSpc>
                <a:spcPct val="100000"/>
              </a:lnSpc>
              <a:spcBef>
                <a:spcPts val="0"/>
              </a:spcBef>
              <a:spcAft>
                <a:spcPts val="0"/>
              </a:spcAft>
              <a:buSzPts val="1200"/>
              <a:buNone/>
              <a:defRPr/>
            </a:lvl6pPr>
            <a:lvl7pPr marL="0" marR="0" lvl="6" indent="0" algn="r">
              <a:lnSpc>
                <a:spcPct val="100000"/>
              </a:lnSpc>
              <a:spcBef>
                <a:spcPts val="0"/>
              </a:spcBef>
              <a:spcAft>
                <a:spcPts val="0"/>
              </a:spcAft>
              <a:buSzPts val="1200"/>
              <a:buNone/>
              <a:defRPr/>
            </a:lvl7pPr>
            <a:lvl8pPr marL="0" marR="0" lvl="7" indent="0" algn="r">
              <a:lnSpc>
                <a:spcPct val="100000"/>
              </a:lnSpc>
              <a:spcBef>
                <a:spcPts val="0"/>
              </a:spcBef>
              <a:spcAft>
                <a:spcPts val="0"/>
              </a:spcAft>
              <a:buSzPts val="1200"/>
              <a:buNone/>
              <a:defRPr/>
            </a:lvl8pPr>
            <a:lvl9pPr marL="0" marR="0" lvl="8" indent="0" algn="r">
              <a:lnSpc>
                <a:spcPct val="100000"/>
              </a:lnSpc>
              <a:spcBef>
                <a:spcPts val="0"/>
              </a:spcBef>
              <a:spcAft>
                <a:spcPts val="0"/>
              </a:spcAft>
              <a:buSzPts val="1200"/>
              <a:buNone/>
              <a:defRPr/>
            </a:lvl9pPr>
          </a:lstStyle>
          <a:p>
            <a:pPr marL="0" lvl="0" indent="0" algn="r"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Column">
  <p:cSld name="1Column">
    <p:spTree>
      <p:nvGrpSpPr>
        <p:cNvPr id="1" name="Shape 36"/>
        <p:cNvGrpSpPr/>
        <p:nvPr/>
      </p:nvGrpSpPr>
      <p:grpSpPr>
        <a:xfrm>
          <a:off x="0" y="0"/>
          <a:ext cx="0" cy="0"/>
          <a:chOff x="0" y="0"/>
          <a:chExt cx="0" cy="0"/>
        </a:xfrm>
      </p:grpSpPr>
      <p:sp>
        <p:nvSpPr>
          <p:cNvPr id="37" name="Google Shape;37;p62"/>
          <p:cNvSpPr txBox="1">
            <a:spLocks noGrp="1"/>
          </p:cNvSpPr>
          <p:nvPr>
            <p:ph type="title"/>
          </p:nvPr>
        </p:nvSpPr>
        <p:spPr>
          <a:xfrm>
            <a:off x="683491" y="87540"/>
            <a:ext cx="10843491" cy="72889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SzPts val="3600"/>
              <a:buNone/>
              <a:defRPr sz="3200" b="1" i="0">
                <a:solidFill>
                  <a:schemeClr val="accen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2"/>
          <p:cNvSpPr txBox="1">
            <a:spLocks noGrp="1"/>
          </p:cNvSpPr>
          <p:nvPr>
            <p:ph type="body" idx="1"/>
          </p:nvPr>
        </p:nvSpPr>
        <p:spPr>
          <a:xfrm>
            <a:off x="683491" y="987879"/>
            <a:ext cx="10843491" cy="5218957"/>
          </a:xfrm>
          <a:prstGeom prst="rect">
            <a:avLst/>
          </a:prstGeom>
          <a:noFill/>
          <a:ln>
            <a:noFill/>
          </a:ln>
        </p:spPr>
        <p:txBody>
          <a:bodyPr spcFirstLastPara="1" wrap="square" lIns="0" tIns="0" rIns="0" bIns="0" anchor="t" anchorCtr="0">
            <a:noAutofit/>
          </a:bodyPr>
          <a:lstStyle>
            <a:lvl1pPr marL="457200" lvl="0" indent="-228600" algn="l">
              <a:lnSpc>
                <a:spcPct val="157142"/>
              </a:lnSpc>
              <a:spcBef>
                <a:spcPts val="0"/>
              </a:spcBef>
              <a:spcAft>
                <a:spcPts val="0"/>
              </a:spcAft>
              <a:buSzPts val="2000"/>
              <a:buNone/>
              <a:defRPr sz="1400" b="0" i="0">
                <a:solidFill>
                  <a:schemeClr val="dk2"/>
                </a:solidFill>
                <a:latin typeface="Roboto"/>
                <a:ea typeface="Roboto"/>
                <a:cs typeface="Roboto"/>
                <a:sym typeface="Roboto"/>
              </a:defRPr>
            </a:lvl1pPr>
            <a:lvl2pPr marL="914400" lvl="1" indent="-228600" algn="l">
              <a:lnSpc>
                <a:spcPct val="90000"/>
              </a:lnSpc>
              <a:spcBef>
                <a:spcPts val="500"/>
              </a:spcBef>
              <a:spcAft>
                <a:spcPts val="0"/>
              </a:spcAft>
              <a:buSzPts val="1800"/>
              <a:buNone/>
              <a:defRPr sz="2200"/>
            </a:lvl2pPr>
            <a:lvl3pPr marL="1371600" lvl="2" indent="-228600" algn="l">
              <a:lnSpc>
                <a:spcPct val="90000"/>
              </a:lnSpc>
              <a:spcBef>
                <a:spcPts val="500"/>
              </a:spcBef>
              <a:spcAft>
                <a:spcPts val="0"/>
              </a:spcAft>
              <a:buSzPts val="1600"/>
              <a:buNone/>
              <a:defRPr sz="2200"/>
            </a:lvl3pPr>
            <a:lvl4pPr marL="1828800" lvl="3" indent="-228600" algn="l">
              <a:lnSpc>
                <a:spcPct val="90000"/>
              </a:lnSpc>
              <a:spcBef>
                <a:spcPts val="500"/>
              </a:spcBef>
              <a:spcAft>
                <a:spcPts val="0"/>
              </a:spcAft>
              <a:buSzPts val="1400"/>
              <a:buNone/>
              <a:defRPr sz="2200"/>
            </a:lvl4pPr>
            <a:lvl5pPr marL="2286000" lvl="4" indent="-228600" algn="l">
              <a:lnSpc>
                <a:spcPct val="90000"/>
              </a:lnSpc>
              <a:spcBef>
                <a:spcPts val="500"/>
              </a:spcBef>
              <a:spcAft>
                <a:spcPts val="0"/>
              </a:spcAft>
              <a:buSzPts val="1200"/>
              <a:buNone/>
              <a:defRPr sz="22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 name="Google Shape;39;p62"/>
          <p:cNvSpPr txBox="1"/>
          <p:nvPr/>
        </p:nvSpPr>
        <p:spPr>
          <a:xfrm>
            <a:off x="9388437" y="6390287"/>
            <a:ext cx="1742304" cy="485615"/>
          </a:xfrm>
          <a:prstGeom prst="rect">
            <a:avLst/>
          </a:prstGeom>
          <a:noFill/>
          <a:ln>
            <a:noFill/>
          </a:ln>
        </p:spPr>
        <p:txBody>
          <a:bodyPr spcFirstLastPara="1" wrap="square" lIns="91425" tIns="91425" rIns="91425" bIns="91425" anchor="t" anchorCtr="0">
            <a:spAutoFit/>
          </a:bodyPr>
          <a:lstStyle/>
          <a:p>
            <a:pPr marL="0" marR="0" lvl="0" indent="0" algn="l" rtl="0">
              <a:lnSpc>
                <a:spcPct val="162857"/>
              </a:lnSpc>
              <a:spcBef>
                <a:spcPts val="0"/>
              </a:spcBef>
              <a:spcAft>
                <a:spcPts val="0"/>
              </a:spcAft>
              <a:buClr>
                <a:srgbClr val="000000"/>
              </a:buClr>
              <a:buSzPts val="1200"/>
              <a:buFont typeface="Arial"/>
              <a:buNone/>
            </a:pPr>
            <a:r>
              <a:rPr lang="en-US" sz="1200" b="0" i="0" u="none" strike="noStrike" cap="none">
                <a:solidFill>
                  <a:srgbClr val="A9A9A9"/>
                </a:solidFill>
                <a:latin typeface="Inter"/>
                <a:ea typeface="Inter"/>
                <a:cs typeface="Inter"/>
                <a:sym typeface="Inter"/>
              </a:rPr>
              <a:t>© 2026 CARDET LTD</a:t>
            </a:r>
            <a:endParaRPr sz="1200" b="0" i="0" u="none" strike="noStrike" cap="none">
              <a:solidFill>
                <a:srgbClr val="A9A9A9"/>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41"/>
        <p:cNvGrpSpPr/>
        <p:nvPr/>
      </p:nvGrpSpPr>
      <p:grpSpPr>
        <a:xfrm>
          <a:off x="0" y="0"/>
          <a:ext cx="0" cy="0"/>
          <a:chOff x="0" y="0"/>
          <a:chExt cx="0" cy="0"/>
        </a:xfrm>
      </p:grpSpPr>
      <p:sp>
        <p:nvSpPr>
          <p:cNvPr id="42" name="Google Shape;42;p14"/>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3"/>
        <p:cNvGrpSpPr/>
        <p:nvPr/>
      </p:nvGrpSpPr>
      <p:grpSpPr>
        <a:xfrm>
          <a:off x="0" y="0"/>
          <a:ext cx="0" cy="0"/>
          <a:chOff x="0" y="0"/>
          <a:chExt cx="0" cy="0"/>
        </a:xfrm>
      </p:grpSpPr>
      <p:sp>
        <p:nvSpPr>
          <p:cNvPr id="44" name="Google Shape;44;p16"/>
          <p:cNvSpPr>
            <a:spLocks noGrp="1"/>
          </p:cNvSpPr>
          <p:nvPr>
            <p:ph type="pic" idx="2"/>
          </p:nvPr>
        </p:nvSpPr>
        <p:spPr>
          <a:xfrm>
            <a:off x="1190963" y="2559889"/>
            <a:ext cx="2277859" cy="1413632"/>
          </a:xfrm>
          <a:prstGeom prst="rect">
            <a:avLst/>
          </a:prstGeom>
          <a:noFill/>
          <a:ln>
            <a:noFill/>
          </a:ln>
        </p:spPr>
      </p:sp>
      <p:sp>
        <p:nvSpPr>
          <p:cNvPr id="45" name="Google Shape;45;p16"/>
          <p:cNvSpPr>
            <a:spLocks noGrp="1"/>
          </p:cNvSpPr>
          <p:nvPr>
            <p:ph type="pic" idx="3"/>
          </p:nvPr>
        </p:nvSpPr>
        <p:spPr>
          <a:xfrm>
            <a:off x="8723178" y="2559889"/>
            <a:ext cx="2277859" cy="1413632"/>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46"/>
        <p:cNvGrpSpPr/>
        <p:nvPr/>
      </p:nvGrpSpPr>
      <p:grpSpPr>
        <a:xfrm>
          <a:off x="0" y="0"/>
          <a:ext cx="0" cy="0"/>
          <a:chOff x="0" y="0"/>
          <a:chExt cx="0" cy="0"/>
        </a:xfrm>
      </p:grpSpPr>
      <p:sp>
        <p:nvSpPr>
          <p:cNvPr id="47" name="Google Shape;47;p17"/>
          <p:cNvSpPr>
            <a:spLocks noGrp="1"/>
          </p:cNvSpPr>
          <p:nvPr>
            <p:ph type="pic" idx="2"/>
          </p:nvPr>
        </p:nvSpPr>
        <p:spPr>
          <a:xfrm>
            <a:off x="6633029" y="2533167"/>
            <a:ext cx="5558970" cy="4324833"/>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49803"/>
          </a:srgbClr>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jp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jpg"/><Relationship Id="rId2" Type="http://schemas.openxmlformats.org/officeDocument/2006/relationships/notesSlide" Target="../notesSlides/notesSlide13.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jp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hyperlink" Target="https://youtu.be/3IDl1Gxonxo" TargetMode="External"/><Relationship Id="rId13" Type="http://schemas.openxmlformats.org/officeDocument/2006/relationships/image" Target="../media/image66.jpg"/><Relationship Id="rId18" Type="http://schemas.openxmlformats.org/officeDocument/2006/relationships/image" Target="../media/image71.jpg"/><Relationship Id="rId3" Type="http://schemas.openxmlformats.org/officeDocument/2006/relationships/hyperlink" Target="https://youtu.be/0cCWbYLGysI" TargetMode="External"/><Relationship Id="rId7" Type="http://schemas.openxmlformats.org/officeDocument/2006/relationships/hyperlink" Target="https://youtu.be/zlpVu-H1MR4" TargetMode="External"/><Relationship Id="rId12" Type="http://schemas.openxmlformats.org/officeDocument/2006/relationships/image" Target="../media/image65.jpg"/><Relationship Id="rId17" Type="http://schemas.openxmlformats.org/officeDocument/2006/relationships/image" Target="../media/image70.jpg"/><Relationship Id="rId2" Type="http://schemas.openxmlformats.org/officeDocument/2006/relationships/notesSlide" Target="../notesSlides/notesSlide29.xml"/><Relationship Id="rId16" Type="http://schemas.openxmlformats.org/officeDocument/2006/relationships/image" Target="../media/image69.jpg"/><Relationship Id="rId1" Type="http://schemas.openxmlformats.org/officeDocument/2006/relationships/slideLayout" Target="../slideLayouts/slideLayout11.xml"/><Relationship Id="rId6" Type="http://schemas.openxmlformats.org/officeDocument/2006/relationships/hyperlink" Target="https://youtu.be/PQrkEa5aK3I" TargetMode="External"/><Relationship Id="rId11" Type="http://schemas.openxmlformats.org/officeDocument/2006/relationships/image" Target="../media/image64.jpg"/><Relationship Id="rId5" Type="http://schemas.openxmlformats.org/officeDocument/2006/relationships/hyperlink" Target="https://youtu.be/7EwAGkEudhE" TargetMode="External"/><Relationship Id="rId15" Type="http://schemas.openxmlformats.org/officeDocument/2006/relationships/image" Target="../media/image68.jpg"/><Relationship Id="rId10" Type="http://schemas.openxmlformats.org/officeDocument/2006/relationships/hyperlink" Target="https://youtu.be/-hVzq8jT50I" TargetMode="External"/><Relationship Id="rId4" Type="http://schemas.openxmlformats.org/officeDocument/2006/relationships/hyperlink" Target="https://youtu.be/Dt2bKKo4jMA" TargetMode="External"/><Relationship Id="rId9" Type="http://schemas.openxmlformats.org/officeDocument/2006/relationships/hyperlink" Target="https://youtu.be/HW0qq-gPDx4" TargetMode="External"/><Relationship Id="rId14" Type="http://schemas.openxmlformats.org/officeDocument/2006/relationships/image" Target="../media/image6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46.png"/><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36.pn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3.png"/><Relationship Id="rId7"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jp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74726" y="2184268"/>
            <a:ext cx="6914821" cy="133406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400">
                <a:solidFill>
                  <a:schemeClr val="dk2"/>
                </a:solidFill>
                <a:latin typeface="Roboto"/>
                <a:ea typeface="Roboto"/>
                <a:cs typeface="Roboto"/>
                <a:sym typeface="Roboto"/>
              </a:rPr>
              <a:t>Τεχνητή Νοημοσύνη - Πρακτικές Εφαρμογές χρήσης στην πρωτοβάθμια εκπαίδευση</a:t>
            </a:r>
            <a:br>
              <a:rPr lang="en-US" sz="2400">
                <a:solidFill>
                  <a:schemeClr val="dk2"/>
                </a:solidFill>
                <a:latin typeface="Roboto"/>
                <a:ea typeface="Roboto"/>
                <a:cs typeface="Roboto"/>
                <a:sym typeface="Roboto"/>
              </a:rPr>
            </a:br>
            <a:endParaRPr sz="2400"/>
          </a:p>
        </p:txBody>
      </p:sp>
      <p:sp>
        <p:nvSpPr>
          <p:cNvPr id="97" name="Google Shape;97;p1"/>
          <p:cNvSpPr txBox="1">
            <a:spLocks noGrp="1"/>
          </p:cNvSpPr>
          <p:nvPr>
            <p:ph type="subTitle" idx="1"/>
          </p:nvPr>
        </p:nvSpPr>
        <p:spPr>
          <a:xfrm>
            <a:off x="401324" y="3651830"/>
            <a:ext cx="6893057" cy="1292830"/>
          </a:xfrm>
          <a:prstGeom prst="rect">
            <a:avLst/>
          </a:prstGeom>
          <a:noFill/>
          <a:ln>
            <a:noFill/>
          </a:ln>
        </p:spPr>
        <p:txBody>
          <a:bodyPr spcFirstLastPara="1" wrap="square" lIns="91425" tIns="45700" rIns="91425" bIns="45700" anchor="ctr" anchorCtr="0">
            <a:normAutofit/>
          </a:bodyPr>
          <a:lstStyle/>
          <a:p>
            <a:pPr marL="457200" lvl="0" indent="-406400" algn="l" rtl="0">
              <a:lnSpc>
                <a:spcPct val="90000"/>
              </a:lnSpc>
              <a:spcBef>
                <a:spcPts val="1000"/>
              </a:spcBef>
              <a:spcAft>
                <a:spcPts val="0"/>
              </a:spcAft>
              <a:buClr>
                <a:schemeClr val="dk1"/>
              </a:buClr>
              <a:buSzPts val="1600"/>
              <a:buNone/>
            </a:pPr>
            <a:r>
              <a:rPr lang="en-US" sz="1800" b="1" i="0" dirty="0">
                <a:solidFill>
                  <a:schemeClr val="lt1"/>
                </a:solidFill>
                <a:latin typeface="Roboto"/>
                <a:ea typeface="Roboto"/>
                <a:cs typeface="Roboto"/>
                <a:sym typeface="Roboto"/>
              </a:rPr>
              <a:t>Theodosis Karageorgakis</a:t>
            </a:r>
            <a:endParaRPr dirty="0"/>
          </a:p>
          <a:p>
            <a:pPr marL="457200" lvl="0" indent="-406400" algn="l" rtl="0">
              <a:lnSpc>
                <a:spcPct val="90000"/>
              </a:lnSpc>
              <a:spcBef>
                <a:spcPts val="1000"/>
              </a:spcBef>
              <a:spcAft>
                <a:spcPts val="0"/>
              </a:spcAft>
              <a:buClr>
                <a:schemeClr val="dk1"/>
              </a:buClr>
              <a:buSzPts val="1600"/>
              <a:buNone/>
            </a:pPr>
            <a:r>
              <a:rPr lang="en-US" sz="1200" i="0" dirty="0">
                <a:solidFill>
                  <a:schemeClr val="lt1"/>
                </a:solidFill>
                <a:latin typeface="Roboto"/>
                <a:ea typeface="Roboto"/>
                <a:cs typeface="Roboto"/>
                <a:sym typeface="Roboto"/>
              </a:rPr>
              <a:t>Learning Designer, CARDET 360</a:t>
            </a:r>
            <a:endParaRPr dirty="0"/>
          </a:p>
          <a:p>
            <a:pPr marL="457200" lvl="0" indent="-406400" algn="l" rtl="0">
              <a:lnSpc>
                <a:spcPct val="90000"/>
              </a:lnSpc>
              <a:spcBef>
                <a:spcPts val="1000"/>
              </a:spcBef>
              <a:spcAft>
                <a:spcPts val="0"/>
              </a:spcAft>
              <a:buClr>
                <a:schemeClr val="dk1"/>
              </a:buClr>
              <a:buSzPts val="1600"/>
              <a:buNone/>
            </a:pPr>
            <a:r>
              <a:rPr lang="en-US" sz="1200" i="0" dirty="0">
                <a:solidFill>
                  <a:schemeClr val="lt1"/>
                </a:solidFill>
                <a:latin typeface="Roboto"/>
                <a:ea typeface="Roboto"/>
                <a:cs typeface="Roboto"/>
                <a:sym typeface="Roboto"/>
              </a:rPr>
              <a:t>theodosis.Karageorgakis@cardet.org</a:t>
            </a:r>
            <a:endParaRPr dirty="0"/>
          </a:p>
          <a:p>
            <a:pPr marL="0" lvl="0" indent="0" algn="l" rtl="0">
              <a:lnSpc>
                <a:spcPct val="90000"/>
              </a:lnSpc>
              <a:spcBef>
                <a:spcPts val="0"/>
              </a:spcBef>
              <a:spcAft>
                <a:spcPts val="0"/>
              </a:spcAft>
              <a:buClr>
                <a:schemeClr val="dk1"/>
              </a:buClr>
              <a:buSzPts val="1600"/>
              <a:buNone/>
            </a:pPr>
            <a:endParaRPr sz="1200" i="0" dirty="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p:nvPr/>
        </p:nvSpPr>
        <p:spPr>
          <a:xfrm rot="5400000" flipH="1">
            <a:off x="7283855" y="1257197"/>
            <a:ext cx="3640840" cy="5459558"/>
          </a:xfrm>
          <a:prstGeom prst="roundRect">
            <a:avLst>
              <a:gd name="adj" fmla="val 3402"/>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52" name="Google Shape;252;p26"/>
          <p:cNvGrpSpPr/>
          <p:nvPr/>
        </p:nvGrpSpPr>
        <p:grpSpPr>
          <a:xfrm>
            <a:off x="6374497" y="2289449"/>
            <a:ext cx="5459557" cy="203854"/>
            <a:chOff x="2" y="794989"/>
            <a:chExt cx="6095998" cy="222423"/>
          </a:xfrm>
        </p:grpSpPr>
        <p:cxnSp>
          <p:nvCxnSpPr>
            <p:cNvPr id="253" name="Google Shape;253;p26"/>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254" name="Google Shape;254;p26"/>
            <p:cNvGrpSpPr/>
            <p:nvPr/>
          </p:nvGrpSpPr>
          <p:grpSpPr>
            <a:xfrm flipH="1">
              <a:off x="5395987" y="794989"/>
              <a:ext cx="571386" cy="115800"/>
              <a:chOff x="6287461" y="852418"/>
              <a:chExt cx="744455" cy="150875"/>
            </a:xfrm>
          </p:grpSpPr>
          <p:sp>
            <p:nvSpPr>
              <p:cNvPr id="255" name="Google Shape;255;p26"/>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6"/>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7" name="Google Shape;257;p26"/>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58" name="Google Shape;258;p26"/>
          <p:cNvSpPr/>
          <p:nvPr/>
        </p:nvSpPr>
        <p:spPr>
          <a:xfrm rot="5400000" flipH="1">
            <a:off x="1069100" y="387919"/>
            <a:ext cx="4578448" cy="7025897"/>
          </a:xfrm>
          <a:prstGeom prst="roundRect">
            <a:avLst>
              <a:gd name="adj" fmla="val 3402"/>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59" name="Google Shape;259;p26"/>
          <p:cNvGrpSpPr/>
          <p:nvPr/>
        </p:nvGrpSpPr>
        <p:grpSpPr>
          <a:xfrm>
            <a:off x="-154623" y="1734537"/>
            <a:ext cx="7025896" cy="256352"/>
            <a:chOff x="2" y="794989"/>
            <a:chExt cx="6095998" cy="222423"/>
          </a:xfrm>
        </p:grpSpPr>
        <p:cxnSp>
          <p:nvCxnSpPr>
            <p:cNvPr id="260" name="Google Shape;260;p26"/>
            <p:cNvCxnSpPr/>
            <p:nvPr/>
          </p:nvCxnSpPr>
          <p:spPr>
            <a:xfrm>
              <a:off x="2" y="1017412"/>
              <a:ext cx="6095998" cy="0"/>
            </a:xfrm>
            <a:prstGeom prst="straightConnector1">
              <a:avLst/>
            </a:prstGeom>
            <a:noFill/>
            <a:ln w="9525" cap="flat" cmpd="sng">
              <a:solidFill>
                <a:schemeClr val="dk1"/>
              </a:solidFill>
              <a:prstDash val="solid"/>
              <a:round/>
              <a:headEnd type="none" w="sm" len="sm"/>
              <a:tailEnd type="none" w="sm" len="sm"/>
            </a:ln>
          </p:spPr>
        </p:cxnSp>
        <p:grpSp>
          <p:nvGrpSpPr>
            <p:cNvPr id="261" name="Google Shape;261;p26"/>
            <p:cNvGrpSpPr/>
            <p:nvPr/>
          </p:nvGrpSpPr>
          <p:grpSpPr>
            <a:xfrm flipH="1">
              <a:off x="5395987" y="794989"/>
              <a:ext cx="571386" cy="115800"/>
              <a:chOff x="6287461" y="852418"/>
              <a:chExt cx="744455" cy="150875"/>
            </a:xfrm>
          </p:grpSpPr>
          <p:sp>
            <p:nvSpPr>
              <p:cNvPr id="262" name="Google Shape;262;p26"/>
              <p:cNvSpPr/>
              <p:nvPr/>
            </p:nvSpPr>
            <p:spPr>
              <a:xfrm>
                <a:off x="6287461"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3" name="Google Shape;263;p26"/>
              <p:cNvSpPr/>
              <p:nvPr/>
            </p:nvSpPr>
            <p:spPr>
              <a:xfrm>
                <a:off x="6586394"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26"/>
              <p:cNvSpPr/>
              <p:nvPr/>
            </p:nvSpPr>
            <p:spPr>
              <a:xfrm>
                <a:off x="6881041"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65" name="Google Shape;265;p26"/>
          <p:cNvSpPr txBox="1"/>
          <p:nvPr/>
        </p:nvSpPr>
        <p:spPr>
          <a:xfrm>
            <a:off x="488300" y="2044726"/>
            <a:ext cx="5607700" cy="1948881"/>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Το πιο δημοφιλές Chatbot</a:t>
            </a:r>
            <a:endParaRPr/>
          </a:p>
          <a:p>
            <a:pPr marL="285750" marR="0" lvl="0" indent="-285750" algn="l" rtl="0">
              <a:lnSpc>
                <a:spcPct val="90000"/>
              </a:lnSpc>
              <a:spcBef>
                <a:spcPts val="100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Βρίσκει εφαρμογή σε πολλούς τομείς</a:t>
            </a:r>
            <a:endParaRPr sz="2800" b="0" i="0" u="none" strike="noStrike" cap="none">
              <a:solidFill>
                <a:schemeClr val="dk2"/>
              </a:solidFill>
              <a:latin typeface="Arial"/>
              <a:ea typeface="Arial"/>
              <a:cs typeface="Arial"/>
              <a:sym typeface="Arial"/>
            </a:endParaRPr>
          </a:p>
          <a:p>
            <a:pPr marL="285750" marR="0" lvl="0" indent="-285750" algn="l" rtl="0">
              <a:lnSpc>
                <a:spcPct val="90000"/>
              </a:lnSpc>
              <a:spcBef>
                <a:spcPts val="100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Freemium</a:t>
            </a:r>
            <a:endParaRPr sz="2800" b="0" i="0" u="none" strike="noStrike" cap="none">
              <a:solidFill>
                <a:schemeClr val="dk2"/>
              </a:solidFill>
              <a:latin typeface="Arial"/>
              <a:ea typeface="Arial"/>
              <a:cs typeface="Arial"/>
              <a:sym typeface="Arial"/>
            </a:endParaRPr>
          </a:p>
          <a:p>
            <a:pPr marL="285750" marR="0" lvl="0" indent="-285750" algn="l" rtl="0">
              <a:lnSpc>
                <a:spcPct val="90000"/>
              </a:lnSpc>
              <a:spcBef>
                <a:spcPts val="100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Δυνατότητες</a:t>
            </a:r>
            <a:endParaRPr sz="1800" b="0" i="0" u="none" strike="noStrike" cap="none">
              <a:solidFill>
                <a:schemeClr val="dk2"/>
              </a:solidFill>
              <a:latin typeface="Arial"/>
              <a:ea typeface="Arial"/>
              <a:cs typeface="Arial"/>
              <a:sym typeface="Arial"/>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Custom GPTs</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Custom Instructions</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Reasoning</a:t>
            </a:r>
            <a:endParaRPr sz="2400" b="0" i="0" u="none" strike="noStrike" cap="none">
              <a:solidFill>
                <a:schemeClr val="dk2"/>
              </a:solidFill>
              <a:latin typeface="Arial"/>
              <a:ea typeface="Arial"/>
              <a:cs typeface="Arial"/>
              <a:sym typeface="Arial"/>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Document Analysis (PDF, doc, xls, ppt) </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Online search</a:t>
            </a:r>
            <a:endParaRPr sz="2400" b="0" i="0" u="none" strike="noStrike" cap="none">
              <a:solidFill>
                <a:schemeClr val="dk2"/>
              </a:solidFill>
              <a:latin typeface="Arial"/>
              <a:ea typeface="Arial"/>
              <a:cs typeface="Arial"/>
              <a:sym typeface="Arial"/>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Image generation</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Ask ChatGPT (within a conversation)</a:t>
            </a:r>
            <a:endParaRPr sz="2400" b="0" i="0" u="none" strike="noStrike" cap="none">
              <a:solidFill>
                <a:schemeClr val="dk2"/>
              </a:solidFill>
              <a:latin typeface="Arial"/>
              <a:ea typeface="Arial"/>
              <a:cs typeface="Arial"/>
              <a:sym typeface="Arial"/>
            </a:endParaRPr>
          </a:p>
          <a:p>
            <a:pPr marL="0" marR="0" lvl="0" indent="0" algn="l" rtl="0">
              <a:lnSpc>
                <a:spcPct val="122222"/>
              </a:lnSpc>
              <a:spcBef>
                <a:spcPts val="0"/>
              </a:spcBef>
              <a:spcAft>
                <a:spcPts val="0"/>
              </a:spcAft>
              <a:buClr>
                <a:srgbClr val="000000"/>
              </a:buClr>
              <a:buSzPts val="2000"/>
              <a:buFont typeface="Arial"/>
              <a:buNone/>
            </a:pPr>
            <a:endParaRPr sz="1800" b="0" i="0" u="none" strike="noStrike" cap="none">
              <a:solidFill>
                <a:schemeClr val="dk2"/>
              </a:solidFill>
              <a:latin typeface="Arial"/>
              <a:ea typeface="Arial"/>
              <a:cs typeface="Arial"/>
              <a:sym typeface="Arial"/>
            </a:endParaRPr>
          </a:p>
        </p:txBody>
      </p:sp>
      <p:sp>
        <p:nvSpPr>
          <p:cNvPr id="266" name="Google Shape;266;p26"/>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ChatGPT</a:t>
            </a:r>
            <a:endParaRPr sz="3200" b="1" i="0" u="none" strike="noStrike" cap="none">
              <a:solidFill>
                <a:schemeClr val="accent6"/>
              </a:solidFill>
              <a:latin typeface="Roboto"/>
              <a:ea typeface="Roboto"/>
              <a:cs typeface="Roboto"/>
              <a:sym typeface="Roboto"/>
            </a:endParaRPr>
          </a:p>
        </p:txBody>
      </p:sp>
      <p:pic>
        <p:nvPicPr>
          <p:cNvPr id="267" name="Google Shape;267;p26" descr="A white logo on a blue background&#10;&#10;Description automatically generated"/>
          <p:cNvPicPr preferRelativeResize="0"/>
          <p:nvPr/>
        </p:nvPicPr>
        <p:blipFill rotWithShape="1">
          <a:blip r:embed="rId3">
            <a:alphaModFix/>
          </a:blip>
          <a:srcRect/>
          <a:stretch/>
        </p:blipFill>
        <p:spPr>
          <a:xfrm>
            <a:off x="8065099" y="2895235"/>
            <a:ext cx="2534321" cy="25343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 calcmode="lin" valueType="num">
                                      <p:cBhvr additive="base">
                                        <p:cTn id="7" dur="500"/>
                                        <p:tgtEl>
                                          <p:spTgt spid="265"/>
                                        </p:tgtEl>
                                        <p:attrNameLst>
                                          <p:attrName>ppt_w</p:attrName>
                                        </p:attrNameLst>
                                      </p:cBhvr>
                                      <p:tavLst>
                                        <p:tav tm="0">
                                          <p:val>
                                            <p:strVal val="0"/>
                                          </p:val>
                                        </p:tav>
                                        <p:tav tm="100000">
                                          <p:val>
                                            <p:strVal val="#ppt_w"/>
                                          </p:val>
                                        </p:tav>
                                      </p:tavLst>
                                    </p:anim>
                                    <p:anim calcmode="lin" valueType="num">
                                      <p:cBhvr additive="base">
                                        <p:cTn id="8" dur="500"/>
                                        <p:tgtEl>
                                          <p:spTgt spid="2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7"/>
          <p:cNvSpPr/>
          <p:nvPr/>
        </p:nvSpPr>
        <p:spPr>
          <a:xfrm rot="5400000" flipH="1">
            <a:off x="7283855" y="1257197"/>
            <a:ext cx="3640840" cy="5459558"/>
          </a:xfrm>
          <a:prstGeom prst="roundRect">
            <a:avLst>
              <a:gd name="adj" fmla="val 3402"/>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74" name="Google Shape;274;p27"/>
          <p:cNvGrpSpPr/>
          <p:nvPr/>
        </p:nvGrpSpPr>
        <p:grpSpPr>
          <a:xfrm>
            <a:off x="6374497" y="2289449"/>
            <a:ext cx="5459557" cy="203854"/>
            <a:chOff x="2" y="794989"/>
            <a:chExt cx="6095998" cy="222423"/>
          </a:xfrm>
        </p:grpSpPr>
        <p:cxnSp>
          <p:nvCxnSpPr>
            <p:cNvPr id="275" name="Google Shape;275;p27"/>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276" name="Google Shape;276;p27"/>
            <p:cNvGrpSpPr/>
            <p:nvPr/>
          </p:nvGrpSpPr>
          <p:grpSpPr>
            <a:xfrm flipH="1">
              <a:off x="5395987" y="794989"/>
              <a:ext cx="571386" cy="115800"/>
              <a:chOff x="6287461" y="852418"/>
              <a:chExt cx="744455" cy="150875"/>
            </a:xfrm>
          </p:grpSpPr>
          <p:sp>
            <p:nvSpPr>
              <p:cNvPr id="277" name="Google Shape;277;p27"/>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8" name="Google Shape;278;p27"/>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9" name="Google Shape;279;p27"/>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80" name="Google Shape;280;p27"/>
          <p:cNvSpPr/>
          <p:nvPr/>
        </p:nvSpPr>
        <p:spPr>
          <a:xfrm rot="5400000" flipH="1">
            <a:off x="1069100" y="387919"/>
            <a:ext cx="4578448" cy="7025897"/>
          </a:xfrm>
          <a:prstGeom prst="roundRect">
            <a:avLst>
              <a:gd name="adj" fmla="val 3402"/>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81" name="Google Shape;281;p27"/>
          <p:cNvGrpSpPr/>
          <p:nvPr/>
        </p:nvGrpSpPr>
        <p:grpSpPr>
          <a:xfrm>
            <a:off x="-154623" y="1734537"/>
            <a:ext cx="7025896" cy="256352"/>
            <a:chOff x="2" y="794989"/>
            <a:chExt cx="6095998" cy="222423"/>
          </a:xfrm>
        </p:grpSpPr>
        <p:cxnSp>
          <p:nvCxnSpPr>
            <p:cNvPr id="282" name="Google Shape;282;p27"/>
            <p:cNvCxnSpPr/>
            <p:nvPr/>
          </p:nvCxnSpPr>
          <p:spPr>
            <a:xfrm>
              <a:off x="2" y="1017412"/>
              <a:ext cx="6095998" cy="0"/>
            </a:xfrm>
            <a:prstGeom prst="straightConnector1">
              <a:avLst/>
            </a:prstGeom>
            <a:noFill/>
            <a:ln w="9525" cap="flat" cmpd="sng">
              <a:solidFill>
                <a:schemeClr val="dk1"/>
              </a:solidFill>
              <a:prstDash val="solid"/>
              <a:round/>
              <a:headEnd type="none" w="sm" len="sm"/>
              <a:tailEnd type="none" w="sm" len="sm"/>
            </a:ln>
          </p:spPr>
        </p:cxnSp>
        <p:grpSp>
          <p:nvGrpSpPr>
            <p:cNvPr id="283" name="Google Shape;283;p27"/>
            <p:cNvGrpSpPr/>
            <p:nvPr/>
          </p:nvGrpSpPr>
          <p:grpSpPr>
            <a:xfrm flipH="1">
              <a:off x="5395987" y="794989"/>
              <a:ext cx="571386" cy="115800"/>
              <a:chOff x="6287461" y="852418"/>
              <a:chExt cx="744455" cy="150875"/>
            </a:xfrm>
          </p:grpSpPr>
          <p:sp>
            <p:nvSpPr>
              <p:cNvPr id="284" name="Google Shape;284;p27"/>
              <p:cNvSpPr/>
              <p:nvPr/>
            </p:nvSpPr>
            <p:spPr>
              <a:xfrm>
                <a:off x="6287461"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27"/>
              <p:cNvSpPr/>
              <p:nvPr/>
            </p:nvSpPr>
            <p:spPr>
              <a:xfrm>
                <a:off x="6586394"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6" name="Google Shape;286;p27"/>
              <p:cNvSpPr/>
              <p:nvPr/>
            </p:nvSpPr>
            <p:spPr>
              <a:xfrm>
                <a:off x="6881041"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87" name="Google Shape;287;p27"/>
          <p:cNvSpPr txBox="1"/>
          <p:nvPr/>
        </p:nvSpPr>
        <p:spPr>
          <a:xfrm>
            <a:off x="488299" y="2199490"/>
            <a:ext cx="6234726" cy="1948881"/>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Το Chatbot από την Google </a:t>
            </a:r>
            <a:endParaRPr sz="1800" b="0" i="0" u="none" strike="noStrike" cap="none">
              <a:solidFill>
                <a:schemeClr val="dk2"/>
              </a:solidFill>
              <a:latin typeface="Arial"/>
              <a:ea typeface="Arial"/>
              <a:cs typeface="Arial"/>
              <a:sym typeface="Arial"/>
            </a:endParaRPr>
          </a:p>
          <a:p>
            <a:pPr marL="285750" marR="0" lvl="0" indent="-285750" algn="l" rtl="0">
              <a:lnSpc>
                <a:spcPct val="90000"/>
              </a:lnSpc>
              <a:spcBef>
                <a:spcPts val="100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Freemium</a:t>
            </a:r>
            <a:endParaRPr/>
          </a:p>
          <a:p>
            <a:pPr marL="285750" marR="0" lvl="0" indent="-285750" algn="l" rtl="0">
              <a:lnSpc>
                <a:spcPct val="90000"/>
              </a:lnSpc>
              <a:spcBef>
                <a:spcPts val="100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Προσφέρει Flash, Thinking and Pro μοντέλα</a:t>
            </a:r>
            <a:endParaRPr sz="2800" b="0" i="0" u="none" strike="noStrike" cap="none">
              <a:solidFill>
                <a:schemeClr val="dk2"/>
              </a:solidFill>
              <a:latin typeface="Arial"/>
              <a:ea typeface="Arial"/>
              <a:cs typeface="Arial"/>
              <a:sym typeface="Arial"/>
            </a:endParaRPr>
          </a:p>
          <a:p>
            <a:pPr marL="285750" marR="0" lvl="0" indent="-285750" algn="l" rtl="0">
              <a:lnSpc>
                <a:spcPct val="90000"/>
              </a:lnSpc>
              <a:spcBef>
                <a:spcPts val="1000"/>
              </a:spcBef>
              <a:spcAft>
                <a:spcPts val="0"/>
              </a:spcAft>
              <a:buClr>
                <a:schemeClr val="dk2"/>
              </a:buClr>
              <a:buSzPts val="1800"/>
              <a:buFont typeface="Noto Sans Symbols"/>
              <a:buChar char="▪"/>
            </a:pPr>
            <a:r>
              <a:rPr lang="en-US" sz="1800" b="0" i="0" u="none" strike="noStrike" cap="none">
                <a:solidFill>
                  <a:schemeClr val="dk2"/>
                </a:solidFill>
                <a:latin typeface="Arial"/>
                <a:ea typeface="Arial"/>
                <a:cs typeface="Arial"/>
                <a:sym typeface="Arial"/>
              </a:rPr>
              <a:t>Δυνατότητες</a:t>
            </a:r>
            <a:endParaRPr sz="1800" b="0" i="0" u="none" strike="noStrike" cap="none">
              <a:solidFill>
                <a:schemeClr val="dk2"/>
              </a:solidFill>
              <a:latin typeface="Arial"/>
              <a:ea typeface="Arial"/>
              <a:cs typeface="Arial"/>
              <a:sym typeface="Arial"/>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Image, Music and Video generation</a:t>
            </a:r>
            <a:endParaRPr sz="1800" b="0" i="0" u="none" strike="noStrike" cap="none">
              <a:solidFill>
                <a:schemeClr val="dk2"/>
              </a:solidFill>
              <a:latin typeface="Roboto"/>
              <a:ea typeface="Roboto"/>
              <a:cs typeface="Roboto"/>
              <a:sym typeface="Roboto"/>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Deep Research</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Gems</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Storybook</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Guided Learning</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Συνδέεται με την Google Suite</a:t>
            </a:r>
            <a:endParaRPr/>
          </a:p>
          <a:p>
            <a:pPr marL="742950" marR="0" lvl="1" indent="-285750" algn="l" rtl="0">
              <a:lnSpc>
                <a:spcPct val="90000"/>
              </a:lnSpc>
              <a:spcBef>
                <a:spcPts val="500"/>
              </a:spcBef>
              <a:spcAft>
                <a:spcPts val="0"/>
              </a:spcAft>
              <a:buClr>
                <a:schemeClr val="dk2"/>
              </a:buClr>
              <a:buSzPts val="1400"/>
              <a:buFont typeface="Noto Sans Symbols"/>
              <a:buChar char="▪"/>
            </a:pPr>
            <a:r>
              <a:rPr lang="en-US" sz="1800" b="0" i="0" u="none" strike="noStrike" cap="none">
                <a:solidFill>
                  <a:schemeClr val="dk2"/>
                </a:solidFill>
                <a:latin typeface="Roboto"/>
                <a:ea typeface="Roboto"/>
                <a:cs typeface="Roboto"/>
                <a:sym typeface="Roboto"/>
              </a:rPr>
              <a:t>Συνδέεται με το NotebookLM</a:t>
            </a:r>
            <a:endParaRPr sz="2400" b="0" i="0" u="none" strike="noStrike" cap="none">
              <a:solidFill>
                <a:schemeClr val="dk2"/>
              </a:solidFill>
              <a:latin typeface="Arial"/>
              <a:ea typeface="Arial"/>
              <a:cs typeface="Arial"/>
              <a:sym typeface="Arial"/>
            </a:endParaRPr>
          </a:p>
          <a:p>
            <a:pPr marL="228600" marR="0" lvl="0" indent="-101600" algn="l" rtl="0">
              <a:lnSpc>
                <a:spcPct val="122222"/>
              </a:lnSpc>
              <a:spcBef>
                <a:spcPts val="1000"/>
              </a:spcBef>
              <a:spcAft>
                <a:spcPts val="0"/>
              </a:spcAft>
              <a:buClr>
                <a:srgbClr val="000000"/>
              </a:buClr>
              <a:buSzPts val="2000"/>
              <a:buFont typeface="Arial"/>
              <a:buNone/>
            </a:pPr>
            <a:endParaRPr sz="1800" b="0" i="0" u="none" strike="noStrike" cap="none">
              <a:solidFill>
                <a:schemeClr val="dk2"/>
              </a:solidFill>
              <a:latin typeface="Arial"/>
              <a:ea typeface="Arial"/>
              <a:cs typeface="Arial"/>
              <a:sym typeface="Arial"/>
            </a:endParaRPr>
          </a:p>
          <a:p>
            <a:pPr marL="285750" marR="0" lvl="1" indent="-171450" algn="l" rtl="0">
              <a:lnSpc>
                <a:spcPct val="90000"/>
              </a:lnSpc>
              <a:spcBef>
                <a:spcPts val="500"/>
              </a:spcBef>
              <a:spcAft>
                <a:spcPts val="0"/>
              </a:spcAft>
              <a:buClr>
                <a:schemeClr val="dk2"/>
              </a:buClr>
              <a:buSzPts val="1800"/>
              <a:buFont typeface="Noto Sans Symbols"/>
              <a:buNone/>
            </a:pPr>
            <a:endParaRPr sz="1800" b="0" i="0" u="none" strike="noStrike" cap="none">
              <a:solidFill>
                <a:schemeClr val="dk2"/>
              </a:solidFill>
              <a:latin typeface="Roboto"/>
              <a:ea typeface="Roboto"/>
              <a:cs typeface="Roboto"/>
              <a:sym typeface="Roboto"/>
            </a:endParaRPr>
          </a:p>
          <a:p>
            <a:pPr marL="285750" marR="0" lvl="3" indent="-171450" algn="l" rtl="0">
              <a:lnSpc>
                <a:spcPct val="90000"/>
              </a:lnSpc>
              <a:spcBef>
                <a:spcPts val="500"/>
              </a:spcBef>
              <a:spcAft>
                <a:spcPts val="0"/>
              </a:spcAft>
              <a:buClr>
                <a:schemeClr val="dk2"/>
              </a:buClr>
              <a:buSzPts val="1800"/>
              <a:buFont typeface="Noto Sans Symbols"/>
              <a:buNone/>
            </a:pPr>
            <a:endParaRPr sz="1800" b="0" i="0" u="none" strike="noStrike" cap="none">
              <a:solidFill>
                <a:schemeClr val="dk2"/>
              </a:solidFill>
              <a:latin typeface="Roboto"/>
              <a:ea typeface="Roboto"/>
              <a:cs typeface="Roboto"/>
              <a:sym typeface="Roboto"/>
            </a:endParaRPr>
          </a:p>
        </p:txBody>
      </p:sp>
      <p:sp>
        <p:nvSpPr>
          <p:cNvPr id="288" name="Google Shape;288;p27"/>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Gemini</a:t>
            </a:r>
            <a:endParaRPr sz="3200" b="1" i="0" u="none" strike="noStrike" cap="none">
              <a:solidFill>
                <a:schemeClr val="accent6"/>
              </a:solidFill>
              <a:latin typeface="Roboto"/>
              <a:ea typeface="Roboto"/>
              <a:cs typeface="Roboto"/>
              <a:sym typeface="Roboto"/>
            </a:endParaRPr>
          </a:p>
        </p:txBody>
      </p:sp>
      <p:pic>
        <p:nvPicPr>
          <p:cNvPr id="289" name="Google Shape;289;p27"/>
          <p:cNvPicPr preferRelativeResize="0"/>
          <p:nvPr/>
        </p:nvPicPr>
        <p:blipFill rotWithShape="1">
          <a:blip r:embed="rId3">
            <a:alphaModFix/>
          </a:blip>
          <a:srcRect/>
          <a:stretch/>
        </p:blipFill>
        <p:spPr>
          <a:xfrm>
            <a:off x="7941079" y="2753301"/>
            <a:ext cx="2955522" cy="29555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500"/>
                                        <p:tgtEl>
                                          <p:spTgt spid="287"/>
                                        </p:tgtEl>
                                        <p:attrNameLst>
                                          <p:attrName>ppt_w</p:attrName>
                                        </p:attrNameLst>
                                      </p:cBhvr>
                                      <p:tavLst>
                                        <p:tav tm="0">
                                          <p:val>
                                            <p:strVal val="0"/>
                                          </p:val>
                                        </p:tav>
                                        <p:tav tm="100000">
                                          <p:val>
                                            <p:strVal val="#ppt_w"/>
                                          </p:val>
                                        </p:tav>
                                      </p:tavLst>
                                    </p:anim>
                                    <p:anim calcmode="lin" valueType="num">
                                      <p:cBhvr additive="base">
                                        <p:cTn id="8" dur="500"/>
                                        <p:tgtEl>
                                          <p:spTgt spid="2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3d1ba5e5e60_0_28"/>
          <p:cNvPicPr preferRelativeResize="0"/>
          <p:nvPr/>
        </p:nvPicPr>
        <p:blipFill rotWithShape="1">
          <a:blip r:embed="rId3">
            <a:alphaModFix/>
          </a:blip>
          <a:srcRect/>
          <a:stretch/>
        </p:blipFill>
        <p:spPr>
          <a:xfrm>
            <a:off x="683491" y="1578876"/>
            <a:ext cx="3700248" cy="3700248"/>
          </a:xfrm>
          <a:prstGeom prst="rect">
            <a:avLst/>
          </a:prstGeom>
          <a:noFill/>
          <a:ln>
            <a:noFill/>
          </a:ln>
        </p:spPr>
      </p:pic>
      <p:sp>
        <p:nvSpPr>
          <p:cNvPr id="295" name="Google Shape;295;g3d1ba5e5e60_0_28"/>
          <p:cNvSpPr txBox="1"/>
          <p:nvPr/>
        </p:nvSpPr>
        <p:spPr>
          <a:xfrm>
            <a:off x="879920" y="3464859"/>
            <a:ext cx="116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Chatbots</a:t>
            </a:r>
            <a:endParaRPr sz="1400" b="1" i="0" u="none" strike="noStrike" cap="none">
              <a:solidFill>
                <a:schemeClr val="dk1"/>
              </a:solidFill>
              <a:latin typeface="Arial"/>
              <a:ea typeface="Arial"/>
              <a:cs typeface="Arial"/>
              <a:sym typeface="Arial"/>
            </a:endParaRPr>
          </a:p>
        </p:txBody>
      </p:sp>
      <p:sp>
        <p:nvSpPr>
          <p:cNvPr id="296" name="Google Shape;296;g3d1ba5e5e60_0_28"/>
          <p:cNvSpPr txBox="1"/>
          <p:nvPr/>
        </p:nvSpPr>
        <p:spPr>
          <a:xfrm>
            <a:off x="2789157" y="2870134"/>
            <a:ext cx="11088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LLMs</a:t>
            </a:r>
            <a:endParaRPr sz="1400" b="1" i="0" u="none" strike="noStrike" cap="none">
              <a:solidFill>
                <a:schemeClr val="dk1"/>
              </a:solidFill>
              <a:latin typeface="Roboto"/>
              <a:ea typeface="Roboto"/>
              <a:cs typeface="Roboto"/>
              <a:sym typeface="Roboto"/>
            </a:endParaRPr>
          </a:p>
        </p:txBody>
      </p:sp>
      <p:sp>
        <p:nvSpPr>
          <p:cNvPr id="297" name="Google Shape;297;g3d1ba5e5e60_0_28"/>
          <p:cNvSpPr txBox="1"/>
          <p:nvPr/>
        </p:nvSpPr>
        <p:spPr>
          <a:xfrm>
            <a:off x="2936944" y="4065663"/>
            <a:ext cx="11088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AI Tools</a:t>
            </a:r>
            <a:endParaRPr sz="1400" b="1" i="0" u="none" strike="noStrike" cap="none">
              <a:solidFill>
                <a:schemeClr val="dk1"/>
              </a:solidFill>
              <a:latin typeface="Roboto"/>
              <a:ea typeface="Roboto"/>
              <a:cs typeface="Roboto"/>
              <a:sym typeface="Roboto"/>
            </a:endParaRPr>
          </a:p>
        </p:txBody>
      </p:sp>
      <p:sp>
        <p:nvSpPr>
          <p:cNvPr id="298" name="Google Shape;298;g3d1ba5e5e60_0_28"/>
          <p:cNvSpPr txBox="1"/>
          <p:nvPr/>
        </p:nvSpPr>
        <p:spPr>
          <a:xfrm>
            <a:off x="910918" y="4474885"/>
            <a:ext cx="1160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Neural Network</a:t>
            </a:r>
            <a:endParaRPr sz="1400" b="1" i="0" u="none" strike="noStrike" cap="none">
              <a:solidFill>
                <a:schemeClr val="dk1"/>
              </a:solidFill>
              <a:latin typeface="Roboto"/>
              <a:ea typeface="Roboto"/>
              <a:cs typeface="Roboto"/>
              <a:sym typeface="Roboto"/>
            </a:endParaRPr>
          </a:p>
        </p:txBody>
      </p:sp>
      <p:sp>
        <p:nvSpPr>
          <p:cNvPr id="299" name="Google Shape;299;g3d1ba5e5e60_0_28"/>
          <p:cNvSpPr/>
          <p:nvPr/>
        </p:nvSpPr>
        <p:spPr>
          <a:xfrm>
            <a:off x="5761339" y="2156460"/>
            <a:ext cx="6789300" cy="2537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0" name="Google Shape;300;g3d1ba5e5e60_0_28"/>
          <p:cNvSpPr txBox="1"/>
          <p:nvPr/>
        </p:nvSpPr>
        <p:spPr>
          <a:xfrm>
            <a:off x="6202309" y="3102045"/>
            <a:ext cx="5474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Roboto"/>
                <a:ea typeface="Roboto"/>
                <a:cs typeface="Roboto"/>
                <a:sym typeface="Roboto"/>
              </a:rPr>
              <a:t>Ποι</a:t>
            </a:r>
            <a:r>
              <a:rPr lang="en-US" sz="1800">
                <a:latin typeface="Roboto"/>
                <a:ea typeface="Roboto"/>
                <a:cs typeface="Roboto"/>
                <a:sym typeface="Roboto"/>
              </a:rPr>
              <a:t>ες άλλες εφαρμογές ΤΝ </a:t>
            </a:r>
            <a:r>
              <a:rPr lang="en-US" sz="1800" b="0" i="0" u="none" strike="noStrike" cap="none">
                <a:solidFill>
                  <a:srgbClr val="000000"/>
                </a:solidFill>
                <a:latin typeface="Roboto"/>
                <a:ea typeface="Roboto"/>
                <a:cs typeface="Roboto"/>
                <a:sym typeface="Roboto"/>
              </a:rPr>
              <a:t> χρησιμοποιείς </a:t>
            </a:r>
            <a:br>
              <a:rPr lang="en-US" sz="1800" b="0" i="0" u="none" strike="noStrike" cap="none">
                <a:solidFill>
                  <a:srgbClr val="000000"/>
                </a:solidFill>
                <a:latin typeface="Roboto"/>
                <a:ea typeface="Roboto"/>
                <a:cs typeface="Roboto"/>
                <a:sym typeface="Roboto"/>
              </a:rPr>
            </a:br>
            <a:r>
              <a:rPr lang="en-US" sz="1800" b="0" i="0" u="none" strike="noStrike" cap="none">
                <a:solidFill>
                  <a:srgbClr val="000000"/>
                </a:solidFill>
                <a:latin typeface="Roboto"/>
                <a:ea typeface="Roboto"/>
                <a:cs typeface="Roboto"/>
                <a:sym typeface="Roboto"/>
              </a:rPr>
              <a:t>και σε ποιες διεργασίες σε υποστηρίζουν;</a:t>
            </a:r>
            <a:endParaRPr/>
          </a:p>
        </p:txBody>
      </p:sp>
      <p:pic>
        <p:nvPicPr>
          <p:cNvPr id="301" name="Google Shape;301;g3d1ba5e5e60_0_28"/>
          <p:cNvPicPr preferRelativeResize="0"/>
          <p:nvPr/>
        </p:nvPicPr>
        <p:blipFill rotWithShape="1">
          <a:blip r:embed="rId4">
            <a:alphaModFix/>
          </a:blip>
          <a:srcRect/>
          <a:stretch/>
        </p:blipFill>
        <p:spPr>
          <a:xfrm>
            <a:off x="5367110" y="3060745"/>
            <a:ext cx="728890" cy="728890"/>
          </a:xfrm>
          <a:prstGeom prst="rect">
            <a:avLst/>
          </a:prstGeom>
          <a:noFill/>
          <a:ln>
            <a:noFill/>
          </a:ln>
        </p:spPr>
      </p:pic>
      <p:sp>
        <p:nvSpPr>
          <p:cNvPr id="302" name="Google Shape;302;g3d1ba5e5e60_0_28"/>
          <p:cNvSpPr txBox="1"/>
          <p:nvPr/>
        </p:nvSpPr>
        <p:spPr>
          <a:xfrm>
            <a:off x="540433" y="695379"/>
            <a:ext cx="5500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Δραστηριότητα</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08" name="Google Shape;308;p28"/>
          <p:cNvGrpSpPr/>
          <p:nvPr/>
        </p:nvGrpSpPr>
        <p:grpSpPr>
          <a:xfrm>
            <a:off x="1276041" y="2497418"/>
            <a:ext cx="3106189" cy="2924600"/>
            <a:chOff x="1106046" y="2228423"/>
            <a:chExt cx="3106189" cy="2924600"/>
          </a:xfrm>
        </p:grpSpPr>
        <p:sp>
          <p:nvSpPr>
            <p:cNvPr id="309" name="Google Shape;309;p28"/>
            <p:cNvSpPr/>
            <p:nvPr/>
          </p:nvSpPr>
          <p:spPr>
            <a:xfrm rot="5400000" flipH="1">
              <a:off x="1196840" y="2137628"/>
              <a:ext cx="2924600" cy="3106189"/>
            </a:xfrm>
            <a:prstGeom prst="roundRect">
              <a:avLst>
                <a:gd name="adj" fmla="val 3723"/>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10" name="Google Shape;310;p28"/>
            <p:cNvCxnSpPr/>
            <p:nvPr/>
          </p:nvCxnSpPr>
          <p:spPr>
            <a:xfrm>
              <a:off x="1106046" y="2477662"/>
              <a:ext cx="3106189" cy="0"/>
            </a:xfrm>
            <a:prstGeom prst="straightConnector1">
              <a:avLst/>
            </a:prstGeom>
            <a:noFill/>
            <a:ln w="9525" cap="flat" cmpd="sng">
              <a:solidFill>
                <a:schemeClr val="dk2"/>
              </a:solidFill>
              <a:prstDash val="solid"/>
              <a:round/>
              <a:headEnd type="none" w="sm" len="sm"/>
              <a:tailEnd type="none" w="sm" len="sm"/>
            </a:ln>
          </p:spPr>
        </p:cxnSp>
        <p:grpSp>
          <p:nvGrpSpPr>
            <p:cNvPr id="311" name="Google Shape;311;p28"/>
            <p:cNvGrpSpPr/>
            <p:nvPr/>
          </p:nvGrpSpPr>
          <p:grpSpPr>
            <a:xfrm flipH="1">
              <a:off x="3676812" y="2306132"/>
              <a:ext cx="440645" cy="89304"/>
              <a:chOff x="6287461" y="852418"/>
              <a:chExt cx="744455" cy="150875"/>
            </a:xfrm>
          </p:grpSpPr>
          <p:sp>
            <p:nvSpPr>
              <p:cNvPr id="312" name="Google Shape;312;p28"/>
              <p:cNvSpPr/>
              <p:nvPr/>
            </p:nvSpPr>
            <p:spPr>
              <a:xfrm>
                <a:off x="6287461"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3" name="Google Shape;313;p28"/>
              <p:cNvSpPr/>
              <p:nvPr/>
            </p:nvSpPr>
            <p:spPr>
              <a:xfrm>
                <a:off x="6586394"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4" name="Google Shape;314;p28"/>
              <p:cNvSpPr/>
              <p:nvPr/>
            </p:nvSpPr>
            <p:spPr>
              <a:xfrm>
                <a:off x="6881041"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315" name="Google Shape;315;p28"/>
          <p:cNvGrpSpPr/>
          <p:nvPr/>
        </p:nvGrpSpPr>
        <p:grpSpPr>
          <a:xfrm>
            <a:off x="7809772" y="2497418"/>
            <a:ext cx="3106190" cy="2924600"/>
            <a:chOff x="1106046" y="2228423"/>
            <a:chExt cx="3106189" cy="2924600"/>
          </a:xfrm>
        </p:grpSpPr>
        <p:sp>
          <p:nvSpPr>
            <p:cNvPr id="316" name="Google Shape;316;p28"/>
            <p:cNvSpPr/>
            <p:nvPr/>
          </p:nvSpPr>
          <p:spPr>
            <a:xfrm rot="5400000" flipH="1">
              <a:off x="1196840" y="2137628"/>
              <a:ext cx="2924600" cy="3106189"/>
            </a:xfrm>
            <a:prstGeom prst="roundRect">
              <a:avLst>
                <a:gd name="adj" fmla="val 3723"/>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17" name="Google Shape;317;p28"/>
            <p:cNvCxnSpPr/>
            <p:nvPr/>
          </p:nvCxnSpPr>
          <p:spPr>
            <a:xfrm>
              <a:off x="1106046" y="2477662"/>
              <a:ext cx="3106189" cy="0"/>
            </a:xfrm>
            <a:prstGeom prst="straightConnector1">
              <a:avLst/>
            </a:prstGeom>
            <a:noFill/>
            <a:ln w="9525" cap="flat" cmpd="sng">
              <a:solidFill>
                <a:schemeClr val="dk2"/>
              </a:solidFill>
              <a:prstDash val="solid"/>
              <a:round/>
              <a:headEnd type="none" w="sm" len="sm"/>
              <a:tailEnd type="none" w="sm" len="sm"/>
            </a:ln>
          </p:spPr>
        </p:cxnSp>
        <p:grpSp>
          <p:nvGrpSpPr>
            <p:cNvPr id="318" name="Google Shape;318;p28"/>
            <p:cNvGrpSpPr/>
            <p:nvPr/>
          </p:nvGrpSpPr>
          <p:grpSpPr>
            <a:xfrm flipH="1">
              <a:off x="3676812" y="2306132"/>
              <a:ext cx="440645" cy="89304"/>
              <a:chOff x="6287461" y="852418"/>
              <a:chExt cx="744455" cy="150875"/>
            </a:xfrm>
          </p:grpSpPr>
          <p:sp>
            <p:nvSpPr>
              <p:cNvPr id="319" name="Google Shape;319;p28"/>
              <p:cNvSpPr/>
              <p:nvPr/>
            </p:nvSpPr>
            <p:spPr>
              <a:xfrm>
                <a:off x="6287461"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0" name="Google Shape;320;p28"/>
              <p:cNvSpPr/>
              <p:nvPr/>
            </p:nvSpPr>
            <p:spPr>
              <a:xfrm>
                <a:off x="6586394"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p28"/>
              <p:cNvSpPr/>
              <p:nvPr/>
            </p:nvSpPr>
            <p:spPr>
              <a:xfrm>
                <a:off x="6881041"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322" name="Google Shape;322;p28"/>
          <p:cNvGrpSpPr/>
          <p:nvPr/>
        </p:nvGrpSpPr>
        <p:grpSpPr>
          <a:xfrm>
            <a:off x="4257210" y="2228424"/>
            <a:ext cx="3677581" cy="3462588"/>
            <a:chOff x="1106046" y="2228423"/>
            <a:chExt cx="3106189" cy="2924600"/>
          </a:xfrm>
        </p:grpSpPr>
        <p:sp>
          <p:nvSpPr>
            <p:cNvPr id="323" name="Google Shape;323;p28"/>
            <p:cNvSpPr/>
            <p:nvPr/>
          </p:nvSpPr>
          <p:spPr>
            <a:xfrm rot="5400000" flipH="1">
              <a:off x="1196840" y="2137628"/>
              <a:ext cx="2924600" cy="3106189"/>
            </a:xfrm>
            <a:prstGeom prst="roundRect">
              <a:avLst>
                <a:gd name="adj" fmla="val 3723"/>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24" name="Google Shape;324;p28"/>
            <p:cNvCxnSpPr/>
            <p:nvPr/>
          </p:nvCxnSpPr>
          <p:spPr>
            <a:xfrm>
              <a:off x="1106046" y="2477662"/>
              <a:ext cx="3106189" cy="0"/>
            </a:xfrm>
            <a:prstGeom prst="straightConnector1">
              <a:avLst/>
            </a:prstGeom>
            <a:noFill/>
            <a:ln w="9525" cap="flat" cmpd="sng">
              <a:solidFill>
                <a:schemeClr val="dk2"/>
              </a:solidFill>
              <a:prstDash val="solid"/>
              <a:round/>
              <a:headEnd type="none" w="sm" len="sm"/>
              <a:tailEnd type="none" w="sm" len="sm"/>
            </a:ln>
          </p:spPr>
        </p:cxnSp>
        <p:grpSp>
          <p:nvGrpSpPr>
            <p:cNvPr id="325" name="Google Shape;325;p28"/>
            <p:cNvGrpSpPr/>
            <p:nvPr/>
          </p:nvGrpSpPr>
          <p:grpSpPr>
            <a:xfrm flipH="1">
              <a:off x="3676812" y="2306132"/>
              <a:ext cx="440645" cy="89304"/>
              <a:chOff x="6287461" y="852418"/>
              <a:chExt cx="744455" cy="150875"/>
            </a:xfrm>
          </p:grpSpPr>
          <p:sp>
            <p:nvSpPr>
              <p:cNvPr id="326" name="Google Shape;326;p28"/>
              <p:cNvSpPr/>
              <p:nvPr/>
            </p:nvSpPr>
            <p:spPr>
              <a:xfrm>
                <a:off x="6287461"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7" name="Google Shape;327;p28"/>
              <p:cNvSpPr/>
              <p:nvPr/>
            </p:nvSpPr>
            <p:spPr>
              <a:xfrm>
                <a:off x="6586394"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8" name="Google Shape;328;p28"/>
              <p:cNvSpPr/>
              <p:nvPr/>
            </p:nvSpPr>
            <p:spPr>
              <a:xfrm>
                <a:off x="6881041" y="852418"/>
                <a:ext cx="150875" cy="150875"/>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329" name="Google Shape;329;p28"/>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lt2"/>
                </a:solidFill>
                <a:latin typeface="Arial"/>
                <a:ea typeface="Arial"/>
                <a:cs typeface="Arial"/>
                <a:sym typeface="Arial"/>
              </a:rPr>
              <a:t>13</a:t>
            </a:fld>
            <a:endParaRPr sz="1200" b="0" i="0" u="none" strike="noStrike" cap="none">
              <a:solidFill>
                <a:schemeClr val="lt2"/>
              </a:solidFill>
              <a:latin typeface="Arial"/>
              <a:ea typeface="Arial"/>
              <a:cs typeface="Arial"/>
              <a:sym typeface="Arial"/>
            </a:endParaRPr>
          </a:p>
        </p:txBody>
      </p:sp>
      <p:sp>
        <p:nvSpPr>
          <p:cNvPr id="330" name="Google Shape;330;p28"/>
          <p:cNvSpPr/>
          <p:nvPr/>
        </p:nvSpPr>
        <p:spPr>
          <a:xfrm>
            <a:off x="1637060" y="2836723"/>
            <a:ext cx="2221944" cy="347186"/>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24272"/>
              </a:lnSpc>
              <a:spcBef>
                <a:spcPts val="0"/>
              </a:spcBef>
              <a:spcAft>
                <a:spcPts val="0"/>
              </a:spcAft>
              <a:buClr>
                <a:srgbClr val="000000"/>
              </a:buClr>
              <a:buSzPts val="2200"/>
              <a:buFont typeface="Arial"/>
              <a:buNone/>
            </a:pPr>
            <a:r>
              <a:rPr lang="en-US" sz="2200" b="1" i="0" u="none" strike="noStrike" cap="none">
                <a:solidFill>
                  <a:schemeClr val="dk1"/>
                </a:solidFill>
                <a:latin typeface="Roboto Slab"/>
                <a:ea typeface="Roboto Slab"/>
                <a:cs typeface="Roboto Slab"/>
                <a:sym typeface="Roboto Slab"/>
              </a:rPr>
              <a:t>Ήχος</a:t>
            </a:r>
            <a:endParaRPr sz="2200" b="0" i="0" u="none" strike="noStrike" cap="none">
              <a:solidFill>
                <a:schemeClr val="dk1"/>
              </a:solidFill>
              <a:latin typeface="Arial"/>
              <a:ea typeface="Arial"/>
              <a:cs typeface="Arial"/>
              <a:sym typeface="Arial"/>
            </a:endParaRPr>
          </a:p>
        </p:txBody>
      </p:sp>
      <p:sp>
        <p:nvSpPr>
          <p:cNvPr id="331" name="Google Shape;331;p28"/>
          <p:cNvSpPr/>
          <p:nvPr/>
        </p:nvSpPr>
        <p:spPr>
          <a:xfrm>
            <a:off x="5046676" y="2590735"/>
            <a:ext cx="2221944" cy="347186"/>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24272"/>
              </a:lnSpc>
              <a:spcBef>
                <a:spcPts val="0"/>
              </a:spcBef>
              <a:spcAft>
                <a:spcPts val="0"/>
              </a:spcAft>
              <a:buClr>
                <a:srgbClr val="000000"/>
              </a:buClr>
              <a:buSzPts val="2200"/>
              <a:buFont typeface="Arial"/>
              <a:buNone/>
            </a:pPr>
            <a:r>
              <a:rPr lang="en-US" sz="2200" b="1" i="0" u="none" strike="noStrike" cap="none">
                <a:solidFill>
                  <a:schemeClr val="dk1"/>
                </a:solidFill>
                <a:latin typeface="Roboto Slab"/>
                <a:ea typeface="Roboto Slab"/>
                <a:cs typeface="Roboto Slab"/>
                <a:sym typeface="Roboto Slab"/>
              </a:rPr>
              <a:t>Εικόνα</a:t>
            </a:r>
            <a:endParaRPr sz="2200" b="0" i="0" u="none" strike="noStrike" cap="none">
              <a:solidFill>
                <a:schemeClr val="dk1"/>
              </a:solidFill>
              <a:latin typeface="Arial"/>
              <a:ea typeface="Arial"/>
              <a:cs typeface="Arial"/>
              <a:sym typeface="Arial"/>
            </a:endParaRPr>
          </a:p>
        </p:txBody>
      </p:sp>
      <p:pic>
        <p:nvPicPr>
          <p:cNvPr id="332" name="Google Shape;332;p28" descr="A yellow letter with blue line&#10;&#10;Description automatically generated"/>
          <p:cNvPicPr preferRelativeResize="0"/>
          <p:nvPr/>
        </p:nvPicPr>
        <p:blipFill rotWithShape="1">
          <a:blip r:embed="rId3">
            <a:alphaModFix/>
          </a:blip>
          <a:srcRect/>
          <a:stretch/>
        </p:blipFill>
        <p:spPr>
          <a:xfrm>
            <a:off x="1353263" y="3627760"/>
            <a:ext cx="538656" cy="538656"/>
          </a:xfrm>
          <a:prstGeom prst="rect">
            <a:avLst/>
          </a:prstGeom>
          <a:solidFill>
            <a:schemeClr val="accent3"/>
          </a:solidFill>
          <a:ln>
            <a:noFill/>
          </a:ln>
        </p:spPr>
      </p:pic>
      <p:pic>
        <p:nvPicPr>
          <p:cNvPr id="333" name="Google Shape;333;p28" descr="A screenshot of a video game&#10;&#10;Description automatically generated"/>
          <p:cNvPicPr preferRelativeResize="0"/>
          <p:nvPr/>
        </p:nvPicPr>
        <p:blipFill rotWithShape="1">
          <a:blip r:embed="rId4">
            <a:alphaModFix/>
          </a:blip>
          <a:srcRect/>
          <a:stretch/>
        </p:blipFill>
        <p:spPr>
          <a:xfrm>
            <a:off x="3293390" y="3114876"/>
            <a:ext cx="875303" cy="1094129"/>
          </a:xfrm>
          <a:prstGeom prst="rect">
            <a:avLst/>
          </a:prstGeom>
          <a:solidFill>
            <a:schemeClr val="accent3"/>
          </a:solidFill>
          <a:ln>
            <a:noFill/>
          </a:ln>
        </p:spPr>
      </p:pic>
      <p:pic>
        <p:nvPicPr>
          <p:cNvPr id="334" name="Google Shape;334;p28" descr="A black and white logo&#10;&#10;Description automatically generated"/>
          <p:cNvPicPr preferRelativeResize="0"/>
          <p:nvPr/>
        </p:nvPicPr>
        <p:blipFill rotWithShape="1">
          <a:blip r:embed="rId5">
            <a:alphaModFix/>
          </a:blip>
          <a:srcRect/>
          <a:stretch/>
        </p:blipFill>
        <p:spPr>
          <a:xfrm>
            <a:off x="2081478" y="3331346"/>
            <a:ext cx="611905" cy="611905"/>
          </a:xfrm>
          <a:prstGeom prst="rect">
            <a:avLst/>
          </a:prstGeom>
          <a:solidFill>
            <a:schemeClr val="accent3"/>
          </a:solidFill>
          <a:ln>
            <a:noFill/>
          </a:ln>
        </p:spPr>
      </p:pic>
      <p:pic>
        <p:nvPicPr>
          <p:cNvPr id="335" name="Google Shape;335;p28" descr="A yellow letter w on a black background&#10;&#10;Description automatically generated"/>
          <p:cNvPicPr preferRelativeResize="0"/>
          <p:nvPr/>
        </p:nvPicPr>
        <p:blipFill rotWithShape="1">
          <a:blip r:embed="rId6">
            <a:alphaModFix/>
          </a:blip>
          <a:srcRect/>
          <a:stretch/>
        </p:blipFill>
        <p:spPr>
          <a:xfrm>
            <a:off x="2018869" y="4029676"/>
            <a:ext cx="655979" cy="655979"/>
          </a:xfrm>
          <a:prstGeom prst="rect">
            <a:avLst/>
          </a:prstGeom>
          <a:solidFill>
            <a:schemeClr val="accent3"/>
          </a:solidFill>
          <a:ln>
            <a:noFill/>
          </a:ln>
        </p:spPr>
      </p:pic>
      <p:pic>
        <p:nvPicPr>
          <p:cNvPr id="336" name="Google Shape;336;p28" descr="A white logo on a blue background&#10;&#10;Description automatically generated"/>
          <p:cNvPicPr preferRelativeResize="0"/>
          <p:nvPr/>
        </p:nvPicPr>
        <p:blipFill rotWithShape="1">
          <a:blip r:embed="rId7">
            <a:alphaModFix/>
          </a:blip>
          <a:srcRect/>
          <a:stretch/>
        </p:blipFill>
        <p:spPr>
          <a:xfrm>
            <a:off x="2860021" y="4566825"/>
            <a:ext cx="586146" cy="586146"/>
          </a:xfrm>
          <a:prstGeom prst="rect">
            <a:avLst/>
          </a:prstGeom>
          <a:solidFill>
            <a:schemeClr val="accent3"/>
          </a:solidFill>
          <a:ln>
            <a:noFill/>
          </a:ln>
        </p:spPr>
      </p:pic>
      <p:pic>
        <p:nvPicPr>
          <p:cNvPr id="337" name="Google Shape;337;p28" descr="A microphone from a string&#10;&#10;Description automatically generated"/>
          <p:cNvPicPr preferRelativeResize="0"/>
          <p:nvPr/>
        </p:nvPicPr>
        <p:blipFill rotWithShape="1">
          <a:blip r:embed="rId8">
            <a:alphaModFix/>
          </a:blip>
          <a:srcRect/>
          <a:stretch/>
        </p:blipFill>
        <p:spPr>
          <a:xfrm>
            <a:off x="1503839" y="4627428"/>
            <a:ext cx="633884" cy="554649"/>
          </a:xfrm>
          <a:prstGeom prst="rect">
            <a:avLst/>
          </a:prstGeom>
          <a:solidFill>
            <a:schemeClr val="accent3"/>
          </a:solidFill>
          <a:ln>
            <a:noFill/>
          </a:ln>
        </p:spPr>
      </p:pic>
      <p:pic>
        <p:nvPicPr>
          <p:cNvPr id="338" name="Google Shape;338;p28" descr="A black double line symbol&#10;&#10;Description automatically generated with medium confidence"/>
          <p:cNvPicPr preferRelativeResize="0"/>
          <p:nvPr/>
        </p:nvPicPr>
        <p:blipFill rotWithShape="1">
          <a:blip r:embed="rId9">
            <a:alphaModFix/>
          </a:blip>
          <a:srcRect/>
          <a:stretch/>
        </p:blipFill>
        <p:spPr>
          <a:xfrm flipH="1">
            <a:off x="2775003" y="3889559"/>
            <a:ext cx="622281" cy="622281"/>
          </a:xfrm>
          <a:prstGeom prst="rect">
            <a:avLst/>
          </a:prstGeom>
          <a:solidFill>
            <a:schemeClr val="accent3"/>
          </a:solidFill>
          <a:ln>
            <a:noFill/>
          </a:ln>
        </p:spPr>
      </p:pic>
      <p:pic>
        <p:nvPicPr>
          <p:cNvPr id="339" name="Google Shape;339;p28" descr="A black and white logo with an object and a red dot&#10;&#10;Description automatically generated"/>
          <p:cNvPicPr preferRelativeResize="0"/>
          <p:nvPr/>
        </p:nvPicPr>
        <p:blipFill rotWithShape="1">
          <a:blip r:embed="rId10">
            <a:alphaModFix/>
          </a:blip>
          <a:srcRect/>
          <a:stretch/>
        </p:blipFill>
        <p:spPr>
          <a:xfrm>
            <a:off x="3563909" y="4380211"/>
            <a:ext cx="554648" cy="554648"/>
          </a:xfrm>
          <a:prstGeom prst="rect">
            <a:avLst/>
          </a:prstGeom>
          <a:solidFill>
            <a:schemeClr val="accent3"/>
          </a:solidFill>
          <a:ln>
            <a:noFill/>
          </a:ln>
        </p:spPr>
      </p:pic>
      <p:sp>
        <p:nvSpPr>
          <p:cNvPr id="340" name="Google Shape;340;p28"/>
          <p:cNvSpPr/>
          <p:nvPr/>
        </p:nvSpPr>
        <p:spPr>
          <a:xfrm>
            <a:off x="8142774" y="2842060"/>
            <a:ext cx="2221944" cy="347186"/>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24272"/>
              </a:lnSpc>
              <a:spcBef>
                <a:spcPts val="0"/>
              </a:spcBef>
              <a:spcAft>
                <a:spcPts val="0"/>
              </a:spcAft>
              <a:buClr>
                <a:srgbClr val="000000"/>
              </a:buClr>
              <a:buSzPts val="2200"/>
              <a:buFont typeface="Arial"/>
              <a:buNone/>
            </a:pPr>
            <a:r>
              <a:rPr lang="en-US" sz="2200" b="1" i="0" u="none" strike="noStrike" cap="none">
                <a:solidFill>
                  <a:schemeClr val="dk1"/>
                </a:solidFill>
                <a:latin typeface="Roboto Slab"/>
                <a:ea typeface="Roboto Slab"/>
                <a:cs typeface="Roboto Slab"/>
                <a:sym typeface="Roboto Slab"/>
              </a:rPr>
              <a:t>Βίντεο</a:t>
            </a:r>
            <a:endParaRPr sz="2200" b="0" i="0" u="none" strike="noStrike" cap="none">
              <a:solidFill>
                <a:schemeClr val="dk1"/>
              </a:solidFill>
              <a:latin typeface="Arial"/>
              <a:ea typeface="Arial"/>
              <a:cs typeface="Arial"/>
              <a:sym typeface="Arial"/>
            </a:endParaRPr>
          </a:p>
        </p:txBody>
      </p:sp>
      <p:pic>
        <p:nvPicPr>
          <p:cNvPr id="341" name="Google Shape;341;p28" descr="A logo with a triangle and a triangle in the middle&#10;&#10;Description automatically generated with medium confidence"/>
          <p:cNvPicPr preferRelativeResize="0"/>
          <p:nvPr/>
        </p:nvPicPr>
        <p:blipFill rotWithShape="1">
          <a:blip r:embed="rId11">
            <a:alphaModFix/>
          </a:blip>
          <a:srcRect/>
          <a:stretch/>
        </p:blipFill>
        <p:spPr>
          <a:xfrm>
            <a:off x="9359904" y="3240226"/>
            <a:ext cx="793278" cy="991597"/>
          </a:xfrm>
          <a:prstGeom prst="rect">
            <a:avLst/>
          </a:prstGeom>
          <a:solidFill>
            <a:schemeClr val="accent3"/>
          </a:solidFill>
          <a:ln>
            <a:noFill/>
          </a:ln>
        </p:spPr>
      </p:pic>
      <p:pic>
        <p:nvPicPr>
          <p:cNvPr id="342" name="Google Shape;342;p28" descr="A green letter on a black background&#10;&#10;Description automatically generated"/>
          <p:cNvPicPr preferRelativeResize="0"/>
          <p:nvPr/>
        </p:nvPicPr>
        <p:blipFill rotWithShape="1">
          <a:blip r:embed="rId12">
            <a:alphaModFix/>
          </a:blip>
          <a:srcRect/>
          <a:stretch/>
        </p:blipFill>
        <p:spPr>
          <a:xfrm>
            <a:off x="8715271" y="3419427"/>
            <a:ext cx="596209" cy="596209"/>
          </a:xfrm>
          <a:prstGeom prst="rect">
            <a:avLst/>
          </a:prstGeom>
          <a:solidFill>
            <a:schemeClr val="accent3"/>
          </a:solidFill>
          <a:ln>
            <a:noFill/>
          </a:ln>
        </p:spPr>
      </p:pic>
      <p:pic>
        <p:nvPicPr>
          <p:cNvPr id="343" name="Google Shape;343;p28" descr="A black rabbit with its mouth open&#10;&#10;Description automatically generated"/>
          <p:cNvPicPr preferRelativeResize="0"/>
          <p:nvPr/>
        </p:nvPicPr>
        <p:blipFill rotWithShape="1">
          <a:blip r:embed="rId13">
            <a:alphaModFix/>
          </a:blip>
          <a:srcRect/>
          <a:stretch/>
        </p:blipFill>
        <p:spPr>
          <a:xfrm>
            <a:off x="8721287" y="4393861"/>
            <a:ext cx="596209" cy="596209"/>
          </a:xfrm>
          <a:prstGeom prst="rect">
            <a:avLst/>
          </a:prstGeom>
          <a:solidFill>
            <a:schemeClr val="accent3"/>
          </a:solidFill>
          <a:ln>
            <a:noFill/>
          </a:ln>
        </p:spPr>
      </p:pic>
      <p:pic>
        <p:nvPicPr>
          <p:cNvPr id="344" name="Google Shape;344;p28" descr="A colorful fish logo&#10;&#10;Description automatically generated"/>
          <p:cNvPicPr preferRelativeResize="0"/>
          <p:nvPr/>
        </p:nvPicPr>
        <p:blipFill rotWithShape="1">
          <a:blip r:embed="rId14">
            <a:alphaModFix/>
          </a:blip>
          <a:srcRect/>
          <a:stretch/>
        </p:blipFill>
        <p:spPr>
          <a:xfrm>
            <a:off x="10232064" y="4379625"/>
            <a:ext cx="537705" cy="641763"/>
          </a:xfrm>
          <a:prstGeom prst="rect">
            <a:avLst/>
          </a:prstGeom>
          <a:solidFill>
            <a:schemeClr val="accent3"/>
          </a:solidFill>
          <a:ln>
            <a:noFill/>
          </a:ln>
        </p:spPr>
      </p:pic>
      <p:pic>
        <p:nvPicPr>
          <p:cNvPr id="345" name="Google Shape;345;p28" descr="A blue square with white letters&#10;&#10;Description automatically generated"/>
          <p:cNvPicPr preferRelativeResize="0"/>
          <p:nvPr/>
        </p:nvPicPr>
        <p:blipFill rotWithShape="1">
          <a:blip r:embed="rId15">
            <a:alphaModFix/>
          </a:blip>
          <a:srcRect/>
          <a:stretch/>
        </p:blipFill>
        <p:spPr>
          <a:xfrm>
            <a:off x="7983687" y="4377231"/>
            <a:ext cx="655979" cy="655979"/>
          </a:xfrm>
          <a:prstGeom prst="rect">
            <a:avLst/>
          </a:prstGeom>
          <a:solidFill>
            <a:schemeClr val="accent3"/>
          </a:solidFill>
          <a:ln>
            <a:noFill/>
          </a:ln>
        </p:spPr>
      </p:pic>
      <p:pic>
        <p:nvPicPr>
          <p:cNvPr id="346" name="Google Shape;346;p28" descr="A black square with white text and a face&#10;&#10;Description automatically generated"/>
          <p:cNvPicPr preferRelativeResize="0"/>
          <p:nvPr/>
        </p:nvPicPr>
        <p:blipFill rotWithShape="1">
          <a:blip r:embed="rId16">
            <a:alphaModFix/>
          </a:blip>
          <a:srcRect/>
          <a:stretch/>
        </p:blipFill>
        <p:spPr>
          <a:xfrm>
            <a:off x="9376197" y="4242107"/>
            <a:ext cx="709675" cy="887095"/>
          </a:xfrm>
          <a:prstGeom prst="rect">
            <a:avLst/>
          </a:prstGeom>
          <a:solidFill>
            <a:schemeClr val="accent3"/>
          </a:solidFill>
          <a:ln>
            <a:noFill/>
          </a:ln>
        </p:spPr>
      </p:pic>
      <p:pic>
        <p:nvPicPr>
          <p:cNvPr id="347" name="Google Shape;347;p28" descr="A blue and green circle with white text&#10;&#10;Description automatically generated"/>
          <p:cNvPicPr preferRelativeResize="0"/>
          <p:nvPr/>
        </p:nvPicPr>
        <p:blipFill rotWithShape="1">
          <a:blip r:embed="rId17">
            <a:alphaModFix/>
          </a:blip>
          <a:srcRect/>
          <a:stretch/>
        </p:blipFill>
        <p:spPr>
          <a:xfrm>
            <a:off x="6305027" y="3028359"/>
            <a:ext cx="1446043" cy="1807553"/>
          </a:xfrm>
          <a:prstGeom prst="rect">
            <a:avLst/>
          </a:prstGeom>
          <a:solidFill>
            <a:schemeClr val="accent3"/>
          </a:solidFill>
          <a:ln>
            <a:noFill/>
          </a:ln>
        </p:spPr>
      </p:pic>
      <p:pic>
        <p:nvPicPr>
          <p:cNvPr id="348" name="Google Shape;348;p28"/>
          <p:cNvPicPr preferRelativeResize="0"/>
          <p:nvPr/>
        </p:nvPicPr>
        <p:blipFill rotWithShape="1">
          <a:blip r:embed="rId18">
            <a:alphaModFix/>
          </a:blip>
          <a:srcRect/>
          <a:stretch/>
        </p:blipFill>
        <p:spPr>
          <a:xfrm>
            <a:off x="5503067" y="4253714"/>
            <a:ext cx="663369" cy="663369"/>
          </a:xfrm>
          <a:prstGeom prst="rect">
            <a:avLst/>
          </a:prstGeom>
          <a:noFill/>
          <a:ln>
            <a:noFill/>
          </a:ln>
        </p:spPr>
      </p:pic>
      <p:pic>
        <p:nvPicPr>
          <p:cNvPr id="349" name="Google Shape;349;p28" descr="A black and white logo&#10;&#10;Description automatically generated"/>
          <p:cNvPicPr preferRelativeResize="0"/>
          <p:nvPr/>
        </p:nvPicPr>
        <p:blipFill rotWithShape="1">
          <a:blip r:embed="rId19">
            <a:alphaModFix/>
          </a:blip>
          <a:srcRect/>
          <a:stretch/>
        </p:blipFill>
        <p:spPr>
          <a:xfrm>
            <a:off x="6977478" y="4653019"/>
            <a:ext cx="528128" cy="528128"/>
          </a:xfrm>
          <a:prstGeom prst="rect">
            <a:avLst/>
          </a:prstGeom>
          <a:solidFill>
            <a:schemeClr val="accent3"/>
          </a:solidFill>
          <a:ln>
            <a:noFill/>
          </a:ln>
        </p:spPr>
      </p:pic>
      <p:pic>
        <p:nvPicPr>
          <p:cNvPr id="350" name="Google Shape;350;p28"/>
          <p:cNvPicPr preferRelativeResize="0"/>
          <p:nvPr/>
        </p:nvPicPr>
        <p:blipFill rotWithShape="1">
          <a:blip r:embed="rId20">
            <a:alphaModFix/>
          </a:blip>
          <a:srcRect/>
          <a:stretch/>
        </p:blipFill>
        <p:spPr>
          <a:xfrm>
            <a:off x="4656692" y="4658815"/>
            <a:ext cx="846589" cy="846589"/>
          </a:xfrm>
          <a:prstGeom prst="rect">
            <a:avLst/>
          </a:prstGeom>
          <a:noFill/>
          <a:ln>
            <a:noFill/>
          </a:ln>
        </p:spPr>
      </p:pic>
      <p:pic>
        <p:nvPicPr>
          <p:cNvPr id="351" name="Google Shape;351;p28" descr="A purple octopus with pink tentacles&#10;&#10;Description automatically generated"/>
          <p:cNvPicPr preferRelativeResize="0"/>
          <p:nvPr/>
        </p:nvPicPr>
        <p:blipFill rotWithShape="1">
          <a:blip r:embed="rId21">
            <a:alphaModFix/>
          </a:blip>
          <a:srcRect/>
          <a:stretch/>
        </p:blipFill>
        <p:spPr>
          <a:xfrm>
            <a:off x="5643186" y="3319386"/>
            <a:ext cx="811292" cy="1014204"/>
          </a:xfrm>
          <a:prstGeom prst="rect">
            <a:avLst/>
          </a:prstGeom>
          <a:solidFill>
            <a:schemeClr val="accent3"/>
          </a:solidFill>
          <a:ln>
            <a:noFill/>
          </a:ln>
        </p:spPr>
      </p:pic>
      <p:pic>
        <p:nvPicPr>
          <p:cNvPr id="352" name="Google Shape;352;p28" descr="A purple and blue object&#10;&#10;Description automatically generated"/>
          <p:cNvPicPr preferRelativeResize="0"/>
          <p:nvPr/>
        </p:nvPicPr>
        <p:blipFill rotWithShape="1">
          <a:blip r:embed="rId22">
            <a:alphaModFix/>
          </a:blip>
          <a:srcRect/>
          <a:stretch/>
        </p:blipFill>
        <p:spPr>
          <a:xfrm>
            <a:off x="4707878" y="3748262"/>
            <a:ext cx="545943" cy="562828"/>
          </a:xfrm>
          <a:prstGeom prst="rect">
            <a:avLst/>
          </a:prstGeom>
          <a:solidFill>
            <a:schemeClr val="accent3"/>
          </a:solidFill>
          <a:ln>
            <a:noFill/>
          </a:ln>
        </p:spPr>
      </p:pic>
      <p:pic>
        <p:nvPicPr>
          <p:cNvPr id="353" name="Google Shape;353;p28" descr="A logo with three stripes&#10;&#10;Description automatically generated with medium confidence"/>
          <p:cNvPicPr preferRelativeResize="0"/>
          <p:nvPr/>
        </p:nvPicPr>
        <p:blipFill rotWithShape="1">
          <a:blip r:embed="rId23">
            <a:alphaModFix/>
          </a:blip>
          <a:srcRect/>
          <a:stretch/>
        </p:blipFill>
        <p:spPr>
          <a:xfrm>
            <a:off x="6060908" y="4887048"/>
            <a:ext cx="510710" cy="559683"/>
          </a:xfrm>
          <a:prstGeom prst="rect">
            <a:avLst/>
          </a:prstGeom>
          <a:solidFill>
            <a:schemeClr val="accent3"/>
          </a:solidFill>
          <a:ln>
            <a:noFill/>
          </a:ln>
        </p:spPr>
      </p:pic>
      <p:pic>
        <p:nvPicPr>
          <p:cNvPr id="354" name="Google Shape;354;p28" descr="A blue and purple logo&#10;&#10;Description automatically generated"/>
          <p:cNvPicPr preferRelativeResize="0"/>
          <p:nvPr/>
        </p:nvPicPr>
        <p:blipFill rotWithShape="1">
          <a:blip r:embed="rId24">
            <a:alphaModFix/>
          </a:blip>
          <a:srcRect/>
          <a:stretch/>
        </p:blipFill>
        <p:spPr>
          <a:xfrm>
            <a:off x="6565092" y="3216622"/>
            <a:ext cx="519403" cy="519403"/>
          </a:xfrm>
          <a:prstGeom prst="rect">
            <a:avLst/>
          </a:prstGeom>
          <a:solidFill>
            <a:schemeClr val="accent3"/>
          </a:solidFill>
          <a:ln>
            <a:noFill/>
          </a:ln>
        </p:spPr>
      </p:pic>
      <p:pic>
        <p:nvPicPr>
          <p:cNvPr id="355" name="Google Shape;355;p28" descr="A blue and white logo&#10;&#10;Description automatically generated"/>
          <p:cNvPicPr preferRelativeResize="0"/>
          <p:nvPr/>
        </p:nvPicPr>
        <p:blipFill rotWithShape="1">
          <a:blip r:embed="rId25">
            <a:alphaModFix/>
          </a:blip>
          <a:srcRect/>
          <a:stretch/>
        </p:blipFill>
        <p:spPr>
          <a:xfrm>
            <a:off x="4720721" y="3128802"/>
            <a:ext cx="405319" cy="405319"/>
          </a:xfrm>
          <a:prstGeom prst="rect">
            <a:avLst/>
          </a:prstGeom>
          <a:solidFill>
            <a:schemeClr val="accent3"/>
          </a:solidFill>
          <a:ln>
            <a:noFill/>
          </a:ln>
        </p:spPr>
      </p:pic>
      <p:pic>
        <p:nvPicPr>
          <p:cNvPr id="356" name="Google Shape;356;p28"/>
          <p:cNvPicPr preferRelativeResize="0"/>
          <p:nvPr/>
        </p:nvPicPr>
        <p:blipFill rotWithShape="1">
          <a:blip r:embed="rId26">
            <a:alphaModFix/>
          </a:blip>
          <a:srcRect/>
          <a:stretch/>
        </p:blipFill>
        <p:spPr>
          <a:xfrm>
            <a:off x="5353507" y="4414820"/>
            <a:ext cx="597230" cy="591135"/>
          </a:xfrm>
          <a:prstGeom prst="rect">
            <a:avLst/>
          </a:prstGeom>
          <a:noFill/>
          <a:ln>
            <a:noFill/>
          </a:ln>
        </p:spPr>
      </p:pic>
      <p:pic>
        <p:nvPicPr>
          <p:cNvPr id="357" name="Google Shape;357;p28"/>
          <p:cNvPicPr preferRelativeResize="0"/>
          <p:nvPr/>
        </p:nvPicPr>
        <p:blipFill rotWithShape="1">
          <a:blip r:embed="rId27">
            <a:alphaModFix/>
          </a:blip>
          <a:srcRect/>
          <a:stretch/>
        </p:blipFill>
        <p:spPr>
          <a:xfrm>
            <a:off x="6117361" y="4152664"/>
            <a:ext cx="663369" cy="663369"/>
          </a:xfrm>
          <a:prstGeom prst="rect">
            <a:avLst/>
          </a:prstGeom>
          <a:noFill/>
          <a:ln>
            <a:noFill/>
          </a:ln>
        </p:spPr>
      </p:pic>
      <p:pic>
        <p:nvPicPr>
          <p:cNvPr id="358" name="Google Shape;358;p28"/>
          <p:cNvPicPr preferRelativeResize="0"/>
          <p:nvPr/>
        </p:nvPicPr>
        <p:blipFill rotWithShape="1">
          <a:blip r:embed="rId28">
            <a:alphaModFix/>
          </a:blip>
          <a:srcRect/>
          <a:stretch/>
        </p:blipFill>
        <p:spPr>
          <a:xfrm>
            <a:off x="10223917" y="3429000"/>
            <a:ext cx="537705" cy="557393"/>
          </a:xfrm>
          <a:prstGeom prst="rect">
            <a:avLst/>
          </a:prstGeom>
          <a:solidFill>
            <a:schemeClr val="lt1"/>
          </a:solidFill>
          <a:ln w="12700" cap="flat" cmpd="sng">
            <a:solidFill>
              <a:schemeClr val="dk1"/>
            </a:solidFill>
            <a:prstDash val="solid"/>
            <a:round/>
            <a:headEnd type="none" w="sm" len="sm"/>
            <a:tailEnd type="none" w="sm" len="sm"/>
          </a:ln>
        </p:spPr>
      </p:pic>
      <p:pic>
        <p:nvPicPr>
          <p:cNvPr id="359" name="Google Shape;359;p28"/>
          <p:cNvPicPr preferRelativeResize="0"/>
          <p:nvPr/>
        </p:nvPicPr>
        <p:blipFill rotWithShape="1">
          <a:blip r:embed="rId29">
            <a:alphaModFix/>
          </a:blip>
          <a:srcRect/>
          <a:stretch/>
        </p:blipFill>
        <p:spPr>
          <a:xfrm>
            <a:off x="8002946" y="3444570"/>
            <a:ext cx="545925" cy="545925"/>
          </a:xfrm>
          <a:prstGeom prst="rect">
            <a:avLst/>
          </a:prstGeom>
          <a:solidFill>
            <a:schemeClr val="lt1"/>
          </a:solidFill>
          <a:ln w="12700" cap="flat" cmpd="sng">
            <a:solidFill>
              <a:schemeClr val="dk1"/>
            </a:solidFill>
            <a:prstDash val="solid"/>
            <a:round/>
            <a:headEnd type="none" w="sm" len="sm"/>
            <a:tailEnd type="none" w="sm" len="sm"/>
          </a:ln>
        </p:spPr>
      </p:pic>
      <p:sp>
        <p:nvSpPr>
          <p:cNvPr id="360" name="Google Shape;360;p28"/>
          <p:cNvSpPr txBox="1"/>
          <p:nvPr/>
        </p:nvSpPr>
        <p:spPr>
          <a:xfrm>
            <a:off x="540432" y="695379"/>
            <a:ext cx="104323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Εφαρμογές ΤΝ δεν είναι μόνο τα Chatbots</a:t>
            </a:r>
            <a:endParaRPr sz="3200" b="1" i="0" u="none" strike="noStrike" cap="none">
              <a:solidFill>
                <a:schemeClr val="accent6"/>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31"/>
                                        </p:tgtEl>
                                        <p:attrNameLst>
                                          <p:attrName>style.visibility</p:attrName>
                                        </p:attrNameLst>
                                      </p:cBhvr>
                                      <p:to>
                                        <p:strVal val="visible"/>
                                      </p:to>
                                    </p:set>
                                    <p:animEffect transition="in" filter="fade">
                                      <p:cBhvr>
                                        <p:cTn id="10" dur="500"/>
                                        <p:tgtEl>
                                          <p:spTgt spid="331"/>
                                        </p:tgtEl>
                                      </p:cBhvr>
                                    </p:animEffect>
                                  </p:childTnLst>
                                </p:cTn>
                              </p:par>
                              <p:par>
                                <p:cTn id="11" presetID="10" presetClass="entr" presetSubtype="0" fill="hold" nodeType="withEffect">
                                  <p:stCondLst>
                                    <p:cond delay="0"/>
                                  </p:stCondLst>
                                  <p:childTnLst>
                                    <p:set>
                                      <p:cBhvr>
                                        <p:cTn id="12" dur="1" fill="hold">
                                          <p:stCondLst>
                                            <p:cond delay="0"/>
                                          </p:stCondLst>
                                        </p:cTn>
                                        <p:tgtEl>
                                          <p:spTgt spid="340"/>
                                        </p:tgtEl>
                                        <p:attrNameLst>
                                          <p:attrName>style.visibility</p:attrName>
                                        </p:attrNameLst>
                                      </p:cBhvr>
                                      <p:to>
                                        <p:strVal val="visible"/>
                                      </p:to>
                                    </p:set>
                                    <p:animEffect transition="in" filter="fade">
                                      <p:cBhvr>
                                        <p:cTn id="13"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9"/>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Google Shape;367;p29"/>
          <p:cNvSpPr/>
          <p:nvPr/>
        </p:nvSpPr>
        <p:spPr>
          <a:xfrm rot="5400000" flipH="1">
            <a:off x="8309665" y="828978"/>
            <a:ext cx="3063519" cy="4701151"/>
          </a:xfrm>
          <a:prstGeom prst="roundRect">
            <a:avLst>
              <a:gd name="adj" fmla="val 3402"/>
            </a:avLst>
          </a:prstGeom>
          <a:solidFill>
            <a:schemeClr val="lt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68" name="Google Shape;368;p29"/>
          <p:cNvGrpSpPr/>
          <p:nvPr/>
        </p:nvGrpSpPr>
        <p:grpSpPr>
          <a:xfrm>
            <a:off x="7490850" y="1730024"/>
            <a:ext cx="4701150" cy="171530"/>
            <a:chOff x="2" y="794989"/>
            <a:chExt cx="6095998" cy="222423"/>
          </a:xfrm>
        </p:grpSpPr>
        <p:cxnSp>
          <p:nvCxnSpPr>
            <p:cNvPr id="369" name="Google Shape;369;p29"/>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370" name="Google Shape;370;p29"/>
            <p:cNvGrpSpPr/>
            <p:nvPr/>
          </p:nvGrpSpPr>
          <p:grpSpPr>
            <a:xfrm flipH="1">
              <a:off x="5395987" y="794989"/>
              <a:ext cx="571386" cy="115800"/>
              <a:chOff x="6287461" y="852418"/>
              <a:chExt cx="744455" cy="150875"/>
            </a:xfrm>
          </p:grpSpPr>
          <p:sp>
            <p:nvSpPr>
              <p:cNvPr id="371" name="Google Shape;371;p29"/>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2" name="Google Shape;372;p29"/>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3" name="Google Shape;373;p29"/>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374" name="Google Shape;374;p29"/>
          <p:cNvSpPr/>
          <p:nvPr/>
        </p:nvSpPr>
        <p:spPr>
          <a:xfrm rot="5400000" flipH="1">
            <a:off x="818817" y="828978"/>
            <a:ext cx="3063519" cy="4701151"/>
          </a:xfrm>
          <a:prstGeom prst="roundRect">
            <a:avLst>
              <a:gd name="adj" fmla="val 3402"/>
            </a:avLst>
          </a:prstGeom>
          <a:solidFill>
            <a:schemeClr val="lt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75" name="Google Shape;375;p29"/>
          <p:cNvGrpSpPr/>
          <p:nvPr/>
        </p:nvGrpSpPr>
        <p:grpSpPr>
          <a:xfrm>
            <a:off x="2" y="1730024"/>
            <a:ext cx="4701150" cy="171530"/>
            <a:chOff x="2" y="794989"/>
            <a:chExt cx="6095998" cy="222423"/>
          </a:xfrm>
        </p:grpSpPr>
        <p:cxnSp>
          <p:nvCxnSpPr>
            <p:cNvPr id="376" name="Google Shape;376;p29"/>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377" name="Google Shape;377;p29"/>
            <p:cNvGrpSpPr/>
            <p:nvPr/>
          </p:nvGrpSpPr>
          <p:grpSpPr>
            <a:xfrm flipH="1">
              <a:off x="5395987" y="794989"/>
              <a:ext cx="571386" cy="115800"/>
              <a:chOff x="6287461" y="852418"/>
              <a:chExt cx="744455" cy="150875"/>
            </a:xfrm>
          </p:grpSpPr>
          <p:sp>
            <p:nvSpPr>
              <p:cNvPr id="378" name="Google Shape;378;p29"/>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9" name="Google Shape;379;p29"/>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29"/>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381" name="Google Shape;381;p29"/>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Προτροπές για την τάξη</a:t>
            </a:r>
            <a:endParaRPr/>
          </a:p>
        </p:txBody>
      </p:sp>
      <p:pic>
        <p:nvPicPr>
          <p:cNvPr id="382" name="Google Shape;382;p29"/>
          <p:cNvPicPr preferRelativeResize="0">
            <a:picLocks noGrp="1"/>
          </p:cNvPicPr>
          <p:nvPr>
            <p:ph type="pic" idx="2"/>
          </p:nvPr>
        </p:nvPicPr>
        <p:blipFill rotWithShape="1">
          <a:blip r:embed="rId3">
            <a:alphaModFix/>
          </a:blip>
          <a:srcRect t="6443" b="6443"/>
          <a:stretch/>
        </p:blipFill>
        <p:spPr>
          <a:xfrm flipH="1">
            <a:off x="128442" y="2016228"/>
            <a:ext cx="4444268" cy="2581750"/>
          </a:xfrm>
          <a:prstGeom prst="rect">
            <a:avLst/>
          </a:prstGeom>
          <a:noFill/>
          <a:ln>
            <a:noFill/>
          </a:ln>
        </p:spPr>
      </p:pic>
      <p:pic>
        <p:nvPicPr>
          <p:cNvPr id="383" name="Google Shape;383;p29" descr="A blue circle with icons and circles in the middle&#10;&#10;Description automatically generated with medium confidence"/>
          <p:cNvPicPr preferRelativeResize="0">
            <a:picLocks noGrp="1"/>
          </p:cNvPicPr>
          <p:nvPr>
            <p:ph type="pic" idx="3"/>
          </p:nvPr>
        </p:nvPicPr>
        <p:blipFill rotWithShape="1">
          <a:blip r:embed="rId4">
            <a:alphaModFix/>
          </a:blip>
          <a:srcRect t="6427" b="6427"/>
          <a:stretch/>
        </p:blipFill>
        <p:spPr>
          <a:xfrm>
            <a:off x="7619290" y="2016228"/>
            <a:ext cx="4444268" cy="2581750"/>
          </a:xfrm>
          <a:prstGeom prst="rect">
            <a:avLst/>
          </a:prstGeom>
          <a:noFill/>
          <a:ln>
            <a:noFill/>
          </a:ln>
        </p:spPr>
      </p:pic>
      <p:sp>
        <p:nvSpPr>
          <p:cNvPr id="384" name="Google Shape;384;p29"/>
          <p:cNvSpPr/>
          <p:nvPr/>
        </p:nvSpPr>
        <p:spPr>
          <a:xfrm rot="5400000" flipH="1">
            <a:off x="3806776" y="550951"/>
            <a:ext cx="4578448" cy="7025897"/>
          </a:xfrm>
          <a:prstGeom prst="roundRect">
            <a:avLst>
              <a:gd name="adj" fmla="val 3402"/>
            </a:avLst>
          </a:prstGeom>
          <a:solidFill>
            <a:schemeClr val="lt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85" name="Google Shape;385;p29"/>
          <p:cNvGrpSpPr/>
          <p:nvPr/>
        </p:nvGrpSpPr>
        <p:grpSpPr>
          <a:xfrm>
            <a:off x="2583053" y="1897569"/>
            <a:ext cx="7025896" cy="256352"/>
            <a:chOff x="2" y="794989"/>
            <a:chExt cx="6095998" cy="222423"/>
          </a:xfrm>
        </p:grpSpPr>
        <p:cxnSp>
          <p:nvCxnSpPr>
            <p:cNvPr id="386" name="Google Shape;386;p29"/>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387" name="Google Shape;387;p29"/>
            <p:cNvGrpSpPr/>
            <p:nvPr/>
          </p:nvGrpSpPr>
          <p:grpSpPr>
            <a:xfrm flipH="1">
              <a:off x="5395987" y="794989"/>
              <a:ext cx="571386" cy="115800"/>
              <a:chOff x="6287461" y="852418"/>
              <a:chExt cx="744455" cy="150875"/>
            </a:xfrm>
          </p:grpSpPr>
          <p:sp>
            <p:nvSpPr>
              <p:cNvPr id="388" name="Google Shape;388;p29"/>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9" name="Google Shape;389;p29"/>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0" name="Google Shape;390;p29"/>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391" name="Google Shape;391;p29"/>
          <p:cNvGrpSpPr/>
          <p:nvPr/>
        </p:nvGrpSpPr>
        <p:grpSpPr>
          <a:xfrm>
            <a:off x="2731299" y="5063394"/>
            <a:ext cx="6729402" cy="1087866"/>
            <a:chOff x="5548627" y="3963720"/>
            <a:chExt cx="6729402" cy="1087866"/>
          </a:xfrm>
        </p:grpSpPr>
        <p:sp>
          <p:nvSpPr>
            <p:cNvPr id="392" name="Google Shape;392;p29"/>
            <p:cNvSpPr txBox="1"/>
            <p:nvPr/>
          </p:nvSpPr>
          <p:spPr>
            <a:xfrm>
              <a:off x="6073710" y="3963720"/>
              <a:ext cx="56792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Μέρος 2ο</a:t>
              </a:r>
              <a:endParaRPr sz="1600" b="1" i="0" u="none" strike="noStrike" cap="none">
                <a:solidFill>
                  <a:schemeClr val="dk1"/>
                </a:solidFill>
                <a:latin typeface="Roboto"/>
                <a:ea typeface="Roboto"/>
                <a:cs typeface="Roboto"/>
                <a:sym typeface="Roboto"/>
              </a:endParaRPr>
            </a:p>
          </p:txBody>
        </p:sp>
        <p:sp>
          <p:nvSpPr>
            <p:cNvPr id="393" name="Google Shape;393;p29"/>
            <p:cNvSpPr txBox="1"/>
            <p:nvPr/>
          </p:nvSpPr>
          <p:spPr>
            <a:xfrm>
              <a:off x="5548627" y="4261626"/>
              <a:ext cx="6729402" cy="7899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Τι είναι οι προτροπές και τι στοιχεία πρέπει να περιλαμβάνουν ώστε να πάρω καλά αποτελέσματα; </a:t>
              </a:r>
              <a:endParaRPr/>
            </a:p>
          </p:txBody>
        </p:sp>
      </p:grpSp>
      <p:pic>
        <p:nvPicPr>
          <p:cNvPr id="394" name="Google Shape;394;p29" descr="A book with glowing lights on it&#10;&#10;Description automatically generated"/>
          <p:cNvPicPr preferRelativeResize="0">
            <a:picLocks noGrp="1"/>
          </p:cNvPicPr>
          <p:nvPr>
            <p:ph type="pic" idx="4"/>
          </p:nvPr>
        </p:nvPicPr>
        <p:blipFill rotWithShape="1">
          <a:blip r:embed="rId5">
            <a:alphaModFix/>
          </a:blip>
          <a:srcRect t="14374" b="14374"/>
          <a:stretch/>
        </p:blipFill>
        <p:spPr>
          <a:xfrm>
            <a:off x="2731299" y="2276811"/>
            <a:ext cx="6729402" cy="26868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0"/>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30"/>
          <p:cNvSpPr txBox="1"/>
          <p:nvPr/>
        </p:nvSpPr>
        <p:spPr>
          <a:xfrm>
            <a:off x="550862" y="1212762"/>
            <a:ext cx="1137443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chemeClr val="dk1"/>
                </a:solidFill>
                <a:latin typeface="Roboto"/>
                <a:ea typeface="Roboto"/>
                <a:cs typeface="Roboto"/>
                <a:sym typeface="Roboto"/>
              </a:rPr>
              <a:t>Προτροπή είναι </a:t>
            </a:r>
            <a:r>
              <a:rPr lang="en-US" sz="2000" b="1" i="0" u="none" strike="noStrike" cap="none">
                <a:solidFill>
                  <a:schemeClr val="dk1"/>
                </a:solidFill>
                <a:latin typeface="Roboto"/>
                <a:ea typeface="Roboto"/>
                <a:cs typeface="Roboto"/>
                <a:sym typeface="Roboto"/>
              </a:rPr>
              <a:t>οποιαδήποτε εντολή </a:t>
            </a:r>
            <a:r>
              <a:rPr lang="en-US" sz="2000" b="0" i="0" u="none" strike="noStrike" cap="none">
                <a:solidFill>
                  <a:schemeClr val="dk1"/>
                </a:solidFill>
                <a:latin typeface="Roboto"/>
                <a:ea typeface="Roboto"/>
                <a:cs typeface="Roboto"/>
                <a:sym typeface="Roboto"/>
              </a:rPr>
              <a:t>στο μοντέλο Τεχνητής Νοημοσύνης</a:t>
            </a:r>
            <a:endParaRPr sz="2000" b="0" i="0" u="none" strike="noStrike" cap="none">
              <a:solidFill>
                <a:schemeClr val="dk1"/>
              </a:solidFill>
              <a:latin typeface="Roboto"/>
              <a:ea typeface="Roboto"/>
              <a:cs typeface="Roboto"/>
              <a:sym typeface="Roboto"/>
            </a:endParaRPr>
          </a:p>
        </p:txBody>
      </p:sp>
      <p:sp>
        <p:nvSpPr>
          <p:cNvPr id="402" name="Google Shape;402;p30"/>
          <p:cNvSpPr/>
          <p:nvPr/>
        </p:nvSpPr>
        <p:spPr>
          <a:xfrm rot="5400000" flipH="1">
            <a:off x="815206" y="2519265"/>
            <a:ext cx="3029371" cy="2447689"/>
          </a:xfrm>
          <a:prstGeom prst="roundRect">
            <a:avLst>
              <a:gd name="adj" fmla="val 3723"/>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03" name="Google Shape;403;p30"/>
          <p:cNvCxnSpPr/>
          <p:nvPr/>
        </p:nvCxnSpPr>
        <p:spPr>
          <a:xfrm>
            <a:off x="1106047" y="2477662"/>
            <a:ext cx="2447690" cy="0"/>
          </a:xfrm>
          <a:prstGeom prst="straightConnector1">
            <a:avLst/>
          </a:prstGeom>
          <a:noFill/>
          <a:ln w="9525" cap="flat" cmpd="sng">
            <a:solidFill>
              <a:schemeClr val="lt2"/>
            </a:solidFill>
            <a:prstDash val="solid"/>
            <a:round/>
            <a:headEnd type="none" w="sm" len="sm"/>
            <a:tailEnd type="none" w="sm" len="sm"/>
          </a:ln>
        </p:spPr>
      </p:cxnSp>
      <p:grpSp>
        <p:nvGrpSpPr>
          <p:cNvPr id="404" name="Google Shape;404;p30"/>
          <p:cNvGrpSpPr/>
          <p:nvPr/>
        </p:nvGrpSpPr>
        <p:grpSpPr>
          <a:xfrm flipH="1">
            <a:off x="3018314" y="2306132"/>
            <a:ext cx="440645" cy="89304"/>
            <a:chOff x="6287461" y="852418"/>
            <a:chExt cx="744455" cy="150875"/>
          </a:xfrm>
        </p:grpSpPr>
        <p:sp>
          <p:nvSpPr>
            <p:cNvPr id="405" name="Google Shape;405;p30"/>
            <p:cNvSpPr/>
            <p:nvPr/>
          </p:nvSpPr>
          <p:spPr>
            <a:xfrm>
              <a:off x="628746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6" name="Google Shape;406;p30"/>
            <p:cNvSpPr/>
            <p:nvPr/>
          </p:nvSpPr>
          <p:spPr>
            <a:xfrm>
              <a:off x="6586394"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7" name="Google Shape;407;p30"/>
            <p:cNvSpPr/>
            <p:nvPr/>
          </p:nvSpPr>
          <p:spPr>
            <a:xfrm>
              <a:off x="688104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08" name="Google Shape;408;p30"/>
          <p:cNvSpPr/>
          <p:nvPr/>
        </p:nvSpPr>
        <p:spPr>
          <a:xfrm rot="5400000" flipH="1">
            <a:off x="4943261" y="2406555"/>
            <a:ext cx="2305476" cy="2447689"/>
          </a:xfrm>
          <a:prstGeom prst="roundRect">
            <a:avLst>
              <a:gd name="adj" fmla="val 3723"/>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p30"/>
          <p:cNvSpPr/>
          <p:nvPr/>
        </p:nvSpPr>
        <p:spPr>
          <a:xfrm rot="5400000" flipH="1">
            <a:off x="8347420" y="2519265"/>
            <a:ext cx="3029371" cy="2447689"/>
          </a:xfrm>
          <a:prstGeom prst="roundRect">
            <a:avLst>
              <a:gd name="adj" fmla="val 3723"/>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10" name="Google Shape;410;p30"/>
          <p:cNvCxnSpPr/>
          <p:nvPr/>
        </p:nvCxnSpPr>
        <p:spPr>
          <a:xfrm>
            <a:off x="8638261" y="2477662"/>
            <a:ext cx="2447690" cy="0"/>
          </a:xfrm>
          <a:prstGeom prst="straightConnector1">
            <a:avLst/>
          </a:prstGeom>
          <a:noFill/>
          <a:ln w="9525" cap="flat" cmpd="sng">
            <a:solidFill>
              <a:schemeClr val="lt2"/>
            </a:solidFill>
            <a:prstDash val="solid"/>
            <a:round/>
            <a:headEnd type="none" w="sm" len="sm"/>
            <a:tailEnd type="none" w="sm" len="sm"/>
          </a:ln>
        </p:spPr>
      </p:cxnSp>
      <p:grpSp>
        <p:nvGrpSpPr>
          <p:cNvPr id="411" name="Google Shape;411;p30"/>
          <p:cNvGrpSpPr/>
          <p:nvPr/>
        </p:nvGrpSpPr>
        <p:grpSpPr>
          <a:xfrm flipH="1">
            <a:off x="10550528" y="2306132"/>
            <a:ext cx="440645" cy="89304"/>
            <a:chOff x="6287461" y="852418"/>
            <a:chExt cx="744455" cy="150875"/>
          </a:xfrm>
        </p:grpSpPr>
        <p:sp>
          <p:nvSpPr>
            <p:cNvPr id="412" name="Google Shape;412;p30"/>
            <p:cNvSpPr/>
            <p:nvPr/>
          </p:nvSpPr>
          <p:spPr>
            <a:xfrm>
              <a:off x="628746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30"/>
            <p:cNvSpPr/>
            <p:nvPr/>
          </p:nvSpPr>
          <p:spPr>
            <a:xfrm>
              <a:off x="6586394"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4" name="Google Shape;414;p30"/>
            <p:cNvSpPr/>
            <p:nvPr/>
          </p:nvSpPr>
          <p:spPr>
            <a:xfrm>
              <a:off x="688104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15" name="Google Shape;415;p30"/>
          <p:cNvSpPr txBox="1"/>
          <p:nvPr/>
        </p:nvSpPr>
        <p:spPr>
          <a:xfrm>
            <a:off x="4872154" y="3912490"/>
            <a:ext cx="2447690" cy="78726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Το μοντέλο ΤΝ </a:t>
            </a:r>
            <a:endParaRPr/>
          </a:p>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Αναλύει την προτροπή</a:t>
            </a:r>
            <a:endParaRPr sz="1600" b="0" i="0" u="none" strike="noStrike" cap="none">
              <a:solidFill>
                <a:schemeClr val="dk1"/>
              </a:solidFill>
              <a:latin typeface="Roboto"/>
              <a:ea typeface="Roboto"/>
              <a:cs typeface="Roboto"/>
              <a:sym typeface="Roboto"/>
            </a:endParaRPr>
          </a:p>
        </p:txBody>
      </p:sp>
      <p:sp>
        <p:nvSpPr>
          <p:cNvPr id="416" name="Google Shape;416;p30"/>
          <p:cNvSpPr/>
          <p:nvPr/>
        </p:nvSpPr>
        <p:spPr>
          <a:xfrm>
            <a:off x="3560105" y="3768324"/>
            <a:ext cx="618298" cy="1067113"/>
          </a:xfrm>
          <a:custGeom>
            <a:avLst/>
            <a:gdLst/>
            <a:ahLst/>
            <a:cxnLst/>
            <a:rect l="l" t="t" r="r" b="b"/>
            <a:pathLst>
              <a:path w="618298" h="1067113" extrusionOk="0">
                <a:moveTo>
                  <a:pt x="618299" y="1067114"/>
                </a:moveTo>
                <a:lnTo>
                  <a:pt x="618299" y="200578"/>
                </a:lnTo>
                <a:cubicBezTo>
                  <a:pt x="618299" y="89839"/>
                  <a:pt x="528459" y="0"/>
                  <a:pt x="417721" y="0"/>
                </a:cubicBezTo>
                <a:lnTo>
                  <a:pt x="35044" y="0"/>
                </a:lnTo>
                <a:lnTo>
                  <a:pt x="0" y="255"/>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7" name="Google Shape;417;p30"/>
          <p:cNvSpPr/>
          <p:nvPr/>
        </p:nvSpPr>
        <p:spPr>
          <a:xfrm>
            <a:off x="4178404" y="4835438"/>
            <a:ext cx="1916700" cy="305836"/>
          </a:xfrm>
          <a:custGeom>
            <a:avLst/>
            <a:gdLst/>
            <a:ahLst/>
            <a:cxnLst/>
            <a:rect l="l" t="t" r="r" b="b"/>
            <a:pathLst>
              <a:path w="1916700" h="305836" extrusionOk="0">
                <a:moveTo>
                  <a:pt x="0" y="0"/>
                </a:moveTo>
                <a:lnTo>
                  <a:pt x="0" y="105259"/>
                </a:lnTo>
                <a:cubicBezTo>
                  <a:pt x="0" y="215997"/>
                  <a:pt x="89839" y="305836"/>
                  <a:pt x="200578" y="305836"/>
                </a:cubicBezTo>
                <a:lnTo>
                  <a:pt x="1716123" y="305836"/>
                </a:lnTo>
                <a:cubicBezTo>
                  <a:pt x="1826861" y="305836"/>
                  <a:pt x="1916701" y="215997"/>
                  <a:pt x="1916701" y="105259"/>
                </a:cubicBezTo>
                <a:lnTo>
                  <a:pt x="1916701"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30"/>
          <p:cNvSpPr/>
          <p:nvPr/>
        </p:nvSpPr>
        <p:spPr>
          <a:xfrm>
            <a:off x="8011805" y="3768324"/>
            <a:ext cx="618298" cy="1067113"/>
          </a:xfrm>
          <a:custGeom>
            <a:avLst/>
            <a:gdLst/>
            <a:ahLst/>
            <a:cxnLst/>
            <a:rect l="l" t="t" r="r" b="b"/>
            <a:pathLst>
              <a:path w="618298" h="1067113" extrusionOk="0">
                <a:moveTo>
                  <a:pt x="0" y="1067114"/>
                </a:moveTo>
                <a:lnTo>
                  <a:pt x="0" y="200578"/>
                </a:lnTo>
                <a:cubicBezTo>
                  <a:pt x="0" y="89839"/>
                  <a:pt x="89840" y="0"/>
                  <a:pt x="200577" y="0"/>
                </a:cubicBezTo>
                <a:lnTo>
                  <a:pt x="583255" y="0"/>
                </a:lnTo>
                <a:cubicBezTo>
                  <a:pt x="583255" y="0"/>
                  <a:pt x="618299" y="255"/>
                  <a:pt x="618299" y="255"/>
                </a:cubicBez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9" name="Google Shape;419;p30"/>
          <p:cNvSpPr/>
          <p:nvPr/>
        </p:nvSpPr>
        <p:spPr>
          <a:xfrm>
            <a:off x="6095104" y="4835438"/>
            <a:ext cx="1916700" cy="305836"/>
          </a:xfrm>
          <a:custGeom>
            <a:avLst/>
            <a:gdLst/>
            <a:ahLst/>
            <a:cxnLst/>
            <a:rect l="l" t="t" r="r" b="b"/>
            <a:pathLst>
              <a:path w="1916700" h="305836" extrusionOk="0">
                <a:moveTo>
                  <a:pt x="1916701" y="0"/>
                </a:moveTo>
                <a:lnTo>
                  <a:pt x="1916701" y="105259"/>
                </a:lnTo>
                <a:cubicBezTo>
                  <a:pt x="1916701" y="215997"/>
                  <a:pt x="1826862" y="305836"/>
                  <a:pt x="1716123" y="305836"/>
                </a:cubicBezTo>
                <a:lnTo>
                  <a:pt x="200578" y="305836"/>
                </a:lnTo>
                <a:cubicBezTo>
                  <a:pt x="89839" y="305836"/>
                  <a:pt x="0" y="215997"/>
                  <a:pt x="0" y="105259"/>
                </a:cubicBezTo>
                <a:lnTo>
                  <a:pt x="0"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30"/>
          <p:cNvSpPr/>
          <p:nvPr/>
        </p:nvSpPr>
        <p:spPr>
          <a:xfrm>
            <a:off x="3564184" y="3768197"/>
            <a:ext cx="618298" cy="565669"/>
          </a:xfrm>
          <a:custGeom>
            <a:avLst/>
            <a:gdLst/>
            <a:ahLst/>
            <a:cxnLst/>
            <a:rect l="l" t="t" r="r" b="b"/>
            <a:pathLst>
              <a:path w="618298" h="565669" extrusionOk="0">
                <a:moveTo>
                  <a:pt x="618171" y="565670"/>
                </a:moveTo>
                <a:lnTo>
                  <a:pt x="618171" y="200578"/>
                </a:lnTo>
                <a:cubicBezTo>
                  <a:pt x="618171" y="89839"/>
                  <a:pt x="528332" y="0"/>
                  <a:pt x="417594" y="0"/>
                </a:cubicBezTo>
                <a:lnTo>
                  <a:pt x="35044" y="0"/>
                </a:lnTo>
                <a:lnTo>
                  <a:pt x="0" y="255"/>
                </a:lnTo>
                <a:lnTo>
                  <a:pt x="35044" y="0"/>
                </a:lnTo>
                <a:lnTo>
                  <a:pt x="417721" y="0"/>
                </a:lnTo>
                <a:cubicBezTo>
                  <a:pt x="528459" y="0"/>
                  <a:pt x="618299" y="89839"/>
                  <a:pt x="618299" y="200578"/>
                </a:cubicBezTo>
                <a:lnTo>
                  <a:pt x="618299" y="565670"/>
                </a:lnTo>
              </a:path>
            </a:pathLst>
          </a:custGeom>
          <a:noFill/>
          <a:ln w="381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30"/>
          <p:cNvSpPr/>
          <p:nvPr/>
        </p:nvSpPr>
        <p:spPr>
          <a:xfrm>
            <a:off x="7494432" y="4601856"/>
            <a:ext cx="517372" cy="539418"/>
          </a:xfrm>
          <a:custGeom>
            <a:avLst/>
            <a:gdLst/>
            <a:ahLst/>
            <a:cxnLst/>
            <a:rect l="l" t="t" r="r" b="b"/>
            <a:pathLst>
              <a:path w="517372" h="539418" extrusionOk="0">
                <a:moveTo>
                  <a:pt x="0" y="539419"/>
                </a:moveTo>
                <a:lnTo>
                  <a:pt x="316795" y="539419"/>
                </a:lnTo>
                <a:cubicBezTo>
                  <a:pt x="427533" y="539419"/>
                  <a:pt x="517373" y="449579"/>
                  <a:pt x="517373" y="338841"/>
                </a:cubicBezTo>
                <a:lnTo>
                  <a:pt x="517373" y="0"/>
                </a:lnTo>
              </a:path>
            </a:pathLst>
          </a:custGeom>
          <a:noFill/>
          <a:ln w="3810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22" name="Google Shape;422;p30"/>
          <p:cNvGrpSpPr/>
          <p:nvPr/>
        </p:nvGrpSpPr>
        <p:grpSpPr>
          <a:xfrm>
            <a:off x="6034192" y="4835311"/>
            <a:ext cx="121824" cy="60912"/>
            <a:chOff x="6034192" y="4835311"/>
            <a:chExt cx="121824" cy="60912"/>
          </a:xfrm>
        </p:grpSpPr>
        <p:sp>
          <p:nvSpPr>
            <p:cNvPr id="423" name="Google Shape;423;p30"/>
            <p:cNvSpPr/>
            <p:nvPr/>
          </p:nvSpPr>
          <p:spPr>
            <a:xfrm>
              <a:off x="6095104" y="4835311"/>
              <a:ext cx="60912" cy="60912"/>
            </a:xfrm>
            <a:custGeom>
              <a:avLst/>
              <a:gdLst/>
              <a:ahLst/>
              <a:cxnLst/>
              <a:rect l="l" t="t" r="r" b="b"/>
              <a:pathLst>
                <a:path w="60912" h="60912" extrusionOk="0">
                  <a:moveTo>
                    <a:pt x="60913" y="60912"/>
                  </a:moveTo>
                  <a:lnTo>
                    <a:pt x="0"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30"/>
            <p:cNvSpPr/>
            <p:nvPr/>
          </p:nvSpPr>
          <p:spPr>
            <a:xfrm>
              <a:off x="6034192" y="4835311"/>
              <a:ext cx="60912" cy="60912"/>
            </a:xfrm>
            <a:custGeom>
              <a:avLst/>
              <a:gdLst/>
              <a:ahLst/>
              <a:cxnLst/>
              <a:rect l="l" t="t" r="r" b="b"/>
              <a:pathLst>
                <a:path w="60912" h="60912" extrusionOk="0">
                  <a:moveTo>
                    <a:pt x="0" y="60912"/>
                  </a:moveTo>
                  <a:lnTo>
                    <a:pt x="60912"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25" name="Google Shape;425;p30"/>
          <p:cNvGrpSpPr/>
          <p:nvPr/>
        </p:nvGrpSpPr>
        <p:grpSpPr>
          <a:xfrm>
            <a:off x="8569191" y="3707412"/>
            <a:ext cx="60912" cy="121697"/>
            <a:chOff x="8569191" y="3707412"/>
            <a:chExt cx="60912" cy="121697"/>
          </a:xfrm>
        </p:grpSpPr>
        <p:sp>
          <p:nvSpPr>
            <p:cNvPr id="426" name="Google Shape;426;p30"/>
            <p:cNvSpPr/>
            <p:nvPr/>
          </p:nvSpPr>
          <p:spPr>
            <a:xfrm>
              <a:off x="8569191" y="3768197"/>
              <a:ext cx="60912" cy="60912"/>
            </a:xfrm>
            <a:custGeom>
              <a:avLst/>
              <a:gdLst/>
              <a:ahLst/>
              <a:cxnLst/>
              <a:rect l="l" t="t" r="r" b="b"/>
              <a:pathLst>
                <a:path w="60912" h="60912" extrusionOk="0">
                  <a:moveTo>
                    <a:pt x="0" y="60912"/>
                  </a:moveTo>
                  <a:lnTo>
                    <a:pt x="60912"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30"/>
            <p:cNvSpPr/>
            <p:nvPr/>
          </p:nvSpPr>
          <p:spPr>
            <a:xfrm>
              <a:off x="8569191" y="3707412"/>
              <a:ext cx="60912" cy="60912"/>
            </a:xfrm>
            <a:custGeom>
              <a:avLst/>
              <a:gdLst/>
              <a:ahLst/>
              <a:cxnLst/>
              <a:rect l="l" t="t" r="r" b="b"/>
              <a:pathLst>
                <a:path w="60912" h="60912" extrusionOk="0">
                  <a:moveTo>
                    <a:pt x="0" y="0"/>
                  </a:moveTo>
                  <a:lnTo>
                    <a:pt x="60912" y="60912"/>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28" name="Google Shape;428;p30"/>
          <p:cNvSpPr txBox="1"/>
          <p:nvPr/>
        </p:nvSpPr>
        <p:spPr>
          <a:xfrm>
            <a:off x="1130600" y="4182225"/>
            <a:ext cx="2429504" cy="78726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Δίνουμε την </a:t>
            </a:r>
            <a:endParaRPr/>
          </a:p>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προτροπή</a:t>
            </a:r>
            <a:endParaRPr sz="1600" b="0" i="0" u="none" strike="noStrike" cap="none">
              <a:solidFill>
                <a:schemeClr val="dk1"/>
              </a:solidFill>
              <a:latin typeface="Roboto"/>
              <a:ea typeface="Roboto"/>
              <a:cs typeface="Roboto"/>
              <a:sym typeface="Roboto"/>
            </a:endParaRPr>
          </a:p>
        </p:txBody>
      </p:sp>
      <p:sp>
        <p:nvSpPr>
          <p:cNvPr id="429" name="Google Shape;429;p30"/>
          <p:cNvSpPr txBox="1"/>
          <p:nvPr/>
        </p:nvSpPr>
        <p:spPr>
          <a:xfrm>
            <a:off x="8630103" y="4452776"/>
            <a:ext cx="2447689"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Παράγει το αποτέλεσμα</a:t>
            </a:r>
            <a:endParaRPr sz="1600" b="0" i="0" u="none" strike="noStrike" cap="none">
              <a:solidFill>
                <a:schemeClr val="dk1"/>
              </a:solidFill>
              <a:latin typeface="Roboto"/>
              <a:ea typeface="Roboto"/>
              <a:cs typeface="Roboto"/>
              <a:sym typeface="Roboto"/>
            </a:endParaRPr>
          </a:p>
        </p:txBody>
      </p:sp>
      <p:pic>
        <p:nvPicPr>
          <p:cNvPr id="430" name="Google Shape;430;p30" descr="A black background with a black square&#10;&#10;Description automatically generated with medium confidence"/>
          <p:cNvPicPr preferRelativeResize="0"/>
          <p:nvPr/>
        </p:nvPicPr>
        <p:blipFill rotWithShape="1">
          <a:blip r:embed="rId3">
            <a:alphaModFix/>
          </a:blip>
          <a:srcRect/>
          <a:stretch/>
        </p:blipFill>
        <p:spPr>
          <a:xfrm>
            <a:off x="5400336" y="2658731"/>
            <a:ext cx="1267711" cy="1267711"/>
          </a:xfrm>
          <a:prstGeom prst="rect">
            <a:avLst/>
          </a:prstGeom>
          <a:noFill/>
          <a:ln>
            <a:noFill/>
          </a:ln>
        </p:spPr>
      </p:pic>
      <p:pic>
        <p:nvPicPr>
          <p:cNvPr id="431" name="Google Shape;431;p30" descr="A black background with a black square&#10;&#10;Description automatically generated with medium confidence"/>
          <p:cNvPicPr preferRelativeResize="0">
            <a:picLocks noGrp="1"/>
          </p:cNvPicPr>
          <p:nvPr>
            <p:ph type="pic" idx="2"/>
          </p:nvPr>
        </p:nvPicPr>
        <p:blipFill rotWithShape="1">
          <a:blip r:embed="rId4">
            <a:alphaModFix/>
          </a:blip>
          <a:srcRect t="18990" b="18990"/>
          <a:stretch/>
        </p:blipFill>
        <p:spPr>
          <a:xfrm>
            <a:off x="1484666" y="2726902"/>
            <a:ext cx="1677893" cy="1041295"/>
          </a:xfrm>
          <a:prstGeom prst="rect">
            <a:avLst/>
          </a:prstGeom>
          <a:noFill/>
          <a:ln>
            <a:noFill/>
          </a:ln>
        </p:spPr>
      </p:pic>
      <p:pic>
        <p:nvPicPr>
          <p:cNvPr id="432" name="Google Shape;432;p30" descr="A black background with a black square&#10;&#10;Description automatically generated with medium confidence"/>
          <p:cNvPicPr preferRelativeResize="0"/>
          <p:nvPr/>
        </p:nvPicPr>
        <p:blipFill rotWithShape="1">
          <a:blip r:embed="rId5">
            <a:alphaModFix/>
          </a:blip>
          <a:srcRect/>
          <a:stretch/>
        </p:blipFill>
        <p:spPr>
          <a:xfrm>
            <a:off x="9103452" y="2524822"/>
            <a:ext cx="1798418" cy="17984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3"/>
          <p:cNvSpPr/>
          <p:nvPr/>
        </p:nvSpPr>
        <p:spPr>
          <a:xfrm>
            <a:off x="746760" y="2194533"/>
            <a:ext cx="10641851" cy="2183457"/>
          </a:xfrm>
          <a:prstGeom prst="roundRect">
            <a:avLst>
              <a:gd name="adj" fmla="val 16667"/>
            </a:avLst>
          </a:prstGeom>
          <a:solidFill>
            <a:srgbClr val="CFE2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boto"/>
                <a:ea typeface="Roboto"/>
                <a:cs typeface="Roboto"/>
                <a:sym typeface="Roboto"/>
              </a:rPr>
              <a:t>Το πιο κλασσικό κοινό λάθος είναι η χρήση των Chatbots ως μηχανές αναζήτησης</a:t>
            </a:r>
            <a:endParaRPr/>
          </a:p>
        </p:txBody>
      </p:sp>
      <p:pic>
        <p:nvPicPr>
          <p:cNvPr id="500" name="Google Shape;500;p33"/>
          <p:cNvPicPr preferRelativeResize="0"/>
          <p:nvPr/>
        </p:nvPicPr>
        <p:blipFill rotWithShape="1">
          <a:blip r:embed="rId3">
            <a:alphaModFix/>
          </a:blip>
          <a:srcRect/>
          <a:stretch/>
        </p:blipFill>
        <p:spPr>
          <a:xfrm>
            <a:off x="10547774" y="87540"/>
            <a:ext cx="1367060" cy="513058"/>
          </a:xfrm>
          <a:prstGeom prst="rect">
            <a:avLst/>
          </a:prstGeom>
          <a:noFill/>
          <a:ln>
            <a:noFill/>
          </a:ln>
        </p:spPr>
      </p:pic>
      <p:sp>
        <p:nvSpPr>
          <p:cNvPr id="501" name="Google Shape;501;p33"/>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p:nvPr/>
        </p:nvSpPr>
        <p:spPr>
          <a:xfrm rot="5400000" flipH="1">
            <a:off x="4930324" y="-2374714"/>
            <a:ext cx="2331353" cy="10153340"/>
          </a:xfrm>
          <a:prstGeom prst="roundRect">
            <a:avLst>
              <a:gd name="adj" fmla="val 3402"/>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39" name="Google Shape;439;p31"/>
          <p:cNvCxnSpPr/>
          <p:nvPr/>
        </p:nvCxnSpPr>
        <p:spPr>
          <a:xfrm rot="10800000">
            <a:off x="1019331" y="1915524"/>
            <a:ext cx="10153340" cy="0"/>
          </a:xfrm>
          <a:prstGeom prst="straightConnector1">
            <a:avLst/>
          </a:prstGeom>
          <a:noFill/>
          <a:ln w="9525" cap="flat" cmpd="sng">
            <a:solidFill>
              <a:schemeClr val="lt2"/>
            </a:solidFill>
            <a:prstDash val="solid"/>
            <a:round/>
            <a:headEnd type="none" w="sm" len="sm"/>
            <a:tailEnd type="none" w="sm" len="sm"/>
          </a:ln>
        </p:spPr>
      </p:cxnSp>
      <p:grpSp>
        <p:nvGrpSpPr>
          <p:cNvPr id="440" name="Google Shape;440;p31"/>
          <p:cNvGrpSpPr/>
          <p:nvPr/>
        </p:nvGrpSpPr>
        <p:grpSpPr>
          <a:xfrm>
            <a:off x="10383874" y="1659172"/>
            <a:ext cx="658547" cy="133464"/>
            <a:chOff x="6287461" y="852418"/>
            <a:chExt cx="744455" cy="150875"/>
          </a:xfrm>
        </p:grpSpPr>
        <p:sp>
          <p:nvSpPr>
            <p:cNvPr id="441" name="Google Shape;441;p31"/>
            <p:cNvSpPr/>
            <p:nvPr/>
          </p:nvSpPr>
          <p:spPr>
            <a:xfrm>
              <a:off x="628746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2" name="Google Shape;442;p31"/>
            <p:cNvSpPr/>
            <p:nvPr/>
          </p:nvSpPr>
          <p:spPr>
            <a:xfrm>
              <a:off x="6586394"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3" name="Google Shape;443;p31"/>
            <p:cNvSpPr/>
            <p:nvPr/>
          </p:nvSpPr>
          <p:spPr>
            <a:xfrm>
              <a:off x="688104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44" name="Google Shape;444;p31"/>
          <p:cNvSpPr txBox="1"/>
          <p:nvPr/>
        </p:nvSpPr>
        <p:spPr>
          <a:xfrm>
            <a:off x="592971" y="504876"/>
            <a:ext cx="1100239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dk1"/>
                </a:solidFill>
                <a:latin typeface="Roboto"/>
                <a:ea typeface="Roboto"/>
                <a:cs typeface="Roboto"/>
                <a:sym typeface="Roboto"/>
              </a:rPr>
              <a:t>Σχέδια Μαθήματος / Δραστηριότητες</a:t>
            </a:r>
            <a:endParaRPr sz="2800" b="1" i="0" u="none" strike="noStrike" cap="none">
              <a:solidFill>
                <a:schemeClr val="accent6"/>
              </a:solidFill>
              <a:latin typeface="Roboto"/>
              <a:ea typeface="Roboto"/>
              <a:cs typeface="Roboto"/>
              <a:sym typeface="Roboto"/>
            </a:endParaRPr>
          </a:p>
        </p:txBody>
      </p:sp>
      <p:sp>
        <p:nvSpPr>
          <p:cNvPr id="445" name="Google Shape;445;p31"/>
          <p:cNvSpPr txBox="1"/>
          <p:nvPr/>
        </p:nvSpPr>
        <p:spPr>
          <a:xfrm>
            <a:off x="2312403" y="1970319"/>
            <a:ext cx="8682800" cy="152714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Λειτούργησε ως εκπαιδευτικός σχεδιαστής. Δημιούργησε ένα </a:t>
            </a:r>
            <a:r>
              <a:rPr lang="en-US" sz="1600" b="0" i="0" u="none" strike="noStrike" cap="none">
                <a:solidFill>
                  <a:schemeClr val="accent2"/>
                </a:solidFill>
                <a:latin typeface="Roboto"/>
                <a:ea typeface="Roboto"/>
                <a:cs typeface="Roboto"/>
                <a:sym typeface="Roboto"/>
              </a:rPr>
              <a:t>[διάρκεια], [κατηγορία δραστηριότητας: π.χ., σχέδιο μαθήματος, δραστηριότητα, αξιολόγηση], </a:t>
            </a:r>
            <a:r>
              <a:rPr lang="en-US" sz="1600" b="0" i="0" u="none" strike="noStrike" cap="none">
                <a:solidFill>
                  <a:schemeClr val="dk1"/>
                </a:solidFill>
                <a:latin typeface="Roboto"/>
                <a:ea typeface="Roboto"/>
                <a:cs typeface="Roboto"/>
                <a:sym typeface="Roboto"/>
              </a:rPr>
              <a:t>για μαθητές </a:t>
            </a:r>
            <a:r>
              <a:rPr lang="en-US" sz="1600" b="0" i="0" u="none" strike="noStrike" cap="none">
                <a:solidFill>
                  <a:schemeClr val="accent2"/>
                </a:solidFill>
                <a:latin typeface="Roboto"/>
                <a:ea typeface="Roboto"/>
                <a:cs typeface="Roboto"/>
                <a:sym typeface="Roboto"/>
              </a:rPr>
              <a:t>[επίπεδο/τάξη] </a:t>
            </a:r>
            <a:r>
              <a:rPr lang="en-US" sz="1600" b="0" i="0" u="none" strike="noStrike" cap="none">
                <a:solidFill>
                  <a:schemeClr val="dk1"/>
                </a:solidFill>
                <a:latin typeface="Roboto"/>
                <a:ea typeface="Roboto"/>
                <a:cs typeface="Roboto"/>
                <a:sym typeface="Roboto"/>
              </a:rPr>
              <a:t>προκειμένου να διδάξεις </a:t>
            </a:r>
            <a:r>
              <a:rPr lang="en-US" sz="1600" b="0" i="0" u="none" strike="noStrike" cap="none">
                <a:solidFill>
                  <a:schemeClr val="accent2"/>
                </a:solidFill>
                <a:latin typeface="Roboto"/>
                <a:ea typeface="Roboto"/>
                <a:cs typeface="Roboto"/>
                <a:sym typeface="Roboto"/>
              </a:rPr>
              <a:t>[Μάθημα], [θέμα], </a:t>
            </a:r>
            <a:r>
              <a:rPr lang="en-US" sz="1600" b="0" i="0" u="none" strike="noStrike" cap="none">
                <a:solidFill>
                  <a:schemeClr val="dk1"/>
                </a:solidFill>
                <a:latin typeface="Roboto"/>
                <a:ea typeface="Roboto"/>
                <a:cs typeface="Roboto"/>
                <a:sym typeface="Roboto"/>
              </a:rPr>
              <a:t>σε τάξη </a:t>
            </a:r>
            <a:r>
              <a:rPr lang="en-US" sz="1600" b="0" i="0" u="none" strike="noStrike" cap="none">
                <a:solidFill>
                  <a:schemeClr val="accent2"/>
                </a:solidFill>
                <a:latin typeface="Roboto"/>
                <a:ea typeface="Roboto"/>
                <a:cs typeface="Roboto"/>
                <a:sym typeface="Roboto"/>
              </a:rPr>
              <a:t>[μέγεθος τάξης]. </a:t>
            </a:r>
            <a:r>
              <a:rPr lang="en-US" sz="1600" b="0" i="0" u="none" strike="noStrike" cap="none">
                <a:solidFill>
                  <a:schemeClr val="dk1"/>
                </a:solidFill>
                <a:latin typeface="Roboto"/>
                <a:ea typeface="Roboto"/>
                <a:cs typeface="Roboto"/>
                <a:sym typeface="Roboto"/>
              </a:rPr>
              <a:t>Ενσωμάτωσε </a:t>
            </a:r>
            <a:r>
              <a:rPr lang="en-US" sz="1600" b="0" i="0" u="none" strike="noStrike" cap="none">
                <a:solidFill>
                  <a:schemeClr val="accent2"/>
                </a:solidFill>
                <a:latin typeface="Roboto"/>
                <a:ea typeface="Roboto"/>
                <a:cs typeface="Roboto"/>
                <a:sym typeface="Roboto"/>
              </a:rPr>
              <a:t>[εκπαιδευτικό μοντέλο] </a:t>
            </a:r>
            <a:r>
              <a:rPr lang="en-US" sz="1600" b="0" i="0" u="none" strike="noStrike" cap="none">
                <a:solidFill>
                  <a:schemeClr val="dk1"/>
                </a:solidFill>
                <a:latin typeface="Roboto"/>
                <a:ea typeface="Roboto"/>
                <a:cs typeface="Roboto"/>
                <a:sym typeface="Roboto"/>
              </a:rPr>
              <a:t>και εναρμόνισε το με το </a:t>
            </a:r>
            <a:r>
              <a:rPr lang="en-US" sz="1600" b="0" i="0" u="none" strike="noStrike" cap="none">
                <a:solidFill>
                  <a:schemeClr val="accent2"/>
                </a:solidFill>
                <a:latin typeface="Roboto"/>
                <a:ea typeface="Roboto"/>
                <a:cs typeface="Roboto"/>
                <a:sym typeface="Roboto"/>
              </a:rPr>
              <a:t>[πλαίσιο].</a:t>
            </a:r>
            <a:endParaRPr/>
          </a:p>
        </p:txBody>
      </p:sp>
      <p:pic>
        <p:nvPicPr>
          <p:cNvPr id="446" name="Google Shape;446;p31" descr="A person with a beard and mustache&#10;&#10;Description automatically generated"/>
          <p:cNvPicPr preferRelativeResize="0"/>
          <p:nvPr/>
        </p:nvPicPr>
        <p:blipFill rotWithShape="1">
          <a:blip r:embed="rId3">
            <a:alphaModFix/>
          </a:blip>
          <a:srcRect/>
          <a:stretch/>
        </p:blipFill>
        <p:spPr>
          <a:xfrm>
            <a:off x="1196798" y="2173031"/>
            <a:ext cx="938137" cy="937221"/>
          </a:xfrm>
          <a:prstGeom prst="rect">
            <a:avLst/>
          </a:prstGeom>
          <a:noFill/>
          <a:ln>
            <a:noFill/>
          </a:ln>
        </p:spPr>
      </p:pic>
      <p:sp>
        <p:nvSpPr>
          <p:cNvPr id="447" name="Google Shape;447;p31"/>
          <p:cNvSpPr/>
          <p:nvPr/>
        </p:nvSpPr>
        <p:spPr>
          <a:xfrm rot="5400000" flipH="1">
            <a:off x="4855515" y="319859"/>
            <a:ext cx="2480971" cy="10153340"/>
          </a:xfrm>
          <a:prstGeom prst="roundRect">
            <a:avLst>
              <a:gd name="adj" fmla="val 3402"/>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48" name="Google Shape;448;p31"/>
          <p:cNvCxnSpPr/>
          <p:nvPr/>
        </p:nvCxnSpPr>
        <p:spPr>
          <a:xfrm rot="10800000">
            <a:off x="1019331" y="4535288"/>
            <a:ext cx="10153340" cy="0"/>
          </a:xfrm>
          <a:prstGeom prst="straightConnector1">
            <a:avLst/>
          </a:prstGeom>
          <a:noFill/>
          <a:ln w="9525" cap="flat" cmpd="sng">
            <a:solidFill>
              <a:schemeClr val="lt2"/>
            </a:solidFill>
            <a:prstDash val="solid"/>
            <a:round/>
            <a:headEnd type="none" w="sm" len="sm"/>
            <a:tailEnd type="none" w="sm" len="sm"/>
          </a:ln>
        </p:spPr>
      </p:cxnSp>
      <p:grpSp>
        <p:nvGrpSpPr>
          <p:cNvPr id="449" name="Google Shape;449;p31"/>
          <p:cNvGrpSpPr/>
          <p:nvPr/>
        </p:nvGrpSpPr>
        <p:grpSpPr>
          <a:xfrm>
            <a:off x="10383874" y="4278936"/>
            <a:ext cx="658547" cy="133464"/>
            <a:chOff x="6287461" y="852418"/>
            <a:chExt cx="744455" cy="150875"/>
          </a:xfrm>
        </p:grpSpPr>
        <p:sp>
          <p:nvSpPr>
            <p:cNvPr id="450" name="Google Shape;450;p31"/>
            <p:cNvSpPr/>
            <p:nvPr/>
          </p:nvSpPr>
          <p:spPr>
            <a:xfrm>
              <a:off x="628746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1" name="Google Shape;451;p31"/>
            <p:cNvSpPr/>
            <p:nvPr/>
          </p:nvSpPr>
          <p:spPr>
            <a:xfrm>
              <a:off x="6586394"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2" name="Google Shape;452;p31"/>
            <p:cNvSpPr/>
            <p:nvPr/>
          </p:nvSpPr>
          <p:spPr>
            <a:xfrm>
              <a:off x="688104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53" name="Google Shape;453;p31"/>
          <p:cNvSpPr txBox="1"/>
          <p:nvPr/>
        </p:nvSpPr>
        <p:spPr>
          <a:xfrm>
            <a:off x="2312403" y="4619265"/>
            <a:ext cx="8682800" cy="18979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Λειτούργησε ως εκπαιδευτικός σχεδιαστής. Δημιούργησε ένα σχέδιο μαθήματος</a:t>
            </a:r>
            <a:r>
              <a:rPr lang="en-US" sz="1600" b="0" i="0" u="none" strike="noStrike" cap="none">
                <a:solidFill>
                  <a:schemeClr val="lt2"/>
                </a:solidFill>
                <a:latin typeface="Roboto"/>
                <a:ea typeface="Roboto"/>
                <a:cs typeface="Roboto"/>
                <a:sym typeface="Roboto"/>
              </a:rPr>
              <a:t>, </a:t>
            </a:r>
            <a:r>
              <a:rPr lang="en-US" sz="1600" b="0" i="0" u="none" strike="noStrike" cap="none">
                <a:solidFill>
                  <a:schemeClr val="accent2"/>
                </a:solidFill>
                <a:latin typeface="Roboto"/>
                <a:ea typeface="Roboto"/>
                <a:cs typeface="Roboto"/>
                <a:sym typeface="Roboto"/>
              </a:rPr>
              <a:t>50 λεπτών </a:t>
            </a:r>
            <a:r>
              <a:rPr lang="en-US" sz="1600" b="0" i="0" u="none" strike="noStrike" cap="none">
                <a:solidFill>
                  <a:schemeClr val="dk1"/>
                </a:solidFill>
                <a:latin typeface="Roboto"/>
                <a:ea typeface="Roboto"/>
                <a:cs typeface="Roboto"/>
                <a:sym typeface="Roboto"/>
              </a:rPr>
              <a:t>για μαθητές </a:t>
            </a:r>
            <a:r>
              <a:rPr lang="en-US" sz="1600" b="0" i="0" u="none" strike="noStrike" cap="none">
                <a:solidFill>
                  <a:schemeClr val="accent2"/>
                </a:solidFill>
                <a:latin typeface="Roboto"/>
                <a:ea typeface="Roboto"/>
                <a:cs typeface="Roboto"/>
                <a:sym typeface="Roboto"/>
              </a:rPr>
              <a:t>6</a:t>
            </a:r>
            <a:r>
              <a:rPr lang="en-US" sz="1600" b="0" i="0" u="none" strike="noStrike" cap="none" baseline="30000">
                <a:solidFill>
                  <a:schemeClr val="accent2"/>
                </a:solidFill>
                <a:latin typeface="Roboto"/>
                <a:ea typeface="Roboto"/>
                <a:cs typeface="Roboto"/>
                <a:sym typeface="Roboto"/>
              </a:rPr>
              <a:t>ης</a:t>
            </a:r>
            <a:r>
              <a:rPr lang="en-US" sz="1600" b="0" i="0" u="none" strike="noStrike" cap="none">
                <a:solidFill>
                  <a:schemeClr val="accent2"/>
                </a:solidFill>
                <a:latin typeface="Roboto"/>
                <a:ea typeface="Roboto"/>
                <a:cs typeface="Roboto"/>
                <a:sym typeface="Roboto"/>
              </a:rPr>
              <a:t> Δημοτικού </a:t>
            </a:r>
            <a:r>
              <a:rPr lang="en-US" sz="1600" b="0" i="0" u="none" strike="noStrike" cap="none">
                <a:solidFill>
                  <a:schemeClr val="dk1"/>
                </a:solidFill>
                <a:latin typeface="Roboto"/>
                <a:ea typeface="Roboto"/>
                <a:cs typeface="Roboto"/>
                <a:sym typeface="Roboto"/>
              </a:rPr>
              <a:t>για </a:t>
            </a:r>
            <a:r>
              <a:rPr lang="en-US" sz="1600" b="0" i="0" u="none" strike="noStrike" cap="none">
                <a:solidFill>
                  <a:schemeClr val="accent2"/>
                </a:solidFill>
                <a:latin typeface="Roboto"/>
                <a:ea typeface="Roboto"/>
                <a:cs typeface="Roboto"/>
                <a:sym typeface="Roboto"/>
              </a:rPr>
              <a:t>την Ελληνική Γλώσσα </a:t>
            </a:r>
            <a:r>
              <a:rPr lang="en-US" sz="1600" b="0" i="0" u="none" strike="noStrike" cap="none">
                <a:solidFill>
                  <a:schemeClr val="dk1"/>
                </a:solidFill>
                <a:latin typeface="Roboto"/>
                <a:ea typeface="Roboto"/>
                <a:cs typeface="Roboto"/>
                <a:sym typeface="Roboto"/>
              </a:rPr>
              <a:t>προκειμένου να διδάξεις </a:t>
            </a:r>
            <a:r>
              <a:rPr lang="en-US" sz="1600" b="0" i="0" u="none" strike="noStrike" cap="none">
                <a:solidFill>
                  <a:schemeClr val="lt2"/>
                </a:solidFill>
                <a:latin typeface="Roboto"/>
                <a:ea typeface="Roboto"/>
                <a:cs typeface="Roboto"/>
                <a:sym typeface="Roboto"/>
              </a:rPr>
              <a:t>τον </a:t>
            </a:r>
            <a:r>
              <a:rPr lang="en-US" sz="1600" b="0" i="0" u="none" strike="noStrike" cap="none">
                <a:solidFill>
                  <a:schemeClr val="accent2"/>
                </a:solidFill>
                <a:latin typeface="Roboto"/>
                <a:ea typeface="Roboto"/>
                <a:cs typeface="Roboto"/>
                <a:sym typeface="Roboto"/>
              </a:rPr>
              <a:t>Υπερσυντέλικο </a:t>
            </a:r>
            <a:r>
              <a:rPr lang="en-US" sz="1600" b="0" i="0" u="none" strike="noStrike" cap="none">
                <a:solidFill>
                  <a:schemeClr val="dk1"/>
                </a:solidFill>
                <a:latin typeface="Roboto"/>
                <a:ea typeface="Roboto"/>
                <a:cs typeface="Roboto"/>
                <a:sym typeface="Roboto"/>
              </a:rPr>
              <a:t>σε τάξη </a:t>
            </a:r>
            <a:r>
              <a:rPr lang="en-US" sz="1600" b="0" i="0" u="none" strike="noStrike" cap="none">
                <a:solidFill>
                  <a:schemeClr val="accent2"/>
                </a:solidFill>
                <a:latin typeface="Roboto"/>
                <a:ea typeface="Roboto"/>
                <a:cs typeface="Roboto"/>
                <a:sym typeface="Roboto"/>
              </a:rPr>
              <a:t>15 μαθητών</a:t>
            </a:r>
            <a:r>
              <a:rPr lang="en-US" sz="1600" b="0" i="0" u="none" strike="noStrike" cap="none">
                <a:solidFill>
                  <a:schemeClr val="lt2"/>
                </a:solidFill>
                <a:latin typeface="Roboto"/>
                <a:ea typeface="Roboto"/>
                <a:cs typeface="Roboto"/>
                <a:sym typeface="Roboto"/>
              </a:rPr>
              <a:t>. </a:t>
            </a:r>
            <a:r>
              <a:rPr lang="en-US" sz="1600" b="0" i="0" u="none" strike="noStrike" cap="none">
                <a:solidFill>
                  <a:schemeClr val="dk1"/>
                </a:solidFill>
                <a:latin typeface="Roboto"/>
                <a:ea typeface="Roboto"/>
                <a:cs typeface="Roboto"/>
                <a:sym typeface="Roboto"/>
              </a:rPr>
              <a:t>Ενσωμάτωσε την </a:t>
            </a:r>
            <a:r>
              <a:rPr lang="en-US" sz="1600" b="0" i="0" u="none" strike="noStrike" cap="none">
                <a:solidFill>
                  <a:schemeClr val="accent2"/>
                </a:solidFill>
                <a:latin typeface="Roboto"/>
                <a:ea typeface="Roboto"/>
                <a:cs typeface="Roboto"/>
                <a:sym typeface="Roboto"/>
              </a:rPr>
              <a:t>Εξερευνητική Μάθηση </a:t>
            </a:r>
            <a:r>
              <a:rPr lang="en-US" sz="1600" b="0" i="0" u="none" strike="noStrike" cap="none">
                <a:solidFill>
                  <a:schemeClr val="dk1"/>
                </a:solidFill>
                <a:latin typeface="Roboto"/>
                <a:ea typeface="Roboto"/>
                <a:cs typeface="Roboto"/>
                <a:sym typeface="Roboto"/>
              </a:rPr>
              <a:t>και εναρμόνισε το με το </a:t>
            </a:r>
            <a:r>
              <a:rPr lang="en-US" sz="1600" b="0" i="0" u="none" strike="noStrike" cap="none">
                <a:solidFill>
                  <a:schemeClr val="accent2"/>
                </a:solidFill>
                <a:latin typeface="Roboto"/>
                <a:ea typeface="Roboto"/>
                <a:cs typeface="Roboto"/>
                <a:sym typeface="Roboto"/>
              </a:rPr>
              <a:t>Αναλυτικό Πρόγραμμα Σπουδών της Ελληνικής Γλώσσας για το Δημοτικό Σχολείο (ΔΕΠΠΣ–ΑΠΣ)</a:t>
            </a:r>
            <a:endParaRPr sz="1200" b="0" i="0" u="none" strike="noStrike" cap="none">
              <a:solidFill>
                <a:schemeClr val="accent2"/>
              </a:solidFill>
              <a:latin typeface="Roboto"/>
              <a:ea typeface="Roboto"/>
              <a:cs typeface="Roboto"/>
              <a:sym typeface="Roboto"/>
            </a:endParaRPr>
          </a:p>
        </p:txBody>
      </p:sp>
      <p:pic>
        <p:nvPicPr>
          <p:cNvPr id="454" name="Google Shape;454;p31" descr="A person with a beard and mustache&#10;&#10;Description automatically generated"/>
          <p:cNvPicPr preferRelativeResize="0"/>
          <p:nvPr/>
        </p:nvPicPr>
        <p:blipFill rotWithShape="1">
          <a:blip r:embed="rId3">
            <a:alphaModFix/>
          </a:blip>
          <a:srcRect/>
          <a:stretch/>
        </p:blipFill>
        <p:spPr>
          <a:xfrm>
            <a:off x="1196798" y="4792795"/>
            <a:ext cx="938137" cy="937221"/>
          </a:xfrm>
          <a:prstGeom prst="rect">
            <a:avLst/>
          </a:prstGeom>
          <a:noFill/>
          <a:ln>
            <a:noFill/>
          </a:ln>
        </p:spPr>
      </p:pic>
      <p:pic>
        <p:nvPicPr>
          <p:cNvPr id="455" name="Google Shape;455;p31" descr="Line arrow: Counter-clockwise curve with solid fill"/>
          <p:cNvPicPr preferRelativeResize="0"/>
          <p:nvPr/>
        </p:nvPicPr>
        <p:blipFill rotWithShape="1">
          <a:blip r:embed="rId4">
            <a:alphaModFix/>
          </a:blip>
          <a:srcRect/>
          <a:stretch/>
        </p:blipFill>
        <p:spPr>
          <a:xfrm rot="10800000">
            <a:off x="592971" y="3853690"/>
            <a:ext cx="468961" cy="468961"/>
          </a:xfrm>
          <a:prstGeom prst="rect">
            <a:avLst/>
          </a:prstGeom>
          <a:noFill/>
          <a:ln>
            <a:noFill/>
          </a:ln>
        </p:spPr>
      </p:pic>
      <p:sp>
        <p:nvSpPr>
          <p:cNvPr id="456" name="Google Shape;456;p31"/>
          <p:cNvSpPr txBox="1"/>
          <p:nvPr/>
        </p:nvSpPr>
        <p:spPr>
          <a:xfrm>
            <a:off x="2791838" y="1212762"/>
            <a:ext cx="650780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Roboto"/>
                <a:ea typeface="Roboto"/>
                <a:cs typeface="Roboto"/>
                <a:sym typeface="Roboto"/>
              </a:rPr>
              <a:t>Άλλαξε οτιδήποτε είναι μέσα σε παρένθεση με τα δικά σου στοιχεία</a:t>
            </a:r>
            <a:endParaRPr sz="1400" b="0" i="0" u="none" strike="noStrike" cap="none">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pSp>
        <p:nvGrpSpPr>
          <p:cNvPr id="462" name="Google Shape;462;p32"/>
          <p:cNvGrpSpPr/>
          <p:nvPr/>
        </p:nvGrpSpPr>
        <p:grpSpPr>
          <a:xfrm>
            <a:off x="64550" y="2460504"/>
            <a:ext cx="2343150" cy="3703678"/>
            <a:chOff x="723900" y="2464062"/>
            <a:chExt cx="2343150" cy="3703678"/>
          </a:xfrm>
        </p:grpSpPr>
        <p:sp>
          <p:nvSpPr>
            <p:cNvPr id="463" name="Google Shape;463;p32"/>
            <p:cNvSpPr/>
            <p:nvPr/>
          </p:nvSpPr>
          <p:spPr>
            <a:xfrm>
              <a:off x="723900" y="2464062"/>
              <a:ext cx="2343150" cy="3703677"/>
            </a:xfrm>
            <a:prstGeom prst="roundRect">
              <a:avLst>
                <a:gd name="adj" fmla="val 3624"/>
              </a:avLst>
            </a:prstGeom>
            <a:solidFill>
              <a:schemeClr val="accent1"/>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464" name="Google Shape;464;p32"/>
            <p:cNvSpPr/>
            <p:nvPr/>
          </p:nvSpPr>
          <p:spPr>
            <a:xfrm>
              <a:off x="1506734" y="4737877"/>
              <a:ext cx="1560316" cy="1429863"/>
            </a:xfrm>
            <a:custGeom>
              <a:avLst/>
              <a:gdLst/>
              <a:ahLst/>
              <a:cxnLst/>
              <a:rect l="l" t="t" r="r" b="b"/>
              <a:pathLst>
                <a:path w="1560316" h="1429863" extrusionOk="0">
                  <a:moveTo>
                    <a:pt x="1549863" y="1383607"/>
                  </a:moveTo>
                  <a:lnTo>
                    <a:pt x="1535445" y="1404992"/>
                  </a:lnTo>
                  <a:cubicBezTo>
                    <a:pt x="1527762" y="1412675"/>
                    <a:pt x="1518613" y="1418893"/>
                    <a:pt x="1508453" y="1423190"/>
                  </a:cubicBezTo>
                  <a:lnTo>
                    <a:pt x="1504439" y="1424001"/>
                  </a:lnTo>
                  <a:lnTo>
                    <a:pt x="1507297" y="1411621"/>
                  </a:lnTo>
                  <a:lnTo>
                    <a:pt x="1521759" y="1403882"/>
                  </a:lnTo>
                  <a:close/>
                  <a:moveTo>
                    <a:pt x="470058" y="1119028"/>
                  </a:moveTo>
                  <a:cubicBezTo>
                    <a:pt x="430211" y="1119028"/>
                    <a:pt x="397742" y="1151498"/>
                    <a:pt x="397742" y="1191344"/>
                  </a:cubicBezTo>
                  <a:cubicBezTo>
                    <a:pt x="397742" y="1231191"/>
                    <a:pt x="430211" y="1263661"/>
                    <a:pt x="470058" y="1263661"/>
                  </a:cubicBezTo>
                  <a:cubicBezTo>
                    <a:pt x="509905" y="1263661"/>
                    <a:pt x="542376" y="1231191"/>
                    <a:pt x="542376" y="1191344"/>
                  </a:cubicBezTo>
                  <a:cubicBezTo>
                    <a:pt x="542376" y="1151498"/>
                    <a:pt x="509905" y="1119028"/>
                    <a:pt x="470058" y="1119028"/>
                  </a:cubicBezTo>
                  <a:close/>
                  <a:moveTo>
                    <a:pt x="1265542" y="612811"/>
                  </a:moveTo>
                  <a:cubicBezTo>
                    <a:pt x="1225695" y="612811"/>
                    <a:pt x="1193225" y="645282"/>
                    <a:pt x="1193225" y="685128"/>
                  </a:cubicBezTo>
                  <a:cubicBezTo>
                    <a:pt x="1193225" y="724974"/>
                    <a:pt x="1225695" y="757445"/>
                    <a:pt x="1265542" y="757445"/>
                  </a:cubicBezTo>
                  <a:cubicBezTo>
                    <a:pt x="1305388" y="757445"/>
                    <a:pt x="1337858" y="724974"/>
                    <a:pt x="1337858" y="685128"/>
                  </a:cubicBezTo>
                  <a:cubicBezTo>
                    <a:pt x="1337858" y="645282"/>
                    <a:pt x="1305388" y="612811"/>
                    <a:pt x="1265542" y="612811"/>
                  </a:cubicBezTo>
                  <a:close/>
                  <a:moveTo>
                    <a:pt x="470058" y="612811"/>
                  </a:moveTo>
                  <a:cubicBezTo>
                    <a:pt x="430211" y="612811"/>
                    <a:pt x="397742" y="645282"/>
                    <a:pt x="397742" y="685128"/>
                  </a:cubicBezTo>
                  <a:cubicBezTo>
                    <a:pt x="397742" y="724974"/>
                    <a:pt x="430211" y="757445"/>
                    <a:pt x="470058" y="757445"/>
                  </a:cubicBezTo>
                  <a:cubicBezTo>
                    <a:pt x="509905" y="757445"/>
                    <a:pt x="542376" y="724974"/>
                    <a:pt x="542376" y="685128"/>
                  </a:cubicBezTo>
                  <a:cubicBezTo>
                    <a:pt x="542376" y="645282"/>
                    <a:pt x="509905" y="612811"/>
                    <a:pt x="470058" y="612811"/>
                  </a:cubicBezTo>
                  <a:close/>
                  <a:moveTo>
                    <a:pt x="632771" y="0"/>
                  </a:moveTo>
                  <a:cubicBezTo>
                    <a:pt x="733146" y="0"/>
                    <a:pt x="820867" y="54744"/>
                    <a:pt x="867800" y="136028"/>
                  </a:cubicBezTo>
                  <a:cubicBezTo>
                    <a:pt x="914733" y="54744"/>
                    <a:pt x="1002454" y="0"/>
                    <a:pt x="1102829" y="0"/>
                  </a:cubicBezTo>
                  <a:cubicBezTo>
                    <a:pt x="1232421" y="0"/>
                    <a:pt x="1343209" y="93939"/>
                    <a:pt x="1367798" y="219048"/>
                  </a:cubicBezTo>
                  <a:cubicBezTo>
                    <a:pt x="1429990" y="227364"/>
                    <a:pt x="1484137" y="259762"/>
                    <a:pt x="1522736" y="307726"/>
                  </a:cubicBezTo>
                  <a:lnTo>
                    <a:pt x="1560316" y="376213"/>
                  </a:lnTo>
                  <a:lnTo>
                    <a:pt x="1560316" y="586411"/>
                  </a:lnTo>
                  <a:lnTo>
                    <a:pt x="1526460" y="561033"/>
                  </a:lnTo>
                  <a:lnTo>
                    <a:pt x="1504114" y="548449"/>
                  </a:lnTo>
                  <a:cubicBezTo>
                    <a:pt x="1504114" y="548449"/>
                    <a:pt x="1512069" y="501226"/>
                    <a:pt x="1512069" y="489728"/>
                  </a:cubicBezTo>
                  <a:cubicBezTo>
                    <a:pt x="1512069" y="391233"/>
                    <a:pt x="1446912" y="289266"/>
                    <a:pt x="1337858" y="289266"/>
                  </a:cubicBezTo>
                  <a:lnTo>
                    <a:pt x="1304376" y="289266"/>
                  </a:lnTo>
                  <a:lnTo>
                    <a:pt x="1299964" y="255929"/>
                  </a:lnTo>
                  <a:cubicBezTo>
                    <a:pt x="1292010" y="152950"/>
                    <a:pt x="1205447" y="72316"/>
                    <a:pt x="1102829" y="72316"/>
                  </a:cubicBezTo>
                  <a:cubicBezTo>
                    <a:pt x="993125" y="72316"/>
                    <a:pt x="903958" y="161483"/>
                    <a:pt x="903958" y="271187"/>
                  </a:cubicBezTo>
                  <a:lnTo>
                    <a:pt x="903958" y="1010481"/>
                  </a:lnTo>
                  <a:lnTo>
                    <a:pt x="1229384" y="1010481"/>
                  </a:lnTo>
                  <a:lnTo>
                    <a:pt x="1229384" y="825132"/>
                  </a:lnTo>
                  <a:cubicBezTo>
                    <a:pt x="1167046" y="809006"/>
                    <a:pt x="1120908" y="752310"/>
                    <a:pt x="1120908" y="685055"/>
                  </a:cubicBezTo>
                  <a:cubicBezTo>
                    <a:pt x="1120908" y="605290"/>
                    <a:pt x="1185776" y="540423"/>
                    <a:pt x="1265542" y="540423"/>
                  </a:cubicBezTo>
                  <a:cubicBezTo>
                    <a:pt x="1345307" y="540423"/>
                    <a:pt x="1410175" y="605290"/>
                    <a:pt x="1410175" y="685055"/>
                  </a:cubicBezTo>
                  <a:cubicBezTo>
                    <a:pt x="1410175" y="752383"/>
                    <a:pt x="1364037" y="809006"/>
                    <a:pt x="1301700" y="825132"/>
                  </a:cubicBezTo>
                  <a:lnTo>
                    <a:pt x="1301700" y="1082797"/>
                  </a:lnTo>
                  <a:lnTo>
                    <a:pt x="903958" y="1082797"/>
                  </a:lnTo>
                  <a:lnTo>
                    <a:pt x="903958" y="1359119"/>
                  </a:lnTo>
                  <a:cubicBezTo>
                    <a:pt x="903958" y="1380082"/>
                    <a:pt x="906090" y="1400555"/>
                    <a:pt x="910149" y="1420334"/>
                  </a:cubicBezTo>
                  <a:lnTo>
                    <a:pt x="913114" y="1429863"/>
                  </a:lnTo>
                  <a:lnTo>
                    <a:pt x="822600" y="1429863"/>
                  </a:lnTo>
                  <a:lnTo>
                    <a:pt x="825526" y="1420458"/>
                  </a:lnTo>
                  <a:cubicBezTo>
                    <a:pt x="829583" y="1400684"/>
                    <a:pt x="831714" y="1380217"/>
                    <a:pt x="831714" y="1359264"/>
                  </a:cubicBezTo>
                  <a:lnTo>
                    <a:pt x="831714" y="1227576"/>
                  </a:lnTo>
                  <a:lnTo>
                    <a:pt x="610208" y="1227576"/>
                  </a:lnTo>
                  <a:cubicBezTo>
                    <a:pt x="594082" y="1289912"/>
                    <a:pt x="537386" y="1336050"/>
                    <a:pt x="470131" y="1336050"/>
                  </a:cubicBezTo>
                  <a:cubicBezTo>
                    <a:pt x="390366" y="1336050"/>
                    <a:pt x="325497" y="1271181"/>
                    <a:pt x="325497" y="1191416"/>
                  </a:cubicBezTo>
                  <a:cubicBezTo>
                    <a:pt x="325497" y="1111651"/>
                    <a:pt x="390366" y="1046784"/>
                    <a:pt x="470131" y="1046784"/>
                  </a:cubicBezTo>
                  <a:cubicBezTo>
                    <a:pt x="537457" y="1046784"/>
                    <a:pt x="594082" y="1092922"/>
                    <a:pt x="610208" y="1155258"/>
                  </a:cubicBezTo>
                  <a:lnTo>
                    <a:pt x="831714" y="1155258"/>
                  </a:lnTo>
                  <a:lnTo>
                    <a:pt x="831714" y="721358"/>
                  </a:lnTo>
                  <a:lnTo>
                    <a:pt x="610208" y="721358"/>
                  </a:lnTo>
                  <a:cubicBezTo>
                    <a:pt x="594082" y="783696"/>
                    <a:pt x="537386" y="829834"/>
                    <a:pt x="470131" y="829834"/>
                  </a:cubicBezTo>
                  <a:cubicBezTo>
                    <a:pt x="390366" y="829834"/>
                    <a:pt x="325497" y="764965"/>
                    <a:pt x="325497" y="685200"/>
                  </a:cubicBezTo>
                  <a:cubicBezTo>
                    <a:pt x="325497" y="605435"/>
                    <a:pt x="390366" y="540567"/>
                    <a:pt x="470131" y="540567"/>
                  </a:cubicBezTo>
                  <a:cubicBezTo>
                    <a:pt x="537457" y="540567"/>
                    <a:pt x="594082" y="586705"/>
                    <a:pt x="610208" y="649042"/>
                  </a:cubicBezTo>
                  <a:lnTo>
                    <a:pt x="831714" y="649042"/>
                  </a:lnTo>
                  <a:lnTo>
                    <a:pt x="831714" y="271260"/>
                  </a:lnTo>
                  <a:cubicBezTo>
                    <a:pt x="831714" y="161555"/>
                    <a:pt x="742548" y="72390"/>
                    <a:pt x="632843" y="72390"/>
                  </a:cubicBezTo>
                  <a:cubicBezTo>
                    <a:pt x="530226" y="72390"/>
                    <a:pt x="443663" y="153095"/>
                    <a:pt x="435708" y="256001"/>
                  </a:cubicBezTo>
                  <a:lnTo>
                    <a:pt x="433105" y="289339"/>
                  </a:lnTo>
                  <a:lnTo>
                    <a:pt x="399621" y="289339"/>
                  </a:lnTo>
                  <a:cubicBezTo>
                    <a:pt x="288688" y="289339"/>
                    <a:pt x="223531" y="391233"/>
                    <a:pt x="223531" y="489801"/>
                  </a:cubicBezTo>
                  <a:cubicBezTo>
                    <a:pt x="223531" y="501299"/>
                    <a:pt x="231558" y="548522"/>
                    <a:pt x="231558" y="548522"/>
                  </a:cubicBezTo>
                  <a:lnTo>
                    <a:pt x="209139" y="561105"/>
                  </a:lnTo>
                  <a:cubicBezTo>
                    <a:pt x="124746" y="608472"/>
                    <a:pt x="72316" y="697060"/>
                    <a:pt x="72316" y="792228"/>
                  </a:cubicBezTo>
                  <a:cubicBezTo>
                    <a:pt x="72316" y="852396"/>
                    <a:pt x="93144" y="909888"/>
                    <a:pt x="132411" y="958557"/>
                  </a:cubicBezTo>
                  <a:lnTo>
                    <a:pt x="150708" y="981264"/>
                  </a:lnTo>
                  <a:lnTo>
                    <a:pt x="132411" y="1003972"/>
                  </a:lnTo>
                  <a:cubicBezTo>
                    <a:pt x="93071" y="1052640"/>
                    <a:pt x="72316" y="1110133"/>
                    <a:pt x="72316" y="1170300"/>
                  </a:cubicBezTo>
                  <a:cubicBezTo>
                    <a:pt x="72316" y="1267639"/>
                    <a:pt x="126555" y="1357239"/>
                    <a:pt x="213841" y="1403956"/>
                  </a:cubicBezTo>
                  <a:lnTo>
                    <a:pt x="228303" y="1411693"/>
                  </a:lnTo>
                  <a:lnTo>
                    <a:pt x="231992" y="1427675"/>
                  </a:lnTo>
                  <a:lnTo>
                    <a:pt x="232695" y="1429863"/>
                  </a:lnTo>
                  <a:lnTo>
                    <a:pt x="127763" y="1429863"/>
                  </a:lnTo>
                  <a:lnTo>
                    <a:pt x="96407" y="1405204"/>
                  </a:lnTo>
                  <a:cubicBezTo>
                    <a:pt x="35431" y="1343024"/>
                    <a:pt x="0" y="1259214"/>
                    <a:pt x="0" y="1170156"/>
                  </a:cubicBezTo>
                  <a:cubicBezTo>
                    <a:pt x="0" y="1102540"/>
                    <a:pt x="20322" y="1037744"/>
                    <a:pt x="59155" y="981120"/>
                  </a:cubicBezTo>
                  <a:cubicBezTo>
                    <a:pt x="20393" y="924496"/>
                    <a:pt x="0" y="859701"/>
                    <a:pt x="0" y="792085"/>
                  </a:cubicBezTo>
                  <a:cubicBezTo>
                    <a:pt x="0" y="679126"/>
                    <a:pt x="57709" y="573544"/>
                    <a:pt x="152226" y="510990"/>
                  </a:cubicBezTo>
                  <a:cubicBezTo>
                    <a:pt x="151503" y="504047"/>
                    <a:pt x="151142" y="496961"/>
                    <a:pt x="151142" y="489728"/>
                  </a:cubicBezTo>
                  <a:cubicBezTo>
                    <a:pt x="151142" y="347988"/>
                    <a:pt x="244141" y="234668"/>
                    <a:pt x="367802" y="218831"/>
                  </a:cubicBezTo>
                  <a:cubicBezTo>
                    <a:pt x="392462" y="93867"/>
                    <a:pt x="503252" y="0"/>
                    <a:pt x="632771" y="0"/>
                  </a:cubicBezTo>
                  <a:close/>
                </a:path>
              </a:pathLst>
            </a:custGeom>
            <a:solidFill>
              <a:schemeClr val="accent1"/>
            </a:solidFill>
            <a:ln w="5515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Roboto"/>
                <a:ea typeface="Roboto"/>
                <a:cs typeface="Roboto"/>
                <a:sym typeface="Roboto"/>
              </a:endParaRPr>
            </a:p>
          </p:txBody>
        </p:sp>
        <p:sp>
          <p:nvSpPr>
            <p:cNvPr id="465" name="Google Shape;465;p32"/>
            <p:cNvSpPr txBox="1"/>
            <p:nvPr/>
          </p:nvSpPr>
          <p:spPr>
            <a:xfrm>
              <a:off x="840980" y="2615352"/>
              <a:ext cx="1742051" cy="52322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Roboto"/>
                  <a:ea typeface="Roboto"/>
                  <a:cs typeface="Roboto"/>
                  <a:sym typeface="Roboto"/>
                </a:rPr>
                <a:t>01.</a:t>
              </a:r>
              <a:endParaRPr sz="2800" b="0" i="0" u="none" strike="noStrike" cap="none">
                <a:solidFill>
                  <a:schemeClr val="dk1"/>
                </a:solidFill>
                <a:latin typeface="Roboto"/>
                <a:ea typeface="Roboto"/>
                <a:cs typeface="Roboto"/>
                <a:sym typeface="Roboto"/>
              </a:endParaRPr>
            </a:p>
          </p:txBody>
        </p:sp>
        <p:sp>
          <p:nvSpPr>
            <p:cNvPr id="466" name="Google Shape;466;p32"/>
            <p:cNvSpPr txBox="1"/>
            <p:nvPr/>
          </p:nvSpPr>
          <p:spPr>
            <a:xfrm>
              <a:off x="840980" y="3089759"/>
              <a:ext cx="2130820" cy="78996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Ανέθεσε του το </a:t>
              </a:r>
              <a:r>
                <a:rPr lang="en-US" sz="1600" b="1" i="0" u="none" strike="noStrike" cap="none">
                  <a:solidFill>
                    <a:schemeClr val="dk1"/>
                  </a:solidFill>
                  <a:latin typeface="Roboto"/>
                  <a:ea typeface="Roboto"/>
                  <a:cs typeface="Roboto"/>
                  <a:sym typeface="Roboto"/>
                </a:rPr>
                <a:t>ρόλο ενός ειδικού</a:t>
              </a:r>
              <a:endParaRPr/>
            </a:p>
          </p:txBody>
        </p:sp>
      </p:grpSp>
      <p:grpSp>
        <p:nvGrpSpPr>
          <p:cNvPr id="467" name="Google Shape;467;p32"/>
          <p:cNvGrpSpPr/>
          <p:nvPr/>
        </p:nvGrpSpPr>
        <p:grpSpPr>
          <a:xfrm>
            <a:off x="3420038" y="2649446"/>
            <a:ext cx="2343151" cy="3703678"/>
            <a:chOff x="3524250" y="2464062"/>
            <a:chExt cx="2343151" cy="3703678"/>
          </a:xfrm>
        </p:grpSpPr>
        <p:sp>
          <p:nvSpPr>
            <p:cNvPr id="468" name="Google Shape;468;p32"/>
            <p:cNvSpPr/>
            <p:nvPr/>
          </p:nvSpPr>
          <p:spPr>
            <a:xfrm>
              <a:off x="3524250" y="2464062"/>
              <a:ext cx="2343150" cy="3703677"/>
            </a:xfrm>
            <a:prstGeom prst="roundRect">
              <a:avLst>
                <a:gd name="adj" fmla="val 3624"/>
              </a:avLst>
            </a:prstGeom>
            <a:solidFill>
              <a:schemeClr val="accen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469" name="Google Shape;469;p32"/>
            <p:cNvSpPr txBox="1"/>
            <p:nvPr/>
          </p:nvSpPr>
          <p:spPr>
            <a:xfrm>
              <a:off x="3641330" y="2615352"/>
              <a:ext cx="1742051"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Roboto"/>
                  <a:ea typeface="Roboto"/>
                  <a:cs typeface="Roboto"/>
                  <a:sym typeface="Roboto"/>
                </a:rPr>
                <a:t>02.</a:t>
              </a:r>
              <a:endParaRPr sz="2800" b="0" i="0" u="none" strike="noStrike" cap="none">
                <a:solidFill>
                  <a:schemeClr val="dk1"/>
                </a:solidFill>
                <a:latin typeface="Roboto"/>
                <a:ea typeface="Roboto"/>
                <a:cs typeface="Roboto"/>
                <a:sym typeface="Roboto"/>
              </a:endParaRPr>
            </a:p>
          </p:txBody>
        </p:sp>
        <p:sp>
          <p:nvSpPr>
            <p:cNvPr id="470" name="Google Shape;470;p32"/>
            <p:cNvSpPr txBox="1"/>
            <p:nvPr/>
          </p:nvSpPr>
          <p:spPr>
            <a:xfrm>
              <a:off x="3641330" y="3089759"/>
              <a:ext cx="2130820" cy="1528624"/>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i="0" u="none" strike="noStrike" cap="none">
                  <a:solidFill>
                    <a:schemeClr val="dk1"/>
                  </a:solidFill>
                  <a:latin typeface="Roboto"/>
                  <a:ea typeface="Roboto"/>
                  <a:cs typeface="Roboto"/>
                  <a:sym typeface="Roboto"/>
                </a:rPr>
                <a:t>Τι θέλεις να δημιουργήσει; </a:t>
              </a:r>
              <a:r>
                <a:rPr lang="en-US" sz="1600" b="0" i="0" u="none" strike="noStrike" cap="none">
                  <a:solidFill>
                    <a:schemeClr val="dk1"/>
                  </a:solidFill>
                  <a:latin typeface="Roboto"/>
                  <a:ea typeface="Roboto"/>
                  <a:cs typeface="Roboto"/>
                  <a:sym typeface="Roboto"/>
                </a:rPr>
                <a:t>Πες του λεπτομερώς την εργασία</a:t>
              </a:r>
              <a:endParaRPr sz="1600" b="0" i="0" u="none" strike="noStrike" cap="none">
                <a:solidFill>
                  <a:schemeClr val="dk1"/>
                </a:solidFill>
                <a:latin typeface="Roboto"/>
                <a:ea typeface="Roboto"/>
                <a:cs typeface="Roboto"/>
                <a:sym typeface="Roboto"/>
              </a:endParaRPr>
            </a:p>
          </p:txBody>
        </p:sp>
        <p:sp>
          <p:nvSpPr>
            <p:cNvPr id="471" name="Google Shape;471;p32"/>
            <p:cNvSpPr/>
            <p:nvPr/>
          </p:nvSpPr>
          <p:spPr>
            <a:xfrm>
              <a:off x="4561764" y="4737877"/>
              <a:ext cx="1305637" cy="1429863"/>
            </a:xfrm>
            <a:custGeom>
              <a:avLst/>
              <a:gdLst/>
              <a:ahLst/>
              <a:cxnLst/>
              <a:rect l="l" t="t" r="r" b="b"/>
              <a:pathLst>
                <a:path w="1305637" h="1429863" extrusionOk="0">
                  <a:moveTo>
                    <a:pt x="325350" y="1229100"/>
                  </a:moveTo>
                  <a:lnTo>
                    <a:pt x="1120650" y="1229100"/>
                  </a:lnTo>
                  <a:cubicBezTo>
                    <a:pt x="1190420" y="1229100"/>
                    <a:pt x="1253682" y="1257478"/>
                    <a:pt x="1299502" y="1303298"/>
                  </a:cubicBezTo>
                  <a:lnTo>
                    <a:pt x="1305637" y="1310731"/>
                  </a:lnTo>
                  <a:lnTo>
                    <a:pt x="1305637" y="1344947"/>
                  </a:lnTo>
                  <a:cubicBezTo>
                    <a:pt x="1305637" y="1356672"/>
                    <a:pt x="1303261" y="1367841"/>
                    <a:pt x="1298964" y="1378000"/>
                  </a:cubicBezTo>
                  <a:lnTo>
                    <a:pt x="1281654" y="1403676"/>
                  </a:lnTo>
                  <a:lnTo>
                    <a:pt x="1248386" y="1354387"/>
                  </a:lnTo>
                  <a:cubicBezTo>
                    <a:pt x="1215652" y="1321662"/>
                    <a:pt x="1170465" y="1301400"/>
                    <a:pt x="1120650" y="1301400"/>
                  </a:cubicBezTo>
                  <a:lnTo>
                    <a:pt x="325350" y="1301400"/>
                  </a:lnTo>
                  <a:cubicBezTo>
                    <a:pt x="250628" y="1301400"/>
                    <a:pt x="186318" y="1346990"/>
                    <a:pt x="158832" y="1411846"/>
                  </a:cubicBezTo>
                  <a:lnTo>
                    <a:pt x="153226" y="1429863"/>
                  </a:lnTo>
                  <a:lnTo>
                    <a:pt x="77870" y="1429863"/>
                  </a:lnTo>
                  <a:lnTo>
                    <a:pt x="92217" y="1383743"/>
                  </a:lnTo>
                  <a:cubicBezTo>
                    <a:pt x="130683" y="1292950"/>
                    <a:pt x="220696" y="1229100"/>
                    <a:pt x="325350" y="1229100"/>
                  </a:cubicBezTo>
                  <a:close/>
                  <a:moveTo>
                    <a:pt x="939900" y="578400"/>
                  </a:moveTo>
                  <a:cubicBezTo>
                    <a:pt x="900063" y="578400"/>
                    <a:pt x="867600" y="610790"/>
                    <a:pt x="867600" y="650700"/>
                  </a:cubicBezTo>
                  <a:cubicBezTo>
                    <a:pt x="867600" y="690610"/>
                    <a:pt x="900063" y="723000"/>
                    <a:pt x="939900" y="723000"/>
                  </a:cubicBezTo>
                  <a:cubicBezTo>
                    <a:pt x="979737" y="723000"/>
                    <a:pt x="1012200" y="690610"/>
                    <a:pt x="1012200" y="650700"/>
                  </a:cubicBezTo>
                  <a:cubicBezTo>
                    <a:pt x="1012200" y="610790"/>
                    <a:pt x="979737" y="578400"/>
                    <a:pt x="939900" y="578400"/>
                  </a:cubicBezTo>
                  <a:close/>
                  <a:moveTo>
                    <a:pt x="506100" y="578400"/>
                  </a:moveTo>
                  <a:cubicBezTo>
                    <a:pt x="466263" y="578400"/>
                    <a:pt x="433800" y="610790"/>
                    <a:pt x="433800" y="650700"/>
                  </a:cubicBezTo>
                  <a:cubicBezTo>
                    <a:pt x="433800" y="690610"/>
                    <a:pt x="466263" y="723000"/>
                    <a:pt x="506100" y="723000"/>
                  </a:cubicBezTo>
                  <a:cubicBezTo>
                    <a:pt x="545937" y="723000"/>
                    <a:pt x="578400" y="690610"/>
                    <a:pt x="578400" y="650700"/>
                  </a:cubicBezTo>
                  <a:cubicBezTo>
                    <a:pt x="578400" y="610790"/>
                    <a:pt x="545937" y="578400"/>
                    <a:pt x="506100" y="578400"/>
                  </a:cubicBezTo>
                  <a:close/>
                  <a:moveTo>
                    <a:pt x="939900" y="506100"/>
                  </a:moveTo>
                  <a:cubicBezTo>
                    <a:pt x="1019647" y="506100"/>
                    <a:pt x="1084500" y="570953"/>
                    <a:pt x="1084500" y="650700"/>
                  </a:cubicBezTo>
                  <a:cubicBezTo>
                    <a:pt x="1084500" y="730447"/>
                    <a:pt x="1019647" y="795300"/>
                    <a:pt x="939900" y="795300"/>
                  </a:cubicBezTo>
                  <a:cubicBezTo>
                    <a:pt x="860153" y="795300"/>
                    <a:pt x="795300" y="730447"/>
                    <a:pt x="795300" y="650700"/>
                  </a:cubicBezTo>
                  <a:cubicBezTo>
                    <a:pt x="795300" y="570953"/>
                    <a:pt x="860153" y="506100"/>
                    <a:pt x="939900" y="506100"/>
                  </a:cubicBezTo>
                  <a:close/>
                  <a:moveTo>
                    <a:pt x="506100" y="506100"/>
                  </a:moveTo>
                  <a:cubicBezTo>
                    <a:pt x="585847" y="506100"/>
                    <a:pt x="650700" y="570953"/>
                    <a:pt x="650700" y="650700"/>
                  </a:cubicBezTo>
                  <a:cubicBezTo>
                    <a:pt x="650700" y="730447"/>
                    <a:pt x="585847" y="795300"/>
                    <a:pt x="506100" y="795300"/>
                  </a:cubicBezTo>
                  <a:cubicBezTo>
                    <a:pt x="426353" y="795300"/>
                    <a:pt x="361500" y="730447"/>
                    <a:pt x="361500" y="650700"/>
                  </a:cubicBezTo>
                  <a:cubicBezTo>
                    <a:pt x="361500" y="570953"/>
                    <a:pt x="426353" y="506100"/>
                    <a:pt x="506100" y="506100"/>
                  </a:cubicBezTo>
                  <a:close/>
                  <a:moveTo>
                    <a:pt x="72300" y="506100"/>
                  </a:moveTo>
                  <a:lnTo>
                    <a:pt x="72300" y="795300"/>
                  </a:lnTo>
                  <a:lnTo>
                    <a:pt x="144600" y="795300"/>
                  </a:lnTo>
                  <a:lnTo>
                    <a:pt x="144600" y="506100"/>
                  </a:lnTo>
                  <a:close/>
                  <a:moveTo>
                    <a:pt x="325350" y="216900"/>
                  </a:moveTo>
                  <a:cubicBezTo>
                    <a:pt x="265558" y="216900"/>
                    <a:pt x="216900" y="265558"/>
                    <a:pt x="216900" y="325350"/>
                  </a:cubicBezTo>
                  <a:lnTo>
                    <a:pt x="216900" y="1012200"/>
                  </a:lnTo>
                  <a:lnTo>
                    <a:pt x="1229100" y="1012200"/>
                  </a:lnTo>
                  <a:lnTo>
                    <a:pt x="1229100" y="325350"/>
                  </a:lnTo>
                  <a:cubicBezTo>
                    <a:pt x="1229100" y="265558"/>
                    <a:pt x="1180442" y="216900"/>
                    <a:pt x="1120650" y="216900"/>
                  </a:cubicBezTo>
                  <a:close/>
                  <a:moveTo>
                    <a:pt x="686850" y="0"/>
                  </a:moveTo>
                  <a:lnTo>
                    <a:pt x="759150" y="0"/>
                  </a:lnTo>
                  <a:lnTo>
                    <a:pt x="759150" y="144600"/>
                  </a:lnTo>
                  <a:lnTo>
                    <a:pt x="1120650" y="144600"/>
                  </a:lnTo>
                  <a:cubicBezTo>
                    <a:pt x="1220279" y="144600"/>
                    <a:pt x="1301400" y="225648"/>
                    <a:pt x="1301400" y="325350"/>
                  </a:cubicBezTo>
                  <a:lnTo>
                    <a:pt x="1301400" y="433800"/>
                  </a:lnTo>
                  <a:lnTo>
                    <a:pt x="1305637" y="433800"/>
                  </a:lnTo>
                  <a:lnTo>
                    <a:pt x="1305637" y="506100"/>
                  </a:lnTo>
                  <a:lnTo>
                    <a:pt x="1301400" y="506100"/>
                  </a:lnTo>
                  <a:lnTo>
                    <a:pt x="1301400" y="795300"/>
                  </a:lnTo>
                  <a:lnTo>
                    <a:pt x="1305637" y="795300"/>
                  </a:lnTo>
                  <a:lnTo>
                    <a:pt x="1305637" y="867600"/>
                  </a:lnTo>
                  <a:lnTo>
                    <a:pt x="1301400" y="867600"/>
                  </a:lnTo>
                  <a:lnTo>
                    <a:pt x="1301400" y="1084500"/>
                  </a:lnTo>
                  <a:lnTo>
                    <a:pt x="144600" y="1084500"/>
                  </a:lnTo>
                  <a:lnTo>
                    <a:pt x="144600" y="867600"/>
                  </a:lnTo>
                  <a:lnTo>
                    <a:pt x="0" y="867600"/>
                  </a:lnTo>
                  <a:lnTo>
                    <a:pt x="0" y="433800"/>
                  </a:lnTo>
                  <a:lnTo>
                    <a:pt x="144600" y="433800"/>
                  </a:lnTo>
                  <a:lnTo>
                    <a:pt x="144600" y="325350"/>
                  </a:lnTo>
                  <a:cubicBezTo>
                    <a:pt x="144600" y="225648"/>
                    <a:pt x="225721" y="144600"/>
                    <a:pt x="325350" y="144600"/>
                  </a:cubicBezTo>
                  <a:lnTo>
                    <a:pt x="686850" y="144600"/>
                  </a:lnTo>
                  <a:close/>
                </a:path>
              </a:pathLst>
            </a:custGeom>
            <a:solidFill>
              <a:schemeClr val="accent2"/>
            </a:solidFill>
            <a:ln w="722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Roboto"/>
                <a:ea typeface="Roboto"/>
                <a:cs typeface="Roboto"/>
                <a:sym typeface="Roboto"/>
              </a:endParaRPr>
            </a:p>
          </p:txBody>
        </p:sp>
      </p:grpSp>
      <p:grpSp>
        <p:nvGrpSpPr>
          <p:cNvPr id="472" name="Google Shape;472;p32"/>
          <p:cNvGrpSpPr/>
          <p:nvPr/>
        </p:nvGrpSpPr>
        <p:grpSpPr>
          <a:xfrm>
            <a:off x="6876224" y="2649446"/>
            <a:ext cx="2343150" cy="3703678"/>
            <a:chOff x="6324600" y="2464062"/>
            <a:chExt cx="2343150" cy="3703678"/>
          </a:xfrm>
        </p:grpSpPr>
        <p:sp>
          <p:nvSpPr>
            <p:cNvPr id="473" name="Google Shape;473;p32"/>
            <p:cNvSpPr/>
            <p:nvPr/>
          </p:nvSpPr>
          <p:spPr>
            <a:xfrm>
              <a:off x="6324600" y="2464062"/>
              <a:ext cx="2343150" cy="3703677"/>
            </a:xfrm>
            <a:prstGeom prst="roundRect">
              <a:avLst>
                <a:gd name="adj" fmla="val 3624"/>
              </a:avLst>
            </a:prstGeom>
            <a:solidFill>
              <a:srgbClr val="FAA9E1"/>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474" name="Google Shape;474;p32"/>
            <p:cNvSpPr txBox="1"/>
            <p:nvPr/>
          </p:nvSpPr>
          <p:spPr>
            <a:xfrm>
              <a:off x="6441680" y="2615352"/>
              <a:ext cx="1742051" cy="523220"/>
            </a:xfrm>
            <a:prstGeom prst="rect">
              <a:avLst/>
            </a:prstGeom>
            <a:solidFill>
              <a:srgbClr val="FAA9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Roboto"/>
                  <a:ea typeface="Roboto"/>
                  <a:cs typeface="Roboto"/>
                  <a:sym typeface="Roboto"/>
                </a:rPr>
                <a:t>03.</a:t>
              </a:r>
              <a:endParaRPr sz="2800" b="0" i="0" u="none" strike="noStrike" cap="none">
                <a:solidFill>
                  <a:schemeClr val="dk1"/>
                </a:solidFill>
                <a:latin typeface="Roboto"/>
                <a:ea typeface="Roboto"/>
                <a:cs typeface="Roboto"/>
                <a:sym typeface="Roboto"/>
              </a:endParaRPr>
            </a:p>
          </p:txBody>
        </p:sp>
        <p:sp>
          <p:nvSpPr>
            <p:cNvPr id="475" name="Google Shape;475;p32"/>
            <p:cNvSpPr txBox="1"/>
            <p:nvPr/>
          </p:nvSpPr>
          <p:spPr>
            <a:xfrm>
              <a:off x="6441680" y="3089759"/>
              <a:ext cx="2130820" cy="1528624"/>
            </a:xfrm>
            <a:prstGeom prst="rect">
              <a:avLst/>
            </a:prstGeom>
            <a:solidFill>
              <a:srgbClr val="FAA9E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i="0" u="none" strike="noStrike" cap="none">
                  <a:solidFill>
                    <a:schemeClr val="dk1"/>
                  </a:solidFill>
                  <a:latin typeface="Roboto"/>
                  <a:ea typeface="Roboto"/>
                  <a:cs typeface="Roboto"/>
                  <a:sym typeface="Roboto"/>
                </a:rPr>
                <a:t>Ποιοι είναι οι μαθητές σου; </a:t>
              </a:r>
              <a:r>
                <a:rPr lang="en-US" sz="1600" b="0" i="0" u="none" strike="noStrike" cap="none">
                  <a:solidFill>
                    <a:schemeClr val="dk1"/>
                  </a:solidFill>
                  <a:latin typeface="Roboto"/>
                  <a:ea typeface="Roboto"/>
                  <a:cs typeface="Roboto"/>
                  <a:sym typeface="Roboto"/>
                </a:rPr>
                <a:t>Δώσε πληροφορίες για το ακροατήριο σου</a:t>
              </a:r>
              <a:endParaRPr sz="1600" b="0" i="0" u="none" strike="noStrike" cap="none">
                <a:solidFill>
                  <a:schemeClr val="dk1"/>
                </a:solidFill>
                <a:latin typeface="Roboto"/>
                <a:ea typeface="Roboto"/>
                <a:cs typeface="Roboto"/>
                <a:sym typeface="Roboto"/>
              </a:endParaRPr>
            </a:p>
          </p:txBody>
        </p:sp>
        <p:sp>
          <p:nvSpPr>
            <p:cNvPr id="476" name="Google Shape;476;p32"/>
            <p:cNvSpPr/>
            <p:nvPr/>
          </p:nvSpPr>
          <p:spPr>
            <a:xfrm>
              <a:off x="7251086" y="4737877"/>
              <a:ext cx="1416664" cy="1429863"/>
            </a:xfrm>
            <a:custGeom>
              <a:avLst/>
              <a:gdLst/>
              <a:ahLst/>
              <a:cxnLst/>
              <a:rect l="l" t="t" r="r" b="b"/>
              <a:pathLst>
                <a:path w="1416664" h="1429863" extrusionOk="0">
                  <a:moveTo>
                    <a:pt x="723000" y="577243"/>
                  </a:moveTo>
                  <a:cubicBezTo>
                    <a:pt x="714324" y="577243"/>
                    <a:pt x="707239" y="587727"/>
                    <a:pt x="703985" y="598210"/>
                  </a:cubicBezTo>
                  <a:lnTo>
                    <a:pt x="576303" y="1012200"/>
                  </a:lnTo>
                  <a:lnTo>
                    <a:pt x="576376" y="1012272"/>
                  </a:lnTo>
                  <a:lnTo>
                    <a:pt x="869697" y="1012272"/>
                  </a:lnTo>
                  <a:lnTo>
                    <a:pt x="742015" y="598138"/>
                  </a:lnTo>
                  <a:cubicBezTo>
                    <a:pt x="738761" y="587799"/>
                    <a:pt x="731676" y="577243"/>
                    <a:pt x="723000" y="577243"/>
                  </a:cubicBezTo>
                  <a:close/>
                  <a:moveTo>
                    <a:pt x="1156800" y="506100"/>
                  </a:moveTo>
                  <a:lnTo>
                    <a:pt x="1229100" y="506100"/>
                  </a:lnTo>
                  <a:lnTo>
                    <a:pt x="1229100" y="1229100"/>
                  </a:lnTo>
                  <a:lnTo>
                    <a:pt x="1156800" y="1229100"/>
                  </a:lnTo>
                  <a:close/>
                  <a:moveTo>
                    <a:pt x="723000" y="504871"/>
                  </a:moveTo>
                  <a:cubicBezTo>
                    <a:pt x="762982" y="504871"/>
                    <a:pt x="797541" y="533068"/>
                    <a:pt x="811061" y="576737"/>
                  </a:cubicBezTo>
                  <a:lnTo>
                    <a:pt x="1012200" y="1229028"/>
                  </a:lnTo>
                  <a:lnTo>
                    <a:pt x="936574" y="1229028"/>
                  </a:lnTo>
                  <a:lnTo>
                    <a:pt x="891965" y="1084428"/>
                  </a:lnTo>
                  <a:lnTo>
                    <a:pt x="554035" y="1084428"/>
                  </a:lnTo>
                  <a:lnTo>
                    <a:pt x="509426" y="1229028"/>
                  </a:lnTo>
                  <a:lnTo>
                    <a:pt x="433800" y="1229028"/>
                  </a:lnTo>
                  <a:lnTo>
                    <a:pt x="634939" y="576809"/>
                  </a:lnTo>
                  <a:cubicBezTo>
                    <a:pt x="648459" y="533068"/>
                    <a:pt x="683018" y="504871"/>
                    <a:pt x="723000" y="504871"/>
                  </a:cubicBezTo>
                  <a:close/>
                  <a:moveTo>
                    <a:pt x="361500" y="0"/>
                  </a:moveTo>
                  <a:lnTo>
                    <a:pt x="433800" y="0"/>
                  </a:lnTo>
                  <a:lnTo>
                    <a:pt x="433800" y="144600"/>
                  </a:lnTo>
                  <a:lnTo>
                    <a:pt x="578400" y="144600"/>
                  </a:lnTo>
                  <a:lnTo>
                    <a:pt x="578400" y="0"/>
                  </a:lnTo>
                  <a:lnTo>
                    <a:pt x="650700" y="0"/>
                  </a:lnTo>
                  <a:lnTo>
                    <a:pt x="650700" y="144600"/>
                  </a:lnTo>
                  <a:lnTo>
                    <a:pt x="831450" y="144600"/>
                  </a:lnTo>
                  <a:lnTo>
                    <a:pt x="831450" y="0"/>
                  </a:lnTo>
                  <a:lnTo>
                    <a:pt x="903750" y="0"/>
                  </a:lnTo>
                  <a:lnTo>
                    <a:pt x="903750" y="144600"/>
                  </a:lnTo>
                  <a:lnTo>
                    <a:pt x="1084500" y="144600"/>
                  </a:lnTo>
                  <a:lnTo>
                    <a:pt x="1084500" y="0"/>
                  </a:lnTo>
                  <a:lnTo>
                    <a:pt x="1156800" y="0"/>
                  </a:lnTo>
                  <a:lnTo>
                    <a:pt x="1156800" y="144600"/>
                  </a:lnTo>
                  <a:lnTo>
                    <a:pt x="1301400" y="144600"/>
                  </a:lnTo>
                  <a:lnTo>
                    <a:pt x="1301400" y="0"/>
                  </a:lnTo>
                  <a:lnTo>
                    <a:pt x="1373700" y="0"/>
                  </a:lnTo>
                  <a:lnTo>
                    <a:pt x="1373700" y="144600"/>
                  </a:lnTo>
                  <a:lnTo>
                    <a:pt x="1409850" y="144600"/>
                  </a:lnTo>
                  <a:lnTo>
                    <a:pt x="1416664" y="145979"/>
                  </a:lnTo>
                  <a:lnTo>
                    <a:pt x="1416664" y="218280"/>
                  </a:lnTo>
                  <a:lnTo>
                    <a:pt x="1409850" y="216900"/>
                  </a:lnTo>
                  <a:lnTo>
                    <a:pt x="325350" y="216900"/>
                  </a:lnTo>
                  <a:cubicBezTo>
                    <a:pt x="265558" y="216900"/>
                    <a:pt x="216900" y="265558"/>
                    <a:pt x="216900" y="325350"/>
                  </a:cubicBezTo>
                  <a:lnTo>
                    <a:pt x="216900" y="1429863"/>
                  </a:lnTo>
                  <a:lnTo>
                    <a:pt x="144600" y="1429863"/>
                  </a:lnTo>
                  <a:lnTo>
                    <a:pt x="144600" y="1373700"/>
                  </a:lnTo>
                  <a:lnTo>
                    <a:pt x="0" y="1373700"/>
                  </a:lnTo>
                  <a:lnTo>
                    <a:pt x="0" y="1301400"/>
                  </a:lnTo>
                  <a:lnTo>
                    <a:pt x="144600" y="1301400"/>
                  </a:lnTo>
                  <a:lnTo>
                    <a:pt x="144600" y="1156800"/>
                  </a:lnTo>
                  <a:lnTo>
                    <a:pt x="0" y="1156800"/>
                  </a:lnTo>
                  <a:lnTo>
                    <a:pt x="0" y="1084500"/>
                  </a:lnTo>
                  <a:lnTo>
                    <a:pt x="144600" y="1084500"/>
                  </a:lnTo>
                  <a:lnTo>
                    <a:pt x="144600" y="903750"/>
                  </a:lnTo>
                  <a:lnTo>
                    <a:pt x="0" y="903750"/>
                  </a:lnTo>
                  <a:lnTo>
                    <a:pt x="0" y="831450"/>
                  </a:lnTo>
                  <a:lnTo>
                    <a:pt x="144600" y="831450"/>
                  </a:lnTo>
                  <a:lnTo>
                    <a:pt x="144600" y="650700"/>
                  </a:lnTo>
                  <a:lnTo>
                    <a:pt x="0" y="650700"/>
                  </a:lnTo>
                  <a:lnTo>
                    <a:pt x="0" y="578400"/>
                  </a:lnTo>
                  <a:lnTo>
                    <a:pt x="144600" y="578400"/>
                  </a:lnTo>
                  <a:lnTo>
                    <a:pt x="144600" y="433800"/>
                  </a:lnTo>
                  <a:lnTo>
                    <a:pt x="0" y="433800"/>
                  </a:lnTo>
                  <a:lnTo>
                    <a:pt x="0" y="361500"/>
                  </a:lnTo>
                  <a:lnTo>
                    <a:pt x="144600" y="361500"/>
                  </a:lnTo>
                  <a:lnTo>
                    <a:pt x="144600" y="325350"/>
                  </a:lnTo>
                  <a:cubicBezTo>
                    <a:pt x="144600" y="225648"/>
                    <a:pt x="225721" y="144600"/>
                    <a:pt x="325350" y="144600"/>
                  </a:cubicBezTo>
                  <a:lnTo>
                    <a:pt x="361500" y="144600"/>
                  </a:lnTo>
                  <a:close/>
                </a:path>
              </a:pathLst>
            </a:custGeom>
            <a:solidFill>
              <a:srgbClr val="FAA9E1"/>
            </a:solidFill>
            <a:ln w="722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Roboto"/>
                <a:ea typeface="Roboto"/>
                <a:cs typeface="Roboto"/>
                <a:sym typeface="Roboto"/>
              </a:endParaRPr>
            </a:p>
          </p:txBody>
        </p:sp>
      </p:grpSp>
      <p:grpSp>
        <p:nvGrpSpPr>
          <p:cNvPr id="477" name="Google Shape;477;p32"/>
          <p:cNvGrpSpPr/>
          <p:nvPr/>
        </p:nvGrpSpPr>
        <p:grpSpPr>
          <a:xfrm>
            <a:off x="10292482" y="2460503"/>
            <a:ext cx="2343150" cy="3703678"/>
            <a:chOff x="9124950" y="2464062"/>
            <a:chExt cx="2343150" cy="3703678"/>
          </a:xfrm>
        </p:grpSpPr>
        <p:sp>
          <p:nvSpPr>
            <p:cNvPr id="478" name="Google Shape;478;p32"/>
            <p:cNvSpPr/>
            <p:nvPr/>
          </p:nvSpPr>
          <p:spPr>
            <a:xfrm>
              <a:off x="9124950" y="2464062"/>
              <a:ext cx="2343150" cy="3703677"/>
            </a:xfrm>
            <a:prstGeom prst="roundRect">
              <a:avLst>
                <a:gd name="adj" fmla="val 3624"/>
              </a:avLst>
            </a:prstGeom>
            <a:solidFill>
              <a:srgbClr val="F766CA"/>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479" name="Google Shape;479;p32"/>
            <p:cNvSpPr txBox="1"/>
            <p:nvPr/>
          </p:nvSpPr>
          <p:spPr>
            <a:xfrm>
              <a:off x="9242030" y="2615352"/>
              <a:ext cx="1742051" cy="523220"/>
            </a:xfrm>
            <a:prstGeom prst="rect">
              <a:avLst/>
            </a:prstGeom>
            <a:solidFill>
              <a:srgbClr val="F766C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Roboto"/>
                  <a:ea typeface="Roboto"/>
                  <a:cs typeface="Roboto"/>
                  <a:sym typeface="Roboto"/>
                </a:rPr>
                <a:t>04.</a:t>
              </a:r>
              <a:endParaRPr sz="2800" b="0" i="0" u="none" strike="noStrike" cap="none">
                <a:solidFill>
                  <a:schemeClr val="dk1"/>
                </a:solidFill>
                <a:latin typeface="Roboto"/>
                <a:ea typeface="Roboto"/>
                <a:cs typeface="Roboto"/>
                <a:sym typeface="Roboto"/>
              </a:endParaRPr>
            </a:p>
          </p:txBody>
        </p:sp>
        <p:sp>
          <p:nvSpPr>
            <p:cNvPr id="480" name="Google Shape;480;p32"/>
            <p:cNvSpPr txBox="1"/>
            <p:nvPr/>
          </p:nvSpPr>
          <p:spPr>
            <a:xfrm>
              <a:off x="9242030" y="3089759"/>
              <a:ext cx="2130820" cy="1528624"/>
            </a:xfrm>
            <a:prstGeom prst="rect">
              <a:avLst/>
            </a:prstGeom>
            <a:solidFill>
              <a:srgbClr val="F766CA"/>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i="0" u="none" strike="noStrike" cap="none">
                  <a:solidFill>
                    <a:schemeClr val="dk1"/>
                  </a:solidFill>
                  <a:latin typeface="Roboto"/>
                  <a:ea typeface="Roboto"/>
                  <a:cs typeface="Roboto"/>
                  <a:sym typeface="Roboto"/>
                </a:rPr>
                <a:t>Προσθετες πληροφορίες </a:t>
              </a:r>
              <a:r>
                <a:rPr lang="en-US" sz="1600" b="0" i="0" u="none" strike="noStrike" cap="none">
                  <a:solidFill>
                    <a:schemeClr val="dk1"/>
                  </a:solidFill>
                  <a:latin typeface="Roboto"/>
                  <a:ea typeface="Roboto"/>
                  <a:cs typeface="Roboto"/>
                  <a:sym typeface="Roboto"/>
                </a:rPr>
                <a:t> (παράδειγμα, τόνος,  τρόπος εμφάνισης)</a:t>
              </a:r>
              <a:endParaRPr sz="1600" b="0" i="0" u="none" strike="noStrike" cap="none">
                <a:solidFill>
                  <a:schemeClr val="dk1"/>
                </a:solidFill>
                <a:latin typeface="Roboto"/>
                <a:ea typeface="Roboto"/>
                <a:cs typeface="Roboto"/>
                <a:sym typeface="Roboto"/>
              </a:endParaRPr>
            </a:p>
          </p:txBody>
        </p:sp>
        <p:sp>
          <p:nvSpPr>
            <p:cNvPr id="481" name="Google Shape;481;p32"/>
            <p:cNvSpPr/>
            <p:nvPr/>
          </p:nvSpPr>
          <p:spPr>
            <a:xfrm>
              <a:off x="9962614" y="4737877"/>
              <a:ext cx="1505486" cy="1429863"/>
            </a:xfrm>
            <a:custGeom>
              <a:avLst/>
              <a:gdLst/>
              <a:ahLst/>
              <a:cxnLst/>
              <a:rect l="l" t="t" r="r" b="b"/>
              <a:pathLst>
                <a:path w="1505486" h="1429863" extrusionOk="0">
                  <a:moveTo>
                    <a:pt x="1301400" y="795300"/>
                  </a:moveTo>
                  <a:lnTo>
                    <a:pt x="1373700" y="795300"/>
                  </a:lnTo>
                  <a:lnTo>
                    <a:pt x="1373700" y="1373700"/>
                  </a:lnTo>
                  <a:lnTo>
                    <a:pt x="1301400" y="1373700"/>
                  </a:lnTo>
                  <a:close/>
                  <a:moveTo>
                    <a:pt x="686778" y="433800"/>
                  </a:moveTo>
                  <a:cubicBezTo>
                    <a:pt x="666389" y="433800"/>
                    <a:pt x="648748" y="447537"/>
                    <a:pt x="644048" y="466335"/>
                  </a:cubicBezTo>
                  <a:lnTo>
                    <a:pt x="491568" y="1012200"/>
                  </a:lnTo>
                  <a:lnTo>
                    <a:pt x="881988" y="1012200"/>
                  </a:lnTo>
                  <a:lnTo>
                    <a:pt x="729796" y="467275"/>
                  </a:lnTo>
                  <a:cubicBezTo>
                    <a:pt x="724808" y="447537"/>
                    <a:pt x="707166" y="433800"/>
                    <a:pt x="686778" y="433800"/>
                  </a:cubicBezTo>
                  <a:close/>
                  <a:moveTo>
                    <a:pt x="683687" y="361545"/>
                  </a:moveTo>
                  <a:cubicBezTo>
                    <a:pt x="701039" y="361120"/>
                    <a:pt x="718807" y="364537"/>
                    <a:pt x="736159" y="371839"/>
                  </a:cubicBezTo>
                  <a:cubicBezTo>
                    <a:pt x="767898" y="385142"/>
                    <a:pt x="792480" y="417171"/>
                    <a:pt x="802313" y="459177"/>
                  </a:cubicBezTo>
                  <a:lnTo>
                    <a:pt x="802385" y="459177"/>
                  </a:lnTo>
                  <a:lnTo>
                    <a:pt x="1056231" y="1373700"/>
                  </a:lnTo>
                  <a:lnTo>
                    <a:pt x="982919" y="1373700"/>
                  </a:lnTo>
                  <a:lnTo>
                    <a:pt x="902159" y="1084500"/>
                  </a:lnTo>
                  <a:lnTo>
                    <a:pt x="471396" y="1084500"/>
                  </a:lnTo>
                  <a:lnTo>
                    <a:pt x="390637" y="1373700"/>
                  </a:lnTo>
                  <a:lnTo>
                    <a:pt x="317325" y="1373700"/>
                  </a:lnTo>
                  <a:lnTo>
                    <a:pt x="573050" y="451875"/>
                  </a:lnTo>
                  <a:cubicBezTo>
                    <a:pt x="580786" y="418328"/>
                    <a:pt x="602910" y="390131"/>
                    <a:pt x="633709" y="374297"/>
                  </a:cubicBezTo>
                  <a:cubicBezTo>
                    <a:pt x="649398" y="366236"/>
                    <a:pt x="666335" y="361970"/>
                    <a:pt x="683687" y="361545"/>
                  </a:cubicBezTo>
                  <a:close/>
                  <a:moveTo>
                    <a:pt x="1389606" y="3977"/>
                  </a:moveTo>
                  <a:lnTo>
                    <a:pt x="1504852" y="234469"/>
                  </a:lnTo>
                  <a:lnTo>
                    <a:pt x="1505486" y="234786"/>
                  </a:lnTo>
                  <a:lnTo>
                    <a:pt x="1505486" y="315525"/>
                  </a:lnTo>
                  <a:lnTo>
                    <a:pt x="1450989" y="288260"/>
                  </a:lnTo>
                  <a:lnTo>
                    <a:pt x="1389606" y="165567"/>
                  </a:lnTo>
                  <a:lnTo>
                    <a:pt x="1328296" y="288260"/>
                  </a:lnTo>
                  <a:lnTo>
                    <a:pt x="1205603" y="349643"/>
                  </a:lnTo>
                  <a:lnTo>
                    <a:pt x="1328296" y="411026"/>
                  </a:lnTo>
                  <a:lnTo>
                    <a:pt x="1389606" y="533719"/>
                  </a:lnTo>
                  <a:lnTo>
                    <a:pt x="1450989" y="411026"/>
                  </a:lnTo>
                  <a:lnTo>
                    <a:pt x="1505486" y="383762"/>
                  </a:lnTo>
                  <a:lnTo>
                    <a:pt x="1505486" y="464644"/>
                  </a:lnTo>
                  <a:lnTo>
                    <a:pt x="1504852" y="464961"/>
                  </a:lnTo>
                  <a:lnTo>
                    <a:pt x="1389606" y="695454"/>
                  </a:lnTo>
                  <a:lnTo>
                    <a:pt x="1274432" y="464961"/>
                  </a:lnTo>
                  <a:lnTo>
                    <a:pt x="1043940" y="349715"/>
                  </a:lnTo>
                  <a:lnTo>
                    <a:pt x="1043940" y="349643"/>
                  </a:lnTo>
                  <a:lnTo>
                    <a:pt x="1274432" y="234397"/>
                  </a:lnTo>
                  <a:close/>
                  <a:moveTo>
                    <a:pt x="180750" y="0"/>
                  </a:moveTo>
                  <a:lnTo>
                    <a:pt x="1084500" y="0"/>
                  </a:lnTo>
                  <a:lnTo>
                    <a:pt x="1084500" y="72300"/>
                  </a:lnTo>
                  <a:lnTo>
                    <a:pt x="180750" y="72300"/>
                  </a:lnTo>
                  <a:cubicBezTo>
                    <a:pt x="120958" y="72300"/>
                    <a:pt x="72300" y="120958"/>
                    <a:pt x="72300" y="180750"/>
                  </a:cubicBezTo>
                  <a:lnTo>
                    <a:pt x="72300" y="1429863"/>
                  </a:lnTo>
                  <a:lnTo>
                    <a:pt x="0" y="1429863"/>
                  </a:lnTo>
                  <a:lnTo>
                    <a:pt x="0" y="180750"/>
                  </a:lnTo>
                  <a:cubicBezTo>
                    <a:pt x="0" y="81121"/>
                    <a:pt x="81048" y="0"/>
                    <a:pt x="180750" y="0"/>
                  </a:cubicBezTo>
                  <a:close/>
                </a:path>
              </a:pathLst>
            </a:custGeom>
            <a:solidFill>
              <a:srgbClr val="F766CA"/>
            </a:solidFill>
            <a:ln w="7222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Roboto"/>
                <a:ea typeface="Roboto"/>
                <a:cs typeface="Roboto"/>
                <a:sym typeface="Roboto"/>
              </a:endParaRPr>
            </a:p>
          </p:txBody>
        </p:sp>
      </p:grpSp>
      <p:sp>
        <p:nvSpPr>
          <p:cNvPr id="482" name="Google Shape;482;p32"/>
          <p:cNvSpPr/>
          <p:nvPr/>
        </p:nvSpPr>
        <p:spPr>
          <a:xfrm rot="5400000" flipH="1">
            <a:off x="5271407" y="-3937596"/>
            <a:ext cx="2049547" cy="10153340"/>
          </a:xfrm>
          <a:prstGeom prst="roundRect">
            <a:avLst>
              <a:gd name="adj" fmla="val 3402"/>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483" name="Google Shape;483;p32"/>
          <p:cNvCxnSpPr/>
          <p:nvPr/>
        </p:nvCxnSpPr>
        <p:spPr>
          <a:xfrm rot="10800000">
            <a:off x="1219511" y="566017"/>
            <a:ext cx="10153340" cy="0"/>
          </a:xfrm>
          <a:prstGeom prst="straightConnector1">
            <a:avLst/>
          </a:prstGeom>
          <a:noFill/>
          <a:ln w="9525" cap="flat" cmpd="sng">
            <a:solidFill>
              <a:schemeClr val="lt2"/>
            </a:solidFill>
            <a:prstDash val="solid"/>
            <a:round/>
            <a:headEnd type="none" w="sm" len="sm"/>
            <a:tailEnd type="none" w="sm" len="sm"/>
          </a:ln>
        </p:spPr>
      </p:cxnSp>
      <p:pic>
        <p:nvPicPr>
          <p:cNvPr id="484" name="Google Shape;484;p32" descr="A person with a beard and mustache&#10;&#10;Description automatically generated"/>
          <p:cNvPicPr preferRelativeResize="0"/>
          <p:nvPr/>
        </p:nvPicPr>
        <p:blipFill rotWithShape="1">
          <a:blip r:embed="rId3">
            <a:alphaModFix/>
          </a:blip>
          <a:srcRect/>
          <a:stretch/>
        </p:blipFill>
        <p:spPr>
          <a:xfrm>
            <a:off x="1396978" y="706699"/>
            <a:ext cx="938137" cy="937221"/>
          </a:xfrm>
          <a:prstGeom prst="rect">
            <a:avLst/>
          </a:prstGeom>
          <a:noFill/>
          <a:ln>
            <a:noFill/>
          </a:ln>
        </p:spPr>
      </p:pic>
      <p:sp>
        <p:nvSpPr>
          <p:cNvPr id="485" name="Google Shape;485;p32"/>
          <p:cNvSpPr txBox="1"/>
          <p:nvPr/>
        </p:nvSpPr>
        <p:spPr>
          <a:xfrm>
            <a:off x="2407700" y="186772"/>
            <a:ext cx="8682800" cy="167225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0" i="0" u="none" strike="noStrike" cap="none" dirty="0" err="1">
                <a:solidFill>
                  <a:schemeClr val="dk1"/>
                </a:solidFill>
                <a:latin typeface="Roboto"/>
                <a:ea typeface="Roboto"/>
                <a:cs typeface="Roboto"/>
                <a:sym typeface="Roboto"/>
              </a:rPr>
              <a:t>Λειτούργησε</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ως</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εκ</a:t>
            </a:r>
            <a:r>
              <a:rPr lang="en-US" sz="1400" b="0" i="0" u="none" strike="noStrike" cap="none" dirty="0">
                <a:solidFill>
                  <a:schemeClr val="dk1"/>
                </a:solidFill>
                <a:latin typeface="Roboto"/>
                <a:ea typeface="Roboto"/>
                <a:cs typeface="Roboto"/>
                <a:sym typeface="Roboto"/>
              </a:rPr>
              <a:t>παιδευτικός σχεδιαστής. </a:t>
            </a:r>
            <a:r>
              <a:rPr lang="en-US" sz="1400" b="0" i="0" u="none" strike="noStrike" cap="none" dirty="0" err="1">
                <a:solidFill>
                  <a:schemeClr val="dk1"/>
                </a:solidFill>
                <a:latin typeface="Roboto"/>
                <a:ea typeface="Roboto"/>
                <a:cs typeface="Roboto"/>
                <a:sym typeface="Roboto"/>
              </a:rPr>
              <a:t>Δημιούργησε</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έν</a:t>
            </a:r>
            <a:r>
              <a:rPr lang="en-US" sz="1400" b="0" i="0" u="none" strike="noStrike" cap="none" dirty="0">
                <a:solidFill>
                  <a:schemeClr val="dk1"/>
                </a:solidFill>
                <a:latin typeface="Roboto"/>
                <a:ea typeface="Roboto"/>
                <a:cs typeface="Roboto"/>
                <a:sym typeface="Roboto"/>
              </a:rPr>
              <a:t>α σχέδιο μαθήματος, 50 λεπτών για μαθητές 6</a:t>
            </a:r>
            <a:r>
              <a:rPr lang="en-US" sz="1400" b="0" i="0" u="none" strike="noStrike" cap="none" baseline="30000" dirty="0">
                <a:solidFill>
                  <a:schemeClr val="dk1"/>
                </a:solidFill>
                <a:latin typeface="Roboto"/>
                <a:ea typeface="Roboto"/>
                <a:cs typeface="Roboto"/>
                <a:sym typeface="Roboto"/>
              </a:rPr>
              <a:t>ης</a:t>
            </a:r>
            <a:r>
              <a:rPr lang="en-US" sz="1400" b="0" i="0" u="none" strike="noStrike" cap="none" dirty="0">
                <a:solidFill>
                  <a:schemeClr val="dk1"/>
                </a:solidFill>
                <a:latin typeface="Roboto"/>
                <a:ea typeface="Roboto"/>
                <a:cs typeface="Roboto"/>
                <a:sym typeface="Roboto"/>
              </a:rPr>
              <a:t> Δημοτικού για την Ελληνική Γλώσσα προκειμένου να διδάξεις τον Υπερσυντέλικο σε τάξη 15 μαθητών. </a:t>
            </a:r>
            <a:r>
              <a:rPr lang="en-US" sz="1400" b="0" i="0" u="none" strike="noStrike" cap="none" dirty="0" err="1">
                <a:solidFill>
                  <a:schemeClr val="dk1"/>
                </a:solidFill>
                <a:latin typeface="Roboto"/>
                <a:ea typeface="Roboto"/>
                <a:cs typeface="Roboto"/>
                <a:sym typeface="Roboto"/>
              </a:rPr>
              <a:t>Ενσωμάτωσε</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την</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Εξερευνητική</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Μάθηση</a:t>
            </a:r>
            <a:r>
              <a:rPr lang="en-US" sz="1400" b="0" i="0" u="none" strike="noStrike" cap="none" dirty="0">
                <a:solidFill>
                  <a:schemeClr val="dk1"/>
                </a:solidFill>
                <a:latin typeface="Roboto"/>
                <a:ea typeface="Roboto"/>
                <a:cs typeface="Roboto"/>
                <a:sym typeface="Roboto"/>
              </a:rPr>
              <a:t> και </a:t>
            </a:r>
            <a:r>
              <a:rPr lang="en-US" sz="1400" b="0" i="0" u="none" strike="noStrike" cap="none" dirty="0" err="1">
                <a:solidFill>
                  <a:schemeClr val="dk1"/>
                </a:solidFill>
                <a:latin typeface="Roboto"/>
                <a:ea typeface="Roboto"/>
                <a:cs typeface="Roboto"/>
                <a:sym typeface="Roboto"/>
              </a:rPr>
              <a:t>εν</a:t>
            </a:r>
            <a:r>
              <a:rPr lang="en-US" sz="1400" b="0" i="0" u="none" strike="noStrike" cap="none" dirty="0">
                <a:solidFill>
                  <a:schemeClr val="dk1"/>
                </a:solidFill>
                <a:latin typeface="Roboto"/>
                <a:ea typeface="Roboto"/>
                <a:cs typeface="Roboto"/>
                <a:sym typeface="Roboto"/>
              </a:rPr>
              <a:t>αρμόνισε το με το Αναλυτικό Πρόγραμμα Σπουδών της Ελληνικής Γλώσσας για το Δημοτικό Σχολείο (ΔΕΠΠΣ–ΑΠΣ). </a:t>
            </a:r>
            <a:r>
              <a:rPr lang="en-US" sz="1400" b="0" i="0" u="none" strike="noStrike" cap="none" dirty="0" err="1">
                <a:solidFill>
                  <a:schemeClr val="dk1"/>
                </a:solidFill>
                <a:latin typeface="Roboto"/>
                <a:ea typeface="Roboto"/>
                <a:cs typeface="Roboto"/>
                <a:sym typeface="Roboto"/>
              </a:rPr>
              <a:t>Δώσε</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την</a:t>
            </a:r>
            <a:r>
              <a:rPr lang="en-US" sz="1400" b="0" i="0" u="none" strike="noStrike" cap="none" dirty="0">
                <a:solidFill>
                  <a:schemeClr val="dk1"/>
                </a:solidFill>
                <a:latin typeface="Roboto"/>
                <a:ea typeface="Roboto"/>
                <a:cs typeface="Roboto"/>
                <a:sym typeface="Roboto"/>
              </a:rPr>
              <a:t> απ</a:t>
            </a:r>
            <a:r>
              <a:rPr lang="en-US" sz="1400" b="0" i="0" u="none" strike="noStrike" cap="none" dirty="0" err="1">
                <a:solidFill>
                  <a:schemeClr val="dk1"/>
                </a:solidFill>
                <a:latin typeface="Roboto"/>
                <a:ea typeface="Roboto"/>
                <a:cs typeface="Roboto"/>
                <a:sym typeface="Roboto"/>
              </a:rPr>
              <a:t>άντηση</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σε</a:t>
            </a:r>
            <a:r>
              <a:rPr lang="en-US" sz="1400" b="0" i="0" u="none" strike="noStrike" cap="none" dirty="0">
                <a:solidFill>
                  <a:schemeClr val="dk1"/>
                </a:solidFill>
                <a:latin typeface="Roboto"/>
                <a:ea typeface="Roboto"/>
                <a:cs typeface="Roboto"/>
                <a:sym typeface="Roboto"/>
              </a:rPr>
              <a:t> π</a:t>
            </a:r>
            <a:r>
              <a:rPr lang="en-US" sz="1400" b="0" i="0" u="none" strike="noStrike" cap="none" dirty="0" err="1">
                <a:solidFill>
                  <a:schemeClr val="dk1"/>
                </a:solidFill>
                <a:latin typeface="Roboto"/>
                <a:ea typeface="Roboto"/>
                <a:cs typeface="Roboto"/>
                <a:sym typeface="Roboto"/>
              </a:rPr>
              <a:t>ίν</a:t>
            </a:r>
            <a:r>
              <a:rPr lang="en-US" sz="1400" b="0" i="0" u="none" strike="noStrike" cap="none" dirty="0">
                <a:solidFill>
                  <a:schemeClr val="dk1"/>
                </a:solidFill>
                <a:latin typeface="Roboto"/>
                <a:ea typeface="Roboto"/>
                <a:cs typeface="Roboto"/>
                <a:sym typeface="Roboto"/>
              </a:rPr>
              <a:t>ακα. </a:t>
            </a:r>
            <a:r>
              <a:rPr lang="en-US" sz="1400" b="0" i="0" u="none" strike="noStrike" cap="none" dirty="0" err="1">
                <a:solidFill>
                  <a:schemeClr val="dk1"/>
                </a:solidFill>
                <a:latin typeface="Roboto"/>
                <a:ea typeface="Roboto"/>
                <a:cs typeface="Roboto"/>
                <a:sym typeface="Roboto"/>
              </a:rPr>
              <a:t>Πρόσθεσε</a:t>
            </a:r>
            <a:r>
              <a:rPr lang="en-US" sz="1400" b="0" i="0" u="none" strike="noStrike" cap="none" dirty="0">
                <a:solidFill>
                  <a:schemeClr val="dk1"/>
                </a:solidFill>
                <a:latin typeface="Roboto"/>
                <a:ea typeface="Roboto"/>
                <a:cs typeface="Roboto"/>
                <a:sym typeface="Roboto"/>
              </a:rPr>
              <a:t> </a:t>
            </a:r>
            <a:r>
              <a:rPr lang="en-US" sz="1400" b="0" i="0" u="none" strike="noStrike" cap="none" dirty="0" err="1">
                <a:solidFill>
                  <a:schemeClr val="dk1"/>
                </a:solidFill>
                <a:latin typeface="Roboto"/>
                <a:ea typeface="Roboto"/>
                <a:cs typeface="Roboto"/>
                <a:sym typeface="Roboto"/>
              </a:rPr>
              <a:t>μι</a:t>
            </a:r>
            <a:r>
              <a:rPr lang="en-US" sz="1400" b="0" i="0" u="none" strike="noStrike" cap="none" dirty="0">
                <a:solidFill>
                  <a:schemeClr val="dk1"/>
                </a:solidFill>
                <a:latin typeface="Roboto"/>
                <a:ea typeface="Roboto"/>
                <a:cs typeface="Roboto"/>
                <a:sym typeface="Roboto"/>
              </a:rPr>
              <a:t>α στήλη με προτεινόμενες δραστηριότητες/ερωτήσεις ανά θεματική.</a:t>
            </a:r>
            <a:endParaRPr sz="1100" b="0" i="0" u="none" strike="noStrike" cap="none" dirty="0">
              <a:solidFill>
                <a:schemeClr val="dk1"/>
              </a:solidFill>
              <a:latin typeface="Roboto"/>
              <a:ea typeface="Roboto"/>
              <a:cs typeface="Roboto"/>
              <a:sym typeface="Roboto"/>
            </a:endParaRPr>
          </a:p>
        </p:txBody>
      </p:sp>
      <p:sp>
        <p:nvSpPr>
          <p:cNvPr id="486" name="Google Shape;486;p32"/>
          <p:cNvSpPr/>
          <p:nvPr/>
        </p:nvSpPr>
        <p:spPr>
          <a:xfrm>
            <a:off x="2481888" y="255517"/>
            <a:ext cx="3614112" cy="323118"/>
          </a:xfrm>
          <a:prstGeom prst="rect">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7" name="Google Shape;487;p32"/>
          <p:cNvSpPr/>
          <p:nvPr/>
        </p:nvSpPr>
        <p:spPr>
          <a:xfrm>
            <a:off x="6127574" y="255517"/>
            <a:ext cx="4281988" cy="323116"/>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88" name="Google Shape;488;p32"/>
          <p:cNvSpPr/>
          <p:nvPr/>
        </p:nvSpPr>
        <p:spPr>
          <a:xfrm>
            <a:off x="3520722" y="612545"/>
            <a:ext cx="7274300" cy="289646"/>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89" name="Google Shape;489;p32"/>
          <p:cNvSpPr/>
          <p:nvPr/>
        </p:nvSpPr>
        <p:spPr>
          <a:xfrm>
            <a:off x="2481888" y="615876"/>
            <a:ext cx="1038834" cy="271074"/>
          </a:xfrm>
          <a:prstGeom prst="rect">
            <a:avLst/>
          </a:prstGeom>
          <a:noFill/>
          <a:ln w="25400" cap="flat" cmpd="sng">
            <a:solidFill>
              <a:srgbClr val="F766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90" name="Google Shape;490;p32"/>
          <p:cNvSpPr/>
          <p:nvPr/>
        </p:nvSpPr>
        <p:spPr>
          <a:xfrm>
            <a:off x="2481888" y="941939"/>
            <a:ext cx="1038834" cy="271074"/>
          </a:xfrm>
          <a:prstGeom prst="rect">
            <a:avLst/>
          </a:prstGeom>
          <a:noFill/>
          <a:ln w="25400" cap="flat" cmpd="sng">
            <a:solidFill>
              <a:srgbClr val="F766C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91" name="Google Shape;491;p32"/>
          <p:cNvSpPr/>
          <p:nvPr/>
        </p:nvSpPr>
        <p:spPr>
          <a:xfrm>
            <a:off x="3520722" y="918791"/>
            <a:ext cx="7274300" cy="289646"/>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92" name="Google Shape;492;p32"/>
          <p:cNvSpPr/>
          <p:nvPr/>
        </p:nvSpPr>
        <p:spPr>
          <a:xfrm>
            <a:off x="2490424" y="1238856"/>
            <a:ext cx="6013496" cy="289646"/>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93" name="Google Shape;493;p32"/>
          <p:cNvSpPr/>
          <p:nvPr/>
        </p:nvSpPr>
        <p:spPr>
          <a:xfrm>
            <a:off x="8511042" y="1231775"/>
            <a:ext cx="2283980" cy="289646"/>
          </a:xfrm>
          <a:prstGeom prst="rect">
            <a:avLst/>
          </a:prstGeom>
          <a:noFill/>
          <a:ln w="25400" cap="flat" cmpd="sng">
            <a:solidFill>
              <a:srgbClr val="DE0A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
        <p:nvSpPr>
          <p:cNvPr id="494" name="Google Shape;494;p32"/>
          <p:cNvSpPr/>
          <p:nvPr/>
        </p:nvSpPr>
        <p:spPr>
          <a:xfrm>
            <a:off x="2481888" y="1567318"/>
            <a:ext cx="7393632" cy="289646"/>
          </a:xfrm>
          <a:prstGeom prst="rect">
            <a:avLst/>
          </a:prstGeom>
          <a:noFill/>
          <a:ln w="25400" cap="flat" cmpd="sng">
            <a:solidFill>
              <a:srgbClr val="DE0A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2D05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anim calcmode="lin" valueType="num">
                                      <p:cBhvr>
                                        <p:cTn id="8" dur="1000" fill="hold"/>
                                        <p:tgtEl>
                                          <p:spTgt spid="462"/>
                                        </p:tgtEl>
                                        <p:attrNameLst>
                                          <p:attrName>ppt_x</p:attrName>
                                        </p:attrNameLst>
                                      </p:cBhvr>
                                      <p:tavLst>
                                        <p:tav tm="0">
                                          <p:val>
                                            <p:strVal val="#ppt_x"/>
                                          </p:val>
                                        </p:tav>
                                        <p:tav tm="100000">
                                          <p:val>
                                            <p:strVal val="#ppt_x"/>
                                          </p:val>
                                        </p:tav>
                                      </p:tavLst>
                                    </p:anim>
                                    <p:anim calcmode="lin" valueType="num">
                                      <p:cBhvr>
                                        <p:cTn id="9" dur="1000" fill="hold"/>
                                        <p:tgtEl>
                                          <p:spTgt spid="4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7"/>
                                        </p:tgtEl>
                                        <p:attrNameLst>
                                          <p:attrName>style.visibility</p:attrName>
                                        </p:attrNameLst>
                                      </p:cBhvr>
                                      <p:to>
                                        <p:strVal val="visible"/>
                                      </p:to>
                                    </p:set>
                                    <p:animEffect transition="in" filter="fade">
                                      <p:cBhvr>
                                        <p:cTn id="14" dur="1000"/>
                                        <p:tgtEl>
                                          <p:spTgt spid="467"/>
                                        </p:tgtEl>
                                      </p:cBhvr>
                                    </p:animEffect>
                                    <p:anim calcmode="lin" valueType="num">
                                      <p:cBhvr>
                                        <p:cTn id="15" dur="1000" fill="hold"/>
                                        <p:tgtEl>
                                          <p:spTgt spid="467"/>
                                        </p:tgtEl>
                                        <p:attrNameLst>
                                          <p:attrName>ppt_x</p:attrName>
                                        </p:attrNameLst>
                                      </p:cBhvr>
                                      <p:tavLst>
                                        <p:tav tm="0">
                                          <p:val>
                                            <p:strVal val="#ppt_x"/>
                                          </p:val>
                                        </p:tav>
                                        <p:tav tm="100000">
                                          <p:val>
                                            <p:strVal val="#ppt_x"/>
                                          </p:val>
                                        </p:tav>
                                      </p:tavLst>
                                    </p:anim>
                                    <p:anim calcmode="lin" valueType="num">
                                      <p:cBhvr>
                                        <p:cTn id="16" dur="1000" fill="hold"/>
                                        <p:tgtEl>
                                          <p:spTgt spid="4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72"/>
                                        </p:tgtEl>
                                        <p:attrNameLst>
                                          <p:attrName>style.visibility</p:attrName>
                                        </p:attrNameLst>
                                      </p:cBhvr>
                                      <p:to>
                                        <p:strVal val="visible"/>
                                      </p:to>
                                    </p:set>
                                    <p:animEffect transition="in" filter="fade">
                                      <p:cBhvr>
                                        <p:cTn id="21" dur="1000"/>
                                        <p:tgtEl>
                                          <p:spTgt spid="472"/>
                                        </p:tgtEl>
                                      </p:cBhvr>
                                    </p:animEffect>
                                    <p:anim calcmode="lin" valueType="num">
                                      <p:cBhvr>
                                        <p:cTn id="22" dur="1000" fill="hold"/>
                                        <p:tgtEl>
                                          <p:spTgt spid="472"/>
                                        </p:tgtEl>
                                        <p:attrNameLst>
                                          <p:attrName>ppt_x</p:attrName>
                                        </p:attrNameLst>
                                      </p:cBhvr>
                                      <p:tavLst>
                                        <p:tav tm="0">
                                          <p:val>
                                            <p:strVal val="#ppt_x"/>
                                          </p:val>
                                        </p:tav>
                                        <p:tav tm="100000">
                                          <p:val>
                                            <p:strVal val="#ppt_x"/>
                                          </p:val>
                                        </p:tav>
                                      </p:tavLst>
                                    </p:anim>
                                    <p:anim calcmode="lin" valueType="num">
                                      <p:cBhvr>
                                        <p:cTn id="23" dur="1000" fill="hold"/>
                                        <p:tgtEl>
                                          <p:spTgt spid="4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7"/>
                                        </p:tgtEl>
                                        <p:attrNameLst>
                                          <p:attrName>style.visibility</p:attrName>
                                        </p:attrNameLst>
                                      </p:cBhvr>
                                      <p:to>
                                        <p:strVal val="visible"/>
                                      </p:to>
                                    </p:set>
                                    <p:animEffect transition="in" filter="fade">
                                      <p:cBhvr>
                                        <p:cTn id="28" dur="1000"/>
                                        <p:tgtEl>
                                          <p:spTgt spid="477"/>
                                        </p:tgtEl>
                                      </p:cBhvr>
                                    </p:animEffect>
                                    <p:anim calcmode="lin" valueType="num">
                                      <p:cBhvr>
                                        <p:cTn id="29" dur="1000" fill="hold"/>
                                        <p:tgtEl>
                                          <p:spTgt spid="477"/>
                                        </p:tgtEl>
                                        <p:attrNameLst>
                                          <p:attrName>ppt_x</p:attrName>
                                        </p:attrNameLst>
                                      </p:cBhvr>
                                      <p:tavLst>
                                        <p:tav tm="0">
                                          <p:val>
                                            <p:strVal val="#ppt_x"/>
                                          </p:val>
                                        </p:tav>
                                        <p:tav tm="100000">
                                          <p:val>
                                            <p:strVal val="#ppt_x"/>
                                          </p:val>
                                        </p:tav>
                                      </p:tavLst>
                                    </p:anim>
                                    <p:anim calcmode="lin" valueType="num">
                                      <p:cBhvr>
                                        <p:cTn id="30" dur="1000" fill="hold"/>
                                        <p:tgtEl>
                                          <p:spTgt spid="4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4"/>
          <p:cNvSpPr/>
          <p:nvPr/>
        </p:nvSpPr>
        <p:spPr>
          <a:xfrm rot="5400000" flipH="1">
            <a:off x="5032385" y="-2238379"/>
            <a:ext cx="2127229"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508" name="Google Shape;508;p34"/>
          <p:cNvCxnSpPr/>
          <p:nvPr/>
        </p:nvCxnSpPr>
        <p:spPr>
          <a:xfrm rot="10800000">
            <a:off x="1019330" y="2153921"/>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509" name="Google Shape;509;p34"/>
          <p:cNvGrpSpPr/>
          <p:nvPr/>
        </p:nvGrpSpPr>
        <p:grpSpPr>
          <a:xfrm>
            <a:off x="10383873" y="1897569"/>
            <a:ext cx="658547" cy="133464"/>
            <a:chOff x="6287461" y="852418"/>
            <a:chExt cx="744455" cy="150875"/>
          </a:xfrm>
        </p:grpSpPr>
        <p:sp>
          <p:nvSpPr>
            <p:cNvPr id="510" name="Google Shape;510;p34"/>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11" name="Google Shape;511;p34"/>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12" name="Google Shape;512;p34"/>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513" name="Google Shape;513;p34"/>
          <p:cNvSpPr txBox="1"/>
          <p:nvPr/>
        </p:nvSpPr>
        <p:spPr>
          <a:xfrm>
            <a:off x="2437795" y="2085472"/>
            <a:ext cx="8432013"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Λάβε το ρόλο ενός δασκάλου. Εξήγησε το </a:t>
            </a:r>
            <a:r>
              <a:rPr lang="en-US" sz="1600" b="1" i="0" u="none" strike="noStrike" cap="none">
                <a:solidFill>
                  <a:schemeClr val="accent2"/>
                </a:solidFill>
                <a:latin typeface="Roboto"/>
                <a:ea typeface="Roboto"/>
                <a:cs typeface="Roboto"/>
                <a:sym typeface="Roboto"/>
              </a:rPr>
              <a:t>[επιστημονικό αντικείμενο ή την ιδέα] </a:t>
            </a:r>
            <a:r>
              <a:rPr lang="en-US" sz="1600" b="0" i="0" u="none" strike="noStrike" cap="none">
                <a:solidFill>
                  <a:schemeClr val="dk2"/>
                </a:solidFill>
                <a:latin typeface="Roboto"/>
                <a:ea typeface="Roboto"/>
                <a:cs typeface="Roboto"/>
                <a:sym typeface="Roboto"/>
              </a:rPr>
              <a:t>σε μαθητές </a:t>
            </a:r>
            <a:r>
              <a:rPr lang="en-US" sz="1600" b="1" i="0" u="none" strike="noStrike" cap="none">
                <a:solidFill>
                  <a:schemeClr val="accent2"/>
                </a:solidFill>
                <a:latin typeface="Roboto"/>
                <a:ea typeface="Roboto"/>
                <a:cs typeface="Roboto"/>
                <a:sym typeface="Roboto"/>
              </a:rPr>
              <a:t>[ηλικία/τάξη ή περιγραφή των μαθητών] </a:t>
            </a:r>
            <a:r>
              <a:rPr lang="en-US" sz="1600" b="0" i="0" u="none" strike="noStrike" cap="none">
                <a:solidFill>
                  <a:schemeClr val="dk2"/>
                </a:solidFill>
                <a:latin typeface="Roboto"/>
                <a:ea typeface="Roboto"/>
                <a:cs typeface="Roboto"/>
                <a:sym typeface="Roboto"/>
              </a:rPr>
              <a:t>ετών σε περίπου </a:t>
            </a:r>
            <a:r>
              <a:rPr lang="en-US" sz="1600" b="1" i="0" u="none" strike="noStrike" cap="none">
                <a:solidFill>
                  <a:schemeClr val="accent2"/>
                </a:solidFill>
                <a:latin typeface="Roboto"/>
                <a:ea typeface="Roboto"/>
                <a:cs typeface="Roboto"/>
                <a:sym typeface="Roboto"/>
              </a:rPr>
              <a:t>[αριθμός] </a:t>
            </a:r>
            <a:r>
              <a:rPr lang="en-US" sz="1600" b="0" i="0" u="none" strike="noStrike" cap="none">
                <a:solidFill>
                  <a:schemeClr val="dk2"/>
                </a:solidFill>
                <a:latin typeface="Roboto"/>
                <a:ea typeface="Roboto"/>
                <a:cs typeface="Roboto"/>
                <a:sym typeface="Roboto"/>
              </a:rPr>
              <a:t>λέξεις. Η επεξήγηση σου να είναι με τρόπο κατατοπιστικό και διασκεδαστικό χρησιμοποιώντας μεταφορές, προσωποποίηση και αναλογίες. Κέντρισε τους το ενδιαφέρον κλείνοντας την επεξήγηση σου με μια ερώτηση.</a:t>
            </a:r>
            <a:endParaRPr sz="1400" b="0" i="0" u="none" strike="noStrike" cap="none">
              <a:solidFill>
                <a:srgbClr val="000000"/>
              </a:solidFill>
              <a:latin typeface="Arial"/>
              <a:ea typeface="Arial"/>
              <a:cs typeface="Arial"/>
              <a:sym typeface="Arial"/>
            </a:endParaRPr>
          </a:p>
        </p:txBody>
      </p:sp>
      <p:pic>
        <p:nvPicPr>
          <p:cNvPr id="514" name="Google Shape;514;p34" descr="A person with a beard and mustache&#10;&#10;Description automatically generated"/>
          <p:cNvPicPr preferRelativeResize="0"/>
          <p:nvPr/>
        </p:nvPicPr>
        <p:blipFill rotWithShape="1">
          <a:blip r:embed="rId3">
            <a:alphaModFix/>
          </a:blip>
          <a:srcRect/>
          <a:stretch/>
        </p:blipFill>
        <p:spPr>
          <a:xfrm>
            <a:off x="1196797" y="2648444"/>
            <a:ext cx="700889" cy="700205"/>
          </a:xfrm>
          <a:prstGeom prst="rect">
            <a:avLst/>
          </a:prstGeom>
          <a:noFill/>
          <a:ln>
            <a:noFill/>
          </a:ln>
        </p:spPr>
      </p:pic>
      <p:sp>
        <p:nvSpPr>
          <p:cNvPr id="515" name="Google Shape;515;p34"/>
          <p:cNvSpPr/>
          <p:nvPr/>
        </p:nvSpPr>
        <p:spPr>
          <a:xfrm rot="5400000" flipH="1">
            <a:off x="5032386" y="142988"/>
            <a:ext cx="2127229"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516" name="Google Shape;516;p34"/>
          <p:cNvCxnSpPr/>
          <p:nvPr/>
        </p:nvCxnSpPr>
        <p:spPr>
          <a:xfrm rot="10800000">
            <a:off x="1019331" y="4535288"/>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517" name="Google Shape;517;p34"/>
          <p:cNvGrpSpPr/>
          <p:nvPr/>
        </p:nvGrpSpPr>
        <p:grpSpPr>
          <a:xfrm>
            <a:off x="10383874" y="4278936"/>
            <a:ext cx="658547" cy="133464"/>
            <a:chOff x="6287461" y="852418"/>
            <a:chExt cx="744455" cy="150875"/>
          </a:xfrm>
        </p:grpSpPr>
        <p:sp>
          <p:nvSpPr>
            <p:cNvPr id="518" name="Google Shape;518;p34"/>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19" name="Google Shape;519;p34"/>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20" name="Google Shape;520;p34"/>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pic>
        <p:nvPicPr>
          <p:cNvPr id="521" name="Google Shape;521;p34" descr="A person with a beard and mustache&#10;&#10;Description automatically generated"/>
          <p:cNvPicPr preferRelativeResize="0"/>
          <p:nvPr/>
        </p:nvPicPr>
        <p:blipFill rotWithShape="1">
          <a:blip r:embed="rId3">
            <a:alphaModFix/>
          </a:blip>
          <a:srcRect/>
          <a:stretch/>
        </p:blipFill>
        <p:spPr>
          <a:xfrm>
            <a:off x="1196798" y="5029811"/>
            <a:ext cx="700889" cy="700205"/>
          </a:xfrm>
          <a:prstGeom prst="rect">
            <a:avLst/>
          </a:prstGeom>
          <a:noFill/>
          <a:ln>
            <a:noFill/>
          </a:ln>
        </p:spPr>
      </p:pic>
      <p:pic>
        <p:nvPicPr>
          <p:cNvPr id="522" name="Google Shape;522;p34" descr="Line arrow: Counter-clockwise curve with solid fill"/>
          <p:cNvPicPr preferRelativeResize="0"/>
          <p:nvPr/>
        </p:nvPicPr>
        <p:blipFill rotWithShape="1">
          <a:blip r:embed="rId4">
            <a:alphaModFix/>
          </a:blip>
          <a:srcRect/>
          <a:stretch/>
        </p:blipFill>
        <p:spPr>
          <a:xfrm rot="10800000">
            <a:off x="592971" y="3853690"/>
            <a:ext cx="468961" cy="468961"/>
          </a:xfrm>
          <a:prstGeom prst="rect">
            <a:avLst/>
          </a:prstGeom>
          <a:noFill/>
          <a:ln>
            <a:noFill/>
          </a:ln>
        </p:spPr>
      </p:pic>
      <p:sp>
        <p:nvSpPr>
          <p:cNvPr id="523" name="Google Shape;523;p34"/>
          <p:cNvSpPr txBox="1"/>
          <p:nvPr/>
        </p:nvSpPr>
        <p:spPr>
          <a:xfrm>
            <a:off x="2476104" y="4646240"/>
            <a:ext cx="830567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Εξήγησε τι είναι το </a:t>
            </a:r>
            <a:r>
              <a:rPr lang="en-US" sz="1600" b="1" i="0" u="none" strike="noStrike" cap="none">
                <a:solidFill>
                  <a:schemeClr val="accent2"/>
                </a:solidFill>
                <a:latin typeface="Roboto"/>
                <a:ea typeface="Roboto"/>
                <a:cs typeface="Roboto"/>
                <a:sym typeface="Roboto"/>
              </a:rPr>
              <a:t>Λειτουργικό Σύστημα </a:t>
            </a:r>
            <a:r>
              <a:rPr lang="en-US" sz="1600" b="0" i="0" u="none" strike="noStrike" cap="none">
                <a:solidFill>
                  <a:schemeClr val="dk2"/>
                </a:solidFill>
                <a:latin typeface="Roboto"/>
                <a:ea typeface="Roboto"/>
                <a:cs typeface="Roboto"/>
                <a:sym typeface="Roboto"/>
              </a:rPr>
              <a:t>σε μαθητές </a:t>
            </a:r>
            <a:r>
              <a:rPr lang="en-US" sz="1600" b="1" i="0" u="none" strike="noStrike" cap="none">
                <a:solidFill>
                  <a:schemeClr val="accent2"/>
                </a:solidFill>
                <a:latin typeface="Roboto"/>
                <a:ea typeface="Roboto"/>
                <a:cs typeface="Roboto"/>
                <a:sym typeface="Roboto"/>
              </a:rPr>
              <a:t>Γ Δημοτικού </a:t>
            </a:r>
            <a:r>
              <a:rPr lang="en-US" sz="1600" b="0" i="0" u="none" strike="noStrike" cap="none">
                <a:solidFill>
                  <a:schemeClr val="dk2"/>
                </a:solidFill>
                <a:latin typeface="Roboto"/>
                <a:ea typeface="Roboto"/>
                <a:cs typeface="Roboto"/>
                <a:sym typeface="Roboto"/>
              </a:rPr>
              <a:t>σε περίπου </a:t>
            </a:r>
            <a:r>
              <a:rPr lang="en-US" sz="1600" b="1" i="0" u="none" strike="noStrike" cap="none">
                <a:solidFill>
                  <a:schemeClr val="accent2"/>
                </a:solidFill>
                <a:latin typeface="Roboto"/>
                <a:ea typeface="Roboto"/>
                <a:cs typeface="Roboto"/>
                <a:sym typeface="Roboto"/>
              </a:rPr>
              <a:t>150 </a:t>
            </a:r>
            <a:r>
              <a:rPr lang="en-US" sz="1600" b="0" i="0" u="none" strike="noStrike" cap="none">
                <a:solidFill>
                  <a:schemeClr val="dk2"/>
                </a:solidFill>
                <a:latin typeface="Roboto"/>
                <a:ea typeface="Roboto"/>
                <a:cs typeface="Roboto"/>
                <a:sym typeface="Roboto"/>
              </a:rPr>
              <a:t>λέξεις</a:t>
            </a:r>
            <a:r>
              <a:rPr lang="en-US" sz="1600" b="1" i="0" u="none" strike="noStrike" cap="none">
                <a:solidFill>
                  <a:schemeClr val="dk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Η επεξήγηση σου να είναι με τρόπο κατατοπιστικό και διασκεδαστικό χρησιμοποιώντας μεταφορές, προσωποποίηση και αναλογίες. Κέντρισε τους το ενδιαφέρον κλείνοντας την επεξήγηση σου με μια ερώτηση</a:t>
            </a:r>
            <a:endParaRPr sz="1400" b="0" i="0" u="none" strike="noStrike" cap="none">
              <a:solidFill>
                <a:srgbClr val="000000"/>
              </a:solidFill>
              <a:latin typeface="Arial"/>
              <a:ea typeface="Arial"/>
              <a:cs typeface="Arial"/>
              <a:sym typeface="Arial"/>
            </a:endParaRPr>
          </a:p>
        </p:txBody>
      </p:sp>
      <p:sp>
        <p:nvSpPr>
          <p:cNvPr id="524" name="Google Shape;524;p34"/>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19</a:t>
            </a:fld>
            <a:endParaRPr sz="1200" b="0" i="0" u="none" strike="noStrike" cap="none">
              <a:solidFill>
                <a:schemeClr val="lt2"/>
              </a:solidFill>
              <a:latin typeface="Unbounded"/>
              <a:ea typeface="Unbounded"/>
              <a:cs typeface="Unbounded"/>
              <a:sym typeface="Unbounded"/>
            </a:endParaRPr>
          </a:p>
        </p:txBody>
      </p:sp>
      <p:sp>
        <p:nvSpPr>
          <p:cNvPr id="525" name="Google Shape;525;p34"/>
          <p:cNvSpPr txBox="1"/>
          <p:nvPr/>
        </p:nvSpPr>
        <p:spPr>
          <a:xfrm>
            <a:off x="540432" y="695379"/>
            <a:ext cx="104323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Απλοποιημένες Επεξηγήσεις</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2" name="Google Shape;143;p6">
            <a:extLst>
              <a:ext uri="{FF2B5EF4-FFF2-40B4-BE49-F238E27FC236}">
                <a16:creationId xmlns:a16="http://schemas.microsoft.com/office/drawing/2014/main" id="{1B992D14-DC2E-A004-E5F9-7A1A43EE809E}"/>
              </a:ext>
            </a:extLst>
          </p:cNvPr>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4" name="Google Shape;794;p45"/>
          <p:cNvSpPr/>
          <p:nvPr/>
        </p:nvSpPr>
        <p:spPr>
          <a:xfrm rot="5400000" flipH="1">
            <a:off x="6881148" y="876816"/>
            <a:ext cx="4262180" cy="5832477"/>
          </a:xfrm>
          <a:prstGeom prst="roundRect">
            <a:avLst>
              <a:gd name="adj" fmla="val 3723"/>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795" name="Google Shape;795;p45"/>
          <p:cNvCxnSpPr/>
          <p:nvPr/>
        </p:nvCxnSpPr>
        <p:spPr>
          <a:xfrm>
            <a:off x="6096000" y="1957052"/>
            <a:ext cx="5907932" cy="0"/>
          </a:xfrm>
          <a:prstGeom prst="straightConnector1">
            <a:avLst/>
          </a:prstGeom>
          <a:noFill/>
          <a:ln w="9525" cap="flat" cmpd="sng">
            <a:solidFill>
              <a:schemeClr val="dk2"/>
            </a:solidFill>
            <a:prstDash val="solid"/>
            <a:miter lim="800000"/>
            <a:headEnd type="none" w="sm" len="sm"/>
            <a:tailEnd type="none" w="sm" len="sm"/>
          </a:ln>
        </p:spPr>
      </p:cxnSp>
      <p:grpSp>
        <p:nvGrpSpPr>
          <p:cNvPr id="796" name="Google Shape;796;p45"/>
          <p:cNvGrpSpPr/>
          <p:nvPr/>
        </p:nvGrpSpPr>
        <p:grpSpPr>
          <a:xfrm flipH="1">
            <a:off x="11145923" y="1753969"/>
            <a:ext cx="521703" cy="105732"/>
            <a:chOff x="6287461" y="852418"/>
            <a:chExt cx="744455" cy="150875"/>
          </a:xfrm>
        </p:grpSpPr>
        <p:sp>
          <p:nvSpPr>
            <p:cNvPr id="797" name="Google Shape;797;p45"/>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98" name="Google Shape;798;p45"/>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99" name="Google Shape;799;p45"/>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pic>
        <p:nvPicPr>
          <p:cNvPr id="800" name="Google Shape;800;p45"/>
          <p:cNvPicPr preferRelativeResize="0"/>
          <p:nvPr/>
        </p:nvPicPr>
        <p:blipFill rotWithShape="1">
          <a:blip r:embed="rId3">
            <a:alphaModFix/>
          </a:blip>
          <a:srcRect/>
          <a:stretch/>
        </p:blipFill>
        <p:spPr>
          <a:xfrm>
            <a:off x="6986782" y="1859701"/>
            <a:ext cx="4365625" cy="4365625"/>
          </a:xfrm>
          <a:prstGeom prst="rect">
            <a:avLst/>
          </a:prstGeom>
          <a:noFill/>
          <a:ln>
            <a:noFill/>
          </a:ln>
        </p:spPr>
      </p:pic>
      <p:pic>
        <p:nvPicPr>
          <p:cNvPr id="801" name="Google Shape;801;p45"/>
          <p:cNvPicPr preferRelativeResize="0"/>
          <p:nvPr/>
        </p:nvPicPr>
        <p:blipFill rotWithShape="1">
          <a:blip r:embed="rId4">
            <a:alphaModFix/>
          </a:blip>
          <a:srcRect/>
          <a:stretch/>
        </p:blipFill>
        <p:spPr>
          <a:xfrm>
            <a:off x="550863" y="2177228"/>
            <a:ext cx="5122102" cy="2881182"/>
          </a:xfrm>
          <a:prstGeom prst="rect">
            <a:avLst/>
          </a:prstGeom>
          <a:noFill/>
          <a:ln>
            <a:noFill/>
          </a:ln>
        </p:spPr>
      </p:pic>
      <p:sp>
        <p:nvSpPr>
          <p:cNvPr id="3" name="Google Shape;102;p2">
            <a:extLst>
              <a:ext uri="{FF2B5EF4-FFF2-40B4-BE49-F238E27FC236}">
                <a16:creationId xmlns:a16="http://schemas.microsoft.com/office/drawing/2014/main" id="{59D2F58C-A8BF-F00B-4E03-F5CE1A776C88}"/>
              </a:ext>
            </a:extLst>
          </p:cNvPr>
          <p:cNvSpPr txBox="1"/>
          <p:nvPr/>
        </p:nvSpPr>
        <p:spPr>
          <a:xfrm>
            <a:off x="540417" y="695375"/>
            <a:ext cx="10725900" cy="584735"/>
          </a:xfrm>
          <a:prstGeom prst="rect">
            <a:avLst/>
          </a:prstGeom>
          <a:noFill/>
          <a:ln>
            <a:noFill/>
          </a:ln>
        </p:spPr>
        <p:txBody>
          <a:bodyPr spcFirstLastPara="1" wrap="square" lIns="91425" tIns="45700" rIns="91425" bIns="45700" anchor="t" anchorCtr="0">
            <a:spAutoFit/>
          </a:bodyPr>
          <a:lstStyle/>
          <a:p>
            <a:pPr lvl="0"/>
            <a:r>
              <a:rPr lang="el-GR" sz="3200" b="1" dirty="0">
                <a:solidFill>
                  <a:schemeClr val="dk1"/>
                </a:solidFill>
                <a:latin typeface="Roboto"/>
                <a:ea typeface="Roboto"/>
                <a:cs typeface="Roboto"/>
                <a:sym typeface="Roboto"/>
              </a:rPr>
              <a:t>Δυο λόγια για τον ομιλητή</a:t>
            </a:r>
            <a:endParaRPr lang="el-GR" sz="3200" b="1" dirty="0">
              <a:solidFill>
                <a:schemeClr val="accent2"/>
              </a:solidFill>
              <a:latin typeface="Roboto"/>
              <a:ea typeface="Roboto"/>
              <a:cs typeface="Roboto"/>
              <a:sym typeface="Roboto"/>
            </a:endParaRPr>
          </a:p>
        </p:txBody>
      </p:sp>
      <p:sp>
        <p:nvSpPr>
          <p:cNvPr id="5" name="TextBox 4">
            <a:extLst>
              <a:ext uri="{FF2B5EF4-FFF2-40B4-BE49-F238E27FC236}">
                <a16:creationId xmlns:a16="http://schemas.microsoft.com/office/drawing/2014/main" id="{D5E52120-D84A-DF98-2940-B7150295C3A8}"/>
              </a:ext>
            </a:extLst>
          </p:cNvPr>
          <p:cNvSpPr txBox="1"/>
          <p:nvPr/>
        </p:nvSpPr>
        <p:spPr>
          <a:xfrm>
            <a:off x="7855748" y="1661964"/>
            <a:ext cx="2500805" cy="307777"/>
          </a:xfrm>
          <a:prstGeom prst="rect">
            <a:avLst/>
          </a:prstGeom>
          <a:noFill/>
        </p:spPr>
        <p:txBody>
          <a:bodyPr wrap="square">
            <a:spAutoFit/>
          </a:bodyPr>
          <a:lstStyle/>
          <a:p>
            <a:r>
              <a:rPr lang="el-GR" u="sng" dirty="0">
                <a:solidFill>
                  <a:schemeClr val="accent2"/>
                </a:solidFill>
              </a:rPr>
              <a:t>Περισσότερες πληροφορίες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5"/>
          <p:cNvSpPr/>
          <p:nvPr/>
        </p:nvSpPr>
        <p:spPr>
          <a:xfrm>
            <a:off x="5067117" y="2703199"/>
            <a:ext cx="618298" cy="1067113"/>
          </a:xfrm>
          <a:custGeom>
            <a:avLst/>
            <a:gdLst/>
            <a:ahLst/>
            <a:cxnLst/>
            <a:rect l="l" t="t" r="r" b="b"/>
            <a:pathLst>
              <a:path w="618298" h="1067113" extrusionOk="0">
                <a:moveTo>
                  <a:pt x="0" y="1067114"/>
                </a:moveTo>
                <a:lnTo>
                  <a:pt x="0" y="200578"/>
                </a:lnTo>
                <a:cubicBezTo>
                  <a:pt x="0" y="89839"/>
                  <a:pt x="89840" y="0"/>
                  <a:pt x="200577" y="0"/>
                </a:cubicBezTo>
                <a:lnTo>
                  <a:pt x="583255" y="0"/>
                </a:lnTo>
                <a:cubicBezTo>
                  <a:pt x="583255" y="0"/>
                  <a:pt x="618299" y="255"/>
                  <a:pt x="618299" y="255"/>
                </a:cubicBez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2" name="Google Shape;532;p35"/>
          <p:cNvGrpSpPr/>
          <p:nvPr/>
        </p:nvGrpSpPr>
        <p:grpSpPr>
          <a:xfrm>
            <a:off x="1422195" y="2791785"/>
            <a:ext cx="2774766" cy="2387702"/>
            <a:chOff x="4507680" y="2485084"/>
            <a:chExt cx="2774766" cy="2387702"/>
          </a:xfrm>
        </p:grpSpPr>
        <p:sp>
          <p:nvSpPr>
            <p:cNvPr id="533" name="Google Shape;533;p35"/>
            <p:cNvSpPr/>
            <p:nvPr/>
          </p:nvSpPr>
          <p:spPr>
            <a:xfrm rot="5400000" flipH="1">
              <a:off x="4701212" y="2291552"/>
              <a:ext cx="2387702" cy="2774766"/>
            </a:xfrm>
            <a:prstGeom prst="roundRect">
              <a:avLst>
                <a:gd name="adj" fmla="val 3723"/>
              </a:avLst>
            </a:prstGeom>
            <a:solidFill>
              <a:schemeClr val="accent3"/>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4" name="Google Shape;534;p35"/>
            <p:cNvSpPr txBox="1"/>
            <p:nvPr/>
          </p:nvSpPr>
          <p:spPr>
            <a:xfrm>
              <a:off x="4754338" y="2590082"/>
              <a:ext cx="2362663"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Roboto"/>
                  <a:ea typeface="Roboto"/>
                  <a:cs typeface="Roboto"/>
                  <a:sym typeface="Roboto"/>
                </a:rPr>
                <a:t>Εάν δεν σου άρεσε το αποτέλεσμα τότε πάτα το κουμπί regenerate</a:t>
              </a:r>
              <a:endParaRPr sz="2000" b="1" i="0" u="none" strike="noStrike" cap="none">
                <a:solidFill>
                  <a:schemeClr val="dk1"/>
                </a:solidFill>
                <a:latin typeface="Roboto"/>
                <a:ea typeface="Roboto"/>
                <a:cs typeface="Roboto"/>
                <a:sym typeface="Roboto"/>
              </a:endParaRPr>
            </a:p>
          </p:txBody>
        </p:sp>
        <p:pic>
          <p:nvPicPr>
            <p:cNvPr id="535" name="Google Shape;535;p35"/>
            <p:cNvPicPr preferRelativeResize="0"/>
            <p:nvPr/>
          </p:nvPicPr>
          <p:blipFill rotWithShape="1">
            <a:blip r:embed="rId3">
              <a:alphaModFix/>
            </a:blip>
            <a:srcRect/>
            <a:stretch/>
          </p:blipFill>
          <p:spPr>
            <a:xfrm>
              <a:off x="5477038" y="3882744"/>
              <a:ext cx="852718" cy="852718"/>
            </a:xfrm>
            <a:prstGeom prst="rect">
              <a:avLst/>
            </a:prstGeom>
            <a:noFill/>
            <a:ln>
              <a:noFill/>
            </a:ln>
          </p:spPr>
        </p:pic>
      </p:grpSp>
      <p:sp>
        <p:nvSpPr>
          <p:cNvPr id="536" name="Google Shape;536;p35"/>
          <p:cNvSpPr txBox="1"/>
          <p:nvPr/>
        </p:nvSpPr>
        <p:spPr>
          <a:xfrm>
            <a:off x="3992817" y="3775078"/>
            <a:ext cx="2148599"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Roboto"/>
                <a:ea typeface="Roboto"/>
                <a:cs typeface="Roboto"/>
                <a:sym typeface="Roboto"/>
              </a:rPr>
              <a:t>Πότε;</a:t>
            </a:r>
            <a:endParaRPr sz="2000" b="1" i="0" u="none" strike="noStrike" cap="none">
              <a:solidFill>
                <a:schemeClr val="dk2"/>
              </a:solidFill>
              <a:latin typeface="Roboto"/>
              <a:ea typeface="Roboto"/>
              <a:cs typeface="Roboto"/>
              <a:sym typeface="Roboto"/>
            </a:endParaRPr>
          </a:p>
        </p:txBody>
      </p:sp>
      <p:grpSp>
        <p:nvGrpSpPr>
          <p:cNvPr id="537" name="Google Shape;537;p35"/>
          <p:cNvGrpSpPr/>
          <p:nvPr/>
        </p:nvGrpSpPr>
        <p:grpSpPr>
          <a:xfrm>
            <a:off x="5945368" y="1752229"/>
            <a:ext cx="3729750" cy="1885199"/>
            <a:chOff x="649992" y="2318070"/>
            <a:chExt cx="3729750" cy="1885198"/>
          </a:xfrm>
        </p:grpSpPr>
        <p:sp>
          <p:nvSpPr>
            <p:cNvPr id="538" name="Google Shape;538;p35"/>
            <p:cNvSpPr/>
            <p:nvPr/>
          </p:nvSpPr>
          <p:spPr>
            <a:xfrm rot="5400000" flipH="1">
              <a:off x="1548659" y="1419403"/>
              <a:ext cx="1885198" cy="3682532"/>
            </a:xfrm>
            <a:prstGeom prst="roundRect">
              <a:avLst>
                <a:gd name="adj" fmla="val 3723"/>
              </a:avLst>
            </a:prstGeom>
            <a:solidFill>
              <a:schemeClr val="accen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39" name="Google Shape;539;p35"/>
            <p:cNvCxnSpPr/>
            <p:nvPr/>
          </p:nvCxnSpPr>
          <p:spPr>
            <a:xfrm>
              <a:off x="649993" y="2567310"/>
              <a:ext cx="3729749" cy="0"/>
            </a:xfrm>
            <a:prstGeom prst="straightConnector1">
              <a:avLst/>
            </a:prstGeom>
            <a:noFill/>
            <a:ln w="9525" cap="flat" cmpd="sng">
              <a:solidFill>
                <a:schemeClr val="lt2"/>
              </a:solidFill>
              <a:prstDash val="solid"/>
              <a:round/>
              <a:headEnd type="none" w="sm" len="sm"/>
              <a:tailEnd type="none" w="sm" len="sm"/>
            </a:ln>
          </p:spPr>
        </p:cxnSp>
        <p:grpSp>
          <p:nvGrpSpPr>
            <p:cNvPr id="540" name="Google Shape;540;p35"/>
            <p:cNvGrpSpPr/>
            <p:nvPr/>
          </p:nvGrpSpPr>
          <p:grpSpPr>
            <a:xfrm flipH="1">
              <a:off x="3698012" y="2395780"/>
              <a:ext cx="440639" cy="89304"/>
              <a:chOff x="4818339" y="852418"/>
              <a:chExt cx="744447" cy="150875"/>
            </a:xfrm>
          </p:grpSpPr>
          <p:sp>
            <p:nvSpPr>
              <p:cNvPr id="541" name="Google Shape;541;p35"/>
              <p:cNvSpPr/>
              <p:nvPr/>
            </p:nvSpPr>
            <p:spPr>
              <a:xfrm>
                <a:off x="4818339"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2" name="Google Shape;542;p35"/>
              <p:cNvSpPr/>
              <p:nvPr/>
            </p:nvSpPr>
            <p:spPr>
              <a:xfrm>
                <a:off x="5117277"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3" name="Google Shape;543;p35"/>
              <p:cNvSpPr/>
              <p:nvPr/>
            </p:nvSpPr>
            <p:spPr>
              <a:xfrm>
                <a:off x="541191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44" name="Google Shape;544;p35"/>
            <p:cNvSpPr txBox="1"/>
            <p:nvPr/>
          </p:nvSpPr>
          <p:spPr>
            <a:xfrm>
              <a:off x="2423415" y="2736593"/>
              <a:ext cx="1885501" cy="1200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Roboto"/>
                  <a:ea typeface="Roboto"/>
                  <a:cs typeface="Roboto"/>
                  <a:sym typeface="Roboto"/>
                </a:rPr>
                <a:t>Πρόσθετες ιδέες/</a:t>
              </a:r>
              <a:endParaRPr/>
            </a:p>
            <a:p>
              <a:pPr marL="0" marR="0" lvl="0" indent="0" algn="l"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Roboto"/>
                  <a:ea typeface="Roboto"/>
                  <a:cs typeface="Roboto"/>
                  <a:sym typeface="Roboto"/>
                </a:rPr>
                <a:t>εναλλακτικές προτάσεις</a:t>
              </a:r>
              <a:endParaRPr/>
            </a:p>
          </p:txBody>
        </p:sp>
        <p:pic>
          <p:nvPicPr>
            <p:cNvPr id="545" name="Google Shape;545;p35"/>
            <p:cNvPicPr preferRelativeResize="0"/>
            <p:nvPr/>
          </p:nvPicPr>
          <p:blipFill rotWithShape="1">
            <a:blip r:embed="rId4">
              <a:alphaModFix/>
            </a:blip>
            <a:srcRect/>
            <a:stretch/>
          </p:blipFill>
          <p:spPr>
            <a:xfrm>
              <a:off x="908150" y="2718065"/>
              <a:ext cx="1279239" cy="1279239"/>
            </a:xfrm>
            <a:prstGeom prst="rect">
              <a:avLst/>
            </a:prstGeom>
            <a:noFill/>
            <a:ln>
              <a:noFill/>
            </a:ln>
          </p:spPr>
        </p:pic>
      </p:grpSp>
      <p:sp>
        <p:nvSpPr>
          <p:cNvPr id="546" name="Google Shape;546;p35"/>
          <p:cNvSpPr/>
          <p:nvPr/>
        </p:nvSpPr>
        <p:spPr>
          <a:xfrm rot="10800000" flipH="1">
            <a:off x="5067117" y="4172566"/>
            <a:ext cx="618298" cy="1067113"/>
          </a:xfrm>
          <a:custGeom>
            <a:avLst/>
            <a:gdLst/>
            <a:ahLst/>
            <a:cxnLst/>
            <a:rect l="l" t="t" r="r" b="b"/>
            <a:pathLst>
              <a:path w="618298" h="1067113" extrusionOk="0">
                <a:moveTo>
                  <a:pt x="0" y="1067114"/>
                </a:moveTo>
                <a:lnTo>
                  <a:pt x="0" y="200578"/>
                </a:lnTo>
                <a:cubicBezTo>
                  <a:pt x="0" y="89839"/>
                  <a:pt x="89840" y="0"/>
                  <a:pt x="200577" y="0"/>
                </a:cubicBezTo>
                <a:lnTo>
                  <a:pt x="583255" y="0"/>
                </a:lnTo>
                <a:cubicBezTo>
                  <a:pt x="583255" y="0"/>
                  <a:pt x="618299" y="255"/>
                  <a:pt x="618299" y="255"/>
                </a:cubicBez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7" name="Google Shape;547;p35"/>
          <p:cNvGrpSpPr/>
          <p:nvPr/>
        </p:nvGrpSpPr>
        <p:grpSpPr>
          <a:xfrm>
            <a:off x="5670302" y="2649199"/>
            <a:ext cx="60912" cy="121697"/>
            <a:chOff x="8569191" y="3707412"/>
            <a:chExt cx="60912" cy="121697"/>
          </a:xfrm>
        </p:grpSpPr>
        <p:sp>
          <p:nvSpPr>
            <p:cNvPr id="548" name="Google Shape;548;p35"/>
            <p:cNvSpPr/>
            <p:nvPr/>
          </p:nvSpPr>
          <p:spPr>
            <a:xfrm>
              <a:off x="8569191" y="3768197"/>
              <a:ext cx="60912" cy="60912"/>
            </a:xfrm>
            <a:custGeom>
              <a:avLst/>
              <a:gdLst/>
              <a:ahLst/>
              <a:cxnLst/>
              <a:rect l="l" t="t" r="r" b="b"/>
              <a:pathLst>
                <a:path w="60912" h="60912" extrusionOk="0">
                  <a:moveTo>
                    <a:pt x="0" y="60912"/>
                  </a:moveTo>
                  <a:lnTo>
                    <a:pt x="60912"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5"/>
            <p:cNvSpPr/>
            <p:nvPr/>
          </p:nvSpPr>
          <p:spPr>
            <a:xfrm>
              <a:off x="8569191" y="3707412"/>
              <a:ext cx="60912" cy="60912"/>
            </a:xfrm>
            <a:custGeom>
              <a:avLst/>
              <a:gdLst/>
              <a:ahLst/>
              <a:cxnLst/>
              <a:rect l="l" t="t" r="r" b="b"/>
              <a:pathLst>
                <a:path w="60912" h="60912" extrusionOk="0">
                  <a:moveTo>
                    <a:pt x="0" y="0"/>
                  </a:moveTo>
                  <a:lnTo>
                    <a:pt x="60912" y="60912"/>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0" name="Google Shape;550;p35"/>
          <p:cNvGrpSpPr/>
          <p:nvPr/>
        </p:nvGrpSpPr>
        <p:grpSpPr>
          <a:xfrm>
            <a:off x="5671721" y="5181233"/>
            <a:ext cx="60912" cy="121697"/>
            <a:chOff x="8569191" y="3707412"/>
            <a:chExt cx="60912" cy="121697"/>
          </a:xfrm>
        </p:grpSpPr>
        <p:sp>
          <p:nvSpPr>
            <p:cNvPr id="551" name="Google Shape;551;p35"/>
            <p:cNvSpPr/>
            <p:nvPr/>
          </p:nvSpPr>
          <p:spPr>
            <a:xfrm>
              <a:off x="8569191" y="3768197"/>
              <a:ext cx="60912" cy="60912"/>
            </a:xfrm>
            <a:custGeom>
              <a:avLst/>
              <a:gdLst/>
              <a:ahLst/>
              <a:cxnLst/>
              <a:rect l="l" t="t" r="r" b="b"/>
              <a:pathLst>
                <a:path w="60912" h="60912" extrusionOk="0">
                  <a:moveTo>
                    <a:pt x="0" y="60912"/>
                  </a:moveTo>
                  <a:lnTo>
                    <a:pt x="60912" y="0"/>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5"/>
            <p:cNvSpPr/>
            <p:nvPr/>
          </p:nvSpPr>
          <p:spPr>
            <a:xfrm>
              <a:off x="8569191" y="3707412"/>
              <a:ext cx="60912" cy="60912"/>
            </a:xfrm>
            <a:custGeom>
              <a:avLst/>
              <a:gdLst/>
              <a:ahLst/>
              <a:cxnLst/>
              <a:rect l="l" t="t" r="r" b="b"/>
              <a:pathLst>
                <a:path w="60912" h="60912" extrusionOk="0">
                  <a:moveTo>
                    <a:pt x="0" y="0"/>
                  </a:moveTo>
                  <a:lnTo>
                    <a:pt x="60912" y="60912"/>
                  </a:lnTo>
                </a:path>
              </a:pathLst>
            </a:custGeom>
            <a:noFill/>
            <a:ln w="12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3" name="Google Shape;553;p35"/>
          <p:cNvGrpSpPr/>
          <p:nvPr/>
        </p:nvGrpSpPr>
        <p:grpSpPr>
          <a:xfrm>
            <a:off x="5921759" y="4314718"/>
            <a:ext cx="3766144" cy="1885199"/>
            <a:chOff x="649992" y="2318070"/>
            <a:chExt cx="3766144" cy="1885198"/>
          </a:xfrm>
        </p:grpSpPr>
        <p:sp>
          <p:nvSpPr>
            <p:cNvPr id="554" name="Google Shape;554;p35"/>
            <p:cNvSpPr/>
            <p:nvPr/>
          </p:nvSpPr>
          <p:spPr>
            <a:xfrm rot="5400000" flipH="1">
              <a:off x="1548659" y="1419403"/>
              <a:ext cx="1885198" cy="3682532"/>
            </a:xfrm>
            <a:prstGeom prst="roundRect">
              <a:avLst>
                <a:gd name="adj" fmla="val 3723"/>
              </a:avLst>
            </a:prstGeom>
            <a:solidFill>
              <a:schemeClr val="accent4"/>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55" name="Google Shape;555;p35"/>
            <p:cNvCxnSpPr/>
            <p:nvPr/>
          </p:nvCxnSpPr>
          <p:spPr>
            <a:xfrm>
              <a:off x="649993" y="2567310"/>
              <a:ext cx="3729749" cy="0"/>
            </a:xfrm>
            <a:prstGeom prst="straightConnector1">
              <a:avLst/>
            </a:prstGeom>
            <a:noFill/>
            <a:ln w="9525" cap="flat" cmpd="sng">
              <a:solidFill>
                <a:schemeClr val="lt2"/>
              </a:solidFill>
              <a:prstDash val="solid"/>
              <a:round/>
              <a:headEnd type="none" w="sm" len="sm"/>
              <a:tailEnd type="none" w="sm" len="sm"/>
            </a:ln>
          </p:spPr>
        </p:cxnSp>
        <p:grpSp>
          <p:nvGrpSpPr>
            <p:cNvPr id="556" name="Google Shape;556;p35"/>
            <p:cNvGrpSpPr/>
            <p:nvPr/>
          </p:nvGrpSpPr>
          <p:grpSpPr>
            <a:xfrm flipH="1">
              <a:off x="3698012" y="2395780"/>
              <a:ext cx="440639" cy="89304"/>
              <a:chOff x="4818339" y="852418"/>
              <a:chExt cx="744447" cy="150875"/>
            </a:xfrm>
          </p:grpSpPr>
          <p:sp>
            <p:nvSpPr>
              <p:cNvPr id="557" name="Google Shape;557;p35"/>
              <p:cNvSpPr/>
              <p:nvPr/>
            </p:nvSpPr>
            <p:spPr>
              <a:xfrm>
                <a:off x="4818339"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8" name="Google Shape;558;p35"/>
              <p:cNvSpPr/>
              <p:nvPr/>
            </p:nvSpPr>
            <p:spPr>
              <a:xfrm>
                <a:off x="5117277"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9" name="Google Shape;559;p35"/>
              <p:cNvSpPr/>
              <p:nvPr/>
            </p:nvSpPr>
            <p:spPr>
              <a:xfrm>
                <a:off x="541191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60" name="Google Shape;560;p35"/>
            <p:cNvSpPr txBox="1"/>
            <p:nvPr/>
          </p:nvSpPr>
          <p:spPr>
            <a:xfrm>
              <a:off x="2317901" y="2827633"/>
              <a:ext cx="209823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Roboto"/>
                  <a:ea typeface="Roboto"/>
                  <a:cs typeface="Roboto"/>
                  <a:sym typeface="Roboto"/>
                </a:rPr>
                <a:t>Αναδιατύπωση της αρχικής απάντησης</a:t>
              </a:r>
              <a:endParaRPr/>
            </a:p>
          </p:txBody>
        </p:sp>
      </p:grpSp>
      <p:pic>
        <p:nvPicPr>
          <p:cNvPr id="561" name="Google Shape;561;p35"/>
          <p:cNvPicPr preferRelativeResize="0"/>
          <p:nvPr/>
        </p:nvPicPr>
        <p:blipFill rotWithShape="1">
          <a:blip r:embed="rId5">
            <a:alphaModFix/>
          </a:blip>
          <a:srcRect/>
          <a:stretch/>
        </p:blipFill>
        <p:spPr>
          <a:xfrm>
            <a:off x="6170634" y="4646184"/>
            <a:ext cx="1371816" cy="1371816"/>
          </a:xfrm>
          <a:prstGeom prst="rect">
            <a:avLst/>
          </a:prstGeom>
          <a:noFill/>
          <a:ln>
            <a:noFill/>
          </a:ln>
        </p:spPr>
      </p:pic>
      <p:sp>
        <p:nvSpPr>
          <p:cNvPr id="562" name="Google Shape;562;p35"/>
          <p:cNvSpPr txBox="1"/>
          <p:nvPr/>
        </p:nvSpPr>
        <p:spPr>
          <a:xfrm>
            <a:off x="540432" y="695379"/>
            <a:ext cx="104323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Υποτιμημένη Λειτουργία</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6"/>
          <p:cNvSpPr/>
          <p:nvPr/>
        </p:nvSpPr>
        <p:spPr>
          <a:xfrm rot="5400000" flipH="1">
            <a:off x="4765896" y="-2353482"/>
            <a:ext cx="2660209"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569" name="Google Shape;569;p36"/>
          <p:cNvCxnSpPr/>
          <p:nvPr/>
        </p:nvCxnSpPr>
        <p:spPr>
          <a:xfrm rot="10800000">
            <a:off x="1019331" y="1772328"/>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570" name="Google Shape;570;p36"/>
          <p:cNvGrpSpPr/>
          <p:nvPr/>
        </p:nvGrpSpPr>
        <p:grpSpPr>
          <a:xfrm>
            <a:off x="10383874" y="1515976"/>
            <a:ext cx="658547" cy="133464"/>
            <a:chOff x="6287461" y="852418"/>
            <a:chExt cx="744455" cy="150875"/>
          </a:xfrm>
        </p:grpSpPr>
        <p:sp>
          <p:nvSpPr>
            <p:cNvPr id="571" name="Google Shape;571;p36"/>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72" name="Google Shape;572;p36"/>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73" name="Google Shape;573;p36"/>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574" name="Google Shape;574;p36"/>
          <p:cNvSpPr txBox="1"/>
          <p:nvPr/>
        </p:nvSpPr>
        <p:spPr>
          <a:xfrm>
            <a:off x="2052320" y="1812914"/>
            <a:ext cx="8856637" cy="23082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Είσαι κορυφαίος σχεδιαστής εκπαιδευτικών προγραμμάτων. Διδάσκω </a:t>
            </a:r>
            <a:r>
              <a:rPr lang="en-US" sz="1600" b="1" i="0" u="none" strike="noStrike" cap="none">
                <a:solidFill>
                  <a:schemeClr val="accent2"/>
                </a:solidFill>
                <a:latin typeface="Roboto"/>
                <a:ea typeface="Roboto"/>
                <a:cs typeface="Roboto"/>
                <a:sym typeface="Roboto"/>
              </a:rPr>
              <a:t>[περιέγραψε το ρόλο σου]. </a:t>
            </a:r>
            <a:r>
              <a:rPr lang="en-US" sz="1600" b="0" i="0" u="none" strike="noStrike" cap="none">
                <a:solidFill>
                  <a:schemeClr val="dk2"/>
                </a:solidFill>
                <a:latin typeface="Roboto"/>
                <a:ea typeface="Roboto"/>
                <a:cs typeface="Roboto"/>
                <a:sym typeface="Roboto"/>
              </a:rPr>
              <a:t>Δημιούργησε δύο ασκήσεις για μαθητές </a:t>
            </a:r>
            <a:r>
              <a:rPr lang="en-US" sz="1600" b="1" i="0" u="none" strike="noStrike" cap="none">
                <a:solidFill>
                  <a:schemeClr val="accent2"/>
                </a:solidFill>
                <a:latin typeface="Roboto"/>
                <a:ea typeface="Roboto"/>
                <a:cs typeface="Roboto"/>
                <a:sym typeface="Roboto"/>
              </a:rPr>
              <a:t>[επίπεδο/ηλικία</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σχετικά με </a:t>
            </a:r>
            <a:r>
              <a:rPr lang="en-US" sz="1600" b="1" i="0" u="none" strike="noStrike" cap="none">
                <a:solidFill>
                  <a:schemeClr val="accent2"/>
                </a:solidFill>
                <a:latin typeface="Roboto"/>
                <a:ea typeface="Roboto"/>
                <a:cs typeface="Roboto"/>
                <a:sym typeface="Roboto"/>
              </a:rPr>
              <a:t>[το</a:t>
            </a:r>
            <a:r>
              <a:rPr lang="en-US" sz="1600" b="0" i="0" u="none" strike="noStrike" cap="none">
                <a:solidFill>
                  <a:schemeClr val="accent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θέμα]. </a:t>
            </a:r>
            <a:r>
              <a:rPr lang="en-US" sz="1600" b="0" i="0" u="none" strike="noStrike" cap="none">
                <a:solidFill>
                  <a:schemeClr val="dk2"/>
                </a:solidFill>
                <a:latin typeface="Roboto"/>
                <a:ea typeface="Roboto"/>
                <a:cs typeface="Roboto"/>
                <a:sym typeface="Roboto"/>
              </a:rPr>
              <a:t>Η πρώτη άσκηση πρέπει να είναι απαιτητική για μαθητές με καλή κατανόηση του αντικειμένου</a:t>
            </a:r>
            <a:r>
              <a:rPr lang="en-US" sz="1600" b="1" i="0" u="none" strike="noStrike" cap="none">
                <a:solidFill>
                  <a:schemeClr val="dk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Η δεύτερη πρέπει να είναι ευκολότερη και να περιλαμβάνει ένα παράδειγμα και υποστήριξη για μαθητές που δυσκολεύονται με το θέμα. Χρησιμοποίησε τη μορφή markdown για να παρουσιάσεις την απάντησή σου.</a:t>
            </a:r>
            <a:endParaRPr sz="1400" b="0" i="0" u="none" strike="noStrike" cap="none">
              <a:solidFill>
                <a:srgbClr val="000000"/>
              </a:solidFill>
              <a:latin typeface="Arial"/>
              <a:ea typeface="Arial"/>
              <a:cs typeface="Arial"/>
              <a:sym typeface="Arial"/>
            </a:endParaRPr>
          </a:p>
        </p:txBody>
      </p:sp>
      <p:pic>
        <p:nvPicPr>
          <p:cNvPr id="575" name="Google Shape;575;p36" descr="A person with a beard and mustache&#10;&#10;Description automatically generated"/>
          <p:cNvPicPr preferRelativeResize="0"/>
          <p:nvPr/>
        </p:nvPicPr>
        <p:blipFill rotWithShape="1">
          <a:blip r:embed="rId3">
            <a:alphaModFix/>
          </a:blip>
          <a:srcRect/>
          <a:stretch/>
        </p:blipFill>
        <p:spPr>
          <a:xfrm>
            <a:off x="1196799" y="2251937"/>
            <a:ext cx="715818" cy="715119"/>
          </a:xfrm>
          <a:prstGeom prst="rect">
            <a:avLst/>
          </a:prstGeom>
          <a:noFill/>
          <a:ln>
            <a:noFill/>
          </a:ln>
        </p:spPr>
      </p:pic>
      <p:sp>
        <p:nvSpPr>
          <p:cNvPr id="576" name="Google Shape;576;p36"/>
          <p:cNvSpPr/>
          <p:nvPr/>
        </p:nvSpPr>
        <p:spPr>
          <a:xfrm rot="5400000" flipH="1">
            <a:off x="4765897" y="409477"/>
            <a:ext cx="2660208"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577" name="Google Shape;577;p36"/>
          <p:cNvCxnSpPr/>
          <p:nvPr/>
        </p:nvCxnSpPr>
        <p:spPr>
          <a:xfrm rot="10800000">
            <a:off x="1019331" y="4535288"/>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578" name="Google Shape;578;p36"/>
          <p:cNvGrpSpPr/>
          <p:nvPr/>
        </p:nvGrpSpPr>
        <p:grpSpPr>
          <a:xfrm>
            <a:off x="10383874" y="4278936"/>
            <a:ext cx="658547" cy="133464"/>
            <a:chOff x="6287461" y="852418"/>
            <a:chExt cx="744455" cy="150875"/>
          </a:xfrm>
        </p:grpSpPr>
        <p:sp>
          <p:nvSpPr>
            <p:cNvPr id="579" name="Google Shape;579;p36"/>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80" name="Google Shape;580;p36"/>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581" name="Google Shape;581;p36"/>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pic>
        <p:nvPicPr>
          <p:cNvPr id="582" name="Google Shape;582;p36" descr="A person with a beard and mustache&#10;&#10;Description automatically generated"/>
          <p:cNvPicPr preferRelativeResize="0"/>
          <p:nvPr/>
        </p:nvPicPr>
        <p:blipFill rotWithShape="1">
          <a:blip r:embed="rId3">
            <a:alphaModFix/>
          </a:blip>
          <a:srcRect/>
          <a:stretch/>
        </p:blipFill>
        <p:spPr>
          <a:xfrm>
            <a:off x="1196799" y="5014897"/>
            <a:ext cx="715818" cy="715119"/>
          </a:xfrm>
          <a:prstGeom prst="rect">
            <a:avLst/>
          </a:prstGeom>
          <a:noFill/>
          <a:ln>
            <a:noFill/>
          </a:ln>
        </p:spPr>
      </p:pic>
      <p:pic>
        <p:nvPicPr>
          <p:cNvPr id="583" name="Google Shape;583;p36" descr="Line arrow: Counter-clockwise curve with solid fill"/>
          <p:cNvPicPr preferRelativeResize="0"/>
          <p:nvPr/>
        </p:nvPicPr>
        <p:blipFill rotWithShape="1">
          <a:blip r:embed="rId4">
            <a:alphaModFix/>
          </a:blip>
          <a:srcRect/>
          <a:stretch/>
        </p:blipFill>
        <p:spPr>
          <a:xfrm rot="10800000">
            <a:off x="592971" y="3853690"/>
            <a:ext cx="468961" cy="468961"/>
          </a:xfrm>
          <a:prstGeom prst="rect">
            <a:avLst/>
          </a:prstGeom>
          <a:noFill/>
          <a:ln>
            <a:noFill/>
          </a:ln>
        </p:spPr>
      </p:pic>
      <p:sp>
        <p:nvSpPr>
          <p:cNvPr id="584" name="Google Shape;584;p36"/>
          <p:cNvSpPr txBox="1"/>
          <p:nvPr/>
        </p:nvSpPr>
        <p:spPr>
          <a:xfrm>
            <a:off x="2134935" y="4548964"/>
            <a:ext cx="8646839" cy="23082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Είσαι κορυφαίος σχεδιαστής εκπαιδευτικών προγραμμάτων. Διδάσκω </a:t>
            </a:r>
            <a:r>
              <a:rPr lang="en-US" sz="1600" b="1" i="0" u="none" strike="noStrike" cap="none">
                <a:solidFill>
                  <a:schemeClr val="accent2"/>
                </a:solidFill>
                <a:latin typeface="Roboto"/>
                <a:ea typeface="Roboto"/>
                <a:cs typeface="Roboto"/>
                <a:sym typeface="Roboto"/>
              </a:rPr>
              <a:t>σε δημοτικό σχολείο. </a:t>
            </a:r>
            <a:r>
              <a:rPr lang="en-US" sz="1600" b="0" i="0" u="none" strike="noStrike" cap="none">
                <a:solidFill>
                  <a:schemeClr val="dk2"/>
                </a:solidFill>
                <a:latin typeface="Roboto"/>
                <a:ea typeface="Roboto"/>
                <a:cs typeface="Roboto"/>
                <a:sym typeface="Roboto"/>
              </a:rPr>
              <a:t>Δημιούργησε δύο ασκήσεις για μαθητές</a:t>
            </a:r>
            <a:r>
              <a:rPr lang="en-US" sz="1600" b="0" i="0" u="none" strike="noStrike" cap="none">
                <a:solidFill>
                  <a:schemeClr val="accent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Ε Δημοτικού </a:t>
            </a:r>
            <a:r>
              <a:rPr lang="en-US" sz="1600" b="0" i="0" u="none" strike="noStrike" cap="none">
                <a:solidFill>
                  <a:schemeClr val="dk2"/>
                </a:solidFill>
                <a:latin typeface="Roboto"/>
                <a:ea typeface="Roboto"/>
                <a:cs typeface="Roboto"/>
                <a:sym typeface="Roboto"/>
              </a:rPr>
              <a:t>σχετικά με τους </a:t>
            </a:r>
            <a:r>
              <a:rPr lang="en-US" sz="1600" b="1" i="0" u="none" strike="noStrike" cap="none">
                <a:solidFill>
                  <a:schemeClr val="accent2"/>
                </a:solidFill>
                <a:latin typeface="Roboto"/>
                <a:ea typeface="Roboto"/>
                <a:cs typeface="Roboto"/>
                <a:sym typeface="Roboto"/>
              </a:rPr>
              <a:t>Δεκαδικούς αριθμούς</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Η πρώτη άσκηση πρέπει να είναι απαιτητική για μαθητές με καλή κατανόηση του αντικειμένου</a:t>
            </a:r>
            <a:r>
              <a:rPr lang="en-US" sz="1600" b="1" i="0" u="none" strike="noStrike" cap="none">
                <a:solidFill>
                  <a:schemeClr val="dk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Η δεύτερη πρέπει να είναι ευκολότερη και να περιλαμβάνει ένα παράδειγμα και υποστήριξη για μαθητές που δυσκολεύονται με το θέμα. Χρησιμοποίησε τη μορφή markdown για να παρουσιάσεις την απάντησή σου.</a:t>
            </a:r>
            <a:endParaRPr sz="1400" b="0" i="0" u="none" strike="noStrike" cap="none">
              <a:solidFill>
                <a:srgbClr val="000000"/>
              </a:solidFill>
              <a:latin typeface="Arial"/>
              <a:ea typeface="Arial"/>
              <a:cs typeface="Arial"/>
              <a:sym typeface="Arial"/>
            </a:endParaRPr>
          </a:p>
        </p:txBody>
      </p:sp>
      <p:sp>
        <p:nvSpPr>
          <p:cNvPr id="585" name="Google Shape;585;p36"/>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21</a:t>
            </a:fld>
            <a:endParaRPr sz="1200" b="0" i="0" u="none" strike="noStrike" cap="none">
              <a:solidFill>
                <a:schemeClr val="lt2"/>
              </a:solidFill>
              <a:latin typeface="Unbounded"/>
              <a:ea typeface="Unbounded"/>
              <a:cs typeface="Unbounded"/>
              <a:sym typeface="Unbounded"/>
            </a:endParaRPr>
          </a:p>
        </p:txBody>
      </p:sp>
      <p:sp>
        <p:nvSpPr>
          <p:cNvPr id="586" name="Google Shape;586;p36"/>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Διαφοροποιημένες Δραστηριότητες</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1"/>
          <p:cNvSpPr/>
          <p:nvPr/>
        </p:nvSpPr>
        <p:spPr>
          <a:xfrm rot="5400000" flipH="1">
            <a:off x="4771220" y="-449093"/>
            <a:ext cx="2649561"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93" name="Google Shape;593;p41"/>
          <p:cNvSpPr/>
          <p:nvPr/>
        </p:nvSpPr>
        <p:spPr>
          <a:xfrm rot="5400000" flipH="1">
            <a:off x="5248596" y="-2936624"/>
            <a:ext cx="1694814"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94" name="Google Shape;594;p41"/>
          <p:cNvSpPr txBox="1"/>
          <p:nvPr/>
        </p:nvSpPr>
        <p:spPr>
          <a:xfrm>
            <a:off x="1800302" y="2142023"/>
            <a:ext cx="9583271" cy="93722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Δημιούργησε μια έγχρωμη εικονογράφηση σε μορφή κόμικ αποτελούμενη από 4 καρέ, διατατεγμένα σε φύλλο Α4, χωρισμένο στα τέσσερα. Το κόμικ παρουσιάζει</a:t>
            </a:r>
            <a:r>
              <a:rPr lang="en-US" sz="1600" b="1" i="0" u="none" strike="noStrike" cap="none">
                <a:solidFill>
                  <a:srgbClr val="000000"/>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[περιέγραψε περί τίνος πρόκειται το κόμικ].</a:t>
            </a:r>
            <a:r>
              <a:rPr lang="en-US" sz="1600" b="1" i="0" u="none" strike="noStrike" cap="none">
                <a:solidFill>
                  <a:srgbClr val="000000"/>
                </a:solidFill>
                <a:latin typeface="Roboto"/>
                <a:ea typeface="Roboto"/>
                <a:cs typeface="Roboto"/>
                <a:sym typeface="Roboto"/>
              </a:rPr>
              <a:t> </a:t>
            </a:r>
            <a:r>
              <a:rPr lang="en-US" sz="1600" b="0" i="0" u="none" strike="noStrike" cap="none">
                <a:solidFill>
                  <a:srgbClr val="000000"/>
                </a:solidFill>
                <a:latin typeface="Roboto"/>
                <a:ea typeface="Roboto"/>
                <a:cs typeface="Roboto"/>
                <a:sym typeface="Roboto"/>
              </a:rPr>
              <a:t>Οι λεζάντες να είναι γραμμένες στα ελληνικά </a:t>
            </a:r>
            <a:endParaRPr sz="1200" b="1" i="0" u="none" strike="noStrike" cap="none">
              <a:solidFill>
                <a:srgbClr val="000000"/>
              </a:solidFill>
              <a:latin typeface="Roboto"/>
              <a:ea typeface="Roboto"/>
              <a:cs typeface="Roboto"/>
              <a:sym typeface="Roboto"/>
            </a:endParaRPr>
          </a:p>
        </p:txBody>
      </p:sp>
      <p:sp>
        <p:nvSpPr>
          <p:cNvPr id="595" name="Google Shape;595;p41"/>
          <p:cNvSpPr txBox="1"/>
          <p:nvPr/>
        </p:nvSpPr>
        <p:spPr>
          <a:xfrm>
            <a:off x="1807662" y="4072879"/>
            <a:ext cx="9583271" cy="93722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4"/>
              </a:buClr>
              <a:buSzPts val="2000"/>
              <a:buFont typeface="Arial"/>
              <a:buNone/>
            </a:pPr>
            <a:r>
              <a:rPr lang="en-US" sz="1600" b="0" i="0" u="none" strike="noStrike" cap="none">
                <a:solidFill>
                  <a:srgbClr val="000000"/>
                </a:solidFill>
                <a:latin typeface="Roboto"/>
                <a:ea typeface="Roboto"/>
                <a:cs typeface="Roboto"/>
                <a:sym typeface="Roboto"/>
              </a:rPr>
              <a:t>Δημιούργησε μια έγχρωμη εικονογράφηση σε μορφή κόμικ αποτελούμενη από 4 καρέ, διατατεγμένα σε φύλλο Α4, χωρισμένο στα τέσσερα. Το κόμικ παρουσιάζει</a:t>
            </a:r>
            <a:r>
              <a:rPr lang="en-US" sz="1600" b="1" i="0" u="none" strike="noStrike" cap="none">
                <a:solidFill>
                  <a:schemeClr val="accent2"/>
                </a:solidFill>
                <a:latin typeface="Roboto"/>
                <a:ea typeface="Roboto"/>
                <a:cs typeface="Roboto"/>
                <a:sym typeface="Roboto"/>
              </a:rPr>
              <a:t> </a:t>
            </a:r>
            <a:r>
              <a:rPr lang="en-US" sz="1600" b="1">
                <a:solidFill>
                  <a:schemeClr val="accent2"/>
                </a:solidFill>
                <a:latin typeface="Roboto"/>
                <a:ea typeface="Roboto"/>
                <a:cs typeface="Roboto"/>
                <a:sym typeface="Roboto"/>
              </a:rPr>
              <a:t>την </a:t>
            </a:r>
            <a:r>
              <a:rPr lang="en-US" sz="1600" b="1" i="0" u="none" strike="noStrike" cap="none">
                <a:solidFill>
                  <a:schemeClr val="accent2"/>
                </a:solidFill>
                <a:latin typeface="Roboto"/>
                <a:ea typeface="Roboto"/>
                <a:cs typeface="Roboto"/>
                <a:sym typeface="Roboto"/>
              </a:rPr>
              <a:t>αξία της ομαδικής εργασίας στη τάξη. Οι ήρωες είναι μαθητές Δημοτικού (9-10ετών) που στην αρχή δυσκολεύονται να λύσουν ένα πρόβλημα μόνοι τους, αλλά μέσα από τη συνεργασία και τον συντονισμό τα καταφέρνουν και νιώθουν περήφανοι. Κάθε καρέ να περιγράφει 1 στάδιο της πορείας: 1. Δυσκολία/αμηχανία 2.Συνεργασία και ανάληψη ρόλων 3. Επίλυση του προβλήματος 4. Επιτυχία και ικανοποίηση της ομάδας.</a:t>
            </a:r>
            <a:r>
              <a:rPr lang="en-US" sz="1600" b="1" i="0" u="none" strike="noStrike" cap="none">
                <a:solidFill>
                  <a:srgbClr val="000000"/>
                </a:solidFill>
                <a:latin typeface="Roboto"/>
                <a:ea typeface="Roboto"/>
                <a:cs typeface="Roboto"/>
                <a:sym typeface="Roboto"/>
              </a:rPr>
              <a:t> </a:t>
            </a:r>
            <a:r>
              <a:rPr lang="en-US" sz="1600" b="0" i="0" u="none" strike="noStrike" cap="none">
                <a:solidFill>
                  <a:srgbClr val="000000"/>
                </a:solidFill>
                <a:latin typeface="Roboto"/>
                <a:ea typeface="Roboto"/>
                <a:cs typeface="Roboto"/>
                <a:sym typeface="Roboto"/>
              </a:rPr>
              <a:t>Οι λεζάντες να είναι γραμμένες στα ελληνικά </a:t>
            </a:r>
            <a:endParaRPr sz="1200" b="1" i="0" u="none" strike="noStrike" cap="none">
              <a:solidFill>
                <a:srgbClr val="000000"/>
              </a:solidFill>
              <a:latin typeface="Roboto"/>
              <a:ea typeface="Roboto"/>
              <a:cs typeface="Roboto"/>
              <a:sym typeface="Roboto"/>
            </a:endParaRPr>
          </a:p>
        </p:txBody>
      </p:sp>
      <p:grpSp>
        <p:nvGrpSpPr>
          <p:cNvPr id="596" name="Google Shape;596;p41"/>
          <p:cNvGrpSpPr/>
          <p:nvPr/>
        </p:nvGrpSpPr>
        <p:grpSpPr>
          <a:xfrm flipH="1">
            <a:off x="10908161" y="1830046"/>
            <a:ext cx="440645" cy="89304"/>
            <a:chOff x="6287461" y="852418"/>
            <a:chExt cx="744455" cy="150875"/>
          </a:xfrm>
        </p:grpSpPr>
        <p:sp>
          <p:nvSpPr>
            <p:cNvPr id="597" name="Google Shape;597;p41"/>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98" name="Google Shape;598;p41"/>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99" name="Google Shape;599;p41"/>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cxnSp>
        <p:nvCxnSpPr>
          <p:cNvPr id="600" name="Google Shape;600;p41"/>
          <p:cNvCxnSpPr/>
          <p:nvPr/>
        </p:nvCxnSpPr>
        <p:spPr>
          <a:xfrm>
            <a:off x="627801" y="2008749"/>
            <a:ext cx="10945636" cy="0"/>
          </a:xfrm>
          <a:prstGeom prst="straightConnector1">
            <a:avLst/>
          </a:prstGeom>
          <a:noFill/>
          <a:ln w="19050" cap="flat" cmpd="sng">
            <a:solidFill>
              <a:schemeClr val="lt1"/>
            </a:solidFill>
            <a:prstDash val="solid"/>
            <a:miter lim="800000"/>
            <a:headEnd type="none" w="sm" len="sm"/>
            <a:tailEnd type="none" w="sm" len="sm"/>
          </a:ln>
        </p:spPr>
      </p:cxnSp>
      <p:pic>
        <p:nvPicPr>
          <p:cNvPr id="601" name="Google Shape;601;p41" descr="A person with a beard and mustache&#10;&#10;Description automatically generated"/>
          <p:cNvPicPr preferRelativeResize="0"/>
          <p:nvPr/>
        </p:nvPicPr>
        <p:blipFill rotWithShape="1">
          <a:blip r:embed="rId3">
            <a:alphaModFix/>
          </a:blip>
          <a:srcRect/>
          <a:stretch/>
        </p:blipFill>
        <p:spPr>
          <a:xfrm>
            <a:off x="712671" y="2270566"/>
            <a:ext cx="938137" cy="937221"/>
          </a:xfrm>
          <a:prstGeom prst="rect">
            <a:avLst/>
          </a:prstGeom>
          <a:noFill/>
          <a:ln>
            <a:noFill/>
          </a:ln>
        </p:spPr>
      </p:pic>
      <p:cxnSp>
        <p:nvCxnSpPr>
          <p:cNvPr id="602" name="Google Shape;602;p41"/>
          <p:cNvCxnSpPr/>
          <p:nvPr/>
        </p:nvCxnSpPr>
        <p:spPr>
          <a:xfrm>
            <a:off x="636255" y="4020969"/>
            <a:ext cx="10945636" cy="0"/>
          </a:xfrm>
          <a:prstGeom prst="straightConnector1">
            <a:avLst/>
          </a:prstGeom>
          <a:noFill/>
          <a:ln w="19050" cap="flat" cmpd="sng">
            <a:solidFill>
              <a:schemeClr val="lt1"/>
            </a:solidFill>
            <a:prstDash val="solid"/>
            <a:miter lim="800000"/>
            <a:headEnd type="none" w="sm" len="sm"/>
            <a:tailEnd type="none" w="sm" len="sm"/>
          </a:ln>
        </p:spPr>
      </p:cxnSp>
      <p:grpSp>
        <p:nvGrpSpPr>
          <p:cNvPr id="603" name="Google Shape;603;p41"/>
          <p:cNvGrpSpPr/>
          <p:nvPr/>
        </p:nvGrpSpPr>
        <p:grpSpPr>
          <a:xfrm flipH="1">
            <a:off x="10908161" y="3832190"/>
            <a:ext cx="440645" cy="89304"/>
            <a:chOff x="6287461" y="852418"/>
            <a:chExt cx="744455" cy="150875"/>
          </a:xfrm>
        </p:grpSpPr>
        <p:sp>
          <p:nvSpPr>
            <p:cNvPr id="604" name="Google Shape;604;p41"/>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05" name="Google Shape;605;p41"/>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06" name="Google Shape;606;p41"/>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pic>
        <p:nvPicPr>
          <p:cNvPr id="607" name="Google Shape;607;p41" descr="A person with a beard and mustache&#10;&#10;Description automatically generated"/>
          <p:cNvPicPr preferRelativeResize="0"/>
          <p:nvPr/>
        </p:nvPicPr>
        <p:blipFill rotWithShape="1">
          <a:blip r:embed="rId3">
            <a:alphaModFix/>
          </a:blip>
          <a:srcRect/>
          <a:stretch/>
        </p:blipFill>
        <p:spPr>
          <a:xfrm>
            <a:off x="693756" y="4211112"/>
            <a:ext cx="938137" cy="937221"/>
          </a:xfrm>
          <a:prstGeom prst="rect">
            <a:avLst/>
          </a:prstGeom>
          <a:noFill/>
          <a:ln>
            <a:noFill/>
          </a:ln>
        </p:spPr>
      </p:pic>
      <p:pic>
        <p:nvPicPr>
          <p:cNvPr id="608" name="Google Shape;608;p41" descr="Line arrow: Counter-clockwise curve with solid fill"/>
          <p:cNvPicPr preferRelativeResize="0"/>
          <p:nvPr/>
        </p:nvPicPr>
        <p:blipFill rotWithShape="1">
          <a:blip r:embed="rId4">
            <a:alphaModFix/>
          </a:blip>
          <a:srcRect/>
          <a:stretch/>
        </p:blipFill>
        <p:spPr>
          <a:xfrm rot="10800000">
            <a:off x="243710" y="3675162"/>
            <a:ext cx="468961" cy="468961"/>
          </a:xfrm>
          <a:prstGeom prst="rect">
            <a:avLst/>
          </a:prstGeom>
          <a:noFill/>
          <a:ln>
            <a:noFill/>
          </a:ln>
        </p:spPr>
      </p:pic>
      <p:sp>
        <p:nvSpPr>
          <p:cNvPr id="609" name="Google Shape;609;p41"/>
          <p:cNvSpPr txBox="1"/>
          <p:nvPr/>
        </p:nvSpPr>
        <p:spPr>
          <a:xfrm>
            <a:off x="176517" y="6214412"/>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22</a:t>
            </a:fld>
            <a:endParaRPr sz="1200" b="0" i="0" u="none" strike="noStrike" cap="none">
              <a:solidFill>
                <a:schemeClr val="lt2"/>
              </a:solidFill>
              <a:latin typeface="Unbounded"/>
              <a:ea typeface="Unbounded"/>
              <a:cs typeface="Unbounded"/>
              <a:sym typeface="Unbounded"/>
            </a:endParaRPr>
          </a:p>
        </p:txBody>
      </p:sp>
      <p:sp>
        <p:nvSpPr>
          <p:cNvPr id="610" name="Google Shape;610;p41"/>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Κόμικ</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8"/>
          <p:cNvSpPr txBox="1"/>
          <p:nvPr/>
        </p:nvSpPr>
        <p:spPr>
          <a:xfrm>
            <a:off x="176517" y="6214412"/>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23</a:t>
            </a:fld>
            <a:endParaRPr sz="1200" b="0" i="0" u="none" strike="noStrike" cap="none">
              <a:solidFill>
                <a:schemeClr val="lt2"/>
              </a:solidFill>
              <a:latin typeface="Unbounded"/>
              <a:ea typeface="Unbounded"/>
              <a:cs typeface="Unbounded"/>
              <a:sym typeface="Unbounded"/>
            </a:endParaRPr>
          </a:p>
        </p:txBody>
      </p:sp>
      <p:sp>
        <p:nvSpPr>
          <p:cNvPr id="617" name="Google Shape;617;p38"/>
          <p:cNvSpPr/>
          <p:nvPr/>
        </p:nvSpPr>
        <p:spPr>
          <a:xfrm rot="5400000" flipH="1">
            <a:off x="4870469" y="-2571399"/>
            <a:ext cx="2451062"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618" name="Google Shape;618;p38"/>
          <p:cNvCxnSpPr/>
          <p:nvPr/>
        </p:nvCxnSpPr>
        <p:spPr>
          <a:xfrm rot="10800000">
            <a:off x="1019330" y="1658984"/>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619" name="Google Shape;619;p38"/>
          <p:cNvGrpSpPr/>
          <p:nvPr/>
        </p:nvGrpSpPr>
        <p:grpSpPr>
          <a:xfrm>
            <a:off x="10383873" y="1402632"/>
            <a:ext cx="658547" cy="133464"/>
            <a:chOff x="6287461" y="852418"/>
            <a:chExt cx="744455" cy="150875"/>
          </a:xfrm>
        </p:grpSpPr>
        <p:sp>
          <p:nvSpPr>
            <p:cNvPr id="620" name="Google Shape;620;p38"/>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21" name="Google Shape;621;p38"/>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22" name="Google Shape;622;p38"/>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623" name="Google Shape;623;p38"/>
          <p:cNvSpPr txBox="1"/>
          <p:nvPr/>
        </p:nvSpPr>
        <p:spPr>
          <a:xfrm>
            <a:off x="2437795" y="1832847"/>
            <a:ext cx="860462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Λάβε το ρόλο ενός εκπαιδευτικού σχεδιαστή. Δημιούργησε μια ρουμπρίκα αξιολόγησης από το 1-5, για μαθητές </a:t>
            </a:r>
            <a:r>
              <a:rPr lang="en-US" sz="1600" b="1" i="0" u="none" strike="noStrike" cap="none">
                <a:solidFill>
                  <a:schemeClr val="accent2"/>
                </a:solidFill>
                <a:latin typeface="Roboto"/>
                <a:ea typeface="Roboto"/>
                <a:cs typeface="Roboto"/>
                <a:sym typeface="Roboto"/>
              </a:rPr>
              <a:t>[ηλικία/επίπεδο]</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Διδάσκω </a:t>
            </a:r>
            <a:r>
              <a:rPr lang="en-US" sz="1600" b="1" i="0" u="none" strike="noStrike" cap="none">
                <a:solidFill>
                  <a:schemeClr val="accent2"/>
                </a:solidFill>
                <a:latin typeface="Roboto"/>
                <a:ea typeface="Roboto"/>
                <a:cs typeface="Roboto"/>
                <a:sym typeface="Roboto"/>
              </a:rPr>
              <a:t>[μάθημα] </a:t>
            </a:r>
            <a:r>
              <a:rPr lang="en-US" sz="1600" b="0" i="0" u="none" strike="noStrike" cap="none">
                <a:solidFill>
                  <a:schemeClr val="dk2"/>
                </a:solidFill>
                <a:latin typeface="Roboto"/>
                <a:ea typeface="Roboto"/>
                <a:cs typeface="Roboto"/>
                <a:sym typeface="Roboto"/>
              </a:rPr>
              <a:t>και θέλω η ρουμπρίκα να εστιάσει στο μάθημα </a:t>
            </a:r>
            <a:r>
              <a:rPr lang="en-US" sz="1600" b="1" i="0" u="none" strike="noStrike" cap="none">
                <a:solidFill>
                  <a:schemeClr val="accent2"/>
                </a:solidFill>
                <a:latin typeface="Roboto"/>
                <a:ea typeface="Roboto"/>
                <a:cs typeface="Roboto"/>
                <a:sym typeface="Roboto"/>
              </a:rPr>
              <a:t>[μαθησιακή ενότητα]. </a:t>
            </a:r>
            <a:r>
              <a:rPr lang="en-US" sz="1600" b="0" i="0" u="none" strike="noStrike" cap="none">
                <a:solidFill>
                  <a:schemeClr val="dk2"/>
                </a:solidFill>
                <a:latin typeface="Roboto"/>
                <a:ea typeface="Roboto"/>
                <a:cs typeface="Roboto"/>
                <a:sym typeface="Roboto"/>
              </a:rPr>
              <a:t>Το μάθημα περιλαμβάνει </a:t>
            </a:r>
            <a:r>
              <a:rPr lang="en-US" sz="1600" b="1" i="0" u="none" strike="noStrike" cap="none">
                <a:solidFill>
                  <a:schemeClr val="accent2"/>
                </a:solidFill>
                <a:latin typeface="Roboto"/>
                <a:ea typeface="Roboto"/>
                <a:cs typeface="Roboto"/>
                <a:sym typeface="Roboto"/>
              </a:rPr>
              <a:t>[στοιχείο 1, στοιχείο 2, κλπ.]. </a:t>
            </a:r>
            <a:r>
              <a:rPr lang="en-US" sz="1600" b="0" i="0" u="none" strike="noStrike" cap="none">
                <a:solidFill>
                  <a:schemeClr val="dk2"/>
                </a:solidFill>
                <a:latin typeface="Roboto"/>
                <a:ea typeface="Roboto"/>
                <a:cs typeface="Roboto"/>
                <a:sym typeface="Roboto"/>
              </a:rPr>
              <a:t>Η ρουμπρίκα θα πρέπει να περιλαμβάνει όλα τα στοιχεία του μαθήματος καθώς και ό,τι άλλο θεωρείς αναγκαίο. Βάλε την απάντηση σου σε πίνακα. </a:t>
            </a:r>
            <a:endParaRPr sz="1400" b="0" i="0" u="none" strike="noStrike" cap="none">
              <a:solidFill>
                <a:srgbClr val="000000"/>
              </a:solidFill>
              <a:latin typeface="Arial"/>
              <a:ea typeface="Arial"/>
              <a:cs typeface="Arial"/>
              <a:sym typeface="Arial"/>
            </a:endParaRPr>
          </a:p>
        </p:txBody>
      </p:sp>
      <p:pic>
        <p:nvPicPr>
          <p:cNvPr id="624" name="Google Shape;624;p38" descr="A person with a beard and mustache&#10;&#10;Description automatically generated"/>
          <p:cNvPicPr preferRelativeResize="0"/>
          <p:nvPr/>
        </p:nvPicPr>
        <p:blipFill rotWithShape="1">
          <a:blip r:embed="rId3">
            <a:alphaModFix/>
          </a:blip>
          <a:srcRect/>
          <a:stretch/>
        </p:blipFill>
        <p:spPr>
          <a:xfrm>
            <a:off x="1259269" y="2230895"/>
            <a:ext cx="812975" cy="812181"/>
          </a:xfrm>
          <a:prstGeom prst="rect">
            <a:avLst/>
          </a:prstGeom>
          <a:noFill/>
          <a:ln>
            <a:noFill/>
          </a:ln>
        </p:spPr>
      </p:pic>
      <p:sp>
        <p:nvSpPr>
          <p:cNvPr id="625" name="Google Shape;625;p38"/>
          <p:cNvSpPr/>
          <p:nvPr/>
        </p:nvSpPr>
        <p:spPr>
          <a:xfrm rot="5400000" flipH="1">
            <a:off x="4683578" y="177521"/>
            <a:ext cx="2824844"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626" name="Google Shape;626;p38"/>
          <p:cNvCxnSpPr/>
          <p:nvPr/>
        </p:nvCxnSpPr>
        <p:spPr>
          <a:xfrm rot="10800000">
            <a:off x="1019330" y="4221014"/>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627" name="Google Shape;627;p38"/>
          <p:cNvGrpSpPr/>
          <p:nvPr/>
        </p:nvGrpSpPr>
        <p:grpSpPr>
          <a:xfrm>
            <a:off x="10383873" y="3964662"/>
            <a:ext cx="658547" cy="133464"/>
            <a:chOff x="6287461" y="852418"/>
            <a:chExt cx="744455" cy="150875"/>
          </a:xfrm>
        </p:grpSpPr>
        <p:sp>
          <p:nvSpPr>
            <p:cNvPr id="628" name="Google Shape;628;p38"/>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29" name="Google Shape;629;p38"/>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30" name="Google Shape;630;p38"/>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pic>
        <p:nvPicPr>
          <p:cNvPr id="631" name="Google Shape;631;p38" descr="A person with a beard and mustache&#10;&#10;Description automatically generated"/>
          <p:cNvPicPr preferRelativeResize="0"/>
          <p:nvPr/>
        </p:nvPicPr>
        <p:blipFill rotWithShape="1">
          <a:blip r:embed="rId3">
            <a:alphaModFix/>
          </a:blip>
          <a:srcRect/>
          <a:stretch/>
        </p:blipFill>
        <p:spPr>
          <a:xfrm>
            <a:off x="1259269" y="4844089"/>
            <a:ext cx="812975" cy="812181"/>
          </a:xfrm>
          <a:prstGeom prst="rect">
            <a:avLst/>
          </a:prstGeom>
          <a:noFill/>
          <a:ln>
            <a:noFill/>
          </a:ln>
        </p:spPr>
      </p:pic>
      <p:pic>
        <p:nvPicPr>
          <p:cNvPr id="632" name="Google Shape;632;p38" descr="Line arrow: Counter-clockwise curve with solid fill"/>
          <p:cNvPicPr preferRelativeResize="0"/>
          <p:nvPr/>
        </p:nvPicPr>
        <p:blipFill rotWithShape="1">
          <a:blip r:embed="rId4">
            <a:alphaModFix/>
          </a:blip>
          <a:srcRect/>
          <a:stretch/>
        </p:blipFill>
        <p:spPr>
          <a:xfrm rot="10800000">
            <a:off x="592970" y="3730802"/>
            <a:ext cx="468961" cy="468961"/>
          </a:xfrm>
          <a:prstGeom prst="rect">
            <a:avLst/>
          </a:prstGeom>
          <a:noFill/>
          <a:ln>
            <a:noFill/>
          </a:ln>
        </p:spPr>
      </p:pic>
      <p:sp>
        <p:nvSpPr>
          <p:cNvPr id="633" name="Google Shape;633;p38"/>
          <p:cNvSpPr txBox="1"/>
          <p:nvPr/>
        </p:nvSpPr>
        <p:spPr>
          <a:xfrm>
            <a:off x="2476102" y="4331966"/>
            <a:ext cx="8566317" cy="23082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Λάβε το ρόλο ενός εκπαιδευτικού σχεδιαστή. Δημιούργησε μια ρουμπρίκα αξιολόγησης από το 1-5, για μαθητές 6</a:t>
            </a:r>
            <a:r>
              <a:rPr lang="en-US" sz="1600" b="0" i="0" u="none" strike="noStrike" cap="none" baseline="30000">
                <a:solidFill>
                  <a:schemeClr val="dk2"/>
                </a:solidFill>
                <a:latin typeface="Roboto"/>
                <a:ea typeface="Roboto"/>
                <a:cs typeface="Roboto"/>
                <a:sym typeface="Roboto"/>
              </a:rPr>
              <a:t>ης</a:t>
            </a:r>
            <a:r>
              <a:rPr lang="en-US" sz="1600" b="0" i="0" u="none" strike="noStrike" cap="none">
                <a:solidFill>
                  <a:schemeClr val="dk2"/>
                </a:solidFill>
                <a:latin typeface="Roboto"/>
                <a:ea typeface="Roboto"/>
                <a:cs typeface="Roboto"/>
                <a:sym typeface="Roboto"/>
              </a:rPr>
              <a:t> Δημοτικού. Διδάσκω Βιολογία και θέλω η ρουμπρίκα να εστιάσει στο μάθημα της </a:t>
            </a:r>
            <a:r>
              <a:rPr lang="en-US" sz="1600" b="1" i="0" u="none" strike="noStrike" cap="none">
                <a:solidFill>
                  <a:schemeClr val="accent2"/>
                </a:solidFill>
                <a:latin typeface="Roboto"/>
                <a:ea typeface="Roboto"/>
                <a:cs typeface="Roboto"/>
                <a:sym typeface="Roboto"/>
              </a:rPr>
              <a:t>Φωτοσύνθεσης</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Το μάθημα περιλαμβάνει</a:t>
            </a:r>
            <a:r>
              <a:rPr lang="en-US" sz="1600" b="1" i="0" u="none" strike="noStrike" cap="none">
                <a:solidFill>
                  <a:schemeClr val="dk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τεστ τελικής αξιολόγησης και την δημιουργία παρουσίασης από τους μαθητές</a:t>
            </a:r>
            <a:r>
              <a:rPr lang="en-US" sz="1600" b="0" i="0" u="none" strike="noStrike" cap="none">
                <a:solidFill>
                  <a:schemeClr val="dk2"/>
                </a:solidFill>
                <a:latin typeface="Roboto"/>
                <a:ea typeface="Roboto"/>
                <a:cs typeface="Roboto"/>
                <a:sym typeface="Roboto"/>
              </a:rPr>
              <a:t>. Η ρουμπρίκα θα πρέπει να περιλαμβάνει όλα τα στοιχεία που σου ανέφερα καθώς και ό,τι άλλο θεωρείς αναγκαίο. Βάλε την απάντηση σου σε πίνακα.</a:t>
            </a:r>
            <a:endParaRPr sz="1400" b="0" i="0" u="none" strike="noStrike" cap="none">
              <a:solidFill>
                <a:srgbClr val="000000"/>
              </a:solidFill>
              <a:latin typeface="Arial"/>
              <a:ea typeface="Arial"/>
              <a:cs typeface="Arial"/>
              <a:sym typeface="Arial"/>
            </a:endParaRPr>
          </a:p>
        </p:txBody>
      </p:sp>
      <p:sp>
        <p:nvSpPr>
          <p:cNvPr id="634" name="Google Shape;634;p38"/>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Ρουμπρίκα Αξιολόγησης</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2"/>
          <p:cNvSpPr/>
          <p:nvPr/>
        </p:nvSpPr>
        <p:spPr>
          <a:xfrm rot="5400000" flipH="1">
            <a:off x="5468512" y="-2271375"/>
            <a:ext cx="1694814"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Roboto"/>
              <a:ea typeface="Roboto"/>
              <a:cs typeface="Roboto"/>
              <a:sym typeface="Roboto"/>
            </a:endParaRPr>
          </a:p>
        </p:txBody>
      </p:sp>
      <p:sp>
        <p:nvSpPr>
          <p:cNvPr id="641" name="Google Shape;641;p42"/>
          <p:cNvSpPr txBox="1"/>
          <p:nvPr/>
        </p:nvSpPr>
        <p:spPr>
          <a:xfrm>
            <a:off x="2040404" y="3116248"/>
            <a:ext cx="9583271" cy="937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Μετέτρεψε αυτή την φωτογραφία σε χρωμοσελίδα για παιδιά </a:t>
            </a:r>
            <a:endParaRPr sz="1200" b="1" i="0" u="none" strike="noStrike" cap="none">
              <a:solidFill>
                <a:srgbClr val="000000"/>
              </a:solidFill>
              <a:latin typeface="Roboto"/>
              <a:ea typeface="Roboto"/>
              <a:cs typeface="Roboto"/>
              <a:sym typeface="Roboto"/>
            </a:endParaRPr>
          </a:p>
        </p:txBody>
      </p:sp>
      <p:grpSp>
        <p:nvGrpSpPr>
          <p:cNvPr id="642" name="Google Shape;642;p42"/>
          <p:cNvGrpSpPr/>
          <p:nvPr/>
        </p:nvGrpSpPr>
        <p:grpSpPr>
          <a:xfrm flipH="1">
            <a:off x="11128077" y="2495295"/>
            <a:ext cx="440645" cy="89304"/>
            <a:chOff x="6287461" y="852418"/>
            <a:chExt cx="744455" cy="150875"/>
          </a:xfrm>
        </p:grpSpPr>
        <p:sp>
          <p:nvSpPr>
            <p:cNvPr id="643" name="Google Shape;643;p42"/>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44" name="Google Shape;644;p42"/>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45" name="Google Shape;645;p42"/>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cxnSp>
        <p:nvCxnSpPr>
          <p:cNvPr id="646" name="Google Shape;646;p42"/>
          <p:cNvCxnSpPr/>
          <p:nvPr/>
        </p:nvCxnSpPr>
        <p:spPr>
          <a:xfrm>
            <a:off x="847717" y="2673998"/>
            <a:ext cx="10945636" cy="0"/>
          </a:xfrm>
          <a:prstGeom prst="straightConnector1">
            <a:avLst/>
          </a:prstGeom>
          <a:noFill/>
          <a:ln w="19050" cap="flat" cmpd="sng">
            <a:solidFill>
              <a:schemeClr val="lt1"/>
            </a:solidFill>
            <a:prstDash val="solid"/>
            <a:miter lim="800000"/>
            <a:headEnd type="none" w="sm" len="sm"/>
            <a:tailEnd type="none" w="sm" len="sm"/>
          </a:ln>
        </p:spPr>
      </p:cxnSp>
      <p:pic>
        <p:nvPicPr>
          <p:cNvPr id="647" name="Google Shape;647;p42" descr="A person with a beard and mustache&#10;&#10;Description automatically generated"/>
          <p:cNvPicPr preferRelativeResize="0"/>
          <p:nvPr/>
        </p:nvPicPr>
        <p:blipFill rotWithShape="1">
          <a:blip r:embed="rId3">
            <a:alphaModFix/>
          </a:blip>
          <a:srcRect/>
          <a:stretch/>
        </p:blipFill>
        <p:spPr>
          <a:xfrm>
            <a:off x="932587" y="2935815"/>
            <a:ext cx="938137" cy="937221"/>
          </a:xfrm>
          <a:prstGeom prst="rect">
            <a:avLst/>
          </a:prstGeom>
          <a:noFill/>
          <a:ln>
            <a:noFill/>
          </a:ln>
        </p:spPr>
      </p:pic>
      <p:sp>
        <p:nvSpPr>
          <p:cNvPr id="648" name="Google Shape;648;p42"/>
          <p:cNvSpPr txBox="1"/>
          <p:nvPr/>
        </p:nvSpPr>
        <p:spPr>
          <a:xfrm>
            <a:off x="176517" y="6214412"/>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24</a:t>
            </a:fld>
            <a:endParaRPr sz="1200" b="0" i="0" u="none" strike="noStrike" cap="none">
              <a:solidFill>
                <a:schemeClr val="lt2"/>
              </a:solidFill>
              <a:latin typeface="Unbounded"/>
              <a:ea typeface="Unbounded"/>
              <a:cs typeface="Unbounded"/>
              <a:sym typeface="Unbounded"/>
            </a:endParaRPr>
          </a:p>
        </p:txBody>
      </p:sp>
      <p:sp>
        <p:nvSpPr>
          <p:cNvPr id="649" name="Google Shape;649;p42"/>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Χρωμοσελίδας</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3"/>
          <p:cNvSpPr txBox="1"/>
          <p:nvPr/>
        </p:nvSpPr>
        <p:spPr>
          <a:xfrm>
            <a:off x="176517" y="6214412"/>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25</a:t>
            </a:fld>
            <a:endParaRPr sz="1200" b="0" i="0" u="none" strike="noStrike" cap="none">
              <a:solidFill>
                <a:schemeClr val="lt2"/>
              </a:solidFill>
              <a:latin typeface="Unbounded"/>
              <a:ea typeface="Unbounded"/>
              <a:cs typeface="Unbounded"/>
              <a:sym typeface="Unbounded"/>
            </a:endParaRPr>
          </a:p>
        </p:txBody>
      </p:sp>
      <p:sp>
        <p:nvSpPr>
          <p:cNvPr id="656" name="Google Shape;656;p43"/>
          <p:cNvSpPr/>
          <p:nvPr/>
        </p:nvSpPr>
        <p:spPr>
          <a:xfrm rot="5400000" flipH="1">
            <a:off x="5248595" y="-926467"/>
            <a:ext cx="1694812"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57" name="Google Shape;657;p43"/>
          <p:cNvSpPr/>
          <p:nvPr/>
        </p:nvSpPr>
        <p:spPr>
          <a:xfrm rot="5400000" flipH="1">
            <a:off x="5248596" y="-2936624"/>
            <a:ext cx="1694814"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58" name="Google Shape;658;p43"/>
          <p:cNvSpPr txBox="1"/>
          <p:nvPr/>
        </p:nvSpPr>
        <p:spPr>
          <a:xfrm>
            <a:off x="1720883" y="2376623"/>
            <a:ext cx="9583271" cy="937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Δημιούργησε ένα Storybook κατάλληλο</a:t>
            </a:r>
            <a:r>
              <a:rPr lang="en-US" sz="1600" b="1" i="0" u="none" strike="noStrike" cap="none">
                <a:solidFill>
                  <a:schemeClr val="accent2"/>
                </a:solidFill>
                <a:latin typeface="Roboto"/>
                <a:ea typeface="Roboto"/>
                <a:cs typeface="Roboto"/>
                <a:sym typeface="Roboto"/>
              </a:rPr>
              <a:t> [ηλικία]. [περιγραφή του θέματος της ιστορίας] [περιγραφή στοιχείων ακροατή/ριου</a:t>
            </a:r>
            <a:r>
              <a:rPr lang="en-US" sz="1600" b="1">
                <a:solidFill>
                  <a:schemeClr val="accent2"/>
                </a:solidFill>
                <a:latin typeface="Roboto"/>
                <a:ea typeface="Roboto"/>
                <a:cs typeface="Roboto"/>
                <a:sym typeface="Roboto"/>
              </a:rPr>
              <a:t>.</a:t>
            </a:r>
            <a:r>
              <a:rPr lang="en-US" sz="1600" b="1" i="0" u="none" strike="noStrike" cap="none">
                <a:solidFill>
                  <a:schemeClr val="accent2"/>
                </a:solidFill>
                <a:latin typeface="Roboto"/>
                <a:ea typeface="Roboto"/>
                <a:cs typeface="Roboto"/>
                <a:sym typeface="Roboto"/>
              </a:rPr>
              <a:t>]</a:t>
            </a:r>
            <a:endParaRPr sz="1400" b="0" i="0" u="none" strike="noStrike" cap="none">
              <a:solidFill>
                <a:schemeClr val="accent2"/>
              </a:solidFill>
              <a:latin typeface="Arial"/>
              <a:ea typeface="Arial"/>
              <a:cs typeface="Arial"/>
              <a:sym typeface="Arial"/>
            </a:endParaRPr>
          </a:p>
        </p:txBody>
      </p:sp>
      <p:sp>
        <p:nvSpPr>
          <p:cNvPr id="659" name="Google Shape;659;p43"/>
          <p:cNvSpPr txBox="1"/>
          <p:nvPr/>
        </p:nvSpPr>
        <p:spPr>
          <a:xfrm>
            <a:off x="1811029" y="4236837"/>
            <a:ext cx="9583271" cy="93722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4"/>
              </a:buClr>
              <a:buSzPts val="2000"/>
              <a:buFont typeface="Arial"/>
              <a:buNone/>
            </a:pPr>
            <a:r>
              <a:rPr lang="en-US" sz="1600" b="0" i="0" u="none" strike="noStrike" cap="none">
                <a:solidFill>
                  <a:srgbClr val="000000"/>
                </a:solidFill>
                <a:latin typeface="Roboto"/>
                <a:ea typeface="Roboto"/>
                <a:cs typeface="Roboto"/>
                <a:sym typeface="Roboto"/>
              </a:rPr>
              <a:t>Δημιούργησε ένα Storybook κατάλληλο για ένα αγόρι 5 ετών. Το αγόρι ονομάζεται Μάνος. Η ιστορία θα πρέπει να τον βοηθάει να κατανοήσει τις εποχές. Το αγαπημένο του χρώμα είναι το μπλε και του αρέσουν τα αυτοκίνητα και οι δεινόσαυροι. </a:t>
            </a:r>
            <a:endParaRPr sz="1200" b="1" i="0" u="none" strike="noStrike" cap="none">
              <a:solidFill>
                <a:srgbClr val="000000"/>
              </a:solidFill>
              <a:latin typeface="Roboto"/>
              <a:ea typeface="Roboto"/>
              <a:cs typeface="Roboto"/>
              <a:sym typeface="Roboto"/>
            </a:endParaRPr>
          </a:p>
        </p:txBody>
      </p:sp>
      <p:grpSp>
        <p:nvGrpSpPr>
          <p:cNvPr id="660" name="Google Shape;660;p43"/>
          <p:cNvGrpSpPr/>
          <p:nvPr/>
        </p:nvGrpSpPr>
        <p:grpSpPr>
          <a:xfrm flipH="1">
            <a:off x="10908161" y="1830046"/>
            <a:ext cx="440645" cy="89304"/>
            <a:chOff x="6287461" y="852418"/>
            <a:chExt cx="744455" cy="150875"/>
          </a:xfrm>
        </p:grpSpPr>
        <p:sp>
          <p:nvSpPr>
            <p:cNvPr id="661" name="Google Shape;661;p43"/>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62" name="Google Shape;662;p43"/>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63" name="Google Shape;663;p43"/>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cxnSp>
        <p:nvCxnSpPr>
          <p:cNvPr id="664" name="Google Shape;664;p43"/>
          <p:cNvCxnSpPr/>
          <p:nvPr/>
        </p:nvCxnSpPr>
        <p:spPr>
          <a:xfrm>
            <a:off x="627801" y="2008749"/>
            <a:ext cx="10945636" cy="0"/>
          </a:xfrm>
          <a:prstGeom prst="straightConnector1">
            <a:avLst/>
          </a:prstGeom>
          <a:noFill/>
          <a:ln w="19050" cap="flat" cmpd="sng">
            <a:solidFill>
              <a:schemeClr val="lt1"/>
            </a:solidFill>
            <a:prstDash val="solid"/>
            <a:miter lim="800000"/>
            <a:headEnd type="none" w="sm" len="sm"/>
            <a:tailEnd type="none" w="sm" len="sm"/>
          </a:ln>
        </p:spPr>
      </p:cxnSp>
      <p:pic>
        <p:nvPicPr>
          <p:cNvPr id="665" name="Google Shape;665;p43" descr="A person with a beard and mustache&#10;&#10;Description automatically generated"/>
          <p:cNvPicPr preferRelativeResize="0"/>
          <p:nvPr/>
        </p:nvPicPr>
        <p:blipFill rotWithShape="1">
          <a:blip r:embed="rId3">
            <a:alphaModFix/>
          </a:blip>
          <a:srcRect/>
          <a:stretch/>
        </p:blipFill>
        <p:spPr>
          <a:xfrm>
            <a:off x="712671" y="2270566"/>
            <a:ext cx="938137" cy="937221"/>
          </a:xfrm>
          <a:prstGeom prst="rect">
            <a:avLst/>
          </a:prstGeom>
          <a:noFill/>
          <a:ln>
            <a:noFill/>
          </a:ln>
        </p:spPr>
      </p:pic>
      <p:cxnSp>
        <p:nvCxnSpPr>
          <p:cNvPr id="666" name="Google Shape;666;p43"/>
          <p:cNvCxnSpPr/>
          <p:nvPr/>
        </p:nvCxnSpPr>
        <p:spPr>
          <a:xfrm>
            <a:off x="636255" y="4020969"/>
            <a:ext cx="10945636" cy="0"/>
          </a:xfrm>
          <a:prstGeom prst="straightConnector1">
            <a:avLst/>
          </a:prstGeom>
          <a:noFill/>
          <a:ln w="19050" cap="flat" cmpd="sng">
            <a:solidFill>
              <a:schemeClr val="lt1"/>
            </a:solidFill>
            <a:prstDash val="solid"/>
            <a:miter lim="800000"/>
            <a:headEnd type="none" w="sm" len="sm"/>
            <a:tailEnd type="none" w="sm" len="sm"/>
          </a:ln>
        </p:spPr>
      </p:cxnSp>
      <p:grpSp>
        <p:nvGrpSpPr>
          <p:cNvPr id="667" name="Google Shape;667;p43"/>
          <p:cNvGrpSpPr/>
          <p:nvPr/>
        </p:nvGrpSpPr>
        <p:grpSpPr>
          <a:xfrm flipH="1">
            <a:off x="10908161" y="3832190"/>
            <a:ext cx="440645" cy="89304"/>
            <a:chOff x="6287461" y="852418"/>
            <a:chExt cx="744455" cy="150875"/>
          </a:xfrm>
        </p:grpSpPr>
        <p:sp>
          <p:nvSpPr>
            <p:cNvPr id="668" name="Google Shape;668;p43"/>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69" name="Google Shape;669;p43"/>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70" name="Google Shape;670;p43"/>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pic>
        <p:nvPicPr>
          <p:cNvPr id="671" name="Google Shape;671;p43" descr="A person with a beard and mustache&#10;&#10;Description automatically generated"/>
          <p:cNvPicPr preferRelativeResize="0"/>
          <p:nvPr/>
        </p:nvPicPr>
        <p:blipFill rotWithShape="1">
          <a:blip r:embed="rId3">
            <a:alphaModFix/>
          </a:blip>
          <a:srcRect/>
          <a:stretch/>
        </p:blipFill>
        <p:spPr>
          <a:xfrm>
            <a:off x="693756" y="4211112"/>
            <a:ext cx="938137" cy="937221"/>
          </a:xfrm>
          <a:prstGeom prst="rect">
            <a:avLst/>
          </a:prstGeom>
          <a:noFill/>
          <a:ln>
            <a:noFill/>
          </a:ln>
        </p:spPr>
      </p:pic>
      <p:pic>
        <p:nvPicPr>
          <p:cNvPr id="672" name="Google Shape;672;p43" descr="Line arrow: Counter-clockwise curve with solid fill"/>
          <p:cNvPicPr preferRelativeResize="0"/>
          <p:nvPr/>
        </p:nvPicPr>
        <p:blipFill rotWithShape="1">
          <a:blip r:embed="rId4">
            <a:alphaModFix/>
          </a:blip>
          <a:srcRect/>
          <a:stretch/>
        </p:blipFill>
        <p:spPr>
          <a:xfrm rot="10800000">
            <a:off x="243710" y="3675162"/>
            <a:ext cx="468961" cy="468961"/>
          </a:xfrm>
          <a:prstGeom prst="rect">
            <a:avLst/>
          </a:prstGeom>
          <a:noFill/>
          <a:ln>
            <a:noFill/>
          </a:ln>
        </p:spPr>
      </p:pic>
      <p:sp>
        <p:nvSpPr>
          <p:cNvPr id="673" name="Google Shape;673;p43"/>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Storybook</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7"/>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26</a:t>
            </a:fld>
            <a:endParaRPr sz="1200" b="0" i="0" u="none" strike="noStrike" cap="none">
              <a:solidFill>
                <a:schemeClr val="lt2"/>
              </a:solidFill>
              <a:latin typeface="Unbounded"/>
              <a:ea typeface="Unbounded"/>
              <a:cs typeface="Unbounded"/>
              <a:sym typeface="Unbounded"/>
            </a:endParaRPr>
          </a:p>
        </p:txBody>
      </p:sp>
      <p:sp>
        <p:nvSpPr>
          <p:cNvPr id="680" name="Google Shape;680;p37"/>
          <p:cNvSpPr/>
          <p:nvPr/>
        </p:nvSpPr>
        <p:spPr>
          <a:xfrm rot="5400000" flipH="1">
            <a:off x="5012298" y="-2218292"/>
            <a:ext cx="2167403"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681" name="Google Shape;681;p37"/>
          <p:cNvCxnSpPr/>
          <p:nvPr/>
        </p:nvCxnSpPr>
        <p:spPr>
          <a:xfrm rot="10800000">
            <a:off x="1019330" y="2153921"/>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682" name="Google Shape;682;p37"/>
          <p:cNvGrpSpPr/>
          <p:nvPr/>
        </p:nvGrpSpPr>
        <p:grpSpPr>
          <a:xfrm>
            <a:off x="10383873" y="1897569"/>
            <a:ext cx="658547" cy="133464"/>
            <a:chOff x="6287461" y="852418"/>
            <a:chExt cx="744455" cy="150875"/>
          </a:xfrm>
        </p:grpSpPr>
        <p:sp>
          <p:nvSpPr>
            <p:cNvPr id="683" name="Google Shape;683;p37"/>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84" name="Google Shape;684;p37"/>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85" name="Google Shape;685;p37"/>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686" name="Google Shape;686;p37"/>
          <p:cNvSpPr txBox="1"/>
          <p:nvPr/>
        </p:nvSpPr>
        <p:spPr>
          <a:xfrm>
            <a:off x="2476943" y="2240553"/>
            <a:ext cx="84321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Είσαι ειδικός </a:t>
            </a:r>
            <a:r>
              <a:rPr lang="en-US" sz="1600" b="1" i="0" u="none" strike="noStrike" cap="none">
                <a:solidFill>
                  <a:schemeClr val="accent2"/>
                </a:solidFill>
                <a:latin typeface="Roboto"/>
                <a:ea typeface="Roboto"/>
                <a:cs typeface="Roboto"/>
                <a:sym typeface="Roboto"/>
              </a:rPr>
              <a:t>[δώσε ρολο ειδικού]. </a:t>
            </a:r>
            <a:r>
              <a:rPr lang="en-US" sz="1600" b="0" i="0" u="none" strike="noStrike" cap="none">
                <a:solidFill>
                  <a:schemeClr val="dk2"/>
                </a:solidFill>
                <a:latin typeface="Roboto"/>
                <a:ea typeface="Roboto"/>
                <a:cs typeface="Roboto"/>
                <a:sym typeface="Roboto"/>
              </a:rPr>
              <a:t>Διδάσκω </a:t>
            </a:r>
            <a:r>
              <a:rPr lang="en-US" sz="1600" b="1" i="0" u="none" strike="noStrike" cap="none">
                <a:solidFill>
                  <a:schemeClr val="accent2"/>
                </a:solidFill>
                <a:latin typeface="Roboto"/>
                <a:ea typeface="Roboto"/>
                <a:cs typeface="Roboto"/>
                <a:sym typeface="Roboto"/>
              </a:rPr>
              <a:t>[περιέγραψε το ρόλο σου].</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Οι μαθητές μου είναι ηλικίας </a:t>
            </a:r>
            <a:r>
              <a:rPr lang="en-US" sz="1600" b="1" i="0" u="none" strike="noStrike" cap="none">
                <a:solidFill>
                  <a:schemeClr val="accent2"/>
                </a:solidFill>
                <a:latin typeface="Roboto"/>
                <a:ea typeface="Roboto"/>
                <a:cs typeface="Roboto"/>
                <a:sym typeface="Roboto"/>
              </a:rPr>
              <a:t>[ηλικία]</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Δώσε μου τρεις ιδέες για παιχνιδοποιημένες δραστηριότητες διάρκειας </a:t>
            </a:r>
            <a:r>
              <a:rPr lang="en-US" sz="1600" b="1" i="0" u="none" strike="noStrike" cap="none">
                <a:solidFill>
                  <a:schemeClr val="accent2"/>
                </a:solidFill>
                <a:latin typeface="Roboto"/>
                <a:ea typeface="Roboto"/>
                <a:cs typeface="Roboto"/>
                <a:sym typeface="Roboto"/>
              </a:rPr>
              <a:t>[αριθμός] </a:t>
            </a:r>
            <a:r>
              <a:rPr lang="en-US" sz="1600" b="0" i="0" u="none" strike="noStrike" cap="none">
                <a:solidFill>
                  <a:schemeClr val="dk2"/>
                </a:solidFill>
                <a:latin typeface="Roboto"/>
                <a:ea typeface="Roboto"/>
                <a:cs typeface="Roboto"/>
                <a:sym typeface="Roboto"/>
              </a:rPr>
              <a:t>λεπτών σχετικές </a:t>
            </a:r>
            <a:r>
              <a:rPr lang="en-US" sz="1600" b="1" i="0" u="none" strike="noStrike" cap="none">
                <a:solidFill>
                  <a:schemeClr val="accent2"/>
                </a:solidFill>
                <a:latin typeface="Roboto"/>
                <a:ea typeface="Roboto"/>
                <a:cs typeface="Roboto"/>
                <a:sym typeface="Roboto"/>
              </a:rPr>
              <a:t>[θέμα]. </a:t>
            </a:r>
            <a:r>
              <a:rPr lang="en-US" sz="1600" b="0" i="0" u="none" strike="noStrike" cap="none">
                <a:solidFill>
                  <a:schemeClr val="dk2"/>
                </a:solidFill>
                <a:latin typeface="Roboto"/>
                <a:ea typeface="Roboto"/>
                <a:cs typeface="Roboto"/>
                <a:sym typeface="Roboto"/>
              </a:rPr>
              <a:t>Ενσωμάτωσε στις δραστηριότητες </a:t>
            </a:r>
            <a:r>
              <a:rPr lang="en-US" sz="1600" b="1" i="0" u="none" strike="noStrike" cap="none">
                <a:solidFill>
                  <a:schemeClr val="accent2"/>
                </a:solidFill>
                <a:latin typeface="Roboto"/>
                <a:ea typeface="Roboto"/>
                <a:cs typeface="Roboto"/>
                <a:sym typeface="Roboto"/>
              </a:rPr>
              <a:t>[εκπαιδευτικό μοντέλο] </a:t>
            </a:r>
            <a:endParaRPr sz="1600" b="0" i="0" u="none" strike="noStrike" cap="none">
              <a:solidFill>
                <a:schemeClr val="accent2"/>
              </a:solidFill>
              <a:latin typeface="Roboto"/>
              <a:ea typeface="Roboto"/>
              <a:cs typeface="Roboto"/>
              <a:sym typeface="Roboto"/>
            </a:endParaRPr>
          </a:p>
        </p:txBody>
      </p:sp>
      <p:pic>
        <p:nvPicPr>
          <p:cNvPr id="687" name="Google Shape;687;p37" descr="A person with a beard and mustache&#10;&#10;Description automatically generated"/>
          <p:cNvPicPr preferRelativeResize="0"/>
          <p:nvPr/>
        </p:nvPicPr>
        <p:blipFill rotWithShape="1">
          <a:blip r:embed="rId3">
            <a:alphaModFix/>
          </a:blip>
          <a:srcRect/>
          <a:stretch/>
        </p:blipFill>
        <p:spPr>
          <a:xfrm>
            <a:off x="1403676" y="2609181"/>
            <a:ext cx="681530" cy="680865"/>
          </a:xfrm>
          <a:prstGeom prst="rect">
            <a:avLst/>
          </a:prstGeom>
          <a:noFill/>
          <a:ln>
            <a:noFill/>
          </a:ln>
        </p:spPr>
      </p:pic>
      <p:sp>
        <p:nvSpPr>
          <p:cNvPr id="688" name="Google Shape;688;p37"/>
          <p:cNvSpPr/>
          <p:nvPr/>
        </p:nvSpPr>
        <p:spPr>
          <a:xfrm rot="5400000" flipH="1">
            <a:off x="4917743" y="257631"/>
            <a:ext cx="2356515"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689" name="Google Shape;689;p37"/>
          <p:cNvCxnSpPr/>
          <p:nvPr/>
        </p:nvCxnSpPr>
        <p:spPr>
          <a:xfrm rot="10800000">
            <a:off x="1019331" y="4535288"/>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690" name="Google Shape;690;p37"/>
          <p:cNvGrpSpPr/>
          <p:nvPr/>
        </p:nvGrpSpPr>
        <p:grpSpPr>
          <a:xfrm>
            <a:off x="10383874" y="4278936"/>
            <a:ext cx="658547" cy="133464"/>
            <a:chOff x="6287461" y="852418"/>
            <a:chExt cx="744455" cy="150875"/>
          </a:xfrm>
        </p:grpSpPr>
        <p:sp>
          <p:nvSpPr>
            <p:cNvPr id="691" name="Google Shape;691;p37"/>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2" name="Google Shape;692;p37"/>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3" name="Google Shape;693;p37"/>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pic>
        <p:nvPicPr>
          <p:cNvPr id="694" name="Google Shape;694;p37" descr="A person with a beard and mustache&#10;&#10;Description automatically generated"/>
          <p:cNvPicPr preferRelativeResize="0"/>
          <p:nvPr/>
        </p:nvPicPr>
        <p:blipFill rotWithShape="1">
          <a:blip r:embed="rId3">
            <a:alphaModFix/>
          </a:blip>
          <a:srcRect/>
          <a:stretch/>
        </p:blipFill>
        <p:spPr>
          <a:xfrm>
            <a:off x="1403677" y="5041712"/>
            <a:ext cx="681530" cy="680865"/>
          </a:xfrm>
          <a:prstGeom prst="rect">
            <a:avLst/>
          </a:prstGeom>
          <a:noFill/>
          <a:ln>
            <a:noFill/>
          </a:ln>
        </p:spPr>
      </p:pic>
      <p:pic>
        <p:nvPicPr>
          <p:cNvPr id="695" name="Google Shape;695;p37" descr="Line arrow: Counter-clockwise curve with solid fill"/>
          <p:cNvPicPr preferRelativeResize="0"/>
          <p:nvPr/>
        </p:nvPicPr>
        <p:blipFill rotWithShape="1">
          <a:blip r:embed="rId4">
            <a:alphaModFix/>
          </a:blip>
          <a:srcRect/>
          <a:stretch/>
        </p:blipFill>
        <p:spPr>
          <a:xfrm rot="10800000">
            <a:off x="592971" y="3853690"/>
            <a:ext cx="468961" cy="468961"/>
          </a:xfrm>
          <a:prstGeom prst="rect">
            <a:avLst/>
          </a:prstGeom>
          <a:noFill/>
          <a:ln>
            <a:noFill/>
          </a:ln>
        </p:spPr>
      </p:pic>
      <p:sp>
        <p:nvSpPr>
          <p:cNvPr id="696" name="Google Shape;696;p37"/>
          <p:cNvSpPr txBox="1"/>
          <p:nvPr/>
        </p:nvSpPr>
        <p:spPr>
          <a:xfrm>
            <a:off x="2476104" y="4646240"/>
            <a:ext cx="830567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0" i="0" u="none" strike="noStrike" cap="none">
                <a:solidFill>
                  <a:schemeClr val="dk2"/>
                </a:solidFill>
                <a:latin typeface="Roboto"/>
                <a:ea typeface="Roboto"/>
                <a:cs typeface="Roboto"/>
                <a:sym typeface="Roboto"/>
              </a:rPr>
              <a:t>Είσαι ειδικός σε θέματα συμπεριληπτικής εκπαίδευσης. Διδάσκω </a:t>
            </a:r>
            <a:r>
              <a:rPr lang="en-US" sz="1600" b="1" i="0" u="none" strike="noStrike" cap="none">
                <a:solidFill>
                  <a:schemeClr val="accent2"/>
                </a:solidFill>
                <a:latin typeface="Roboto"/>
                <a:ea typeface="Roboto"/>
                <a:cs typeface="Roboto"/>
                <a:sym typeface="Roboto"/>
              </a:rPr>
              <a:t>σε</a:t>
            </a:r>
            <a:r>
              <a:rPr lang="en-US" sz="1600" b="0" i="0" u="none" strike="noStrike" cap="none">
                <a:solidFill>
                  <a:schemeClr val="accent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νηπιαγωγείο</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Οι μαθητές μου είναι ηλικίας </a:t>
            </a:r>
            <a:r>
              <a:rPr lang="en-US" sz="1600" b="1" i="0" u="none" strike="noStrike" cap="none">
                <a:solidFill>
                  <a:schemeClr val="accent2"/>
                </a:solidFill>
                <a:latin typeface="Roboto"/>
                <a:ea typeface="Roboto"/>
                <a:cs typeface="Roboto"/>
                <a:sym typeface="Roboto"/>
              </a:rPr>
              <a:t>4-5 ετών</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Δώσε μου τρεις ιδέες για παιχνιδοποιημένες δραστηριότητες διάρκειας </a:t>
            </a:r>
            <a:r>
              <a:rPr lang="en-US" sz="1600" b="1" i="0" u="none" strike="noStrike" cap="none">
                <a:solidFill>
                  <a:schemeClr val="accent2"/>
                </a:solidFill>
                <a:latin typeface="Roboto"/>
                <a:ea typeface="Roboto"/>
                <a:cs typeface="Roboto"/>
                <a:sym typeface="Roboto"/>
              </a:rPr>
              <a:t>50 λεπτών</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σχετικές </a:t>
            </a:r>
            <a:r>
              <a:rPr lang="en-US" sz="1600" b="1" i="0" u="none" strike="noStrike" cap="none">
                <a:solidFill>
                  <a:schemeClr val="accent2"/>
                </a:solidFill>
                <a:latin typeface="Roboto"/>
                <a:ea typeface="Roboto"/>
                <a:cs typeface="Roboto"/>
                <a:sym typeface="Roboto"/>
              </a:rPr>
              <a:t>με τις 4 εποχές. </a:t>
            </a:r>
            <a:r>
              <a:rPr lang="en-US" sz="1600" b="0" i="0" u="none" strike="noStrike" cap="none">
                <a:solidFill>
                  <a:schemeClr val="dk2"/>
                </a:solidFill>
                <a:latin typeface="Roboto"/>
                <a:ea typeface="Roboto"/>
                <a:cs typeface="Roboto"/>
                <a:sym typeface="Roboto"/>
              </a:rPr>
              <a:t>Ενσωμάτωσε στις δραστηριότητες </a:t>
            </a:r>
            <a:r>
              <a:rPr lang="en-US" sz="1600" b="1" i="0" u="none" strike="noStrike" cap="none">
                <a:solidFill>
                  <a:schemeClr val="accent2"/>
                </a:solidFill>
                <a:latin typeface="Roboto"/>
                <a:ea typeface="Roboto"/>
                <a:cs typeface="Roboto"/>
                <a:sym typeface="Roboto"/>
              </a:rPr>
              <a:t>τη</a:t>
            </a:r>
            <a:r>
              <a:rPr lang="en-US" sz="1600" b="0" i="0" u="none" strike="noStrike" cap="none">
                <a:solidFill>
                  <a:schemeClr val="accent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συνεργατική και ανακαλυπτική μάθηση</a:t>
            </a:r>
            <a:r>
              <a:rPr lang="en-US" sz="1600" b="0" i="0" u="none" strike="noStrike" cap="none">
                <a:solidFill>
                  <a:schemeClr val="accent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 </a:t>
            </a:r>
            <a:endParaRPr sz="1600" b="0" i="0" u="none" strike="noStrike" cap="none">
              <a:solidFill>
                <a:schemeClr val="accent2"/>
              </a:solidFill>
              <a:latin typeface="Roboto"/>
              <a:ea typeface="Roboto"/>
              <a:cs typeface="Roboto"/>
              <a:sym typeface="Roboto"/>
            </a:endParaRPr>
          </a:p>
        </p:txBody>
      </p:sp>
      <p:sp>
        <p:nvSpPr>
          <p:cNvPr id="697" name="Google Shape;697;p37"/>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Παιχνιδοποιημένες Δραστηριότητες</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9"/>
          <p:cNvSpPr txBox="1"/>
          <p:nvPr/>
        </p:nvSpPr>
        <p:spPr>
          <a:xfrm>
            <a:off x="176517" y="6214412"/>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27</a:t>
            </a:fld>
            <a:endParaRPr sz="1200" b="0" i="0" u="none" strike="noStrike" cap="none">
              <a:solidFill>
                <a:schemeClr val="lt2"/>
              </a:solidFill>
              <a:latin typeface="Unbounded"/>
              <a:ea typeface="Unbounded"/>
              <a:cs typeface="Unbounded"/>
              <a:sym typeface="Unbounded"/>
            </a:endParaRPr>
          </a:p>
        </p:txBody>
      </p:sp>
      <p:sp>
        <p:nvSpPr>
          <p:cNvPr id="704" name="Google Shape;704;p39"/>
          <p:cNvSpPr/>
          <p:nvPr/>
        </p:nvSpPr>
        <p:spPr>
          <a:xfrm rot="5400000" flipH="1">
            <a:off x="4870469" y="-2571399"/>
            <a:ext cx="2451062"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705" name="Google Shape;705;p39"/>
          <p:cNvCxnSpPr/>
          <p:nvPr/>
        </p:nvCxnSpPr>
        <p:spPr>
          <a:xfrm rot="10800000">
            <a:off x="1019330" y="1658984"/>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706" name="Google Shape;706;p39"/>
          <p:cNvGrpSpPr/>
          <p:nvPr/>
        </p:nvGrpSpPr>
        <p:grpSpPr>
          <a:xfrm>
            <a:off x="10383873" y="1402632"/>
            <a:ext cx="658547" cy="133464"/>
            <a:chOff x="6287461" y="852418"/>
            <a:chExt cx="744455" cy="150875"/>
          </a:xfrm>
        </p:grpSpPr>
        <p:sp>
          <p:nvSpPr>
            <p:cNvPr id="707" name="Google Shape;707;p39"/>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8" name="Google Shape;708;p39"/>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9" name="Google Shape;709;p39"/>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710" name="Google Shape;710;p39"/>
          <p:cNvSpPr txBox="1"/>
          <p:nvPr/>
        </p:nvSpPr>
        <p:spPr>
          <a:xfrm>
            <a:off x="2437795" y="1832847"/>
            <a:ext cx="860462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Λάβε το ρόλο ενός δασκάλου. Διδάσκω μαθητές</a:t>
            </a:r>
            <a:r>
              <a:rPr lang="en-US" sz="1600" b="0" i="0" u="none" strike="noStrike" cap="none">
                <a:solidFill>
                  <a:schemeClr val="accent2"/>
                </a:solidFill>
                <a:latin typeface="Roboto"/>
                <a:ea typeface="Roboto"/>
                <a:cs typeface="Roboto"/>
                <a:sym typeface="Roboto"/>
              </a:rPr>
              <a:t> </a:t>
            </a:r>
            <a:r>
              <a:rPr lang="en-US" sz="1600" b="1" i="0" u="none" strike="noStrike" cap="none">
                <a:solidFill>
                  <a:schemeClr val="accent2"/>
                </a:solidFill>
                <a:latin typeface="Roboto"/>
                <a:ea typeface="Roboto"/>
                <a:cs typeface="Roboto"/>
                <a:sym typeface="Roboto"/>
              </a:rPr>
              <a:t>[ηλικίας] </a:t>
            </a:r>
            <a:r>
              <a:rPr lang="en-US" sz="1600" b="0" i="0" u="none" strike="noStrike" cap="none">
                <a:solidFill>
                  <a:schemeClr val="dk2"/>
                </a:solidFill>
                <a:latin typeface="Roboto"/>
                <a:ea typeface="Roboto"/>
                <a:cs typeface="Roboto"/>
                <a:sym typeface="Roboto"/>
              </a:rPr>
              <a:t>ετών το μάθημα </a:t>
            </a:r>
            <a:r>
              <a:rPr lang="en-US" sz="1600" b="1" i="0" u="none" strike="noStrike" cap="none">
                <a:solidFill>
                  <a:schemeClr val="accent2"/>
                </a:solidFill>
                <a:latin typeface="Roboto"/>
                <a:ea typeface="Roboto"/>
                <a:cs typeface="Roboto"/>
                <a:sym typeface="Roboto"/>
              </a:rPr>
              <a:t>[μάθημα]. </a:t>
            </a:r>
            <a:r>
              <a:rPr lang="en-US" sz="1600" b="0" i="0" u="none" strike="noStrike" cap="none">
                <a:solidFill>
                  <a:schemeClr val="dk2"/>
                </a:solidFill>
                <a:latin typeface="Roboto"/>
                <a:ea typeface="Roboto"/>
                <a:cs typeface="Roboto"/>
                <a:sym typeface="Roboto"/>
              </a:rPr>
              <a:t>Θα σου δώσω την εργασία ενός μαθητή. Με βάση την εργασία, εντόπισε μου τα </a:t>
            </a:r>
            <a:r>
              <a:rPr lang="en-US" sz="1600" b="1" i="0" u="none" strike="noStrike" cap="none">
                <a:solidFill>
                  <a:schemeClr val="accent2"/>
                </a:solidFill>
                <a:latin typeface="Roboto"/>
                <a:ea typeface="Roboto"/>
                <a:cs typeface="Roboto"/>
                <a:sym typeface="Roboto"/>
              </a:rPr>
              <a:t>[είδη λαθών που εστιάζεις] </a:t>
            </a:r>
            <a:r>
              <a:rPr lang="en-US" sz="1600" b="0" i="0" u="none" strike="noStrike" cap="none">
                <a:solidFill>
                  <a:schemeClr val="dk2"/>
                </a:solidFill>
                <a:latin typeface="Roboto"/>
                <a:ea typeface="Roboto"/>
                <a:cs typeface="Roboto"/>
                <a:sym typeface="Roboto"/>
              </a:rPr>
              <a:t>λάθη που έκανε, βάλε τα σε ένα πίνακα και πες μου τι συμβουλές πρέπει να δώσω στον μαθητή έτσι ώστε να βελτιωθεί. Η εργασία είναι αυτή: </a:t>
            </a:r>
            <a:r>
              <a:rPr lang="en-US" sz="1600" b="1" i="0" u="none" strike="noStrike" cap="none">
                <a:solidFill>
                  <a:schemeClr val="accent2"/>
                </a:solidFill>
                <a:latin typeface="Roboto"/>
                <a:ea typeface="Roboto"/>
                <a:cs typeface="Roboto"/>
                <a:sym typeface="Roboto"/>
              </a:rPr>
              <a:t>“[εργασία]”.</a:t>
            </a:r>
            <a:endParaRPr sz="1400" b="0" i="0" u="none" strike="noStrike" cap="none">
              <a:solidFill>
                <a:schemeClr val="accent2"/>
              </a:solidFill>
              <a:latin typeface="Arial"/>
              <a:ea typeface="Arial"/>
              <a:cs typeface="Arial"/>
              <a:sym typeface="Arial"/>
            </a:endParaRPr>
          </a:p>
        </p:txBody>
      </p:sp>
      <p:pic>
        <p:nvPicPr>
          <p:cNvPr id="711" name="Google Shape;711;p39" descr="A person with a beard and mustache&#10;&#10;Description automatically generated"/>
          <p:cNvPicPr preferRelativeResize="0"/>
          <p:nvPr/>
        </p:nvPicPr>
        <p:blipFill rotWithShape="1">
          <a:blip r:embed="rId3">
            <a:alphaModFix/>
          </a:blip>
          <a:srcRect/>
          <a:stretch/>
        </p:blipFill>
        <p:spPr>
          <a:xfrm>
            <a:off x="1196796" y="1781873"/>
            <a:ext cx="938137" cy="937221"/>
          </a:xfrm>
          <a:prstGeom prst="rect">
            <a:avLst/>
          </a:prstGeom>
          <a:noFill/>
          <a:ln>
            <a:noFill/>
          </a:ln>
        </p:spPr>
      </p:pic>
      <p:sp>
        <p:nvSpPr>
          <p:cNvPr id="712" name="Google Shape;712;p39"/>
          <p:cNvSpPr/>
          <p:nvPr/>
        </p:nvSpPr>
        <p:spPr>
          <a:xfrm rot="5400000" flipH="1">
            <a:off x="4683578" y="177521"/>
            <a:ext cx="2824844" cy="10153340"/>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713" name="Google Shape;713;p39"/>
          <p:cNvCxnSpPr/>
          <p:nvPr/>
        </p:nvCxnSpPr>
        <p:spPr>
          <a:xfrm rot="10800000">
            <a:off x="1019330" y="4221014"/>
            <a:ext cx="10153340" cy="0"/>
          </a:xfrm>
          <a:prstGeom prst="straightConnector1">
            <a:avLst/>
          </a:prstGeom>
          <a:noFill/>
          <a:ln w="9525" cap="flat" cmpd="sng">
            <a:solidFill>
              <a:schemeClr val="dk2"/>
            </a:solidFill>
            <a:prstDash val="solid"/>
            <a:miter lim="800000"/>
            <a:headEnd type="none" w="sm" len="sm"/>
            <a:tailEnd type="none" w="sm" len="sm"/>
          </a:ln>
        </p:spPr>
      </p:cxnSp>
      <p:grpSp>
        <p:nvGrpSpPr>
          <p:cNvPr id="714" name="Google Shape;714;p39"/>
          <p:cNvGrpSpPr/>
          <p:nvPr/>
        </p:nvGrpSpPr>
        <p:grpSpPr>
          <a:xfrm>
            <a:off x="10383873" y="3964662"/>
            <a:ext cx="658547" cy="133464"/>
            <a:chOff x="6287461" y="852418"/>
            <a:chExt cx="744455" cy="150875"/>
          </a:xfrm>
        </p:grpSpPr>
        <p:sp>
          <p:nvSpPr>
            <p:cNvPr id="715" name="Google Shape;715;p39"/>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16" name="Google Shape;716;p39"/>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17" name="Google Shape;717;p39"/>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pic>
        <p:nvPicPr>
          <p:cNvPr id="718" name="Google Shape;718;p39" descr="A person with a beard and mustache&#10;&#10;Description automatically generated"/>
          <p:cNvPicPr preferRelativeResize="0"/>
          <p:nvPr/>
        </p:nvPicPr>
        <p:blipFill rotWithShape="1">
          <a:blip r:embed="rId3">
            <a:alphaModFix/>
          </a:blip>
          <a:srcRect/>
          <a:stretch/>
        </p:blipFill>
        <p:spPr>
          <a:xfrm>
            <a:off x="1196796" y="4395067"/>
            <a:ext cx="938137" cy="937221"/>
          </a:xfrm>
          <a:prstGeom prst="rect">
            <a:avLst/>
          </a:prstGeom>
          <a:noFill/>
          <a:ln>
            <a:noFill/>
          </a:ln>
        </p:spPr>
      </p:pic>
      <p:pic>
        <p:nvPicPr>
          <p:cNvPr id="719" name="Google Shape;719;p39" descr="Line arrow: Counter-clockwise curve with solid fill"/>
          <p:cNvPicPr preferRelativeResize="0"/>
          <p:nvPr/>
        </p:nvPicPr>
        <p:blipFill rotWithShape="1">
          <a:blip r:embed="rId4">
            <a:alphaModFix/>
          </a:blip>
          <a:srcRect/>
          <a:stretch/>
        </p:blipFill>
        <p:spPr>
          <a:xfrm rot="10800000">
            <a:off x="592970" y="3730802"/>
            <a:ext cx="468961" cy="468961"/>
          </a:xfrm>
          <a:prstGeom prst="rect">
            <a:avLst/>
          </a:prstGeom>
          <a:noFill/>
          <a:ln>
            <a:noFill/>
          </a:ln>
        </p:spPr>
      </p:pic>
      <p:sp>
        <p:nvSpPr>
          <p:cNvPr id="720" name="Google Shape;720;p39"/>
          <p:cNvSpPr txBox="1"/>
          <p:nvPr/>
        </p:nvSpPr>
        <p:spPr>
          <a:xfrm>
            <a:off x="2476102" y="4331966"/>
            <a:ext cx="8566317"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Λάβε το ρόλο ενός δασκάλου. Διδάσκω μαθητές </a:t>
            </a:r>
            <a:r>
              <a:rPr lang="en-US" sz="1600" b="1" i="0" u="none" strike="noStrike" cap="none">
                <a:solidFill>
                  <a:schemeClr val="accent2"/>
                </a:solidFill>
                <a:latin typeface="Roboto"/>
                <a:ea typeface="Roboto"/>
                <a:cs typeface="Roboto"/>
                <a:sym typeface="Roboto"/>
              </a:rPr>
              <a:t>Β2 επιπέδου </a:t>
            </a:r>
            <a:r>
              <a:rPr lang="en-US" sz="1600" b="0" i="0" u="none" strike="noStrike" cap="none">
                <a:solidFill>
                  <a:schemeClr val="dk2"/>
                </a:solidFill>
                <a:latin typeface="Roboto"/>
                <a:ea typeface="Roboto"/>
                <a:cs typeface="Roboto"/>
                <a:sym typeface="Roboto"/>
              </a:rPr>
              <a:t>το μάθημα των </a:t>
            </a:r>
            <a:r>
              <a:rPr lang="en-US" sz="1600" b="1" i="0" u="none" strike="noStrike" cap="none">
                <a:solidFill>
                  <a:schemeClr val="accent2"/>
                </a:solidFill>
                <a:latin typeface="Roboto"/>
                <a:ea typeface="Roboto"/>
                <a:cs typeface="Roboto"/>
                <a:sym typeface="Roboto"/>
              </a:rPr>
              <a:t>Αγγλικών</a:t>
            </a:r>
            <a:r>
              <a:rPr lang="en-US" sz="1600" b="0" i="0" u="none" strike="noStrike" cap="none">
                <a:solidFill>
                  <a:schemeClr val="accent2"/>
                </a:solidFill>
                <a:latin typeface="Roboto"/>
                <a:ea typeface="Roboto"/>
                <a:cs typeface="Roboto"/>
                <a:sym typeface="Roboto"/>
              </a:rPr>
              <a:t>. </a:t>
            </a:r>
            <a:r>
              <a:rPr lang="en-US" sz="1600" b="0" i="0" u="none" strike="noStrike" cap="none">
                <a:solidFill>
                  <a:schemeClr val="dk2"/>
                </a:solidFill>
                <a:latin typeface="Roboto"/>
                <a:ea typeface="Roboto"/>
                <a:cs typeface="Roboto"/>
                <a:sym typeface="Roboto"/>
              </a:rPr>
              <a:t>Θα σου δώσω την εργασία ενός μαθητή. Με βάση την εργασία, εντόπισε μου τα </a:t>
            </a:r>
            <a:r>
              <a:rPr lang="en-US" sz="1600" b="1" i="0" u="none" strike="noStrike" cap="none">
                <a:solidFill>
                  <a:schemeClr val="accent2"/>
                </a:solidFill>
                <a:latin typeface="Roboto"/>
                <a:ea typeface="Roboto"/>
                <a:cs typeface="Roboto"/>
                <a:sym typeface="Roboto"/>
              </a:rPr>
              <a:t>γραμματικά, τα συντακτικά λάθη και τα νοηματικά λάθη </a:t>
            </a:r>
            <a:r>
              <a:rPr lang="en-US" sz="1600" b="0" i="0" u="none" strike="noStrike" cap="none">
                <a:solidFill>
                  <a:schemeClr val="dk2"/>
                </a:solidFill>
                <a:latin typeface="Roboto"/>
                <a:ea typeface="Roboto"/>
                <a:cs typeface="Roboto"/>
                <a:sym typeface="Roboto"/>
              </a:rPr>
              <a:t>που έκανε, βάλε τα σε ένα πίνακα και πες μου τι συμβουλές πρέπει να δώσω στον μαθητή έτσι ώστε να βελτιωθεί. Η εργασία είναι αυτή: "[εργασία]”.</a:t>
            </a:r>
            <a:endParaRPr sz="1400" b="0" i="0" u="none" strike="noStrike" cap="none">
              <a:solidFill>
                <a:srgbClr val="000000"/>
              </a:solidFill>
              <a:latin typeface="Arial"/>
              <a:ea typeface="Arial"/>
              <a:cs typeface="Arial"/>
              <a:sym typeface="Arial"/>
            </a:endParaRPr>
          </a:p>
        </p:txBody>
      </p:sp>
      <p:sp>
        <p:nvSpPr>
          <p:cNvPr id="721" name="Google Shape;721;p39"/>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Παροχή Ανατροφοδότησης</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0"/>
          <p:cNvSpPr txBox="1"/>
          <p:nvPr/>
        </p:nvSpPr>
        <p:spPr>
          <a:xfrm>
            <a:off x="176517" y="6214412"/>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28</a:t>
            </a:fld>
            <a:endParaRPr sz="1200" b="0" i="0" u="none" strike="noStrike" cap="none">
              <a:solidFill>
                <a:schemeClr val="lt2"/>
              </a:solidFill>
              <a:latin typeface="Unbounded"/>
              <a:ea typeface="Unbounded"/>
              <a:cs typeface="Unbounded"/>
              <a:sym typeface="Unbounded"/>
            </a:endParaRPr>
          </a:p>
        </p:txBody>
      </p:sp>
      <p:sp>
        <p:nvSpPr>
          <p:cNvPr id="728" name="Google Shape;728;p40"/>
          <p:cNvSpPr/>
          <p:nvPr/>
        </p:nvSpPr>
        <p:spPr>
          <a:xfrm rot="5400000" flipH="1">
            <a:off x="4912375" y="146601"/>
            <a:ext cx="2367300" cy="10954800"/>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29" name="Google Shape;729;p40"/>
          <p:cNvSpPr/>
          <p:nvPr/>
        </p:nvSpPr>
        <p:spPr>
          <a:xfrm rot="5400000" flipH="1">
            <a:off x="5376601" y="-1808500"/>
            <a:ext cx="1438792"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0" name="Google Shape;730;p40"/>
          <p:cNvSpPr/>
          <p:nvPr/>
        </p:nvSpPr>
        <p:spPr>
          <a:xfrm rot="5400000" flipH="1">
            <a:off x="5248593" y="-3417267"/>
            <a:ext cx="1694814" cy="10954872"/>
          </a:xfrm>
          <a:prstGeom prst="round2SameRect">
            <a:avLst>
              <a:gd name="adj1" fmla="val 4474"/>
              <a:gd name="adj2" fmla="val 0"/>
            </a:avLst>
          </a:prstGeom>
          <a:solidFill>
            <a:schemeClr val="lt2"/>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1" name="Google Shape;731;p40"/>
          <p:cNvSpPr txBox="1"/>
          <p:nvPr/>
        </p:nvSpPr>
        <p:spPr>
          <a:xfrm>
            <a:off x="1800299" y="1661380"/>
            <a:ext cx="9583271" cy="93722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000000"/>
                </a:solidFill>
                <a:latin typeface="Roboto"/>
                <a:ea typeface="Roboto"/>
                <a:cs typeface="Roboto"/>
                <a:sym typeface="Roboto"/>
              </a:rPr>
              <a:t>Λάβε το ρόλο ενός εκπαιδευτικού σχεδιαστή. Σχεδιάζω ένα μάθημα </a:t>
            </a:r>
            <a:r>
              <a:rPr lang="en-US" sz="1600" b="1" i="0" u="none" strike="noStrike" cap="none">
                <a:solidFill>
                  <a:srgbClr val="000000"/>
                </a:solidFill>
                <a:latin typeface="Roboto"/>
                <a:ea typeface="Roboto"/>
                <a:cs typeface="Roboto"/>
                <a:sym typeface="Roboto"/>
              </a:rPr>
              <a:t>[μάθημα] </a:t>
            </a:r>
            <a:r>
              <a:rPr lang="en-US" sz="1600" b="0" i="0" u="none" strike="noStrike" cap="none">
                <a:solidFill>
                  <a:srgbClr val="000000"/>
                </a:solidFill>
                <a:latin typeface="Roboto"/>
                <a:ea typeface="Roboto"/>
                <a:cs typeface="Roboto"/>
                <a:sym typeface="Roboto"/>
              </a:rPr>
              <a:t>για </a:t>
            </a:r>
            <a:r>
              <a:rPr lang="en-US" sz="1600" b="1" i="0" u="none" strike="noStrike" cap="none">
                <a:solidFill>
                  <a:srgbClr val="000000"/>
                </a:solidFill>
                <a:latin typeface="Roboto"/>
                <a:ea typeface="Roboto"/>
                <a:cs typeface="Roboto"/>
                <a:sym typeface="Roboto"/>
              </a:rPr>
              <a:t>[συγκεκριμένη μαθησιακή ενότητα] </a:t>
            </a:r>
            <a:r>
              <a:rPr lang="en-US" sz="1600" b="0" i="0" u="none" strike="noStrike" cap="none">
                <a:solidFill>
                  <a:srgbClr val="000000"/>
                </a:solidFill>
                <a:latin typeface="Roboto"/>
                <a:ea typeface="Roboto"/>
                <a:cs typeface="Roboto"/>
                <a:sym typeface="Roboto"/>
              </a:rPr>
              <a:t>για μαθητές </a:t>
            </a:r>
            <a:r>
              <a:rPr lang="en-US" sz="1600" b="1" i="0" u="none" strike="noStrike" cap="none">
                <a:solidFill>
                  <a:srgbClr val="000000"/>
                </a:solidFill>
                <a:latin typeface="Roboto"/>
                <a:ea typeface="Roboto"/>
                <a:cs typeface="Roboto"/>
                <a:sym typeface="Roboto"/>
              </a:rPr>
              <a:t>[ηλικία] </a:t>
            </a:r>
            <a:r>
              <a:rPr lang="en-US" sz="1600" b="0" i="0" u="none" strike="noStrike" cap="none">
                <a:solidFill>
                  <a:srgbClr val="000000"/>
                </a:solidFill>
                <a:latin typeface="Roboto"/>
                <a:ea typeface="Roboto"/>
                <a:cs typeface="Roboto"/>
                <a:sym typeface="Roboto"/>
              </a:rPr>
              <a:t>ετών. Θέλω να δημιουργήσεις μια λίστα από </a:t>
            </a:r>
            <a:r>
              <a:rPr lang="en-US" sz="1600" b="1" i="0" u="none" strike="noStrike" cap="none">
                <a:solidFill>
                  <a:srgbClr val="000000"/>
                </a:solidFill>
                <a:latin typeface="Roboto"/>
                <a:ea typeface="Roboto"/>
                <a:cs typeface="Roboto"/>
                <a:sym typeface="Roboto"/>
              </a:rPr>
              <a:t>[αριθμός] </a:t>
            </a:r>
            <a:r>
              <a:rPr lang="en-US" sz="1600" b="0" i="0" u="none" strike="noStrike" cap="none">
                <a:solidFill>
                  <a:srgbClr val="000000"/>
                </a:solidFill>
                <a:latin typeface="Roboto"/>
                <a:ea typeface="Roboto"/>
                <a:cs typeface="Roboto"/>
                <a:sym typeface="Roboto"/>
              </a:rPr>
              <a:t>ερωτήσεις πολλαπλής επιλογής. Οι στόχοι του μαθήματος είναι </a:t>
            </a:r>
            <a:r>
              <a:rPr lang="en-US" sz="1600" b="1" i="0" u="none" strike="noStrike" cap="none">
                <a:solidFill>
                  <a:srgbClr val="000000"/>
                </a:solidFill>
                <a:latin typeface="Roboto"/>
                <a:ea typeface="Roboto"/>
                <a:cs typeface="Roboto"/>
                <a:sym typeface="Roboto"/>
              </a:rPr>
              <a:t>[Μαθησιακός Στόχος 1], [Μαθησιακός Στόχος 2]</a:t>
            </a:r>
            <a:r>
              <a:rPr lang="en-US" sz="1600" b="0" i="0" u="none" strike="noStrike" cap="none">
                <a:solidFill>
                  <a:srgbClr val="000000"/>
                </a:solidFill>
                <a:latin typeface="Roboto"/>
                <a:ea typeface="Roboto"/>
                <a:cs typeface="Roboto"/>
                <a:sym typeface="Roboto"/>
              </a:rPr>
              <a:t>. Μην παράγεις ακόμα τις ερωτήσεις. Απάντησε "OK", τίποτα άλλο.</a:t>
            </a:r>
            <a:endParaRPr sz="1200" b="1" i="0" u="none" strike="noStrike" cap="none">
              <a:solidFill>
                <a:srgbClr val="000000"/>
              </a:solidFill>
              <a:latin typeface="Roboto"/>
              <a:ea typeface="Roboto"/>
              <a:cs typeface="Roboto"/>
              <a:sym typeface="Roboto"/>
            </a:endParaRPr>
          </a:p>
        </p:txBody>
      </p:sp>
      <p:sp>
        <p:nvSpPr>
          <p:cNvPr id="732" name="Google Shape;732;p40"/>
          <p:cNvSpPr txBox="1"/>
          <p:nvPr/>
        </p:nvSpPr>
        <p:spPr>
          <a:xfrm>
            <a:off x="1800298" y="3417846"/>
            <a:ext cx="9583271" cy="937220"/>
          </a:xfrm>
          <a:prstGeom prst="rect">
            <a:avLst/>
          </a:prstGeom>
          <a:noFill/>
          <a:ln>
            <a:noFill/>
          </a:ln>
        </p:spPr>
        <p:txBody>
          <a:bodyPr spcFirstLastPara="1" wrap="square" lIns="0" tIns="0" rIns="0" bIns="0" anchor="t" anchorCtr="0">
            <a:noAutofit/>
          </a:bodyPr>
          <a:lstStyle/>
          <a:p>
            <a:pPr marL="0" marR="0" lvl="0" indent="0" algn="l" rtl="0">
              <a:lnSpc>
                <a:spcPct val="137500"/>
              </a:lnSpc>
              <a:spcBef>
                <a:spcPts val="0"/>
              </a:spcBef>
              <a:spcAft>
                <a:spcPts val="0"/>
              </a:spcAft>
              <a:buClr>
                <a:schemeClr val="accent4"/>
              </a:buClr>
              <a:buSzPts val="2000"/>
              <a:buFont typeface="Arial"/>
              <a:buNone/>
            </a:pPr>
            <a:r>
              <a:rPr lang="en-US" sz="1600" b="0" i="0" u="none" strike="noStrike" cap="none">
                <a:solidFill>
                  <a:srgbClr val="000000"/>
                </a:solidFill>
                <a:latin typeface="Roboto"/>
                <a:ea typeface="Roboto"/>
                <a:cs typeface="Roboto"/>
                <a:sym typeface="Roboto"/>
              </a:rPr>
              <a:t>Τώρα θα σου δώσω οδηγίες για τις ερωτήσεις. Οι ερωτήσεις πρέπει να είναι εναρμονισμένες με τους Μαθησιακούς στόχους και να επικεντρώνονται στην εφαρμογή δεξιοτήτων και όχι στην απομνημόνευση γνώσεων. Απάντησε "OK", τίποτα άλλο</a:t>
            </a:r>
            <a:endParaRPr sz="1200" b="1" i="0" u="none" strike="noStrike" cap="none">
              <a:solidFill>
                <a:srgbClr val="000000"/>
              </a:solidFill>
              <a:latin typeface="Roboto"/>
              <a:ea typeface="Roboto"/>
              <a:cs typeface="Roboto"/>
              <a:sym typeface="Roboto"/>
            </a:endParaRPr>
          </a:p>
        </p:txBody>
      </p:sp>
      <p:sp>
        <p:nvSpPr>
          <p:cNvPr id="733" name="Google Shape;733;p40"/>
          <p:cNvSpPr txBox="1"/>
          <p:nvPr/>
        </p:nvSpPr>
        <p:spPr>
          <a:xfrm>
            <a:off x="1807659" y="4809559"/>
            <a:ext cx="9583271" cy="937220"/>
          </a:xfrm>
          <a:prstGeom prst="rect">
            <a:avLst/>
          </a:prstGeom>
          <a:noFill/>
          <a:ln>
            <a:noFill/>
          </a:ln>
        </p:spPr>
        <p:txBody>
          <a:bodyPr spcFirstLastPara="1" wrap="square" lIns="0" tIns="0" rIns="0" bIns="0" anchor="t" anchorCtr="0">
            <a:noAutofit/>
          </a:bodyPr>
          <a:lstStyle/>
          <a:p>
            <a:pPr marL="0" marR="0" lvl="0" indent="0" algn="l" rtl="0">
              <a:lnSpc>
                <a:spcPct val="137500"/>
              </a:lnSpc>
              <a:spcBef>
                <a:spcPts val="0"/>
              </a:spcBef>
              <a:spcAft>
                <a:spcPts val="0"/>
              </a:spcAft>
              <a:buClr>
                <a:schemeClr val="accent4"/>
              </a:buClr>
              <a:buSzPts val="2000"/>
              <a:buFont typeface="Arial"/>
              <a:buNone/>
            </a:pPr>
            <a:r>
              <a:rPr lang="en-US" sz="1600" b="0" i="0" u="none" strike="noStrike" cap="none">
                <a:solidFill>
                  <a:srgbClr val="000000"/>
                </a:solidFill>
                <a:latin typeface="Roboto"/>
                <a:ea typeface="Roboto"/>
                <a:cs typeface="Roboto"/>
                <a:sym typeface="Roboto"/>
              </a:rPr>
              <a:t>Η εκφώνηση της ερώτησης πρέπει να είναι μικρότερη από 40 λέξεις, και πρέπει να υπάρχουν 3 επιλογές για τους μαθητές: η σωστή και τρεις εσφαλμένες. Οι εσφαλμένες επιλογές πρέπει να επικεντρώνονται στα πιο συνήθη λάθη των μαθητών σχετικά με αυτήν την ερώτηση. Οι επιλογές πρέπει να είναι περίπου του ίδιου μεγέθους, λιγότερο από 30 λέξεις καθεμία, και πρέπει να αποφεύγονται οι αρνητικές λέξεις. Αρνητικές λέξεις μπορεί να είναι: "όχι", "καθόλου", "αλλά", "χωρίς", "δεν". Δημιούργησε τις ερωτήσεις.</a:t>
            </a:r>
            <a:endParaRPr sz="1400" b="0" i="0" u="none" strike="noStrike" cap="none">
              <a:solidFill>
                <a:srgbClr val="000000"/>
              </a:solidFill>
              <a:latin typeface="Arial"/>
              <a:ea typeface="Arial"/>
              <a:cs typeface="Arial"/>
              <a:sym typeface="Arial"/>
            </a:endParaRPr>
          </a:p>
        </p:txBody>
      </p:sp>
      <p:grpSp>
        <p:nvGrpSpPr>
          <p:cNvPr id="734" name="Google Shape;734;p40"/>
          <p:cNvGrpSpPr/>
          <p:nvPr/>
        </p:nvGrpSpPr>
        <p:grpSpPr>
          <a:xfrm flipH="1">
            <a:off x="10908158" y="1349403"/>
            <a:ext cx="440645" cy="89304"/>
            <a:chOff x="6287461" y="852418"/>
            <a:chExt cx="744455" cy="150875"/>
          </a:xfrm>
        </p:grpSpPr>
        <p:sp>
          <p:nvSpPr>
            <p:cNvPr id="735" name="Google Shape;735;p40"/>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6" name="Google Shape;736;p40"/>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7" name="Google Shape;737;p40"/>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cxnSp>
        <p:nvCxnSpPr>
          <p:cNvPr id="738" name="Google Shape;738;p40"/>
          <p:cNvCxnSpPr/>
          <p:nvPr/>
        </p:nvCxnSpPr>
        <p:spPr>
          <a:xfrm>
            <a:off x="627798" y="1528106"/>
            <a:ext cx="10945636" cy="0"/>
          </a:xfrm>
          <a:prstGeom prst="straightConnector1">
            <a:avLst/>
          </a:prstGeom>
          <a:noFill/>
          <a:ln w="19050" cap="flat" cmpd="sng">
            <a:solidFill>
              <a:schemeClr val="lt1"/>
            </a:solidFill>
            <a:prstDash val="solid"/>
            <a:miter lim="800000"/>
            <a:headEnd type="none" w="sm" len="sm"/>
            <a:tailEnd type="none" w="sm" len="sm"/>
          </a:ln>
        </p:spPr>
      </p:cxnSp>
      <p:cxnSp>
        <p:nvCxnSpPr>
          <p:cNvPr id="739" name="Google Shape;739;p40"/>
          <p:cNvCxnSpPr/>
          <p:nvPr/>
        </p:nvCxnSpPr>
        <p:spPr>
          <a:xfrm>
            <a:off x="627797" y="3235449"/>
            <a:ext cx="10945636" cy="0"/>
          </a:xfrm>
          <a:prstGeom prst="straightConnector1">
            <a:avLst/>
          </a:prstGeom>
          <a:noFill/>
          <a:ln w="19050" cap="flat" cmpd="sng">
            <a:solidFill>
              <a:schemeClr val="lt1"/>
            </a:solidFill>
            <a:prstDash val="solid"/>
            <a:miter lim="800000"/>
            <a:headEnd type="none" w="sm" len="sm"/>
            <a:tailEnd type="none" w="sm" len="sm"/>
          </a:ln>
        </p:spPr>
      </p:cxnSp>
      <p:grpSp>
        <p:nvGrpSpPr>
          <p:cNvPr id="740" name="Google Shape;740;p40"/>
          <p:cNvGrpSpPr/>
          <p:nvPr/>
        </p:nvGrpSpPr>
        <p:grpSpPr>
          <a:xfrm flipH="1">
            <a:off x="10899703" y="3046670"/>
            <a:ext cx="440645" cy="89304"/>
            <a:chOff x="6287461" y="852418"/>
            <a:chExt cx="744455" cy="150875"/>
          </a:xfrm>
        </p:grpSpPr>
        <p:sp>
          <p:nvSpPr>
            <p:cNvPr id="741" name="Google Shape;741;p40"/>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42" name="Google Shape;742;p40"/>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43" name="Google Shape;743;p40"/>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pic>
        <p:nvPicPr>
          <p:cNvPr id="744" name="Google Shape;744;p40" descr="A person with a beard and mustache&#10;&#10;Description automatically generated"/>
          <p:cNvPicPr preferRelativeResize="0"/>
          <p:nvPr/>
        </p:nvPicPr>
        <p:blipFill rotWithShape="1">
          <a:blip r:embed="rId3">
            <a:alphaModFix/>
          </a:blip>
          <a:srcRect/>
          <a:stretch/>
        </p:blipFill>
        <p:spPr>
          <a:xfrm>
            <a:off x="712668" y="1789923"/>
            <a:ext cx="938137" cy="937221"/>
          </a:xfrm>
          <a:prstGeom prst="rect">
            <a:avLst/>
          </a:prstGeom>
          <a:noFill/>
          <a:ln>
            <a:noFill/>
          </a:ln>
        </p:spPr>
      </p:pic>
      <p:pic>
        <p:nvPicPr>
          <p:cNvPr id="745" name="Google Shape;745;p40" descr="A person with a beard and mustache&#10;&#10;Description automatically generated"/>
          <p:cNvPicPr preferRelativeResize="0"/>
          <p:nvPr/>
        </p:nvPicPr>
        <p:blipFill rotWithShape="1">
          <a:blip r:embed="rId3">
            <a:alphaModFix/>
          </a:blip>
          <a:srcRect/>
          <a:stretch/>
        </p:blipFill>
        <p:spPr>
          <a:xfrm>
            <a:off x="712665" y="3417846"/>
            <a:ext cx="938137" cy="937221"/>
          </a:xfrm>
          <a:prstGeom prst="rect">
            <a:avLst/>
          </a:prstGeom>
          <a:noFill/>
          <a:ln>
            <a:noFill/>
          </a:ln>
        </p:spPr>
      </p:pic>
      <p:cxnSp>
        <p:nvCxnSpPr>
          <p:cNvPr id="746" name="Google Shape;746;p40"/>
          <p:cNvCxnSpPr/>
          <p:nvPr/>
        </p:nvCxnSpPr>
        <p:spPr>
          <a:xfrm>
            <a:off x="636252" y="4757649"/>
            <a:ext cx="10945636" cy="0"/>
          </a:xfrm>
          <a:prstGeom prst="straightConnector1">
            <a:avLst/>
          </a:prstGeom>
          <a:noFill/>
          <a:ln w="19050" cap="flat" cmpd="sng">
            <a:solidFill>
              <a:schemeClr val="lt1"/>
            </a:solidFill>
            <a:prstDash val="solid"/>
            <a:miter lim="800000"/>
            <a:headEnd type="none" w="sm" len="sm"/>
            <a:tailEnd type="none" w="sm" len="sm"/>
          </a:ln>
        </p:spPr>
      </p:cxnSp>
      <p:grpSp>
        <p:nvGrpSpPr>
          <p:cNvPr id="747" name="Google Shape;747;p40"/>
          <p:cNvGrpSpPr/>
          <p:nvPr/>
        </p:nvGrpSpPr>
        <p:grpSpPr>
          <a:xfrm flipH="1">
            <a:off x="10908158" y="4568870"/>
            <a:ext cx="440645" cy="89304"/>
            <a:chOff x="6287461" y="852418"/>
            <a:chExt cx="744455" cy="150875"/>
          </a:xfrm>
        </p:grpSpPr>
        <p:sp>
          <p:nvSpPr>
            <p:cNvPr id="748" name="Google Shape;748;p40"/>
            <p:cNvSpPr/>
            <p:nvPr/>
          </p:nvSpPr>
          <p:spPr>
            <a:xfrm>
              <a:off x="628746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49" name="Google Shape;749;p40"/>
            <p:cNvSpPr/>
            <p:nvPr/>
          </p:nvSpPr>
          <p:spPr>
            <a:xfrm>
              <a:off x="6586394"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50" name="Google Shape;750;p40"/>
            <p:cNvSpPr/>
            <p:nvPr/>
          </p:nvSpPr>
          <p:spPr>
            <a:xfrm>
              <a:off x="6881041" y="852418"/>
              <a:ext cx="150875" cy="150875"/>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pic>
        <p:nvPicPr>
          <p:cNvPr id="751" name="Google Shape;751;p40" descr="A person with a beard and mustache&#10;&#10;Description automatically generated"/>
          <p:cNvPicPr preferRelativeResize="0"/>
          <p:nvPr/>
        </p:nvPicPr>
        <p:blipFill rotWithShape="1">
          <a:blip r:embed="rId3">
            <a:alphaModFix/>
          </a:blip>
          <a:srcRect/>
          <a:stretch/>
        </p:blipFill>
        <p:spPr>
          <a:xfrm>
            <a:off x="693753" y="4947792"/>
            <a:ext cx="938137" cy="937221"/>
          </a:xfrm>
          <a:prstGeom prst="rect">
            <a:avLst/>
          </a:prstGeom>
          <a:noFill/>
          <a:ln>
            <a:noFill/>
          </a:ln>
        </p:spPr>
      </p:pic>
      <p:sp>
        <p:nvSpPr>
          <p:cNvPr id="752" name="Google Shape;752;p40"/>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Ερωτήσεις Αξιολόγησης</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6">
          <a:extLst>
            <a:ext uri="{FF2B5EF4-FFF2-40B4-BE49-F238E27FC236}">
              <a16:creationId xmlns:a16="http://schemas.microsoft.com/office/drawing/2014/main" id="{7300B24F-634F-6C4D-8756-047B8FD88E11}"/>
            </a:ext>
          </a:extLst>
        </p:cNvPr>
        <p:cNvGrpSpPr/>
        <p:nvPr/>
      </p:nvGrpSpPr>
      <p:grpSpPr>
        <a:xfrm>
          <a:off x="0" y="0"/>
          <a:ext cx="0" cy="0"/>
          <a:chOff x="0" y="0"/>
          <a:chExt cx="0" cy="0"/>
        </a:xfrm>
      </p:grpSpPr>
      <p:sp>
        <p:nvSpPr>
          <p:cNvPr id="752" name="Google Shape;752;p40">
            <a:extLst>
              <a:ext uri="{FF2B5EF4-FFF2-40B4-BE49-F238E27FC236}">
                <a16:creationId xmlns:a16="http://schemas.microsoft.com/office/drawing/2014/main" id="{5F1948BD-A4B7-4DE3-74FF-D9AD7AE8D282}"/>
              </a:ext>
            </a:extLst>
          </p:cNvPr>
          <p:cNvSpPr txBox="1"/>
          <p:nvPr/>
        </p:nvSpPr>
        <p:spPr>
          <a:xfrm>
            <a:off x="540433" y="695379"/>
            <a:ext cx="71862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3200" b="1" dirty="0">
                <a:solidFill>
                  <a:schemeClr val="dk1"/>
                </a:solidFill>
                <a:latin typeface="Roboto"/>
                <a:ea typeface="Roboto"/>
                <a:cs typeface="Roboto"/>
                <a:sym typeface="Roboto"/>
              </a:rPr>
              <a:t>Λοιπές Δημιουργίες με </a:t>
            </a:r>
            <a:r>
              <a:rPr lang="en-US" sz="3200" b="1" dirty="0">
                <a:solidFill>
                  <a:schemeClr val="dk1"/>
                </a:solidFill>
                <a:latin typeface="Roboto"/>
                <a:ea typeface="Roboto"/>
                <a:cs typeface="Roboto"/>
                <a:sym typeface="Roboto"/>
              </a:rPr>
              <a:t>Gemini</a:t>
            </a:r>
            <a:endParaRPr sz="3200" b="1" i="0" u="none" strike="noStrike" cap="none" dirty="0">
              <a:solidFill>
                <a:schemeClr val="accent6"/>
              </a:solidFill>
              <a:latin typeface="Roboto"/>
              <a:ea typeface="Roboto"/>
              <a:cs typeface="Roboto"/>
              <a:sym typeface="Roboto"/>
            </a:endParaRPr>
          </a:p>
        </p:txBody>
      </p:sp>
      <p:sp>
        <p:nvSpPr>
          <p:cNvPr id="2" name="Google Shape;203;p25">
            <a:extLst>
              <a:ext uri="{FF2B5EF4-FFF2-40B4-BE49-F238E27FC236}">
                <a16:creationId xmlns:a16="http://schemas.microsoft.com/office/drawing/2014/main" id="{D3CB05A8-B172-4430-DB81-62F1FB9B7DD6}"/>
              </a:ext>
            </a:extLst>
          </p:cNvPr>
          <p:cNvSpPr/>
          <p:nvPr/>
        </p:nvSpPr>
        <p:spPr>
          <a:xfrm>
            <a:off x="982543" y="2835856"/>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204;p25">
            <a:extLst>
              <a:ext uri="{FF2B5EF4-FFF2-40B4-BE49-F238E27FC236}">
                <a16:creationId xmlns:a16="http://schemas.microsoft.com/office/drawing/2014/main" id="{4BE29B13-CDD8-BFD4-2727-784D92D82170}"/>
              </a:ext>
            </a:extLst>
          </p:cNvPr>
          <p:cNvSpPr/>
          <p:nvPr/>
        </p:nvSpPr>
        <p:spPr>
          <a:xfrm>
            <a:off x="982543" y="1657243"/>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 name="Google Shape;206;p25">
            <a:extLst>
              <a:ext uri="{FF2B5EF4-FFF2-40B4-BE49-F238E27FC236}">
                <a16:creationId xmlns:a16="http://schemas.microsoft.com/office/drawing/2014/main" id="{E6177B18-7E51-17FC-F25A-3FCA595FFA2C}"/>
              </a:ext>
            </a:extLst>
          </p:cNvPr>
          <p:cNvSpPr txBox="1"/>
          <p:nvPr/>
        </p:nvSpPr>
        <p:spPr>
          <a:xfrm>
            <a:off x="1075057" y="2963973"/>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l-GR" sz="1600" b="1" i="0" u="none" strike="noStrike" cap="none" dirty="0">
                <a:solidFill>
                  <a:schemeClr val="dk2"/>
                </a:solidFill>
                <a:latin typeface="Roboto"/>
                <a:ea typeface="Roboto"/>
                <a:cs typeface="Roboto"/>
                <a:sym typeface="Roboto"/>
                <a:hlinkClick r:id="rId3"/>
              </a:rPr>
              <a:t>Νοητικοί Χάρτες</a:t>
            </a:r>
            <a:endParaRPr sz="1400" b="0" i="0" u="none" strike="noStrike" cap="none" dirty="0">
              <a:solidFill>
                <a:srgbClr val="000000"/>
              </a:solidFill>
              <a:latin typeface="Arial"/>
              <a:ea typeface="Arial"/>
              <a:cs typeface="Arial"/>
              <a:sym typeface="Arial"/>
            </a:endParaRPr>
          </a:p>
        </p:txBody>
      </p:sp>
      <p:sp>
        <p:nvSpPr>
          <p:cNvPr id="7" name="Google Shape;208;p25">
            <a:extLst>
              <a:ext uri="{FF2B5EF4-FFF2-40B4-BE49-F238E27FC236}">
                <a16:creationId xmlns:a16="http://schemas.microsoft.com/office/drawing/2014/main" id="{DD40BE1A-6F07-107E-97C9-F8D8236B68B9}"/>
              </a:ext>
            </a:extLst>
          </p:cNvPr>
          <p:cNvSpPr/>
          <p:nvPr/>
        </p:nvSpPr>
        <p:spPr>
          <a:xfrm>
            <a:off x="3543610" y="2840055"/>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209;p25">
            <a:extLst>
              <a:ext uri="{FF2B5EF4-FFF2-40B4-BE49-F238E27FC236}">
                <a16:creationId xmlns:a16="http://schemas.microsoft.com/office/drawing/2014/main" id="{0AC1F640-9657-AA25-101E-A6E8B23C2505}"/>
              </a:ext>
            </a:extLst>
          </p:cNvPr>
          <p:cNvSpPr/>
          <p:nvPr/>
        </p:nvSpPr>
        <p:spPr>
          <a:xfrm>
            <a:off x="3543610" y="1661442"/>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 name="Google Shape;211;p25">
            <a:extLst>
              <a:ext uri="{FF2B5EF4-FFF2-40B4-BE49-F238E27FC236}">
                <a16:creationId xmlns:a16="http://schemas.microsoft.com/office/drawing/2014/main" id="{1D9BFE28-AE4C-36D9-8F08-762ED7B2253D}"/>
              </a:ext>
            </a:extLst>
          </p:cNvPr>
          <p:cNvSpPr txBox="1"/>
          <p:nvPr/>
        </p:nvSpPr>
        <p:spPr>
          <a:xfrm>
            <a:off x="3636124" y="2968172"/>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l-GR" sz="1600" b="1" i="0" u="none" strike="noStrike" cap="none" dirty="0">
                <a:solidFill>
                  <a:schemeClr val="dk2"/>
                </a:solidFill>
                <a:latin typeface="Roboto"/>
                <a:ea typeface="Roboto"/>
                <a:cs typeface="Roboto"/>
                <a:sym typeface="Roboto"/>
                <a:hlinkClick r:id="rId4"/>
              </a:rPr>
              <a:t>Ισομετρικές Απεικονίσεις </a:t>
            </a:r>
            <a:endParaRPr sz="1400" b="0" i="0" u="none" strike="noStrike" cap="none" dirty="0">
              <a:solidFill>
                <a:srgbClr val="000000"/>
              </a:solidFill>
              <a:latin typeface="Arial"/>
              <a:ea typeface="Arial"/>
              <a:cs typeface="Arial"/>
              <a:sym typeface="Arial"/>
            </a:endParaRPr>
          </a:p>
        </p:txBody>
      </p:sp>
      <p:sp>
        <p:nvSpPr>
          <p:cNvPr id="11" name="Google Shape;212;p25">
            <a:extLst>
              <a:ext uri="{FF2B5EF4-FFF2-40B4-BE49-F238E27FC236}">
                <a16:creationId xmlns:a16="http://schemas.microsoft.com/office/drawing/2014/main" id="{8C0E213F-2452-D553-786F-E7C8FB7376CF}"/>
              </a:ext>
            </a:extLst>
          </p:cNvPr>
          <p:cNvSpPr/>
          <p:nvPr/>
        </p:nvSpPr>
        <p:spPr>
          <a:xfrm>
            <a:off x="6095690" y="2831563"/>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 name="Google Shape;213;p25">
            <a:extLst>
              <a:ext uri="{FF2B5EF4-FFF2-40B4-BE49-F238E27FC236}">
                <a16:creationId xmlns:a16="http://schemas.microsoft.com/office/drawing/2014/main" id="{7779F1EA-C565-E7B6-DF35-12FA9DFCF1EC}"/>
              </a:ext>
            </a:extLst>
          </p:cNvPr>
          <p:cNvSpPr/>
          <p:nvPr/>
        </p:nvSpPr>
        <p:spPr>
          <a:xfrm>
            <a:off x="6095690" y="1652950"/>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 name="Google Shape;215;p25">
            <a:extLst>
              <a:ext uri="{FF2B5EF4-FFF2-40B4-BE49-F238E27FC236}">
                <a16:creationId xmlns:a16="http://schemas.microsoft.com/office/drawing/2014/main" id="{FBDC110B-78F9-9F36-E2F6-25A2B496BC7B}"/>
              </a:ext>
            </a:extLst>
          </p:cNvPr>
          <p:cNvSpPr txBox="1"/>
          <p:nvPr/>
        </p:nvSpPr>
        <p:spPr>
          <a:xfrm>
            <a:off x="6188204" y="2987358"/>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l-GR" sz="1600" b="1" i="0" u="none" strike="noStrike" cap="none" dirty="0">
                <a:solidFill>
                  <a:schemeClr val="dk2"/>
                </a:solidFill>
                <a:latin typeface="Roboto"/>
                <a:ea typeface="Roboto"/>
                <a:cs typeface="Roboto"/>
                <a:sym typeface="Roboto"/>
                <a:hlinkClick r:id="rId5"/>
              </a:rPr>
              <a:t>Μουσική με το </a:t>
            </a:r>
            <a:r>
              <a:rPr lang="en-US" sz="1600" b="1" i="0" u="none" strike="noStrike" cap="none" dirty="0">
                <a:solidFill>
                  <a:schemeClr val="dk2"/>
                </a:solidFill>
                <a:latin typeface="Roboto"/>
                <a:ea typeface="Roboto"/>
                <a:cs typeface="Roboto"/>
                <a:sym typeface="Roboto"/>
                <a:hlinkClick r:id="rId5"/>
              </a:rPr>
              <a:t>Gemini</a:t>
            </a:r>
            <a:endParaRPr sz="1400" b="0" i="0" u="none" strike="noStrike" cap="none" dirty="0">
              <a:solidFill>
                <a:srgbClr val="000000"/>
              </a:solidFill>
              <a:latin typeface="Arial"/>
              <a:ea typeface="Arial"/>
              <a:cs typeface="Arial"/>
              <a:sym typeface="Arial"/>
            </a:endParaRPr>
          </a:p>
        </p:txBody>
      </p:sp>
      <p:sp>
        <p:nvSpPr>
          <p:cNvPr id="15" name="Google Shape;216;p25">
            <a:extLst>
              <a:ext uri="{FF2B5EF4-FFF2-40B4-BE49-F238E27FC236}">
                <a16:creationId xmlns:a16="http://schemas.microsoft.com/office/drawing/2014/main" id="{CD6712E9-31E1-88F8-3545-6CFF7DA33C19}"/>
              </a:ext>
            </a:extLst>
          </p:cNvPr>
          <p:cNvSpPr/>
          <p:nvPr/>
        </p:nvSpPr>
        <p:spPr>
          <a:xfrm>
            <a:off x="982542" y="5205143"/>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Google Shape;217;p25">
            <a:extLst>
              <a:ext uri="{FF2B5EF4-FFF2-40B4-BE49-F238E27FC236}">
                <a16:creationId xmlns:a16="http://schemas.microsoft.com/office/drawing/2014/main" id="{C7FB80E2-B905-EB4A-5B65-5E9C62E20700}"/>
              </a:ext>
            </a:extLst>
          </p:cNvPr>
          <p:cNvSpPr/>
          <p:nvPr/>
        </p:nvSpPr>
        <p:spPr>
          <a:xfrm>
            <a:off x="982542" y="4026530"/>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 name="Google Shape;219;p25">
            <a:extLst>
              <a:ext uri="{FF2B5EF4-FFF2-40B4-BE49-F238E27FC236}">
                <a16:creationId xmlns:a16="http://schemas.microsoft.com/office/drawing/2014/main" id="{52A2E6CA-118F-ADC7-196F-4ACBCB68034E}"/>
              </a:ext>
            </a:extLst>
          </p:cNvPr>
          <p:cNvSpPr txBox="1"/>
          <p:nvPr/>
        </p:nvSpPr>
        <p:spPr>
          <a:xfrm>
            <a:off x="1075056" y="5496788"/>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l-GR" sz="1600" b="1" dirty="0">
                <a:solidFill>
                  <a:schemeClr val="dk2"/>
                </a:solidFill>
                <a:latin typeface="Roboto"/>
                <a:ea typeface="Roboto"/>
                <a:cs typeface="Roboto"/>
                <a:sym typeface="Roboto"/>
                <a:hlinkClick r:id="rId6"/>
              </a:rPr>
              <a:t>Σημειώσεις σε μορφή σκίτσων</a:t>
            </a:r>
            <a:endParaRPr sz="1600" b="1" i="0" u="none" strike="noStrike" cap="none" dirty="0">
              <a:solidFill>
                <a:schemeClr val="dk2"/>
              </a:solidFill>
              <a:latin typeface="Roboto"/>
              <a:ea typeface="Roboto"/>
              <a:cs typeface="Roboto"/>
              <a:sym typeface="Roboto"/>
            </a:endParaRPr>
          </a:p>
        </p:txBody>
      </p:sp>
      <p:sp>
        <p:nvSpPr>
          <p:cNvPr id="19" name="Google Shape;220;p25">
            <a:extLst>
              <a:ext uri="{FF2B5EF4-FFF2-40B4-BE49-F238E27FC236}">
                <a16:creationId xmlns:a16="http://schemas.microsoft.com/office/drawing/2014/main" id="{A52A8B63-4D22-903F-09A8-7A22222C78A8}"/>
              </a:ext>
            </a:extLst>
          </p:cNvPr>
          <p:cNvSpPr/>
          <p:nvPr/>
        </p:nvSpPr>
        <p:spPr>
          <a:xfrm>
            <a:off x="3540533" y="5205143"/>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21;p25">
            <a:extLst>
              <a:ext uri="{FF2B5EF4-FFF2-40B4-BE49-F238E27FC236}">
                <a16:creationId xmlns:a16="http://schemas.microsoft.com/office/drawing/2014/main" id="{63E73E43-FDE3-C2E2-B618-375D3016895D}"/>
              </a:ext>
            </a:extLst>
          </p:cNvPr>
          <p:cNvSpPr/>
          <p:nvPr/>
        </p:nvSpPr>
        <p:spPr>
          <a:xfrm>
            <a:off x="3540533" y="4026530"/>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 name="Google Shape;223;p25">
            <a:extLst>
              <a:ext uri="{FF2B5EF4-FFF2-40B4-BE49-F238E27FC236}">
                <a16:creationId xmlns:a16="http://schemas.microsoft.com/office/drawing/2014/main" id="{AB06FDB5-3707-FCAB-4F67-3F219C731D47}"/>
              </a:ext>
            </a:extLst>
          </p:cNvPr>
          <p:cNvSpPr txBox="1"/>
          <p:nvPr/>
        </p:nvSpPr>
        <p:spPr>
          <a:xfrm>
            <a:off x="3633047" y="5481419"/>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l-GR" sz="1600" b="1" i="0" u="none" strike="noStrike" cap="none" dirty="0">
                <a:solidFill>
                  <a:schemeClr val="dk2"/>
                </a:solidFill>
                <a:latin typeface="Roboto"/>
                <a:ea typeface="Roboto"/>
                <a:cs typeface="Roboto"/>
                <a:sym typeface="Roboto"/>
                <a:hlinkClick r:id="rId7"/>
              </a:rPr>
              <a:t>Παρουσιάσεις με το </a:t>
            </a:r>
            <a:r>
              <a:rPr lang="en-US" sz="1600" b="1" i="0" u="none" strike="noStrike" cap="none" dirty="0" err="1">
                <a:solidFill>
                  <a:schemeClr val="dk2"/>
                </a:solidFill>
                <a:latin typeface="Roboto"/>
                <a:ea typeface="Roboto"/>
                <a:cs typeface="Roboto"/>
                <a:sym typeface="Roboto"/>
                <a:hlinkClick r:id="rId7"/>
              </a:rPr>
              <a:t>NotebookLM</a:t>
            </a:r>
            <a:endParaRPr sz="1400" b="0" i="0" u="none" strike="noStrike" cap="none" dirty="0">
              <a:solidFill>
                <a:srgbClr val="000000"/>
              </a:solidFill>
              <a:latin typeface="Arial"/>
              <a:ea typeface="Arial"/>
              <a:cs typeface="Arial"/>
              <a:sym typeface="Arial"/>
            </a:endParaRPr>
          </a:p>
        </p:txBody>
      </p:sp>
      <p:sp>
        <p:nvSpPr>
          <p:cNvPr id="23" name="Google Shape;224;p25">
            <a:extLst>
              <a:ext uri="{FF2B5EF4-FFF2-40B4-BE49-F238E27FC236}">
                <a16:creationId xmlns:a16="http://schemas.microsoft.com/office/drawing/2014/main" id="{07CB11E4-B4FA-8013-0B6A-6F0857554478}"/>
              </a:ext>
            </a:extLst>
          </p:cNvPr>
          <p:cNvSpPr/>
          <p:nvPr/>
        </p:nvSpPr>
        <p:spPr>
          <a:xfrm>
            <a:off x="6092532" y="5194239"/>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225;p25">
            <a:extLst>
              <a:ext uri="{FF2B5EF4-FFF2-40B4-BE49-F238E27FC236}">
                <a16:creationId xmlns:a16="http://schemas.microsoft.com/office/drawing/2014/main" id="{52867990-3C0A-6B5E-91D9-C96DC7D68006}"/>
              </a:ext>
            </a:extLst>
          </p:cNvPr>
          <p:cNvSpPr/>
          <p:nvPr/>
        </p:nvSpPr>
        <p:spPr>
          <a:xfrm>
            <a:off x="6092532" y="4015626"/>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 name="Google Shape;227;p25">
            <a:extLst>
              <a:ext uri="{FF2B5EF4-FFF2-40B4-BE49-F238E27FC236}">
                <a16:creationId xmlns:a16="http://schemas.microsoft.com/office/drawing/2014/main" id="{FC50DDF1-C58E-B1AB-8A4A-83EA2E175608}"/>
              </a:ext>
            </a:extLst>
          </p:cNvPr>
          <p:cNvSpPr txBox="1"/>
          <p:nvPr/>
        </p:nvSpPr>
        <p:spPr>
          <a:xfrm>
            <a:off x="6185046" y="5403869"/>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chemeClr val="dk2"/>
                </a:solidFill>
                <a:latin typeface="Roboto"/>
                <a:ea typeface="Roboto"/>
                <a:sym typeface="Roboto"/>
                <a:hlinkClick r:id="rId8"/>
              </a:rPr>
              <a:t>Infographics </a:t>
            </a:r>
            <a:r>
              <a:rPr lang="el-GR" sz="1600" b="1" dirty="0">
                <a:solidFill>
                  <a:schemeClr val="dk2"/>
                </a:solidFill>
                <a:latin typeface="Roboto"/>
                <a:ea typeface="Roboto"/>
                <a:sym typeface="Roboto"/>
                <a:hlinkClick r:id="rId8"/>
              </a:rPr>
              <a:t>με το </a:t>
            </a:r>
            <a:r>
              <a:rPr lang="en-US" sz="1600" b="1" dirty="0">
                <a:solidFill>
                  <a:schemeClr val="dk2"/>
                </a:solidFill>
                <a:latin typeface="Roboto"/>
                <a:ea typeface="Roboto"/>
                <a:sym typeface="Roboto"/>
                <a:hlinkClick r:id="rId8"/>
              </a:rPr>
              <a:t>Gemini</a:t>
            </a:r>
            <a:endParaRPr sz="1400" b="0" i="0" u="none" strike="noStrike" cap="none" dirty="0">
              <a:solidFill>
                <a:srgbClr val="000000"/>
              </a:solidFill>
              <a:latin typeface="Arial"/>
              <a:ea typeface="Arial"/>
              <a:cs typeface="Arial"/>
              <a:sym typeface="Arial"/>
            </a:endParaRPr>
          </a:p>
        </p:txBody>
      </p:sp>
      <p:sp>
        <p:nvSpPr>
          <p:cNvPr id="27" name="Google Shape;228;p25">
            <a:extLst>
              <a:ext uri="{FF2B5EF4-FFF2-40B4-BE49-F238E27FC236}">
                <a16:creationId xmlns:a16="http://schemas.microsoft.com/office/drawing/2014/main" id="{A3C894FE-29CB-F9E4-D2E8-A24B5E802206}"/>
              </a:ext>
            </a:extLst>
          </p:cNvPr>
          <p:cNvSpPr/>
          <p:nvPr/>
        </p:nvSpPr>
        <p:spPr>
          <a:xfrm>
            <a:off x="8743038" y="5209055"/>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 name="Google Shape;229;p25">
            <a:extLst>
              <a:ext uri="{FF2B5EF4-FFF2-40B4-BE49-F238E27FC236}">
                <a16:creationId xmlns:a16="http://schemas.microsoft.com/office/drawing/2014/main" id="{92E640F6-0E26-5B07-951C-095B64751AC6}"/>
              </a:ext>
            </a:extLst>
          </p:cNvPr>
          <p:cNvSpPr/>
          <p:nvPr/>
        </p:nvSpPr>
        <p:spPr>
          <a:xfrm>
            <a:off x="8743038" y="4030442"/>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 name="Google Shape;231;p25">
            <a:extLst>
              <a:ext uri="{FF2B5EF4-FFF2-40B4-BE49-F238E27FC236}">
                <a16:creationId xmlns:a16="http://schemas.microsoft.com/office/drawing/2014/main" id="{A7241E31-0809-363B-F842-1A1323940791}"/>
              </a:ext>
            </a:extLst>
          </p:cNvPr>
          <p:cNvSpPr txBox="1"/>
          <p:nvPr/>
        </p:nvSpPr>
        <p:spPr>
          <a:xfrm>
            <a:off x="8835552" y="5440635"/>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l-GR" sz="1600" b="1" dirty="0">
                <a:solidFill>
                  <a:schemeClr val="dk2"/>
                </a:solidFill>
                <a:latin typeface="Roboto"/>
                <a:ea typeface="Roboto"/>
                <a:sym typeface="Roboto"/>
                <a:hlinkClick r:id="rId9"/>
              </a:rPr>
              <a:t>Δημιουργία Εφαρμογών</a:t>
            </a:r>
            <a:endParaRPr sz="1400" b="0" i="0" u="none" strike="noStrike" cap="none" dirty="0">
              <a:solidFill>
                <a:srgbClr val="000000"/>
              </a:solidFill>
              <a:latin typeface="Arial"/>
              <a:ea typeface="Arial"/>
              <a:cs typeface="Arial"/>
              <a:sym typeface="Arial"/>
            </a:endParaRPr>
          </a:p>
        </p:txBody>
      </p:sp>
      <p:sp>
        <p:nvSpPr>
          <p:cNvPr id="37" name="Google Shape;238;p25">
            <a:extLst>
              <a:ext uri="{FF2B5EF4-FFF2-40B4-BE49-F238E27FC236}">
                <a16:creationId xmlns:a16="http://schemas.microsoft.com/office/drawing/2014/main" id="{4A5103FB-7ED6-FCBB-C9D0-17B3CC3515C9}"/>
              </a:ext>
            </a:extLst>
          </p:cNvPr>
          <p:cNvSpPr/>
          <p:nvPr/>
        </p:nvSpPr>
        <p:spPr>
          <a:xfrm>
            <a:off x="8743038" y="2828004"/>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 name="Google Shape;239;p25">
            <a:extLst>
              <a:ext uri="{FF2B5EF4-FFF2-40B4-BE49-F238E27FC236}">
                <a16:creationId xmlns:a16="http://schemas.microsoft.com/office/drawing/2014/main" id="{6D09E3DD-6F47-078F-78FB-6344CAA835AA}"/>
              </a:ext>
            </a:extLst>
          </p:cNvPr>
          <p:cNvSpPr/>
          <p:nvPr/>
        </p:nvSpPr>
        <p:spPr>
          <a:xfrm>
            <a:off x="8743038" y="1649391"/>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9" name="Google Shape;240;p25">
            <a:extLst>
              <a:ext uri="{FF2B5EF4-FFF2-40B4-BE49-F238E27FC236}">
                <a16:creationId xmlns:a16="http://schemas.microsoft.com/office/drawing/2014/main" id="{1C92BCE0-867B-F5F6-A65C-0D43A5DE7638}"/>
              </a:ext>
            </a:extLst>
          </p:cNvPr>
          <p:cNvSpPr txBox="1"/>
          <p:nvPr/>
        </p:nvSpPr>
        <p:spPr>
          <a:xfrm>
            <a:off x="8835552" y="2956121"/>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l-GR" sz="1600" b="1" dirty="0">
                <a:solidFill>
                  <a:schemeClr val="dk2"/>
                </a:solidFill>
                <a:latin typeface="Roboto"/>
                <a:ea typeface="Roboto"/>
                <a:sym typeface="Roboto"/>
                <a:hlinkClick r:id="rId10"/>
              </a:rPr>
              <a:t>‘Χειρόγραφες’ σημειώσεις</a:t>
            </a:r>
            <a:endParaRPr sz="1400" b="0" i="0" u="none" strike="noStrike" cap="none" dirty="0">
              <a:solidFill>
                <a:srgbClr val="000000"/>
              </a:solidFill>
              <a:latin typeface="Arial"/>
              <a:ea typeface="Arial"/>
              <a:cs typeface="Arial"/>
              <a:sym typeface="Arial"/>
            </a:endParaRPr>
          </a:p>
        </p:txBody>
      </p:sp>
      <p:sp>
        <p:nvSpPr>
          <p:cNvPr id="41" name="Google Shape;242;p25">
            <a:extLst>
              <a:ext uri="{FF2B5EF4-FFF2-40B4-BE49-F238E27FC236}">
                <a16:creationId xmlns:a16="http://schemas.microsoft.com/office/drawing/2014/main" id="{3C4516BC-DCC5-FDFF-9C2B-DAF3780E595B}"/>
              </a:ext>
            </a:extLst>
          </p:cNvPr>
          <p:cNvSpPr txBox="1"/>
          <p:nvPr/>
        </p:nvSpPr>
        <p:spPr>
          <a:xfrm>
            <a:off x="3047557" y="3792884"/>
            <a:ext cx="60951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 name="Google Shape;243;p25">
            <a:extLst>
              <a:ext uri="{FF2B5EF4-FFF2-40B4-BE49-F238E27FC236}">
                <a16:creationId xmlns:a16="http://schemas.microsoft.com/office/drawing/2014/main" id="{2D172C8E-CA05-5579-175C-4BADC0CB8FA5}"/>
              </a:ext>
            </a:extLst>
          </p:cNvPr>
          <p:cNvSpPr txBox="1"/>
          <p:nvPr/>
        </p:nvSpPr>
        <p:spPr>
          <a:xfrm>
            <a:off x="3047557" y="3792884"/>
            <a:ext cx="60951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 name="Google Shape;244;p25">
            <a:extLst>
              <a:ext uri="{FF2B5EF4-FFF2-40B4-BE49-F238E27FC236}">
                <a16:creationId xmlns:a16="http://schemas.microsoft.com/office/drawing/2014/main" id="{C4AECDD8-2540-1D6F-6B5E-1A21CD1CF283}"/>
              </a:ext>
            </a:extLst>
          </p:cNvPr>
          <p:cNvSpPr txBox="1"/>
          <p:nvPr/>
        </p:nvSpPr>
        <p:spPr>
          <a:xfrm>
            <a:off x="3047557" y="3792884"/>
            <a:ext cx="60951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5" name="Εικόνα 44">
            <a:extLst>
              <a:ext uri="{FF2B5EF4-FFF2-40B4-BE49-F238E27FC236}">
                <a16:creationId xmlns:a16="http://schemas.microsoft.com/office/drawing/2014/main" id="{0325BB92-EE40-39A8-E00A-CC39A786A9F3}"/>
              </a:ext>
            </a:extLst>
          </p:cNvPr>
          <p:cNvPicPr>
            <a:picLocks noChangeAspect="1"/>
          </p:cNvPicPr>
          <p:nvPr/>
        </p:nvPicPr>
        <p:blipFill>
          <a:blip r:embed="rId11"/>
          <a:stretch>
            <a:fillRect/>
          </a:stretch>
        </p:blipFill>
        <p:spPr>
          <a:xfrm>
            <a:off x="1181538" y="1674418"/>
            <a:ext cx="2060972" cy="1150310"/>
          </a:xfrm>
          <a:prstGeom prst="rect">
            <a:avLst/>
          </a:prstGeom>
        </p:spPr>
      </p:pic>
      <p:pic>
        <p:nvPicPr>
          <p:cNvPr id="46" name="Εικόνα 45">
            <a:extLst>
              <a:ext uri="{FF2B5EF4-FFF2-40B4-BE49-F238E27FC236}">
                <a16:creationId xmlns:a16="http://schemas.microsoft.com/office/drawing/2014/main" id="{8DFD1BD7-E2CE-D859-337F-A7A303C4EAD0}"/>
              </a:ext>
            </a:extLst>
          </p:cNvPr>
          <p:cNvPicPr>
            <a:picLocks noChangeAspect="1"/>
          </p:cNvPicPr>
          <p:nvPr/>
        </p:nvPicPr>
        <p:blipFill>
          <a:blip r:embed="rId12"/>
          <a:srcRect/>
          <a:stretch/>
        </p:blipFill>
        <p:spPr>
          <a:xfrm>
            <a:off x="3750121" y="1695542"/>
            <a:ext cx="2060972" cy="1150309"/>
          </a:xfrm>
          <a:prstGeom prst="rect">
            <a:avLst/>
          </a:prstGeom>
        </p:spPr>
      </p:pic>
      <p:pic>
        <p:nvPicPr>
          <p:cNvPr id="47" name="Εικόνα 46">
            <a:extLst>
              <a:ext uri="{FF2B5EF4-FFF2-40B4-BE49-F238E27FC236}">
                <a16:creationId xmlns:a16="http://schemas.microsoft.com/office/drawing/2014/main" id="{2BBAE91F-327E-5874-655D-6947BFF6EB29}"/>
              </a:ext>
            </a:extLst>
          </p:cNvPr>
          <p:cNvPicPr>
            <a:picLocks noChangeAspect="1"/>
          </p:cNvPicPr>
          <p:nvPr/>
        </p:nvPicPr>
        <p:blipFill>
          <a:blip r:embed="rId13"/>
          <a:srcRect/>
          <a:stretch/>
        </p:blipFill>
        <p:spPr>
          <a:xfrm>
            <a:off x="1189526" y="4058745"/>
            <a:ext cx="2044995" cy="1150310"/>
          </a:xfrm>
          <a:prstGeom prst="rect">
            <a:avLst/>
          </a:prstGeom>
        </p:spPr>
      </p:pic>
      <p:pic>
        <p:nvPicPr>
          <p:cNvPr id="48" name="Εικόνα 47">
            <a:extLst>
              <a:ext uri="{FF2B5EF4-FFF2-40B4-BE49-F238E27FC236}">
                <a16:creationId xmlns:a16="http://schemas.microsoft.com/office/drawing/2014/main" id="{0B522C94-9750-F686-47B2-755241F40004}"/>
              </a:ext>
            </a:extLst>
          </p:cNvPr>
          <p:cNvPicPr>
            <a:picLocks noChangeAspect="1"/>
          </p:cNvPicPr>
          <p:nvPr/>
        </p:nvPicPr>
        <p:blipFill>
          <a:blip r:embed="rId14"/>
          <a:srcRect/>
          <a:stretch/>
        </p:blipFill>
        <p:spPr>
          <a:xfrm>
            <a:off x="6268385" y="1695542"/>
            <a:ext cx="2044993" cy="1150309"/>
          </a:xfrm>
          <a:prstGeom prst="rect">
            <a:avLst/>
          </a:prstGeom>
        </p:spPr>
      </p:pic>
      <p:pic>
        <p:nvPicPr>
          <p:cNvPr id="49" name="Εικόνα 48">
            <a:extLst>
              <a:ext uri="{FF2B5EF4-FFF2-40B4-BE49-F238E27FC236}">
                <a16:creationId xmlns:a16="http://schemas.microsoft.com/office/drawing/2014/main" id="{3B28218A-8166-FED7-0F27-D116A4A010D9}"/>
              </a:ext>
            </a:extLst>
          </p:cNvPr>
          <p:cNvPicPr>
            <a:picLocks noChangeAspect="1"/>
          </p:cNvPicPr>
          <p:nvPr/>
        </p:nvPicPr>
        <p:blipFill>
          <a:blip r:embed="rId15"/>
          <a:srcRect/>
          <a:stretch/>
        </p:blipFill>
        <p:spPr>
          <a:xfrm>
            <a:off x="3716386" y="4054834"/>
            <a:ext cx="2044993" cy="1150309"/>
          </a:xfrm>
          <a:prstGeom prst="rect">
            <a:avLst/>
          </a:prstGeom>
        </p:spPr>
      </p:pic>
      <p:pic>
        <p:nvPicPr>
          <p:cNvPr id="50" name="Εικόνα 49">
            <a:extLst>
              <a:ext uri="{FF2B5EF4-FFF2-40B4-BE49-F238E27FC236}">
                <a16:creationId xmlns:a16="http://schemas.microsoft.com/office/drawing/2014/main" id="{7254CB51-21CC-E270-C6E9-5EF938DCD317}"/>
              </a:ext>
            </a:extLst>
          </p:cNvPr>
          <p:cNvPicPr>
            <a:picLocks noChangeAspect="1"/>
          </p:cNvPicPr>
          <p:nvPr/>
        </p:nvPicPr>
        <p:blipFill>
          <a:blip r:embed="rId16"/>
          <a:srcRect/>
          <a:stretch/>
        </p:blipFill>
        <p:spPr>
          <a:xfrm>
            <a:off x="6268385" y="4040371"/>
            <a:ext cx="2044993" cy="1150309"/>
          </a:xfrm>
          <a:prstGeom prst="rect">
            <a:avLst/>
          </a:prstGeom>
        </p:spPr>
      </p:pic>
      <p:pic>
        <p:nvPicPr>
          <p:cNvPr id="51" name="Εικόνα 50">
            <a:extLst>
              <a:ext uri="{FF2B5EF4-FFF2-40B4-BE49-F238E27FC236}">
                <a16:creationId xmlns:a16="http://schemas.microsoft.com/office/drawing/2014/main" id="{AF07A9C2-EFD9-0B99-B074-DF439A4CC7B8}"/>
              </a:ext>
            </a:extLst>
          </p:cNvPr>
          <p:cNvPicPr>
            <a:picLocks noChangeAspect="1"/>
          </p:cNvPicPr>
          <p:nvPr/>
        </p:nvPicPr>
        <p:blipFill>
          <a:blip r:embed="rId17"/>
          <a:srcRect/>
          <a:stretch/>
        </p:blipFill>
        <p:spPr>
          <a:xfrm>
            <a:off x="8918891" y="1674136"/>
            <a:ext cx="2044993" cy="1150309"/>
          </a:xfrm>
          <a:prstGeom prst="rect">
            <a:avLst/>
          </a:prstGeom>
        </p:spPr>
      </p:pic>
      <p:pic>
        <p:nvPicPr>
          <p:cNvPr id="52" name="Εικόνα 51">
            <a:extLst>
              <a:ext uri="{FF2B5EF4-FFF2-40B4-BE49-F238E27FC236}">
                <a16:creationId xmlns:a16="http://schemas.microsoft.com/office/drawing/2014/main" id="{5A290888-17B6-23B1-0DD7-BBB7EB2DBF17}"/>
              </a:ext>
            </a:extLst>
          </p:cNvPr>
          <p:cNvPicPr>
            <a:picLocks noChangeAspect="1"/>
          </p:cNvPicPr>
          <p:nvPr/>
        </p:nvPicPr>
        <p:blipFill>
          <a:blip r:embed="rId18"/>
          <a:srcRect/>
          <a:stretch/>
        </p:blipFill>
        <p:spPr>
          <a:xfrm>
            <a:off x="8918891" y="4034001"/>
            <a:ext cx="2044993" cy="1150309"/>
          </a:xfrm>
          <a:prstGeom prst="rect">
            <a:avLst/>
          </a:prstGeom>
        </p:spPr>
      </p:pic>
    </p:spTree>
    <p:extLst>
      <p:ext uri="{BB962C8B-B14F-4D97-AF65-F5344CB8AC3E}">
        <p14:creationId xmlns:p14="http://schemas.microsoft.com/office/powerpoint/2010/main" val="78872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p:nvPr/>
        </p:nvSpPr>
        <p:spPr>
          <a:xfrm>
            <a:off x="540417" y="695375"/>
            <a:ext cx="107259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Τεχνητή Νοημοσύνη &amp; Ευμάρεια Εκπαιδευτικών</a:t>
            </a:r>
            <a:endParaRPr sz="3200" b="1" i="0" u="none" strike="noStrike" cap="none">
              <a:solidFill>
                <a:schemeClr val="accent6"/>
              </a:solidFill>
              <a:latin typeface="Roboto"/>
              <a:ea typeface="Roboto"/>
              <a:cs typeface="Roboto"/>
              <a:sym typeface="Roboto"/>
            </a:endParaRPr>
          </a:p>
        </p:txBody>
      </p:sp>
      <p:sp>
        <p:nvSpPr>
          <p:cNvPr id="103" name="Google Shape;103;p2"/>
          <p:cNvSpPr/>
          <p:nvPr/>
        </p:nvSpPr>
        <p:spPr>
          <a:xfrm>
            <a:off x="1062893" y="2019540"/>
            <a:ext cx="2752200" cy="2372400"/>
          </a:xfrm>
          <a:prstGeom prst="hexagon">
            <a:avLst>
              <a:gd name="adj" fmla="val 25000"/>
              <a:gd name="vf" fmla="val 11547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p2"/>
          <p:cNvSpPr txBox="1"/>
          <p:nvPr/>
        </p:nvSpPr>
        <p:spPr>
          <a:xfrm>
            <a:off x="1406012" y="2590069"/>
            <a:ext cx="2065800"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Roboto"/>
                <a:ea typeface="Roboto"/>
                <a:cs typeface="Roboto"/>
                <a:sym typeface="Roboto"/>
              </a:rPr>
              <a:t>1</a:t>
            </a:r>
            <a:endParaRPr sz="2800" b="1" dirty="0">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600"/>
              <a:buFont typeface="Arial"/>
              <a:buNone/>
            </a:pPr>
            <a:r>
              <a:rPr lang="en-US" sz="1600" b="1" dirty="0" err="1">
                <a:solidFill>
                  <a:schemeClr val="dk1"/>
                </a:solidFill>
                <a:latin typeface="Roboto"/>
                <a:ea typeface="Roboto"/>
                <a:cs typeface="Roboto"/>
                <a:sym typeface="Roboto"/>
              </a:rPr>
              <a:t>Μείωση</a:t>
            </a:r>
            <a:r>
              <a:rPr lang="en-US" sz="1600" b="1" dirty="0">
                <a:solidFill>
                  <a:schemeClr val="dk1"/>
                </a:solidFill>
                <a:latin typeface="Roboto"/>
                <a:ea typeface="Roboto"/>
                <a:cs typeface="Roboto"/>
                <a:sym typeface="Roboto"/>
              </a:rPr>
              <a:t> </a:t>
            </a:r>
            <a:r>
              <a:rPr lang="en-US" sz="1600" b="1" dirty="0" err="1">
                <a:solidFill>
                  <a:schemeClr val="dk1"/>
                </a:solidFill>
                <a:latin typeface="Roboto"/>
                <a:ea typeface="Roboto"/>
                <a:cs typeface="Roboto"/>
                <a:sym typeface="Roboto"/>
              </a:rPr>
              <a:t>φόρτου</a:t>
            </a:r>
            <a:r>
              <a:rPr lang="en-US" sz="1600" b="1" dirty="0">
                <a:solidFill>
                  <a:schemeClr val="dk1"/>
                </a:solidFill>
                <a:latin typeface="Roboto"/>
                <a:ea typeface="Roboto"/>
                <a:cs typeface="Roboto"/>
                <a:sym typeface="Roboto"/>
              </a:rPr>
              <a:t> </a:t>
            </a:r>
            <a:r>
              <a:rPr lang="en-US" sz="1600" b="1" dirty="0" err="1">
                <a:solidFill>
                  <a:schemeClr val="dk1"/>
                </a:solidFill>
                <a:latin typeface="Roboto"/>
                <a:ea typeface="Roboto"/>
                <a:cs typeface="Roboto"/>
                <a:sym typeface="Roboto"/>
              </a:rPr>
              <a:t>εργ</a:t>
            </a:r>
            <a:r>
              <a:rPr lang="en-US" sz="1600" b="1" dirty="0">
                <a:solidFill>
                  <a:schemeClr val="dk1"/>
                </a:solidFill>
                <a:latin typeface="Roboto"/>
                <a:ea typeface="Roboto"/>
                <a:cs typeface="Roboto"/>
                <a:sym typeface="Roboto"/>
              </a:rPr>
              <a:t>ασίας</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dirty="0">
              <a:solidFill>
                <a:schemeClr val="dk1"/>
              </a:solidFill>
              <a:latin typeface="Roboto"/>
              <a:ea typeface="Roboto"/>
              <a:cs typeface="Roboto"/>
              <a:sym typeface="Roboto"/>
            </a:endParaRPr>
          </a:p>
        </p:txBody>
      </p:sp>
      <p:sp>
        <p:nvSpPr>
          <p:cNvPr id="105" name="Google Shape;105;p2"/>
          <p:cNvSpPr/>
          <p:nvPr/>
        </p:nvSpPr>
        <p:spPr>
          <a:xfrm>
            <a:off x="4485805" y="3220991"/>
            <a:ext cx="2752200" cy="2372400"/>
          </a:xfrm>
          <a:prstGeom prst="hexagon">
            <a:avLst>
              <a:gd name="adj" fmla="val 25000"/>
              <a:gd name="vf" fmla="val 11547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6" name="Google Shape;106;p2"/>
          <p:cNvSpPr txBox="1"/>
          <p:nvPr/>
        </p:nvSpPr>
        <p:spPr>
          <a:xfrm>
            <a:off x="4873312" y="3724879"/>
            <a:ext cx="2065800" cy="1508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Roboto"/>
                <a:ea typeface="Roboto"/>
                <a:cs typeface="Roboto"/>
                <a:sym typeface="Roboto"/>
              </a:rPr>
              <a:t>2</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a:solidFill>
                  <a:schemeClr val="dk1"/>
                </a:solidFill>
                <a:latin typeface="Roboto"/>
                <a:ea typeface="Roboto"/>
                <a:cs typeface="Roboto"/>
                <a:sym typeface="Roboto"/>
              </a:rPr>
              <a:t>Υποστήριξη επαγγελματικής ανάπτυξης</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Roboto"/>
              <a:ea typeface="Roboto"/>
              <a:cs typeface="Roboto"/>
              <a:sym typeface="Roboto"/>
            </a:endParaRPr>
          </a:p>
        </p:txBody>
      </p:sp>
      <p:sp>
        <p:nvSpPr>
          <p:cNvPr id="107" name="Google Shape;107;p2"/>
          <p:cNvSpPr/>
          <p:nvPr/>
        </p:nvSpPr>
        <p:spPr>
          <a:xfrm>
            <a:off x="8162717" y="2019549"/>
            <a:ext cx="2752200" cy="2372400"/>
          </a:xfrm>
          <a:prstGeom prst="hexagon">
            <a:avLst>
              <a:gd name="adj" fmla="val 25000"/>
              <a:gd name="vf" fmla="val 115470"/>
            </a:avLst>
          </a:prstGeom>
          <a:solidFill>
            <a:srgbClr val="FAA9E1"/>
          </a:solidFill>
          <a:ln w="25400" cap="flat" cmpd="sng">
            <a:solidFill>
              <a:srgbClr val="FAA9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8" name="Google Shape;108;p2"/>
          <p:cNvSpPr txBox="1"/>
          <p:nvPr/>
        </p:nvSpPr>
        <p:spPr>
          <a:xfrm>
            <a:off x="8356471" y="2590069"/>
            <a:ext cx="23646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Roboto"/>
                <a:ea typeface="Roboto"/>
                <a:cs typeface="Roboto"/>
                <a:sym typeface="Roboto"/>
              </a:rPr>
              <a:t>3</a:t>
            </a:r>
            <a:endParaRPr sz="2800" b="1" dirty="0">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600"/>
              <a:buFont typeface="Arial"/>
              <a:buNone/>
            </a:pPr>
            <a:r>
              <a:rPr lang="en-US" sz="1600" b="1" dirty="0" err="1">
                <a:solidFill>
                  <a:schemeClr val="dk1"/>
                </a:solidFill>
                <a:latin typeface="Roboto"/>
                <a:ea typeface="Roboto"/>
                <a:cs typeface="Roboto"/>
                <a:sym typeface="Roboto"/>
              </a:rPr>
              <a:t>Ενίσχυση</a:t>
            </a:r>
            <a:r>
              <a:rPr lang="en-US" sz="1600" b="1" dirty="0">
                <a:solidFill>
                  <a:schemeClr val="dk1"/>
                </a:solidFill>
                <a:latin typeface="Roboto"/>
                <a:ea typeface="Roboto"/>
                <a:cs typeface="Roboto"/>
                <a:sym typeface="Roboto"/>
              </a:rPr>
              <a:t> α</a:t>
            </a:r>
            <a:r>
              <a:rPr lang="en-US" sz="1600" b="1" dirty="0" err="1">
                <a:solidFill>
                  <a:schemeClr val="dk1"/>
                </a:solidFill>
                <a:latin typeface="Roboto"/>
                <a:ea typeface="Roboto"/>
                <a:cs typeface="Roboto"/>
                <a:sym typeface="Roboto"/>
              </a:rPr>
              <a:t>ίσθησης</a:t>
            </a:r>
            <a:r>
              <a:rPr lang="en-US" sz="1600" b="1" dirty="0">
                <a:solidFill>
                  <a:schemeClr val="dk1"/>
                </a:solidFill>
                <a:latin typeface="Roboto"/>
                <a:ea typeface="Roboto"/>
                <a:cs typeface="Roboto"/>
                <a:sym typeface="Roboto"/>
              </a:rPr>
              <a:t> απ</a:t>
            </a:r>
            <a:r>
              <a:rPr lang="en-US" sz="1600" b="1" dirty="0" err="1">
                <a:solidFill>
                  <a:schemeClr val="dk1"/>
                </a:solidFill>
                <a:latin typeface="Roboto"/>
                <a:ea typeface="Roboto"/>
                <a:cs typeface="Roboto"/>
                <a:sym typeface="Roboto"/>
              </a:rPr>
              <a:t>οτελεσμ</a:t>
            </a:r>
            <a:r>
              <a:rPr lang="en-US" sz="1600" b="1" dirty="0">
                <a:solidFill>
                  <a:schemeClr val="dk1"/>
                </a:solidFill>
                <a:latin typeface="Roboto"/>
                <a:ea typeface="Roboto"/>
                <a:cs typeface="Roboto"/>
                <a:sym typeface="Roboto"/>
              </a:rPr>
              <a:t>ατικότητας</a:t>
            </a:r>
            <a:endParaRPr sz="1600" b="1" i="0" u="none" strike="noStrike" cap="none" dirty="0">
              <a:solidFill>
                <a:schemeClr val="dk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44"/>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59" name="Google Shape;759;p44"/>
          <p:cNvSpPr/>
          <p:nvPr/>
        </p:nvSpPr>
        <p:spPr>
          <a:xfrm rot="5400000" flipH="1">
            <a:off x="8309665" y="828978"/>
            <a:ext cx="3063519" cy="4701151"/>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760" name="Google Shape;760;p44"/>
          <p:cNvGrpSpPr/>
          <p:nvPr/>
        </p:nvGrpSpPr>
        <p:grpSpPr>
          <a:xfrm>
            <a:off x="7490850" y="1730024"/>
            <a:ext cx="4701150" cy="171530"/>
            <a:chOff x="2" y="794989"/>
            <a:chExt cx="6095998" cy="222423"/>
          </a:xfrm>
        </p:grpSpPr>
        <p:cxnSp>
          <p:nvCxnSpPr>
            <p:cNvPr id="761" name="Google Shape;761;p44"/>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762" name="Google Shape;762;p44"/>
            <p:cNvGrpSpPr/>
            <p:nvPr/>
          </p:nvGrpSpPr>
          <p:grpSpPr>
            <a:xfrm flipH="1">
              <a:off x="5395987" y="794989"/>
              <a:ext cx="571386" cy="115800"/>
              <a:chOff x="6287461" y="852418"/>
              <a:chExt cx="744455" cy="150875"/>
            </a:xfrm>
          </p:grpSpPr>
          <p:sp>
            <p:nvSpPr>
              <p:cNvPr id="763" name="Google Shape;763;p44"/>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64" name="Google Shape;764;p44"/>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65" name="Google Shape;765;p44"/>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sp>
        <p:nvSpPr>
          <p:cNvPr id="766" name="Google Shape;766;p44"/>
          <p:cNvSpPr/>
          <p:nvPr/>
        </p:nvSpPr>
        <p:spPr>
          <a:xfrm rot="5400000" flipH="1">
            <a:off x="818817" y="828978"/>
            <a:ext cx="3063519" cy="4701151"/>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767" name="Google Shape;767;p44"/>
          <p:cNvGrpSpPr/>
          <p:nvPr/>
        </p:nvGrpSpPr>
        <p:grpSpPr>
          <a:xfrm>
            <a:off x="2" y="1730024"/>
            <a:ext cx="4701150" cy="171530"/>
            <a:chOff x="2" y="794989"/>
            <a:chExt cx="6095998" cy="222423"/>
          </a:xfrm>
        </p:grpSpPr>
        <p:cxnSp>
          <p:nvCxnSpPr>
            <p:cNvPr id="768" name="Google Shape;768;p44"/>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769" name="Google Shape;769;p44"/>
            <p:cNvGrpSpPr/>
            <p:nvPr/>
          </p:nvGrpSpPr>
          <p:grpSpPr>
            <a:xfrm flipH="1">
              <a:off x="5395987" y="794989"/>
              <a:ext cx="571386" cy="115800"/>
              <a:chOff x="6287461" y="852418"/>
              <a:chExt cx="744455" cy="150875"/>
            </a:xfrm>
          </p:grpSpPr>
          <p:sp>
            <p:nvSpPr>
              <p:cNvPr id="770" name="Google Shape;770;p44"/>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1" name="Google Shape;771;p44"/>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2" name="Google Shape;772;p44"/>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sp>
        <p:nvSpPr>
          <p:cNvPr id="773" name="Google Shape;773;p44"/>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2"/>
                </a:solidFill>
                <a:latin typeface="Unbounded"/>
                <a:ea typeface="Unbounded"/>
                <a:cs typeface="Unbounded"/>
                <a:sym typeface="Unbounded"/>
              </a:rPr>
              <a:t>30</a:t>
            </a:fld>
            <a:endParaRPr sz="1200" b="0" i="0" u="none" strike="noStrike" cap="none">
              <a:solidFill>
                <a:schemeClr val="lt2"/>
              </a:solidFill>
              <a:latin typeface="Unbounded"/>
              <a:ea typeface="Unbounded"/>
              <a:cs typeface="Unbounded"/>
              <a:sym typeface="Unbounded"/>
            </a:endParaRPr>
          </a:p>
        </p:txBody>
      </p:sp>
      <p:sp>
        <p:nvSpPr>
          <p:cNvPr id="774" name="Google Shape;774;p44"/>
          <p:cNvSpPr/>
          <p:nvPr/>
        </p:nvSpPr>
        <p:spPr>
          <a:xfrm rot="-7494000">
            <a:off x="9258022" y="5155190"/>
            <a:ext cx="792982" cy="808855"/>
          </a:xfrm>
          <a:custGeom>
            <a:avLst/>
            <a:gdLst/>
            <a:ahLst/>
            <a:cxnLst/>
            <a:rect l="l" t="t" r="r" b="b"/>
            <a:pathLst>
              <a:path w="2257116" h="2302294" extrusionOk="0">
                <a:moveTo>
                  <a:pt x="542951" y="280344"/>
                </a:moveTo>
                <a:lnTo>
                  <a:pt x="539934" y="277227"/>
                </a:lnTo>
                <a:cubicBezTo>
                  <a:pt x="536268" y="274217"/>
                  <a:pt x="532422" y="271801"/>
                  <a:pt x="528397" y="269978"/>
                </a:cubicBezTo>
                <a:cubicBezTo>
                  <a:pt x="520347" y="266330"/>
                  <a:pt x="512067" y="265000"/>
                  <a:pt x="503557" y="265989"/>
                </a:cubicBezTo>
                <a:cubicBezTo>
                  <a:pt x="495047" y="266980"/>
                  <a:pt x="486589" y="270438"/>
                  <a:pt x="478182" y="276366"/>
                </a:cubicBezTo>
                <a:cubicBezTo>
                  <a:pt x="469308" y="282624"/>
                  <a:pt x="462825" y="289876"/>
                  <a:pt x="458733" y="298123"/>
                </a:cubicBezTo>
                <a:cubicBezTo>
                  <a:pt x="454642" y="306369"/>
                  <a:pt x="453006" y="315040"/>
                  <a:pt x="453825" y="324136"/>
                </a:cubicBezTo>
                <a:cubicBezTo>
                  <a:pt x="454235" y="328683"/>
                  <a:pt x="455325" y="333204"/>
                  <a:pt x="457094" y="337696"/>
                </a:cubicBezTo>
                <a:lnTo>
                  <a:pt x="458356" y="339997"/>
                </a:lnTo>
                <a:close/>
                <a:moveTo>
                  <a:pt x="368525" y="566958"/>
                </a:moveTo>
                <a:cubicBezTo>
                  <a:pt x="356904" y="581569"/>
                  <a:pt x="343880" y="592204"/>
                  <a:pt x="329454" y="598864"/>
                </a:cubicBezTo>
                <a:cubicBezTo>
                  <a:pt x="315028" y="605524"/>
                  <a:pt x="300331" y="608011"/>
                  <a:pt x="285362" y="606328"/>
                </a:cubicBezTo>
                <a:cubicBezTo>
                  <a:pt x="270392" y="604644"/>
                  <a:pt x="256347" y="598585"/>
                  <a:pt x="243228" y="588149"/>
                </a:cubicBezTo>
                <a:cubicBezTo>
                  <a:pt x="230108" y="577712"/>
                  <a:pt x="221044" y="565391"/>
                  <a:pt x="216036" y="551184"/>
                </a:cubicBezTo>
                <a:cubicBezTo>
                  <a:pt x="211028" y="536977"/>
                  <a:pt x="210146" y="522097"/>
                  <a:pt x="213390" y="506542"/>
                </a:cubicBezTo>
                <a:cubicBezTo>
                  <a:pt x="216634" y="490988"/>
                  <a:pt x="224067" y="475906"/>
                  <a:pt x="235689" y="461295"/>
                </a:cubicBezTo>
                <a:cubicBezTo>
                  <a:pt x="245887" y="448474"/>
                  <a:pt x="257373" y="438624"/>
                  <a:pt x="270147" y="431746"/>
                </a:cubicBezTo>
                <a:cubicBezTo>
                  <a:pt x="282921" y="424867"/>
                  <a:pt x="295964" y="421246"/>
                  <a:pt x="309277" y="420881"/>
                </a:cubicBezTo>
                <a:cubicBezTo>
                  <a:pt x="322590" y="420517"/>
                  <a:pt x="335132" y="423799"/>
                  <a:pt x="346903" y="430728"/>
                </a:cubicBezTo>
                <a:lnTo>
                  <a:pt x="323600" y="460023"/>
                </a:lnTo>
                <a:cubicBezTo>
                  <a:pt x="312398" y="454522"/>
                  <a:pt x="300971" y="453587"/>
                  <a:pt x="289319" y="457219"/>
                </a:cubicBezTo>
                <a:cubicBezTo>
                  <a:pt x="277666" y="460851"/>
                  <a:pt x="267393" y="468258"/>
                  <a:pt x="258499" y="479440"/>
                </a:cubicBezTo>
                <a:cubicBezTo>
                  <a:pt x="251384" y="488385"/>
                  <a:pt x="246910" y="497605"/>
                  <a:pt x="245076" y="507101"/>
                </a:cubicBezTo>
                <a:cubicBezTo>
                  <a:pt x="243244" y="516596"/>
                  <a:pt x="244117" y="525750"/>
                  <a:pt x="247697" y="534561"/>
                </a:cubicBezTo>
                <a:cubicBezTo>
                  <a:pt x="251277" y="543373"/>
                  <a:pt x="257614" y="551396"/>
                  <a:pt x="266708" y="558629"/>
                </a:cubicBezTo>
                <a:cubicBezTo>
                  <a:pt x="275654" y="565745"/>
                  <a:pt x="284859" y="570085"/>
                  <a:pt x="294324" y="571650"/>
                </a:cubicBezTo>
                <a:cubicBezTo>
                  <a:pt x="303789" y="573216"/>
                  <a:pt x="312941" y="572037"/>
                  <a:pt x="321782" y="568115"/>
                </a:cubicBezTo>
                <a:cubicBezTo>
                  <a:pt x="330622" y="564193"/>
                  <a:pt x="338599" y="557760"/>
                  <a:pt x="345715" y="548814"/>
                </a:cubicBezTo>
                <a:cubicBezTo>
                  <a:pt x="354727" y="537484"/>
                  <a:pt x="359619" y="525673"/>
                  <a:pt x="360388" y="513384"/>
                </a:cubicBezTo>
                <a:cubicBezTo>
                  <a:pt x="361156" y="501095"/>
                  <a:pt x="357765" y="490364"/>
                  <a:pt x="350212" y="481192"/>
                </a:cubicBezTo>
                <a:lnTo>
                  <a:pt x="373515" y="451896"/>
                </a:lnTo>
                <a:cubicBezTo>
                  <a:pt x="382765" y="461689"/>
                  <a:pt x="388710" y="473111"/>
                  <a:pt x="391350" y="486164"/>
                </a:cubicBezTo>
                <a:cubicBezTo>
                  <a:pt x="393989" y="499218"/>
                  <a:pt x="393395" y="512741"/>
                  <a:pt x="389566" y="526735"/>
                </a:cubicBezTo>
                <a:cubicBezTo>
                  <a:pt x="385738" y="540729"/>
                  <a:pt x="378724" y="554137"/>
                  <a:pt x="368525" y="566958"/>
                </a:cubicBezTo>
                <a:close/>
                <a:moveTo>
                  <a:pt x="197607" y="878713"/>
                </a:moveTo>
                <a:lnTo>
                  <a:pt x="96778" y="837648"/>
                </a:lnTo>
                <a:lnTo>
                  <a:pt x="44154" y="826706"/>
                </a:lnTo>
                <a:lnTo>
                  <a:pt x="58166" y="792302"/>
                </a:lnTo>
                <a:lnTo>
                  <a:pt x="97599" y="801187"/>
                </a:lnTo>
                <a:lnTo>
                  <a:pt x="92265" y="795699"/>
                </a:lnTo>
                <a:cubicBezTo>
                  <a:pt x="83984" y="784717"/>
                  <a:pt x="78973" y="772905"/>
                  <a:pt x="77231" y="760265"/>
                </a:cubicBezTo>
                <a:cubicBezTo>
                  <a:pt x="75488" y="747626"/>
                  <a:pt x="77203" y="734954"/>
                  <a:pt x="82377" y="722251"/>
                </a:cubicBezTo>
                <a:cubicBezTo>
                  <a:pt x="88125" y="708137"/>
                  <a:pt x="95834" y="697289"/>
                  <a:pt x="105504" y="689709"/>
                </a:cubicBezTo>
                <a:cubicBezTo>
                  <a:pt x="115173" y="682128"/>
                  <a:pt x="126317" y="677873"/>
                  <a:pt x="138934" y="676944"/>
                </a:cubicBezTo>
                <a:cubicBezTo>
                  <a:pt x="151551" y="676015"/>
                  <a:pt x="165270" y="678568"/>
                  <a:pt x="180090" y="684604"/>
                </a:cubicBezTo>
                <a:lnTo>
                  <a:pt x="262923" y="718340"/>
                </a:lnTo>
                <a:lnTo>
                  <a:pt x="248911" y="752744"/>
                </a:lnTo>
                <a:lnTo>
                  <a:pt x="171636" y="721270"/>
                </a:lnTo>
                <a:cubicBezTo>
                  <a:pt x="155934" y="714875"/>
                  <a:pt x="142578" y="713704"/>
                  <a:pt x="131568" y="717757"/>
                </a:cubicBezTo>
                <a:cubicBezTo>
                  <a:pt x="120559" y="721809"/>
                  <a:pt x="112180" y="730892"/>
                  <a:pt x="106431" y="745007"/>
                </a:cubicBezTo>
                <a:cubicBezTo>
                  <a:pt x="102479" y="754710"/>
                  <a:pt x="101173" y="764103"/>
                  <a:pt x="102514" y="773185"/>
                </a:cubicBezTo>
                <a:cubicBezTo>
                  <a:pt x="103854" y="782268"/>
                  <a:pt x="107598" y="790374"/>
                  <a:pt x="113744" y="797505"/>
                </a:cubicBezTo>
                <a:cubicBezTo>
                  <a:pt x="119890" y="804637"/>
                  <a:pt x="128168" y="810322"/>
                  <a:pt x="138577" y="814562"/>
                </a:cubicBezTo>
                <a:lnTo>
                  <a:pt x="211619" y="844310"/>
                </a:lnTo>
                <a:close/>
                <a:moveTo>
                  <a:pt x="64695" y="1102336"/>
                </a:moveTo>
                <a:lnTo>
                  <a:pt x="74958" y="999334"/>
                </a:lnTo>
                <a:lnTo>
                  <a:pt x="70626" y="999575"/>
                </a:lnTo>
                <a:cubicBezTo>
                  <a:pt x="65952" y="1000378"/>
                  <a:pt x="61608" y="1001704"/>
                  <a:pt x="57595" y="1003553"/>
                </a:cubicBezTo>
                <a:cubicBezTo>
                  <a:pt x="49568" y="1007252"/>
                  <a:pt x="43145" y="1012642"/>
                  <a:pt x="38323" y="1019724"/>
                </a:cubicBezTo>
                <a:cubicBezTo>
                  <a:pt x="33501" y="1026806"/>
                  <a:pt x="30580" y="1035464"/>
                  <a:pt x="29561" y="1045701"/>
                </a:cubicBezTo>
                <a:cubicBezTo>
                  <a:pt x="28484" y="1056506"/>
                  <a:pt x="29724" y="1066154"/>
                  <a:pt x="33281" y="1074645"/>
                </a:cubicBezTo>
                <a:cubicBezTo>
                  <a:pt x="36839" y="1083135"/>
                  <a:pt x="42324" y="1090048"/>
                  <a:pt x="49737" y="1095381"/>
                </a:cubicBezTo>
                <a:cubicBezTo>
                  <a:pt x="53444" y="1098047"/>
                  <a:pt x="57575" y="1100182"/>
                  <a:pt x="62130" y="1101785"/>
                </a:cubicBezTo>
                <a:close/>
                <a:moveTo>
                  <a:pt x="595231" y="357814"/>
                </a:moveTo>
                <a:cubicBezTo>
                  <a:pt x="586157" y="369573"/>
                  <a:pt x="575627" y="379680"/>
                  <a:pt x="563639" y="388133"/>
                </a:cubicBezTo>
                <a:cubicBezTo>
                  <a:pt x="548226" y="399002"/>
                  <a:pt x="532467" y="405744"/>
                  <a:pt x="516362" y="408359"/>
                </a:cubicBezTo>
                <a:cubicBezTo>
                  <a:pt x="500258" y="410974"/>
                  <a:pt x="485103" y="409481"/>
                  <a:pt x="470897" y="403881"/>
                </a:cubicBezTo>
                <a:cubicBezTo>
                  <a:pt x="456692" y="398280"/>
                  <a:pt x="444703" y="388552"/>
                  <a:pt x="434933" y="374696"/>
                </a:cubicBezTo>
                <a:cubicBezTo>
                  <a:pt x="425272" y="360996"/>
                  <a:pt x="420022" y="346691"/>
                  <a:pt x="419182" y="331782"/>
                </a:cubicBezTo>
                <a:cubicBezTo>
                  <a:pt x="418343" y="316872"/>
                  <a:pt x="421585" y="302464"/>
                  <a:pt x="428912" y="288557"/>
                </a:cubicBezTo>
                <a:cubicBezTo>
                  <a:pt x="436237" y="274650"/>
                  <a:pt x="447296" y="262482"/>
                  <a:pt x="462086" y="252052"/>
                </a:cubicBezTo>
                <a:cubicBezTo>
                  <a:pt x="476876" y="241623"/>
                  <a:pt x="492014" y="235902"/>
                  <a:pt x="507500" y="234889"/>
                </a:cubicBezTo>
                <a:cubicBezTo>
                  <a:pt x="522986" y="233875"/>
                  <a:pt x="537913" y="237276"/>
                  <a:pt x="552283" y="245092"/>
                </a:cubicBezTo>
                <a:cubicBezTo>
                  <a:pt x="566652" y="252908"/>
                  <a:pt x="579545" y="264912"/>
                  <a:pt x="590963" y="281103"/>
                </a:cubicBezTo>
                <a:lnTo>
                  <a:pt x="475056" y="362836"/>
                </a:lnTo>
                <a:lnTo>
                  <a:pt x="475779" y="363637"/>
                </a:lnTo>
                <a:cubicBezTo>
                  <a:pt x="479881" y="367097"/>
                  <a:pt x="484303" y="369836"/>
                  <a:pt x="489046" y="371852"/>
                </a:cubicBezTo>
                <a:cubicBezTo>
                  <a:pt x="498533" y="375884"/>
                  <a:pt x="508708" y="376926"/>
                  <a:pt x="519572" y="374977"/>
                </a:cubicBezTo>
                <a:cubicBezTo>
                  <a:pt x="530435" y="373028"/>
                  <a:pt x="541471" y="368101"/>
                  <a:pt x="552681" y="360196"/>
                </a:cubicBezTo>
                <a:cubicBezTo>
                  <a:pt x="562800" y="353060"/>
                  <a:pt x="572028" y="344164"/>
                  <a:pt x="580364" y="333507"/>
                </a:cubicBezTo>
                <a:cubicBezTo>
                  <a:pt x="588700" y="322851"/>
                  <a:pt x="594885" y="311788"/>
                  <a:pt x="598918" y="300319"/>
                </a:cubicBezTo>
                <a:lnTo>
                  <a:pt x="614397" y="322270"/>
                </a:lnTo>
                <a:cubicBezTo>
                  <a:pt x="610693" y="334207"/>
                  <a:pt x="604304" y="346054"/>
                  <a:pt x="595231" y="357814"/>
                </a:cubicBezTo>
                <a:close/>
                <a:moveTo>
                  <a:pt x="154346" y="1103219"/>
                </a:moveTo>
                <a:cubicBezTo>
                  <a:pt x="145783" y="1117107"/>
                  <a:pt x="134736" y="1127589"/>
                  <a:pt x="121204" y="1134664"/>
                </a:cubicBezTo>
                <a:cubicBezTo>
                  <a:pt x="107672" y="1141740"/>
                  <a:pt x="92471" y="1144436"/>
                  <a:pt x="75600" y="1142755"/>
                </a:cubicBezTo>
                <a:cubicBezTo>
                  <a:pt x="58919" y="1141093"/>
                  <a:pt x="44667" y="1135701"/>
                  <a:pt x="32845" y="1126578"/>
                </a:cubicBezTo>
                <a:cubicBezTo>
                  <a:pt x="21023" y="1117455"/>
                  <a:pt x="12252" y="1105574"/>
                  <a:pt x="6531" y="1090933"/>
                </a:cubicBezTo>
                <a:cubicBezTo>
                  <a:pt x="811" y="1076291"/>
                  <a:pt x="-1152" y="1059966"/>
                  <a:pt x="643" y="1041958"/>
                </a:cubicBezTo>
                <a:cubicBezTo>
                  <a:pt x="2437" y="1023950"/>
                  <a:pt x="8019" y="1008760"/>
                  <a:pt x="17387" y="996388"/>
                </a:cubicBezTo>
                <a:cubicBezTo>
                  <a:pt x="26756" y="984017"/>
                  <a:pt x="39098" y="974956"/>
                  <a:pt x="54412" y="969207"/>
                </a:cubicBezTo>
                <a:cubicBezTo>
                  <a:pt x="69726" y="963458"/>
                  <a:pt x="87240" y="961565"/>
                  <a:pt x="106954" y="963530"/>
                </a:cubicBezTo>
                <a:lnTo>
                  <a:pt x="92893" y="1104657"/>
                </a:lnTo>
                <a:lnTo>
                  <a:pt x="93972" y="1104634"/>
                </a:lnTo>
                <a:cubicBezTo>
                  <a:pt x="99272" y="1103798"/>
                  <a:pt x="104236" y="1102247"/>
                  <a:pt x="108866" y="1099980"/>
                </a:cubicBezTo>
                <a:cubicBezTo>
                  <a:pt x="118124" y="1095447"/>
                  <a:pt x="125571" y="1088434"/>
                  <a:pt x="131207" y="1078945"/>
                </a:cubicBezTo>
                <a:cubicBezTo>
                  <a:pt x="136843" y="1069456"/>
                  <a:pt x="140340" y="1057888"/>
                  <a:pt x="141700" y="1044239"/>
                </a:cubicBezTo>
                <a:cubicBezTo>
                  <a:pt x="142928" y="1031918"/>
                  <a:pt x="142241" y="1019119"/>
                  <a:pt x="139639" y="1005841"/>
                </a:cubicBezTo>
                <a:cubicBezTo>
                  <a:pt x="137037" y="992564"/>
                  <a:pt x="132721" y="980647"/>
                  <a:pt x="126689" y="970090"/>
                </a:cubicBezTo>
                <a:lnTo>
                  <a:pt x="153418" y="972754"/>
                </a:lnTo>
                <a:cubicBezTo>
                  <a:pt x="160018" y="983367"/>
                  <a:pt x="164795" y="995951"/>
                  <a:pt x="167747" y="1010508"/>
                </a:cubicBezTo>
                <a:cubicBezTo>
                  <a:pt x="170700" y="1025065"/>
                  <a:pt x="171449" y="1039641"/>
                  <a:pt x="169995" y="1054237"/>
                </a:cubicBezTo>
                <a:cubicBezTo>
                  <a:pt x="168125" y="1073004"/>
                  <a:pt x="162909" y="1089331"/>
                  <a:pt x="154346" y="1103219"/>
                </a:cubicBezTo>
                <a:close/>
                <a:moveTo>
                  <a:pt x="126584" y="1399926"/>
                </a:moveTo>
                <a:cubicBezTo>
                  <a:pt x="133100" y="1394493"/>
                  <a:pt x="137672" y="1387544"/>
                  <a:pt x="140301" y="1379079"/>
                </a:cubicBezTo>
                <a:cubicBezTo>
                  <a:pt x="142931" y="1370614"/>
                  <a:pt x="143195" y="1360958"/>
                  <a:pt x="141095" y="1350110"/>
                </a:cubicBezTo>
                <a:cubicBezTo>
                  <a:pt x="138523" y="1336832"/>
                  <a:pt x="132326" y="1325371"/>
                  <a:pt x="122503" y="1315727"/>
                </a:cubicBezTo>
                <a:cubicBezTo>
                  <a:pt x="112680" y="1306085"/>
                  <a:pt x="98501" y="1298498"/>
                  <a:pt x="79966" y="1292968"/>
                </a:cubicBezTo>
                <a:cubicBezTo>
                  <a:pt x="64463" y="1305089"/>
                  <a:pt x="54001" y="1317448"/>
                  <a:pt x="48581" y="1330043"/>
                </a:cubicBezTo>
                <a:cubicBezTo>
                  <a:pt x="43161" y="1342638"/>
                  <a:pt x="41737" y="1355575"/>
                  <a:pt x="44309" y="1368854"/>
                </a:cubicBezTo>
                <a:cubicBezTo>
                  <a:pt x="46410" y="1379701"/>
                  <a:pt x="50260" y="1388560"/>
                  <a:pt x="55859" y="1395432"/>
                </a:cubicBezTo>
                <a:cubicBezTo>
                  <a:pt x="61459" y="1402302"/>
                  <a:pt x="68295" y="1407042"/>
                  <a:pt x="76368" y="1409651"/>
                </a:cubicBezTo>
                <a:cubicBezTo>
                  <a:pt x="84440" y="1412260"/>
                  <a:pt x="93246" y="1412641"/>
                  <a:pt x="102784" y="1410794"/>
                </a:cubicBezTo>
                <a:cubicBezTo>
                  <a:pt x="112136" y="1408982"/>
                  <a:pt x="120069" y="1405360"/>
                  <a:pt x="126584" y="1399926"/>
                </a:cubicBezTo>
                <a:close/>
                <a:moveTo>
                  <a:pt x="71063" y="1621212"/>
                </a:moveTo>
                <a:cubicBezTo>
                  <a:pt x="69338" y="1626973"/>
                  <a:pt x="65600" y="1631122"/>
                  <a:pt x="59849" y="1633662"/>
                </a:cubicBezTo>
                <a:cubicBezTo>
                  <a:pt x="54099" y="1636202"/>
                  <a:pt x="48514" y="1636170"/>
                  <a:pt x="43094" y="1633566"/>
                </a:cubicBezTo>
                <a:cubicBezTo>
                  <a:pt x="37675" y="1630961"/>
                  <a:pt x="33541" y="1626435"/>
                  <a:pt x="30693" y="1619987"/>
                </a:cubicBezTo>
                <a:cubicBezTo>
                  <a:pt x="27769" y="1613366"/>
                  <a:pt x="27188" y="1607218"/>
                  <a:pt x="28952" y="1601545"/>
                </a:cubicBezTo>
                <a:cubicBezTo>
                  <a:pt x="30716" y="1595872"/>
                  <a:pt x="34473" y="1591766"/>
                  <a:pt x="40223" y="1589226"/>
                </a:cubicBezTo>
                <a:cubicBezTo>
                  <a:pt x="45973" y="1586687"/>
                  <a:pt x="51539" y="1586675"/>
                  <a:pt x="56920" y="1589193"/>
                </a:cubicBezTo>
                <a:cubicBezTo>
                  <a:pt x="62302" y="1591709"/>
                  <a:pt x="66455" y="1596279"/>
                  <a:pt x="69379" y="1602901"/>
                </a:cubicBezTo>
                <a:cubicBezTo>
                  <a:pt x="72227" y="1609348"/>
                  <a:pt x="72788" y="1615452"/>
                  <a:pt x="71063" y="1621212"/>
                </a:cubicBezTo>
                <a:close/>
                <a:moveTo>
                  <a:pt x="221879" y="1409559"/>
                </a:moveTo>
                <a:lnTo>
                  <a:pt x="191581" y="1415427"/>
                </a:lnTo>
                <a:cubicBezTo>
                  <a:pt x="198349" y="1402279"/>
                  <a:pt x="202380" y="1389275"/>
                  <a:pt x="203672" y="1376412"/>
                </a:cubicBezTo>
                <a:cubicBezTo>
                  <a:pt x="204965" y="1363549"/>
                  <a:pt x="204435" y="1351039"/>
                  <a:pt x="202080" y="1338882"/>
                </a:cubicBezTo>
                <a:cubicBezTo>
                  <a:pt x="197951" y="1317561"/>
                  <a:pt x="189563" y="1302304"/>
                  <a:pt x="176917" y="1293111"/>
                </a:cubicBezTo>
                <a:cubicBezTo>
                  <a:pt x="164271" y="1283918"/>
                  <a:pt x="148222" y="1281204"/>
                  <a:pt x="128771" y="1284971"/>
                </a:cubicBezTo>
                <a:lnTo>
                  <a:pt x="116313" y="1287384"/>
                </a:lnTo>
                <a:lnTo>
                  <a:pt x="117266" y="1287745"/>
                </a:lnTo>
                <a:cubicBezTo>
                  <a:pt x="121950" y="1290016"/>
                  <a:pt x="126594" y="1292766"/>
                  <a:pt x="131198" y="1295999"/>
                </a:cubicBezTo>
                <a:cubicBezTo>
                  <a:pt x="140405" y="1302462"/>
                  <a:pt x="148555" y="1310731"/>
                  <a:pt x="155648" y="1320806"/>
                </a:cubicBezTo>
                <a:cubicBezTo>
                  <a:pt x="162741" y="1330881"/>
                  <a:pt x="167592" y="1342651"/>
                  <a:pt x="170199" y="1356116"/>
                </a:cubicBezTo>
                <a:cubicBezTo>
                  <a:pt x="173025" y="1370704"/>
                  <a:pt x="172427" y="1384403"/>
                  <a:pt x="168407" y="1397212"/>
                </a:cubicBezTo>
                <a:cubicBezTo>
                  <a:pt x="164387" y="1410021"/>
                  <a:pt x="157419" y="1420878"/>
                  <a:pt x="147501" y="1429784"/>
                </a:cubicBezTo>
                <a:cubicBezTo>
                  <a:pt x="137584" y="1438690"/>
                  <a:pt x="125050" y="1444610"/>
                  <a:pt x="109901" y="1447544"/>
                </a:cubicBezTo>
                <a:cubicBezTo>
                  <a:pt x="94752" y="1450477"/>
                  <a:pt x="80915" y="1449664"/>
                  <a:pt x="68389" y="1445105"/>
                </a:cubicBezTo>
                <a:cubicBezTo>
                  <a:pt x="55864" y="1440545"/>
                  <a:pt x="45346" y="1433074"/>
                  <a:pt x="36835" y="1422692"/>
                </a:cubicBezTo>
                <a:cubicBezTo>
                  <a:pt x="28324" y="1412309"/>
                  <a:pt x="22656" y="1399824"/>
                  <a:pt x="19831" y="1385236"/>
                </a:cubicBezTo>
                <a:cubicBezTo>
                  <a:pt x="17730" y="1374389"/>
                  <a:pt x="17467" y="1364010"/>
                  <a:pt x="19041" y="1354100"/>
                </a:cubicBezTo>
                <a:cubicBezTo>
                  <a:pt x="20614" y="1344191"/>
                  <a:pt x="23444" y="1335008"/>
                  <a:pt x="27531" y="1326552"/>
                </a:cubicBezTo>
                <a:cubicBezTo>
                  <a:pt x="31617" y="1318096"/>
                  <a:pt x="36483" y="1310653"/>
                  <a:pt x="42126" y="1304225"/>
                </a:cubicBezTo>
                <a:lnTo>
                  <a:pt x="45704" y="1301058"/>
                </a:lnTo>
                <a:lnTo>
                  <a:pt x="8982" y="1308169"/>
                </a:lnTo>
                <a:lnTo>
                  <a:pt x="1919" y="1271699"/>
                </a:lnTo>
                <a:lnTo>
                  <a:pt x="118342" y="1249153"/>
                </a:lnTo>
                <a:cubicBezTo>
                  <a:pt x="138728" y="1245205"/>
                  <a:pt x="156627" y="1246202"/>
                  <a:pt x="172040" y="1252143"/>
                </a:cubicBezTo>
                <a:cubicBezTo>
                  <a:pt x="187452" y="1258084"/>
                  <a:pt x="200066" y="1267866"/>
                  <a:pt x="209884" y="1281488"/>
                </a:cubicBezTo>
                <a:cubicBezTo>
                  <a:pt x="219701" y="1295110"/>
                  <a:pt x="226494" y="1311646"/>
                  <a:pt x="230260" y="1331096"/>
                </a:cubicBezTo>
                <a:cubicBezTo>
                  <a:pt x="233013" y="1345310"/>
                  <a:pt x="233678" y="1358765"/>
                  <a:pt x="232255" y="1371459"/>
                </a:cubicBezTo>
                <a:cubicBezTo>
                  <a:pt x="230833" y="1384153"/>
                  <a:pt x="227374" y="1396853"/>
                  <a:pt x="221879" y="1409559"/>
                </a:cubicBezTo>
                <a:close/>
                <a:moveTo>
                  <a:pt x="1149946" y="134017"/>
                </a:moveTo>
                <a:lnTo>
                  <a:pt x="1101302" y="29886"/>
                </a:lnTo>
                <a:lnTo>
                  <a:pt x="1052658" y="134016"/>
                </a:lnTo>
                <a:close/>
                <a:moveTo>
                  <a:pt x="244434" y="1545887"/>
                </a:moveTo>
                <a:lnTo>
                  <a:pt x="95442" y="1611694"/>
                </a:lnTo>
                <a:lnTo>
                  <a:pt x="91074" y="1593319"/>
                </a:lnTo>
                <a:lnTo>
                  <a:pt x="80433" y="1577714"/>
                </a:lnTo>
                <a:lnTo>
                  <a:pt x="229426" y="1511907"/>
                </a:lnTo>
                <a:close/>
                <a:moveTo>
                  <a:pt x="1227746" y="214312"/>
                </a:moveTo>
                <a:lnTo>
                  <a:pt x="1187456" y="214312"/>
                </a:lnTo>
                <a:lnTo>
                  <a:pt x="1164496" y="165163"/>
                </a:lnTo>
                <a:lnTo>
                  <a:pt x="1038108" y="165163"/>
                </a:lnTo>
                <a:lnTo>
                  <a:pt x="1015148" y="214312"/>
                </a:lnTo>
                <a:lnTo>
                  <a:pt x="974857" y="214312"/>
                </a:lnTo>
                <a:lnTo>
                  <a:pt x="1077727" y="0"/>
                </a:lnTo>
                <a:lnTo>
                  <a:pt x="1124876" y="0"/>
                </a:lnTo>
                <a:close/>
                <a:moveTo>
                  <a:pt x="315334" y="1668042"/>
                </a:moveTo>
                <a:lnTo>
                  <a:pt x="129580" y="1785971"/>
                </a:lnTo>
                <a:lnTo>
                  <a:pt x="109669" y="1754610"/>
                </a:lnTo>
                <a:lnTo>
                  <a:pt x="295424" y="1636680"/>
                </a:lnTo>
                <a:close/>
                <a:moveTo>
                  <a:pt x="1345901" y="250374"/>
                </a:moveTo>
                <a:lnTo>
                  <a:pt x="1309326" y="241154"/>
                </a:lnTo>
                <a:lnTo>
                  <a:pt x="1361717" y="33344"/>
                </a:lnTo>
                <a:lnTo>
                  <a:pt x="1398292" y="42565"/>
                </a:lnTo>
                <a:close/>
                <a:moveTo>
                  <a:pt x="400603" y="1778402"/>
                </a:moveTo>
                <a:lnTo>
                  <a:pt x="234622" y="1922840"/>
                </a:lnTo>
                <a:lnTo>
                  <a:pt x="210237" y="1894817"/>
                </a:lnTo>
                <a:lnTo>
                  <a:pt x="376218" y="1750379"/>
                </a:lnTo>
                <a:close/>
                <a:moveTo>
                  <a:pt x="523378" y="2011915"/>
                </a:moveTo>
                <a:lnTo>
                  <a:pt x="440298" y="1950169"/>
                </a:lnTo>
                <a:lnTo>
                  <a:pt x="438278" y="1954010"/>
                </a:lnTo>
                <a:cubicBezTo>
                  <a:pt x="436564" y="1958431"/>
                  <a:pt x="435469" y="1962839"/>
                  <a:pt x="434993" y="1967233"/>
                </a:cubicBezTo>
                <a:cubicBezTo>
                  <a:pt x="434041" y="1976018"/>
                  <a:pt x="435362" y="1984300"/>
                  <a:pt x="438959" y="1992076"/>
                </a:cubicBezTo>
                <a:cubicBezTo>
                  <a:pt x="442555" y="1999851"/>
                  <a:pt x="448481" y="2006808"/>
                  <a:pt x="456738" y="2012943"/>
                </a:cubicBezTo>
                <a:cubicBezTo>
                  <a:pt x="465453" y="2019421"/>
                  <a:pt x="474366" y="2023316"/>
                  <a:pt x="483478" y="2024628"/>
                </a:cubicBezTo>
                <a:cubicBezTo>
                  <a:pt x="492590" y="2025942"/>
                  <a:pt x="501339" y="2024789"/>
                  <a:pt x="509724" y="2021171"/>
                </a:cubicBezTo>
                <a:cubicBezTo>
                  <a:pt x="513916" y="2019362"/>
                  <a:pt x="517871" y="2016916"/>
                  <a:pt x="521586" y="2013833"/>
                </a:cubicBezTo>
                <a:close/>
                <a:moveTo>
                  <a:pt x="563654" y="2023336"/>
                </a:moveTo>
                <a:cubicBezTo>
                  <a:pt x="553655" y="2036791"/>
                  <a:pt x="541704" y="2046244"/>
                  <a:pt x="527802" y="2051696"/>
                </a:cubicBezTo>
                <a:cubicBezTo>
                  <a:pt x="513901" y="2057148"/>
                  <a:pt x="499200" y="2058565"/>
                  <a:pt x="483701" y="2055946"/>
                </a:cubicBezTo>
                <a:cubicBezTo>
                  <a:pt x="468201" y="2053328"/>
                  <a:pt x="453189" y="2046621"/>
                  <a:pt x="438664" y="2035826"/>
                </a:cubicBezTo>
                <a:cubicBezTo>
                  <a:pt x="424138" y="2025031"/>
                  <a:pt x="413978" y="2012435"/>
                  <a:pt x="408181" y="1998039"/>
                </a:cubicBezTo>
                <a:cubicBezTo>
                  <a:pt x="402384" y="1983643"/>
                  <a:pt x="400955" y="1968400"/>
                  <a:pt x="403895" y="1952309"/>
                </a:cubicBezTo>
                <a:cubicBezTo>
                  <a:pt x="406835" y="1936218"/>
                  <a:pt x="414214" y="1920221"/>
                  <a:pt x="426031" y="1904320"/>
                </a:cubicBezTo>
                <a:lnTo>
                  <a:pt x="539863" y="1988920"/>
                </a:lnTo>
                <a:lnTo>
                  <a:pt x="540398" y="1987983"/>
                </a:lnTo>
                <a:cubicBezTo>
                  <a:pt x="542404" y="1983007"/>
                  <a:pt x="543626" y="1977950"/>
                  <a:pt x="544060" y="1972814"/>
                </a:cubicBezTo>
                <a:cubicBezTo>
                  <a:pt x="544930" y="1962543"/>
                  <a:pt x="542743" y="1952551"/>
                  <a:pt x="537500" y="1942839"/>
                </a:cubicBezTo>
                <a:cubicBezTo>
                  <a:pt x="532257" y="1933128"/>
                  <a:pt x="524131" y="1924180"/>
                  <a:pt x="513123" y="1915999"/>
                </a:cubicBezTo>
                <a:cubicBezTo>
                  <a:pt x="503185" y="1908613"/>
                  <a:pt x="491852" y="1902624"/>
                  <a:pt x="479126" y="1898031"/>
                </a:cubicBezTo>
                <a:cubicBezTo>
                  <a:pt x="466399" y="1893438"/>
                  <a:pt x="453958" y="1891015"/>
                  <a:pt x="441803" y="1890764"/>
                </a:cubicBezTo>
                <a:lnTo>
                  <a:pt x="457826" y="1869206"/>
                </a:lnTo>
                <a:cubicBezTo>
                  <a:pt x="470321" y="1868999"/>
                  <a:pt x="483572" y="1871370"/>
                  <a:pt x="497576" y="1876319"/>
                </a:cubicBezTo>
                <a:cubicBezTo>
                  <a:pt x="511581" y="1881268"/>
                  <a:pt x="524470" y="1888117"/>
                  <a:pt x="536242" y="1896867"/>
                </a:cubicBezTo>
                <a:cubicBezTo>
                  <a:pt x="551379" y="1908117"/>
                  <a:pt x="562704" y="1920983"/>
                  <a:pt x="570215" y="1935467"/>
                </a:cubicBezTo>
                <a:cubicBezTo>
                  <a:pt x="577727" y="1949951"/>
                  <a:pt x="581040" y="1964814"/>
                  <a:pt x="580154" y="1980058"/>
                </a:cubicBezTo>
                <a:cubicBezTo>
                  <a:pt x="579268" y="1995303"/>
                  <a:pt x="573768" y="2009728"/>
                  <a:pt x="563654" y="2023336"/>
                </a:cubicBezTo>
                <a:close/>
                <a:moveTo>
                  <a:pt x="1891440" y="513294"/>
                </a:moveTo>
                <a:lnTo>
                  <a:pt x="1936626" y="407616"/>
                </a:lnTo>
                <a:lnTo>
                  <a:pt x="1826583" y="440780"/>
                </a:lnTo>
                <a:close/>
                <a:moveTo>
                  <a:pt x="753204" y="2188225"/>
                </a:moveTo>
                <a:lnTo>
                  <a:pt x="717851" y="2183313"/>
                </a:lnTo>
                <a:lnTo>
                  <a:pt x="686456" y="2219241"/>
                </a:lnTo>
                <a:lnTo>
                  <a:pt x="666360" y="2211007"/>
                </a:lnTo>
                <a:lnTo>
                  <a:pt x="682393" y="2171874"/>
                </a:lnTo>
                <a:lnTo>
                  <a:pt x="612852" y="2143380"/>
                </a:lnTo>
                <a:lnTo>
                  <a:pt x="623686" y="2116939"/>
                </a:lnTo>
                <a:lnTo>
                  <a:pt x="693228" y="2145432"/>
                </a:lnTo>
                <a:lnTo>
                  <a:pt x="719770" y="2080650"/>
                </a:lnTo>
                <a:cubicBezTo>
                  <a:pt x="724898" y="2068134"/>
                  <a:pt x="725803" y="2058262"/>
                  <a:pt x="722485" y="2051036"/>
                </a:cubicBezTo>
                <a:cubicBezTo>
                  <a:pt x="719167" y="2043809"/>
                  <a:pt x="711426" y="2037704"/>
                  <a:pt x="699263" y="2032721"/>
                </a:cubicBezTo>
                <a:cubicBezTo>
                  <a:pt x="691507" y="2029543"/>
                  <a:pt x="684289" y="2027563"/>
                  <a:pt x="677610" y="2026782"/>
                </a:cubicBezTo>
                <a:cubicBezTo>
                  <a:pt x="670930" y="2026001"/>
                  <a:pt x="664208" y="2026078"/>
                  <a:pt x="657443" y="2027012"/>
                </a:cubicBezTo>
                <a:lnTo>
                  <a:pt x="669035" y="1998719"/>
                </a:lnTo>
                <a:cubicBezTo>
                  <a:pt x="674558" y="1998305"/>
                  <a:pt x="681938" y="1998756"/>
                  <a:pt x="691178" y="2000071"/>
                </a:cubicBezTo>
                <a:cubicBezTo>
                  <a:pt x="700418" y="2001386"/>
                  <a:pt x="709445" y="2003850"/>
                  <a:pt x="718259" y="2007462"/>
                </a:cubicBezTo>
                <a:cubicBezTo>
                  <a:pt x="732890" y="2013456"/>
                  <a:pt x="743707" y="2020719"/>
                  <a:pt x="750711" y="2029250"/>
                </a:cubicBezTo>
                <a:cubicBezTo>
                  <a:pt x="757715" y="2037781"/>
                  <a:pt x="761537" y="2047170"/>
                  <a:pt x="762177" y="2057416"/>
                </a:cubicBezTo>
                <a:cubicBezTo>
                  <a:pt x="762816" y="2067663"/>
                  <a:pt x="760861" y="2078340"/>
                  <a:pt x="756311" y="2089445"/>
                </a:cubicBezTo>
                <a:lnTo>
                  <a:pt x="727602" y="2159516"/>
                </a:lnTo>
                <a:lnTo>
                  <a:pt x="759596" y="2172625"/>
                </a:lnTo>
                <a:close/>
                <a:moveTo>
                  <a:pt x="1883458" y="624814"/>
                </a:moveTo>
                <a:lnTo>
                  <a:pt x="1856597" y="594783"/>
                </a:lnTo>
                <a:lnTo>
                  <a:pt x="1877925" y="544903"/>
                </a:lnTo>
                <a:lnTo>
                  <a:pt x="1793667" y="450699"/>
                </a:lnTo>
                <a:lnTo>
                  <a:pt x="1741727" y="466352"/>
                </a:lnTo>
                <a:lnTo>
                  <a:pt x="1714866" y="436321"/>
                </a:lnTo>
                <a:lnTo>
                  <a:pt x="1943186" y="370122"/>
                </a:lnTo>
                <a:lnTo>
                  <a:pt x="1974618" y="405264"/>
                </a:lnTo>
                <a:close/>
                <a:moveTo>
                  <a:pt x="1048535" y="2253033"/>
                </a:moveTo>
                <a:lnTo>
                  <a:pt x="1011693" y="2248275"/>
                </a:lnTo>
                <a:lnTo>
                  <a:pt x="1010211" y="2207880"/>
                </a:lnTo>
                <a:lnTo>
                  <a:pt x="1006267" y="2214440"/>
                </a:lnTo>
                <a:cubicBezTo>
                  <a:pt x="997764" y="2225250"/>
                  <a:pt x="987624" y="2233113"/>
                  <a:pt x="975849" y="2238027"/>
                </a:cubicBezTo>
                <a:cubicBezTo>
                  <a:pt x="964074" y="2242940"/>
                  <a:pt x="951384" y="2244519"/>
                  <a:pt x="937782" y="2242762"/>
                </a:cubicBezTo>
                <a:cubicBezTo>
                  <a:pt x="922667" y="2240809"/>
                  <a:pt x="910210" y="2236127"/>
                  <a:pt x="900411" y="2228715"/>
                </a:cubicBezTo>
                <a:cubicBezTo>
                  <a:pt x="890612" y="2221302"/>
                  <a:pt x="883652" y="2211615"/>
                  <a:pt x="879530" y="2199654"/>
                </a:cubicBezTo>
                <a:cubicBezTo>
                  <a:pt x="875409" y="2187692"/>
                  <a:pt x="874373" y="2173777"/>
                  <a:pt x="876423" y="2157907"/>
                </a:cubicBezTo>
                <a:lnTo>
                  <a:pt x="887880" y="2069204"/>
                </a:lnTo>
                <a:lnTo>
                  <a:pt x="924722" y="2073963"/>
                </a:lnTo>
                <a:lnTo>
                  <a:pt x="914033" y="2156715"/>
                </a:lnTo>
                <a:cubicBezTo>
                  <a:pt x="911861" y="2173529"/>
                  <a:pt x="914140" y="2186741"/>
                  <a:pt x="920870" y="2196350"/>
                </a:cubicBezTo>
                <a:cubicBezTo>
                  <a:pt x="927601" y="2205959"/>
                  <a:pt x="938523" y="2211740"/>
                  <a:pt x="953637" y="2213692"/>
                </a:cubicBezTo>
                <a:cubicBezTo>
                  <a:pt x="964029" y="2215034"/>
                  <a:pt x="973443" y="2213897"/>
                  <a:pt x="981882" y="2210281"/>
                </a:cubicBezTo>
                <a:cubicBezTo>
                  <a:pt x="990320" y="2206666"/>
                  <a:pt x="997202" y="2200976"/>
                  <a:pt x="1002527" y="2193212"/>
                </a:cubicBezTo>
                <a:cubicBezTo>
                  <a:pt x="1007851" y="2185448"/>
                  <a:pt x="1011233" y="2175993"/>
                  <a:pt x="1012673" y="2164846"/>
                </a:cubicBezTo>
                <a:lnTo>
                  <a:pt x="1022777" y="2086628"/>
                </a:lnTo>
                <a:lnTo>
                  <a:pt x="1059618" y="2091387"/>
                </a:lnTo>
                <a:lnTo>
                  <a:pt x="1045671" y="2199361"/>
                </a:lnTo>
                <a:close/>
                <a:moveTo>
                  <a:pt x="2114680" y="734441"/>
                </a:moveTo>
                <a:lnTo>
                  <a:pt x="2085374" y="748665"/>
                </a:lnTo>
                <a:cubicBezTo>
                  <a:pt x="2084572" y="744396"/>
                  <a:pt x="2083347" y="739908"/>
                  <a:pt x="2081699" y="735203"/>
                </a:cubicBezTo>
                <a:cubicBezTo>
                  <a:pt x="2080050" y="730497"/>
                  <a:pt x="2078269" y="726174"/>
                  <a:pt x="2076356" y="722232"/>
                </a:cubicBezTo>
                <a:cubicBezTo>
                  <a:pt x="2071781" y="712806"/>
                  <a:pt x="2065649" y="705407"/>
                  <a:pt x="2057959" y="700034"/>
                </a:cubicBezTo>
                <a:cubicBezTo>
                  <a:pt x="2050269" y="694661"/>
                  <a:pt x="2041334" y="691851"/>
                  <a:pt x="2031156" y="691603"/>
                </a:cubicBezTo>
                <a:cubicBezTo>
                  <a:pt x="2020978" y="691354"/>
                  <a:pt x="2009976" y="694101"/>
                  <a:pt x="1998151" y="699840"/>
                </a:cubicBezTo>
                <a:lnTo>
                  <a:pt x="1932341" y="731782"/>
                </a:lnTo>
                <a:lnTo>
                  <a:pt x="1916120" y="698362"/>
                </a:lnTo>
                <a:lnTo>
                  <a:pt x="2015093" y="650325"/>
                </a:lnTo>
                <a:lnTo>
                  <a:pt x="2057380" y="619001"/>
                </a:lnTo>
                <a:lnTo>
                  <a:pt x="2073600" y="652421"/>
                </a:lnTo>
                <a:lnTo>
                  <a:pt x="2036476" y="678669"/>
                </a:lnTo>
                <a:lnTo>
                  <a:pt x="2050490" y="677693"/>
                </a:lnTo>
                <a:cubicBezTo>
                  <a:pt x="2055367" y="677760"/>
                  <a:pt x="2060090" y="678248"/>
                  <a:pt x="2064659" y="679153"/>
                </a:cubicBezTo>
                <a:cubicBezTo>
                  <a:pt x="2073796" y="680965"/>
                  <a:pt x="2082039" y="684641"/>
                  <a:pt x="2089386" y="690180"/>
                </a:cubicBezTo>
                <a:cubicBezTo>
                  <a:pt x="2096733" y="695719"/>
                  <a:pt x="2102777" y="703373"/>
                  <a:pt x="2107519" y="713142"/>
                </a:cubicBezTo>
                <a:cubicBezTo>
                  <a:pt x="2109183" y="716569"/>
                  <a:pt x="2110673" y="720187"/>
                  <a:pt x="2111991" y="723994"/>
                </a:cubicBezTo>
                <a:cubicBezTo>
                  <a:pt x="2113310" y="727801"/>
                  <a:pt x="2114206" y="731284"/>
                  <a:pt x="2114680" y="734441"/>
                </a:cubicBezTo>
                <a:close/>
                <a:moveTo>
                  <a:pt x="1218921" y="2298770"/>
                </a:moveTo>
                <a:lnTo>
                  <a:pt x="1181367" y="2302294"/>
                </a:lnTo>
                <a:lnTo>
                  <a:pt x="1161348" y="2088918"/>
                </a:lnTo>
                <a:lnTo>
                  <a:pt x="1198902" y="2085394"/>
                </a:lnTo>
                <a:close/>
                <a:moveTo>
                  <a:pt x="2185135" y="979365"/>
                </a:moveTo>
                <a:lnTo>
                  <a:pt x="2157271" y="985702"/>
                </a:lnTo>
                <a:lnTo>
                  <a:pt x="2140608" y="912420"/>
                </a:lnTo>
                <a:lnTo>
                  <a:pt x="2072342" y="927942"/>
                </a:lnTo>
                <a:cubicBezTo>
                  <a:pt x="2059153" y="930941"/>
                  <a:pt x="2050556" y="935875"/>
                  <a:pt x="2046550" y="942744"/>
                </a:cubicBezTo>
                <a:cubicBezTo>
                  <a:pt x="2042544" y="949614"/>
                  <a:pt x="2041998" y="959457"/>
                  <a:pt x="2044913" y="972275"/>
                </a:cubicBezTo>
                <a:cubicBezTo>
                  <a:pt x="2046771" y="980448"/>
                  <a:pt x="2049301" y="987492"/>
                  <a:pt x="2052502" y="993406"/>
                </a:cubicBezTo>
                <a:cubicBezTo>
                  <a:pt x="2055702" y="999321"/>
                  <a:pt x="2059629" y="1004777"/>
                  <a:pt x="2064282" y="1009775"/>
                </a:cubicBezTo>
                <a:lnTo>
                  <a:pt x="2034468" y="1016554"/>
                </a:lnTo>
                <a:cubicBezTo>
                  <a:pt x="2030955" y="1012274"/>
                  <a:pt x="2027081" y="1005975"/>
                  <a:pt x="2022845" y="997659"/>
                </a:cubicBezTo>
                <a:cubicBezTo>
                  <a:pt x="2018610" y="989342"/>
                  <a:pt x="2015437" y="980539"/>
                  <a:pt x="2013324" y="971251"/>
                </a:cubicBezTo>
                <a:cubicBezTo>
                  <a:pt x="2009818" y="955834"/>
                  <a:pt x="2009543" y="942807"/>
                  <a:pt x="2012497" y="932172"/>
                </a:cubicBezTo>
                <a:cubicBezTo>
                  <a:pt x="2015452" y="921536"/>
                  <a:pt x="2020937" y="913012"/>
                  <a:pt x="2028954" y="906598"/>
                </a:cubicBezTo>
                <a:cubicBezTo>
                  <a:pt x="2036970" y="900184"/>
                  <a:pt x="2046830" y="895647"/>
                  <a:pt x="2058533" y="892986"/>
                </a:cubicBezTo>
                <a:lnTo>
                  <a:pt x="2132372" y="876197"/>
                </a:lnTo>
                <a:lnTo>
                  <a:pt x="2124706" y="842482"/>
                </a:lnTo>
                <a:lnTo>
                  <a:pt x="2141146" y="838744"/>
                </a:lnTo>
                <a:lnTo>
                  <a:pt x="2157449" y="870495"/>
                </a:lnTo>
                <a:lnTo>
                  <a:pt x="2204895" y="875531"/>
                </a:lnTo>
                <a:lnTo>
                  <a:pt x="2209710" y="896707"/>
                </a:lnTo>
                <a:lnTo>
                  <a:pt x="2168472" y="906084"/>
                </a:lnTo>
                <a:close/>
                <a:moveTo>
                  <a:pt x="2195170" y="1137794"/>
                </a:moveTo>
                <a:lnTo>
                  <a:pt x="2032383" y="1143222"/>
                </a:lnTo>
                <a:lnTo>
                  <a:pt x="2031145" y="1106096"/>
                </a:lnTo>
                <a:lnTo>
                  <a:pt x="2193932" y="1100667"/>
                </a:lnTo>
                <a:lnTo>
                  <a:pt x="2191124" y="1119345"/>
                </a:lnTo>
                <a:close/>
                <a:moveTo>
                  <a:pt x="2251826" y="1134904"/>
                </a:moveTo>
                <a:cubicBezTo>
                  <a:pt x="2248073" y="1139509"/>
                  <a:pt x="2243054" y="1141915"/>
                  <a:pt x="2236771" y="1142125"/>
                </a:cubicBezTo>
                <a:cubicBezTo>
                  <a:pt x="2230489" y="1142334"/>
                  <a:pt x="2225320" y="1140267"/>
                  <a:pt x="2221269" y="1135923"/>
                </a:cubicBezTo>
                <a:cubicBezTo>
                  <a:pt x="2217216" y="1131579"/>
                  <a:pt x="2215069" y="1125789"/>
                  <a:pt x="2214828" y="1118554"/>
                </a:cubicBezTo>
                <a:cubicBezTo>
                  <a:pt x="2214593" y="1111510"/>
                  <a:pt x="2216351" y="1105637"/>
                  <a:pt x="2220102" y="1100938"/>
                </a:cubicBezTo>
                <a:cubicBezTo>
                  <a:pt x="2223852" y="1096238"/>
                  <a:pt x="2228869" y="1093784"/>
                  <a:pt x="2235152" y="1093574"/>
                </a:cubicBezTo>
                <a:cubicBezTo>
                  <a:pt x="2241435" y="1093365"/>
                  <a:pt x="2246604" y="1095480"/>
                  <a:pt x="2250660" y="1099919"/>
                </a:cubicBezTo>
                <a:cubicBezTo>
                  <a:pt x="2254715" y="1104358"/>
                  <a:pt x="2256861" y="1110100"/>
                  <a:pt x="2257095" y="1117145"/>
                </a:cubicBezTo>
                <a:cubicBezTo>
                  <a:pt x="2257337" y="1124380"/>
                  <a:pt x="2255580" y="1130300"/>
                  <a:pt x="2251826" y="1134904"/>
                </a:cubicBezTo>
                <a:close/>
                <a:moveTo>
                  <a:pt x="1568255" y="2210671"/>
                </a:moveTo>
                <a:lnTo>
                  <a:pt x="1534127" y="2225341"/>
                </a:lnTo>
                <a:lnTo>
                  <a:pt x="1447237" y="2023196"/>
                </a:lnTo>
                <a:lnTo>
                  <a:pt x="1481365" y="2008527"/>
                </a:lnTo>
                <a:close/>
                <a:moveTo>
                  <a:pt x="1756614" y="1992224"/>
                </a:moveTo>
                <a:cubicBezTo>
                  <a:pt x="1760150" y="1983840"/>
                  <a:pt x="1761272" y="1974983"/>
                  <a:pt x="1759979" y="1965654"/>
                </a:cubicBezTo>
                <a:cubicBezTo>
                  <a:pt x="1758686" y="1956325"/>
                  <a:pt x="1754828" y="1947282"/>
                  <a:pt x="1748404" y="1938528"/>
                </a:cubicBezTo>
                <a:cubicBezTo>
                  <a:pt x="1741980" y="1929773"/>
                  <a:pt x="1734512" y="1923380"/>
                  <a:pt x="1726000" y="1919348"/>
                </a:cubicBezTo>
                <a:cubicBezTo>
                  <a:pt x="1717489" y="1915315"/>
                  <a:pt x="1708704" y="1913727"/>
                  <a:pt x="1699646" y="1914584"/>
                </a:cubicBezTo>
                <a:cubicBezTo>
                  <a:pt x="1690588" y="1915442"/>
                  <a:pt x="1681988" y="1918858"/>
                  <a:pt x="1673848" y="1924831"/>
                </a:cubicBezTo>
                <a:cubicBezTo>
                  <a:pt x="1665554" y="1930916"/>
                  <a:pt x="1659255" y="1938433"/>
                  <a:pt x="1654951" y="1947380"/>
                </a:cubicBezTo>
                <a:cubicBezTo>
                  <a:pt x="1650648" y="1956327"/>
                  <a:pt x="1648221" y="1966141"/>
                  <a:pt x="1647670" y="1976823"/>
                </a:cubicBezTo>
                <a:cubicBezTo>
                  <a:pt x="1647121" y="1987505"/>
                  <a:pt x="1648445" y="1998407"/>
                  <a:pt x="1651643" y="2009528"/>
                </a:cubicBezTo>
                <a:cubicBezTo>
                  <a:pt x="1661292" y="2015916"/>
                  <a:pt x="1671294" y="2020450"/>
                  <a:pt x="1681649" y="2023130"/>
                </a:cubicBezTo>
                <a:cubicBezTo>
                  <a:pt x="1692004" y="2025811"/>
                  <a:pt x="1702094" y="2026440"/>
                  <a:pt x="1711920" y="2025019"/>
                </a:cubicBezTo>
                <a:cubicBezTo>
                  <a:pt x="1721746" y="2023598"/>
                  <a:pt x="1730806" y="2019844"/>
                  <a:pt x="1739100" y="2013758"/>
                </a:cubicBezTo>
                <a:cubicBezTo>
                  <a:pt x="1747241" y="2007785"/>
                  <a:pt x="1753079" y="2000607"/>
                  <a:pt x="1756614" y="1992224"/>
                </a:cubicBezTo>
                <a:close/>
                <a:moveTo>
                  <a:pt x="2157797" y="1462332"/>
                </a:moveTo>
                <a:lnTo>
                  <a:pt x="1998049" y="1430556"/>
                </a:lnTo>
                <a:lnTo>
                  <a:pt x="2005296" y="1394122"/>
                </a:lnTo>
                <a:lnTo>
                  <a:pt x="2165044" y="1425897"/>
                </a:lnTo>
                <a:lnTo>
                  <a:pt x="2158058" y="1443445"/>
                </a:lnTo>
                <a:close/>
                <a:moveTo>
                  <a:pt x="1791350" y="1998988"/>
                </a:moveTo>
                <a:cubicBezTo>
                  <a:pt x="1785747" y="2011960"/>
                  <a:pt x="1776571" y="2023123"/>
                  <a:pt x="1763823" y="2032478"/>
                </a:cubicBezTo>
                <a:cubicBezTo>
                  <a:pt x="1751690" y="2041381"/>
                  <a:pt x="1738585" y="2046625"/>
                  <a:pt x="1724508" y="2048212"/>
                </a:cubicBezTo>
                <a:cubicBezTo>
                  <a:pt x="1710432" y="2049799"/>
                  <a:pt x="1696229" y="2047992"/>
                  <a:pt x="1681901" y="2042794"/>
                </a:cubicBezTo>
                <a:lnTo>
                  <a:pt x="1677604" y="2040688"/>
                </a:lnTo>
                <a:lnTo>
                  <a:pt x="1698101" y="2075740"/>
                </a:lnTo>
                <a:lnTo>
                  <a:pt x="1667230" y="2098392"/>
                </a:lnTo>
                <a:lnTo>
                  <a:pt x="1626301" y="2028123"/>
                </a:lnTo>
                <a:lnTo>
                  <a:pt x="1571549" y="1967996"/>
                </a:lnTo>
                <a:lnTo>
                  <a:pt x="1602420" y="1945344"/>
                </a:lnTo>
                <a:lnTo>
                  <a:pt x="1629949" y="1975650"/>
                </a:lnTo>
                <a:lnTo>
                  <a:pt x="1629188" y="1970714"/>
                </a:lnTo>
                <a:cubicBezTo>
                  <a:pt x="1628395" y="1955465"/>
                  <a:pt x="1630868" y="1941364"/>
                  <a:pt x="1636604" y="1928413"/>
                </a:cubicBezTo>
                <a:cubicBezTo>
                  <a:pt x="1642341" y="1915461"/>
                  <a:pt x="1651275" y="1904534"/>
                  <a:pt x="1663409" y="1895631"/>
                </a:cubicBezTo>
                <a:cubicBezTo>
                  <a:pt x="1676157" y="1886276"/>
                  <a:pt x="1689559" y="1880873"/>
                  <a:pt x="1703614" y="1879420"/>
                </a:cubicBezTo>
                <a:cubicBezTo>
                  <a:pt x="1717670" y="1877966"/>
                  <a:pt x="1731238" y="1880357"/>
                  <a:pt x="1744319" y="1886590"/>
                </a:cubicBezTo>
                <a:cubicBezTo>
                  <a:pt x="1757398" y="1892824"/>
                  <a:pt x="1768897" y="1902698"/>
                  <a:pt x="1778815" y="1916213"/>
                </a:cubicBezTo>
                <a:cubicBezTo>
                  <a:pt x="1788844" y="1929883"/>
                  <a:pt x="1794842" y="1943853"/>
                  <a:pt x="1796807" y="1958124"/>
                </a:cubicBezTo>
                <a:cubicBezTo>
                  <a:pt x="1798773" y="1972394"/>
                  <a:pt x="1796953" y="1986016"/>
                  <a:pt x="1791350" y="1998988"/>
                </a:cubicBezTo>
                <a:close/>
                <a:moveTo>
                  <a:pt x="2221599" y="1418404"/>
                </a:moveTo>
                <a:lnTo>
                  <a:pt x="2193013" y="1412717"/>
                </a:lnTo>
                <a:cubicBezTo>
                  <a:pt x="2196706" y="1407820"/>
                  <a:pt x="2199690" y="1402586"/>
                  <a:pt x="2201963" y="1397017"/>
                </a:cubicBezTo>
                <a:cubicBezTo>
                  <a:pt x="2204236" y="1391448"/>
                  <a:pt x="2206023" y="1385394"/>
                  <a:pt x="2207324" y="1378854"/>
                </a:cubicBezTo>
                <a:cubicBezTo>
                  <a:pt x="2210037" y="1365215"/>
                  <a:pt x="2209157" y="1354503"/>
                  <a:pt x="2204684" y="1346718"/>
                </a:cubicBezTo>
                <a:cubicBezTo>
                  <a:pt x="2200212" y="1338933"/>
                  <a:pt x="2191436" y="1333740"/>
                  <a:pt x="2178357" y="1331138"/>
                </a:cubicBezTo>
                <a:lnTo>
                  <a:pt x="2171631" y="1329800"/>
                </a:lnTo>
                <a:lnTo>
                  <a:pt x="2157192" y="1402388"/>
                </a:lnTo>
                <a:lnTo>
                  <a:pt x="2129167" y="1396813"/>
                </a:lnTo>
                <a:lnTo>
                  <a:pt x="2143605" y="1324226"/>
                </a:lnTo>
                <a:lnTo>
                  <a:pt x="2023934" y="1300422"/>
                </a:lnTo>
                <a:lnTo>
                  <a:pt x="2031181" y="1263988"/>
                </a:lnTo>
                <a:lnTo>
                  <a:pt x="2150852" y="1287792"/>
                </a:lnTo>
                <a:lnTo>
                  <a:pt x="2157597" y="1253881"/>
                </a:lnTo>
                <a:lnTo>
                  <a:pt x="2185623" y="1259456"/>
                </a:lnTo>
                <a:lnTo>
                  <a:pt x="2178878" y="1293367"/>
                </a:lnTo>
                <a:lnTo>
                  <a:pt x="2182241" y="1294036"/>
                </a:lnTo>
                <a:cubicBezTo>
                  <a:pt x="2195881" y="1296748"/>
                  <a:pt x="2207327" y="1301696"/>
                  <a:pt x="2216581" y="1308879"/>
                </a:cubicBezTo>
                <a:cubicBezTo>
                  <a:pt x="2225836" y="1316060"/>
                  <a:pt x="2232290" y="1325600"/>
                  <a:pt x="2235945" y="1337495"/>
                </a:cubicBezTo>
                <a:cubicBezTo>
                  <a:pt x="2239600" y="1349390"/>
                  <a:pt x="2239774" y="1363652"/>
                  <a:pt x="2236466" y="1380281"/>
                </a:cubicBezTo>
                <a:cubicBezTo>
                  <a:pt x="2234868" y="1388315"/>
                  <a:pt x="2232802" y="1395285"/>
                  <a:pt x="2230267" y="1401190"/>
                </a:cubicBezTo>
                <a:cubicBezTo>
                  <a:pt x="2227734" y="1407096"/>
                  <a:pt x="2224844" y="1412833"/>
                  <a:pt x="2221599" y="1418404"/>
                </a:cubicBezTo>
                <a:close/>
                <a:moveTo>
                  <a:pt x="1938749" y="1857926"/>
                </a:moveTo>
                <a:lnTo>
                  <a:pt x="1924034" y="1869767"/>
                </a:lnTo>
                <a:lnTo>
                  <a:pt x="1914516" y="1886081"/>
                </a:lnTo>
                <a:lnTo>
                  <a:pt x="1791070" y="1779825"/>
                </a:lnTo>
                <a:lnTo>
                  <a:pt x="1815304" y="1751671"/>
                </a:lnTo>
                <a:close/>
                <a:moveTo>
                  <a:pt x="2066209" y="1680328"/>
                </a:moveTo>
                <a:cubicBezTo>
                  <a:pt x="2058417" y="1694739"/>
                  <a:pt x="2048836" y="1706451"/>
                  <a:pt x="2037466" y="1715463"/>
                </a:cubicBezTo>
                <a:cubicBezTo>
                  <a:pt x="2026097" y="1724475"/>
                  <a:pt x="2013891" y="1730327"/>
                  <a:pt x="2000848" y="1733021"/>
                </a:cubicBezTo>
                <a:cubicBezTo>
                  <a:pt x="1987806" y="1735714"/>
                  <a:pt x="1974883" y="1734682"/>
                  <a:pt x="1962079" y="1729925"/>
                </a:cubicBezTo>
                <a:lnTo>
                  <a:pt x="1979883" y="1696997"/>
                </a:lnTo>
                <a:cubicBezTo>
                  <a:pt x="1991876" y="1700450"/>
                  <a:pt x="2003291" y="1699366"/>
                  <a:pt x="2014125" y="1693747"/>
                </a:cubicBezTo>
                <a:cubicBezTo>
                  <a:pt x="2024960" y="1688127"/>
                  <a:pt x="2033775" y="1679033"/>
                  <a:pt x="2040570" y="1666465"/>
                </a:cubicBezTo>
                <a:cubicBezTo>
                  <a:pt x="2046007" y="1656411"/>
                  <a:pt x="2048795" y="1646549"/>
                  <a:pt x="2048935" y="1636878"/>
                </a:cubicBezTo>
                <a:cubicBezTo>
                  <a:pt x="2049073" y="1627209"/>
                  <a:pt x="2046608" y="1618350"/>
                  <a:pt x="2041539" y="1610304"/>
                </a:cubicBezTo>
                <a:cubicBezTo>
                  <a:pt x="2036469" y="1602257"/>
                  <a:pt x="2028823" y="1595470"/>
                  <a:pt x="2018602" y="1589942"/>
                </a:cubicBezTo>
                <a:cubicBezTo>
                  <a:pt x="2008547" y="1584506"/>
                  <a:pt x="1998724" y="1581847"/>
                  <a:pt x="1989130" y="1581966"/>
                </a:cubicBezTo>
                <a:cubicBezTo>
                  <a:pt x="1979537" y="1582084"/>
                  <a:pt x="1970733" y="1584850"/>
                  <a:pt x="1962718" y="1590262"/>
                </a:cubicBezTo>
                <a:cubicBezTo>
                  <a:pt x="1954702" y="1595673"/>
                  <a:pt x="1947977" y="1603406"/>
                  <a:pt x="1942540" y="1613461"/>
                </a:cubicBezTo>
                <a:cubicBezTo>
                  <a:pt x="1935654" y="1626196"/>
                  <a:pt x="1932910" y="1638681"/>
                  <a:pt x="1934308" y="1650915"/>
                </a:cubicBezTo>
                <a:cubicBezTo>
                  <a:pt x="1935707" y="1663148"/>
                  <a:pt x="1940927" y="1673118"/>
                  <a:pt x="1949971" y="1680823"/>
                </a:cubicBezTo>
                <a:lnTo>
                  <a:pt x="1932167" y="1713752"/>
                </a:lnTo>
                <a:cubicBezTo>
                  <a:pt x="1921344" y="1705733"/>
                  <a:pt x="1913487" y="1695530"/>
                  <a:pt x="1908600" y="1683142"/>
                </a:cubicBezTo>
                <a:cubicBezTo>
                  <a:pt x="1903711" y="1670754"/>
                  <a:pt x="1901925" y="1657336"/>
                  <a:pt x="1903241" y="1642887"/>
                </a:cubicBezTo>
                <a:cubicBezTo>
                  <a:pt x="1904555" y="1628439"/>
                  <a:pt x="1909109" y="1614009"/>
                  <a:pt x="1916902" y="1599598"/>
                </a:cubicBezTo>
                <a:cubicBezTo>
                  <a:pt x="1925781" y="1583175"/>
                  <a:pt x="1936738" y="1570421"/>
                  <a:pt x="1949772" y="1561335"/>
                </a:cubicBezTo>
                <a:cubicBezTo>
                  <a:pt x="1962807" y="1552248"/>
                  <a:pt x="1976840" y="1547221"/>
                  <a:pt x="1991872" y="1546254"/>
                </a:cubicBezTo>
                <a:cubicBezTo>
                  <a:pt x="2006905" y="1545287"/>
                  <a:pt x="2021795" y="1548789"/>
                  <a:pt x="2036541" y="1556763"/>
                </a:cubicBezTo>
                <a:cubicBezTo>
                  <a:pt x="2051288" y="1564736"/>
                  <a:pt x="2062372" y="1575277"/>
                  <a:pt x="2069794" y="1588386"/>
                </a:cubicBezTo>
                <a:cubicBezTo>
                  <a:pt x="2077216" y="1601495"/>
                  <a:pt x="2080694" y="1615990"/>
                  <a:pt x="2080227" y="1631872"/>
                </a:cubicBezTo>
                <a:cubicBezTo>
                  <a:pt x="2079761" y="1647754"/>
                  <a:pt x="2075088" y="1663906"/>
                  <a:pt x="2066209" y="1680328"/>
                </a:cubicBezTo>
                <a:close/>
                <a:moveTo>
                  <a:pt x="2213623" y="1472416"/>
                </a:moveTo>
                <a:cubicBezTo>
                  <a:pt x="2208920" y="1476045"/>
                  <a:pt x="2203485" y="1477246"/>
                  <a:pt x="2197319" y="1476020"/>
                </a:cubicBezTo>
                <a:cubicBezTo>
                  <a:pt x="2191154" y="1474793"/>
                  <a:pt x="2186593" y="1471604"/>
                  <a:pt x="2183636" y="1466451"/>
                </a:cubicBezTo>
                <a:cubicBezTo>
                  <a:pt x="2180679" y="1461299"/>
                  <a:pt x="2179907" y="1455172"/>
                  <a:pt x="2181319" y="1448072"/>
                </a:cubicBezTo>
                <a:cubicBezTo>
                  <a:pt x="2182694" y="1441160"/>
                  <a:pt x="2185743" y="1435842"/>
                  <a:pt x="2190465" y="1432120"/>
                </a:cubicBezTo>
                <a:cubicBezTo>
                  <a:pt x="2195187" y="1428397"/>
                  <a:pt x="2200631" y="1427150"/>
                  <a:pt x="2206797" y="1428376"/>
                </a:cubicBezTo>
                <a:cubicBezTo>
                  <a:pt x="2212962" y="1429602"/>
                  <a:pt x="2217514" y="1432839"/>
                  <a:pt x="2220453" y="1438084"/>
                </a:cubicBezTo>
                <a:cubicBezTo>
                  <a:pt x="2223391" y="1443331"/>
                  <a:pt x="2224172" y="1449410"/>
                  <a:pt x="2222798" y="1456323"/>
                </a:cubicBezTo>
                <a:cubicBezTo>
                  <a:pt x="2221385" y="1463423"/>
                  <a:pt x="2218327" y="1468788"/>
                  <a:pt x="2213623" y="1472416"/>
                </a:cubicBezTo>
                <a:close/>
                <a:moveTo>
                  <a:pt x="1974062" y="1912828"/>
                </a:moveTo>
                <a:cubicBezTo>
                  <a:pt x="1969340" y="1918314"/>
                  <a:pt x="1964038" y="1921481"/>
                  <a:pt x="1958158" y="1922325"/>
                </a:cubicBezTo>
                <a:cubicBezTo>
                  <a:pt x="1952278" y="1923171"/>
                  <a:pt x="1946955" y="1921543"/>
                  <a:pt x="1942190" y="1917442"/>
                </a:cubicBezTo>
                <a:cubicBezTo>
                  <a:pt x="1937426" y="1913341"/>
                  <a:pt x="1935024" y="1908320"/>
                  <a:pt x="1934985" y="1902379"/>
                </a:cubicBezTo>
                <a:cubicBezTo>
                  <a:pt x="1934946" y="1896439"/>
                  <a:pt x="1937287" y="1890726"/>
                  <a:pt x="1942009" y="1885239"/>
                </a:cubicBezTo>
                <a:cubicBezTo>
                  <a:pt x="1946607" y="1879897"/>
                  <a:pt x="1951878" y="1876767"/>
                  <a:pt x="1957820" y="1875849"/>
                </a:cubicBezTo>
                <a:cubicBezTo>
                  <a:pt x="1963763" y="1874932"/>
                  <a:pt x="1969116" y="1876524"/>
                  <a:pt x="1973881" y="1880625"/>
                </a:cubicBezTo>
                <a:cubicBezTo>
                  <a:pt x="1978645" y="1884726"/>
                  <a:pt x="1981016" y="1889783"/>
                  <a:pt x="1980993" y="1895796"/>
                </a:cubicBezTo>
                <a:cubicBezTo>
                  <a:pt x="1980971" y="1901808"/>
                  <a:pt x="1978660" y="1907485"/>
                  <a:pt x="1974062" y="19128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50"/>
              <a:buFont typeface="Arial"/>
              <a:buNone/>
            </a:pPr>
            <a:endParaRPr sz="2250" b="0" i="0" u="none" strike="noStrike" cap="none">
              <a:solidFill>
                <a:schemeClr val="lt2"/>
              </a:solidFill>
              <a:latin typeface="Unbounded"/>
              <a:ea typeface="Unbounded"/>
              <a:cs typeface="Unbounded"/>
              <a:sym typeface="Unbounded"/>
            </a:endParaRPr>
          </a:p>
        </p:txBody>
      </p:sp>
      <p:pic>
        <p:nvPicPr>
          <p:cNvPr id="775" name="Google Shape;775;p44"/>
          <p:cNvPicPr preferRelativeResize="0">
            <a:picLocks noGrp="1"/>
          </p:cNvPicPr>
          <p:nvPr>
            <p:ph type="pic" idx="2"/>
          </p:nvPr>
        </p:nvPicPr>
        <p:blipFill rotWithShape="1">
          <a:blip r:embed="rId3">
            <a:alphaModFix/>
          </a:blip>
          <a:srcRect l="6965" r="6964"/>
          <a:stretch/>
        </p:blipFill>
        <p:spPr>
          <a:xfrm>
            <a:off x="128442" y="2016228"/>
            <a:ext cx="4444268" cy="2581750"/>
          </a:xfrm>
          <a:prstGeom prst="rect">
            <a:avLst/>
          </a:prstGeom>
          <a:noFill/>
          <a:ln>
            <a:noFill/>
          </a:ln>
        </p:spPr>
      </p:pic>
      <p:pic>
        <p:nvPicPr>
          <p:cNvPr id="776" name="Google Shape;776;p44"/>
          <p:cNvPicPr preferRelativeResize="0">
            <a:picLocks noGrp="1"/>
          </p:cNvPicPr>
          <p:nvPr>
            <p:ph type="pic" idx="3"/>
          </p:nvPr>
        </p:nvPicPr>
        <p:blipFill rotWithShape="1">
          <a:blip r:embed="rId3">
            <a:alphaModFix/>
          </a:blip>
          <a:srcRect l="6965" r="6964"/>
          <a:stretch/>
        </p:blipFill>
        <p:spPr>
          <a:xfrm>
            <a:off x="7619290" y="2016228"/>
            <a:ext cx="4444268" cy="2581750"/>
          </a:xfrm>
          <a:prstGeom prst="rect">
            <a:avLst/>
          </a:prstGeom>
          <a:noFill/>
          <a:ln>
            <a:noFill/>
          </a:ln>
        </p:spPr>
      </p:pic>
      <p:sp>
        <p:nvSpPr>
          <p:cNvPr id="777" name="Google Shape;777;p44"/>
          <p:cNvSpPr/>
          <p:nvPr/>
        </p:nvSpPr>
        <p:spPr>
          <a:xfrm rot="5400000" flipH="1">
            <a:off x="3806776" y="550951"/>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778" name="Google Shape;778;p44"/>
          <p:cNvGrpSpPr/>
          <p:nvPr/>
        </p:nvGrpSpPr>
        <p:grpSpPr>
          <a:xfrm>
            <a:off x="2583053" y="1897569"/>
            <a:ext cx="7025896" cy="256352"/>
            <a:chOff x="2" y="794989"/>
            <a:chExt cx="6095998" cy="222423"/>
          </a:xfrm>
        </p:grpSpPr>
        <p:cxnSp>
          <p:nvCxnSpPr>
            <p:cNvPr id="779" name="Google Shape;779;p44"/>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780" name="Google Shape;780;p44"/>
            <p:cNvGrpSpPr/>
            <p:nvPr/>
          </p:nvGrpSpPr>
          <p:grpSpPr>
            <a:xfrm flipH="1">
              <a:off x="5395987" y="794989"/>
              <a:ext cx="571386" cy="115800"/>
              <a:chOff x="6287461" y="852418"/>
              <a:chExt cx="744455" cy="150875"/>
            </a:xfrm>
          </p:grpSpPr>
          <p:sp>
            <p:nvSpPr>
              <p:cNvPr id="781" name="Google Shape;781;p44"/>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82" name="Google Shape;782;p44"/>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83" name="Google Shape;783;p44"/>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grpSp>
        <p:nvGrpSpPr>
          <p:cNvPr id="784" name="Google Shape;784;p44"/>
          <p:cNvGrpSpPr/>
          <p:nvPr/>
        </p:nvGrpSpPr>
        <p:grpSpPr>
          <a:xfrm>
            <a:off x="2731299" y="5063394"/>
            <a:ext cx="6729402" cy="1087866"/>
            <a:chOff x="5548627" y="3963720"/>
            <a:chExt cx="6729402" cy="1087866"/>
          </a:xfrm>
        </p:grpSpPr>
        <p:sp>
          <p:nvSpPr>
            <p:cNvPr id="785" name="Google Shape;785;p44"/>
            <p:cNvSpPr txBox="1"/>
            <p:nvPr/>
          </p:nvSpPr>
          <p:spPr>
            <a:xfrm>
              <a:off x="6073710" y="3963720"/>
              <a:ext cx="56792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Μέρος 3ο</a:t>
              </a:r>
              <a:endParaRPr sz="1600" b="1" i="0" u="none" strike="noStrike" cap="none">
                <a:solidFill>
                  <a:schemeClr val="dk2"/>
                </a:solidFill>
                <a:latin typeface="Roboto"/>
                <a:ea typeface="Roboto"/>
                <a:cs typeface="Roboto"/>
                <a:sym typeface="Roboto"/>
              </a:endParaRPr>
            </a:p>
          </p:txBody>
        </p:sp>
        <p:sp>
          <p:nvSpPr>
            <p:cNvPr id="786" name="Google Shape;786;p44"/>
            <p:cNvSpPr txBox="1"/>
            <p:nvPr/>
          </p:nvSpPr>
          <p:spPr>
            <a:xfrm>
              <a:off x="5548627" y="4261626"/>
              <a:ext cx="6729402" cy="7899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Freemium Generative AI Εφαρμογές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και πώς μπορούν να αξιοποιηθούν στην τάξη </a:t>
              </a:r>
              <a:endParaRPr sz="1600" b="0" i="0" u="none" strike="noStrike" cap="none">
                <a:solidFill>
                  <a:schemeClr val="dk2"/>
                </a:solidFill>
                <a:latin typeface="Roboto"/>
                <a:ea typeface="Roboto"/>
                <a:cs typeface="Roboto"/>
                <a:sym typeface="Roboto"/>
              </a:endParaRPr>
            </a:p>
          </p:txBody>
        </p:sp>
      </p:grpSp>
      <p:pic>
        <p:nvPicPr>
          <p:cNvPr id="787" name="Google Shape;787;p44" descr="A robot sitting at a desk&#10;&#10;Description automatically generated"/>
          <p:cNvPicPr preferRelativeResize="0">
            <a:picLocks noGrp="1"/>
          </p:cNvPicPr>
          <p:nvPr>
            <p:ph type="pic" idx="4"/>
          </p:nvPr>
        </p:nvPicPr>
        <p:blipFill rotWithShape="1">
          <a:blip r:embed="rId4">
            <a:alphaModFix/>
          </a:blip>
          <a:srcRect t="10051" b="10052"/>
          <a:stretch/>
        </p:blipFill>
        <p:spPr>
          <a:xfrm>
            <a:off x="2731299" y="2276811"/>
            <a:ext cx="6729402" cy="2686863"/>
          </a:xfrm>
          <a:prstGeom prst="rect">
            <a:avLst/>
          </a:prstGeom>
          <a:noFill/>
          <a:ln>
            <a:noFill/>
          </a:ln>
        </p:spPr>
      </p:pic>
      <p:sp>
        <p:nvSpPr>
          <p:cNvPr id="788" name="Google Shape;788;p44"/>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Εφαρμογές ΤΝ &amp; Αξιοποίηση στην Τάξη</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46"/>
          <p:cNvSpPr/>
          <p:nvPr/>
        </p:nvSpPr>
        <p:spPr>
          <a:xfrm rot="5400000" flipH="1">
            <a:off x="7283855" y="1257197"/>
            <a:ext cx="3640840" cy="5459558"/>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809" name="Google Shape;809;p46"/>
          <p:cNvGrpSpPr/>
          <p:nvPr/>
        </p:nvGrpSpPr>
        <p:grpSpPr>
          <a:xfrm>
            <a:off x="6374497" y="2289449"/>
            <a:ext cx="5459557" cy="203854"/>
            <a:chOff x="2" y="794989"/>
            <a:chExt cx="6095998" cy="222423"/>
          </a:xfrm>
        </p:grpSpPr>
        <p:cxnSp>
          <p:nvCxnSpPr>
            <p:cNvPr id="810" name="Google Shape;810;p46"/>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811" name="Google Shape;811;p46"/>
            <p:cNvGrpSpPr/>
            <p:nvPr/>
          </p:nvGrpSpPr>
          <p:grpSpPr>
            <a:xfrm flipH="1">
              <a:off x="5395987" y="794989"/>
              <a:ext cx="571386" cy="115800"/>
              <a:chOff x="6287461" y="852418"/>
              <a:chExt cx="744455" cy="150875"/>
            </a:xfrm>
          </p:grpSpPr>
          <p:sp>
            <p:nvSpPr>
              <p:cNvPr id="812" name="Google Shape;812;p46"/>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13" name="Google Shape;813;p46"/>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14" name="Google Shape;814;p46"/>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sp>
        <p:nvSpPr>
          <p:cNvPr id="815" name="Google Shape;815;p46"/>
          <p:cNvSpPr/>
          <p:nvPr/>
        </p:nvSpPr>
        <p:spPr>
          <a:xfrm rot="5400000" flipH="1">
            <a:off x="1069100" y="387919"/>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816" name="Google Shape;816;p46"/>
          <p:cNvGrpSpPr/>
          <p:nvPr/>
        </p:nvGrpSpPr>
        <p:grpSpPr>
          <a:xfrm>
            <a:off x="-154623" y="1734537"/>
            <a:ext cx="7025896" cy="256352"/>
            <a:chOff x="2" y="794989"/>
            <a:chExt cx="6095998" cy="222423"/>
          </a:xfrm>
        </p:grpSpPr>
        <p:cxnSp>
          <p:nvCxnSpPr>
            <p:cNvPr id="817" name="Google Shape;817;p46"/>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818" name="Google Shape;818;p46"/>
            <p:cNvGrpSpPr/>
            <p:nvPr/>
          </p:nvGrpSpPr>
          <p:grpSpPr>
            <a:xfrm flipH="1">
              <a:off x="5395987" y="794989"/>
              <a:ext cx="571386" cy="115800"/>
              <a:chOff x="6287461" y="852418"/>
              <a:chExt cx="744455" cy="150875"/>
            </a:xfrm>
          </p:grpSpPr>
          <p:sp>
            <p:nvSpPr>
              <p:cNvPr id="819" name="Google Shape;819;p46"/>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20" name="Google Shape;820;p46"/>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21" name="Google Shape;821;p46"/>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pic>
        <p:nvPicPr>
          <p:cNvPr id="822" name="Google Shape;822;p46"/>
          <p:cNvPicPr preferRelativeResize="0"/>
          <p:nvPr/>
        </p:nvPicPr>
        <p:blipFill rotWithShape="1">
          <a:blip r:embed="rId3">
            <a:alphaModFix/>
          </a:blip>
          <a:srcRect/>
          <a:stretch/>
        </p:blipFill>
        <p:spPr>
          <a:xfrm>
            <a:off x="7651255" y="4364697"/>
            <a:ext cx="1149344" cy="1149344"/>
          </a:xfrm>
          <a:prstGeom prst="rect">
            <a:avLst/>
          </a:prstGeom>
          <a:noFill/>
          <a:ln>
            <a:noFill/>
          </a:ln>
        </p:spPr>
      </p:pic>
      <p:sp>
        <p:nvSpPr>
          <p:cNvPr id="823" name="Google Shape;823;p46"/>
          <p:cNvSpPr txBox="1"/>
          <p:nvPr/>
        </p:nvSpPr>
        <p:spPr>
          <a:xfrm>
            <a:off x="266700" y="5349380"/>
            <a:ext cx="58293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Εργαλεία: </a:t>
            </a:r>
            <a:r>
              <a:rPr lang="en-US" sz="1600" b="0" i="0" u="none" strike="noStrike" cap="none">
                <a:solidFill>
                  <a:schemeClr val="accent1"/>
                </a:solidFill>
                <a:latin typeface="Roboto"/>
                <a:ea typeface="Roboto"/>
                <a:cs typeface="Roboto"/>
                <a:sym typeface="Roboto"/>
              </a:rPr>
              <a:t>Ideogram, Microsoft Designer, Leonardo, ChatGPT</a:t>
            </a:r>
            <a:endParaRPr sz="1400" b="0" i="0" u="none" strike="noStrike" cap="none">
              <a:solidFill>
                <a:srgbClr val="000000"/>
              </a:solidFill>
              <a:latin typeface="Arial"/>
              <a:ea typeface="Arial"/>
              <a:cs typeface="Arial"/>
              <a:sym typeface="Arial"/>
            </a:endParaRPr>
          </a:p>
        </p:txBody>
      </p:sp>
      <p:sp>
        <p:nvSpPr>
          <p:cNvPr id="824" name="Google Shape;824;p46"/>
          <p:cNvSpPr txBox="1"/>
          <p:nvPr/>
        </p:nvSpPr>
        <p:spPr>
          <a:xfrm>
            <a:off x="266700" y="2493303"/>
            <a:ext cx="5829299" cy="60764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Εμπλουτισμός υλικού / φυλλαδίων/ παρουσιάσεων</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Ασκήσεις εξάσκησης</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Ψηφιακός γραμματισμός</a:t>
            </a:r>
            <a:endParaRPr sz="2000" b="0" i="0" u="none" strike="noStrike" cap="none">
              <a:solidFill>
                <a:schemeClr val="lt1"/>
              </a:solidFill>
              <a:latin typeface="Roboto"/>
              <a:ea typeface="Roboto"/>
              <a:cs typeface="Roboto"/>
              <a:sym typeface="Roboto"/>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lt1"/>
              </a:solidFill>
              <a:latin typeface="Roboto"/>
              <a:ea typeface="Roboto"/>
              <a:cs typeface="Roboto"/>
              <a:sym typeface="Roboto"/>
            </a:endParaRPr>
          </a:p>
        </p:txBody>
      </p:sp>
      <p:pic>
        <p:nvPicPr>
          <p:cNvPr id="825" name="Google Shape;825;p46" descr="A black and white logo&#10;&#10;Description automatically generated"/>
          <p:cNvPicPr preferRelativeResize="0"/>
          <p:nvPr/>
        </p:nvPicPr>
        <p:blipFill rotWithShape="1">
          <a:blip r:embed="rId4">
            <a:alphaModFix/>
          </a:blip>
          <a:srcRect/>
          <a:stretch/>
        </p:blipFill>
        <p:spPr>
          <a:xfrm>
            <a:off x="10098066" y="4087262"/>
            <a:ext cx="1176909" cy="1176909"/>
          </a:xfrm>
          <a:prstGeom prst="rect">
            <a:avLst/>
          </a:prstGeom>
          <a:noFill/>
          <a:ln>
            <a:noFill/>
          </a:ln>
        </p:spPr>
      </p:pic>
      <p:sp>
        <p:nvSpPr>
          <p:cNvPr id="826" name="Google Shape;826;p46"/>
          <p:cNvSpPr txBox="1"/>
          <p:nvPr/>
        </p:nvSpPr>
        <p:spPr>
          <a:xfrm>
            <a:off x="3476796" y="2493303"/>
            <a:ext cx="2876972" cy="1884144"/>
          </a:xfrm>
          <a:prstGeom prst="rect">
            <a:avLst/>
          </a:prstGeom>
          <a:noFill/>
          <a:ln>
            <a:noFill/>
          </a:ln>
        </p:spPr>
        <p:txBody>
          <a:bodyPr spcFirstLastPara="1" wrap="square" lIns="91425" tIns="45700" rIns="91425" bIns="45700" anchor="t"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lt1"/>
              </a:solidFill>
              <a:latin typeface="Roboto"/>
              <a:ea typeface="Roboto"/>
              <a:cs typeface="Roboto"/>
              <a:sym typeface="Roboto"/>
            </a:endParaRPr>
          </a:p>
        </p:txBody>
      </p:sp>
      <p:pic>
        <p:nvPicPr>
          <p:cNvPr id="827" name="Google Shape;827;p46" descr="A purple and blue object&#10;&#10;Description automatically generated"/>
          <p:cNvPicPr preferRelativeResize="0"/>
          <p:nvPr/>
        </p:nvPicPr>
        <p:blipFill rotWithShape="1">
          <a:blip r:embed="rId5">
            <a:alphaModFix/>
          </a:blip>
          <a:srcRect/>
          <a:stretch/>
        </p:blipFill>
        <p:spPr>
          <a:xfrm>
            <a:off x="8540740" y="2703155"/>
            <a:ext cx="1127079" cy="1161938"/>
          </a:xfrm>
          <a:prstGeom prst="rect">
            <a:avLst/>
          </a:prstGeom>
          <a:noFill/>
          <a:ln>
            <a:noFill/>
          </a:ln>
        </p:spPr>
      </p:pic>
      <p:sp>
        <p:nvSpPr>
          <p:cNvPr id="828" name="Google Shape;828;p46"/>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Εικόνας</a:t>
            </a:r>
            <a:endParaRPr/>
          </a:p>
        </p:txBody>
      </p:sp>
      <p:pic>
        <p:nvPicPr>
          <p:cNvPr id="829" name="Google Shape;829;p46"/>
          <p:cNvPicPr preferRelativeResize="0"/>
          <p:nvPr/>
        </p:nvPicPr>
        <p:blipFill rotWithShape="1">
          <a:blip r:embed="rId6">
            <a:alphaModFix/>
          </a:blip>
          <a:srcRect/>
          <a:stretch/>
        </p:blipFill>
        <p:spPr>
          <a:xfrm>
            <a:off x="6988072" y="2896615"/>
            <a:ext cx="1190625" cy="119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24"/>
                                        </p:tgtEl>
                                        <p:attrNameLst>
                                          <p:attrName>style.visibility</p:attrName>
                                        </p:attrNameLst>
                                      </p:cBhvr>
                                      <p:to>
                                        <p:strVal val="visible"/>
                                      </p:to>
                                    </p:set>
                                    <p:anim calcmode="lin" valueType="num">
                                      <p:cBhvr additive="base">
                                        <p:cTn id="7" dur="500"/>
                                        <p:tgtEl>
                                          <p:spTgt spid="824"/>
                                        </p:tgtEl>
                                        <p:attrNameLst>
                                          <p:attrName>ppt_w</p:attrName>
                                        </p:attrNameLst>
                                      </p:cBhvr>
                                      <p:tavLst>
                                        <p:tav tm="0">
                                          <p:val>
                                            <p:strVal val="0"/>
                                          </p:val>
                                        </p:tav>
                                        <p:tav tm="100000">
                                          <p:val>
                                            <p:strVal val="#ppt_w"/>
                                          </p:val>
                                        </p:tav>
                                      </p:tavLst>
                                    </p:anim>
                                    <p:anim calcmode="lin" valueType="num">
                                      <p:cBhvr additive="base">
                                        <p:cTn id="8" dur="500"/>
                                        <p:tgtEl>
                                          <p:spTgt spid="82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26"/>
                                        </p:tgtEl>
                                        <p:attrNameLst>
                                          <p:attrName>style.visibility</p:attrName>
                                        </p:attrNameLst>
                                      </p:cBhvr>
                                      <p:to>
                                        <p:strVal val="visible"/>
                                      </p:to>
                                    </p:set>
                                    <p:anim calcmode="lin" valueType="num">
                                      <p:cBhvr additive="base">
                                        <p:cTn id="11" dur="500"/>
                                        <p:tgtEl>
                                          <p:spTgt spid="826"/>
                                        </p:tgtEl>
                                        <p:attrNameLst>
                                          <p:attrName>ppt_w</p:attrName>
                                        </p:attrNameLst>
                                      </p:cBhvr>
                                      <p:tavLst>
                                        <p:tav tm="0">
                                          <p:val>
                                            <p:strVal val="0"/>
                                          </p:val>
                                        </p:tav>
                                        <p:tav tm="100000">
                                          <p:val>
                                            <p:strVal val="#ppt_w"/>
                                          </p:val>
                                        </p:tav>
                                      </p:tavLst>
                                    </p:anim>
                                    <p:anim calcmode="lin" valueType="num">
                                      <p:cBhvr additive="base">
                                        <p:cTn id="12" dur="500"/>
                                        <p:tgtEl>
                                          <p:spTgt spid="8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47"/>
          <p:cNvPicPr preferRelativeResize="0"/>
          <p:nvPr/>
        </p:nvPicPr>
        <p:blipFill rotWithShape="1">
          <a:blip r:embed="rId3">
            <a:alphaModFix/>
          </a:blip>
          <a:srcRect/>
          <a:stretch/>
        </p:blipFill>
        <p:spPr>
          <a:xfrm>
            <a:off x="683491" y="1578876"/>
            <a:ext cx="3700247" cy="3700247"/>
          </a:xfrm>
          <a:prstGeom prst="rect">
            <a:avLst/>
          </a:prstGeom>
          <a:noFill/>
          <a:ln>
            <a:noFill/>
          </a:ln>
        </p:spPr>
      </p:pic>
      <p:sp>
        <p:nvSpPr>
          <p:cNvPr id="835" name="Google Shape;835;p47"/>
          <p:cNvSpPr txBox="1"/>
          <p:nvPr/>
        </p:nvSpPr>
        <p:spPr>
          <a:xfrm>
            <a:off x="879920" y="3464859"/>
            <a:ext cx="116063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Chatbots</a:t>
            </a:r>
            <a:endParaRPr sz="1400" b="1" i="0" u="none" strike="noStrike" cap="none">
              <a:solidFill>
                <a:schemeClr val="dk1"/>
              </a:solidFill>
              <a:latin typeface="Arial"/>
              <a:ea typeface="Arial"/>
              <a:cs typeface="Arial"/>
              <a:sym typeface="Arial"/>
            </a:endParaRPr>
          </a:p>
        </p:txBody>
      </p:sp>
      <p:sp>
        <p:nvSpPr>
          <p:cNvPr id="836" name="Google Shape;836;p47"/>
          <p:cNvSpPr txBox="1"/>
          <p:nvPr/>
        </p:nvSpPr>
        <p:spPr>
          <a:xfrm>
            <a:off x="2789157" y="2870134"/>
            <a:ext cx="110874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LLMs</a:t>
            </a:r>
            <a:endParaRPr sz="1400" b="1" i="0" u="none" strike="noStrike" cap="none">
              <a:solidFill>
                <a:schemeClr val="dk1"/>
              </a:solidFill>
              <a:latin typeface="Roboto"/>
              <a:ea typeface="Roboto"/>
              <a:cs typeface="Roboto"/>
              <a:sym typeface="Roboto"/>
            </a:endParaRPr>
          </a:p>
        </p:txBody>
      </p:sp>
      <p:sp>
        <p:nvSpPr>
          <p:cNvPr id="837" name="Google Shape;837;p47"/>
          <p:cNvSpPr txBox="1"/>
          <p:nvPr/>
        </p:nvSpPr>
        <p:spPr>
          <a:xfrm>
            <a:off x="2936944" y="4065663"/>
            <a:ext cx="110874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AI Tools</a:t>
            </a:r>
            <a:endParaRPr sz="1400" b="1" i="0" u="none" strike="noStrike" cap="none">
              <a:solidFill>
                <a:schemeClr val="dk1"/>
              </a:solidFill>
              <a:latin typeface="Roboto"/>
              <a:ea typeface="Roboto"/>
              <a:cs typeface="Roboto"/>
              <a:sym typeface="Roboto"/>
            </a:endParaRPr>
          </a:p>
        </p:txBody>
      </p:sp>
      <p:sp>
        <p:nvSpPr>
          <p:cNvPr id="838" name="Google Shape;838;p47"/>
          <p:cNvSpPr txBox="1"/>
          <p:nvPr/>
        </p:nvSpPr>
        <p:spPr>
          <a:xfrm>
            <a:off x="910918" y="4474885"/>
            <a:ext cx="11606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Neural Network</a:t>
            </a:r>
            <a:endParaRPr sz="1400" b="1" i="0" u="none" strike="noStrike" cap="none">
              <a:solidFill>
                <a:schemeClr val="dk1"/>
              </a:solidFill>
              <a:latin typeface="Roboto"/>
              <a:ea typeface="Roboto"/>
              <a:cs typeface="Roboto"/>
              <a:sym typeface="Roboto"/>
            </a:endParaRPr>
          </a:p>
        </p:txBody>
      </p:sp>
      <p:sp>
        <p:nvSpPr>
          <p:cNvPr id="839" name="Google Shape;839;p47"/>
          <p:cNvSpPr/>
          <p:nvPr/>
        </p:nvSpPr>
        <p:spPr>
          <a:xfrm>
            <a:off x="5761339" y="2156460"/>
            <a:ext cx="6789408" cy="253746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0" name="Google Shape;840;p47"/>
          <p:cNvSpPr txBox="1"/>
          <p:nvPr/>
        </p:nvSpPr>
        <p:spPr>
          <a:xfrm>
            <a:off x="6202309" y="3102045"/>
            <a:ext cx="547449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Roboto"/>
                <a:ea typeface="Roboto"/>
                <a:cs typeface="Roboto"/>
                <a:sym typeface="Roboto"/>
              </a:rPr>
              <a:t>Πώς θα χρησιμοποιούσατε έναν image generator; Σε ποιες διεργασίες θα μπορούσε να σας βοηθήσει;</a:t>
            </a:r>
            <a:endParaRPr/>
          </a:p>
        </p:txBody>
      </p:sp>
      <p:pic>
        <p:nvPicPr>
          <p:cNvPr id="841" name="Google Shape;841;p47"/>
          <p:cNvPicPr preferRelativeResize="0"/>
          <p:nvPr/>
        </p:nvPicPr>
        <p:blipFill rotWithShape="1">
          <a:blip r:embed="rId4">
            <a:alphaModFix/>
          </a:blip>
          <a:srcRect/>
          <a:stretch/>
        </p:blipFill>
        <p:spPr>
          <a:xfrm>
            <a:off x="5367110" y="3060745"/>
            <a:ext cx="728890" cy="728890"/>
          </a:xfrm>
          <a:prstGeom prst="rect">
            <a:avLst/>
          </a:prstGeom>
          <a:noFill/>
          <a:ln>
            <a:noFill/>
          </a:ln>
        </p:spPr>
      </p:pic>
      <p:sp>
        <p:nvSpPr>
          <p:cNvPr id="842" name="Google Shape;842;p47"/>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Δραστηριότητα</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8"/>
          <p:cNvSpPr/>
          <p:nvPr/>
        </p:nvSpPr>
        <p:spPr>
          <a:xfrm rot="5400000" flipH="1">
            <a:off x="7283855" y="1257197"/>
            <a:ext cx="3640840" cy="5459558"/>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849" name="Google Shape;849;p48"/>
          <p:cNvGrpSpPr/>
          <p:nvPr/>
        </p:nvGrpSpPr>
        <p:grpSpPr>
          <a:xfrm>
            <a:off x="6374497" y="2289449"/>
            <a:ext cx="5459557" cy="203854"/>
            <a:chOff x="2" y="794989"/>
            <a:chExt cx="6095998" cy="222423"/>
          </a:xfrm>
        </p:grpSpPr>
        <p:cxnSp>
          <p:nvCxnSpPr>
            <p:cNvPr id="850" name="Google Shape;850;p48"/>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851" name="Google Shape;851;p48"/>
            <p:cNvGrpSpPr/>
            <p:nvPr/>
          </p:nvGrpSpPr>
          <p:grpSpPr>
            <a:xfrm flipH="1">
              <a:off x="5395987" y="794989"/>
              <a:ext cx="571386" cy="115800"/>
              <a:chOff x="6287461" y="852418"/>
              <a:chExt cx="744455" cy="150875"/>
            </a:xfrm>
          </p:grpSpPr>
          <p:sp>
            <p:nvSpPr>
              <p:cNvPr id="852" name="Google Shape;852;p48"/>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3" name="Google Shape;853;p48"/>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4" name="Google Shape;854;p48"/>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sp>
        <p:nvSpPr>
          <p:cNvPr id="855" name="Google Shape;855;p48"/>
          <p:cNvSpPr/>
          <p:nvPr/>
        </p:nvSpPr>
        <p:spPr>
          <a:xfrm rot="5400000" flipH="1">
            <a:off x="1069100" y="387919"/>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856" name="Google Shape;856;p48"/>
          <p:cNvGrpSpPr/>
          <p:nvPr/>
        </p:nvGrpSpPr>
        <p:grpSpPr>
          <a:xfrm>
            <a:off x="-154623" y="1734537"/>
            <a:ext cx="7025896" cy="256352"/>
            <a:chOff x="2" y="794989"/>
            <a:chExt cx="6095998" cy="222423"/>
          </a:xfrm>
        </p:grpSpPr>
        <p:cxnSp>
          <p:nvCxnSpPr>
            <p:cNvPr id="857" name="Google Shape;857;p48"/>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858" name="Google Shape;858;p48"/>
            <p:cNvGrpSpPr/>
            <p:nvPr/>
          </p:nvGrpSpPr>
          <p:grpSpPr>
            <a:xfrm flipH="1">
              <a:off x="5395987" y="794989"/>
              <a:ext cx="571386" cy="115800"/>
              <a:chOff x="6287461" y="852418"/>
              <a:chExt cx="744455" cy="150875"/>
            </a:xfrm>
          </p:grpSpPr>
          <p:sp>
            <p:nvSpPr>
              <p:cNvPr id="859" name="Google Shape;859;p48"/>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0" name="Google Shape;860;p48"/>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1" name="Google Shape;861;p48"/>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sp>
        <p:nvSpPr>
          <p:cNvPr id="862" name="Google Shape;862;p48"/>
          <p:cNvSpPr txBox="1"/>
          <p:nvPr/>
        </p:nvSpPr>
        <p:spPr>
          <a:xfrm>
            <a:off x="266701" y="2493303"/>
            <a:ext cx="5849618" cy="60764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Διαθεματική, ευφάνταστη προσέγγιση</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Ασκήσεις εξάσκησης listening</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Ανάθεση εργασιών λεξιλογίου</a:t>
            </a:r>
            <a:endParaRPr sz="2000" b="0" i="0" u="none" strike="noStrike" cap="none">
              <a:solidFill>
                <a:schemeClr val="lt1"/>
              </a:solidFill>
              <a:latin typeface="Roboto"/>
              <a:ea typeface="Roboto"/>
              <a:cs typeface="Roboto"/>
              <a:sym typeface="Roboto"/>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Εξερευνητική μάθηση</a:t>
            </a:r>
            <a:endParaRPr sz="1400" b="0" i="0" u="none" strike="noStrike" cap="none">
              <a:solidFill>
                <a:srgbClr val="000000"/>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lt1"/>
              </a:solidFill>
              <a:latin typeface="Roboto"/>
              <a:ea typeface="Roboto"/>
              <a:cs typeface="Roboto"/>
              <a:sym typeface="Roboto"/>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chemeClr val="lt1"/>
              </a:solidFill>
              <a:latin typeface="Roboto"/>
              <a:ea typeface="Roboto"/>
              <a:cs typeface="Roboto"/>
              <a:sym typeface="Roboto"/>
            </a:endParaRPr>
          </a:p>
        </p:txBody>
      </p:sp>
      <p:sp>
        <p:nvSpPr>
          <p:cNvPr id="863" name="Google Shape;863;p48"/>
          <p:cNvSpPr txBox="1"/>
          <p:nvPr/>
        </p:nvSpPr>
        <p:spPr>
          <a:xfrm>
            <a:off x="3476796" y="2493303"/>
            <a:ext cx="2876972" cy="1884144"/>
          </a:xfrm>
          <a:prstGeom prst="rect">
            <a:avLst/>
          </a:prstGeom>
          <a:noFill/>
          <a:ln>
            <a:noFill/>
          </a:ln>
        </p:spPr>
        <p:txBody>
          <a:bodyPr spcFirstLastPara="1" wrap="square" lIns="91425" tIns="45700" rIns="91425" bIns="45700" anchor="t" anchorCtr="0">
            <a:noAutofit/>
          </a:bodyPr>
          <a:lstStyle/>
          <a:p>
            <a:pPr marL="228600" marR="0" lvl="0" indent="-101600" algn="l" rtl="0">
              <a:lnSpc>
                <a:spcPct val="90000"/>
              </a:lnSpc>
              <a:spcBef>
                <a:spcPts val="0"/>
              </a:spcBef>
              <a:spcAft>
                <a:spcPts val="0"/>
              </a:spcAft>
              <a:buClr>
                <a:schemeClr val="dk1"/>
              </a:buClr>
              <a:buSzPts val="2000"/>
              <a:buFont typeface="Arial"/>
              <a:buNone/>
            </a:pPr>
            <a:endParaRPr sz="2000" b="0" i="0" u="none" strike="noStrike" cap="none">
              <a:solidFill>
                <a:schemeClr val="lt1"/>
              </a:solidFill>
              <a:latin typeface="Roboto"/>
              <a:ea typeface="Roboto"/>
              <a:cs typeface="Roboto"/>
              <a:sym typeface="Roboto"/>
            </a:endParaRPr>
          </a:p>
        </p:txBody>
      </p:sp>
      <p:pic>
        <p:nvPicPr>
          <p:cNvPr id="864" name="Google Shape;864;p48"/>
          <p:cNvPicPr preferRelativeResize="0"/>
          <p:nvPr/>
        </p:nvPicPr>
        <p:blipFill rotWithShape="1">
          <a:blip r:embed="rId3">
            <a:alphaModFix/>
          </a:blip>
          <a:srcRect/>
          <a:stretch/>
        </p:blipFill>
        <p:spPr>
          <a:xfrm>
            <a:off x="7552746" y="2706588"/>
            <a:ext cx="1773668" cy="1773668"/>
          </a:xfrm>
          <a:prstGeom prst="rect">
            <a:avLst/>
          </a:prstGeom>
          <a:noFill/>
          <a:ln>
            <a:noFill/>
          </a:ln>
        </p:spPr>
      </p:pic>
      <p:pic>
        <p:nvPicPr>
          <p:cNvPr id="865" name="Google Shape;865;p48" descr="A pink and white logo&#10;&#10;Description automatically generated"/>
          <p:cNvPicPr preferRelativeResize="0"/>
          <p:nvPr/>
        </p:nvPicPr>
        <p:blipFill rotWithShape="1">
          <a:blip r:embed="rId4">
            <a:alphaModFix/>
          </a:blip>
          <a:srcRect/>
          <a:stretch/>
        </p:blipFill>
        <p:spPr>
          <a:xfrm>
            <a:off x="9854926" y="3933825"/>
            <a:ext cx="1502434" cy="1502434"/>
          </a:xfrm>
          <a:prstGeom prst="rect">
            <a:avLst/>
          </a:prstGeom>
          <a:noFill/>
          <a:ln>
            <a:noFill/>
          </a:ln>
        </p:spPr>
      </p:pic>
      <p:sp>
        <p:nvSpPr>
          <p:cNvPr id="866" name="Google Shape;866;p48"/>
          <p:cNvSpPr txBox="1"/>
          <p:nvPr/>
        </p:nvSpPr>
        <p:spPr>
          <a:xfrm>
            <a:off x="266700" y="5349380"/>
            <a:ext cx="58293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Εργαλεία: </a:t>
            </a:r>
            <a:r>
              <a:rPr lang="en-US" sz="1600" b="0" i="0" u="none" strike="noStrike" cap="none">
                <a:solidFill>
                  <a:schemeClr val="accent1"/>
                </a:solidFill>
                <a:latin typeface="Roboto"/>
                <a:ea typeface="Roboto"/>
                <a:cs typeface="Roboto"/>
                <a:sym typeface="Roboto"/>
              </a:rPr>
              <a:t>Suno, Udio</a:t>
            </a:r>
            <a:endParaRPr sz="1600" b="0" i="0" u="none" strike="noStrike" cap="none">
              <a:solidFill>
                <a:schemeClr val="accent1"/>
              </a:solidFill>
              <a:latin typeface="Roboto"/>
              <a:ea typeface="Roboto"/>
              <a:cs typeface="Roboto"/>
              <a:sym typeface="Roboto"/>
            </a:endParaRPr>
          </a:p>
        </p:txBody>
      </p:sp>
      <p:sp>
        <p:nvSpPr>
          <p:cNvPr id="867" name="Google Shape;867;p48"/>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Τραγουδιών</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62"/>
                                        </p:tgtEl>
                                        <p:attrNameLst>
                                          <p:attrName>style.visibility</p:attrName>
                                        </p:attrNameLst>
                                      </p:cBhvr>
                                      <p:to>
                                        <p:strVal val="visible"/>
                                      </p:to>
                                    </p:set>
                                    <p:anim calcmode="lin" valueType="num">
                                      <p:cBhvr additive="base">
                                        <p:cTn id="7" dur="500"/>
                                        <p:tgtEl>
                                          <p:spTgt spid="862"/>
                                        </p:tgtEl>
                                        <p:attrNameLst>
                                          <p:attrName>ppt_w</p:attrName>
                                        </p:attrNameLst>
                                      </p:cBhvr>
                                      <p:tavLst>
                                        <p:tav tm="0">
                                          <p:val>
                                            <p:strVal val="0"/>
                                          </p:val>
                                        </p:tav>
                                        <p:tav tm="100000">
                                          <p:val>
                                            <p:strVal val="#ppt_w"/>
                                          </p:val>
                                        </p:tav>
                                      </p:tavLst>
                                    </p:anim>
                                    <p:anim calcmode="lin" valueType="num">
                                      <p:cBhvr additive="base">
                                        <p:cTn id="8" dur="500"/>
                                        <p:tgtEl>
                                          <p:spTgt spid="86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63"/>
                                        </p:tgtEl>
                                        <p:attrNameLst>
                                          <p:attrName>style.visibility</p:attrName>
                                        </p:attrNameLst>
                                      </p:cBhvr>
                                      <p:to>
                                        <p:strVal val="visible"/>
                                      </p:to>
                                    </p:set>
                                    <p:anim calcmode="lin" valueType="num">
                                      <p:cBhvr additive="base">
                                        <p:cTn id="11" dur="500"/>
                                        <p:tgtEl>
                                          <p:spTgt spid="863"/>
                                        </p:tgtEl>
                                        <p:attrNameLst>
                                          <p:attrName>ppt_w</p:attrName>
                                        </p:attrNameLst>
                                      </p:cBhvr>
                                      <p:tavLst>
                                        <p:tav tm="0">
                                          <p:val>
                                            <p:strVal val="0"/>
                                          </p:val>
                                        </p:tav>
                                        <p:tav tm="100000">
                                          <p:val>
                                            <p:strVal val="#ppt_w"/>
                                          </p:val>
                                        </p:tav>
                                      </p:tavLst>
                                    </p:anim>
                                    <p:anim calcmode="lin" valueType="num">
                                      <p:cBhvr additive="base">
                                        <p:cTn id="12" dur="500"/>
                                        <p:tgtEl>
                                          <p:spTgt spid="8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49"/>
          <p:cNvSpPr/>
          <p:nvPr/>
        </p:nvSpPr>
        <p:spPr>
          <a:xfrm rot="5400000" flipH="1">
            <a:off x="7283855" y="1257197"/>
            <a:ext cx="3640840" cy="5459558"/>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874" name="Google Shape;874;p49"/>
          <p:cNvGrpSpPr/>
          <p:nvPr/>
        </p:nvGrpSpPr>
        <p:grpSpPr>
          <a:xfrm>
            <a:off x="6374497" y="2289449"/>
            <a:ext cx="5459557" cy="203854"/>
            <a:chOff x="2" y="794989"/>
            <a:chExt cx="6095998" cy="222423"/>
          </a:xfrm>
        </p:grpSpPr>
        <p:cxnSp>
          <p:nvCxnSpPr>
            <p:cNvPr id="875" name="Google Shape;875;p49"/>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876" name="Google Shape;876;p49"/>
            <p:cNvGrpSpPr/>
            <p:nvPr/>
          </p:nvGrpSpPr>
          <p:grpSpPr>
            <a:xfrm flipH="1">
              <a:off x="5395987" y="794989"/>
              <a:ext cx="571386" cy="115800"/>
              <a:chOff x="6287461" y="852418"/>
              <a:chExt cx="744455" cy="150875"/>
            </a:xfrm>
          </p:grpSpPr>
          <p:sp>
            <p:nvSpPr>
              <p:cNvPr id="877" name="Google Shape;877;p49"/>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878" name="Google Shape;878;p49"/>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879" name="Google Shape;879;p49"/>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grpSp>
      <p:sp>
        <p:nvSpPr>
          <p:cNvPr id="880" name="Google Shape;880;p49"/>
          <p:cNvSpPr/>
          <p:nvPr/>
        </p:nvSpPr>
        <p:spPr>
          <a:xfrm rot="5400000" flipH="1">
            <a:off x="1069100" y="387919"/>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881" name="Google Shape;881;p49"/>
          <p:cNvGrpSpPr/>
          <p:nvPr/>
        </p:nvGrpSpPr>
        <p:grpSpPr>
          <a:xfrm>
            <a:off x="-154623" y="1734537"/>
            <a:ext cx="7025896" cy="256352"/>
            <a:chOff x="2" y="794989"/>
            <a:chExt cx="6095998" cy="222423"/>
          </a:xfrm>
        </p:grpSpPr>
        <p:cxnSp>
          <p:nvCxnSpPr>
            <p:cNvPr id="882" name="Google Shape;882;p49"/>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883" name="Google Shape;883;p49"/>
            <p:cNvGrpSpPr/>
            <p:nvPr/>
          </p:nvGrpSpPr>
          <p:grpSpPr>
            <a:xfrm flipH="1">
              <a:off x="5395987" y="794989"/>
              <a:ext cx="571386" cy="115800"/>
              <a:chOff x="6287461" y="852418"/>
              <a:chExt cx="744455" cy="150875"/>
            </a:xfrm>
          </p:grpSpPr>
          <p:sp>
            <p:nvSpPr>
              <p:cNvPr id="884" name="Google Shape;884;p49"/>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85" name="Google Shape;885;p49"/>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86" name="Google Shape;886;p49"/>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pic>
        <p:nvPicPr>
          <p:cNvPr id="887" name="Google Shape;887;p49" descr="A blue square with white text&#10;&#10;Description automatically generated"/>
          <p:cNvPicPr preferRelativeResize="0"/>
          <p:nvPr/>
        </p:nvPicPr>
        <p:blipFill rotWithShape="1">
          <a:blip r:embed="rId3">
            <a:alphaModFix/>
          </a:blip>
          <a:srcRect/>
          <a:stretch/>
        </p:blipFill>
        <p:spPr>
          <a:xfrm>
            <a:off x="7352177" y="3059056"/>
            <a:ext cx="899485" cy="899485"/>
          </a:xfrm>
          <a:prstGeom prst="rect">
            <a:avLst/>
          </a:prstGeom>
          <a:noFill/>
          <a:ln>
            <a:noFill/>
          </a:ln>
        </p:spPr>
      </p:pic>
      <p:pic>
        <p:nvPicPr>
          <p:cNvPr id="889" name="Google Shape;889;p49" descr="A black and white logo&#10;&#10;Description automatically generated"/>
          <p:cNvPicPr preferRelativeResize="0"/>
          <p:nvPr/>
        </p:nvPicPr>
        <p:blipFill rotWithShape="1">
          <a:blip r:embed="rId4">
            <a:alphaModFix/>
          </a:blip>
          <a:srcRect/>
          <a:stretch/>
        </p:blipFill>
        <p:spPr>
          <a:xfrm>
            <a:off x="9924257" y="4084147"/>
            <a:ext cx="1003573" cy="1003573"/>
          </a:xfrm>
          <a:prstGeom prst="rect">
            <a:avLst/>
          </a:prstGeom>
          <a:noFill/>
          <a:ln>
            <a:noFill/>
          </a:ln>
        </p:spPr>
      </p:pic>
      <p:sp>
        <p:nvSpPr>
          <p:cNvPr id="890" name="Google Shape;890;p49"/>
          <p:cNvSpPr txBox="1"/>
          <p:nvPr/>
        </p:nvSpPr>
        <p:spPr>
          <a:xfrm>
            <a:off x="266700" y="2493303"/>
            <a:ext cx="5829299" cy="202064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Εναλλακτική για συγγραφή προτροπών</a:t>
            </a:r>
            <a:endParaRPr sz="2000" b="0" i="0" u="none" strike="noStrike" cap="none">
              <a:solidFill>
                <a:schemeClr val="lt1"/>
              </a:solidFill>
              <a:latin typeface="Roboto"/>
              <a:ea typeface="Roboto"/>
              <a:cs typeface="Roboto"/>
              <a:sym typeface="Roboto"/>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Δημιουργία δραστηριοτήτων για όλες τις ικανότητες που χρειάζεται ένας language learner (reading, vocabulary, writing, speaking, grammar, listening)</a:t>
            </a:r>
            <a:endParaRPr sz="2000" b="0" i="0" u="none" strike="noStrike" cap="none">
              <a:solidFill>
                <a:schemeClr val="lt1"/>
              </a:solidFill>
              <a:latin typeface="Roboto"/>
              <a:ea typeface="Roboto"/>
              <a:cs typeface="Roboto"/>
              <a:sym typeface="Roboto"/>
            </a:endParaRPr>
          </a:p>
        </p:txBody>
      </p:sp>
      <p:sp>
        <p:nvSpPr>
          <p:cNvPr id="891" name="Google Shape;891;p49"/>
          <p:cNvSpPr txBox="1"/>
          <p:nvPr/>
        </p:nvSpPr>
        <p:spPr>
          <a:xfrm>
            <a:off x="266699" y="5349380"/>
            <a:ext cx="64563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Εργαλεία: </a:t>
            </a:r>
            <a:r>
              <a:rPr lang="en-US" sz="1600" b="0" i="0" u="none" strike="noStrike" cap="none">
                <a:solidFill>
                  <a:schemeClr val="accent1"/>
                </a:solidFill>
                <a:latin typeface="Roboto"/>
                <a:ea typeface="Roboto"/>
                <a:cs typeface="Roboto"/>
                <a:sym typeface="Roboto"/>
              </a:rPr>
              <a:t>Twee, Eduaide, Magicshool, Monsha, Brisk, NotebookLM</a:t>
            </a:r>
            <a:endParaRPr sz="1600" b="0" i="0" u="none" strike="noStrike" cap="none">
              <a:solidFill>
                <a:schemeClr val="accent1"/>
              </a:solidFill>
              <a:latin typeface="Roboto"/>
              <a:ea typeface="Roboto"/>
              <a:cs typeface="Roboto"/>
              <a:sym typeface="Roboto"/>
            </a:endParaRPr>
          </a:p>
        </p:txBody>
      </p:sp>
      <p:pic>
        <p:nvPicPr>
          <p:cNvPr id="892" name="Google Shape;892;p49"/>
          <p:cNvPicPr preferRelativeResize="0"/>
          <p:nvPr/>
        </p:nvPicPr>
        <p:blipFill rotWithShape="1">
          <a:blip r:embed="rId5">
            <a:alphaModFix/>
          </a:blip>
          <a:srcRect/>
          <a:stretch/>
        </p:blipFill>
        <p:spPr>
          <a:xfrm>
            <a:off x="8512335" y="3429000"/>
            <a:ext cx="1003573" cy="1003573"/>
          </a:xfrm>
          <a:prstGeom prst="rect">
            <a:avLst/>
          </a:prstGeom>
          <a:noFill/>
          <a:ln>
            <a:noFill/>
          </a:ln>
        </p:spPr>
      </p:pic>
      <p:sp>
        <p:nvSpPr>
          <p:cNvPr id="894" name="Google Shape;894;p49"/>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Βοηθοί Τάξης</a:t>
            </a:r>
            <a:endParaRPr/>
          </a:p>
        </p:txBody>
      </p:sp>
      <p:pic>
        <p:nvPicPr>
          <p:cNvPr id="895" name="Google Shape;895;p49" title="eduaide graphic.png"/>
          <p:cNvPicPr preferRelativeResize="0"/>
          <p:nvPr/>
        </p:nvPicPr>
        <p:blipFill rotWithShape="1">
          <a:blip r:embed="rId6">
            <a:alphaModFix/>
          </a:blip>
          <a:srcRect l="41668" t="18996" r="41188" b="50389"/>
          <a:stretch/>
        </p:blipFill>
        <p:spPr>
          <a:xfrm>
            <a:off x="10071934" y="2884458"/>
            <a:ext cx="1003575" cy="940974"/>
          </a:xfrm>
          <a:prstGeom prst="rect">
            <a:avLst/>
          </a:prstGeom>
          <a:noFill/>
          <a:ln>
            <a:noFill/>
          </a:ln>
        </p:spPr>
      </p:pic>
      <p:pic>
        <p:nvPicPr>
          <p:cNvPr id="2" name="Picture 3">
            <a:extLst>
              <a:ext uri="{FF2B5EF4-FFF2-40B4-BE49-F238E27FC236}">
                <a16:creationId xmlns:a16="http://schemas.microsoft.com/office/drawing/2014/main" id="{4F88C6DC-0378-4911-C4FF-05D57DCDB107}"/>
              </a:ext>
            </a:extLst>
          </p:cNvPr>
          <p:cNvPicPr>
            <a:picLocks noChangeAspect="1"/>
          </p:cNvPicPr>
          <p:nvPr/>
        </p:nvPicPr>
        <p:blipFill>
          <a:blip r:embed="rId7"/>
          <a:stretch>
            <a:fillRect/>
          </a:stretch>
        </p:blipFill>
        <p:spPr>
          <a:xfrm>
            <a:off x="7235522" y="4216587"/>
            <a:ext cx="1132793" cy="1132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90"/>
                                        </p:tgtEl>
                                        <p:attrNameLst>
                                          <p:attrName>style.visibility</p:attrName>
                                        </p:attrNameLst>
                                      </p:cBhvr>
                                      <p:to>
                                        <p:strVal val="visible"/>
                                      </p:to>
                                    </p:set>
                                    <p:anim calcmode="lin" valueType="num">
                                      <p:cBhvr additive="base">
                                        <p:cTn id="7" dur="500"/>
                                        <p:tgtEl>
                                          <p:spTgt spid="890"/>
                                        </p:tgtEl>
                                        <p:attrNameLst>
                                          <p:attrName>ppt_w</p:attrName>
                                        </p:attrNameLst>
                                      </p:cBhvr>
                                      <p:tavLst>
                                        <p:tav tm="0">
                                          <p:val>
                                            <p:strVal val="0"/>
                                          </p:val>
                                        </p:tav>
                                        <p:tav tm="100000">
                                          <p:val>
                                            <p:strVal val="#ppt_w"/>
                                          </p:val>
                                        </p:tav>
                                      </p:tavLst>
                                    </p:anim>
                                    <p:anim calcmode="lin" valueType="num">
                                      <p:cBhvr additive="base">
                                        <p:cTn id="8" dur="500"/>
                                        <p:tgtEl>
                                          <p:spTgt spid="8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8F878497-985C-8D23-A3DA-8051D2DB0460}"/>
            </a:ext>
          </a:extLst>
        </p:cNvPr>
        <p:cNvGrpSpPr/>
        <p:nvPr/>
      </p:nvGrpSpPr>
      <p:grpSpPr>
        <a:xfrm>
          <a:off x="0" y="0"/>
          <a:ext cx="0" cy="0"/>
          <a:chOff x="0" y="0"/>
          <a:chExt cx="0" cy="0"/>
        </a:xfrm>
      </p:grpSpPr>
      <p:sp>
        <p:nvSpPr>
          <p:cNvPr id="251" name="Google Shape;251;p26">
            <a:extLst>
              <a:ext uri="{FF2B5EF4-FFF2-40B4-BE49-F238E27FC236}">
                <a16:creationId xmlns:a16="http://schemas.microsoft.com/office/drawing/2014/main" id="{9E1B6539-A9B8-440A-245C-C49572139113}"/>
              </a:ext>
            </a:extLst>
          </p:cNvPr>
          <p:cNvSpPr/>
          <p:nvPr/>
        </p:nvSpPr>
        <p:spPr>
          <a:xfrm rot="5400000" flipH="1">
            <a:off x="7283855" y="1257197"/>
            <a:ext cx="3640840" cy="5459558"/>
          </a:xfrm>
          <a:prstGeom prst="roundRect">
            <a:avLst>
              <a:gd name="adj" fmla="val 3402"/>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52" name="Google Shape;252;p26">
            <a:extLst>
              <a:ext uri="{FF2B5EF4-FFF2-40B4-BE49-F238E27FC236}">
                <a16:creationId xmlns:a16="http://schemas.microsoft.com/office/drawing/2014/main" id="{99744B65-24B3-5EB7-AB02-DE14A4377953}"/>
              </a:ext>
            </a:extLst>
          </p:cNvPr>
          <p:cNvGrpSpPr/>
          <p:nvPr/>
        </p:nvGrpSpPr>
        <p:grpSpPr>
          <a:xfrm>
            <a:off x="6374497" y="2289449"/>
            <a:ext cx="5459557" cy="203854"/>
            <a:chOff x="2" y="794989"/>
            <a:chExt cx="6095998" cy="222423"/>
          </a:xfrm>
        </p:grpSpPr>
        <p:cxnSp>
          <p:nvCxnSpPr>
            <p:cNvPr id="253" name="Google Shape;253;p26">
              <a:extLst>
                <a:ext uri="{FF2B5EF4-FFF2-40B4-BE49-F238E27FC236}">
                  <a16:creationId xmlns:a16="http://schemas.microsoft.com/office/drawing/2014/main" id="{DF1DCBDF-D185-F1E8-10D9-5A8F9BB0889F}"/>
                </a:ext>
              </a:extLst>
            </p:cNvPr>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254" name="Google Shape;254;p26">
              <a:extLst>
                <a:ext uri="{FF2B5EF4-FFF2-40B4-BE49-F238E27FC236}">
                  <a16:creationId xmlns:a16="http://schemas.microsoft.com/office/drawing/2014/main" id="{EA5757D2-0C93-8349-12CF-A42D2718988A}"/>
                </a:ext>
              </a:extLst>
            </p:cNvPr>
            <p:cNvGrpSpPr/>
            <p:nvPr/>
          </p:nvGrpSpPr>
          <p:grpSpPr>
            <a:xfrm flipH="1">
              <a:off x="5395987" y="794989"/>
              <a:ext cx="571386" cy="115800"/>
              <a:chOff x="6287461" y="852418"/>
              <a:chExt cx="744455" cy="150875"/>
            </a:xfrm>
          </p:grpSpPr>
          <p:sp>
            <p:nvSpPr>
              <p:cNvPr id="255" name="Google Shape;255;p26">
                <a:extLst>
                  <a:ext uri="{FF2B5EF4-FFF2-40B4-BE49-F238E27FC236}">
                    <a16:creationId xmlns:a16="http://schemas.microsoft.com/office/drawing/2014/main" id="{15EC87F6-29D1-A025-97D1-8DAC5AA49A5F}"/>
                  </a:ext>
                </a:extLst>
              </p:cNvPr>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6">
                <a:extLst>
                  <a:ext uri="{FF2B5EF4-FFF2-40B4-BE49-F238E27FC236}">
                    <a16:creationId xmlns:a16="http://schemas.microsoft.com/office/drawing/2014/main" id="{07763CEA-494D-B0AA-62B3-6E44EA1337F9}"/>
                  </a:ext>
                </a:extLst>
              </p:cNvPr>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7" name="Google Shape;257;p26">
                <a:extLst>
                  <a:ext uri="{FF2B5EF4-FFF2-40B4-BE49-F238E27FC236}">
                    <a16:creationId xmlns:a16="http://schemas.microsoft.com/office/drawing/2014/main" id="{26B3152D-4178-574E-4C80-48CD420C8B27}"/>
                  </a:ext>
                </a:extLst>
              </p:cNvPr>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58" name="Google Shape;258;p26">
            <a:extLst>
              <a:ext uri="{FF2B5EF4-FFF2-40B4-BE49-F238E27FC236}">
                <a16:creationId xmlns:a16="http://schemas.microsoft.com/office/drawing/2014/main" id="{BC6460FF-DE4D-F6B8-1E6D-029AB8218BF6}"/>
              </a:ext>
            </a:extLst>
          </p:cNvPr>
          <p:cNvSpPr/>
          <p:nvPr/>
        </p:nvSpPr>
        <p:spPr>
          <a:xfrm rot="5400000" flipH="1">
            <a:off x="1069100" y="387919"/>
            <a:ext cx="4578448" cy="7025897"/>
          </a:xfrm>
          <a:prstGeom prst="roundRect">
            <a:avLst>
              <a:gd name="adj" fmla="val 3402"/>
            </a:avLst>
          </a:prstGeom>
          <a:solidFill>
            <a:schemeClr val="accent3"/>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59" name="Google Shape;259;p26">
            <a:extLst>
              <a:ext uri="{FF2B5EF4-FFF2-40B4-BE49-F238E27FC236}">
                <a16:creationId xmlns:a16="http://schemas.microsoft.com/office/drawing/2014/main" id="{370235ED-044C-F2F7-25F1-186872E13DE2}"/>
              </a:ext>
            </a:extLst>
          </p:cNvPr>
          <p:cNvGrpSpPr/>
          <p:nvPr/>
        </p:nvGrpSpPr>
        <p:grpSpPr>
          <a:xfrm>
            <a:off x="-154623" y="1734537"/>
            <a:ext cx="7025896" cy="256352"/>
            <a:chOff x="2" y="794989"/>
            <a:chExt cx="6095998" cy="222423"/>
          </a:xfrm>
        </p:grpSpPr>
        <p:cxnSp>
          <p:nvCxnSpPr>
            <p:cNvPr id="260" name="Google Shape;260;p26">
              <a:extLst>
                <a:ext uri="{FF2B5EF4-FFF2-40B4-BE49-F238E27FC236}">
                  <a16:creationId xmlns:a16="http://schemas.microsoft.com/office/drawing/2014/main" id="{8ABAFD45-25D3-C807-7BB4-6F85C573E799}"/>
                </a:ext>
              </a:extLst>
            </p:cNvPr>
            <p:cNvCxnSpPr/>
            <p:nvPr/>
          </p:nvCxnSpPr>
          <p:spPr>
            <a:xfrm>
              <a:off x="2" y="1017412"/>
              <a:ext cx="6095998" cy="0"/>
            </a:xfrm>
            <a:prstGeom prst="straightConnector1">
              <a:avLst/>
            </a:prstGeom>
            <a:noFill/>
            <a:ln w="9525" cap="flat" cmpd="sng">
              <a:solidFill>
                <a:schemeClr val="dk1"/>
              </a:solidFill>
              <a:prstDash val="solid"/>
              <a:round/>
              <a:headEnd type="none" w="sm" len="sm"/>
              <a:tailEnd type="none" w="sm" len="sm"/>
            </a:ln>
          </p:spPr>
        </p:cxnSp>
        <p:grpSp>
          <p:nvGrpSpPr>
            <p:cNvPr id="261" name="Google Shape;261;p26">
              <a:extLst>
                <a:ext uri="{FF2B5EF4-FFF2-40B4-BE49-F238E27FC236}">
                  <a16:creationId xmlns:a16="http://schemas.microsoft.com/office/drawing/2014/main" id="{6003595F-9711-0368-35EB-1CD11E855D5A}"/>
                </a:ext>
              </a:extLst>
            </p:cNvPr>
            <p:cNvGrpSpPr/>
            <p:nvPr/>
          </p:nvGrpSpPr>
          <p:grpSpPr>
            <a:xfrm flipH="1">
              <a:off x="5395987" y="794989"/>
              <a:ext cx="571386" cy="115800"/>
              <a:chOff x="6287461" y="852418"/>
              <a:chExt cx="744455" cy="150875"/>
            </a:xfrm>
          </p:grpSpPr>
          <p:sp>
            <p:nvSpPr>
              <p:cNvPr id="262" name="Google Shape;262;p26">
                <a:extLst>
                  <a:ext uri="{FF2B5EF4-FFF2-40B4-BE49-F238E27FC236}">
                    <a16:creationId xmlns:a16="http://schemas.microsoft.com/office/drawing/2014/main" id="{E80390EE-675A-42E4-FF0A-CA0674CBA335}"/>
                  </a:ext>
                </a:extLst>
              </p:cNvPr>
              <p:cNvSpPr/>
              <p:nvPr/>
            </p:nvSpPr>
            <p:spPr>
              <a:xfrm>
                <a:off x="6287461"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3" name="Google Shape;263;p26">
                <a:extLst>
                  <a:ext uri="{FF2B5EF4-FFF2-40B4-BE49-F238E27FC236}">
                    <a16:creationId xmlns:a16="http://schemas.microsoft.com/office/drawing/2014/main" id="{8BFDCB81-CE36-977C-201F-335243DF47ED}"/>
                  </a:ext>
                </a:extLst>
              </p:cNvPr>
              <p:cNvSpPr/>
              <p:nvPr/>
            </p:nvSpPr>
            <p:spPr>
              <a:xfrm>
                <a:off x="6586394"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26">
                <a:extLst>
                  <a:ext uri="{FF2B5EF4-FFF2-40B4-BE49-F238E27FC236}">
                    <a16:creationId xmlns:a16="http://schemas.microsoft.com/office/drawing/2014/main" id="{FB103AA5-36D6-4DFD-4E21-1E625672EB9A}"/>
                  </a:ext>
                </a:extLst>
              </p:cNvPr>
              <p:cNvSpPr/>
              <p:nvPr/>
            </p:nvSpPr>
            <p:spPr>
              <a:xfrm>
                <a:off x="6881041" y="852418"/>
                <a:ext cx="150875" cy="150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265" name="Google Shape;265;p26">
            <a:extLst>
              <a:ext uri="{FF2B5EF4-FFF2-40B4-BE49-F238E27FC236}">
                <a16:creationId xmlns:a16="http://schemas.microsoft.com/office/drawing/2014/main" id="{21B627F1-90F1-30CB-8ED3-A7C6E5A1D775}"/>
              </a:ext>
            </a:extLst>
          </p:cNvPr>
          <p:cNvSpPr txBox="1"/>
          <p:nvPr/>
        </p:nvSpPr>
        <p:spPr>
          <a:xfrm>
            <a:off x="488300" y="2044726"/>
            <a:ext cx="5607700" cy="1948881"/>
          </a:xfrm>
          <a:prstGeom prst="rect">
            <a:avLst/>
          </a:prstGeom>
          <a:noFill/>
          <a:ln>
            <a:noFill/>
          </a:ln>
        </p:spPr>
        <p:txBody>
          <a:bodyPr spcFirstLastPara="1" wrap="square" lIns="91425" tIns="45700" rIns="91425" bIns="45700" anchor="t" anchorCtr="0">
            <a:noAutofit/>
          </a:bodyPr>
          <a:lstStyle/>
          <a:p>
            <a:pPr marL="285750" lvl="0" indent="-285750">
              <a:lnSpc>
                <a:spcPct val="90000"/>
              </a:lnSpc>
              <a:spcBef>
                <a:spcPts val="1000"/>
              </a:spcBef>
              <a:buClr>
                <a:schemeClr val="dk2"/>
              </a:buClr>
              <a:buSzPts val="1800"/>
              <a:buFont typeface="Noto Sans Symbols"/>
              <a:buChar char="▪"/>
            </a:pPr>
            <a:r>
              <a:rPr lang="el-GR" sz="1800" dirty="0">
                <a:solidFill>
                  <a:schemeClr val="bg2"/>
                </a:solidFill>
              </a:rPr>
              <a:t>Δημιουργεί βάσεις δεδομένων/συλλογές εγγράφων στα οποία μπορείτε να υποβάλλετε ερωτήσεις.</a:t>
            </a:r>
          </a:p>
          <a:p>
            <a:pPr marL="285750" lvl="0" indent="-285750">
              <a:lnSpc>
                <a:spcPct val="90000"/>
              </a:lnSpc>
              <a:spcBef>
                <a:spcPts val="1000"/>
              </a:spcBef>
              <a:buClr>
                <a:schemeClr val="dk2"/>
              </a:buClr>
              <a:buSzPts val="1800"/>
              <a:buFont typeface="Noto Sans Symbols"/>
              <a:buChar char="▪"/>
            </a:pPr>
            <a:endParaRPr lang="el-GR" sz="1800" dirty="0">
              <a:solidFill>
                <a:schemeClr val="bg2"/>
              </a:solidFill>
            </a:endParaRPr>
          </a:p>
          <a:p>
            <a:pPr marL="285750" lvl="0" indent="-285750">
              <a:lnSpc>
                <a:spcPct val="90000"/>
              </a:lnSpc>
              <a:spcBef>
                <a:spcPts val="1000"/>
              </a:spcBef>
              <a:buClr>
                <a:schemeClr val="dk2"/>
              </a:buClr>
              <a:buSzPts val="1800"/>
              <a:buFont typeface="Noto Sans Symbols"/>
              <a:buChar char="▪"/>
            </a:pPr>
            <a:r>
              <a:rPr lang="el-GR" sz="1800" dirty="0">
                <a:solidFill>
                  <a:schemeClr val="bg2"/>
                </a:solidFill>
              </a:rPr>
              <a:t>Μπορεί να εμπλουτιστεί με αρχεία PDF, Excel, συνδέσμους, βίντεο κ.λπ.</a:t>
            </a:r>
          </a:p>
          <a:p>
            <a:pPr marL="285750" lvl="0" indent="-285750">
              <a:lnSpc>
                <a:spcPct val="90000"/>
              </a:lnSpc>
              <a:spcBef>
                <a:spcPts val="1000"/>
              </a:spcBef>
              <a:buClr>
                <a:schemeClr val="dk2"/>
              </a:buClr>
              <a:buSzPts val="1800"/>
              <a:buFont typeface="Noto Sans Symbols"/>
              <a:buChar char="▪"/>
            </a:pPr>
            <a:endParaRPr lang="el-GR" sz="1800" dirty="0">
              <a:solidFill>
                <a:schemeClr val="bg2"/>
              </a:solidFill>
            </a:endParaRPr>
          </a:p>
          <a:p>
            <a:pPr marL="285750" lvl="0" indent="-285750">
              <a:lnSpc>
                <a:spcPct val="90000"/>
              </a:lnSpc>
              <a:spcBef>
                <a:spcPts val="1000"/>
              </a:spcBef>
              <a:buClr>
                <a:schemeClr val="dk2"/>
              </a:buClr>
              <a:buSzPts val="1800"/>
              <a:buFont typeface="Noto Sans Symbols"/>
              <a:buChar char="▪"/>
            </a:pPr>
            <a:r>
              <a:rPr lang="el-GR" sz="1800" dirty="0">
                <a:solidFill>
                  <a:schemeClr val="bg2"/>
                </a:solidFill>
              </a:rPr>
              <a:t>Μπορεί να δημιουργήσει ξεχωριστούς φακέλους για διαφορετικά μαθήματα ή μαθησιακές ενότητες.</a:t>
            </a:r>
          </a:p>
          <a:p>
            <a:pPr marL="285750" lvl="0" indent="-285750">
              <a:lnSpc>
                <a:spcPct val="90000"/>
              </a:lnSpc>
              <a:spcBef>
                <a:spcPts val="1000"/>
              </a:spcBef>
              <a:buClr>
                <a:schemeClr val="dk2"/>
              </a:buClr>
              <a:buSzPts val="1800"/>
              <a:buFont typeface="Noto Sans Symbols"/>
              <a:buChar char="▪"/>
            </a:pPr>
            <a:endParaRPr lang="el-GR" sz="1800" dirty="0">
              <a:solidFill>
                <a:schemeClr val="bg2"/>
              </a:solidFill>
            </a:endParaRPr>
          </a:p>
          <a:p>
            <a:pPr marL="285750" lvl="0" indent="-285750">
              <a:lnSpc>
                <a:spcPct val="90000"/>
              </a:lnSpc>
              <a:spcBef>
                <a:spcPts val="1000"/>
              </a:spcBef>
              <a:buClr>
                <a:schemeClr val="dk2"/>
              </a:buClr>
              <a:buSzPts val="1800"/>
              <a:buFont typeface="Noto Sans Symbols"/>
              <a:buChar char="▪"/>
            </a:pPr>
            <a:r>
              <a:rPr lang="el-GR" sz="1800" dirty="0">
                <a:solidFill>
                  <a:schemeClr val="bg2"/>
                </a:solidFill>
              </a:rPr>
              <a:t>Μπορεί να δημιουργήσει αναφορές, παρουσιάσεις, </a:t>
            </a:r>
            <a:r>
              <a:rPr lang="el-GR" sz="1800" dirty="0" err="1">
                <a:solidFill>
                  <a:schemeClr val="bg2"/>
                </a:solidFill>
              </a:rPr>
              <a:t>podcast</a:t>
            </a:r>
            <a:r>
              <a:rPr lang="el-GR" sz="1800" dirty="0">
                <a:solidFill>
                  <a:schemeClr val="bg2"/>
                </a:solidFill>
              </a:rPr>
              <a:t>, βίντεο-περιλήψεις και πίνακες δεδομένων</a:t>
            </a:r>
            <a:r>
              <a:rPr lang="en-US" sz="1800" dirty="0">
                <a:solidFill>
                  <a:schemeClr val="bg2"/>
                </a:solidFill>
              </a:rPr>
              <a:t> </a:t>
            </a:r>
            <a:r>
              <a:rPr lang="el-GR" sz="1800" dirty="0">
                <a:solidFill>
                  <a:schemeClr val="bg2"/>
                </a:solidFill>
              </a:rPr>
              <a:t>με βάση το περιεχόμενο των εγγράφων.</a:t>
            </a:r>
          </a:p>
          <a:p>
            <a:pPr lvl="2">
              <a:lnSpc>
                <a:spcPct val="90000"/>
              </a:lnSpc>
              <a:spcBef>
                <a:spcPts val="1000"/>
              </a:spcBef>
              <a:buClr>
                <a:schemeClr val="dk2"/>
              </a:buClr>
              <a:buSzPts val="1800"/>
            </a:pPr>
            <a:endParaRPr lang="en-GB" sz="1800" dirty="0">
              <a:solidFill>
                <a:schemeClr val="bg2"/>
              </a:solidFill>
              <a:latin typeface="Roboto"/>
              <a:ea typeface="Roboto"/>
              <a:cs typeface="Roboto"/>
              <a:sym typeface="Roboto"/>
            </a:endParaRPr>
          </a:p>
        </p:txBody>
      </p:sp>
      <p:sp>
        <p:nvSpPr>
          <p:cNvPr id="266" name="Google Shape;266;p26">
            <a:extLst>
              <a:ext uri="{FF2B5EF4-FFF2-40B4-BE49-F238E27FC236}">
                <a16:creationId xmlns:a16="http://schemas.microsoft.com/office/drawing/2014/main" id="{5C64BB9D-CE74-C63F-68E0-D11E407A53E1}"/>
              </a:ext>
            </a:extLst>
          </p:cNvPr>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err="1">
                <a:solidFill>
                  <a:schemeClr val="dk1"/>
                </a:solidFill>
                <a:latin typeface="Roboto"/>
                <a:ea typeface="Roboto"/>
                <a:cs typeface="Roboto"/>
                <a:sym typeface="Roboto"/>
              </a:rPr>
              <a:t>NotebookLM</a:t>
            </a:r>
            <a:endParaRPr sz="3200" b="1" i="0" u="none" strike="noStrike" cap="none" dirty="0">
              <a:solidFill>
                <a:schemeClr val="accent6"/>
              </a:solidFill>
              <a:latin typeface="Roboto"/>
              <a:ea typeface="Roboto"/>
              <a:cs typeface="Roboto"/>
              <a:sym typeface="Roboto"/>
            </a:endParaRPr>
          </a:p>
        </p:txBody>
      </p:sp>
      <p:pic>
        <p:nvPicPr>
          <p:cNvPr id="5" name="Picture 3">
            <a:extLst>
              <a:ext uri="{FF2B5EF4-FFF2-40B4-BE49-F238E27FC236}">
                <a16:creationId xmlns:a16="http://schemas.microsoft.com/office/drawing/2014/main" id="{E2AEA1E5-A2C3-4868-D28D-52ACF6D42CD5}"/>
              </a:ext>
            </a:extLst>
          </p:cNvPr>
          <p:cNvPicPr>
            <a:picLocks noChangeAspect="1"/>
          </p:cNvPicPr>
          <p:nvPr/>
        </p:nvPicPr>
        <p:blipFill>
          <a:blip r:embed="rId3"/>
          <a:stretch>
            <a:fillRect/>
          </a:stretch>
        </p:blipFill>
        <p:spPr>
          <a:xfrm>
            <a:off x="8019163" y="2816850"/>
            <a:ext cx="2667000" cy="2667000"/>
          </a:xfrm>
          <a:prstGeom prst="rect">
            <a:avLst/>
          </a:prstGeom>
        </p:spPr>
      </p:pic>
    </p:spTree>
    <p:extLst>
      <p:ext uri="{BB962C8B-B14F-4D97-AF65-F5344CB8AC3E}">
        <p14:creationId xmlns:p14="http://schemas.microsoft.com/office/powerpoint/2010/main" val="262325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 calcmode="lin" valueType="num">
                                      <p:cBhvr additive="base">
                                        <p:cTn id="7" dur="500"/>
                                        <p:tgtEl>
                                          <p:spTgt spid="265"/>
                                        </p:tgtEl>
                                        <p:attrNameLst>
                                          <p:attrName>ppt_w</p:attrName>
                                        </p:attrNameLst>
                                      </p:cBhvr>
                                      <p:tavLst>
                                        <p:tav tm="0">
                                          <p:val>
                                            <p:strVal val="0"/>
                                          </p:val>
                                        </p:tav>
                                        <p:tav tm="100000">
                                          <p:val>
                                            <p:strVal val="#ppt_w"/>
                                          </p:val>
                                        </p:tav>
                                      </p:tavLst>
                                    </p:anim>
                                    <p:anim calcmode="lin" valueType="num">
                                      <p:cBhvr additive="base">
                                        <p:cTn id="8" dur="500"/>
                                        <p:tgtEl>
                                          <p:spTgt spid="2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50"/>
          <p:cNvSpPr/>
          <p:nvPr/>
        </p:nvSpPr>
        <p:spPr>
          <a:xfrm rot="5400000" flipH="1">
            <a:off x="7283855" y="1257197"/>
            <a:ext cx="3640840" cy="5459558"/>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902" name="Google Shape;902;p50"/>
          <p:cNvGrpSpPr/>
          <p:nvPr/>
        </p:nvGrpSpPr>
        <p:grpSpPr>
          <a:xfrm>
            <a:off x="6374497" y="2289449"/>
            <a:ext cx="5459557" cy="203854"/>
            <a:chOff x="2" y="794989"/>
            <a:chExt cx="6095998" cy="222423"/>
          </a:xfrm>
        </p:grpSpPr>
        <p:cxnSp>
          <p:nvCxnSpPr>
            <p:cNvPr id="903" name="Google Shape;903;p50"/>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904" name="Google Shape;904;p50"/>
            <p:cNvGrpSpPr/>
            <p:nvPr/>
          </p:nvGrpSpPr>
          <p:grpSpPr>
            <a:xfrm flipH="1">
              <a:off x="5395987" y="794989"/>
              <a:ext cx="571386" cy="115800"/>
              <a:chOff x="6287461" y="852418"/>
              <a:chExt cx="744455" cy="150875"/>
            </a:xfrm>
          </p:grpSpPr>
          <p:sp>
            <p:nvSpPr>
              <p:cNvPr id="905" name="Google Shape;905;p50"/>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06" name="Google Shape;906;p50"/>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07" name="Google Shape;907;p50"/>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grpSp>
      <p:sp>
        <p:nvSpPr>
          <p:cNvPr id="908" name="Google Shape;908;p50"/>
          <p:cNvSpPr/>
          <p:nvPr/>
        </p:nvSpPr>
        <p:spPr>
          <a:xfrm rot="5400000" flipH="1">
            <a:off x="1069100" y="387919"/>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909" name="Google Shape;909;p50"/>
          <p:cNvGrpSpPr/>
          <p:nvPr/>
        </p:nvGrpSpPr>
        <p:grpSpPr>
          <a:xfrm>
            <a:off x="-154623" y="1734537"/>
            <a:ext cx="7025896" cy="256352"/>
            <a:chOff x="2" y="794989"/>
            <a:chExt cx="6095998" cy="222423"/>
          </a:xfrm>
        </p:grpSpPr>
        <p:cxnSp>
          <p:nvCxnSpPr>
            <p:cNvPr id="910" name="Google Shape;910;p50"/>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911" name="Google Shape;911;p50"/>
            <p:cNvGrpSpPr/>
            <p:nvPr/>
          </p:nvGrpSpPr>
          <p:grpSpPr>
            <a:xfrm flipH="1">
              <a:off x="5395987" y="794989"/>
              <a:ext cx="571386" cy="115800"/>
              <a:chOff x="6287461" y="852418"/>
              <a:chExt cx="744455" cy="150875"/>
            </a:xfrm>
          </p:grpSpPr>
          <p:sp>
            <p:nvSpPr>
              <p:cNvPr id="912" name="Google Shape;912;p50"/>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13" name="Google Shape;913;p50"/>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14" name="Google Shape;914;p50"/>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pic>
        <p:nvPicPr>
          <p:cNvPr id="915" name="Google Shape;915;p50" descr="A colorful logo with a black background&#10;&#10;Description automatically generated"/>
          <p:cNvPicPr preferRelativeResize="0"/>
          <p:nvPr/>
        </p:nvPicPr>
        <p:blipFill rotWithShape="1">
          <a:blip r:embed="rId3">
            <a:alphaModFix/>
          </a:blip>
          <a:srcRect/>
          <a:stretch/>
        </p:blipFill>
        <p:spPr>
          <a:xfrm>
            <a:off x="7344944" y="2755461"/>
            <a:ext cx="1151288" cy="1151288"/>
          </a:xfrm>
          <a:prstGeom prst="rect">
            <a:avLst/>
          </a:prstGeom>
          <a:noFill/>
          <a:ln>
            <a:noFill/>
          </a:ln>
        </p:spPr>
      </p:pic>
      <p:pic>
        <p:nvPicPr>
          <p:cNvPr id="916" name="Google Shape;916;p50" descr="A purple and black diamond&#10;&#10;Description automatically generated"/>
          <p:cNvPicPr preferRelativeResize="0"/>
          <p:nvPr/>
        </p:nvPicPr>
        <p:blipFill rotWithShape="1">
          <a:blip r:embed="rId4">
            <a:alphaModFix/>
          </a:blip>
          <a:srcRect/>
          <a:stretch/>
        </p:blipFill>
        <p:spPr>
          <a:xfrm>
            <a:off x="10334176" y="2873651"/>
            <a:ext cx="945994" cy="945994"/>
          </a:xfrm>
          <a:prstGeom prst="rect">
            <a:avLst/>
          </a:prstGeom>
          <a:noFill/>
          <a:ln>
            <a:noFill/>
          </a:ln>
        </p:spPr>
      </p:pic>
      <p:pic>
        <p:nvPicPr>
          <p:cNvPr id="917" name="Google Shape;917;p50" descr="A white and blue letter on a black background&#10;&#10;Description automatically generated"/>
          <p:cNvPicPr preferRelativeResize="0"/>
          <p:nvPr/>
        </p:nvPicPr>
        <p:blipFill rotWithShape="1">
          <a:blip r:embed="rId5">
            <a:alphaModFix/>
          </a:blip>
          <a:srcRect/>
          <a:stretch/>
        </p:blipFill>
        <p:spPr>
          <a:xfrm>
            <a:off x="8623263" y="3429000"/>
            <a:ext cx="1541880" cy="1541880"/>
          </a:xfrm>
          <a:prstGeom prst="rect">
            <a:avLst/>
          </a:prstGeom>
          <a:noFill/>
          <a:ln>
            <a:noFill/>
          </a:ln>
        </p:spPr>
      </p:pic>
      <p:sp>
        <p:nvSpPr>
          <p:cNvPr id="918" name="Google Shape;918;p50"/>
          <p:cNvSpPr txBox="1"/>
          <p:nvPr/>
        </p:nvSpPr>
        <p:spPr>
          <a:xfrm>
            <a:off x="266700" y="2493303"/>
            <a:ext cx="5829299" cy="202064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Δημιουργία δομής και περιεχομένου μέσα σε λίγα λεπτά</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Μπορεί να χρησιμοποιηθεί και από καθηγητές και μαθητές</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Ανακαλυπτική και εξερευνητική μάθηση</a:t>
            </a:r>
            <a:endParaRPr sz="1400" b="0" i="0" u="none" strike="noStrike" cap="none">
              <a:solidFill>
                <a:srgbClr val="000000"/>
              </a:solidFill>
              <a:latin typeface="Arial"/>
              <a:ea typeface="Arial"/>
              <a:cs typeface="Arial"/>
              <a:sym typeface="Arial"/>
            </a:endParaRPr>
          </a:p>
        </p:txBody>
      </p:sp>
      <p:sp>
        <p:nvSpPr>
          <p:cNvPr id="919" name="Google Shape;919;p50"/>
          <p:cNvSpPr txBox="1"/>
          <p:nvPr/>
        </p:nvSpPr>
        <p:spPr>
          <a:xfrm>
            <a:off x="266700" y="5349380"/>
            <a:ext cx="58293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Εργαλεία: </a:t>
            </a:r>
            <a:r>
              <a:rPr lang="en-US" sz="1600" b="0" i="0" u="none" strike="noStrike" cap="none">
                <a:solidFill>
                  <a:schemeClr val="accent1"/>
                </a:solidFill>
                <a:latin typeface="Roboto"/>
                <a:ea typeface="Roboto"/>
                <a:cs typeface="Roboto"/>
                <a:sym typeface="Roboto"/>
              </a:rPr>
              <a:t>Gamma, Beautiful, Tome, Chalkie</a:t>
            </a:r>
            <a:endParaRPr sz="1600" b="0" i="0" u="none" strike="noStrike" cap="none">
              <a:solidFill>
                <a:schemeClr val="accent1"/>
              </a:solidFill>
              <a:latin typeface="Roboto"/>
              <a:ea typeface="Roboto"/>
              <a:cs typeface="Roboto"/>
              <a:sym typeface="Roboto"/>
            </a:endParaRPr>
          </a:p>
        </p:txBody>
      </p:sp>
      <p:sp>
        <p:nvSpPr>
          <p:cNvPr id="920" name="Google Shape;920;p50"/>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Παρουσιάσεων</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18"/>
                                        </p:tgtEl>
                                        <p:attrNameLst>
                                          <p:attrName>style.visibility</p:attrName>
                                        </p:attrNameLst>
                                      </p:cBhvr>
                                      <p:to>
                                        <p:strVal val="visible"/>
                                      </p:to>
                                    </p:set>
                                    <p:anim calcmode="lin" valueType="num">
                                      <p:cBhvr additive="base">
                                        <p:cTn id="7" dur="500"/>
                                        <p:tgtEl>
                                          <p:spTgt spid="918"/>
                                        </p:tgtEl>
                                        <p:attrNameLst>
                                          <p:attrName>ppt_w</p:attrName>
                                        </p:attrNameLst>
                                      </p:cBhvr>
                                      <p:tavLst>
                                        <p:tav tm="0">
                                          <p:val>
                                            <p:strVal val="0"/>
                                          </p:val>
                                        </p:tav>
                                        <p:tav tm="100000">
                                          <p:val>
                                            <p:strVal val="#ppt_w"/>
                                          </p:val>
                                        </p:tav>
                                      </p:tavLst>
                                    </p:anim>
                                    <p:anim calcmode="lin" valueType="num">
                                      <p:cBhvr additive="base">
                                        <p:cTn id="8" dur="500"/>
                                        <p:tgtEl>
                                          <p:spTgt spid="9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51"/>
          <p:cNvSpPr/>
          <p:nvPr/>
        </p:nvSpPr>
        <p:spPr>
          <a:xfrm rot="5400000" flipH="1">
            <a:off x="7283855" y="1257197"/>
            <a:ext cx="3640840" cy="5459558"/>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927" name="Google Shape;927;p51"/>
          <p:cNvGrpSpPr/>
          <p:nvPr/>
        </p:nvGrpSpPr>
        <p:grpSpPr>
          <a:xfrm>
            <a:off x="6374497" y="2289449"/>
            <a:ext cx="5459557" cy="203854"/>
            <a:chOff x="2" y="794989"/>
            <a:chExt cx="6095998" cy="222423"/>
          </a:xfrm>
        </p:grpSpPr>
        <p:cxnSp>
          <p:nvCxnSpPr>
            <p:cNvPr id="928" name="Google Shape;928;p51"/>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929" name="Google Shape;929;p51"/>
            <p:cNvGrpSpPr/>
            <p:nvPr/>
          </p:nvGrpSpPr>
          <p:grpSpPr>
            <a:xfrm flipH="1">
              <a:off x="5395987" y="794989"/>
              <a:ext cx="571386" cy="115800"/>
              <a:chOff x="6287461" y="852418"/>
              <a:chExt cx="744455" cy="150875"/>
            </a:xfrm>
          </p:grpSpPr>
          <p:sp>
            <p:nvSpPr>
              <p:cNvPr id="930" name="Google Shape;930;p51"/>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31" name="Google Shape;931;p51"/>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32" name="Google Shape;932;p51"/>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grpSp>
      <p:sp>
        <p:nvSpPr>
          <p:cNvPr id="933" name="Google Shape;933;p51"/>
          <p:cNvSpPr/>
          <p:nvPr/>
        </p:nvSpPr>
        <p:spPr>
          <a:xfrm rot="5400000" flipH="1">
            <a:off x="1069100" y="387919"/>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934" name="Google Shape;934;p51"/>
          <p:cNvGrpSpPr/>
          <p:nvPr/>
        </p:nvGrpSpPr>
        <p:grpSpPr>
          <a:xfrm>
            <a:off x="-154623" y="1734537"/>
            <a:ext cx="7025896" cy="256352"/>
            <a:chOff x="2" y="794989"/>
            <a:chExt cx="6095998" cy="222423"/>
          </a:xfrm>
        </p:grpSpPr>
        <p:cxnSp>
          <p:nvCxnSpPr>
            <p:cNvPr id="935" name="Google Shape;935;p51"/>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936" name="Google Shape;936;p51"/>
            <p:cNvGrpSpPr/>
            <p:nvPr/>
          </p:nvGrpSpPr>
          <p:grpSpPr>
            <a:xfrm flipH="1">
              <a:off x="5395987" y="794989"/>
              <a:ext cx="571386" cy="115800"/>
              <a:chOff x="6287461" y="852418"/>
              <a:chExt cx="744455" cy="150875"/>
            </a:xfrm>
          </p:grpSpPr>
          <p:sp>
            <p:nvSpPr>
              <p:cNvPr id="937" name="Google Shape;937;p51"/>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38" name="Google Shape;938;p51"/>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39" name="Google Shape;939;p51"/>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grpSp>
      <p:sp>
        <p:nvSpPr>
          <p:cNvPr id="940" name="Google Shape;940;p51"/>
          <p:cNvSpPr txBox="1"/>
          <p:nvPr/>
        </p:nvSpPr>
        <p:spPr>
          <a:xfrm>
            <a:off x="6935339" y="3619980"/>
            <a:ext cx="1101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Runway</a:t>
            </a:r>
            <a:endParaRPr sz="1400" b="0" i="0" u="none" strike="noStrike" cap="none">
              <a:solidFill>
                <a:srgbClr val="000000"/>
              </a:solidFill>
              <a:latin typeface="Arial"/>
              <a:ea typeface="Arial"/>
              <a:cs typeface="Arial"/>
              <a:sym typeface="Arial"/>
            </a:endParaRPr>
          </a:p>
        </p:txBody>
      </p:sp>
      <p:sp>
        <p:nvSpPr>
          <p:cNvPr id="941" name="Google Shape;941;p51"/>
          <p:cNvSpPr txBox="1"/>
          <p:nvPr/>
        </p:nvSpPr>
        <p:spPr>
          <a:xfrm>
            <a:off x="8129190" y="3616878"/>
            <a:ext cx="11027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Invideo</a:t>
            </a:r>
            <a:endParaRPr sz="1800" b="0" i="0" u="none" strike="noStrike" cap="none">
              <a:solidFill>
                <a:schemeClr val="lt1"/>
              </a:solidFill>
              <a:latin typeface="Roboto"/>
              <a:ea typeface="Roboto"/>
              <a:cs typeface="Roboto"/>
              <a:sym typeface="Roboto"/>
            </a:endParaRPr>
          </a:p>
        </p:txBody>
      </p:sp>
      <p:sp>
        <p:nvSpPr>
          <p:cNvPr id="942" name="Google Shape;942;p51"/>
          <p:cNvSpPr txBox="1"/>
          <p:nvPr/>
        </p:nvSpPr>
        <p:spPr>
          <a:xfrm>
            <a:off x="7017123" y="5101366"/>
            <a:ext cx="1101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Descript</a:t>
            </a:r>
            <a:endParaRPr sz="1400" b="0" i="0" u="none" strike="noStrike" cap="none">
              <a:solidFill>
                <a:srgbClr val="000000"/>
              </a:solidFill>
              <a:latin typeface="Arial"/>
              <a:ea typeface="Arial"/>
              <a:cs typeface="Arial"/>
              <a:sym typeface="Arial"/>
            </a:endParaRPr>
          </a:p>
        </p:txBody>
      </p:sp>
      <p:sp>
        <p:nvSpPr>
          <p:cNvPr id="943" name="Google Shape;943;p51"/>
          <p:cNvSpPr txBox="1"/>
          <p:nvPr/>
        </p:nvSpPr>
        <p:spPr>
          <a:xfrm>
            <a:off x="10592427" y="3512761"/>
            <a:ext cx="17700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Animated Drawings</a:t>
            </a:r>
            <a:endParaRPr sz="1400" b="0" i="0" u="none" strike="noStrike" cap="none">
              <a:solidFill>
                <a:srgbClr val="000000"/>
              </a:solidFill>
              <a:latin typeface="Arial"/>
              <a:ea typeface="Arial"/>
              <a:cs typeface="Arial"/>
              <a:sym typeface="Arial"/>
            </a:endParaRPr>
          </a:p>
        </p:txBody>
      </p:sp>
      <p:sp>
        <p:nvSpPr>
          <p:cNvPr id="944" name="Google Shape;944;p51"/>
          <p:cNvSpPr txBox="1"/>
          <p:nvPr/>
        </p:nvSpPr>
        <p:spPr>
          <a:xfrm>
            <a:off x="8462765" y="5089258"/>
            <a:ext cx="7244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D-ID</a:t>
            </a:r>
            <a:endParaRPr sz="1400" b="0" i="0" u="none" strike="noStrike" cap="none">
              <a:solidFill>
                <a:srgbClr val="000000"/>
              </a:solidFill>
              <a:latin typeface="Arial"/>
              <a:ea typeface="Arial"/>
              <a:cs typeface="Arial"/>
              <a:sym typeface="Arial"/>
            </a:endParaRPr>
          </a:p>
        </p:txBody>
      </p:sp>
      <p:pic>
        <p:nvPicPr>
          <p:cNvPr id="945" name="Google Shape;945;p51" descr="A colorful fish logo&#10;&#10;Description automatically generated"/>
          <p:cNvPicPr preferRelativeResize="0"/>
          <p:nvPr/>
        </p:nvPicPr>
        <p:blipFill rotWithShape="1">
          <a:blip r:embed="rId3">
            <a:alphaModFix/>
          </a:blip>
          <a:srcRect/>
          <a:stretch/>
        </p:blipFill>
        <p:spPr>
          <a:xfrm>
            <a:off x="8300394" y="2705890"/>
            <a:ext cx="653183" cy="816550"/>
          </a:xfrm>
          <a:prstGeom prst="rect">
            <a:avLst/>
          </a:prstGeom>
          <a:noFill/>
          <a:ln>
            <a:noFill/>
          </a:ln>
        </p:spPr>
      </p:pic>
      <p:pic>
        <p:nvPicPr>
          <p:cNvPr id="946" name="Google Shape;946;p51" descr="A green letter on a black background&#10;&#10;Description automatically generated"/>
          <p:cNvPicPr preferRelativeResize="0"/>
          <p:nvPr/>
        </p:nvPicPr>
        <p:blipFill rotWithShape="1">
          <a:blip r:embed="rId4">
            <a:alphaModFix/>
          </a:blip>
          <a:srcRect/>
          <a:stretch/>
        </p:blipFill>
        <p:spPr>
          <a:xfrm>
            <a:off x="7149770" y="2859363"/>
            <a:ext cx="587735" cy="587735"/>
          </a:xfrm>
          <a:prstGeom prst="rect">
            <a:avLst/>
          </a:prstGeom>
          <a:noFill/>
          <a:ln>
            <a:noFill/>
          </a:ln>
        </p:spPr>
      </p:pic>
      <p:pic>
        <p:nvPicPr>
          <p:cNvPr id="947" name="Google Shape;947;p51" descr="A blue square with white text&#10;&#10;Description automatically generated"/>
          <p:cNvPicPr preferRelativeResize="0"/>
          <p:nvPr/>
        </p:nvPicPr>
        <p:blipFill rotWithShape="1">
          <a:blip r:embed="rId5">
            <a:alphaModFix/>
          </a:blip>
          <a:srcRect/>
          <a:stretch/>
        </p:blipFill>
        <p:spPr>
          <a:xfrm>
            <a:off x="7109953" y="4260247"/>
            <a:ext cx="752033" cy="752033"/>
          </a:xfrm>
          <a:prstGeom prst="rect">
            <a:avLst/>
          </a:prstGeom>
          <a:noFill/>
          <a:ln>
            <a:noFill/>
          </a:ln>
        </p:spPr>
      </p:pic>
      <p:pic>
        <p:nvPicPr>
          <p:cNvPr id="948" name="Google Shape;948;p51"/>
          <p:cNvPicPr preferRelativeResize="0"/>
          <p:nvPr/>
        </p:nvPicPr>
        <p:blipFill rotWithShape="1">
          <a:blip r:embed="rId6">
            <a:alphaModFix/>
          </a:blip>
          <a:srcRect/>
          <a:stretch/>
        </p:blipFill>
        <p:spPr>
          <a:xfrm>
            <a:off x="10809153" y="2705890"/>
            <a:ext cx="816547" cy="816547"/>
          </a:xfrm>
          <a:prstGeom prst="rect">
            <a:avLst/>
          </a:prstGeom>
          <a:noFill/>
          <a:ln>
            <a:noFill/>
          </a:ln>
        </p:spPr>
      </p:pic>
      <p:pic>
        <p:nvPicPr>
          <p:cNvPr id="949" name="Google Shape;949;p51"/>
          <p:cNvPicPr preferRelativeResize="0"/>
          <p:nvPr/>
        </p:nvPicPr>
        <p:blipFill rotWithShape="1">
          <a:blip r:embed="rId7">
            <a:alphaModFix/>
          </a:blip>
          <a:srcRect/>
          <a:stretch/>
        </p:blipFill>
        <p:spPr>
          <a:xfrm>
            <a:off x="10904418" y="4260247"/>
            <a:ext cx="676493" cy="673861"/>
          </a:xfrm>
          <a:prstGeom prst="rect">
            <a:avLst/>
          </a:prstGeom>
          <a:noFill/>
          <a:ln>
            <a:noFill/>
          </a:ln>
        </p:spPr>
      </p:pic>
      <p:sp>
        <p:nvSpPr>
          <p:cNvPr id="950" name="Google Shape;950;p51"/>
          <p:cNvSpPr txBox="1"/>
          <p:nvPr/>
        </p:nvSpPr>
        <p:spPr>
          <a:xfrm>
            <a:off x="10566683" y="5101366"/>
            <a:ext cx="16050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Clipchamp</a:t>
            </a:r>
            <a:endParaRPr sz="1400" b="0" i="0" u="none" strike="noStrike" cap="none">
              <a:solidFill>
                <a:srgbClr val="000000"/>
              </a:solidFill>
              <a:latin typeface="Arial"/>
              <a:ea typeface="Arial"/>
              <a:cs typeface="Arial"/>
              <a:sym typeface="Arial"/>
            </a:endParaRPr>
          </a:p>
        </p:txBody>
      </p:sp>
      <p:pic>
        <p:nvPicPr>
          <p:cNvPr id="951" name="Google Shape;951;p51" descr="A black square with white text and a face&#10;&#10;Description automatically generated"/>
          <p:cNvPicPr preferRelativeResize="0"/>
          <p:nvPr/>
        </p:nvPicPr>
        <p:blipFill rotWithShape="1">
          <a:blip r:embed="rId8">
            <a:alphaModFix/>
          </a:blip>
          <a:srcRect/>
          <a:stretch/>
        </p:blipFill>
        <p:spPr>
          <a:xfrm>
            <a:off x="8372541" y="4101409"/>
            <a:ext cx="806700" cy="1008375"/>
          </a:xfrm>
          <a:prstGeom prst="rect">
            <a:avLst/>
          </a:prstGeom>
          <a:noFill/>
          <a:ln>
            <a:noFill/>
          </a:ln>
        </p:spPr>
      </p:pic>
      <p:sp>
        <p:nvSpPr>
          <p:cNvPr id="952" name="Google Shape;952;p51"/>
          <p:cNvSpPr txBox="1"/>
          <p:nvPr/>
        </p:nvSpPr>
        <p:spPr>
          <a:xfrm>
            <a:off x="266700" y="2493303"/>
            <a:ext cx="5829299" cy="202064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Δημιουργία και επεξεργασία βίντεο για εκδηλώσεις του σχολείου ή της τάξης</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Δημιουργία επεξηγηματικών βίντεο με ευκολία</a:t>
            </a:r>
            <a:endParaRPr sz="1400" b="0" i="0" u="none" strike="noStrike" cap="none">
              <a:solidFill>
                <a:srgbClr val="000000"/>
              </a:solidFill>
              <a:latin typeface="Arial"/>
              <a:ea typeface="Arial"/>
              <a:cs typeface="Arial"/>
              <a:sym typeface="Arial"/>
            </a:endParaRPr>
          </a:p>
        </p:txBody>
      </p:sp>
      <p:pic>
        <p:nvPicPr>
          <p:cNvPr id="953" name="Google Shape;953;p51"/>
          <p:cNvPicPr preferRelativeResize="0"/>
          <p:nvPr/>
        </p:nvPicPr>
        <p:blipFill rotWithShape="1">
          <a:blip r:embed="rId9">
            <a:alphaModFix/>
          </a:blip>
          <a:srcRect/>
          <a:stretch/>
        </p:blipFill>
        <p:spPr>
          <a:xfrm>
            <a:off x="9516466" y="2705890"/>
            <a:ext cx="729799" cy="729799"/>
          </a:xfrm>
          <a:prstGeom prst="rect">
            <a:avLst/>
          </a:prstGeom>
          <a:noFill/>
          <a:ln>
            <a:noFill/>
          </a:ln>
        </p:spPr>
      </p:pic>
      <p:sp>
        <p:nvSpPr>
          <p:cNvPr id="954" name="Google Shape;954;p51"/>
          <p:cNvSpPr txBox="1"/>
          <p:nvPr/>
        </p:nvSpPr>
        <p:spPr>
          <a:xfrm>
            <a:off x="9294519" y="3596352"/>
            <a:ext cx="12088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Synthesia</a:t>
            </a:r>
            <a:endParaRPr sz="1800" b="0" i="0" u="none" strike="noStrike" cap="none">
              <a:solidFill>
                <a:schemeClr val="lt1"/>
              </a:solidFill>
              <a:latin typeface="Roboto"/>
              <a:ea typeface="Roboto"/>
              <a:cs typeface="Roboto"/>
              <a:sym typeface="Roboto"/>
            </a:endParaRPr>
          </a:p>
        </p:txBody>
      </p:sp>
      <p:pic>
        <p:nvPicPr>
          <p:cNvPr id="955" name="Google Shape;955;p51"/>
          <p:cNvPicPr preferRelativeResize="0"/>
          <p:nvPr/>
        </p:nvPicPr>
        <p:blipFill rotWithShape="1">
          <a:blip r:embed="rId10">
            <a:alphaModFix/>
          </a:blip>
          <a:srcRect/>
          <a:stretch/>
        </p:blipFill>
        <p:spPr>
          <a:xfrm>
            <a:off x="9689796" y="4260247"/>
            <a:ext cx="704066" cy="704066"/>
          </a:xfrm>
          <a:prstGeom prst="rect">
            <a:avLst/>
          </a:prstGeom>
          <a:noFill/>
          <a:ln>
            <a:noFill/>
          </a:ln>
        </p:spPr>
      </p:pic>
      <p:sp>
        <p:nvSpPr>
          <p:cNvPr id="956" name="Google Shape;956;p51"/>
          <p:cNvSpPr txBox="1"/>
          <p:nvPr/>
        </p:nvSpPr>
        <p:spPr>
          <a:xfrm>
            <a:off x="9523620" y="5089258"/>
            <a:ext cx="12088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HeyGen</a:t>
            </a:r>
            <a:endParaRPr sz="1800" b="0" i="0" u="none" strike="noStrike" cap="none">
              <a:solidFill>
                <a:schemeClr val="lt1"/>
              </a:solidFill>
              <a:latin typeface="Roboto"/>
              <a:ea typeface="Roboto"/>
              <a:cs typeface="Roboto"/>
              <a:sym typeface="Roboto"/>
            </a:endParaRPr>
          </a:p>
        </p:txBody>
      </p:sp>
      <p:sp>
        <p:nvSpPr>
          <p:cNvPr id="957" name="Google Shape;957;p51"/>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Δημιουργία Βίντεο</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 calcmode="lin" valueType="num">
                                      <p:cBhvr additive="base">
                                        <p:cTn id="7" dur="750"/>
                                        <p:tgtEl>
                                          <p:spTgt spid="948"/>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949"/>
                                        </p:tgtEl>
                                        <p:attrNameLst>
                                          <p:attrName>style.visibility</p:attrName>
                                        </p:attrNameLst>
                                      </p:cBhvr>
                                      <p:to>
                                        <p:strVal val="visible"/>
                                      </p:to>
                                    </p:set>
                                    <p:anim calcmode="lin" valueType="num">
                                      <p:cBhvr additive="base">
                                        <p:cTn id="10" dur="750"/>
                                        <p:tgtEl>
                                          <p:spTgt spid="949"/>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952"/>
                                        </p:tgtEl>
                                        <p:attrNameLst>
                                          <p:attrName>style.visibility</p:attrName>
                                        </p:attrNameLst>
                                      </p:cBhvr>
                                      <p:to>
                                        <p:strVal val="visible"/>
                                      </p:to>
                                    </p:set>
                                    <p:anim calcmode="lin" valueType="num">
                                      <p:cBhvr additive="base">
                                        <p:cTn id="13" dur="500"/>
                                        <p:tgtEl>
                                          <p:spTgt spid="952"/>
                                        </p:tgtEl>
                                        <p:attrNameLst>
                                          <p:attrName>ppt_w</p:attrName>
                                        </p:attrNameLst>
                                      </p:cBhvr>
                                      <p:tavLst>
                                        <p:tav tm="0">
                                          <p:val>
                                            <p:strVal val="0"/>
                                          </p:val>
                                        </p:tav>
                                        <p:tav tm="100000">
                                          <p:val>
                                            <p:strVal val="#ppt_w"/>
                                          </p:val>
                                        </p:tav>
                                      </p:tavLst>
                                    </p:anim>
                                    <p:anim calcmode="lin" valueType="num">
                                      <p:cBhvr additive="base">
                                        <p:cTn id="14" dur="500"/>
                                        <p:tgtEl>
                                          <p:spTgt spid="9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52"/>
          <p:cNvSpPr/>
          <p:nvPr/>
        </p:nvSpPr>
        <p:spPr>
          <a:xfrm rot="5400000" flipH="1">
            <a:off x="7283855" y="1257197"/>
            <a:ext cx="3640840" cy="5459558"/>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964" name="Google Shape;964;p52"/>
          <p:cNvGrpSpPr/>
          <p:nvPr/>
        </p:nvGrpSpPr>
        <p:grpSpPr>
          <a:xfrm>
            <a:off x="6374497" y="2289449"/>
            <a:ext cx="5459557" cy="203854"/>
            <a:chOff x="2" y="794989"/>
            <a:chExt cx="6095998" cy="222423"/>
          </a:xfrm>
        </p:grpSpPr>
        <p:cxnSp>
          <p:nvCxnSpPr>
            <p:cNvPr id="965" name="Google Shape;965;p52"/>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966" name="Google Shape;966;p52"/>
            <p:cNvGrpSpPr/>
            <p:nvPr/>
          </p:nvGrpSpPr>
          <p:grpSpPr>
            <a:xfrm flipH="1">
              <a:off x="5395987" y="794989"/>
              <a:ext cx="571386" cy="115800"/>
              <a:chOff x="6287461" y="852418"/>
              <a:chExt cx="744455" cy="150875"/>
            </a:xfrm>
          </p:grpSpPr>
          <p:sp>
            <p:nvSpPr>
              <p:cNvPr id="967" name="Google Shape;967;p52"/>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68" name="Google Shape;968;p52"/>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69" name="Google Shape;969;p52"/>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grpSp>
      <p:sp>
        <p:nvSpPr>
          <p:cNvPr id="970" name="Google Shape;970;p52"/>
          <p:cNvSpPr/>
          <p:nvPr/>
        </p:nvSpPr>
        <p:spPr>
          <a:xfrm rot="5400000" flipH="1">
            <a:off x="1069100" y="387919"/>
            <a:ext cx="4578448" cy="7025897"/>
          </a:xfrm>
          <a:prstGeom prst="roundRect">
            <a:avLst>
              <a:gd name="adj" fmla="val 3402"/>
            </a:avLst>
          </a:prstGeom>
          <a:solidFill>
            <a:schemeClr val="lt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nvGrpSpPr>
          <p:cNvPr id="971" name="Google Shape;971;p52"/>
          <p:cNvGrpSpPr/>
          <p:nvPr/>
        </p:nvGrpSpPr>
        <p:grpSpPr>
          <a:xfrm>
            <a:off x="-154623" y="1734537"/>
            <a:ext cx="7025896" cy="256352"/>
            <a:chOff x="2" y="794989"/>
            <a:chExt cx="6095998" cy="222423"/>
          </a:xfrm>
        </p:grpSpPr>
        <p:cxnSp>
          <p:nvCxnSpPr>
            <p:cNvPr id="972" name="Google Shape;972;p52"/>
            <p:cNvCxnSpPr/>
            <p:nvPr/>
          </p:nvCxnSpPr>
          <p:spPr>
            <a:xfrm>
              <a:off x="2" y="1017412"/>
              <a:ext cx="6095998" cy="0"/>
            </a:xfrm>
            <a:prstGeom prst="straightConnector1">
              <a:avLst/>
            </a:prstGeom>
            <a:noFill/>
            <a:ln w="9525" cap="flat" cmpd="sng">
              <a:solidFill>
                <a:schemeClr val="dk2"/>
              </a:solidFill>
              <a:prstDash val="solid"/>
              <a:miter lim="800000"/>
              <a:headEnd type="none" w="sm" len="sm"/>
              <a:tailEnd type="none" w="sm" len="sm"/>
            </a:ln>
          </p:spPr>
        </p:cxnSp>
        <p:grpSp>
          <p:nvGrpSpPr>
            <p:cNvPr id="973" name="Google Shape;973;p52"/>
            <p:cNvGrpSpPr/>
            <p:nvPr/>
          </p:nvGrpSpPr>
          <p:grpSpPr>
            <a:xfrm flipH="1">
              <a:off x="5395987" y="794989"/>
              <a:ext cx="571386" cy="115800"/>
              <a:chOff x="6287461" y="852418"/>
              <a:chExt cx="744455" cy="150875"/>
            </a:xfrm>
          </p:grpSpPr>
          <p:sp>
            <p:nvSpPr>
              <p:cNvPr id="974" name="Google Shape;974;p52"/>
              <p:cNvSpPr/>
              <p:nvPr/>
            </p:nvSpPr>
            <p:spPr>
              <a:xfrm>
                <a:off x="628746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75" name="Google Shape;975;p52"/>
              <p:cNvSpPr/>
              <p:nvPr/>
            </p:nvSpPr>
            <p:spPr>
              <a:xfrm>
                <a:off x="6586394"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976" name="Google Shape;976;p52"/>
              <p:cNvSpPr/>
              <p:nvPr/>
            </p:nvSpPr>
            <p:spPr>
              <a:xfrm>
                <a:off x="6881041" y="852418"/>
                <a:ext cx="150875" cy="150875"/>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grpSp>
      <p:sp>
        <p:nvSpPr>
          <p:cNvPr id="977" name="Google Shape;977;p52"/>
          <p:cNvSpPr txBox="1"/>
          <p:nvPr/>
        </p:nvSpPr>
        <p:spPr>
          <a:xfrm>
            <a:off x="6995196" y="3469199"/>
            <a:ext cx="1280145" cy="4206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Notion</a:t>
            </a:r>
            <a:endParaRPr sz="1400" b="0" i="0" u="none" strike="noStrike" cap="none">
              <a:solidFill>
                <a:srgbClr val="000000"/>
              </a:solidFill>
              <a:latin typeface="Arial"/>
              <a:ea typeface="Arial"/>
              <a:cs typeface="Arial"/>
              <a:sym typeface="Arial"/>
            </a:endParaRPr>
          </a:p>
        </p:txBody>
      </p:sp>
      <p:sp>
        <p:nvSpPr>
          <p:cNvPr id="978" name="Google Shape;978;p52"/>
          <p:cNvSpPr txBox="1"/>
          <p:nvPr/>
        </p:nvSpPr>
        <p:spPr>
          <a:xfrm>
            <a:off x="7947481" y="3469199"/>
            <a:ext cx="1594499"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Perplexity</a:t>
            </a:r>
            <a:endParaRPr sz="1600" b="0" i="0" u="none" strike="noStrike" cap="none">
              <a:solidFill>
                <a:schemeClr val="dk2"/>
              </a:solidFill>
              <a:latin typeface="Roboto"/>
              <a:ea typeface="Roboto"/>
              <a:cs typeface="Roboto"/>
              <a:sym typeface="Roboto"/>
            </a:endParaRPr>
          </a:p>
        </p:txBody>
      </p:sp>
      <p:sp>
        <p:nvSpPr>
          <p:cNvPr id="979" name="Google Shape;979;p52"/>
          <p:cNvSpPr txBox="1"/>
          <p:nvPr/>
        </p:nvSpPr>
        <p:spPr>
          <a:xfrm>
            <a:off x="10535958" y="3469199"/>
            <a:ext cx="1446043"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Scispace</a:t>
            </a:r>
            <a:endParaRPr sz="1600" b="0" i="0" u="none" strike="noStrike" cap="none">
              <a:solidFill>
                <a:schemeClr val="dk2"/>
              </a:solidFill>
              <a:latin typeface="Roboto"/>
              <a:ea typeface="Roboto"/>
              <a:cs typeface="Roboto"/>
              <a:sym typeface="Roboto"/>
            </a:endParaRPr>
          </a:p>
        </p:txBody>
      </p:sp>
      <p:sp>
        <p:nvSpPr>
          <p:cNvPr id="980" name="Google Shape;980;p52"/>
          <p:cNvSpPr txBox="1"/>
          <p:nvPr/>
        </p:nvSpPr>
        <p:spPr>
          <a:xfrm>
            <a:off x="10612105" y="4985381"/>
            <a:ext cx="1356519"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Deepl</a:t>
            </a:r>
            <a:endParaRPr sz="1600" b="0" i="0" u="none" strike="noStrike" cap="none">
              <a:solidFill>
                <a:schemeClr val="dk2"/>
              </a:solidFill>
              <a:latin typeface="Roboto"/>
              <a:ea typeface="Roboto"/>
              <a:cs typeface="Roboto"/>
              <a:sym typeface="Roboto"/>
            </a:endParaRPr>
          </a:p>
        </p:txBody>
      </p:sp>
      <p:sp>
        <p:nvSpPr>
          <p:cNvPr id="981" name="Google Shape;981;p52"/>
          <p:cNvSpPr txBox="1"/>
          <p:nvPr/>
        </p:nvSpPr>
        <p:spPr>
          <a:xfrm>
            <a:off x="7059529" y="4988095"/>
            <a:ext cx="1280146"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MyLens</a:t>
            </a:r>
            <a:endParaRPr sz="1600" b="0" i="0" u="none" strike="noStrike" cap="none">
              <a:solidFill>
                <a:schemeClr val="dk2"/>
              </a:solidFill>
              <a:latin typeface="Roboto"/>
              <a:ea typeface="Roboto"/>
              <a:cs typeface="Roboto"/>
              <a:sym typeface="Roboto"/>
            </a:endParaRPr>
          </a:p>
        </p:txBody>
      </p:sp>
      <p:sp>
        <p:nvSpPr>
          <p:cNvPr id="982" name="Google Shape;982;p52"/>
          <p:cNvSpPr txBox="1"/>
          <p:nvPr/>
        </p:nvSpPr>
        <p:spPr>
          <a:xfrm>
            <a:off x="7995397" y="4985381"/>
            <a:ext cx="1594499"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Tango</a:t>
            </a:r>
            <a:endParaRPr sz="1600" b="0" i="0" u="none" strike="noStrike" cap="none">
              <a:solidFill>
                <a:schemeClr val="dk2"/>
              </a:solidFill>
              <a:latin typeface="Roboto"/>
              <a:ea typeface="Roboto"/>
              <a:cs typeface="Roboto"/>
              <a:sym typeface="Roboto"/>
            </a:endParaRPr>
          </a:p>
        </p:txBody>
      </p:sp>
      <p:pic>
        <p:nvPicPr>
          <p:cNvPr id="983" name="Google Shape;983;p52" descr="A blue and white logo&#10;&#10;Description automatically generated"/>
          <p:cNvPicPr preferRelativeResize="0"/>
          <p:nvPr/>
        </p:nvPicPr>
        <p:blipFill rotWithShape="1">
          <a:blip r:embed="rId3">
            <a:alphaModFix/>
          </a:blip>
          <a:srcRect/>
          <a:stretch/>
        </p:blipFill>
        <p:spPr>
          <a:xfrm>
            <a:off x="8357348" y="2673211"/>
            <a:ext cx="746721" cy="746721"/>
          </a:xfrm>
          <a:prstGeom prst="rect">
            <a:avLst/>
          </a:prstGeom>
          <a:noFill/>
          <a:ln>
            <a:noFill/>
          </a:ln>
        </p:spPr>
      </p:pic>
      <p:pic>
        <p:nvPicPr>
          <p:cNvPr id="984" name="Google Shape;984;p52" descr="A blue hexagon with white dots&#10;&#10;Description automatically generated"/>
          <p:cNvPicPr preferRelativeResize="0"/>
          <p:nvPr/>
        </p:nvPicPr>
        <p:blipFill rotWithShape="1">
          <a:blip r:embed="rId4">
            <a:alphaModFix/>
          </a:blip>
          <a:srcRect/>
          <a:stretch/>
        </p:blipFill>
        <p:spPr>
          <a:xfrm>
            <a:off x="10761176" y="4084011"/>
            <a:ext cx="995605" cy="995605"/>
          </a:xfrm>
          <a:prstGeom prst="rect">
            <a:avLst/>
          </a:prstGeom>
          <a:noFill/>
          <a:ln>
            <a:noFill/>
          </a:ln>
        </p:spPr>
      </p:pic>
      <p:sp>
        <p:nvSpPr>
          <p:cNvPr id="985" name="Google Shape;985;p52"/>
          <p:cNvSpPr txBox="1"/>
          <p:nvPr/>
        </p:nvSpPr>
        <p:spPr>
          <a:xfrm>
            <a:off x="9245618" y="4985381"/>
            <a:ext cx="1356519" cy="4206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GenType</a:t>
            </a:r>
            <a:endParaRPr sz="1600" b="0" i="0" u="none" strike="noStrike" cap="none">
              <a:solidFill>
                <a:schemeClr val="dk2"/>
              </a:solidFill>
              <a:latin typeface="Roboto"/>
              <a:ea typeface="Roboto"/>
              <a:cs typeface="Roboto"/>
              <a:sym typeface="Roboto"/>
            </a:endParaRPr>
          </a:p>
        </p:txBody>
      </p:sp>
      <p:pic>
        <p:nvPicPr>
          <p:cNvPr id="986" name="Google Shape;986;p52" descr="A white letter on an orange background&#10;&#10;Description automatically generated"/>
          <p:cNvPicPr preferRelativeResize="0"/>
          <p:nvPr/>
        </p:nvPicPr>
        <p:blipFill rotWithShape="1">
          <a:blip r:embed="rId5">
            <a:alphaModFix/>
          </a:blip>
          <a:srcRect/>
          <a:stretch/>
        </p:blipFill>
        <p:spPr>
          <a:xfrm>
            <a:off x="8454014" y="4298019"/>
            <a:ext cx="667729" cy="667729"/>
          </a:xfrm>
          <a:prstGeom prst="rect">
            <a:avLst/>
          </a:prstGeom>
          <a:noFill/>
          <a:ln>
            <a:noFill/>
          </a:ln>
        </p:spPr>
      </p:pic>
      <p:pic>
        <p:nvPicPr>
          <p:cNvPr id="987" name="Google Shape;987;p52"/>
          <p:cNvPicPr preferRelativeResize="0"/>
          <p:nvPr/>
        </p:nvPicPr>
        <p:blipFill rotWithShape="1">
          <a:blip r:embed="rId6">
            <a:alphaModFix/>
          </a:blip>
          <a:srcRect/>
          <a:stretch/>
        </p:blipFill>
        <p:spPr>
          <a:xfrm>
            <a:off x="9541980" y="2682280"/>
            <a:ext cx="746720" cy="746720"/>
          </a:xfrm>
          <a:prstGeom prst="rect">
            <a:avLst/>
          </a:prstGeom>
          <a:noFill/>
          <a:ln>
            <a:noFill/>
          </a:ln>
        </p:spPr>
      </p:pic>
      <p:sp>
        <p:nvSpPr>
          <p:cNvPr id="988" name="Google Shape;988;p52"/>
          <p:cNvSpPr txBox="1"/>
          <p:nvPr/>
        </p:nvSpPr>
        <p:spPr>
          <a:xfrm>
            <a:off x="9111624" y="3469199"/>
            <a:ext cx="1594499" cy="41844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Grammarly</a:t>
            </a:r>
            <a:endParaRPr sz="1400" b="0" i="0" u="none" strike="noStrike" cap="none">
              <a:solidFill>
                <a:srgbClr val="000000"/>
              </a:solidFill>
              <a:latin typeface="Arial"/>
              <a:ea typeface="Arial"/>
              <a:cs typeface="Arial"/>
              <a:sym typeface="Arial"/>
            </a:endParaRPr>
          </a:p>
        </p:txBody>
      </p:sp>
      <p:sp>
        <p:nvSpPr>
          <p:cNvPr id="989" name="Google Shape;989;p52"/>
          <p:cNvSpPr txBox="1"/>
          <p:nvPr/>
        </p:nvSpPr>
        <p:spPr>
          <a:xfrm>
            <a:off x="266700" y="2493302"/>
            <a:ext cx="5829299" cy="331408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000"/>
              <a:buFont typeface="Arial"/>
              <a:buChar char="•"/>
            </a:pPr>
            <a:r>
              <a:rPr lang="en-US" sz="2000" b="0" i="0" u="none" strike="noStrike" cap="none">
                <a:solidFill>
                  <a:schemeClr val="lt1"/>
                </a:solidFill>
                <a:latin typeface="Roboto"/>
                <a:ea typeface="Roboto"/>
                <a:cs typeface="Roboto"/>
                <a:sym typeface="Roboto"/>
              </a:rPr>
              <a:t>Αυτοματοποιούν ή απλουστεύουν εργασίες</a:t>
            </a:r>
            <a:endParaRPr sz="1400" b="0" i="0" u="none" strike="noStrike" cap="none">
              <a:solidFill>
                <a:srgbClr val="000000"/>
              </a:solidFill>
              <a:latin typeface="Arial"/>
              <a:ea typeface="Arial"/>
              <a:cs typeface="Arial"/>
              <a:sym typeface="Arial"/>
            </a:endParaRPr>
          </a:p>
          <a:p>
            <a:pPr marL="685800" marR="0" lvl="1" indent="-127000" algn="l" rtl="0">
              <a:lnSpc>
                <a:spcPct val="90000"/>
              </a:lnSpc>
              <a:spcBef>
                <a:spcPts val="500"/>
              </a:spcBef>
              <a:spcAft>
                <a:spcPts val="0"/>
              </a:spcAft>
              <a:buClr>
                <a:schemeClr val="dk1"/>
              </a:buClr>
              <a:buSzPts val="1600"/>
              <a:buFont typeface="Arial"/>
              <a:buNone/>
            </a:pPr>
            <a:endParaRPr sz="1600" b="0" i="0" u="none" strike="noStrike" cap="none">
              <a:solidFill>
                <a:schemeClr val="lt1"/>
              </a:solidFill>
              <a:latin typeface="Roboto"/>
              <a:ea typeface="Roboto"/>
              <a:cs typeface="Roboto"/>
              <a:sym typeface="Roboto"/>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Notion - σημειώσεις</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Perplexity – έρευνα</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Grammarly – γραμματικός &amp; ορθογραφικός έλεγχος</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Scispace – ακαδημαϊκή έρευνα</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Tango – tutorials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DeepL – μετάφραση</a:t>
            </a:r>
            <a:endParaRPr sz="1600" b="0" i="0" u="none" strike="noStrike" cap="none">
              <a:solidFill>
                <a:schemeClr val="lt1"/>
              </a:solidFill>
              <a:latin typeface="Roboto"/>
              <a:ea typeface="Roboto"/>
              <a:cs typeface="Roboto"/>
              <a:sym typeface="Roboto"/>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MyLens – εννοιολογικοί χάρτες, quadrants, κλπ</a:t>
            </a:r>
            <a:endParaRPr sz="1600" b="0" i="0" u="none" strike="noStrike" cap="none">
              <a:solidFill>
                <a:schemeClr val="lt1"/>
              </a:solidFill>
              <a:latin typeface="Roboto"/>
              <a:ea typeface="Roboto"/>
              <a:cs typeface="Roboto"/>
              <a:sym typeface="Roboto"/>
            </a:endParaRPr>
          </a:p>
          <a:p>
            <a:pPr marL="685800" marR="0" lvl="1" indent="-228600" algn="l" rtl="0">
              <a:lnSpc>
                <a:spcPct val="90000"/>
              </a:lnSpc>
              <a:spcBef>
                <a:spcPts val="500"/>
              </a:spcBef>
              <a:spcAft>
                <a:spcPts val="0"/>
              </a:spcAft>
              <a:buClr>
                <a:schemeClr val="lt1"/>
              </a:buClr>
              <a:buSzPts val="1600"/>
              <a:buFont typeface="Arial"/>
              <a:buChar char="•"/>
            </a:pPr>
            <a:r>
              <a:rPr lang="en-US" sz="1600" b="0" i="0" u="none" strike="noStrike" cap="none">
                <a:solidFill>
                  <a:schemeClr val="lt1"/>
                </a:solidFill>
                <a:latin typeface="Roboto"/>
                <a:ea typeface="Roboto"/>
                <a:cs typeface="Roboto"/>
                <a:sym typeface="Roboto"/>
              </a:rPr>
              <a:t>Google GenType – παραμετροποιημένα αλφάβητα</a:t>
            </a:r>
            <a:endParaRPr sz="1400" b="0" i="0" u="none" strike="noStrike" cap="none">
              <a:solidFill>
                <a:srgbClr val="000000"/>
              </a:solidFill>
              <a:latin typeface="Arial"/>
              <a:ea typeface="Arial"/>
              <a:cs typeface="Arial"/>
              <a:sym typeface="Arial"/>
            </a:endParaRPr>
          </a:p>
        </p:txBody>
      </p:sp>
      <p:pic>
        <p:nvPicPr>
          <p:cNvPr id="990" name="Google Shape;990;p52"/>
          <p:cNvPicPr preferRelativeResize="0"/>
          <p:nvPr/>
        </p:nvPicPr>
        <p:blipFill rotWithShape="1">
          <a:blip r:embed="rId7">
            <a:alphaModFix/>
          </a:blip>
          <a:srcRect/>
          <a:stretch/>
        </p:blipFill>
        <p:spPr>
          <a:xfrm>
            <a:off x="7328779" y="4316295"/>
            <a:ext cx="667729" cy="667729"/>
          </a:xfrm>
          <a:prstGeom prst="rect">
            <a:avLst/>
          </a:prstGeom>
          <a:noFill/>
          <a:ln>
            <a:noFill/>
          </a:ln>
        </p:spPr>
      </p:pic>
      <p:pic>
        <p:nvPicPr>
          <p:cNvPr id="991" name="Google Shape;991;p52"/>
          <p:cNvPicPr preferRelativeResize="0"/>
          <p:nvPr/>
        </p:nvPicPr>
        <p:blipFill rotWithShape="1">
          <a:blip r:embed="rId8">
            <a:alphaModFix/>
          </a:blip>
          <a:srcRect/>
          <a:stretch/>
        </p:blipFill>
        <p:spPr>
          <a:xfrm>
            <a:off x="9608761" y="4304763"/>
            <a:ext cx="679939" cy="679939"/>
          </a:xfrm>
          <a:prstGeom prst="rect">
            <a:avLst/>
          </a:prstGeom>
          <a:noFill/>
          <a:ln>
            <a:noFill/>
          </a:ln>
        </p:spPr>
      </p:pic>
      <p:pic>
        <p:nvPicPr>
          <p:cNvPr id="992" name="Google Shape;992;p52"/>
          <p:cNvPicPr preferRelativeResize="0"/>
          <p:nvPr/>
        </p:nvPicPr>
        <p:blipFill rotWithShape="1">
          <a:blip r:embed="rId9">
            <a:alphaModFix/>
          </a:blip>
          <a:srcRect/>
          <a:stretch/>
        </p:blipFill>
        <p:spPr>
          <a:xfrm>
            <a:off x="7249085" y="2720444"/>
            <a:ext cx="746720" cy="746720"/>
          </a:xfrm>
          <a:prstGeom prst="rect">
            <a:avLst/>
          </a:prstGeom>
          <a:noFill/>
          <a:ln>
            <a:noFill/>
          </a:ln>
        </p:spPr>
      </p:pic>
      <p:pic>
        <p:nvPicPr>
          <p:cNvPr id="993" name="Google Shape;993;p52"/>
          <p:cNvPicPr preferRelativeResize="0"/>
          <p:nvPr/>
        </p:nvPicPr>
        <p:blipFill rotWithShape="1">
          <a:blip r:embed="rId10">
            <a:alphaModFix/>
          </a:blip>
          <a:srcRect/>
          <a:stretch/>
        </p:blipFill>
        <p:spPr>
          <a:xfrm>
            <a:off x="10819331" y="2686111"/>
            <a:ext cx="766419" cy="742889"/>
          </a:xfrm>
          <a:prstGeom prst="rect">
            <a:avLst/>
          </a:prstGeom>
          <a:noFill/>
          <a:ln>
            <a:noFill/>
          </a:ln>
        </p:spPr>
      </p:pic>
      <p:sp>
        <p:nvSpPr>
          <p:cNvPr id="994" name="Google Shape;994;p52"/>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Ενίσχυση Παραγωγικότητας</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87"/>
                                        </p:tgtEl>
                                        <p:attrNameLst>
                                          <p:attrName>style.visibility</p:attrName>
                                        </p:attrNameLst>
                                      </p:cBhvr>
                                      <p:to>
                                        <p:strVal val="visible"/>
                                      </p:to>
                                    </p:set>
                                    <p:anim calcmode="lin" valueType="num">
                                      <p:cBhvr additive="base">
                                        <p:cTn id="7" dur="750"/>
                                        <p:tgtEl>
                                          <p:spTgt spid="987"/>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989"/>
                                        </p:tgtEl>
                                        <p:attrNameLst>
                                          <p:attrName>style.visibility</p:attrName>
                                        </p:attrNameLst>
                                      </p:cBhvr>
                                      <p:to>
                                        <p:strVal val="visible"/>
                                      </p:to>
                                    </p:set>
                                    <p:anim calcmode="lin" valueType="num">
                                      <p:cBhvr additive="base">
                                        <p:cTn id="10" dur="500"/>
                                        <p:tgtEl>
                                          <p:spTgt spid="989"/>
                                        </p:tgtEl>
                                        <p:attrNameLst>
                                          <p:attrName>ppt_w</p:attrName>
                                        </p:attrNameLst>
                                      </p:cBhvr>
                                      <p:tavLst>
                                        <p:tav tm="0">
                                          <p:val>
                                            <p:strVal val="0"/>
                                          </p:val>
                                        </p:tav>
                                        <p:tav tm="100000">
                                          <p:val>
                                            <p:strVal val="#ppt_w"/>
                                          </p:val>
                                        </p:tav>
                                      </p:tavLst>
                                    </p:anim>
                                    <p:anim calcmode="lin" valueType="num">
                                      <p:cBhvr additive="base">
                                        <p:cTn id="11" dur="500"/>
                                        <p:tgtEl>
                                          <p:spTgt spid="9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2">
          <a:extLst>
            <a:ext uri="{FF2B5EF4-FFF2-40B4-BE49-F238E27FC236}">
              <a16:creationId xmlns:a16="http://schemas.microsoft.com/office/drawing/2014/main" id="{A0EB8FBB-6298-8D62-222D-E5F79DCF3E3F}"/>
            </a:ext>
          </a:extLst>
        </p:cNvPr>
        <p:cNvGrpSpPr/>
        <p:nvPr/>
      </p:nvGrpSpPr>
      <p:grpSpPr>
        <a:xfrm>
          <a:off x="0" y="0"/>
          <a:ext cx="0" cy="0"/>
          <a:chOff x="0" y="0"/>
          <a:chExt cx="0" cy="0"/>
        </a:xfrm>
      </p:grpSpPr>
      <p:grpSp>
        <p:nvGrpSpPr>
          <p:cNvPr id="1113" name="Google Shape;1113;p58">
            <a:extLst>
              <a:ext uri="{FF2B5EF4-FFF2-40B4-BE49-F238E27FC236}">
                <a16:creationId xmlns:a16="http://schemas.microsoft.com/office/drawing/2014/main" id="{5FEDDC40-82EC-8F1D-BDCE-C1A2C68942EC}"/>
              </a:ext>
            </a:extLst>
          </p:cNvPr>
          <p:cNvGrpSpPr/>
          <p:nvPr/>
        </p:nvGrpSpPr>
        <p:grpSpPr>
          <a:xfrm>
            <a:off x="266700" y="275741"/>
            <a:ext cx="776136" cy="299388"/>
            <a:chOff x="782162" y="343792"/>
            <a:chExt cx="987708" cy="381000"/>
          </a:xfrm>
        </p:grpSpPr>
        <p:sp>
          <p:nvSpPr>
            <p:cNvPr id="1114" name="Google Shape;1114;p58">
              <a:extLst>
                <a:ext uri="{FF2B5EF4-FFF2-40B4-BE49-F238E27FC236}">
                  <a16:creationId xmlns:a16="http://schemas.microsoft.com/office/drawing/2014/main" id="{ED25DE00-87CF-8062-3C1A-73C25B370BBC}"/>
                </a:ext>
              </a:extLst>
            </p:cNvPr>
            <p:cNvSpPr/>
            <p:nvPr/>
          </p:nvSpPr>
          <p:spPr>
            <a:xfrm>
              <a:off x="1235689" y="542506"/>
              <a:ext cx="26045" cy="136928"/>
            </a:xfrm>
            <a:custGeom>
              <a:avLst/>
              <a:gdLst/>
              <a:ahLst/>
              <a:cxnLst/>
              <a:rect l="l" t="t" r="r" b="b"/>
              <a:pathLst>
                <a:path w="26045" h="136928" extrusionOk="0">
                  <a:moveTo>
                    <a:pt x="0" y="136929"/>
                  </a:moveTo>
                  <a:lnTo>
                    <a:pt x="26045" y="136929"/>
                  </a:lnTo>
                  <a:lnTo>
                    <a:pt x="26045" y="38685"/>
                  </a:lnTo>
                  <a:lnTo>
                    <a:pt x="0" y="38685"/>
                  </a:lnTo>
                  <a:lnTo>
                    <a:pt x="0" y="136929"/>
                  </a:lnTo>
                  <a:close/>
                  <a:moveTo>
                    <a:pt x="0" y="23364"/>
                  </a:moveTo>
                  <a:lnTo>
                    <a:pt x="26045" y="23364"/>
                  </a:lnTo>
                  <a:lnTo>
                    <a:pt x="26045" y="0"/>
                  </a:lnTo>
                  <a:lnTo>
                    <a:pt x="0" y="0"/>
                  </a:lnTo>
                  <a:lnTo>
                    <a:pt x="0" y="233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15" name="Google Shape;1115;p58">
              <a:extLst>
                <a:ext uri="{FF2B5EF4-FFF2-40B4-BE49-F238E27FC236}">
                  <a16:creationId xmlns:a16="http://schemas.microsoft.com/office/drawing/2014/main" id="{18E41352-B5BD-1A31-1502-9F81F1BF86AB}"/>
                </a:ext>
              </a:extLst>
            </p:cNvPr>
            <p:cNvSpPr/>
            <p:nvPr/>
          </p:nvSpPr>
          <p:spPr>
            <a:xfrm>
              <a:off x="1278516" y="578509"/>
              <a:ext cx="97286" cy="133098"/>
            </a:xfrm>
            <a:custGeom>
              <a:avLst/>
              <a:gdLst/>
              <a:ahLst/>
              <a:cxnLst/>
              <a:rect l="l" t="t" r="r" b="b"/>
              <a:pathLst>
                <a:path w="97286" h="133098" extrusionOk="0">
                  <a:moveTo>
                    <a:pt x="0" y="133099"/>
                  </a:moveTo>
                  <a:lnTo>
                    <a:pt x="26045" y="133099"/>
                  </a:lnTo>
                  <a:lnTo>
                    <a:pt x="26045" y="89818"/>
                  </a:lnTo>
                  <a:lnTo>
                    <a:pt x="26429" y="89818"/>
                  </a:lnTo>
                  <a:cubicBezTo>
                    <a:pt x="31982" y="98244"/>
                    <a:pt x="40983" y="103798"/>
                    <a:pt x="54772" y="103798"/>
                  </a:cubicBezTo>
                  <a:cubicBezTo>
                    <a:pt x="80051" y="103798"/>
                    <a:pt x="97286" y="83690"/>
                    <a:pt x="97286" y="51899"/>
                  </a:cubicBezTo>
                  <a:cubicBezTo>
                    <a:pt x="97286" y="21257"/>
                    <a:pt x="80625" y="0"/>
                    <a:pt x="54580" y="0"/>
                  </a:cubicBezTo>
                  <a:cubicBezTo>
                    <a:pt x="41175" y="0"/>
                    <a:pt x="31982" y="6320"/>
                    <a:pt x="25662" y="14937"/>
                  </a:cubicBezTo>
                  <a:lnTo>
                    <a:pt x="25088" y="14937"/>
                  </a:lnTo>
                  <a:lnTo>
                    <a:pt x="25088" y="2681"/>
                  </a:lnTo>
                  <a:lnTo>
                    <a:pt x="0" y="2681"/>
                  </a:lnTo>
                  <a:lnTo>
                    <a:pt x="0" y="133099"/>
                  </a:lnTo>
                  <a:close/>
                  <a:moveTo>
                    <a:pt x="49219" y="82157"/>
                  </a:moveTo>
                  <a:cubicBezTo>
                    <a:pt x="33706" y="82157"/>
                    <a:pt x="25471" y="70475"/>
                    <a:pt x="25471" y="52665"/>
                  </a:cubicBezTo>
                  <a:cubicBezTo>
                    <a:pt x="25471" y="35046"/>
                    <a:pt x="31982" y="21066"/>
                    <a:pt x="48260" y="21066"/>
                  </a:cubicBezTo>
                  <a:cubicBezTo>
                    <a:pt x="64347" y="21066"/>
                    <a:pt x="70858" y="34088"/>
                    <a:pt x="70858" y="52665"/>
                  </a:cubicBezTo>
                  <a:cubicBezTo>
                    <a:pt x="70858" y="71241"/>
                    <a:pt x="62433" y="82157"/>
                    <a:pt x="49219" y="821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16" name="Google Shape;1116;p58">
              <a:extLst>
                <a:ext uri="{FF2B5EF4-FFF2-40B4-BE49-F238E27FC236}">
                  <a16:creationId xmlns:a16="http://schemas.microsoft.com/office/drawing/2014/main" id="{DBD9143F-629E-BB5C-78AC-BB77DB681040}"/>
                </a:ext>
              </a:extLst>
            </p:cNvPr>
            <p:cNvSpPr/>
            <p:nvPr/>
          </p:nvSpPr>
          <p:spPr>
            <a:xfrm>
              <a:off x="1381795" y="578509"/>
              <a:ext cx="87328" cy="103797"/>
            </a:xfrm>
            <a:custGeom>
              <a:avLst/>
              <a:gdLst/>
              <a:ahLst/>
              <a:cxnLst/>
              <a:rect l="l" t="t" r="r" b="b"/>
              <a:pathLst>
                <a:path w="87328" h="103797" extrusionOk="0">
                  <a:moveTo>
                    <a:pt x="45963" y="103798"/>
                  </a:moveTo>
                  <a:cubicBezTo>
                    <a:pt x="70475" y="103798"/>
                    <a:pt x="87328" y="91924"/>
                    <a:pt x="87328" y="72199"/>
                  </a:cubicBezTo>
                  <a:cubicBezTo>
                    <a:pt x="87328" y="49218"/>
                    <a:pt x="69135" y="44622"/>
                    <a:pt x="52666" y="41175"/>
                  </a:cubicBezTo>
                  <a:cubicBezTo>
                    <a:pt x="38685" y="38302"/>
                    <a:pt x="25662" y="37535"/>
                    <a:pt x="25662" y="29109"/>
                  </a:cubicBezTo>
                  <a:cubicBezTo>
                    <a:pt x="25662" y="22024"/>
                    <a:pt x="32365" y="18193"/>
                    <a:pt x="42516" y="18193"/>
                  </a:cubicBezTo>
                  <a:cubicBezTo>
                    <a:pt x="53623" y="18193"/>
                    <a:pt x="60326" y="22024"/>
                    <a:pt x="61474" y="32556"/>
                  </a:cubicBezTo>
                  <a:lnTo>
                    <a:pt x="85031" y="32556"/>
                  </a:lnTo>
                  <a:cubicBezTo>
                    <a:pt x="83115" y="12831"/>
                    <a:pt x="68752" y="0"/>
                    <a:pt x="42899" y="0"/>
                  </a:cubicBezTo>
                  <a:cubicBezTo>
                    <a:pt x="20492" y="0"/>
                    <a:pt x="2873" y="10150"/>
                    <a:pt x="2873" y="31407"/>
                  </a:cubicBezTo>
                  <a:cubicBezTo>
                    <a:pt x="2873" y="52856"/>
                    <a:pt x="20109" y="57644"/>
                    <a:pt x="37728" y="61091"/>
                  </a:cubicBezTo>
                  <a:cubicBezTo>
                    <a:pt x="51133" y="63772"/>
                    <a:pt x="63581" y="64730"/>
                    <a:pt x="63581" y="74114"/>
                  </a:cubicBezTo>
                  <a:cubicBezTo>
                    <a:pt x="63581" y="81008"/>
                    <a:pt x="57070" y="85413"/>
                    <a:pt x="45579" y="85413"/>
                  </a:cubicBezTo>
                  <a:cubicBezTo>
                    <a:pt x="33898" y="85413"/>
                    <a:pt x="25854" y="80434"/>
                    <a:pt x="24131" y="69134"/>
                  </a:cubicBezTo>
                  <a:lnTo>
                    <a:pt x="0" y="69134"/>
                  </a:lnTo>
                  <a:cubicBezTo>
                    <a:pt x="1533" y="90009"/>
                    <a:pt x="17428" y="103798"/>
                    <a:pt x="45963" y="103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17" name="Google Shape;1117;p58">
              <a:extLst>
                <a:ext uri="{FF2B5EF4-FFF2-40B4-BE49-F238E27FC236}">
                  <a16:creationId xmlns:a16="http://schemas.microsoft.com/office/drawing/2014/main" id="{3E07F370-053E-7546-93DC-C7B6BBF4AEC3}"/>
                </a:ext>
              </a:extLst>
            </p:cNvPr>
            <p:cNvSpPr/>
            <p:nvPr/>
          </p:nvSpPr>
          <p:spPr>
            <a:xfrm>
              <a:off x="1480106" y="581191"/>
              <a:ext cx="87902" cy="100924"/>
            </a:xfrm>
            <a:custGeom>
              <a:avLst/>
              <a:gdLst/>
              <a:ahLst/>
              <a:cxnLst/>
              <a:rect l="l" t="t" r="r" b="b"/>
              <a:pathLst>
                <a:path w="87902" h="100924" extrusionOk="0">
                  <a:moveTo>
                    <a:pt x="87902" y="98244"/>
                  </a:moveTo>
                  <a:lnTo>
                    <a:pt x="87902" y="0"/>
                  </a:lnTo>
                  <a:lnTo>
                    <a:pt x="61857" y="0"/>
                  </a:lnTo>
                  <a:lnTo>
                    <a:pt x="61857" y="56686"/>
                  </a:lnTo>
                  <a:cubicBezTo>
                    <a:pt x="61857" y="69709"/>
                    <a:pt x="54389" y="78901"/>
                    <a:pt x="42132" y="78901"/>
                  </a:cubicBezTo>
                  <a:cubicBezTo>
                    <a:pt x="31025" y="78901"/>
                    <a:pt x="25854" y="72581"/>
                    <a:pt x="25854" y="61090"/>
                  </a:cubicBezTo>
                  <a:lnTo>
                    <a:pt x="25854" y="0"/>
                  </a:lnTo>
                  <a:lnTo>
                    <a:pt x="0" y="0"/>
                  </a:lnTo>
                  <a:lnTo>
                    <a:pt x="0" y="65496"/>
                  </a:lnTo>
                  <a:cubicBezTo>
                    <a:pt x="0" y="86944"/>
                    <a:pt x="12257" y="100925"/>
                    <a:pt x="34089" y="100925"/>
                  </a:cubicBezTo>
                  <a:cubicBezTo>
                    <a:pt x="47877" y="100925"/>
                    <a:pt x="55537" y="95754"/>
                    <a:pt x="62241" y="86753"/>
                  </a:cubicBezTo>
                  <a:lnTo>
                    <a:pt x="62815" y="86753"/>
                  </a:lnTo>
                  <a:lnTo>
                    <a:pt x="62815" y="98244"/>
                  </a:lnTo>
                  <a:lnTo>
                    <a:pt x="87902" y="982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18" name="Google Shape;1118;p58">
              <a:extLst>
                <a:ext uri="{FF2B5EF4-FFF2-40B4-BE49-F238E27FC236}">
                  <a16:creationId xmlns:a16="http://schemas.microsoft.com/office/drawing/2014/main" id="{33365C58-AB69-34AB-7A4B-C43C8ADD5800}"/>
                </a:ext>
              </a:extLst>
            </p:cNvPr>
            <p:cNvSpPr/>
            <p:nvPr/>
          </p:nvSpPr>
          <p:spPr>
            <a:xfrm>
              <a:off x="1584855" y="578509"/>
              <a:ext cx="143632" cy="100924"/>
            </a:xfrm>
            <a:custGeom>
              <a:avLst/>
              <a:gdLst/>
              <a:ahLst/>
              <a:cxnLst/>
              <a:rect l="l" t="t" r="r" b="b"/>
              <a:pathLst>
                <a:path w="143632" h="100924" extrusionOk="0">
                  <a:moveTo>
                    <a:pt x="0" y="100925"/>
                  </a:moveTo>
                  <a:lnTo>
                    <a:pt x="26046" y="100925"/>
                  </a:lnTo>
                  <a:lnTo>
                    <a:pt x="26046" y="43855"/>
                  </a:lnTo>
                  <a:cubicBezTo>
                    <a:pt x="26046" y="30832"/>
                    <a:pt x="33132" y="22407"/>
                    <a:pt x="43664" y="22407"/>
                  </a:cubicBezTo>
                  <a:cubicBezTo>
                    <a:pt x="53240" y="22407"/>
                    <a:pt x="58794" y="28151"/>
                    <a:pt x="58794" y="39259"/>
                  </a:cubicBezTo>
                  <a:lnTo>
                    <a:pt x="58794" y="100925"/>
                  </a:lnTo>
                  <a:lnTo>
                    <a:pt x="84839" y="100925"/>
                  </a:lnTo>
                  <a:lnTo>
                    <a:pt x="84839" y="43855"/>
                  </a:lnTo>
                  <a:cubicBezTo>
                    <a:pt x="84839" y="30832"/>
                    <a:pt x="91542" y="22407"/>
                    <a:pt x="102458" y="22407"/>
                  </a:cubicBezTo>
                  <a:cubicBezTo>
                    <a:pt x="112033" y="22407"/>
                    <a:pt x="117587" y="28151"/>
                    <a:pt x="117587" y="39259"/>
                  </a:cubicBezTo>
                  <a:lnTo>
                    <a:pt x="117587" y="100925"/>
                  </a:lnTo>
                  <a:lnTo>
                    <a:pt x="143632" y="100925"/>
                  </a:lnTo>
                  <a:lnTo>
                    <a:pt x="143632" y="34855"/>
                  </a:lnTo>
                  <a:cubicBezTo>
                    <a:pt x="143632" y="13405"/>
                    <a:pt x="131950" y="0"/>
                    <a:pt x="111267" y="0"/>
                  </a:cubicBezTo>
                  <a:cubicBezTo>
                    <a:pt x="98819" y="0"/>
                    <a:pt x="88478" y="6511"/>
                    <a:pt x="81775" y="17235"/>
                  </a:cubicBezTo>
                  <a:lnTo>
                    <a:pt x="81392" y="17235"/>
                  </a:lnTo>
                  <a:cubicBezTo>
                    <a:pt x="76604" y="6894"/>
                    <a:pt x="66645" y="0"/>
                    <a:pt x="54197" y="0"/>
                  </a:cubicBezTo>
                  <a:cubicBezTo>
                    <a:pt x="40600" y="0"/>
                    <a:pt x="31025" y="6894"/>
                    <a:pt x="25662" y="15895"/>
                  </a:cubicBezTo>
                  <a:lnTo>
                    <a:pt x="25088" y="15895"/>
                  </a:lnTo>
                  <a:lnTo>
                    <a:pt x="25088" y="2681"/>
                  </a:lnTo>
                  <a:lnTo>
                    <a:pt x="0" y="2681"/>
                  </a:lnTo>
                  <a:lnTo>
                    <a:pt x="0" y="1009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19" name="Google Shape;1119;p58">
              <a:extLst>
                <a:ext uri="{FF2B5EF4-FFF2-40B4-BE49-F238E27FC236}">
                  <a16:creationId xmlns:a16="http://schemas.microsoft.com/office/drawing/2014/main" id="{11E10389-040A-879F-9D96-3F020842511C}"/>
                </a:ext>
              </a:extLst>
            </p:cNvPr>
            <p:cNvSpPr/>
            <p:nvPr/>
          </p:nvSpPr>
          <p:spPr>
            <a:xfrm>
              <a:off x="1236072" y="374236"/>
              <a:ext cx="26045" cy="136928"/>
            </a:xfrm>
            <a:custGeom>
              <a:avLst/>
              <a:gdLst/>
              <a:ahLst/>
              <a:cxnLst/>
              <a:rect l="l" t="t" r="r" b="b"/>
              <a:pathLst>
                <a:path w="26045" h="136928" extrusionOk="0">
                  <a:moveTo>
                    <a:pt x="0" y="136929"/>
                  </a:moveTo>
                  <a:lnTo>
                    <a:pt x="26045" y="136929"/>
                  </a:lnTo>
                  <a:lnTo>
                    <a:pt x="26045" y="0"/>
                  </a:lnTo>
                  <a:lnTo>
                    <a:pt x="0" y="0"/>
                  </a:lnTo>
                  <a:lnTo>
                    <a:pt x="0" y="1369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20" name="Google Shape;1120;p58">
              <a:extLst>
                <a:ext uri="{FF2B5EF4-FFF2-40B4-BE49-F238E27FC236}">
                  <a16:creationId xmlns:a16="http://schemas.microsoft.com/office/drawing/2014/main" id="{0FC14AC5-F850-D812-F396-29EFCC9AD8D1}"/>
                </a:ext>
              </a:extLst>
            </p:cNvPr>
            <p:cNvSpPr/>
            <p:nvPr/>
          </p:nvSpPr>
          <p:spPr>
            <a:xfrm>
              <a:off x="1274477" y="410240"/>
              <a:ext cx="102649" cy="103797"/>
            </a:xfrm>
            <a:custGeom>
              <a:avLst/>
              <a:gdLst/>
              <a:ahLst/>
              <a:cxnLst/>
              <a:rect l="l" t="t" r="r" b="b"/>
              <a:pathLst>
                <a:path w="102649" h="103797" extrusionOk="0">
                  <a:moveTo>
                    <a:pt x="51325" y="103798"/>
                  </a:moveTo>
                  <a:cubicBezTo>
                    <a:pt x="81775" y="103798"/>
                    <a:pt x="102649" y="81200"/>
                    <a:pt x="102649" y="51899"/>
                  </a:cubicBezTo>
                  <a:cubicBezTo>
                    <a:pt x="102649" y="22598"/>
                    <a:pt x="81775" y="0"/>
                    <a:pt x="51325" y="0"/>
                  </a:cubicBezTo>
                  <a:cubicBezTo>
                    <a:pt x="20875" y="0"/>
                    <a:pt x="0" y="22598"/>
                    <a:pt x="0" y="51899"/>
                  </a:cubicBezTo>
                  <a:cubicBezTo>
                    <a:pt x="0" y="81200"/>
                    <a:pt x="20875" y="103798"/>
                    <a:pt x="51325" y="103798"/>
                  </a:cubicBezTo>
                  <a:close/>
                  <a:moveTo>
                    <a:pt x="51325" y="83881"/>
                  </a:moveTo>
                  <a:cubicBezTo>
                    <a:pt x="35238" y="83881"/>
                    <a:pt x="26429" y="71050"/>
                    <a:pt x="26429" y="51899"/>
                  </a:cubicBezTo>
                  <a:cubicBezTo>
                    <a:pt x="26429" y="32748"/>
                    <a:pt x="35238" y="19725"/>
                    <a:pt x="51325" y="19725"/>
                  </a:cubicBezTo>
                  <a:cubicBezTo>
                    <a:pt x="67220" y="19725"/>
                    <a:pt x="76221" y="32748"/>
                    <a:pt x="76221" y="51899"/>
                  </a:cubicBezTo>
                  <a:cubicBezTo>
                    <a:pt x="76221" y="71050"/>
                    <a:pt x="67220" y="83881"/>
                    <a:pt x="51325" y="838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21" name="Google Shape;1121;p58">
              <a:extLst>
                <a:ext uri="{FF2B5EF4-FFF2-40B4-BE49-F238E27FC236}">
                  <a16:creationId xmlns:a16="http://schemas.microsoft.com/office/drawing/2014/main" id="{517267C6-8B50-95C8-75A0-81A8FBBA67EB}"/>
                </a:ext>
              </a:extLst>
            </p:cNvPr>
            <p:cNvSpPr/>
            <p:nvPr/>
          </p:nvSpPr>
          <p:spPr>
            <a:xfrm>
              <a:off x="1384445" y="410240"/>
              <a:ext cx="95180" cy="134439"/>
            </a:xfrm>
            <a:custGeom>
              <a:avLst/>
              <a:gdLst/>
              <a:ahLst/>
              <a:cxnLst/>
              <a:rect l="l" t="t" r="r" b="b"/>
              <a:pathLst>
                <a:path w="95180" h="134439" extrusionOk="0">
                  <a:moveTo>
                    <a:pt x="48069" y="134440"/>
                  </a:moveTo>
                  <a:cubicBezTo>
                    <a:pt x="62624" y="134440"/>
                    <a:pt x="75264" y="130992"/>
                    <a:pt x="83498" y="123332"/>
                  </a:cubicBezTo>
                  <a:cubicBezTo>
                    <a:pt x="90775" y="116629"/>
                    <a:pt x="95180" y="107245"/>
                    <a:pt x="95180" y="93456"/>
                  </a:cubicBezTo>
                  <a:lnTo>
                    <a:pt x="95180" y="2681"/>
                  </a:lnTo>
                  <a:lnTo>
                    <a:pt x="70093" y="2681"/>
                  </a:lnTo>
                  <a:lnTo>
                    <a:pt x="70093" y="13023"/>
                  </a:lnTo>
                  <a:lnTo>
                    <a:pt x="69710" y="13023"/>
                  </a:lnTo>
                  <a:cubicBezTo>
                    <a:pt x="63773" y="4788"/>
                    <a:pt x="54772" y="0"/>
                    <a:pt x="42515" y="0"/>
                  </a:cubicBezTo>
                  <a:cubicBezTo>
                    <a:pt x="17619" y="0"/>
                    <a:pt x="0" y="18768"/>
                    <a:pt x="0" y="48069"/>
                  </a:cubicBezTo>
                  <a:cubicBezTo>
                    <a:pt x="0" y="77752"/>
                    <a:pt x="21449" y="94988"/>
                    <a:pt x="43282" y="94988"/>
                  </a:cubicBezTo>
                  <a:cubicBezTo>
                    <a:pt x="55730" y="94988"/>
                    <a:pt x="63198" y="90009"/>
                    <a:pt x="68944" y="83498"/>
                  </a:cubicBezTo>
                  <a:lnTo>
                    <a:pt x="69518" y="83498"/>
                  </a:lnTo>
                  <a:lnTo>
                    <a:pt x="69518" y="94222"/>
                  </a:lnTo>
                  <a:cubicBezTo>
                    <a:pt x="69518" y="107628"/>
                    <a:pt x="62433" y="114713"/>
                    <a:pt x="47686" y="114713"/>
                  </a:cubicBezTo>
                  <a:cubicBezTo>
                    <a:pt x="35621" y="114713"/>
                    <a:pt x="30068" y="109926"/>
                    <a:pt x="27961" y="103798"/>
                  </a:cubicBezTo>
                  <a:lnTo>
                    <a:pt x="2107" y="103798"/>
                  </a:lnTo>
                  <a:cubicBezTo>
                    <a:pt x="4788" y="122949"/>
                    <a:pt x="21258" y="134440"/>
                    <a:pt x="48069" y="134440"/>
                  </a:cubicBezTo>
                  <a:close/>
                  <a:moveTo>
                    <a:pt x="47686" y="74114"/>
                  </a:moveTo>
                  <a:cubicBezTo>
                    <a:pt x="34281" y="74114"/>
                    <a:pt x="25471" y="64347"/>
                    <a:pt x="25471" y="47686"/>
                  </a:cubicBezTo>
                  <a:cubicBezTo>
                    <a:pt x="25471" y="31216"/>
                    <a:pt x="34281" y="20874"/>
                    <a:pt x="47495" y="20874"/>
                  </a:cubicBezTo>
                  <a:cubicBezTo>
                    <a:pt x="63198" y="20874"/>
                    <a:pt x="70858" y="33131"/>
                    <a:pt x="70858" y="47494"/>
                  </a:cubicBezTo>
                  <a:cubicBezTo>
                    <a:pt x="70858" y="62049"/>
                    <a:pt x="64156" y="74114"/>
                    <a:pt x="47686" y="741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22" name="Google Shape;1122;p58">
              <a:extLst>
                <a:ext uri="{FF2B5EF4-FFF2-40B4-BE49-F238E27FC236}">
                  <a16:creationId xmlns:a16="http://schemas.microsoft.com/office/drawing/2014/main" id="{492DEB25-19F6-138D-F04A-8D6D27D20861}"/>
                </a:ext>
              </a:extLst>
            </p:cNvPr>
            <p:cNvSpPr/>
            <p:nvPr/>
          </p:nvSpPr>
          <p:spPr>
            <a:xfrm>
              <a:off x="1491608" y="410240"/>
              <a:ext cx="102649" cy="103797"/>
            </a:xfrm>
            <a:custGeom>
              <a:avLst/>
              <a:gdLst/>
              <a:ahLst/>
              <a:cxnLst/>
              <a:rect l="l" t="t" r="r" b="b"/>
              <a:pathLst>
                <a:path w="102649" h="103797" extrusionOk="0">
                  <a:moveTo>
                    <a:pt x="51325" y="103798"/>
                  </a:moveTo>
                  <a:cubicBezTo>
                    <a:pt x="81774" y="103798"/>
                    <a:pt x="102649" y="81200"/>
                    <a:pt x="102649" y="51899"/>
                  </a:cubicBezTo>
                  <a:cubicBezTo>
                    <a:pt x="102649" y="22598"/>
                    <a:pt x="81774" y="0"/>
                    <a:pt x="51325" y="0"/>
                  </a:cubicBezTo>
                  <a:cubicBezTo>
                    <a:pt x="20875" y="0"/>
                    <a:pt x="0" y="22598"/>
                    <a:pt x="0" y="51899"/>
                  </a:cubicBezTo>
                  <a:cubicBezTo>
                    <a:pt x="0" y="81200"/>
                    <a:pt x="20875" y="103798"/>
                    <a:pt x="51325" y="103798"/>
                  </a:cubicBezTo>
                  <a:close/>
                  <a:moveTo>
                    <a:pt x="51325" y="83881"/>
                  </a:moveTo>
                  <a:cubicBezTo>
                    <a:pt x="35238" y="83881"/>
                    <a:pt x="26428" y="71050"/>
                    <a:pt x="26428" y="51899"/>
                  </a:cubicBezTo>
                  <a:cubicBezTo>
                    <a:pt x="26428" y="32748"/>
                    <a:pt x="35238" y="19725"/>
                    <a:pt x="51325" y="19725"/>
                  </a:cubicBezTo>
                  <a:cubicBezTo>
                    <a:pt x="67220" y="19725"/>
                    <a:pt x="76221" y="32748"/>
                    <a:pt x="76221" y="51899"/>
                  </a:cubicBezTo>
                  <a:cubicBezTo>
                    <a:pt x="76221" y="71050"/>
                    <a:pt x="67220" y="83881"/>
                    <a:pt x="51325" y="838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23" name="Google Shape;1123;p58">
              <a:extLst>
                <a:ext uri="{FF2B5EF4-FFF2-40B4-BE49-F238E27FC236}">
                  <a16:creationId xmlns:a16="http://schemas.microsoft.com/office/drawing/2014/main" id="{79FDBA40-5F8C-C213-77AC-B5132659233D}"/>
                </a:ext>
              </a:extLst>
            </p:cNvPr>
            <p:cNvSpPr/>
            <p:nvPr/>
          </p:nvSpPr>
          <p:spPr>
            <a:xfrm>
              <a:off x="1617088" y="451223"/>
              <a:ext cx="112605" cy="22406"/>
            </a:xfrm>
            <a:custGeom>
              <a:avLst/>
              <a:gdLst/>
              <a:ahLst/>
              <a:cxnLst/>
              <a:rect l="l" t="t" r="r" b="b"/>
              <a:pathLst>
                <a:path w="112605" h="22406" extrusionOk="0">
                  <a:moveTo>
                    <a:pt x="0" y="22407"/>
                  </a:moveTo>
                  <a:lnTo>
                    <a:pt x="112605" y="22407"/>
                  </a:lnTo>
                  <a:lnTo>
                    <a:pt x="112605" y="0"/>
                  </a:lnTo>
                  <a:lnTo>
                    <a:pt x="0" y="0"/>
                  </a:lnTo>
                  <a:lnTo>
                    <a:pt x="0" y="224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24" name="Google Shape;1124;p58">
              <a:extLst>
                <a:ext uri="{FF2B5EF4-FFF2-40B4-BE49-F238E27FC236}">
                  <a16:creationId xmlns:a16="http://schemas.microsoft.com/office/drawing/2014/main" id="{47E3CB43-8301-A8D5-7EEC-7EF813A8737A}"/>
                </a:ext>
              </a:extLst>
            </p:cNvPr>
            <p:cNvSpPr/>
            <p:nvPr/>
          </p:nvSpPr>
          <p:spPr>
            <a:xfrm>
              <a:off x="1737952" y="556522"/>
              <a:ext cx="31918" cy="15959"/>
            </a:xfrm>
            <a:custGeom>
              <a:avLst/>
              <a:gdLst/>
              <a:ahLst/>
              <a:cxnLst/>
              <a:rect l="l" t="t" r="r" b="b"/>
              <a:pathLst>
                <a:path w="31918" h="15959" extrusionOk="0">
                  <a:moveTo>
                    <a:pt x="0" y="7980"/>
                  </a:moveTo>
                  <a:cubicBezTo>
                    <a:pt x="0" y="3573"/>
                    <a:pt x="3572" y="0"/>
                    <a:pt x="7982" y="0"/>
                  </a:cubicBezTo>
                  <a:lnTo>
                    <a:pt x="23936" y="0"/>
                  </a:lnTo>
                  <a:cubicBezTo>
                    <a:pt x="28346" y="0"/>
                    <a:pt x="31918" y="3573"/>
                    <a:pt x="31918" y="7980"/>
                  </a:cubicBezTo>
                  <a:cubicBezTo>
                    <a:pt x="31918" y="12386"/>
                    <a:pt x="28346" y="15959"/>
                    <a:pt x="23936" y="15959"/>
                  </a:cubicBezTo>
                  <a:lnTo>
                    <a:pt x="7982" y="15959"/>
                  </a:lnTo>
                  <a:cubicBezTo>
                    <a:pt x="3572" y="15959"/>
                    <a:pt x="0" y="12386"/>
                    <a:pt x="0" y="7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sp>
          <p:nvSpPr>
            <p:cNvPr id="1125" name="Google Shape;1125;p58">
              <a:extLst>
                <a:ext uri="{FF2B5EF4-FFF2-40B4-BE49-F238E27FC236}">
                  <a16:creationId xmlns:a16="http://schemas.microsoft.com/office/drawing/2014/main" id="{4522C517-7226-25FD-A7CB-728AF4453D32}"/>
                </a:ext>
              </a:extLst>
            </p:cNvPr>
            <p:cNvSpPr/>
            <p:nvPr/>
          </p:nvSpPr>
          <p:spPr>
            <a:xfrm>
              <a:off x="782162" y="343792"/>
              <a:ext cx="380999" cy="381000"/>
            </a:xfrm>
            <a:custGeom>
              <a:avLst/>
              <a:gdLst/>
              <a:ahLst/>
              <a:cxnLst/>
              <a:rect l="l" t="t" r="r" b="b"/>
              <a:pathLst>
                <a:path w="380999" h="381000" extrusionOk="0">
                  <a:moveTo>
                    <a:pt x="190500" y="0"/>
                  </a:moveTo>
                  <a:cubicBezTo>
                    <a:pt x="295710" y="0"/>
                    <a:pt x="381000" y="85290"/>
                    <a:pt x="381000" y="190500"/>
                  </a:cubicBezTo>
                  <a:cubicBezTo>
                    <a:pt x="381000" y="295710"/>
                    <a:pt x="295710" y="381000"/>
                    <a:pt x="190500" y="381000"/>
                  </a:cubicBezTo>
                  <a:cubicBezTo>
                    <a:pt x="85290" y="381000"/>
                    <a:pt x="0" y="295710"/>
                    <a:pt x="0" y="190500"/>
                  </a:cubicBezTo>
                  <a:cubicBezTo>
                    <a:pt x="0" y="85290"/>
                    <a:pt x="85290" y="0"/>
                    <a:pt x="190500" y="0"/>
                  </a:cubicBezTo>
                  <a:close/>
                  <a:moveTo>
                    <a:pt x="183614" y="14255"/>
                  </a:moveTo>
                  <a:cubicBezTo>
                    <a:pt x="161882" y="17313"/>
                    <a:pt x="141188" y="34777"/>
                    <a:pt x="125124" y="63983"/>
                  </a:cubicBezTo>
                  <a:cubicBezTo>
                    <a:pt x="120465" y="72455"/>
                    <a:pt x="116260" y="81815"/>
                    <a:pt x="112596" y="91920"/>
                  </a:cubicBezTo>
                  <a:cubicBezTo>
                    <a:pt x="134439" y="86431"/>
                    <a:pt x="158433" y="83195"/>
                    <a:pt x="183614" y="82695"/>
                  </a:cubicBezTo>
                  <a:lnTo>
                    <a:pt x="183614" y="14255"/>
                  </a:lnTo>
                  <a:close/>
                  <a:moveTo>
                    <a:pt x="96496" y="96496"/>
                  </a:moveTo>
                  <a:cubicBezTo>
                    <a:pt x="101052" y="82197"/>
                    <a:pt x="106626" y="69041"/>
                    <a:pt x="113058" y="57347"/>
                  </a:cubicBezTo>
                  <a:cubicBezTo>
                    <a:pt x="121021" y="42868"/>
                    <a:pt x="130471" y="30365"/>
                    <a:pt x="141119" y="20762"/>
                  </a:cubicBezTo>
                  <a:cubicBezTo>
                    <a:pt x="83218" y="37578"/>
                    <a:pt x="37578" y="83218"/>
                    <a:pt x="20762" y="141120"/>
                  </a:cubicBezTo>
                  <a:cubicBezTo>
                    <a:pt x="30365" y="130472"/>
                    <a:pt x="42868" y="121021"/>
                    <a:pt x="57347" y="113058"/>
                  </a:cubicBezTo>
                  <a:cubicBezTo>
                    <a:pt x="69041" y="106626"/>
                    <a:pt x="82197" y="101052"/>
                    <a:pt x="96496" y="96496"/>
                  </a:cubicBezTo>
                  <a:close/>
                  <a:moveTo>
                    <a:pt x="91920" y="112596"/>
                  </a:moveTo>
                  <a:cubicBezTo>
                    <a:pt x="86431" y="134439"/>
                    <a:pt x="83195" y="158433"/>
                    <a:pt x="82695" y="183614"/>
                  </a:cubicBezTo>
                  <a:lnTo>
                    <a:pt x="14255" y="183614"/>
                  </a:lnTo>
                  <a:cubicBezTo>
                    <a:pt x="17314" y="161881"/>
                    <a:pt x="34777" y="141187"/>
                    <a:pt x="63983" y="125124"/>
                  </a:cubicBezTo>
                  <a:cubicBezTo>
                    <a:pt x="72455" y="120465"/>
                    <a:pt x="81815" y="116260"/>
                    <a:pt x="91920" y="112596"/>
                  </a:cubicBezTo>
                  <a:close/>
                  <a:moveTo>
                    <a:pt x="96469" y="183614"/>
                  </a:moveTo>
                  <a:cubicBezTo>
                    <a:pt x="97038" y="156134"/>
                    <a:pt x="100994" y="130334"/>
                    <a:pt x="107539" y="107539"/>
                  </a:cubicBezTo>
                  <a:cubicBezTo>
                    <a:pt x="130334" y="100994"/>
                    <a:pt x="156135" y="97037"/>
                    <a:pt x="183614" y="96468"/>
                  </a:cubicBezTo>
                  <a:lnTo>
                    <a:pt x="183614" y="126214"/>
                  </a:lnTo>
                  <a:cubicBezTo>
                    <a:pt x="173363" y="152459"/>
                    <a:pt x="152453" y="173366"/>
                    <a:pt x="126207" y="183614"/>
                  </a:cubicBezTo>
                  <a:lnTo>
                    <a:pt x="96469" y="183614"/>
                  </a:lnTo>
                  <a:close/>
                  <a:moveTo>
                    <a:pt x="82695" y="197386"/>
                  </a:moveTo>
                  <a:lnTo>
                    <a:pt x="14255" y="197386"/>
                  </a:lnTo>
                  <a:cubicBezTo>
                    <a:pt x="17314" y="219119"/>
                    <a:pt x="34777" y="239812"/>
                    <a:pt x="63983" y="255876"/>
                  </a:cubicBezTo>
                  <a:cubicBezTo>
                    <a:pt x="72455" y="260535"/>
                    <a:pt x="81815" y="264740"/>
                    <a:pt x="91920" y="268404"/>
                  </a:cubicBezTo>
                  <a:cubicBezTo>
                    <a:pt x="86431" y="246561"/>
                    <a:pt x="83195" y="222567"/>
                    <a:pt x="82695" y="197386"/>
                  </a:cubicBezTo>
                  <a:close/>
                  <a:moveTo>
                    <a:pt x="107539" y="273461"/>
                  </a:moveTo>
                  <a:cubicBezTo>
                    <a:pt x="100994" y="250666"/>
                    <a:pt x="97038" y="224866"/>
                    <a:pt x="96469" y="197386"/>
                  </a:cubicBezTo>
                  <a:lnTo>
                    <a:pt x="126207" y="197386"/>
                  </a:lnTo>
                  <a:cubicBezTo>
                    <a:pt x="152453" y="207634"/>
                    <a:pt x="173364" y="228541"/>
                    <a:pt x="183614" y="254786"/>
                  </a:cubicBezTo>
                  <a:lnTo>
                    <a:pt x="183614" y="284532"/>
                  </a:lnTo>
                  <a:cubicBezTo>
                    <a:pt x="156135" y="283963"/>
                    <a:pt x="130334" y="280006"/>
                    <a:pt x="107539" y="273461"/>
                  </a:cubicBezTo>
                  <a:close/>
                  <a:moveTo>
                    <a:pt x="96496" y="284504"/>
                  </a:moveTo>
                  <a:cubicBezTo>
                    <a:pt x="82197" y="279948"/>
                    <a:pt x="69041" y="274374"/>
                    <a:pt x="57347" y="267942"/>
                  </a:cubicBezTo>
                  <a:cubicBezTo>
                    <a:pt x="42868" y="259979"/>
                    <a:pt x="30365" y="250528"/>
                    <a:pt x="20762" y="239880"/>
                  </a:cubicBezTo>
                  <a:cubicBezTo>
                    <a:pt x="37578" y="297782"/>
                    <a:pt x="83218" y="343422"/>
                    <a:pt x="141119" y="360237"/>
                  </a:cubicBezTo>
                  <a:cubicBezTo>
                    <a:pt x="130471" y="350634"/>
                    <a:pt x="121021" y="338132"/>
                    <a:pt x="113058" y="323653"/>
                  </a:cubicBezTo>
                  <a:cubicBezTo>
                    <a:pt x="106626" y="311959"/>
                    <a:pt x="101052" y="298803"/>
                    <a:pt x="96496" y="284504"/>
                  </a:cubicBezTo>
                  <a:close/>
                  <a:moveTo>
                    <a:pt x="183614" y="366745"/>
                  </a:moveTo>
                  <a:cubicBezTo>
                    <a:pt x="161882" y="363686"/>
                    <a:pt x="141188" y="346223"/>
                    <a:pt x="125124" y="317017"/>
                  </a:cubicBezTo>
                  <a:cubicBezTo>
                    <a:pt x="120465" y="308545"/>
                    <a:pt x="116260" y="299185"/>
                    <a:pt x="112596" y="289080"/>
                  </a:cubicBezTo>
                  <a:cubicBezTo>
                    <a:pt x="134439" y="294568"/>
                    <a:pt x="158433" y="297805"/>
                    <a:pt x="183614" y="298305"/>
                  </a:cubicBezTo>
                  <a:lnTo>
                    <a:pt x="183614" y="366745"/>
                  </a:lnTo>
                  <a:close/>
                  <a:moveTo>
                    <a:pt x="239880" y="360237"/>
                  </a:moveTo>
                  <a:cubicBezTo>
                    <a:pt x="250528" y="350634"/>
                    <a:pt x="259979" y="338132"/>
                    <a:pt x="267943" y="323653"/>
                  </a:cubicBezTo>
                  <a:cubicBezTo>
                    <a:pt x="274374" y="311959"/>
                    <a:pt x="279948" y="298803"/>
                    <a:pt x="284504" y="284504"/>
                  </a:cubicBezTo>
                  <a:cubicBezTo>
                    <a:pt x="298803" y="279948"/>
                    <a:pt x="311959" y="274374"/>
                    <a:pt x="323654" y="267942"/>
                  </a:cubicBezTo>
                  <a:cubicBezTo>
                    <a:pt x="338132" y="259979"/>
                    <a:pt x="350635" y="250528"/>
                    <a:pt x="360237" y="239880"/>
                  </a:cubicBezTo>
                  <a:cubicBezTo>
                    <a:pt x="343422" y="297782"/>
                    <a:pt x="297782" y="343422"/>
                    <a:pt x="239880" y="360237"/>
                  </a:cubicBezTo>
                  <a:close/>
                  <a:moveTo>
                    <a:pt x="268404" y="289080"/>
                  </a:moveTo>
                  <a:cubicBezTo>
                    <a:pt x="264740" y="299185"/>
                    <a:pt x="260535" y="308545"/>
                    <a:pt x="255876" y="317017"/>
                  </a:cubicBezTo>
                  <a:cubicBezTo>
                    <a:pt x="239813" y="346223"/>
                    <a:pt x="219119" y="363686"/>
                    <a:pt x="197386" y="366745"/>
                  </a:cubicBezTo>
                  <a:lnTo>
                    <a:pt x="197386" y="298305"/>
                  </a:lnTo>
                  <a:cubicBezTo>
                    <a:pt x="222567" y="297805"/>
                    <a:pt x="246561" y="294568"/>
                    <a:pt x="268404" y="289080"/>
                  </a:cubicBezTo>
                  <a:close/>
                  <a:moveTo>
                    <a:pt x="289080" y="268404"/>
                  </a:moveTo>
                  <a:cubicBezTo>
                    <a:pt x="299185" y="264740"/>
                    <a:pt x="308545" y="260535"/>
                    <a:pt x="317017" y="255876"/>
                  </a:cubicBezTo>
                  <a:cubicBezTo>
                    <a:pt x="346223" y="239812"/>
                    <a:pt x="363686" y="219119"/>
                    <a:pt x="366745" y="197386"/>
                  </a:cubicBezTo>
                  <a:lnTo>
                    <a:pt x="298305" y="197386"/>
                  </a:lnTo>
                  <a:cubicBezTo>
                    <a:pt x="297805" y="222567"/>
                    <a:pt x="294568" y="246561"/>
                    <a:pt x="289080" y="268404"/>
                  </a:cubicBezTo>
                  <a:close/>
                  <a:moveTo>
                    <a:pt x="284532" y="197386"/>
                  </a:moveTo>
                  <a:cubicBezTo>
                    <a:pt x="283963" y="224866"/>
                    <a:pt x="280006" y="250666"/>
                    <a:pt x="273461" y="273461"/>
                  </a:cubicBezTo>
                  <a:cubicBezTo>
                    <a:pt x="250666" y="280006"/>
                    <a:pt x="224866" y="283963"/>
                    <a:pt x="197386" y="284532"/>
                  </a:cubicBezTo>
                  <a:lnTo>
                    <a:pt x="197386" y="254808"/>
                  </a:lnTo>
                  <a:cubicBezTo>
                    <a:pt x="207634" y="228553"/>
                    <a:pt x="228548" y="207636"/>
                    <a:pt x="254801" y="197386"/>
                  </a:cubicBezTo>
                  <a:lnTo>
                    <a:pt x="284532" y="197386"/>
                  </a:lnTo>
                  <a:close/>
                  <a:moveTo>
                    <a:pt x="298305" y="183614"/>
                  </a:moveTo>
                  <a:lnTo>
                    <a:pt x="366745" y="183614"/>
                  </a:lnTo>
                  <a:cubicBezTo>
                    <a:pt x="363686" y="161881"/>
                    <a:pt x="346223" y="141187"/>
                    <a:pt x="317017" y="125124"/>
                  </a:cubicBezTo>
                  <a:cubicBezTo>
                    <a:pt x="308545" y="120465"/>
                    <a:pt x="299185" y="116260"/>
                    <a:pt x="289080" y="112596"/>
                  </a:cubicBezTo>
                  <a:cubicBezTo>
                    <a:pt x="294568" y="134439"/>
                    <a:pt x="297805" y="158433"/>
                    <a:pt x="298305" y="183614"/>
                  </a:cubicBezTo>
                  <a:close/>
                  <a:moveTo>
                    <a:pt x="273461" y="107539"/>
                  </a:moveTo>
                  <a:cubicBezTo>
                    <a:pt x="280006" y="130334"/>
                    <a:pt x="283963" y="156134"/>
                    <a:pt x="284532" y="183614"/>
                  </a:cubicBezTo>
                  <a:lnTo>
                    <a:pt x="254801" y="183614"/>
                  </a:lnTo>
                  <a:cubicBezTo>
                    <a:pt x="228548" y="173364"/>
                    <a:pt x="207634" y="152447"/>
                    <a:pt x="197386" y="126192"/>
                  </a:cubicBezTo>
                  <a:lnTo>
                    <a:pt x="197386" y="96468"/>
                  </a:lnTo>
                  <a:cubicBezTo>
                    <a:pt x="224866" y="97037"/>
                    <a:pt x="250666" y="100994"/>
                    <a:pt x="273461" y="107539"/>
                  </a:cubicBezTo>
                  <a:close/>
                  <a:moveTo>
                    <a:pt x="284504" y="96496"/>
                  </a:moveTo>
                  <a:cubicBezTo>
                    <a:pt x="298803" y="101052"/>
                    <a:pt x="311959" y="106626"/>
                    <a:pt x="323654" y="113058"/>
                  </a:cubicBezTo>
                  <a:cubicBezTo>
                    <a:pt x="338132" y="121021"/>
                    <a:pt x="350635" y="130472"/>
                    <a:pt x="360237" y="141120"/>
                  </a:cubicBezTo>
                  <a:cubicBezTo>
                    <a:pt x="343422" y="83218"/>
                    <a:pt x="297782" y="37578"/>
                    <a:pt x="239880" y="20762"/>
                  </a:cubicBezTo>
                  <a:cubicBezTo>
                    <a:pt x="250528" y="30365"/>
                    <a:pt x="259979" y="42868"/>
                    <a:pt x="267943" y="57347"/>
                  </a:cubicBezTo>
                  <a:cubicBezTo>
                    <a:pt x="274374" y="69041"/>
                    <a:pt x="279948" y="82197"/>
                    <a:pt x="284504" y="96496"/>
                  </a:cubicBezTo>
                  <a:close/>
                  <a:moveTo>
                    <a:pt x="197386" y="14255"/>
                  </a:moveTo>
                  <a:cubicBezTo>
                    <a:pt x="219119" y="17313"/>
                    <a:pt x="239813" y="34777"/>
                    <a:pt x="255876" y="63983"/>
                  </a:cubicBezTo>
                  <a:cubicBezTo>
                    <a:pt x="260535" y="72455"/>
                    <a:pt x="264740" y="81815"/>
                    <a:pt x="268404" y="91920"/>
                  </a:cubicBezTo>
                  <a:cubicBezTo>
                    <a:pt x="246561" y="86431"/>
                    <a:pt x="222567" y="83195"/>
                    <a:pt x="197386" y="82695"/>
                  </a:cubicBezTo>
                  <a:lnTo>
                    <a:pt x="197386" y="142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Montserrat"/>
                <a:ea typeface="Montserrat"/>
                <a:cs typeface="Montserrat"/>
                <a:sym typeface="Montserrat"/>
              </a:endParaRPr>
            </a:p>
          </p:txBody>
        </p:sp>
      </p:grpSp>
      <p:sp>
        <p:nvSpPr>
          <p:cNvPr id="1126" name="Google Shape;1126;p58">
            <a:extLst>
              <a:ext uri="{FF2B5EF4-FFF2-40B4-BE49-F238E27FC236}">
                <a16:creationId xmlns:a16="http://schemas.microsoft.com/office/drawing/2014/main" id="{2A4BA8F2-6F80-F787-6170-4BA459EC7333}"/>
              </a:ext>
            </a:extLst>
          </p:cNvPr>
          <p:cNvSpPr txBox="1"/>
          <p:nvPr/>
        </p:nvSpPr>
        <p:spPr>
          <a:xfrm>
            <a:off x="7217634" y="2706963"/>
            <a:ext cx="4649679" cy="1444073"/>
          </a:xfrm>
          <a:prstGeom prst="rect">
            <a:avLst/>
          </a:prstGeom>
          <a:noFill/>
          <a:ln>
            <a:noFill/>
          </a:ln>
        </p:spPr>
        <p:txBody>
          <a:bodyPr spcFirstLastPara="1" wrap="square" lIns="91425" tIns="45700" rIns="91425" bIns="45700" anchor="t" anchorCtr="0">
            <a:spAutoFit/>
          </a:bodyPr>
          <a:lstStyle/>
          <a:p>
            <a:pPr marL="0" marR="0" lvl="0" indent="0" algn="l" rtl="0">
              <a:lnSpc>
                <a:spcPct val="122222"/>
              </a:lnSpc>
              <a:spcBef>
                <a:spcPts val="0"/>
              </a:spcBef>
              <a:spcAft>
                <a:spcPts val="0"/>
              </a:spcAft>
              <a:buClr>
                <a:srgbClr val="000000"/>
              </a:buClr>
              <a:buSzPts val="6000"/>
              <a:buFont typeface="Arial"/>
              <a:buNone/>
            </a:pPr>
            <a:r>
              <a:rPr lang="en-US" sz="6000" b="0" i="0" u="none" strike="noStrike" cap="none">
                <a:solidFill>
                  <a:schemeClr val="accent2"/>
                </a:solidFill>
                <a:latin typeface="Roboto"/>
                <a:ea typeface="Roboto"/>
                <a:cs typeface="Roboto"/>
                <a:sym typeface="Roboto"/>
              </a:rPr>
              <a:t>ΕΥΧΑΡΙΣΤΩ</a:t>
            </a:r>
            <a:r>
              <a:rPr lang="en-US" sz="7200" b="0" i="0" u="none" strike="noStrike" cap="none">
                <a:solidFill>
                  <a:schemeClr val="accent2"/>
                </a:solidFill>
                <a:latin typeface="Roboto"/>
                <a:ea typeface="Roboto"/>
                <a:cs typeface="Roboto"/>
                <a:sym typeface="Roboto"/>
              </a:rPr>
              <a:t>!</a:t>
            </a:r>
            <a:endParaRPr sz="7200" b="0" i="0" u="none" strike="noStrike" cap="none">
              <a:solidFill>
                <a:schemeClr val="accent2"/>
              </a:solidFill>
              <a:latin typeface="Roboto"/>
              <a:ea typeface="Roboto"/>
              <a:cs typeface="Roboto"/>
              <a:sym typeface="Roboto"/>
            </a:endParaRPr>
          </a:p>
        </p:txBody>
      </p:sp>
      <p:sp>
        <p:nvSpPr>
          <p:cNvPr id="1127" name="Google Shape;1127;p58">
            <a:extLst>
              <a:ext uri="{FF2B5EF4-FFF2-40B4-BE49-F238E27FC236}">
                <a16:creationId xmlns:a16="http://schemas.microsoft.com/office/drawing/2014/main" id="{232B7D3E-5122-EA81-911D-A9E67685F182}"/>
              </a:ext>
            </a:extLst>
          </p:cNvPr>
          <p:cNvSpPr/>
          <p:nvPr/>
        </p:nvSpPr>
        <p:spPr>
          <a:xfrm rot="-7494000">
            <a:off x="4038869" y="5263400"/>
            <a:ext cx="918239" cy="936619"/>
          </a:xfrm>
          <a:custGeom>
            <a:avLst/>
            <a:gdLst/>
            <a:ahLst/>
            <a:cxnLst/>
            <a:rect l="l" t="t" r="r" b="b"/>
            <a:pathLst>
              <a:path w="2257116" h="2302294" extrusionOk="0">
                <a:moveTo>
                  <a:pt x="542951" y="280344"/>
                </a:moveTo>
                <a:lnTo>
                  <a:pt x="539934" y="277227"/>
                </a:lnTo>
                <a:cubicBezTo>
                  <a:pt x="536268" y="274217"/>
                  <a:pt x="532422" y="271801"/>
                  <a:pt x="528397" y="269978"/>
                </a:cubicBezTo>
                <a:cubicBezTo>
                  <a:pt x="520347" y="266330"/>
                  <a:pt x="512067" y="265000"/>
                  <a:pt x="503557" y="265989"/>
                </a:cubicBezTo>
                <a:cubicBezTo>
                  <a:pt x="495047" y="266980"/>
                  <a:pt x="486589" y="270438"/>
                  <a:pt x="478182" y="276366"/>
                </a:cubicBezTo>
                <a:cubicBezTo>
                  <a:pt x="469308" y="282624"/>
                  <a:pt x="462825" y="289876"/>
                  <a:pt x="458733" y="298123"/>
                </a:cubicBezTo>
                <a:cubicBezTo>
                  <a:pt x="454642" y="306369"/>
                  <a:pt x="453006" y="315040"/>
                  <a:pt x="453825" y="324136"/>
                </a:cubicBezTo>
                <a:cubicBezTo>
                  <a:pt x="454235" y="328683"/>
                  <a:pt x="455325" y="333204"/>
                  <a:pt x="457094" y="337696"/>
                </a:cubicBezTo>
                <a:lnTo>
                  <a:pt x="458356" y="339997"/>
                </a:lnTo>
                <a:close/>
                <a:moveTo>
                  <a:pt x="368525" y="566958"/>
                </a:moveTo>
                <a:cubicBezTo>
                  <a:pt x="356904" y="581569"/>
                  <a:pt x="343880" y="592204"/>
                  <a:pt x="329454" y="598864"/>
                </a:cubicBezTo>
                <a:cubicBezTo>
                  <a:pt x="315028" y="605524"/>
                  <a:pt x="300331" y="608011"/>
                  <a:pt x="285362" y="606328"/>
                </a:cubicBezTo>
                <a:cubicBezTo>
                  <a:pt x="270392" y="604644"/>
                  <a:pt x="256347" y="598585"/>
                  <a:pt x="243228" y="588149"/>
                </a:cubicBezTo>
                <a:cubicBezTo>
                  <a:pt x="230108" y="577712"/>
                  <a:pt x="221044" y="565391"/>
                  <a:pt x="216036" y="551184"/>
                </a:cubicBezTo>
                <a:cubicBezTo>
                  <a:pt x="211028" y="536977"/>
                  <a:pt x="210146" y="522097"/>
                  <a:pt x="213390" y="506542"/>
                </a:cubicBezTo>
                <a:cubicBezTo>
                  <a:pt x="216634" y="490988"/>
                  <a:pt x="224067" y="475906"/>
                  <a:pt x="235689" y="461295"/>
                </a:cubicBezTo>
                <a:cubicBezTo>
                  <a:pt x="245887" y="448474"/>
                  <a:pt x="257373" y="438624"/>
                  <a:pt x="270147" y="431746"/>
                </a:cubicBezTo>
                <a:cubicBezTo>
                  <a:pt x="282921" y="424867"/>
                  <a:pt x="295964" y="421246"/>
                  <a:pt x="309277" y="420881"/>
                </a:cubicBezTo>
                <a:cubicBezTo>
                  <a:pt x="322590" y="420517"/>
                  <a:pt x="335132" y="423799"/>
                  <a:pt x="346903" y="430728"/>
                </a:cubicBezTo>
                <a:lnTo>
                  <a:pt x="323600" y="460023"/>
                </a:lnTo>
                <a:cubicBezTo>
                  <a:pt x="312398" y="454522"/>
                  <a:pt x="300971" y="453587"/>
                  <a:pt x="289319" y="457219"/>
                </a:cubicBezTo>
                <a:cubicBezTo>
                  <a:pt x="277666" y="460851"/>
                  <a:pt x="267393" y="468258"/>
                  <a:pt x="258499" y="479440"/>
                </a:cubicBezTo>
                <a:cubicBezTo>
                  <a:pt x="251384" y="488385"/>
                  <a:pt x="246910" y="497605"/>
                  <a:pt x="245076" y="507101"/>
                </a:cubicBezTo>
                <a:cubicBezTo>
                  <a:pt x="243244" y="516596"/>
                  <a:pt x="244117" y="525750"/>
                  <a:pt x="247697" y="534561"/>
                </a:cubicBezTo>
                <a:cubicBezTo>
                  <a:pt x="251277" y="543373"/>
                  <a:pt x="257614" y="551396"/>
                  <a:pt x="266708" y="558629"/>
                </a:cubicBezTo>
                <a:cubicBezTo>
                  <a:pt x="275654" y="565745"/>
                  <a:pt x="284859" y="570085"/>
                  <a:pt x="294324" y="571650"/>
                </a:cubicBezTo>
                <a:cubicBezTo>
                  <a:pt x="303789" y="573216"/>
                  <a:pt x="312941" y="572037"/>
                  <a:pt x="321782" y="568115"/>
                </a:cubicBezTo>
                <a:cubicBezTo>
                  <a:pt x="330622" y="564193"/>
                  <a:pt x="338599" y="557760"/>
                  <a:pt x="345715" y="548814"/>
                </a:cubicBezTo>
                <a:cubicBezTo>
                  <a:pt x="354727" y="537484"/>
                  <a:pt x="359619" y="525673"/>
                  <a:pt x="360388" y="513384"/>
                </a:cubicBezTo>
                <a:cubicBezTo>
                  <a:pt x="361156" y="501095"/>
                  <a:pt x="357765" y="490364"/>
                  <a:pt x="350212" y="481192"/>
                </a:cubicBezTo>
                <a:lnTo>
                  <a:pt x="373515" y="451896"/>
                </a:lnTo>
                <a:cubicBezTo>
                  <a:pt x="382765" y="461689"/>
                  <a:pt x="388710" y="473111"/>
                  <a:pt x="391350" y="486164"/>
                </a:cubicBezTo>
                <a:cubicBezTo>
                  <a:pt x="393989" y="499218"/>
                  <a:pt x="393395" y="512741"/>
                  <a:pt x="389566" y="526735"/>
                </a:cubicBezTo>
                <a:cubicBezTo>
                  <a:pt x="385738" y="540729"/>
                  <a:pt x="378724" y="554137"/>
                  <a:pt x="368525" y="566958"/>
                </a:cubicBezTo>
                <a:close/>
                <a:moveTo>
                  <a:pt x="197607" y="878713"/>
                </a:moveTo>
                <a:lnTo>
                  <a:pt x="96778" y="837648"/>
                </a:lnTo>
                <a:lnTo>
                  <a:pt x="44154" y="826706"/>
                </a:lnTo>
                <a:lnTo>
                  <a:pt x="58166" y="792302"/>
                </a:lnTo>
                <a:lnTo>
                  <a:pt x="97599" y="801187"/>
                </a:lnTo>
                <a:lnTo>
                  <a:pt x="92265" y="795699"/>
                </a:lnTo>
                <a:cubicBezTo>
                  <a:pt x="83984" y="784717"/>
                  <a:pt x="78973" y="772905"/>
                  <a:pt x="77231" y="760265"/>
                </a:cubicBezTo>
                <a:cubicBezTo>
                  <a:pt x="75488" y="747626"/>
                  <a:pt x="77203" y="734954"/>
                  <a:pt x="82377" y="722251"/>
                </a:cubicBezTo>
                <a:cubicBezTo>
                  <a:pt x="88125" y="708137"/>
                  <a:pt x="95834" y="697289"/>
                  <a:pt x="105504" y="689709"/>
                </a:cubicBezTo>
                <a:cubicBezTo>
                  <a:pt x="115173" y="682128"/>
                  <a:pt x="126317" y="677873"/>
                  <a:pt x="138934" y="676944"/>
                </a:cubicBezTo>
                <a:cubicBezTo>
                  <a:pt x="151551" y="676015"/>
                  <a:pt x="165270" y="678568"/>
                  <a:pt x="180090" y="684604"/>
                </a:cubicBezTo>
                <a:lnTo>
                  <a:pt x="262923" y="718340"/>
                </a:lnTo>
                <a:lnTo>
                  <a:pt x="248911" y="752744"/>
                </a:lnTo>
                <a:lnTo>
                  <a:pt x="171636" y="721270"/>
                </a:lnTo>
                <a:cubicBezTo>
                  <a:pt x="155934" y="714875"/>
                  <a:pt x="142578" y="713704"/>
                  <a:pt x="131568" y="717757"/>
                </a:cubicBezTo>
                <a:cubicBezTo>
                  <a:pt x="120559" y="721809"/>
                  <a:pt x="112180" y="730892"/>
                  <a:pt x="106431" y="745007"/>
                </a:cubicBezTo>
                <a:cubicBezTo>
                  <a:pt x="102479" y="754710"/>
                  <a:pt x="101173" y="764103"/>
                  <a:pt x="102514" y="773185"/>
                </a:cubicBezTo>
                <a:cubicBezTo>
                  <a:pt x="103854" y="782268"/>
                  <a:pt x="107598" y="790374"/>
                  <a:pt x="113744" y="797505"/>
                </a:cubicBezTo>
                <a:cubicBezTo>
                  <a:pt x="119890" y="804637"/>
                  <a:pt x="128168" y="810322"/>
                  <a:pt x="138577" y="814562"/>
                </a:cubicBezTo>
                <a:lnTo>
                  <a:pt x="211619" y="844310"/>
                </a:lnTo>
                <a:close/>
                <a:moveTo>
                  <a:pt x="64695" y="1102336"/>
                </a:moveTo>
                <a:lnTo>
                  <a:pt x="74958" y="999334"/>
                </a:lnTo>
                <a:lnTo>
                  <a:pt x="70626" y="999575"/>
                </a:lnTo>
                <a:cubicBezTo>
                  <a:pt x="65952" y="1000378"/>
                  <a:pt x="61608" y="1001704"/>
                  <a:pt x="57595" y="1003553"/>
                </a:cubicBezTo>
                <a:cubicBezTo>
                  <a:pt x="49568" y="1007252"/>
                  <a:pt x="43145" y="1012642"/>
                  <a:pt x="38323" y="1019724"/>
                </a:cubicBezTo>
                <a:cubicBezTo>
                  <a:pt x="33501" y="1026806"/>
                  <a:pt x="30580" y="1035464"/>
                  <a:pt x="29561" y="1045701"/>
                </a:cubicBezTo>
                <a:cubicBezTo>
                  <a:pt x="28484" y="1056506"/>
                  <a:pt x="29724" y="1066154"/>
                  <a:pt x="33281" y="1074645"/>
                </a:cubicBezTo>
                <a:cubicBezTo>
                  <a:pt x="36839" y="1083135"/>
                  <a:pt x="42324" y="1090048"/>
                  <a:pt x="49737" y="1095381"/>
                </a:cubicBezTo>
                <a:cubicBezTo>
                  <a:pt x="53444" y="1098047"/>
                  <a:pt x="57575" y="1100182"/>
                  <a:pt x="62130" y="1101785"/>
                </a:cubicBezTo>
                <a:close/>
                <a:moveTo>
                  <a:pt x="595231" y="357814"/>
                </a:moveTo>
                <a:cubicBezTo>
                  <a:pt x="586157" y="369573"/>
                  <a:pt x="575627" y="379680"/>
                  <a:pt x="563639" y="388133"/>
                </a:cubicBezTo>
                <a:cubicBezTo>
                  <a:pt x="548226" y="399002"/>
                  <a:pt x="532467" y="405744"/>
                  <a:pt x="516362" y="408359"/>
                </a:cubicBezTo>
                <a:cubicBezTo>
                  <a:pt x="500258" y="410974"/>
                  <a:pt x="485103" y="409481"/>
                  <a:pt x="470897" y="403881"/>
                </a:cubicBezTo>
                <a:cubicBezTo>
                  <a:pt x="456692" y="398280"/>
                  <a:pt x="444703" y="388552"/>
                  <a:pt x="434933" y="374696"/>
                </a:cubicBezTo>
                <a:cubicBezTo>
                  <a:pt x="425272" y="360996"/>
                  <a:pt x="420022" y="346691"/>
                  <a:pt x="419182" y="331782"/>
                </a:cubicBezTo>
                <a:cubicBezTo>
                  <a:pt x="418343" y="316872"/>
                  <a:pt x="421585" y="302464"/>
                  <a:pt x="428912" y="288557"/>
                </a:cubicBezTo>
                <a:cubicBezTo>
                  <a:pt x="436237" y="274650"/>
                  <a:pt x="447296" y="262482"/>
                  <a:pt x="462086" y="252052"/>
                </a:cubicBezTo>
                <a:cubicBezTo>
                  <a:pt x="476876" y="241623"/>
                  <a:pt x="492014" y="235902"/>
                  <a:pt x="507500" y="234889"/>
                </a:cubicBezTo>
                <a:cubicBezTo>
                  <a:pt x="522986" y="233875"/>
                  <a:pt x="537913" y="237276"/>
                  <a:pt x="552283" y="245092"/>
                </a:cubicBezTo>
                <a:cubicBezTo>
                  <a:pt x="566652" y="252908"/>
                  <a:pt x="579545" y="264912"/>
                  <a:pt x="590963" y="281103"/>
                </a:cubicBezTo>
                <a:lnTo>
                  <a:pt x="475056" y="362836"/>
                </a:lnTo>
                <a:lnTo>
                  <a:pt x="475779" y="363637"/>
                </a:lnTo>
                <a:cubicBezTo>
                  <a:pt x="479881" y="367097"/>
                  <a:pt x="484303" y="369836"/>
                  <a:pt x="489046" y="371852"/>
                </a:cubicBezTo>
                <a:cubicBezTo>
                  <a:pt x="498533" y="375884"/>
                  <a:pt x="508708" y="376926"/>
                  <a:pt x="519572" y="374977"/>
                </a:cubicBezTo>
                <a:cubicBezTo>
                  <a:pt x="530435" y="373028"/>
                  <a:pt x="541471" y="368101"/>
                  <a:pt x="552681" y="360196"/>
                </a:cubicBezTo>
                <a:cubicBezTo>
                  <a:pt x="562800" y="353060"/>
                  <a:pt x="572028" y="344164"/>
                  <a:pt x="580364" y="333507"/>
                </a:cubicBezTo>
                <a:cubicBezTo>
                  <a:pt x="588700" y="322851"/>
                  <a:pt x="594885" y="311788"/>
                  <a:pt x="598918" y="300319"/>
                </a:cubicBezTo>
                <a:lnTo>
                  <a:pt x="614397" y="322270"/>
                </a:lnTo>
                <a:cubicBezTo>
                  <a:pt x="610693" y="334207"/>
                  <a:pt x="604304" y="346054"/>
                  <a:pt x="595231" y="357814"/>
                </a:cubicBezTo>
                <a:close/>
                <a:moveTo>
                  <a:pt x="154346" y="1103219"/>
                </a:moveTo>
                <a:cubicBezTo>
                  <a:pt x="145783" y="1117107"/>
                  <a:pt x="134736" y="1127589"/>
                  <a:pt x="121204" y="1134664"/>
                </a:cubicBezTo>
                <a:cubicBezTo>
                  <a:pt x="107672" y="1141740"/>
                  <a:pt x="92471" y="1144436"/>
                  <a:pt x="75600" y="1142755"/>
                </a:cubicBezTo>
                <a:cubicBezTo>
                  <a:pt x="58919" y="1141093"/>
                  <a:pt x="44667" y="1135701"/>
                  <a:pt x="32845" y="1126578"/>
                </a:cubicBezTo>
                <a:cubicBezTo>
                  <a:pt x="21023" y="1117455"/>
                  <a:pt x="12252" y="1105574"/>
                  <a:pt x="6531" y="1090933"/>
                </a:cubicBezTo>
                <a:cubicBezTo>
                  <a:pt x="811" y="1076291"/>
                  <a:pt x="-1152" y="1059966"/>
                  <a:pt x="643" y="1041958"/>
                </a:cubicBezTo>
                <a:cubicBezTo>
                  <a:pt x="2437" y="1023950"/>
                  <a:pt x="8019" y="1008760"/>
                  <a:pt x="17387" y="996388"/>
                </a:cubicBezTo>
                <a:cubicBezTo>
                  <a:pt x="26756" y="984017"/>
                  <a:pt x="39098" y="974956"/>
                  <a:pt x="54412" y="969207"/>
                </a:cubicBezTo>
                <a:cubicBezTo>
                  <a:pt x="69726" y="963458"/>
                  <a:pt x="87240" y="961565"/>
                  <a:pt x="106954" y="963530"/>
                </a:cubicBezTo>
                <a:lnTo>
                  <a:pt x="92893" y="1104657"/>
                </a:lnTo>
                <a:lnTo>
                  <a:pt x="93972" y="1104634"/>
                </a:lnTo>
                <a:cubicBezTo>
                  <a:pt x="99272" y="1103798"/>
                  <a:pt x="104236" y="1102247"/>
                  <a:pt x="108866" y="1099980"/>
                </a:cubicBezTo>
                <a:cubicBezTo>
                  <a:pt x="118124" y="1095447"/>
                  <a:pt x="125571" y="1088434"/>
                  <a:pt x="131207" y="1078945"/>
                </a:cubicBezTo>
                <a:cubicBezTo>
                  <a:pt x="136843" y="1069456"/>
                  <a:pt x="140340" y="1057888"/>
                  <a:pt x="141700" y="1044239"/>
                </a:cubicBezTo>
                <a:cubicBezTo>
                  <a:pt x="142928" y="1031918"/>
                  <a:pt x="142241" y="1019119"/>
                  <a:pt x="139639" y="1005841"/>
                </a:cubicBezTo>
                <a:cubicBezTo>
                  <a:pt x="137037" y="992564"/>
                  <a:pt x="132721" y="980647"/>
                  <a:pt x="126689" y="970090"/>
                </a:cubicBezTo>
                <a:lnTo>
                  <a:pt x="153418" y="972754"/>
                </a:lnTo>
                <a:cubicBezTo>
                  <a:pt x="160018" y="983367"/>
                  <a:pt x="164795" y="995951"/>
                  <a:pt x="167747" y="1010508"/>
                </a:cubicBezTo>
                <a:cubicBezTo>
                  <a:pt x="170700" y="1025065"/>
                  <a:pt x="171449" y="1039641"/>
                  <a:pt x="169995" y="1054237"/>
                </a:cubicBezTo>
                <a:cubicBezTo>
                  <a:pt x="168125" y="1073004"/>
                  <a:pt x="162909" y="1089331"/>
                  <a:pt x="154346" y="1103219"/>
                </a:cubicBezTo>
                <a:close/>
                <a:moveTo>
                  <a:pt x="126584" y="1399926"/>
                </a:moveTo>
                <a:cubicBezTo>
                  <a:pt x="133100" y="1394493"/>
                  <a:pt x="137672" y="1387544"/>
                  <a:pt x="140301" y="1379079"/>
                </a:cubicBezTo>
                <a:cubicBezTo>
                  <a:pt x="142931" y="1370614"/>
                  <a:pt x="143195" y="1360958"/>
                  <a:pt x="141095" y="1350110"/>
                </a:cubicBezTo>
                <a:cubicBezTo>
                  <a:pt x="138523" y="1336832"/>
                  <a:pt x="132326" y="1325371"/>
                  <a:pt x="122503" y="1315727"/>
                </a:cubicBezTo>
                <a:cubicBezTo>
                  <a:pt x="112680" y="1306085"/>
                  <a:pt x="98501" y="1298498"/>
                  <a:pt x="79966" y="1292968"/>
                </a:cubicBezTo>
                <a:cubicBezTo>
                  <a:pt x="64463" y="1305089"/>
                  <a:pt x="54001" y="1317448"/>
                  <a:pt x="48581" y="1330043"/>
                </a:cubicBezTo>
                <a:cubicBezTo>
                  <a:pt x="43161" y="1342638"/>
                  <a:pt x="41737" y="1355575"/>
                  <a:pt x="44309" y="1368854"/>
                </a:cubicBezTo>
                <a:cubicBezTo>
                  <a:pt x="46410" y="1379701"/>
                  <a:pt x="50260" y="1388560"/>
                  <a:pt x="55859" y="1395432"/>
                </a:cubicBezTo>
                <a:cubicBezTo>
                  <a:pt x="61459" y="1402302"/>
                  <a:pt x="68295" y="1407042"/>
                  <a:pt x="76368" y="1409651"/>
                </a:cubicBezTo>
                <a:cubicBezTo>
                  <a:pt x="84440" y="1412260"/>
                  <a:pt x="93246" y="1412641"/>
                  <a:pt x="102784" y="1410794"/>
                </a:cubicBezTo>
                <a:cubicBezTo>
                  <a:pt x="112136" y="1408982"/>
                  <a:pt x="120069" y="1405360"/>
                  <a:pt x="126584" y="1399926"/>
                </a:cubicBezTo>
                <a:close/>
                <a:moveTo>
                  <a:pt x="71063" y="1621212"/>
                </a:moveTo>
                <a:cubicBezTo>
                  <a:pt x="69338" y="1626973"/>
                  <a:pt x="65600" y="1631122"/>
                  <a:pt x="59849" y="1633662"/>
                </a:cubicBezTo>
                <a:cubicBezTo>
                  <a:pt x="54099" y="1636202"/>
                  <a:pt x="48514" y="1636170"/>
                  <a:pt x="43094" y="1633566"/>
                </a:cubicBezTo>
                <a:cubicBezTo>
                  <a:pt x="37675" y="1630961"/>
                  <a:pt x="33541" y="1626435"/>
                  <a:pt x="30693" y="1619987"/>
                </a:cubicBezTo>
                <a:cubicBezTo>
                  <a:pt x="27769" y="1613366"/>
                  <a:pt x="27188" y="1607218"/>
                  <a:pt x="28952" y="1601545"/>
                </a:cubicBezTo>
                <a:cubicBezTo>
                  <a:pt x="30716" y="1595872"/>
                  <a:pt x="34473" y="1591766"/>
                  <a:pt x="40223" y="1589226"/>
                </a:cubicBezTo>
                <a:cubicBezTo>
                  <a:pt x="45973" y="1586687"/>
                  <a:pt x="51539" y="1586675"/>
                  <a:pt x="56920" y="1589193"/>
                </a:cubicBezTo>
                <a:cubicBezTo>
                  <a:pt x="62302" y="1591709"/>
                  <a:pt x="66455" y="1596279"/>
                  <a:pt x="69379" y="1602901"/>
                </a:cubicBezTo>
                <a:cubicBezTo>
                  <a:pt x="72227" y="1609348"/>
                  <a:pt x="72788" y="1615452"/>
                  <a:pt x="71063" y="1621212"/>
                </a:cubicBezTo>
                <a:close/>
                <a:moveTo>
                  <a:pt x="221879" y="1409559"/>
                </a:moveTo>
                <a:lnTo>
                  <a:pt x="191581" y="1415427"/>
                </a:lnTo>
                <a:cubicBezTo>
                  <a:pt x="198349" y="1402279"/>
                  <a:pt x="202380" y="1389275"/>
                  <a:pt x="203672" y="1376412"/>
                </a:cubicBezTo>
                <a:cubicBezTo>
                  <a:pt x="204965" y="1363549"/>
                  <a:pt x="204435" y="1351039"/>
                  <a:pt x="202080" y="1338882"/>
                </a:cubicBezTo>
                <a:cubicBezTo>
                  <a:pt x="197951" y="1317561"/>
                  <a:pt x="189563" y="1302304"/>
                  <a:pt x="176917" y="1293111"/>
                </a:cubicBezTo>
                <a:cubicBezTo>
                  <a:pt x="164271" y="1283918"/>
                  <a:pt x="148222" y="1281204"/>
                  <a:pt x="128771" y="1284971"/>
                </a:cubicBezTo>
                <a:lnTo>
                  <a:pt x="116313" y="1287384"/>
                </a:lnTo>
                <a:lnTo>
                  <a:pt x="117266" y="1287745"/>
                </a:lnTo>
                <a:cubicBezTo>
                  <a:pt x="121950" y="1290016"/>
                  <a:pt x="126594" y="1292766"/>
                  <a:pt x="131198" y="1295999"/>
                </a:cubicBezTo>
                <a:cubicBezTo>
                  <a:pt x="140405" y="1302462"/>
                  <a:pt x="148555" y="1310731"/>
                  <a:pt x="155648" y="1320806"/>
                </a:cubicBezTo>
                <a:cubicBezTo>
                  <a:pt x="162741" y="1330881"/>
                  <a:pt x="167592" y="1342651"/>
                  <a:pt x="170199" y="1356116"/>
                </a:cubicBezTo>
                <a:cubicBezTo>
                  <a:pt x="173025" y="1370704"/>
                  <a:pt x="172427" y="1384403"/>
                  <a:pt x="168407" y="1397212"/>
                </a:cubicBezTo>
                <a:cubicBezTo>
                  <a:pt x="164387" y="1410021"/>
                  <a:pt x="157419" y="1420878"/>
                  <a:pt x="147501" y="1429784"/>
                </a:cubicBezTo>
                <a:cubicBezTo>
                  <a:pt x="137584" y="1438690"/>
                  <a:pt x="125050" y="1444610"/>
                  <a:pt x="109901" y="1447544"/>
                </a:cubicBezTo>
                <a:cubicBezTo>
                  <a:pt x="94752" y="1450477"/>
                  <a:pt x="80915" y="1449664"/>
                  <a:pt x="68389" y="1445105"/>
                </a:cubicBezTo>
                <a:cubicBezTo>
                  <a:pt x="55864" y="1440545"/>
                  <a:pt x="45346" y="1433074"/>
                  <a:pt x="36835" y="1422692"/>
                </a:cubicBezTo>
                <a:cubicBezTo>
                  <a:pt x="28324" y="1412309"/>
                  <a:pt x="22656" y="1399824"/>
                  <a:pt x="19831" y="1385236"/>
                </a:cubicBezTo>
                <a:cubicBezTo>
                  <a:pt x="17730" y="1374389"/>
                  <a:pt x="17467" y="1364010"/>
                  <a:pt x="19041" y="1354100"/>
                </a:cubicBezTo>
                <a:cubicBezTo>
                  <a:pt x="20614" y="1344191"/>
                  <a:pt x="23444" y="1335008"/>
                  <a:pt x="27531" y="1326552"/>
                </a:cubicBezTo>
                <a:cubicBezTo>
                  <a:pt x="31617" y="1318096"/>
                  <a:pt x="36483" y="1310653"/>
                  <a:pt x="42126" y="1304225"/>
                </a:cubicBezTo>
                <a:lnTo>
                  <a:pt x="45704" y="1301058"/>
                </a:lnTo>
                <a:lnTo>
                  <a:pt x="8982" y="1308169"/>
                </a:lnTo>
                <a:lnTo>
                  <a:pt x="1919" y="1271699"/>
                </a:lnTo>
                <a:lnTo>
                  <a:pt x="118342" y="1249153"/>
                </a:lnTo>
                <a:cubicBezTo>
                  <a:pt x="138728" y="1245205"/>
                  <a:pt x="156627" y="1246202"/>
                  <a:pt x="172040" y="1252143"/>
                </a:cubicBezTo>
                <a:cubicBezTo>
                  <a:pt x="187452" y="1258084"/>
                  <a:pt x="200066" y="1267866"/>
                  <a:pt x="209884" y="1281488"/>
                </a:cubicBezTo>
                <a:cubicBezTo>
                  <a:pt x="219701" y="1295110"/>
                  <a:pt x="226494" y="1311646"/>
                  <a:pt x="230260" y="1331096"/>
                </a:cubicBezTo>
                <a:cubicBezTo>
                  <a:pt x="233013" y="1345310"/>
                  <a:pt x="233678" y="1358765"/>
                  <a:pt x="232255" y="1371459"/>
                </a:cubicBezTo>
                <a:cubicBezTo>
                  <a:pt x="230833" y="1384153"/>
                  <a:pt x="227374" y="1396853"/>
                  <a:pt x="221879" y="1409559"/>
                </a:cubicBezTo>
                <a:close/>
                <a:moveTo>
                  <a:pt x="1149946" y="134017"/>
                </a:moveTo>
                <a:lnTo>
                  <a:pt x="1101302" y="29886"/>
                </a:lnTo>
                <a:lnTo>
                  <a:pt x="1052658" y="134016"/>
                </a:lnTo>
                <a:close/>
                <a:moveTo>
                  <a:pt x="244434" y="1545887"/>
                </a:moveTo>
                <a:lnTo>
                  <a:pt x="95442" y="1611694"/>
                </a:lnTo>
                <a:lnTo>
                  <a:pt x="91074" y="1593319"/>
                </a:lnTo>
                <a:lnTo>
                  <a:pt x="80433" y="1577714"/>
                </a:lnTo>
                <a:lnTo>
                  <a:pt x="229426" y="1511907"/>
                </a:lnTo>
                <a:close/>
                <a:moveTo>
                  <a:pt x="1227746" y="214312"/>
                </a:moveTo>
                <a:lnTo>
                  <a:pt x="1187456" y="214312"/>
                </a:lnTo>
                <a:lnTo>
                  <a:pt x="1164496" y="165163"/>
                </a:lnTo>
                <a:lnTo>
                  <a:pt x="1038108" y="165163"/>
                </a:lnTo>
                <a:lnTo>
                  <a:pt x="1015148" y="214312"/>
                </a:lnTo>
                <a:lnTo>
                  <a:pt x="974857" y="214312"/>
                </a:lnTo>
                <a:lnTo>
                  <a:pt x="1077727" y="0"/>
                </a:lnTo>
                <a:lnTo>
                  <a:pt x="1124876" y="0"/>
                </a:lnTo>
                <a:close/>
                <a:moveTo>
                  <a:pt x="315334" y="1668042"/>
                </a:moveTo>
                <a:lnTo>
                  <a:pt x="129580" y="1785971"/>
                </a:lnTo>
                <a:lnTo>
                  <a:pt x="109669" y="1754610"/>
                </a:lnTo>
                <a:lnTo>
                  <a:pt x="295424" y="1636680"/>
                </a:lnTo>
                <a:close/>
                <a:moveTo>
                  <a:pt x="1345901" y="250374"/>
                </a:moveTo>
                <a:lnTo>
                  <a:pt x="1309326" y="241154"/>
                </a:lnTo>
                <a:lnTo>
                  <a:pt x="1361717" y="33344"/>
                </a:lnTo>
                <a:lnTo>
                  <a:pt x="1398292" y="42565"/>
                </a:lnTo>
                <a:close/>
                <a:moveTo>
                  <a:pt x="400603" y="1778402"/>
                </a:moveTo>
                <a:lnTo>
                  <a:pt x="234622" y="1922840"/>
                </a:lnTo>
                <a:lnTo>
                  <a:pt x="210237" y="1894817"/>
                </a:lnTo>
                <a:lnTo>
                  <a:pt x="376218" y="1750379"/>
                </a:lnTo>
                <a:close/>
                <a:moveTo>
                  <a:pt x="523378" y="2011915"/>
                </a:moveTo>
                <a:lnTo>
                  <a:pt x="440298" y="1950169"/>
                </a:lnTo>
                <a:lnTo>
                  <a:pt x="438278" y="1954010"/>
                </a:lnTo>
                <a:cubicBezTo>
                  <a:pt x="436564" y="1958431"/>
                  <a:pt x="435469" y="1962839"/>
                  <a:pt x="434993" y="1967233"/>
                </a:cubicBezTo>
                <a:cubicBezTo>
                  <a:pt x="434041" y="1976018"/>
                  <a:pt x="435362" y="1984300"/>
                  <a:pt x="438959" y="1992076"/>
                </a:cubicBezTo>
                <a:cubicBezTo>
                  <a:pt x="442555" y="1999851"/>
                  <a:pt x="448481" y="2006808"/>
                  <a:pt x="456738" y="2012943"/>
                </a:cubicBezTo>
                <a:cubicBezTo>
                  <a:pt x="465453" y="2019421"/>
                  <a:pt x="474366" y="2023316"/>
                  <a:pt x="483478" y="2024628"/>
                </a:cubicBezTo>
                <a:cubicBezTo>
                  <a:pt x="492590" y="2025942"/>
                  <a:pt x="501339" y="2024789"/>
                  <a:pt x="509724" y="2021171"/>
                </a:cubicBezTo>
                <a:cubicBezTo>
                  <a:pt x="513916" y="2019362"/>
                  <a:pt x="517871" y="2016916"/>
                  <a:pt x="521586" y="2013833"/>
                </a:cubicBezTo>
                <a:close/>
                <a:moveTo>
                  <a:pt x="563654" y="2023336"/>
                </a:moveTo>
                <a:cubicBezTo>
                  <a:pt x="553655" y="2036791"/>
                  <a:pt x="541704" y="2046244"/>
                  <a:pt x="527802" y="2051696"/>
                </a:cubicBezTo>
                <a:cubicBezTo>
                  <a:pt x="513901" y="2057148"/>
                  <a:pt x="499200" y="2058565"/>
                  <a:pt x="483701" y="2055946"/>
                </a:cubicBezTo>
                <a:cubicBezTo>
                  <a:pt x="468201" y="2053328"/>
                  <a:pt x="453189" y="2046621"/>
                  <a:pt x="438664" y="2035826"/>
                </a:cubicBezTo>
                <a:cubicBezTo>
                  <a:pt x="424138" y="2025031"/>
                  <a:pt x="413978" y="2012435"/>
                  <a:pt x="408181" y="1998039"/>
                </a:cubicBezTo>
                <a:cubicBezTo>
                  <a:pt x="402384" y="1983643"/>
                  <a:pt x="400955" y="1968400"/>
                  <a:pt x="403895" y="1952309"/>
                </a:cubicBezTo>
                <a:cubicBezTo>
                  <a:pt x="406835" y="1936218"/>
                  <a:pt x="414214" y="1920221"/>
                  <a:pt x="426031" y="1904320"/>
                </a:cubicBezTo>
                <a:lnTo>
                  <a:pt x="539863" y="1988920"/>
                </a:lnTo>
                <a:lnTo>
                  <a:pt x="540398" y="1987983"/>
                </a:lnTo>
                <a:cubicBezTo>
                  <a:pt x="542404" y="1983007"/>
                  <a:pt x="543626" y="1977950"/>
                  <a:pt x="544060" y="1972814"/>
                </a:cubicBezTo>
                <a:cubicBezTo>
                  <a:pt x="544930" y="1962543"/>
                  <a:pt x="542743" y="1952551"/>
                  <a:pt x="537500" y="1942839"/>
                </a:cubicBezTo>
                <a:cubicBezTo>
                  <a:pt x="532257" y="1933128"/>
                  <a:pt x="524131" y="1924180"/>
                  <a:pt x="513123" y="1915999"/>
                </a:cubicBezTo>
                <a:cubicBezTo>
                  <a:pt x="503185" y="1908613"/>
                  <a:pt x="491852" y="1902624"/>
                  <a:pt x="479126" y="1898031"/>
                </a:cubicBezTo>
                <a:cubicBezTo>
                  <a:pt x="466399" y="1893438"/>
                  <a:pt x="453958" y="1891015"/>
                  <a:pt x="441803" y="1890764"/>
                </a:cubicBezTo>
                <a:lnTo>
                  <a:pt x="457826" y="1869206"/>
                </a:lnTo>
                <a:cubicBezTo>
                  <a:pt x="470321" y="1868999"/>
                  <a:pt x="483572" y="1871370"/>
                  <a:pt x="497576" y="1876319"/>
                </a:cubicBezTo>
                <a:cubicBezTo>
                  <a:pt x="511581" y="1881268"/>
                  <a:pt x="524470" y="1888117"/>
                  <a:pt x="536242" y="1896867"/>
                </a:cubicBezTo>
                <a:cubicBezTo>
                  <a:pt x="551379" y="1908117"/>
                  <a:pt x="562704" y="1920983"/>
                  <a:pt x="570215" y="1935467"/>
                </a:cubicBezTo>
                <a:cubicBezTo>
                  <a:pt x="577727" y="1949951"/>
                  <a:pt x="581040" y="1964814"/>
                  <a:pt x="580154" y="1980058"/>
                </a:cubicBezTo>
                <a:cubicBezTo>
                  <a:pt x="579268" y="1995303"/>
                  <a:pt x="573768" y="2009728"/>
                  <a:pt x="563654" y="2023336"/>
                </a:cubicBezTo>
                <a:close/>
                <a:moveTo>
                  <a:pt x="1891440" y="513294"/>
                </a:moveTo>
                <a:lnTo>
                  <a:pt x="1936626" y="407616"/>
                </a:lnTo>
                <a:lnTo>
                  <a:pt x="1826583" y="440780"/>
                </a:lnTo>
                <a:close/>
                <a:moveTo>
                  <a:pt x="753204" y="2188225"/>
                </a:moveTo>
                <a:lnTo>
                  <a:pt x="717851" y="2183313"/>
                </a:lnTo>
                <a:lnTo>
                  <a:pt x="686456" y="2219241"/>
                </a:lnTo>
                <a:lnTo>
                  <a:pt x="666360" y="2211007"/>
                </a:lnTo>
                <a:lnTo>
                  <a:pt x="682393" y="2171874"/>
                </a:lnTo>
                <a:lnTo>
                  <a:pt x="612852" y="2143380"/>
                </a:lnTo>
                <a:lnTo>
                  <a:pt x="623686" y="2116939"/>
                </a:lnTo>
                <a:lnTo>
                  <a:pt x="693228" y="2145432"/>
                </a:lnTo>
                <a:lnTo>
                  <a:pt x="719770" y="2080650"/>
                </a:lnTo>
                <a:cubicBezTo>
                  <a:pt x="724898" y="2068134"/>
                  <a:pt x="725803" y="2058262"/>
                  <a:pt x="722485" y="2051036"/>
                </a:cubicBezTo>
                <a:cubicBezTo>
                  <a:pt x="719167" y="2043809"/>
                  <a:pt x="711426" y="2037704"/>
                  <a:pt x="699263" y="2032721"/>
                </a:cubicBezTo>
                <a:cubicBezTo>
                  <a:pt x="691507" y="2029543"/>
                  <a:pt x="684289" y="2027563"/>
                  <a:pt x="677610" y="2026782"/>
                </a:cubicBezTo>
                <a:cubicBezTo>
                  <a:pt x="670930" y="2026001"/>
                  <a:pt x="664208" y="2026078"/>
                  <a:pt x="657443" y="2027012"/>
                </a:cubicBezTo>
                <a:lnTo>
                  <a:pt x="669035" y="1998719"/>
                </a:lnTo>
                <a:cubicBezTo>
                  <a:pt x="674558" y="1998305"/>
                  <a:pt x="681938" y="1998756"/>
                  <a:pt x="691178" y="2000071"/>
                </a:cubicBezTo>
                <a:cubicBezTo>
                  <a:pt x="700418" y="2001386"/>
                  <a:pt x="709445" y="2003850"/>
                  <a:pt x="718259" y="2007462"/>
                </a:cubicBezTo>
                <a:cubicBezTo>
                  <a:pt x="732890" y="2013456"/>
                  <a:pt x="743707" y="2020719"/>
                  <a:pt x="750711" y="2029250"/>
                </a:cubicBezTo>
                <a:cubicBezTo>
                  <a:pt x="757715" y="2037781"/>
                  <a:pt x="761537" y="2047170"/>
                  <a:pt x="762177" y="2057416"/>
                </a:cubicBezTo>
                <a:cubicBezTo>
                  <a:pt x="762816" y="2067663"/>
                  <a:pt x="760861" y="2078340"/>
                  <a:pt x="756311" y="2089445"/>
                </a:cubicBezTo>
                <a:lnTo>
                  <a:pt x="727602" y="2159516"/>
                </a:lnTo>
                <a:lnTo>
                  <a:pt x="759596" y="2172625"/>
                </a:lnTo>
                <a:close/>
                <a:moveTo>
                  <a:pt x="1883458" y="624814"/>
                </a:moveTo>
                <a:lnTo>
                  <a:pt x="1856597" y="594783"/>
                </a:lnTo>
                <a:lnTo>
                  <a:pt x="1877925" y="544903"/>
                </a:lnTo>
                <a:lnTo>
                  <a:pt x="1793667" y="450699"/>
                </a:lnTo>
                <a:lnTo>
                  <a:pt x="1741727" y="466352"/>
                </a:lnTo>
                <a:lnTo>
                  <a:pt x="1714866" y="436321"/>
                </a:lnTo>
                <a:lnTo>
                  <a:pt x="1943186" y="370122"/>
                </a:lnTo>
                <a:lnTo>
                  <a:pt x="1974618" y="405264"/>
                </a:lnTo>
                <a:close/>
                <a:moveTo>
                  <a:pt x="1048535" y="2253033"/>
                </a:moveTo>
                <a:lnTo>
                  <a:pt x="1011693" y="2248275"/>
                </a:lnTo>
                <a:lnTo>
                  <a:pt x="1010211" y="2207880"/>
                </a:lnTo>
                <a:lnTo>
                  <a:pt x="1006267" y="2214440"/>
                </a:lnTo>
                <a:cubicBezTo>
                  <a:pt x="997764" y="2225250"/>
                  <a:pt x="987624" y="2233113"/>
                  <a:pt x="975849" y="2238027"/>
                </a:cubicBezTo>
                <a:cubicBezTo>
                  <a:pt x="964074" y="2242940"/>
                  <a:pt x="951384" y="2244519"/>
                  <a:pt x="937782" y="2242762"/>
                </a:cubicBezTo>
                <a:cubicBezTo>
                  <a:pt x="922667" y="2240809"/>
                  <a:pt x="910210" y="2236127"/>
                  <a:pt x="900411" y="2228715"/>
                </a:cubicBezTo>
                <a:cubicBezTo>
                  <a:pt x="890612" y="2221302"/>
                  <a:pt x="883652" y="2211615"/>
                  <a:pt x="879530" y="2199654"/>
                </a:cubicBezTo>
                <a:cubicBezTo>
                  <a:pt x="875409" y="2187692"/>
                  <a:pt x="874373" y="2173777"/>
                  <a:pt x="876423" y="2157907"/>
                </a:cubicBezTo>
                <a:lnTo>
                  <a:pt x="887880" y="2069204"/>
                </a:lnTo>
                <a:lnTo>
                  <a:pt x="924722" y="2073963"/>
                </a:lnTo>
                <a:lnTo>
                  <a:pt x="914033" y="2156715"/>
                </a:lnTo>
                <a:cubicBezTo>
                  <a:pt x="911861" y="2173529"/>
                  <a:pt x="914140" y="2186741"/>
                  <a:pt x="920870" y="2196350"/>
                </a:cubicBezTo>
                <a:cubicBezTo>
                  <a:pt x="927601" y="2205959"/>
                  <a:pt x="938523" y="2211740"/>
                  <a:pt x="953637" y="2213692"/>
                </a:cubicBezTo>
                <a:cubicBezTo>
                  <a:pt x="964029" y="2215034"/>
                  <a:pt x="973443" y="2213897"/>
                  <a:pt x="981882" y="2210281"/>
                </a:cubicBezTo>
                <a:cubicBezTo>
                  <a:pt x="990320" y="2206666"/>
                  <a:pt x="997202" y="2200976"/>
                  <a:pt x="1002527" y="2193212"/>
                </a:cubicBezTo>
                <a:cubicBezTo>
                  <a:pt x="1007851" y="2185448"/>
                  <a:pt x="1011233" y="2175993"/>
                  <a:pt x="1012673" y="2164846"/>
                </a:cubicBezTo>
                <a:lnTo>
                  <a:pt x="1022777" y="2086628"/>
                </a:lnTo>
                <a:lnTo>
                  <a:pt x="1059618" y="2091387"/>
                </a:lnTo>
                <a:lnTo>
                  <a:pt x="1045671" y="2199361"/>
                </a:lnTo>
                <a:close/>
                <a:moveTo>
                  <a:pt x="2114680" y="734441"/>
                </a:moveTo>
                <a:lnTo>
                  <a:pt x="2085374" y="748665"/>
                </a:lnTo>
                <a:cubicBezTo>
                  <a:pt x="2084572" y="744396"/>
                  <a:pt x="2083347" y="739908"/>
                  <a:pt x="2081699" y="735203"/>
                </a:cubicBezTo>
                <a:cubicBezTo>
                  <a:pt x="2080050" y="730497"/>
                  <a:pt x="2078269" y="726174"/>
                  <a:pt x="2076356" y="722232"/>
                </a:cubicBezTo>
                <a:cubicBezTo>
                  <a:pt x="2071781" y="712806"/>
                  <a:pt x="2065649" y="705407"/>
                  <a:pt x="2057959" y="700034"/>
                </a:cubicBezTo>
                <a:cubicBezTo>
                  <a:pt x="2050269" y="694661"/>
                  <a:pt x="2041334" y="691851"/>
                  <a:pt x="2031156" y="691603"/>
                </a:cubicBezTo>
                <a:cubicBezTo>
                  <a:pt x="2020978" y="691354"/>
                  <a:pt x="2009976" y="694101"/>
                  <a:pt x="1998151" y="699840"/>
                </a:cubicBezTo>
                <a:lnTo>
                  <a:pt x="1932341" y="731782"/>
                </a:lnTo>
                <a:lnTo>
                  <a:pt x="1916120" y="698362"/>
                </a:lnTo>
                <a:lnTo>
                  <a:pt x="2015093" y="650325"/>
                </a:lnTo>
                <a:lnTo>
                  <a:pt x="2057380" y="619001"/>
                </a:lnTo>
                <a:lnTo>
                  <a:pt x="2073600" y="652421"/>
                </a:lnTo>
                <a:lnTo>
                  <a:pt x="2036476" y="678669"/>
                </a:lnTo>
                <a:lnTo>
                  <a:pt x="2050490" y="677693"/>
                </a:lnTo>
                <a:cubicBezTo>
                  <a:pt x="2055367" y="677760"/>
                  <a:pt x="2060090" y="678248"/>
                  <a:pt x="2064659" y="679153"/>
                </a:cubicBezTo>
                <a:cubicBezTo>
                  <a:pt x="2073796" y="680965"/>
                  <a:pt x="2082039" y="684641"/>
                  <a:pt x="2089386" y="690180"/>
                </a:cubicBezTo>
                <a:cubicBezTo>
                  <a:pt x="2096733" y="695719"/>
                  <a:pt x="2102777" y="703373"/>
                  <a:pt x="2107519" y="713142"/>
                </a:cubicBezTo>
                <a:cubicBezTo>
                  <a:pt x="2109183" y="716569"/>
                  <a:pt x="2110673" y="720187"/>
                  <a:pt x="2111991" y="723994"/>
                </a:cubicBezTo>
                <a:cubicBezTo>
                  <a:pt x="2113310" y="727801"/>
                  <a:pt x="2114206" y="731284"/>
                  <a:pt x="2114680" y="734441"/>
                </a:cubicBezTo>
                <a:close/>
                <a:moveTo>
                  <a:pt x="1218921" y="2298770"/>
                </a:moveTo>
                <a:lnTo>
                  <a:pt x="1181367" y="2302294"/>
                </a:lnTo>
                <a:lnTo>
                  <a:pt x="1161348" y="2088918"/>
                </a:lnTo>
                <a:lnTo>
                  <a:pt x="1198902" y="2085394"/>
                </a:lnTo>
                <a:close/>
                <a:moveTo>
                  <a:pt x="2185135" y="979365"/>
                </a:moveTo>
                <a:lnTo>
                  <a:pt x="2157271" y="985702"/>
                </a:lnTo>
                <a:lnTo>
                  <a:pt x="2140608" y="912420"/>
                </a:lnTo>
                <a:lnTo>
                  <a:pt x="2072342" y="927942"/>
                </a:lnTo>
                <a:cubicBezTo>
                  <a:pt x="2059153" y="930941"/>
                  <a:pt x="2050556" y="935875"/>
                  <a:pt x="2046550" y="942744"/>
                </a:cubicBezTo>
                <a:cubicBezTo>
                  <a:pt x="2042544" y="949614"/>
                  <a:pt x="2041998" y="959457"/>
                  <a:pt x="2044913" y="972275"/>
                </a:cubicBezTo>
                <a:cubicBezTo>
                  <a:pt x="2046771" y="980448"/>
                  <a:pt x="2049301" y="987492"/>
                  <a:pt x="2052502" y="993406"/>
                </a:cubicBezTo>
                <a:cubicBezTo>
                  <a:pt x="2055702" y="999321"/>
                  <a:pt x="2059629" y="1004777"/>
                  <a:pt x="2064282" y="1009775"/>
                </a:cubicBezTo>
                <a:lnTo>
                  <a:pt x="2034468" y="1016554"/>
                </a:lnTo>
                <a:cubicBezTo>
                  <a:pt x="2030955" y="1012274"/>
                  <a:pt x="2027081" y="1005975"/>
                  <a:pt x="2022845" y="997659"/>
                </a:cubicBezTo>
                <a:cubicBezTo>
                  <a:pt x="2018610" y="989342"/>
                  <a:pt x="2015437" y="980539"/>
                  <a:pt x="2013324" y="971251"/>
                </a:cubicBezTo>
                <a:cubicBezTo>
                  <a:pt x="2009818" y="955834"/>
                  <a:pt x="2009543" y="942807"/>
                  <a:pt x="2012497" y="932172"/>
                </a:cubicBezTo>
                <a:cubicBezTo>
                  <a:pt x="2015452" y="921536"/>
                  <a:pt x="2020937" y="913012"/>
                  <a:pt x="2028954" y="906598"/>
                </a:cubicBezTo>
                <a:cubicBezTo>
                  <a:pt x="2036970" y="900184"/>
                  <a:pt x="2046830" y="895647"/>
                  <a:pt x="2058533" y="892986"/>
                </a:cubicBezTo>
                <a:lnTo>
                  <a:pt x="2132372" y="876197"/>
                </a:lnTo>
                <a:lnTo>
                  <a:pt x="2124706" y="842482"/>
                </a:lnTo>
                <a:lnTo>
                  <a:pt x="2141146" y="838744"/>
                </a:lnTo>
                <a:lnTo>
                  <a:pt x="2157449" y="870495"/>
                </a:lnTo>
                <a:lnTo>
                  <a:pt x="2204895" y="875531"/>
                </a:lnTo>
                <a:lnTo>
                  <a:pt x="2209710" y="896707"/>
                </a:lnTo>
                <a:lnTo>
                  <a:pt x="2168472" y="906084"/>
                </a:lnTo>
                <a:close/>
                <a:moveTo>
                  <a:pt x="2195170" y="1137794"/>
                </a:moveTo>
                <a:lnTo>
                  <a:pt x="2032383" y="1143222"/>
                </a:lnTo>
                <a:lnTo>
                  <a:pt x="2031145" y="1106096"/>
                </a:lnTo>
                <a:lnTo>
                  <a:pt x="2193932" y="1100667"/>
                </a:lnTo>
                <a:lnTo>
                  <a:pt x="2191124" y="1119345"/>
                </a:lnTo>
                <a:close/>
                <a:moveTo>
                  <a:pt x="2251826" y="1134904"/>
                </a:moveTo>
                <a:cubicBezTo>
                  <a:pt x="2248073" y="1139509"/>
                  <a:pt x="2243054" y="1141915"/>
                  <a:pt x="2236771" y="1142125"/>
                </a:cubicBezTo>
                <a:cubicBezTo>
                  <a:pt x="2230489" y="1142334"/>
                  <a:pt x="2225320" y="1140267"/>
                  <a:pt x="2221269" y="1135923"/>
                </a:cubicBezTo>
                <a:cubicBezTo>
                  <a:pt x="2217216" y="1131579"/>
                  <a:pt x="2215069" y="1125789"/>
                  <a:pt x="2214828" y="1118554"/>
                </a:cubicBezTo>
                <a:cubicBezTo>
                  <a:pt x="2214593" y="1111510"/>
                  <a:pt x="2216351" y="1105637"/>
                  <a:pt x="2220102" y="1100938"/>
                </a:cubicBezTo>
                <a:cubicBezTo>
                  <a:pt x="2223852" y="1096238"/>
                  <a:pt x="2228869" y="1093784"/>
                  <a:pt x="2235152" y="1093574"/>
                </a:cubicBezTo>
                <a:cubicBezTo>
                  <a:pt x="2241435" y="1093365"/>
                  <a:pt x="2246604" y="1095480"/>
                  <a:pt x="2250660" y="1099919"/>
                </a:cubicBezTo>
                <a:cubicBezTo>
                  <a:pt x="2254715" y="1104358"/>
                  <a:pt x="2256861" y="1110100"/>
                  <a:pt x="2257095" y="1117145"/>
                </a:cubicBezTo>
                <a:cubicBezTo>
                  <a:pt x="2257337" y="1124380"/>
                  <a:pt x="2255580" y="1130300"/>
                  <a:pt x="2251826" y="1134904"/>
                </a:cubicBezTo>
                <a:close/>
                <a:moveTo>
                  <a:pt x="1568255" y="2210671"/>
                </a:moveTo>
                <a:lnTo>
                  <a:pt x="1534127" y="2225341"/>
                </a:lnTo>
                <a:lnTo>
                  <a:pt x="1447237" y="2023196"/>
                </a:lnTo>
                <a:lnTo>
                  <a:pt x="1481365" y="2008527"/>
                </a:lnTo>
                <a:close/>
                <a:moveTo>
                  <a:pt x="1756614" y="1992224"/>
                </a:moveTo>
                <a:cubicBezTo>
                  <a:pt x="1760150" y="1983840"/>
                  <a:pt x="1761272" y="1974983"/>
                  <a:pt x="1759979" y="1965654"/>
                </a:cubicBezTo>
                <a:cubicBezTo>
                  <a:pt x="1758686" y="1956325"/>
                  <a:pt x="1754828" y="1947282"/>
                  <a:pt x="1748404" y="1938528"/>
                </a:cubicBezTo>
                <a:cubicBezTo>
                  <a:pt x="1741980" y="1929773"/>
                  <a:pt x="1734512" y="1923380"/>
                  <a:pt x="1726000" y="1919348"/>
                </a:cubicBezTo>
                <a:cubicBezTo>
                  <a:pt x="1717489" y="1915315"/>
                  <a:pt x="1708704" y="1913727"/>
                  <a:pt x="1699646" y="1914584"/>
                </a:cubicBezTo>
                <a:cubicBezTo>
                  <a:pt x="1690588" y="1915442"/>
                  <a:pt x="1681988" y="1918858"/>
                  <a:pt x="1673848" y="1924831"/>
                </a:cubicBezTo>
                <a:cubicBezTo>
                  <a:pt x="1665554" y="1930916"/>
                  <a:pt x="1659255" y="1938433"/>
                  <a:pt x="1654951" y="1947380"/>
                </a:cubicBezTo>
                <a:cubicBezTo>
                  <a:pt x="1650648" y="1956327"/>
                  <a:pt x="1648221" y="1966141"/>
                  <a:pt x="1647670" y="1976823"/>
                </a:cubicBezTo>
                <a:cubicBezTo>
                  <a:pt x="1647121" y="1987505"/>
                  <a:pt x="1648445" y="1998407"/>
                  <a:pt x="1651643" y="2009528"/>
                </a:cubicBezTo>
                <a:cubicBezTo>
                  <a:pt x="1661292" y="2015916"/>
                  <a:pt x="1671294" y="2020450"/>
                  <a:pt x="1681649" y="2023130"/>
                </a:cubicBezTo>
                <a:cubicBezTo>
                  <a:pt x="1692004" y="2025811"/>
                  <a:pt x="1702094" y="2026440"/>
                  <a:pt x="1711920" y="2025019"/>
                </a:cubicBezTo>
                <a:cubicBezTo>
                  <a:pt x="1721746" y="2023598"/>
                  <a:pt x="1730806" y="2019844"/>
                  <a:pt x="1739100" y="2013758"/>
                </a:cubicBezTo>
                <a:cubicBezTo>
                  <a:pt x="1747241" y="2007785"/>
                  <a:pt x="1753079" y="2000607"/>
                  <a:pt x="1756614" y="1992224"/>
                </a:cubicBezTo>
                <a:close/>
                <a:moveTo>
                  <a:pt x="2157797" y="1462332"/>
                </a:moveTo>
                <a:lnTo>
                  <a:pt x="1998049" y="1430556"/>
                </a:lnTo>
                <a:lnTo>
                  <a:pt x="2005296" y="1394122"/>
                </a:lnTo>
                <a:lnTo>
                  <a:pt x="2165044" y="1425897"/>
                </a:lnTo>
                <a:lnTo>
                  <a:pt x="2158058" y="1443445"/>
                </a:lnTo>
                <a:close/>
                <a:moveTo>
                  <a:pt x="1791350" y="1998988"/>
                </a:moveTo>
                <a:cubicBezTo>
                  <a:pt x="1785747" y="2011960"/>
                  <a:pt x="1776571" y="2023123"/>
                  <a:pt x="1763823" y="2032478"/>
                </a:cubicBezTo>
                <a:cubicBezTo>
                  <a:pt x="1751690" y="2041381"/>
                  <a:pt x="1738585" y="2046625"/>
                  <a:pt x="1724508" y="2048212"/>
                </a:cubicBezTo>
                <a:cubicBezTo>
                  <a:pt x="1710432" y="2049799"/>
                  <a:pt x="1696229" y="2047992"/>
                  <a:pt x="1681901" y="2042794"/>
                </a:cubicBezTo>
                <a:lnTo>
                  <a:pt x="1677604" y="2040688"/>
                </a:lnTo>
                <a:lnTo>
                  <a:pt x="1698101" y="2075740"/>
                </a:lnTo>
                <a:lnTo>
                  <a:pt x="1667230" y="2098392"/>
                </a:lnTo>
                <a:lnTo>
                  <a:pt x="1626301" y="2028123"/>
                </a:lnTo>
                <a:lnTo>
                  <a:pt x="1571549" y="1967996"/>
                </a:lnTo>
                <a:lnTo>
                  <a:pt x="1602420" y="1945344"/>
                </a:lnTo>
                <a:lnTo>
                  <a:pt x="1629949" y="1975650"/>
                </a:lnTo>
                <a:lnTo>
                  <a:pt x="1629188" y="1970714"/>
                </a:lnTo>
                <a:cubicBezTo>
                  <a:pt x="1628395" y="1955465"/>
                  <a:pt x="1630868" y="1941364"/>
                  <a:pt x="1636604" y="1928413"/>
                </a:cubicBezTo>
                <a:cubicBezTo>
                  <a:pt x="1642341" y="1915461"/>
                  <a:pt x="1651275" y="1904534"/>
                  <a:pt x="1663409" y="1895631"/>
                </a:cubicBezTo>
                <a:cubicBezTo>
                  <a:pt x="1676157" y="1886276"/>
                  <a:pt x="1689559" y="1880873"/>
                  <a:pt x="1703614" y="1879420"/>
                </a:cubicBezTo>
                <a:cubicBezTo>
                  <a:pt x="1717670" y="1877966"/>
                  <a:pt x="1731238" y="1880357"/>
                  <a:pt x="1744319" y="1886590"/>
                </a:cubicBezTo>
                <a:cubicBezTo>
                  <a:pt x="1757398" y="1892824"/>
                  <a:pt x="1768897" y="1902698"/>
                  <a:pt x="1778815" y="1916213"/>
                </a:cubicBezTo>
                <a:cubicBezTo>
                  <a:pt x="1788844" y="1929883"/>
                  <a:pt x="1794842" y="1943853"/>
                  <a:pt x="1796807" y="1958124"/>
                </a:cubicBezTo>
                <a:cubicBezTo>
                  <a:pt x="1798773" y="1972394"/>
                  <a:pt x="1796953" y="1986016"/>
                  <a:pt x="1791350" y="1998988"/>
                </a:cubicBezTo>
                <a:close/>
                <a:moveTo>
                  <a:pt x="2221599" y="1418404"/>
                </a:moveTo>
                <a:lnTo>
                  <a:pt x="2193013" y="1412717"/>
                </a:lnTo>
                <a:cubicBezTo>
                  <a:pt x="2196706" y="1407820"/>
                  <a:pt x="2199690" y="1402586"/>
                  <a:pt x="2201963" y="1397017"/>
                </a:cubicBezTo>
                <a:cubicBezTo>
                  <a:pt x="2204236" y="1391448"/>
                  <a:pt x="2206023" y="1385394"/>
                  <a:pt x="2207324" y="1378854"/>
                </a:cubicBezTo>
                <a:cubicBezTo>
                  <a:pt x="2210037" y="1365215"/>
                  <a:pt x="2209157" y="1354503"/>
                  <a:pt x="2204684" y="1346718"/>
                </a:cubicBezTo>
                <a:cubicBezTo>
                  <a:pt x="2200212" y="1338933"/>
                  <a:pt x="2191436" y="1333740"/>
                  <a:pt x="2178357" y="1331138"/>
                </a:cubicBezTo>
                <a:lnTo>
                  <a:pt x="2171631" y="1329800"/>
                </a:lnTo>
                <a:lnTo>
                  <a:pt x="2157192" y="1402388"/>
                </a:lnTo>
                <a:lnTo>
                  <a:pt x="2129167" y="1396813"/>
                </a:lnTo>
                <a:lnTo>
                  <a:pt x="2143605" y="1324226"/>
                </a:lnTo>
                <a:lnTo>
                  <a:pt x="2023934" y="1300422"/>
                </a:lnTo>
                <a:lnTo>
                  <a:pt x="2031181" y="1263988"/>
                </a:lnTo>
                <a:lnTo>
                  <a:pt x="2150852" y="1287792"/>
                </a:lnTo>
                <a:lnTo>
                  <a:pt x="2157597" y="1253881"/>
                </a:lnTo>
                <a:lnTo>
                  <a:pt x="2185623" y="1259456"/>
                </a:lnTo>
                <a:lnTo>
                  <a:pt x="2178878" y="1293367"/>
                </a:lnTo>
                <a:lnTo>
                  <a:pt x="2182241" y="1294036"/>
                </a:lnTo>
                <a:cubicBezTo>
                  <a:pt x="2195881" y="1296748"/>
                  <a:pt x="2207327" y="1301696"/>
                  <a:pt x="2216581" y="1308879"/>
                </a:cubicBezTo>
                <a:cubicBezTo>
                  <a:pt x="2225836" y="1316060"/>
                  <a:pt x="2232290" y="1325600"/>
                  <a:pt x="2235945" y="1337495"/>
                </a:cubicBezTo>
                <a:cubicBezTo>
                  <a:pt x="2239600" y="1349390"/>
                  <a:pt x="2239774" y="1363652"/>
                  <a:pt x="2236466" y="1380281"/>
                </a:cubicBezTo>
                <a:cubicBezTo>
                  <a:pt x="2234868" y="1388315"/>
                  <a:pt x="2232802" y="1395285"/>
                  <a:pt x="2230267" y="1401190"/>
                </a:cubicBezTo>
                <a:cubicBezTo>
                  <a:pt x="2227734" y="1407096"/>
                  <a:pt x="2224844" y="1412833"/>
                  <a:pt x="2221599" y="1418404"/>
                </a:cubicBezTo>
                <a:close/>
                <a:moveTo>
                  <a:pt x="1938749" y="1857926"/>
                </a:moveTo>
                <a:lnTo>
                  <a:pt x="1924034" y="1869767"/>
                </a:lnTo>
                <a:lnTo>
                  <a:pt x="1914516" y="1886081"/>
                </a:lnTo>
                <a:lnTo>
                  <a:pt x="1791070" y="1779825"/>
                </a:lnTo>
                <a:lnTo>
                  <a:pt x="1815304" y="1751671"/>
                </a:lnTo>
                <a:close/>
                <a:moveTo>
                  <a:pt x="2066209" y="1680328"/>
                </a:moveTo>
                <a:cubicBezTo>
                  <a:pt x="2058417" y="1694739"/>
                  <a:pt x="2048836" y="1706451"/>
                  <a:pt x="2037466" y="1715463"/>
                </a:cubicBezTo>
                <a:cubicBezTo>
                  <a:pt x="2026097" y="1724475"/>
                  <a:pt x="2013891" y="1730327"/>
                  <a:pt x="2000848" y="1733021"/>
                </a:cubicBezTo>
                <a:cubicBezTo>
                  <a:pt x="1987806" y="1735714"/>
                  <a:pt x="1974883" y="1734682"/>
                  <a:pt x="1962079" y="1729925"/>
                </a:cubicBezTo>
                <a:lnTo>
                  <a:pt x="1979883" y="1696997"/>
                </a:lnTo>
                <a:cubicBezTo>
                  <a:pt x="1991876" y="1700450"/>
                  <a:pt x="2003291" y="1699366"/>
                  <a:pt x="2014125" y="1693747"/>
                </a:cubicBezTo>
                <a:cubicBezTo>
                  <a:pt x="2024960" y="1688127"/>
                  <a:pt x="2033775" y="1679033"/>
                  <a:pt x="2040570" y="1666465"/>
                </a:cubicBezTo>
                <a:cubicBezTo>
                  <a:pt x="2046007" y="1656411"/>
                  <a:pt x="2048795" y="1646549"/>
                  <a:pt x="2048935" y="1636878"/>
                </a:cubicBezTo>
                <a:cubicBezTo>
                  <a:pt x="2049073" y="1627209"/>
                  <a:pt x="2046608" y="1618350"/>
                  <a:pt x="2041539" y="1610304"/>
                </a:cubicBezTo>
                <a:cubicBezTo>
                  <a:pt x="2036469" y="1602257"/>
                  <a:pt x="2028823" y="1595470"/>
                  <a:pt x="2018602" y="1589942"/>
                </a:cubicBezTo>
                <a:cubicBezTo>
                  <a:pt x="2008547" y="1584506"/>
                  <a:pt x="1998724" y="1581847"/>
                  <a:pt x="1989130" y="1581966"/>
                </a:cubicBezTo>
                <a:cubicBezTo>
                  <a:pt x="1979537" y="1582084"/>
                  <a:pt x="1970733" y="1584850"/>
                  <a:pt x="1962718" y="1590262"/>
                </a:cubicBezTo>
                <a:cubicBezTo>
                  <a:pt x="1954702" y="1595673"/>
                  <a:pt x="1947977" y="1603406"/>
                  <a:pt x="1942540" y="1613461"/>
                </a:cubicBezTo>
                <a:cubicBezTo>
                  <a:pt x="1935654" y="1626196"/>
                  <a:pt x="1932910" y="1638681"/>
                  <a:pt x="1934308" y="1650915"/>
                </a:cubicBezTo>
                <a:cubicBezTo>
                  <a:pt x="1935707" y="1663148"/>
                  <a:pt x="1940927" y="1673118"/>
                  <a:pt x="1949971" y="1680823"/>
                </a:cubicBezTo>
                <a:lnTo>
                  <a:pt x="1932167" y="1713752"/>
                </a:lnTo>
                <a:cubicBezTo>
                  <a:pt x="1921344" y="1705733"/>
                  <a:pt x="1913487" y="1695530"/>
                  <a:pt x="1908600" y="1683142"/>
                </a:cubicBezTo>
                <a:cubicBezTo>
                  <a:pt x="1903711" y="1670754"/>
                  <a:pt x="1901925" y="1657336"/>
                  <a:pt x="1903241" y="1642887"/>
                </a:cubicBezTo>
                <a:cubicBezTo>
                  <a:pt x="1904555" y="1628439"/>
                  <a:pt x="1909109" y="1614009"/>
                  <a:pt x="1916902" y="1599598"/>
                </a:cubicBezTo>
                <a:cubicBezTo>
                  <a:pt x="1925781" y="1583175"/>
                  <a:pt x="1936738" y="1570421"/>
                  <a:pt x="1949772" y="1561335"/>
                </a:cubicBezTo>
                <a:cubicBezTo>
                  <a:pt x="1962807" y="1552248"/>
                  <a:pt x="1976840" y="1547221"/>
                  <a:pt x="1991872" y="1546254"/>
                </a:cubicBezTo>
                <a:cubicBezTo>
                  <a:pt x="2006905" y="1545287"/>
                  <a:pt x="2021795" y="1548789"/>
                  <a:pt x="2036541" y="1556763"/>
                </a:cubicBezTo>
                <a:cubicBezTo>
                  <a:pt x="2051288" y="1564736"/>
                  <a:pt x="2062372" y="1575277"/>
                  <a:pt x="2069794" y="1588386"/>
                </a:cubicBezTo>
                <a:cubicBezTo>
                  <a:pt x="2077216" y="1601495"/>
                  <a:pt x="2080694" y="1615990"/>
                  <a:pt x="2080227" y="1631872"/>
                </a:cubicBezTo>
                <a:cubicBezTo>
                  <a:pt x="2079761" y="1647754"/>
                  <a:pt x="2075088" y="1663906"/>
                  <a:pt x="2066209" y="1680328"/>
                </a:cubicBezTo>
                <a:close/>
                <a:moveTo>
                  <a:pt x="2213623" y="1472416"/>
                </a:moveTo>
                <a:cubicBezTo>
                  <a:pt x="2208920" y="1476045"/>
                  <a:pt x="2203485" y="1477246"/>
                  <a:pt x="2197319" y="1476020"/>
                </a:cubicBezTo>
                <a:cubicBezTo>
                  <a:pt x="2191154" y="1474793"/>
                  <a:pt x="2186593" y="1471604"/>
                  <a:pt x="2183636" y="1466451"/>
                </a:cubicBezTo>
                <a:cubicBezTo>
                  <a:pt x="2180679" y="1461299"/>
                  <a:pt x="2179907" y="1455172"/>
                  <a:pt x="2181319" y="1448072"/>
                </a:cubicBezTo>
                <a:cubicBezTo>
                  <a:pt x="2182694" y="1441160"/>
                  <a:pt x="2185743" y="1435842"/>
                  <a:pt x="2190465" y="1432120"/>
                </a:cubicBezTo>
                <a:cubicBezTo>
                  <a:pt x="2195187" y="1428397"/>
                  <a:pt x="2200631" y="1427150"/>
                  <a:pt x="2206797" y="1428376"/>
                </a:cubicBezTo>
                <a:cubicBezTo>
                  <a:pt x="2212962" y="1429602"/>
                  <a:pt x="2217514" y="1432839"/>
                  <a:pt x="2220453" y="1438084"/>
                </a:cubicBezTo>
                <a:cubicBezTo>
                  <a:pt x="2223391" y="1443331"/>
                  <a:pt x="2224172" y="1449410"/>
                  <a:pt x="2222798" y="1456323"/>
                </a:cubicBezTo>
                <a:cubicBezTo>
                  <a:pt x="2221385" y="1463423"/>
                  <a:pt x="2218327" y="1468788"/>
                  <a:pt x="2213623" y="1472416"/>
                </a:cubicBezTo>
                <a:close/>
                <a:moveTo>
                  <a:pt x="1974062" y="1912828"/>
                </a:moveTo>
                <a:cubicBezTo>
                  <a:pt x="1969340" y="1918314"/>
                  <a:pt x="1964038" y="1921481"/>
                  <a:pt x="1958158" y="1922325"/>
                </a:cubicBezTo>
                <a:cubicBezTo>
                  <a:pt x="1952278" y="1923171"/>
                  <a:pt x="1946955" y="1921543"/>
                  <a:pt x="1942190" y="1917442"/>
                </a:cubicBezTo>
                <a:cubicBezTo>
                  <a:pt x="1937426" y="1913341"/>
                  <a:pt x="1935024" y="1908320"/>
                  <a:pt x="1934985" y="1902379"/>
                </a:cubicBezTo>
                <a:cubicBezTo>
                  <a:pt x="1934946" y="1896439"/>
                  <a:pt x="1937287" y="1890726"/>
                  <a:pt x="1942009" y="1885239"/>
                </a:cubicBezTo>
                <a:cubicBezTo>
                  <a:pt x="1946607" y="1879897"/>
                  <a:pt x="1951878" y="1876767"/>
                  <a:pt x="1957820" y="1875849"/>
                </a:cubicBezTo>
                <a:cubicBezTo>
                  <a:pt x="1963763" y="1874932"/>
                  <a:pt x="1969116" y="1876524"/>
                  <a:pt x="1973881" y="1880625"/>
                </a:cubicBezTo>
                <a:cubicBezTo>
                  <a:pt x="1978645" y="1884726"/>
                  <a:pt x="1981016" y="1889783"/>
                  <a:pt x="1980993" y="1895796"/>
                </a:cubicBezTo>
                <a:cubicBezTo>
                  <a:pt x="1980971" y="1901808"/>
                  <a:pt x="1978660" y="1907485"/>
                  <a:pt x="1974062" y="19128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50"/>
              <a:buFont typeface="Arial"/>
              <a:buNone/>
            </a:pPr>
            <a:endParaRPr sz="2250" b="0" i="0" u="none" strike="noStrike" cap="none">
              <a:solidFill>
                <a:schemeClr val="lt2"/>
              </a:solidFill>
              <a:latin typeface="Unbounded"/>
              <a:ea typeface="Unbounded"/>
              <a:cs typeface="Unbounded"/>
              <a:sym typeface="Unbounded"/>
            </a:endParaRPr>
          </a:p>
        </p:txBody>
      </p:sp>
      <p:pic>
        <p:nvPicPr>
          <p:cNvPr id="1128" name="Google Shape;1128;p58" descr="A robot with a peace sign&#10;&#10;Description automatically generated">
            <a:extLst>
              <a:ext uri="{FF2B5EF4-FFF2-40B4-BE49-F238E27FC236}">
                <a16:creationId xmlns:a16="http://schemas.microsoft.com/office/drawing/2014/main" id="{6E963B9C-A4C6-19D5-B454-C281B01F56FF}"/>
              </a:ext>
            </a:extLst>
          </p:cNvPr>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1129" name="Google Shape;1129;p58">
            <a:extLst>
              <a:ext uri="{FF2B5EF4-FFF2-40B4-BE49-F238E27FC236}">
                <a16:creationId xmlns:a16="http://schemas.microsoft.com/office/drawing/2014/main" id="{BBBE5FF0-9839-E07F-CDF5-8E422C69C342}"/>
              </a:ext>
            </a:extLst>
          </p:cNvPr>
          <p:cNvSpPr/>
          <p:nvPr/>
        </p:nvSpPr>
        <p:spPr>
          <a:xfrm>
            <a:off x="78263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130" name="Google Shape;1130;p58">
            <a:extLst>
              <a:ext uri="{FF2B5EF4-FFF2-40B4-BE49-F238E27FC236}">
                <a16:creationId xmlns:a16="http://schemas.microsoft.com/office/drawing/2014/main" id="{F57771FC-DEB7-11A3-248D-653BB9DECA80}"/>
              </a:ext>
            </a:extLst>
          </p:cNvPr>
          <p:cNvSpPr/>
          <p:nvPr/>
        </p:nvSpPr>
        <p:spPr>
          <a:xfrm>
            <a:off x="8286750"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44488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p:nvPr/>
        </p:nvSpPr>
        <p:spPr>
          <a:xfrm rot="-5400000">
            <a:off x="7126706" y="1095786"/>
            <a:ext cx="4838124" cy="5292467"/>
          </a:xfrm>
          <a:prstGeom prst="round2SameRect">
            <a:avLst>
              <a:gd name="adj1" fmla="val 2579"/>
              <a:gd name="adj2" fmla="val 0"/>
            </a:avLst>
          </a:prstGeom>
          <a:solidFill>
            <a:schemeClr val="accent1"/>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15" name="Google Shape;115;p21"/>
          <p:cNvCxnSpPr/>
          <p:nvPr/>
        </p:nvCxnSpPr>
        <p:spPr>
          <a:xfrm rot="10800000">
            <a:off x="6899533" y="1654599"/>
            <a:ext cx="6086475" cy="0"/>
          </a:xfrm>
          <a:prstGeom prst="straightConnector1">
            <a:avLst/>
          </a:prstGeom>
          <a:noFill/>
          <a:ln w="9525" cap="flat" cmpd="sng">
            <a:solidFill>
              <a:schemeClr val="lt2"/>
            </a:solidFill>
            <a:prstDash val="solid"/>
            <a:round/>
            <a:headEnd type="none" w="sm" len="sm"/>
            <a:tailEnd type="none" w="sm" len="sm"/>
          </a:ln>
        </p:spPr>
      </p:cxnSp>
      <p:grpSp>
        <p:nvGrpSpPr>
          <p:cNvPr id="116" name="Google Shape;116;p21"/>
          <p:cNvGrpSpPr/>
          <p:nvPr/>
        </p:nvGrpSpPr>
        <p:grpSpPr>
          <a:xfrm>
            <a:off x="7027959" y="1432523"/>
            <a:ext cx="570493" cy="115619"/>
            <a:chOff x="6287461" y="852418"/>
            <a:chExt cx="744455" cy="150875"/>
          </a:xfrm>
        </p:grpSpPr>
        <p:sp>
          <p:nvSpPr>
            <p:cNvPr id="117" name="Google Shape;117;p21"/>
            <p:cNvSpPr/>
            <p:nvPr/>
          </p:nvSpPr>
          <p:spPr>
            <a:xfrm>
              <a:off x="628746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 name="Google Shape;118;p21"/>
            <p:cNvSpPr/>
            <p:nvPr/>
          </p:nvSpPr>
          <p:spPr>
            <a:xfrm>
              <a:off x="6586394"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 name="Google Shape;119;p21"/>
            <p:cNvSpPr/>
            <p:nvPr/>
          </p:nvSpPr>
          <p:spPr>
            <a:xfrm>
              <a:off x="6881041" y="852418"/>
              <a:ext cx="150875" cy="150875"/>
            </a:xfrm>
            <a:prstGeom prst="ellipse">
              <a:avLst/>
            </a:prstGeom>
            <a:no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0" name="Google Shape;120;p21"/>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Περιεχόμενα</a:t>
            </a:r>
            <a:endParaRPr sz="3200" b="1" i="0" u="none" strike="noStrike" cap="none">
              <a:solidFill>
                <a:schemeClr val="accent6"/>
              </a:solidFill>
              <a:latin typeface="Roboto"/>
              <a:ea typeface="Roboto"/>
              <a:cs typeface="Roboto"/>
              <a:sym typeface="Roboto"/>
            </a:endParaRPr>
          </a:p>
        </p:txBody>
      </p:sp>
      <p:pic>
        <p:nvPicPr>
          <p:cNvPr id="121" name="Google Shape;121;p21"/>
          <p:cNvPicPr preferRelativeResize="0">
            <a:picLocks noGrp="1"/>
          </p:cNvPicPr>
          <p:nvPr>
            <p:ph type="pic" idx="3"/>
          </p:nvPr>
        </p:nvPicPr>
        <p:blipFill rotWithShape="1">
          <a:blip r:embed="rId3">
            <a:alphaModFix/>
          </a:blip>
          <a:srcRect t="7965" b="7965"/>
          <a:stretch/>
        </p:blipFill>
        <p:spPr>
          <a:xfrm>
            <a:off x="6899535" y="1702342"/>
            <a:ext cx="5292465" cy="4458357"/>
          </a:xfrm>
          <a:prstGeom prst="rect">
            <a:avLst/>
          </a:prstGeom>
          <a:noFill/>
          <a:ln>
            <a:noFill/>
          </a:ln>
        </p:spPr>
      </p:pic>
      <p:sp>
        <p:nvSpPr>
          <p:cNvPr id="122" name="Google Shape;122;p21"/>
          <p:cNvSpPr/>
          <p:nvPr/>
        </p:nvSpPr>
        <p:spPr>
          <a:xfrm rot="5400000" flipH="1">
            <a:off x="558915" y="1652826"/>
            <a:ext cx="531958" cy="535503"/>
          </a:xfrm>
          <a:prstGeom prst="roundRect">
            <a:avLst>
              <a:gd name="adj" fmla="val 15308"/>
            </a:avLst>
          </a:prstGeom>
          <a:solidFill>
            <a:schemeClr val="accen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3" name="Google Shape;123;p21"/>
          <p:cNvPicPr preferRelativeResize="0"/>
          <p:nvPr/>
        </p:nvPicPr>
        <p:blipFill rotWithShape="1">
          <a:blip r:embed="rId4">
            <a:alphaModFix/>
          </a:blip>
          <a:srcRect/>
          <a:stretch/>
        </p:blipFill>
        <p:spPr>
          <a:xfrm>
            <a:off x="734894" y="1828811"/>
            <a:ext cx="180000" cy="180000"/>
          </a:xfrm>
          <a:prstGeom prst="rect">
            <a:avLst/>
          </a:prstGeom>
          <a:noFill/>
          <a:ln>
            <a:noFill/>
          </a:ln>
        </p:spPr>
      </p:pic>
      <p:sp>
        <p:nvSpPr>
          <p:cNvPr id="124" name="Google Shape;124;p21"/>
          <p:cNvSpPr/>
          <p:nvPr/>
        </p:nvSpPr>
        <p:spPr>
          <a:xfrm rot="5400000" flipH="1">
            <a:off x="569028" y="2551141"/>
            <a:ext cx="531958" cy="535503"/>
          </a:xfrm>
          <a:prstGeom prst="roundRect">
            <a:avLst>
              <a:gd name="adj" fmla="val 15308"/>
            </a:avLst>
          </a:prstGeom>
          <a:solidFill>
            <a:schemeClr val="accen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5" name="Google Shape;125;p21"/>
          <p:cNvPicPr preferRelativeResize="0"/>
          <p:nvPr/>
        </p:nvPicPr>
        <p:blipFill rotWithShape="1">
          <a:blip r:embed="rId5">
            <a:alphaModFix/>
          </a:blip>
          <a:srcRect/>
          <a:stretch/>
        </p:blipFill>
        <p:spPr>
          <a:xfrm>
            <a:off x="744519" y="2728404"/>
            <a:ext cx="180976" cy="180976"/>
          </a:xfrm>
          <a:prstGeom prst="rect">
            <a:avLst/>
          </a:prstGeom>
          <a:noFill/>
          <a:ln>
            <a:noFill/>
          </a:ln>
        </p:spPr>
      </p:pic>
      <p:sp>
        <p:nvSpPr>
          <p:cNvPr id="126" name="Google Shape;126;p21"/>
          <p:cNvSpPr/>
          <p:nvPr/>
        </p:nvSpPr>
        <p:spPr>
          <a:xfrm rot="5400000" flipH="1">
            <a:off x="578481" y="3449458"/>
            <a:ext cx="531958" cy="535503"/>
          </a:xfrm>
          <a:prstGeom prst="roundRect">
            <a:avLst>
              <a:gd name="adj" fmla="val 15308"/>
            </a:avLst>
          </a:prstGeom>
          <a:solidFill>
            <a:schemeClr val="accen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7" name="Google Shape;127;p21"/>
          <p:cNvPicPr preferRelativeResize="0"/>
          <p:nvPr/>
        </p:nvPicPr>
        <p:blipFill rotWithShape="1">
          <a:blip r:embed="rId4">
            <a:alphaModFix/>
          </a:blip>
          <a:srcRect/>
          <a:stretch/>
        </p:blipFill>
        <p:spPr>
          <a:xfrm>
            <a:off x="754460" y="3625443"/>
            <a:ext cx="180000" cy="180000"/>
          </a:xfrm>
          <a:prstGeom prst="rect">
            <a:avLst/>
          </a:prstGeom>
          <a:noFill/>
          <a:ln>
            <a:noFill/>
          </a:ln>
        </p:spPr>
      </p:pic>
      <p:sp>
        <p:nvSpPr>
          <p:cNvPr id="128" name="Google Shape;128;p21"/>
          <p:cNvSpPr txBox="1"/>
          <p:nvPr/>
        </p:nvSpPr>
        <p:spPr>
          <a:xfrm>
            <a:off x="1264119" y="1686041"/>
            <a:ext cx="52924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Roboto"/>
                <a:ea typeface="Roboto"/>
                <a:cs typeface="Roboto"/>
                <a:sym typeface="Roboto"/>
              </a:rPr>
              <a:t>1. Τι μπορεί να κάνει η ΤΝ για εμένα; </a:t>
            </a:r>
            <a:endParaRPr/>
          </a:p>
        </p:txBody>
      </p:sp>
      <p:sp>
        <p:nvSpPr>
          <p:cNvPr id="129" name="Google Shape;129;p21"/>
          <p:cNvSpPr txBox="1"/>
          <p:nvPr/>
        </p:nvSpPr>
        <p:spPr>
          <a:xfrm>
            <a:off x="1264119" y="2603979"/>
            <a:ext cx="66160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Roboto"/>
                <a:ea typeface="Roboto"/>
                <a:cs typeface="Roboto"/>
                <a:sym typeface="Roboto"/>
              </a:rPr>
              <a:t>2. Προτροπές για εκπαιδευτικούς</a:t>
            </a:r>
            <a:endParaRPr/>
          </a:p>
        </p:txBody>
      </p:sp>
      <p:sp>
        <p:nvSpPr>
          <p:cNvPr id="130" name="Google Shape;130;p21"/>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131" name="Google Shape;131;p21"/>
          <p:cNvSpPr txBox="1"/>
          <p:nvPr/>
        </p:nvSpPr>
        <p:spPr>
          <a:xfrm>
            <a:off x="1264119" y="3515408"/>
            <a:ext cx="6616056" cy="400069"/>
          </a:xfrm>
          <a:prstGeom prst="rect">
            <a:avLst/>
          </a:prstGeom>
          <a:noFill/>
          <a:ln>
            <a:noFill/>
          </a:ln>
        </p:spPr>
        <p:txBody>
          <a:bodyPr spcFirstLastPara="1" wrap="square" lIns="91425" tIns="45700" rIns="91425" bIns="45700" anchor="t" anchorCtr="0">
            <a:spAutoFit/>
          </a:bodyPr>
          <a:lstStyle/>
          <a:p>
            <a:pPr lvl="0"/>
            <a:r>
              <a:rPr lang="en-US" sz="2000" b="0" i="0" u="none" strike="noStrike" cap="none" dirty="0">
                <a:solidFill>
                  <a:schemeClr val="dk1"/>
                </a:solidFill>
                <a:latin typeface="Roboto"/>
                <a:ea typeface="Roboto"/>
                <a:cs typeface="Roboto"/>
                <a:sym typeface="Roboto"/>
              </a:rPr>
              <a:t>3. </a:t>
            </a:r>
            <a:r>
              <a:rPr lang="en-US" sz="2000" dirty="0" err="1">
                <a:solidFill>
                  <a:schemeClr val="dk1"/>
                </a:solidFill>
                <a:latin typeface="Roboto"/>
                <a:ea typeface="Roboto"/>
                <a:cs typeface="Roboto"/>
                <a:sym typeface="Roboto"/>
              </a:rPr>
              <a:t>Εργ</a:t>
            </a:r>
            <a:r>
              <a:rPr lang="en-US" sz="2000" dirty="0">
                <a:solidFill>
                  <a:schemeClr val="dk1"/>
                </a:solidFill>
                <a:latin typeface="Roboto"/>
                <a:ea typeface="Roboto"/>
                <a:cs typeface="Roboto"/>
                <a:sym typeface="Roboto"/>
              </a:rPr>
              <a:t>αλεία ΤΝ για εκπαιδευτικούς</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 name="Google Shape;144;p6"/>
          <p:cNvSpPr/>
          <p:nvPr/>
        </p:nvSpPr>
        <p:spPr>
          <a:xfrm rot="5400000" flipH="1">
            <a:off x="8309665" y="828978"/>
            <a:ext cx="3063519" cy="4701151"/>
          </a:xfrm>
          <a:prstGeom prst="roundRect">
            <a:avLst>
              <a:gd name="adj" fmla="val 3402"/>
            </a:avLst>
          </a:prstGeom>
          <a:solidFill>
            <a:schemeClr val="lt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45" name="Google Shape;145;p6"/>
          <p:cNvGrpSpPr/>
          <p:nvPr/>
        </p:nvGrpSpPr>
        <p:grpSpPr>
          <a:xfrm>
            <a:off x="7490850" y="1730024"/>
            <a:ext cx="4701150" cy="171530"/>
            <a:chOff x="2" y="794989"/>
            <a:chExt cx="6095998" cy="222423"/>
          </a:xfrm>
        </p:grpSpPr>
        <p:cxnSp>
          <p:nvCxnSpPr>
            <p:cNvPr id="146" name="Google Shape;146;p6"/>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147" name="Google Shape;147;p6"/>
            <p:cNvGrpSpPr/>
            <p:nvPr/>
          </p:nvGrpSpPr>
          <p:grpSpPr>
            <a:xfrm flipH="1">
              <a:off x="5395987" y="794989"/>
              <a:ext cx="571386" cy="115800"/>
              <a:chOff x="6287461" y="852418"/>
              <a:chExt cx="744455" cy="150875"/>
            </a:xfrm>
          </p:grpSpPr>
          <p:sp>
            <p:nvSpPr>
              <p:cNvPr id="148" name="Google Shape;148;p6"/>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9;p6"/>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50;p6"/>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151" name="Google Shape;151;p6"/>
          <p:cNvSpPr/>
          <p:nvPr/>
        </p:nvSpPr>
        <p:spPr>
          <a:xfrm rot="5400000" flipH="1">
            <a:off x="818817" y="828978"/>
            <a:ext cx="3063519" cy="4701151"/>
          </a:xfrm>
          <a:prstGeom prst="roundRect">
            <a:avLst>
              <a:gd name="adj" fmla="val 3402"/>
            </a:avLst>
          </a:prstGeom>
          <a:solidFill>
            <a:schemeClr val="lt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52" name="Google Shape;152;p6"/>
          <p:cNvGrpSpPr/>
          <p:nvPr/>
        </p:nvGrpSpPr>
        <p:grpSpPr>
          <a:xfrm>
            <a:off x="2" y="1730024"/>
            <a:ext cx="4701150" cy="171530"/>
            <a:chOff x="2" y="794989"/>
            <a:chExt cx="6095998" cy="222423"/>
          </a:xfrm>
        </p:grpSpPr>
        <p:cxnSp>
          <p:nvCxnSpPr>
            <p:cNvPr id="153" name="Google Shape;153;p6"/>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154" name="Google Shape;154;p6"/>
            <p:cNvGrpSpPr/>
            <p:nvPr/>
          </p:nvGrpSpPr>
          <p:grpSpPr>
            <a:xfrm flipH="1">
              <a:off x="5395987" y="794989"/>
              <a:ext cx="571386" cy="115800"/>
              <a:chOff x="6287461" y="852418"/>
              <a:chExt cx="744455" cy="150875"/>
            </a:xfrm>
          </p:grpSpPr>
          <p:sp>
            <p:nvSpPr>
              <p:cNvPr id="155" name="Google Shape;155;p6"/>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6" name="Google Shape;156;p6"/>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6"/>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sp>
        <p:nvSpPr>
          <p:cNvPr id="158" name="Google Shape;158;p6"/>
          <p:cNvSpPr txBox="1"/>
          <p:nvPr/>
        </p:nvSpPr>
        <p:spPr>
          <a:xfrm>
            <a:off x="1881691" y="504876"/>
            <a:ext cx="842861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Εισαγωγή</a:t>
            </a:r>
            <a:endParaRPr/>
          </a:p>
        </p:txBody>
      </p:sp>
      <p:sp>
        <p:nvSpPr>
          <p:cNvPr id="159" name="Google Shape;159;p6"/>
          <p:cNvSpPr txBox="1"/>
          <p:nvPr/>
        </p:nvSpPr>
        <p:spPr>
          <a:xfrm>
            <a:off x="176518" y="6337300"/>
            <a:ext cx="95408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pic>
        <p:nvPicPr>
          <p:cNvPr id="160" name="Google Shape;160;p6"/>
          <p:cNvPicPr preferRelativeResize="0">
            <a:picLocks noGrp="1"/>
          </p:cNvPicPr>
          <p:nvPr>
            <p:ph type="pic" idx="2"/>
          </p:nvPr>
        </p:nvPicPr>
        <p:blipFill rotWithShape="1">
          <a:blip r:embed="rId3">
            <a:alphaModFix/>
          </a:blip>
          <a:srcRect t="6443" b="6443"/>
          <a:stretch/>
        </p:blipFill>
        <p:spPr>
          <a:xfrm flipH="1">
            <a:off x="128442" y="2016228"/>
            <a:ext cx="4444268" cy="2581750"/>
          </a:xfrm>
          <a:prstGeom prst="rect">
            <a:avLst/>
          </a:prstGeom>
          <a:noFill/>
          <a:ln>
            <a:noFill/>
          </a:ln>
        </p:spPr>
      </p:pic>
      <p:pic>
        <p:nvPicPr>
          <p:cNvPr id="161" name="Google Shape;161;p6" descr="A blue circle with icons and circles in the middle&#10;&#10;Description automatically generated with medium confidence"/>
          <p:cNvPicPr preferRelativeResize="0">
            <a:picLocks noGrp="1"/>
          </p:cNvPicPr>
          <p:nvPr>
            <p:ph type="pic" idx="3"/>
          </p:nvPr>
        </p:nvPicPr>
        <p:blipFill rotWithShape="1">
          <a:blip r:embed="rId4">
            <a:alphaModFix/>
          </a:blip>
          <a:srcRect t="6427" b="6427"/>
          <a:stretch/>
        </p:blipFill>
        <p:spPr>
          <a:xfrm>
            <a:off x="7619290" y="2016228"/>
            <a:ext cx="4444268" cy="2581750"/>
          </a:xfrm>
          <a:prstGeom prst="rect">
            <a:avLst/>
          </a:prstGeom>
          <a:noFill/>
          <a:ln>
            <a:noFill/>
          </a:ln>
        </p:spPr>
      </p:pic>
      <p:sp>
        <p:nvSpPr>
          <p:cNvPr id="162" name="Google Shape;162;p6"/>
          <p:cNvSpPr/>
          <p:nvPr/>
        </p:nvSpPr>
        <p:spPr>
          <a:xfrm rot="5400000" flipH="1">
            <a:off x="3806776" y="550951"/>
            <a:ext cx="4578448" cy="7025897"/>
          </a:xfrm>
          <a:prstGeom prst="roundRect">
            <a:avLst>
              <a:gd name="adj" fmla="val 3402"/>
            </a:avLst>
          </a:prstGeom>
          <a:solidFill>
            <a:schemeClr val="lt2"/>
          </a:solidFill>
          <a:ln w="127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63" name="Google Shape;163;p6"/>
          <p:cNvGrpSpPr/>
          <p:nvPr/>
        </p:nvGrpSpPr>
        <p:grpSpPr>
          <a:xfrm>
            <a:off x="2583053" y="1897569"/>
            <a:ext cx="7025896" cy="256352"/>
            <a:chOff x="2" y="794989"/>
            <a:chExt cx="6095998" cy="222423"/>
          </a:xfrm>
        </p:grpSpPr>
        <p:cxnSp>
          <p:nvCxnSpPr>
            <p:cNvPr id="164" name="Google Shape;164;p6"/>
            <p:cNvCxnSpPr/>
            <p:nvPr/>
          </p:nvCxnSpPr>
          <p:spPr>
            <a:xfrm>
              <a:off x="2" y="1017412"/>
              <a:ext cx="6095998" cy="0"/>
            </a:xfrm>
            <a:prstGeom prst="straightConnector1">
              <a:avLst/>
            </a:prstGeom>
            <a:noFill/>
            <a:ln w="9525" cap="flat" cmpd="sng">
              <a:solidFill>
                <a:schemeClr val="dk2"/>
              </a:solidFill>
              <a:prstDash val="solid"/>
              <a:round/>
              <a:headEnd type="none" w="sm" len="sm"/>
              <a:tailEnd type="none" w="sm" len="sm"/>
            </a:ln>
          </p:spPr>
        </p:cxnSp>
        <p:grpSp>
          <p:nvGrpSpPr>
            <p:cNvPr id="165" name="Google Shape;165;p6"/>
            <p:cNvGrpSpPr/>
            <p:nvPr/>
          </p:nvGrpSpPr>
          <p:grpSpPr>
            <a:xfrm flipH="1">
              <a:off x="5395987" y="794989"/>
              <a:ext cx="571386" cy="115800"/>
              <a:chOff x="6287461" y="852418"/>
              <a:chExt cx="744455" cy="150875"/>
            </a:xfrm>
          </p:grpSpPr>
          <p:sp>
            <p:nvSpPr>
              <p:cNvPr id="166" name="Google Shape;166;p6"/>
              <p:cNvSpPr/>
              <p:nvPr/>
            </p:nvSpPr>
            <p:spPr>
              <a:xfrm>
                <a:off x="628746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7" name="Google Shape;167;p6"/>
              <p:cNvSpPr/>
              <p:nvPr/>
            </p:nvSpPr>
            <p:spPr>
              <a:xfrm>
                <a:off x="6586394"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8" name="Google Shape;168;p6"/>
              <p:cNvSpPr/>
              <p:nvPr/>
            </p:nvSpPr>
            <p:spPr>
              <a:xfrm>
                <a:off x="6881041" y="852418"/>
                <a:ext cx="150875" cy="150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nvGrpSpPr>
          <p:cNvPr id="169" name="Google Shape;169;p6"/>
          <p:cNvGrpSpPr/>
          <p:nvPr/>
        </p:nvGrpSpPr>
        <p:grpSpPr>
          <a:xfrm>
            <a:off x="2731299" y="5063394"/>
            <a:ext cx="6729402" cy="1087866"/>
            <a:chOff x="5548627" y="3963720"/>
            <a:chExt cx="6729402" cy="1087866"/>
          </a:xfrm>
        </p:grpSpPr>
        <p:sp>
          <p:nvSpPr>
            <p:cNvPr id="170" name="Google Shape;170;p6"/>
            <p:cNvSpPr txBox="1"/>
            <p:nvPr/>
          </p:nvSpPr>
          <p:spPr>
            <a:xfrm>
              <a:off x="6073710" y="3963720"/>
              <a:ext cx="56792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Roboto"/>
                  <a:ea typeface="Roboto"/>
                  <a:cs typeface="Roboto"/>
                  <a:sym typeface="Roboto"/>
                </a:rPr>
                <a:t>Μέρος 1ο</a:t>
              </a:r>
              <a:endParaRPr sz="1600" b="1" i="0" u="none" strike="noStrike" cap="none">
                <a:solidFill>
                  <a:schemeClr val="dk1"/>
                </a:solidFill>
                <a:latin typeface="Roboto"/>
                <a:ea typeface="Roboto"/>
                <a:cs typeface="Roboto"/>
                <a:sym typeface="Roboto"/>
              </a:endParaRPr>
            </a:p>
          </p:txBody>
        </p:sp>
        <p:sp>
          <p:nvSpPr>
            <p:cNvPr id="171" name="Google Shape;171;p6"/>
            <p:cNvSpPr txBox="1"/>
            <p:nvPr/>
          </p:nvSpPr>
          <p:spPr>
            <a:xfrm>
              <a:off x="5548627" y="4261626"/>
              <a:ext cx="6729402" cy="7899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a:solidFill>
                    <a:schemeClr val="dk1"/>
                  </a:solidFill>
                  <a:latin typeface="Roboto"/>
                  <a:ea typeface="Roboto"/>
                  <a:cs typeface="Roboto"/>
                  <a:sym typeface="Roboto"/>
                </a:rPr>
                <a:t>Τι είδους περιεχόμενο μπορώ να δημιουργήσω με τα εργαλεία Τεχνητής Νοημοσύνης; Τι είναι τα Chatbots, LLMs, Generative AI, κ.λπ.;</a:t>
              </a:r>
              <a:endParaRPr sz="1600" b="0" i="0" u="none" strike="noStrike" cap="none">
                <a:solidFill>
                  <a:schemeClr val="dk1"/>
                </a:solidFill>
                <a:latin typeface="Roboto"/>
                <a:ea typeface="Roboto"/>
                <a:cs typeface="Roboto"/>
                <a:sym typeface="Roboto"/>
              </a:endParaRPr>
            </a:p>
          </p:txBody>
        </p:sp>
      </p:grpSp>
      <p:pic>
        <p:nvPicPr>
          <p:cNvPr id="172" name="Google Shape;172;p6" descr="A book with glowing lights on it&#10;&#10;Description automatically generated"/>
          <p:cNvPicPr preferRelativeResize="0">
            <a:picLocks noGrp="1"/>
          </p:cNvPicPr>
          <p:nvPr>
            <p:ph type="pic" idx="4"/>
          </p:nvPr>
        </p:nvPicPr>
        <p:blipFill rotWithShape="1">
          <a:blip r:embed="rId5">
            <a:alphaModFix/>
          </a:blip>
          <a:srcRect t="14374" b="14374"/>
          <a:stretch/>
        </p:blipFill>
        <p:spPr>
          <a:xfrm>
            <a:off x="2731299" y="2276811"/>
            <a:ext cx="6729402" cy="26868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2"/>
          <p:cNvPicPr preferRelativeResize="0">
            <a:picLocks noGrp="1"/>
          </p:cNvPicPr>
          <p:nvPr>
            <p:ph type="pic" idx="2"/>
          </p:nvPr>
        </p:nvPicPr>
        <p:blipFill rotWithShape="1">
          <a:blip r:embed="rId3">
            <a:alphaModFix/>
          </a:blip>
          <a:srcRect l="23545" r="23545"/>
          <a:stretch/>
        </p:blipFill>
        <p:spPr>
          <a:xfrm>
            <a:off x="6894513" y="815975"/>
            <a:ext cx="5297487" cy="5562600"/>
          </a:xfrm>
          <a:prstGeom prst="rect">
            <a:avLst/>
          </a:prstGeom>
          <a:noFill/>
          <a:ln>
            <a:noFill/>
          </a:ln>
        </p:spPr>
      </p:pic>
      <p:sp>
        <p:nvSpPr>
          <p:cNvPr id="178" name="Google Shape;178;p22"/>
          <p:cNvSpPr txBox="1">
            <a:spLocks noGrp="1"/>
          </p:cNvSpPr>
          <p:nvPr>
            <p:ph type="body" idx="4294967295"/>
          </p:nvPr>
        </p:nvSpPr>
        <p:spPr>
          <a:xfrm>
            <a:off x="540433" y="1855440"/>
            <a:ext cx="5555762" cy="5233987"/>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2"/>
              </a:buClr>
              <a:buSzPts val="2000"/>
              <a:buFont typeface="Noto Sans Symbols"/>
              <a:buChar char="▪"/>
            </a:pPr>
            <a:r>
              <a:rPr lang="en-US" sz="2000" dirty="0" err="1">
                <a:latin typeface="Roboto"/>
                <a:ea typeface="Roboto"/>
                <a:cs typeface="Roboto"/>
                <a:sym typeface="Roboto"/>
              </a:rPr>
              <a:t>Aν</a:t>
            </a:r>
            <a:r>
              <a:rPr lang="en-US" sz="2000" dirty="0">
                <a:latin typeface="Roboto"/>
                <a:ea typeface="Roboto"/>
                <a:cs typeface="Roboto"/>
                <a:sym typeface="Roboto"/>
              </a:rPr>
              <a:t>αγνωρίζουν μοτίβα και να κάνουν συσχετίσεις </a:t>
            </a:r>
            <a:endParaRPr sz="2000" dirty="0">
              <a:latin typeface="Roboto"/>
              <a:ea typeface="Roboto"/>
              <a:cs typeface="Roboto"/>
              <a:sym typeface="Roboto"/>
            </a:endParaRPr>
          </a:p>
          <a:p>
            <a:pPr marL="342900" lvl="0" indent="-215900" algn="l" rtl="0">
              <a:lnSpc>
                <a:spcPct val="100000"/>
              </a:lnSpc>
              <a:spcBef>
                <a:spcPts val="0"/>
              </a:spcBef>
              <a:spcAft>
                <a:spcPts val="0"/>
              </a:spcAft>
              <a:buClr>
                <a:schemeClr val="dk2"/>
              </a:buClr>
              <a:buSzPts val="2000"/>
              <a:buFont typeface="Noto Sans Symbols"/>
              <a:buNone/>
            </a:pPr>
            <a:endParaRPr sz="2000" dirty="0">
              <a:latin typeface="Roboto"/>
              <a:ea typeface="Roboto"/>
              <a:cs typeface="Roboto"/>
              <a:sym typeface="Roboto"/>
            </a:endParaRPr>
          </a:p>
          <a:p>
            <a:pPr marL="342900" lvl="0" indent="-342900" algn="l" rtl="0">
              <a:lnSpc>
                <a:spcPct val="100000"/>
              </a:lnSpc>
              <a:spcBef>
                <a:spcPts val="0"/>
              </a:spcBef>
              <a:spcAft>
                <a:spcPts val="0"/>
              </a:spcAft>
              <a:buClr>
                <a:schemeClr val="dk2"/>
              </a:buClr>
              <a:buSzPts val="2000"/>
              <a:buFont typeface="Noto Sans Symbols"/>
              <a:buChar char="▪"/>
            </a:pPr>
            <a:r>
              <a:rPr lang="en-US" sz="2000" dirty="0" err="1"/>
              <a:t>Έχουν</a:t>
            </a:r>
            <a:r>
              <a:rPr lang="en-US" sz="2000" dirty="0"/>
              <a:t> </a:t>
            </a:r>
            <a:r>
              <a:rPr lang="en-US" sz="2000" dirty="0" err="1"/>
              <a:t>εκ</a:t>
            </a:r>
            <a:r>
              <a:rPr lang="en-US" sz="2000" dirty="0"/>
              <a:t>παιδευτεί σε τεράστιες ποσότητες δεδομένων</a:t>
            </a:r>
            <a:endParaRPr sz="2000" dirty="0"/>
          </a:p>
          <a:p>
            <a:pPr marL="342900" lvl="0" indent="-215900" algn="l" rtl="0">
              <a:lnSpc>
                <a:spcPct val="100000"/>
              </a:lnSpc>
              <a:spcBef>
                <a:spcPts val="0"/>
              </a:spcBef>
              <a:spcAft>
                <a:spcPts val="0"/>
              </a:spcAft>
              <a:buClr>
                <a:schemeClr val="dk2"/>
              </a:buClr>
              <a:buSzPts val="2000"/>
              <a:buFont typeface="Noto Sans Symbols"/>
              <a:buNone/>
            </a:pPr>
            <a:endParaRPr sz="2000" dirty="0"/>
          </a:p>
          <a:p>
            <a:pPr marL="342900" lvl="0" indent="-342900" algn="l" rtl="0">
              <a:lnSpc>
                <a:spcPct val="100000"/>
              </a:lnSpc>
              <a:spcBef>
                <a:spcPts val="0"/>
              </a:spcBef>
              <a:spcAft>
                <a:spcPts val="0"/>
              </a:spcAft>
              <a:buClr>
                <a:schemeClr val="dk2"/>
              </a:buClr>
              <a:buSzPts val="2000"/>
              <a:buFont typeface="Noto Sans Symbols"/>
              <a:buChar char="▪"/>
            </a:pPr>
            <a:r>
              <a:rPr lang="en-US" sz="2000" dirty="0">
                <a:solidFill>
                  <a:schemeClr val="dk1"/>
                </a:solidFill>
                <a:latin typeface="Roboto"/>
                <a:ea typeface="Roboto"/>
                <a:cs typeface="Roboto"/>
                <a:sym typeface="Roboto"/>
              </a:rPr>
              <a:t>Απα</a:t>
            </a:r>
            <a:r>
              <a:rPr lang="en-US" sz="2000" dirty="0" err="1">
                <a:solidFill>
                  <a:schemeClr val="dk1"/>
                </a:solidFill>
                <a:latin typeface="Roboto"/>
                <a:ea typeface="Roboto"/>
                <a:cs typeface="Roboto"/>
                <a:sym typeface="Roboto"/>
              </a:rPr>
              <a:t>ντούν</a:t>
            </a:r>
            <a:r>
              <a:rPr lang="en-US" sz="2000" dirty="0">
                <a:solidFill>
                  <a:schemeClr val="dk1"/>
                </a:solidFill>
                <a:latin typeface="Roboto"/>
                <a:ea typeface="Roboto"/>
                <a:cs typeface="Roboto"/>
                <a:sym typeface="Roboto"/>
              </a:rPr>
              <a:t> </a:t>
            </a:r>
            <a:r>
              <a:rPr lang="en-US" sz="2000" dirty="0" err="1">
                <a:solidFill>
                  <a:schemeClr val="dk1"/>
                </a:solidFill>
                <a:latin typeface="Roboto"/>
                <a:ea typeface="Roboto"/>
                <a:cs typeface="Roboto"/>
                <a:sym typeface="Roboto"/>
              </a:rPr>
              <a:t>σε</a:t>
            </a:r>
            <a:r>
              <a:rPr lang="en-US" sz="2000" dirty="0">
                <a:solidFill>
                  <a:schemeClr val="dk1"/>
                </a:solidFill>
                <a:latin typeface="Roboto"/>
                <a:ea typeface="Roboto"/>
                <a:cs typeface="Roboto"/>
                <a:sym typeface="Roboto"/>
              </a:rPr>
              <a:t> «</a:t>
            </a:r>
            <a:r>
              <a:rPr lang="en-US" sz="2000" dirty="0" err="1">
                <a:solidFill>
                  <a:schemeClr val="dk1"/>
                </a:solidFill>
                <a:latin typeface="Roboto"/>
                <a:ea typeface="Roboto"/>
                <a:cs typeface="Roboto"/>
                <a:sym typeface="Roboto"/>
              </a:rPr>
              <a:t>φυσική</a:t>
            </a:r>
            <a:r>
              <a:rPr lang="en-US" sz="2000" dirty="0">
                <a:solidFill>
                  <a:schemeClr val="dk1"/>
                </a:solidFill>
                <a:latin typeface="Roboto"/>
                <a:ea typeface="Roboto"/>
                <a:cs typeface="Roboto"/>
                <a:sym typeface="Roboto"/>
              </a:rPr>
              <a:t> </a:t>
            </a:r>
            <a:r>
              <a:rPr lang="en-US" sz="2000" dirty="0" err="1">
                <a:solidFill>
                  <a:schemeClr val="dk1"/>
                </a:solidFill>
                <a:latin typeface="Roboto"/>
                <a:ea typeface="Roboto"/>
                <a:cs typeface="Roboto"/>
                <a:sym typeface="Roboto"/>
              </a:rPr>
              <a:t>γλώσσ</a:t>
            </a:r>
            <a:r>
              <a:rPr lang="en-US" sz="2000" dirty="0">
                <a:solidFill>
                  <a:schemeClr val="dk1"/>
                </a:solidFill>
                <a:latin typeface="Roboto"/>
                <a:ea typeface="Roboto"/>
                <a:cs typeface="Roboto"/>
                <a:sym typeface="Roboto"/>
              </a:rPr>
              <a:t>α»</a:t>
            </a:r>
            <a:endParaRPr dirty="0"/>
          </a:p>
          <a:p>
            <a:pPr marL="342900" lvl="0" indent="-215900" algn="l" rtl="0">
              <a:lnSpc>
                <a:spcPct val="100000"/>
              </a:lnSpc>
              <a:spcBef>
                <a:spcPts val="0"/>
              </a:spcBef>
              <a:spcAft>
                <a:spcPts val="0"/>
              </a:spcAft>
              <a:buClr>
                <a:schemeClr val="dk2"/>
              </a:buClr>
              <a:buSzPts val="2000"/>
              <a:buFont typeface="Noto Sans Symbols"/>
              <a:buNone/>
            </a:pPr>
            <a:endParaRPr sz="1600" dirty="0">
              <a:solidFill>
                <a:schemeClr val="dk1"/>
              </a:solidFill>
              <a:latin typeface="Roboto"/>
              <a:ea typeface="Roboto"/>
              <a:cs typeface="Roboto"/>
              <a:sym typeface="Roboto"/>
            </a:endParaRPr>
          </a:p>
          <a:p>
            <a:pPr marL="342900" lvl="0" indent="-342900" algn="l" rtl="0">
              <a:lnSpc>
                <a:spcPct val="100000"/>
              </a:lnSpc>
              <a:spcBef>
                <a:spcPts val="1200"/>
              </a:spcBef>
              <a:spcAft>
                <a:spcPts val="1200"/>
              </a:spcAft>
              <a:buClr>
                <a:schemeClr val="dk2"/>
              </a:buClr>
              <a:buSzPts val="2000"/>
              <a:buFont typeface="Noto Sans Symbols"/>
              <a:buChar char="▪"/>
            </a:pPr>
            <a:r>
              <a:rPr lang="en-US" sz="2000" dirty="0" err="1">
                <a:solidFill>
                  <a:schemeClr val="dk1"/>
                </a:solidFill>
                <a:latin typeface="Roboto"/>
                <a:ea typeface="Roboto"/>
                <a:cs typeface="Roboto"/>
                <a:sym typeface="Roboto"/>
              </a:rPr>
              <a:t>Βελτιώνοντ</a:t>
            </a:r>
            <a:r>
              <a:rPr lang="en-US" sz="2000" dirty="0">
                <a:solidFill>
                  <a:schemeClr val="dk1"/>
                </a:solidFill>
                <a:latin typeface="Roboto"/>
                <a:ea typeface="Roboto"/>
                <a:cs typeface="Roboto"/>
                <a:sym typeface="Roboto"/>
              </a:rPr>
              <a:t>αι μέσω των δεδομένων που τους παρέχονται</a:t>
            </a:r>
            <a:endParaRPr sz="2000" dirty="0">
              <a:solidFill>
                <a:schemeClr val="dk1"/>
              </a:solidFill>
              <a:latin typeface="Roboto"/>
              <a:ea typeface="Roboto"/>
              <a:cs typeface="Roboto"/>
              <a:sym typeface="Roboto"/>
            </a:endParaRPr>
          </a:p>
        </p:txBody>
      </p:sp>
      <p:sp>
        <p:nvSpPr>
          <p:cNvPr id="179" name="Google Shape;179;p22"/>
          <p:cNvSpPr txBox="1"/>
          <p:nvPr/>
        </p:nvSpPr>
        <p:spPr>
          <a:xfrm>
            <a:off x="540433" y="695379"/>
            <a:ext cx="620023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LLMs (Large Language Models)</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p:nvPr/>
        </p:nvSpPr>
        <p:spPr>
          <a:xfrm>
            <a:off x="746760" y="2194533"/>
            <a:ext cx="10641851" cy="2183457"/>
          </a:xfrm>
          <a:prstGeom prst="roundRect">
            <a:avLst>
              <a:gd name="adj" fmla="val 16667"/>
            </a:avLst>
          </a:prstGeom>
          <a:solidFill>
            <a:srgbClr val="CFE2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boto"/>
                <a:ea typeface="Roboto"/>
                <a:cs typeface="Roboto"/>
                <a:sym typeface="Roboto"/>
              </a:rPr>
              <a:t>Το Chatbot είναι η εφαρμογή που χρησιμοποιείς. Το LLM είναι το «μυαλό» πίσω από την εφαρμογή</a:t>
            </a:r>
            <a:endParaRPr sz="2400" b="0" i="0" u="none" strike="noStrike" cap="none">
              <a:solidFill>
                <a:schemeClr val="dk1"/>
              </a:solidFill>
              <a:latin typeface="Roboto"/>
              <a:ea typeface="Roboto"/>
              <a:cs typeface="Roboto"/>
              <a:sym typeface="Roboto"/>
            </a:endParaRPr>
          </a:p>
        </p:txBody>
      </p:sp>
      <p:sp>
        <p:nvSpPr>
          <p:cNvPr id="185" name="Google Shape;185;p23"/>
          <p:cNvSpPr/>
          <p:nvPr/>
        </p:nvSpPr>
        <p:spPr>
          <a:xfrm>
            <a:off x="0" y="5573674"/>
            <a:ext cx="12192000" cy="1284327"/>
          </a:xfrm>
          <a:custGeom>
            <a:avLst/>
            <a:gdLst/>
            <a:ahLst/>
            <a:cxnLst/>
            <a:rect l="l" t="t" r="r" b="b"/>
            <a:pathLst>
              <a:path w="12192000" h="1284327" extrusionOk="0">
                <a:moveTo>
                  <a:pt x="6096000" y="0"/>
                </a:moveTo>
                <a:cubicBezTo>
                  <a:pt x="8186405" y="0"/>
                  <a:pt x="10153122" y="35815"/>
                  <a:pt x="11869317" y="98865"/>
                </a:cubicBezTo>
                <a:lnTo>
                  <a:pt x="12192000" y="112123"/>
                </a:lnTo>
                <a:lnTo>
                  <a:pt x="12192000" y="1284327"/>
                </a:lnTo>
                <a:lnTo>
                  <a:pt x="0" y="1284327"/>
                </a:lnTo>
                <a:lnTo>
                  <a:pt x="0" y="112123"/>
                </a:lnTo>
                <a:lnTo>
                  <a:pt x="322684" y="98865"/>
                </a:lnTo>
                <a:cubicBezTo>
                  <a:pt x="2038878" y="35815"/>
                  <a:pt x="4005596" y="0"/>
                  <a:pt x="6096000" y="0"/>
                </a:cubicBezTo>
                <a:close/>
              </a:path>
            </a:pathLst>
          </a:custGeom>
          <a:gradFill>
            <a:gsLst>
              <a:gs pos="0">
                <a:schemeClr val="accent6"/>
              </a:gs>
              <a:gs pos="100000">
                <a:schemeClr val="accent5"/>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4"/>
          <p:cNvPicPr preferRelativeResize="0"/>
          <p:nvPr/>
        </p:nvPicPr>
        <p:blipFill rotWithShape="1">
          <a:blip r:embed="rId3">
            <a:alphaModFix/>
          </a:blip>
          <a:srcRect/>
          <a:stretch/>
        </p:blipFill>
        <p:spPr>
          <a:xfrm>
            <a:off x="683491" y="1578876"/>
            <a:ext cx="3700247" cy="3700247"/>
          </a:xfrm>
          <a:prstGeom prst="rect">
            <a:avLst/>
          </a:prstGeom>
          <a:noFill/>
          <a:ln>
            <a:noFill/>
          </a:ln>
        </p:spPr>
      </p:pic>
      <p:sp>
        <p:nvSpPr>
          <p:cNvPr id="191" name="Google Shape;191;p24"/>
          <p:cNvSpPr txBox="1"/>
          <p:nvPr/>
        </p:nvSpPr>
        <p:spPr>
          <a:xfrm>
            <a:off x="879920" y="3464859"/>
            <a:ext cx="116063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Chatbots</a:t>
            </a:r>
            <a:endParaRPr sz="1400" b="1" i="0" u="none" strike="noStrike" cap="none">
              <a:solidFill>
                <a:schemeClr val="dk1"/>
              </a:solidFill>
              <a:latin typeface="Arial"/>
              <a:ea typeface="Arial"/>
              <a:cs typeface="Arial"/>
              <a:sym typeface="Arial"/>
            </a:endParaRPr>
          </a:p>
        </p:txBody>
      </p:sp>
      <p:sp>
        <p:nvSpPr>
          <p:cNvPr id="192" name="Google Shape;192;p24"/>
          <p:cNvSpPr txBox="1"/>
          <p:nvPr/>
        </p:nvSpPr>
        <p:spPr>
          <a:xfrm>
            <a:off x="2789157" y="2870134"/>
            <a:ext cx="110874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LLMs</a:t>
            </a:r>
            <a:endParaRPr sz="1400" b="1" i="0" u="none" strike="noStrike" cap="none">
              <a:solidFill>
                <a:schemeClr val="dk1"/>
              </a:solidFill>
              <a:latin typeface="Roboto"/>
              <a:ea typeface="Roboto"/>
              <a:cs typeface="Roboto"/>
              <a:sym typeface="Roboto"/>
            </a:endParaRPr>
          </a:p>
        </p:txBody>
      </p:sp>
      <p:sp>
        <p:nvSpPr>
          <p:cNvPr id="193" name="Google Shape;193;p24"/>
          <p:cNvSpPr txBox="1"/>
          <p:nvPr/>
        </p:nvSpPr>
        <p:spPr>
          <a:xfrm>
            <a:off x="2936944" y="4065663"/>
            <a:ext cx="110874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AI Tools</a:t>
            </a:r>
            <a:endParaRPr sz="1400" b="1" i="0" u="none" strike="noStrike" cap="none">
              <a:solidFill>
                <a:schemeClr val="dk1"/>
              </a:solidFill>
              <a:latin typeface="Roboto"/>
              <a:ea typeface="Roboto"/>
              <a:cs typeface="Roboto"/>
              <a:sym typeface="Roboto"/>
            </a:endParaRPr>
          </a:p>
        </p:txBody>
      </p:sp>
      <p:sp>
        <p:nvSpPr>
          <p:cNvPr id="194" name="Google Shape;194;p24"/>
          <p:cNvSpPr txBox="1"/>
          <p:nvPr/>
        </p:nvSpPr>
        <p:spPr>
          <a:xfrm>
            <a:off x="910918" y="4474885"/>
            <a:ext cx="11606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Neural Network</a:t>
            </a:r>
            <a:endParaRPr sz="1400" b="1" i="0" u="none" strike="noStrike" cap="none">
              <a:solidFill>
                <a:schemeClr val="dk1"/>
              </a:solidFill>
              <a:latin typeface="Roboto"/>
              <a:ea typeface="Roboto"/>
              <a:cs typeface="Roboto"/>
              <a:sym typeface="Roboto"/>
            </a:endParaRPr>
          </a:p>
        </p:txBody>
      </p:sp>
      <p:sp>
        <p:nvSpPr>
          <p:cNvPr id="195" name="Google Shape;195;p24"/>
          <p:cNvSpPr/>
          <p:nvPr/>
        </p:nvSpPr>
        <p:spPr>
          <a:xfrm>
            <a:off x="5761339" y="2156460"/>
            <a:ext cx="6789408" cy="253746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6" name="Google Shape;196;p24"/>
          <p:cNvSpPr txBox="1"/>
          <p:nvPr/>
        </p:nvSpPr>
        <p:spPr>
          <a:xfrm>
            <a:off x="6202309" y="3102045"/>
            <a:ext cx="5474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Roboto"/>
                <a:ea typeface="Roboto"/>
                <a:cs typeface="Roboto"/>
                <a:sym typeface="Roboto"/>
              </a:rPr>
              <a:t>Ποια </a:t>
            </a:r>
            <a:r>
              <a:rPr lang="en-US" sz="1800">
                <a:latin typeface="Roboto"/>
                <a:ea typeface="Roboto"/>
                <a:cs typeface="Roboto"/>
                <a:sym typeface="Roboto"/>
              </a:rPr>
              <a:t>Chatbots </a:t>
            </a:r>
            <a:r>
              <a:rPr lang="en-US" sz="1800" b="0" i="0" u="none" strike="noStrike" cap="none">
                <a:solidFill>
                  <a:srgbClr val="000000"/>
                </a:solidFill>
                <a:latin typeface="Roboto"/>
                <a:ea typeface="Roboto"/>
                <a:cs typeface="Roboto"/>
                <a:sym typeface="Roboto"/>
              </a:rPr>
              <a:t>χρησιμοποιείς </a:t>
            </a:r>
            <a:br>
              <a:rPr lang="en-US" sz="1800" b="0" i="0" u="none" strike="noStrike" cap="none">
                <a:solidFill>
                  <a:srgbClr val="000000"/>
                </a:solidFill>
                <a:latin typeface="Roboto"/>
                <a:ea typeface="Roboto"/>
                <a:cs typeface="Roboto"/>
                <a:sym typeface="Roboto"/>
              </a:rPr>
            </a:br>
            <a:r>
              <a:rPr lang="en-US" sz="1800" b="0" i="0" u="none" strike="noStrike" cap="none">
                <a:solidFill>
                  <a:srgbClr val="000000"/>
                </a:solidFill>
                <a:latin typeface="Roboto"/>
                <a:ea typeface="Roboto"/>
                <a:cs typeface="Roboto"/>
                <a:sym typeface="Roboto"/>
              </a:rPr>
              <a:t>και σε ποιες διεργασίες σε υποστηρίζουν;</a:t>
            </a:r>
            <a:endParaRPr/>
          </a:p>
        </p:txBody>
      </p:sp>
      <p:pic>
        <p:nvPicPr>
          <p:cNvPr id="197" name="Google Shape;197;p24"/>
          <p:cNvPicPr preferRelativeResize="0"/>
          <p:nvPr/>
        </p:nvPicPr>
        <p:blipFill rotWithShape="1">
          <a:blip r:embed="rId4">
            <a:alphaModFix/>
          </a:blip>
          <a:srcRect/>
          <a:stretch/>
        </p:blipFill>
        <p:spPr>
          <a:xfrm>
            <a:off x="5367110" y="3060745"/>
            <a:ext cx="728890" cy="728890"/>
          </a:xfrm>
          <a:prstGeom prst="rect">
            <a:avLst/>
          </a:prstGeom>
          <a:noFill/>
          <a:ln>
            <a:noFill/>
          </a:ln>
        </p:spPr>
      </p:pic>
      <p:sp>
        <p:nvSpPr>
          <p:cNvPr id="198" name="Google Shape;198;p24"/>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Roboto"/>
                <a:ea typeface="Roboto"/>
                <a:cs typeface="Roboto"/>
                <a:sym typeface="Roboto"/>
              </a:rPr>
              <a:t>Δραστηριότητα</a:t>
            </a:r>
            <a:endParaRPr sz="3200" b="1" i="0" u="none" strike="noStrike" cap="none">
              <a:solidFill>
                <a:schemeClr val="accent6"/>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p:nvPr/>
        </p:nvSpPr>
        <p:spPr>
          <a:xfrm>
            <a:off x="982543" y="2835856"/>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4" name="Google Shape;204;p25"/>
          <p:cNvSpPr/>
          <p:nvPr/>
        </p:nvSpPr>
        <p:spPr>
          <a:xfrm>
            <a:off x="982543" y="1657243"/>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5" name="Google Shape;205;p25"/>
          <p:cNvSpPr txBox="1"/>
          <p:nvPr/>
        </p:nvSpPr>
        <p:spPr>
          <a:xfrm>
            <a:off x="1442468" y="2446609"/>
            <a:ext cx="14768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Grok</a:t>
            </a:r>
            <a:endParaRPr sz="1400" b="0" i="0" u="none" strike="noStrike" cap="none">
              <a:solidFill>
                <a:srgbClr val="000000"/>
              </a:solidFill>
              <a:latin typeface="Arial"/>
              <a:ea typeface="Arial"/>
              <a:cs typeface="Arial"/>
              <a:sym typeface="Arial"/>
            </a:endParaRPr>
          </a:p>
        </p:txBody>
      </p:sp>
      <p:sp>
        <p:nvSpPr>
          <p:cNvPr id="206" name="Google Shape;206;p25"/>
          <p:cNvSpPr txBox="1"/>
          <p:nvPr/>
        </p:nvSpPr>
        <p:spPr>
          <a:xfrm>
            <a:off x="1075057" y="2963973"/>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1m tokens</a:t>
            </a:r>
            <a:endParaRPr sz="1400" b="0" i="0" u="none" strike="noStrike" cap="none">
              <a:solidFill>
                <a:srgbClr val="000000"/>
              </a:solidFill>
              <a:latin typeface="Arial"/>
              <a:ea typeface="Arial"/>
              <a:cs typeface="Arial"/>
              <a:sym typeface="Arial"/>
            </a:endParaRPr>
          </a:p>
        </p:txBody>
      </p:sp>
      <p:pic>
        <p:nvPicPr>
          <p:cNvPr id="207" name="Google Shape;207;p25"/>
          <p:cNvPicPr preferRelativeResize="0"/>
          <p:nvPr/>
        </p:nvPicPr>
        <p:blipFill rotWithShape="1">
          <a:blip r:embed="rId3">
            <a:alphaModFix/>
          </a:blip>
          <a:srcRect/>
          <a:stretch/>
        </p:blipFill>
        <p:spPr>
          <a:xfrm>
            <a:off x="1807059" y="1818793"/>
            <a:ext cx="747669" cy="653637"/>
          </a:xfrm>
          <a:prstGeom prst="rect">
            <a:avLst/>
          </a:prstGeom>
          <a:noFill/>
          <a:ln>
            <a:noFill/>
          </a:ln>
        </p:spPr>
      </p:pic>
      <p:sp>
        <p:nvSpPr>
          <p:cNvPr id="208" name="Google Shape;208;p25"/>
          <p:cNvSpPr/>
          <p:nvPr/>
        </p:nvSpPr>
        <p:spPr>
          <a:xfrm>
            <a:off x="3543610" y="2840055"/>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9" name="Google Shape;209;p25"/>
          <p:cNvSpPr/>
          <p:nvPr/>
        </p:nvSpPr>
        <p:spPr>
          <a:xfrm>
            <a:off x="3543610" y="1661442"/>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0" name="Google Shape;210;p25"/>
          <p:cNvSpPr txBox="1"/>
          <p:nvPr/>
        </p:nvSpPr>
        <p:spPr>
          <a:xfrm>
            <a:off x="4003535" y="2450808"/>
            <a:ext cx="147685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ChatGPT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2"/>
              </a:solidFill>
              <a:latin typeface="Roboto"/>
              <a:ea typeface="Roboto"/>
              <a:cs typeface="Roboto"/>
              <a:sym typeface="Roboto"/>
            </a:endParaRPr>
          </a:p>
        </p:txBody>
      </p:sp>
      <p:sp>
        <p:nvSpPr>
          <p:cNvPr id="211" name="Google Shape;211;p25"/>
          <p:cNvSpPr txBox="1"/>
          <p:nvPr/>
        </p:nvSpPr>
        <p:spPr>
          <a:xfrm>
            <a:off x="3636124" y="2968172"/>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128k tokens</a:t>
            </a:r>
            <a:endParaRPr sz="1400" b="0" i="0" u="none" strike="noStrike" cap="none">
              <a:solidFill>
                <a:srgbClr val="000000"/>
              </a:solidFill>
              <a:latin typeface="Arial"/>
              <a:ea typeface="Arial"/>
              <a:cs typeface="Arial"/>
              <a:sym typeface="Arial"/>
            </a:endParaRPr>
          </a:p>
        </p:txBody>
      </p:sp>
      <p:sp>
        <p:nvSpPr>
          <p:cNvPr id="212" name="Google Shape;212;p25"/>
          <p:cNvSpPr/>
          <p:nvPr/>
        </p:nvSpPr>
        <p:spPr>
          <a:xfrm>
            <a:off x="6095690" y="2831563"/>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3" name="Google Shape;213;p25"/>
          <p:cNvSpPr/>
          <p:nvPr/>
        </p:nvSpPr>
        <p:spPr>
          <a:xfrm>
            <a:off x="6095690" y="1652950"/>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4" name="Google Shape;214;p25"/>
          <p:cNvSpPr txBox="1"/>
          <p:nvPr/>
        </p:nvSpPr>
        <p:spPr>
          <a:xfrm>
            <a:off x="6215207" y="2442316"/>
            <a:ext cx="218466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Microsoft Copilot</a:t>
            </a:r>
            <a:endParaRPr sz="1400" b="0" i="0" u="none" strike="noStrike" cap="none">
              <a:solidFill>
                <a:srgbClr val="000000"/>
              </a:solidFill>
              <a:latin typeface="Arial"/>
              <a:ea typeface="Arial"/>
              <a:cs typeface="Arial"/>
              <a:sym typeface="Arial"/>
            </a:endParaRPr>
          </a:p>
        </p:txBody>
      </p:sp>
      <p:sp>
        <p:nvSpPr>
          <p:cNvPr id="215" name="Google Shape;215;p25"/>
          <p:cNvSpPr txBox="1"/>
          <p:nvPr/>
        </p:nvSpPr>
        <p:spPr>
          <a:xfrm>
            <a:off x="6188204" y="2987358"/>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Hourly limits</a:t>
            </a:r>
            <a:endParaRPr sz="1400" b="0" i="0" u="none" strike="noStrike" cap="none">
              <a:solidFill>
                <a:srgbClr val="000000"/>
              </a:solidFill>
              <a:latin typeface="Arial"/>
              <a:ea typeface="Arial"/>
              <a:cs typeface="Arial"/>
              <a:sym typeface="Arial"/>
            </a:endParaRPr>
          </a:p>
        </p:txBody>
      </p:sp>
      <p:sp>
        <p:nvSpPr>
          <p:cNvPr id="216" name="Google Shape;216;p25"/>
          <p:cNvSpPr/>
          <p:nvPr/>
        </p:nvSpPr>
        <p:spPr>
          <a:xfrm>
            <a:off x="982542" y="5205143"/>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25"/>
          <p:cNvSpPr/>
          <p:nvPr/>
        </p:nvSpPr>
        <p:spPr>
          <a:xfrm>
            <a:off x="982542" y="4026530"/>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8" name="Google Shape;218;p25"/>
          <p:cNvSpPr txBox="1"/>
          <p:nvPr/>
        </p:nvSpPr>
        <p:spPr>
          <a:xfrm>
            <a:off x="982542" y="4853310"/>
            <a:ext cx="2342515" cy="338554"/>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000"/>
              <a:buFont typeface="Arial"/>
              <a:buNone/>
            </a:pPr>
            <a:r>
              <a:rPr lang="en-US" sz="1600" b="1" i="0" u="none" strike="noStrike" cap="none">
                <a:solidFill>
                  <a:schemeClr val="dk2"/>
                </a:solidFill>
                <a:latin typeface="Roboto"/>
                <a:ea typeface="Roboto"/>
                <a:cs typeface="Roboto"/>
                <a:sym typeface="Roboto"/>
              </a:rPr>
              <a:t>Google Gemini</a:t>
            </a:r>
            <a:endParaRPr sz="1600" b="1" i="0" u="none" strike="noStrike" cap="none">
              <a:solidFill>
                <a:schemeClr val="dk2"/>
              </a:solidFill>
              <a:latin typeface="Roboto"/>
              <a:ea typeface="Roboto"/>
              <a:cs typeface="Roboto"/>
              <a:sym typeface="Roboto"/>
            </a:endParaRPr>
          </a:p>
        </p:txBody>
      </p:sp>
      <p:sp>
        <p:nvSpPr>
          <p:cNvPr id="219" name="Google Shape;219;p25"/>
          <p:cNvSpPr txBox="1"/>
          <p:nvPr/>
        </p:nvSpPr>
        <p:spPr>
          <a:xfrm>
            <a:off x="1075056" y="5496788"/>
            <a:ext cx="221167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2"/>
                </a:solidFill>
                <a:latin typeface="Roboto"/>
                <a:ea typeface="Roboto"/>
                <a:cs typeface="Roboto"/>
                <a:sym typeface="Roboto"/>
              </a:rPr>
              <a:t> 8,192/output</a:t>
            </a:r>
            <a:endParaRPr sz="1600" b="1" i="0" u="none" strike="noStrike" cap="none">
              <a:solidFill>
                <a:schemeClr val="dk2"/>
              </a:solidFill>
              <a:latin typeface="Roboto"/>
              <a:ea typeface="Roboto"/>
              <a:cs typeface="Roboto"/>
              <a:sym typeface="Roboto"/>
            </a:endParaRPr>
          </a:p>
        </p:txBody>
      </p:sp>
      <p:sp>
        <p:nvSpPr>
          <p:cNvPr id="220" name="Google Shape;220;p25"/>
          <p:cNvSpPr/>
          <p:nvPr/>
        </p:nvSpPr>
        <p:spPr>
          <a:xfrm>
            <a:off x="3540533" y="5205143"/>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 name="Google Shape;221;p25"/>
          <p:cNvSpPr/>
          <p:nvPr/>
        </p:nvSpPr>
        <p:spPr>
          <a:xfrm>
            <a:off x="3540533" y="4026530"/>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2" name="Google Shape;222;p25"/>
          <p:cNvSpPr txBox="1"/>
          <p:nvPr/>
        </p:nvSpPr>
        <p:spPr>
          <a:xfrm>
            <a:off x="3540532" y="4815896"/>
            <a:ext cx="2396701" cy="338554"/>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     Μeta AI</a:t>
            </a:r>
            <a:endParaRPr sz="1600" b="1" i="0" u="none" strike="noStrike" cap="none">
              <a:solidFill>
                <a:schemeClr val="dk2"/>
              </a:solidFill>
              <a:latin typeface="Roboto"/>
              <a:ea typeface="Roboto"/>
              <a:cs typeface="Roboto"/>
              <a:sym typeface="Roboto"/>
            </a:endParaRPr>
          </a:p>
        </p:txBody>
      </p:sp>
      <p:sp>
        <p:nvSpPr>
          <p:cNvPr id="223" name="Google Shape;223;p25"/>
          <p:cNvSpPr txBox="1"/>
          <p:nvPr/>
        </p:nvSpPr>
        <p:spPr>
          <a:xfrm>
            <a:off x="3633047" y="5481419"/>
            <a:ext cx="221167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Not publicly confirmed</a:t>
            </a:r>
            <a:endParaRPr sz="1400" b="0" i="0" u="none" strike="noStrike" cap="none">
              <a:solidFill>
                <a:srgbClr val="000000"/>
              </a:solidFill>
              <a:latin typeface="Arial"/>
              <a:ea typeface="Arial"/>
              <a:cs typeface="Arial"/>
              <a:sym typeface="Arial"/>
            </a:endParaRPr>
          </a:p>
        </p:txBody>
      </p:sp>
      <p:sp>
        <p:nvSpPr>
          <p:cNvPr id="224" name="Google Shape;224;p25"/>
          <p:cNvSpPr/>
          <p:nvPr/>
        </p:nvSpPr>
        <p:spPr>
          <a:xfrm>
            <a:off x="6092532" y="5194239"/>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5" name="Google Shape;225;p25"/>
          <p:cNvSpPr/>
          <p:nvPr/>
        </p:nvSpPr>
        <p:spPr>
          <a:xfrm>
            <a:off x="6092532" y="4015626"/>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6" name="Google Shape;226;p25"/>
          <p:cNvSpPr txBox="1"/>
          <p:nvPr/>
        </p:nvSpPr>
        <p:spPr>
          <a:xfrm>
            <a:off x="6552457" y="4804992"/>
            <a:ext cx="14768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Claude</a:t>
            </a:r>
            <a:endParaRPr sz="1400" b="0" i="0" u="none" strike="noStrike" cap="none">
              <a:solidFill>
                <a:srgbClr val="000000"/>
              </a:solidFill>
              <a:latin typeface="Arial"/>
              <a:ea typeface="Arial"/>
              <a:cs typeface="Arial"/>
              <a:sym typeface="Arial"/>
            </a:endParaRPr>
          </a:p>
        </p:txBody>
      </p:sp>
      <p:sp>
        <p:nvSpPr>
          <p:cNvPr id="227" name="Google Shape;227;p25"/>
          <p:cNvSpPr txBox="1"/>
          <p:nvPr/>
        </p:nvSpPr>
        <p:spPr>
          <a:xfrm>
            <a:off x="6185046" y="5403869"/>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100k tokens</a:t>
            </a:r>
            <a:endParaRPr sz="1400" b="0" i="0" u="none" strike="noStrike" cap="none">
              <a:solidFill>
                <a:srgbClr val="000000"/>
              </a:solidFill>
              <a:latin typeface="Arial"/>
              <a:ea typeface="Arial"/>
              <a:cs typeface="Arial"/>
              <a:sym typeface="Arial"/>
            </a:endParaRPr>
          </a:p>
        </p:txBody>
      </p:sp>
      <p:sp>
        <p:nvSpPr>
          <p:cNvPr id="228" name="Google Shape;228;p25"/>
          <p:cNvSpPr/>
          <p:nvPr/>
        </p:nvSpPr>
        <p:spPr>
          <a:xfrm>
            <a:off x="8743038" y="5209055"/>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p25"/>
          <p:cNvSpPr/>
          <p:nvPr/>
        </p:nvSpPr>
        <p:spPr>
          <a:xfrm>
            <a:off x="8743038" y="4030442"/>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30" name="Google Shape;230;p25"/>
          <p:cNvSpPr txBox="1"/>
          <p:nvPr/>
        </p:nvSpPr>
        <p:spPr>
          <a:xfrm>
            <a:off x="9202963" y="4819808"/>
            <a:ext cx="147685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Perplexity</a:t>
            </a:r>
            <a:endParaRPr sz="1400" b="0" i="0" u="none" strike="noStrike" cap="none">
              <a:solidFill>
                <a:srgbClr val="000000"/>
              </a:solidFill>
              <a:latin typeface="Arial"/>
              <a:ea typeface="Arial"/>
              <a:cs typeface="Arial"/>
              <a:sym typeface="Arial"/>
            </a:endParaRPr>
          </a:p>
        </p:txBody>
      </p:sp>
      <p:sp>
        <p:nvSpPr>
          <p:cNvPr id="231" name="Google Shape;231;p25"/>
          <p:cNvSpPr txBox="1"/>
          <p:nvPr/>
        </p:nvSpPr>
        <p:spPr>
          <a:xfrm>
            <a:off x="8835552" y="5440635"/>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Freemium</a:t>
            </a:r>
            <a:endParaRPr sz="1400" b="0" i="0" u="none" strike="noStrike" cap="none">
              <a:solidFill>
                <a:srgbClr val="000000"/>
              </a:solidFill>
              <a:latin typeface="Arial"/>
              <a:ea typeface="Arial"/>
              <a:cs typeface="Arial"/>
              <a:sym typeface="Arial"/>
            </a:endParaRPr>
          </a:p>
        </p:txBody>
      </p:sp>
      <p:pic>
        <p:nvPicPr>
          <p:cNvPr id="232" name="Google Shape;232;p25" descr="preencoded.png"/>
          <p:cNvPicPr preferRelativeResize="0"/>
          <p:nvPr/>
        </p:nvPicPr>
        <p:blipFill rotWithShape="1">
          <a:blip r:embed="rId4">
            <a:alphaModFix/>
          </a:blip>
          <a:srcRect/>
          <a:stretch/>
        </p:blipFill>
        <p:spPr>
          <a:xfrm>
            <a:off x="4521337" y="1874726"/>
            <a:ext cx="525390" cy="525389"/>
          </a:xfrm>
          <a:prstGeom prst="rect">
            <a:avLst/>
          </a:prstGeom>
          <a:noFill/>
          <a:ln>
            <a:noFill/>
          </a:ln>
        </p:spPr>
      </p:pic>
      <p:pic>
        <p:nvPicPr>
          <p:cNvPr id="233" name="Google Shape;233;p25" descr="A rainbow colored logo on a black background&#10;&#10;Description automatically generated"/>
          <p:cNvPicPr preferRelativeResize="0"/>
          <p:nvPr/>
        </p:nvPicPr>
        <p:blipFill rotWithShape="1">
          <a:blip r:embed="rId5">
            <a:alphaModFix/>
          </a:blip>
          <a:srcRect/>
          <a:stretch/>
        </p:blipFill>
        <p:spPr>
          <a:xfrm>
            <a:off x="6935032" y="1772342"/>
            <a:ext cx="718018" cy="718018"/>
          </a:xfrm>
          <a:prstGeom prst="rect">
            <a:avLst/>
          </a:prstGeom>
          <a:noFill/>
          <a:ln>
            <a:noFill/>
          </a:ln>
        </p:spPr>
      </p:pic>
      <p:pic>
        <p:nvPicPr>
          <p:cNvPr id="234" name="Google Shape;234;p25" descr="preencoded.png"/>
          <p:cNvPicPr preferRelativeResize="0"/>
          <p:nvPr/>
        </p:nvPicPr>
        <p:blipFill rotWithShape="1">
          <a:blip r:embed="rId6">
            <a:alphaModFix/>
          </a:blip>
          <a:srcRect/>
          <a:stretch/>
        </p:blipFill>
        <p:spPr>
          <a:xfrm>
            <a:off x="1830998" y="4174905"/>
            <a:ext cx="666813" cy="666812"/>
          </a:xfrm>
          <a:prstGeom prst="rect">
            <a:avLst/>
          </a:prstGeom>
          <a:noFill/>
          <a:ln>
            <a:noFill/>
          </a:ln>
        </p:spPr>
      </p:pic>
      <p:pic>
        <p:nvPicPr>
          <p:cNvPr id="235" name="Google Shape;235;p25" descr="preencoded.png"/>
          <p:cNvPicPr preferRelativeResize="0"/>
          <p:nvPr/>
        </p:nvPicPr>
        <p:blipFill rotWithShape="1">
          <a:blip r:embed="rId7">
            <a:alphaModFix/>
          </a:blip>
          <a:srcRect/>
          <a:stretch/>
        </p:blipFill>
        <p:spPr>
          <a:xfrm>
            <a:off x="4414546" y="4154377"/>
            <a:ext cx="648673" cy="648672"/>
          </a:xfrm>
          <a:prstGeom prst="rect">
            <a:avLst/>
          </a:prstGeom>
          <a:noFill/>
          <a:ln>
            <a:noFill/>
          </a:ln>
        </p:spPr>
      </p:pic>
      <p:pic>
        <p:nvPicPr>
          <p:cNvPr id="236" name="Google Shape;236;p25" descr="preencoded.png"/>
          <p:cNvPicPr preferRelativeResize="0"/>
          <p:nvPr/>
        </p:nvPicPr>
        <p:blipFill rotWithShape="1">
          <a:blip r:embed="rId8">
            <a:alphaModFix/>
          </a:blip>
          <a:srcRect/>
          <a:stretch/>
        </p:blipFill>
        <p:spPr>
          <a:xfrm>
            <a:off x="6970737" y="4143473"/>
            <a:ext cx="640288" cy="640287"/>
          </a:xfrm>
          <a:prstGeom prst="rect">
            <a:avLst/>
          </a:prstGeom>
          <a:noFill/>
          <a:ln>
            <a:noFill/>
          </a:ln>
        </p:spPr>
      </p:pic>
      <p:pic>
        <p:nvPicPr>
          <p:cNvPr id="237" name="Google Shape;237;p25" descr="A blue and white logo&#10;&#10;Description automatically generated"/>
          <p:cNvPicPr preferRelativeResize="0"/>
          <p:nvPr/>
        </p:nvPicPr>
        <p:blipFill rotWithShape="1">
          <a:blip r:embed="rId9">
            <a:alphaModFix/>
          </a:blip>
          <a:srcRect/>
          <a:stretch/>
        </p:blipFill>
        <p:spPr>
          <a:xfrm>
            <a:off x="9619329" y="4178817"/>
            <a:ext cx="641709" cy="641709"/>
          </a:xfrm>
          <a:prstGeom prst="rect">
            <a:avLst/>
          </a:prstGeom>
          <a:noFill/>
          <a:ln>
            <a:noFill/>
          </a:ln>
        </p:spPr>
      </p:pic>
      <p:sp>
        <p:nvSpPr>
          <p:cNvPr id="238" name="Google Shape;238;p25"/>
          <p:cNvSpPr/>
          <p:nvPr/>
        </p:nvSpPr>
        <p:spPr>
          <a:xfrm>
            <a:off x="8743038" y="2854462"/>
            <a:ext cx="2396700" cy="891067"/>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9" name="Google Shape;239;p25"/>
          <p:cNvSpPr/>
          <p:nvPr/>
        </p:nvSpPr>
        <p:spPr>
          <a:xfrm>
            <a:off x="8743038" y="1675849"/>
            <a:ext cx="2396701" cy="2066121"/>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40" name="Google Shape;240;p25"/>
          <p:cNvSpPr txBox="1"/>
          <p:nvPr/>
        </p:nvSpPr>
        <p:spPr>
          <a:xfrm>
            <a:off x="8835552" y="2982579"/>
            <a:ext cx="22116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128k tokens</a:t>
            </a:r>
            <a:endParaRPr sz="1400" b="0" i="0" u="none" strike="noStrike" cap="none">
              <a:solidFill>
                <a:srgbClr val="000000"/>
              </a:solidFill>
              <a:latin typeface="Arial"/>
              <a:ea typeface="Arial"/>
              <a:cs typeface="Arial"/>
              <a:sym typeface="Arial"/>
            </a:endParaRPr>
          </a:p>
        </p:txBody>
      </p:sp>
      <p:pic>
        <p:nvPicPr>
          <p:cNvPr id="241" name="Google Shape;241;p25"/>
          <p:cNvPicPr preferRelativeResize="0"/>
          <p:nvPr/>
        </p:nvPicPr>
        <p:blipFill rotWithShape="1">
          <a:blip r:embed="rId10">
            <a:alphaModFix/>
          </a:blip>
          <a:srcRect/>
          <a:stretch/>
        </p:blipFill>
        <p:spPr>
          <a:xfrm>
            <a:off x="9053019" y="2145193"/>
            <a:ext cx="1696513" cy="423388"/>
          </a:xfrm>
          <a:prstGeom prst="rect">
            <a:avLst/>
          </a:prstGeom>
          <a:noFill/>
          <a:ln>
            <a:noFill/>
          </a:ln>
        </p:spPr>
      </p:pic>
      <p:sp>
        <p:nvSpPr>
          <p:cNvPr id="242" name="Google Shape;242;p25"/>
          <p:cNvSpPr txBox="1"/>
          <p:nvPr/>
        </p:nvSpPr>
        <p:spPr>
          <a:xfrm>
            <a:off x="3047557" y="3792884"/>
            <a:ext cx="60951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3" name="Google Shape;243;p25"/>
          <p:cNvSpPr txBox="1"/>
          <p:nvPr/>
        </p:nvSpPr>
        <p:spPr>
          <a:xfrm>
            <a:off x="3047557" y="3792884"/>
            <a:ext cx="60951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4" name="Google Shape;244;p25"/>
          <p:cNvSpPr txBox="1"/>
          <p:nvPr/>
        </p:nvSpPr>
        <p:spPr>
          <a:xfrm>
            <a:off x="3047557" y="3792884"/>
            <a:ext cx="60951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5" name="Google Shape;245;p25"/>
          <p:cNvSpPr txBox="1"/>
          <p:nvPr/>
        </p:nvSpPr>
        <p:spPr>
          <a:xfrm>
            <a:off x="540433" y="695379"/>
            <a:ext cx="55008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Arial"/>
                <a:ea typeface="Arial"/>
                <a:cs typeface="Arial"/>
                <a:sym typeface="Arial"/>
              </a:rPr>
              <a:t>Chatbots</a:t>
            </a:r>
            <a:endParaRPr sz="3200" b="1" i="0" u="none" strike="noStrike" cap="none">
              <a:solidFill>
                <a:schemeClr val="accent6"/>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500"/>
                                        <p:tgtEl>
                                          <p:spTgt spid="232"/>
                                        </p:tgtEl>
                                      </p:cBhvr>
                                    </p:animEffect>
                                  </p:childTnLst>
                                </p:cTn>
                              </p:par>
                              <p:par>
                                <p:cTn id="11" presetID="10" presetClass="entr" presetSubtype="0" fill="hold" nodeType="withEffect">
                                  <p:stCondLst>
                                    <p:cond delay="0"/>
                                  </p:stCondLst>
                                  <p:childTnLst>
                                    <p:set>
                                      <p:cBhvr>
                                        <p:cTn id="12" dur="1" fill="hold">
                                          <p:stCondLst>
                                            <p:cond delay="0"/>
                                          </p:stCondLst>
                                        </p:cTn>
                                        <p:tgtEl>
                                          <p:spTgt spid="233"/>
                                        </p:tgtEl>
                                        <p:attrNameLst>
                                          <p:attrName>style.visibility</p:attrName>
                                        </p:attrNameLst>
                                      </p:cBhvr>
                                      <p:to>
                                        <p:strVal val="visible"/>
                                      </p:to>
                                    </p:set>
                                    <p:animEffect transition="in" filter="fade">
                                      <p:cBhvr>
                                        <p:cTn id="13" dur="500"/>
                                        <p:tgtEl>
                                          <p:spTgt spid="23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par>
                                <p:cTn id="18" presetID="10" presetClass="entr" presetSubtype="0" fill="hold" nodeType="with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fade">
                                      <p:cBhvr>
                                        <p:cTn id="20" dur="500"/>
                                        <p:tgtEl>
                                          <p:spTgt spid="235"/>
                                        </p:tgtEl>
                                      </p:cBhvr>
                                    </p:animEffect>
                                  </p:childTnLst>
                                </p:cTn>
                              </p:par>
                              <p:par>
                                <p:cTn id="21" presetID="10" presetClass="entr" presetSubtype="0" fill="hold" nodeType="withEffect">
                                  <p:stCondLst>
                                    <p:cond delay="0"/>
                                  </p:stCondLst>
                                  <p:childTnLst>
                                    <p:set>
                                      <p:cBhvr>
                                        <p:cTn id="22" dur="1" fill="hold">
                                          <p:stCondLst>
                                            <p:cond delay="0"/>
                                          </p:stCondLst>
                                        </p:cTn>
                                        <p:tgtEl>
                                          <p:spTgt spid="236"/>
                                        </p:tgtEl>
                                        <p:attrNameLst>
                                          <p:attrName>style.visibility</p:attrName>
                                        </p:attrNameLst>
                                      </p:cBhvr>
                                      <p:to>
                                        <p:strVal val="visible"/>
                                      </p:to>
                                    </p:set>
                                    <p:animEffect transition="in" filter="fade">
                                      <p:cBhvr>
                                        <p:cTn id="23" dur="500"/>
                                        <p:tgtEl>
                                          <p:spTgt spid="236"/>
                                        </p:tgtEl>
                                      </p:cBhvr>
                                    </p:animEffect>
                                  </p:childTnLst>
                                </p:cTn>
                              </p:par>
                              <p:par>
                                <p:cTn id="24" presetID="10" presetClass="entr" presetSubtype="0" fill="hold" nodeType="with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fade">
                                      <p:cBhvr>
                                        <p:cTn id="26"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RDET Course template - Cover page">
  <a:themeElements>
    <a:clrScheme name="PermaDigital">
      <a:dk1>
        <a:srgbClr val="080301"/>
      </a:dk1>
      <a:lt1>
        <a:srgbClr val="6C6E70"/>
      </a:lt1>
      <a:dk2>
        <a:srgbClr val="080301"/>
      </a:dk2>
      <a:lt2>
        <a:srgbClr val="E2E2E2"/>
      </a:lt2>
      <a:accent1>
        <a:srgbClr val="1BCBDC"/>
      </a:accent1>
      <a:accent2>
        <a:srgbClr val="AA87FF"/>
      </a:accent2>
      <a:accent3>
        <a:srgbClr val="FDD6F1"/>
      </a:accent3>
      <a:accent4>
        <a:srgbClr val="1BCBDC"/>
      </a:accent4>
      <a:accent5>
        <a:srgbClr val="AA87FF"/>
      </a:accent5>
      <a:accent6>
        <a:srgbClr val="FDD6F1"/>
      </a:accent6>
      <a:hlink>
        <a:srgbClr val="AA87FF"/>
      </a:hlink>
      <a:folHlink>
        <a:srgbClr val="1BCB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2082</Words>
  <Application>Microsoft Office PowerPoint</Application>
  <PresentationFormat>Ευρεία οθόνη</PresentationFormat>
  <Paragraphs>269</Paragraphs>
  <Slides>39</Slides>
  <Notes>39</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39</vt:i4>
      </vt:variant>
    </vt:vector>
  </HeadingPairs>
  <TitlesOfParts>
    <vt:vector size="49" baseType="lpstr">
      <vt:lpstr>Roboto</vt:lpstr>
      <vt:lpstr>Roboto Slab</vt:lpstr>
      <vt:lpstr>Montserrat</vt:lpstr>
      <vt:lpstr>Poppins</vt:lpstr>
      <vt:lpstr>Noto Sans Symbols</vt:lpstr>
      <vt:lpstr>Unbounded</vt:lpstr>
      <vt:lpstr>Arial</vt:lpstr>
      <vt:lpstr>Inter</vt:lpstr>
      <vt:lpstr>Calibri</vt:lpstr>
      <vt:lpstr>CARDET Course template - Cover page</vt:lpstr>
      <vt:lpstr>Τεχνητή Νοημοσύνη - Πρακτικές Εφαρμογές χρήσης στην πρωτοβάθμια εκπαίδευση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2Fast4u</dc:creator>
  <cp:lastModifiedBy>Theodosis Karageorgakis</cp:lastModifiedBy>
  <cp:revision>8</cp:revision>
  <dcterms:created xsi:type="dcterms:W3CDTF">2014-07-11T09:12:14Z</dcterms:created>
  <dcterms:modified xsi:type="dcterms:W3CDTF">2026-03-24T16:12:35Z</dcterms:modified>
</cp:coreProperties>
</file>