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 id="2147483658" r:id="rId6"/>
    <p:sldMasterId id="2147483663" r:id="rId7"/>
    <p:sldMasterId id="214748366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Lst>
  <p:sldSz cy="6858000" cx="12192000"/>
  <p:notesSz cx="6858000" cy="9144000"/>
  <p:embeddedFontLst>
    <p:embeddedFont>
      <p:font typeface="Roboto"/>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jXrc/WTdn4GVA6XORFNQDFCmv5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D096D59-D3F2-4E95-855E-DF64993AB388}">
  <a:tblStyle styleId="{CD096D59-D3F2-4E95-855E-DF64993AB388}"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0.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Roboto-regular.fntdata"/><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font" Target="fonts/Roboto-italic.fntdata"/><Relationship Id="rId10" Type="http://schemas.openxmlformats.org/officeDocument/2006/relationships/slide" Target="slides/slide1.xml"/><Relationship Id="rId32" Type="http://schemas.openxmlformats.org/officeDocument/2006/relationships/font" Target="fonts/Roboto-bold.fntdata"/><Relationship Id="rId13" Type="http://schemas.openxmlformats.org/officeDocument/2006/relationships/slide" Target="slides/slide4.xml"/><Relationship Id="rId35" Type="http://schemas.openxmlformats.org/officeDocument/2006/relationships/font" Target="fonts/OpenSans-regular.fntdata"/><Relationship Id="rId12" Type="http://schemas.openxmlformats.org/officeDocument/2006/relationships/slide" Target="slides/slide3.xml"/><Relationship Id="rId34" Type="http://schemas.openxmlformats.org/officeDocument/2006/relationships/font" Target="fonts/Roboto-boldItalic.fntdata"/><Relationship Id="rId15" Type="http://schemas.openxmlformats.org/officeDocument/2006/relationships/slide" Target="slides/slide6.xml"/><Relationship Id="rId37" Type="http://schemas.openxmlformats.org/officeDocument/2006/relationships/font" Target="fonts/OpenSans-italic.fntdata"/><Relationship Id="rId14" Type="http://schemas.openxmlformats.org/officeDocument/2006/relationships/slide" Target="slides/slide5.xml"/><Relationship Id="rId36" Type="http://schemas.openxmlformats.org/officeDocument/2006/relationships/font" Target="fonts/OpenSans-bold.fntdata"/><Relationship Id="rId17" Type="http://schemas.openxmlformats.org/officeDocument/2006/relationships/slide" Target="slides/slide8.xml"/><Relationship Id="rId39" Type="http://customschemas.google.com/relationships/presentationmetadata" Target="metadata"/><Relationship Id="rId16" Type="http://schemas.openxmlformats.org/officeDocument/2006/relationships/slide" Target="slides/slide7.xml"/><Relationship Id="rId38" Type="http://schemas.openxmlformats.org/officeDocument/2006/relationships/font" Target="fonts/OpenSans-boldItalic.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9e7a0877ee_0_1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Key concept and takeaway is that PERMA and School Wide Positive Behaviour Support (SWPBS) reinforce each other — PERMA gives the </a:t>
            </a:r>
            <a:r>
              <a:rPr i="1" lang="en-US" sz="1100">
                <a:latin typeface="Arial"/>
                <a:ea typeface="Arial"/>
                <a:cs typeface="Arial"/>
                <a:sym typeface="Arial"/>
              </a:rPr>
              <a:t>why</a:t>
            </a:r>
            <a:r>
              <a:rPr lang="en-US" sz="1100">
                <a:latin typeface="Arial"/>
                <a:ea typeface="Arial"/>
                <a:cs typeface="Arial"/>
                <a:sym typeface="Arial"/>
              </a:rPr>
              <a:t> (well-being and motivation), and SWPBS gives the </a:t>
            </a:r>
            <a:r>
              <a:rPr i="1" lang="en-US" sz="1100">
                <a:latin typeface="Arial"/>
                <a:ea typeface="Arial"/>
                <a:cs typeface="Arial"/>
                <a:sym typeface="Arial"/>
              </a:rPr>
              <a:t>how</a:t>
            </a:r>
            <a:r>
              <a:rPr lang="en-US" sz="1100">
                <a:latin typeface="Arial"/>
                <a:ea typeface="Arial"/>
                <a:cs typeface="Arial"/>
                <a:sym typeface="Arial"/>
              </a:rPr>
              <a:t> (structure and expectations).</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How all the work that the teachers have already been doing with students has been promoting PERMA</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at </a:t>
            </a:r>
            <a:endParaRPr sz="1000">
              <a:latin typeface="Arial"/>
              <a:ea typeface="Arial"/>
              <a:cs typeface="Arial"/>
              <a:sym typeface="Arial"/>
            </a:endParaRPr>
          </a:p>
          <a:p>
            <a:pPr indent="-292100" lvl="0" marL="457200" rtl="0" algn="l">
              <a:lnSpc>
                <a:spcPct val="115000"/>
              </a:lnSpc>
              <a:spcBef>
                <a:spcPts val="1200"/>
              </a:spcBef>
              <a:spcAft>
                <a:spcPts val="0"/>
              </a:spcAft>
              <a:buSzPts val="1000"/>
              <a:buChar char="-"/>
            </a:pPr>
            <a:r>
              <a:rPr b="1" lang="en-US" sz="1000"/>
              <a:t>Individual (Teacher) - </a:t>
            </a:r>
            <a:r>
              <a:rPr lang="en-US" sz="1000"/>
              <a:t>Habits, modeling, and reflection.</a:t>
            </a:r>
            <a:endParaRPr sz="1000"/>
          </a:p>
          <a:p>
            <a:pPr indent="-292100" lvl="0" marL="457200" rtl="0" algn="l">
              <a:lnSpc>
                <a:spcPct val="115000"/>
              </a:lnSpc>
              <a:spcBef>
                <a:spcPts val="0"/>
              </a:spcBef>
              <a:spcAft>
                <a:spcPts val="0"/>
              </a:spcAft>
              <a:buSzPts val="1000"/>
              <a:buChar char="-"/>
            </a:pPr>
            <a:r>
              <a:rPr b="1" lang="en-US" sz="1000"/>
              <a:t>Classroom - </a:t>
            </a:r>
            <a:r>
              <a:rPr lang="en-US" sz="1000"/>
              <a:t>Daily routines, visible culture, and student agency</a:t>
            </a:r>
            <a:endParaRPr sz="1000"/>
          </a:p>
          <a:p>
            <a:pPr indent="0" lvl="0" marL="0" rtl="0" algn="l">
              <a:lnSpc>
                <a:spcPct val="115000"/>
              </a:lnSpc>
              <a:spcBef>
                <a:spcPts val="1200"/>
              </a:spcBef>
              <a:spcAft>
                <a:spcPts val="0"/>
              </a:spcAft>
              <a:buSzPts val="1400"/>
              <a:buNone/>
            </a:pPr>
            <a:r>
              <a:rPr lang="en-US" sz="1000"/>
              <a:t>level.</a:t>
            </a:r>
            <a:endParaRPr sz="1000"/>
          </a:p>
          <a:p>
            <a:pPr indent="0" lvl="0" marL="0" rtl="0" algn="l">
              <a:lnSpc>
                <a:spcPct val="115000"/>
              </a:lnSpc>
              <a:spcBef>
                <a:spcPts val="1200"/>
              </a:spcBef>
              <a:spcAft>
                <a:spcPts val="0"/>
              </a:spcAft>
              <a:buSzPts val="1400"/>
              <a:buNone/>
            </a:pPr>
            <a:r>
              <a:t/>
            </a:r>
            <a:endParaRPr sz="1000"/>
          </a:p>
          <a:p>
            <a:pPr indent="0" lvl="0" marL="0" rtl="0" algn="l">
              <a:lnSpc>
                <a:spcPct val="115000"/>
              </a:lnSpc>
              <a:spcBef>
                <a:spcPts val="1200"/>
              </a:spcBef>
              <a:spcAft>
                <a:spcPts val="0"/>
              </a:spcAft>
              <a:buSzPts val="1400"/>
              <a:buNone/>
            </a:pPr>
            <a:r>
              <a:rPr lang="en-US" sz="1000"/>
              <a:t>What about at Whole school level?</a:t>
            </a:r>
            <a:endParaRPr sz="1000"/>
          </a:p>
          <a:p>
            <a:pPr indent="0" lvl="0" marL="0" rtl="0" algn="l">
              <a:lnSpc>
                <a:spcPct val="115000"/>
              </a:lnSpc>
              <a:spcBef>
                <a:spcPts val="1200"/>
              </a:spcBef>
              <a:spcAft>
                <a:spcPts val="0"/>
              </a:spcAft>
              <a:buSzPts val="1400"/>
              <a:buNone/>
            </a:pPr>
            <a:r>
              <a:t/>
            </a:r>
            <a:endParaRPr sz="1000"/>
          </a:p>
          <a:p>
            <a:pPr indent="0" lvl="0" marL="0" rtl="0" algn="l">
              <a:lnSpc>
                <a:spcPct val="115000"/>
              </a:lnSpc>
              <a:spcBef>
                <a:spcPts val="1200"/>
              </a:spcBef>
              <a:spcAft>
                <a:spcPts val="1200"/>
              </a:spcAft>
              <a:buSzPts val="1400"/>
              <a:buNone/>
            </a:pPr>
            <a:r>
              <a:t/>
            </a:r>
            <a:endParaRPr sz="1000"/>
          </a:p>
        </p:txBody>
      </p:sp>
      <p:sp>
        <p:nvSpPr>
          <p:cNvPr id="239" name="Google Shape;239;g39e7a0877ee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9e7a0877ee_0_4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Similarly to the Individual and student level interventions School Wide Approach also manifests in this way - present slide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Effective culture derives from:</a:t>
            </a:r>
            <a:endParaRPr/>
          </a:p>
          <a:p>
            <a:pPr indent="0" lvl="0" marL="0" rtl="0" algn="l">
              <a:lnSpc>
                <a:spcPct val="100000"/>
              </a:lnSpc>
              <a:spcBef>
                <a:spcPts val="0"/>
              </a:spcBef>
              <a:spcAft>
                <a:spcPts val="0"/>
              </a:spcAft>
              <a:buClr>
                <a:schemeClr val="dk1"/>
              </a:buClr>
              <a:buSzPts val="1100"/>
              <a:buFont typeface="Arial"/>
              <a:buNone/>
            </a:pPr>
            <a:r>
              <a:rPr b="1" lang="en-US" sz="1100">
                <a:latin typeface="Arial"/>
                <a:ea typeface="Arial"/>
                <a:cs typeface="Arial"/>
                <a:sym typeface="Arial"/>
              </a:rPr>
              <a:t>Leadership commitment</a:t>
            </a:r>
            <a:r>
              <a:rPr lang="en-US" sz="1100">
                <a:latin typeface="Arial"/>
                <a:ea typeface="Arial"/>
                <a:cs typeface="Arial"/>
                <a:sym typeface="Arial"/>
              </a:rPr>
              <a:t> – Vision and modeling from school leaders.</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100">
                <a:latin typeface="Arial"/>
                <a:ea typeface="Arial"/>
                <a:cs typeface="Arial"/>
                <a:sym typeface="Arial"/>
              </a:rPr>
              <a:t>Staff well-being</a:t>
            </a:r>
            <a:r>
              <a:rPr lang="en-US" sz="1100">
                <a:latin typeface="Arial"/>
                <a:ea typeface="Arial"/>
                <a:cs typeface="Arial"/>
                <a:sym typeface="Arial"/>
              </a:rPr>
              <a:t> – Teachers’ PERMA is prioritised equally to students’.</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100">
                <a:latin typeface="Arial"/>
                <a:ea typeface="Arial"/>
                <a:cs typeface="Arial"/>
                <a:sym typeface="Arial"/>
              </a:rPr>
              <a:t>Student agency</a:t>
            </a:r>
            <a:r>
              <a:rPr lang="en-US" sz="1100">
                <a:latin typeface="Arial"/>
                <a:ea typeface="Arial"/>
                <a:cs typeface="Arial"/>
                <a:sym typeface="Arial"/>
              </a:rPr>
              <a:t> – Students co-create and lead initiatives.</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100">
                <a:latin typeface="Arial"/>
                <a:ea typeface="Arial"/>
                <a:cs typeface="Arial"/>
                <a:sym typeface="Arial"/>
              </a:rPr>
              <a:t>Curriculum integration</a:t>
            </a:r>
            <a:r>
              <a:rPr lang="en-US" sz="1100">
                <a:latin typeface="Arial"/>
                <a:ea typeface="Arial"/>
                <a:cs typeface="Arial"/>
                <a:sym typeface="Arial"/>
              </a:rPr>
              <a:t> – PERMA concepts embedded in lessons and assemblies.</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100">
                <a:latin typeface="Arial"/>
                <a:ea typeface="Arial"/>
                <a:cs typeface="Arial"/>
                <a:sym typeface="Arial"/>
              </a:rPr>
              <a:t>Environmental cues</a:t>
            </a:r>
            <a:r>
              <a:rPr lang="en-US" sz="1100">
                <a:latin typeface="Arial"/>
                <a:ea typeface="Arial"/>
                <a:cs typeface="Arial"/>
                <a:sym typeface="Arial"/>
              </a:rPr>
              <a:t> – Visuals, routines, and language reinforcing values.</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100">
                <a:latin typeface="Arial"/>
                <a:ea typeface="Arial"/>
                <a:cs typeface="Arial"/>
                <a:sym typeface="Arial"/>
              </a:rPr>
              <a:t>Measurement and reflection</a:t>
            </a:r>
            <a:r>
              <a:rPr lang="en-US" sz="1100">
                <a:latin typeface="Arial"/>
                <a:ea typeface="Arial"/>
                <a:cs typeface="Arial"/>
                <a:sym typeface="Arial"/>
              </a:rPr>
              <a:t> – Data to guide growth and adaptation.</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46" name="Google Shape;246;g39e7a0877ee_0_4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9e7a0877ee_0_10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total 20min </a:t>
            </a:r>
            <a:endParaRPr/>
          </a:p>
        </p:txBody>
      </p:sp>
      <p:sp>
        <p:nvSpPr>
          <p:cNvPr id="288" name="Google Shape;288;g39e7a0877ee_0_10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9e7a0877ee_0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total 20min </a:t>
            </a:r>
            <a:endParaRPr/>
          </a:p>
        </p:txBody>
      </p:sp>
      <p:sp>
        <p:nvSpPr>
          <p:cNvPr id="297" name="Google Shape;297;g39e7a0877ee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9e7a0877ee_0_9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total 20min </a:t>
            </a:r>
            <a:endParaRPr/>
          </a:p>
        </p:txBody>
      </p:sp>
      <p:sp>
        <p:nvSpPr>
          <p:cNvPr id="305" name="Google Shape;305;g39e7a0877ee_0_9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9e7a0877ee_0_10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total 20min </a:t>
            </a:r>
            <a:endParaRPr/>
          </a:p>
        </p:txBody>
      </p:sp>
      <p:sp>
        <p:nvSpPr>
          <p:cNvPr id="316" name="Google Shape;316;g39e7a0877ee_0_10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9e7a0877ee_0_10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total 20min </a:t>
            </a:r>
            <a:endParaRPr/>
          </a:p>
        </p:txBody>
      </p:sp>
      <p:sp>
        <p:nvSpPr>
          <p:cNvPr id="327" name="Google Shape;327;g39e7a0877ee_0_10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9e7a0877ee_0_1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20min </a:t>
            </a:r>
            <a:endParaRPr/>
          </a:p>
        </p:txBody>
      </p:sp>
      <p:sp>
        <p:nvSpPr>
          <p:cNvPr id="334" name="Google Shape;334;g39e7a0877ee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9e7a0877ee_0_10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total 20min </a:t>
            </a:r>
            <a:endParaRPr/>
          </a:p>
        </p:txBody>
      </p:sp>
      <p:sp>
        <p:nvSpPr>
          <p:cNvPr id="356" name="Google Shape;356;g39e7a0877ee_0_10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9e7a0877ee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5 min </a:t>
            </a:r>
            <a:endParaRPr/>
          </a:p>
          <a:p>
            <a:pPr indent="0" lvl="0" marL="0" rtl="0" algn="l">
              <a:lnSpc>
                <a:spcPct val="115000"/>
              </a:lnSpc>
              <a:spcBef>
                <a:spcPts val="1200"/>
              </a:spcBef>
              <a:spcAft>
                <a:spcPts val="0"/>
              </a:spcAft>
              <a:buClr>
                <a:schemeClr val="dk1"/>
              </a:buClr>
              <a:buSzPts val="1100"/>
              <a:buFont typeface="Arial"/>
              <a:buNone/>
            </a:pPr>
            <a:r>
              <a:rPr lang="en-US"/>
              <a:t>Invite participants to complete:</a:t>
            </a:r>
            <a:endParaRPr/>
          </a:p>
          <a:p>
            <a:pPr indent="0" lvl="0" marL="0" marR="381000" rtl="0" algn="l">
              <a:lnSpc>
                <a:spcPct val="115000"/>
              </a:lnSpc>
              <a:spcBef>
                <a:spcPts val="1200"/>
              </a:spcBef>
              <a:spcAft>
                <a:spcPts val="0"/>
              </a:spcAft>
              <a:buSzPts val="1100"/>
              <a:buNone/>
            </a:pPr>
            <a:r>
              <a:rPr lang="en-US"/>
              <a:t>“The PERMA habit I will continue practicing is ______.”</a:t>
            </a:r>
            <a:endParaRPr/>
          </a:p>
          <a:p>
            <a:pPr indent="0" lvl="0" marL="381000" marR="381000" rtl="0" algn="l">
              <a:lnSpc>
                <a:spcPct val="115000"/>
              </a:lnSpc>
              <a:spcBef>
                <a:spcPts val="1200"/>
              </a:spcBef>
              <a:spcAft>
                <a:spcPts val="0"/>
              </a:spcAft>
              <a:buSzPts val="1100"/>
              <a:buNone/>
            </a:pPr>
            <a:r>
              <a:t/>
            </a:r>
            <a:endParaRPr/>
          </a:p>
          <a:p>
            <a:pPr indent="0" lvl="0" marL="0" marR="381000" rtl="0" algn="l">
              <a:lnSpc>
                <a:spcPct val="115000"/>
              </a:lnSpc>
              <a:spcBef>
                <a:spcPts val="1200"/>
              </a:spcBef>
              <a:spcAft>
                <a:spcPts val="0"/>
              </a:spcAft>
              <a:buSzPts val="1100"/>
              <a:buNone/>
            </a:pPr>
            <a:r>
              <a:rPr lang="en-US"/>
              <a:t>Conclude with a key take away (next slide): </a:t>
            </a:r>
            <a:r>
              <a:rPr lang="en-US" sz="1100"/>
              <a:t>“Sustainability begins with small, consistent actions — the daily habits that build resilient people, connected classrooms, and Thriving Schools.” </a:t>
            </a:r>
            <a:endParaRPr sz="1100"/>
          </a:p>
          <a:p>
            <a:pPr indent="0" lvl="0" marL="381000" marR="381000" rtl="0" algn="l">
              <a:lnSpc>
                <a:spcPct val="115000"/>
              </a:lnSpc>
              <a:spcBef>
                <a:spcPts val="1200"/>
              </a:spcBef>
              <a:spcAft>
                <a:spcPts val="0"/>
              </a:spcAft>
              <a:buClr>
                <a:schemeClr val="dk1"/>
              </a:buClr>
              <a:buSzPts val="1100"/>
              <a:buFont typeface="Arial"/>
              <a:buNone/>
            </a:pPr>
            <a:r>
              <a:t/>
            </a:r>
            <a:endParaRPr/>
          </a:p>
          <a:p>
            <a:pPr indent="0" lvl="0" marL="0" rtl="0" algn="l">
              <a:lnSpc>
                <a:spcPct val="100000"/>
              </a:lnSpc>
              <a:spcBef>
                <a:spcPts val="1200"/>
              </a:spcBef>
              <a:spcAft>
                <a:spcPts val="0"/>
              </a:spcAft>
              <a:buSzPts val="1400"/>
              <a:buNone/>
            </a:pPr>
            <a:r>
              <a:t/>
            </a:r>
            <a:endParaRPr/>
          </a:p>
        </p:txBody>
      </p:sp>
      <p:sp>
        <p:nvSpPr>
          <p:cNvPr id="364" name="Google Shape;364;g39e7a0877ee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7dcd7c80e4_0_3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37dcd7c80e4_0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7dcd7c80e4_0_3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g37dcd7c80e4_0_3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ab614038a3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g3ab614038a3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7dcd7c80e4_0_3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37dcd7c80e4_0_3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4 min </a:t>
            </a:r>
            <a:endParaRPr/>
          </a:p>
          <a:p>
            <a:pPr indent="0" lvl="0" marL="0" rtl="0" algn="l">
              <a:lnSpc>
                <a:spcPct val="100000"/>
              </a:lnSpc>
              <a:spcBef>
                <a:spcPts val="0"/>
              </a:spcBef>
              <a:spcAft>
                <a:spcPts val="0"/>
              </a:spcAft>
              <a:buSzPts val="1400"/>
              <a:buNone/>
            </a:pPr>
            <a:r>
              <a:t/>
            </a:r>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Begin with a </a:t>
            </a:r>
            <a:r>
              <a:rPr b="1" lang="en-US" sz="1100">
                <a:latin typeface="Arial"/>
                <a:ea typeface="Arial"/>
                <a:cs typeface="Arial"/>
                <a:sym typeface="Arial"/>
              </a:rPr>
              <a:t>“gratitude moment”</a:t>
            </a:r>
            <a:r>
              <a:rPr lang="en-US" sz="1100">
                <a:latin typeface="Arial"/>
                <a:ea typeface="Arial"/>
                <a:cs typeface="Arial"/>
                <a:sym typeface="Arial"/>
              </a:rPr>
              <a:t> – ask participants to share one thing they appreciated from the PERMA journey.</a:t>
            </a:r>
            <a:endParaRPr/>
          </a:p>
        </p:txBody>
      </p:sp>
      <p:sp>
        <p:nvSpPr>
          <p:cNvPr id="183" name="Google Shape;183;g37dcd7c80e4_0_3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9e7a0877ee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39e7a0877ee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 min  </a:t>
            </a:r>
            <a:endParaRPr/>
          </a:p>
        </p:txBody>
      </p:sp>
      <p:sp>
        <p:nvSpPr>
          <p:cNvPr id="192" name="Google Shape;192;g39e7a0877ee_0_1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7dcd7c80e4_0_3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 min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Now that you’ve implemented and experimented with these strategies in your classrooms, this module brings everything together. Our focus shifts from </a:t>
            </a:r>
            <a:r>
              <a:rPr i="1" lang="en-US" sz="1100">
                <a:latin typeface="Arial"/>
                <a:ea typeface="Arial"/>
                <a:cs typeface="Arial"/>
                <a:sym typeface="Arial"/>
              </a:rPr>
              <a:t>learning new concepts</a:t>
            </a:r>
            <a:r>
              <a:rPr lang="en-US" sz="1100">
                <a:latin typeface="Arial"/>
                <a:ea typeface="Arial"/>
                <a:cs typeface="Arial"/>
                <a:sym typeface="Arial"/>
              </a:rPr>
              <a:t> to </a:t>
            </a:r>
            <a:r>
              <a:rPr i="1" lang="en-US" sz="1100">
                <a:latin typeface="Arial"/>
                <a:ea typeface="Arial"/>
                <a:cs typeface="Arial"/>
                <a:sym typeface="Arial"/>
              </a:rPr>
              <a:t>reflecting, refining, and sustaining</a:t>
            </a:r>
            <a:r>
              <a:rPr lang="en-US" sz="1100">
                <a:latin typeface="Arial"/>
                <a:ea typeface="Arial"/>
                <a:cs typeface="Arial"/>
                <a:sym typeface="Arial"/>
              </a:rPr>
              <a:t> what works</a:t>
            </a:r>
            <a:endParaRPr/>
          </a:p>
        </p:txBody>
      </p:sp>
      <p:sp>
        <p:nvSpPr>
          <p:cNvPr id="200" name="Google Shape;200;g37dcd7c80e4_0_3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9e7a0877ee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20 min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Post 5 flipcharts around the room labeled </a:t>
            </a:r>
            <a:r>
              <a:rPr b="1" lang="en-US" sz="1100">
                <a:latin typeface="Arial"/>
                <a:ea typeface="Arial"/>
                <a:cs typeface="Arial"/>
                <a:sym typeface="Arial"/>
              </a:rPr>
              <a:t>P, E, R, M, A</a:t>
            </a:r>
            <a:r>
              <a:rPr lang="en-US" sz="1100">
                <a:latin typeface="Arial"/>
                <a:ea typeface="Arial"/>
                <a:cs typeface="Arial"/>
                <a:sym typeface="Arial"/>
              </a:rPr>
              <a:t>.</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Small groups rotate every 3–4 minutes, for each of the 5 elements of PERMA writing down:</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What practices worked?</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What barriers or challenges did you encounter?</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After rotation, facilitator debriefs:</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“Which elements were easiest to sustain?”</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“Which needed more structure or support?”</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Trainer can say: “Integration begins with honest reflection. Sustainability grows when we refine what truly works in our own context.”</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08" name="Google Shape;208;g39e7a0877ee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9e7a0877ee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39e7a0877ee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9e7a0877ee_0_10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total 20 min </a:t>
            </a:r>
            <a:endParaRPr/>
          </a:p>
        </p:txBody>
      </p:sp>
      <p:sp>
        <p:nvSpPr>
          <p:cNvPr id="224" name="Google Shape;224;g39e7a0877ee_0_10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9e7a0877ee_0_10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total 20 min </a:t>
            </a:r>
            <a:endParaRPr/>
          </a:p>
        </p:txBody>
      </p:sp>
      <p:sp>
        <p:nvSpPr>
          <p:cNvPr id="231" name="Google Shape;231;g39e7a0877ee_0_10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4"/>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4"/>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4"/>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4"/>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4"/>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4"/>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4"/>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4"/>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86" name="Shape 86"/>
        <p:cNvGrpSpPr/>
        <p:nvPr/>
      </p:nvGrpSpPr>
      <p:grpSpPr>
        <a:xfrm>
          <a:off x="0" y="0"/>
          <a:ext cx="0" cy="0"/>
          <a:chOff x="0" y="0"/>
          <a:chExt cx="0" cy="0"/>
        </a:xfrm>
      </p:grpSpPr>
      <p:sp>
        <p:nvSpPr>
          <p:cNvPr id="87" name="Google Shape;87;g37dcd7c80e4_0_40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g37dcd7c80e4_0_401"/>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89" name="Shape 89"/>
        <p:cNvGrpSpPr/>
        <p:nvPr/>
      </p:nvGrpSpPr>
      <p:grpSpPr>
        <a:xfrm>
          <a:off x="0" y="0"/>
          <a:ext cx="0" cy="0"/>
          <a:chOff x="0" y="0"/>
          <a:chExt cx="0" cy="0"/>
        </a:xfrm>
      </p:grpSpPr>
      <p:sp>
        <p:nvSpPr>
          <p:cNvPr id="90" name="Google Shape;90;g37dcd7c80e4_0_40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g37dcd7c80e4_0_408"/>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g37dcd7c80e4_0_408"/>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g37dcd7c80e4_0_408"/>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94" name="Shape 94"/>
        <p:cNvGrpSpPr/>
        <p:nvPr/>
      </p:nvGrpSpPr>
      <p:grpSpPr>
        <a:xfrm>
          <a:off x="0" y="0"/>
          <a:ext cx="0" cy="0"/>
          <a:chOff x="0" y="0"/>
          <a:chExt cx="0" cy="0"/>
        </a:xfrm>
      </p:grpSpPr>
      <p:sp>
        <p:nvSpPr>
          <p:cNvPr id="95" name="Google Shape;95;g37dcd7c80e4_0_41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37dcd7c80e4_0_413"/>
          <p:cNvSpPr txBox="1"/>
          <p:nvPr>
            <p:ph idx="1" type="body"/>
          </p:nvPr>
        </p:nvSpPr>
        <p:spPr>
          <a:xfrm>
            <a:off x="97971"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g37dcd7c80e4_0_413"/>
          <p:cNvSpPr txBox="1"/>
          <p:nvPr>
            <p:ph idx="2" type="body"/>
          </p:nvPr>
        </p:nvSpPr>
        <p:spPr>
          <a:xfrm>
            <a:off x="6131377"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04" name="Shape 104"/>
        <p:cNvGrpSpPr/>
        <p:nvPr/>
      </p:nvGrpSpPr>
      <p:grpSpPr>
        <a:xfrm>
          <a:off x="0" y="0"/>
          <a:ext cx="0" cy="0"/>
          <a:chOff x="0" y="0"/>
          <a:chExt cx="0" cy="0"/>
        </a:xfrm>
      </p:grpSpPr>
      <p:sp>
        <p:nvSpPr>
          <p:cNvPr id="105" name="Google Shape;105;g37dcd7c80e4_0_433"/>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g37dcd7c80e4_0_433"/>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g37dcd7c80e4_0_433"/>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08" name="Shape 108"/>
        <p:cNvGrpSpPr/>
        <p:nvPr/>
      </p:nvGrpSpPr>
      <p:grpSpPr>
        <a:xfrm>
          <a:off x="0" y="0"/>
          <a:ext cx="0" cy="0"/>
          <a:chOff x="0" y="0"/>
          <a:chExt cx="0" cy="0"/>
        </a:xfrm>
      </p:grpSpPr>
      <p:sp>
        <p:nvSpPr>
          <p:cNvPr id="109" name="Google Shape;109;g37dcd7c80e4_0_423"/>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g37dcd7c80e4_0_423"/>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g37dcd7c80e4_0_423"/>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g37dcd7c80e4_0_423"/>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3" name="Google Shape;113;g37dcd7c80e4_0_423"/>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4" name="Google Shape;114;g37dcd7c80e4_0_423"/>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15" name="Google Shape;115;g37dcd7c80e4_0_423"/>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116" name="Google Shape;116;g37dcd7c80e4_0_423"/>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17" name="Google Shape;117;g37dcd7c80e4_0_423"/>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18" name="Shape 118"/>
        <p:cNvGrpSpPr/>
        <p:nvPr/>
      </p:nvGrpSpPr>
      <p:grpSpPr>
        <a:xfrm>
          <a:off x="0" y="0"/>
          <a:ext cx="0" cy="0"/>
          <a:chOff x="0" y="0"/>
          <a:chExt cx="0" cy="0"/>
        </a:xfrm>
      </p:grpSpPr>
      <p:sp>
        <p:nvSpPr>
          <p:cNvPr id="119" name="Google Shape;119;g37dcd7c80e4_0_437"/>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120" name="Google Shape;120;g37dcd7c80e4_0_437"/>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1" name="Google Shape;121;g37dcd7c80e4_0_437"/>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122" name="Google Shape;122;g37dcd7c80e4_0_437"/>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23" name="Shape 123"/>
        <p:cNvGrpSpPr/>
        <p:nvPr/>
      </p:nvGrpSpPr>
      <p:grpSpPr>
        <a:xfrm>
          <a:off x="0" y="0"/>
          <a:ext cx="0" cy="0"/>
          <a:chOff x="0" y="0"/>
          <a:chExt cx="0" cy="0"/>
        </a:xfrm>
      </p:grpSpPr>
      <p:sp>
        <p:nvSpPr>
          <p:cNvPr id="124" name="Google Shape;124;g37dcd7c80e4_0_442"/>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g37dcd7c80e4_0_442"/>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g37dcd7c80e4_0_442"/>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37dcd7c80e4_0_442"/>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8" name="Google Shape;128;g37dcd7c80e4_0_442"/>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9" name="Google Shape;129;g37dcd7c80e4_0_44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30" name="Google Shape;130;g37dcd7c80e4_0_442"/>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131" name="Google Shape;131;g37dcd7c80e4_0_442"/>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32" name="Google Shape;132;g37dcd7c80e4_0_442"/>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39" name="Shape 139"/>
        <p:cNvGrpSpPr/>
        <p:nvPr/>
      </p:nvGrpSpPr>
      <p:grpSpPr>
        <a:xfrm>
          <a:off x="0" y="0"/>
          <a:ext cx="0" cy="0"/>
          <a:chOff x="0" y="0"/>
          <a:chExt cx="0" cy="0"/>
        </a:xfrm>
      </p:grpSpPr>
      <p:sp>
        <p:nvSpPr>
          <p:cNvPr id="140" name="Google Shape;140;g3ab614038a3_0_4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g3ab614038a3_0_4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g3ab614038a3_0_4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3ab614038a3_0_4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4" name="Google Shape;144;g3ab614038a3_0_4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5" name="Google Shape;145;g3ab614038a3_0_4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46" name="Google Shape;146;g3ab614038a3_0_49"/>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147" name="Google Shape;147;g3ab614038a3_0_4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48" name="Google Shape;148;g3ab614038a3_0_4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49" name="Shape 149"/>
        <p:cNvGrpSpPr/>
        <p:nvPr/>
      </p:nvGrpSpPr>
      <p:grpSpPr>
        <a:xfrm>
          <a:off x="0" y="0"/>
          <a:ext cx="0" cy="0"/>
          <a:chOff x="0" y="0"/>
          <a:chExt cx="0" cy="0"/>
        </a:xfrm>
      </p:grpSpPr>
      <p:sp>
        <p:nvSpPr>
          <p:cNvPr id="150" name="Google Shape;150;g3ab614038a3_0_59"/>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 name="Google Shape;151;g3ab614038a3_0_59"/>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3ab614038a3_0_59"/>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3" name="Shape 153"/>
        <p:cNvGrpSpPr/>
        <p:nvPr/>
      </p:nvGrpSpPr>
      <p:grpSpPr>
        <a:xfrm>
          <a:off x="0" y="0"/>
          <a:ext cx="0" cy="0"/>
          <a:chOff x="0" y="0"/>
          <a:chExt cx="0" cy="0"/>
        </a:xfrm>
      </p:grpSpPr>
      <p:sp>
        <p:nvSpPr>
          <p:cNvPr id="154" name="Google Shape;154;g3ab614038a3_0_63"/>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155" name="Google Shape;155;g3ab614038a3_0_63"/>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56" name="Google Shape;156;g3ab614038a3_0_63"/>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157" name="Google Shape;157;g3ab614038a3_0_63"/>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5" name="Shape 25"/>
        <p:cNvGrpSpPr/>
        <p:nvPr/>
      </p:nvGrpSpPr>
      <p:grpSpPr>
        <a:xfrm>
          <a:off x="0" y="0"/>
          <a:ext cx="0" cy="0"/>
          <a:chOff x="0" y="0"/>
          <a:chExt cx="0" cy="0"/>
        </a:xfrm>
      </p:grpSpPr>
      <p:sp>
        <p:nvSpPr>
          <p:cNvPr id="26" name="Google Shape;26;p5"/>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5"/>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58" name="Shape 158"/>
        <p:cNvGrpSpPr/>
        <p:nvPr/>
      </p:nvGrpSpPr>
      <p:grpSpPr>
        <a:xfrm>
          <a:off x="0" y="0"/>
          <a:ext cx="0" cy="0"/>
          <a:chOff x="0" y="0"/>
          <a:chExt cx="0" cy="0"/>
        </a:xfrm>
      </p:grpSpPr>
      <p:sp>
        <p:nvSpPr>
          <p:cNvPr id="159" name="Google Shape;159;g3ab614038a3_0_68"/>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g3ab614038a3_0_68"/>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g3ab614038a3_0_68"/>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g3ab614038a3_0_68"/>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3" name="Google Shape;163;g3ab614038a3_0_68"/>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4" name="Google Shape;164;g3ab614038a3_0_68"/>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65" name="Google Shape;165;g3ab614038a3_0_68"/>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166" name="Google Shape;166;g3ab614038a3_0_68"/>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67" name="Google Shape;167;g3ab614038a3_0_68"/>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9" name="Shape 29"/>
        <p:cNvGrpSpPr/>
        <p:nvPr/>
      </p:nvGrpSpPr>
      <p:grpSpPr>
        <a:xfrm>
          <a:off x="0" y="0"/>
          <a:ext cx="0" cy="0"/>
          <a:chOff x="0" y="0"/>
          <a:chExt cx="0" cy="0"/>
        </a:xfrm>
      </p:grpSpPr>
      <p:sp>
        <p:nvSpPr>
          <p:cNvPr id="30" name="Google Shape;30;p6"/>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31" name="Google Shape;31;p6"/>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2" name="Google Shape;32;p6"/>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33" name="Google Shape;33;p6"/>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4" name="Shape 34"/>
        <p:cNvGrpSpPr/>
        <p:nvPr/>
      </p:nvGrpSpPr>
      <p:grpSpPr>
        <a:xfrm>
          <a:off x="0" y="0"/>
          <a:ext cx="0" cy="0"/>
          <a:chOff x="0" y="0"/>
          <a:chExt cx="0" cy="0"/>
        </a:xfrm>
      </p:grpSpPr>
      <p:sp>
        <p:nvSpPr>
          <p:cNvPr id="35" name="Google Shape;35;p7"/>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7"/>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7"/>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7"/>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7"/>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41" name="Google Shape;41;p7"/>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42" name="Google Shape;42;p7"/>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43" name="Google Shape;43;p7"/>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50" name="Shape 50"/>
        <p:cNvGrpSpPr/>
        <p:nvPr/>
      </p:nvGrpSpPr>
      <p:grpSpPr>
        <a:xfrm>
          <a:off x="0" y="0"/>
          <a:ext cx="0" cy="0"/>
          <a:chOff x="0" y="0"/>
          <a:chExt cx="0" cy="0"/>
        </a:xfrm>
      </p:grpSpPr>
      <p:sp>
        <p:nvSpPr>
          <p:cNvPr id="51" name="Google Shape;51;g37dcd7c80e4_0_36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g37dcd7c80e4_0_36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g37dcd7c80e4_0_36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g37dcd7c80e4_0_36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g37dcd7c80e4_0_36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6" name="Google Shape;56;g37dcd7c80e4_0_36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57" name="Google Shape;57;g37dcd7c80e4_0_369"/>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58" name="Google Shape;58;g37dcd7c80e4_0_36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59" name="Google Shape;59;g37dcd7c80e4_0_36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60" name="Shape 60"/>
        <p:cNvGrpSpPr/>
        <p:nvPr/>
      </p:nvGrpSpPr>
      <p:grpSpPr>
        <a:xfrm>
          <a:off x="0" y="0"/>
          <a:ext cx="0" cy="0"/>
          <a:chOff x="0" y="0"/>
          <a:chExt cx="0" cy="0"/>
        </a:xfrm>
      </p:grpSpPr>
      <p:sp>
        <p:nvSpPr>
          <p:cNvPr id="61" name="Google Shape;61;g37dcd7c80e4_0_379"/>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g37dcd7c80e4_0_379"/>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37dcd7c80e4_0_379"/>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64" name="Shape 64"/>
        <p:cNvGrpSpPr/>
        <p:nvPr/>
      </p:nvGrpSpPr>
      <p:grpSpPr>
        <a:xfrm>
          <a:off x="0" y="0"/>
          <a:ext cx="0" cy="0"/>
          <a:chOff x="0" y="0"/>
          <a:chExt cx="0" cy="0"/>
        </a:xfrm>
      </p:grpSpPr>
      <p:sp>
        <p:nvSpPr>
          <p:cNvPr id="65" name="Google Shape;65;g37dcd7c80e4_0_383"/>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66" name="Google Shape;66;g37dcd7c80e4_0_383"/>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7" name="Google Shape;67;g37dcd7c80e4_0_383"/>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68" name="Google Shape;68;g37dcd7c80e4_0_383"/>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69" name="Shape 69"/>
        <p:cNvGrpSpPr/>
        <p:nvPr/>
      </p:nvGrpSpPr>
      <p:grpSpPr>
        <a:xfrm>
          <a:off x="0" y="0"/>
          <a:ext cx="0" cy="0"/>
          <a:chOff x="0" y="0"/>
          <a:chExt cx="0" cy="0"/>
        </a:xfrm>
      </p:grpSpPr>
      <p:sp>
        <p:nvSpPr>
          <p:cNvPr id="70" name="Google Shape;70;g37dcd7c80e4_0_388"/>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g37dcd7c80e4_0_388"/>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g37dcd7c80e4_0_388"/>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37dcd7c80e4_0_388"/>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4" name="Google Shape;74;g37dcd7c80e4_0_388"/>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5" name="Google Shape;75;g37dcd7c80e4_0_388"/>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76" name="Google Shape;76;g37dcd7c80e4_0_388"/>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77" name="Google Shape;77;g37dcd7c80e4_0_388"/>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78" name="Google Shape;78;g37dcd7c80e4_0_388"/>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82" name="Shape 82"/>
        <p:cNvGrpSpPr/>
        <p:nvPr/>
      </p:nvGrpSpPr>
      <p:grpSpPr>
        <a:xfrm>
          <a:off x="0" y="0"/>
          <a:ext cx="0" cy="0"/>
          <a:chOff x="0" y="0"/>
          <a:chExt cx="0" cy="0"/>
        </a:xfrm>
      </p:grpSpPr>
      <p:sp>
        <p:nvSpPr>
          <p:cNvPr id="83" name="Google Shape;83;g37dcd7c80e4_0_40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37dcd7c80e4_0_40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g37dcd7c80e4_0_40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3.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7843"/>
          </a:srgbClr>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235"/>
          </a:srgbClr>
        </a:solidFill>
      </p:bgPr>
    </p:bg>
    <p:spTree>
      <p:nvGrpSpPr>
        <p:cNvPr id="44" name="Shape 44"/>
        <p:cNvGrpSpPr/>
        <p:nvPr/>
      </p:nvGrpSpPr>
      <p:grpSpPr>
        <a:xfrm>
          <a:off x="0" y="0"/>
          <a:ext cx="0" cy="0"/>
          <a:chOff x="0" y="0"/>
          <a:chExt cx="0" cy="0"/>
        </a:xfrm>
      </p:grpSpPr>
      <p:sp>
        <p:nvSpPr>
          <p:cNvPr id="45" name="Google Shape;45;g37dcd7c80e4_0_36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g37dcd7c80e4_0_36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g37dcd7c80e4_0_363"/>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8" name="Google Shape;48;g37dcd7c80e4_0_363"/>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9" name="Google Shape;49;g37dcd7c80e4_0_363"/>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79" name="Shape 79"/>
        <p:cNvGrpSpPr/>
        <p:nvPr/>
      </p:nvGrpSpPr>
      <p:grpSpPr>
        <a:xfrm>
          <a:off x="0" y="0"/>
          <a:ext cx="0" cy="0"/>
          <a:chOff x="0" y="0"/>
          <a:chExt cx="0" cy="0"/>
        </a:xfrm>
      </p:grpSpPr>
      <p:sp>
        <p:nvSpPr>
          <p:cNvPr id="80" name="Google Shape;80;g37dcd7c80e4_0_398"/>
          <p:cNvSpPr/>
          <p:nvPr/>
        </p:nvSpPr>
        <p:spPr>
          <a:xfrm>
            <a:off x="0" y="0"/>
            <a:ext cx="12192000" cy="79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81" name="Google Shape;81;g37dcd7c80e4_0_39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98" name="Shape 98"/>
        <p:cNvGrpSpPr/>
        <p:nvPr/>
      </p:nvGrpSpPr>
      <p:grpSpPr>
        <a:xfrm>
          <a:off x="0" y="0"/>
          <a:ext cx="0" cy="0"/>
          <a:chOff x="0" y="0"/>
          <a:chExt cx="0" cy="0"/>
        </a:xfrm>
      </p:grpSpPr>
      <p:sp>
        <p:nvSpPr>
          <p:cNvPr id="99" name="Google Shape;99;g37dcd7c80e4_0_417"/>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 name="Google Shape;100;g37dcd7c80e4_0_4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g37dcd7c80e4_0_417"/>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2" name="Google Shape;102;g37dcd7c80e4_0_417"/>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3" name="Google Shape;103;g37dcd7c80e4_0_417"/>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240"/>
          </a:srgbClr>
        </a:solidFill>
      </p:bgPr>
    </p:bg>
    <p:spTree>
      <p:nvGrpSpPr>
        <p:cNvPr id="133" name="Shape 133"/>
        <p:cNvGrpSpPr/>
        <p:nvPr/>
      </p:nvGrpSpPr>
      <p:grpSpPr>
        <a:xfrm>
          <a:off x="0" y="0"/>
          <a:ext cx="0" cy="0"/>
          <a:chOff x="0" y="0"/>
          <a:chExt cx="0" cy="0"/>
        </a:xfrm>
      </p:grpSpPr>
      <p:sp>
        <p:nvSpPr>
          <p:cNvPr id="134" name="Google Shape;134;g3ab614038a3_0_4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5" name="Google Shape;135;g3ab614038a3_0_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g3ab614038a3_0_43"/>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7" name="Google Shape;137;g3ab614038a3_0_43"/>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8" name="Google Shape;138;g3ab614038a3_0_43"/>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hyperlink" Target="https://thrivingschools.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lang="en-US" sz="2200"/>
              <a:t>Thriving Schools - Un Approccio Sistemico e Integrato a Livello Scolastico per la Salute Mentale e il Benessere</a:t>
            </a:r>
            <a:endParaRPr sz="2200"/>
          </a:p>
        </p:txBody>
      </p:sp>
      <p:sp>
        <p:nvSpPr>
          <p:cNvPr id="173" name="Google Shape;173;p2"/>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Durata del progetto: 36 mesi (Mar 2025 - Feb 2028)</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Progetto n.: 101196057</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Bando: ERASMUS-EDU-2024-POL-EXP</a:t>
            </a:r>
            <a:endParaRPr b="0" i="0" sz="3599">
              <a:solidFill>
                <a:srgbClr val="545454"/>
              </a:solidFill>
            </a:endParaRPr>
          </a:p>
          <a:p>
            <a:pPr indent="0" lvl="0" marL="0" rtl="0" algn="l">
              <a:lnSpc>
                <a:spcPct val="90000"/>
              </a:lnSpc>
              <a:spcBef>
                <a:spcPts val="0"/>
              </a:spcBef>
              <a:spcAft>
                <a:spcPts val="0"/>
              </a:spcAft>
              <a:buClr>
                <a:schemeClr val="accen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39e7a0877ee_0_150"/>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Unità 7.1: Integrazione e Sostenibilità</a:t>
            </a:r>
            <a:endParaRPr b="0" i="0" sz="3800" u="none" cap="none" strike="noStrike">
              <a:solidFill>
                <a:srgbClr val="FFFFFF"/>
              </a:solidFill>
              <a:highlight>
                <a:srgbClr val="FFFF00"/>
              </a:highlight>
              <a:latin typeface="Calibri"/>
              <a:ea typeface="Calibri"/>
              <a:cs typeface="Calibri"/>
              <a:sym typeface="Calibri"/>
            </a:endParaRPr>
          </a:p>
        </p:txBody>
      </p:sp>
      <p:sp>
        <p:nvSpPr>
          <p:cNvPr id="242" name="Google Shape;242;g39e7a0877ee_0_150"/>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None/>
            </a:pPr>
            <a:r>
              <a:rPr b="1" i="0" lang="en-US" sz="2400" u="none" cap="none" strike="noStrike">
                <a:solidFill>
                  <a:schemeClr val="accent2"/>
                </a:solidFill>
                <a:latin typeface="Calibri"/>
                <a:ea typeface="Calibri"/>
                <a:cs typeface="Calibri"/>
                <a:sym typeface="Calibri"/>
              </a:rPr>
              <a:t>PERMA e Supporto Comportamentale Positivo a livello di Scuola (SWPBS)</a:t>
            </a:r>
            <a:endParaRPr b="1" i="0" sz="2400" u="none" cap="none" strike="noStrike">
              <a:solidFill>
                <a:srgbClr val="F05A22"/>
              </a:solidFill>
              <a:latin typeface="Calibri"/>
              <a:ea typeface="Calibri"/>
              <a:cs typeface="Calibri"/>
              <a:sym typeface="Calibri"/>
            </a:endParaRPr>
          </a:p>
        </p:txBody>
      </p:sp>
      <p:graphicFrame>
        <p:nvGraphicFramePr>
          <p:cNvPr id="243" name="Google Shape;243;g39e7a0877ee_0_150"/>
          <p:cNvGraphicFramePr/>
          <p:nvPr/>
        </p:nvGraphicFramePr>
        <p:xfrm>
          <a:off x="951275" y="1550425"/>
          <a:ext cx="3000000" cy="3000000"/>
        </p:xfrm>
        <a:graphic>
          <a:graphicData uri="http://schemas.openxmlformats.org/drawingml/2006/table">
            <a:tbl>
              <a:tblPr>
                <a:noFill/>
                <a:tableStyleId>{CD096D59-D3F2-4E95-855E-DF64993AB388}</a:tableStyleId>
              </a:tblPr>
              <a:tblGrid>
                <a:gridCol w="1968625"/>
                <a:gridCol w="2598600"/>
                <a:gridCol w="6076500"/>
              </a:tblGrid>
              <a:tr h="922400">
                <a:tc>
                  <a:txBody>
                    <a:bodyPr/>
                    <a:lstStyle/>
                    <a:p>
                      <a:pPr indent="0" lvl="0" marL="0" marR="0" rtl="0" algn="ctr">
                        <a:lnSpc>
                          <a:spcPct val="115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Aspettativa SWPBS</a:t>
                      </a:r>
                      <a:endParaRPr b="1"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Elementi PERMA collegati</a:t>
                      </a:r>
                      <a:endParaRPr b="1"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Quali pratiche di aula sostenibili</a:t>
                      </a:r>
                      <a:endParaRPr b="1" sz="2000" u="none" cap="none" strike="noStrike">
                        <a:latin typeface="Calibri"/>
                        <a:ea typeface="Calibri"/>
                        <a:cs typeface="Calibri"/>
                        <a:sym typeface="Calibri"/>
                      </a:endParaRPr>
                    </a:p>
                  </a:txBody>
                  <a:tcPr marT="91425" marB="91425" marR="91425" marL="91425"/>
                </a:tc>
              </a:tr>
              <a:tr h="984725">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Rispettati</a:t>
                      </a:r>
                      <a:endParaRPr b="1"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Emozione positiva, significato</a:t>
                      </a:r>
                      <a:endParaRPr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Insegna alfabetizzazione emotiva, promemoria di gentilezza con sé, affermazioni mattutine</a:t>
                      </a:r>
                      <a:endParaRPr sz="2000" u="none" cap="none" strike="noStrike">
                        <a:latin typeface="Calibri"/>
                        <a:ea typeface="Calibri"/>
                        <a:cs typeface="Calibri"/>
                        <a:sym typeface="Calibri"/>
                      </a:endParaRPr>
                    </a:p>
                  </a:txBody>
                  <a:tcPr marT="91425" marB="91425" marR="91425" marL="91425"/>
                </a:tc>
              </a:tr>
              <a:tr h="984725">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Rispetta gli altri</a:t>
                      </a:r>
                      <a:endParaRPr b="1"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Relazioni</a:t>
                      </a:r>
                      <a:endParaRPr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Sistemi di riconoscimento tra pari, bacheche di gentilezza, catene di "grazie"</a:t>
                      </a:r>
                      <a:endParaRPr sz="2000" u="none" cap="none" strike="noStrike">
                        <a:latin typeface="Calibri"/>
                        <a:ea typeface="Calibri"/>
                        <a:cs typeface="Calibri"/>
                        <a:sym typeface="Calibri"/>
                      </a:endParaRPr>
                    </a:p>
                  </a:txBody>
                  <a:tcPr marT="91425" marB="91425" marR="91425" marL="91425"/>
                </a:tc>
              </a:tr>
              <a:tr h="984725">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Rispetta l'apprendimento</a:t>
                      </a:r>
                      <a:endParaRPr b="1"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Coinvolgimento, Realizzazione</a:t>
                      </a:r>
                      <a:endParaRPr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Definizione degli obiettivi degli studenti, diari di riflessione, "celebrazioni dell'apprendimento"</a:t>
                      </a:r>
                      <a:endParaRPr sz="2000" u="none" cap="none" strike="noStrike">
                        <a:latin typeface="Calibri"/>
                        <a:ea typeface="Calibri"/>
                        <a:cs typeface="Calibri"/>
                        <a:sym typeface="Calibri"/>
                      </a:endParaRPr>
                    </a:p>
                  </a:txBody>
                  <a:tcPr marT="91425" marB="91425" marR="91425" marL="91425"/>
                </a:tc>
              </a:tr>
              <a:tr h="984725">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Rispetta l'ambiente</a:t>
                      </a:r>
                      <a:endParaRPr b="1"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Significa, Engagement</a:t>
                      </a:r>
                      <a:endParaRPr sz="20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Ruoli di cura in classe guidati dagli studenti, progetti sulla natura o sulla sostenibilità</a:t>
                      </a:r>
                      <a:endParaRPr sz="2000" u="none" cap="none" strike="noStrike">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39e7a0877ee_0_422"/>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Unità 7.1: Integrazione e Sostenibilità</a:t>
            </a:r>
            <a:endParaRPr b="0" i="0" sz="3800" u="none" cap="none" strike="noStrike">
              <a:solidFill>
                <a:srgbClr val="FFFFFF"/>
              </a:solidFill>
              <a:highlight>
                <a:srgbClr val="FFFF00"/>
              </a:highlight>
              <a:latin typeface="Calibri"/>
              <a:ea typeface="Calibri"/>
              <a:cs typeface="Calibri"/>
              <a:sym typeface="Calibri"/>
            </a:endParaRPr>
          </a:p>
        </p:txBody>
      </p:sp>
      <p:sp>
        <p:nvSpPr>
          <p:cNvPr id="249" name="Google Shape;249;g39e7a0877ee_0_422"/>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None/>
            </a:pPr>
            <a:r>
              <a:rPr b="1" i="0" lang="en-US" sz="2400" u="none" cap="none" strike="noStrike">
                <a:solidFill>
                  <a:schemeClr val="accent2"/>
                </a:solidFill>
                <a:latin typeface="Calibri"/>
                <a:ea typeface="Calibri"/>
                <a:cs typeface="Calibri"/>
                <a:sym typeface="Calibri"/>
              </a:rPr>
              <a:t>A livello scolastico - Modi per coinvolgere tutti gli stakeholder</a:t>
            </a:r>
            <a:endParaRPr b="1" i="0" sz="2400" u="none" cap="none" strike="noStrike">
              <a:solidFill>
                <a:srgbClr val="F05A22"/>
              </a:solidFill>
              <a:latin typeface="Calibri"/>
              <a:ea typeface="Calibri"/>
              <a:cs typeface="Calibri"/>
              <a:sym typeface="Calibri"/>
            </a:endParaRPr>
          </a:p>
        </p:txBody>
      </p:sp>
      <p:grpSp>
        <p:nvGrpSpPr>
          <p:cNvPr id="250" name="Google Shape;250;g39e7a0877ee_0_422"/>
          <p:cNvGrpSpPr/>
          <p:nvPr/>
        </p:nvGrpSpPr>
        <p:grpSpPr>
          <a:xfrm>
            <a:off x="1594691" y="1850380"/>
            <a:ext cx="3110731" cy="1232769"/>
            <a:chOff x="308838" y="1242975"/>
            <a:chExt cx="3558375" cy="924600"/>
          </a:xfrm>
        </p:grpSpPr>
        <p:cxnSp>
          <p:nvCxnSpPr>
            <p:cNvPr id="251" name="Google Shape;251;g39e7a0877ee_0_422"/>
            <p:cNvCxnSpPr/>
            <p:nvPr/>
          </p:nvCxnSpPr>
          <p:spPr>
            <a:xfrm rot="10800000">
              <a:off x="2642013" y="1654113"/>
              <a:ext cx="1225200" cy="0"/>
            </a:xfrm>
            <a:prstGeom prst="straightConnector1">
              <a:avLst/>
            </a:prstGeom>
            <a:noFill/>
            <a:ln cap="flat" cmpd="sng" w="9525">
              <a:solidFill>
                <a:srgbClr val="249C91"/>
              </a:solidFill>
              <a:prstDash val="solid"/>
              <a:round/>
              <a:headEnd len="sm" w="sm" type="none"/>
              <a:tailEnd len="med" w="med" type="oval"/>
            </a:ln>
          </p:spPr>
        </p:cxnSp>
        <p:sp>
          <p:nvSpPr>
            <p:cNvPr id="252" name="Google Shape;252;g39e7a0877ee_0_422"/>
            <p:cNvSpPr txBox="1"/>
            <p:nvPr/>
          </p:nvSpPr>
          <p:spPr>
            <a:xfrm>
              <a:off x="308838" y="1242975"/>
              <a:ext cx="2124000" cy="924600"/>
            </a:xfrm>
            <a:prstGeom prst="rect">
              <a:avLst/>
            </a:prstGeom>
            <a:no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None/>
              </a:pPr>
              <a:r>
                <a:rPr b="1" i="0" lang="en-US" sz="1600" u="none" cap="none" strike="noStrike">
                  <a:solidFill>
                    <a:srgbClr val="434343"/>
                  </a:solidFill>
                  <a:latin typeface="Calibri"/>
                  <a:ea typeface="Calibri"/>
                  <a:cs typeface="Calibri"/>
                  <a:sym typeface="Calibri"/>
                </a:rPr>
                <a:t>Impegno di leadership</a:t>
              </a:r>
              <a:endParaRPr b="1" i="0" sz="1100" u="none" cap="none" strike="noStrike">
                <a:solidFill>
                  <a:srgbClr val="000000"/>
                </a:solidFill>
                <a:latin typeface="Roboto"/>
                <a:ea typeface="Roboto"/>
                <a:cs typeface="Roboto"/>
                <a:sym typeface="Roboto"/>
              </a:endParaRPr>
            </a:p>
          </p:txBody>
        </p:sp>
      </p:grpSp>
      <p:grpSp>
        <p:nvGrpSpPr>
          <p:cNvPr id="253" name="Google Shape;253;g39e7a0877ee_0_422"/>
          <p:cNvGrpSpPr/>
          <p:nvPr/>
        </p:nvGrpSpPr>
        <p:grpSpPr>
          <a:xfrm>
            <a:off x="1308567" y="3528058"/>
            <a:ext cx="3037985" cy="1232769"/>
            <a:chOff x="1198419" y="2646125"/>
            <a:chExt cx="3013576" cy="924600"/>
          </a:xfrm>
        </p:grpSpPr>
        <p:cxnSp>
          <p:nvCxnSpPr>
            <p:cNvPr id="254" name="Google Shape;254;g39e7a0877ee_0_422"/>
            <p:cNvCxnSpPr/>
            <p:nvPr/>
          </p:nvCxnSpPr>
          <p:spPr>
            <a:xfrm rot="10800000">
              <a:off x="3281995" y="3108425"/>
              <a:ext cx="930000" cy="0"/>
            </a:xfrm>
            <a:prstGeom prst="straightConnector1">
              <a:avLst/>
            </a:prstGeom>
            <a:noFill/>
            <a:ln cap="flat" cmpd="sng" w="9525">
              <a:solidFill>
                <a:srgbClr val="1F887E"/>
              </a:solidFill>
              <a:prstDash val="solid"/>
              <a:round/>
              <a:headEnd len="sm" w="sm" type="none"/>
              <a:tailEnd len="med" w="med" type="oval"/>
            </a:ln>
          </p:spPr>
        </p:cxnSp>
        <p:sp>
          <p:nvSpPr>
            <p:cNvPr id="255" name="Google Shape;255;g39e7a0877ee_0_422"/>
            <p:cNvSpPr txBox="1"/>
            <p:nvPr/>
          </p:nvSpPr>
          <p:spPr>
            <a:xfrm>
              <a:off x="1198419" y="2646125"/>
              <a:ext cx="2124000" cy="924600"/>
            </a:xfrm>
            <a:prstGeom prst="rect">
              <a:avLst/>
            </a:prstGeom>
            <a:no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None/>
              </a:pPr>
              <a:r>
                <a:rPr b="1" i="0" lang="en-US" sz="1600" u="none" cap="none" strike="noStrike">
                  <a:solidFill>
                    <a:srgbClr val="434343"/>
                  </a:solidFill>
                  <a:latin typeface="Calibri"/>
                  <a:ea typeface="Calibri"/>
                  <a:cs typeface="Calibri"/>
                  <a:sym typeface="Calibri"/>
                </a:rPr>
                <a:t>Benessere del personale</a:t>
              </a:r>
              <a:endParaRPr b="1" i="0" sz="1100" u="none" cap="none" strike="noStrike">
                <a:solidFill>
                  <a:srgbClr val="434343"/>
                </a:solidFill>
                <a:latin typeface="Calibri"/>
                <a:ea typeface="Calibri"/>
                <a:cs typeface="Calibri"/>
                <a:sym typeface="Calibri"/>
              </a:endParaRPr>
            </a:p>
          </p:txBody>
        </p:sp>
      </p:grpSp>
      <p:grpSp>
        <p:nvGrpSpPr>
          <p:cNvPr id="256" name="Google Shape;256;g39e7a0877ee_0_422"/>
          <p:cNvGrpSpPr/>
          <p:nvPr/>
        </p:nvGrpSpPr>
        <p:grpSpPr>
          <a:xfrm>
            <a:off x="6210161" y="4522154"/>
            <a:ext cx="5550195" cy="1232769"/>
            <a:chOff x="4657738" y="3391700"/>
            <a:chExt cx="4162750" cy="924600"/>
          </a:xfrm>
        </p:grpSpPr>
        <p:cxnSp>
          <p:nvCxnSpPr>
            <p:cNvPr id="257" name="Google Shape;257;g39e7a0877ee_0_422"/>
            <p:cNvCxnSpPr/>
            <p:nvPr/>
          </p:nvCxnSpPr>
          <p:spPr>
            <a:xfrm>
              <a:off x="4657738" y="3854000"/>
              <a:ext cx="1838700" cy="0"/>
            </a:xfrm>
            <a:prstGeom prst="straightConnector1">
              <a:avLst/>
            </a:prstGeom>
            <a:noFill/>
            <a:ln cap="flat" cmpd="sng" w="9525">
              <a:solidFill>
                <a:srgbClr val="1D7E75"/>
              </a:solidFill>
              <a:prstDash val="solid"/>
              <a:round/>
              <a:headEnd len="sm" w="sm" type="none"/>
              <a:tailEnd len="med" w="med" type="oval"/>
            </a:ln>
          </p:spPr>
        </p:cxnSp>
        <p:sp>
          <p:nvSpPr>
            <p:cNvPr id="258" name="Google Shape;258;g39e7a0877ee_0_422"/>
            <p:cNvSpPr txBox="1"/>
            <p:nvPr/>
          </p:nvSpPr>
          <p:spPr>
            <a:xfrm>
              <a:off x="6696488" y="3391700"/>
              <a:ext cx="2124000" cy="9246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i="0" lang="en-US" sz="1600" u="none" cap="none" strike="noStrike">
                  <a:solidFill>
                    <a:srgbClr val="434343"/>
                  </a:solidFill>
                  <a:latin typeface="Calibri"/>
                  <a:ea typeface="Calibri"/>
                  <a:cs typeface="Calibri"/>
                  <a:sym typeface="Calibri"/>
                </a:rPr>
                <a:t>Cambiare l'ambiente</a:t>
              </a:r>
              <a:endParaRPr b="1" i="0" sz="1100" u="none" cap="none" strike="noStrike">
                <a:solidFill>
                  <a:srgbClr val="434343"/>
                </a:solidFill>
                <a:latin typeface="Calibri"/>
                <a:ea typeface="Calibri"/>
                <a:cs typeface="Calibri"/>
                <a:sym typeface="Calibri"/>
              </a:endParaRPr>
            </a:p>
          </p:txBody>
        </p:sp>
      </p:grpSp>
      <p:grpSp>
        <p:nvGrpSpPr>
          <p:cNvPr id="259" name="Google Shape;259;g39e7a0877ee_0_422"/>
          <p:cNvGrpSpPr/>
          <p:nvPr/>
        </p:nvGrpSpPr>
        <p:grpSpPr>
          <a:xfrm>
            <a:off x="6946276" y="1657259"/>
            <a:ext cx="4814080" cy="1232769"/>
            <a:chOff x="5209838" y="1242975"/>
            <a:chExt cx="3610650" cy="924600"/>
          </a:xfrm>
        </p:grpSpPr>
        <p:sp>
          <p:nvSpPr>
            <p:cNvPr id="260" name="Google Shape;260;g39e7a0877ee_0_422"/>
            <p:cNvSpPr txBox="1"/>
            <p:nvPr/>
          </p:nvSpPr>
          <p:spPr>
            <a:xfrm>
              <a:off x="6696488" y="1242975"/>
              <a:ext cx="2124000" cy="9246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i="0" lang="en-US" sz="1600" u="none" cap="none" strike="noStrike">
                  <a:solidFill>
                    <a:srgbClr val="434343"/>
                  </a:solidFill>
                  <a:latin typeface="Calibri"/>
                  <a:ea typeface="Calibri"/>
                  <a:cs typeface="Calibri"/>
                  <a:sym typeface="Calibri"/>
                </a:rPr>
                <a:t>Voce degli studenti</a:t>
              </a:r>
              <a:endParaRPr b="1" i="0" sz="1100" u="none" cap="none" strike="noStrike">
                <a:solidFill>
                  <a:srgbClr val="434343"/>
                </a:solidFill>
                <a:latin typeface="Calibri"/>
                <a:ea typeface="Calibri"/>
                <a:cs typeface="Calibri"/>
                <a:sym typeface="Calibri"/>
              </a:endParaRPr>
            </a:p>
          </p:txBody>
        </p:sp>
        <p:cxnSp>
          <p:nvCxnSpPr>
            <p:cNvPr id="261" name="Google Shape;261;g39e7a0877ee_0_422"/>
            <p:cNvCxnSpPr/>
            <p:nvPr/>
          </p:nvCxnSpPr>
          <p:spPr>
            <a:xfrm>
              <a:off x="5209838" y="1654113"/>
              <a:ext cx="1286700" cy="0"/>
            </a:xfrm>
            <a:prstGeom prst="straightConnector1">
              <a:avLst/>
            </a:prstGeom>
            <a:noFill/>
            <a:ln cap="flat" cmpd="sng" w="9525">
              <a:solidFill>
                <a:srgbClr val="155B55"/>
              </a:solidFill>
              <a:prstDash val="solid"/>
              <a:round/>
              <a:headEnd len="sm" w="sm" type="none"/>
              <a:tailEnd len="med" w="med" type="oval"/>
            </a:ln>
          </p:spPr>
        </p:cxnSp>
      </p:grpSp>
      <p:grpSp>
        <p:nvGrpSpPr>
          <p:cNvPr id="262" name="Google Shape;262;g39e7a0877ee_0_422"/>
          <p:cNvGrpSpPr/>
          <p:nvPr/>
        </p:nvGrpSpPr>
        <p:grpSpPr>
          <a:xfrm>
            <a:off x="7480196" y="3084390"/>
            <a:ext cx="4280160" cy="1232769"/>
            <a:chOff x="5610288" y="2313350"/>
            <a:chExt cx="3210200" cy="924600"/>
          </a:xfrm>
        </p:grpSpPr>
        <p:cxnSp>
          <p:nvCxnSpPr>
            <p:cNvPr id="263" name="Google Shape;263;g39e7a0877ee_0_422"/>
            <p:cNvCxnSpPr/>
            <p:nvPr/>
          </p:nvCxnSpPr>
          <p:spPr>
            <a:xfrm>
              <a:off x="5610288" y="2775650"/>
              <a:ext cx="886200" cy="0"/>
            </a:xfrm>
            <a:prstGeom prst="straightConnector1">
              <a:avLst/>
            </a:prstGeom>
            <a:noFill/>
            <a:ln cap="flat" cmpd="sng" w="9525">
              <a:solidFill>
                <a:srgbClr val="1B786F"/>
              </a:solidFill>
              <a:prstDash val="solid"/>
              <a:round/>
              <a:headEnd len="sm" w="sm" type="none"/>
              <a:tailEnd len="med" w="med" type="oval"/>
            </a:ln>
          </p:spPr>
        </p:cxnSp>
        <p:sp>
          <p:nvSpPr>
            <p:cNvPr id="264" name="Google Shape;264;g39e7a0877ee_0_422"/>
            <p:cNvSpPr txBox="1"/>
            <p:nvPr/>
          </p:nvSpPr>
          <p:spPr>
            <a:xfrm>
              <a:off x="6696488" y="2313350"/>
              <a:ext cx="2124000" cy="9246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i="0" lang="en-US" sz="1600" u="none" cap="none" strike="noStrike">
                  <a:solidFill>
                    <a:srgbClr val="434343"/>
                  </a:solidFill>
                  <a:latin typeface="Calibri"/>
                  <a:ea typeface="Calibri"/>
                  <a:cs typeface="Calibri"/>
                  <a:sym typeface="Calibri"/>
                </a:rPr>
                <a:t>Integrazione del curriculum</a:t>
              </a:r>
              <a:endParaRPr b="1" i="0" sz="1100" u="none" cap="none" strike="noStrike">
                <a:solidFill>
                  <a:srgbClr val="434343"/>
                </a:solidFill>
                <a:latin typeface="Calibri"/>
                <a:ea typeface="Calibri"/>
                <a:cs typeface="Calibri"/>
                <a:sym typeface="Calibri"/>
              </a:endParaRPr>
            </a:p>
          </p:txBody>
        </p:sp>
      </p:grpSp>
      <p:grpSp>
        <p:nvGrpSpPr>
          <p:cNvPr id="265" name="Google Shape;265;g39e7a0877ee_0_422"/>
          <p:cNvGrpSpPr/>
          <p:nvPr/>
        </p:nvGrpSpPr>
        <p:grpSpPr>
          <a:xfrm>
            <a:off x="3468229" y="873268"/>
            <a:ext cx="5229469" cy="5221233"/>
            <a:chOff x="2610906" y="610653"/>
            <a:chExt cx="3922200" cy="3922200"/>
          </a:xfrm>
        </p:grpSpPr>
        <p:sp>
          <p:nvSpPr>
            <p:cNvPr id="266" name="Google Shape;266;g39e7a0877ee_0_422"/>
            <p:cNvSpPr/>
            <p:nvPr/>
          </p:nvSpPr>
          <p:spPr>
            <a:xfrm rot="-4980021">
              <a:off x="3204123" y="1186472"/>
              <a:ext cx="2771960" cy="2771960"/>
            </a:xfrm>
            <a:prstGeom prst="blockArc">
              <a:avLst>
                <a:gd fmla="val 12602522" name="adj1"/>
                <a:gd fmla="val 16867657" name="adj2"/>
                <a:gd fmla="val 20844" name="adj3"/>
              </a:avLst>
            </a:prstGeom>
            <a:solidFill>
              <a:srgbClr val="1F887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39e7a0877ee_0_422"/>
            <p:cNvSpPr/>
            <p:nvPr/>
          </p:nvSpPr>
          <p:spPr>
            <a:xfrm rot="7920309">
              <a:off x="3183402" y="1183149"/>
              <a:ext cx="2777207" cy="2777207"/>
            </a:xfrm>
            <a:prstGeom prst="blockArc">
              <a:avLst>
                <a:gd fmla="val 12602522" name="adj1"/>
                <a:gd fmla="val 16867657" name="adj2"/>
                <a:gd fmla="val 20844" name="adj3"/>
              </a:avLst>
            </a:prstGeom>
            <a:solidFill>
              <a:srgbClr val="1B786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39e7a0877ee_0_422"/>
            <p:cNvSpPr/>
            <p:nvPr/>
          </p:nvSpPr>
          <p:spPr>
            <a:xfrm rot="3600063">
              <a:off x="3186335" y="1195681"/>
              <a:ext cx="2777488" cy="2777488"/>
            </a:xfrm>
            <a:prstGeom prst="blockArc">
              <a:avLst>
                <a:gd fmla="val 12602522" name="adj1"/>
                <a:gd fmla="val 16867657" name="adj2"/>
                <a:gd fmla="val 20844" name="adj3"/>
              </a:avLst>
            </a:prstGeom>
            <a:solidFill>
              <a:srgbClr val="155B5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g39e7a0877ee_0_422"/>
            <p:cNvSpPr/>
            <p:nvPr/>
          </p:nvSpPr>
          <p:spPr>
            <a:xfrm rot="4024705">
              <a:off x="5326681" y="1940898"/>
              <a:ext cx="578477" cy="579147"/>
            </a:xfrm>
            <a:prstGeom prst="pie">
              <a:avLst>
                <a:gd fmla="val 6190354" name="adj1"/>
                <a:gd fmla="val 14996165" name="adj2"/>
              </a:avLst>
            </a:prstGeom>
            <a:solidFill>
              <a:srgbClr val="1B786F"/>
            </a:solidFill>
            <a:ln>
              <a:noFill/>
            </a:ln>
            <a:effectLst>
              <a:outerShdw blurRad="190500" rotWithShape="0" algn="bl">
                <a:srgbClr val="000000">
                  <a:alpha val="42745"/>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39e7a0877ee_0_422"/>
            <p:cNvSpPr/>
            <p:nvPr/>
          </p:nvSpPr>
          <p:spPr>
            <a:xfrm rot="-6816027">
              <a:off x="5326729" y="1940918"/>
              <a:ext cx="578485" cy="579035"/>
            </a:xfrm>
            <a:prstGeom prst="pie">
              <a:avLst>
                <a:gd fmla="val 4028252" name="adj1"/>
                <a:gd fmla="val 17183677" name="adj2"/>
              </a:avLst>
            </a:prstGeom>
            <a:solidFill>
              <a:srgbClr val="1B786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g39e7a0877ee_0_422"/>
            <p:cNvSpPr/>
            <p:nvPr/>
          </p:nvSpPr>
          <p:spPr>
            <a:xfrm rot="-9359762">
              <a:off x="3193941" y="1176205"/>
              <a:ext cx="2777287" cy="2777287"/>
            </a:xfrm>
            <a:prstGeom prst="blockArc">
              <a:avLst>
                <a:gd fmla="val 12602522" name="adj1"/>
                <a:gd fmla="val 16867657" name="adj2"/>
                <a:gd fmla="val 20844" name="adj3"/>
              </a:avLst>
            </a:prstGeom>
            <a:solidFill>
              <a:srgbClr val="1D7E7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g39e7a0877ee_0_422"/>
            <p:cNvSpPr/>
            <p:nvPr/>
          </p:nvSpPr>
          <p:spPr>
            <a:xfrm rot="-8936366">
              <a:off x="3659126" y="3173505"/>
              <a:ext cx="578551" cy="578963"/>
            </a:xfrm>
            <a:prstGeom prst="pie">
              <a:avLst>
                <a:gd fmla="val 6190354" name="adj1"/>
                <a:gd fmla="val 14996165" name="adj2"/>
              </a:avLst>
            </a:prstGeom>
            <a:solidFill>
              <a:srgbClr val="1F887E"/>
            </a:solidFill>
            <a:ln>
              <a:noFill/>
            </a:ln>
            <a:effectLst>
              <a:outerShdw blurRad="190500" rotWithShape="0" algn="bl">
                <a:srgbClr val="000000">
                  <a:alpha val="42745"/>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g39e7a0877ee_0_422"/>
            <p:cNvSpPr/>
            <p:nvPr/>
          </p:nvSpPr>
          <p:spPr>
            <a:xfrm rot="1824498">
              <a:off x="3659375" y="3173497"/>
              <a:ext cx="578475" cy="578885"/>
            </a:xfrm>
            <a:prstGeom prst="pie">
              <a:avLst>
                <a:gd fmla="val 4028252" name="adj1"/>
                <a:gd fmla="val 17183677" name="adj2"/>
              </a:avLst>
            </a:prstGeom>
            <a:solidFill>
              <a:srgbClr val="1F887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g39e7a0877ee_0_422"/>
            <p:cNvSpPr/>
            <p:nvPr/>
          </p:nvSpPr>
          <p:spPr>
            <a:xfrm rot="-600092">
              <a:off x="3198852" y="1195456"/>
              <a:ext cx="2777611" cy="2777611"/>
            </a:xfrm>
            <a:prstGeom prst="blockArc">
              <a:avLst>
                <a:gd fmla="val 12513247" name="adj1"/>
                <a:gd fmla="val 16867657" name="adj2"/>
                <a:gd fmla="val 20844" name="adj3"/>
              </a:avLst>
            </a:prstGeom>
            <a:solidFill>
              <a:srgbClr val="249C9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g39e7a0877ee_0_422"/>
            <p:cNvSpPr/>
            <p:nvPr/>
          </p:nvSpPr>
          <p:spPr>
            <a:xfrm rot="-176551">
              <a:off x="4312105" y="1195442"/>
              <a:ext cx="578563" cy="579162"/>
            </a:xfrm>
            <a:prstGeom prst="pie">
              <a:avLst>
                <a:gd fmla="val 6190354" name="adj1"/>
                <a:gd fmla="val 14996165" name="adj2"/>
              </a:avLst>
            </a:prstGeom>
            <a:solidFill>
              <a:srgbClr val="155B55"/>
            </a:solidFill>
            <a:ln>
              <a:noFill/>
            </a:ln>
            <a:effectLst>
              <a:outerShdw blurRad="190500" rotWithShape="0" algn="bl">
                <a:srgbClr val="000000">
                  <a:alpha val="42745"/>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g39e7a0877ee_0_422"/>
            <p:cNvSpPr/>
            <p:nvPr/>
          </p:nvSpPr>
          <p:spPr>
            <a:xfrm rot="10584085">
              <a:off x="4312088" y="1195622"/>
              <a:ext cx="578340" cy="578939"/>
            </a:xfrm>
            <a:prstGeom prst="pie">
              <a:avLst>
                <a:gd fmla="val 4028252" name="adj1"/>
                <a:gd fmla="val 17183677" name="adj2"/>
              </a:avLst>
            </a:prstGeom>
            <a:solidFill>
              <a:srgbClr val="155B5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g39e7a0877ee_0_422"/>
            <p:cNvSpPr/>
            <p:nvPr/>
          </p:nvSpPr>
          <p:spPr>
            <a:xfrm rot="8344778">
              <a:off x="4940929" y="3162886"/>
              <a:ext cx="578465" cy="578888"/>
            </a:xfrm>
            <a:prstGeom prst="pie">
              <a:avLst>
                <a:gd fmla="val 6190354" name="adj1"/>
                <a:gd fmla="val 14996165" name="adj2"/>
              </a:avLst>
            </a:prstGeom>
            <a:solidFill>
              <a:srgbClr val="1D7E75"/>
            </a:solidFill>
            <a:ln>
              <a:noFill/>
            </a:ln>
            <a:effectLst>
              <a:outerShdw blurRad="190500" rotWithShape="0" algn="bl">
                <a:srgbClr val="000000">
                  <a:alpha val="42745"/>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39e7a0877ee_0_422"/>
            <p:cNvSpPr/>
            <p:nvPr/>
          </p:nvSpPr>
          <p:spPr>
            <a:xfrm rot="-2495643">
              <a:off x="4941000" y="3162728"/>
              <a:ext cx="578445" cy="579093"/>
            </a:xfrm>
            <a:prstGeom prst="pie">
              <a:avLst>
                <a:gd fmla="val 4028252" name="adj1"/>
                <a:gd fmla="val 17183677" name="adj2"/>
              </a:avLst>
            </a:prstGeom>
            <a:solidFill>
              <a:srgbClr val="1D7E7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g39e7a0877ee_0_422"/>
            <p:cNvSpPr/>
            <p:nvPr/>
          </p:nvSpPr>
          <p:spPr>
            <a:xfrm rot="-4556960">
              <a:off x="3257335" y="1939059"/>
              <a:ext cx="578302" cy="578957"/>
            </a:xfrm>
            <a:prstGeom prst="pie">
              <a:avLst>
                <a:gd fmla="val 6190354" name="adj1"/>
                <a:gd fmla="val 14996165" name="adj2"/>
              </a:avLst>
            </a:prstGeom>
            <a:solidFill>
              <a:srgbClr val="249C91"/>
            </a:solidFill>
            <a:ln>
              <a:noFill/>
            </a:ln>
            <a:effectLst>
              <a:outerShdw blurRad="190500" rotWithShape="0" algn="bl">
                <a:srgbClr val="000000">
                  <a:alpha val="42745"/>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g39e7a0877ee_0_422"/>
            <p:cNvSpPr/>
            <p:nvPr/>
          </p:nvSpPr>
          <p:spPr>
            <a:xfrm rot="6204541">
              <a:off x="3257468" y="1938977"/>
              <a:ext cx="578264" cy="578917"/>
            </a:xfrm>
            <a:prstGeom prst="pie">
              <a:avLst>
                <a:gd fmla="val 4028252" name="adj1"/>
                <a:gd fmla="val 17183677" name="adj2"/>
              </a:avLst>
            </a:prstGeom>
            <a:solidFill>
              <a:srgbClr val="249C9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g39e7a0877ee_0_422"/>
            <p:cNvSpPr txBox="1"/>
            <p:nvPr/>
          </p:nvSpPr>
          <p:spPr>
            <a:xfrm>
              <a:off x="4341900" y="1271896"/>
              <a:ext cx="507900" cy="266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Roboto"/>
                  <a:ea typeface="Roboto"/>
                  <a:cs typeface="Roboto"/>
                  <a:sym typeface="Roboto"/>
                </a:rPr>
                <a:t>05</a:t>
              </a:r>
              <a:endParaRPr b="1" i="0" sz="2100" u="none" cap="none" strike="noStrike">
                <a:solidFill>
                  <a:srgbClr val="FFFFFF"/>
                </a:solidFill>
                <a:latin typeface="Roboto"/>
                <a:ea typeface="Roboto"/>
                <a:cs typeface="Roboto"/>
                <a:sym typeface="Roboto"/>
              </a:endParaRPr>
            </a:p>
          </p:txBody>
        </p:sp>
        <p:sp>
          <p:nvSpPr>
            <p:cNvPr id="282" name="Google Shape;282;g39e7a0877ee_0_422"/>
            <p:cNvSpPr txBox="1"/>
            <p:nvPr/>
          </p:nvSpPr>
          <p:spPr>
            <a:xfrm>
              <a:off x="3274219" y="2018364"/>
              <a:ext cx="507900" cy="266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Roboto"/>
                  <a:ea typeface="Roboto"/>
                  <a:cs typeface="Roboto"/>
                  <a:sym typeface="Roboto"/>
                </a:rPr>
                <a:t>01</a:t>
              </a:r>
              <a:endParaRPr b="1" i="0" sz="2100" u="none" cap="none" strike="noStrike">
                <a:solidFill>
                  <a:srgbClr val="FFFFFF"/>
                </a:solidFill>
                <a:latin typeface="Roboto"/>
                <a:ea typeface="Roboto"/>
                <a:cs typeface="Roboto"/>
                <a:sym typeface="Roboto"/>
              </a:endParaRPr>
            </a:p>
          </p:txBody>
        </p:sp>
        <p:sp>
          <p:nvSpPr>
            <p:cNvPr id="283" name="Google Shape;283;g39e7a0877ee_0_422"/>
            <p:cNvSpPr txBox="1"/>
            <p:nvPr/>
          </p:nvSpPr>
          <p:spPr>
            <a:xfrm>
              <a:off x="3685317" y="3247321"/>
              <a:ext cx="507900" cy="266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Roboto"/>
                  <a:ea typeface="Roboto"/>
                  <a:cs typeface="Roboto"/>
                  <a:sym typeface="Roboto"/>
                </a:rPr>
                <a:t>02</a:t>
              </a:r>
              <a:endParaRPr b="1" i="0" sz="2100" u="none" cap="none" strike="noStrike">
                <a:solidFill>
                  <a:srgbClr val="FFFFFF"/>
                </a:solidFill>
                <a:latin typeface="Roboto"/>
                <a:ea typeface="Roboto"/>
                <a:cs typeface="Roboto"/>
                <a:sym typeface="Roboto"/>
              </a:endParaRPr>
            </a:p>
          </p:txBody>
        </p:sp>
        <p:sp>
          <p:nvSpPr>
            <p:cNvPr id="284" name="Google Shape;284;g39e7a0877ee_0_422"/>
            <p:cNvSpPr txBox="1"/>
            <p:nvPr/>
          </p:nvSpPr>
          <p:spPr>
            <a:xfrm>
              <a:off x="4955323" y="3247321"/>
              <a:ext cx="507900" cy="266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Roboto"/>
                  <a:ea typeface="Roboto"/>
                  <a:cs typeface="Roboto"/>
                  <a:sym typeface="Roboto"/>
                </a:rPr>
                <a:t>03</a:t>
              </a:r>
              <a:endParaRPr b="1" i="0" sz="2100" u="none" cap="none" strike="noStrike">
                <a:solidFill>
                  <a:srgbClr val="FFFFFF"/>
                </a:solidFill>
                <a:latin typeface="Roboto"/>
                <a:ea typeface="Roboto"/>
                <a:cs typeface="Roboto"/>
                <a:sym typeface="Roboto"/>
              </a:endParaRPr>
            </a:p>
          </p:txBody>
        </p:sp>
        <p:sp>
          <p:nvSpPr>
            <p:cNvPr id="285" name="Google Shape;285;g39e7a0877ee_0_422"/>
            <p:cNvSpPr txBox="1"/>
            <p:nvPr/>
          </p:nvSpPr>
          <p:spPr>
            <a:xfrm>
              <a:off x="5364737" y="2018364"/>
              <a:ext cx="507900" cy="266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Roboto"/>
                  <a:ea typeface="Roboto"/>
                  <a:cs typeface="Roboto"/>
                  <a:sym typeface="Roboto"/>
                </a:rPr>
                <a:t>04</a:t>
              </a:r>
              <a:endParaRPr b="1" i="0" sz="2100" u="none" cap="none" strike="noStrike">
                <a:solidFill>
                  <a:srgbClr val="FFFFFF"/>
                </a:solidFill>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descr="24029070 (Provided by Getty Images)" id="290" name="Google Shape;290;g39e7a0877ee_0_1014"/>
          <p:cNvPicPr preferRelativeResize="0"/>
          <p:nvPr/>
        </p:nvPicPr>
        <p:blipFill rotWithShape="1">
          <a:blip r:embed="rId3">
            <a:alphaModFix amt="19000"/>
          </a:blip>
          <a:srcRect b="0" l="0" r="0" t="0"/>
          <a:stretch/>
        </p:blipFill>
        <p:spPr>
          <a:xfrm>
            <a:off x="0" y="810550"/>
            <a:ext cx="10289510" cy="6857999"/>
          </a:xfrm>
          <a:prstGeom prst="rect">
            <a:avLst/>
          </a:prstGeom>
          <a:noFill/>
          <a:ln>
            <a:noFill/>
          </a:ln>
        </p:spPr>
      </p:pic>
      <p:sp>
        <p:nvSpPr>
          <p:cNvPr id="291" name="Google Shape;291;g39e7a0877ee_0_1014"/>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None/>
            </a:pPr>
            <a:r>
              <a:rPr b="1" i="0" lang="en-US" sz="2400" u="none" cap="none" strike="noStrike">
                <a:solidFill>
                  <a:schemeClr val="accent2"/>
                </a:solidFill>
                <a:latin typeface="Calibri"/>
                <a:ea typeface="Calibri"/>
                <a:cs typeface="Calibri"/>
                <a:sym typeface="Calibri"/>
              </a:rPr>
              <a:t>PERMA e supporto comportamentale positivo a livello scolastico - Strategia e riflessione</a:t>
            </a:r>
            <a:endParaRPr b="1" i="0" sz="2400" u="none" cap="none" strike="noStrike">
              <a:solidFill>
                <a:schemeClr val="accent2"/>
              </a:solidFill>
              <a:latin typeface="Calibri"/>
              <a:ea typeface="Calibri"/>
              <a:cs typeface="Calibri"/>
              <a:sym typeface="Calibri"/>
            </a:endParaRPr>
          </a:p>
        </p:txBody>
      </p:sp>
      <p:sp>
        <p:nvSpPr>
          <p:cNvPr id="292" name="Google Shape;292;g39e7a0877ee_0_1014"/>
          <p:cNvSpPr txBox="1"/>
          <p:nvPr/>
        </p:nvSpPr>
        <p:spPr>
          <a:xfrm>
            <a:off x="97975" y="1462675"/>
            <a:ext cx="12192000" cy="715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120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L’iniziativa a livello di leadership ha lo scopo di mantenere vivo il PERMA, rendendolo reattivo e adattivo ai bisogni della scuola.</a:t>
            </a:r>
            <a:endParaRPr b="0" i="0" sz="2100" u="none" cap="none" strike="noStrike">
              <a:solidFill>
                <a:srgbClr val="000000"/>
              </a:solidFill>
              <a:latin typeface="Calibri"/>
              <a:ea typeface="Calibri"/>
              <a:cs typeface="Calibri"/>
              <a:sym typeface="Calibri"/>
            </a:endParaRPr>
          </a:p>
        </p:txBody>
      </p:sp>
      <p:sp>
        <p:nvSpPr>
          <p:cNvPr id="293" name="Google Shape;293;g39e7a0877ee_0_1014"/>
          <p:cNvSpPr txBox="1"/>
          <p:nvPr/>
        </p:nvSpPr>
        <p:spPr>
          <a:xfrm>
            <a:off x="196370" y="2678260"/>
            <a:ext cx="11747700" cy="336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Step 1 → Definire i valori e i bisogni della scuola</a:t>
            </a:r>
            <a:r>
              <a:rPr b="0" i="0" lang="en-US" sz="1800" u="none" cap="none" strike="noStrike">
                <a:solidFill>
                  <a:srgbClr val="000000"/>
                </a:solidFill>
                <a:latin typeface="Arial"/>
                <a:ea typeface="Arial"/>
                <a:cs typeface="Arial"/>
                <a:sym typeface="Arial"/>
              </a:rPr>
              <a:t>, includendo studenti e altri stakeholder.</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Step 2 → Rendere visibili i valori e definire come verranno comunicati</a:t>
            </a:r>
            <a:r>
              <a:rPr b="0" i="0" lang="en-US" sz="1800" u="none" cap="none" strike="noStrike">
                <a:solidFill>
                  <a:srgbClr val="000000"/>
                </a:solidFill>
                <a:latin typeface="Arial"/>
                <a:ea typeface="Arial"/>
                <a:cs typeface="Arial"/>
                <a:sym typeface="Arial"/>
              </a:rPr>
              <a:t> negli spazi della scuola e nella pratica quotidiana, includendo studenti e altri stakeholder.</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Step 3 → Definire le strategie che verranno utilizzate per promuovere tali valori</a:t>
            </a:r>
            <a:r>
              <a:rPr b="0" i="0" lang="en-US" sz="1800" u="none" cap="none" strike="noStrike">
                <a:solidFill>
                  <a:srgbClr val="000000"/>
                </a:solidFill>
                <a:latin typeface="Arial"/>
                <a:ea typeface="Arial"/>
                <a:cs typeface="Arial"/>
                <a:sym typeface="Arial"/>
              </a:rPr>
              <a:t> a livello scolastico e stabilire come verranno misurate sia a livello di scuola che di classe.</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Definire i modi per misurare i progressi:</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Sondaggi di riflessione PERMA:</a:t>
            </a:r>
            <a:r>
              <a:rPr b="0" i="0" lang="en-US" sz="1800" u="none" cap="none" strike="noStrike">
                <a:solidFill>
                  <a:srgbClr val="000000"/>
                </a:solidFill>
                <a:latin typeface="Arial"/>
                <a:ea typeface="Arial"/>
                <a:cs typeface="Arial"/>
                <a:sym typeface="Arial"/>
              </a:rPr>
              <a:t> brevi sondaggi per il personale e gli studenti, una volta a trimestre.</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Mappatura dei dati comportamentali:</a:t>
            </a:r>
            <a:r>
              <a:rPr b="0" i="0" lang="en-US" sz="1800" u="none" cap="none" strike="noStrike">
                <a:solidFill>
                  <a:srgbClr val="000000"/>
                </a:solidFill>
                <a:latin typeface="Arial"/>
                <a:ea typeface="Arial"/>
                <a:cs typeface="Arial"/>
                <a:sym typeface="Arial"/>
              </a:rPr>
              <a:t> analisi dei dati SWPBS per individuare pattern positivi.</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Well-being Walks:</a:t>
            </a:r>
            <a:r>
              <a:rPr b="0" i="0" lang="en-US" sz="1800" u="none" cap="none" strike="noStrike">
                <a:solidFill>
                  <a:srgbClr val="000000"/>
                </a:solidFill>
                <a:latin typeface="Arial"/>
                <a:ea typeface="Arial"/>
                <a:cs typeface="Arial"/>
                <a:sym typeface="Arial"/>
              </a:rPr>
              <a:t> i leader scolastici osservano e registrano momenti visibili del PERMA (bacheche della gratitudine, coinvolgimento degli studenti, ecc.).</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Revisione esperienziale:</a:t>
            </a:r>
            <a:r>
              <a:rPr b="0" i="0" lang="en-US" sz="1800" u="none" cap="none" strike="noStrike">
                <a:solidFill>
                  <a:srgbClr val="000000"/>
                </a:solidFill>
                <a:latin typeface="Arial"/>
                <a:ea typeface="Arial"/>
                <a:cs typeface="Arial"/>
                <a:sym typeface="Arial"/>
              </a:rPr>
              <a:t> “Quali pratiche stanno prosperando? Quali necessitano di essere rinnovate?”</a:t>
            </a:r>
            <a:endParaRPr/>
          </a:p>
          <a:p>
            <a:pPr indent="0" lvl="0" marL="0" marR="0" rtl="0" algn="l">
              <a:lnSpc>
                <a:spcPct val="115000"/>
              </a:lnSpc>
              <a:spcBef>
                <a:spcPts val="12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4" name="Google Shape;294;g39e7a0877ee_0_1014"/>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Unità 7.1: Integrazione e Sostenibilità</a:t>
            </a:r>
            <a:endParaRPr b="0" i="0" sz="3800" u="none" cap="none" strike="noStrike">
              <a:solidFill>
                <a:srgbClr val="FFFFFF"/>
              </a:solidFill>
              <a:highlight>
                <a:srgbClr val="FFFF00"/>
              </a:highlight>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39e7a0877ee_0_130"/>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Unità 7.1: Integrazione e Sostenibilità</a:t>
            </a:r>
            <a:endParaRPr b="0" i="0" sz="3800" u="none" cap="none" strike="noStrike">
              <a:solidFill>
                <a:srgbClr val="FFFFFF"/>
              </a:solidFill>
              <a:highlight>
                <a:srgbClr val="FFFF00"/>
              </a:highlight>
              <a:latin typeface="Calibri"/>
              <a:ea typeface="Calibri"/>
              <a:cs typeface="Calibri"/>
              <a:sym typeface="Calibri"/>
            </a:endParaRPr>
          </a:p>
        </p:txBody>
      </p:sp>
      <p:sp>
        <p:nvSpPr>
          <p:cNvPr id="300" name="Google Shape;300;g39e7a0877ee_0_130"/>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None/>
            </a:pPr>
            <a:r>
              <a:rPr b="1" i="0" lang="en-US" sz="2400" u="none" cap="none" strike="noStrike">
                <a:solidFill>
                  <a:schemeClr val="accent2"/>
                </a:solidFill>
                <a:latin typeface="Calibri"/>
                <a:ea typeface="Calibri"/>
                <a:cs typeface="Calibri"/>
                <a:sym typeface="Calibri"/>
              </a:rPr>
              <a:t>PERMA e supporto comportamentale positivo a livello scolastico - Definire gli stakeholder</a:t>
            </a:r>
            <a:endParaRPr b="1" i="0" sz="2400" u="none" cap="none" strike="noStrike">
              <a:solidFill>
                <a:schemeClr val="accent2"/>
              </a:solidFill>
              <a:latin typeface="Calibri"/>
              <a:ea typeface="Calibri"/>
              <a:cs typeface="Calibri"/>
              <a:sym typeface="Calibri"/>
            </a:endParaRPr>
          </a:p>
        </p:txBody>
      </p:sp>
      <p:pic>
        <p:nvPicPr>
          <p:cNvPr descr="People talking with colleagues by video call. Office workers discuss statistics. Employees at online business conference (Provided by Getty Images)" id="301" name="Google Shape;301;g39e7a0877ee_0_130"/>
          <p:cNvPicPr preferRelativeResize="0"/>
          <p:nvPr/>
        </p:nvPicPr>
        <p:blipFill rotWithShape="1">
          <a:blip r:embed="rId3">
            <a:alphaModFix/>
          </a:blip>
          <a:srcRect b="0" l="0" r="0" t="0"/>
          <a:stretch/>
        </p:blipFill>
        <p:spPr>
          <a:xfrm>
            <a:off x="6309297" y="2930775"/>
            <a:ext cx="5733176" cy="3821201"/>
          </a:xfrm>
          <a:prstGeom prst="rect">
            <a:avLst/>
          </a:prstGeom>
          <a:noFill/>
          <a:ln>
            <a:noFill/>
          </a:ln>
        </p:spPr>
      </p:pic>
      <p:sp>
        <p:nvSpPr>
          <p:cNvPr id="302" name="Google Shape;302;g39e7a0877ee_0_130"/>
          <p:cNvSpPr txBox="1"/>
          <p:nvPr/>
        </p:nvSpPr>
        <p:spPr>
          <a:xfrm>
            <a:off x="97973" y="1462675"/>
            <a:ext cx="6478800" cy="5289300"/>
          </a:xfrm>
          <a:prstGeom prst="rect">
            <a:avLst/>
          </a:prstGeom>
          <a:noFill/>
          <a:ln>
            <a:noFill/>
          </a:ln>
        </p:spPr>
        <p:txBody>
          <a:bodyPr anchorCtr="0" anchor="t" bIns="45700" lIns="91425" spcFirstLastPara="1" rIns="91425" wrap="square" tIns="45700">
            <a:noAutofit/>
          </a:bodyPr>
          <a:lstStyle/>
          <a:p>
            <a:pPr indent="0" lvl="0" marL="0" marR="0" rtl="0" algn="l">
              <a:lnSpc>
                <a:spcPct val="200000"/>
              </a:lnSpc>
              <a:spcBef>
                <a:spcPts val="0"/>
              </a:spcBef>
              <a:spcAft>
                <a:spcPts val="0"/>
              </a:spcAft>
              <a:buNone/>
            </a:pPr>
            <a:r>
              <a:rPr b="1" i="0" lang="en-US" sz="1800" u="none" cap="none" strike="noStrike">
                <a:solidFill>
                  <a:srgbClr val="000000"/>
                </a:solidFill>
                <a:latin typeface="Calibri"/>
                <a:ea typeface="Calibri"/>
                <a:cs typeface="Calibri"/>
                <a:sym typeface="Calibri"/>
              </a:rPr>
              <a:t>Istituire gli Ambasciatori del Benessere:</a:t>
            </a:r>
            <a:br>
              <a:rPr b="0" i="0" lang="en-US" sz="1800" u="none" cap="none" strike="noStrike">
                <a:solidFill>
                  <a:srgbClr val="000000"/>
                </a:solidFill>
                <a:latin typeface="Calibri"/>
                <a:ea typeface="Calibri"/>
                <a:cs typeface="Calibri"/>
                <a:sym typeface="Calibri"/>
              </a:rPr>
            </a:br>
            <a:r>
              <a:rPr b="1" i="0" lang="en-US" sz="1800" u="none" cap="none" strike="noStrike">
                <a:solidFill>
                  <a:srgbClr val="000000"/>
                </a:solidFill>
                <a:latin typeface="Calibri"/>
                <a:ea typeface="Calibri"/>
                <a:cs typeface="Calibri"/>
                <a:sym typeface="Calibri"/>
              </a:rPr>
              <a:t>Studenti:</a:t>
            </a:r>
            <a:r>
              <a:rPr b="0" i="0" lang="en-US" sz="1800" u="none" cap="none" strike="noStrike">
                <a:solidFill>
                  <a:srgbClr val="000000"/>
                </a:solidFill>
                <a:latin typeface="Calibri"/>
                <a:ea typeface="Calibri"/>
                <a:cs typeface="Calibri"/>
                <a:sym typeface="Calibri"/>
              </a:rPr>
              <a:t> guidano campagne di gratitudine o gentilezza.</a:t>
            </a:r>
            <a:br>
              <a:rPr b="0" i="0" lang="en-US" sz="1800" u="none" cap="none" strike="noStrike">
                <a:solidFill>
                  <a:srgbClr val="000000"/>
                </a:solidFill>
                <a:latin typeface="Calibri"/>
                <a:ea typeface="Calibri"/>
                <a:cs typeface="Calibri"/>
                <a:sym typeface="Calibri"/>
              </a:rPr>
            </a:br>
            <a:r>
              <a:rPr b="1" i="0" lang="en-US" sz="1800" u="none" cap="none" strike="noStrike">
                <a:solidFill>
                  <a:srgbClr val="000000"/>
                </a:solidFill>
                <a:latin typeface="Calibri"/>
                <a:ea typeface="Calibri"/>
                <a:cs typeface="Calibri"/>
                <a:sym typeface="Calibri"/>
              </a:rPr>
              <a:t>Docenti:</a:t>
            </a:r>
            <a:r>
              <a:rPr b="0" i="0" lang="en-US" sz="1800" u="none" cap="none" strike="noStrike">
                <a:solidFill>
                  <a:srgbClr val="000000"/>
                </a:solidFill>
                <a:latin typeface="Calibri"/>
                <a:ea typeface="Calibri"/>
                <a:cs typeface="Calibri"/>
                <a:sym typeface="Calibri"/>
              </a:rPr>
              <a:t> condividono la </a:t>
            </a:r>
            <a:r>
              <a:rPr b="0" i="1" lang="en-US" sz="1800" u="none" cap="none" strike="noStrike">
                <a:solidFill>
                  <a:srgbClr val="000000"/>
                </a:solidFill>
                <a:latin typeface="Calibri"/>
                <a:ea typeface="Calibri"/>
                <a:cs typeface="Calibri"/>
                <a:sym typeface="Calibri"/>
              </a:rPr>
              <a:t>pratica PERMA del mese</a:t>
            </a:r>
            <a:r>
              <a:rPr b="0" i="0" lang="en-US" sz="1800" u="none" cap="none" strike="noStrike">
                <a:solidFill>
                  <a:srgbClr val="000000"/>
                </a:solidFill>
                <a:latin typeface="Calibri"/>
                <a:ea typeface="Calibri"/>
                <a:cs typeface="Calibri"/>
                <a:sym typeface="Calibri"/>
              </a:rPr>
              <a:t>.</a:t>
            </a:r>
            <a:br>
              <a:rPr b="0" i="0" lang="en-US" sz="1800" u="none" cap="none" strike="noStrike">
                <a:solidFill>
                  <a:srgbClr val="000000"/>
                </a:solidFill>
                <a:latin typeface="Calibri"/>
                <a:ea typeface="Calibri"/>
                <a:cs typeface="Calibri"/>
                <a:sym typeface="Calibri"/>
              </a:rPr>
            </a:br>
            <a:r>
              <a:rPr b="1" i="0" lang="en-US" sz="1800" u="none" cap="none" strike="noStrike">
                <a:solidFill>
                  <a:srgbClr val="000000"/>
                </a:solidFill>
                <a:latin typeface="Calibri"/>
                <a:ea typeface="Calibri"/>
                <a:cs typeface="Calibri"/>
                <a:sym typeface="Calibri"/>
              </a:rPr>
              <a:t>Leader:</a:t>
            </a:r>
            <a:r>
              <a:rPr b="0" i="0" lang="en-US" sz="1800" u="none" cap="none" strike="noStrike">
                <a:solidFill>
                  <a:srgbClr val="000000"/>
                </a:solidFill>
                <a:latin typeface="Calibri"/>
                <a:ea typeface="Calibri"/>
                <a:cs typeface="Calibri"/>
                <a:sym typeface="Calibri"/>
              </a:rPr>
              <a:t> modellano equilibrio e riflessione nelle comunicazioni con il personale.</a:t>
            </a:r>
            <a:endParaRPr/>
          </a:p>
          <a:p>
            <a:pPr indent="0" lvl="0" marL="0" marR="0" rtl="0" algn="l">
              <a:lnSpc>
                <a:spcPct val="200000"/>
              </a:lnSpc>
              <a:spcBef>
                <a:spcPts val="0"/>
              </a:spcBef>
              <a:spcAft>
                <a:spcPts val="0"/>
              </a:spcAft>
              <a:buNone/>
            </a:pPr>
            <a:r>
              <a:rPr b="0" i="0" lang="en-US" sz="1800" u="none" cap="none" strike="noStrike">
                <a:solidFill>
                  <a:srgbClr val="000000"/>
                </a:solidFill>
                <a:latin typeface="Calibri"/>
                <a:ea typeface="Calibri"/>
                <a:cs typeface="Calibri"/>
                <a:sym typeface="Calibri"/>
              </a:rPr>
              <a:t>Questo approccio decentralizza la responsabilità e integra la sostenibilità in più livelli dell’organizzazione.</a:t>
            </a:r>
            <a:endParaRPr/>
          </a:p>
          <a:p>
            <a:pPr indent="0" lvl="0" marL="0" marR="0" rtl="0" algn="l">
              <a:lnSpc>
                <a:spcPct val="115000"/>
              </a:lnSpc>
              <a:spcBef>
                <a:spcPts val="12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t>
            </a:r>
            <a:endParaRPr b="0" i="0" sz="1800" u="none" cap="none" strike="noStrike">
              <a:solidFill>
                <a:srgbClr val="000000"/>
              </a:solidFill>
              <a:latin typeface="Calibri"/>
              <a:ea typeface="Calibri"/>
              <a:cs typeface="Calibri"/>
              <a:sym typeface="Calibri"/>
            </a:endParaRPr>
          </a:p>
          <a:p>
            <a:pPr indent="0" lvl="0" marL="0" marR="0" rtl="0" algn="l">
              <a:lnSpc>
                <a:spcPct val="115000"/>
              </a:lnSpc>
              <a:spcBef>
                <a:spcPts val="1200"/>
              </a:spcBef>
              <a:spcAft>
                <a:spcPts val="120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39e7a0877ee_0_966"/>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Unità 7.1: Integrazione e Sostenibilità</a:t>
            </a:r>
            <a:endParaRPr b="0" i="0" sz="3800" u="none" cap="none" strike="noStrike">
              <a:solidFill>
                <a:srgbClr val="FFFFFF"/>
              </a:solidFill>
              <a:highlight>
                <a:srgbClr val="FFFF00"/>
              </a:highlight>
              <a:latin typeface="Calibri"/>
              <a:ea typeface="Calibri"/>
              <a:cs typeface="Calibri"/>
              <a:sym typeface="Calibri"/>
            </a:endParaRPr>
          </a:p>
        </p:txBody>
      </p:sp>
      <p:sp>
        <p:nvSpPr>
          <p:cNvPr id="308" name="Google Shape;308;g39e7a0877ee_0_966"/>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None/>
            </a:pPr>
            <a:r>
              <a:rPr b="1" i="0" lang="en-US" sz="2400" u="none" cap="none" strike="noStrike">
                <a:solidFill>
                  <a:schemeClr val="accent2"/>
                </a:solidFill>
                <a:latin typeface="Calibri"/>
                <a:ea typeface="Calibri"/>
                <a:cs typeface="Calibri"/>
                <a:sym typeface="Calibri"/>
              </a:rPr>
              <a:t>PERMA e Supporto Comportamentale Positivo a Livello Scolastico - Linguaggio</a:t>
            </a:r>
            <a:endParaRPr b="1" i="0" sz="2400" u="none" cap="none" strike="noStrike">
              <a:solidFill>
                <a:schemeClr val="accent2"/>
              </a:solidFill>
              <a:latin typeface="Calibri"/>
              <a:ea typeface="Calibri"/>
              <a:cs typeface="Calibri"/>
              <a:sym typeface="Calibri"/>
            </a:endParaRPr>
          </a:p>
        </p:txBody>
      </p:sp>
      <p:pic>
        <p:nvPicPr>
          <p:cNvPr descr="People talking with colleagues by video call. Office workers discuss statistics. Employees at online business conference (Provided by Getty Images)" id="309" name="Google Shape;309;g39e7a0877ee_0_966"/>
          <p:cNvPicPr preferRelativeResize="0"/>
          <p:nvPr/>
        </p:nvPicPr>
        <p:blipFill rotWithShape="1">
          <a:blip r:embed="rId3">
            <a:alphaModFix/>
          </a:blip>
          <a:srcRect b="0" l="0" r="0" t="0"/>
          <a:stretch/>
        </p:blipFill>
        <p:spPr>
          <a:xfrm>
            <a:off x="2534026" y="4785516"/>
            <a:ext cx="4179787" cy="1775706"/>
          </a:xfrm>
          <a:prstGeom prst="rect">
            <a:avLst/>
          </a:prstGeom>
          <a:noFill/>
          <a:ln>
            <a:noFill/>
          </a:ln>
        </p:spPr>
      </p:pic>
      <p:sp>
        <p:nvSpPr>
          <p:cNvPr id="310" name="Google Shape;310;g39e7a0877ee_0_966"/>
          <p:cNvSpPr txBox="1"/>
          <p:nvPr/>
        </p:nvSpPr>
        <p:spPr>
          <a:xfrm>
            <a:off x="97975" y="1462675"/>
            <a:ext cx="12192000" cy="715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1200"/>
              </a:spcAft>
              <a:buNone/>
            </a:pPr>
            <a:r>
              <a:rPr b="0" i="0" lang="en-US" sz="2100" u="none" cap="none" strike="noStrike">
                <a:solidFill>
                  <a:srgbClr val="000000"/>
                </a:solidFill>
                <a:latin typeface="Calibri"/>
                <a:ea typeface="Calibri"/>
                <a:cs typeface="Calibri"/>
                <a:sym typeface="Calibri"/>
              </a:rPr>
              <a:t>Trasformare il linguaggio SWPBS in affermazioni positive basate sui valori:</a:t>
            </a:r>
            <a:endParaRPr b="0" i="0" sz="2100" u="none" cap="none" strike="noStrike">
              <a:solidFill>
                <a:srgbClr val="000000"/>
              </a:solidFill>
              <a:latin typeface="Calibri"/>
              <a:ea typeface="Calibri"/>
              <a:cs typeface="Calibri"/>
              <a:sym typeface="Calibri"/>
            </a:endParaRPr>
          </a:p>
        </p:txBody>
      </p:sp>
      <p:sp>
        <p:nvSpPr>
          <p:cNvPr id="311" name="Google Shape;311;g39e7a0877ee_0_966"/>
          <p:cNvSpPr txBox="1"/>
          <p:nvPr/>
        </p:nvSpPr>
        <p:spPr>
          <a:xfrm>
            <a:off x="648350" y="2476700"/>
            <a:ext cx="4977600" cy="336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800" u="sng" cap="none" strike="noStrike">
                <a:solidFill>
                  <a:srgbClr val="000000"/>
                </a:solidFill>
                <a:latin typeface="Calibri"/>
                <a:ea typeface="Calibri"/>
                <a:cs typeface="Calibri"/>
                <a:sym typeface="Calibri"/>
              </a:rPr>
              <a:t>Regola tradizionale:</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Non correre nel corridoio</a:t>
            </a:r>
            <a:endParaRPr/>
          </a:p>
          <a:p>
            <a:pPr indent="0" lvl="0" marL="0" marR="0" rtl="0" algn="l">
              <a:lnSpc>
                <a:spcPct val="100000"/>
              </a:lnSpc>
              <a:spcBef>
                <a:spcPts val="0"/>
              </a:spcBef>
              <a:spcAft>
                <a:spcPts val="0"/>
              </a:spcAft>
              <a:buNone/>
            </a:pP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Fai i compiti</a:t>
            </a:r>
            <a:endParaRPr/>
          </a:p>
          <a:p>
            <a:pPr indent="0" lvl="0" marL="0" marR="0" rtl="0" algn="l">
              <a:lnSpc>
                <a:spcPct val="100000"/>
              </a:lnSpc>
              <a:spcBef>
                <a:spcPts val="0"/>
              </a:spcBef>
              <a:spcAft>
                <a:spcPts val="0"/>
              </a:spcAft>
              <a:buNone/>
            </a:pP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Mantieni pulita la tua zona</a:t>
            </a:r>
            <a:endParaRPr b="0" i="0" sz="1800" u="none" cap="none" strike="noStrike">
              <a:solidFill>
                <a:srgbClr val="000000"/>
              </a:solidFill>
              <a:latin typeface="Calibri"/>
              <a:ea typeface="Calibri"/>
              <a:cs typeface="Calibri"/>
              <a:sym typeface="Calibri"/>
            </a:endParaRPr>
          </a:p>
        </p:txBody>
      </p:sp>
      <p:sp>
        <p:nvSpPr>
          <p:cNvPr id="312" name="Google Shape;312;g39e7a0877ee_0_966"/>
          <p:cNvSpPr txBox="1"/>
          <p:nvPr/>
        </p:nvSpPr>
        <p:spPr>
          <a:xfrm>
            <a:off x="7064870" y="2235678"/>
            <a:ext cx="4977600" cy="336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800" u="sng" cap="none" strike="noStrike">
                <a:solidFill>
                  <a:srgbClr val="000000"/>
                </a:solidFill>
                <a:latin typeface="Calibri"/>
                <a:ea typeface="Calibri"/>
                <a:cs typeface="Calibri"/>
                <a:sym typeface="Calibri"/>
              </a:rPr>
              <a:t>Riformulazione attraverso PERMA:</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Muoviti in sicurezza per mostrare rispetto per te stesso e per gli altri (Relazioni, Significato)</a:t>
            </a:r>
            <a:endParaRPr/>
          </a:p>
          <a:p>
            <a:pPr indent="0" lvl="0" marL="0" marR="0" rtl="0" algn="l">
              <a:lnSpc>
                <a:spcPct val="100000"/>
              </a:lnSpc>
              <a:spcBef>
                <a:spcPts val="0"/>
              </a:spcBef>
              <a:spcAft>
                <a:spcPts val="0"/>
              </a:spcAft>
              <a:buNone/>
            </a:pP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Impegnati nell'apprendimento per essere orgogliosi dei tuoi successi (Coinvolgimento, Realizzazione)</a:t>
            </a:r>
            <a:endParaRPr/>
          </a:p>
          <a:p>
            <a:pPr indent="0" lvl="0" marL="0" marR="0" rtl="0" algn="l">
              <a:lnSpc>
                <a:spcPct val="100000"/>
              </a:lnSpc>
              <a:spcBef>
                <a:spcPts val="0"/>
              </a:spcBef>
              <a:spcAft>
                <a:spcPts val="0"/>
              </a:spcAft>
              <a:buNone/>
            </a:pP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Prendersi cura del nostro spazio per sostenere il nostro scopo condiviso (Significato, Coinvolgimento)</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3" name="Google Shape;313;g39e7a0877ee_0_966"/>
          <p:cNvSpPr/>
          <p:nvPr/>
        </p:nvSpPr>
        <p:spPr>
          <a:xfrm>
            <a:off x="3463342" y="3070408"/>
            <a:ext cx="3426000" cy="1121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39e7a0877ee_0_1037"/>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Unità 7.1: Integrazione e Sostenibilità</a:t>
            </a:r>
            <a:endParaRPr b="0" i="0" sz="3800" u="none" cap="none" strike="noStrike">
              <a:solidFill>
                <a:srgbClr val="FFFFFF"/>
              </a:solidFill>
              <a:highlight>
                <a:srgbClr val="FFFF00"/>
              </a:highlight>
              <a:latin typeface="Calibri"/>
              <a:ea typeface="Calibri"/>
              <a:cs typeface="Calibri"/>
              <a:sym typeface="Calibri"/>
            </a:endParaRPr>
          </a:p>
        </p:txBody>
      </p:sp>
      <p:sp>
        <p:nvSpPr>
          <p:cNvPr id="319" name="Google Shape;319;g39e7a0877ee_0_1037"/>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None/>
            </a:pPr>
            <a:r>
              <a:rPr b="1" i="0" lang="en-US" sz="2400" u="none" cap="none" strike="noStrike">
                <a:solidFill>
                  <a:schemeClr val="accent2"/>
                </a:solidFill>
                <a:latin typeface="Calibri"/>
                <a:ea typeface="Calibri"/>
                <a:cs typeface="Calibri"/>
                <a:sym typeface="Calibri"/>
              </a:rPr>
              <a:t>Attività - Lingua</a:t>
            </a:r>
            <a:endParaRPr b="1" i="0" sz="2400" u="none" cap="none" strike="noStrike">
              <a:solidFill>
                <a:schemeClr val="accent2"/>
              </a:solidFill>
              <a:latin typeface="Calibri"/>
              <a:ea typeface="Calibri"/>
              <a:cs typeface="Calibri"/>
              <a:sym typeface="Calibri"/>
            </a:endParaRPr>
          </a:p>
        </p:txBody>
      </p:sp>
      <p:sp>
        <p:nvSpPr>
          <p:cNvPr id="320" name="Google Shape;320;g39e7a0877ee_0_1037"/>
          <p:cNvSpPr txBox="1"/>
          <p:nvPr/>
        </p:nvSpPr>
        <p:spPr>
          <a:xfrm>
            <a:off x="97975" y="1462675"/>
            <a:ext cx="5374500" cy="4978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Calibri"/>
                <a:ea typeface="Calibri"/>
                <a:cs typeface="Calibri"/>
                <a:sym typeface="Calibri"/>
              </a:rPr>
              <a:t>A coppie – Leggete lo script del documento di comunicazione scolastica</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Identificate il linguaggio che può essere adattato al PERMA.</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Come lo modifichereste per allinearlo al PERMA?</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Come vi fa sentire lo stile PERMA riformulato?</a:t>
            </a:r>
            <a:endParaRPr/>
          </a:p>
          <a:p>
            <a:pPr indent="0" lvl="0" marL="0" marR="0" rtl="0" algn="l">
              <a:lnSpc>
                <a:spcPct val="115000"/>
              </a:lnSpc>
              <a:spcBef>
                <a:spcPts val="1200"/>
              </a:spcBef>
              <a:spcAft>
                <a:spcPts val="120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grpSp>
        <p:nvGrpSpPr>
          <p:cNvPr id="321" name="Google Shape;321;g39e7a0877ee_0_1037"/>
          <p:cNvGrpSpPr/>
          <p:nvPr/>
        </p:nvGrpSpPr>
        <p:grpSpPr>
          <a:xfrm>
            <a:off x="5742425" y="1949900"/>
            <a:ext cx="6204900" cy="3847200"/>
            <a:chOff x="5837675" y="2963300"/>
            <a:chExt cx="6204900" cy="3847200"/>
          </a:xfrm>
        </p:grpSpPr>
        <p:sp>
          <p:nvSpPr>
            <p:cNvPr id="322" name="Google Shape;322;g39e7a0877ee_0_1037"/>
            <p:cNvSpPr/>
            <p:nvPr/>
          </p:nvSpPr>
          <p:spPr>
            <a:xfrm>
              <a:off x="5837675" y="2963300"/>
              <a:ext cx="6204900" cy="3847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g39e7a0877ee_0_1037"/>
            <p:cNvSpPr txBox="1"/>
            <p:nvPr/>
          </p:nvSpPr>
          <p:spPr>
            <a:xfrm>
              <a:off x="5869425" y="3032325"/>
              <a:ext cx="3425100" cy="336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rgbClr val="000000"/>
                  </a:solidFill>
                  <a:latin typeface="Calibri"/>
                  <a:ea typeface="Calibri"/>
                  <a:cs typeface="Calibri"/>
                  <a:sym typeface="Calibri"/>
                </a:rPr>
                <a:t>Traditional Rule:</a:t>
              </a:r>
              <a:endParaRPr b="1" i="0" sz="18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Don’t run in the hallway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Do your homework</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Keep your area clean</a:t>
              </a:r>
              <a:endParaRPr b="0" i="0" sz="1800" u="none" cap="none" strike="noStrike">
                <a:solidFill>
                  <a:srgbClr val="000000"/>
                </a:solidFill>
                <a:latin typeface="Calibri"/>
                <a:ea typeface="Calibri"/>
                <a:cs typeface="Calibri"/>
                <a:sym typeface="Calibri"/>
              </a:endParaRPr>
            </a:p>
          </p:txBody>
        </p:sp>
        <p:sp>
          <p:nvSpPr>
            <p:cNvPr id="324" name="Google Shape;324;g39e7a0877ee_0_1037"/>
            <p:cNvSpPr txBox="1"/>
            <p:nvPr/>
          </p:nvSpPr>
          <p:spPr>
            <a:xfrm>
              <a:off x="8504442" y="3028025"/>
              <a:ext cx="3425100" cy="336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rgbClr val="000000"/>
                  </a:solidFill>
                  <a:latin typeface="Calibri"/>
                  <a:ea typeface="Calibri"/>
                  <a:cs typeface="Calibri"/>
                  <a:sym typeface="Calibri"/>
                </a:rPr>
                <a:t>Reframed Through PERMA:</a:t>
              </a:r>
              <a:endParaRPr b="1" i="0" sz="18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Move safely to show respect for yourself and others (Relationships, Meaning)</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Engage in learning to feel proud of your accomplishments (Engagement, Accomplishment)</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Care for our space to support our shared purpose (Meaning, Engagement)</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39e7a0877ee_0_1026"/>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Unità 7.1: Integrazione e Sostenibilità</a:t>
            </a:r>
            <a:endParaRPr b="0" i="0" sz="3800" u="none" cap="none" strike="noStrike">
              <a:solidFill>
                <a:srgbClr val="FFFFFF"/>
              </a:solidFill>
              <a:highlight>
                <a:srgbClr val="FFFF00"/>
              </a:highlight>
              <a:latin typeface="Calibri"/>
              <a:ea typeface="Calibri"/>
              <a:cs typeface="Calibri"/>
              <a:sym typeface="Calibri"/>
            </a:endParaRPr>
          </a:p>
        </p:txBody>
      </p:sp>
      <p:sp>
        <p:nvSpPr>
          <p:cNvPr id="330" name="Google Shape;330;g39e7a0877ee_0_1026"/>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None/>
            </a:pPr>
            <a:r>
              <a:rPr b="1" i="0" lang="en-US" sz="2400" u="none" cap="none" strike="noStrike">
                <a:solidFill>
                  <a:schemeClr val="accent2"/>
                </a:solidFill>
                <a:latin typeface="Calibri"/>
                <a:ea typeface="Calibri"/>
                <a:cs typeface="Calibri"/>
                <a:sym typeface="Calibri"/>
              </a:rPr>
              <a:t>PERMA e supporto comportamentale positivo a livello scolastico - Costruire abitudini</a:t>
            </a:r>
            <a:endParaRPr b="1" i="0" sz="2400" u="none" cap="none" strike="noStrike">
              <a:solidFill>
                <a:schemeClr val="accent2"/>
              </a:solidFill>
              <a:latin typeface="Calibri"/>
              <a:ea typeface="Calibri"/>
              <a:cs typeface="Calibri"/>
              <a:sym typeface="Calibri"/>
            </a:endParaRPr>
          </a:p>
        </p:txBody>
      </p:sp>
      <p:sp>
        <p:nvSpPr>
          <p:cNvPr id="331" name="Google Shape;331;g39e7a0877ee_0_1026"/>
          <p:cNvSpPr txBox="1"/>
          <p:nvPr/>
        </p:nvSpPr>
        <p:spPr>
          <a:xfrm>
            <a:off x="293917" y="2311761"/>
            <a:ext cx="12192000" cy="3850200"/>
          </a:xfrm>
          <a:prstGeom prst="rect">
            <a:avLst/>
          </a:prstGeom>
          <a:noFill/>
          <a:ln>
            <a:noFill/>
          </a:ln>
        </p:spPr>
        <p:txBody>
          <a:bodyPr anchorCtr="0" anchor="ctr" bIns="45700" lIns="91425" spcFirstLastPara="1" rIns="91425" wrap="square" tIns="45700">
            <a:noAutofit/>
          </a:bodyPr>
          <a:lstStyle/>
          <a:p>
            <a:pPr indent="0" lvl="0" marL="0" marR="0" rtl="0" algn="l">
              <a:lnSpc>
                <a:spcPct val="200000"/>
              </a:lnSpc>
              <a:spcBef>
                <a:spcPts val="0"/>
              </a:spcBef>
              <a:spcAft>
                <a:spcPts val="0"/>
              </a:spcAft>
              <a:buNone/>
            </a:pPr>
            <a:r>
              <a:rPr b="1" i="0" lang="en-US" sz="2400" u="none" cap="none" strike="noStrike">
                <a:solidFill>
                  <a:srgbClr val="000000"/>
                </a:solidFill>
                <a:latin typeface="Calibri"/>
                <a:ea typeface="Calibri"/>
                <a:cs typeface="Calibri"/>
                <a:sym typeface="Calibri"/>
              </a:rPr>
              <a:t>Per sostenere nuovi comportamenti, le pratiche PERMA devono essere integrate in cicli di abitudine:</a:t>
            </a:r>
            <a:endParaRPr b="0" i="0" sz="2400" u="none" cap="none" strike="noStrike">
              <a:solidFill>
                <a:srgbClr val="000000"/>
              </a:solidFill>
              <a:latin typeface="Calibri"/>
              <a:ea typeface="Calibri"/>
              <a:cs typeface="Calibri"/>
              <a:sym typeface="Calibri"/>
            </a:endParaRPr>
          </a:p>
          <a:p>
            <a:pPr indent="0" lvl="0" marL="0" marR="0" rtl="0" algn="l">
              <a:lnSpc>
                <a:spcPct val="200000"/>
              </a:lnSpc>
              <a:spcBef>
                <a:spcPts val="0"/>
              </a:spcBef>
              <a:spcAft>
                <a:spcPts val="0"/>
              </a:spcAft>
              <a:buNone/>
            </a:pPr>
            <a:r>
              <a:rPr b="1" i="0" lang="en-US" sz="2400" u="none" cap="none" strike="noStrike">
                <a:solidFill>
                  <a:srgbClr val="000000"/>
                </a:solidFill>
                <a:latin typeface="Calibri"/>
                <a:ea typeface="Calibri"/>
                <a:cs typeface="Calibri"/>
                <a:sym typeface="Calibri"/>
              </a:rPr>
              <a:t>Segnale:</a:t>
            </a:r>
            <a:r>
              <a:rPr b="0" i="0" lang="en-US" sz="2400" u="none" cap="none" strike="noStrike">
                <a:solidFill>
                  <a:srgbClr val="000000"/>
                </a:solidFill>
                <a:latin typeface="Calibri"/>
                <a:ea typeface="Calibri"/>
                <a:cs typeface="Calibri"/>
                <a:sym typeface="Calibri"/>
              </a:rPr>
              <a:t> Ciò che ti ricorda di farlo (es. la campanella del mattino → check-in di gratitudine).</a:t>
            </a:r>
            <a:endParaRPr/>
          </a:p>
          <a:p>
            <a:pPr indent="0" lvl="0" marL="0" marR="0" rtl="0" algn="l">
              <a:lnSpc>
                <a:spcPct val="200000"/>
              </a:lnSpc>
              <a:spcBef>
                <a:spcPts val="0"/>
              </a:spcBef>
              <a:spcAft>
                <a:spcPts val="0"/>
              </a:spcAft>
              <a:buNone/>
            </a:pPr>
            <a:r>
              <a:rPr b="1" i="0" lang="en-US" sz="2400" u="none" cap="none" strike="noStrike">
                <a:solidFill>
                  <a:srgbClr val="000000"/>
                </a:solidFill>
                <a:latin typeface="Calibri"/>
                <a:ea typeface="Calibri"/>
                <a:cs typeface="Calibri"/>
                <a:sym typeface="Calibri"/>
              </a:rPr>
              <a:t>Routine:</a:t>
            </a:r>
            <a:r>
              <a:rPr b="0" i="0" lang="en-US" sz="2400" u="none" cap="none" strike="noStrike">
                <a:solidFill>
                  <a:srgbClr val="000000"/>
                </a:solidFill>
                <a:latin typeface="Calibri"/>
                <a:ea typeface="Calibri"/>
                <a:cs typeface="Calibri"/>
                <a:sym typeface="Calibri"/>
              </a:rPr>
              <a:t> L’azione (es. gli studenti condividono un aspetto positivo del giorno precedente).</a:t>
            </a:r>
            <a:endParaRPr/>
          </a:p>
          <a:p>
            <a:pPr indent="0" lvl="0" marL="0" marR="0" rtl="0" algn="l">
              <a:lnSpc>
                <a:spcPct val="200000"/>
              </a:lnSpc>
              <a:spcBef>
                <a:spcPts val="0"/>
              </a:spcBef>
              <a:spcAft>
                <a:spcPts val="0"/>
              </a:spcAft>
              <a:buNone/>
            </a:pPr>
            <a:r>
              <a:rPr b="1" i="0" lang="en-US" sz="2400" u="none" cap="none" strike="noStrike">
                <a:solidFill>
                  <a:srgbClr val="000000"/>
                </a:solidFill>
                <a:latin typeface="Calibri"/>
                <a:ea typeface="Calibri"/>
                <a:cs typeface="Calibri"/>
                <a:sym typeface="Calibri"/>
              </a:rPr>
              <a:t>Ricompensa:</a:t>
            </a:r>
            <a:r>
              <a:rPr b="0" i="0" lang="en-US" sz="2400" u="none" cap="none" strike="noStrike">
                <a:solidFill>
                  <a:srgbClr val="000000"/>
                </a:solidFill>
                <a:latin typeface="Calibri"/>
                <a:ea typeface="Calibri"/>
                <a:cs typeface="Calibri"/>
                <a:sym typeface="Calibri"/>
              </a:rPr>
              <a:t> Il beneficio emotivo (es. un tono positivo e senso di connessione).</a:t>
            </a:r>
            <a:endParaRPr/>
          </a:p>
          <a:p>
            <a:pPr indent="0" lvl="0" marL="0" marR="0" rtl="0" algn="l">
              <a:lnSpc>
                <a:spcPct val="115000"/>
              </a:lnSpc>
              <a:spcBef>
                <a:spcPts val="1200"/>
              </a:spcBef>
              <a:spcAft>
                <a:spcPts val="0"/>
              </a:spcAft>
              <a:buClr>
                <a:srgbClr val="000000"/>
              </a:buClr>
              <a:buSzPts val="2100"/>
              <a:buFont typeface="Arial"/>
              <a:buNone/>
            </a:pPr>
            <a:br>
              <a:rPr b="0" i="0" lang="en-US" sz="2100" u="none" cap="none" strike="noStrike">
                <a:solidFill>
                  <a:srgbClr val="000000"/>
                </a:solidFill>
                <a:latin typeface="Calibri"/>
                <a:ea typeface="Calibri"/>
                <a:cs typeface="Calibri"/>
                <a:sym typeface="Calibri"/>
              </a:rPr>
            </a:b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39e7a0877ee_0_136"/>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Unità 7.1: Integrazione e Sostenibilità</a:t>
            </a:r>
            <a:endParaRPr b="0" i="0" sz="3800" u="none" cap="none" strike="noStrike">
              <a:solidFill>
                <a:srgbClr val="FFFFFF"/>
              </a:solidFill>
              <a:highlight>
                <a:srgbClr val="FFFF00"/>
              </a:highlight>
              <a:latin typeface="Calibri"/>
              <a:ea typeface="Calibri"/>
              <a:cs typeface="Calibri"/>
              <a:sym typeface="Calibri"/>
            </a:endParaRPr>
          </a:p>
        </p:txBody>
      </p:sp>
      <p:sp>
        <p:nvSpPr>
          <p:cNvPr id="337" name="Google Shape;337;g39e7a0877ee_0_136"/>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None/>
            </a:pPr>
            <a:r>
              <a:rPr b="1" i="0" lang="en-US" sz="2400" u="none" cap="none" strike="noStrike">
                <a:solidFill>
                  <a:schemeClr val="accent2"/>
                </a:solidFill>
                <a:latin typeface="Calibri"/>
                <a:ea typeface="Calibri"/>
                <a:cs typeface="Calibri"/>
                <a:sym typeface="Calibri"/>
              </a:rPr>
              <a:t>Attività a livello scolastico - esercizio fisico</a:t>
            </a:r>
            <a:endParaRPr b="1" i="0" sz="2400" u="none" cap="none" strike="noStrike">
              <a:solidFill>
                <a:schemeClr val="accent2"/>
              </a:solidFill>
              <a:latin typeface="Calibri"/>
              <a:ea typeface="Calibri"/>
              <a:cs typeface="Calibri"/>
              <a:sym typeface="Calibri"/>
            </a:endParaRPr>
          </a:p>
        </p:txBody>
      </p:sp>
      <p:grpSp>
        <p:nvGrpSpPr>
          <p:cNvPr id="338" name="Google Shape;338;g39e7a0877ee_0_136"/>
          <p:cNvGrpSpPr/>
          <p:nvPr/>
        </p:nvGrpSpPr>
        <p:grpSpPr>
          <a:xfrm>
            <a:off x="906409" y="1727671"/>
            <a:ext cx="10681849" cy="975576"/>
            <a:chOff x="-2" y="880977"/>
            <a:chExt cx="8011587" cy="731700"/>
          </a:xfrm>
        </p:grpSpPr>
        <p:sp>
          <p:nvSpPr>
            <p:cNvPr id="339" name="Google Shape;339;g39e7a0877ee_0_136"/>
            <p:cNvSpPr txBox="1"/>
            <p:nvPr/>
          </p:nvSpPr>
          <p:spPr>
            <a:xfrm>
              <a:off x="-2" y="931167"/>
              <a:ext cx="2715000" cy="6297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None/>
              </a:pPr>
              <a:r>
                <a:rPr b="0" i="0" lang="en-US" sz="3000" u="none" cap="none" strike="noStrike">
                  <a:solidFill>
                    <a:srgbClr val="561561"/>
                  </a:solidFill>
                  <a:latin typeface="Calibri"/>
                  <a:ea typeface="Calibri"/>
                  <a:cs typeface="Calibri"/>
                  <a:sym typeface="Calibri"/>
                </a:rPr>
                <a:t>PERMA (5 gruppi)</a:t>
              </a:r>
              <a:endParaRPr b="0" i="0" sz="3000" u="none" cap="none" strike="noStrike">
                <a:solidFill>
                  <a:srgbClr val="561561"/>
                </a:solidFill>
                <a:latin typeface="Calibri"/>
                <a:ea typeface="Calibri"/>
                <a:cs typeface="Calibri"/>
                <a:sym typeface="Calibri"/>
              </a:endParaRPr>
            </a:p>
          </p:txBody>
        </p:sp>
        <p:sp>
          <p:nvSpPr>
            <p:cNvPr id="340" name="Google Shape;340;g39e7a0877ee_0_136"/>
            <p:cNvSpPr/>
            <p:nvPr/>
          </p:nvSpPr>
          <p:spPr>
            <a:xfrm>
              <a:off x="2789785" y="880977"/>
              <a:ext cx="5221800" cy="731700"/>
            </a:xfrm>
            <a:prstGeom prst="rect">
              <a:avLst/>
            </a:prstGeom>
            <a:solidFill>
              <a:srgbClr val="561561"/>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41" name="Google Shape;341;g39e7a0877ee_0_136"/>
            <p:cNvSpPr txBox="1"/>
            <p:nvPr/>
          </p:nvSpPr>
          <p:spPr>
            <a:xfrm>
              <a:off x="2914389" y="965253"/>
              <a:ext cx="4765800" cy="5754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None/>
              </a:pPr>
              <a:r>
                <a:rPr b="0" i="0" lang="en-US" sz="1600" u="none" cap="none" strike="noStrike">
                  <a:solidFill>
                    <a:srgbClr val="FFFFFF"/>
                  </a:solidFill>
                  <a:latin typeface="Calibri"/>
                  <a:ea typeface="Calibri"/>
                  <a:cs typeface="Calibri"/>
                  <a:sym typeface="Calibri"/>
                </a:rPr>
                <a:t>Divisi in 5 gruppi, uno per ciascun elemento PERMA</a:t>
              </a:r>
              <a:endParaRPr b="0" i="0" sz="1600" u="none" cap="none" strike="noStrike">
                <a:solidFill>
                  <a:srgbClr val="FFFFFF"/>
                </a:solidFill>
                <a:latin typeface="Calibri"/>
                <a:ea typeface="Calibri"/>
                <a:cs typeface="Calibri"/>
                <a:sym typeface="Calibri"/>
              </a:endParaRPr>
            </a:p>
          </p:txBody>
        </p:sp>
      </p:grpSp>
      <p:grpSp>
        <p:nvGrpSpPr>
          <p:cNvPr id="342" name="Google Shape;342;g39e7a0877ee_0_136"/>
          <p:cNvGrpSpPr/>
          <p:nvPr/>
        </p:nvGrpSpPr>
        <p:grpSpPr>
          <a:xfrm>
            <a:off x="-321124" y="2906789"/>
            <a:ext cx="11427396" cy="975576"/>
            <a:chOff x="-920674" y="1765338"/>
            <a:chExt cx="8570761" cy="731700"/>
          </a:xfrm>
        </p:grpSpPr>
        <p:sp>
          <p:nvSpPr>
            <p:cNvPr id="343" name="Google Shape;343;g39e7a0877ee_0_136"/>
            <p:cNvSpPr txBox="1"/>
            <p:nvPr/>
          </p:nvSpPr>
          <p:spPr>
            <a:xfrm>
              <a:off x="-920674" y="1815541"/>
              <a:ext cx="3636000" cy="6297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None/>
              </a:pPr>
              <a:r>
                <a:rPr b="0" i="0" lang="en-US" sz="3000" u="none" cap="none" strike="noStrike">
                  <a:solidFill>
                    <a:srgbClr val="701C7F"/>
                  </a:solidFill>
                  <a:latin typeface="Calibri"/>
                  <a:ea typeface="Calibri"/>
                  <a:cs typeface="Calibri"/>
                  <a:sym typeface="Calibri"/>
                </a:rPr>
                <a:t>Cosa - Scegli l'attività</a:t>
              </a:r>
              <a:endParaRPr b="0" i="0" sz="3000" u="none" cap="none" strike="noStrike">
                <a:solidFill>
                  <a:srgbClr val="701C7F"/>
                </a:solidFill>
                <a:latin typeface="Calibri"/>
                <a:ea typeface="Calibri"/>
                <a:cs typeface="Calibri"/>
                <a:sym typeface="Calibri"/>
              </a:endParaRPr>
            </a:p>
          </p:txBody>
        </p:sp>
        <p:sp>
          <p:nvSpPr>
            <p:cNvPr id="344" name="Google Shape;344;g39e7a0877ee_0_136"/>
            <p:cNvSpPr/>
            <p:nvPr/>
          </p:nvSpPr>
          <p:spPr>
            <a:xfrm>
              <a:off x="2789787" y="1765338"/>
              <a:ext cx="4860300" cy="731700"/>
            </a:xfrm>
            <a:prstGeom prst="rect">
              <a:avLst/>
            </a:prstGeom>
            <a:solidFill>
              <a:srgbClr val="701C7F"/>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45" name="Google Shape;345;g39e7a0877ee_0_136"/>
            <p:cNvSpPr txBox="1"/>
            <p:nvPr/>
          </p:nvSpPr>
          <p:spPr>
            <a:xfrm>
              <a:off x="2914387" y="1971908"/>
              <a:ext cx="4373100" cy="3306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None/>
              </a:pPr>
              <a:r>
                <a:rPr b="0" i="0" lang="en-US" sz="1600" u="none" cap="none" strike="noStrike">
                  <a:solidFill>
                    <a:srgbClr val="FFFFFF"/>
                  </a:solidFill>
                  <a:latin typeface="Calibri"/>
                  <a:ea typeface="Calibri"/>
                  <a:cs typeface="Calibri"/>
                  <a:sym typeface="Calibri"/>
                </a:rPr>
                <a:t>Individua un'attività che sia collegata al tuo elemento PERMA che combina SWPBS. Descrivi l'attività</a:t>
              </a:r>
              <a:endParaRPr b="0" i="0" sz="1600" u="none" cap="none" strike="noStrike">
                <a:solidFill>
                  <a:srgbClr val="FFFFFF"/>
                </a:solidFill>
                <a:latin typeface="Calibri"/>
                <a:ea typeface="Calibri"/>
                <a:cs typeface="Calibri"/>
                <a:sym typeface="Calibri"/>
              </a:endParaRPr>
            </a:p>
          </p:txBody>
        </p:sp>
      </p:grpSp>
      <p:grpSp>
        <p:nvGrpSpPr>
          <p:cNvPr id="346" name="Google Shape;346;g39e7a0877ee_0_136"/>
          <p:cNvGrpSpPr/>
          <p:nvPr/>
        </p:nvGrpSpPr>
        <p:grpSpPr>
          <a:xfrm>
            <a:off x="837050" y="4081560"/>
            <a:ext cx="9785635" cy="975576"/>
            <a:chOff x="-52022" y="2646438"/>
            <a:chExt cx="7339409" cy="731700"/>
          </a:xfrm>
        </p:grpSpPr>
        <p:sp>
          <p:nvSpPr>
            <p:cNvPr id="347" name="Google Shape;347;g39e7a0877ee_0_136"/>
            <p:cNvSpPr txBox="1"/>
            <p:nvPr/>
          </p:nvSpPr>
          <p:spPr>
            <a:xfrm>
              <a:off x="-52022" y="2696625"/>
              <a:ext cx="2767200" cy="6297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None/>
              </a:pPr>
              <a:r>
                <a:rPr b="0" i="0" lang="en-US" sz="3000" u="none" cap="none" strike="noStrike">
                  <a:solidFill>
                    <a:srgbClr val="771E86"/>
                  </a:solidFill>
                  <a:latin typeface="Calibri"/>
                  <a:ea typeface="Calibri"/>
                  <a:cs typeface="Calibri"/>
                  <a:sym typeface="Calibri"/>
                </a:rPr>
                <a:t>Come (linguaggio, frequenza, abitudini ecc.)</a:t>
              </a:r>
              <a:endParaRPr b="0" i="0" sz="3000" u="none" cap="none" strike="noStrike">
                <a:solidFill>
                  <a:srgbClr val="771E86"/>
                </a:solidFill>
                <a:latin typeface="Calibri"/>
                <a:ea typeface="Calibri"/>
                <a:cs typeface="Calibri"/>
                <a:sym typeface="Calibri"/>
              </a:endParaRPr>
            </a:p>
          </p:txBody>
        </p:sp>
        <p:sp>
          <p:nvSpPr>
            <p:cNvPr id="348" name="Google Shape;348;g39e7a0877ee_0_136"/>
            <p:cNvSpPr/>
            <p:nvPr/>
          </p:nvSpPr>
          <p:spPr>
            <a:xfrm>
              <a:off x="2789787" y="2646438"/>
              <a:ext cx="4497600" cy="731700"/>
            </a:xfrm>
            <a:prstGeom prst="rect">
              <a:avLst/>
            </a:prstGeom>
            <a:solidFill>
              <a:srgbClr val="771E86"/>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49" name="Google Shape;349;g39e7a0877ee_0_136"/>
            <p:cNvSpPr txBox="1"/>
            <p:nvPr/>
          </p:nvSpPr>
          <p:spPr>
            <a:xfrm>
              <a:off x="2914388" y="2852992"/>
              <a:ext cx="3849900" cy="3306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None/>
              </a:pPr>
              <a:r>
                <a:rPr b="0" i="0" lang="en-US" sz="1600" u="none" cap="none" strike="noStrike">
                  <a:solidFill>
                    <a:srgbClr val="FFFFFF"/>
                  </a:solidFill>
                  <a:latin typeface="Calibri"/>
                  <a:ea typeface="Calibri"/>
                  <a:cs typeface="Calibri"/>
                  <a:sym typeface="Calibri"/>
                </a:rPr>
                <a:t>Definisci come integrare questa attività durante l'anno per promuovere un intervento a livello scolastico</a:t>
              </a:r>
              <a:endParaRPr b="0" i="0" sz="1600" u="none" cap="none" strike="noStrike">
                <a:solidFill>
                  <a:srgbClr val="FFFFFF"/>
                </a:solidFill>
                <a:latin typeface="Calibri"/>
                <a:ea typeface="Calibri"/>
                <a:cs typeface="Calibri"/>
                <a:sym typeface="Calibri"/>
              </a:endParaRPr>
            </a:p>
          </p:txBody>
        </p:sp>
      </p:grpSp>
      <p:grpSp>
        <p:nvGrpSpPr>
          <p:cNvPr id="350" name="Google Shape;350;g39e7a0877ee_0_136"/>
          <p:cNvGrpSpPr/>
          <p:nvPr/>
        </p:nvGrpSpPr>
        <p:grpSpPr>
          <a:xfrm>
            <a:off x="2485620" y="5260697"/>
            <a:ext cx="7655077" cy="975576"/>
            <a:chOff x="1184436" y="3530813"/>
            <a:chExt cx="5741451" cy="731700"/>
          </a:xfrm>
        </p:grpSpPr>
        <p:sp>
          <p:nvSpPr>
            <p:cNvPr id="351" name="Google Shape;351;g39e7a0877ee_0_136"/>
            <p:cNvSpPr txBox="1"/>
            <p:nvPr/>
          </p:nvSpPr>
          <p:spPr>
            <a:xfrm>
              <a:off x="1184436" y="3581001"/>
              <a:ext cx="1530600" cy="6297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None/>
              </a:pPr>
              <a:r>
                <a:rPr b="0" i="0" lang="en-US" sz="3000" u="none" cap="none" strike="noStrike">
                  <a:solidFill>
                    <a:srgbClr val="802090"/>
                  </a:solidFill>
                  <a:latin typeface="Calibri"/>
                  <a:ea typeface="Calibri"/>
                  <a:cs typeface="Calibri"/>
                  <a:sym typeface="Calibri"/>
                </a:rPr>
                <a:t>Riflessione e dati</a:t>
              </a:r>
              <a:endParaRPr b="0" i="0" sz="3000" u="none" cap="none" strike="noStrike">
                <a:solidFill>
                  <a:srgbClr val="802090"/>
                </a:solidFill>
                <a:latin typeface="Calibri"/>
                <a:ea typeface="Calibri"/>
                <a:cs typeface="Calibri"/>
                <a:sym typeface="Calibri"/>
              </a:endParaRPr>
            </a:p>
          </p:txBody>
        </p:sp>
        <p:sp>
          <p:nvSpPr>
            <p:cNvPr id="352" name="Google Shape;352;g39e7a0877ee_0_136"/>
            <p:cNvSpPr/>
            <p:nvPr/>
          </p:nvSpPr>
          <p:spPr>
            <a:xfrm>
              <a:off x="2789787" y="3530813"/>
              <a:ext cx="4136100" cy="731700"/>
            </a:xfrm>
            <a:prstGeom prst="rect">
              <a:avLst/>
            </a:prstGeom>
            <a:solidFill>
              <a:srgbClr val="802090"/>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53" name="Google Shape;353;g39e7a0877ee_0_136"/>
            <p:cNvSpPr txBox="1"/>
            <p:nvPr/>
          </p:nvSpPr>
          <p:spPr>
            <a:xfrm>
              <a:off x="2914388" y="3737366"/>
              <a:ext cx="3849900" cy="3306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None/>
              </a:pPr>
              <a:r>
                <a:rPr b="0" i="0" lang="en-US" sz="1600" u="none" cap="none" strike="noStrike">
                  <a:solidFill>
                    <a:srgbClr val="FFFFFF"/>
                  </a:solidFill>
                  <a:latin typeface="Calibri"/>
                  <a:ea typeface="Calibri"/>
                  <a:cs typeface="Calibri"/>
                  <a:sym typeface="Calibri"/>
                </a:rPr>
                <a:t>Elabora un piano su come misurare il successo e individuare aree di miglioramento e allineamento</a:t>
              </a:r>
              <a:endParaRPr b="0" i="0" sz="1600" u="none" cap="none" strike="noStrike">
                <a:solidFill>
                  <a:srgbClr val="FFFFFF"/>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39e7a0877ee_0_1052"/>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Unità 7.1: Integrazione e Sostenibilità</a:t>
            </a:r>
            <a:endParaRPr b="0" i="0" sz="3800" u="none" cap="none" strike="noStrike">
              <a:solidFill>
                <a:srgbClr val="FFFFFF"/>
              </a:solidFill>
              <a:highlight>
                <a:srgbClr val="FFFF00"/>
              </a:highlight>
              <a:latin typeface="Calibri"/>
              <a:ea typeface="Calibri"/>
              <a:cs typeface="Calibri"/>
              <a:sym typeface="Calibri"/>
            </a:endParaRPr>
          </a:p>
        </p:txBody>
      </p:sp>
      <p:sp>
        <p:nvSpPr>
          <p:cNvPr id="359" name="Google Shape;359;g39e7a0877ee_0_1052"/>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None/>
            </a:pPr>
            <a:r>
              <a:rPr b="1" i="0" lang="en-US" sz="2400" u="none" cap="none" strike="noStrike">
                <a:solidFill>
                  <a:schemeClr val="accent2"/>
                </a:solidFill>
                <a:latin typeface="Calibri"/>
                <a:ea typeface="Calibri"/>
                <a:cs typeface="Calibri"/>
                <a:sym typeface="Calibri"/>
              </a:rPr>
              <a:t>School-wide Attività - esercizio</a:t>
            </a:r>
            <a:endParaRPr b="1" i="0" sz="2400" u="none" cap="none" strike="noStrike">
              <a:solidFill>
                <a:schemeClr val="accent2"/>
              </a:solidFill>
              <a:latin typeface="Calibri"/>
              <a:ea typeface="Calibri"/>
              <a:cs typeface="Calibri"/>
              <a:sym typeface="Calibri"/>
            </a:endParaRPr>
          </a:p>
        </p:txBody>
      </p:sp>
      <p:pic>
        <p:nvPicPr>
          <p:cNvPr id="360" name="Google Shape;360;g39e7a0877ee_0_1052"/>
          <p:cNvPicPr preferRelativeResize="0"/>
          <p:nvPr/>
        </p:nvPicPr>
        <p:blipFill rotWithShape="1">
          <a:blip r:embed="rId3">
            <a:alphaModFix/>
          </a:blip>
          <a:srcRect b="0" l="0" r="0" t="0"/>
          <a:stretch/>
        </p:blipFill>
        <p:spPr>
          <a:xfrm rot="-429742">
            <a:off x="2612350" y="1613222"/>
            <a:ext cx="3653227" cy="5147729"/>
          </a:xfrm>
          <a:prstGeom prst="rect">
            <a:avLst/>
          </a:prstGeom>
          <a:noFill/>
          <a:ln>
            <a:noFill/>
          </a:ln>
        </p:spPr>
      </p:pic>
      <p:sp>
        <p:nvSpPr>
          <p:cNvPr id="361" name="Google Shape;361;g39e7a0877ee_0_1052"/>
          <p:cNvSpPr txBox="1"/>
          <p:nvPr/>
        </p:nvSpPr>
        <p:spPr>
          <a:xfrm>
            <a:off x="6282175" y="3075875"/>
            <a:ext cx="4000500" cy="2222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3000" u="none" cap="none" strike="noStrike">
                <a:solidFill>
                  <a:srgbClr val="434343"/>
                </a:solidFill>
                <a:latin typeface="Calibri"/>
                <a:ea typeface="Calibri"/>
                <a:cs typeface="Calibri"/>
                <a:sym typeface="Calibri"/>
              </a:rPr>
              <a:t>Condividi il tuo caso di studio con il team</a:t>
            </a:r>
            <a:endParaRPr b="0" i="0" sz="30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434343"/>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39e7a0877ee_0_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Wrap up</a:t>
            </a:r>
            <a:endParaRPr/>
          </a:p>
        </p:txBody>
      </p:sp>
      <p:sp>
        <p:nvSpPr>
          <p:cNvPr id="367" name="Google Shape;367;g39e7a0877ee_0_3"/>
          <p:cNvSpPr txBox="1"/>
          <p:nvPr>
            <p:ph idx="2" type="body"/>
          </p:nvPr>
        </p:nvSpPr>
        <p:spPr>
          <a:xfrm>
            <a:off x="2255275" y="2799275"/>
            <a:ext cx="7629900" cy="23352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200"/>
              </a:spcBef>
              <a:spcAft>
                <a:spcPts val="0"/>
              </a:spcAft>
              <a:buSzPts val="1800"/>
              <a:buNone/>
            </a:pPr>
            <a:r>
              <a:rPr b="1" lang="en-US" sz="2500"/>
              <a:t>L'abitudine PERMA continuerò a praticare is_________.</a:t>
            </a:r>
            <a:endParaRPr b="1" sz="2500"/>
          </a:p>
          <a:p>
            <a:pPr indent="0" lvl="0" marL="0" rtl="0" algn="ctr">
              <a:lnSpc>
                <a:spcPct val="115000"/>
              </a:lnSpc>
              <a:spcBef>
                <a:spcPts val="1200"/>
              </a:spcBef>
              <a:spcAft>
                <a:spcPts val="0"/>
              </a:spcAft>
              <a:buSzPts val="1800"/>
              <a:buNone/>
            </a:pPr>
            <a:r>
              <a:t/>
            </a:r>
            <a:endParaRPr b="1" sz="2500"/>
          </a:p>
          <a:p>
            <a:pPr indent="0" lvl="0" marL="0" rtl="0" algn="ctr">
              <a:lnSpc>
                <a:spcPct val="115000"/>
              </a:lnSpc>
              <a:spcBef>
                <a:spcPts val="1200"/>
              </a:spcBef>
              <a:spcAft>
                <a:spcPts val="1200"/>
              </a:spcAft>
              <a:buSzPts val="1800"/>
              <a:buNone/>
            </a:pPr>
            <a:r>
              <a:t/>
            </a:r>
            <a:endParaRPr b="1" sz="2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7dcd7c80e4_0_306"/>
          <p:cNvSpPr txBox="1"/>
          <p:nvPr/>
        </p:nvSpPr>
        <p:spPr>
          <a:xfrm>
            <a:off x="374726" y="2184268"/>
            <a:ext cx="6914700" cy="13341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107916"/>
              </a:lnSpc>
              <a:spcBef>
                <a:spcPts val="0"/>
              </a:spcBef>
              <a:spcAft>
                <a:spcPts val="0"/>
              </a:spcAft>
              <a:buClr>
                <a:srgbClr val="000000"/>
              </a:buClr>
              <a:buSzPts val="2400"/>
              <a:buFont typeface="Arial"/>
              <a:buNone/>
            </a:pPr>
            <a:r>
              <a:rPr b="1" i="0" lang="en-US" sz="2400" u="none" cap="none" strike="noStrike">
                <a:solidFill>
                  <a:srgbClr val="4F4F50"/>
                </a:solidFill>
                <a:latin typeface="Arial"/>
                <a:ea typeface="Arial"/>
                <a:cs typeface="Arial"/>
                <a:sym typeface="Arial"/>
              </a:rPr>
              <a:t>WP3 Training e Capacity Building</a:t>
            </a:r>
            <a:endParaRPr b="1" i="0" sz="2400" u="none" cap="none" strike="noStrike">
              <a:solidFill>
                <a:srgbClr val="4F4F50"/>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2300"/>
              <a:buFont typeface="Arial"/>
              <a:buNone/>
            </a:pPr>
            <a:r>
              <a:rPr b="0" i="0" lang="en-US" sz="2300" u="none" cap="none" strike="noStrike">
                <a:solidFill>
                  <a:srgbClr val="545454"/>
                </a:solidFill>
                <a:latin typeface="Calibri"/>
                <a:ea typeface="Calibri"/>
                <a:cs typeface="Calibri"/>
                <a:sym typeface="Calibri"/>
              </a:rPr>
              <a:t>D3.1. Cordo per Coaches (Master Trainers) </a:t>
            </a:r>
            <a:endParaRPr b="0" i="0" sz="2300" u="none" cap="none" strike="noStrike">
              <a:solidFill>
                <a:srgbClr val="545454"/>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2300"/>
              <a:buFont typeface="Arial"/>
              <a:buNone/>
            </a:pPr>
            <a:r>
              <a:rPr b="0" i="0" lang="en-US" sz="2300" u="none" cap="none" strike="noStrike">
                <a:solidFill>
                  <a:srgbClr val="545454"/>
                </a:solidFill>
                <a:latin typeface="Calibri"/>
                <a:ea typeface="Calibri"/>
                <a:cs typeface="Calibri"/>
                <a:sym typeface="Calibri"/>
              </a:rPr>
              <a:t>E Ricercatori</a:t>
            </a:r>
            <a:endParaRPr b="0" i="0" sz="2300" u="none" cap="none" strike="noStrike">
              <a:solidFill>
                <a:srgbClr val="545454"/>
              </a:solidFill>
              <a:latin typeface="Calibri"/>
              <a:ea typeface="Calibri"/>
              <a:cs typeface="Calibri"/>
              <a:sym typeface="Calibri"/>
            </a:endParaRPr>
          </a:p>
        </p:txBody>
      </p:sp>
      <p:sp>
        <p:nvSpPr>
          <p:cNvPr id="179" name="Google Shape;179;g37dcd7c80e4_0_306"/>
          <p:cNvSpPr txBox="1"/>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p>
            <a:pPr indent="0" lvl="0" marL="0" marR="0" rtl="0" algn="l">
              <a:lnSpc>
                <a:spcPct val="107916"/>
              </a:lnSpc>
              <a:spcBef>
                <a:spcPts val="0"/>
              </a:spcBef>
              <a:spcAft>
                <a:spcPts val="0"/>
              </a:spcAft>
              <a:buNone/>
            </a:pPr>
            <a:r>
              <a:rPr b="1" i="1" lang="en-US" sz="1800" u="none" cap="none" strike="noStrike">
                <a:solidFill>
                  <a:srgbClr val="735AA5"/>
                </a:solidFill>
                <a:latin typeface="Calibri"/>
                <a:ea typeface="Calibri"/>
                <a:cs typeface="Calibri"/>
                <a:sym typeface="Calibri"/>
              </a:rPr>
              <a:t>Modulo 7 - Integrazione e Sostenibilità</a:t>
            </a:r>
            <a:endParaRPr b="1" i="1" sz="1800" u="none" cap="none" strike="noStrike">
              <a:solidFill>
                <a:srgbClr val="735AA5"/>
              </a:solidFill>
              <a:highlight>
                <a:srgbClr val="FFFF00"/>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37dcd7c80e4_0_359"/>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000"/>
              <a:buNone/>
            </a:pPr>
            <a:r>
              <a:rPr lang="en-US"/>
              <a:t>Grazie!</a:t>
            </a:r>
            <a:endParaRPr/>
          </a:p>
        </p:txBody>
      </p:sp>
      <p:sp>
        <p:nvSpPr>
          <p:cNvPr id="373" name="Google Shape;373;g37dcd7c80e4_0_359"/>
          <p:cNvSpPr txBox="1"/>
          <p:nvPr>
            <p:ph idx="4294967295" type="body"/>
          </p:nvPr>
        </p:nvSpPr>
        <p:spPr>
          <a:xfrm>
            <a:off x="2281125" y="1023425"/>
            <a:ext cx="7629900" cy="23352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200"/>
              </a:spcBef>
              <a:spcAft>
                <a:spcPts val="1200"/>
              </a:spcAft>
              <a:buSzPts val="1800"/>
              <a:buNone/>
            </a:pPr>
            <a:r>
              <a:rPr b="1" lang="en-US" sz="2500">
                <a:solidFill>
                  <a:srgbClr val="FFFFFF"/>
                </a:solidFill>
              </a:rPr>
              <a:t>“La sostenibilità inizia con piccole azioni coerenti — le abitudini quotidiane che costruiscono persone resilienti, classi connesse e Scuole Fiorenti (Thriving Schools).” </a:t>
            </a:r>
            <a:endParaRPr b="1" sz="25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3ab614038a3_0_39"/>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Calibri"/>
              <a:buNone/>
            </a:pPr>
            <a:r>
              <a:rPr lang="en-US" u="sng">
                <a:solidFill>
                  <a:schemeClr val="accent3"/>
                </a:solidFill>
                <a:hlinkClick r:id="rId3">
                  <a:extLst>
                    <a:ext uri="{A12FA001-AC4F-418D-AE19-62706E023703}">
                      <ahyp:hlinkClr val="tx"/>
                    </a:ext>
                  </a:extLst>
                </a:hlinkClick>
              </a:rPr>
              <a:t>https://thrivingschools.eu/</a:t>
            </a:r>
            <a:endParaRPr>
              <a:solidFill>
                <a:schemeClr val="accent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7dcd7c80e4_0_322"/>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Unità 7.1: Integrazione e Sostenibilità</a:t>
            </a:r>
            <a:endParaRPr b="0" i="0" sz="3800" u="none" cap="none" strike="noStrike">
              <a:solidFill>
                <a:srgbClr val="FFFFFF"/>
              </a:solidFill>
              <a:latin typeface="Calibri"/>
              <a:ea typeface="Calibri"/>
              <a:cs typeface="Calibri"/>
              <a:sym typeface="Calibri"/>
            </a:endParaRPr>
          </a:p>
        </p:txBody>
      </p:sp>
      <p:sp>
        <p:nvSpPr>
          <p:cNvPr id="186" name="Google Shape;186;g37dcd7c80e4_0_322"/>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None/>
            </a:pPr>
            <a:r>
              <a:rPr b="1" i="0" lang="en-US" sz="2400" u="none" cap="none" strike="noStrike">
                <a:solidFill>
                  <a:srgbClr val="F05A22"/>
                </a:solidFill>
                <a:latin typeface="Calibri"/>
                <a:ea typeface="Calibri"/>
                <a:cs typeface="Calibri"/>
                <a:sym typeface="Calibri"/>
              </a:rPr>
              <a:t>Warm up - Poster della Gratitudine</a:t>
            </a:r>
            <a:endParaRPr b="1" i="0" sz="2400" u="none" cap="none" strike="noStrike">
              <a:solidFill>
                <a:srgbClr val="F05A22"/>
              </a:solidFill>
              <a:latin typeface="Calibri"/>
              <a:ea typeface="Calibri"/>
              <a:cs typeface="Calibri"/>
              <a:sym typeface="Calibri"/>
            </a:endParaRPr>
          </a:p>
        </p:txBody>
      </p:sp>
      <p:sp>
        <p:nvSpPr>
          <p:cNvPr id="187" name="Google Shape;187;g37dcd7c80e4_0_322"/>
          <p:cNvSpPr txBox="1"/>
          <p:nvPr/>
        </p:nvSpPr>
        <p:spPr>
          <a:xfrm>
            <a:off x="8941400" y="1462700"/>
            <a:ext cx="2904900" cy="5289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Poster della Gratitudine</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Rifletti sulle cose per cui sei grato/grata dall’inizio del percorso di </a:t>
            </a:r>
            <a:r>
              <a:rPr b="0" i="1" lang="en-US" sz="1800" u="none" cap="none" strike="noStrike">
                <a:solidFill>
                  <a:srgbClr val="000000"/>
                </a:solidFill>
                <a:latin typeface="Calibri"/>
                <a:ea typeface="Calibri"/>
                <a:cs typeface="Calibri"/>
                <a:sym typeface="Calibri"/>
              </a:rPr>
              <a:t>Thriving Schools</a:t>
            </a:r>
            <a:r>
              <a:rPr b="0" i="0" lang="en-US" sz="1800" u="none" cap="none" strike="noStrike">
                <a:solidFill>
                  <a:srgbClr val="000000"/>
                </a:solidFill>
                <a:latin typeface="Calibri"/>
                <a:ea typeface="Calibri"/>
                <a:cs typeface="Calibri"/>
                <a:sym typeface="Calibri"/>
              </a:rPr>
              <a:t>.</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Prenditi 5 minuti per scrivere quante più frasi possibili su ciò per cui provi gratitudine.</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Creiamo insieme un poster della gratitudine!</a:t>
            </a:r>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Business hands using sticky note paper with meeting. (Provided by Getty Images)" id="188" name="Google Shape;188;g37dcd7c80e4_0_322"/>
          <p:cNvPicPr preferRelativeResize="0"/>
          <p:nvPr/>
        </p:nvPicPr>
        <p:blipFill rotWithShape="1">
          <a:blip r:embed="rId3">
            <a:alphaModFix/>
          </a:blip>
          <a:srcRect b="0" l="0" r="0" t="0"/>
          <a:stretch/>
        </p:blipFill>
        <p:spPr>
          <a:xfrm>
            <a:off x="0" y="1462700"/>
            <a:ext cx="8567675" cy="5714576"/>
          </a:xfrm>
          <a:prstGeom prst="rect">
            <a:avLst/>
          </a:prstGeom>
          <a:noFill/>
          <a:ln>
            <a:noFill/>
          </a:ln>
          <a:effectLst>
            <a:outerShdw blurRad="57150" rotWithShape="0" algn="bl" dir="5400000" dist="19050">
              <a:srgbClr val="000000">
                <a:alpha val="35686"/>
              </a:srgbClr>
            </a:outerShdw>
            <a:reflection blurRad="0" dir="5400000" dist="38100" endA="0" endPos="30000" fadeDir="5400012" kx="0" rotWithShape="0" algn="bl" stPos="0" sy="-100000" ky="0"/>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39e7a0877ee_0_112"/>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Unità 7.1: Integrazione e Sostenibilità</a:t>
            </a:r>
            <a:endParaRPr b="0" i="0" sz="3800" u="none" cap="none" strike="noStrike">
              <a:solidFill>
                <a:srgbClr val="FFFFFF"/>
              </a:solidFill>
              <a:latin typeface="Calibri"/>
              <a:ea typeface="Calibri"/>
              <a:cs typeface="Calibri"/>
              <a:sym typeface="Calibri"/>
            </a:endParaRPr>
          </a:p>
        </p:txBody>
      </p:sp>
      <p:sp>
        <p:nvSpPr>
          <p:cNvPr id="195" name="Google Shape;195;g39e7a0877ee_0_112"/>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None/>
            </a:pPr>
            <a:r>
              <a:rPr b="1" i="0" lang="en-US" sz="2400" u="none" cap="none" strike="noStrike">
                <a:solidFill>
                  <a:srgbClr val="F05A22"/>
                </a:solidFill>
                <a:latin typeface="Calibri"/>
                <a:ea typeface="Calibri"/>
                <a:cs typeface="Calibri"/>
                <a:sym typeface="Calibri"/>
              </a:rPr>
              <a:t>Introduzione </a:t>
            </a:r>
            <a:endParaRPr b="1" i="0" sz="2400" u="none" cap="none" strike="noStrike">
              <a:solidFill>
                <a:srgbClr val="F05A22"/>
              </a:solidFill>
              <a:latin typeface="Calibri"/>
              <a:ea typeface="Calibri"/>
              <a:cs typeface="Calibri"/>
              <a:sym typeface="Calibri"/>
            </a:endParaRPr>
          </a:p>
        </p:txBody>
      </p:sp>
      <p:sp>
        <p:nvSpPr>
          <p:cNvPr id="196" name="Google Shape;196;g39e7a0877ee_0_112"/>
          <p:cNvSpPr txBox="1"/>
          <p:nvPr/>
        </p:nvSpPr>
        <p:spPr>
          <a:xfrm>
            <a:off x="97975" y="1462675"/>
            <a:ext cx="5519700" cy="528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Nel corso del progetto </a:t>
            </a:r>
            <a:r>
              <a:rPr b="0" i="1" lang="en-US" sz="1800" u="none" cap="none" strike="noStrike">
                <a:solidFill>
                  <a:srgbClr val="000000"/>
                </a:solidFill>
                <a:latin typeface="Calibri"/>
                <a:ea typeface="Calibri"/>
                <a:cs typeface="Calibri"/>
                <a:sym typeface="Calibri"/>
              </a:rPr>
              <a:t>Thriving Schools</a:t>
            </a:r>
            <a:r>
              <a:rPr b="0" i="0" lang="en-US" sz="1800" u="none" cap="none" strike="noStrike">
                <a:solidFill>
                  <a:srgbClr val="000000"/>
                </a:solidFill>
                <a:latin typeface="Calibri"/>
                <a:ea typeface="Calibri"/>
                <a:cs typeface="Calibri"/>
                <a:sym typeface="Calibri"/>
              </a:rPr>
              <a:t>, avete esplorato come i principi del modello PERMA:</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285750" lvl="1"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Emozioni positive</a:t>
            </a:r>
            <a:endParaRPr/>
          </a:p>
          <a:p>
            <a:pPr indent="-285750" lvl="1"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Coinvolgimento</a:t>
            </a:r>
            <a:endParaRPr/>
          </a:p>
          <a:p>
            <a:pPr indent="-285750" lvl="1"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Relazioni</a:t>
            </a:r>
            <a:endParaRPr/>
          </a:p>
          <a:p>
            <a:pPr indent="-285750" lvl="1"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Significato</a:t>
            </a:r>
            <a:endParaRPr/>
          </a:p>
          <a:p>
            <a:pPr indent="-285750" lvl="1"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Realizzazione</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possano creare classi fiorenti e favorire il benessere di insegnanti e studenti.</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Durante questo percorso, avete anche visto come queste pratiche si allineino con l’Approccio di Istituto (WSA) e con il framework di School-Wide Positive Behaviour Support (</a:t>
            </a:r>
            <a:r>
              <a:rPr b="1" i="0" lang="en-US" sz="1800" u="none" cap="none" strike="noStrike">
                <a:solidFill>
                  <a:srgbClr val="000000"/>
                </a:solidFill>
                <a:latin typeface="Calibri"/>
                <a:ea typeface="Calibri"/>
                <a:cs typeface="Calibri"/>
                <a:sym typeface="Calibri"/>
              </a:rPr>
              <a:t>SWPBS</a:t>
            </a:r>
            <a:r>
              <a:rPr b="0" i="0" lang="en-US" sz="1800" u="none" cap="none" strike="noStrike">
                <a:solidFill>
                  <a:srgbClr val="000000"/>
                </a:solidFill>
                <a:latin typeface="Calibri"/>
                <a:ea typeface="Calibri"/>
                <a:cs typeface="Calibri"/>
                <a:sym typeface="Calibri"/>
              </a:rPr>
              <a:t>) della vostra scuola, per promuovere una cultura rispettosa, positiva e guidata dai valori.</a:t>
            </a:r>
            <a:endParaRPr/>
          </a:p>
        </p:txBody>
      </p:sp>
      <p:pic>
        <p:nvPicPr>
          <p:cNvPr id="197" name="Google Shape;197;g39e7a0877ee_0_112"/>
          <p:cNvPicPr preferRelativeResize="0"/>
          <p:nvPr/>
        </p:nvPicPr>
        <p:blipFill rotWithShape="1">
          <a:blip r:embed="rId3">
            <a:alphaModFix/>
          </a:blip>
          <a:srcRect b="0" l="0" r="0" t="0"/>
          <a:stretch/>
        </p:blipFill>
        <p:spPr>
          <a:xfrm>
            <a:off x="6513925" y="1299725"/>
            <a:ext cx="5678075" cy="4258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7dcd7c80e4_0_316"/>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Unità 7.1: Integrazione e Sostenibilità</a:t>
            </a:r>
            <a:endParaRPr b="0" i="0" sz="3800" u="none" cap="none" strike="noStrike">
              <a:solidFill>
                <a:srgbClr val="FFFFFF"/>
              </a:solidFill>
              <a:highlight>
                <a:srgbClr val="FFFF00"/>
              </a:highlight>
              <a:latin typeface="Calibri"/>
              <a:ea typeface="Calibri"/>
              <a:cs typeface="Calibri"/>
              <a:sym typeface="Calibri"/>
            </a:endParaRPr>
          </a:p>
        </p:txBody>
      </p:sp>
      <p:sp>
        <p:nvSpPr>
          <p:cNvPr id="203" name="Google Shape;203;g37dcd7c80e4_0_316"/>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None/>
            </a:pPr>
            <a:r>
              <a:rPr b="1" i="0" lang="en-US" sz="2400" u="none" cap="none" strike="noStrike">
                <a:solidFill>
                  <a:srgbClr val="F05A22"/>
                </a:solidFill>
                <a:latin typeface="Calibri"/>
                <a:ea typeface="Calibri"/>
                <a:cs typeface="Calibri"/>
                <a:sym typeface="Calibri"/>
              </a:rPr>
              <a:t>Obiettivi di apprendimento</a:t>
            </a:r>
            <a:endParaRPr b="1" i="0" sz="2400" u="none" cap="none" strike="noStrike">
              <a:solidFill>
                <a:srgbClr val="F05A22"/>
              </a:solidFill>
              <a:latin typeface="Calibri"/>
              <a:ea typeface="Calibri"/>
              <a:cs typeface="Calibri"/>
              <a:sym typeface="Calibri"/>
            </a:endParaRPr>
          </a:p>
        </p:txBody>
      </p:sp>
      <p:sp>
        <p:nvSpPr>
          <p:cNvPr id="204" name="Google Shape;204;g37dcd7c80e4_0_316"/>
          <p:cNvSpPr txBox="1"/>
          <p:nvPr/>
        </p:nvSpPr>
        <p:spPr>
          <a:xfrm>
            <a:off x="97975" y="1805575"/>
            <a:ext cx="10722300" cy="4050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4F4F5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Alla fine di questa sessione sarai in grado di:</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Riflettere su quali aspetti del modello PERMA sono stati più</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efficaci e quali sfide hai incontrato nella pratica reale.</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Esplorare modi pratici per integrare i valori PERMA e SWPBS nel ritmo quotidiano della vita in classe, affinché diventino abitudini naturali e non un compito aggiuntivo.</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Rafforzare rituali di benessere personale e professionale per sostenere la tua salute mentale come educatore/educatrice.</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Sviluppare una comprensione condivisa di come mantenere ed evolvere nel tempo la cultura del benessere della scuola.</a:t>
            </a:r>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4F4F50"/>
              </a:solidFill>
              <a:latin typeface="Calibri"/>
              <a:ea typeface="Calibri"/>
              <a:cs typeface="Calibri"/>
              <a:sym typeface="Calibri"/>
            </a:endParaRPr>
          </a:p>
        </p:txBody>
      </p:sp>
      <p:pic>
        <p:nvPicPr>
          <p:cNvPr descr="Disability and Education Concept, Kids on Lesson. Children with Teacher in Classroom. Disabled Boy in Wheelchair (Provided by Getty Images)" id="205" name="Google Shape;205;g37dcd7c80e4_0_316"/>
          <p:cNvPicPr preferRelativeResize="0"/>
          <p:nvPr/>
        </p:nvPicPr>
        <p:blipFill rotWithShape="1">
          <a:blip r:embed="rId3">
            <a:alphaModFix/>
          </a:blip>
          <a:srcRect b="0" l="0" r="0" t="0"/>
          <a:stretch/>
        </p:blipFill>
        <p:spPr>
          <a:xfrm>
            <a:off x="6096000" y="854675"/>
            <a:ext cx="5959501" cy="2979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9e7a0877ee_0_9"/>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Unità 7.1: Integrazione e Sostenibilità</a:t>
            </a:r>
            <a:endParaRPr b="0" i="0" sz="3800" u="none" cap="none" strike="noStrike">
              <a:solidFill>
                <a:srgbClr val="FFFFFF"/>
              </a:solidFill>
              <a:highlight>
                <a:srgbClr val="FFFF00"/>
              </a:highlight>
              <a:latin typeface="Calibri"/>
              <a:ea typeface="Calibri"/>
              <a:cs typeface="Calibri"/>
              <a:sym typeface="Calibri"/>
            </a:endParaRPr>
          </a:p>
        </p:txBody>
      </p:sp>
      <p:sp>
        <p:nvSpPr>
          <p:cNvPr id="211" name="Google Shape;211;g39e7a0877ee_0_9"/>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None/>
            </a:pPr>
            <a:r>
              <a:rPr b="1" i="0" lang="en-US" sz="2400" u="none" cap="none" strike="noStrike">
                <a:solidFill>
                  <a:srgbClr val="F05A22"/>
                </a:solidFill>
                <a:latin typeface="Calibri"/>
                <a:ea typeface="Calibri"/>
                <a:cs typeface="Calibri"/>
                <a:sym typeface="Calibri"/>
              </a:rPr>
              <a:t>Pratica di riflessione - PERMA in Pratica Carusello di Riflessione</a:t>
            </a:r>
            <a:endParaRPr b="1" i="0" sz="2400" u="none" cap="none" strike="noStrike">
              <a:solidFill>
                <a:srgbClr val="F05A22"/>
              </a:solidFill>
              <a:latin typeface="Calibri"/>
              <a:ea typeface="Calibri"/>
              <a:cs typeface="Calibri"/>
              <a:sym typeface="Calibri"/>
            </a:endParaRPr>
          </a:p>
        </p:txBody>
      </p:sp>
      <p:sp>
        <p:nvSpPr>
          <p:cNvPr id="212" name="Google Shape;212;g39e7a0877ee_0_9"/>
          <p:cNvSpPr txBox="1"/>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4F4F50"/>
              </a:solidFill>
              <a:latin typeface="Calibri"/>
              <a:ea typeface="Calibri"/>
              <a:cs typeface="Calibri"/>
              <a:sym typeface="Calibri"/>
            </a:endParaRPr>
          </a:p>
        </p:txBody>
      </p:sp>
      <p:pic>
        <p:nvPicPr>
          <p:cNvPr id="213" name="Google Shape;213;g39e7a0877ee_0_9"/>
          <p:cNvPicPr preferRelativeResize="0"/>
          <p:nvPr/>
        </p:nvPicPr>
        <p:blipFill rotWithShape="1">
          <a:blip r:embed="rId3">
            <a:alphaModFix/>
          </a:blip>
          <a:srcRect b="0" l="0" r="0" t="0"/>
          <a:stretch/>
        </p:blipFill>
        <p:spPr>
          <a:xfrm>
            <a:off x="2438400" y="1924664"/>
            <a:ext cx="7315200" cy="411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39e7a0877ee_0_59"/>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Unità 7.1: Integrazione e Sostenibilità</a:t>
            </a:r>
            <a:endParaRPr b="0" i="0" sz="3800" u="none" cap="none" strike="noStrike">
              <a:solidFill>
                <a:srgbClr val="FFFFFF"/>
              </a:solidFill>
              <a:highlight>
                <a:srgbClr val="FFFF00"/>
              </a:highlight>
              <a:latin typeface="Calibri"/>
              <a:ea typeface="Calibri"/>
              <a:cs typeface="Calibri"/>
              <a:sym typeface="Calibri"/>
            </a:endParaRPr>
          </a:p>
        </p:txBody>
      </p:sp>
      <p:sp>
        <p:nvSpPr>
          <p:cNvPr id="219" name="Google Shape;219;g39e7a0877ee_0_59"/>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None/>
            </a:pPr>
            <a:r>
              <a:rPr b="1" i="0" lang="en-US" sz="2400" u="none" cap="none" strike="noStrike">
                <a:solidFill>
                  <a:schemeClr val="accent2"/>
                </a:solidFill>
                <a:latin typeface="Calibri"/>
                <a:ea typeface="Calibri"/>
                <a:cs typeface="Calibri"/>
                <a:sym typeface="Calibri"/>
              </a:rPr>
              <a:t>Implementazione alla manifestazione delle pratiche di benessere</a:t>
            </a:r>
            <a:endParaRPr b="1" i="0" sz="2400" u="none" cap="none" strike="noStrike">
              <a:solidFill>
                <a:srgbClr val="F05A22"/>
              </a:solidFill>
              <a:latin typeface="Calibri"/>
              <a:ea typeface="Calibri"/>
              <a:cs typeface="Calibri"/>
              <a:sym typeface="Calibri"/>
            </a:endParaRPr>
          </a:p>
        </p:txBody>
      </p:sp>
      <p:sp>
        <p:nvSpPr>
          <p:cNvPr id="220" name="Google Shape;220;g39e7a0877ee_0_59"/>
          <p:cNvSpPr txBox="1"/>
          <p:nvPr/>
        </p:nvSpPr>
        <p:spPr>
          <a:xfrm>
            <a:off x="1254025" y="1769975"/>
            <a:ext cx="9632400" cy="3902100"/>
          </a:xfrm>
          <a:prstGeom prst="rect">
            <a:avLst/>
          </a:prstGeom>
          <a:noFill/>
          <a:ln>
            <a:noFill/>
          </a:ln>
        </p:spPr>
        <p:txBody>
          <a:bodyPr anchorCtr="0" anchor="ctr" bIns="45700" lIns="91425" spcFirstLastPara="1" rIns="91425" wrap="square" tIns="45700">
            <a:noAutofit/>
          </a:bodyPr>
          <a:lstStyle/>
          <a:p>
            <a:pPr indent="0" lvl="0" marL="0" marR="0" rtl="0" algn="ctr">
              <a:lnSpc>
                <a:spcPct val="115000"/>
              </a:lnSpc>
              <a:spcBef>
                <a:spcPts val="120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221" name="Google Shape;221;g39e7a0877ee_0_59"/>
          <p:cNvSpPr/>
          <p:nvPr/>
        </p:nvSpPr>
        <p:spPr>
          <a:xfrm>
            <a:off x="97970" y="1869085"/>
            <a:ext cx="11381016" cy="295465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La ricerca nell’ambito della </a:t>
            </a:r>
            <a:r>
              <a:rPr b="0" i="1" lang="en-US" sz="2400" u="none" cap="none" strike="noStrike">
                <a:solidFill>
                  <a:schemeClr val="dk1"/>
                </a:solidFill>
                <a:latin typeface="Calibri"/>
                <a:ea typeface="Calibri"/>
                <a:cs typeface="Calibri"/>
                <a:sym typeface="Calibri"/>
              </a:rPr>
              <a:t>Positive Education</a:t>
            </a:r>
            <a:r>
              <a:rPr b="0" i="0" lang="en-US" sz="2400" u="none" cap="none" strike="noStrike">
                <a:solidFill>
                  <a:schemeClr val="dk1"/>
                </a:solidFill>
                <a:latin typeface="Calibri"/>
                <a:ea typeface="Calibri"/>
                <a:cs typeface="Calibri"/>
                <a:sym typeface="Calibri"/>
              </a:rPr>
              <a:t> (Seligman, 2011; Waters, 2021) mostra che molte iniziative sul benessere falliscono non per mancanza di qualità, ma per mancanza di continuità.</a:t>
            </a:r>
            <a:endParaRPr/>
          </a:p>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Sostenere le pratiche PERMA richiede una progettazione intenzionale su tre livelli:</a:t>
            </a:r>
            <a:endParaRPr/>
          </a:p>
          <a:p>
            <a:pPr indent="-152400" lvl="0" marL="0" marR="0" rtl="0" algn="l">
              <a:lnSpc>
                <a:spcPct val="100000"/>
              </a:lnSpc>
              <a:spcBef>
                <a:spcPts val="0"/>
              </a:spcBef>
              <a:spcAft>
                <a:spcPts val="0"/>
              </a:spcAft>
              <a:buClr>
                <a:schemeClr val="dk1"/>
              </a:buClr>
              <a:buSzPts val="2400"/>
              <a:buFont typeface="Arial"/>
              <a:buChar char="•"/>
            </a:pPr>
            <a:r>
              <a:rPr b="1" i="0" lang="en-US" sz="2400" u="none" cap="none" strike="noStrike">
                <a:solidFill>
                  <a:schemeClr val="dk1"/>
                </a:solidFill>
                <a:latin typeface="Calibri"/>
                <a:ea typeface="Calibri"/>
                <a:cs typeface="Calibri"/>
                <a:sym typeface="Calibri"/>
              </a:rPr>
              <a:t>Individuale (Insegnante)</a:t>
            </a:r>
            <a:r>
              <a:rPr b="0" i="0" lang="en-US" sz="2400" u="none" cap="none" strike="noStrike">
                <a:solidFill>
                  <a:schemeClr val="dk1"/>
                </a:solidFill>
                <a:latin typeface="Calibri"/>
                <a:ea typeface="Calibri"/>
                <a:cs typeface="Calibri"/>
                <a:sym typeface="Calibri"/>
              </a:rPr>
              <a:t> – Abitudini, modellamento, e riflessione.</a:t>
            </a:r>
            <a:endParaRPr/>
          </a:p>
          <a:p>
            <a:pPr indent="-152400" lvl="0" marL="0" marR="0" rtl="0" algn="l">
              <a:lnSpc>
                <a:spcPct val="100000"/>
              </a:lnSpc>
              <a:spcBef>
                <a:spcPts val="0"/>
              </a:spcBef>
              <a:spcAft>
                <a:spcPts val="0"/>
              </a:spcAft>
              <a:buClr>
                <a:schemeClr val="dk1"/>
              </a:buClr>
              <a:buSzPts val="2400"/>
              <a:buFont typeface="Arial"/>
              <a:buChar char="•"/>
            </a:pPr>
            <a:r>
              <a:rPr b="1" i="0" lang="en-US" sz="2400" u="none" cap="none" strike="noStrike">
                <a:solidFill>
                  <a:schemeClr val="dk1"/>
                </a:solidFill>
                <a:latin typeface="Calibri"/>
                <a:ea typeface="Calibri"/>
                <a:cs typeface="Calibri"/>
                <a:sym typeface="Calibri"/>
              </a:rPr>
              <a:t>Classe</a:t>
            </a:r>
            <a:r>
              <a:rPr b="0" i="0" lang="en-US" sz="2400" u="none" cap="none" strike="noStrike">
                <a:solidFill>
                  <a:schemeClr val="dk1"/>
                </a:solidFill>
                <a:latin typeface="Calibri"/>
                <a:ea typeface="Calibri"/>
                <a:cs typeface="Calibri"/>
                <a:sym typeface="Calibri"/>
              </a:rPr>
              <a:t> – Routine quotidiane, cultura visibile e protagonismo degli studenti.</a:t>
            </a:r>
            <a:endParaRPr/>
          </a:p>
          <a:p>
            <a:pPr indent="-152400" lvl="0" marL="0" marR="0" rtl="0" algn="l">
              <a:lnSpc>
                <a:spcPct val="100000"/>
              </a:lnSpc>
              <a:spcBef>
                <a:spcPts val="0"/>
              </a:spcBef>
              <a:spcAft>
                <a:spcPts val="0"/>
              </a:spcAft>
              <a:buClr>
                <a:schemeClr val="dk1"/>
              </a:buClr>
              <a:buSzPts val="2400"/>
              <a:buFont typeface="Arial"/>
              <a:buChar char="•"/>
            </a:pPr>
            <a:r>
              <a:rPr b="1" i="0" lang="en-US" sz="2400" u="none" cap="none" strike="noStrike">
                <a:solidFill>
                  <a:schemeClr val="dk1"/>
                </a:solidFill>
                <a:latin typeface="Calibri"/>
                <a:ea typeface="Calibri"/>
                <a:cs typeface="Calibri"/>
                <a:sym typeface="Calibri"/>
              </a:rPr>
              <a:t>Intera scuola</a:t>
            </a:r>
            <a:r>
              <a:rPr b="0" i="0" lang="en-US" sz="2400" u="none" cap="none" strike="noStrike">
                <a:solidFill>
                  <a:schemeClr val="dk1"/>
                </a:solidFill>
                <a:latin typeface="Calibri"/>
                <a:ea typeface="Calibri"/>
                <a:cs typeface="Calibri"/>
                <a:sym typeface="Calibri"/>
              </a:rPr>
              <a:t> – Allineamento con le aspettative e supporto della leadership.</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9e7a0877ee_0_1001"/>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Unità 7.1: Integrazione e Sostenibilità</a:t>
            </a:r>
            <a:endParaRPr b="0" i="0" sz="3800" u="none" cap="none" strike="noStrike">
              <a:solidFill>
                <a:srgbClr val="FFFFFF"/>
              </a:solidFill>
              <a:highlight>
                <a:srgbClr val="FFFF00"/>
              </a:highlight>
              <a:latin typeface="Calibri"/>
              <a:ea typeface="Calibri"/>
              <a:cs typeface="Calibri"/>
              <a:sym typeface="Calibri"/>
            </a:endParaRPr>
          </a:p>
        </p:txBody>
      </p:sp>
      <p:sp>
        <p:nvSpPr>
          <p:cNvPr id="227" name="Google Shape;227;g39e7a0877ee_0_1001"/>
          <p:cNvSpPr txBox="1"/>
          <p:nvPr/>
        </p:nvSpPr>
        <p:spPr>
          <a:xfrm>
            <a:off x="0" y="1158996"/>
            <a:ext cx="11944500" cy="5508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i="0" lang="en-US" sz="2400" u="none" cap="none" strike="noStrike">
                <a:solidFill>
                  <a:srgbClr val="F05A22"/>
                </a:solidFill>
                <a:latin typeface="Calibri"/>
                <a:ea typeface="Calibri"/>
                <a:cs typeface="Calibri"/>
                <a:sym typeface="Calibri"/>
              </a:rPr>
              <a:t>Allineare le pratiche in classe con il supporto comportamentale positivo a livello scolastico (SWPBS)</a:t>
            </a:r>
            <a:endParaRPr b="1" i="0" sz="2400" u="none" cap="none" strike="noStrike">
              <a:solidFill>
                <a:srgbClr val="F05A22"/>
              </a:solidFill>
              <a:latin typeface="Calibri"/>
              <a:ea typeface="Calibri"/>
              <a:cs typeface="Calibri"/>
              <a:sym typeface="Calibri"/>
            </a:endParaRPr>
          </a:p>
        </p:txBody>
      </p:sp>
      <p:sp>
        <p:nvSpPr>
          <p:cNvPr id="228" name="Google Shape;228;g39e7a0877ee_0_1001"/>
          <p:cNvSpPr txBox="1"/>
          <p:nvPr/>
        </p:nvSpPr>
        <p:spPr>
          <a:xfrm>
            <a:off x="382435" y="1873046"/>
            <a:ext cx="11375569" cy="3523500"/>
          </a:xfrm>
          <a:prstGeom prst="rect">
            <a:avLst/>
          </a:prstGeom>
          <a:noFill/>
          <a:ln>
            <a:noFill/>
          </a:ln>
        </p:spPr>
        <p:txBody>
          <a:bodyPr anchorCtr="0" anchor="t" bIns="45700" lIns="91425" spcFirstLastPara="1" rIns="91425" wrap="square" tIns="45700">
            <a:noAutofit/>
          </a:bodyPr>
          <a:lstStyle/>
          <a:p>
            <a:pPr indent="0" lvl="0" marL="0" marR="0" rtl="0" algn="l">
              <a:lnSpc>
                <a:spcPct val="107916"/>
              </a:lnSpc>
              <a:spcBef>
                <a:spcPts val="0"/>
              </a:spcBef>
              <a:spcAft>
                <a:spcPts val="0"/>
              </a:spcAft>
              <a:buClr>
                <a:srgbClr val="000000"/>
              </a:buClr>
              <a:buSzPts val="1900"/>
              <a:buFont typeface="Arial"/>
              <a:buNone/>
            </a:pPr>
            <a:r>
              <a:t/>
            </a:r>
            <a:endParaRPr b="0" i="0" sz="1900" u="none" cap="none" strike="noStrike">
              <a:solidFill>
                <a:srgbClr val="4F4F5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400" u="none" cap="none" strike="noStrike">
                <a:solidFill>
                  <a:srgbClr val="000000"/>
                </a:solidFill>
                <a:latin typeface="Calibri"/>
                <a:ea typeface="Calibri"/>
                <a:cs typeface="Calibri"/>
                <a:sym typeface="Calibri"/>
              </a:rPr>
              <a:t>School-wide Positive Behaviour Support (SWPBS)</a:t>
            </a:r>
            <a:r>
              <a:rPr b="0" i="0" lang="en-US" sz="2400" u="none" cap="none" strike="noStrike">
                <a:solidFill>
                  <a:srgbClr val="000000"/>
                </a:solidFill>
                <a:latin typeface="Calibri"/>
                <a:ea typeface="Calibri"/>
                <a:cs typeface="Calibri"/>
                <a:sym typeface="Calibri"/>
              </a:rPr>
              <a:t> è un framework che unisce le comunità scolastiche per sviluppare culture di apprendimento positive, sicure e di supporto.</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SWPBS aiuta le scuole a migliorare gli esiti sociali, emotivi, comportamentali e accademici di bambini e giovani.</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Quando SWPBS è implementato correttamente, insegnanti e studenti hanno più tempo per concentrarsi sulle relazioni e sull’insegnamento in classe.</a:t>
            </a:r>
            <a:endParaRPr/>
          </a:p>
          <a:p>
            <a:pPr indent="0" lvl="0" marL="0" marR="0" rtl="0" algn="l">
              <a:lnSpc>
                <a:spcPct val="107916"/>
              </a:lnSpc>
              <a:spcBef>
                <a:spcPts val="1200"/>
              </a:spcBef>
              <a:spcAft>
                <a:spcPts val="0"/>
              </a:spcAft>
              <a:buClr>
                <a:srgbClr val="000000"/>
              </a:buClr>
              <a:buSzPts val="1100"/>
              <a:buFont typeface="Arial"/>
              <a:buNone/>
            </a:pPr>
            <a:r>
              <a:t/>
            </a:r>
            <a:endParaRPr b="0" i="0" sz="1100" u="none" cap="none" strike="noStrike">
              <a:solidFill>
                <a:srgbClr val="4F4F5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39e7a0877ee_0_1007"/>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Unità 7.1: Integrazione e Sostenibilità</a:t>
            </a:r>
            <a:endParaRPr b="0" i="0" sz="3800" u="none" cap="none" strike="noStrike">
              <a:solidFill>
                <a:srgbClr val="FFFFFF"/>
              </a:solidFill>
              <a:highlight>
                <a:srgbClr val="FFFF00"/>
              </a:highlight>
              <a:latin typeface="Calibri"/>
              <a:ea typeface="Calibri"/>
              <a:cs typeface="Calibri"/>
              <a:sym typeface="Calibri"/>
            </a:endParaRPr>
          </a:p>
        </p:txBody>
      </p:sp>
      <p:sp>
        <p:nvSpPr>
          <p:cNvPr id="234" name="Google Shape;234;g39e7a0877ee_0_1007"/>
          <p:cNvSpPr txBox="1"/>
          <p:nvPr/>
        </p:nvSpPr>
        <p:spPr>
          <a:xfrm>
            <a:off x="97970" y="1024971"/>
            <a:ext cx="11944500" cy="5508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i="0" lang="en-US" sz="2400" u="none" cap="none" strike="noStrike">
                <a:solidFill>
                  <a:srgbClr val="F05A22"/>
                </a:solidFill>
                <a:latin typeface="Calibri"/>
                <a:ea typeface="Calibri"/>
                <a:cs typeface="Calibri"/>
                <a:sym typeface="Calibri"/>
              </a:rPr>
              <a:t>Allineare le pratiche in classe con il supporto comportamentale positivo a livello scolastico (SWPBS)</a:t>
            </a:r>
            <a:endParaRPr b="1" i="0" sz="2400" u="none" cap="none" strike="noStrike">
              <a:solidFill>
                <a:srgbClr val="F05A22"/>
              </a:solidFill>
              <a:latin typeface="Calibri"/>
              <a:ea typeface="Calibri"/>
              <a:cs typeface="Calibri"/>
              <a:sym typeface="Calibri"/>
            </a:endParaRPr>
          </a:p>
        </p:txBody>
      </p:sp>
      <p:sp>
        <p:nvSpPr>
          <p:cNvPr id="235" name="Google Shape;235;g39e7a0877ee_0_1007"/>
          <p:cNvSpPr txBox="1"/>
          <p:nvPr/>
        </p:nvSpPr>
        <p:spPr>
          <a:xfrm>
            <a:off x="4948675" y="1462675"/>
            <a:ext cx="7093800" cy="5289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Calibri"/>
                <a:ea typeface="Calibri"/>
                <a:cs typeface="Calibri"/>
                <a:sym typeface="Calibri"/>
              </a:rPr>
              <a:t>Studenti e insegnanti traggono beneficio da:</a:t>
            </a:r>
            <a:endParaRPr b="0"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un aumento dei comportamenti rispettosi e positivi</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più tempo dedicato all’istruzione</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un miglioramento del benessere socio-emotivo</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relazioni positive e rispettose tra studenti e personale</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una maggiore adozione di pratiche didattiche basate sull’evidenza</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un ambiente di apprendimento prevedibile, con una percezione di maggiore sicurezza e un aumento della frequenza scolastica.</a:t>
            </a:r>
            <a:endParaRPr/>
          </a:p>
          <a:p>
            <a:pPr indent="0" lvl="0" marL="0" marR="0" rtl="0" algn="l">
              <a:lnSpc>
                <a:spcPct val="107916"/>
              </a:lnSpc>
              <a:spcBef>
                <a:spcPts val="1200"/>
              </a:spcBef>
              <a:spcAft>
                <a:spcPts val="0"/>
              </a:spcAft>
              <a:buClr>
                <a:srgbClr val="000000"/>
              </a:buClr>
              <a:buSzPts val="1100"/>
              <a:buFont typeface="Arial"/>
              <a:buNone/>
            </a:pPr>
            <a:r>
              <a:t/>
            </a:r>
            <a:endParaRPr b="0" i="0" sz="1100" u="none" cap="none" strike="noStrike">
              <a:solidFill>
                <a:srgbClr val="4F4F50"/>
              </a:solidFill>
              <a:latin typeface="Calibri"/>
              <a:ea typeface="Calibri"/>
              <a:cs typeface="Calibri"/>
              <a:sym typeface="Calibri"/>
            </a:endParaRPr>
          </a:p>
        </p:txBody>
      </p:sp>
      <p:pic>
        <p:nvPicPr>
          <p:cNvPr descr="Mental health matters - lettering round composition with linear natural elements. Motivation quote, message with flower, cloud, cun. Hand drawn line vector illustration isolated on white background. (Provided by Getty Images)" id="236" name="Google Shape;236;g39e7a0877ee_0_1007"/>
          <p:cNvPicPr preferRelativeResize="0"/>
          <p:nvPr/>
        </p:nvPicPr>
        <p:blipFill rotWithShape="1">
          <a:blip r:embed="rId3">
            <a:alphaModFix/>
          </a:blip>
          <a:srcRect b="0" l="0" r="0" t="0"/>
          <a:stretch/>
        </p:blipFill>
        <p:spPr>
          <a:xfrm>
            <a:off x="412750" y="1803300"/>
            <a:ext cx="4281923" cy="42819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