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3" r:id="rId5"/>
    <p:sldMasterId id="2147483658" r:id="rId6"/>
    <p:sldMasterId id="214748366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Lst>
  <p:sldSz cy="6858000" cx="12192000"/>
  <p:notesSz cx="6858000" cy="9144000"/>
  <p:embeddedFontLst>
    <p:embeddedFont>
      <p:font typeface="Open Sans Light"/>
      <p:regular r:id="rId34"/>
      <p:bold r:id="rId35"/>
      <p:italic r:id="rId36"/>
      <p:boldItalic r:id="rId37"/>
    </p:embeddedFon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2" roundtripDataSignature="AMtx7mh+ggnrh+Z0AUSMqlGA6sO36IG7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BCC1E28-26FA-428C-85E1-A6AEF5ACD799}">
  <a:tblStyle styleId="{EBCC1E28-26FA-428C-85E1-A6AEF5ACD799}" styleName="Table_0">
    <a:wholeTbl>
      <a:tcTxStyle b="off" i="off">
        <a:font>
          <a:latin typeface="Arial"/>
          <a:ea typeface="Arial"/>
          <a:cs typeface="Arial"/>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BE9F0"/>
          </a:solidFill>
        </a:fill>
      </a:tcStyle>
    </a:band1H>
    <a:band2H>
      <a:tcTxStyle/>
    </a:band2H>
    <a:band1V>
      <a:tcTxStyle/>
      <a:tcStyle>
        <a:fill>
          <a:solidFill>
            <a:srgbClr val="EBE9F0"/>
          </a:solidFill>
        </a:fill>
      </a:tcStyle>
    </a:band1V>
    <a:band2V>
      <a:tcTxStyle/>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fill>
          <a:solidFill>
            <a:schemeClr val="lt1"/>
          </a:solidFill>
        </a:fill>
      </a:tcStyle>
    </a:lastRow>
    <a:seCell>
      <a:tcTxStyle/>
    </a:seCell>
    <a:swCell>
      <a:tcTxStyle/>
    </a:swCell>
    <a:firstRow>
      <a:tcTxStyle b="on" i="off">
        <a:font>
          <a:latin typeface="Arial"/>
          <a:ea typeface="Arial"/>
          <a:cs typeface="Arial"/>
        </a:font>
        <a:schemeClr val="lt1"/>
      </a:tcTxStyle>
      <a:tcStyle>
        <a:fill>
          <a:solidFill>
            <a:schemeClr val="accent1"/>
          </a:solidFill>
        </a:fill>
      </a:tcStyle>
    </a:firstRow>
    <a:neCell>
      <a:tcTxStyle/>
    </a:neCell>
    <a:nwCell>
      <a:tcTxStyle/>
    </a:nwCell>
  </a:tblStyle>
  <a:tblStyle styleId="{2432A46B-AF67-4AFA-8330-A64BC7ED6CAF}" styleName="Table_1">
    <a:wholeTbl>
      <a:tcTxStyle b="off" i="off">
        <a:font>
          <a:latin typeface="Arial"/>
          <a:ea typeface="Arial"/>
          <a:cs typeface="Arial"/>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12700">
              <a:solidFill>
                <a:schemeClr val="accent1"/>
              </a:solidFill>
              <a:prstDash val="solid"/>
              <a:round/>
              <a:headEnd len="sm" w="sm" type="none"/>
              <a:tailEnd len="sm" w="sm" type="none"/>
            </a:ln>
          </a:insideV>
        </a:tcBdr>
        <a:fill>
          <a:solidFill>
            <a:srgbClr val="FFFFFF">
              <a:alpha val="0"/>
            </a:srgbClr>
          </a:solidFill>
        </a:fill>
      </a:tcStyle>
    </a:wholeTbl>
    <a:band1H>
      <a:tcTxStyle/>
      <a:tcStyle>
        <a:fill>
          <a:solidFill>
            <a:schemeClr val="accent1">
              <a:alpha val="20000"/>
            </a:schemeClr>
          </a:solidFill>
        </a:fill>
      </a:tcStyle>
    </a:band1H>
    <a:band2H>
      <a:tcTxStyle/>
    </a:band2H>
    <a:band1V>
      <a:tcTxStyle/>
      <a:tcStyle>
        <a:fill>
          <a:solidFill>
            <a:schemeClr val="accent1">
              <a:alpha val="20000"/>
            </a:schemeClr>
          </a:solidFill>
        </a:fill>
      </a:tcStyle>
    </a:band1V>
    <a:band2V>
      <a:tcTxStyle/>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slide" Target="slides/slide12.xml"/><Relationship Id="rId42" Type="http://customschemas.google.com/relationships/presentationmetadata" Target="metadata"/><Relationship Id="rId41" Type="http://schemas.openxmlformats.org/officeDocument/2006/relationships/font" Target="fonts/OpenSans-boldItalic.fntdata"/><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1.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font" Target="fonts/OpenSansLight-bold.fntdata"/><Relationship Id="rId12" Type="http://schemas.openxmlformats.org/officeDocument/2006/relationships/slide" Target="slides/slide4.xml"/><Relationship Id="rId34" Type="http://schemas.openxmlformats.org/officeDocument/2006/relationships/font" Target="fonts/OpenSansLight-regular.fntdata"/><Relationship Id="rId15" Type="http://schemas.openxmlformats.org/officeDocument/2006/relationships/slide" Target="slides/slide7.xml"/><Relationship Id="rId37" Type="http://schemas.openxmlformats.org/officeDocument/2006/relationships/font" Target="fonts/OpenSansLight-boldItalic.fntdata"/><Relationship Id="rId14" Type="http://schemas.openxmlformats.org/officeDocument/2006/relationships/slide" Target="slides/slide6.xml"/><Relationship Id="rId36" Type="http://schemas.openxmlformats.org/officeDocument/2006/relationships/font" Target="fonts/OpenSansLight-italic.fntdata"/><Relationship Id="rId17" Type="http://schemas.openxmlformats.org/officeDocument/2006/relationships/slide" Target="slides/slide9.xml"/><Relationship Id="rId39" Type="http://schemas.openxmlformats.org/officeDocument/2006/relationships/font" Target="fonts/OpenSans-bold.fntdata"/><Relationship Id="rId16" Type="http://schemas.openxmlformats.org/officeDocument/2006/relationships/slide" Target="slides/slide8.xml"/><Relationship Id="rId38" Type="http://schemas.openxmlformats.org/officeDocument/2006/relationships/font" Target="fonts/OpenSans-regular.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8c79666877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You will explain how acknowledging small wins maintains engagement. Connect to SWPBS: celebrating effort reinforces positive expectations (“Respect Learning”, “Respect Yourself”).</a:t>
            </a:r>
            <a:endParaRPr/>
          </a:p>
        </p:txBody>
      </p:sp>
      <p:sp>
        <p:nvSpPr>
          <p:cNvPr id="201" name="Google Shape;201;g38c79666877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8c79666877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t>You will facilitate goal-setting practice. Give an example: “Improve student engagement in group work by increasing active participation to 80% within 2 months.” Emphasize that goals should be motivating and realistic.</a:t>
            </a:r>
            <a:endParaRPr/>
          </a:p>
          <a:p>
            <a:pPr indent="0" lvl="0" marL="0" rtl="0" algn="l">
              <a:lnSpc>
                <a:spcPct val="100000"/>
              </a:lnSpc>
              <a:spcBef>
                <a:spcPts val="1200"/>
              </a:spcBef>
              <a:spcAft>
                <a:spcPts val="0"/>
              </a:spcAft>
              <a:buSzPts val="1400"/>
              <a:buNone/>
            </a:pPr>
            <a:r>
              <a:t/>
            </a:r>
            <a:endParaRPr/>
          </a:p>
        </p:txBody>
      </p:sp>
      <p:sp>
        <p:nvSpPr>
          <p:cNvPr id="209" name="Google Shape;209;g38c79666877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8c79666877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t>You will demonstrate simple methods to celebrate progress. Encourage teachers to integrate recognition into daily routines — even verbal acknowledgements matter. Suggest linking it to SWPBS “Respect Learning”.</a:t>
            </a:r>
            <a:endParaRPr/>
          </a:p>
          <a:p>
            <a:pPr indent="0" lvl="0" marL="0" rtl="0" algn="l">
              <a:lnSpc>
                <a:spcPct val="100000"/>
              </a:lnSpc>
              <a:spcBef>
                <a:spcPts val="1200"/>
              </a:spcBef>
              <a:spcAft>
                <a:spcPts val="0"/>
              </a:spcAft>
              <a:buSzPts val="1400"/>
              <a:buNone/>
            </a:pPr>
            <a:r>
              <a:t/>
            </a:r>
            <a:endParaRPr/>
          </a:p>
        </p:txBody>
      </p:sp>
      <p:sp>
        <p:nvSpPr>
          <p:cNvPr id="216" name="Google Shape;216;g38c79666877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8c79666877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This Goal Reflection Sheet helps you guide students through the Achievement element of the PERMA model.</a:t>
            </a:r>
            <a:endParaRPr/>
          </a:p>
          <a:p>
            <a:pPr indent="0" lvl="0" marL="0" rtl="0" algn="l">
              <a:lnSpc>
                <a:spcPct val="100000"/>
              </a:lnSpc>
              <a:spcBef>
                <a:spcPts val="0"/>
              </a:spcBef>
              <a:spcAft>
                <a:spcPts val="0"/>
              </a:spcAft>
              <a:buSzPts val="1400"/>
              <a:buNone/>
            </a:pPr>
            <a:r>
              <a:rPr lang="en-US"/>
              <a:t>It encourages them to set goals, plan their actions, and reflect on what they’ve learned and achieved.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How to use it:</a:t>
            </a:r>
            <a:endParaRPr/>
          </a:p>
          <a:p>
            <a:pPr indent="0" lvl="0" marL="0" rtl="0" algn="l">
              <a:lnSpc>
                <a:spcPct val="100000"/>
              </a:lnSpc>
              <a:spcBef>
                <a:spcPts val="0"/>
              </a:spcBef>
              <a:spcAft>
                <a:spcPts val="0"/>
              </a:spcAft>
              <a:buSzPts val="1400"/>
              <a:buNone/>
            </a:pPr>
            <a:r>
              <a:rPr lang="en-US"/>
              <a:t>-Introduce the sheet at the start of the week or project.</a:t>
            </a:r>
            <a:endParaRPr/>
          </a:p>
          <a:p>
            <a:pPr indent="0" lvl="0" marL="0" rtl="0" algn="l">
              <a:lnSpc>
                <a:spcPct val="100000"/>
              </a:lnSpc>
              <a:spcBef>
                <a:spcPts val="0"/>
              </a:spcBef>
              <a:spcAft>
                <a:spcPts val="0"/>
              </a:spcAft>
              <a:buSzPts val="1400"/>
              <a:buNone/>
            </a:pPr>
            <a:r>
              <a:rPr lang="en-US"/>
              <a:t>-Ask students to fill in their goal and plan first, then revisit the sheet at the end of the week to complete the progress and reflection parts.</a:t>
            </a:r>
            <a:endParaRPr/>
          </a:p>
          <a:p>
            <a:pPr indent="0" lvl="0" marL="0" rtl="0" algn="l">
              <a:lnSpc>
                <a:spcPct val="100000"/>
              </a:lnSpc>
              <a:spcBef>
                <a:spcPts val="0"/>
              </a:spcBef>
              <a:spcAft>
                <a:spcPts val="0"/>
              </a:spcAft>
              <a:buSzPts val="1400"/>
              <a:buNone/>
            </a:pPr>
            <a:r>
              <a:rPr lang="en-US"/>
              <a:t>-Use the “Recognition” section to build classroom community — let students acknowledge peers who helped or achieved something.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Tips:</a:t>
            </a:r>
            <a:endParaRPr/>
          </a:p>
          <a:p>
            <a:pPr indent="0" lvl="0" marL="0" rtl="0" algn="l">
              <a:lnSpc>
                <a:spcPct val="100000"/>
              </a:lnSpc>
              <a:spcBef>
                <a:spcPts val="0"/>
              </a:spcBef>
              <a:spcAft>
                <a:spcPts val="0"/>
              </a:spcAft>
              <a:buSzPts val="1400"/>
              <a:buNone/>
            </a:pPr>
            <a:r>
              <a:rPr lang="en-US"/>
              <a:t>✅ Keep it short and regular — weekly reflections work best.</a:t>
            </a:r>
            <a:endParaRPr/>
          </a:p>
          <a:p>
            <a:pPr indent="0" lvl="0" marL="0" rtl="0" algn="l">
              <a:lnSpc>
                <a:spcPct val="100000"/>
              </a:lnSpc>
              <a:spcBef>
                <a:spcPts val="0"/>
              </a:spcBef>
              <a:spcAft>
                <a:spcPts val="0"/>
              </a:spcAft>
              <a:buSzPts val="1400"/>
              <a:buNone/>
            </a:pPr>
            <a:r>
              <a:rPr lang="en-US"/>
              <a:t>✅ Model your own reflection to show how to think about learning and progress.</a:t>
            </a:r>
            <a:endParaRPr/>
          </a:p>
          <a:p>
            <a:pPr indent="0" lvl="0" marL="0" rtl="0" algn="l">
              <a:lnSpc>
                <a:spcPct val="100000"/>
              </a:lnSpc>
              <a:spcBef>
                <a:spcPts val="0"/>
              </a:spcBef>
              <a:spcAft>
                <a:spcPts val="0"/>
              </a:spcAft>
              <a:buSzPts val="1400"/>
              <a:buNone/>
            </a:pPr>
            <a:r>
              <a:rPr lang="en-US"/>
              <a:t>✅ Celebrate small wins to build confidence and motivation.</a:t>
            </a:r>
            <a:endParaRPr/>
          </a:p>
          <a:p>
            <a:pPr indent="0" lvl="0" marL="0" rtl="0" algn="l">
              <a:lnSpc>
                <a:spcPct val="100000"/>
              </a:lnSpc>
              <a:spcBef>
                <a:spcPts val="0"/>
              </a:spcBef>
              <a:spcAft>
                <a:spcPts val="0"/>
              </a:spcAft>
              <a:buSzPts val="1400"/>
              <a:buNone/>
            </a:pPr>
            <a:r>
              <a:rPr lang="en-US"/>
              <a:t>✅ Connect reflections to your school’s SWPBS values — Respect Learning, Respect Yourself, Respect Others.</a:t>
            </a:r>
            <a:endParaRPr/>
          </a:p>
        </p:txBody>
      </p:sp>
      <p:sp>
        <p:nvSpPr>
          <p:cNvPr id="223" name="Google Shape;223;g38c79666877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8c79666877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You will show this as a tool teachers can use monthly. Encourage them to use it with students too, promoting ownership and self-assessment.</a:t>
            </a:r>
            <a:endParaRPr/>
          </a:p>
          <a:p>
            <a:pPr indent="0" lvl="0" marL="0" marR="38100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This table helps you connect the </a:t>
            </a:r>
            <a:r>
              <a:rPr b="1" lang="en-US" sz="1100">
                <a:latin typeface="Arial"/>
                <a:ea typeface="Arial"/>
                <a:cs typeface="Arial"/>
                <a:sym typeface="Arial"/>
              </a:rPr>
              <a:t>PERMA “A” – Achievement</a:t>
            </a:r>
            <a:r>
              <a:rPr lang="en-US" sz="1100">
                <a:latin typeface="Arial"/>
                <a:ea typeface="Arial"/>
                <a:cs typeface="Arial"/>
                <a:sym typeface="Arial"/>
              </a:rPr>
              <a:t> element with your </a:t>
            </a:r>
            <a:r>
              <a:rPr b="1" lang="en-US" sz="1100">
                <a:latin typeface="Arial"/>
                <a:ea typeface="Arial"/>
                <a:cs typeface="Arial"/>
                <a:sym typeface="Arial"/>
              </a:rPr>
              <a:t>SWPBS values</a:t>
            </a:r>
            <a:r>
              <a:rPr lang="en-US" sz="1100">
                <a:latin typeface="Arial"/>
                <a:ea typeface="Arial"/>
                <a:cs typeface="Arial"/>
                <a:sym typeface="Arial"/>
              </a:rPr>
              <a:t> in daily practice.</a:t>
            </a:r>
            <a:br>
              <a:rPr lang="en-US" sz="1100">
                <a:latin typeface="Arial"/>
                <a:ea typeface="Arial"/>
                <a:cs typeface="Arial"/>
                <a:sym typeface="Arial"/>
              </a:rPr>
            </a:br>
            <a:r>
              <a:rPr lang="en-US" sz="1100">
                <a:latin typeface="Arial"/>
                <a:ea typeface="Arial"/>
                <a:cs typeface="Arial"/>
                <a:sym typeface="Arial"/>
              </a:rPr>
              <a:t> You can use it to guide students in three key areas:</a:t>
            </a:r>
            <a:endParaRPr sz="1100">
              <a:latin typeface="Arial"/>
              <a:ea typeface="Arial"/>
              <a:cs typeface="Arial"/>
              <a:sym typeface="Arial"/>
            </a:endParaRPr>
          </a:p>
          <a:p>
            <a:pPr indent="-298450" lvl="0" marL="838200" marR="381000" rtl="0" algn="l">
              <a:lnSpc>
                <a:spcPct val="115000"/>
              </a:lnSpc>
              <a:spcBef>
                <a:spcPts val="1200"/>
              </a:spcBef>
              <a:spcAft>
                <a:spcPts val="0"/>
              </a:spcAft>
              <a:buClr>
                <a:schemeClr val="dk1"/>
              </a:buClr>
              <a:buSzPts val="1100"/>
              <a:buChar char="●"/>
            </a:pPr>
            <a:r>
              <a:rPr b="1" lang="en-US" sz="1100">
                <a:latin typeface="Arial"/>
                <a:ea typeface="Arial"/>
                <a:cs typeface="Arial"/>
                <a:sym typeface="Arial"/>
              </a:rPr>
              <a:t>Achievement – Respect Learning:</a:t>
            </a:r>
            <a:r>
              <a:rPr lang="en-US" sz="1100">
                <a:latin typeface="Arial"/>
                <a:ea typeface="Arial"/>
                <a:cs typeface="Arial"/>
                <a:sym typeface="Arial"/>
              </a:rPr>
              <a:t> Help students set clear goals and track their progress using goal boards or progress journals.</a:t>
            </a:r>
            <a:endParaRPr sz="1100">
              <a:latin typeface="Arial"/>
              <a:ea typeface="Arial"/>
              <a:cs typeface="Arial"/>
              <a:sym typeface="Arial"/>
            </a:endParaRPr>
          </a:p>
          <a:p>
            <a:pPr indent="-298450" lvl="0" marL="838200" marR="3810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Confidence – Respect Yourself:</a:t>
            </a:r>
            <a:r>
              <a:rPr lang="en-US" sz="1100">
                <a:latin typeface="Arial"/>
                <a:ea typeface="Arial"/>
                <a:cs typeface="Arial"/>
                <a:sym typeface="Arial"/>
              </a:rPr>
              <a:t> Encourage positive self-talk routines so students build confidence and resilience.</a:t>
            </a:r>
            <a:endParaRPr sz="1100">
              <a:latin typeface="Arial"/>
              <a:ea typeface="Arial"/>
              <a:cs typeface="Arial"/>
              <a:sym typeface="Arial"/>
            </a:endParaRPr>
          </a:p>
          <a:p>
            <a:pPr indent="-298450" lvl="0" marL="838200" marR="3810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Recognition – Respect Others:</a:t>
            </a:r>
            <a:r>
              <a:rPr lang="en-US" sz="1100">
                <a:latin typeface="Arial"/>
                <a:ea typeface="Arial"/>
                <a:cs typeface="Arial"/>
                <a:sym typeface="Arial"/>
              </a:rPr>
              <a:t> Create opportunities for students to celebrate each other’s success through peer shout-outs or class awards.</a:t>
            </a:r>
            <a:endParaRPr sz="1100">
              <a:latin typeface="Arial"/>
              <a:ea typeface="Arial"/>
              <a:cs typeface="Arial"/>
              <a:sym typeface="Arial"/>
            </a:endParaRPr>
          </a:p>
          <a:p>
            <a:pPr indent="0" lvl="0" marL="0" marR="38100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By using this template, you help students reflect on their goals, develop self-awareness, and strengthen a culture of respect and achievement in the classroom.</a:t>
            </a:r>
            <a:endParaRPr sz="1100">
              <a:latin typeface="Arial"/>
              <a:ea typeface="Arial"/>
              <a:cs typeface="Arial"/>
              <a:sym typeface="Arial"/>
            </a:endParaRPr>
          </a:p>
          <a:p>
            <a:pPr indent="0" lvl="0" marL="0" rtl="0" algn="l">
              <a:lnSpc>
                <a:spcPct val="100000"/>
              </a:lnSpc>
              <a:spcBef>
                <a:spcPts val="120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
        <p:nvSpPr>
          <p:cNvPr id="230" name="Google Shape;230;g38c79666877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9be3b64e0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38100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This slide gives you an overview of the full lesson flow — from mindset to teamwork to personal reflection.</a:t>
            </a:r>
            <a:br>
              <a:rPr lang="en-US" sz="1100">
                <a:latin typeface="Arial"/>
                <a:ea typeface="Arial"/>
                <a:cs typeface="Arial"/>
                <a:sym typeface="Arial"/>
              </a:rPr>
            </a:br>
            <a:r>
              <a:rPr lang="en-US" sz="1100">
                <a:latin typeface="Arial"/>
                <a:ea typeface="Arial"/>
                <a:cs typeface="Arial"/>
                <a:sym typeface="Arial"/>
              </a:rPr>
              <a:t> You start with </a:t>
            </a:r>
            <a:r>
              <a:rPr i="1" lang="en-US" sz="1100">
                <a:latin typeface="Arial"/>
                <a:ea typeface="Arial"/>
                <a:cs typeface="Arial"/>
                <a:sym typeface="Arial"/>
              </a:rPr>
              <a:t>The Power of Yet</a:t>
            </a:r>
            <a:r>
              <a:rPr lang="en-US" sz="1100">
                <a:latin typeface="Arial"/>
                <a:ea typeface="Arial"/>
                <a:cs typeface="Arial"/>
                <a:sym typeface="Arial"/>
              </a:rPr>
              <a:t> to introduce effort and perseverance.</a:t>
            </a:r>
            <a:br>
              <a:rPr lang="en-US" sz="1100">
                <a:latin typeface="Arial"/>
                <a:ea typeface="Arial"/>
                <a:cs typeface="Arial"/>
                <a:sym typeface="Arial"/>
              </a:rPr>
            </a:br>
            <a:r>
              <a:rPr lang="en-US" sz="1100">
                <a:latin typeface="Arial"/>
                <a:ea typeface="Arial"/>
                <a:cs typeface="Arial"/>
                <a:sym typeface="Arial"/>
              </a:rPr>
              <a:t> Then, in </a:t>
            </a:r>
            <a:r>
              <a:rPr i="1" lang="en-US" sz="1100">
                <a:latin typeface="Arial"/>
                <a:ea typeface="Arial"/>
                <a:cs typeface="Arial"/>
                <a:sym typeface="Arial"/>
              </a:rPr>
              <a:t>Team Tower Challenge</a:t>
            </a:r>
            <a:r>
              <a:rPr lang="en-US" sz="1100">
                <a:latin typeface="Arial"/>
                <a:ea typeface="Arial"/>
                <a:cs typeface="Arial"/>
                <a:sym typeface="Arial"/>
              </a:rPr>
              <a:t>, students experience what accomplishment feels like when working together.</a:t>
            </a:r>
            <a:br>
              <a:rPr lang="en-US" sz="1100">
                <a:latin typeface="Arial"/>
                <a:ea typeface="Arial"/>
                <a:cs typeface="Arial"/>
                <a:sym typeface="Arial"/>
              </a:rPr>
            </a:br>
            <a:r>
              <a:rPr lang="en-US" sz="1100">
                <a:latin typeface="Arial"/>
                <a:ea typeface="Arial"/>
                <a:cs typeface="Arial"/>
                <a:sym typeface="Arial"/>
              </a:rPr>
              <a:t> Finally, in </a:t>
            </a:r>
            <a:r>
              <a:rPr i="1" lang="en-US" sz="1100">
                <a:latin typeface="Arial"/>
                <a:ea typeface="Arial"/>
                <a:cs typeface="Arial"/>
                <a:sym typeface="Arial"/>
              </a:rPr>
              <a:t>My SMART Goal &amp; Progress Tracker</a:t>
            </a:r>
            <a:r>
              <a:rPr lang="en-US" sz="1100">
                <a:latin typeface="Arial"/>
                <a:ea typeface="Arial"/>
                <a:cs typeface="Arial"/>
                <a:sym typeface="Arial"/>
              </a:rPr>
              <a:t>, they turn those ideas into personal, actionable goals.</a:t>
            </a:r>
            <a:br>
              <a:rPr lang="en-US" sz="1100">
                <a:latin typeface="Arial"/>
                <a:ea typeface="Arial"/>
                <a:cs typeface="Arial"/>
                <a:sym typeface="Arial"/>
              </a:rPr>
            </a:br>
            <a:r>
              <a:rPr lang="en-US" sz="1100">
                <a:latin typeface="Arial"/>
                <a:ea typeface="Arial"/>
                <a:cs typeface="Arial"/>
                <a:sym typeface="Arial"/>
              </a:rPr>
              <a:t> Each activity builds on the previous one — moving from </a:t>
            </a:r>
            <a:r>
              <a:rPr b="1" lang="en-US" sz="1100">
                <a:latin typeface="Arial"/>
                <a:ea typeface="Arial"/>
                <a:cs typeface="Arial"/>
                <a:sym typeface="Arial"/>
              </a:rPr>
              <a:t>thinking → doing → reflecting</a:t>
            </a:r>
            <a:r>
              <a:rPr lang="en-US" sz="1100">
                <a:latin typeface="Arial"/>
                <a:ea typeface="Arial"/>
                <a:cs typeface="Arial"/>
                <a:sym typeface="Arial"/>
              </a:rPr>
              <a:t>, and helping students understand that </a:t>
            </a:r>
            <a:r>
              <a:rPr i="1" lang="en-US" sz="1100">
                <a:latin typeface="Arial"/>
                <a:ea typeface="Arial"/>
                <a:cs typeface="Arial"/>
                <a:sym typeface="Arial"/>
              </a:rPr>
              <a:t>growth and achievement happen step by step.</a:t>
            </a:r>
            <a:endParaRPr i="1"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236" name="Google Shape;236;g39be3b64e0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9be3b64e02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You will introduce the idea of a </a:t>
            </a:r>
            <a:r>
              <a:rPr b="1" lang="en-US" sz="1100">
                <a:latin typeface="Arial"/>
                <a:ea typeface="Arial"/>
                <a:cs typeface="Arial"/>
                <a:sym typeface="Arial"/>
              </a:rPr>
              <a:t>growth mindset</a:t>
            </a:r>
            <a:r>
              <a:rPr lang="en-US" sz="1100">
                <a:latin typeface="Arial"/>
                <a:ea typeface="Arial"/>
                <a:cs typeface="Arial"/>
                <a:sym typeface="Arial"/>
              </a:rPr>
              <a:t> — that learning is a process, not a race.</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When you add the word </a:t>
            </a:r>
            <a:r>
              <a:rPr i="1" lang="en-US" sz="1100">
                <a:latin typeface="Arial"/>
                <a:ea typeface="Arial"/>
                <a:cs typeface="Arial"/>
                <a:sym typeface="Arial"/>
              </a:rPr>
              <a:t>“yet”</a:t>
            </a:r>
            <a:r>
              <a:rPr lang="en-US" sz="1100">
                <a:latin typeface="Arial"/>
                <a:ea typeface="Arial"/>
                <a:cs typeface="Arial"/>
                <a:sym typeface="Arial"/>
              </a:rPr>
              <a:t>, you turn a fixed statement into a hopeful one.</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Encourage students to share simple examples like “I couldn’t ride a bike” or “I couldn’t do long division.”</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Keep it light and personal — the goal is to make them realise effort is what leads to improvement.</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End by reinforcing: </a:t>
            </a:r>
            <a:r>
              <a:rPr i="1" lang="en-US" sz="1100">
                <a:latin typeface="Arial"/>
                <a:ea typeface="Arial"/>
                <a:cs typeface="Arial"/>
                <a:sym typeface="Arial"/>
              </a:rPr>
              <a:t>We can all grow, step by step.</a:t>
            </a:r>
            <a:endParaRPr i="1" sz="1100">
              <a:latin typeface="Arial"/>
              <a:ea typeface="Arial"/>
              <a:cs typeface="Arial"/>
              <a:sym typeface="Arial"/>
            </a:endParaRPr>
          </a:p>
          <a:p>
            <a:pPr indent="0" lvl="0" marL="0" rtl="0" algn="l">
              <a:lnSpc>
                <a:spcPct val="100000"/>
              </a:lnSpc>
              <a:spcBef>
                <a:spcPts val="0"/>
              </a:spcBef>
              <a:spcAft>
                <a:spcPts val="0"/>
              </a:spcAft>
              <a:buSzPts val="1400"/>
              <a:buNone/>
            </a:pPr>
            <a:r>
              <a:rPr i="1" lang="en-US" sz="1100">
                <a:latin typeface="Arial"/>
                <a:ea typeface="Arial"/>
                <a:cs typeface="Arial"/>
                <a:sym typeface="Arial"/>
              </a:rPr>
              <a:t>You will explain that all the details are in the lesson plan A that you can also use and show to them.</a:t>
            </a:r>
            <a:endParaRPr i="1" sz="1100">
              <a:latin typeface="Arial"/>
              <a:ea typeface="Arial"/>
              <a:cs typeface="Arial"/>
              <a:sym typeface="Arial"/>
            </a:endParaRPr>
          </a:p>
        </p:txBody>
      </p:sp>
      <p:sp>
        <p:nvSpPr>
          <p:cNvPr id="242" name="Google Shape;242;g39be3b64e02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9be3b64e02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38100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You will explain that this activity turns goal-setting into something fun and physical.</a:t>
            </a:r>
            <a:br>
              <a:rPr lang="en-US" sz="1100">
                <a:latin typeface="Arial"/>
                <a:ea typeface="Arial"/>
                <a:cs typeface="Arial"/>
                <a:sym typeface="Arial"/>
              </a:rPr>
            </a:br>
            <a:r>
              <a:rPr lang="en-US" sz="1100">
                <a:latin typeface="Arial"/>
                <a:ea typeface="Arial"/>
                <a:cs typeface="Arial"/>
                <a:sym typeface="Arial"/>
              </a:rPr>
              <a:t> You will explain to see teamwork, planning, and resilience in action and to observe how students communicate — praise behaviours like listening, sharing ideas, or staying calm under pressure.</a:t>
            </a:r>
            <a:br>
              <a:rPr lang="en-US" sz="1100">
                <a:latin typeface="Arial"/>
                <a:ea typeface="Arial"/>
                <a:cs typeface="Arial"/>
                <a:sym typeface="Arial"/>
              </a:rPr>
            </a:br>
            <a:r>
              <a:rPr lang="en-US" sz="1100">
                <a:latin typeface="Arial"/>
                <a:ea typeface="Arial"/>
                <a:cs typeface="Arial"/>
                <a:sym typeface="Arial"/>
              </a:rPr>
              <a:t> When you debrief, focus on process over outcome: </a:t>
            </a:r>
            <a:r>
              <a:rPr i="1" lang="en-US" sz="1100">
                <a:latin typeface="Arial"/>
                <a:ea typeface="Arial"/>
                <a:cs typeface="Arial"/>
                <a:sym typeface="Arial"/>
              </a:rPr>
              <a:t>“What strategies worked? What did you learn about teamwork?”</a:t>
            </a:r>
            <a:br>
              <a:rPr i="1" lang="en-US" sz="1100">
                <a:latin typeface="Arial"/>
                <a:ea typeface="Arial"/>
                <a:cs typeface="Arial"/>
                <a:sym typeface="Arial"/>
              </a:rPr>
            </a:br>
            <a:r>
              <a:rPr lang="en-US" sz="1100">
                <a:latin typeface="Arial"/>
                <a:ea typeface="Arial"/>
                <a:cs typeface="Arial"/>
                <a:sym typeface="Arial"/>
              </a:rPr>
              <a:t> Reinforce the idea that </a:t>
            </a:r>
            <a:r>
              <a:rPr b="1" lang="en-US" sz="1100">
                <a:latin typeface="Arial"/>
                <a:ea typeface="Arial"/>
                <a:cs typeface="Arial"/>
                <a:sym typeface="Arial"/>
              </a:rPr>
              <a:t>accomplishment = effort + cooperation.</a:t>
            </a:r>
            <a:endParaRPr b="1" sz="1100">
              <a:latin typeface="Arial"/>
              <a:ea typeface="Arial"/>
              <a:cs typeface="Arial"/>
              <a:sym typeface="Arial"/>
            </a:endParaRPr>
          </a:p>
          <a:p>
            <a:pPr indent="0" lvl="0" marL="0" rtl="0" algn="l">
              <a:lnSpc>
                <a:spcPct val="100000"/>
              </a:lnSpc>
              <a:spcBef>
                <a:spcPts val="1200"/>
              </a:spcBef>
              <a:spcAft>
                <a:spcPts val="0"/>
              </a:spcAft>
              <a:buClr>
                <a:schemeClr val="dk1"/>
              </a:buClr>
              <a:buSzPts val="1400"/>
              <a:buFont typeface="Arial"/>
              <a:buNone/>
            </a:pPr>
            <a:r>
              <a:rPr i="1" lang="en-US" sz="1100">
                <a:latin typeface="Arial"/>
                <a:ea typeface="Arial"/>
                <a:cs typeface="Arial"/>
                <a:sym typeface="Arial"/>
              </a:rPr>
              <a:t>You will explain that all the details are in the lesson plan A that you can also use and show to them.</a:t>
            </a:r>
            <a:endParaRPr i="1" sz="1100">
              <a:latin typeface="Arial"/>
              <a:ea typeface="Arial"/>
              <a:cs typeface="Arial"/>
              <a:sym typeface="Arial"/>
            </a:endParaRPr>
          </a:p>
          <a:p>
            <a:pPr indent="0" lvl="0" marL="0" marR="381000" rtl="0" algn="l">
              <a:lnSpc>
                <a:spcPct val="115000"/>
              </a:lnSpc>
              <a:spcBef>
                <a:spcPts val="1200"/>
              </a:spcBef>
              <a:spcAft>
                <a:spcPts val="0"/>
              </a:spcAft>
              <a:buClr>
                <a:schemeClr val="dk1"/>
              </a:buClr>
              <a:buSzPts val="1100"/>
              <a:buFont typeface="Arial"/>
              <a:buNone/>
            </a:pPr>
            <a:r>
              <a:t/>
            </a:r>
            <a:endParaRPr b="1"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sz="1100">
              <a:latin typeface="Arial"/>
              <a:ea typeface="Arial"/>
              <a:cs typeface="Arial"/>
              <a:sym typeface="Arial"/>
            </a:endParaRPr>
          </a:p>
        </p:txBody>
      </p:sp>
      <p:sp>
        <p:nvSpPr>
          <p:cNvPr id="248" name="Google Shape;248;g39be3b64e02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9be3b64e02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38100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You will explain that this final activity helps students take what they learned from teamwork and apply it personally.</a:t>
            </a:r>
            <a:br>
              <a:rPr lang="en-US" sz="1100">
                <a:latin typeface="Arial"/>
                <a:ea typeface="Arial"/>
                <a:cs typeface="Arial"/>
                <a:sym typeface="Arial"/>
              </a:rPr>
            </a:br>
            <a:r>
              <a:rPr lang="en-US" sz="1100">
                <a:latin typeface="Arial"/>
                <a:ea typeface="Arial"/>
                <a:cs typeface="Arial"/>
                <a:sym typeface="Arial"/>
              </a:rPr>
              <a:t> You will explain to walk them through the SMART framework and model a simple example and to encourage realistic goals — something achievable in the next week or month.</a:t>
            </a:r>
            <a:br>
              <a:rPr lang="en-US" sz="1100">
                <a:latin typeface="Arial"/>
                <a:ea typeface="Arial"/>
                <a:cs typeface="Arial"/>
                <a:sym typeface="Arial"/>
              </a:rPr>
            </a:br>
            <a:r>
              <a:rPr lang="en-US" sz="1100">
                <a:latin typeface="Arial"/>
                <a:ea typeface="Arial"/>
                <a:cs typeface="Arial"/>
                <a:sym typeface="Arial"/>
              </a:rPr>
              <a:t> You will highlight that when they share with peers, guide them to use encouraging feedback like “That’s a clear goal because…”</a:t>
            </a:r>
            <a:br>
              <a:rPr lang="en-US" sz="1100">
                <a:latin typeface="Arial"/>
                <a:ea typeface="Arial"/>
                <a:cs typeface="Arial"/>
                <a:sym typeface="Arial"/>
              </a:rPr>
            </a:br>
            <a:r>
              <a:rPr lang="en-US" sz="1100">
                <a:latin typeface="Arial"/>
                <a:ea typeface="Arial"/>
                <a:cs typeface="Arial"/>
                <a:sym typeface="Arial"/>
              </a:rPr>
              <a:t> You will explain to end by asking: </a:t>
            </a:r>
            <a:r>
              <a:rPr i="1" lang="en-US" sz="1100">
                <a:latin typeface="Arial"/>
                <a:ea typeface="Arial"/>
                <a:cs typeface="Arial"/>
                <a:sym typeface="Arial"/>
              </a:rPr>
              <a:t>“What will you do first to move closer to your goal?”</a:t>
            </a:r>
            <a:r>
              <a:rPr lang="en-US" sz="1100">
                <a:latin typeface="Arial"/>
                <a:ea typeface="Arial"/>
                <a:cs typeface="Arial"/>
                <a:sym typeface="Arial"/>
              </a:rPr>
              <a:t> and remind them to celebrate progress, not just outcomes.</a:t>
            </a:r>
            <a:endParaRPr sz="1100">
              <a:latin typeface="Arial"/>
              <a:ea typeface="Arial"/>
              <a:cs typeface="Arial"/>
              <a:sym typeface="Arial"/>
            </a:endParaRPr>
          </a:p>
          <a:p>
            <a:pPr indent="0" lvl="0" marL="0" rtl="0" algn="l">
              <a:lnSpc>
                <a:spcPct val="100000"/>
              </a:lnSpc>
              <a:spcBef>
                <a:spcPts val="1200"/>
              </a:spcBef>
              <a:spcAft>
                <a:spcPts val="0"/>
              </a:spcAft>
              <a:buClr>
                <a:schemeClr val="dk1"/>
              </a:buClr>
              <a:buSzPts val="1400"/>
              <a:buFont typeface="Arial"/>
              <a:buNone/>
            </a:pPr>
            <a:r>
              <a:rPr i="1" lang="en-US" sz="1100">
                <a:latin typeface="Arial"/>
                <a:ea typeface="Arial"/>
                <a:cs typeface="Arial"/>
                <a:sym typeface="Arial"/>
              </a:rPr>
              <a:t>You will explain that all the details are in the lesson plan A that you can also use and show to them.</a:t>
            </a:r>
            <a:endParaRPr i="1" sz="1100">
              <a:latin typeface="Arial"/>
              <a:ea typeface="Arial"/>
              <a:cs typeface="Arial"/>
              <a:sym typeface="Arial"/>
            </a:endParaRPr>
          </a:p>
          <a:p>
            <a:pPr indent="0" lvl="0" marL="0" marR="381000" rtl="0" algn="l">
              <a:lnSpc>
                <a:spcPct val="115000"/>
              </a:lnSpc>
              <a:spcBef>
                <a:spcPts val="1200"/>
              </a:spcBef>
              <a:spcAft>
                <a:spcPts val="0"/>
              </a:spcAft>
              <a:buClr>
                <a:schemeClr val="dk1"/>
              </a:buClr>
              <a:buSzPts val="1100"/>
              <a:buFont typeface="Arial"/>
              <a:buNone/>
            </a:pPr>
            <a:r>
              <a:t/>
            </a:r>
            <a:endParaRPr sz="1100">
              <a:latin typeface="Arial"/>
              <a:ea typeface="Arial"/>
              <a:cs typeface="Arial"/>
              <a:sym typeface="Arial"/>
            </a:endParaRPr>
          </a:p>
          <a:p>
            <a:pPr indent="0" lvl="0" marL="0" marR="381000" rtl="0" algn="l">
              <a:lnSpc>
                <a:spcPct val="115000"/>
              </a:lnSpc>
              <a:spcBef>
                <a:spcPts val="1200"/>
              </a:spcBef>
              <a:spcAft>
                <a:spcPts val="0"/>
              </a:spcAft>
              <a:buSzPts val="1100"/>
              <a:buNone/>
            </a:pPr>
            <a:r>
              <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sz="1100">
              <a:latin typeface="Arial"/>
              <a:ea typeface="Arial"/>
              <a:cs typeface="Arial"/>
              <a:sym typeface="Arial"/>
            </a:endParaRPr>
          </a:p>
        </p:txBody>
      </p:sp>
      <p:sp>
        <p:nvSpPr>
          <p:cNvPr id="255" name="Google Shape;255;g39be3b64e02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9be3b64e02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38100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You will explain that at the end of the activities, it is important to wrap up the lesson by reinforcing reflection and growth.</a:t>
            </a:r>
            <a:endParaRPr sz="1100">
              <a:latin typeface="Arial"/>
              <a:ea typeface="Arial"/>
              <a:cs typeface="Arial"/>
              <a:sym typeface="Arial"/>
            </a:endParaRPr>
          </a:p>
          <a:p>
            <a:pPr indent="0" lvl="0" marL="0" marR="38100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You will explain that when assessing, focus on engagement and mindset — not perfection and to acknowledge the journey: progress, persistence, and teamwork as well as model what celebration looks like — a simple round of applause, stickers, or verbal praise.</a:t>
            </a:r>
            <a:endParaRPr sz="1100">
              <a:latin typeface="Arial"/>
              <a:ea typeface="Arial"/>
              <a:cs typeface="Arial"/>
              <a:sym typeface="Arial"/>
            </a:endParaRPr>
          </a:p>
          <a:p>
            <a:pPr indent="0" lvl="0" marL="0" marR="381000" rtl="0" algn="l">
              <a:lnSpc>
                <a:spcPct val="115000"/>
              </a:lnSpc>
              <a:spcBef>
                <a:spcPts val="1200"/>
              </a:spcBef>
              <a:spcAft>
                <a:spcPts val="0"/>
              </a:spcAft>
              <a:buSzPts val="1100"/>
              <a:buNone/>
            </a:pPr>
            <a:r>
              <a:rPr lang="en-US" sz="1100">
                <a:latin typeface="Arial"/>
                <a:ea typeface="Arial"/>
                <a:cs typeface="Arial"/>
                <a:sym typeface="Arial"/>
              </a:rPr>
              <a:t>You will explain to end by reminding students: </a:t>
            </a:r>
            <a:r>
              <a:rPr i="1" lang="en-US" sz="1100">
                <a:latin typeface="Arial"/>
                <a:ea typeface="Arial"/>
                <a:cs typeface="Arial"/>
                <a:sym typeface="Arial"/>
              </a:rPr>
              <a:t>“Every step counts — success is built one goal at a time.”</a:t>
            </a:r>
            <a:r>
              <a:rPr lang="en-US" sz="1100">
                <a:latin typeface="Arial"/>
                <a:ea typeface="Arial"/>
                <a:cs typeface="Arial"/>
                <a:sym typeface="Arial"/>
              </a:rPr>
              <a:t>s, not just outcomes.</a:t>
            </a:r>
            <a:endParaRPr sz="1100">
              <a:latin typeface="Arial"/>
              <a:ea typeface="Arial"/>
              <a:cs typeface="Arial"/>
              <a:sym typeface="Arial"/>
            </a:endParaRPr>
          </a:p>
          <a:p>
            <a:pPr indent="0" lvl="0" marL="0" rtl="0" algn="l">
              <a:lnSpc>
                <a:spcPct val="100000"/>
              </a:lnSpc>
              <a:spcBef>
                <a:spcPts val="1200"/>
              </a:spcBef>
              <a:spcAft>
                <a:spcPts val="0"/>
              </a:spcAft>
              <a:buClr>
                <a:schemeClr val="dk1"/>
              </a:buClr>
              <a:buSzPts val="1400"/>
              <a:buFont typeface="Arial"/>
              <a:buNone/>
            </a:pPr>
            <a:r>
              <a:rPr i="1" lang="en-US" sz="1100">
                <a:latin typeface="Arial"/>
                <a:ea typeface="Arial"/>
                <a:cs typeface="Arial"/>
                <a:sym typeface="Arial"/>
              </a:rPr>
              <a:t>You will explain that all the details are in the lesson plan A that you can also use and show to them.</a:t>
            </a:r>
            <a:endParaRPr i="1" sz="1100">
              <a:latin typeface="Arial"/>
              <a:ea typeface="Arial"/>
              <a:cs typeface="Arial"/>
              <a:sym typeface="Arial"/>
            </a:endParaRPr>
          </a:p>
          <a:p>
            <a:pPr indent="0" lvl="0" marL="0" marR="381000" rtl="0" algn="l">
              <a:lnSpc>
                <a:spcPct val="115000"/>
              </a:lnSpc>
              <a:spcBef>
                <a:spcPts val="1200"/>
              </a:spcBef>
              <a:spcAft>
                <a:spcPts val="0"/>
              </a:spcAft>
              <a:buSzPts val="1100"/>
              <a:buNone/>
            </a:pPr>
            <a:r>
              <a:t/>
            </a:r>
            <a:endParaRPr sz="1100">
              <a:latin typeface="Arial"/>
              <a:ea typeface="Arial"/>
              <a:cs typeface="Arial"/>
              <a:sym typeface="Arial"/>
            </a:endParaRPr>
          </a:p>
          <a:p>
            <a:pPr indent="0" lvl="0" marL="0" marR="381000" rtl="0" algn="l">
              <a:lnSpc>
                <a:spcPct val="115000"/>
              </a:lnSpc>
              <a:spcBef>
                <a:spcPts val="1200"/>
              </a:spcBef>
              <a:spcAft>
                <a:spcPts val="0"/>
              </a:spcAft>
              <a:buSzPts val="1100"/>
              <a:buNone/>
            </a:pPr>
            <a:r>
              <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sz="1100">
              <a:latin typeface="Arial"/>
              <a:ea typeface="Arial"/>
              <a:cs typeface="Arial"/>
              <a:sym typeface="Arial"/>
            </a:endParaRPr>
          </a:p>
        </p:txBody>
      </p:sp>
      <p:sp>
        <p:nvSpPr>
          <p:cNvPr id="262" name="Google Shape;262;g39be3b64e02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7dcd7c80e4_0_3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g37dcd7c80e4_0_3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8c79666877_0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You will facilitate reflection and sharing. Encourage teachers to set one short-term goal for next week and share how they’ll track it.</a:t>
            </a:r>
            <a:endParaRPr/>
          </a:p>
        </p:txBody>
      </p:sp>
      <p:sp>
        <p:nvSpPr>
          <p:cNvPr id="269" name="Google Shape;269;g38c79666877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8c79666877_0_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You will close by summarizing how accomplishment nurtures confidence and motivation. Reinforce that consistent recognition builds a culture of thriving.</a:t>
            </a:r>
            <a:endParaRPr/>
          </a:p>
        </p:txBody>
      </p:sp>
      <p:sp>
        <p:nvSpPr>
          <p:cNvPr id="276" name="Google Shape;276;g38c79666877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7e4f2bf8d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t>You will wrap up by emphasizing that accomplishment is about continuous improvement. Invite a final sharing moment to inspire collective motivation.</a:t>
            </a:r>
            <a:endParaRPr/>
          </a:p>
          <a:p>
            <a:pPr indent="0" lvl="0" marL="0" rtl="0" algn="l">
              <a:lnSpc>
                <a:spcPct val="100000"/>
              </a:lnSpc>
              <a:spcBef>
                <a:spcPts val="1200"/>
              </a:spcBef>
              <a:spcAft>
                <a:spcPts val="0"/>
              </a:spcAft>
              <a:buSzPts val="1400"/>
              <a:buNone/>
            </a:pPr>
            <a:r>
              <a:t/>
            </a:r>
            <a:endParaRPr/>
          </a:p>
        </p:txBody>
      </p:sp>
      <p:sp>
        <p:nvSpPr>
          <p:cNvPr id="283" name="Google Shape;283;g37e4f2bf8d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8c79666877_1_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You will ask participants to complete this quick feedback exercise before closing. Emphasize that their feedback helps improve future modules and ensures that materials remain practical and relevant. Encourage honest, constructive input about both clarity and delivery.</a:t>
            </a:r>
            <a:endParaRPr/>
          </a:p>
        </p:txBody>
      </p:sp>
      <p:sp>
        <p:nvSpPr>
          <p:cNvPr id="291" name="Google Shape;291;g38c79666877_1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8c79666877_1_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g38c79666877_1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ab61d238e1_0_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g3ab61d238e1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7dcd7c80e4_0_3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latin typeface="Arial"/>
                <a:ea typeface="Arial"/>
                <a:cs typeface="Arial"/>
                <a:sym typeface="Arial"/>
              </a:rPr>
              <a:t>In this module, You will introduce “A” in the PERMA model — </a:t>
            </a:r>
            <a:r>
              <a:rPr i="1" lang="en-US" sz="1100">
                <a:latin typeface="Arial"/>
                <a:ea typeface="Arial"/>
                <a:cs typeface="Arial"/>
                <a:sym typeface="Arial"/>
              </a:rPr>
              <a:t>Accomplishment</a:t>
            </a:r>
            <a:r>
              <a:rPr lang="en-US" sz="1100">
                <a:latin typeface="Arial"/>
                <a:ea typeface="Arial"/>
                <a:cs typeface="Arial"/>
                <a:sym typeface="Arial"/>
              </a:rPr>
              <a:t>. Emphasize that this is not about competition but progress, mastery, and perseverance. Encourage participants to think of “achievement” as growth aligned with values, not only outcomes.</a:t>
            </a:r>
            <a:endParaRPr/>
          </a:p>
        </p:txBody>
      </p:sp>
      <p:sp>
        <p:nvSpPr>
          <p:cNvPr id="151" name="Google Shape;151;g37dcd7c80e4_0_3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7dcd7c80e4_0_3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g37dcd7c80e4_0_3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You will invite teachers to reflect: </a:t>
            </a:r>
            <a:r>
              <a:rPr i="1" lang="en-US" sz="1100">
                <a:latin typeface="Arial"/>
                <a:ea typeface="Arial"/>
                <a:cs typeface="Arial"/>
                <a:sym typeface="Arial"/>
              </a:rPr>
              <a:t>“What recent accomplishment are you proud of — personally or professionally?”</a:t>
            </a:r>
            <a:r>
              <a:rPr lang="en-US" sz="1100">
                <a:latin typeface="Arial"/>
                <a:ea typeface="Arial"/>
                <a:cs typeface="Arial"/>
                <a:sym typeface="Arial"/>
              </a:rPr>
              <a:t> Link their reflections to the concept of sustained motivation and intrinsic satisfaction.</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159" name="Google Shape;159;g37dcd7c80e4_0_3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7dcd7c80e4_0_3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You will explain each objective briefly. Clarify that SMART = Specific, Measurable, Achievable, Relevant, Time-bound; WOOP = Wish, Outcome, Obstacle, Plan. Show how these tools enhance student autonomy and teacher self-efficacy.</a:t>
            </a:r>
            <a:endParaRPr/>
          </a:p>
        </p:txBody>
      </p:sp>
      <p:sp>
        <p:nvSpPr>
          <p:cNvPr id="167" name="Google Shape;167;g37dcd7c80e4_0_3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7dcd7c80e4_0_3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400"/>
              <a:buNone/>
            </a:pPr>
            <a:r>
              <a:rPr lang="en-US" sz="1100">
                <a:latin typeface="Arial"/>
                <a:ea typeface="Arial"/>
                <a:cs typeface="Arial"/>
                <a:sym typeface="Arial"/>
              </a:rPr>
              <a:t> You will explain that In Seligman’s (2011) PERMA framework, </a:t>
            </a:r>
            <a:r>
              <a:rPr i="1" lang="en-US" sz="1100">
                <a:latin typeface="Arial"/>
                <a:ea typeface="Arial"/>
                <a:cs typeface="Arial"/>
                <a:sym typeface="Arial"/>
              </a:rPr>
              <a:t>Accomplishment</a:t>
            </a:r>
            <a:r>
              <a:rPr lang="en-US" sz="1100">
                <a:latin typeface="Arial"/>
                <a:ea typeface="Arial"/>
                <a:cs typeface="Arial"/>
                <a:sym typeface="Arial"/>
              </a:rPr>
              <a:t> (also referred to as </a:t>
            </a:r>
            <a:r>
              <a:rPr i="1" lang="en-US" sz="1100">
                <a:latin typeface="Arial"/>
                <a:ea typeface="Arial"/>
                <a:cs typeface="Arial"/>
                <a:sym typeface="Arial"/>
              </a:rPr>
              <a:t>Achievement</a:t>
            </a:r>
            <a:r>
              <a:rPr lang="en-US" sz="1100">
                <a:latin typeface="Arial"/>
                <a:ea typeface="Arial"/>
                <a:cs typeface="Arial"/>
                <a:sym typeface="Arial"/>
              </a:rPr>
              <a:t>) represents the pursuit and attainment of goals, mastery, and competence.</a:t>
            </a:r>
            <a:br>
              <a:rPr lang="en-US" sz="1100">
                <a:latin typeface="Arial"/>
                <a:ea typeface="Arial"/>
                <a:cs typeface="Arial"/>
                <a:sym typeface="Arial"/>
              </a:rPr>
            </a:br>
            <a:r>
              <a:rPr lang="en-US" sz="1100">
                <a:latin typeface="Arial"/>
                <a:ea typeface="Arial"/>
                <a:cs typeface="Arial"/>
                <a:sym typeface="Arial"/>
              </a:rPr>
              <a:t>It reflects the intrinsic human drive to achieve success, improve performance, and realize one’s potential.</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Key Components</a:t>
            </a:r>
            <a:endParaRPr b="1"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b="1" lang="en-US" sz="1100">
                <a:latin typeface="Arial"/>
                <a:ea typeface="Arial"/>
                <a:cs typeface="Arial"/>
                <a:sym typeface="Arial"/>
              </a:rPr>
              <a:t>Goal setting:</a:t>
            </a:r>
            <a:r>
              <a:rPr lang="en-US" sz="1100">
                <a:latin typeface="Arial"/>
                <a:ea typeface="Arial"/>
                <a:cs typeface="Arial"/>
                <a:sym typeface="Arial"/>
              </a:rPr>
              <a:t> defining meaningful and attainable objectives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Mastery:</a:t>
            </a:r>
            <a:r>
              <a:rPr lang="en-US" sz="1100">
                <a:latin typeface="Arial"/>
                <a:ea typeface="Arial"/>
                <a:cs typeface="Arial"/>
                <a:sym typeface="Arial"/>
              </a:rPr>
              <a:t> developing competence and skill through effort and feedback</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Self-efficacy:</a:t>
            </a:r>
            <a:r>
              <a:rPr lang="en-US" sz="1100">
                <a:latin typeface="Arial"/>
                <a:ea typeface="Arial"/>
                <a:cs typeface="Arial"/>
                <a:sym typeface="Arial"/>
              </a:rPr>
              <a:t> believing in one’s capacity to achieve desired outcomes</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Progress:</a:t>
            </a:r>
            <a:r>
              <a:rPr lang="en-US" sz="1100">
                <a:latin typeface="Arial"/>
                <a:ea typeface="Arial"/>
                <a:cs typeface="Arial"/>
                <a:sym typeface="Arial"/>
              </a:rPr>
              <a:t> recognizing and celebrating small and large successes</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0" rtl="0" algn="l">
              <a:lnSpc>
                <a:spcPct val="115000"/>
              </a:lnSpc>
              <a:spcBef>
                <a:spcPts val="1200"/>
              </a:spcBef>
              <a:spcAft>
                <a:spcPts val="0"/>
              </a:spcAft>
              <a:buSzPts val="1400"/>
              <a:buNone/>
            </a:pPr>
            <a:br>
              <a:rPr lang="en-US" sz="1100">
                <a:latin typeface="Arial"/>
                <a:ea typeface="Arial"/>
                <a:cs typeface="Arial"/>
                <a:sym typeface="Arial"/>
              </a:rPr>
            </a:b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175" name="Google Shape;175;g37dcd7c80e4_0_3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9bb6ab94f5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0" rtl="0" algn="l">
              <a:lnSpc>
                <a:spcPct val="115000"/>
              </a:lnSpc>
              <a:spcBef>
                <a:spcPts val="1200"/>
              </a:spcBef>
              <a:spcAft>
                <a:spcPts val="0"/>
              </a:spcAft>
              <a:buSzPts val="1400"/>
              <a:buNone/>
            </a:pPr>
            <a:br>
              <a:rPr lang="en-US" sz="1100">
                <a:latin typeface="Arial"/>
                <a:ea typeface="Arial"/>
                <a:cs typeface="Arial"/>
                <a:sym typeface="Arial"/>
              </a:rPr>
            </a:b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181" name="Google Shape;181;g39bb6ab94f5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9bb6ab94f5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0" rtl="0" algn="l">
              <a:lnSpc>
                <a:spcPct val="115000"/>
              </a:lnSpc>
              <a:spcBef>
                <a:spcPts val="1200"/>
              </a:spcBef>
              <a:spcAft>
                <a:spcPts val="0"/>
              </a:spcAft>
              <a:buSzPts val="1400"/>
              <a:buNone/>
            </a:pPr>
            <a:br>
              <a:rPr lang="en-US" sz="1100">
                <a:latin typeface="Arial"/>
                <a:ea typeface="Arial"/>
                <a:cs typeface="Arial"/>
                <a:sym typeface="Arial"/>
              </a:rPr>
            </a:b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188" name="Google Shape;188;g39bb6ab94f5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9bb6ab94f5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You will highlight that accomplishment in Positive Psychology involves process and progress. Use classroom examples — e.g., celebrating improvement in participation, not only grades.</a:t>
            </a:r>
            <a:endParaRPr/>
          </a:p>
        </p:txBody>
      </p:sp>
      <p:sp>
        <p:nvSpPr>
          <p:cNvPr id="194" name="Google Shape;194;g39bb6ab94f5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5" name="Shape 15"/>
        <p:cNvGrpSpPr/>
        <p:nvPr/>
      </p:nvGrpSpPr>
      <p:grpSpPr>
        <a:xfrm>
          <a:off x="0" y="0"/>
          <a:ext cx="0" cy="0"/>
          <a:chOff x="0" y="0"/>
          <a:chExt cx="0" cy="0"/>
        </a:xfrm>
      </p:grpSpPr>
      <p:sp>
        <p:nvSpPr>
          <p:cNvPr id="16" name="Google Shape;16;p4"/>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4"/>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4"/>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4"/>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 name="Google Shape;21;p4"/>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22" name="Google Shape;22;p4"/>
          <p:cNvPicPr preferRelativeResize="0"/>
          <p:nvPr/>
        </p:nvPicPr>
        <p:blipFill rotWithShape="1">
          <a:blip r:embed="rId3">
            <a:alphaModFix/>
          </a:blip>
          <a:srcRect b="0" l="0" r="0" t="0"/>
          <a:stretch/>
        </p:blipFill>
        <p:spPr>
          <a:xfrm>
            <a:off x="6467522" y="1099770"/>
            <a:ext cx="5375466" cy="4388049"/>
          </a:xfrm>
          <a:prstGeom prst="rect">
            <a:avLst/>
          </a:prstGeom>
          <a:noFill/>
          <a:ln>
            <a:noFill/>
          </a:ln>
        </p:spPr>
      </p:pic>
      <p:pic>
        <p:nvPicPr>
          <p:cNvPr id="23" name="Google Shape;23;p4"/>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24" name="Google Shape;24;p4"/>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85" name="Shape 85"/>
        <p:cNvGrpSpPr/>
        <p:nvPr/>
      </p:nvGrpSpPr>
      <p:grpSpPr>
        <a:xfrm>
          <a:off x="0" y="0"/>
          <a:ext cx="0" cy="0"/>
          <a:chOff x="0" y="0"/>
          <a:chExt cx="0" cy="0"/>
        </a:xfrm>
      </p:grpSpPr>
      <p:sp>
        <p:nvSpPr>
          <p:cNvPr id="86" name="Google Shape;86;g37dcd7c80e4_0_40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g37dcd7c80e4_0_40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g37dcd7c80e4_0_404"/>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89" name="Shape 89"/>
        <p:cNvGrpSpPr/>
        <p:nvPr/>
      </p:nvGrpSpPr>
      <p:grpSpPr>
        <a:xfrm>
          <a:off x="0" y="0"/>
          <a:ext cx="0" cy="0"/>
          <a:chOff x="0" y="0"/>
          <a:chExt cx="0" cy="0"/>
        </a:xfrm>
      </p:grpSpPr>
      <p:sp>
        <p:nvSpPr>
          <p:cNvPr id="90" name="Google Shape;90;g38c79666877_1_127"/>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g38c79666877_1_127"/>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g38c79666877_1_127"/>
          <p:cNvSpPr/>
          <p:nvPr/>
        </p:nvSpPr>
        <p:spPr>
          <a:xfrm flipH="1">
            <a:off x="2172836" y="2774849"/>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93" name="Shape 93"/>
        <p:cNvGrpSpPr/>
        <p:nvPr/>
      </p:nvGrpSpPr>
      <p:grpSpPr>
        <a:xfrm>
          <a:off x="0" y="0"/>
          <a:ext cx="0" cy="0"/>
          <a:chOff x="0" y="0"/>
          <a:chExt cx="0" cy="0"/>
        </a:xfrm>
      </p:grpSpPr>
      <p:sp>
        <p:nvSpPr>
          <p:cNvPr id="94" name="Google Shape;94;g37dcd7c80e4_0_40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g37dcd7c80e4_0_408"/>
          <p:cNvSpPr txBox="1"/>
          <p:nvPr>
            <p:ph idx="1" type="body"/>
          </p:nvPr>
        </p:nvSpPr>
        <p:spPr>
          <a:xfrm>
            <a:off x="97971" y="1462684"/>
            <a:ext cx="5910900" cy="531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 name="Google Shape;96;g37dcd7c80e4_0_408"/>
          <p:cNvSpPr txBox="1"/>
          <p:nvPr>
            <p:ph idx="2" type="body"/>
          </p:nvPr>
        </p:nvSpPr>
        <p:spPr>
          <a:xfrm>
            <a:off x="6131377" y="1462684"/>
            <a:ext cx="5910900" cy="531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 name="Google Shape;97;g37dcd7c80e4_0_408"/>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98" name="Shape 98"/>
        <p:cNvGrpSpPr/>
        <p:nvPr/>
      </p:nvGrpSpPr>
      <p:grpSpPr>
        <a:xfrm>
          <a:off x="0" y="0"/>
          <a:ext cx="0" cy="0"/>
          <a:chOff x="0" y="0"/>
          <a:chExt cx="0" cy="0"/>
        </a:xfrm>
      </p:grpSpPr>
      <p:sp>
        <p:nvSpPr>
          <p:cNvPr id="99" name="Google Shape;99;g37dcd7c80e4_0_413"/>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g37dcd7c80e4_0_413"/>
          <p:cNvSpPr txBox="1"/>
          <p:nvPr>
            <p:ph idx="1" type="body"/>
          </p:nvPr>
        </p:nvSpPr>
        <p:spPr>
          <a:xfrm>
            <a:off x="97971" y="873580"/>
            <a:ext cx="5910900" cy="590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g37dcd7c80e4_0_413"/>
          <p:cNvSpPr txBox="1"/>
          <p:nvPr>
            <p:ph idx="2" type="body"/>
          </p:nvPr>
        </p:nvSpPr>
        <p:spPr>
          <a:xfrm>
            <a:off x="6131377" y="873580"/>
            <a:ext cx="5910900" cy="590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08" name="Shape 108"/>
        <p:cNvGrpSpPr/>
        <p:nvPr/>
      </p:nvGrpSpPr>
      <p:grpSpPr>
        <a:xfrm>
          <a:off x="0" y="0"/>
          <a:ext cx="0" cy="0"/>
          <a:chOff x="0" y="0"/>
          <a:chExt cx="0" cy="0"/>
        </a:xfrm>
      </p:grpSpPr>
      <p:sp>
        <p:nvSpPr>
          <p:cNvPr id="109" name="Google Shape;109;g3ab61d238e1_0_54"/>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0" name="Google Shape;110;g3ab61d238e1_0_54"/>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 name="Google Shape;111;g3ab61d238e1_0_54"/>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g3ab61d238e1_0_54"/>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3" name="Google Shape;113;g3ab61d238e1_0_54"/>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4" name="Google Shape;114;g3ab61d238e1_0_54"/>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115" name="Google Shape;115;g3ab61d238e1_0_54"/>
          <p:cNvPicPr preferRelativeResize="0"/>
          <p:nvPr/>
        </p:nvPicPr>
        <p:blipFill rotWithShape="1">
          <a:blip r:embed="rId3">
            <a:alphaModFix/>
          </a:blip>
          <a:srcRect b="0" l="0" r="0" t="0"/>
          <a:stretch/>
        </p:blipFill>
        <p:spPr>
          <a:xfrm>
            <a:off x="6467522" y="1099770"/>
            <a:ext cx="5375466" cy="4388048"/>
          </a:xfrm>
          <a:prstGeom prst="rect">
            <a:avLst/>
          </a:prstGeom>
          <a:noFill/>
          <a:ln>
            <a:noFill/>
          </a:ln>
        </p:spPr>
      </p:pic>
      <p:pic>
        <p:nvPicPr>
          <p:cNvPr id="116" name="Google Shape;116;g3ab61d238e1_0_54"/>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117" name="Google Shape;117;g3ab61d238e1_0_54"/>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118" name="Shape 118"/>
        <p:cNvGrpSpPr/>
        <p:nvPr/>
      </p:nvGrpSpPr>
      <p:grpSpPr>
        <a:xfrm>
          <a:off x="0" y="0"/>
          <a:ext cx="0" cy="0"/>
          <a:chOff x="0" y="0"/>
          <a:chExt cx="0" cy="0"/>
        </a:xfrm>
      </p:grpSpPr>
      <p:sp>
        <p:nvSpPr>
          <p:cNvPr id="119" name="Google Shape;119;g3ab61d238e1_0_64"/>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 name="Google Shape;120;g3ab61d238e1_0_64"/>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g3ab61d238e1_0_64"/>
          <p:cNvSpPr/>
          <p:nvPr/>
        </p:nvSpPr>
        <p:spPr>
          <a:xfrm flipH="1">
            <a:off x="2172836" y="2774849"/>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22" name="Shape 122"/>
        <p:cNvGrpSpPr/>
        <p:nvPr/>
      </p:nvGrpSpPr>
      <p:grpSpPr>
        <a:xfrm>
          <a:off x="0" y="0"/>
          <a:ext cx="0" cy="0"/>
          <a:chOff x="0" y="0"/>
          <a:chExt cx="0" cy="0"/>
        </a:xfrm>
      </p:grpSpPr>
      <p:sp>
        <p:nvSpPr>
          <p:cNvPr id="123" name="Google Shape;123;g3ab61d238e1_0_68"/>
          <p:cNvSpPr txBox="1"/>
          <p:nvPr/>
        </p:nvSpPr>
        <p:spPr>
          <a:xfrm>
            <a:off x="2172707" y="2960694"/>
            <a:ext cx="7832400" cy="1600200"/>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124" name="Google Shape;124;g3ab61d238e1_0_68"/>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5" name="Google Shape;125;g3ab61d238e1_0_68"/>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126" name="Google Shape;126;g3ab61d238e1_0_68"/>
          <p:cNvSpPr/>
          <p:nvPr/>
        </p:nvSpPr>
        <p:spPr>
          <a:xfrm flipH="1">
            <a:off x="2172835" y="2913643"/>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127" name="Shape 127"/>
        <p:cNvGrpSpPr/>
        <p:nvPr/>
      </p:nvGrpSpPr>
      <p:grpSpPr>
        <a:xfrm>
          <a:off x="0" y="0"/>
          <a:ext cx="0" cy="0"/>
          <a:chOff x="0" y="0"/>
          <a:chExt cx="0" cy="0"/>
        </a:xfrm>
      </p:grpSpPr>
      <p:sp>
        <p:nvSpPr>
          <p:cNvPr id="128" name="Google Shape;128;g3ab61d238e1_0_73"/>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9" name="Google Shape;129;g3ab61d238e1_0_73"/>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0" name="Google Shape;130;g3ab61d238e1_0_73"/>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g3ab61d238e1_0_73"/>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2" name="Google Shape;132;g3ab61d238e1_0_73"/>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33" name="Google Shape;133;g3ab61d238e1_0_73"/>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134" name="Google Shape;134;g3ab61d238e1_0_73"/>
          <p:cNvPicPr preferRelativeResize="0"/>
          <p:nvPr/>
        </p:nvPicPr>
        <p:blipFill rotWithShape="1">
          <a:blip r:embed="rId3">
            <a:alphaModFix/>
          </a:blip>
          <a:srcRect b="0" l="0" r="0" t="0"/>
          <a:stretch/>
        </p:blipFill>
        <p:spPr>
          <a:xfrm>
            <a:off x="7557741" y="680458"/>
            <a:ext cx="3408733" cy="4711409"/>
          </a:xfrm>
          <a:prstGeom prst="rect">
            <a:avLst/>
          </a:prstGeom>
          <a:noFill/>
          <a:ln>
            <a:noFill/>
          </a:ln>
        </p:spPr>
      </p:pic>
      <p:pic>
        <p:nvPicPr>
          <p:cNvPr id="135" name="Google Shape;135;g3ab61d238e1_0_73"/>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136" name="Google Shape;136;g3ab61d238e1_0_73"/>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25" name="Shape 25"/>
        <p:cNvGrpSpPr/>
        <p:nvPr/>
      </p:nvGrpSpPr>
      <p:grpSpPr>
        <a:xfrm>
          <a:off x="0" y="0"/>
          <a:ext cx="0" cy="0"/>
          <a:chOff x="0" y="0"/>
          <a:chExt cx="0" cy="0"/>
        </a:xfrm>
      </p:grpSpPr>
      <p:sp>
        <p:nvSpPr>
          <p:cNvPr id="26" name="Google Shape;26;p5"/>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5"/>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
          <p:cNvSpPr/>
          <p:nvPr/>
        </p:nvSpPr>
        <p:spPr>
          <a:xfrm flipH="1">
            <a:off x="2172708" y="2774849"/>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9" name="Shape 29"/>
        <p:cNvGrpSpPr/>
        <p:nvPr/>
      </p:nvGrpSpPr>
      <p:grpSpPr>
        <a:xfrm>
          <a:off x="0" y="0"/>
          <a:ext cx="0" cy="0"/>
          <a:chOff x="0" y="0"/>
          <a:chExt cx="0" cy="0"/>
        </a:xfrm>
      </p:grpSpPr>
      <p:sp>
        <p:nvSpPr>
          <p:cNvPr id="30" name="Google Shape;30;p6"/>
          <p:cNvSpPr txBox="1"/>
          <p:nvPr/>
        </p:nvSpPr>
        <p:spPr>
          <a:xfrm>
            <a:off x="2172707" y="2960694"/>
            <a:ext cx="7832271" cy="1600197"/>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31" name="Google Shape;31;p6"/>
          <p:cNvSpPr txBox="1"/>
          <p:nvPr>
            <p:ph type="ctrTitle"/>
          </p:nvPr>
        </p:nvSpPr>
        <p:spPr>
          <a:xfrm>
            <a:off x="2187019" y="2959363"/>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2" name="Google Shape;32;p6"/>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33" name="Google Shape;33;p6"/>
          <p:cNvSpPr/>
          <p:nvPr/>
        </p:nvSpPr>
        <p:spPr>
          <a:xfrm flipH="1">
            <a:off x="2172707" y="2913643"/>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34" name="Shape 34"/>
        <p:cNvGrpSpPr/>
        <p:nvPr/>
      </p:nvGrpSpPr>
      <p:grpSpPr>
        <a:xfrm>
          <a:off x="0" y="0"/>
          <a:ext cx="0" cy="0"/>
          <a:chOff x="0" y="0"/>
          <a:chExt cx="0" cy="0"/>
        </a:xfrm>
      </p:grpSpPr>
      <p:sp>
        <p:nvSpPr>
          <p:cNvPr id="35" name="Google Shape;35;p7"/>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7"/>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7"/>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9" name="Google Shape;39;p7"/>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 name="Google Shape;40;p7"/>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41" name="Google Shape;41;p7"/>
          <p:cNvPicPr preferRelativeResize="0"/>
          <p:nvPr/>
        </p:nvPicPr>
        <p:blipFill rotWithShape="1">
          <a:blip r:embed="rId3">
            <a:alphaModFix/>
          </a:blip>
          <a:srcRect b="0" l="0" r="0" t="0"/>
          <a:stretch/>
        </p:blipFill>
        <p:spPr>
          <a:xfrm>
            <a:off x="7557741" y="680458"/>
            <a:ext cx="3408733" cy="4711410"/>
          </a:xfrm>
          <a:prstGeom prst="rect">
            <a:avLst/>
          </a:prstGeom>
          <a:noFill/>
          <a:ln>
            <a:noFill/>
          </a:ln>
        </p:spPr>
      </p:pic>
      <p:pic>
        <p:nvPicPr>
          <p:cNvPr id="42" name="Google Shape;42;p7"/>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43" name="Google Shape;43;p7"/>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50" name="Shape 50"/>
        <p:cNvGrpSpPr/>
        <p:nvPr/>
      </p:nvGrpSpPr>
      <p:grpSpPr>
        <a:xfrm>
          <a:off x="0" y="0"/>
          <a:ext cx="0" cy="0"/>
          <a:chOff x="0" y="0"/>
          <a:chExt cx="0" cy="0"/>
        </a:xfrm>
      </p:grpSpPr>
      <p:sp>
        <p:nvSpPr>
          <p:cNvPr id="51" name="Google Shape;51;g37dcd7c80e4_0_369"/>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 name="Google Shape;52;g37dcd7c80e4_0_369"/>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 name="Google Shape;53;g37dcd7c80e4_0_369"/>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g37dcd7c80e4_0_369"/>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5" name="Google Shape;55;g37dcd7c80e4_0_369"/>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6" name="Google Shape;56;g37dcd7c80e4_0_369"/>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57" name="Google Shape;57;g37dcd7c80e4_0_369"/>
          <p:cNvPicPr preferRelativeResize="0"/>
          <p:nvPr/>
        </p:nvPicPr>
        <p:blipFill rotWithShape="1">
          <a:blip r:embed="rId3">
            <a:alphaModFix/>
          </a:blip>
          <a:srcRect b="0" l="0" r="0" t="0"/>
          <a:stretch/>
        </p:blipFill>
        <p:spPr>
          <a:xfrm>
            <a:off x="6467522" y="1099770"/>
            <a:ext cx="5375466" cy="4388048"/>
          </a:xfrm>
          <a:prstGeom prst="rect">
            <a:avLst/>
          </a:prstGeom>
          <a:noFill/>
          <a:ln>
            <a:noFill/>
          </a:ln>
        </p:spPr>
      </p:pic>
      <p:pic>
        <p:nvPicPr>
          <p:cNvPr id="58" name="Google Shape;58;g37dcd7c80e4_0_369"/>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59" name="Google Shape;59;g37dcd7c80e4_0_369"/>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60" name="Shape 60"/>
        <p:cNvGrpSpPr/>
        <p:nvPr/>
      </p:nvGrpSpPr>
      <p:grpSpPr>
        <a:xfrm>
          <a:off x="0" y="0"/>
          <a:ext cx="0" cy="0"/>
          <a:chOff x="0" y="0"/>
          <a:chExt cx="0" cy="0"/>
        </a:xfrm>
      </p:grpSpPr>
      <p:sp>
        <p:nvSpPr>
          <p:cNvPr id="61" name="Google Shape;61;g37dcd7c80e4_0_379"/>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g37dcd7c80e4_0_379"/>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g37dcd7c80e4_0_379"/>
          <p:cNvSpPr/>
          <p:nvPr/>
        </p:nvSpPr>
        <p:spPr>
          <a:xfrm flipH="1">
            <a:off x="2172836" y="2774849"/>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64" name="Shape 64"/>
        <p:cNvGrpSpPr/>
        <p:nvPr/>
      </p:nvGrpSpPr>
      <p:grpSpPr>
        <a:xfrm>
          <a:off x="0" y="0"/>
          <a:ext cx="0" cy="0"/>
          <a:chOff x="0" y="0"/>
          <a:chExt cx="0" cy="0"/>
        </a:xfrm>
      </p:grpSpPr>
      <p:sp>
        <p:nvSpPr>
          <p:cNvPr id="65" name="Google Shape;65;g37dcd7c80e4_0_383"/>
          <p:cNvSpPr txBox="1"/>
          <p:nvPr/>
        </p:nvSpPr>
        <p:spPr>
          <a:xfrm>
            <a:off x="2172707" y="2960694"/>
            <a:ext cx="7832400" cy="1600200"/>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66" name="Google Shape;66;g37dcd7c80e4_0_383"/>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67" name="Google Shape;67;g37dcd7c80e4_0_383"/>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68" name="Google Shape;68;g37dcd7c80e4_0_383"/>
          <p:cNvSpPr/>
          <p:nvPr/>
        </p:nvSpPr>
        <p:spPr>
          <a:xfrm flipH="1">
            <a:off x="2172835" y="2913643"/>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69" name="Shape 69"/>
        <p:cNvGrpSpPr/>
        <p:nvPr/>
      </p:nvGrpSpPr>
      <p:grpSpPr>
        <a:xfrm>
          <a:off x="0" y="0"/>
          <a:ext cx="0" cy="0"/>
          <a:chOff x="0" y="0"/>
          <a:chExt cx="0" cy="0"/>
        </a:xfrm>
      </p:grpSpPr>
      <p:sp>
        <p:nvSpPr>
          <p:cNvPr id="70" name="Google Shape;70;g37dcd7c80e4_0_388"/>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g37dcd7c80e4_0_388"/>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g37dcd7c80e4_0_388"/>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g37dcd7c80e4_0_388"/>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4" name="Google Shape;74;g37dcd7c80e4_0_388"/>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5" name="Google Shape;75;g37dcd7c80e4_0_388"/>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76" name="Google Shape;76;g37dcd7c80e4_0_388"/>
          <p:cNvPicPr preferRelativeResize="0"/>
          <p:nvPr/>
        </p:nvPicPr>
        <p:blipFill rotWithShape="1">
          <a:blip r:embed="rId3">
            <a:alphaModFix/>
          </a:blip>
          <a:srcRect b="0" l="0" r="0" t="0"/>
          <a:stretch/>
        </p:blipFill>
        <p:spPr>
          <a:xfrm>
            <a:off x="7557741" y="680458"/>
            <a:ext cx="3408733" cy="4711409"/>
          </a:xfrm>
          <a:prstGeom prst="rect">
            <a:avLst/>
          </a:prstGeom>
          <a:noFill/>
          <a:ln>
            <a:noFill/>
          </a:ln>
        </p:spPr>
      </p:pic>
      <p:pic>
        <p:nvPicPr>
          <p:cNvPr id="77" name="Google Shape;77;g37dcd7c80e4_0_388"/>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78" name="Google Shape;78;g37dcd7c80e4_0_388"/>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82" name="Shape 82"/>
        <p:cNvGrpSpPr/>
        <p:nvPr/>
      </p:nvGrpSpPr>
      <p:grpSpPr>
        <a:xfrm>
          <a:off x="0" y="0"/>
          <a:ext cx="0" cy="0"/>
          <a:chOff x="0" y="0"/>
          <a:chExt cx="0" cy="0"/>
        </a:xfrm>
      </p:grpSpPr>
      <p:sp>
        <p:nvSpPr>
          <p:cNvPr id="83" name="Google Shape;83;g37dcd7c80e4_0_40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g37dcd7c80e4_0_401"/>
          <p:cNvSpPr txBox="1"/>
          <p:nvPr>
            <p:ph idx="1" type="body"/>
          </p:nvPr>
        </p:nvSpPr>
        <p:spPr>
          <a:xfrm>
            <a:off x="97971" y="881743"/>
            <a:ext cx="11944500" cy="5870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5.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theme" Target="../theme/theme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7843"/>
          </a:srgbClr>
        </a:solidFill>
      </p:bgPr>
    </p:bg>
    <p:spTree>
      <p:nvGrpSpPr>
        <p:cNvPr id="9" name="Shape 9"/>
        <p:cNvGrpSpPr/>
        <p:nvPr/>
      </p:nvGrpSpPr>
      <p:grpSpPr>
        <a:xfrm>
          <a:off x="0" y="0"/>
          <a:ext cx="0" cy="0"/>
          <a:chOff x="0" y="0"/>
          <a:chExt cx="0" cy="0"/>
        </a:xfrm>
      </p:grpSpPr>
      <p:sp>
        <p:nvSpPr>
          <p:cNvPr id="10" name="Google Shape;10;p3"/>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8627"/>
          </a:srgbClr>
        </a:solidFill>
      </p:bgPr>
    </p:bg>
    <p:spTree>
      <p:nvGrpSpPr>
        <p:cNvPr id="44" name="Shape 44"/>
        <p:cNvGrpSpPr/>
        <p:nvPr/>
      </p:nvGrpSpPr>
      <p:grpSpPr>
        <a:xfrm>
          <a:off x="0" y="0"/>
          <a:ext cx="0" cy="0"/>
          <a:chOff x="0" y="0"/>
          <a:chExt cx="0" cy="0"/>
        </a:xfrm>
      </p:grpSpPr>
      <p:sp>
        <p:nvSpPr>
          <p:cNvPr id="45" name="Google Shape;45;g37dcd7c80e4_0_363"/>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 name="Google Shape;46;g37dcd7c80e4_0_36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g37dcd7c80e4_0_363"/>
          <p:cNvSpPr txBox="1"/>
          <p:nvPr>
            <p:ph idx="10" type="dt"/>
          </p:nvPr>
        </p:nvSpPr>
        <p:spPr>
          <a:xfrm>
            <a:off x="838200" y="6356354"/>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8" name="Google Shape;48;g37dcd7c80e4_0_363"/>
          <p:cNvSpPr txBox="1"/>
          <p:nvPr>
            <p:ph idx="11" type="ftr"/>
          </p:nvPr>
        </p:nvSpPr>
        <p:spPr>
          <a:xfrm>
            <a:off x="4038600" y="6356354"/>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9" name="Google Shape;49;g37dcd7c80e4_0_363"/>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alpha val="0"/>
          </a:schemeClr>
        </a:solidFill>
      </p:bgPr>
    </p:bg>
    <p:spTree>
      <p:nvGrpSpPr>
        <p:cNvPr id="79" name="Shape 79"/>
        <p:cNvGrpSpPr/>
        <p:nvPr/>
      </p:nvGrpSpPr>
      <p:grpSpPr>
        <a:xfrm>
          <a:off x="0" y="0"/>
          <a:ext cx="0" cy="0"/>
          <a:chOff x="0" y="0"/>
          <a:chExt cx="0" cy="0"/>
        </a:xfrm>
      </p:grpSpPr>
      <p:sp>
        <p:nvSpPr>
          <p:cNvPr id="80" name="Google Shape;80;g37dcd7c80e4_0_398"/>
          <p:cNvSpPr/>
          <p:nvPr/>
        </p:nvSpPr>
        <p:spPr>
          <a:xfrm>
            <a:off x="0" y="0"/>
            <a:ext cx="12192000" cy="79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81" name="Google Shape;81;g37dcd7c80e4_0_39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rgbClr val="FFFFFF"/>
              </a:buClr>
              <a:buSzPts val="3800"/>
              <a:buFont typeface="Calibri"/>
              <a:buNone/>
              <a:defRPr b="0" i="0" sz="38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8240"/>
          </a:srgbClr>
        </a:solidFill>
      </p:bgPr>
    </p:bg>
    <p:spTree>
      <p:nvGrpSpPr>
        <p:cNvPr id="102" name="Shape 102"/>
        <p:cNvGrpSpPr/>
        <p:nvPr/>
      </p:nvGrpSpPr>
      <p:grpSpPr>
        <a:xfrm>
          <a:off x="0" y="0"/>
          <a:ext cx="0" cy="0"/>
          <a:chOff x="0" y="0"/>
          <a:chExt cx="0" cy="0"/>
        </a:xfrm>
      </p:grpSpPr>
      <p:sp>
        <p:nvSpPr>
          <p:cNvPr id="103" name="Google Shape;103;g3ab61d238e1_0_48"/>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4" name="Google Shape;104;g3ab61d238e1_0_4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 name="Google Shape;105;g3ab61d238e1_0_48"/>
          <p:cNvSpPr txBox="1"/>
          <p:nvPr>
            <p:ph idx="10" type="dt"/>
          </p:nvPr>
        </p:nvSpPr>
        <p:spPr>
          <a:xfrm>
            <a:off x="838200" y="6356354"/>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6" name="Google Shape;106;g3ab61d238e1_0_48"/>
          <p:cNvSpPr txBox="1"/>
          <p:nvPr>
            <p:ph idx="11" type="ftr"/>
          </p:nvPr>
        </p:nvSpPr>
        <p:spPr>
          <a:xfrm>
            <a:off x="4038600" y="6356354"/>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7" name="Google Shape;107;g3ab61d238e1_0_48"/>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 Id="rId3" Type="http://schemas.openxmlformats.org/officeDocument/2006/relationships/hyperlink" Target="https://thrivingschools.e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1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Calibri"/>
              <a:buNone/>
            </a:pPr>
            <a:r>
              <a:rPr lang="en-US" sz="2200"/>
              <a:t>Thriving Schools - Un Approccio Sistemico e Integrato a Livello Scolastico per la Salute Mentale e il Benessere</a:t>
            </a:r>
            <a:endParaRPr sz="2200"/>
          </a:p>
        </p:txBody>
      </p:sp>
      <p:sp>
        <p:nvSpPr>
          <p:cNvPr id="142" name="Google Shape;142;p2"/>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fontScale="55000" lnSpcReduction="20000"/>
          </a:bodyPr>
          <a:lstStyle/>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Durata del progetto: 36 mesi (Mar 2025 - Feb 2028)</a:t>
            </a:r>
            <a:endParaRPr b="0" i="0" sz="3599">
              <a:solidFill>
                <a:srgbClr val="545454"/>
              </a:solidFill>
            </a:endParaRPr>
          </a:p>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Progetto n.: 101196057</a:t>
            </a:r>
            <a:endParaRPr b="0" i="0" sz="3599">
              <a:solidFill>
                <a:srgbClr val="545454"/>
              </a:solidFill>
            </a:endParaRPr>
          </a:p>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Bando: ERASMUS-EDU-2024-POL-EXP</a:t>
            </a:r>
            <a:endParaRPr b="0" i="0" sz="3599">
              <a:solidFill>
                <a:srgbClr val="545454"/>
              </a:solidFill>
            </a:endParaRPr>
          </a:p>
          <a:p>
            <a:pPr indent="0" lvl="0" marL="0" rtl="0" algn="l">
              <a:lnSpc>
                <a:spcPct val="90000"/>
              </a:lnSpc>
              <a:spcBef>
                <a:spcPts val="0"/>
              </a:spcBef>
              <a:spcAft>
                <a:spcPts val="0"/>
              </a:spcAft>
              <a:buClr>
                <a:schemeClr val="accent1"/>
              </a:buClr>
              <a:buSzPct val="1000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38c79666877_0_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Perché è importante</a:t>
            </a:r>
            <a:endParaRPr/>
          </a:p>
        </p:txBody>
      </p:sp>
      <p:sp>
        <p:nvSpPr>
          <p:cNvPr id="204" name="Google Shape;204;g38c79666877_0_4"/>
          <p:cNvSpPr txBox="1"/>
          <p:nvPr>
            <p:ph idx="2" type="body"/>
          </p:nvPr>
        </p:nvSpPr>
        <p:spPr>
          <a:xfrm>
            <a:off x="413600" y="1880738"/>
            <a:ext cx="5484600" cy="29235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br>
              <a:rPr lang="en-US" sz="2200">
                <a:solidFill>
                  <a:srgbClr val="000000"/>
                </a:solidFill>
              </a:rPr>
            </a:br>
            <a:endParaRPr sz="2200">
              <a:solidFill>
                <a:srgbClr val="000000"/>
              </a:solidFill>
            </a:endParaRPr>
          </a:p>
          <a:p>
            <a:pPr indent="0" lvl="0" marL="0" rtl="0" algn="l">
              <a:lnSpc>
                <a:spcPct val="115000"/>
              </a:lnSpc>
              <a:spcBef>
                <a:spcPts val="1200"/>
              </a:spcBef>
              <a:spcAft>
                <a:spcPts val="0"/>
              </a:spcAft>
              <a:buSzPts val="1800"/>
              <a:buNone/>
            </a:pPr>
            <a:r>
              <a:t/>
            </a:r>
            <a:endParaRPr i="1" sz="2200">
              <a:solidFill>
                <a:srgbClr val="000000"/>
              </a:solidFill>
            </a:endParaRPr>
          </a:p>
          <a:p>
            <a:pPr indent="0" lvl="0" marL="0" rtl="0" algn="l">
              <a:lnSpc>
                <a:spcPct val="115000"/>
              </a:lnSpc>
              <a:spcBef>
                <a:spcPts val="1200"/>
              </a:spcBef>
              <a:spcAft>
                <a:spcPts val="1200"/>
              </a:spcAft>
              <a:buSzPts val="1800"/>
              <a:buNone/>
            </a:pPr>
            <a:r>
              <a:t/>
            </a:r>
            <a:endParaRPr/>
          </a:p>
        </p:txBody>
      </p:sp>
      <p:pic>
        <p:nvPicPr>
          <p:cNvPr id="205" name="Google Shape;205;g38c79666877_0_4"/>
          <p:cNvPicPr preferRelativeResize="0"/>
          <p:nvPr/>
        </p:nvPicPr>
        <p:blipFill rotWithShape="1">
          <a:blip r:embed="rId3">
            <a:alphaModFix/>
          </a:blip>
          <a:srcRect b="0" l="0" r="0" t="0"/>
          <a:stretch/>
        </p:blipFill>
        <p:spPr>
          <a:xfrm>
            <a:off x="6227950" y="2585699"/>
            <a:ext cx="5662125" cy="1800525"/>
          </a:xfrm>
          <a:prstGeom prst="rect">
            <a:avLst/>
          </a:prstGeom>
          <a:noFill/>
          <a:ln>
            <a:noFill/>
          </a:ln>
        </p:spPr>
      </p:pic>
      <p:sp>
        <p:nvSpPr>
          <p:cNvPr id="206" name="Google Shape;206;g38c79666877_0_4"/>
          <p:cNvSpPr/>
          <p:nvPr/>
        </p:nvSpPr>
        <p:spPr>
          <a:xfrm>
            <a:off x="413600" y="2470781"/>
            <a:ext cx="5814350" cy="2308324"/>
          </a:xfrm>
          <a:prstGeom prst="rect">
            <a:avLst/>
          </a:prstGeom>
          <a:noFill/>
          <a:ln>
            <a:noFill/>
          </a:ln>
        </p:spPr>
        <p:txBody>
          <a:bodyPr anchorCtr="0" anchor="ctr" bIns="45700" lIns="91425" spcFirstLastPara="1" rIns="91425" wrap="square" tIns="45700">
            <a:spAutoFit/>
          </a:bodyPr>
          <a:lstStyle/>
          <a:p>
            <a:pPr indent="-152400" lvl="0" marL="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Costruisce fiducia e motivazione intrinseca.</a:t>
            </a:r>
            <a:endParaRPr/>
          </a:p>
          <a:p>
            <a:pPr indent="-152400" lvl="0" marL="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Incoraggia la perseveranza dopo gli ostacoli.</a:t>
            </a:r>
            <a:endParaRPr/>
          </a:p>
          <a:p>
            <a:pPr indent="-152400" lvl="0" marL="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Rafforza le relazioni tra insegnante e studente.</a:t>
            </a:r>
            <a:endParaRPr/>
          </a:p>
          <a:p>
            <a:pPr indent="-152400" lvl="0" marL="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Favorisce il rispetto per l’apprendimento e per sé </a:t>
            </a:r>
            <a:r>
              <a:rPr b="0" i="0" lang="en-US" sz="2400" u="none" cap="none" strike="noStrike">
                <a:solidFill>
                  <a:schemeClr val="dk1"/>
                </a:solidFill>
                <a:latin typeface="Calibri"/>
                <a:ea typeface="Calibri"/>
                <a:cs typeface="Calibri"/>
                <a:sym typeface="Calibri"/>
              </a:rPr>
              <a:t> </a:t>
            </a:r>
            <a:r>
              <a:rPr b="0" i="0" lang="en-US" sz="2400" u="none" cap="none" strike="noStrike">
                <a:solidFill>
                  <a:schemeClr val="dk1"/>
                </a:solidFill>
                <a:latin typeface="Calibri"/>
                <a:ea typeface="Calibri"/>
                <a:cs typeface="Calibri"/>
                <a:sym typeface="Calibri"/>
              </a:rPr>
              <a:t>stessi (collegamento SWPBS).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38c79666877_0_1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Attività: Definizione degli obiettivi SMART (15 min)</a:t>
            </a:r>
            <a:endParaRPr/>
          </a:p>
        </p:txBody>
      </p:sp>
      <p:sp>
        <p:nvSpPr>
          <p:cNvPr id="212" name="Google Shape;212;g38c79666877_0_10"/>
          <p:cNvSpPr txBox="1"/>
          <p:nvPr>
            <p:ph idx="2" type="body"/>
          </p:nvPr>
        </p:nvSpPr>
        <p:spPr>
          <a:xfrm>
            <a:off x="327550" y="1762825"/>
            <a:ext cx="6489000" cy="35619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sz="2400"/>
              <a:t>Passo 1:</a:t>
            </a:r>
            <a:r>
              <a:rPr lang="en-US" sz="2400"/>
              <a:t> Identifica un obiettivo professionale o didattico.</a:t>
            </a:r>
            <a:br>
              <a:rPr lang="en-US" sz="2400"/>
            </a:br>
            <a:r>
              <a:rPr b="1" lang="en-US" sz="2400"/>
              <a:t>Passo 2:</a:t>
            </a:r>
            <a:r>
              <a:rPr lang="en-US" sz="2400"/>
              <a:t> Applica il modello SMART:</a:t>
            </a:r>
            <a:br>
              <a:rPr lang="en-US" sz="2400"/>
            </a:br>
            <a:r>
              <a:rPr lang="en-US" sz="2400"/>
              <a:t>Specifico – Misurabile – Raggiungibile – Rilevante – Temporizzato</a:t>
            </a:r>
            <a:br>
              <a:rPr lang="en-US" sz="2400"/>
            </a:br>
            <a:r>
              <a:rPr b="1" lang="en-US" sz="2400"/>
              <a:t>Passo 3:</a:t>
            </a:r>
            <a:r>
              <a:rPr lang="en-US" sz="2400"/>
              <a:t> Condividilo con un collega e perfezionalo.</a:t>
            </a:r>
            <a:endParaRPr/>
          </a:p>
          <a:p>
            <a:pPr indent="-228600" lvl="0" marL="457200" marR="0" rtl="0" algn="l">
              <a:lnSpc>
                <a:spcPct val="90000"/>
              </a:lnSpc>
              <a:spcBef>
                <a:spcPts val="1000"/>
              </a:spcBef>
              <a:spcAft>
                <a:spcPts val="0"/>
              </a:spcAft>
              <a:buClr>
                <a:schemeClr val="dk1"/>
              </a:buClr>
              <a:buSzPts val="1800"/>
              <a:buFont typeface="Arial"/>
              <a:buNone/>
            </a:pPr>
            <a:r>
              <a:rPr lang="en-US" sz="2400"/>
              <a:t>🕒 </a:t>
            </a:r>
            <a:r>
              <a:rPr b="1" lang="en-US" sz="2400"/>
              <a:t>5 minuti di riflessione + 10 minuti di discussione.</a:t>
            </a:r>
            <a:endParaRPr sz="2400"/>
          </a:p>
          <a:p>
            <a:pPr indent="0" lvl="0" marL="0" rtl="0" algn="l">
              <a:lnSpc>
                <a:spcPct val="115000"/>
              </a:lnSpc>
              <a:spcBef>
                <a:spcPts val="1200"/>
              </a:spcBef>
              <a:spcAft>
                <a:spcPts val="1200"/>
              </a:spcAft>
              <a:buSzPts val="1800"/>
              <a:buNone/>
            </a:pPr>
            <a:r>
              <a:t/>
            </a:r>
            <a:endParaRPr/>
          </a:p>
        </p:txBody>
      </p:sp>
      <p:pic>
        <p:nvPicPr>
          <p:cNvPr id="213" name="Google Shape;213;g38c79666877_0_10" title="crea la parola smart scrita in modo carino.jpg"/>
          <p:cNvPicPr preferRelativeResize="0"/>
          <p:nvPr/>
        </p:nvPicPr>
        <p:blipFill rotWithShape="1">
          <a:blip r:embed="rId3">
            <a:alphaModFix/>
          </a:blip>
          <a:srcRect b="0" l="0" r="0" t="0"/>
          <a:stretch/>
        </p:blipFill>
        <p:spPr>
          <a:xfrm>
            <a:off x="6594988" y="3714926"/>
            <a:ext cx="5612660" cy="31430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38c79666877_0_1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Attività: Celebra i progressi</a:t>
            </a:r>
            <a:endParaRPr/>
          </a:p>
        </p:txBody>
      </p:sp>
      <p:sp>
        <p:nvSpPr>
          <p:cNvPr id="219" name="Google Shape;219;g38c79666877_0_16"/>
          <p:cNvSpPr txBox="1"/>
          <p:nvPr>
            <p:ph idx="2" type="body"/>
          </p:nvPr>
        </p:nvSpPr>
        <p:spPr>
          <a:xfrm>
            <a:off x="198425" y="2438275"/>
            <a:ext cx="6819000" cy="3375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sz="2400"/>
              <a:t>Idee per rendere visibili i progressi:</a:t>
            </a:r>
            <a:endParaRPr sz="2400"/>
          </a:p>
          <a:p>
            <a:pPr indent="-228600" lvl="0" marL="457200" marR="0" rtl="0" algn="l">
              <a:lnSpc>
                <a:spcPct val="90000"/>
              </a:lnSpc>
              <a:spcBef>
                <a:spcPts val="1000"/>
              </a:spcBef>
              <a:spcAft>
                <a:spcPts val="0"/>
              </a:spcAft>
              <a:buClr>
                <a:schemeClr val="dk1"/>
              </a:buClr>
              <a:buSzPts val="1800"/>
              <a:buFont typeface="Arial"/>
              <a:buNone/>
            </a:pPr>
            <a:r>
              <a:rPr lang="en-US" sz="2400"/>
              <a:t>Crea una </a:t>
            </a:r>
            <a:r>
              <a:rPr b="1" lang="en-US" sz="2400"/>
              <a:t>“Parete dei Progressi”</a:t>
            </a:r>
            <a:r>
              <a:rPr lang="en-US" sz="2400"/>
              <a:t> per i traguardi della classe e dello staff.</a:t>
            </a:r>
            <a:endParaRPr/>
          </a:p>
          <a:p>
            <a:pPr indent="-228600" lvl="0" marL="457200" marR="0" rtl="0" algn="l">
              <a:lnSpc>
                <a:spcPct val="90000"/>
              </a:lnSpc>
              <a:spcBef>
                <a:spcPts val="1000"/>
              </a:spcBef>
              <a:spcAft>
                <a:spcPts val="0"/>
              </a:spcAft>
              <a:buClr>
                <a:schemeClr val="dk1"/>
              </a:buClr>
              <a:buSzPts val="1800"/>
              <a:buFont typeface="Arial"/>
              <a:buNone/>
            </a:pPr>
            <a:r>
              <a:rPr lang="en-US" sz="2400"/>
              <a:t>Introduci </a:t>
            </a:r>
            <a:r>
              <a:rPr b="1" lang="en-US" sz="2400"/>
              <a:t>cerchi di riconoscimento tra pari</a:t>
            </a:r>
            <a:r>
              <a:rPr lang="en-US" sz="2400"/>
              <a:t>.</a:t>
            </a:r>
            <a:endParaRPr/>
          </a:p>
          <a:p>
            <a:pPr indent="-228600" lvl="0" marL="457200" marR="0" rtl="0" algn="l">
              <a:lnSpc>
                <a:spcPct val="90000"/>
              </a:lnSpc>
              <a:spcBef>
                <a:spcPts val="1000"/>
              </a:spcBef>
              <a:spcAft>
                <a:spcPts val="0"/>
              </a:spcAft>
              <a:buClr>
                <a:schemeClr val="dk1"/>
              </a:buClr>
              <a:buSzPts val="1800"/>
              <a:buFont typeface="Arial"/>
              <a:buNone/>
            </a:pPr>
            <a:r>
              <a:rPr lang="en-US" sz="2400"/>
              <a:t>Usa </a:t>
            </a:r>
            <a:r>
              <a:rPr b="1" lang="en-US" sz="2400"/>
              <a:t>schede di riflessione settimanale</a:t>
            </a:r>
            <a:r>
              <a:rPr lang="en-US" sz="2400"/>
              <a:t> (“Che cosa ho migliorato questa settimana?”).</a:t>
            </a:r>
            <a:endParaRPr/>
          </a:p>
          <a:p>
            <a:pPr indent="-228600" lvl="0" marL="457200" marR="0" rtl="0" algn="l">
              <a:lnSpc>
                <a:spcPct val="90000"/>
              </a:lnSpc>
              <a:spcBef>
                <a:spcPts val="1000"/>
              </a:spcBef>
              <a:spcAft>
                <a:spcPts val="0"/>
              </a:spcAft>
              <a:buClr>
                <a:schemeClr val="dk1"/>
              </a:buClr>
              <a:buSzPts val="1800"/>
              <a:buFont typeface="Arial"/>
              <a:buNone/>
            </a:pPr>
            <a:r>
              <a:rPr lang="en-US" sz="2400"/>
              <a:t>Celebra l’</a:t>
            </a:r>
            <a:r>
              <a:rPr b="1" lang="en-US" sz="2400"/>
              <a:t>impegno</a:t>
            </a:r>
            <a:r>
              <a:rPr lang="en-US" sz="2400"/>
              <a:t>, non la perfezione.</a:t>
            </a:r>
            <a:endParaRPr/>
          </a:p>
          <a:p>
            <a:pPr indent="0" lvl="0" marL="0" rtl="0" algn="l">
              <a:lnSpc>
                <a:spcPct val="115000"/>
              </a:lnSpc>
              <a:spcBef>
                <a:spcPts val="1200"/>
              </a:spcBef>
              <a:spcAft>
                <a:spcPts val="0"/>
              </a:spcAft>
              <a:buSzPts val="1800"/>
              <a:buNone/>
            </a:pPr>
            <a:br>
              <a:rPr lang="en-US" sz="2200">
                <a:solidFill>
                  <a:srgbClr val="000000"/>
                </a:solidFill>
              </a:rPr>
            </a:br>
            <a:endParaRPr sz="2200">
              <a:solidFill>
                <a:srgbClr val="000000"/>
              </a:solidFill>
            </a:endParaRPr>
          </a:p>
          <a:p>
            <a:pPr indent="0" lvl="0" marL="0" rtl="0" algn="l">
              <a:lnSpc>
                <a:spcPct val="115000"/>
              </a:lnSpc>
              <a:spcBef>
                <a:spcPts val="1200"/>
              </a:spcBef>
              <a:spcAft>
                <a:spcPts val="0"/>
              </a:spcAft>
              <a:buSzPts val="1800"/>
              <a:buNone/>
            </a:pPr>
            <a:r>
              <a:t/>
            </a:r>
            <a:endParaRPr i="1" sz="2200">
              <a:solidFill>
                <a:srgbClr val="000000"/>
              </a:solidFill>
            </a:endParaRPr>
          </a:p>
          <a:p>
            <a:pPr indent="0" lvl="0" marL="0" rtl="0" algn="l">
              <a:lnSpc>
                <a:spcPct val="115000"/>
              </a:lnSpc>
              <a:spcBef>
                <a:spcPts val="1200"/>
              </a:spcBef>
              <a:spcAft>
                <a:spcPts val="1200"/>
              </a:spcAft>
              <a:buSzPts val="1800"/>
              <a:buNone/>
            </a:pPr>
            <a:r>
              <a:t/>
            </a:r>
            <a:endParaRPr/>
          </a:p>
        </p:txBody>
      </p:sp>
      <p:pic>
        <p:nvPicPr>
          <p:cNvPr id="220" name="Google Shape;220;g38c79666877_0_16"/>
          <p:cNvPicPr preferRelativeResize="0"/>
          <p:nvPr/>
        </p:nvPicPr>
        <p:blipFill rotWithShape="1">
          <a:blip r:embed="rId3">
            <a:alphaModFix/>
          </a:blip>
          <a:srcRect b="0" l="0" r="0" t="0"/>
          <a:stretch/>
        </p:blipFill>
        <p:spPr>
          <a:xfrm>
            <a:off x="7169825" y="1557872"/>
            <a:ext cx="4869774" cy="498129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38c79666877_0_2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Template: Foglio di riflessione sugli obiettivi</a:t>
            </a:r>
            <a:endParaRPr/>
          </a:p>
        </p:txBody>
      </p:sp>
      <p:sp>
        <p:nvSpPr>
          <p:cNvPr id="226" name="Google Shape;226;g38c79666877_0_22"/>
          <p:cNvSpPr txBox="1"/>
          <p:nvPr>
            <p:ph idx="2" type="body"/>
          </p:nvPr>
        </p:nvSpPr>
        <p:spPr>
          <a:xfrm>
            <a:off x="150787" y="11884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SzPts val="1800"/>
              <a:buNone/>
            </a:pPr>
            <a:r>
              <a:rPr b="1" lang="en-US"/>
              <a:t>Scopo</a:t>
            </a:r>
            <a:r>
              <a:rPr lang="en-US"/>
              <a:t>: Usa questo foglio per aiutare gli studenti a fissare obiettivi, monitorare i progressi e riflettere sul loro apprendimento e sui risultati.</a:t>
            </a:r>
            <a:endParaRPr/>
          </a:p>
        </p:txBody>
      </p:sp>
      <p:graphicFrame>
        <p:nvGraphicFramePr>
          <p:cNvPr id="227" name="Google Shape;227;g38c79666877_0_22"/>
          <p:cNvGraphicFramePr/>
          <p:nvPr/>
        </p:nvGraphicFramePr>
        <p:xfrm>
          <a:off x="605927" y="2638141"/>
          <a:ext cx="3000000" cy="3000000"/>
        </p:xfrm>
        <a:graphic>
          <a:graphicData uri="http://schemas.openxmlformats.org/drawingml/2006/table">
            <a:tbl>
              <a:tblPr>
                <a:noFill/>
                <a:tableStyleId>{EBCC1E28-26FA-428C-85E1-A6AEF5ACD799}</a:tableStyleId>
              </a:tblPr>
              <a:tblGrid>
                <a:gridCol w="3767775"/>
                <a:gridCol w="3767775"/>
                <a:gridCol w="3767775"/>
              </a:tblGrid>
              <a:tr h="228600">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t>Sezione</a:t>
                      </a:r>
                      <a:endParaRPr/>
                    </a:p>
                  </a:txBody>
                  <a:tcPr marT="45725" marB="45725" marR="91450" marL="91450" anchor="ctr">
                    <a:solidFill>
                      <a:srgbClr val="C6BBDB"/>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t>Domanda guida</a:t>
                      </a:r>
                      <a:endParaRPr/>
                    </a:p>
                  </a:txBody>
                  <a:tcPr marT="45725" marB="45725" marR="91450" marL="91450" anchor="ctr">
                    <a:solidFill>
                      <a:srgbClr val="C6BBDB"/>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t>Esempio</a:t>
                      </a:r>
                      <a:endParaRPr/>
                    </a:p>
                  </a:txBody>
                  <a:tcPr marT="45725" marB="45725" marR="91450" marL="91450" anchor="ctr">
                    <a:solidFill>
                      <a:srgbClr val="C6BBDB"/>
                    </a:solidFill>
                  </a:tcPr>
                </a:tc>
              </a:tr>
              <a:tr h="228600">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t>Il mio obiettivo</a:t>
                      </a:r>
                      <a:endParaRPr sz="18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Cosa voglio raggiungere questa settimana?</a:t>
                      </a:r>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Voglio finire il mio progetto di lettura.</a:t>
                      </a:r>
                      <a:endParaRPr/>
                    </a:p>
                  </a:txBody>
                  <a:tcPr marT="45725" marB="45725" marR="91450" marL="91450" anchor="ctr"/>
                </a:tc>
              </a:tr>
              <a:tr h="228600">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t>Il mio piano</a:t>
                      </a:r>
                      <a:endParaRPr sz="18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Come lavorerò per raggiungere il mio obiettivo?</a:t>
                      </a:r>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Leggerò 10 pagine ogni giorno.</a:t>
                      </a:r>
                      <a:endParaRPr/>
                    </a:p>
                  </a:txBody>
                  <a:tcPr marT="45725" marB="45725" marR="91450" marL="91450" anchor="ctr"/>
                </a:tc>
              </a:tr>
              <a:tr h="228600">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t>I miei progressi</a:t>
                      </a:r>
                      <a:endParaRPr sz="18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Che cosa ho fatto finora?</a:t>
                      </a:r>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Ho letto 30 pagine questa settimana.</a:t>
                      </a:r>
                      <a:endParaRPr/>
                    </a:p>
                  </a:txBody>
                  <a:tcPr marT="45725" marB="45725" marR="91450" marL="91450" anchor="ctr"/>
                </a:tc>
              </a:tr>
              <a:tr h="228600">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t>La mia riflessione</a:t>
                      </a:r>
                      <a:endParaRPr sz="18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Che cosa ho imparato o migliorato?</a:t>
                      </a:r>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Ho imparato a concentrarmi meglio e a gestire il mio tempo.</a:t>
                      </a:r>
                      <a:endParaRPr/>
                    </a:p>
                  </a:txBody>
                  <a:tcPr marT="45725" marB="45725" marR="91450" marL="91450" anchor="ctr"/>
                </a:tc>
              </a:tr>
              <a:tr h="228600">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t>Il mio riconoscimento</a:t>
                      </a:r>
                      <a:endParaRPr sz="18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Chi mi ha aiutato, o chi ho visto raggiungere il proprio obiettivo?</a:t>
                      </a:r>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Voglio ringraziare Emma per avermi incoraggiato.</a:t>
                      </a:r>
                      <a:endParaRPr/>
                    </a:p>
                  </a:txBody>
                  <a:tcPr marT="45725" marB="45725" marR="91450" marL="91450" anchor="ct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38c79666877_0_2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Linking Accomplishment with SWPBS</a:t>
            </a:r>
            <a:endParaRPr/>
          </a:p>
        </p:txBody>
      </p:sp>
      <p:graphicFrame>
        <p:nvGraphicFramePr>
          <p:cNvPr id="233" name="Google Shape;233;g38c79666877_0_28"/>
          <p:cNvGraphicFramePr/>
          <p:nvPr/>
        </p:nvGraphicFramePr>
        <p:xfrm>
          <a:off x="812420" y="2436715"/>
          <a:ext cx="3000000" cy="3000000"/>
        </p:xfrm>
        <a:graphic>
          <a:graphicData uri="http://schemas.openxmlformats.org/drawingml/2006/table">
            <a:tbl>
              <a:tblPr>
                <a:noFill/>
                <a:tableStyleId>{2432A46B-AF67-4AFA-8330-A64BC7ED6CAF}</a:tableStyleId>
              </a:tblPr>
              <a:tblGrid>
                <a:gridCol w="3505200"/>
                <a:gridCol w="3505200"/>
                <a:gridCol w="3505200"/>
              </a:tblGrid>
              <a:tr h="228600">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t>PERMA “A”</a:t>
                      </a:r>
                      <a:endParaRPr/>
                    </a:p>
                  </a:txBody>
                  <a:tcPr marT="45725" marB="45725" marR="91450" marL="91450" anchor="ctr">
                    <a:solidFill>
                      <a:srgbClr val="C6BBDB"/>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t>Elemento SWPBS</a:t>
                      </a:r>
                      <a:endParaRPr/>
                    </a:p>
                  </a:txBody>
                  <a:tcPr marT="45725" marB="45725" marR="91450" marL="91450" anchor="ctr">
                    <a:solidFill>
                      <a:srgbClr val="C6BBDB"/>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t>Esempio nella pratica</a:t>
                      </a:r>
                      <a:endParaRPr/>
                    </a:p>
                  </a:txBody>
                  <a:tcPr marT="45725" marB="45725" marR="91450" marL="91450" anchor="ctr">
                    <a:solidFill>
                      <a:srgbClr val="C6BBDB"/>
                    </a:solidFill>
                  </a:tcPr>
                </a:tc>
              </a:tr>
              <a:tr h="228600">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t>Risultato (Achievement)</a:t>
                      </a:r>
                      <a:endParaRPr sz="18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Rispetto per l’apprendimento</a:t>
                      </a:r>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Bacheche degli obiettivi, diari dei progressi</a:t>
                      </a:r>
                      <a:endParaRPr/>
                    </a:p>
                  </a:txBody>
                  <a:tcPr marT="45725" marB="45725" marR="91450" marL="91450" anchor="ctr"/>
                </a:tc>
              </a:tr>
              <a:tr h="228600">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t>Fiducia (Confidence)</a:t>
                      </a:r>
                      <a:endParaRPr sz="18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Rispetto per sé stessi</a:t>
                      </a:r>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Routine di auto-incoraggiamento positivo</a:t>
                      </a:r>
                      <a:endParaRPr/>
                    </a:p>
                  </a:txBody>
                  <a:tcPr marT="45725" marB="45725" marR="91450" marL="91450" anchor="ctr"/>
                </a:tc>
              </a:tr>
              <a:tr h="228600">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t>Riconoscimento (Recognition)</a:t>
                      </a:r>
                      <a:endParaRPr sz="18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Rispetto per gli altri</a:t>
                      </a:r>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Complimenti tra pari o premi di classe</a:t>
                      </a:r>
                      <a:endParaRPr/>
                    </a:p>
                  </a:txBody>
                  <a:tcPr marT="45725" marB="45725" marR="91450" marL="91450" anchor="ct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39be3b64e02_0_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Panoramica delle attività</a:t>
            </a:r>
            <a:endParaRPr/>
          </a:p>
        </p:txBody>
      </p:sp>
      <p:sp>
        <p:nvSpPr>
          <p:cNvPr id="239" name="Google Shape;239;g39be3b64e02_0_0"/>
          <p:cNvSpPr txBox="1"/>
          <p:nvPr>
            <p:ph idx="2" type="body"/>
          </p:nvPr>
        </p:nvSpPr>
        <p:spPr>
          <a:xfrm>
            <a:off x="97969" y="1235758"/>
            <a:ext cx="10923817" cy="535531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Calibri"/>
                <a:ea typeface="Calibri"/>
                <a:cs typeface="Calibri"/>
                <a:sym typeface="Calibri"/>
              </a:rPr>
              <a:t>Attività 1 – The Power of Yet (10 min)</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Gli studenti esplorano l’idea che l’impegno porta al progresso e che “non ancora” significa che la crescita è ancora possibile.</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Discutono esempi di abilità che una volta non possedevano ma che hanno imparato attraverso la pratica.</a:t>
            </a:r>
            <a:br>
              <a:rPr b="0" i="0" lang="en-US" sz="1800" u="none" cap="none" strike="noStrike">
                <a:solidFill>
                  <a:schemeClr val="dk1"/>
                </a:solidFill>
                <a:latin typeface="Calibri"/>
                <a:ea typeface="Calibri"/>
                <a:cs typeface="Calibri"/>
                <a:sym typeface="Calibri"/>
              </a:rPr>
            </a:br>
            <a:r>
              <a:rPr b="1" i="0" lang="en-US" sz="1800" u="none" cap="none" strike="noStrike">
                <a:solidFill>
                  <a:schemeClr val="dk1"/>
                </a:solidFill>
                <a:latin typeface="Calibri"/>
                <a:ea typeface="Calibri"/>
                <a:cs typeface="Calibri"/>
                <a:sym typeface="Calibri"/>
              </a:rPr>
              <a:t>Obiettivo:</a:t>
            </a:r>
            <a:r>
              <a:rPr b="0" i="0" lang="en-US" sz="1800" u="none" cap="none" strike="noStrike">
                <a:solidFill>
                  <a:schemeClr val="dk1"/>
                </a:solidFill>
                <a:latin typeface="Calibri"/>
                <a:ea typeface="Calibri"/>
                <a:cs typeface="Calibri"/>
                <a:sym typeface="Calibri"/>
              </a:rPr>
              <a:t> sviluppare una mentalità di crescita e comprendere che il successo deriva dalla perseveranza.</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Calibri"/>
                <a:ea typeface="Calibri"/>
                <a:cs typeface="Calibri"/>
                <a:sym typeface="Calibri"/>
              </a:rPr>
              <a:t>Attività 2 – Team Tower Challenge (25 min)</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In piccoli gruppi, gli studenti costruiscono la torre più alta utilizzando materiali limitati e definiscono un </a:t>
            </a:r>
            <a:r>
              <a:rPr b="1" i="0" lang="en-US" sz="1800" u="none" cap="none" strike="noStrike">
                <a:solidFill>
                  <a:schemeClr val="dk1"/>
                </a:solidFill>
                <a:latin typeface="Calibri"/>
                <a:ea typeface="Calibri"/>
                <a:cs typeface="Calibri"/>
                <a:sym typeface="Calibri"/>
              </a:rPr>
              <a:t>obiettivo SMART di gruppo</a:t>
            </a:r>
            <a:r>
              <a:rPr b="0" i="0" lang="en-US" sz="1800" u="none" cap="none" strike="noStrike">
                <a:solidFill>
                  <a:schemeClr val="dk1"/>
                </a:solidFill>
                <a:latin typeface="Calibri"/>
                <a:ea typeface="Calibri"/>
                <a:cs typeface="Calibri"/>
                <a:sym typeface="Calibri"/>
              </a:rPr>
              <a:t>.</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Sperimentano il lavoro di squadra, il problem-solving e l’importanza della comunicazione e della perseveranza.</a:t>
            </a:r>
            <a:br>
              <a:rPr b="0" i="0" lang="en-US" sz="1800" u="none" cap="none" strike="noStrike">
                <a:solidFill>
                  <a:schemeClr val="dk1"/>
                </a:solidFill>
                <a:latin typeface="Calibri"/>
                <a:ea typeface="Calibri"/>
                <a:cs typeface="Calibri"/>
                <a:sym typeface="Calibri"/>
              </a:rPr>
            </a:br>
            <a:r>
              <a:rPr b="1" i="0" lang="en-US" sz="1800" u="none" cap="none" strike="noStrike">
                <a:solidFill>
                  <a:schemeClr val="dk1"/>
                </a:solidFill>
                <a:latin typeface="Calibri"/>
                <a:ea typeface="Calibri"/>
                <a:cs typeface="Calibri"/>
                <a:sym typeface="Calibri"/>
              </a:rPr>
              <a:t>Obiettivo:</a:t>
            </a:r>
            <a:r>
              <a:rPr b="0" i="0" lang="en-US" sz="1800" u="none" cap="none" strike="noStrike">
                <a:solidFill>
                  <a:schemeClr val="dk1"/>
                </a:solidFill>
                <a:latin typeface="Calibri"/>
                <a:ea typeface="Calibri"/>
                <a:cs typeface="Calibri"/>
                <a:sym typeface="Calibri"/>
              </a:rPr>
              <a:t> praticare il raggiungimento cooperativo e celebrare lo sforzo del gruppo.</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Calibri"/>
                <a:ea typeface="Calibri"/>
                <a:cs typeface="Calibri"/>
                <a:sym typeface="Calibri"/>
              </a:rPr>
              <a:t>Attività 3 – My SMART Goal &amp; Progress Tracker (25 min)</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Gli studenti creano un obiettivo SMART personale e identificano due azioni per raggiungerlo utilizzando un tracker dei progressi.</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Condividono gli obiettivi con i compagni e riflettono su come celebrare le piccole vittorie.</a:t>
            </a:r>
            <a:br>
              <a:rPr b="0" i="0" lang="en-US" sz="1800" u="none" cap="none" strike="noStrike">
                <a:solidFill>
                  <a:schemeClr val="dk1"/>
                </a:solidFill>
                <a:latin typeface="Calibri"/>
                <a:ea typeface="Calibri"/>
                <a:cs typeface="Calibri"/>
                <a:sym typeface="Calibri"/>
              </a:rPr>
            </a:br>
            <a:r>
              <a:rPr b="1" i="0" lang="en-US" sz="1800" u="none" cap="none" strike="noStrike">
                <a:solidFill>
                  <a:schemeClr val="dk1"/>
                </a:solidFill>
                <a:latin typeface="Calibri"/>
                <a:ea typeface="Calibri"/>
                <a:cs typeface="Calibri"/>
                <a:sym typeface="Calibri"/>
              </a:rPr>
              <a:t>Obiettivo:</a:t>
            </a:r>
            <a:r>
              <a:rPr b="0" i="0" lang="en-US" sz="1800" u="none" cap="none" strike="noStrike">
                <a:solidFill>
                  <a:schemeClr val="dk1"/>
                </a:solidFill>
                <a:latin typeface="Calibri"/>
                <a:ea typeface="Calibri"/>
                <a:cs typeface="Calibri"/>
                <a:sym typeface="Calibri"/>
              </a:rPr>
              <a:t> applicare strategie di definizione degli obiettivi alla crescita personale e riconoscere il progresso più della perfezione.</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39be3b64e02_0_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Attività 1 – The Power of Yet (10 min)</a:t>
            </a:r>
            <a:endParaRPr/>
          </a:p>
        </p:txBody>
      </p:sp>
      <p:sp>
        <p:nvSpPr>
          <p:cNvPr id="245" name="Google Shape;245;g39be3b64e02_0_9"/>
          <p:cNvSpPr txBox="1"/>
          <p:nvPr>
            <p:ph idx="2" type="body"/>
          </p:nvPr>
        </p:nvSpPr>
        <p:spPr>
          <a:xfrm>
            <a:off x="97971" y="1354401"/>
            <a:ext cx="11944500"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sz="2000"/>
              <a:t>Scopo:</a:t>
            </a:r>
            <a:br>
              <a:rPr lang="en-US" sz="2000"/>
            </a:br>
            <a:r>
              <a:rPr lang="en-US" sz="2000"/>
              <a:t>Aiutare gli studenti a capire che il successo deriva dall’impegno e dalla perseveranza — “non ancora” significa che il progresso è ancora possibile.</a:t>
            </a:r>
            <a:endParaRPr/>
          </a:p>
          <a:p>
            <a:pPr indent="-228600" lvl="0" marL="457200" marR="0" rtl="0" algn="l">
              <a:lnSpc>
                <a:spcPct val="90000"/>
              </a:lnSpc>
              <a:spcBef>
                <a:spcPts val="1000"/>
              </a:spcBef>
              <a:spcAft>
                <a:spcPts val="0"/>
              </a:spcAft>
              <a:buClr>
                <a:schemeClr val="dk1"/>
              </a:buClr>
              <a:buSzPts val="1800"/>
              <a:buFont typeface="Arial"/>
              <a:buNone/>
            </a:pPr>
            <a:r>
              <a:rPr b="1" lang="en-US" sz="2000"/>
              <a:t>Fasi:</a:t>
            </a:r>
            <a:endParaRPr sz="2000"/>
          </a:p>
          <a:p>
            <a:pPr indent="-228600" lvl="0" marL="457200" marR="0" rtl="0" algn="l">
              <a:lnSpc>
                <a:spcPct val="90000"/>
              </a:lnSpc>
              <a:spcBef>
                <a:spcPts val="1000"/>
              </a:spcBef>
              <a:spcAft>
                <a:spcPts val="0"/>
              </a:spcAft>
              <a:buClr>
                <a:schemeClr val="dk1"/>
              </a:buClr>
              <a:buSzPts val="1800"/>
              <a:buFont typeface="Arial"/>
              <a:buNone/>
            </a:pPr>
            <a:r>
              <a:rPr lang="en-US" sz="2000"/>
              <a:t>Scrivi alla lavagna: “Non ci riesco… ancora!” e discuti cosa cambia con “ancora.”</a:t>
            </a:r>
            <a:endParaRPr/>
          </a:p>
          <a:p>
            <a:pPr indent="-228600" lvl="0" marL="457200" marR="0" rtl="0" algn="l">
              <a:lnSpc>
                <a:spcPct val="90000"/>
              </a:lnSpc>
              <a:spcBef>
                <a:spcPts val="1000"/>
              </a:spcBef>
              <a:spcAft>
                <a:spcPts val="0"/>
              </a:spcAft>
              <a:buClr>
                <a:schemeClr val="dk1"/>
              </a:buClr>
              <a:buSzPts val="1800"/>
              <a:buFont typeface="Arial"/>
              <a:buNone/>
            </a:pPr>
            <a:r>
              <a:rPr lang="en-US" sz="2000"/>
              <a:t>Mostra un breve video o racconta la storia di qualcuno che ha avuto successo dopo molti tentativi (ad es. J.K. Rowling, Michael Jordan).</a:t>
            </a:r>
            <a:endParaRPr/>
          </a:p>
          <a:p>
            <a:pPr indent="-228600" lvl="0" marL="457200" marR="0" rtl="0" algn="l">
              <a:lnSpc>
                <a:spcPct val="90000"/>
              </a:lnSpc>
              <a:spcBef>
                <a:spcPts val="1000"/>
              </a:spcBef>
              <a:spcAft>
                <a:spcPts val="0"/>
              </a:spcAft>
              <a:buClr>
                <a:schemeClr val="dk1"/>
              </a:buClr>
              <a:buSzPts val="1800"/>
              <a:buFont typeface="Arial"/>
              <a:buNone/>
            </a:pPr>
            <a:r>
              <a:rPr lang="en-US" sz="2000"/>
              <a:t>A coppie, gli studenti condividono qualcosa che una volta non sapevano fare ma che hanno imparato attraverso la pratica.</a:t>
            </a:r>
            <a:endParaRPr/>
          </a:p>
          <a:p>
            <a:pPr indent="-228600" lvl="0" marL="457200" marR="0" rtl="0" algn="l">
              <a:lnSpc>
                <a:spcPct val="90000"/>
              </a:lnSpc>
              <a:spcBef>
                <a:spcPts val="1000"/>
              </a:spcBef>
              <a:spcAft>
                <a:spcPts val="0"/>
              </a:spcAft>
              <a:buClr>
                <a:schemeClr val="dk1"/>
              </a:buClr>
              <a:buSzPts val="1800"/>
              <a:buFont typeface="Arial"/>
              <a:buNone/>
            </a:pPr>
            <a:r>
              <a:rPr lang="en-US" sz="2000"/>
              <a:t>Riepiloga: il successo nasce dall’</a:t>
            </a:r>
            <a:r>
              <a:rPr b="1" lang="en-US" sz="2000"/>
              <a:t>impegno</a:t>
            </a:r>
            <a:r>
              <a:rPr lang="en-US" sz="2000"/>
              <a:t>, non dalla </a:t>
            </a:r>
            <a:r>
              <a:rPr b="1" lang="en-US" sz="2000"/>
              <a:t>perfezione</a:t>
            </a:r>
            <a:r>
              <a:rPr lang="en-US" sz="2000"/>
              <a:t>.</a:t>
            </a:r>
            <a:endParaRPr/>
          </a:p>
          <a:p>
            <a:pPr indent="-228600" lvl="0" marL="457200" marR="0" rtl="0" algn="l">
              <a:lnSpc>
                <a:spcPct val="90000"/>
              </a:lnSpc>
              <a:spcBef>
                <a:spcPts val="1000"/>
              </a:spcBef>
              <a:spcAft>
                <a:spcPts val="0"/>
              </a:spcAft>
              <a:buClr>
                <a:schemeClr val="dk1"/>
              </a:buClr>
              <a:buSzPts val="1800"/>
              <a:buFont typeface="Arial"/>
              <a:buNone/>
            </a:pPr>
            <a:r>
              <a:rPr b="1" lang="en-US" sz="2000"/>
              <a:t>Metodo:</a:t>
            </a:r>
            <a:r>
              <a:rPr lang="en-US" sz="2000"/>
              <a:t> Discussione riflessiva</a:t>
            </a:r>
            <a:br>
              <a:rPr lang="en-US" sz="2000"/>
            </a:br>
            <a:r>
              <a:rPr b="1" lang="en-US" sz="2000"/>
              <a:t>Dimensione del gruppo:</a:t>
            </a:r>
            <a:r>
              <a:rPr lang="en-US" sz="2000"/>
              <a:t> Intera classe → Coppie</a:t>
            </a:r>
            <a:br>
              <a:rPr lang="en-US" sz="2000"/>
            </a:br>
            <a:r>
              <a:rPr b="1" lang="en-US" sz="2000"/>
              <a:t>Risorse:</a:t>
            </a:r>
            <a:r>
              <a:rPr lang="en-US" sz="2000"/>
              <a:t> Lavagna, video opzionale</a:t>
            </a:r>
            <a:endParaRPr/>
          </a:p>
          <a:p>
            <a:pPr indent="0" lvl="0" marL="0" rtl="0" algn="l">
              <a:lnSpc>
                <a:spcPct val="115000"/>
              </a:lnSpc>
              <a:spcBef>
                <a:spcPts val="1200"/>
              </a:spcBef>
              <a:spcAft>
                <a:spcPts val="0"/>
              </a:spcAft>
              <a:buSzPts val="1800"/>
              <a:buNone/>
            </a:pPr>
            <a:r>
              <a:t/>
            </a:r>
            <a:endParaRPr b="1" sz="1300">
              <a:solidFill>
                <a:srgbClr val="000000"/>
              </a:solidFill>
              <a:latin typeface="Arial"/>
              <a:ea typeface="Arial"/>
              <a:cs typeface="Arial"/>
              <a:sym typeface="Arial"/>
            </a:endParaRPr>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39be3b64e02_0_1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Attività 2: Team Tower Challenge</a:t>
            </a:r>
            <a:endParaRPr/>
          </a:p>
        </p:txBody>
      </p:sp>
      <p:pic>
        <p:nvPicPr>
          <p:cNvPr id="251" name="Google Shape;251;g39be3b64e02_0_17" title="Team Tower Challenge.jpg"/>
          <p:cNvPicPr preferRelativeResize="0"/>
          <p:nvPr/>
        </p:nvPicPr>
        <p:blipFill rotWithShape="1">
          <a:blip r:embed="rId3">
            <a:alphaModFix/>
          </a:blip>
          <a:srcRect b="0" l="0" r="0" t="0"/>
          <a:stretch/>
        </p:blipFill>
        <p:spPr>
          <a:xfrm>
            <a:off x="6837100" y="3910276"/>
            <a:ext cx="5006000" cy="2803351"/>
          </a:xfrm>
          <a:prstGeom prst="rect">
            <a:avLst/>
          </a:prstGeom>
          <a:noFill/>
          <a:ln>
            <a:noFill/>
          </a:ln>
        </p:spPr>
      </p:pic>
      <p:sp>
        <p:nvSpPr>
          <p:cNvPr id="252" name="Google Shape;252;g39be3b64e02_0_17"/>
          <p:cNvSpPr txBox="1"/>
          <p:nvPr>
            <p:ph idx="2" type="body"/>
          </p:nvPr>
        </p:nvSpPr>
        <p:spPr>
          <a:xfrm>
            <a:off x="123825" y="1247031"/>
            <a:ext cx="9803946" cy="5078313"/>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1" i="0" lang="en-US" sz="1800" u="none" cap="none" strike="noStrike">
                <a:solidFill>
                  <a:schemeClr val="dk1"/>
                </a:solidFill>
                <a:latin typeface="Calibri"/>
                <a:ea typeface="Calibri"/>
                <a:cs typeface="Calibri"/>
                <a:sym typeface="Calibri"/>
              </a:rPr>
              <a:t>Scopo:</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Aiutare gli studenti a sperimentare il lavoro di squadra, la pianificazione e la perseveranza — il successo attraverso la cooperazione.</a:t>
            </a:r>
            <a:endParaRPr/>
          </a:p>
          <a:p>
            <a:pPr indent="0" lvl="0" marL="0" marR="0" rtl="0" algn="l">
              <a:lnSpc>
                <a:spcPct val="100000"/>
              </a:lnSpc>
              <a:spcBef>
                <a:spcPts val="0"/>
              </a:spcBef>
              <a:spcAft>
                <a:spcPts val="0"/>
              </a:spcAft>
              <a:buClr>
                <a:schemeClr val="dk1"/>
              </a:buClr>
              <a:buSzPts val="1800"/>
              <a:buFont typeface="Calibri"/>
              <a:buNone/>
            </a:pPr>
            <a:r>
              <a:rPr b="1" i="0" lang="en-US" sz="1800" u="none" cap="none" strike="noStrike">
                <a:solidFill>
                  <a:schemeClr val="dk1"/>
                </a:solidFill>
                <a:latin typeface="Calibri"/>
                <a:ea typeface="Calibri"/>
                <a:cs typeface="Calibri"/>
                <a:sym typeface="Calibri"/>
              </a:rPr>
              <a:t>Fasi:</a:t>
            </a:r>
            <a:endParaRPr b="0" i="0" sz="1800" u="none" cap="none" strike="noStrike">
              <a:solidFill>
                <a:schemeClr val="dk1"/>
              </a:solidFill>
              <a:latin typeface="Calibri"/>
              <a:ea typeface="Calibri"/>
              <a:cs typeface="Calibri"/>
              <a:sym typeface="Calibri"/>
            </a:endParaRPr>
          </a:p>
          <a:p>
            <a:pPr indent="-114300" lvl="0" marL="0" marR="0" rtl="0" algn="l">
              <a:lnSpc>
                <a:spcPct val="100000"/>
              </a:lnSpc>
              <a:spcBef>
                <a:spcPts val="0"/>
              </a:spcBef>
              <a:spcAft>
                <a:spcPts val="0"/>
              </a:spcAft>
              <a:buClr>
                <a:schemeClr val="dk1"/>
              </a:buClr>
              <a:buSzPts val="1800"/>
              <a:buFont typeface="Calibri"/>
              <a:buAutoNum type="arabicPeriod"/>
            </a:pPr>
            <a:r>
              <a:rPr b="0" i="0" lang="en-US" sz="1800" u="none" cap="none" strike="noStrike">
                <a:solidFill>
                  <a:schemeClr val="dk1"/>
                </a:solidFill>
                <a:latin typeface="Calibri"/>
                <a:ea typeface="Calibri"/>
                <a:cs typeface="Calibri"/>
                <a:sym typeface="Calibri"/>
              </a:rPr>
              <a:t>Dividi gli studenti in gruppi da 4–5. Dai a ciascun gruppo 10–15 bicchieri di carta o blocchi.</a:t>
            </a:r>
            <a:endParaRPr/>
          </a:p>
          <a:p>
            <a:pPr indent="-114300" lvl="0" marL="0" marR="0" rtl="0" algn="l">
              <a:lnSpc>
                <a:spcPct val="100000"/>
              </a:lnSpc>
              <a:spcBef>
                <a:spcPts val="0"/>
              </a:spcBef>
              <a:spcAft>
                <a:spcPts val="0"/>
              </a:spcAft>
              <a:buClr>
                <a:schemeClr val="dk1"/>
              </a:buClr>
              <a:buSzPts val="1800"/>
              <a:buFont typeface="Calibri"/>
              <a:buAutoNum type="arabicPeriod"/>
            </a:pPr>
            <a:r>
              <a:rPr b="0" i="0" lang="en-US" sz="1800" u="none" cap="none" strike="noStrike">
                <a:solidFill>
                  <a:schemeClr val="dk1"/>
                </a:solidFill>
                <a:latin typeface="Calibri"/>
                <a:ea typeface="Calibri"/>
                <a:cs typeface="Calibri"/>
                <a:sym typeface="Calibri"/>
              </a:rPr>
              <a:t>Spiega la sfida: </a:t>
            </a:r>
            <a:r>
              <a:rPr b="0" i="1" lang="en-US" sz="1800" u="none" cap="none" strike="noStrike">
                <a:solidFill>
                  <a:schemeClr val="dk1"/>
                </a:solidFill>
                <a:latin typeface="Calibri"/>
                <a:ea typeface="Calibri"/>
                <a:cs typeface="Calibri"/>
                <a:sym typeface="Calibri"/>
              </a:rPr>
              <a:t>“Costruite la torre autoportante più alta in 10 minuti usando solo questi materiali.”</a:t>
            </a:r>
            <a:endParaRPr b="0" i="0" sz="1800" u="none" cap="none" strike="noStrike">
              <a:solidFill>
                <a:schemeClr val="dk1"/>
              </a:solidFill>
              <a:latin typeface="Calibri"/>
              <a:ea typeface="Calibri"/>
              <a:cs typeface="Calibri"/>
              <a:sym typeface="Calibri"/>
            </a:endParaRPr>
          </a:p>
          <a:p>
            <a:pPr indent="-114300" lvl="0" marL="0" marR="0" rtl="0" algn="l">
              <a:lnSpc>
                <a:spcPct val="100000"/>
              </a:lnSpc>
              <a:spcBef>
                <a:spcPts val="0"/>
              </a:spcBef>
              <a:spcAft>
                <a:spcPts val="0"/>
              </a:spcAft>
              <a:buClr>
                <a:schemeClr val="dk1"/>
              </a:buClr>
              <a:buSzPts val="1800"/>
              <a:buFont typeface="Calibri"/>
              <a:buAutoNum type="arabicPeriod"/>
            </a:pPr>
            <a:r>
              <a:rPr b="0" i="0" lang="en-US" sz="1800" u="none" cap="none" strike="noStrike">
                <a:solidFill>
                  <a:schemeClr val="dk1"/>
                </a:solidFill>
                <a:latin typeface="Calibri"/>
                <a:ea typeface="Calibri"/>
                <a:cs typeface="Calibri"/>
                <a:sym typeface="Calibri"/>
              </a:rPr>
              <a:t>Ogni gruppo stabilisce un </a:t>
            </a:r>
            <a:r>
              <a:rPr b="1" i="0" lang="en-US" sz="1800" u="none" cap="none" strike="noStrike">
                <a:solidFill>
                  <a:schemeClr val="dk1"/>
                </a:solidFill>
                <a:latin typeface="Calibri"/>
                <a:ea typeface="Calibri"/>
                <a:cs typeface="Calibri"/>
                <a:sym typeface="Calibri"/>
              </a:rPr>
              <a:t>obiettivo SMART di squadra</a:t>
            </a:r>
            <a:r>
              <a:rPr b="0" i="0" lang="en-US" sz="1800" u="none" cap="none" strike="noStrike">
                <a:solidFill>
                  <a:schemeClr val="dk1"/>
                </a:solidFill>
                <a:latin typeface="Calibri"/>
                <a:ea typeface="Calibri"/>
                <a:cs typeface="Calibri"/>
                <a:sym typeface="Calibri"/>
              </a:rPr>
              <a:t> (ad es., “Costruiremo una torre di 40 cm in 10 minuti alternandoci.”).</a:t>
            </a:r>
            <a:endParaRPr/>
          </a:p>
          <a:p>
            <a:pPr indent="-114300" lvl="0" marL="0" marR="0" rtl="0" algn="l">
              <a:lnSpc>
                <a:spcPct val="100000"/>
              </a:lnSpc>
              <a:spcBef>
                <a:spcPts val="0"/>
              </a:spcBef>
              <a:spcAft>
                <a:spcPts val="0"/>
              </a:spcAft>
              <a:buClr>
                <a:schemeClr val="dk1"/>
              </a:buClr>
              <a:buSzPts val="1800"/>
              <a:buFont typeface="Calibri"/>
              <a:buAutoNum type="arabicPeriod"/>
            </a:pPr>
            <a:r>
              <a:rPr b="0" i="0" lang="en-US" sz="1800" u="none" cap="none" strike="noStrike">
                <a:solidFill>
                  <a:schemeClr val="dk1"/>
                </a:solidFill>
                <a:latin typeface="Calibri"/>
                <a:ea typeface="Calibri"/>
                <a:cs typeface="Calibri"/>
                <a:sym typeface="Calibri"/>
              </a:rPr>
              <a:t>Avvia il timer e osserva il lavoro di squadra e la comunicazione.</a:t>
            </a:r>
            <a:endParaRPr/>
          </a:p>
          <a:p>
            <a:pPr indent="-114300" lvl="0" marL="0" marR="0" rtl="0" algn="l">
              <a:lnSpc>
                <a:spcPct val="100000"/>
              </a:lnSpc>
              <a:spcBef>
                <a:spcPts val="0"/>
              </a:spcBef>
              <a:spcAft>
                <a:spcPts val="0"/>
              </a:spcAft>
              <a:buClr>
                <a:schemeClr val="dk1"/>
              </a:buClr>
              <a:buSzPts val="1800"/>
              <a:buFont typeface="Calibri"/>
              <a:buAutoNum type="arabicPeriod"/>
            </a:pPr>
            <a:r>
              <a:rPr b="0" i="0" lang="en-US" sz="1800" u="none" cap="none" strike="noStrike">
                <a:solidFill>
                  <a:schemeClr val="dk1"/>
                </a:solidFill>
                <a:latin typeface="Calibri"/>
                <a:ea typeface="Calibri"/>
                <a:cs typeface="Calibri"/>
                <a:sym typeface="Calibri"/>
              </a:rPr>
              <a:t>Allo scadere del tempo, misura le torri e rifletti:</a:t>
            </a:r>
            <a:endParaRPr/>
          </a:p>
          <a:p>
            <a:pPr indent="-114300" lvl="1" marL="457200" marR="0" rtl="0" algn="l">
              <a:lnSpc>
                <a:spcPct val="100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Cosa vi ha aiutato a riuscire?</a:t>
            </a:r>
            <a:endParaRPr/>
          </a:p>
          <a:p>
            <a:pPr indent="-114300" lvl="1" marL="457200" marR="0" rtl="0" algn="l">
              <a:lnSpc>
                <a:spcPct val="100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Cosa cambiereste la prossima volta?</a:t>
            </a:r>
            <a:endParaRPr/>
          </a:p>
          <a:p>
            <a:pPr indent="-114300" lvl="1" marL="457200" marR="0" rtl="0" algn="l">
              <a:lnSpc>
                <a:spcPct val="100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Com’è stato lavorare insieme?</a:t>
            </a:r>
            <a:endParaRPr/>
          </a:p>
          <a:p>
            <a:pPr indent="-114300" lvl="0" marL="0" marR="0" rtl="0" algn="l">
              <a:lnSpc>
                <a:spcPct val="100000"/>
              </a:lnSpc>
              <a:spcBef>
                <a:spcPts val="0"/>
              </a:spcBef>
              <a:spcAft>
                <a:spcPts val="0"/>
              </a:spcAft>
              <a:buClr>
                <a:schemeClr val="dk1"/>
              </a:buClr>
              <a:buSzPts val="1800"/>
              <a:buFont typeface="Calibri"/>
              <a:buAutoNum type="arabicPeriod"/>
            </a:pPr>
            <a:r>
              <a:rPr b="0" i="0" lang="en-US" sz="1800" u="none" cap="none" strike="noStrike">
                <a:solidFill>
                  <a:schemeClr val="dk1"/>
                </a:solidFill>
                <a:latin typeface="Calibri"/>
                <a:ea typeface="Calibri"/>
                <a:cs typeface="Calibri"/>
                <a:sym typeface="Calibri"/>
              </a:rPr>
              <a:t>Congratulati con tutti i gruppi per lo sforzo e la collaborazione!</a:t>
            </a:r>
            <a:endParaRPr/>
          </a:p>
          <a:p>
            <a:pPr indent="0" lvl="0" marL="0" marR="0" rtl="0" algn="l">
              <a:lnSpc>
                <a:spcPct val="100000"/>
              </a:lnSpc>
              <a:spcBef>
                <a:spcPts val="0"/>
              </a:spcBef>
              <a:spcAft>
                <a:spcPts val="0"/>
              </a:spcAft>
              <a:buClr>
                <a:schemeClr val="dk1"/>
              </a:buClr>
              <a:buSzPts val="1800"/>
              <a:buFont typeface="Calibri"/>
              <a:buNone/>
            </a:pPr>
            <a:r>
              <a:rPr b="1" i="0" lang="en-US" sz="1800" u="none" cap="none" strike="noStrike">
                <a:solidFill>
                  <a:schemeClr val="dk1"/>
                </a:solidFill>
                <a:latin typeface="Calibri"/>
                <a:ea typeface="Calibri"/>
                <a:cs typeface="Calibri"/>
                <a:sym typeface="Calibri"/>
              </a:rPr>
              <a:t>Metodo:</a:t>
            </a:r>
            <a:r>
              <a:rPr b="0" i="0" lang="en-US" sz="1800" u="none" cap="none" strike="noStrike">
                <a:solidFill>
                  <a:schemeClr val="dk1"/>
                </a:solidFill>
                <a:latin typeface="Calibri"/>
                <a:ea typeface="Calibri"/>
                <a:cs typeface="Calibri"/>
                <a:sym typeface="Calibri"/>
              </a:rPr>
              <a:t> Apprendimento cooperativo &amp; gioco esperienziale</a:t>
            </a:r>
            <a:br>
              <a:rPr b="0" i="0" lang="en-US" sz="1800" u="none" cap="none" strike="noStrike">
                <a:solidFill>
                  <a:schemeClr val="dk1"/>
                </a:solidFill>
                <a:latin typeface="Calibri"/>
                <a:ea typeface="Calibri"/>
                <a:cs typeface="Calibri"/>
                <a:sym typeface="Calibri"/>
              </a:rPr>
            </a:br>
            <a:r>
              <a:rPr b="1" i="0" lang="en-US" sz="1800" u="none" cap="none" strike="noStrike">
                <a:solidFill>
                  <a:schemeClr val="dk1"/>
                </a:solidFill>
                <a:latin typeface="Calibri"/>
                <a:ea typeface="Calibri"/>
                <a:cs typeface="Calibri"/>
                <a:sym typeface="Calibri"/>
              </a:rPr>
              <a:t>Dimensione del gruppo:</a:t>
            </a:r>
            <a:r>
              <a:rPr b="0" i="0" lang="en-US" sz="1800" u="none" cap="none" strike="noStrike">
                <a:solidFill>
                  <a:schemeClr val="dk1"/>
                </a:solidFill>
                <a:latin typeface="Calibri"/>
                <a:ea typeface="Calibri"/>
                <a:cs typeface="Calibri"/>
                <a:sym typeface="Calibri"/>
              </a:rPr>
              <a:t> Piccoli gruppi da 4–5</a:t>
            </a:r>
            <a:br>
              <a:rPr b="0" i="0" lang="en-US" sz="1800" u="none" cap="none" strike="noStrike">
                <a:solidFill>
                  <a:schemeClr val="dk1"/>
                </a:solidFill>
                <a:latin typeface="Calibri"/>
                <a:ea typeface="Calibri"/>
                <a:cs typeface="Calibri"/>
                <a:sym typeface="Calibri"/>
              </a:rPr>
            </a:br>
            <a:r>
              <a:rPr b="1" i="0" lang="en-US" sz="1800" u="none" cap="none" strike="noStrike">
                <a:solidFill>
                  <a:schemeClr val="dk1"/>
                </a:solidFill>
                <a:latin typeface="Calibri"/>
                <a:ea typeface="Calibri"/>
                <a:cs typeface="Calibri"/>
                <a:sym typeface="Calibri"/>
              </a:rPr>
              <a:t>Risorse:</a:t>
            </a:r>
            <a:r>
              <a:rPr b="0" i="0" lang="en-US" sz="1800" u="none" cap="none" strike="noStrike">
                <a:solidFill>
                  <a:schemeClr val="dk1"/>
                </a:solidFill>
                <a:latin typeface="Calibri"/>
                <a:ea typeface="Calibri"/>
                <a:cs typeface="Calibri"/>
                <a:sym typeface="Calibri"/>
              </a:rPr>
              <a:t> Bicchieri di carta/blocchi, timer, domande per la riflessione</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39be3b64e02_0_25"/>
          <p:cNvSpPr txBox="1"/>
          <p:nvPr>
            <p:ph type="title"/>
          </p:nvPr>
        </p:nvSpPr>
        <p:spPr>
          <a:xfrm>
            <a:off x="97969" y="81642"/>
            <a:ext cx="12207871"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sz="3200"/>
              <a:t>Il mio obiettivo SMART e il monitoraggio dei progressi(25 min)</a:t>
            </a:r>
            <a:endParaRPr sz="3200"/>
          </a:p>
        </p:txBody>
      </p:sp>
      <p:sp>
        <p:nvSpPr>
          <p:cNvPr id="258" name="Google Shape;258;g39be3b64e02_0_25"/>
          <p:cNvSpPr txBox="1"/>
          <p:nvPr>
            <p:ph idx="2" type="body"/>
          </p:nvPr>
        </p:nvSpPr>
        <p:spPr>
          <a:xfrm>
            <a:off x="97971" y="1174818"/>
            <a:ext cx="11944500"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a:t>Scopo:</a:t>
            </a:r>
            <a:br>
              <a:rPr lang="en-US"/>
            </a:br>
            <a:r>
              <a:rPr lang="en-US"/>
              <a:t>Guidare gli studenti a definire obiettivi personali usando il modello SMART e a riflettere sui loro progressi.</a:t>
            </a:r>
            <a:endParaRPr/>
          </a:p>
          <a:p>
            <a:pPr indent="-228600" lvl="0" marL="457200" marR="0" rtl="0" algn="l">
              <a:lnSpc>
                <a:spcPct val="90000"/>
              </a:lnSpc>
              <a:spcBef>
                <a:spcPts val="1000"/>
              </a:spcBef>
              <a:spcAft>
                <a:spcPts val="0"/>
              </a:spcAft>
              <a:buClr>
                <a:schemeClr val="dk1"/>
              </a:buClr>
              <a:buSzPts val="1800"/>
              <a:buFont typeface="Arial"/>
              <a:buNone/>
            </a:pPr>
            <a:r>
              <a:rPr b="1" lang="en-US"/>
              <a:t>Fasi:</a:t>
            </a:r>
            <a:endParaRPr/>
          </a:p>
          <a:p>
            <a:pPr indent="-228600" lvl="0" marL="457200" marR="0" rtl="0" algn="l">
              <a:lnSpc>
                <a:spcPct val="90000"/>
              </a:lnSpc>
              <a:spcBef>
                <a:spcPts val="1000"/>
              </a:spcBef>
              <a:spcAft>
                <a:spcPts val="0"/>
              </a:spcAft>
              <a:buClr>
                <a:schemeClr val="dk1"/>
              </a:buClr>
              <a:buSzPts val="1800"/>
              <a:buFont typeface="Arial"/>
              <a:buNone/>
            </a:pPr>
            <a:r>
              <a:rPr lang="en-US"/>
              <a:t>Introduci il modello degli Obiettivi SMART:</a:t>
            </a:r>
            <a:endParaRPr/>
          </a:p>
          <a:p>
            <a:pPr indent="-368300" lvl="1" marL="914400" rtl="0" algn="l">
              <a:lnSpc>
                <a:spcPct val="90000"/>
              </a:lnSpc>
              <a:spcBef>
                <a:spcPts val="500"/>
              </a:spcBef>
              <a:spcAft>
                <a:spcPts val="0"/>
              </a:spcAft>
              <a:buSzPts val="2200"/>
              <a:buChar char="•"/>
            </a:pPr>
            <a:r>
              <a:rPr i="1" lang="en-US"/>
              <a:t>Specifico, Misurabile, Raggiungibile, Rilevante, Temporizzato.</a:t>
            </a:r>
            <a:endParaRPr/>
          </a:p>
          <a:p>
            <a:pPr indent="-228600" lvl="0" marL="457200" marR="0" rtl="0" algn="l">
              <a:lnSpc>
                <a:spcPct val="90000"/>
              </a:lnSpc>
              <a:spcBef>
                <a:spcPts val="1000"/>
              </a:spcBef>
              <a:spcAft>
                <a:spcPts val="0"/>
              </a:spcAft>
              <a:buClr>
                <a:schemeClr val="dk1"/>
              </a:buClr>
              <a:buSzPts val="1800"/>
              <a:buFont typeface="Arial"/>
              <a:buNone/>
            </a:pPr>
            <a:r>
              <a:rPr lang="en-US"/>
              <a:t>Fornisci un esempio: “Leggerò un nuovo libro entro la fine del mese.”</a:t>
            </a:r>
            <a:endParaRPr/>
          </a:p>
          <a:p>
            <a:pPr indent="-228600" lvl="0" marL="457200" marR="0" rtl="0" algn="l">
              <a:lnSpc>
                <a:spcPct val="90000"/>
              </a:lnSpc>
              <a:spcBef>
                <a:spcPts val="1000"/>
              </a:spcBef>
              <a:spcAft>
                <a:spcPts val="0"/>
              </a:spcAft>
              <a:buClr>
                <a:schemeClr val="dk1"/>
              </a:buClr>
              <a:buSzPts val="1800"/>
              <a:buFont typeface="Arial"/>
              <a:buNone/>
            </a:pPr>
            <a:r>
              <a:rPr lang="en-US"/>
              <a:t>Gli studenti compilano la loro </a:t>
            </a:r>
            <a:r>
              <a:rPr b="1" lang="en-US"/>
              <a:t>Scheda Obiettivi SMART</a:t>
            </a:r>
            <a:r>
              <a:rPr lang="en-US"/>
              <a:t> con un obiettivo personale.</a:t>
            </a:r>
            <a:endParaRPr/>
          </a:p>
          <a:p>
            <a:pPr indent="-228600" lvl="0" marL="457200" marR="0" rtl="0" algn="l">
              <a:lnSpc>
                <a:spcPct val="90000"/>
              </a:lnSpc>
              <a:spcBef>
                <a:spcPts val="1000"/>
              </a:spcBef>
              <a:spcAft>
                <a:spcPts val="0"/>
              </a:spcAft>
              <a:buClr>
                <a:schemeClr val="dk1"/>
              </a:buClr>
              <a:buSzPts val="1800"/>
              <a:buFont typeface="Arial"/>
              <a:buNone/>
            </a:pPr>
            <a:r>
              <a:rPr lang="en-US"/>
              <a:t>Usando la </a:t>
            </a:r>
            <a:r>
              <a:rPr b="1" lang="en-US"/>
              <a:t>Scheda Monitoraggio dei Progressi</a:t>
            </a:r>
            <a:r>
              <a:rPr lang="en-US"/>
              <a:t>, elencano due piccole azioni per raggiungerlo.</a:t>
            </a:r>
            <a:endParaRPr/>
          </a:p>
          <a:p>
            <a:pPr indent="-228600" lvl="0" marL="457200" marR="0" rtl="0" algn="l">
              <a:lnSpc>
                <a:spcPct val="90000"/>
              </a:lnSpc>
              <a:spcBef>
                <a:spcPts val="1000"/>
              </a:spcBef>
              <a:spcAft>
                <a:spcPts val="0"/>
              </a:spcAft>
              <a:buClr>
                <a:schemeClr val="dk1"/>
              </a:buClr>
              <a:buSzPts val="1800"/>
              <a:buFont typeface="Arial"/>
              <a:buNone/>
            </a:pPr>
            <a:r>
              <a:rPr lang="en-US"/>
              <a:t>A coppie, gli studenti condividono gli obiettivi e danno feedback positivo.</a:t>
            </a:r>
            <a:endParaRPr/>
          </a:p>
          <a:p>
            <a:pPr indent="-228600" lvl="0" marL="457200" marR="0" rtl="0" algn="l">
              <a:lnSpc>
                <a:spcPct val="90000"/>
              </a:lnSpc>
              <a:spcBef>
                <a:spcPts val="1000"/>
              </a:spcBef>
              <a:spcAft>
                <a:spcPts val="0"/>
              </a:spcAft>
              <a:buClr>
                <a:schemeClr val="dk1"/>
              </a:buClr>
              <a:buSzPts val="1800"/>
              <a:buFont typeface="Arial"/>
              <a:buNone/>
            </a:pPr>
            <a:r>
              <a:rPr lang="en-US"/>
              <a:t>Riflettete come gruppo:</a:t>
            </a:r>
            <a:endParaRPr/>
          </a:p>
          <a:p>
            <a:pPr indent="-368300" lvl="1" marL="914400" rtl="0" algn="l">
              <a:lnSpc>
                <a:spcPct val="90000"/>
              </a:lnSpc>
              <a:spcBef>
                <a:spcPts val="500"/>
              </a:spcBef>
              <a:spcAft>
                <a:spcPts val="0"/>
              </a:spcAft>
              <a:buSzPts val="2200"/>
              <a:buChar char="•"/>
            </a:pPr>
            <a:r>
              <a:rPr lang="en-US"/>
              <a:t>“Quale sarà il primo passo che farò?”</a:t>
            </a:r>
            <a:endParaRPr/>
          </a:p>
          <a:p>
            <a:pPr indent="-368300" lvl="1" marL="914400" rtl="0" algn="l">
              <a:lnSpc>
                <a:spcPct val="90000"/>
              </a:lnSpc>
              <a:spcBef>
                <a:spcPts val="500"/>
              </a:spcBef>
              <a:spcAft>
                <a:spcPts val="0"/>
              </a:spcAft>
              <a:buSzPts val="2200"/>
              <a:buChar char="•"/>
            </a:pPr>
            <a:r>
              <a:rPr lang="en-US"/>
              <a:t>“Come celebrerò le piccole vittorie?”</a:t>
            </a:r>
            <a:endParaRPr/>
          </a:p>
          <a:p>
            <a:pPr indent="-228600" lvl="0" marL="457200" marR="0" rtl="0" algn="l">
              <a:lnSpc>
                <a:spcPct val="90000"/>
              </a:lnSpc>
              <a:spcBef>
                <a:spcPts val="1000"/>
              </a:spcBef>
              <a:spcAft>
                <a:spcPts val="0"/>
              </a:spcAft>
              <a:buClr>
                <a:schemeClr val="dk1"/>
              </a:buClr>
              <a:buSzPts val="1800"/>
              <a:buFont typeface="Arial"/>
              <a:buNone/>
            </a:pPr>
            <a:r>
              <a:rPr b="1" lang="en-US"/>
              <a:t>Metodo:</a:t>
            </a:r>
            <a:r>
              <a:rPr lang="en-US"/>
              <a:t> Riflessione guidata e feedback tra pari</a:t>
            </a:r>
            <a:br>
              <a:rPr lang="en-US"/>
            </a:br>
            <a:r>
              <a:rPr b="1" lang="en-US"/>
              <a:t>Dimensione del gruppo:</a:t>
            </a:r>
            <a:r>
              <a:rPr lang="en-US"/>
              <a:t> Individuale → Coppie → Classe intera</a:t>
            </a:r>
            <a:br>
              <a:rPr lang="en-US"/>
            </a:br>
            <a:r>
              <a:rPr b="1" lang="en-US"/>
              <a:t>Risorse:</a:t>
            </a:r>
            <a:r>
              <a:rPr lang="en-US"/>
              <a:t> Scheda Obiettivi SMART, Scheda Monitoraggio dei Progressi, penne</a:t>
            </a:r>
            <a:endParaRPr/>
          </a:p>
          <a:p>
            <a:pPr indent="0" lvl="0" marL="0" rtl="0" algn="l">
              <a:lnSpc>
                <a:spcPct val="115000"/>
              </a:lnSpc>
              <a:spcBef>
                <a:spcPts val="1200"/>
              </a:spcBef>
              <a:spcAft>
                <a:spcPts val="0"/>
              </a:spcAft>
              <a:buSzPts val="1800"/>
              <a:buNone/>
            </a:pPr>
            <a:r>
              <a:t/>
            </a:r>
            <a:endParaRPr b="1" sz="1100">
              <a:solidFill>
                <a:srgbClr val="000000"/>
              </a:solidFill>
              <a:latin typeface="Arial"/>
              <a:ea typeface="Arial"/>
              <a:cs typeface="Arial"/>
              <a:sym typeface="Arial"/>
            </a:endParaRPr>
          </a:p>
          <a:p>
            <a:pPr indent="0" lvl="0" marL="0" rtl="0" algn="l">
              <a:lnSpc>
                <a:spcPct val="115000"/>
              </a:lnSpc>
              <a:spcBef>
                <a:spcPts val="1200"/>
              </a:spcBef>
              <a:spcAft>
                <a:spcPts val="0"/>
              </a:spcAft>
              <a:buSzPts val="1800"/>
              <a:buNone/>
            </a:pPr>
            <a:r>
              <a:t/>
            </a:r>
            <a:endParaRPr b="1" sz="1300">
              <a:solidFill>
                <a:srgbClr val="000000"/>
              </a:solidFill>
              <a:latin typeface="Arial"/>
              <a:ea typeface="Arial"/>
              <a:cs typeface="Arial"/>
              <a:sym typeface="Arial"/>
            </a:endParaRPr>
          </a:p>
          <a:p>
            <a:pPr indent="0" lvl="0" marL="0" rtl="0" algn="l">
              <a:lnSpc>
                <a:spcPct val="115000"/>
              </a:lnSpc>
              <a:spcBef>
                <a:spcPts val="1200"/>
              </a:spcBef>
              <a:spcAft>
                <a:spcPts val="1200"/>
              </a:spcAft>
              <a:buSzPts val="1800"/>
              <a:buNone/>
            </a:pPr>
            <a:r>
              <a:t/>
            </a:r>
            <a:endParaRPr/>
          </a:p>
        </p:txBody>
      </p:sp>
      <p:pic>
        <p:nvPicPr>
          <p:cNvPr id="259" name="Google Shape;259;g39be3b64e02_0_25" title="crea la parola smart scrita in modo carino.jpg"/>
          <p:cNvPicPr preferRelativeResize="0"/>
          <p:nvPr/>
        </p:nvPicPr>
        <p:blipFill rotWithShape="1">
          <a:blip r:embed="rId3">
            <a:alphaModFix/>
          </a:blip>
          <a:srcRect b="-8130" l="6668" r="-6668" t="8130"/>
          <a:stretch/>
        </p:blipFill>
        <p:spPr>
          <a:xfrm>
            <a:off x="8225975" y="4637025"/>
            <a:ext cx="3966024" cy="22209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39be3b64e02_0_3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Riflessione e Valutazione + Consigli per insegnanti</a:t>
            </a:r>
            <a:endParaRPr/>
          </a:p>
        </p:txBody>
      </p:sp>
      <p:sp>
        <p:nvSpPr>
          <p:cNvPr id="265" name="Google Shape;265;g39be3b64e02_0_38"/>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400"/>
              </a:spcBef>
              <a:spcAft>
                <a:spcPts val="0"/>
              </a:spcAft>
              <a:buSzPts val="1800"/>
              <a:buNone/>
            </a:pPr>
            <a:br>
              <a:rPr lang="en-US" sz="1100">
                <a:solidFill>
                  <a:srgbClr val="000000"/>
                </a:solidFill>
                <a:latin typeface="Arial"/>
                <a:ea typeface="Arial"/>
                <a:cs typeface="Arial"/>
                <a:sym typeface="Arial"/>
              </a:rPr>
            </a:b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SzPts val="1800"/>
              <a:buNone/>
            </a:pPr>
            <a:r>
              <a:t/>
            </a:r>
            <a:endParaRPr b="1" sz="1100">
              <a:solidFill>
                <a:srgbClr val="000000"/>
              </a:solidFill>
              <a:latin typeface="Arial"/>
              <a:ea typeface="Arial"/>
              <a:cs typeface="Arial"/>
              <a:sym typeface="Arial"/>
            </a:endParaRPr>
          </a:p>
          <a:p>
            <a:pPr indent="0" lvl="0" marL="0" rtl="0" algn="l">
              <a:lnSpc>
                <a:spcPct val="115000"/>
              </a:lnSpc>
              <a:spcBef>
                <a:spcPts val="1200"/>
              </a:spcBef>
              <a:spcAft>
                <a:spcPts val="0"/>
              </a:spcAft>
              <a:buSzPts val="1800"/>
              <a:buNone/>
            </a:pPr>
            <a:r>
              <a:t/>
            </a:r>
            <a:endParaRPr b="1" sz="1100">
              <a:solidFill>
                <a:srgbClr val="000000"/>
              </a:solidFill>
              <a:latin typeface="Arial"/>
              <a:ea typeface="Arial"/>
              <a:cs typeface="Arial"/>
              <a:sym typeface="Arial"/>
            </a:endParaRPr>
          </a:p>
          <a:p>
            <a:pPr indent="0" lvl="0" marL="0" rtl="0" algn="l">
              <a:lnSpc>
                <a:spcPct val="115000"/>
              </a:lnSpc>
              <a:spcBef>
                <a:spcPts val="1200"/>
              </a:spcBef>
              <a:spcAft>
                <a:spcPts val="0"/>
              </a:spcAft>
              <a:buSzPts val="1800"/>
              <a:buNone/>
            </a:pPr>
            <a:r>
              <a:t/>
            </a:r>
            <a:endParaRPr b="1" sz="1300">
              <a:solidFill>
                <a:srgbClr val="000000"/>
              </a:solidFill>
              <a:latin typeface="Arial"/>
              <a:ea typeface="Arial"/>
              <a:cs typeface="Arial"/>
              <a:sym typeface="Arial"/>
            </a:endParaRPr>
          </a:p>
          <a:p>
            <a:pPr indent="0" lvl="0" marL="0" rtl="0" algn="l">
              <a:lnSpc>
                <a:spcPct val="115000"/>
              </a:lnSpc>
              <a:spcBef>
                <a:spcPts val="1200"/>
              </a:spcBef>
              <a:spcAft>
                <a:spcPts val="1200"/>
              </a:spcAft>
              <a:buSzPts val="1800"/>
              <a:buNone/>
            </a:pPr>
            <a:r>
              <a:t/>
            </a:r>
            <a:endParaRPr/>
          </a:p>
        </p:txBody>
      </p:sp>
      <p:sp>
        <p:nvSpPr>
          <p:cNvPr id="266" name="Google Shape;266;g39be3b64e02_0_38"/>
          <p:cNvSpPr/>
          <p:nvPr/>
        </p:nvSpPr>
        <p:spPr>
          <a:xfrm>
            <a:off x="342900" y="1318499"/>
            <a:ext cx="9160330" cy="4678204"/>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cap="none" strike="noStrike">
                <a:solidFill>
                  <a:schemeClr val="dk1"/>
                </a:solidFill>
                <a:latin typeface="Calibri"/>
                <a:ea typeface="Calibri"/>
                <a:cs typeface="Calibri"/>
                <a:sym typeface="Calibri"/>
              </a:rPr>
              <a:t>Riflessione e Valutazione</a:t>
            </a:r>
            <a:endParaRPr b="0" i="0" sz="2000" u="none" cap="none" strike="noStrike">
              <a:solidFill>
                <a:schemeClr val="dk1"/>
              </a:solidFill>
              <a:latin typeface="Calibri"/>
              <a:ea typeface="Calibri"/>
              <a:cs typeface="Calibri"/>
              <a:sym typeface="Calibri"/>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Osserva il lavoro di squadra e la partecipazione durante l’attività.</a:t>
            </a:r>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Rivedi le schede degli Obiettivi SMART per verificarne chiarezza e rilevanza personale.</a:t>
            </a:r>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Usa una domanda di uscita: </a:t>
            </a:r>
            <a:r>
              <a:rPr b="0" i="1" lang="en-US" sz="2000" u="none" cap="none" strike="noStrike">
                <a:solidFill>
                  <a:schemeClr val="dk1"/>
                </a:solidFill>
                <a:latin typeface="Calibri"/>
                <a:ea typeface="Calibri"/>
                <a:cs typeface="Calibri"/>
                <a:sym typeface="Calibri"/>
              </a:rPr>
              <a:t>“Che cosa ho imparato sul raggiungere qualcosa insieme agli altri?”</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 </a:t>
            </a:r>
            <a:r>
              <a:rPr b="1" i="0" lang="en-US" sz="2000" u="none" cap="none" strike="noStrike">
                <a:solidFill>
                  <a:schemeClr val="dk1"/>
                </a:solidFill>
                <a:latin typeface="Calibri"/>
                <a:ea typeface="Calibri"/>
                <a:cs typeface="Calibri"/>
                <a:sym typeface="Calibri"/>
              </a:rPr>
              <a:t>Suggerimenti per insegnanti</a:t>
            </a:r>
            <a:endParaRPr b="0" i="0" sz="2000" u="none" cap="none" strike="noStrike">
              <a:solidFill>
                <a:schemeClr val="dk1"/>
              </a:solidFill>
              <a:latin typeface="Calibri"/>
              <a:ea typeface="Calibri"/>
              <a:cs typeface="Calibri"/>
              <a:sym typeface="Calibri"/>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Mantieni un’energia positiva in classe e concentrata sul progresso.</a:t>
            </a:r>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Elogia l’impegno e la collaborazione più della competizione.</a:t>
            </a:r>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Usa un linguaggio orientato alla crescita:</a:t>
            </a:r>
            <a:endParaRPr/>
          </a:p>
          <a:p>
            <a:pPr indent="-127000" lvl="1" marL="4572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“Hai continuato a provarci — questa è grande perseveranza.”</a:t>
            </a:r>
            <a:endParaRPr/>
          </a:p>
          <a:p>
            <a:pPr indent="-127000" lvl="1" marL="4572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“Mi è piaciuto come avete collaborato anche quando era difficile.”</a:t>
            </a:r>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Esporre in classe la frase </a:t>
            </a:r>
            <a:r>
              <a:rPr b="0" i="1" lang="en-US" sz="2000" u="none" cap="none" strike="noStrike">
                <a:solidFill>
                  <a:schemeClr val="dk1"/>
                </a:solidFill>
                <a:latin typeface="Calibri"/>
                <a:ea typeface="Calibri"/>
                <a:cs typeface="Calibri"/>
                <a:sym typeface="Calibri"/>
              </a:rPr>
              <a:t>“Il successo = Impegno + Lavoro di squadra”</a:t>
            </a:r>
            <a:r>
              <a:rPr b="0" i="0" lang="en-US" sz="2000" u="none" cap="none" strike="noStrike">
                <a:solidFill>
                  <a:schemeClr val="dk1"/>
                </a:solidFill>
                <a:latin typeface="Calibri"/>
                <a:ea typeface="Calibri"/>
                <a:cs typeface="Calibri"/>
                <a:sym typeface="Calibri"/>
              </a:rPr>
              <a:t> come motto.</a:t>
            </a:r>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Incoraggia aggiornamenti settimanali degli obiettivi usando il Progress Tracker.</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37dcd7c80e4_0_306"/>
          <p:cNvSpPr txBox="1"/>
          <p:nvPr/>
        </p:nvSpPr>
        <p:spPr>
          <a:xfrm>
            <a:off x="374726" y="2184268"/>
            <a:ext cx="6914700" cy="1334100"/>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107916"/>
              </a:lnSpc>
              <a:spcBef>
                <a:spcPts val="0"/>
              </a:spcBef>
              <a:spcAft>
                <a:spcPts val="0"/>
              </a:spcAft>
              <a:buClr>
                <a:srgbClr val="000000"/>
              </a:buClr>
              <a:buSzPts val="2400"/>
              <a:buFont typeface="Arial"/>
              <a:buNone/>
            </a:pPr>
            <a:r>
              <a:rPr b="1" i="0" lang="en-US" sz="2400" u="none" cap="none" strike="noStrike">
                <a:solidFill>
                  <a:srgbClr val="4F4F50"/>
                </a:solidFill>
                <a:latin typeface="Arial"/>
                <a:ea typeface="Arial"/>
                <a:cs typeface="Arial"/>
                <a:sym typeface="Arial"/>
              </a:rPr>
              <a:t>WP3 Training e Capacity Building</a:t>
            </a:r>
            <a:endParaRPr b="1" i="0" sz="2400" u="none" cap="none" strike="noStrike">
              <a:solidFill>
                <a:srgbClr val="4F4F50"/>
              </a:solidFill>
              <a:latin typeface="Arial"/>
              <a:ea typeface="Arial"/>
              <a:cs typeface="Arial"/>
              <a:sym typeface="Arial"/>
            </a:endParaRPr>
          </a:p>
          <a:p>
            <a:pPr indent="0" lvl="0" marL="0" marR="0" rtl="0" algn="l">
              <a:lnSpc>
                <a:spcPct val="107916"/>
              </a:lnSpc>
              <a:spcBef>
                <a:spcPts val="800"/>
              </a:spcBef>
              <a:spcAft>
                <a:spcPts val="0"/>
              </a:spcAft>
              <a:buClr>
                <a:srgbClr val="000000"/>
              </a:buClr>
              <a:buSzPts val="2300"/>
              <a:buFont typeface="Arial"/>
              <a:buNone/>
            </a:pPr>
            <a:r>
              <a:rPr b="0" i="0" lang="en-US" sz="2300" u="none" cap="none" strike="noStrike">
                <a:solidFill>
                  <a:srgbClr val="545454"/>
                </a:solidFill>
                <a:latin typeface="Calibri"/>
                <a:ea typeface="Calibri"/>
                <a:cs typeface="Calibri"/>
                <a:sym typeface="Calibri"/>
              </a:rPr>
              <a:t>D3.1. Corso per Coaches (Master Trainers) </a:t>
            </a:r>
            <a:endParaRPr b="0" i="0" sz="2300" u="none" cap="none" strike="noStrike">
              <a:solidFill>
                <a:srgbClr val="545454"/>
              </a:solidFill>
              <a:latin typeface="Calibri"/>
              <a:ea typeface="Calibri"/>
              <a:cs typeface="Calibri"/>
              <a:sym typeface="Calibri"/>
            </a:endParaRPr>
          </a:p>
          <a:p>
            <a:pPr indent="0" lvl="0" marL="0" marR="0" rtl="0" algn="l">
              <a:lnSpc>
                <a:spcPct val="107916"/>
              </a:lnSpc>
              <a:spcBef>
                <a:spcPts val="0"/>
              </a:spcBef>
              <a:spcAft>
                <a:spcPts val="0"/>
              </a:spcAft>
              <a:buClr>
                <a:srgbClr val="000000"/>
              </a:buClr>
              <a:buSzPts val="2300"/>
              <a:buFont typeface="Arial"/>
              <a:buNone/>
            </a:pPr>
            <a:r>
              <a:rPr b="0" i="0" lang="en-US" sz="2300" u="none" cap="none" strike="noStrike">
                <a:solidFill>
                  <a:srgbClr val="545454"/>
                </a:solidFill>
                <a:latin typeface="Calibri"/>
                <a:ea typeface="Calibri"/>
                <a:cs typeface="Calibri"/>
                <a:sym typeface="Calibri"/>
              </a:rPr>
              <a:t>E Ricercatori</a:t>
            </a:r>
            <a:endParaRPr b="1" i="0" sz="2300" u="none" cap="none" strike="noStrike">
              <a:solidFill>
                <a:srgbClr val="4F4F50"/>
              </a:solidFill>
              <a:latin typeface="Arial"/>
              <a:ea typeface="Arial"/>
              <a:cs typeface="Arial"/>
              <a:sym typeface="Arial"/>
            </a:endParaRPr>
          </a:p>
        </p:txBody>
      </p:sp>
      <p:sp>
        <p:nvSpPr>
          <p:cNvPr id="148" name="Google Shape;148;g37dcd7c80e4_0_306"/>
          <p:cNvSpPr txBox="1"/>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p>
            <a:pPr indent="0" lvl="0" marL="0" marR="0" rtl="0" algn="l">
              <a:lnSpc>
                <a:spcPct val="107916"/>
              </a:lnSpc>
              <a:spcBef>
                <a:spcPts val="0"/>
              </a:spcBef>
              <a:spcAft>
                <a:spcPts val="0"/>
              </a:spcAft>
              <a:buNone/>
            </a:pPr>
            <a:r>
              <a:rPr b="1" i="1" lang="en-US" sz="1800" u="none" cap="none" strike="noStrike">
                <a:solidFill>
                  <a:srgbClr val="735AA5"/>
                </a:solidFill>
                <a:latin typeface="Calibri"/>
                <a:ea typeface="Calibri"/>
                <a:cs typeface="Calibri"/>
                <a:sym typeface="Calibri"/>
              </a:rPr>
              <a:t>Modulo 6 - Raggiungere il Raggiungimento dei Risultati  </a:t>
            </a:r>
            <a:br>
              <a:rPr b="1" i="1" lang="en-US" sz="1800" u="none" cap="none" strike="noStrike">
                <a:solidFill>
                  <a:srgbClr val="735AA5"/>
                </a:solidFill>
                <a:latin typeface="Calibri"/>
                <a:ea typeface="Calibri"/>
                <a:cs typeface="Calibri"/>
                <a:sym typeface="Calibri"/>
              </a:rPr>
            </a:br>
            <a:r>
              <a:rPr b="1" i="1" lang="en-US" sz="1800" u="none" cap="none" strike="noStrike">
                <a:solidFill>
                  <a:srgbClr val="735AA5"/>
                </a:solidFill>
                <a:latin typeface="Calibri"/>
                <a:ea typeface="Calibri"/>
                <a:cs typeface="Calibri"/>
                <a:sym typeface="Calibri"/>
              </a:rPr>
              <a:t>(A in PERMA)</a:t>
            </a:r>
            <a:endParaRPr b="1" i="1" sz="1800" u="none" cap="none" strike="noStrike">
              <a:solidFill>
                <a:srgbClr val="735AA5"/>
              </a:solidFill>
              <a:highlight>
                <a:srgbClr val="FFFF00"/>
              </a:highlight>
              <a:latin typeface="Calibri"/>
              <a:ea typeface="Calibri"/>
              <a:cs typeface="Calibri"/>
              <a:sym typeface="Calibri"/>
            </a:endParaRPr>
          </a:p>
          <a:p>
            <a:pPr indent="0" lvl="0" marL="0" marR="0" rtl="0" algn="l">
              <a:lnSpc>
                <a:spcPct val="107916"/>
              </a:lnSpc>
              <a:spcBef>
                <a:spcPts val="0"/>
              </a:spcBef>
              <a:spcAft>
                <a:spcPts val="0"/>
              </a:spcAft>
              <a:buClr>
                <a:srgbClr val="000000"/>
              </a:buClr>
              <a:buSzPts val="1800"/>
              <a:buFont typeface="Arial"/>
              <a:buNone/>
            </a:pPr>
            <a:r>
              <a:t/>
            </a:r>
            <a:endParaRPr b="1" i="1" sz="1800" u="none" cap="none" strike="noStrike">
              <a:solidFill>
                <a:srgbClr val="735AA5"/>
              </a:solidFill>
              <a:highlight>
                <a:srgbClr val="FFFF00"/>
              </a:highlight>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38c79666877_0_3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Riflessione</a:t>
            </a:r>
            <a:endParaRPr/>
          </a:p>
        </p:txBody>
      </p:sp>
      <p:sp>
        <p:nvSpPr>
          <p:cNvPr id="272" name="Google Shape;272;g38c79666877_0_34"/>
          <p:cNvSpPr txBox="1"/>
          <p:nvPr>
            <p:ph idx="2" type="body"/>
          </p:nvPr>
        </p:nvSpPr>
        <p:spPr>
          <a:xfrm>
            <a:off x="169700" y="1979175"/>
            <a:ext cx="6517800" cy="38490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lang="en-US" sz="2400"/>
              <a:t>💭 </a:t>
            </a:r>
            <a:r>
              <a:rPr b="1" lang="en-US" sz="2400"/>
              <a:t>Rifletti:</a:t>
            </a:r>
            <a:endParaRPr sz="2400"/>
          </a:p>
          <a:p>
            <a:pPr indent="-228600" lvl="0" marL="457200" marR="0" rtl="0" algn="l">
              <a:lnSpc>
                <a:spcPct val="90000"/>
              </a:lnSpc>
              <a:spcBef>
                <a:spcPts val="1000"/>
              </a:spcBef>
              <a:spcAft>
                <a:spcPts val="0"/>
              </a:spcAft>
              <a:buClr>
                <a:schemeClr val="dk1"/>
              </a:buClr>
              <a:buSzPts val="1800"/>
              <a:buFont typeface="Arial"/>
              <a:buNone/>
            </a:pPr>
            <a:r>
              <a:rPr lang="en-US" sz="2400"/>
              <a:t>Quale nuova intuizione sui risultati/apprezzamenti metterai in pratica per prima?</a:t>
            </a:r>
            <a:endParaRPr/>
          </a:p>
          <a:p>
            <a:pPr indent="-228600" lvl="0" marL="457200" marR="0" rtl="0" algn="l">
              <a:lnSpc>
                <a:spcPct val="90000"/>
              </a:lnSpc>
              <a:spcBef>
                <a:spcPts val="1000"/>
              </a:spcBef>
              <a:spcAft>
                <a:spcPts val="0"/>
              </a:spcAft>
              <a:buClr>
                <a:schemeClr val="dk1"/>
              </a:buClr>
              <a:buSzPts val="1800"/>
              <a:buFont typeface="Arial"/>
              <a:buNone/>
            </a:pPr>
            <a:r>
              <a:rPr lang="en-US" sz="2400"/>
              <a:t>Come celebrerai i progressi nella tua classe?</a:t>
            </a:r>
            <a:endParaRPr/>
          </a:p>
          <a:p>
            <a:pPr indent="-228600" lvl="0" marL="457200" marR="0" rtl="0" algn="l">
              <a:lnSpc>
                <a:spcPct val="90000"/>
              </a:lnSpc>
              <a:spcBef>
                <a:spcPts val="1000"/>
              </a:spcBef>
              <a:spcAft>
                <a:spcPts val="0"/>
              </a:spcAft>
              <a:buClr>
                <a:schemeClr val="dk1"/>
              </a:buClr>
              <a:buSzPts val="1800"/>
              <a:buFont typeface="Arial"/>
              <a:buNone/>
            </a:pPr>
            <a:r>
              <a:rPr lang="en-US" sz="2400"/>
              <a:t>Qual è un obiettivo personale su cui continuerai a lavorare?</a:t>
            </a:r>
            <a:endParaRPr/>
          </a:p>
          <a:p>
            <a:pPr indent="-228600" lvl="0" marL="457200" marR="0" rtl="0" algn="l">
              <a:lnSpc>
                <a:spcPct val="90000"/>
              </a:lnSpc>
              <a:spcBef>
                <a:spcPts val="1000"/>
              </a:spcBef>
              <a:spcAft>
                <a:spcPts val="0"/>
              </a:spcAft>
              <a:buClr>
                <a:schemeClr val="dk1"/>
              </a:buClr>
              <a:buSzPts val="1800"/>
              <a:buFont typeface="Arial"/>
              <a:buNone/>
            </a:pPr>
            <a:r>
              <a:rPr lang="en-US" sz="2400"/>
              <a:t>🕒 </a:t>
            </a:r>
            <a:r>
              <a:rPr b="1" lang="en-US" sz="2400"/>
              <a:t>2 minuti di autoriflessione + 3 minuti di condivisione di gruppo.</a:t>
            </a:r>
            <a:endParaRPr sz="2400"/>
          </a:p>
          <a:p>
            <a:pPr indent="0" lvl="0" marL="0" rtl="0" algn="l">
              <a:lnSpc>
                <a:spcPct val="115000"/>
              </a:lnSpc>
              <a:spcBef>
                <a:spcPts val="1200"/>
              </a:spcBef>
              <a:spcAft>
                <a:spcPts val="1200"/>
              </a:spcAft>
              <a:buSzPts val="1800"/>
              <a:buNone/>
            </a:pPr>
            <a:r>
              <a:t/>
            </a:r>
            <a:endParaRPr/>
          </a:p>
        </p:txBody>
      </p:sp>
      <p:pic>
        <p:nvPicPr>
          <p:cNvPr id="273" name="Google Shape;273;g38c79666877_0_34"/>
          <p:cNvPicPr preferRelativeResize="0"/>
          <p:nvPr/>
        </p:nvPicPr>
        <p:blipFill rotWithShape="1">
          <a:blip r:embed="rId3">
            <a:alphaModFix/>
          </a:blip>
          <a:srcRect b="0" l="0" r="0" t="0"/>
          <a:stretch/>
        </p:blipFill>
        <p:spPr>
          <a:xfrm>
            <a:off x="6687500" y="1697326"/>
            <a:ext cx="5373200" cy="5074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38c79666877_0_4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Key Takeaways</a:t>
            </a:r>
            <a:endParaRPr/>
          </a:p>
        </p:txBody>
      </p:sp>
      <p:sp>
        <p:nvSpPr>
          <p:cNvPr id="279" name="Google Shape;279;g38c79666877_0_40"/>
          <p:cNvSpPr txBox="1"/>
          <p:nvPr>
            <p:ph idx="2" type="body"/>
          </p:nvPr>
        </p:nvSpPr>
        <p:spPr>
          <a:xfrm>
            <a:off x="958825" y="2596124"/>
            <a:ext cx="5997900" cy="3407203"/>
          </a:xfrm>
          <a:prstGeom prst="rect">
            <a:avLst/>
          </a:prstGeom>
          <a:noFill/>
          <a:ln>
            <a:noFill/>
          </a:ln>
        </p:spPr>
        <p:txBody>
          <a:bodyPr anchorCtr="0" anchor="t" bIns="45700" lIns="91425" spcFirstLastPara="1" rIns="91425" wrap="square" tIns="45700">
            <a:noAutofit/>
          </a:bodyPr>
          <a:lstStyle/>
          <a:p>
            <a:pPr indent="-342900" lvl="0" marL="571500" rtl="0" algn="l">
              <a:lnSpc>
                <a:spcPct val="90000"/>
              </a:lnSpc>
              <a:spcBef>
                <a:spcPts val="1000"/>
              </a:spcBef>
              <a:spcAft>
                <a:spcPts val="0"/>
              </a:spcAft>
              <a:buSzPts val="1800"/>
              <a:buFont typeface="Arial"/>
              <a:buChar char="•"/>
            </a:pPr>
            <a:r>
              <a:rPr lang="en-US" sz="2400"/>
              <a:t>Realizzazione = progresso + riconoscimento + scopo.</a:t>
            </a:r>
            <a:endParaRPr/>
          </a:p>
          <a:p>
            <a:pPr indent="-342900" lvl="0" marL="571500" rtl="0" algn="l">
              <a:lnSpc>
                <a:spcPct val="90000"/>
              </a:lnSpc>
              <a:spcBef>
                <a:spcPts val="1000"/>
              </a:spcBef>
              <a:spcAft>
                <a:spcPts val="0"/>
              </a:spcAft>
              <a:buSzPts val="1800"/>
              <a:buFont typeface="Arial"/>
              <a:buChar char="•"/>
            </a:pPr>
            <a:r>
              <a:rPr lang="en-US" sz="2400"/>
              <a:t>Celebra l’impegno tanto quanto il successo.</a:t>
            </a:r>
            <a:endParaRPr/>
          </a:p>
          <a:p>
            <a:pPr indent="-342900" lvl="0" marL="571500" rtl="0" algn="l">
              <a:lnSpc>
                <a:spcPct val="90000"/>
              </a:lnSpc>
              <a:spcBef>
                <a:spcPts val="1000"/>
              </a:spcBef>
              <a:spcAft>
                <a:spcPts val="0"/>
              </a:spcAft>
              <a:buSzPts val="1800"/>
              <a:buFont typeface="Arial"/>
              <a:buChar char="•"/>
            </a:pPr>
            <a:r>
              <a:rPr lang="en-US" sz="2400"/>
              <a:t>Le piccole vittorie portano a benessere e motivazione duraturi.</a:t>
            </a:r>
            <a:endParaRPr/>
          </a:p>
          <a:p>
            <a:pPr indent="-342900" lvl="0" marL="571500" rtl="0" algn="l">
              <a:lnSpc>
                <a:spcPct val="90000"/>
              </a:lnSpc>
              <a:spcBef>
                <a:spcPts val="1000"/>
              </a:spcBef>
              <a:spcAft>
                <a:spcPts val="0"/>
              </a:spcAft>
              <a:buSzPts val="1800"/>
              <a:buFont typeface="Arial"/>
              <a:buChar char="•"/>
            </a:pPr>
            <a:r>
              <a:rPr lang="en-US" sz="2400"/>
              <a:t>Dai agli studenti il potere di essere protagonisti della propria crescita.</a:t>
            </a:r>
            <a:endParaRPr/>
          </a:p>
          <a:p>
            <a:pPr indent="0" lvl="0" marL="88900" rtl="0" algn="l">
              <a:lnSpc>
                <a:spcPct val="115000"/>
              </a:lnSpc>
              <a:spcBef>
                <a:spcPts val="0"/>
              </a:spcBef>
              <a:spcAft>
                <a:spcPts val="0"/>
              </a:spcAft>
              <a:buClr>
                <a:schemeClr val="dk1"/>
              </a:buClr>
              <a:buSzPts val="2200"/>
              <a:buNone/>
            </a:pPr>
            <a:br>
              <a:rPr lang="en-US" sz="2200"/>
            </a:br>
            <a:endParaRPr sz="2200"/>
          </a:p>
          <a:p>
            <a:pPr indent="0" lvl="0" marL="0" rtl="0" algn="l">
              <a:lnSpc>
                <a:spcPct val="115000"/>
              </a:lnSpc>
              <a:spcBef>
                <a:spcPts val="1200"/>
              </a:spcBef>
              <a:spcAft>
                <a:spcPts val="0"/>
              </a:spcAft>
              <a:buSzPts val="1800"/>
              <a:buNone/>
            </a:pPr>
            <a:r>
              <a:t/>
            </a:r>
            <a:endParaRPr i="1" sz="1100">
              <a:solidFill>
                <a:srgbClr val="000000"/>
              </a:solidFill>
              <a:latin typeface="Arial"/>
              <a:ea typeface="Arial"/>
              <a:cs typeface="Arial"/>
              <a:sym typeface="Arial"/>
            </a:endParaRPr>
          </a:p>
          <a:p>
            <a:pPr indent="0" lvl="0" marL="0" rtl="0" algn="l">
              <a:lnSpc>
                <a:spcPct val="115000"/>
              </a:lnSpc>
              <a:spcBef>
                <a:spcPts val="1200"/>
              </a:spcBef>
              <a:spcAft>
                <a:spcPts val="1200"/>
              </a:spcAft>
              <a:buSzPts val="1800"/>
              <a:buNone/>
            </a:pPr>
            <a:r>
              <a:t/>
            </a:r>
            <a:endParaRPr/>
          </a:p>
        </p:txBody>
      </p:sp>
      <p:pic>
        <p:nvPicPr>
          <p:cNvPr id="280" name="Google Shape;280;g38c79666877_0_40"/>
          <p:cNvPicPr preferRelativeResize="0"/>
          <p:nvPr/>
        </p:nvPicPr>
        <p:blipFill rotWithShape="1">
          <a:blip r:embed="rId3">
            <a:alphaModFix/>
          </a:blip>
          <a:srcRect b="0" l="0" r="0" t="0"/>
          <a:stretch/>
        </p:blipFill>
        <p:spPr>
          <a:xfrm>
            <a:off x="7410400" y="1462700"/>
            <a:ext cx="2835150" cy="52400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37e4f2bf8d5_0_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Conclusione</a:t>
            </a:r>
            <a:endParaRPr/>
          </a:p>
        </p:txBody>
      </p:sp>
      <p:sp>
        <p:nvSpPr>
          <p:cNvPr id="286" name="Google Shape;286;g37e4f2bf8d5_0_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Prenditi un momento per riflettere</a:t>
            </a:r>
            <a:endParaRPr/>
          </a:p>
        </p:txBody>
      </p:sp>
      <p:sp>
        <p:nvSpPr>
          <p:cNvPr id="287" name="Google Shape;287;g37e4f2bf8d5_0_0"/>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t/>
            </a:r>
            <a:endParaRPr b="1" sz="2300"/>
          </a:p>
          <a:p>
            <a:pPr indent="-342900" lvl="0" marL="571500" rtl="0" algn="l">
              <a:lnSpc>
                <a:spcPct val="90000"/>
              </a:lnSpc>
              <a:spcBef>
                <a:spcPts val="1000"/>
              </a:spcBef>
              <a:spcAft>
                <a:spcPts val="0"/>
              </a:spcAft>
              <a:buSzPts val="1800"/>
              <a:buFont typeface="Arial"/>
              <a:buChar char="•"/>
            </a:pPr>
            <a:r>
              <a:rPr lang="en-US" sz="2400"/>
              <a:t>Che cosa significa “realizzazione” per te?</a:t>
            </a:r>
            <a:endParaRPr/>
          </a:p>
          <a:p>
            <a:pPr indent="-342900" lvl="0" marL="571500" rtl="0" algn="l">
              <a:lnSpc>
                <a:spcPct val="90000"/>
              </a:lnSpc>
              <a:spcBef>
                <a:spcPts val="1000"/>
              </a:spcBef>
              <a:spcAft>
                <a:spcPts val="0"/>
              </a:spcAft>
              <a:buSzPts val="1800"/>
              <a:buFont typeface="Arial"/>
              <a:buChar char="•"/>
            </a:pPr>
            <a:r>
              <a:rPr lang="en-US" sz="2400"/>
              <a:t>Come puoi rendere il successo visibile per tutti gli studenti?</a:t>
            </a:r>
            <a:endParaRPr/>
          </a:p>
          <a:p>
            <a:pPr indent="-342900" lvl="0" marL="571500" rtl="0" algn="l">
              <a:lnSpc>
                <a:spcPct val="90000"/>
              </a:lnSpc>
              <a:spcBef>
                <a:spcPts val="1000"/>
              </a:spcBef>
              <a:spcAft>
                <a:spcPts val="0"/>
              </a:spcAft>
              <a:buSzPts val="1800"/>
              <a:buFont typeface="Arial"/>
              <a:buChar char="•"/>
            </a:pPr>
            <a:r>
              <a:rPr lang="en-US" sz="2400"/>
              <a:t>Quale pratica di celebrazione introdurrai la prossima settimana?</a:t>
            </a:r>
            <a:endParaRPr/>
          </a:p>
          <a:p>
            <a:pPr indent="0" lvl="0" marL="127000" rtl="0" algn="l">
              <a:lnSpc>
                <a:spcPct val="115000"/>
              </a:lnSpc>
              <a:spcBef>
                <a:spcPts val="0"/>
              </a:spcBef>
              <a:spcAft>
                <a:spcPts val="0"/>
              </a:spcAft>
              <a:buClr>
                <a:srgbClr val="000000"/>
              </a:buClr>
              <a:buSzPts val="1600"/>
              <a:buNone/>
            </a:pPr>
            <a:br>
              <a:rPr lang="en-US" sz="2300"/>
            </a:br>
            <a:endParaRPr sz="2300"/>
          </a:p>
          <a:p>
            <a:pPr indent="0" lvl="0" marL="0" rtl="0" algn="l">
              <a:lnSpc>
                <a:spcPct val="115000"/>
              </a:lnSpc>
              <a:spcBef>
                <a:spcPts val="1200"/>
              </a:spcBef>
              <a:spcAft>
                <a:spcPts val="1200"/>
              </a:spcAft>
              <a:buSzPts val="1800"/>
              <a:buNone/>
            </a:pPr>
            <a:r>
              <a:t/>
            </a:r>
            <a:endParaRPr b="1"/>
          </a:p>
        </p:txBody>
      </p:sp>
      <p:sp>
        <p:nvSpPr>
          <p:cNvPr id="288" name="Google Shape;288;g37e4f2bf8d5_0_0"/>
          <p:cNvSpPr/>
          <p:nvPr/>
        </p:nvSpPr>
        <p:spPr>
          <a:xfrm>
            <a:off x="2723520" y="3715332"/>
            <a:ext cx="5976300" cy="1838100"/>
          </a:xfrm>
          <a:prstGeom prst="rect">
            <a:avLst/>
          </a:prstGeom>
          <a:solidFill>
            <a:srgbClr val="F8E7E3">
              <a:alpha val="40000"/>
            </a:srgbClr>
          </a:solidFill>
          <a:ln cap="flat" cmpd="sng" w="12700">
            <a:solidFill>
              <a:srgbClr val="C6BB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1" lang="en-US" sz="2200" u="none" cap="none" strike="noStrike">
                <a:solidFill>
                  <a:schemeClr val="accent2"/>
                </a:solidFill>
                <a:latin typeface="Open Sans Light"/>
                <a:ea typeface="Open Sans Light"/>
                <a:cs typeface="Open Sans Light"/>
                <a:sym typeface="Open Sans Light"/>
              </a:rPr>
              <a:t>“Il successo è la somma di piccoli sforzi, ripetuti giorno dopo giorno.” — R. Collier</a:t>
            </a:r>
            <a:endParaRPr b="0" i="1" sz="1600" u="none" cap="none" strike="noStrike">
              <a:solidFill>
                <a:schemeClr val="accent2"/>
              </a:solidFill>
              <a:latin typeface="Open Sans Light"/>
              <a:ea typeface="Open Sans Light"/>
              <a:cs typeface="Open Sans Light"/>
              <a:sym typeface="Open Sans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38c79666877_1_6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Feedback</a:t>
            </a:r>
            <a:endParaRPr/>
          </a:p>
        </p:txBody>
      </p:sp>
      <p:sp>
        <p:nvSpPr>
          <p:cNvPr id="294" name="Google Shape;294;g38c79666877_1_62"/>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sz="2400"/>
              <a:t>Per Favore, dedica qualche minuto a fornire il tuo feedback:</a:t>
            </a:r>
            <a:endParaRPr sz="2400"/>
          </a:p>
          <a:p>
            <a:pPr indent="-228600" lvl="0" marL="457200" rtl="0" algn="ctr">
              <a:lnSpc>
                <a:spcPct val="200000"/>
              </a:lnSpc>
              <a:spcBef>
                <a:spcPts val="1000"/>
              </a:spcBef>
              <a:spcAft>
                <a:spcPts val="0"/>
              </a:spcAft>
              <a:buSzPts val="1800"/>
              <a:buNone/>
            </a:pPr>
            <a:r>
              <a:rPr lang="en-US" sz="2400"/>
              <a:t>⭐ Quanto chiari e pertinenti sono stati i contenuti di oggi?</a:t>
            </a:r>
            <a:endParaRPr/>
          </a:p>
          <a:p>
            <a:pPr indent="-228600" lvl="0" marL="457200" rtl="0" algn="ctr">
              <a:lnSpc>
                <a:spcPct val="200000"/>
              </a:lnSpc>
              <a:spcBef>
                <a:spcPts val="1000"/>
              </a:spcBef>
              <a:spcAft>
                <a:spcPts val="0"/>
              </a:spcAft>
              <a:buSzPts val="1800"/>
              <a:buNone/>
            </a:pPr>
            <a:r>
              <a:rPr lang="en-US" sz="2400"/>
              <a:t>⭐ Quanto coinvolgente e utile è stato il formato di presentazione?</a:t>
            </a:r>
            <a:endParaRPr/>
          </a:p>
          <a:p>
            <a:pPr indent="-228600" lvl="0" marL="457200" rtl="0" algn="ctr">
              <a:lnSpc>
                <a:spcPct val="200000"/>
              </a:lnSpc>
              <a:spcBef>
                <a:spcPts val="1000"/>
              </a:spcBef>
              <a:spcAft>
                <a:spcPts val="0"/>
              </a:spcAft>
              <a:buSzPts val="1800"/>
              <a:buNone/>
            </a:pPr>
            <a:r>
              <a:rPr lang="en-US" sz="2400"/>
              <a:t>Commenti / Suggerimenti: .............................................................</a:t>
            </a:r>
            <a:endParaRPr/>
          </a:p>
          <a:p>
            <a:pPr indent="0" lvl="0" marL="0" rtl="0" algn="l">
              <a:lnSpc>
                <a:spcPct val="115000"/>
              </a:lnSpc>
              <a:spcBef>
                <a:spcPts val="1200"/>
              </a:spcBef>
              <a:spcAft>
                <a:spcPts val="0"/>
              </a:spcAft>
              <a:buSzPts val="1800"/>
              <a:buNone/>
            </a:pPr>
            <a:r>
              <a:t/>
            </a:r>
            <a:endParaRPr b="1"/>
          </a:p>
          <a:p>
            <a:pPr indent="0" lvl="0" marL="0" rtl="0" algn="l">
              <a:lnSpc>
                <a:spcPct val="115000"/>
              </a:lnSpc>
              <a:spcBef>
                <a:spcPts val="1200"/>
              </a:spcBef>
              <a:spcAft>
                <a:spcPts val="0"/>
              </a:spcAft>
              <a:buSzPts val="1800"/>
              <a:buNone/>
            </a:pPr>
            <a:r>
              <a:t/>
            </a:r>
            <a:endParaRPr b="1"/>
          </a:p>
          <a:p>
            <a:pPr indent="0" lvl="0" marL="0" rtl="0" algn="l">
              <a:lnSpc>
                <a:spcPct val="115000"/>
              </a:lnSpc>
              <a:spcBef>
                <a:spcPts val="1200"/>
              </a:spcBef>
              <a:spcAft>
                <a:spcPts val="0"/>
              </a:spcAft>
              <a:buSzPts val="1800"/>
              <a:buNone/>
            </a:pPr>
            <a:r>
              <a:t/>
            </a:r>
            <a:endParaRPr b="1"/>
          </a:p>
          <a:p>
            <a:pPr indent="0" lvl="0" marL="0" rtl="0" algn="l">
              <a:lnSpc>
                <a:spcPct val="115000"/>
              </a:lnSpc>
              <a:spcBef>
                <a:spcPts val="1200"/>
              </a:spcBef>
              <a:spcAft>
                <a:spcPts val="1200"/>
              </a:spcAft>
              <a:buSzPts val="1800"/>
              <a:buNone/>
            </a:pPr>
            <a:r>
              <a:t/>
            </a:r>
            <a:endParaRPr b="1"/>
          </a:p>
        </p:txBody>
      </p:sp>
      <p:pic>
        <p:nvPicPr>
          <p:cNvPr id="295" name="Google Shape;295;g38c79666877_1_62"/>
          <p:cNvPicPr preferRelativeResize="0"/>
          <p:nvPr/>
        </p:nvPicPr>
        <p:blipFill rotWithShape="1">
          <a:blip r:embed="rId3">
            <a:alphaModFix/>
          </a:blip>
          <a:srcRect b="100000" l="25160" r="-25160" t="-100000"/>
          <a:stretch/>
        </p:blipFill>
        <p:spPr>
          <a:xfrm>
            <a:off x="4481543" y="3400425"/>
            <a:ext cx="9456375" cy="1642550"/>
          </a:xfrm>
          <a:prstGeom prst="rect">
            <a:avLst/>
          </a:prstGeom>
          <a:noFill/>
          <a:ln>
            <a:noFill/>
          </a:ln>
        </p:spPr>
      </p:pic>
      <p:pic>
        <p:nvPicPr>
          <p:cNvPr id="296" name="Google Shape;296;g38c79666877_1_62"/>
          <p:cNvPicPr preferRelativeResize="0"/>
          <p:nvPr/>
        </p:nvPicPr>
        <p:blipFill rotWithShape="1">
          <a:blip r:embed="rId3">
            <a:alphaModFix/>
          </a:blip>
          <a:srcRect b="0" l="0" r="0" t="0"/>
          <a:stretch/>
        </p:blipFill>
        <p:spPr>
          <a:xfrm>
            <a:off x="3046863" y="5432275"/>
            <a:ext cx="6046725" cy="1050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38c79666877_1_88"/>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2000"/>
              <a:buNone/>
            </a:pPr>
            <a:r>
              <a:rPr lang="en-US"/>
              <a:t>Grazie per la vostra attenzione!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3ab61d238e1_0_44"/>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2"/>
              </a:buClr>
              <a:buSzPts val="2000"/>
              <a:buFont typeface="Calibri"/>
              <a:buNone/>
            </a:pPr>
            <a:r>
              <a:rPr lang="en-US" u="sng">
                <a:solidFill>
                  <a:schemeClr val="accent3"/>
                </a:solidFill>
                <a:hlinkClick r:id="rId3">
                  <a:extLst>
                    <a:ext uri="{A12FA001-AC4F-418D-AE19-62706E023703}">
                      <ahyp:hlinkClr val="tx"/>
                    </a:ext>
                  </a:extLst>
                </a:hlinkClick>
              </a:rPr>
              <a:t>https://thrivingschools.eu/</a:t>
            </a:r>
            <a:endParaRPr>
              <a:solidFill>
                <a:schemeClr val="accent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37dcd7c80e4_0_31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100000"/>
              </a:lnSpc>
              <a:spcBef>
                <a:spcPts val="0"/>
              </a:spcBef>
              <a:spcAft>
                <a:spcPts val="0"/>
              </a:spcAft>
              <a:buClr>
                <a:srgbClr val="000000"/>
              </a:buClr>
              <a:buSzPts val="2000"/>
              <a:buNone/>
            </a:pPr>
            <a:r>
              <a:rPr lang="en-US"/>
              <a:t>Formazione per insegnanti - Modulo 6</a:t>
            </a:r>
            <a:endParaRPr/>
          </a:p>
        </p:txBody>
      </p:sp>
      <p:sp>
        <p:nvSpPr>
          <p:cNvPr id="154" name="Google Shape;154;g37dcd7c80e4_0_311"/>
          <p:cNvSpPr txBox="1"/>
          <p:nvPr/>
        </p:nvSpPr>
        <p:spPr>
          <a:xfrm>
            <a:off x="1131025" y="2101275"/>
            <a:ext cx="4638300" cy="35835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200"/>
              <a:buFont typeface="Arial"/>
              <a:buNone/>
            </a:pPr>
            <a:r>
              <a:rPr b="0" i="0" lang="en-US" sz="2200" u="none" cap="none" strike="noStrike">
                <a:solidFill>
                  <a:srgbClr val="4F4F50"/>
                </a:solidFill>
                <a:latin typeface="Calibri"/>
                <a:ea typeface="Calibri"/>
                <a:cs typeface="Calibri"/>
                <a:sym typeface="Calibri"/>
              </a:rPr>
              <a:t>Questo modulo si concentra sui risultati — celebrando l’impegno, i progressi e i traguardi sia degli insegnanti che degli studenti. Imparerai a stabilire obiettivi realistici, riconoscere le piccole vittorie e costruire motivazione attraverso un feedback costruttivo. Favorendo una mentalità di crescita, crei una cultura scolastica in cui l’impegno e la perseveranza portano al successo e al benessere.</a:t>
            </a:r>
            <a:endParaRPr b="0" i="0" sz="2200" u="none" cap="none" strike="noStrike">
              <a:solidFill>
                <a:srgbClr val="4F4F50"/>
              </a:solidFill>
              <a:latin typeface="Calibri"/>
              <a:ea typeface="Calibri"/>
              <a:cs typeface="Calibri"/>
              <a:sym typeface="Calibri"/>
            </a:endParaRPr>
          </a:p>
        </p:txBody>
      </p:sp>
      <p:pic>
        <p:nvPicPr>
          <p:cNvPr id="155" name="Google Shape;155;g37dcd7c80e4_0_311"/>
          <p:cNvPicPr preferRelativeResize="0"/>
          <p:nvPr/>
        </p:nvPicPr>
        <p:blipFill rotWithShape="1">
          <a:blip r:embed="rId3">
            <a:alphaModFix/>
          </a:blip>
          <a:srcRect b="0" l="0" r="0" t="0"/>
          <a:stretch/>
        </p:blipFill>
        <p:spPr>
          <a:xfrm>
            <a:off x="6653425" y="1380267"/>
            <a:ext cx="4629150" cy="4524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37dcd7c80e4_0_322"/>
          <p:cNvSpPr txBox="1"/>
          <p:nvPr/>
        </p:nvSpPr>
        <p:spPr>
          <a:xfrm>
            <a:off x="97970" y="902259"/>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rPr b="1" i="0" lang="en-US" sz="2400" u="none" cap="none" strike="noStrike">
                <a:solidFill>
                  <a:srgbClr val="F05A22"/>
                </a:solidFill>
                <a:latin typeface="Calibri"/>
                <a:ea typeface="Calibri"/>
                <a:cs typeface="Calibri"/>
                <a:sym typeface="Calibri"/>
              </a:rPr>
              <a:t>Introduction</a:t>
            </a:r>
            <a:endParaRPr b="1" i="0" sz="2400" u="none" cap="none" strike="noStrike">
              <a:solidFill>
                <a:srgbClr val="F05A22"/>
              </a:solidFill>
              <a:latin typeface="Calibri"/>
              <a:ea typeface="Calibri"/>
              <a:cs typeface="Calibri"/>
              <a:sym typeface="Calibri"/>
            </a:endParaRPr>
          </a:p>
        </p:txBody>
      </p:sp>
      <p:sp>
        <p:nvSpPr>
          <p:cNvPr id="162" name="Google Shape;162;g37dcd7c80e4_0_322"/>
          <p:cNvSpPr txBox="1"/>
          <p:nvPr/>
        </p:nvSpPr>
        <p:spPr>
          <a:xfrm>
            <a:off x="600100" y="2710900"/>
            <a:ext cx="5742900" cy="22995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200"/>
              <a:buFont typeface="Arial"/>
              <a:buNone/>
            </a:pPr>
            <a:r>
              <a:rPr b="0" i="0" lang="en-US" sz="2200" u="none" cap="none" strike="noStrike">
                <a:solidFill>
                  <a:srgbClr val="4F4F50"/>
                </a:solidFill>
                <a:latin typeface="Calibri"/>
                <a:ea typeface="Calibri"/>
                <a:cs typeface="Calibri"/>
                <a:sym typeface="Calibri"/>
              </a:rPr>
              <a:t>Il conseguimento significa impegnarsi per raggiungere gli obiettivi e riconoscere i progressi lungo il percorso. In questo modulo esplorerai strategie per definire e celebrare obiettivi significativi, aiutando gli studenti a provare orgoglio per i loro sforzi mentre rafforzi il tuo stesso senso di realizzazione professionale.</a:t>
            </a:r>
            <a:endParaRPr b="0" i="0" sz="2200" u="none" cap="none" strike="noStrike">
              <a:solidFill>
                <a:srgbClr val="4F4F50"/>
              </a:solidFill>
              <a:latin typeface="Calibri"/>
              <a:ea typeface="Calibri"/>
              <a:cs typeface="Calibri"/>
              <a:sym typeface="Calibri"/>
            </a:endParaRPr>
          </a:p>
        </p:txBody>
      </p:sp>
      <p:pic>
        <p:nvPicPr>
          <p:cNvPr id="163" name="Google Shape;163;g37dcd7c80e4_0_322"/>
          <p:cNvPicPr preferRelativeResize="0"/>
          <p:nvPr/>
        </p:nvPicPr>
        <p:blipFill rotWithShape="1">
          <a:blip r:embed="rId3">
            <a:alphaModFix/>
          </a:blip>
          <a:srcRect b="0" l="0" r="0" t="0"/>
          <a:stretch/>
        </p:blipFill>
        <p:spPr>
          <a:xfrm>
            <a:off x="6524100" y="1557875"/>
            <a:ext cx="5156174" cy="4909625"/>
          </a:xfrm>
          <a:prstGeom prst="rect">
            <a:avLst/>
          </a:prstGeom>
          <a:noFill/>
          <a:ln>
            <a:noFill/>
          </a:ln>
        </p:spPr>
      </p:pic>
      <p:sp>
        <p:nvSpPr>
          <p:cNvPr id="164" name="Google Shape;164;g37dcd7c80e4_0_32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100000"/>
              </a:lnSpc>
              <a:spcBef>
                <a:spcPts val="0"/>
              </a:spcBef>
              <a:spcAft>
                <a:spcPts val="0"/>
              </a:spcAft>
              <a:buClr>
                <a:srgbClr val="000000"/>
              </a:buClr>
              <a:buSzPts val="2000"/>
              <a:buNone/>
            </a:pPr>
            <a:r>
              <a:rPr lang="en-US"/>
              <a:t>Formazione per insegnanti - Modulo 6</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37dcd7c80e4_0_316"/>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rPr b="1" i="0" lang="en-US" sz="2400" u="none" cap="none" strike="noStrike">
                <a:solidFill>
                  <a:srgbClr val="F05A22"/>
                </a:solidFill>
                <a:latin typeface="Calibri"/>
                <a:ea typeface="Calibri"/>
                <a:cs typeface="Calibri"/>
                <a:sym typeface="Calibri"/>
              </a:rPr>
              <a:t>Learning objectives</a:t>
            </a:r>
            <a:endParaRPr b="1" i="0" sz="2400" u="none" cap="none" strike="noStrike">
              <a:solidFill>
                <a:srgbClr val="F05A22"/>
              </a:solidFill>
              <a:latin typeface="Calibri"/>
              <a:ea typeface="Calibri"/>
              <a:cs typeface="Calibri"/>
              <a:sym typeface="Calibri"/>
            </a:endParaRPr>
          </a:p>
        </p:txBody>
      </p:sp>
      <p:sp>
        <p:nvSpPr>
          <p:cNvPr id="170" name="Google Shape;170;g37dcd7c80e4_0_316"/>
          <p:cNvSpPr txBox="1"/>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Calibri"/>
                <a:ea typeface="Calibri"/>
                <a:cs typeface="Calibri"/>
                <a:sym typeface="Calibri"/>
              </a:rPr>
              <a:t>Alla fine di questa unità, sarai in grado di:</a:t>
            </a:r>
            <a:endParaRPr b="0" i="0" sz="2400" u="none" cap="none" strike="noStrike">
              <a:solidFill>
                <a:srgbClr val="000000"/>
              </a:solidFill>
              <a:latin typeface="Calibri"/>
              <a:ea typeface="Calibri"/>
              <a:cs typeface="Calibri"/>
              <a:sym typeface="Calibri"/>
            </a:endParaRPr>
          </a:p>
          <a:p>
            <a:pPr indent="-152400" lvl="0" marL="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Applicare strategie di definizione degli obiettivi (SMART, WOOP).</a:t>
            </a:r>
            <a:endParaRPr/>
          </a:p>
          <a:p>
            <a:pPr indent="-152400" lvl="0" marL="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Riconoscere e celebrare i progressi in modo visibile e coerente.</a:t>
            </a:r>
            <a:endParaRPr/>
          </a:p>
          <a:p>
            <a:pPr indent="-152400" lvl="0" marL="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Riflettere sulla tua crescita personale come insegnante</a:t>
            </a:r>
            <a:r>
              <a:rPr b="0" i="0" lang="en-US" sz="2400" u="none" cap="none" strike="noStrike">
                <a:solidFill>
                  <a:srgbClr val="000000"/>
                </a:solidFill>
                <a:latin typeface="Arial"/>
                <a:ea typeface="Arial"/>
                <a:cs typeface="Arial"/>
                <a:sym typeface="Arial"/>
              </a:rPr>
              <a:t>.</a:t>
            </a:r>
            <a:endParaRPr/>
          </a:p>
        </p:txBody>
      </p:sp>
      <p:pic>
        <p:nvPicPr>
          <p:cNvPr id="171" name="Google Shape;171;g37dcd7c80e4_0_316" title="People flourish when they pursue achievement for its own sake — not just as a means to an end.”_— Seligman, 2011.jpg"/>
          <p:cNvPicPr preferRelativeResize="0"/>
          <p:nvPr/>
        </p:nvPicPr>
        <p:blipFill rotWithShape="1">
          <a:blip r:embed="rId3">
            <a:alphaModFix/>
          </a:blip>
          <a:srcRect b="0" l="0" r="0" t="0"/>
          <a:stretch/>
        </p:blipFill>
        <p:spPr>
          <a:xfrm>
            <a:off x="6291825" y="3740451"/>
            <a:ext cx="5377724" cy="3011525"/>
          </a:xfrm>
          <a:prstGeom prst="rect">
            <a:avLst/>
          </a:prstGeom>
          <a:noFill/>
          <a:ln>
            <a:noFill/>
          </a:ln>
        </p:spPr>
      </p:pic>
      <p:sp>
        <p:nvSpPr>
          <p:cNvPr id="172" name="Google Shape;172;g37dcd7c80e4_0_31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100000"/>
              </a:lnSpc>
              <a:spcBef>
                <a:spcPts val="0"/>
              </a:spcBef>
              <a:spcAft>
                <a:spcPts val="0"/>
              </a:spcAft>
              <a:buClr>
                <a:srgbClr val="000000"/>
              </a:buClr>
              <a:buSzPts val="2000"/>
              <a:buNone/>
            </a:pPr>
            <a:r>
              <a:rPr lang="en-US"/>
              <a:t>Formazione per insegnanti - Modulo 6</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37dcd7c80e4_0_329"/>
          <p:cNvSpPr txBox="1"/>
          <p:nvPr>
            <p:ph type="title"/>
          </p:nvPr>
        </p:nvSpPr>
        <p:spPr>
          <a:xfrm>
            <a:off x="97970" y="-8"/>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Che cos’è la «Realizzazione" in PERMA?</a:t>
            </a:r>
            <a:endParaRPr/>
          </a:p>
        </p:txBody>
      </p:sp>
      <p:sp>
        <p:nvSpPr>
          <p:cNvPr id="178" name="Google Shape;178;g37dcd7c80e4_0_329"/>
          <p:cNvSpPr/>
          <p:nvPr/>
        </p:nvSpPr>
        <p:spPr>
          <a:xfrm>
            <a:off x="2524976" y="2585050"/>
            <a:ext cx="6792000" cy="1838100"/>
          </a:xfrm>
          <a:prstGeom prst="rect">
            <a:avLst/>
          </a:prstGeom>
          <a:solidFill>
            <a:srgbClr val="F8E7E3">
              <a:alpha val="40000"/>
            </a:srgbClr>
          </a:solidFill>
          <a:ln cap="flat" cmpd="sng" w="12700">
            <a:solidFill>
              <a:srgbClr val="C6BB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1" lang="en-US" sz="2200" u="none" cap="none" strike="noStrike">
                <a:solidFill>
                  <a:schemeClr val="accent2"/>
                </a:solidFill>
                <a:latin typeface="Open Sans Light"/>
                <a:ea typeface="Open Sans Light"/>
                <a:cs typeface="Open Sans Light"/>
                <a:sym typeface="Open Sans Light"/>
              </a:rPr>
              <a:t>“Le persone fioriscono quando perseguono i risultati per il loro valore intrinseco — non solo come mezzo per raggiungere un fine.”— Seligman, 2011</a:t>
            </a:r>
            <a:endParaRPr b="0" i="1" sz="1600" u="none" cap="none" strike="noStrike">
              <a:solidFill>
                <a:schemeClr val="accent2"/>
              </a:solidFill>
              <a:latin typeface="Open Sans Light"/>
              <a:ea typeface="Open Sans Light"/>
              <a:cs typeface="Open Sans Light"/>
              <a:sym typeface="Open Sans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39bb6ab94f5_0_19"/>
          <p:cNvSpPr txBox="1"/>
          <p:nvPr>
            <p:ph type="title"/>
          </p:nvPr>
        </p:nvSpPr>
        <p:spPr>
          <a:xfrm>
            <a:off x="97970" y="-8"/>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Realizzazione in contesti educativi e professionali</a:t>
            </a:r>
            <a:endParaRPr/>
          </a:p>
        </p:txBody>
      </p:sp>
      <p:sp>
        <p:nvSpPr>
          <p:cNvPr id="184" name="Google Shape;184;g39bb6ab94f5_0_19"/>
          <p:cNvSpPr txBox="1"/>
          <p:nvPr/>
        </p:nvSpPr>
        <p:spPr>
          <a:xfrm>
            <a:off x="97970" y="3429000"/>
            <a:ext cx="10205359" cy="1271087"/>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2200"/>
              <a:buFont typeface="Arial"/>
              <a:buNone/>
            </a:pPr>
            <a:br>
              <a:rPr b="0" i="0" lang="en-US" sz="2200" u="none" cap="none" strike="noStrike">
                <a:solidFill>
                  <a:srgbClr val="545454"/>
                </a:solidFill>
                <a:latin typeface="Calibri"/>
                <a:ea typeface="Calibri"/>
                <a:cs typeface="Calibri"/>
                <a:sym typeface="Calibri"/>
              </a:rPr>
            </a:br>
            <a:endParaRPr b="0" i="0" sz="2200" u="none" cap="none" strike="noStrike">
              <a:solidFill>
                <a:srgbClr val="545454"/>
              </a:solidFill>
              <a:latin typeface="Calibri"/>
              <a:ea typeface="Calibri"/>
              <a:cs typeface="Calibri"/>
              <a:sym typeface="Calibri"/>
            </a:endParaRPr>
          </a:p>
        </p:txBody>
      </p:sp>
      <p:sp>
        <p:nvSpPr>
          <p:cNvPr id="185" name="Google Shape;185;g39bb6ab94f5_0_19"/>
          <p:cNvSpPr/>
          <p:nvPr/>
        </p:nvSpPr>
        <p:spPr>
          <a:xfrm>
            <a:off x="244929" y="1433054"/>
            <a:ext cx="11797541" cy="295465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cap="none" strike="noStrike">
                <a:solidFill>
                  <a:schemeClr val="dk1"/>
                </a:solidFill>
                <a:latin typeface="Calibri"/>
                <a:ea typeface="Calibri"/>
                <a:cs typeface="Calibri"/>
                <a:sym typeface="Calibri"/>
              </a:rPr>
              <a:t>Rilevanza per gli educatori</a:t>
            </a:r>
            <a:endParaRPr/>
          </a:p>
          <a:p>
            <a:pPr indent="-152400" lvl="0" marL="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Il raggiungimento dei risultati sostiene l’identità professionale, la motivazione e il benessere psicologico (Lomas et al., 2015).</a:t>
            </a:r>
            <a:endParaRPr/>
          </a:p>
          <a:p>
            <a:pPr indent="-152400" lvl="0" marL="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Gli educatori che sperimentano un senso di realizzazione hanno maggiori probabilità di dimostrare perseveranza, ottimismo e coinvolgimento.</a:t>
            </a:r>
            <a:endParaRPr/>
          </a:p>
          <a:p>
            <a:pPr indent="-152400" lvl="0" marL="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Celebrare i progressi — sia personali che collettivi — migliora il morale e riduce il rischio di burnout.</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39bb6ab94f5_0_27"/>
          <p:cNvSpPr txBox="1"/>
          <p:nvPr>
            <p:ph type="title"/>
          </p:nvPr>
        </p:nvSpPr>
        <p:spPr>
          <a:xfrm>
            <a:off x="97970" y="-8"/>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Realizzazione in contesti educativi e professionali</a:t>
            </a:r>
            <a:endParaRPr/>
          </a:p>
        </p:txBody>
      </p:sp>
      <p:sp>
        <p:nvSpPr>
          <p:cNvPr id="191" name="Google Shape;191;g39bb6ab94f5_0_27"/>
          <p:cNvSpPr txBox="1"/>
          <p:nvPr/>
        </p:nvSpPr>
        <p:spPr>
          <a:xfrm>
            <a:off x="149400" y="1391007"/>
            <a:ext cx="12042600" cy="444118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Calibri"/>
                <a:ea typeface="Calibri"/>
                <a:cs typeface="Calibri"/>
                <a:sym typeface="Calibri"/>
              </a:rPr>
              <a:t>Meccanismi</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Rafforza la motivazione intrinseca e l’autoregolazione</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Promuove un insegnamento orientato agli obiettivi e un miglioramento continuo</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Incoraggia una mentalità di crescita e la resilienza in contesti difficili</a:t>
            </a:r>
            <a:endParaRPr/>
          </a:p>
          <a:p>
            <a:pPr indent="0" lvl="0" marL="0" marR="0" rtl="0" algn="l">
              <a:lnSpc>
                <a:spcPct val="100000"/>
              </a:lnSpc>
              <a:spcBef>
                <a:spcPts val="0"/>
              </a:spcBef>
              <a:spcAft>
                <a:spcPts val="0"/>
              </a:spcAft>
              <a:buNone/>
            </a:pPr>
            <a:r>
              <a:rPr b="1" i="0" lang="en-US" sz="2400" u="none" cap="none" strike="noStrike">
                <a:solidFill>
                  <a:srgbClr val="000000"/>
                </a:solidFill>
                <a:latin typeface="Calibri"/>
                <a:ea typeface="Calibri"/>
                <a:cs typeface="Calibri"/>
                <a:sym typeface="Calibri"/>
              </a:rPr>
              <a:t>Evidenze empiriche</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Un senso di realizzazione media la relazione tra soddisfazione lavorativa e benessere (Butler &amp; Kern, 2016).</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Il riconoscimento professionale e la competenza percepita sono associati a una riduzione dell’esaurimento emotivo tra gli insegnanti (Fiorilli et al., 2019).</a:t>
            </a:r>
            <a:endParaRPr/>
          </a:p>
          <a:p>
            <a:pPr indent="0" lvl="0" marL="0" marR="0" rtl="0" algn="l">
              <a:lnSpc>
                <a:spcPct val="115000"/>
              </a:lnSpc>
              <a:spcBef>
                <a:spcPts val="1200"/>
              </a:spcBef>
              <a:spcAft>
                <a:spcPts val="0"/>
              </a:spcAft>
              <a:buClr>
                <a:srgbClr val="000000"/>
              </a:buClr>
              <a:buSzPts val="2200"/>
              <a:buFont typeface="Arial"/>
              <a:buNone/>
            </a:pPr>
            <a:br>
              <a:rPr b="0" i="0" lang="en-US" sz="2200" u="none" cap="none" strike="noStrike">
                <a:solidFill>
                  <a:srgbClr val="545454"/>
                </a:solidFill>
                <a:latin typeface="Calibri"/>
                <a:ea typeface="Calibri"/>
                <a:cs typeface="Calibri"/>
                <a:sym typeface="Calibri"/>
              </a:rPr>
            </a:br>
            <a:endParaRPr b="0" i="0" sz="2200" u="none" cap="none" strike="noStrike">
              <a:solidFill>
                <a:srgbClr val="545454"/>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39bb6ab94f5_0_6"/>
          <p:cNvSpPr txBox="1"/>
          <p:nvPr>
            <p:ph type="title"/>
          </p:nvPr>
        </p:nvSpPr>
        <p:spPr>
          <a:xfrm>
            <a:off x="97970" y="-8"/>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Che cos’è la «realizzazione» in PERMA?</a:t>
            </a:r>
            <a:endParaRPr/>
          </a:p>
        </p:txBody>
      </p:sp>
      <p:sp>
        <p:nvSpPr>
          <p:cNvPr id="197" name="Google Shape;197;g39bb6ab94f5_0_6"/>
          <p:cNvSpPr txBox="1"/>
          <p:nvPr>
            <p:ph idx="2" type="body"/>
          </p:nvPr>
        </p:nvSpPr>
        <p:spPr>
          <a:xfrm>
            <a:off x="743625" y="2165675"/>
            <a:ext cx="63600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t/>
            </a:r>
            <a:endParaRPr/>
          </a:p>
          <a:p>
            <a:pPr indent="-228600" lvl="0" marL="457200" marR="0" rtl="0" algn="l">
              <a:lnSpc>
                <a:spcPct val="90000"/>
              </a:lnSpc>
              <a:spcBef>
                <a:spcPts val="1000"/>
              </a:spcBef>
              <a:spcAft>
                <a:spcPts val="0"/>
              </a:spcAft>
              <a:buClr>
                <a:schemeClr val="dk1"/>
              </a:buClr>
              <a:buSzPts val="1800"/>
              <a:buFont typeface="Arial"/>
              <a:buNone/>
            </a:pPr>
            <a:r>
              <a:rPr b="1" lang="en-US" sz="2400"/>
              <a:t>La “A” nel modello PERMA sta per Accomplishment — il senso di realizzazione e padronanza.</a:t>
            </a:r>
            <a:endParaRPr sz="2400"/>
          </a:p>
          <a:p>
            <a:pPr indent="-228600" lvl="0" marL="457200" marR="0" rtl="0" algn="l">
              <a:lnSpc>
                <a:spcPct val="90000"/>
              </a:lnSpc>
              <a:spcBef>
                <a:spcPts val="1000"/>
              </a:spcBef>
              <a:spcAft>
                <a:spcPts val="0"/>
              </a:spcAft>
              <a:buClr>
                <a:schemeClr val="dk1"/>
              </a:buClr>
              <a:buSzPts val="1800"/>
              <a:buFont typeface="Arial"/>
              <a:buNone/>
            </a:pPr>
            <a:r>
              <a:rPr lang="en-US" sz="2400"/>
              <a:t>È collegata a motivazione, resilienza e autoefficacia.</a:t>
            </a:r>
            <a:endParaRPr/>
          </a:p>
          <a:p>
            <a:pPr indent="-228600" lvl="0" marL="457200" marR="0" rtl="0" algn="l">
              <a:lnSpc>
                <a:spcPct val="90000"/>
              </a:lnSpc>
              <a:spcBef>
                <a:spcPts val="1000"/>
              </a:spcBef>
              <a:spcAft>
                <a:spcPts val="0"/>
              </a:spcAft>
              <a:buClr>
                <a:schemeClr val="dk1"/>
              </a:buClr>
              <a:buSzPts val="1800"/>
              <a:buFont typeface="Arial"/>
              <a:buNone/>
            </a:pPr>
            <a:r>
              <a:rPr lang="en-US" sz="2400"/>
              <a:t>Nelle scuole, accomplishment significa celebrare l’impegno e la crescita, non solo i risultati.</a:t>
            </a:r>
            <a:endParaRPr/>
          </a:p>
          <a:p>
            <a:pPr indent="0" lvl="0" marL="88900" rtl="0" algn="l">
              <a:lnSpc>
                <a:spcPct val="115000"/>
              </a:lnSpc>
              <a:spcBef>
                <a:spcPts val="1200"/>
              </a:spcBef>
              <a:spcAft>
                <a:spcPts val="0"/>
              </a:spcAft>
              <a:buClr>
                <a:schemeClr val="dk1"/>
              </a:buClr>
              <a:buSzPts val="2200"/>
              <a:buNone/>
            </a:pPr>
            <a:br>
              <a:rPr lang="en-US" sz="2200">
                <a:solidFill>
                  <a:srgbClr val="000000"/>
                </a:solidFill>
              </a:rPr>
            </a:br>
            <a:endParaRPr sz="2200">
              <a:solidFill>
                <a:srgbClr val="000000"/>
              </a:solidFill>
            </a:endParaRPr>
          </a:p>
          <a:p>
            <a:pPr indent="0" lvl="0" marL="0" rtl="0" algn="l">
              <a:lnSpc>
                <a:spcPct val="115000"/>
              </a:lnSpc>
              <a:spcBef>
                <a:spcPts val="1200"/>
              </a:spcBef>
              <a:spcAft>
                <a:spcPts val="0"/>
              </a:spcAft>
              <a:buSzPts val="1800"/>
              <a:buNone/>
            </a:pPr>
            <a:r>
              <a:t/>
            </a:r>
            <a:endParaRPr i="1" sz="2200">
              <a:solidFill>
                <a:srgbClr val="000000"/>
              </a:solidFill>
            </a:endParaRPr>
          </a:p>
          <a:p>
            <a:pPr indent="0" lvl="0" marL="0" rtl="0" algn="l">
              <a:lnSpc>
                <a:spcPct val="115000"/>
              </a:lnSpc>
              <a:spcBef>
                <a:spcPts val="1200"/>
              </a:spcBef>
              <a:spcAft>
                <a:spcPts val="1200"/>
              </a:spcAft>
              <a:buSzPts val="1800"/>
              <a:buNone/>
            </a:pPr>
            <a:r>
              <a:t/>
            </a:r>
            <a:endParaRPr sz="2200"/>
          </a:p>
        </p:txBody>
      </p:sp>
      <p:pic>
        <p:nvPicPr>
          <p:cNvPr id="198" name="Google Shape;198;g39bb6ab94f5_0_6"/>
          <p:cNvPicPr preferRelativeResize="0"/>
          <p:nvPr/>
        </p:nvPicPr>
        <p:blipFill rotWithShape="1">
          <a:blip r:embed="rId3">
            <a:alphaModFix/>
          </a:blip>
          <a:srcRect b="0" l="0" r="0" t="0"/>
          <a:stretch/>
        </p:blipFill>
        <p:spPr>
          <a:xfrm>
            <a:off x="7169900" y="1787451"/>
            <a:ext cx="4610775" cy="4587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ARDET Course templat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