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 id="2147483663" r:id="rId7"/>
    <p:sldMasterId id="214748366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Lst>
  <p:sldSz cy="6858000" cx="12192000"/>
  <p:notesSz cx="6858000" cy="9144000"/>
  <p:embeddedFontLs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jlgqsSSlSxWw2QAZiycqtzyj0c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966F7F-D82D-40AD-A347-6C0463C2D621}">
  <a:tblStyle styleId="{7E966F7F-D82D-40AD-A347-6C0463C2D62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slide" Target="slides/slide11.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3.xml"/><Relationship Id="rId44" Type="http://schemas.openxmlformats.org/officeDocument/2006/relationships/font" Target="fonts/OpenSans-boldItalic.fntdata"/><Relationship Id="rId21" Type="http://schemas.openxmlformats.org/officeDocument/2006/relationships/slide" Target="slides/slide12.xml"/><Relationship Id="rId43" Type="http://schemas.openxmlformats.org/officeDocument/2006/relationships/font" Target="fonts/OpenSans-italic.fntdata"/><Relationship Id="rId24" Type="http://schemas.openxmlformats.org/officeDocument/2006/relationships/slide" Target="slides/slide15.xml"/><Relationship Id="rId23" Type="http://schemas.openxmlformats.org/officeDocument/2006/relationships/slide" Target="slides/slide14.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font" Target="fonts/OpenSansLight-regular.fntdata"/><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font" Target="fonts/OpenSansLight-italic.fntdata"/><Relationship Id="rId16" Type="http://schemas.openxmlformats.org/officeDocument/2006/relationships/slide" Target="slides/slide7.xml"/><Relationship Id="rId38" Type="http://schemas.openxmlformats.org/officeDocument/2006/relationships/font" Target="fonts/OpenSansLight-bold.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7dcbf358be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discuss how a shared sense of purpose creates a positive school culture. Highlight that when teachers model meaningful engagement, students mirror it. Give a quick scenario: a school that integrates service-learning into science lessons — both wellbeing and learning outcomes rise.</a:t>
            </a:r>
            <a:endParaRPr/>
          </a:p>
        </p:txBody>
      </p:sp>
      <p:sp>
        <p:nvSpPr>
          <p:cNvPr id="237" name="Google Shape;237;g37dcbf358be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8c6f32c7d8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hand out or display a value list. Ask participants to identify their core teaching values and how they shape decisions in class. Then, pair them up to share insights. Conclude by noting that awareness of values helps align teaching practice with meaning.</a:t>
            </a:r>
            <a:endParaRPr/>
          </a:p>
        </p:txBody>
      </p:sp>
      <p:sp>
        <p:nvSpPr>
          <p:cNvPr id="245" name="Google Shape;245;g38c6f32c7d8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8c6f32c7d8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guide teachers to think practically — how to help students find meaning in daily learning. Share examples: students writing letters to community elders (language + empathy), or linking maths to sustainable budgeting projects. Highlight the dual benefit — wellbeing and real-world connection.</a:t>
            </a:r>
            <a:endParaRPr/>
          </a:p>
        </p:txBody>
      </p:sp>
      <p:sp>
        <p:nvSpPr>
          <p:cNvPr id="253" name="Google Shape;253;g38c6f32c7d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8c6f32c7d8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present this as a practical takeaway. Encourage participants to fill it in after the session or adapt it as a class tool. Explain that meaning grows when actions reflect values consistently — this sheet helps track that alignment over time.</a:t>
            </a:r>
            <a:endParaRPr/>
          </a:p>
        </p:txBody>
      </p:sp>
      <p:sp>
        <p:nvSpPr>
          <p:cNvPr id="260" name="Google Shape;260;g38c6f32c7d8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8c6f32c7d8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explain how the school’s positive behaviour expectations can reinforce meaning. Encourage teachers to reframe rules as values (“We respect our space” → “We care for what we share”). This links wellbeing with discipline in a positive, purpose-based way.</a:t>
            </a:r>
            <a:endParaRPr/>
          </a:p>
        </p:txBody>
      </p:sp>
      <p:sp>
        <p:nvSpPr>
          <p:cNvPr id="267" name="Google Shape;267;g38c6f32c7d8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9be1bc576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Here you will explain how guide students through three connected activities — moving from </a:t>
            </a:r>
            <a:r>
              <a:rPr b="1" lang="en-US" sz="1100">
                <a:latin typeface="Arial"/>
                <a:ea typeface="Arial"/>
                <a:cs typeface="Arial"/>
                <a:sym typeface="Arial"/>
              </a:rPr>
              <a:t>self-reflection</a:t>
            </a:r>
            <a:r>
              <a:rPr lang="en-US" sz="1100">
                <a:latin typeface="Arial"/>
                <a:ea typeface="Arial"/>
                <a:cs typeface="Arial"/>
                <a:sym typeface="Arial"/>
              </a:rPr>
              <a:t> to </a:t>
            </a:r>
            <a:r>
              <a:rPr b="1" lang="en-US" sz="1100">
                <a:latin typeface="Arial"/>
                <a:ea typeface="Arial"/>
                <a:cs typeface="Arial"/>
                <a:sym typeface="Arial"/>
              </a:rPr>
              <a:t>shared meaning</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In the Gallery Walk, you help them notice what matters personally.</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In “My Values in Action,” you support them to connect those values with real behaviours.</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Finally, the Purpose Tree turns abstract ideas into something visual and collective — a symbol of how their values create meaning and purpose in your classroom.</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You can explain to adapt the timing, but the flow should go from </a:t>
            </a:r>
            <a:r>
              <a:rPr i="1" lang="en-US" sz="1100">
                <a:latin typeface="Arial"/>
                <a:ea typeface="Arial"/>
                <a:cs typeface="Arial"/>
                <a:sym typeface="Arial"/>
              </a:rPr>
              <a:t>individual → small group → whole class.</a:t>
            </a:r>
            <a:endParaRPr/>
          </a:p>
        </p:txBody>
      </p:sp>
      <p:sp>
        <p:nvSpPr>
          <p:cNvPr id="274" name="Google Shape;274;g39be1bc576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9be1bc576c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You start by helping students </a:t>
            </a:r>
            <a:r>
              <a:rPr i="1" lang="en-US" sz="1100">
                <a:latin typeface="Arial"/>
                <a:ea typeface="Arial"/>
                <a:cs typeface="Arial"/>
                <a:sym typeface="Arial"/>
              </a:rPr>
              <a:t>see</a:t>
            </a:r>
            <a:r>
              <a:rPr lang="en-US" sz="1100">
                <a:latin typeface="Arial"/>
                <a:ea typeface="Arial"/>
                <a:cs typeface="Arial"/>
                <a:sym typeface="Arial"/>
              </a:rPr>
              <a:t> and </a:t>
            </a:r>
            <a:r>
              <a:rPr i="1" lang="en-US" sz="1100">
                <a:latin typeface="Arial"/>
                <a:ea typeface="Arial"/>
                <a:cs typeface="Arial"/>
                <a:sym typeface="Arial"/>
              </a:rPr>
              <a:t>feel</a:t>
            </a:r>
            <a:r>
              <a:rPr lang="en-US" sz="1100">
                <a:latin typeface="Arial"/>
                <a:ea typeface="Arial"/>
                <a:cs typeface="Arial"/>
                <a:sym typeface="Arial"/>
              </a:rPr>
              <a:t> what values mean.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As they move around, they’re making personal choices — this builds ownership and reflection.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Encourage them to choose with their hearts, not what they think sounds “good.”</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During discussion, highlight common themes — for example, “Many of you chose kindness and teamwork — that says a lot about our class!”</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Keep the tone positive and curious. The goal isn’t to judge, but to notice what matters most to them.</a:t>
            </a:r>
            <a:r>
              <a:rPr i="1" lang="en-US" sz="1100">
                <a:latin typeface="Arial"/>
                <a:ea typeface="Arial"/>
                <a:cs typeface="Arial"/>
                <a:sym typeface="Arial"/>
              </a:rPr>
              <a:t>s.</a:t>
            </a:r>
            <a:endParaRPr/>
          </a:p>
        </p:txBody>
      </p:sp>
      <p:sp>
        <p:nvSpPr>
          <p:cNvPr id="280" name="Google Shape;280;g39be1bc576c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9be1bc576c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You will explain that this activity moves from reflection to application.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You will explain to guide students to </a:t>
            </a:r>
            <a:r>
              <a:rPr i="1" lang="en-US" sz="1100">
                <a:latin typeface="Arial"/>
                <a:ea typeface="Arial"/>
                <a:cs typeface="Arial"/>
                <a:sym typeface="Arial"/>
              </a:rPr>
              <a:t>see their values in action</a:t>
            </a:r>
            <a:r>
              <a:rPr lang="en-US" sz="1100">
                <a:latin typeface="Arial"/>
                <a:ea typeface="Arial"/>
                <a:cs typeface="Arial"/>
                <a:sym typeface="Arial"/>
              </a:rPr>
              <a:t> — what they do that reflects what they believe.</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Encourage real examples: “When did you show courage or kindness this week?”</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As groups share, help them identify patterns — “It looks like teamwork and respect are strong in our class.”</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The Class Meaning Map becomes a visual reminder of your shared strengths and values.</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NB You can refer to the WP3 lesson plan M where in the annex there is the “What Matters to Me” worksheet and showing it</a:t>
            </a:r>
            <a:endParaRPr sz="1100">
              <a:latin typeface="Arial"/>
              <a:ea typeface="Arial"/>
              <a:cs typeface="Arial"/>
              <a:sym typeface="Arial"/>
            </a:endParaRPr>
          </a:p>
        </p:txBody>
      </p:sp>
      <p:sp>
        <p:nvSpPr>
          <p:cNvPr id="287" name="Google Shape;287;g39be1bc576c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9be1bc576c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100">
                <a:latin typeface="Arial"/>
                <a:ea typeface="Arial"/>
                <a:cs typeface="Arial"/>
                <a:sym typeface="Arial"/>
              </a:rPr>
              <a:t>You explain that they can close the lesson with a creative, symbolic activity that brings everything together.</a:t>
            </a:r>
            <a:endParaRPr sz="1100">
              <a:latin typeface="Arial"/>
              <a:ea typeface="Arial"/>
              <a:cs typeface="Arial"/>
              <a:sym typeface="Arial"/>
            </a:endParaRPr>
          </a:p>
          <a:p>
            <a:pPr indent="0" lvl="0" marL="0" rtl="0" algn="l">
              <a:lnSpc>
                <a:spcPct val="100000"/>
              </a:lnSpc>
              <a:spcBef>
                <a:spcPts val="0"/>
              </a:spcBef>
              <a:spcAft>
                <a:spcPts val="0"/>
              </a:spcAft>
              <a:buSzPts val="1100"/>
              <a:buNone/>
            </a:pPr>
            <a:r>
              <a:rPr lang="en-US" sz="1100">
                <a:latin typeface="Arial"/>
                <a:ea typeface="Arial"/>
                <a:cs typeface="Arial"/>
                <a:sym typeface="Arial"/>
              </a:rPr>
              <a:t>Explain the tree clearly — roots give strength (values), the trunk shows what we do, and branches represent where we want to go.</a:t>
            </a:r>
            <a:endParaRPr sz="1100">
              <a:latin typeface="Arial"/>
              <a:ea typeface="Arial"/>
              <a:cs typeface="Arial"/>
              <a:sym typeface="Arial"/>
            </a:endParaRPr>
          </a:p>
          <a:p>
            <a:pPr indent="0" lvl="0" marL="0" rtl="0" algn="l">
              <a:lnSpc>
                <a:spcPct val="100000"/>
              </a:lnSpc>
              <a:spcBef>
                <a:spcPts val="0"/>
              </a:spcBef>
              <a:spcAft>
                <a:spcPts val="0"/>
              </a:spcAft>
              <a:buSzPts val="1100"/>
              <a:buNone/>
            </a:pPr>
            <a:r>
              <a:rPr lang="en-US" sz="1100">
                <a:latin typeface="Arial"/>
                <a:ea typeface="Arial"/>
                <a:cs typeface="Arial"/>
                <a:sym typeface="Arial"/>
              </a:rPr>
              <a:t>As students build the tree, you will explain to encourage collaboration and creativity — letting them draw, color, or add symbols.</a:t>
            </a:r>
            <a:endParaRPr sz="1100">
              <a:latin typeface="Arial"/>
              <a:ea typeface="Arial"/>
              <a:cs typeface="Arial"/>
              <a:sym typeface="Arial"/>
            </a:endParaRPr>
          </a:p>
          <a:p>
            <a:pPr indent="0" lvl="0" marL="0" rtl="0" algn="l">
              <a:lnSpc>
                <a:spcPct val="100000"/>
              </a:lnSpc>
              <a:spcBef>
                <a:spcPts val="0"/>
              </a:spcBef>
              <a:spcAft>
                <a:spcPts val="0"/>
              </a:spcAft>
              <a:buSzPts val="1100"/>
              <a:buNone/>
            </a:pPr>
            <a:r>
              <a:rPr lang="en-US" sz="1100">
                <a:latin typeface="Arial"/>
                <a:ea typeface="Arial"/>
                <a:cs typeface="Arial"/>
                <a:sym typeface="Arial"/>
              </a:rPr>
              <a:t>During reflection, you will explain to highlight the message: </a:t>
            </a:r>
            <a:r>
              <a:rPr i="1" lang="en-US" sz="1100">
                <a:latin typeface="Arial"/>
                <a:ea typeface="Arial"/>
                <a:cs typeface="Arial"/>
                <a:sym typeface="Arial"/>
              </a:rPr>
              <a:t>When we live our values, we grow our purpose.</a:t>
            </a:r>
            <a:endParaRPr i="1"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Keep the tree displayed — it’s a daily visual reminder of meaning and connection in your classroom.</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In the annex M of the lesson plan there is the explanation of the activity and in the annex the picture of the three that they can use for the activity ( see also the next slide).</a:t>
            </a:r>
            <a:endParaRPr sz="1100">
              <a:latin typeface="Arial"/>
              <a:ea typeface="Arial"/>
              <a:cs typeface="Arial"/>
              <a:sym typeface="Arial"/>
            </a:endParaRPr>
          </a:p>
        </p:txBody>
      </p:sp>
      <p:sp>
        <p:nvSpPr>
          <p:cNvPr id="293" name="Google Shape;293;g39be1bc576c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9be1bc576c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299" name="Google Shape;299;g39be1bc576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7dcbf358be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37dcbf358be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9be1bc576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In this final part of the lesson , you will explain to focus on reflection and consolidation.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You will explain to observe how students express their values and make connections between beliefs, actions, and goals.</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Praise their thoughtfulness — every contribution shows growth in self-awareness and empathy.</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Remind them that values can evolve; what matters now may change as they learn and experience new things.</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Display the Purpose Tree and revisit it throughout the year — it becomes a living symbol of your class’s purpose and positive culture.</a:t>
            </a:r>
            <a:endParaRPr sz="1100">
              <a:latin typeface="Arial"/>
              <a:ea typeface="Arial"/>
              <a:cs typeface="Arial"/>
              <a:sym typeface="Arial"/>
            </a:endParaRPr>
          </a:p>
        </p:txBody>
      </p:sp>
      <p:sp>
        <p:nvSpPr>
          <p:cNvPr id="305" name="Google Shape;305;g39be1bc576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8c6f32c7d8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After experiencing all the activities for students, You will invite teachers to pause and reflect silently first, then share one insight. Encourage them to write one small, realistic commitment (e.g., “I’ll start lessons with a purpose question”). Emphasize that small, consistent actions sustain meaning over time.</a:t>
            </a:r>
            <a:endParaRPr/>
          </a:p>
        </p:txBody>
      </p:sp>
      <p:sp>
        <p:nvSpPr>
          <p:cNvPr id="311" name="Google Shape;311;g38c6f32c7d8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8c6f32c7d8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summarize the session. Reinforce that meaning is not an extra — it’s the foundation of thriving learning environments. Invite participants to revisit their “Purpose Planning Sheet” regularly and integrate reflection moments into staff meetings or class routines.</a:t>
            </a:r>
            <a:endParaRPr/>
          </a:p>
        </p:txBody>
      </p:sp>
      <p:sp>
        <p:nvSpPr>
          <p:cNvPr id="318" name="Google Shape;318;g38c6f32c7d8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7e4d1300b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You will close the session by inviting teachers to share one personal takeaway or intention aloud or in pairs. Reinforce that meaning grows through consistent reflection and action. Encourage them to keep their </a:t>
            </a:r>
            <a:r>
              <a:rPr b="1" lang="en-US" sz="1100">
                <a:latin typeface="Arial"/>
                <a:ea typeface="Arial"/>
                <a:cs typeface="Arial"/>
                <a:sym typeface="Arial"/>
              </a:rPr>
              <a:t>Purpose Planning Tool</a:t>
            </a:r>
            <a:r>
              <a:rPr lang="en-US" sz="1100">
                <a:latin typeface="Arial"/>
                <a:ea typeface="Arial"/>
                <a:cs typeface="Arial"/>
                <a:sym typeface="Arial"/>
              </a:rPr>
              <a:t> and revisit it monthly. Summarize the session’s core message: </a:t>
            </a:r>
            <a:r>
              <a:rPr i="1" lang="en-US" sz="1100">
                <a:latin typeface="Arial"/>
                <a:ea typeface="Arial"/>
                <a:cs typeface="Arial"/>
                <a:sym typeface="Arial"/>
              </a:rPr>
              <a:t>living and teaching with purpose enhances wellbeing for both teachers and students.</a:t>
            </a:r>
            <a:endParaRPr i="1"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25" name="Google Shape;325;g37e4d1300b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7e4d1300b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ask participants to complete this quick feedback exercise before closing. Emphasize that their feedback helps improve future modules and ensures that materials remain practical and relevant. Encourage honest, constructive input about both clarity and delivery.</a:t>
            </a:r>
            <a:endParaRPr/>
          </a:p>
        </p:txBody>
      </p:sp>
      <p:sp>
        <p:nvSpPr>
          <p:cNvPr id="332" name="Google Shape;332;g37e4d1300b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7dcbf358be_0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g37dcbf358be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7dcbf358be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37dcbf358be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ab618d0981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g3ab618d0981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7dcbf358be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Arial"/>
                <a:ea typeface="Arial"/>
                <a:cs typeface="Arial"/>
                <a:sym typeface="Arial"/>
              </a:rPr>
              <a:t>In this module You will guide participants to think about </a:t>
            </a:r>
            <a:r>
              <a:rPr i="1" lang="en-US" sz="1100">
                <a:latin typeface="Arial"/>
                <a:ea typeface="Arial"/>
                <a:cs typeface="Arial"/>
                <a:sym typeface="Arial"/>
              </a:rPr>
              <a:t>why</a:t>
            </a:r>
            <a:r>
              <a:rPr lang="en-US" sz="1100">
                <a:latin typeface="Arial"/>
                <a:ea typeface="Arial"/>
                <a:cs typeface="Arial"/>
                <a:sym typeface="Arial"/>
              </a:rPr>
              <a:t> they teach and how their personal values shape their daily practice. Encourage open sharing and connect these reflections to the PERMA “M” component. Emphasize that meaning comes from contributing to something bigger — their school, community, and students’ growth. Invite them to notice how purpose enhances both wellbeing and performance.</a:t>
            </a:r>
            <a:endParaRPr/>
          </a:p>
        </p:txBody>
      </p:sp>
      <p:sp>
        <p:nvSpPr>
          <p:cNvPr id="182" name="Google Shape;182;g37dcbf358be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9bb405242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9bb405242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explain that </a:t>
            </a:r>
            <a:r>
              <a:rPr lang="en-US" sz="1100">
                <a:latin typeface="Arial"/>
                <a:ea typeface="Arial"/>
                <a:cs typeface="Arial"/>
                <a:sym typeface="Arial"/>
              </a:rPr>
              <a:t>in Seligman’s (2011) PERMA model, </a:t>
            </a:r>
            <a:r>
              <a:rPr i="1" lang="en-US" sz="1100">
                <a:latin typeface="Arial"/>
                <a:ea typeface="Arial"/>
                <a:cs typeface="Arial"/>
                <a:sym typeface="Arial"/>
              </a:rPr>
              <a:t>Meaning</a:t>
            </a:r>
            <a:r>
              <a:rPr lang="en-US" sz="1100">
                <a:latin typeface="Arial"/>
                <a:ea typeface="Arial"/>
                <a:cs typeface="Arial"/>
                <a:sym typeface="Arial"/>
              </a:rPr>
              <a:t> refers to the sense of purpose and belonging that arises from being connected to something larger than oneself.</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It involves engaging in activities or relationships that contribute to a greater good, giving coherence and direction to one’s life.</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b="1" lang="en-US" sz="1100">
                <a:latin typeface="Arial"/>
                <a:ea typeface="Arial"/>
                <a:cs typeface="Arial"/>
                <a:sym typeface="Arial"/>
              </a:rPr>
              <a:t>Key Components</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US" sz="1100">
                <a:latin typeface="Arial"/>
                <a:ea typeface="Arial"/>
                <a:cs typeface="Arial"/>
                <a:sym typeface="Arial"/>
              </a:rPr>
              <a:t>Purpose:</a:t>
            </a:r>
            <a:r>
              <a:rPr lang="en-US" sz="1100">
                <a:latin typeface="Arial"/>
                <a:ea typeface="Arial"/>
                <a:cs typeface="Arial"/>
                <a:sym typeface="Arial"/>
              </a:rPr>
              <a:t> having valued life goals and aspirations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Significance:</a:t>
            </a:r>
            <a:r>
              <a:rPr lang="en-US" sz="1100">
                <a:latin typeface="Arial"/>
                <a:ea typeface="Arial"/>
                <a:cs typeface="Arial"/>
                <a:sym typeface="Arial"/>
              </a:rPr>
              <a:t> perceiving one’s life as valuable and worthwhile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Coherence:</a:t>
            </a:r>
            <a:r>
              <a:rPr lang="en-US" sz="1100">
                <a:latin typeface="Arial"/>
                <a:ea typeface="Arial"/>
                <a:cs typeface="Arial"/>
                <a:sym typeface="Arial"/>
              </a:rPr>
              <a:t> understanding life as consistent and meaningful</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90" name="Google Shape;190;g39bb405242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dcbf358be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7dcbf358be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7dcbf358be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37dcbf358be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Start by asking participants what “meaning” means to them in their teaching. You can use a short prompt like, “When do you feel most purposeful as a teacher?” Relate their answers to the PERMA model and highlight how purpose strengthens resilience, motivation, and the sense of belonging within the school community.</a:t>
            </a:r>
            <a:endParaRPr/>
          </a:p>
        </p:txBody>
      </p:sp>
      <p:sp>
        <p:nvSpPr>
          <p:cNvPr id="206" name="Google Shape;206;g37dcbf358be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9bb405242d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39bb405242d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39bb405242d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9c3117d7e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39c3117d7e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39c3117d7e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8c6f32c7d8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introduce the “M” dimension and show how meaning differs from pleasure or accomplishment. Use simple examples: a teacher finding purpose in mentoring struggling students, or a student connecting a project to community needs. Encourage teachers to think of how meaning shows up in their daily routines.</a:t>
            </a:r>
            <a:endParaRPr/>
          </a:p>
        </p:txBody>
      </p:sp>
      <p:sp>
        <p:nvSpPr>
          <p:cNvPr id="230" name="Google Shape;230;g38c6f32c7d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4"/>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4"/>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4"/>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4"/>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4"/>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4"/>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4"/>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5" name="Shape 85"/>
        <p:cNvGrpSpPr/>
        <p:nvPr/>
      </p:nvGrpSpPr>
      <p:grpSpPr>
        <a:xfrm>
          <a:off x="0" y="0"/>
          <a:ext cx="0" cy="0"/>
          <a:chOff x="0" y="0"/>
          <a:chExt cx="0" cy="0"/>
        </a:xfrm>
      </p:grpSpPr>
      <p:sp>
        <p:nvSpPr>
          <p:cNvPr id="86" name="Google Shape;86;g37dcbf358be_0_25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37dcbf358be_0_25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g37dcbf358be_0_25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89" name="Shape 89"/>
        <p:cNvGrpSpPr/>
        <p:nvPr/>
      </p:nvGrpSpPr>
      <p:grpSpPr>
        <a:xfrm>
          <a:off x="0" y="0"/>
          <a:ext cx="0" cy="0"/>
          <a:chOff x="0" y="0"/>
          <a:chExt cx="0" cy="0"/>
        </a:xfrm>
      </p:grpSpPr>
      <p:sp>
        <p:nvSpPr>
          <p:cNvPr id="90" name="Google Shape;90;g37dcbf358be_0_25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37dcbf358be_0_255"/>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g37dcbf358be_0_255"/>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g37dcbf358be_0_255"/>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94" name="Shape 94"/>
        <p:cNvGrpSpPr/>
        <p:nvPr/>
      </p:nvGrpSpPr>
      <p:grpSpPr>
        <a:xfrm>
          <a:off x="0" y="0"/>
          <a:ext cx="0" cy="0"/>
          <a:chOff x="0" y="0"/>
          <a:chExt cx="0" cy="0"/>
        </a:xfrm>
      </p:grpSpPr>
      <p:sp>
        <p:nvSpPr>
          <p:cNvPr id="95" name="Google Shape;95;g37dcbf358be_0_26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37dcbf358be_0_260"/>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g37dcbf358be_0_260"/>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4" name="Shape 104"/>
        <p:cNvGrpSpPr/>
        <p:nvPr/>
      </p:nvGrpSpPr>
      <p:grpSpPr>
        <a:xfrm>
          <a:off x="0" y="0"/>
          <a:ext cx="0" cy="0"/>
          <a:chOff x="0" y="0"/>
          <a:chExt cx="0" cy="0"/>
        </a:xfrm>
      </p:grpSpPr>
      <p:sp>
        <p:nvSpPr>
          <p:cNvPr id="105" name="Google Shape;105;g37dcbf358be_0_28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g37dcbf358be_0_280"/>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37dcbf358be_0_280"/>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08" name="Shape 108"/>
        <p:cNvGrpSpPr/>
        <p:nvPr/>
      </p:nvGrpSpPr>
      <p:grpSpPr>
        <a:xfrm>
          <a:off x="0" y="0"/>
          <a:ext cx="0" cy="0"/>
          <a:chOff x="0" y="0"/>
          <a:chExt cx="0" cy="0"/>
        </a:xfrm>
      </p:grpSpPr>
      <p:sp>
        <p:nvSpPr>
          <p:cNvPr id="109" name="Google Shape;109;g37dcbf358be_0_270"/>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g37dcbf358be_0_270"/>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g37dcbf358be_0_27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37dcbf358be_0_27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3" name="Google Shape;113;g37dcbf358be_0_270"/>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4" name="Google Shape;114;g37dcbf358be_0_270"/>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15" name="Google Shape;115;g37dcbf358be_0_270"/>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16" name="Google Shape;116;g37dcbf358be_0_270"/>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17" name="Google Shape;117;g37dcbf358be_0_270"/>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18" name="Shape 118"/>
        <p:cNvGrpSpPr/>
        <p:nvPr/>
      </p:nvGrpSpPr>
      <p:grpSpPr>
        <a:xfrm>
          <a:off x="0" y="0"/>
          <a:ext cx="0" cy="0"/>
          <a:chOff x="0" y="0"/>
          <a:chExt cx="0" cy="0"/>
        </a:xfrm>
      </p:grpSpPr>
      <p:sp>
        <p:nvSpPr>
          <p:cNvPr id="119" name="Google Shape;119;g37dcbf358be_0_284"/>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20" name="Google Shape;120;g37dcbf358be_0_284"/>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 name="Google Shape;121;g37dcbf358be_0_284"/>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22" name="Google Shape;122;g37dcbf358be_0_284"/>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23" name="Shape 123"/>
        <p:cNvGrpSpPr/>
        <p:nvPr/>
      </p:nvGrpSpPr>
      <p:grpSpPr>
        <a:xfrm>
          <a:off x="0" y="0"/>
          <a:ext cx="0" cy="0"/>
          <a:chOff x="0" y="0"/>
          <a:chExt cx="0" cy="0"/>
        </a:xfrm>
      </p:grpSpPr>
      <p:sp>
        <p:nvSpPr>
          <p:cNvPr id="124" name="Google Shape;124;g37dcbf358be_0_28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g37dcbf358be_0_28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g37dcbf358be_0_28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37dcbf358be_0_28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8" name="Google Shape;128;g37dcbf358be_0_28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9" name="Google Shape;129;g37dcbf358be_0_28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30" name="Google Shape;130;g37dcbf358be_0_289"/>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31" name="Google Shape;131;g37dcbf358be_0_28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32" name="Google Shape;132;g37dcbf358be_0_28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39" name="Shape 139"/>
        <p:cNvGrpSpPr/>
        <p:nvPr/>
      </p:nvGrpSpPr>
      <p:grpSpPr>
        <a:xfrm>
          <a:off x="0" y="0"/>
          <a:ext cx="0" cy="0"/>
          <a:chOff x="0" y="0"/>
          <a:chExt cx="0" cy="0"/>
        </a:xfrm>
      </p:grpSpPr>
      <p:sp>
        <p:nvSpPr>
          <p:cNvPr id="140" name="Google Shape;140;g3ab618d0981_0_4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g3ab618d0981_0_4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3ab618d0981_0_4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3ab618d0981_0_4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g3ab618d0981_0_4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5" name="Google Shape;145;g3ab618d0981_0_4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46" name="Google Shape;146;g3ab618d0981_0_4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147" name="Google Shape;147;g3ab618d0981_0_4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48" name="Google Shape;148;g3ab618d0981_0_4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49" name="Shape 149"/>
        <p:cNvGrpSpPr/>
        <p:nvPr/>
      </p:nvGrpSpPr>
      <p:grpSpPr>
        <a:xfrm>
          <a:off x="0" y="0"/>
          <a:ext cx="0" cy="0"/>
          <a:chOff x="0" y="0"/>
          <a:chExt cx="0" cy="0"/>
        </a:xfrm>
      </p:grpSpPr>
      <p:sp>
        <p:nvSpPr>
          <p:cNvPr id="150" name="Google Shape;150;g3ab618d0981_0_5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g3ab618d0981_0_5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3ab618d0981_0_5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3" name="Shape 153"/>
        <p:cNvGrpSpPr/>
        <p:nvPr/>
      </p:nvGrpSpPr>
      <p:grpSpPr>
        <a:xfrm>
          <a:off x="0" y="0"/>
          <a:ext cx="0" cy="0"/>
          <a:chOff x="0" y="0"/>
          <a:chExt cx="0" cy="0"/>
        </a:xfrm>
      </p:grpSpPr>
      <p:sp>
        <p:nvSpPr>
          <p:cNvPr id="154" name="Google Shape;154;g3ab618d0981_0_6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155" name="Google Shape;155;g3ab618d0981_0_6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6" name="Google Shape;156;g3ab618d0981_0_6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157" name="Google Shape;157;g3ab618d0981_0_6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5"/>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8" name="Shape 158"/>
        <p:cNvGrpSpPr/>
        <p:nvPr/>
      </p:nvGrpSpPr>
      <p:grpSpPr>
        <a:xfrm>
          <a:off x="0" y="0"/>
          <a:ext cx="0" cy="0"/>
          <a:chOff x="0" y="0"/>
          <a:chExt cx="0" cy="0"/>
        </a:xfrm>
      </p:grpSpPr>
      <p:sp>
        <p:nvSpPr>
          <p:cNvPr id="159" name="Google Shape;159;g3ab618d0981_0_6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g3ab618d0981_0_6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g3ab618d0981_0_6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3ab618d0981_0_6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3" name="Google Shape;163;g3ab618d0981_0_6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g3ab618d0981_0_6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165" name="Google Shape;165;g3ab618d0981_0_6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166" name="Google Shape;166;g3ab618d0981_0_6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167" name="Google Shape;167;g3ab618d0981_0_6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6"/>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6"/>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6"/>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6"/>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7"/>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7"/>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7"/>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7"/>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7"/>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7"/>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7"/>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7"/>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0" name="Shape 50"/>
        <p:cNvGrpSpPr/>
        <p:nvPr/>
      </p:nvGrpSpPr>
      <p:grpSpPr>
        <a:xfrm>
          <a:off x="0" y="0"/>
          <a:ext cx="0" cy="0"/>
          <a:chOff x="0" y="0"/>
          <a:chExt cx="0" cy="0"/>
        </a:xfrm>
      </p:grpSpPr>
      <p:sp>
        <p:nvSpPr>
          <p:cNvPr id="51" name="Google Shape;51;g37dcbf358be_0_216"/>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g37dcbf358be_0_216"/>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g37dcbf358be_0_216"/>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37dcbf358be_0_216"/>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g37dcbf358be_0_216"/>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g37dcbf358be_0_216"/>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57" name="Google Shape;57;g37dcbf358be_0_216"/>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58" name="Google Shape;58;g37dcbf358be_0_216"/>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59" name="Google Shape;59;g37dcbf358be_0_216"/>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0" name="Shape 60"/>
        <p:cNvGrpSpPr/>
        <p:nvPr/>
      </p:nvGrpSpPr>
      <p:grpSpPr>
        <a:xfrm>
          <a:off x="0" y="0"/>
          <a:ext cx="0" cy="0"/>
          <a:chOff x="0" y="0"/>
          <a:chExt cx="0" cy="0"/>
        </a:xfrm>
      </p:grpSpPr>
      <p:sp>
        <p:nvSpPr>
          <p:cNvPr id="61" name="Google Shape;61;g37dcbf358be_0_226"/>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g37dcbf358be_0_22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37dcbf358be_0_226"/>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64" name="Shape 64"/>
        <p:cNvGrpSpPr/>
        <p:nvPr/>
      </p:nvGrpSpPr>
      <p:grpSpPr>
        <a:xfrm>
          <a:off x="0" y="0"/>
          <a:ext cx="0" cy="0"/>
          <a:chOff x="0" y="0"/>
          <a:chExt cx="0" cy="0"/>
        </a:xfrm>
      </p:grpSpPr>
      <p:sp>
        <p:nvSpPr>
          <p:cNvPr id="65" name="Google Shape;65;g37dcbf358be_0_230"/>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66" name="Google Shape;66;g37dcbf358be_0_230"/>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7" name="Google Shape;67;g37dcbf358be_0_230"/>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68" name="Google Shape;68;g37dcbf358be_0_230"/>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69" name="Shape 69"/>
        <p:cNvGrpSpPr/>
        <p:nvPr/>
      </p:nvGrpSpPr>
      <p:grpSpPr>
        <a:xfrm>
          <a:off x="0" y="0"/>
          <a:ext cx="0" cy="0"/>
          <a:chOff x="0" y="0"/>
          <a:chExt cx="0" cy="0"/>
        </a:xfrm>
      </p:grpSpPr>
      <p:sp>
        <p:nvSpPr>
          <p:cNvPr id="70" name="Google Shape;70;g37dcbf358be_0_235"/>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dcbf358be_0_235"/>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g37dcbf358be_0_23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37dcbf358be_0_235"/>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g37dcbf358be_0_235"/>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g37dcbf358be_0_235"/>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76" name="Google Shape;76;g37dcbf358be_0_235"/>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77" name="Google Shape;77;g37dcbf358be_0_235"/>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78" name="Google Shape;78;g37dcbf358be_0_235"/>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2" name="Shape 82"/>
        <p:cNvGrpSpPr/>
        <p:nvPr/>
      </p:nvGrpSpPr>
      <p:grpSpPr>
        <a:xfrm>
          <a:off x="0" y="0"/>
          <a:ext cx="0" cy="0"/>
          <a:chOff x="0" y="0"/>
          <a:chExt cx="0" cy="0"/>
        </a:xfrm>
      </p:grpSpPr>
      <p:sp>
        <p:nvSpPr>
          <p:cNvPr id="83" name="Google Shape;83;g37dcbf358be_0_2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7dcbf358be_0_248"/>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843"/>
          </a:srgbClr>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44" name="Shape 44"/>
        <p:cNvGrpSpPr/>
        <p:nvPr/>
      </p:nvGrpSpPr>
      <p:grpSpPr>
        <a:xfrm>
          <a:off x="0" y="0"/>
          <a:ext cx="0" cy="0"/>
          <a:chOff x="0" y="0"/>
          <a:chExt cx="0" cy="0"/>
        </a:xfrm>
      </p:grpSpPr>
      <p:sp>
        <p:nvSpPr>
          <p:cNvPr id="45" name="Google Shape;45;g37dcbf358be_0_210"/>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g37dcbf358be_0_2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g37dcbf358be_0_210"/>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g37dcbf358be_0_210"/>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g37dcbf358be_0_210"/>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79" name="Shape 79"/>
        <p:cNvGrpSpPr/>
        <p:nvPr/>
      </p:nvGrpSpPr>
      <p:grpSpPr>
        <a:xfrm>
          <a:off x="0" y="0"/>
          <a:ext cx="0" cy="0"/>
          <a:chOff x="0" y="0"/>
          <a:chExt cx="0" cy="0"/>
        </a:xfrm>
      </p:grpSpPr>
      <p:sp>
        <p:nvSpPr>
          <p:cNvPr id="80" name="Google Shape;80;g37dcbf358be_0_245"/>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81" name="Google Shape;81;g37dcbf358be_0_2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9019"/>
          </a:srgbClr>
        </a:solidFill>
      </p:bgPr>
    </p:bg>
    <p:spTree>
      <p:nvGrpSpPr>
        <p:cNvPr id="98" name="Shape 98"/>
        <p:cNvGrpSpPr/>
        <p:nvPr/>
      </p:nvGrpSpPr>
      <p:grpSpPr>
        <a:xfrm>
          <a:off x="0" y="0"/>
          <a:ext cx="0" cy="0"/>
          <a:chOff x="0" y="0"/>
          <a:chExt cx="0" cy="0"/>
        </a:xfrm>
      </p:grpSpPr>
      <p:sp>
        <p:nvSpPr>
          <p:cNvPr id="99" name="Google Shape;99;g37dcbf358be_0_264"/>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g37dcbf358be_0_26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g37dcbf358be_0_264"/>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g37dcbf358be_0_264"/>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3" name="Google Shape;103;g37dcbf358be_0_264"/>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40"/>
          </a:srgbClr>
        </a:solidFill>
      </p:bgPr>
    </p:bg>
    <p:spTree>
      <p:nvGrpSpPr>
        <p:cNvPr id="133" name="Shape 133"/>
        <p:cNvGrpSpPr/>
        <p:nvPr/>
      </p:nvGrpSpPr>
      <p:grpSpPr>
        <a:xfrm>
          <a:off x="0" y="0"/>
          <a:ext cx="0" cy="0"/>
          <a:chOff x="0" y="0"/>
          <a:chExt cx="0" cy="0"/>
        </a:xfrm>
      </p:grpSpPr>
      <p:sp>
        <p:nvSpPr>
          <p:cNvPr id="134" name="Google Shape;134;g3ab618d0981_0_4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g3ab618d0981_0_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g3ab618d0981_0_4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7" name="Google Shape;137;g3ab618d0981_0_4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8" name="Google Shape;138;g3ab618d0981_0_4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hyperlink" Target="https://thrivingschool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173" name="Google Shape;173;p2"/>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7dcbf358be_0_17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Perché il significato è importante nelle scuole?</a:t>
            </a:r>
            <a:endParaRPr/>
          </a:p>
        </p:txBody>
      </p:sp>
      <p:pic>
        <p:nvPicPr>
          <p:cNvPr id="240" name="Google Shape;240;g37dcbf358be_0_176"/>
          <p:cNvPicPr preferRelativeResize="0"/>
          <p:nvPr/>
        </p:nvPicPr>
        <p:blipFill rotWithShape="1">
          <a:blip r:embed="rId3">
            <a:alphaModFix/>
          </a:blip>
          <a:srcRect b="3358" l="-100000" r="100000" t="-3360"/>
          <a:stretch/>
        </p:blipFill>
        <p:spPr>
          <a:xfrm>
            <a:off x="5158663" y="2680238"/>
            <a:ext cx="2619375" cy="3571875"/>
          </a:xfrm>
          <a:prstGeom prst="rect">
            <a:avLst/>
          </a:prstGeom>
          <a:noFill/>
          <a:ln>
            <a:noFill/>
          </a:ln>
        </p:spPr>
      </p:pic>
      <p:pic>
        <p:nvPicPr>
          <p:cNvPr id="241" name="Google Shape;241;g37dcbf358be_0_176"/>
          <p:cNvPicPr preferRelativeResize="0"/>
          <p:nvPr/>
        </p:nvPicPr>
        <p:blipFill rotWithShape="1">
          <a:blip r:embed="rId3">
            <a:alphaModFix/>
          </a:blip>
          <a:srcRect b="0" l="0" r="0" t="0"/>
          <a:stretch/>
        </p:blipFill>
        <p:spPr>
          <a:xfrm>
            <a:off x="7778050" y="1617150"/>
            <a:ext cx="3399000" cy="4634975"/>
          </a:xfrm>
          <a:prstGeom prst="rect">
            <a:avLst/>
          </a:prstGeom>
          <a:noFill/>
          <a:ln>
            <a:noFill/>
          </a:ln>
        </p:spPr>
      </p:pic>
      <p:sp>
        <p:nvSpPr>
          <p:cNvPr id="242" name="Google Shape;242;g37dcbf358be_0_176"/>
          <p:cNvSpPr txBox="1"/>
          <p:nvPr>
            <p:ph idx="2" type="body"/>
          </p:nvPr>
        </p:nvSpPr>
        <p:spPr>
          <a:xfrm>
            <a:off x="298450" y="2411125"/>
            <a:ext cx="7082064" cy="3046988"/>
          </a:xfrm>
          <a:prstGeom prst="rect">
            <a:avLst/>
          </a:prstGeom>
          <a:noFill/>
          <a:ln>
            <a:noFill/>
          </a:ln>
        </p:spPr>
        <p:txBody>
          <a:bodyPr anchorCtr="0" anchor="ctr" bIns="45700" lIns="91425" spcFirstLastPara="1" rIns="91425" wrap="square" tIns="45700">
            <a:spAutoFit/>
          </a:bodyPr>
          <a:lstStyle/>
          <a:p>
            <a:pPr indent="-152400" lvl="0" marL="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Sostiene la resilienza degli insegnanti e riduce il burnout.</a:t>
            </a:r>
            <a:endParaRPr/>
          </a:p>
          <a:p>
            <a:pPr indent="-152400" lvl="0" marL="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Rafforza la motivazione degli studenti e il loro senso di appartenenza.</a:t>
            </a:r>
            <a:endParaRPr/>
          </a:p>
          <a:p>
            <a:pPr indent="-152400" lvl="0" marL="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Costruisce un’identità e uno scopo condivisi all’interno della scuola.</a:t>
            </a:r>
            <a:endParaRPr/>
          </a:p>
          <a:p>
            <a:pPr indent="-152400" lvl="0" marL="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Promuove il rispetto per l’apprendimento e per l’ambiente (collegamento SWPBS).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8c6f32c7d8_0_1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Riflessione sui Valori Personali</a:t>
            </a:r>
            <a:endParaRPr/>
          </a:p>
        </p:txBody>
      </p:sp>
      <p:sp>
        <p:nvSpPr>
          <p:cNvPr id="248" name="Google Shape;248;g38c6f32c7d8_0_12"/>
          <p:cNvSpPr txBox="1"/>
          <p:nvPr>
            <p:ph idx="1" type="body"/>
          </p:nvPr>
        </p:nvSpPr>
        <p:spPr>
          <a:xfrm>
            <a:off x="123745" y="997410"/>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(10 minuti)</a:t>
            </a:r>
            <a:endParaRPr/>
          </a:p>
        </p:txBody>
      </p:sp>
      <p:sp>
        <p:nvSpPr>
          <p:cNvPr id="249" name="Google Shape;249;g38c6f32c7d8_0_12"/>
          <p:cNvSpPr txBox="1"/>
          <p:nvPr>
            <p:ph idx="2" type="body"/>
          </p:nvPr>
        </p:nvSpPr>
        <p:spPr>
          <a:xfrm>
            <a:off x="537850" y="2183825"/>
            <a:ext cx="6822300" cy="38682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Passo 1:</a:t>
            </a:r>
            <a:r>
              <a:rPr lang="en-US" sz="2400"/>
              <a:t> Rivedi l’elenco dei valori (ad es. curiosità, equità, gentilezza, creatività).</a:t>
            </a:r>
            <a:br>
              <a:rPr lang="en-US" sz="2400"/>
            </a:br>
            <a:r>
              <a:rPr b="1" lang="en-US" sz="2400"/>
              <a:t>Passo 2:</a:t>
            </a:r>
            <a:r>
              <a:rPr lang="en-US" sz="2400"/>
              <a:t> Scegli i tuoi 3 valori principali nell’insegnamento.</a:t>
            </a:r>
            <a:br>
              <a:rPr lang="en-US" sz="2400"/>
            </a:br>
            <a:r>
              <a:rPr b="1" lang="en-US" sz="2400"/>
              <a:t>Passo 3:</a:t>
            </a:r>
            <a:r>
              <a:rPr lang="en-US" sz="2400"/>
              <a:t> Rifletti:</a:t>
            </a:r>
            <a:endParaRPr/>
          </a:p>
          <a:p>
            <a:pPr indent="-228600" lvl="0" marL="457200" marR="0" rtl="0" algn="l">
              <a:lnSpc>
                <a:spcPct val="90000"/>
              </a:lnSpc>
              <a:spcBef>
                <a:spcPts val="1000"/>
              </a:spcBef>
              <a:spcAft>
                <a:spcPts val="0"/>
              </a:spcAft>
              <a:buClr>
                <a:schemeClr val="dk1"/>
              </a:buClr>
              <a:buSzPts val="1800"/>
              <a:buFont typeface="Arial"/>
              <a:buNone/>
            </a:pPr>
            <a:r>
              <a:rPr lang="en-US" sz="2400"/>
              <a:t>Come si manifestano questi valori nella tua classe?</a:t>
            </a:r>
            <a:endParaRPr/>
          </a:p>
          <a:p>
            <a:pPr indent="-228600" lvl="0" marL="457200" marR="0" rtl="0" algn="l">
              <a:lnSpc>
                <a:spcPct val="90000"/>
              </a:lnSpc>
              <a:spcBef>
                <a:spcPts val="1000"/>
              </a:spcBef>
              <a:spcAft>
                <a:spcPts val="0"/>
              </a:spcAft>
              <a:buClr>
                <a:schemeClr val="dk1"/>
              </a:buClr>
              <a:buSzPts val="1800"/>
              <a:buFont typeface="Arial"/>
              <a:buNone/>
            </a:pPr>
            <a:r>
              <a:rPr lang="en-US" sz="2400"/>
              <a:t>Quale di questi necessita di maggiore attenzione?</a:t>
            </a:r>
            <a:endParaRPr/>
          </a:p>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2 minuti di riflessione personale + 5 minuti di discussione in coppia.</a:t>
            </a:r>
            <a:endParaRPr sz="2400"/>
          </a:p>
          <a:p>
            <a:pPr indent="0" lvl="0" marL="0" rtl="0" algn="l">
              <a:lnSpc>
                <a:spcPct val="115000"/>
              </a:lnSpc>
              <a:spcBef>
                <a:spcPts val="1200"/>
              </a:spcBef>
              <a:spcAft>
                <a:spcPts val="1200"/>
              </a:spcAft>
              <a:buSzPts val="1800"/>
              <a:buNone/>
            </a:pPr>
            <a:r>
              <a:t/>
            </a:r>
            <a:endParaRPr b="1">
              <a:highlight>
                <a:schemeClr val="accent2"/>
              </a:highlight>
            </a:endParaRPr>
          </a:p>
        </p:txBody>
      </p:sp>
      <p:pic>
        <p:nvPicPr>
          <p:cNvPr id="250" name="Google Shape;250;g38c6f32c7d8_0_12"/>
          <p:cNvPicPr preferRelativeResize="0"/>
          <p:nvPr/>
        </p:nvPicPr>
        <p:blipFill rotWithShape="1">
          <a:blip r:embed="rId3">
            <a:alphaModFix/>
          </a:blip>
          <a:srcRect b="0" l="0" r="0" t="0"/>
          <a:stretch/>
        </p:blipFill>
        <p:spPr>
          <a:xfrm>
            <a:off x="7360150" y="1348250"/>
            <a:ext cx="4553550" cy="47169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8c6f32c7d8_0_1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Connessione con la classe: insegnare con uno scopo</a:t>
            </a:r>
            <a:endParaRPr/>
          </a:p>
        </p:txBody>
      </p:sp>
      <p:sp>
        <p:nvSpPr>
          <p:cNvPr id="256" name="Google Shape;256;g38c6f32c7d8_0_18"/>
          <p:cNvSpPr txBox="1"/>
          <p:nvPr>
            <p:ph idx="2" type="body"/>
          </p:nvPr>
        </p:nvSpPr>
        <p:spPr>
          <a:xfrm>
            <a:off x="267450" y="1808650"/>
            <a:ext cx="6432900" cy="3687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000"/>
              <a:t>Modi per dare significato alle lezioni:</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Inizia con riflessioni del tipo </a:t>
            </a:r>
            <a:r>
              <a:rPr i="1" lang="en-US" sz="2000"/>
              <a:t>“Perché è importante?”</a:t>
            </a:r>
            <a:r>
              <a:rPr lang="en-US" sz="2000"/>
              <a:t>.</a:t>
            </a:r>
            <a:endParaRPr/>
          </a:p>
          <a:p>
            <a:pPr indent="-228600" lvl="0" marL="457200" marR="0" rtl="0" algn="l">
              <a:lnSpc>
                <a:spcPct val="90000"/>
              </a:lnSpc>
              <a:spcBef>
                <a:spcPts val="1000"/>
              </a:spcBef>
              <a:spcAft>
                <a:spcPts val="0"/>
              </a:spcAft>
              <a:buClr>
                <a:schemeClr val="dk1"/>
              </a:buClr>
              <a:buSzPts val="1800"/>
              <a:buFont typeface="Arial"/>
              <a:buNone/>
            </a:pPr>
            <a:r>
              <a:rPr lang="en-US" sz="2000"/>
              <a:t>Usa progetti di apprendimento–servizio collegati agli obiettivi della comunità.</a:t>
            </a:r>
            <a:endParaRPr/>
          </a:p>
          <a:p>
            <a:pPr indent="-228600" lvl="0" marL="457200" marR="0" rtl="0" algn="l">
              <a:lnSpc>
                <a:spcPct val="90000"/>
              </a:lnSpc>
              <a:spcBef>
                <a:spcPts val="1000"/>
              </a:spcBef>
              <a:spcAft>
                <a:spcPts val="0"/>
              </a:spcAft>
              <a:buClr>
                <a:schemeClr val="dk1"/>
              </a:buClr>
              <a:buSzPts val="1800"/>
              <a:buFont typeface="Arial"/>
              <a:buNone/>
            </a:pPr>
            <a:r>
              <a:rPr lang="en-US" sz="2000"/>
              <a:t>Crea una </a:t>
            </a:r>
            <a:r>
              <a:rPr i="1" lang="en-US" sz="2000"/>
              <a:t>“Parete dei Valori”</a:t>
            </a:r>
            <a:r>
              <a:rPr lang="en-US" sz="2000"/>
              <a:t> – principi condivisi della classe (ad es. gentilezza, rispetto).</a:t>
            </a:r>
            <a:endParaRPr/>
          </a:p>
          <a:p>
            <a:pPr indent="-228600" lvl="0" marL="457200" marR="0" rtl="0" algn="l">
              <a:lnSpc>
                <a:spcPct val="90000"/>
              </a:lnSpc>
              <a:spcBef>
                <a:spcPts val="1000"/>
              </a:spcBef>
              <a:spcAft>
                <a:spcPts val="0"/>
              </a:spcAft>
              <a:buClr>
                <a:schemeClr val="dk1"/>
              </a:buClr>
              <a:buSzPts val="1800"/>
              <a:buFont typeface="Arial"/>
              <a:buNone/>
            </a:pPr>
            <a:r>
              <a:rPr lang="en-US" sz="2000"/>
              <a:t>Invita gli studenti a definire obiettivi personali di apprendimento.</a:t>
            </a:r>
            <a:endParaRPr/>
          </a:p>
          <a:p>
            <a:pPr indent="0" lvl="0" marL="0" rtl="0" algn="l">
              <a:lnSpc>
                <a:spcPct val="115000"/>
              </a:lnSpc>
              <a:spcBef>
                <a:spcPts val="1200"/>
              </a:spcBef>
              <a:spcAft>
                <a:spcPts val="0"/>
              </a:spcAft>
              <a:buSzPts val="1800"/>
              <a:buNone/>
            </a:pPr>
            <a:br>
              <a:rPr lang="en-US" sz="2000"/>
            </a:br>
            <a:endParaRPr sz="2000"/>
          </a:p>
          <a:p>
            <a:pPr indent="0" lvl="0" marL="0" rtl="0" algn="l">
              <a:lnSpc>
                <a:spcPct val="115000"/>
              </a:lnSpc>
              <a:spcBef>
                <a:spcPts val="1200"/>
              </a:spcBef>
              <a:spcAft>
                <a:spcPts val="0"/>
              </a:spcAft>
              <a:buSzPts val="1800"/>
              <a:buNone/>
            </a:pPr>
            <a:r>
              <a:t/>
            </a:r>
            <a:endParaRPr b="1" i="1" sz="1100" u="sng">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257" name="Google Shape;257;g38c6f32c7d8_0_18"/>
          <p:cNvPicPr preferRelativeResize="0"/>
          <p:nvPr/>
        </p:nvPicPr>
        <p:blipFill rotWithShape="1">
          <a:blip r:embed="rId3">
            <a:alphaModFix/>
          </a:blip>
          <a:srcRect b="0" l="0" r="0" t="0"/>
          <a:stretch/>
        </p:blipFill>
        <p:spPr>
          <a:xfrm>
            <a:off x="6820325" y="1440650"/>
            <a:ext cx="5102275" cy="4990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8c6f32c7d8_0_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Template: Strumento di pianificazione dello scopo</a:t>
            </a:r>
            <a:endParaRPr/>
          </a:p>
        </p:txBody>
      </p:sp>
      <p:sp>
        <p:nvSpPr>
          <p:cNvPr id="263" name="Google Shape;263;g38c6f32c7d8_0_49"/>
          <p:cNvSpPr txBox="1"/>
          <p:nvPr>
            <p:ph idx="2" type="body"/>
          </p:nvPr>
        </p:nvSpPr>
        <p:spPr>
          <a:xfrm>
            <a:off x="497821" y="124423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a:t>Foglio di pianificazione dello scopo (campi di esempio)</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graphicFrame>
        <p:nvGraphicFramePr>
          <p:cNvPr id="264" name="Google Shape;264;g38c6f32c7d8_0_49"/>
          <p:cNvGraphicFramePr/>
          <p:nvPr/>
        </p:nvGraphicFramePr>
        <p:xfrm>
          <a:off x="625928" y="2913525"/>
          <a:ext cx="3000000" cy="3000000"/>
        </p:xfrm>
        <a:graphic>
          <a:graphicData uri="http://schemas.openxmlformats.org/drawingml/2006/table">
            <a:tbl>
              <a:tblPr>
                <a:noFill/>
                <a:tableStyleId>{7E966F7F-D82D-40AD-A347-6C0463C2D621}</a:tableStyleId>
              </a:tblPr>
              <a:tblGrid>
                <a:gridCol w="778325"/>
                <a:gridCol w="6232075"/>
                <a:gridCol w="3505200"/>
              </a:tblGrid>
              <a:tr h="1778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Passo</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6BBDB"/>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Domanda di riflessione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6BBDB"/>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Esempio</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6BBDB"/>
                    </a:solidFill>
                  </a:tcPr>
                </a:tc>
              </a:tr>
              <a:tr h="1778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1</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I miei valori fondamentali nell’insegnamento</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Curiosità</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2</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Come questo valore si manifesta in classe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Incoraggiare domande ed esplorazioni</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3</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Come lo rafforzerò</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Aggiungere attività di indagine settimanali</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Collegamento con gli studenti</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Permettere agli studenti di progettare una mini-ricerca</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8c6f32c7d8_0_5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Collegare il significato con SWPBS</a:t>
            </a:r>
            <a:endParaRPr/>
          </a:p>
        </p:txBody>
      </p:sp>
      <p:sp>
        <p:nvSpPr>
          <p:cNvPr id="270" name="Google Shape;270;g38c6f32c7d8_0_57"/>
          <p:cNvSpPr txBox="1"/>
          <p:nvPr>
            <p:ph idx="2" type="body"/>
          </p:nvPr>
        </p:nvSpPr>
        <p:spPr>
          <a:xfrm>
            <a:off x="247500" y="1328203"/>
            <a:ext cx="11944500" cy="3546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a:t>Significato ↔ Aspettative comportamentali</a:t>
            </a:r>
            <a:endParaRPr i="1" u="sng"/>
          </a:p>
        </p:txBody>
      </p:sp>
      <p:graphicFrame>
        <p:nvGraphicFramePr>
          <p:cNvPr id="271" name="Google Shape;271;g38c6f32c7d8_0_57"/>
          <p:cNvGraphicFramePr/>
          <p:nvPr/>
        </p:nvGraphicFramePr>
        <p:xfrm>
          <a:off x="838200" y="2853369"/>
          <a:ext cx="3000000" cy="3000000"/>
        </p:xfrm>
        <a:graphic>
          <a:graphicData uri="http://schemas.openxmlformats.org/drawingml/2006/table">
            <a:tbl>
              <a:tblPr>
                <a:noFill/>
                <a:tableStyleId>{7E966F7F-D82D-40AD-A347-6C0463C2D621}</a:tableStyleId>
              </a:tblPr>
              <a:tblGrid>
                <a:gridCol w="3505200"/>
                <a:gridCol w="3505200"/>
                <a:gridCol w="3505200"/>
              </a:tblGrid>
              <a:tr h="4366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PERMA “M”</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6BBDB"/>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Elementi SWPBS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6BBDB"/>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Esempio pratico</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6BBDB"/>
                    </a:solidFill>
                  </a:tcPr>
                </a:tc>
              </a:tr>
              <a:tr h="4366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Azione con scopo</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Rispetto per l’ambiente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Eco-progetto scolastico</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66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Valori in azione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Rispetto per l’apprendimento</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Patti di classe creati dagli studenti</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4227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Contributo agli altri</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Rispetto per gli altri</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Tutoraggio tra pari o “settimane della gentilezza”</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9be1bc576c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Panoramica delle attività</a:t>
            </a:r>
            <a:endParaRPr/>
          </a:p>
        </p:txBody>
      </p:sp>
      <p:sp>
        <p:nvSpPr>
          <p:cNvPr id="277" name="Google Shape;277;g39be1bc576c_0_0"/>
          <p:cNvSpPr txBox="1"/>
          <p:nvPr>
            <p:ph idx="2" type="body"/>
          </p:nvPr>
        </p:nvSpPr>
        <p:spPr>
          <a:xfrm>
            <a:off x="0" y="1017957"/>
            <a:ext cx="11944500" cy="536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Attività 1 – Values Gallery Walk (15 min)</a:t>
            </a:r>
            <a:br>
              <a:rPr lang="en-US" sz="2400"/>
            </a:br>
            <a:r>
              <a:rPr lang="en-US" sz="2400"/>
              <a:t>Gli studenti esplorano le “carte dei valori” (gentilezza, coraggio, curiosità).</a:t>
            </a:r>
            <a:br>
              <a:rPr lang="en-US" sz="2400"/>
            </a:br>
            <a:r>
              <a:rPr lang="en-US" sz="2400"/>
              <a:t>Scelgono i tre che risuonano di più e condividono con un compagno il motivo della scelta.</a:t>
            </a:r>
            <a:br>
              <a:rPr lang="en-US" sz="2400"/>
            </a:br>
            <a:r>
              <a:rPr b="1" lang="en-US" sz="2400"/>
              <a:t>Obiettivo:</a:t>
            </a:r>
            <a:r>
              <a:rPr lang="en-US" sz="2400"/>
              <a:t> Identificare i valori personali e comprendere come guidano le scelte.</a:t>
            </a:r>
            <a:endParaRPr/>
          </a:p>
          <a:p>
            <a:pPr indent="-228600" lvl="0" marL="457200" marR="0" rtl="0" algn="l">
              <a:lnSpc>
                <a:spcPct val="90000"/>
              </a:lnSpc>
              <a:spcBef>
                <a:spcPts val="1000"/>
              </a:spcBef>
              <a:spcAft>
                <a:spcPts val="0"/>
              </a:spcAft>
              <a:buClr>
                <a:schemeClr val="dk1"/>
              </a:buClr>
              <a:buSzPts val="1800"/>
              <a:buFont typeface="Arial"/>
              <a:buNone/>
            </a:pPr>
            <a:r>
              <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Attività 2 – I miei valori in azione (25 min)</a:t>
            </a:r>
            <a:br>
              <a:rPr lang="en-US" sz="2400"/>
            </a:br>
            <a:r>
              <a:rPr lang="en-US" sz="2400"/>
              <a:t>Gli studenti utilizzano il foglio di lavoro </a:t>
            </a:r>
            <a:r>
              <a:rPr i="1" lang="en-US" sz="2400"/>
              <a:t>“What Matters to Me”</a:t>
            </a:r>
            <a:r>
              <a:rPr lang="en-US" sz="2400"/>
              <a:t> per collegare i valori alle azioni della vita reale.</a:t>
            </a:r>
            <a:br>
              <a:rPr lang="en-US" sz="2400"/>
            </a:br>
            <a:r>
              <a:rPr lang="en-US" sz="2400"/>
              <a:t>I gruppi identificano un valore comune e creano una “Mappa del Significato della Classe”.</a:t>
            </a:r>
            <a:br>
              <a:rPr lang="en-US" sz="2400"/>
            </a:br>
            <a:r>
              <a:rPr b="1" lang="en-US" sz="2400"/>
              <a:t>Obiettivo:</a:t>
            </a:r>
            <a:r>
              <a:rPr lang="en-US" sz="2400"/>
              <a:t> Collegare i valori ai comportamenti e al significato condiviso.</a:t>
            </a:r>
            <a:endParaRPr/>
          </a:p>
          <a:p>
            <a:pPr indent="-228600" lvl="0" marL="457200" marR="0" rtl="0" algn="l">
              <a:lnSpc>
                <a:spcPct val="90000"/>
              </a:lnSpc>
              <a:spcBef>
                <a:spcPts val="1000"/>
              </a:spcBef>
              <a:spcAft>
                <a:spcPts val="0"/>
              </a:spcAft>
              <a:buClr>
                <a:schemeClr val="dk1"/>
              </a:buClr>
              <a:buSzPts val="1800"/>
              <a:buFont typeface="Arial"/>
              <a:buNone/>
            </a:pPr>
            <a:r>
              <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Attività 3 – L’Albero dello Scopo (20 min)</a:t>
            </a:r>
            <a:br>
              <a:rPr lang="en-US" sz="2400"/>
            </a:br>
            <a:r>
              <a:rPr lang="en-US" sz="2400"/>
              <a:t>Gli studenti scrivono valori (radici), azioni (tronco) e obiettivi (rami) su post-it.</a:t>
            </a:r>
            <a:br>
              <a:rPr lang="en-US" sz="2400"/>
            </a:br>
            <a:r>
              <a:rPr lang="en-US" sz="2400"/>
              <a:t>Insieme costruiscono l’Albero dello Scopo della classe.</a:t>
            </a:r>
            <a:br>
              <a:rPr lang="en-US" sz="2400"/>
            </a:br>
            <a:r>
              <a:rPr b="1" lang="en-US" sz="2400"/>
              <a:t>Obiettivo:</a:t>
            </a:r>
            <a:r>
              <a:rPr lang="en-US" sz="2400"/>
              <a:t> Visualizzare come vivere secondo i valori si trasformi in scopo e contributo.</a:t>
            </a:r>
            <a:endParaRPr/>
          </a:p>
          <a:p>
            <a:pPr indent="0" lvl="0" marL="0" rtl="0" algn="l">
              <a:lnSpc>
                <a:spcPct val="115000"/>
              </a:lnSpc>
              <a:spcBef>
                <a:spcPts val="1200"/>
              </a:spcBef>
              <a:spcAft>
                <a:spcPts val="1200"/>
              </a:spcAft>
              <a:buSzPts val="1800"/>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9be1bc576c_0_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1: Passeggiata Galleria dei Valori</a:t>
            </a:r>
            <a:endParaRPr/>
          </a:p>
        </p:txBody>
      </p:sp>
      <p:sp>
        <p:nvSpPr>
          <p:cNvPr id="283" name="Google Shape;283;g39be1bc576c_0_16"/>
          <p:cNvSpPr txBox="1"/>
          <p:nvPr>
            <p:ph idx="2" type="body"/>
          </p:nvPr>
        </p:nvSpPr>
        <p:spPr>
          <a:xfrm>
            <a:off x="247500" y="1006985"/>
            <a:ext cx="11944500" cy="35460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000"/>
              <a:t>Scopo:</a:t>
            </a:r>
            <a:br>
              <a:rPr lang="en-US" sz="2000"/>
            </a:br>
            <a:r>
              <a:rPr lang="en-US" sz="2000"/>
              <a:t>Aiutare gli studenti a scoprire i propri valori personali e a capire come questi guidano le loro scelte quotidiane.</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Passaggi:</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Esporre 15–20 </a:t>
            </a:r>
            <a:r>
              <a:rPr b="1" lang="en-US" sz="2000"/>
              <a:t>Carte dei Valori</a:t>
            </a:r>
            <a:r>
              <a:rPr lang="en-US" sz="2000"/>
              <a:t> in aula (es. gentilezza, coraggio, curiosità).</a:t>
            </a:r>
            <a:br>
              <a:rPr lang="en-US" sz="2000"/>
            </a:br>
            <a:r>
              <a:rPr lang="en-US" sz="2000"/>
              <a:t>Spiegare: </a:t>
            </a:r>
            <a:r>
              <a:rPr i="1" lang="en-US" sz="2000"/>
              <a:t>“I valori sono principi che ci aiutano a decidere ciò che è giusto e importante.”</a:t>
            </a:r>
            <a:endParaRPr sz="2000"/>
          </a:p>
          <a:p>
            <a:pPr indent="-228600" lvl="0" marL="457200" marR="0" rtl="0" algn="l">
              <a:lnSpc>
                <a:spcPct val="90000"/>
              </a:lnSpc>
              <a:spcBef>
                <a:spcPts val="1000"/>
              </a:spcBef>
              <a:spcAft>
                <a:spcPts val="0"/>
              </a:spcAft>
              <a:buClr>
                <a:schemeClr val="dk1"/>
              </a:buClr>
              <a:buSzPts val="1800"/>
              <a:buFont typeface="Arial"/>
              <a:buNone/>
            </a:pPr>
            <a:r>
              <a:rPr lang="en-US" sz="2000"/>
              <a:t>Gli studenti camminano per l’aula, leggono ogni carta in silenzio e scelgono i tre valori per loro più importanti usando adesivi o post-it.</a:t>
            </a:r>
            <a:endParaRPr/>
          </a:p>
          <a:p>
            <a:pPr indent="-228600" lvl="0" marL="457200" marR="0" rtl="0" algn="l">
              <a:lnSpc>
                <a:spcPct val="90000"/>
              </a:lnSpc>
              <a:spcBef>
                <a:spcPts val="1000"/>
              </a:spcBef>
              <a:spcAft>
                <a:spcPts val="0"/>
              </a:spcAft>
              <a:buClr>
                <a:schemeClr val="dk1"/>
              </a:buClr>
              <a:buSzPts val="1800"/>
              <a:buFont typeface="Arial"/>
              <a:buNone/>
            </a:pPr>
            <a:r>
              <a:rPr lang="en-US" sz="2000"/>
              <a:t>A coppie, condividono perché hanno scelto quei valori.</a:t>
            </a:r>
            <a:endParaRPr/>
          </a:p>
          <a:p>
            <a:pPr indent="-228600" lvl="0" marL="457200" marR="0" rtl="0" algn="l">
              <a:lnSpc>
                <a:spcPct val="90000"/>
              </a:lnSpc>
              <a:spcBef>
                <a:spcPts val="1000"/>
              </a:spcBef>
              <a:spcAft>
                <a:spcPts val="0"/>
              </a:spcAft>
              <a:buClr>
                <a:schemeClr val="dk1"/>
              </a:buClr>
              <a:buSzPts val="1800"/>
              <a:buFont typeface="Arial"/>
              <a:buNone/>
            </a:pPr>
            <a:r>
              <a:rPr lang="en-US" sz="2000"/>
              <a:t>Discussione di classe: </a:t>
            </a:r>
            <a:r>
              <a:rPr i="1" lang="en-US" sz="2000"/>
              <a:t>Quali valori compaiono più spesso?</a:t>
            </a:r>
            <a:br>
              <a:rPr lang="en-US" sz="2000"/>
            </a:br>
            <a:r>
              <a:rPr i="1" lang="en-US" sz="2000"/>
              <a:t>Cosa ci dicono sulla nostra comunità di classe?</a:t>
            </a:r>
            <a:endParaRPr sz="2000"/>
          </a:p>
          <a:p>
            <a:pPr indent="-228600" lvl="0" marL="457200" marR="0" rtl="0" algn="l">
              <a:lnSpc>
                <a:spcPct val="90000"/>
              </a:lnSpc>
              <a:spcBef>
                <a:spcPts val="1000"/>
              </a:spcBef>
              <a:spcAft>
                <a:spcPts val="0"/>
              </a:spcAft>
              <a:buClr>
                <a:schemeClr val="dk1"/>
              </a:buClr>
              <a:buSzPts val="1800"/>
              <a:buFont typeface="Arial"/>
              <a:buNone/>
            </a:pPr>
            <a:br>
              <a:rPr lang="en-US" sz="2000"/>
            </a:br>
            <a:endParaRPr sz="2000"/>
          </a:p>
          <a:p>
            <a:pPr indent="-228600" lvl="0" marL="457200" marR="0" rtl="0" algn="l">
              <a:lnSpc>
                <a:spcPct val="90000"/>
              </a:lnSpc>
              <a:spcBef>
                <a:spcPts val="1000"/>
              </a:spcBef>
              <a:spcAft>
                <a:spcPts val="0"/>
              </a:spcAft>
              <a:buClr>
                <a:schemeClr val="dk1"/>
              </a:buClr>
              <a:buSzPts val="1800"/>
              <a:buFont typeface="Arial"/>
              <a:buNone/>
            </a:pPr>
            <a:r>
              <a:rPr b="1" lang="en-US" sz="2000"/>
              <a:t>Dimensione del gruppo:</a:t>
            </a:r>
            <a:r>
              <a:rPr lang="en-US" sz="2000"/>
              <a:t> Individuale → Coppie → Intera classe</a:t>
            </a:r>
            <a:br>
              <a:rPr lang="en-US" sz="2000"/>
            </a:br>
            <a:r>
              <a:rPr b="1" lang="en-US" sz="2000"/>
              <a:t>Materiali:</a:t>
            </a:r>
            <a:r>
              <a:rPr lang="en-US" sz="2000"/>
              <a:t> Carte dei valori, post-it, pennarelli</a:t>
            </a:r>
            <a:endParaRPr/>
          </a:p>
          <a:p>
            <a:pPr indent="0" lvl="0" marL="0" rtl="0" algn="l">
              <a:lnSpc>
                <a:spcPct val="115000"/>
              </a:lnSpc>
              <a:spcBef>
                <a:spcPts val="1200"/>
              </a:spcBef>
              <a:spcAft>
                <a:spcPts val="0"/>
              </a:spcAft>
              <a:buSzPts val="1800"/>
              <a:buNone/>
            </a:pPr>
            <a:r>
              <a:t/>
            </a:r>
            <a:endParaRPr b="1" sz="1300">
              <a:solidFill>
                <a:srgbClr val="545454"/>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284" name="Google Shape;284;g39be1bc576c_0_16"/>
          <p:cNvPicPr preferRelativeResize="0"/>
          <p:nvPr/>
        </p:nvPicPr>
        <p:blipFill rotWithShape="1">
          <a:blip r:embed="rId3">
            <a:alphaModFix/>
          </a:blip>
          <a:srcRect b="0" l="0" r="0" t="0"/>
          <a:stretch/>
        </p:blipFill>
        <p:spPr>
          <a:xfrm>
            <a:off x="8652050" y="3429000"/>
            <a:ext cx="3539951"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9be1bc576c_0_2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2: I miei valori in azione</a:t>
            </a:r>
            <a:endParaRPr/>
          </a:p>
        </p:txBody>
      </p:sp>
      <p:sp>
        <p:nvSpPr>
          <p:cNvPr id="290" name="Google Shape;290;g39be1bc576c_0_23"/>
          <p:cNvSpPr txBox="1"/>
          <p:nvPr>
            <p:ph idx="2" type="body"/>
          </p:nvPr>
        </p:nvSpPr>
        <p:spPr>
          <a:xfrm>
            <a:off x="247500" y="1328199"/>
            <a:ext cx="11944500" cy="47297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Scopo:</a:t>
            </a:r>
            <a:br>
              <a:rPr lang="en-US"/>
            </a:br>
            <a:r>
              <a:rPr lang="en-US"/>
              <a:t>Aiutare gli studenti a collegare i propri valori ad azioni reali nella vita quotidiana.</a:t>
            </a:r>
            <a:endParaRPr/>
          </a:p>
          <a:p>
            <a:pPr indent="-228600" lvl="0" marL="457200" marR="0" rtl="0" algn="l">
              <a:lnSpc>
                <a:spcPct val="90000"/>
              </a:lnSpc>
              <a:spcBef>
                <a:spcPts val="1000"/>
              </a:spcBef>
              <a:spcAft>
                <a:spcPts val="0"/>
              </a:spcAft>
              <a:buClr>
                <a:schemeClr val="dk1"/>
              </a:buClr>
              <a:buSzPts val="1800"/>
              <a:buFont typeface="Arial"/>
              <a:buNone/>
            </a:pPr>
            <a:r>
              <a:rPr b="1" lang="en-US"/>
              <a:t>Passaggi:</a:t>
            </a:r>
            <a:endParaRPr/>
          </a:p>
          <a:p>
            <a:pPr indent="-228600" lvl="0" marL="457200" marR="0" rtl="0" algn="l">
              <a:lnSpc>
                <a:spcPct val="90000"/>
              </a:lnSpc>
              <a:spcBef>
                <a:spcPts val="1000"/>
              </a:spcBef>
              <a:spcAft>
                <a:spcPts val="0"/>
              </a:spcAft>
              <a:buClr>
                <a:schemeClr val="dk1"/>
              </a:buClr>
              <a:buSzPts val="1800"/>
              <a:buFont typeface="Arial"/>
              <a:buNone/>
            </a:pPr>
            <a:r>
              <a:rPr lang="en-US"/>
              <a:t>Distribuire la scheda </a:t>
            </a:r>
            <a:r>
              <a:rPr b="1" lang="en-US"/>
              <a:t>“Ciò che conta per me”</a:t>
            </a:r>
            <a:r>
              <a:rPr lang="en-US"/>
              <a:t>.</a:t>
            </a:r>
            <a:endParaRPr/>
          </a:p>
          <a:p>
            <a:pPr indent="-228600" lvl="0" marL="457200" marR="0" rtl="0" algn="l">
              <a:lnSpc>
                <a:spcPct val="90000"/>
              </a:lnSpc>
              <a:spcBef>
                <a:spcPts val="1000"/>
              </a:spcBef>
              <a:spcAft>
                <a:spcPts val="0"/>
              </a:spcAft>
              <a:buClr>
                <a:schemeClr val="dk1"/>
              </a:buClr>
              <a:buSzPts val="1800"/>
              <a:buFont typeface="Arial"/>
              <a:buNone/>
            </a:pPr>
            <a:r>
              <a:rPr lang="en-US"/>
              <a:t>Gli studenti scrivono o disegnano esempi di come vivono ciascun valore scelto a scuola, a casa o nella comunità.</a:t>
            </a:r>
            <a:endParaRPr/>
          </a:p>
          <a:p>
            <a:pPr indent="-228600" lvl="0" marL="457200" marR="0" rtl="0" algn="l">
              <a:lnSpc>
                <a:spcPct val="90000"/>
              </a:lnSpc>
              <a:spcBef>
                <a:spcPts val="1000"/>
              </a:spcBef>
              <a:spcAft>
                <a:spcPts val="0"/>
              </a:spcAft>
              <a:buClr>
                <a:schemeClr val="dk1"/>
              </a:buClr>
              <a:buSzPts val="1800"/>
              <a:buFont typeface="Arial"/>
              <a:buNone/>
            </a:pPr>
            <a:r>
              <a:rPr lang="en-US"/>
              <a:t>In gruppi da quattro, condividono gli esempi e trovano </a:t>
            </a:r>
            <a:r>
              <a:rPr b="1" lang="en-US"/>
              <a:t>un valore comune</a:t>
            </a:r>
            <a:r>
              <a:rPr lang="en-US"/>
              <a:t> condiviso da tutti.</a:t>
            </a:r>
            <a:endParaRPr/>
          </a:p>
          <a:p>
            <a:pPr indent="-228600" lvl="0" marL="457200" marR="0" rtl="0" algn="l">
              <a:lnSpc>
                <a:spcPct val="90000"/>
              </a:lnSpc>
              <a:spcBef>
                <a:spcPts val="1000"/>
              </a:spcBef>
              <a:spcAft>
                <a:spcPts val="0"/>
              </a:spcAft>
              <a:buClr>
                <a:schemeClr val="dk1"/>
              </a:buClr>
              <a:buSzPts val="1800"/>
              <a:buFont typeface="Arial"/>
              <a:buNone/>
            </a:pPr>
            <a:r>
              <a:rPr lang="en-US"/>
              <a:t>Ogni gruppo presenta alla classe il valore scelto.</a:t>
            </a:r>
            <a:endParaRPr/>
          </a:p>
          <a:p>
            <a:pPr indent="-228600" lvl="0" marL="457200" marR="0" rtl="0" algn="l">
              <a:lnSpc>
                <a:spcPct val="90000"/>
              </a:lnSpc>
              <a:spcBef>
                <a:spcPts val="1000"/>
              </a:spcBef>
              <a:spcAft>
                <a:spcPts val="0"/>
              </a:spcAft>
              <a:buClr>
                <a:schemeClr val="dk1"/>
              </a:buClr>
              <a:buSzPts val="1800"/>
              <a:buFont typeface="Arial"/>
              <a:buNone/>
            </a:pPr>
            <a:r>
              <a:rPr lang="en-US"/>
              <a:t>Registrare i valori comuni su un cartellone per costruire una </a:t>
            </a:r>
            <a:r>
              <a:rPr b="1" lang="en-US"/>
              <a:t>Mappa del Significato della Classe</a:t>
            </a:r>
            <a:r>
              <a:rPr lang="en-US"/>
              <a:t>.</a:t>
            </a:r>
            <a:endParaRPr/>
          </a:p>
          <a:p>
            <a:pPr indent="-228600" lvl="0" marL="457200" marR="0" rtl="0" algn="l">
              <a:lnSpc>
                <a:spcPct val="90000"/>
              </a:lnSpc>
              <a:spcBef>
                <a:spcPts val="1000"/>
              </a:spcBef>
              <a:spcAft>
                <a:spcPts val="0"/>
              </a:spcAft>
              <a:buClr>
                <a:schemeClr val="dk1"/>
              </a:buClr>
              <a:buSzPts val="1800"/>
              <a:buFont typeface="Arial"/>
              <a:buNone/>
            </a:pPr>
            <a:br>
              <a:rPr lang="en-US"/>
            </a:br>
            <a:endParaRPr/>
          </a:p>
          <a:p>
            <a:pPr indent="-228600" lvl="0" marL="457200" marR="0" rtl="0" algn="l">
              <a:lnSpc>
                <a:spcPct val="90000"/>
              </a:lnSpc>
              <a:spcBef>
                <a:spcPts val="1000"/>
              </a:spcBef>
              <a:spcAft>
                <a:spcPts val="0"/>
              </a:spcAft>
              <a:buClr>
                <a:schemeClr val="dk1"/>
              </a:buClr>
              <a:buSzPts val="1800"/>
              <a:buFont typeface="Arial"/>
              <a:buNone/>
            </a:pPr>
            <a:r>
              <a:rPr b="1" lang="en-US"/>
              <a:t>Dimensione del gruppo:</a:t>
            </a:r>
            <a:r>
              <a:rPr lang="en-US"/>
              <a:t> Individuale → Piccolo gruppo → Intera classe</a:t>
            </a:r>
            <a:br>
              <a:rPr lang="en-US"/>
            </a:br>
            <a:r>
              <a:rPr b="1" lang="en-US"/>
              <a:t>Materiali:</a:t>
            </a:r>
            <a:r>
              <a:rPr lang="en-US"/>
              <a:t> Scheda di lavoro, fogli di cartellone, pennarelli</a:t>
            </a:r>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39be1bc576c_0_4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3: L'Albero degli Scopi</a:t>
            </a:r>
            <a:endParaRPr/>
          </a:p>
        </p:txBody>
      </p:sp>
      <p:sp>
        <p:nvSpPr>
          <p:cNvPr id="296" name="Google Shape;296;g39be1bc576c_0_42"/>
          <p:cNvSpPr txBox="1"/>
          <p:nvPr>
            <p:ph idx="2" type="body"/>
          </p:nvPr>
        </p:nvSpPr>
        <p:spPr>
          <a:xfrm>
            <a:off x="247500" y="1215772"/>
            <a:ext cx="11944500" cy="5144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Scopo:</a:t>
            </a:r>
            <a:br>
              <a:rPr lang="en-US"/>
            </a:br>
            <a:r>
              <a:rPr lang="en-US"/>
              <a:t>Aiutare gli studenti a visualizzare come i loro valori crescano in azioni e obiettivi che danno significato alla vita.</a:t>
            </a:r>
            <a:endParaRPr/>
          </a:p>
          <a:p>
            <a:pPr indent="-228600" lvl="0" marL="457200" marR="0" rtl="0" algn="l">
              <a:lnSpc>
                <a:spcPct val="90000"/>
              </a:lnSpc>
              <a:spcBef>
                <a:spcPts val="1000"/>
              </a:spcBef>
              <a:spcAft>
                <a:spcPts val="0"/>
              </a:spcAft>
              <a:buClr>
                <a:schemeClr val="dk1"/>
              </a:buClr>
              <a:buSzPts val="1800"/>
              <a:buFont typeface="Arial"/>
              <a:buNone/>
            </a:pPr>
            <a:r>
              <a:rPr b="1" lang="en-US"/>
              <a:t>Passaggi:</a:t>
            </a:r>
            <a:endParaRPr/>
          </a:p>
          <a:p>
            <a:pPr indent="-228600" lvl="0" marL="457200" marR="0" rtl="0" algn="l">
              <a:lnSpc>
                <a:spcPct val="90000"/>
              </a:lnSpc>
              <a:spcBef>
                <a:spcPts val="1000"/>
              </a:spcBef>
              <a:spcAft>
                <a:spcPts val="0"/>
              </a:spcAft>
              <a:buClr>
                <a:schemeClr val="dk1"/>
              </a:buClr>
              <a:buSzPts val="1800"/>
              <a:buFont typeface="Arial"/>
              <a:buNone/>
            </a:pPr>
            <a:r>
              <a:rPr lang="en-US"/>
              <a:t>Su un grande foglio di cartellone, disegna un </a:t>
            </a:r>
            <a:r>
              <a:rPr b="1" lang="en-US"/>
              <a:t>Albero del Proposito</a:t>
            </a:r>
            <a:r>
              <a:rPr lang="en-US"/>
              <a:t> con radici, tronco e rami.</a:t>
            </a:r>
            <a:endParaRPr/>
          </a:p>
          <a:p>
            <a:pPr indent="-228600" lvl="0" marL="457200" marR="0" rtl="0" algn="l">
              <a:lnSpc>
                <a:spcPct val="90000"/>
              </a:lnSpc>
              <a:spcBef>
                <a:spcPts val="1000"/>
              </a:spcBef>
              <a:spcAft>
                <a:spcPts val="0"/>
              </a:spcAft>
              <a:buClr>
                <a:schemeClr val="dk1"/>
              </a:buClr>
              <a:buSzPts val="1800"/>
              <a:buFont typeface="Arial"/>
              <a:buNone/>
            </a:pPr>
            <a:r>
              <a:rPr lang="en-US"/>
              <a:t>Spiega la metafora:</a:t>
            </a:r>
            <a:endParaRPr/>
          </a:p>
          <a:p>
            <a:pPr indent="-368300" lvl="1" marL="914400" rtl="0" algn="l">
              <a:lnSpc>
                <a:spcPct val="90000"/>
              </a:lnSpc>
              <a:spcBef>
                <a:spcPts val="500"/>
              </a:spcBef>
              <a:spcAft>
                <a:spcPts val="0"/>
              </a:spcAft>
              <a:buSzPts val="2200"/>
              <a:buChar char="•"/>
            </a:pPr>
            <a:r>
              <a:rPr b="1" lang="en-US"/>
              <a:t>Radici = valori personali</a:t>
            </a:r>
            <a:endParaRPr/>
          </a:p>
          <a:p>
            <a:pPr indent="-368300" lvl="1" marL="914400" rtl="0" algn="l">
              <a:lnSpc>
                <a:spcPct val="90000"/>
              </a:lnSpc>
              <a:spcBef>
                <a:spcPts val="500"/>
              </a:spcBef>
              <a:spcAft>
                <a:spcPts val="0"/>
              </a:spcAft>
              <a:buSzPts val="2200"/>
              <a:buChar char="•"/>
            </a:pPr>
            <a:r>
              <a:rPr b="1" lang="en-US"/>
              <a:t>Tronco = azioni o abitudini</a:t>
            </a:r>
            <a:endParaRPr/>
          </a:p>
          <a:p>
            <a:pPr indent="-368300" lvl="1" marL="914400" rtl="0" algn="l">
              <a:lnSpc>
                <a:spcPct val="90000"/>
              </a:lnSpc>
              <a:spcBef>
                <a:spcPts val="500"/>
              </a:spcBef>
              <a:spcAft>
                <a:spcPts val="0"/>
              </a:spcAft>
              <a:buSzPts val="2200"/>
              <a:buChar char="•"/>
            </a:pPr>
            <a:r>
              <a:rPr b="1" lang="en-US"/>
              <a:t>Rami = sogni o obiettivi</a:t>
            </a:r>
            <a:endParaRPr/>
          </a:p>
          <a:p>
            <a:pPr indent="-228600" lvl="0" marL="457200" marR="0" rtl="0" algn="l">
              <a:lnSpc>
                <a:spcPct val="90000"/>
              </a:lnSpc>
              <a:spcBef>
                <a:spcPts val="1000"/>
              </a:spcBef>
              <a:spcAft>
                <a:spcPts val="0"/>
              </a:spcAft>
              <a:buClr>
                <a:schemeClr val="dk1"/>
              </a:buClr>
              <a:buSzPts val="1800"/>
              <a:buFont typeface="Arial"/>
              <a:buNone/>
            </a:pPr>
            <a:r>
              <a:rPr lang="en-US"/>
              <a:t>Gli studenti scrivono un’idea per ogni post-it (valore, azione o obiettivo).</a:t>
            </a:r>
            <a:endParaRPr/>
          </a:p>
          <a:p>
            <a:pPr indent="-228600" lvl="0" marL="457200" marR="0" rtl="0" algn="l">
              <a:lnSpc>
                <a:spcPct val="90000"/>
              </a:lnSpc>
              <a:spcBef>
                <a:spcPts val="1000"/>
              </a:spcBef>
              <a:spcAft>
                <a:spcPts val="0"/>
              </a:spcAft>
              <a:buClr>
                <a:schemeClr val="dk1"/>
              </a:buClr>
              <a:buSzPts val="1800"/>
              <a:buFont typeface="Arial"/>
              <a:buNone/>
            </a:pPr>
            <a:r>
              <a:rPr lang="en-US"/>
              <a:t>Attaccano i post-it alla parte corrispondente dell’albero.</a:t>
            </a:r>
            <a:endParaRPr/>
          </a:p>
          <a:p>
            <a:pPr indent="-228600" lvl="0" marL="457200" marR="0" rtl="0" algn="l">
              <a:lnSpc>
                <a:spcPct val="90000"/>
              </a:lnSpc>
              <a:spcBef>
                <a:spcPts val="1000"/>
              </a:spcBef>
              <a:spcAft>
                <a:spcPts val="0"/>
              </a:spcAft>
              <a:buClr>
                <a:schemeClr val="dk1"/>
              </a:buClr>
              <a:buSzPts val="1800"/>
              <a:buFont typeface="Arial"/>
              <a:buNone/>
            </a:pPr>
            <a:r>
              <a:rPr lang="en-US"/>
              <a:t>Riflettete insieme: </a:t>
            </a:r>
            <a:r>
              <a:rPr b="1" lang="en-US"/>
              <a:t>“Cosa collega le nostre radici, azioni e obiettivi?”</a:t>
            </a:r>
            <a:endParaRPr/>
          </a:p>
          <a:p>
            <a:pPr indent="-228600" lvl="0" marL="457200" marR="0" rtl="0" algn="l">
              <a:lnSpc>
                <a:spcPct val="90000"/>
              </a:lnSpc>
              <a:spcBef>
                <a:spcPts val="1000"/>
              </a:spcBef>
              <a:spcAft>
                <a:spcPts val="0"/>
              </a:spcAft>
              <a:buClr>
                <a:schemeClr val="dk1"/>
              </a:buClr>
              <a:buSzPts val="1800"/>
              <a:buFont typeface="Arial"/>
              <a:buNone/>
            </a:pPr>
            <a:r>
              <a:rPr lang="en-US"/>
              <a:t>Esponi l’albero in classe come simbolo condiviso di proposito.</a:t>
            </a:r>
            <a:endParaRPr/>
          </a:p>
          <a:p>
            <a:pPr indent="-228600" lvl="0" marL="457200" marR="0" rtl="0" algn="l">
              <a:lnSpc>
                <a:spcPct val="90000"/>
              </a:lnSpc>
              <a:spcBef>
                <a:spcPts val="1000"/>
              </a:spcBef>
              <a:spcAft>
                <a:spcPts val="0"/>
              </a:spcAft>
              <a:buClr>
                <a:schemeClr val="dk1"/>
              </a:buClr>
              <a:buSzPts val="1800"/>
              <a:buFont typeface="Arial"/>
              <a:buNone/>
            </a:pPr>
            <a:r>
              <a:rPr b="1" lang="en-US"/>
              <a:t>Dimensione del gruppo:</a:t>
            </a:r>
            <a:r>
              <a:rPr lang="en-US"/>
              <a:t> Intera classe</a:t>
            </a:r>
            <a:br>
              <a:rPr lang="en-US"/>
            </a:br>
            <a:r>
              <a:rPr b="1" lang="en-US"/>
              <a:t>Materiali:</a:t>
            </a:r>
            <a:r>
              <a:rPr lang="en-US"/>
              <a:t> Foglio di cartellone, post-it, pennarelli</a:t>
            </a:r>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t/>
            </a:r>
            <a:endParaRPr b="1" sz="13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9be1bc576c_0_3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Attività 3: L'Albero degli Scopi</a:t>
            </a:r>
            <a:endParaRPr/>
          </a:p>
        </p:txBody>
      </p:sp>
      <p:pic>
        <p:nvPicPr>
          <p:cNvPr id="302" name="Google Shape;302;g39be1bc576c_0_30"/>
          <p:cNvPicPr preferRelativeResize="0"/>
          <p:nvPr/>
        </p:nvPicPr>
        <p:blipFill rotWithShape="1">
          <a:blip r:embed="rId3">
            <a:alphaModFix/>
          </a:blip>
          <a:srcRect b="0" l="0" r="0" t="0"/>
          <a:stretch/>
        </p:blipFill>
        <p:spPr>
          <a:xfrm>
            <a:off x="3521050" y="797450"/>
            <a:ext cx="4477675" cy="59733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7dcbf358be_0_153"/>
          <p:cNvSpPr txBox="1"/>
          <p:nvPr/>
        </p:nvSpPr>
        <p:spPr>
          <a:xfrm>
            <a:off x="374726" y="2184268"/>
            <a:ext cx="6914700" cy="13341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7916"/>
              </a:lnSpc>
              <a:spcBef>
                <a:spcPts val="0"/>
              </a:spcBef>
              <a:spcAft>
                <a:spcPts val="0"/>
              </a:spcAft>
              <a:buClr>
                <a:srgbClr val="000000"/>
              </a:buClr>
              <a:buSzPts val="2400"/>
              <a:buFont typeface="Arial"/>
              <a:buNone/>
            </a:pPr>
            <a:r>
              <a:rPr b="1" i="0" lang="en-US" sz="2400" u="none" cap="none" strike="noStrike">
                <a:solidFill>
                  <a:srgbClr val="4F4F50"/>
                </a:solidFill>
                <a:latin typeface="Arial"/>
                <a:ea typeface="Arial"/>
                <a:cs typeface="Arial"/>
                <a:sym typeface="Arial"/>
              </a:rPr>
              <a:t>WP3 Training e Capacity Building</a:t>
            </a:r>
            <a:endParaRPr b="1" i="0" sz="2400" u="none" cap="none" strike="noStrike">
              <a:solidFill>
                <a:srgbClr val="4F4F50"/>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D3.1. Corso per Coaches (Master Trainers) </a:t>
            </a:r>
            <a:endParaRPr b="0" i="0" sz="2300" u="none" cap="none" strike="noStrike">
              <a:solidFill>
                <a:srgbClr val="545454"/>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2300"/>
              <a:buFont typeface="Arial"/>
              <a:buNone/>
            </a:pPr>
            <a:r>
              <a:rPr b="0" i="0" lang="en-US" sz="2300" u="none" cap="none" strike="noStrike">
                <a:solidFill>
                  <a:srgbClr val="545454"/>
                </a:solidFill>
                <a:latin typeface="Calibri"/>
                <a:ea typeface="Calibri"/>
                <a:cs typeface="Calibri"/>
                <a:sym typeface="Calibri"/>
              </a:rPr>
              <a:t>E Ricercatori</a:t>
            </a:r>
            <a:endParaRPr b="0" i="0" sz="2300" u="none" cap="none" strike="noStrike">
              <a:solidFill>
                <a:srgbClr val="545454"/>
              </a:solidFill>
              <a:latin typeface="Calibri"/>
              <a:ea typeface="Calibri"/>
              <a:cs typeface="Calibri"/>
              <a:sym typeface="Calibri"/>
            </a:endParaRPr>
          </a:p>
        </p:txBody>
      </p:sp>
      <p:sp>
        <p:nvSpPr>
          <p:cNvPr id="179" name="Google Shape;179;g37dcbf358be_0_153"/>
          <p:cNvSpPr txBox="1"/>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marR="0" rtl="0" algn="l">
              <a:lnSpc>
                <a:spcPct val="107916"/>
              </a:lnSpc>
              <a:spcBef>
                <a:spcPts val="0"/>
              </a:spcBef>
              <a:spcAft>
                <a:spcPts val="0"/>
              </a:spcAft>
              <a:buNone/>
            </a:pPr>
            <a:r>
              <a:rPr b="1" i="1" lang="en-US" sz="1800" u="none" cap="none" strike="noStrike">
                <a:solidFill>
                  <a:srgbClr val="735AA5"/>
                </a:solidFill>
                <a:latin typeface="Calibri"/>
                <a:ea typeface="Calibri"/>
                <a:cs typeface="Calibri"/>
                <a:sym typeface="Calibri"/>
              </a:rPr>
              <a:t>Modulo 5 - Trovare Significato e Scopo </a:t>
            </a:r>
            <a:br>
              <a:rPr b="1" i="1" lang="en-US" sz="1800" u="none" cap="none" strike="noStrike">
                <a:solidFill>
                  <a:srgbClr val="735AA5"/>
                </a:solidFill>
                <a:latin typeface="Calibri"/>
                <a:ea typeface="Calibri"/>
                <a:cs typeface="Calibri"/>
                <a:sym typeface="Calibri"/>
              </a:rPr>
            </a:br>
            <a:r>
              <a:rPr b="1" i="1" lang="en-US" sz="1800" u="none" cap="none" strike="noStrike">
                <a:solidFill>
                  <a:srgbClr val="735AA5"/>
                </a:solidFill>
                <a:latin typeface="Calibri"/>
                <a:ea typeface="Calibri"/>
                <a:cs typeface="Calibri"/>
                <a:sym typeface="Calibri"/>
              </a:rPr>
              <a:t>(M in PERMA) </a:t>
            </a:r>
            <a:endParaRPr b="1" i="1" sz="1800" u="none" cap="none" strike="noStrike">
              <a:solidFill>
                <a:srgbClr val="735AA5"/>
              </a:solidFill>
              <a:highlight>
                <a:srgbClr val="FFFF00"/>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9be1bc576c_0_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Riflessione, valutazione e consigli per insegnanti</a:t>
            </a:r>
            <a:endParaRPr/>
          </a:p>
        </p:txBody>
      </p:sp>
      <p:sp>
        <p:nvSpPr>
          <p:cNvPr id="308" name="Google Shape;308;g39be1bc576c_0_8"/>
          <p:cNvSpPr txBox="1"/>
          <p:nvPr>
            <p:ph idx="2" type="body"/>
          </p:nvPr>
        </p:nvSpPr>
        <p:spPr>
          <a:xfrm>
            <a:off x="247500" y="1328199"/>
            <a:ext cx="11944500" cy="4116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Valutazione</a:t>
            </a:r>
            <a:br>
              <a:rPr lang="en-US" sz="2400"/>
            </a:br>
            <a:r>
              <a:rPr lang="en-US" sz="2400"/>
              <a:t>• Osserva partecipazione e coinvolgimento.</a:t>
            </a:r>
            <a:br>
              <a:rPr lang="en-US" sz="2400"/>
            </a:br>
            <a:r>
              <a:rPr lang="en-US" sz="2400"/>
              <a:t>• Rivedi i fogli “What Matters to Me” per valutare la profondità della riflessione.</a:t>
            </a:r>
            <a:br>
              <a:rPr lang="en-US" sz="2400"/>
            </a:br>
            <a:r>
              <a:rPr lang="en-US" sz="2400"/>
              <a:t>• Valuta i contributi all’Albero del Proposito per evidenziare il collegamento tra valori, azioni e obiettivi.</a:t>
            </a:r>
            <a:endParaRPr/>
          </a:p>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Suggerimenti per l’insegnante</a:t>
            </a:r>
            <a:br>
              <a:rPr lang="en-US" sz="2400"/>
            </a:br>
            <a:r>
              <a:rPr lang="en-US" sz="2400"/>
              <a:t>• Incoraggia una condivisione aperta — non ci sono risposte giuste o sbagliate.</a:t>
            </a:r>
            <a:br>
              <a:rPr lang="en-US" sz="2400"/>
            </a:br>
            <a:r>
              <a:rPr lang="en-US" sz="2400"/>
              <a:t>• Dai esempi concreti (es.: “La gentilezza significa aiutare senza che venga chiesto”).</a:t>
            </a:r>
            <a:br>
              <a:rPr lang="en-US" sz="2400"/>
            </a:br>
            <a:r>
              <a:rPr lang="en-US" sz="2400"/>
              <a:t>• Rinforza comportamenti positivi e intuizioni significative.</a:t>
            </a:r>
            <a:br>
              <a:rPr lang="en-US" sz="2400"/>
            </a:br>
            <a:r>
              <a:rPr lang="en-US" sz="2400"/>
              <a:t>• Invita gli studenti multilingue a esprimere i valori nella loro lingua madre o in forma visiva.</a:t>
            </a:r>
            <a:br>
              <a:rPr lang="en-US" sz="2400"/>
            </a:br>
            <a:r>
              <a:rPr lang="en-US" sz="2400"/>
              <a:t>• Usa l’Albero del Proposito completato come promemoria in classe del significato condiviso.</a:t>
            </a:r>
            <a:endParaRPr/>
          </a:p>
          <a:p>
            <a:pPr indent="0" lvl="0" marL="0" rtl="0" algn="l">
              <a:lnSpc>
                <a:spcPct val="115000"/>
              </a:lnSpc>
              <a:spcBef>
                <a:spcPts val="1400"/>
              </a:spcBef>
              <a:spcAft>
                <a:spcPts val="0"/>
              </a:spcAft>
              <a:buSzPts val="1800"/>
              <a:buNone/>
            </a:pPr>
            <a:br>
              <a:rPr lang="en-US">
                <a:solidFill>
                  <a:srgbClr val="000000"/>
                </a:solidFill>
              </a:rPr>
            </a:br>
            <a:endParaRPr>
              <a:solidFill>
                <a:srgbClr val="000000"/>
              </a:solidFill>
            </a:endParaRPr>
          </a:p>
          <a:p>
            <a:pPr indent="0" lvl="0" marL="0" rtl="0" algn="l">
              <a:lnSpc>
                <a:spcPct val="115000"/>
              </a:lnSpc>
              <a:spcBef>
                <a:spcPts val="1200"/>
              </a:spcBef>
              <a:spcAft>
                <a:spcPts val="0"/>
              </a:spcAft>
              <a:buSzPts val="1800"/>
              <a:buNone/>
            </a:pPr>
            <a:r>
              <a:rPr lang="en-US"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8c6f32c7d8_0_6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Riflessione</a:t>
            </a:r>
            <a:endParaRPr/>
          </a:p>
        </p:txBody>
      </p:sp>
      <p:sp>
        <p:nvSpPr>
          <p:cNvPr id="314" name="Google Shape;314;g38c6f32c7d8_0_62"/>
          <p:cNvSpPr txBox="1"/>
          <p:nvPr>
            <p:ph idx="2" type="body"/>
          </p:nvPr>
        </p:nvSpPr>
        <p:spPr>
          <a:xfrm>
            <a:off x="483650" y="1962550"/>
            <a:ext cx="6076800" cy="3320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Rifletti:</a:t>
            </a:r>
            <a:br>
              <a:rPr lang="en-US" sz="2400"/>
            </a:br>
            <a:r>
              <a:rPr lang="en-US" sz="2400"/>
              <a:t>Hai visto gli studenti collegare il loro apprendimento a obiettivi più grandi?</a:t>
            </a:r>
            <a:br>
              <a:rPr lang="en-US" sz="2400"/>
            </a:br>
            <a:r>
              <a:rPr lang="en-US" sz="2400"/>
              <a:t>Ti sei riconnesso/a al tuo scopo come insegnante?</a:t>
            </a:r>
            <a:br>
              <a:rPr lang="en-US" sz="2400"/>
            </a:br>
            <a:r>
              <a:rPr lang="en-US" sz="2400"/>
              <a:t>Un’azione che metterai in pratica la prossima settimana per vivere i tuoi valori è…</a:t>
            </a:r>
            <a:endParaRPr/>
          </a:p>
          <a:p>
            <a:pPr indent="-228600" lvl="0" marL="457200" marR="0" rtl="0" algn="l">
              <a:lnSpc>
                <a:spcPct val="90000"/>
              </a:lnSpc>
              <a:spcBef>
                <a:spcPts val="1000"/>
              </a:spcBef>
              <a:spcAft>
                <a:spcPts val="0"/>
              </a:spcAft>
              <a:buClr>
                <a:schemeClr val="dk1"/>
              </a:buClr>
              <a:buSzPts val="1800"/>
              <a:buFont typeface="Arial"/>
              <a:buNone/>
            </a:pPr>
            <a:r>
              <a:rPr lang="en-US" sz="2400"/>
              <a:t>🕒 </a:t>
            </a:r>
            <a:r>
              <a:rPr b="1" lang="en-US" sz="2400"/>
              <a:t>2 minuti di riflessione + 3 minuti di condivisione.</a:t>
            </a:r>
            <a:endParaRPr sz="2400"/>
          </a:p>
          <a:p>
            <a:pPr indent="0" lvl="0" marL="0" rtl="0" algn="l">
              <a:lnSpc>
                <a:spcPct val="115000"/>
              </a:lnSpc>
              <a:spcBef>
                <a:spcPts val="1200"/>
              </a:spcBef>
              <a:spcAft>
                <a:spcPts val="0"/>
              </a:spcAft>
              <a:buSzPts val="1800"/>
              <a:buNone/>
            </a:pPr>
            <a:r>
              <a:t/>
            </a:r>
            <a:endParaRPr sz="2200"/>
          </a:p>
        </p:txBody>
      </p:sp>
      <p:pic>
        <p:nvPicPr>
          <p:cNvPr id="315" name="Google Shape;315;g38c6f32c7d8_0_62"/>
          <p:cNvPicPr preferRelativeResize="0"/>
          <p:nvPr/>
        </p:nvPicPr>
        <p:blipFill rotWithShape="1">
          <a:blip r:embed="rId3">
            <a:alphaModFix/>
          </a:blip>
          <a:srcRect b="0" l="0" r="0" t="0"/>
          <a:stretch/>
        </p:blipFill>
        <p:spPr>
          <a:xfrm>
            <a:off x="6420350" y="1197426"/>
            <a:ext cx="5373200" cy="5074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8c6f32c7d8_0_6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Punti chiave</a:t>
            </a:r>
            <a:endParaRPr/>
          </a:p>
        </p:txBody>
      </p:sp>
      <p:sp>
        <p:nvSpPr>
          <p:cNvPr id="321" name="Google Shape;321;g38c6f32c7d8_0_67"/>
          <p:cNvSpPr txBox="1"/>
          <p:nvPr>
            <p:ph idx="2" type="body"/>
          </p:nvPr>
        </p:nvSpPr>
        <p:spPr>
          <a:xfrm>
            <a:off x="757800" y="2202475"/>
            <a:ext cx="5122800" cy="3520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a:t>Il </a:t>
            </a:r>
            <a:r>
              <a:rPr i="1" lang="en-US"/>
              <a:t>significato</a:t>
            </a:r>
            <a:r>
              <a:rPr lang="en-US"/>
              <a:t> collega valori, scopo e contributo.</a:t>
            </a:r>
            <a:br>
              <a:rPr lang="en-US"/>
            </a:br>
            <a:r>
              <a:rPr lang="en-US"/>
              <a:t>Gli insegnanti che conoscono il proprio “perché” ispirano gli studenti a trovare il loro.</a:t>
            </a:r>
            <a:br>
              <a:rPr lang="en-US"/>
            </a:br>
            <a:r>
              <a:rPr lang="en-US"/>
              <a:t>Le classi guidate dallo scopo favoriscono coinvolgimento, rispetto e benessere.</a:t>
            </a:r>
            <a:endParaRPr/>
          </a:p>
          <a:p>
            <a:pPr indent="0" lvl="0" marL="0" rtl="0" algn="l">
              <a:lnSpc>
                <a:spcPct val="115000"/>
              </a:lnSpc>
              <a:spcBef>
                <a:spcPts val="1200"/>
              </a:spcBef>
              <a:spcAft>
                <a:spcPts val="0"/>
              </a:spcAft>
              <a:buSzPts val="1800"/>
              <a:buNone/>
            </a:pPr>
            <a:br>
              <a:rPr lang="en-US">
                <a:solidFill>
                  <a:srgbClr val="000000"/>
                </a:solidFill>
              </a:rPr>
            </a:br>
            <a:r>
              <a:rPr lang="en-US">
                <a:solidFill>
                  <a:srgbClr val="000000"/>
                </a:solidFill>
              </a:rPr>
              <a:t>.</a:t>
            </a:r>
            <a:endParaRPr>
              <a:solidFill>
                <a:srgbClr val="000000"/>
              </a:solidFill>
            </a:endParaRPr>
          </a:p>
          <a:p>
            <a:pPr indent="0" lvl="0" marL="0" rtl="0" algn="l">
              <a:lnSpc>
                <a:spcPct val="115000"/>
              </a:lnSpc>
              <a:spcBef>
                <a:spcPts val="1200"/>
              </a:spcBef>
              <a:spcAft>
                <a:spcPts val="0"/>
              </a:spcAft>
              <a:buSzPts val="1800"/>
              <a:buNone/>
            </a:pPr>
            <a:r>
              <a:t/>
            </a:r>
            <a:endParaRPr i="1">
              <a:solidFill>
                <a:srgbClr val="000000"/>
              </a:solidFill>
            </a:endParaRPr>
          </a:p>
          <a:p>
            <a:pPr indent="0" lvl="0" marL="0" rtl="0" algn="l">
              <a:lnSpc>
                <a:spcPct val="115000"/>
              </a:lnSpc>
              <a:spcBef>
                <a:spcPts val="1200"/>
              </a:spcBef>
              <a:spcAft>
                <a:spcPts val="1200"/>
              </a:spcAft>
              <a:buSzPts val="1800"/>
              <a:buNone/>
            </a:pPr>
            <a:r>
              <a:t/>
            </a:r>
            <a:endParaRPr/>
          </a:p>
        </p:txBody>
      </p:sp>
      <p:pic>
        <p:nvPicPr>
          <p:cNvPr id="322" name="Google Shape;322;g38c6f32c7d8_0_67"/>
          <p:cNvPicPr preferRelativeResize="0"/>
          <p:nvPr/>
        </p:nvPicPr>
        <p:blipFill rotWithShape="1">
          <a:blip r:embed="rId3">
            <a:alphaModFix/>
          </a:blip>
          <a:srcRect b="0" l="0" r="0" t="0"/>
          <a:stretch/>
        </p:blipFill>
        <p:spPr>
          <a:xfrm>
            <a:off x="6380350" y="1105350"/>
            <a:ext cx="4339925" cy="4529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7e4d1300b0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Conclusione</a:t>
            </a:r>
            <a:endParaRPr/>
          </a:p>
        </p:txBody>
      </p:sp>
      <p:sp>
        <p:nvSpPr>
          <p:cNvPr id="328" name="Google Shape;328;g37e4d1300b0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Prenditi un momento per riflettere sull’apprendimento di oggi:</a:t>
            </a:r>
            <a:endParaRPr/>
          </a:p>
          <a:p>
            <a:pPr indent="-342900" lvl="0" marL="571500" rtl="0" algn="l">
              <a:lnSpc>
                <a:spcPct val="90000"/>
              </a:lnSpc>
              <a:spcBef>
                <a:spcPts val="1000"/>
              </a:spcBef>
              <a:spcAft>
                <a:spcPts val="0"/>
              </a:spcAft>
              <a:buSzPts val="1800"/>
              <a:buFont typeface="Arial"/>
              <a:buChar char="•"/>
            </a:pPr>
            <a:r>
              <a:rPr lang="en-US" sz="2400"/>
              <a:t>Quale intuizione o idea porterai via da questa sessione?</a:t>
            </a:r>
            <a:endParaRPr/>
          </a:p>
          <a:p>
            <a:pPr indent="-342900" lvl="0" marL="571500" rtl="0" algn="l">
              <a:lnSpc>
                <a:spcPct val="90000"/>
              </a:lnSpc>
              <a:spcBef>
                <a:spcPts val="1000"/>
              </a:spcBef>
              <a:spcAft>
                <a:spcPts val="0"/>
              </a:spcAft>
              <a:buSzPts val="1800"/>
              <a:buFont typeface="Arial"/>
              <a:buChar char="•"/>
            </a:pPr>
            <a:r>
              <a:rPr lang="en-US" sz="2400"/>
              <a:t>Come integrerai significato e scopo nel tuo insegnamento quotidiano?</a:t>
            </a:r>
            <a:endParaRPr/>
          </a:p>
          <a:p>
            <a:pPr indent="-342900" lvl="0" marL="571500" rtl="0" algn="l">
              <a:lnSpc>
                <a:spcPct val="90000"/>
              </a:lnSpc>
              <a:spcBef>
                <a:spcPts val="1000"/>
              </a:spcBef>
              <a:spcAft>
                <a:spcPts val="0"/>
              </a:spcAft>
              <a:buSzPts val="1800"/>
              <a:buFont typeface="Arial"/>
              <a:buChar char="•"/>
            </a:pPr>
            <a:r>
              <a:rPr lang="en-US" sz="2400"/>
              <a:t>Quale attività o strategia proverai per prima con i tuoi studenti?</a:t>
            </a:r>
            <a:endParaRPr/>
          </a:p>
          <a:p>
            <a:pPr indent="0" lvl="0" marL="381000" marR="381000" rtl="0" algn="l">
              <a:lnSpc>
                <a:spcPct val="115000"/>
              </a:lnSpc>
              <a:spcBef>
                <a:spcPts val="1200"/>
              </a:spcBef>
              <a:spcAft>
                <a:spcPts val="0"/>
              </a:spcAft>
              <a:buSzPts val="1800"/>
              <a:buNone/>
            </a:pPr>
            <a:r>
              <a:t/>
            </a:r>
            <a:endParaRPr>
              <a:solidFill>
                <a:srgbClr val="000000"/>
              </a:solidFill>
            </a:endParaRPr>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1200"/>
              </a:spcAft>
              <a:buSzPts val="1800"/>
              <a:buNone/>
            </a:pPr>
            <a:r>
              <a:t/>
            </a:r>
            <a:endParaRPr b="1"/>
          </a:p>
        </p:txBody>
      </p:sp>
      <p:sp>
        <p:nvSpPr>
          <p:cNvPr id="329" name="Google Shape;329;g37e4d1300b0_0_0"/>
          <p:cNvSpPr/>
          <p:nvPr/>
        </p:nvSpPr>
        <p:spPr>
          <a:xfrm>
            <a:off x="2561275" y="3543425"/>
            <a:ext cx="7017900" cy="2719200"/>
          </a:xfrm>
          <a:prstGeom prst="rect">
            <a:avLst/>
          </a:prstGeom>
          <a:solidFill>
            <a:srgbClr val="F8E7E3">
              <a:alpha val="40000"/>
            </a:srgbClr>
          </a:solidFill>
          <a:ln cap="flat" cmpd="sng" w="12700">
            <a:solidFill>
              <a:srgbClr val="C6B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2000" u="none" cap="none" strike="noStrike">
                <a:solidFill>
                  <a:schemeClr val="accent2"/>
                </a:solidFill>
                <a:latin typeface="Open Sans Light"/>
                <a:ea typeface="Open Sans Light"/>
                <a:cs typeface="Open Sans Light"/>
                <a:sym typeface="Open Sans Light"/>
              </a:rPr>
              <a:t>“Lo scopo non è qualcosa che troviamo — è qualcosa che creiamo attraverso l’azione.”</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7e4d1300b0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Feedback</a:t>
            </a:r>
            <a:endParaRPr/>
          </a:p>
        </p:txBody>
      </p:sp>
      <p:sp>
        <p:nvSpPr>
          <p:cNvPr id="335" name="Google Shape;335;g37e4d1300b0_0_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1800"/>
              <a:buNone/>
            </a:pPr>
            <a:r>
              <a:rPr b="1" lang="en-US" sz="2800"/>
              <a:t>Per favore, prenditi qualche minuto per fornire il tuo feedback:</a:t>
            </a:r>
            <a:endParaRPr/>
          </a:p>
          <a:p>
            <a:pPr indent="-228600" lvl="0" marL="457200" rtl="0" algn="ctr">
              <a:lnSpc>
                <a:spcPct val="90000"/>
              </a:lnSpc>
              <a:spcBef>
                <a:spcPts val="1000"/>
              </a:spcBef>
              <a:spcAft>
                <a:spcPts val="0"/>
              </a:spcAft>
              <a:buSzPts val="1800"/>
              <a:buNone/>
            </a:pPr>
            <a:r>
              <a:t/>
            </a:r>
            <a:endParaRPr sz="2800"/>
          </a:p>
          <a:p>
            <a:pPr indent="-228600" lvl="0" marL="457200" rtl="0" algn="ctr">
              <a:lnSpc>
                <a:spcPct val="90000"/>
              </a:lnSpc>
              <a:spcBef>
                <a:spcPts val="1000"/>
              </a:spcBef>
              <a:spcAft>
                <a:spcPts val="0"/>
              </a:spcAft>
              <a:buSzPts val="1800"/>
              <a:buNone/>
            </a:pPr>
            <a:r>
              <a:rPr lang="en-US" sz="2800"/>
              <a:t>⭐ </a:t>
            </a:r>
            <a:r>
              <a:rPr b="1" lang="en-US" sz="2800"/>
              <a:t>Quanto chiaro e pertinente era il materiale di oggi?</a:t>
            </a:r>
            <a:endParaRPr/>
          </a:p>
          <a:p>
            <a:pPr indent="-228600" lvl="0" marL="457200" rtl="0" algn="ctr">
              <a:lnSpc>
                <a:spcPct val="90000"/>
              </a:lnSpc>
              <a:spcBef>
                <a:spcPts val="1000"/>
              </a:spcBef>
              <a:spcAft>
                <a:spcPts val="0"/>
              </a:spcAft>
              <a:buSzPts val="1800"/>
              <a:buNone/>
            </a:pPr>
            <a:r>
              <a:t/>
            </a:r>
            <a:endParaRPr sz="2800"/>
          </a:p>
          <a:p>
            <a:pPr indent="-228600" lvl="0" marL="457200" rtl="0" algn="ctr">
              <a:lnSpc>
                <a:spcPct val="90000"/>
              </a:lnSpc>
              <a:spcBef>
                <a:spcPts val="1000"/>
              </a:spcBef>
              <a:spcAft>
                <a:spcPts val="0"/>
              </a:spcAft>
              <a:buSzPts val="1800"/>
              <a:buNone/>
            </a:pPr>
            <a:r>
              <a:rPr lang="en-US" sz="2800"/>
              <a:t>⭐ </a:t>
            </a:r>
            <a:r>
              <a:rPr b="1" lang="en-US" sz="2800"/>
              <a:t>Quanto coinvolgente e utile è stato il formato di presentazione?</a:t>
            </a:r>
            <a:endParaRPr sz="2800"/>
          </a:p>
          <a:p>
            <a:pPr indent="-228600" lvl="0" marL="457200" rtl="0" algn="ctr">
              <a:lnSpc>
                <a:spcPct val="90000"/>
              </a:lnSpc>
              <a:spcBef>
                <a:spcPts val="1000"/>
              </a:spcBef>
              <a:spcAft>
                <a:spcPts val="0"/>
              </a:spcAft>
              <a:buSzPts val="1800"/>
              <a:buNone/>
            </a:pPr>
            <a:r>
              <a:t/>
            </a:r>
            <a:endParaRPr b="1" sz="2800"/>
          </a:p>
          <a:p>
            <a:pPr indent="-228600" lvl="0" marL="457200" rtl="0" algn="ctr">
              <a:lnSpc>
                <a:spcPct val="90000"/>
              </a:lnSpc>
              <a:spcBef>
                <a:spcPts val="1000"/>
              </a:spcBef>
              <a:spcAft>
                <a:spcPts val="0"/>
              </a:spcAft>
              <a:buSzPts val="1800"/>
              <a:buNone/>
            </a:pPr>
            <a:r>
              <a:rPr b="1" lang="en-US" sz="2800"/>
              <a:t>Commenti / Suggerimenti:</a:t>
            </a:r>
            <a:r>
              <a:rPr lang="en-US" sz="2800"/>
              <a:t> .............................................................</a:t>
            </a:r>
            <a:endParaRPr/>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0"/>
              </a:spcAft>
              <a:buSzPts val="1800"/>
              <a:buNone/>
            </a:pPr>
            <a:r>
              <a:t/>
            </a:r>
            <a:endParaRPr b="1"/>
          </a:p>
          <a:p>
            <a:pPr indent="0" lvl="0" marL="0" rtl="0" algn="l">
              <a:lnSpc>
                <a:spcPct val="115000"/>
              </a:lnSpc>
              <a:spcBef>
                <a:spcPts val="1200"/>
              </a:spcBef>
              <a:spcAft>
                <a:spcPts val="1200"/>
              </a:spcAft>
              <a:buSzPts val="1800"/>
              <a:buNone/>
            </a:pPr>
            <a:r>
              <a:t/>
            </a:r>
            <a:endParaRPr b="1"/>
          </a:p>
        </p:txBody>
      </p:sp>
      <p:pic>
        <p:nvPicPr>
          <p:cNvPr id="336" name="Google Shape;336;g37e4d1300b0_0_6"/>
          <p:cNvPicPr preferRelativeResize="0"/>
          <p:nvPr/>
        </p:nvPicPr>
        <p:blipFill rotWithShape="1">
          <a:blip r:embed="rId3">
            <a:alphaModFix/>
          </a:blip>
          <a:srcRect b="100000" l="25160" r="-25160" t="-100000"/>
          <a:stretch/>
        </p:blipFill>
        <p:spPr>
          <a:xfrm>
            <a:off x="4481543" y="3400425"/>
            <a:ext cx="9456375" cy="1642550"/>
          </a:xfrm>
          <a:prstGeom prst="rect">
            <a:avLst/>
          </a:prstGeom>
          <a:noFill/>
          <a:ln>
            <a:noFill/>
          </a:ln>
        </p:spPr>
      </p:pic>
      <p:pic>
        <p:nvPicPr>
          <p:cNvPr id="337" name="Google Shape;337;g37e4d1300b0_0_6"/>
          <p:cNvPicPr preferRelativeResize="0"/>
          <p:nvPr/>
        </p:nvPicPr>
        <p:blipFill rotWithShape="1">
          <a:blip r:embed="rId3">
            <a:alphaModFix/>
          </a:blip>
          <a:srcRect b="0" l="0" r="0" t="0"/>
          <a:stretch/>
        </p:blipFill>
        <p:spPr>
          <a:xfrm>
            <a:off x="3046863" y="5432275"/>
            <a:ext cx="6046725" cy="1050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7dcbf358be_0_20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Referenze</a:t>
            </a:r>
            <a:endParaRPr/>
          </a:p>
        </p:txBody>
      </p:sp>
      <p:sp>
        <p:nvSpPr>
          <p:cNvPr id="343" name="Google Shape;343;g37dcbf358be_0_20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a:t>Seligman, M. E. P. (2011). Flourish: A visionary new understanding of happiness and well-being. Free Press.</a:t>
            </a:r>
            <a:endParaRPr b="1"/>
          </a:p>
          <a:p>
            <a:pPr indent="0" lvl="0" marL="0" rtl="0" algn="l">
              <a:lnSpc>
                <a:spcPct val="115000"/>
              </a:lnSpc>
              <a:spcBef>
                <a:spcPts val="1200"/>
              </a:spcBef>
              <a:spcAft>
                <a:spcPts val="0"/>
              </a:spcAft>
              <a:buSzPts val="1800"/>
              <a:buNone/>
            </a:pPr>
            <a:r>
              <a:rPr b="1" lang="en-US"/>
              <a:t>Niemiec, R. M. (2018). Character Strengths Interventions: A Field Guide for Practitioners. Hogrefe.</a:t>
            </a:r>
            <a:endParaRPr b="1"/>
          </a:p>
          <a:p>
            <a:pPr indent="0" lvl="0" marL="0" rtl="0" algn="l">
              <a:lnSpc>
                <a:spcPct val="115000"/>
              </a:lnSpc>
              <a:spcBef>
                <a:spcPts val="1200"/>
              </a:spcBef>
              <a:spcAft>
                <a:spcPts val="1200"/>
              </a:spcAft>
              <a:buSzPts val="1800"/>
              <a:buNone/>
            </a:pPr>
            <a:r>
              <a:rPr b="1" lang="en-US"/>
              <a:t>Waters, L., et al. (2022). Positive education pedagogy: Shifting teacher mindsets, practice, and wellbeing. Contemporary Educational Psychology, 70.</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7dcbf358be_0_20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Grazie per l’attenzione!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ab618d0981_0_39"/>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u="sng">
                <a:solidFill>
                  <a:schemeClr val="accent3"/>
                </a:solidFill>
                <a:hlinkClick r:id="rId3">
                  <a:extLst>
                    <a:ext uri="{A12FA001-AC4F-418D-AE19-62706E023703}">
                      <ahyp:hlinkClr val="tx"/>
                    </a:ext>
                  </a:extLst>
                </a:hlinkClick>
              </a:rPr>
              <a:t>https://thrivingschools.eu/</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7dcbf358be_0_1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per insegnanti - Modulo 5</a:t>
            </a:r>
            <a:endParaRPr/>
          </a:p>
        </p:txBody>
      </p:sp>
      <p:sp>
        <p:nvSpPr>
          <p:cNvPr id="185" name="Google Shape;185;g37dcbf358be_0_158"/>
          <p:cNvSpPr txBox="1"/>
          <p:nvPr/>
        </p:nvSpPr>
        <p:spPr>
          <a:xfrm>
            <a:off x="583598" y="2162475"/>
            <a:ext cx="5176800" cy="58701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Questo modulo ti aiuta a esplorare come significato e scopo influenzino il benessere di insegnanti e studenti. Rifletterai sui tuoi valori personali, scoprirai modi per collegare l’apprendimento in classe a obiettivi più ampi e imparerai come aiutare gli studenti a trovare uno scopo nei loro studi. Allineando l’insegnamento ai valori, favorisci coinvolgimento, motivazione e un più forte senso di realizzazione.</a:t>
            </a:r>
            <a:endParaRPr b="0" i="0" sz="2200" u="none" cap="none" strike="noStrike">
              <a:solidFill>
                <a:srgbClr val="4F4F50"/>
              </a:solidFill>
              <a:latin typeface="Calibri"/>
              <a:ea typeface="Calibri"/>
              <a:cs typeface="Calibri"/>
              <a:sym typeface="Calibri"/>
            </a:endParaRPr>
          </a:p>
        </p:txBody>
      </p:sp>
      <p:pic>
        <p:nvPicPr>
          <p:cNvPr id="186" name="Google Shape;186;g37dcbf358be_0_158"/>
          <p:cNvPicPr preferRelativeResize="0"/>
          <p:nvPr/>
        </p:nvPicPr>
        <p:blipFill rotWithShape="1">
          <a:blip r:embed="rId3">
            <a:alphaModFix/>
          </a:blip>
          <a:srcRect b="0" l="20204" r="0" t="20204"/>
          <a:stretch/>
        </p:blipFill>
        <p:spPr>
          <a:xfrm>
            <a:off x="6455900" y="1375322"/>
            <a:ext cx="5222925" cy="51730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9bb405242d_0_0"/>
          <p:cNvSpPr txBox="1"/>
          <p:nvPr/>
        </p:nvSpPr>
        <p:spPr>
          <a:xfrm>
            <a:off x="97970" y="97462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rgbClr val="F05A22"/>
                </a:solidFill>
                <a:latin typeface="Calibri"/>
                <a:ea typeface="Calibri"/>
                <a:cs typeface="Calibri"/>
                <a:sym typeface="Calibri"/>
              </a:rPr>
              <a:t>Introduzione</a:t>
            </a:r>
            <a:endParaRPr b="1" i="0" sz="2400" u="none" cap="none" strike="noStrike">
              <a:solidFill>
                <a:srgbClr val="F05A22"/>
              </a:solidFill>
              <a:latin typeface="Calibri"/>
              <a:ea typeface="Calibri"/>
              <a:cs typeface="Calibri"/>
              <a:sym typeface="Calibri"/>
            </a:endParaRPr>
          </a:p>
        </p:txBody>
      </p:sp>
      <p:sp>
        <p:nvSpPr>
          <p:cNvPr id="193" name="Google Shape;193;g39bb405242d_0_0"/>
          <p:cNvSpPr/>
          <p:nvPr/>
        </p:nvSpPr>
        <p:spPr>
          <a:xfrm>
            <a:off x="2329725" y="2314325"/>
            <a:ext cx="7017900" cy="2719200"/>
          </a:xfrm>
          <a:prstGeom prst="rect">
            <a:avLst/>
          </a:prstGeom>
          <a:solidFill>
            <a:srgbClr val="F8E7E3">
              <a:alpha val="40000"/>
            </a:srgbClr>
          </a:solidFill>
          <a:ln cap="flat" cmpd="sng" w="12700">
            <a:solidFill>
              <a:srgbClr val="C6BB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US" sz="2000" u="none" cap="none" strike="noStrike">
                <a:solidFill>
                  <a:schemeClr val="accent2"/>
                </a:solidFill>
                <a:latin typeface="Open Sans Light"/>
                <a:ea typeface="Open Sans Light"/>
                <a:cs typeface="Open Sans Light"/>
                <a:sym typeface="Open Sans Light"/>
              </a:rPr>
              <a:t>“Il significato riguarda l’appartenere e il mettersi al servizio di qualcosa che si ritiene essere più grande di sé.”— Seligman, 2011</a:t>
            </a:r>
            <a:endParaRPr b="0" i="1" sz="2000" u="none" cap="none" strike="noStrike">
              <a:solidFill>
                <a:schemeClr val="accent2"/>
              </a:solidFill>
              <a:latin typeface="Open Sans Light"/>
              <a:ea typeface="Open Sans Light"/>
              <a:cs typeface="Open Sans Light"/>
              <a:sym typeface="Open Sans Light"/>
            </a:endParaRPr>
          </a:p>
        </p:txBody>
      </p:sp>
      <p:sp>
        <p:nvSpPr>
          <p:cNvPr id="194" name="Google Shape;194;g39bb405242d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per insegnanti - Modulo 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7dcbf358be_0_163"/>
          <p:cNvSpPr txBox="1"/>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rPr b="1" i="0" lang="en-US" sz="2400" u="none" cap="none" strike="noStrike">
                <a:solidFill>
                  <a:srgbClr val="F05A22"/>
                </a:solidFill>
                <a:latin typeface="Calibri"/>
                <a:ea typeface="Calibri"/>
                <a:cs typeface="Calibri"/>
                <a:sym typeface="Calibri"/>
              </a:rPr>
              <a:t>Obiettivi di apprendimento</a:t>
            </a:r>
            <a:endParaRPr b="1" i="0" sz="2400" u="none" cap="none" strike="noStrike">
              <a:solidFill>
                <a:srgbClr val="F05A22"/>
              </a:solidFill>
              <a:latin typeface="Calibri"/>
              <a:ea typeface="Calibri"/>
              <a:cs typeface="Calibri"/>
              <a:sym typeface="Calibri"/>
            </a:endParaRPr>
          </a:p>
        </p:txBody>
      </p:sp>
      <p:sp>
        <p:nvSpPr>
          <p:cNvPr id="200" name="Google Shape;200;g37dcbf358be_0_163"/>
          <p:cNvSpPr txBox="1"/>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Entro la fine di questa unità, sarai in grado di:</a:t>
            </a:r>
            <a:endParaRPr/>
          </a:p>
          <a:p>
            <a:pPr indent="-342900" lvl="0" marL="3429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4F4F50"/>
                </a:solidFill>
                <a:latin typeface="Calibri"/>
                <a:ea typeface="Calibri"/>
                <a:cs typeface="Calibri"/>
                <a:sym typeface="Calibri"/>
              </a:rPr>
              <a:t>Facilitare la riflessione su valori e scopo per gli studenti.</a:t>
            </a:r>
            <a:endParaRPr/>
          </a:p>
          <a:p>
            <a:pPr indent="-342900" lvl="0" marL="3429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4F4F50"/>
                </a:solidFill>
                <a:latin typeface="Calibri"/>
                <a:ea typeface="Calibri"/>
                <a:cs typeface="Calibri"/>
                <a:sym typeface="Calibri"/>
              </a:rPr>
              <a:t>Identificare e vivere secondo i tuoi valori fondamentali personali come insegnante.</a:t>
            </a:r>
            <a:endParaRPr/>
          </a:p>
          <a:p>
            <a:pPr indent="-342900" lvl="0" marL="3429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4F4F50"/>
                </a:solidFill>
                <a:latin typeface="Calibri"/>
                <a:ea typeface="Calibri"/>
                <a:cs typeface="Calibri"/>
                <a:sym typeface="Calibri"/>
              </a:rPr>
              <a:t>Collegare le attività in classe a obiettivi più ampi della comunità.</a:t>
            </a:r>
            <a:endParaRPr b="0" i="0" sz="1800" u="none" cap="none" strike="noStrike">
              <a:solidFill>
                <a:srgbClr val="4F4F50"/>
              </a:solidFill>
              <a:latin typeface="Calibri"/>
              <a:ea typeface="Calibri"/>
              <a:cs typeface="Calibri"/>
              <a:sym typeface="Calibri"/>
            </a:endParaRPr>
          </a:p>
        </p:txBody>
      </p:sp>
      <p:pic>
        <p:nvPicPr>
          <p:cNvPr id="201" name="Google Shape;201;g37dcbf358be_0_163"/>
          <p:cNvPicPr preferRelativeResize="0"/>
          <p:nvPr/>
        </p:nvPicPr>
        <p:blipFill rotWithShape="1">
          <a:blip r:embed="rId3">
            <a:alphaModFix/>
          </a:blip>
          <a:srcRect b="0" l="0" r="0" t="0"/>
          <a:stretch/>
        </p:blipFill>
        <p:spPr>
          <a:xfrm>
            <a:off x="8587475" y="3296650"/>
            <a:ext cx="3250800" cy="3392850"/>
          </a:xfrm>
          <a:prstGeom prst="rect">
            <a:avLst/>
          </a:prstGeom>
          <a:noFill/>
          <a:ln>
            <a:noFill/>
          </a:ln>
        </p:spPr>
      </p:pic>
      <p:sp>
        <p:nvSpPr>
          <p:cNvPr id="202" name="Google Shape;202;g37dcbf358be_0_16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per insegnanti - Modulo 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7dcbf358be_0_169"/>
          <p:cNvSpPr txBox="1"/>
          <p:nvPr/>
        </p:nvSpPr>
        <p:spPr>
          <a:xfrm>
            <a:off x="97970" y="97462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t/>
            </a:r>
            <a:endParaRPr b="1" i="0" sz="2400" u="none" cap="none" strike="noStrike">
              <a:solidFill>
                <a:srgbClr val="F05A22"/>
              </a:solidFill>
              <a:latin typeface="Calibri"/>
              <a:ea typeface="Calibri"/>
              <a:cs typeface="Calibri"/>
              <a:sym typeface="Calibri"/>
            </a:endParaRPr>
          </a:p>
        </p:txBody>
      </p:sp>
      <p:sp>
        <p:nvSpPr>
          <p:cNvPr id="209" name="Google Shape;209;g37dcbf358be_0_169"/>
          <p:cNvSpPr txBox="1"/>
          <p:nvPr/>
        </p:nvSpPr>
        <p:spPr>
          <a:xfrm>
            <a:off x="677800" y="2382425"/>
            <a:ext cx="5140800" cy="52893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200"/>
              <a:buFont typeface="Arial"/>
              <a:buNone/>
            </a:pPr>
            <a:r>
              <a:rPr b="0" i="0" lang="en-US" sz="2200" u="none" cap="none" strike="noStrike">
                <a:solidFill>
                  <a:srgbClr val="4F4F50"/>
                </a:solidFill>
                <a:latin typeface="Calibri"/>
                <a:ea typeface="Calibri"/>
                <a:cs typeface="Calibri"/>
                <a:sym typeface="Calibri"/>
              </a:rPr>
              <a:t>Il significato e lo scopo danno direzione e profondità al nostro insegnamento. Quando colleghi il tuo lavoro ai valori personali e condivisi, ispiri gli studenti a fare lo stesso. Questo modulo ti invita a esplorare ciò che conta davvero per te e come tradurlo in una pratica didattica piena di significato.</a:t>
            </a:r>
            <a:endParaRPr b="0" i="0" sz="2200" u="none" cap="none" strike="noStrike">
              <a:solidFill>
                <a:srgbClr val="4F4F50"/>
              </a:solidFill>
              <a:latin typeface="Calibri"/>
              <a:ea typeface="Calibri"/>
              <a:cs typeface="Calibri"/>
              <a:sym typeface="Calibri"/>
            </a:endParaRPr>
          </a:p>
        </p:txBody>
      </p:sp>
      <p:pic>
        <p:nvPicPr>
          <p:cNvPr id="210" name="Google Shape;210;g37dcbf358be_0_169"/>
          <p:cNvPicPr preferRelativeResize="0"/>
          <p:nvPr/>
        </p:nvPicPr>
        <p:blipFill rotWithShape="1">
          <a:blip r:embed="rId3">
            <a:alphaModFix/>
          </a:blip>
          <a:srcRect b="0" l="0" r="0" t="0"/>
          <a:stretch/>
        </p:blipFill>
        <p:spPr>
          <a:xfrm>
            <a:off x="6650800" y="1525425"/>
            <a:ext cx="4728100" cy="4728100"/>
          </a:xfrm>
          <a:prstGeom prst="rect">
            <a:avLst/>
          </a:prstGeom>
          <a:noFill/>
          <a:ln>
            <a:noFill/>
          </a:ln>
        </p:spPr>
      </p:pic>
      <p:sp>
        <p:nvSpPr>
          <p:cNvPr id="211" name="Google Shape;211;g37dcbf358be_0_16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Formazione per insegnanti - Modulo 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9bb405242d_0_15"/>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Significato in contesti professionali e educativi</a:t>
            </a:r>
            <a:endParaRPr b="0" i="0" sz="3800" u="none" cap="none" strike="noStrike">
              <a:solidFill>
                <a:srgbClr val="FFFFFF"/>
              </a:solidFill>
              <a:latin typeface="Calibri"/>
              <a:ea typeface="Calibri"/>
              <a:cs typeface="Calibri"/>
              <a:sym typeface="Calibri"/>
            </a:endParaRPr>
          </a:p>
        </p:txBody>
      </p:sp>
      <p:sp>
        <p:nvSpPr>
          <p:cNvPr id="218" name="Google Shape;218;g39bb405242d_0_15"/>
          <p:cNvSpPr txBox="1"/>
          <p:nvPr/>
        </p:nvSpPr>
        <p:spPr>
          <a:xfrm>
            <a:off x="97970" y="97462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t/>
            </a:r>
            <a:endParaRPr b="1" i="0" sz="2400" u="none" cap="none" strike="noStrike">
              <a:solidFill>
                <a:srgbClr val="F05A22"/>
              </a:solidFill>
              <a:latin typeface="Calibri"/>
              <a:ea typeface="Calibri"/>
              <a:cs typeface="Calibri"/>
              <a:sym typeface="Calibri"/>
            </a:endParaRPr>
          </a:p>
        </p:txBody>
      </p:sp>
      <p:sp>
        <p:nvSpPr>
          <p:cNvPr id="219" name="Google Shape;219;g39bb405242d_0_15"/>
          <p:cNvSpPr txBox="1"/>
          <p:nvPr/>
        </p:nvSpPr>
        <p:spPr>
          <a:xfrm>
            <a:off x="189450" y="1169750"/>
            <a:ext cx="11813100" cy="645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Rilevanza per gli educatori</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Il significato è un fattore protettivo contro il burnout e un predittore di benessere tra insegnanti ed educatori (Shoshani &amp; Eldor, 2016).</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Quando gli educatori collegano il proprio lavoro a valori più ampi—come inclusione, equità e lo sviluppo dei bambini—sperimentano una maggiore soddisfazione professionale e resilienza.</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Meccanismi</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Promuove </a:t>
            </a:r>
            <a:r>
              <a:rPr b="1" i="0" lang="en-US" sz="2400" u="none" cap="none" strike="noStrike">
                <a:solidFill>
                  <a:srgbClr val="000000"/>
                </a:solidFill>
                <a:latin typeface="Calibri"/>
                <a:ea typeface="Calibri"/>
                <a:cs typeface="Calibri"/>
                <a:sym typeface="Calibri"/>
              </a:rPr>
              <a:t>motivazione e coinvolgimento</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Migliora l’</a:t>
            </a:r>
            <a:r>
              <a:rPr b="1" i="0" lang="en-US" sz="2400" u="none" cap="none" strike="noStrike">
                <a:solidFill>
                  <a:srgbClr val="000000"/>
                </a:solidFill>
                <a:latin typeface="Calibri"/>
                <a:ea typeface="Calibri"/>
                <a:cs typeface="Calibri"/>
                <a:sym typeface="Calibri"/>
              </a:rPr>
              <a:t>equilibrio emotivo</a:t>
            </a:r>
            <a:r>
              <a:rPr b="0" i="0" lang="en-US" sz="2400" u="none" cap="none" strike="noStrike">
                <a:solidFill>
                  <a:srgbClr val="000000"/>
                </a:solidFill>
                <a:latin typeface="Calibri"/>
                <a:ea typeface="Calibri"/>
                <a:cs typeface="Calibri"/>
                <a:sym typeface="Calibri"/>
              </a:rPr>
              <a:t> e la </a:t>
            </a:r>
            <a:r>
              <a:rPr b="1" i="0" lang="en-US" sz="2400" u="none" cap="none" strike="noStrike">
                <a:solidFill>
                  <a:srgbClr val="000000"/>
                </a:solidFill>
                <a:latin typeface="Calibri"/>
                <a:ea typeface="Calibri"/>
                <a:cs typeface="Calibri"/>
                <a:sym typeface="Calibri"/>
              </a:rPr>
              <a:t>resilienza psicologica</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Favorisce l’</a:t>
            </a:r>
            <a:r>
              <a:rPr b="1" i="0" lang="en-US" sz="2400" u="none" cap="none" strike="noStrike">
                <a:solidFill>
                  <a:srgbClr val="000000"/>
                </a:solidFill>
                <a:latin typeface="Calibri"/>
                <a:ea typeface="Calibri"/>
                <a:cs typeface="Calibri"/>
                <a:sym typeface="Calibri"/>
              </a:rPr>
              <a:t>impegno verso valori interculturali ed etici</a:t>
            </a:r>
            <a:endParaRPr b="0" i="0" sz="24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1200"/>
              </a:spcAft>
              <a:buClr>
                <a:srgbClr val="000000"/>
              </a:buClr>
              <a:buSzPts val="2200"/>
              <a:buFont typeface="Arial"/>
              <a:buNone/>
            </a:pPr>
            <a:r>
              <a:t/>
            </a:r>
            <a:endParaRPr b="0" i="0" sz="2200" u="none" cap="none" strike="noStrike">
              <a:solidFill>
                <a:srgbClr val="4F4F5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9c3117d7e3_0_0"/>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b="0" i="0" lang="en-US" sz="3800" u="none" cap="none" strike="noStrike">
                <a:solidFill>
                  <a:srgbClr val="FFFFFF"/>
                </a:solidFill>
                <a:latin typeface="Calibri"/>
                <a:ea typeface="Calibri"/>
                <a:cs typeface="Calibri"/>
                <a:sym typeface="Calibri"/>
              </a:rPr>
              <a:t>Significato in contesti professionali e educativi</a:t>
            </a:r>
            <a:endParaRPr b="0" i="0" sz="3800" u="none" cap="none" strike="noStrike">
              <a:solidFill>
                <a:srgbClr val="FFFFFF"/>
              </a:solidFill>
              <a:latin typeface="Calibri"/>
              <a:ea typeface="Calibri"/>
              <a:cs typeface="Calibri"/>
              <a:sym typeface="Calibri"/>
            </a:endParaRPr>
          </a:p>
        </p:txBody>
      </p:sp>
      <p:sp>
        <p:nvSpPr>
          <p:cNvPr id="226" name="Google Shape;226;g39c3117d7e3_0_0"/>
          <p:cNvSpPr txBox="1"/>
          <p:nvPr/>
        </p:nvSpPr>
        <p:spPr>
          <a:xfrm>
            <a:off x="97970" y="97462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400"/>
              <a:buFont typeface="Arial"/>
              <a:buNone/>
            </a:pPr>
            <a:r>
              <a:t/>
            </a:r>
            <a:endParaRPr b="1" i="0" sz="2400" u="none" cap="none" strike="noStrike">
              <a:solidFill>
                <a:srgbClr val="F05A22"/>
              </a:solidFill>
              <a:latin typeface="Calibri"/>
              <a:ea typeface="Calibri"/>
              <a:cs typeface="Calibri"/>
              <a:sym typeface="Calibri"/>
            </a:endParaRPr>
          </a:p>
        </p:txBody>
      </p:sp>
      <p:sp>
        <p:nvSpPr>
          <p:cNvPr id="227" name="Google Shape;227;g39c3117d7e3_0_0"/>
          <p:cNvSpPr txBox="1"/>
          <p:nvPr/>
        </p:nvSpPr>
        <p:spPr>
          <a:xfrm>
            <a:off x="189450" y="1169750"/>
            <a:ext cx="11813100" cy="645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Evidenze empiriche</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Il significato nel lavoro media la relazione tra emozioni positive e benessere professionale (Allan et al., 2019).</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Nei contesti educativi, un forte senso di significato sostiene un insegnamento orientato allo scopo, la connessione con gli studenti e una vitalità duratura.</a:t>
            </a:r>
            <a:endParaRPr/>
          </a:p>
          <a:p>
            <a:pPr indent="0" lvl="0" marL="0" marR="0" rtl="0" algn="just">
              <a:lnSpc>
                <a:spcPct val="90000"/>
              </a:lnSpc>
              <a:spcBef>
                <a:spcPts val="1200"/>
              </a:spcBef>
              <a:spcAft>
                <a:spcPts val="0"/>
              </a:spcAft>
              <a:buClr>
                <a:srgbClr val="000000"/>
              </a:buClr>
              <a:buSzPts val="2200"/>
              <a:buFont typeface="Arial"/>
              <a:buNone/>
            </a:pPr>
            <a:r>
              <a:t/>
            </a:r>
            <a:endParaRPr b="0" i="0" sz="2200" u="none" cap="none" strike="noStrike">
              <a:solidFill>
                <a:srgbClr val="4F4F5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8c6f32c7d8_0_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Cosa significa "Significato" in PERMA?</a:t>
            </a:r>
            <a:endParaRPr/>
          </a:p>
        </p:txBody>
      </p:sp>
      <p:sp>
        <p:nvSpPr>
          <p:cNvPr id="233" name="Google Shape;233;g38c6f32c7d8_0_1"/>
          <p:cNvSpPr txBox="1"/>
          <p:nvPr>
            <p:ph idx="2" type="body"/>
          </p:nvPr>
        </p:nvSpPr>
        <p:spPr>
          <a:xfrm>
            <a:off x="929588" y="797442"/>
            <a:ext cx="4623000" cy="5289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1800"/>
              <a:buNone/>
            </a:pPr>
            <a:r>
              <a:t/>
            </a:r>
            <a:endParaRPr b="1" sz="2300"/>
          </a:p>
          <a:p>
            <a:pPr indent="-374650" lvl="0" marL="457200" marR="0" rtl="0" algn="just">
              <a:lnSpc>
                <a:spcPct val="115000"/>
              </a:lnSpc>
              <a:spcBef>
                <a:spcPts val="1200"/>
              </a:spcBef>
              <a:spcAft>
                <a:spcPts val="0"/>
              </a:spcAft>
              <a:buClr>
                <a:schemeClr val="dk1"/>
              </a:buClr>
              <a:buSzPts val="2300"/>
              <a:buChar char="●"/>
            </a:pPr>
            <a:r>
              <a:rPr lang="en-US" sz="2300"/>
              <a:t>La “M” nel modello PERMA = Meaning (Significato) – appartenere e contribuire a qualcosa di più grande di sé.</a:t>
            </a:r>
            <a:endParaRPr/>
          </a:p>
          <a:p>
            <a:pPr indent="-374650" lvl="0" marL="457200" marR="0" rtl="0" algn="just">
              <a:lnSpc>
                <a:spcPct val="115000"/>
              </a:lnSpc>
              <a:spcBef>
                <a:spcPts val="1200"/>
              </a:spcBef>
              <a:spcAft>
                <a:spcPts val="0"/>
              </a:spcAft>
              <a:buClr>
                <a:schemeClr val="dk1"/>
              </a:buClr>
              <a:buSzPts val="2300"/>
              <a:buChar char="●"/>
            </a:pPr>
            <a:r>
              <a:rPr lang="en-US" sz="2300"/>
              <a:t>Nell’educazione, il significato collega valori, scopo e impatto sulla comunità.</a:t>
            </a:r>
            <a:endParaRPr/>
          </a:p>
          <a:p>
            <a:pPr indent="-374650" lvl="0" marL="457200" marR="0" rtl="0" algn="just">
              <a:lnSpc>
                <a:spcPct val="115000"/>
              </a:lnSpc>
              <a:spcBef>
                <a:spcPts val="1200"/>
              </a:spcBef>
              <a:spcAft>
                <a:spcPts val="0"/>
              </a:spcAft>
              <a:buClr>
                <a:schemeClr val="dk1"/>
              </a:buClr>
              <a:buSzPts val="2300"/>
              <a:buChar char="●"/>
            </a:pPr>
            <a:r>
              <a:rPr lang="en-US" sz="2300"/>
              <a:t>Quando insegnanti e studenti comprendono perché insegnano o imparano, aumentano coinvolgimento e motivazione..</a:t>
            </a:r>
            <a:endParaRPr sz="2300"/>
          </a:p>
          <a:p>
            <a:pPr indent="0" lvl="0" marL="0" marR="0" rtl="0" algn="l">
              <a:lnSpc>
                <a:spcPct val="115000"/>
              </a:lnSpc>
              <a:spcBef>
                <a:spcPts val="1200"/>
              </a:spcBef>
              <a:spcAft>
                <a:spcPts val="0"/>
              </a:spcAft>
              <a:buSzPts val="1800"/>
              <a:buNone/>
            </a:pPr>
            <a:r>
              <a:t/>
            </a:r>
            <a:endParaRPr sz="2000" u="sng">
              <a:highlight>
                <a:schemeClr val="accent2"/>
              </a:highlight>
            </a:endParaRPr>
          </a:p>
          <a:p>
            <a:pPr indent="0" lvl="0" marL="457200" marR="0" rtl="0" algn="l">
              <a:lnSpc>
                <a:spcPct val="115000"/>
              </a:lnSpc>
              <a:spcBef>
                <a:spcPts val="1200"/>
              </a:spcBef>
              <a:spcAft>
                <a:spcPts val="1200"/>
              </a:spcAft>
              <a:buSzPts val="1800"/>
              <a:buNone/>
            </a:pPr>
            <a:r>
              <a:t/>
            </a:r>
            <a:endParaRPr/>
          </a:p>
        </p:txBody>
      </p:sp>
      <p:pic>
        <p:nvPicPr>
          <p:cNvPr id="234" name="Google Shape;234;g38c6f32c7d8_0_1"/>
          <p:cNvPicPr preferRelativeResize="0"/>
          <p:nvPr/>
        </p:nvPicPr>
        <p:blipFill rotWithShape="1">
          <a:blip r:embed="rId3">
            <a:alphaModFix/>
          </a:blip>
          <a:srcRect b="0" l="0" r="0" t="0"/>
          <a:stretch/>
        </p:blipFill>
        <p:spPr>
          <a:xfrm>
            <a:off x="5940500" y="1135500"/>
            <a:ext cx="5067829" cy="5289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