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 id="2147483658" r:id="rId5"/>
    <p:sldMasterId id="2147483663" r:id="rId6"/>
    <p:sldMasterId id="2147483666" r:id="rId7"/>
    <p:sldMasterId id="214748367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y="6858000" cx="12192000"/>
  <p:notesSz cx="6858000" cy="9144000"/>
  <p:embeddedFontLs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JYqPMgTH5w6EZIOULoHRfBuQG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font" Target="fonts/OpenSans-bold.fntdata"/><Relationship Id="rId14" Type="http://schemas.openxmlformats.org/officeDocument/2006/relationships/slide" Target="slides/slide5.xml"/><Relationship Id="rId36" Type="http://schemas.openxmlformats.org/officeDocument/2006/relationships/font" Target="fonts/OpenSans-regular.fntdata"/><Relationship Id="rId17" Type="http://schemas.openxmlformats.org/officeDocument/2006/relationships/slide" Target="slides/slide8.xml"/><Relationship Id="rId39" Type="http://schemas.openxmlformats.org/officeDocument/2006/relationships/font" Target="fonts/OpenSans-boldItalic.fntdata"/><Relationship Id="rId16" Type="http://schemas.openxmlformats.org/officeDocument/2006/relationships/slide" Target="slides/slide7.xml"/><Relationship Id="rId38" Type="http://schemas.openxmlformats.org/officeDocument/2006/relationships/font" Target="fonts/OpenSans-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Purpose of this Slide: </a:t>
            </a:r>
            <a:r>
              <a:rPr b="0" i="0" lang="en-US" sz="1200" u="none" cap="none" strike="noStrike">
                <a:solidFill>
                  <a:schemeClr val="dk1"/>
                </a:solidFill>
                <a:latin typeface="Calibri"/>
                <a:ea typeface="Calibri"/>
                <a:cs typeface="Calibri"/>
                <a:sym typeface="Calibri"/>
              </a:rPr>
              <a:t>Point out the impact of relations and engamenet for social learning. Ask teachers to contribute with examples from their practical experience.</a:t>
            </a:r>
            <a:endParaRPr/>
          </a:p>
        </p:txBody>
      </p:sp>
      <p:sp>
        <p:nvSpPr>
          <p:cNvPr id="257" name="Google Shape;2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Purpose of this Slide</a:t>
            </a:r>
            <a:r>
              <a:rPr b="0" lang="en-US"/>
              <a:t>: Discuss about Belonging and present the 10 dimensions by </a:t>
            </a:r>
            <a:r>
              <a:rPr b="0" i="0" lang="en-US" sz="1200" u="none" cap="none" strike="noStrike">
                <a:solidFill>
                  <a:schemeClr val="dk1"/>
                </a:solidFill>
                <a:latin typeface="Calibri"/>
                <a:ea typeface="Calibri"/>
                <a:cs typeface="Calibri"/>
                <a:sym typeface="Calibri"/>
              </a:rPr>
              <a:t>Erik W. Carter și Elizabeth E. Biggs (Figure 1)</a:t>
            </a:r>
            <a:endParaRPr/>
          </a:p>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Belonging is experienced when students are </a:t>
            </a:r>
            <a:r>
              <a:rPr b="1" i="1" lang="en-US" sz="1200" u="none" cap="none" strike="noStrike">
                <a:solidFill>
                  <a:schemeClr val="dk1"/>
                </a:solidFill>
                <a:latin typeface="Calibri"/>
                <a:ea typeface="Calibri"/>
                <a:cs typeface="Calibri"/>
                <a:sym typeface="Calibri"/>
              </a:rPr>
              <a:t>present, invited, welcomed, known, accepted, involved, supported, heard, befriended, </a:t>
            </a:r>
            <a:r>
              <a:rPr b="1" i="0" lang="en-US" sz="1200" u="none" cap="none" strike="noStrike">
                <a:solidFill>
                  <a:schemeClr val="dk1"/>
                </a:solidFill>
                <a:latin typeface="Calibri"/>
                <a:ea typeface="Calibri"/>
                <a:cs typeface="Calibri"/>
                <a:sym typeface="Calibri"/>
              </a:rPr>
              <a:t>and </a:t>
            </a:r>
            <a:r>
              <a:rPr b="1" i="1" lang="en-US" sz="1200" u="none" cap="none" strike="noStrike">
                <a:solidFill>
                  <a:schemeClr val="dk1"/>
                </a:solidFill>
                <a:latin typeface="Calibri"/>
                <a:ea typeface="Calibri"/>
                <a:cs typeface="Calibri"/>
                <a:sym typeface="Calibri"/>
              </a:rPr>
              <a:t>needed </a:t>
            </a:r>
            <a:endParaRPr b="1" i="0" sz="1200" u="none" cap="none" strike="noStrike">
              <a:solidFill>
                <a:schemeClr val="dk1"/>
              </a:solidFill>
              <a:latin typeface="Calibri"/>
              <a:ea typeface="Calibri"/>
              <a:cs typeface="Calibri"/>
              <a:sym typeface="Calibri"/>
            </a:endParaRPr>
          </a:p>
        </p:txBody>
      </p:sp>
      <p:sp>
        <p:nvSpPr>
          <p:cNvPr id="266" name="Google Shape;2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For each of the ten dimensions of belonging, ask: </a:t>
            </a:r>
            <a:r>
              <a:rPr b="0" i="1" lang="en-US" sz="1200" u="none" cap="none" strike="noStrike">
                <a:solidFill>
                  <a:schemeClr val="dk1"/>
                </a:solidFill>
                <a:latin typeface="Calibri"/>
                <a:ea typeface="Calibri"/>
                <a:cs typeface="Calibri"/>
                <a:sym typeface="Calibri"/>
              </a:rPr>
              <a:t>What are we doing really well right now in this area? What could we be doing better or differently in this area?</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first question encourages celebration. Make sure that everyone knows what is going well and keep doing these same things in the future.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second question invites action. Compile all of the ideas people share about what could be going better or differently and identify common themes.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After addressing both of these questions for each of the ten dimensions, ask: </a:t>
            </a:r>
            <a:r>
              <a:rPr b="0" i="1" lang="en-US" sz="1200" u="none" cap="none" strike="noStrike">
                <a:solidFill>
                  <a:schemeClr val="dk1"/>
                </a:solidFill>
                <a:latin typeface="Calibri"/>
                <a:ea typeface="Calibri"/>
                <a:cs typeface="Calibri"/>
                <a:sym typeface="Calibri"/>
              </a:rPr>
              <a:t>What actionable steps should we be taking next to change how students experience belonging in our school?</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This last question leads to improvement.</a:t>
            </a:r>
            <a:endParaRPr/>
          </a:p>
        </p:txBody>
      </p:sp>
      <p:sp>
        <p:nvSpPr>
          <p:cNvPr id="275" name="Google Shape;2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Teachers should reflect upon activites in Fig.2 for a strong teacher-student relationship. </a:t>
            </a:r>
            <a:endParaRPr/>
          </a:p>
        </p:txBody>
      </p:sp>
      <p:sp>
        <p:nvSpPr>
          <p:cNvPr id="284" name="Google Shape;28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You will explain ACR and its importance. Compare with the other 3 types of responses ( passive-constructive, active-destructive and passive-destructive) and observe the examples in Fig. 3.</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You will highlight the differences of the ACR in Fig. 4. Take intro account the Core moves (Affect, Attention, Elaboration, Validation, Savoring).</a:t>
            </a:r>
            <a:endParaRPr/>
          </a:p>
          <a:p>
            <a:pPr indent="-228600" lvl="0" marL="457200" marR="0" rtl="0" algn="l">
              <a:lnSpc>
                <a:spcPct val="100000"/>
              </a:lnSpc>
              <a:spcBef>
                <a:spcPts val="0"/>
              </a:spcBef>
              <a:spcAft>
                <a:spcPts val="0"/>
              </a:spcAft>
              <a:buClr>
                <a:srgbClr val="000000"/>
              </a:buClr>
              <a:buSzPts val="1400"/>
              <a:buFont typeface="Arial"/>
              <a:buNone/>
            </a:pPr>
            <a:r>
              <a:rPr lang="en-US"/>
              <a:t>Teacher should work in pairs to observe the limitations and the benefits of ACR applyed so far in their classes. Best practices should be highlighted.</a:t>
            </a:r>
            <a:endParaRPr/>
          </a:p>
        </p:txBody>
      </p:sp>
      <p:sp>
        <p:nvSpPr>
          <p:cNvPr id="303" name="Google Shape;3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Two teachers should play the roles of Alex and Dana. Ask volunteers to put themselves in the shoes of the characters and have a dialogue. </a:t>
            </a:r>
            <a:endParaRPr/>
          </a:p>
          <a:p>
            <a:pPr indent="0" lvl="0" marL="0" rtl="0" algn="l">
              <a:lnSpc>
                <a:spcPct val="100000"/>
              </a:lnSpc>
              <a:spcBef>
                <a:spcPts val="0"/>
              </a:spcBef>
              <a:spcAft>
                <a:spcPts val="0"/>
              </a:spcAft>
              <a:buSzPts val="1400"/>
              <a:buNone/>
            </a:pPr>
            <a:r>
              <a:rPr lang="en-US"/>
              <a:t>The other teachers will analyze the dialogue, observe Alex's moods and emotions, Dana's feedback, and discuss how the principles of active listening can be applied.</a:t>
            </a:r>
            <a:endParaRPr/>
          </a:p>
        </p:txBody>
      </p:sp>
      <p:sp>
        <p:nvSpPr>
          <p:cNvPr id="313" name="Google Shape;3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ask the teachers who observed the dialogue to check which elements of verbal and nonverbal communication Alex and Dana used. Note the unused elements and emphasize their importance.</a:t>
            </a:r>
            <a:endParaRPr/>
          </a:p>
        </p:txBody>
      </p:sp>
      <p:sp>
        <p:nvSpPr>
          <p:cNvPr id="321" name="Google Shape;32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Now ask the teachers who observed the dialogue to check which elements of verbal and nonverbal communication Alex and Dana used. Note the unused elements and emphasize their importance.</a:t>
            </a:r>
            <a:endParaRPr/>
          </a:p>
          <a:p>
            <a:pPr indent="0" lvl="0" marL="0" rtl="0" algn="l">
              <a:lnSpc>
                <a:spcPct val="100000"/>
              </a:lnSpc>
              <a:spcBef>
                <a:spcPts val="0"/>
              </a:spcBef>
              <a:spcAft>
                <a:spcPts val="0"/>
              </a:spcAft>
              <a:buSzPts val="1400"/>
              <a:buNone/>
            </a:pPr>
            <a:r>
              <a:t/>
            </a:r>
            <a:endParaRPr/>
          </a:p>
        </p:txBody>
      </p:sp>
      <p:sp>
        <p:nvSpPr>
          <p:cNvPr id="328" name="Google Shape;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You recap what positive relations are and invite participants to commit to one routine to trial next week.</a:t>
            </a:r>
            <a:endParaRPr/>
          </a:p>
        </p:txBody>
      </p:sp>
      <p:sp>
        <p:nvSpPr>
          <p:cNvPr id="335" name="Google Shape;3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dcd420f0c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You introduce the module’s purpose, emphasising its alignment with PERMA (Relationships) and SEL.</a:t>
            </a:r>
            <a:endParaRPr/>
          </a:p>
          <a:p>
            <a:pPr indent="-228600" lvl="0" marL="457200" marR="0" rtl="0" algn="l">
              <a:lnSpc>
                <a:spcPct val="100000"/>
              </a:lnSpc>
              <a:spcBef>
                <a:spcPts val="0"/>
              </a:spcBef>
              <a:spcAft>
                <a:spcPts val="0"/>
              </a:spcAft>
              <a:buClr>
                <a:srgbClr val="000000"/>
              </a:buClr>
              <a:buSzPts val="1400"/>
              <a:buFont typeface="Arial"/>
              <a:buNone/>
            </a:pPr>
            <a:r>
              <a:rPr lang="en-US"/>
              <a:t>You briefly explain that participants will practise active listening, empathy, active-constructive responding, cooperative learning structures, and restorative problem-solving.</a:t>
            </a:r>
            <a:endParaRPr/>
          </a:p>
        </p:txBody>
      </p:sp>
      <p:sp>
        <p:nvSpPr>
          <p:cNvPr id="197" name="Google Shape;197;g37dcd420f0c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You will ask participants to answer the 3 questions before closing.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br>
              <a:rPr lang="en-US"/>
            </a:br>
            <a:endParaRPr/>
          </a:p>
        </p:txBody>
      </p:sp>
      <p:sp>
        <p:nvSpPr>
          <p:cNvPr id="344" name="Google Shape;3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7dcd420f0c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You briefly point participants to key sources to deepen practice.</a:t>
            </a:r>
            <a:endParaRPr/>
          </a:p>
        </p:txBody>
      </p:sp>
      <p:sp>
        <p:nvSpPr>
          <p:cNvPr id="365" name="Google Shape;365;g37dcd420f0c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You briefly point participants to key sources to deepen practice.</a:t>
            </a:r>
            <a:endParaRPr/>
          </a:p>
        </p:txBody>
      </p:sp>
      <p:sp>
        <p:nvSpPr>
          <p:cNvPr id="372" name="Google Shape;3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dcd420f0c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g37dcd420f0c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ab6190d2fd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ab6190d2f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dcd420f0c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You introduce the module’s purpose, emphasising its alignment with PERMA (Relationships) and SEL.</a:t>
            </a:r>
            <a:endParaRPr/>
          </a:p>
          <a:p>
            <a:pPr indent="-228600" lvl="0" marL="457200" marR="0" rtl="0" algn="l">
              <a:lnSpc>
                <a:spcPct val="100000"/>
              </a:lnSpc>
              <a:spcBef>
                <a:spcPts val="0"/>
              </a:spcBef>
              <a:spcAft>
                <a:spcPts val="0"/>
              </a:spcAft>
              <a:buClr>
                <a:srgbClr val="000000"/>
              </a:buClr>
              <a:buSzPts val="1400"/>
              <a:buFont typeface="Arial"/>
              <a:buNone/>
            </a:pPr>
            <a:r>
              <a:rPr lang="en-US"/>
              <a:t>You briefly explain that participants will practise active listening, empathy, active-constructive responding, cooperative learning structures, and restorative problem-solving.</a:t>
            </a:r>
            <a:endParaRPr/>
          </a:p>
          <a:p>
            <a:pPr indent="0" lvl="0" marL="0" rtl="0" algn="l">
              <a:lnSpc>
                <a:spcPct val="100000"/>
              </a:lnSpc>
              <a:spcBef>
                <a:spcPts val="0"/>
              </a:spcBef>
              <a:spcAft>
                <a:spcPts val="0"/>
              </a:spcAft>
              <a:buSzPts val="1400"/>
              <a:buNone/>
            </a:pPr>
            <a:r>
              <a:t/>
            </a:r>
            <a:endParaRPr/>
          </a:p>
        </p:txBody>
      </p:sp>
      <p:sp>
        <p:nvSpPr>
          <p:cNvPr id="203" name="Google Shape;203;g37dcd420f0c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dcd420f0c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a:t>You explain how each objective maps to WP3 Guidelines (Module 4 units). </a:t>
            </a:r>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You will invite teachers to reflect: </a:t>
            </a:r>
            <a:r>
              <a:rPr b="0" i="1" lang="en-US" sz="1200" u="none" cap="none" strike="noStrike">
                <a:solidFill>
                  <a:schemeClr val="dk1"/>
                </a:solidFill>
                <a:latin typeface="Calibri"/>
                <a:ea typeface="Calibri"/>
                <a:cs typeface="Calibri"/>
                <a:sym typeface="Calibri"/>
              </a:rPr>
              <a:t>“What positive psychology strategies did you use recently?”</a:t>
            </a:r>
            <a:r>
              <a:rPr b="0" i="0" lang="en-US" sz="1200" u="none" cap="none" strike="noStrike">
                <a:solidFill>
                  <a:schemeClr val="dk1"/>
                </a:solidFill>
                <a:latin typeface="Calibri"/>
                <a:ea typeface="Calibri"/>
                <a:cs typeface="Calibri"/>
                <a:sym typeface="Calibri"/>
              </a:rPr>
              <a:t> Link their reflections to the concepts of ACR and wellbeing practices.</a:t>
            </a:r>
            <a:endParaRPr b="0"/>
          </a:p>
          <a:p>
            <a:pPr indent="-228600" lvl="0" marL="457200" marR="0" rtl="0" algn="l">
              <a:lnSpc>
                <a:spcPct val="100000"/>
              </a:lnSpc>
              <a:spcBef>
                <a:spcPts val="0"/>
              </a:spcBef>
              <a:spcAft>
                <a:spcPts val="0"/>
              </a:spcAft>
              <a:buClr>
                <a:srgbClr val="000000"/>
              </a:buClr>
              <a:buSzPts val="1400"/>
              <a:buFont typeface="Arial"/>
              <a:buNone/>
            </a:pPr>
            <a:br>
              <a:rPr lang="en-US"/>
            </a:br>
            <a:br>
              <a:rPr lang="en-US"/>
            </a:br>
            <a:br>
              <a:rPr lang="en-US"/>
            </a:br>
            <a:endParaRPr/>
          </a:p>
        </p:txBody>
      </p:sp>
      <p:sp>
        <p:nvSpPr>
          <p:cNvPr id="213" name="Google Shape;213;g37dcd420f0c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Present </a:t>
            </a:r>
            <a:r>
              <a:rPr b="0" i="0" lang="en-US" sz="1200" u="none" cap="none" strike="noStrike">
                <a:solidFill>
                  <a:schemeClr val="dk1"/>
                </a:solidFill>
                <a:latin typeface="Calibri"/>
                <a:ea typeface="Calibri"/>
                <a:cs typeface="Calibri"/>
                <a:sym typeface="Calibri"/>
              </a:rPr>
              <a:t>a recap of what the PERMA model means, with an emphasis on Positive Relationships. </a:t>
            </a:r>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Use the next slide too.</a:t>
            </a:r>
            <a:endParaRPr/>
          </a:p>
        </p:txBody>
      </p:sp>
      <p:sp>
        <p:nvSpPr>
          <p:cNvPr id="223" name="Google Shape;223;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dcd420f0c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Present </a:t>
            </a:r>
            <a:r>
              <a:rPr b="0" i="0" lang="en-US" sz="1200" u="none" cap="none" strike="noStrike">
                <a:solidFill>
                  <a:schemeClr val="dk1"/>
                </a:solidFill>
                <a:latin typeface="Calibri"/>
                <a:ea typeface="Calibri"/>
                <a:cs typeface="Calibri"/>
                <a:sym typeface="Calibri"/>
              </a:rPr>
              <a:t>a recap of what the PERMA model means, with an emphasis on Positive Relationships.</a:t>
            </a:r>
            <a:endParaRPr/>
          </a:p>
        </p:txBody>
      </p:sp>
      <p:sp>
        <p:nvSpPr>
          <p:cNvPr id="230" name="Google Shape;230;g37dcd420f0c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b="1" lang="en-US"/>
              <a:t>Purpose of this Slide: </a:t>
            </a:r>
            <a:r>
              <a:rPr b="0" i="0" lang="en-US" sz="1200" u="none" cap="none" strike="noStrike">
                <a:solidFill>
                  <a:schemeClr val="dk1"/>
                </a:solidFill>
                <a:latin typeface="Calibri"/>
                <a:ea typeface="Calibri"/>
                <a:cs typeface="Calibri"/>
                <a:sym typeface="Calibri"/>
              </a:rPr>
              <a:t>explain the importance of relationships in people's lives, across different age groups, in the context of studies showing that interpersonal relationships are essential for coexistence and development.</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Key Components</a:t>
            </a:r>
            <a:endParaRPr b="1"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lang="en-US"/>
              <a:t>Interpersonal relationships are essential for human development and coexistence across all age groups by fostering social and emotional well-being, building essential life skills, and providing support through different life stages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From childhood to old age, relationships shape our identity, provide a sense of belonging, and enhance resilience against stress and hardship. </a:t>
            </a:r>
            <a:endParaRPr b="0" i="0" sz="1200" u="none" cap="none" strike="noStrike">
              <a:solidFill>
                <a:schemeClr val="dk1"/>
              </a:solidFill>
              <a:latin typeface="Calibri"/>
              <a:ea typeface="Calibri"/>
              <a:cs typeface="Calibri"/>
              <a:sym typeface="Calibri"/>
            </a:endParaRPr>
          </a:p>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For children and adolescents, these bonds are critical for development; for adults, they are vital for stress management and overall life satisfaction; and for older adults, they provide a sense of purpose and connection that becomes even more valuable with age. </a:t>
            </a:r>
            <a:endParaRPr/>
          </a:p>
        </p:txBody>
      </p:sp>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Purpose of this Slide: </a:t>
            </a:r>
            <a:r>
              <a:rPr b="0" i="0" lang="en-US" sz="1200" u="none" cap="none" strike="noStrike">
                <a:solidFill>
                  <a:schemeClr val="dk1"/>
                </a:solidFill>
                <a:latin typeface="Calibri"/>
                <a:ea typeface="Calibri"/>
                <a:cs typeface="Calibri"/>
                <a:sym typeface="Calibri"/>
              </a:rPr>
              <a:t>Point out how social environment influences attitudes and behaviors.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Focus on elements that improve relationships: </a:t>
            </a:r>
            <a:r>
              <a:rPr b="1" i="0" lang="en-US" sz="1200" u="none" cap="none" strike="noStrike">
                <a:solidFill>
                  <a:schemeClr val="dk1"/>
                </a:solidFill>
                <a:latin typeface="Calibri"/>
                <a:ea typeface="Calibri"/>
                <a:cs typeface="Calibri"/>
                <a:sym typeface="Calibri"/>
              </a:rPr>
              <a:t>empathy, active listening, enthusiastic responses, smiling, sharing positive elements</a:t>
            </a: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Ask teachers to contribute with other/different examples. </a:t>
            </a:r>
            <a:endParaRPr/>
          </a:p>
        </p:txBody>
      </p:sp>
      <p:sp>
        <p:nvSpPr>
          <p:cNvPr id="250" name="Google Shape;2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26"/>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26"/>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6"/>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6"/>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26"/>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26"/>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26"/>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26"/>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d420f0c_0_25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d420f0c_0_2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d420f0c_0_25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9" name="Shape 89"/>
        <p:cNvGrpSpPr/>
        <p:nvPr/>
      </p:nvGrpSpPr>
      <p:grpSpPr>
        <a:xfrm>
          <a:off x="0" y="0"/>
          <a:ext cx="0" cy="0"/>
          <a:chOff x="0" y="0"/>
          <a:chExt cx="0" cy="0"/>
        </a:xfrm>
      </p:grpSpPr>
      <p:sp>
        <p:nvSpPr>
          <p:cNvPr id="90" name="Google Shape;90;g37dcd420f0c_0_2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dcd420f0c_0_25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g37dcd420f0c_0_25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d420f0c_0_25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4" name="Shape 94"/>
        <p:cNvGrpSpPr/>
        <p:nvPr/>
      </p:nvGrpSpPr>
      <p:grpSpPr>
        <a:xfrm>
          <a:off x="0" y="0"/>
          <a:ext cx="0" cy="0"/>
          <a:chOff x="0" y="0"/>
          <a:chExt cx="0" cy="0"/>
        </a:xfrm>
      </p:grpSpPr>
      <p:sp>
        <p:nvSpPr>
          <p:cNvPr id="95" name="Google Shape;95;g37dcd420f0c_0_26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d420f0c_0_26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d420f0c_0_26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4" name="Shape 104"/>
        <p:cNvGrpSpPr/>
        <p:nvPr/>
      </p:nvGrpSpPr>
      <p:grpSpPr>
        <a:xfrm>
          <a:off x="0" y="0"/>
          <a:ext cx="0" cy="0"/>
          <a:chOff x="0" y="0"/>
          <a:chExt cx="0" cy="0"/>
        </a:xfrm>
      </p:grpSpPr>
      <p:sp>
        <p:nvSpPr>
          <p:cNvPr id="105" name="Google Shape;105;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06" name="Google Shape;106;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7" name="Google Shape;107;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08" name="Google Shape;108;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09" name="Shape 109"/>
        <p:cNvGrpSpPr/>
        <p:nvPr/>
      </p:nvGrpSpPr>
      <p:grpSpPr>
        <a:xfrm>
          <a:off x="0" y="0"/>
          <a:ext cx="0" cy="0"/>
          <a:chOff x="0" y="0"/>
          <a:chExt cx="0" cy="0"/>
        </a:xfrm>
      </p:grpSpPr>
      <p:sp>
        <p:nvSpPr>
          <p:cNvPr id="110" name="Google Shape;110;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4" name="Google Shape;114;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5" name="Google Shape;115;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6" name="Google Shape;116;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117" name="Google Shape;117;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118" name="Google Shape;118;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25" name="Shape 125"/>
        <p:cNvGrpSpPr/>
        <p:nvPr/>
      </p:nvGrpSpPr>
      <p:grpSpPr>
        <a:xfrm>
          <a:off x="0" y="0"/>
          <a:ext cx="0" cy="0"/>
          <a:chOff x="0" y="0"/>
          <a:chExt cx="0" cy="0"/>
        </a:xfrm>
      </p:grpSpPr>
      <p:sp>
        <p:nvSpPr>
          <p:cNvPr id="126" name="Google Shape;126;g37dcd420f0c_0_28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g37dcd420f0c_0_28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37dcd420f0c_0_280"/>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29" name="Shape 129"/>
        <p:cNvGrpSpPr/>
        <p:nvPr/>
      </p:nvGrpSpPr>
      <p:grpSpPr>
        <a:xfrm>
          <a:off x="0" y="0"/>
          <a:ext cx="0" cy="0"/>
          <a:chOff x="0" y="0"/>
          <a:chExt cx="0" cy="0"/>
        </a:xfrm>
      </p:grpSpPr>
      <p:sp>
        <p:nvSpPr>
          <p:cNvPr id="130" name="Google Shape;130;g37dcd420f0c_0_270"/>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37dcd420f0c_0_270"/>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g37dcd420f0c_0_27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37dcd420f0c_0_27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4" name="Google Shape;134;g37dcd420f0c_0_270"/>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Google Shape;135;g37dcd420f0c_0_270"/>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6" name="Google Shape;136;g37dcd420f0c_0_270"/>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37" name="Google Shape;137;g37dcd420f0c_0_270"/>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8" name="Google Shape;138;g37dcd420f0c_0_270"/>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39" name="Shape 139"/>
        <p:cNvGrpSpPr/>
        <p:nvPr/>
      </p:nvGrpSpPr>
      <p:grpSpPr>
        <a:xfrm>
          <a:off x="0" y="0"/>
          <a:ext cx="0" cy="0"/>
          <a:chOff x="0" y="0"/>
          <a:chExt cx="0" cy="0"/>
        </a:xfrm>
      </p:grpSpPr>
      <p:sp>
        <p:nvSpPr>
          <p:cNvPr id="140" name="Google Shape;140;g37dcd420f0c_0_284"/>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41" name="Google Shape;141;g37dcd420f0c_0_284"/>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2" name="Google Shape;142;g37dcd420f0c_0_284"/>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43" name="Google Shape;143;g37dcd420f0c_0_284"/>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44" name="Shape 144"/>
        <p:cNvGrpSpPr/>
        <p:nvPr/>
      </p:nvGrpSpPr>
      <p:grpSpPr>
        <a:xfrm>
          <a:off x="0" y="0"/>
          <a:ext cx="0" cy="0"/>
          <a:chOff x="0" y="0"/>
          <a:chExt cx="0" cy="0"/>
        </a:xfrm>
      </p:grpSpPr>
      <p:sp>
        <p:nvSpPr>
          <p:cNvPr id="145" name="Google Shape;145;g37dcd420f0c_0_28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g37dcd420f0c_0_28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g37dcd420f0c_0_28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37dcd420f0c_0_28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9" name="Google Shape;149;g37dcd420f0c_0_28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0" name="Google Shape;150;g37dcd420f0c_0_28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51" name="Google Shape;151;g37dcd420f0c_0_289"/>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52" name="Google Shape;152;g37dcd420f0c_0_28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53" name="Google Shape;153;g37dcd420f0c_0_28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60" name="Shape 160"/>
        <p:cNvGrpSpPr/>
        <p:nvPr/>
      </p:nvGrpSpPr>
      <p:grpSpPr>
        <a:xfrm>
          <a:off x="0" y="0"/>
          <a:ext cx="0" cy="0"/>
          <a:chOff x="0" y="0"/>
          <a:chExt cx="0" cy="0"/>
        </a:xfrm>
      </p:grpSpPr>
      <p:sp>
        <p:nvSpPr>
          <p:cNvPr id="161" name="Google Shape;161;g3ab6190d2fd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g3ab6190d2fd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g3ab6190d2fd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ab6190d2fd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5" name="Google Shape;165;g3ab6190d2fd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6" name="Google Shape;166;g3ab6190d2fd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7" name="Google Shape;167;g3ab6190d2fd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68" name="Google Shape;168;g3ab6190d2fd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9" name="Google Shape;169;g3ab6190d2fd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2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2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70" name="Shape 170"/>
        <p:cNvGrpSpPr/>
        <p:nvPr/>
      </p:nvGrpSpPr>
      <p:grpSpPr>
        <a:xfrm>
          <a:off x="0" y="0"/>
          <a:ext cx="0" cy="0"/>
          <a:chOff x="0" y="0"/>
          <a:chExt cx="0" cy="0"/>
        </a:xfrm>
      </p:grpSpPr>
      <p:sp>
        <p:nvSpPr>
          <p:cNvPr id="171" name="Google Shape;171;g3ab6190d2fd_0_5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3ab6190d2fd_0_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3ab6190d2fd_0_5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74" name="Shape 174"/>
        <p:cNvGrpSpPr/>
        <p:nvPr/>
      </p:nvGrpSpPr>
      <p:grpSpPr>
        <a:xfrm>
          <a:off x="0" y="0"/>
          <a:ext cx="0" cy="0"/>
          <a:chOff x="0" y="0"/>
          <a:chExt cx="0" cy="0"/>
        </a:xfrm>
      </p:grpSpPr>
      <p:sp>
        <p:nvSpPr>
          <p:cNvPr id="175" name="Google Shape;175;g3ab6190d2fd_0_6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76" name="Google Shape;176;g3ab6190d2fd_0_6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7" name="Google Shape;177;g3ab6190d2fd_0_6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78" name="Google Shape;178;g3ab6190d2fd_0_6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79" name="Shape 179"/>
        <p:cNvGrpSpPr/>
        <p:nvPr/>
      </p:nvGrpSpPr>
      <p:grpSpPr>
        <a:xfrm>
          <a:off x="0" y="0"/>
          <a:ext cx="0" cy="0"/>
          <a:chOff x="0" y="0"/>
          <a:chExt cx="0" cy="0"/>
        </a:xfrm>
      </p:grpSpPr>
      <p:sp>
        <p:nvSpPr>
          <p:cNvPr id="180" name="Google Shape;180;g3ab6190d2fd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3ab6190d2fd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g3ab6190d2fd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3ab6190d2fd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4" name="Google Shape;184;g3ab6190d2fd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5" name="Google Shape;185;g3ab6190d2fd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86" name="Google Shape;186;g3ab6190d2fd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87" name="Google Shape;187;g3ab6190d2fd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88" name="Google Shape;188;g3ab6190d2fd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28"/>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2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28"/>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28"/>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29"/>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9"/>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9"/>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29"/>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2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29"/>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29"/>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2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d420f0c_0_216"/>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d420f0c_0_216"/>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d420f0c_0_216"/>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d420f0c_0_216"/>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d420f0c_0_216"/>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d420f0c_0_216"/>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d420f0c_0_216"/>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d420f0c_0_216"/>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d420f0c_0_216"/>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d420f0c_0_22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d420f0c_0_22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d420f0c_0_226"/>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d420f0c_0_230"/>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d420f0c_0_23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d420f0c_0_230"/>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d420f0c_0_230"/>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d420f0c_0_23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d420f0c_0_23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d420f0c_0_23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d420f0c_0_23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d420f0c_0_23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d420f0c_0_23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d420f0c_0_235"/>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d420f0c_0_23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d420f0c_0_23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d420f0c_0_2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d420f0c_0_24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44" name="Shape 44"/>
        <p:cNvGrpSpPr/>
        <p:nvPr/>
      </p:nvGrpSpPr>
      <p:grpSpPr>
        <a:xfrm>
          <a:off x="0" y="0"/>
          <a:ext cx="0" cy="0"/>
          <a:chOff x="0" y="0"/>
          <a:chExt cx="0" cy="0"/>
        </a:xfrm>
      </p:grpSpPr>
      <p:sp>
        <p:nvSpPr>
          <p:cNvPr id="45" name="Google Shape;45;g37dcd420f0c_0_21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d420f0c_0_2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d420f0c_0_210"/>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d420f0c_0_210"/>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d420f0c_0_210"/>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d420f0c_0_24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d420f0c_0_2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058"/>
          </a:srgbClr>
        </a:solidFill>
      </p:bgPr>
    </p:bg>
    <p:spTree>
      <p:nvGrpSpPr>
        <p:cNvPr id="98" name="Shape 98"/>
        <p:cNvGrpSpPr/>
        <p:nvPr/>
      </p:nvGrpSpPr>
      <p:grpSpPr>
        <a:xfrm>
          <a:off x="0" y="0"/>
          <a:ext cx="0" cy="0"/>
          <a:chOff x="0" y="0"/>
          <a:chExt cx="0" cy="0"/>
        </a:xfrm>
      </p:grpSpPr>
      <p:sp>
        <p:nvSpPr>
          <p:cNvPr id="99" name="Google Shape;99;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119" name="Shape 119"/>
        <p:cNvGrpSpPr/>
        <p:nvPr/>
      </p:nvGrpSpPr>
      <p:grpSpPr>
        <a:xfrm>
          <a:off x="0" y="0"/>
          <a:ext cx="0" cy="0"/>
          <a:chOff x="0" y="0"/>
          <a:chExt cx="0" cy="0"/>
        </a:xfrm>
      </p:grpSpPr>
      <p:sp>
        <p:nvSpPr>
          <p:cNvPr id="120" name="Google Shape;120;g37dcd420f0c_0_264"/>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g37dcd420f0c_0_2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g37dcd420f0c_0_264"/>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3" name="Google Shape;123;g37dcd420f0c_0_264"/>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4" name="Google Shape;124;g37dcd420f0c_0_264"/>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40"/>
          </a:srgbClr>
        </a:solidFill>
      </p:bgPr>
    </p:bg>
    <p:spTree>
      <p:nvGrpSpPr>
        <p:cNvPr id="154" name="Shape 154"/>
        <p:cNvGrpSpPr/>
        <p:nvPr/>
      </p:nvGrpSpPr>
      <p:grpSpPr>
        <a:xfrm>
          <a:off x="0" y="0"/>
          <a:ext cx="0" cy="0"/>
          <a:chOff x="0" y="0"/>
          <a:chExt cx="0" cy="0"/>
        </a:xfrm>
      </p:grpSpPr>
      <p:sp>
        <p:nvSpPr>
          <p:cNvPr id="155" name="Google Shape;155;g3ab6190d2fd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6" name="Google Shape;156;g3ab6190d2fd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g3ab6190d2fd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8" name="Google Shape;158;g3ab6190d2fd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9" name="Google Shape;159;g3ab6190d2fd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casel.org/" TargetMode="External"/><Relationship Id="rId4" Type="http://schemas.openxmlformats.org/officeDocument/2006/relationships/hyperlink" Target="https://doi.org/10.3102/003465430298563" TargetMode="External"/><Relationship Id="rId5" Type="http://schemas.openxmlformats.org/officeDocument/2006/relationships/hyperlink" Target="https://doi.org/10.1111/j.1467-8624.2010.01564.x" TargetMode="External"/><Relationship Id="rId6" Type="http://schemas.openxmlformats.org/officeDocument/2006/relationships/hyperlink" Target="https://doi.org/10.1037/0022-3514.87.2.228" TargetMode="External"/><Relationship Id="rId7" Type="http://schemas.openxmlformats.org/officeDocument/2006/relationships/hyperlink" Target="https://doi.org/10.1177/027243169301300100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doi.org/10.1111/j.1746-1561.2004.tb08283.x" TargetMode="External"/><Relationship Id="rId4" Type="http://schemas.openxmlformats.org/officeDocument/2006/relationships/hyperlink" Target="https://doi.org/10.1037/0033-2909.134.2.223" TargetMode="External"/><Relationship Id="rId5" Type="http://schemas.openxmlformats.org/officeDocument/2006/relationships/hyperlink" Target="https://doi.org/10.1037/h0045357" TargetMode="External"/><Relationship Id="rId6" Type="http://schemas.openxmlformats.org/officeDocument/2006/relationships/hyperlink" Target="https://doi.org/10.1126/science.119836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1.jpg"/><Relationship Id="rId5"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94" name="Google Shape;194;p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
          <p:cNvSpPr txBox="1"/>
          <p:nvPr>
            <p:ph idx="1" type="body"/>
          </p:nvPr>
        </p:nvSpPr>
        <p:spPr>
          <a:xfrm>
            <a:off x="413066" y="1385611"/>
            <a:ext cx="7152504" cy="202474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solidFill>
                  <a:srgbClr val="181818"/>
                </a:solidFill>
              </a:rPr>
              <a:t>Le relazioni sono l’infrastruttura sociale dell’apprendimento. Legami caldi e affidabili tra insegnanti e studenti, e tra pari, creano sicurezza psicologica e senso di appartenenza; questi, a loro volta, aumentano coinvolgimento, perseveranza e risultati, mentre attenuano stress e problemi comportamentali.</a:t>
            </a:r>
            <a:endParaRPr sz="1800">
              <a:solidFill>
                <a:srgbClr val="181818"/>
              </a:solidFill>
            </a:endParaRPr>
          </a:p>
        </p:txBody>
      </p:sp>
      <p:sp>
        <p:nvSpPr>
          <p:cNvPr id="260" name="Google Shape;260;p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1" lang="en-US"/>
              <a:t>R – Relazioni positive</a:t>
            </a:r>
            <a:endParaRPr/>
          </a:p>
        </p:txBody>
      </p:sp>
      <p:pic>
        <p:nvPicPr>
          <p:cNvPr descr="Child sitting on rug at school" id="261" name="Google Shape;261;p5"/>
          <p:cNvPicPr preferRelativeResize="0"/>
          <p:nvPr/>
        </p:nvPicPr>
        <p:blipFill rotWithShape="1">
          <a:blip r:embed="rId3">
            <a:alphaModFix/>
          </a:blip>
          <a:srcRect b="0" l="0" r="0" t="0"/>
          <a:stretch/>
        </p:blipFill>
        <p:spPr>
          <a:xfrm>
            <a:off x="7787573" y="944740"/>
            <a:ext cx="3915161" cy="2612571"/>
          </a:xfrm>
          <a:prstGeom prst="rect">
            <a:avLst/>
          </a:prstGeom>
          <a:noFill/>
          <a:ln>
            <a:noFill/>
          </a:ln>
        </p:spPr>
      </p:pic>
      <p:pic>
        <p:nvPicPr>
          <p:cNvPr descr="Children learning outdoors" id="262" name="Google Shape;262;p5"/>
          <p:cNvPicPr preferRelativeResize="0"/>
          <p:nvPr/>
        </p:nvPicPr>
        <p:blipFill rotWithShape="1">
          <a:blip r:embed="rId4">
            <a:alphaModFix/>
          </a:blip>
          <a:srcRect b="0" l="0" r="0" t="0"/>
          <a:stretch/>
        </p:blipFill>
        <p:spPr>
          <a:xfrm>
            <a:off x="489266" y="3104445"/>
            <a:ext cx="4223549" cy="2715194"/>
          </a:xfrm>
          <a:prstGeom prst="rect">
            <a:avLst/>
          </a:prstGeom>
          <a:noFill/>
          <a:ln>
            <a:noFill/>
          </a:ln>
        </p:spPr>
      </p:pic>
      <p:sp>
        <p:nvSpPr>
          <p:cNvPr id="263" name="Google Shape;263;p5"/>
          <p:cNvSpPr txBox="1"/>
          <p:nvPr/>
        </p:nvSpPr>
        <p:spPr>
          <a:xfrm>
            <a:off x="5612178" y="4462042"/>
            <a:ext cx="6166756" cy="14772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US" sz="1800" u="none" cap="none" strike="noStrike">
                <a:solidFill>
                  <a:schemeClr val="accent2"/>
                </a:solidFill>
                <a:latin typeface="Calibri"/>
                <a:ea typeface="Calibri"/>
                <a:cs typeface="Calibri"/>
                <a:sym typeface="Calibri"/>
              </a:rPr>
              <a:t>Le evidenze mostrano che quando le classi coltivano intenzionalmente legami di supporto — attraverso una comunicazione empatica, risposte attive-costruttive, apprendimento cooperativo e pratiche riparative — gli studenti apprendono di più e si sentono meglio.</a:t>
            </a:r>
            <a:endParaRPr b="1" i="0" sz="1800" u="none" cap="none" strike="noStrike">
              <a:solidFill>
                <a:schemeClr val="accent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idx="1" type="body"/>
          </p:nvPr>
        </p:nvSpPr>
        <p:spPr>
          <a:xfrm>
            <a:off x="239485" y="908958"/>
            <a:ext cx="6564086" cy="2759528"/>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t>Appartenenza → prestazione e saluteLa sensazione percepita di essere accettati, valorizzati e inclusi in un gruppo. </a:t>
            </a:r>
            <a:endParaRPr/>
          </a:p>
          <a:p>
            <a:pPr indent="0" lvl="0" marL="0" rtl="0" algn="just">
              <a:lnSpc>
                <a:spcPct val="90000"/>
              </a:lnSpc>
              <a:spcBef>
                <a:spcPts val="0"/>
              </a:spcBef>
              <a:spcAft>
                <a:spcPts val="0"/>
              </a:spcAft>
              <a:buSzPts val="2400"/>
              <a:buNone/>
            </a:pPr>
            <a:r>
              <a:rPr lang="en-US" sz="1800"/>
              <a:t>Nelle classi si manifesta come sicurezza psicologica, partecipazione equa e norme che affermano l’identità; essa predice motivazione, perseveranza e risultati.</a:t>
            </a:r>
            <a:endParaRPr/>
          </a:p>
        </p:txBody>
      </p:sp>
      <p:sp>
        <p:nvSpPr>
          <p:cNvPr id="269" name="Google Shape;269;p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 Appartenenza</a:t>
            </a:r>
            <a:endParaRPr/>
          </a:p>
        </p:txBody>
      </p:sp>
      <p:pic>
        <p:nvPicPr>
          <p:cNvPr descr="Students running into school" id="270" name="Google Shape;270;p6"/>
          <p:cNvPicPr preferRelativeResize="0"/>
          <p:nvPr/>
        </p:nvPicPr>
        <p:blipFill rotWithShape="1">
          <a:blip r:embed="rId3">
            <a:alphaModFix/>
          </a:blip>
          <a:srcRect b="0" l="0" r="0" t="0"/>
          <a:stretch/>
        </p:blipFill>
        <p:spPr>
          <a:xfrm>
            <a:off x="3851910" y="2991958"/>
            <a:ext cx="2878182" cy="1918788"/>
          </a:xfrm>
          <a:prstGeom prst="rect">
            <a:avLst/>
          </a:prstGeom>
          <a:noFill/>
          <a:ln>
            <a:noFill/>
          </a:ln>
        </p:spPr>
      </p:pic>
      <p:pic>
        <p:nvPicPr>
          <p:cNvPr descr="Creating Communities of Belonging for Students with Significant Cognitive  Disabilities | TIES Center" id="271" name="Google Shape;271;p6"/>
          <p:cNvPicPr preferRelativeResize="0"/>
          <p:nvPr/>
        </p:nvPicPr>
        <p:blipFill rotWithShape="1">
          <a:blip r:embed="rId4">
            <a:alphaModFix/>
          </a:blip>
          <a:srcRect b="0" l="0" r="0" t="0"/>
          <a:stretch/>
        </p:blipFill>
        <p:spPr>
          <a:xfrm>
            <a:off x="7611532" y="1341708"/>
            <a:ext cx="3761317" cy="3761317"/>
          </a:xfrm>
          <a:prstGeom prst="rect">
            <a:avLst/>
          </a:prstGeom>
          <a:noFill/>
          <a:ln>
            <a:noFill/>
          </a:ln>
        </p:spPr>
      </p:pic>
      <p:sp>
        <p:nvSpPr>
          <p:cNvPr id="272" name="Google Shape;272;p6"/>
          <p:cNvSpPr txBox="1"/>
          <p:nvPr/>
        </p:nvSpPr>
        <p:spPr>
          <a:xfrm>
            <a:off x="7274137" y="5298617"/>
            <a:ext cx="439674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Fig. 1 Le dimensioni dell’appartenenza di Erik W. Carter e Elizabeth E. Biggs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7"/>
          <p:cNvSpPr txBox="1"/>
          <p:nvPr>
            <p:ph idx="1" type="body"/>
          </p:nvPr>
        </p:nvSpPr>
        <p:spPr>
          <a:xfrm>
            <a:off x="0" y="1319891"/>
            <a:ext cx="11778344" cy="314597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La scuola dovrebbe essere un luogo di appartenenza </a:t>
            </a:r>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per ogni studente. L’appartenenza è facile da affermare, ma molto più difficile da definire.</a:t>
            </a:r>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L’appartenenza si vive quando gli studenti sono presenti, invitati, accolti, conosciuti, accettati, coinvolti, sostenuti, ascoltati, trattati come amici e necessari (vedi Figura 1).</a:t>
            </a:r>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Quando ciascuna di queste dimensioni è affrontata in modo adeguato, le scuole diventano ambienti di apprendimento in cui gli studenti prosperano e sono considerati membri preziosi e indispensabili della comunità scolastica.</a:t>
            </a:r>
            <a:endParaRPr sz="1200">
              <a:solidFill>
                <a:schemeClr val="accent1"/>
              </a:solidFill>
            </a:endParaRPr>
          </a:p>
        </p:txBody>
      </p:sp>
      <p:sp>
        <p:nvSpPr>
          <p:cNvPr id="278" name="Google Shape;278;p7"/>
          <p:cNvSpPr txBox="1"/>
          <p:nvPr>
            <p:ph type="title"/>
          </p:nvPr>
        </p:nvSpPr>
        <p:spPr>
          <a:xfrm>
            <a:off x="247500" y="293915"/>
            <a:ext cx="11944500" cy="642256"/>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4000"/>
              <a:t>Riflessione sull'appartenenza (attività per insegnanti)</a:t>
            </a:r>
            <a:endParaRPr/>
          </a:p>
        </p:txBody>
      </p:sp>
      <p:pic>
        <p:nvPicPr>
          <p:cNvPr descr="Collection of colorful office supplies" id="279" name="Google Shape;279;p7"/>
          <p:cNvPicPr preferRelativeResize="0"/>
          <p:nvPr/>
        </p:nvPicPr>
        <p:blipFill rotWithShape="1">
          <a:blip r:embed="rId3">
            <a:alphaModFix/>
          </a:blip>
          <a:srcRect b="0" l="0" r="0" t="0"/>
          <a:stretch/>
        </p:blipFill>
        <p:spPr>
          <a:xfrm>
            <a:off x="8485304" y="4365716"/>
            <a:ext cx="3293040" cy="2002811"/>
          </a:xfrm>
          <a:prstGeom prst="rect">
            <a:avLst/>
          </a:prstGeom>
          <a:noFill/>
          <a:ln>
            <a:noFill/>
          </a:ln>
        </p:spPr>
      </p:pic>
      <p:pic>
        <p:nvPicPr>
          <p:cNvPr descr="Making sense of belonging" id="280" name="Google Shape;280;p7"/>
          <p:cNvPicPr preferRelativeResize="0"/>
          <p:nvPr/>
        </p:nvPicPr>
        <p:blipFill rotWithShape="1">
          <a:blip r:embed="rId4">
            <a:alphaModFix/>
          </a:blip>
          <a:srcRect b="0" l="0" r="0" t="0"/>
          <a:stretch/>
        </p:blipFill>
        <p:spPr>
          <a:xfrm>
            <a:off x="8936138" y="936171"/>
            <a:ext cx="2391372" cy="863968"/>
          </a:xfrm>
          <a:prstGeom prst="rect">
            <a:avLst/>
          </a:prstGeom>
          <a:noFill/>
          <a:ln>
            <a:noFill/>
          </a:ln>
        </p:spPr>
      </p:pic>
      <p:sp>
        <p:nvSpPr>
          <p:cNvPr id="281" name="Google Shape;281;p7"/>
          <p:cNvSpPr txBox="1"/>
          <p:nvPr/>
        </p:nvSpPr>
        <p:spPr>
          <a:xfrm>
            <a:off x="361746" y="4477293"/>
            <a:ext cx="5858004" cy="28622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030A0"/>
                </a:solidFill>
                <a:latin typeface="Calibri"/>
                <a:ea typeface="Calibri"/>
                <a:cs typeface="Calibri"/>
                <a:sym typeface="Calibri"/>
              </a:rPr>
              <a:t>Attività:</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030A0"/>
                </a:solidFill>
                <a:latin typeface="Calibri"/>
                <a:ea typeface="Calibri"/>
                <a:cs typeface="Calibri"/>
                <a:sym typeface="Calibri"/>
              </a:rPr>
              <a:t>Q1: Cosa stiamo facendo davvero bene in questo ambito, in questo momento?</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030A0"/>
                </a:solidFill>
                <a:latin typeface="Calibri"/>
                <a:ea typeface="Calibri"/>
                <a:cs typeface="Calibri"/>
                <a:sym typeface="Calibri"/>
              </a:rPr>
              <a:t>Q2: Cosa potremmo fare meglio o in modo diverso in questo ambito?</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030A0"/>
                </a:solidFill>
                <a:latin typeface="Calibri"/>
                <a:ea typeface="Calibri"/>
                <a:cs typeface="Calibri"/>
                <a:sym typeface="Calibri"/>
              </a:rPr>
              <a:t>Q3: Quali azioni concrete dovremmo intraprendere ora per cambiare il modo in cui gli studenti vivono il senso di appartenenza nella nostra scuola?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685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txBox="1"/>
          <p:nvPr>
            <p:ph idx="2" type="body"/>
          </p:nvPr>
        </p:nvSpPr>
        <p:spPr>
          <a:xfrm>
            <a:off x="617614" y="3429000"/>
            <a:ext cx="4411585" cy="21063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b="1" lang="en-US" sz="2800"/>
              <a:t>Attività:</a:t>
            </a:r>
            <a:br>
              <a:rPr lang="en-US" sz="2800"/>
            </a:br>
            <a:r>
              <a:rPr lang="en-US" sz="2800"/>
              <a:t>Rifletti individualmente: </a:t>
            </a:r>
            <a:r>
              <a:rPr b="1" lang="en-US" sz="2800"/>
              <a:t>Quali attività utilizzi con i tuoi studenti?</a:t>
            </a:r>
            <a:endParaRPr sz="2800"/>
          </a:p>
        </p:txBody>
      </p:sp>
      <p:sp>
        <p:nvSpPr>
          <p:cNvPr id="287" name="Google Shape;287;p1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Relazioni insegnante-studente</a:t>
            </a:r>
            <a:endParaRPr/>
          </a:p>
        </p:txBody>
      </p:sp>
      <p:sp>
        <p:nvSpPr>
          <p:cNvPr id="288" name="Google Shape;288;p13"/>
          <p:cNvSpPr txBox="1"/>
          <p:nvPr/>
        </p:nvSpPr>
        <p:spPr>
          <a:xfrm>
            <a:off x="732065" y="1622754"/>
            <a:ext cx="5039140"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Relazioni solide tra insegnanti e studenti creano sicurezza psicologica e senso di appartenenza, aumentando in modo costante coinvolgimento, motivazione, resilienza, comportamento e rendimento accademico in una varietà di studenti.</a:t>
            </a:r>
            <a:endParaRPr b="0" i="0" sz="1800" u="none" cap="none" strike="noStrike">
              <a:solidFill>
                <a:srgbClr val="000000"/>
              </a:solidFill>
              <a:latin typeface="Calibri"/>
              <a:ea typeface="Calibri"/>
              <a:cs typeface="Calibri"/>
              <a:sym typeface="Calibri"/>
            </a:endParaRPr>
          </a:p>
        </p:txBody>
      </p:sp>
      <p:sp>
        <p:nvSpPr>
          <p:cNvPr id="289" name="Google Shape;289;p13"/>
          <p:cNvSpPr txBox="1"/>
          <p:nvPr/>
        </p:nvSpPr>
        <p:spPr>
          <a:xfrm>
            <a:off x="7045438" y="6156968"/>
            <a:ext cx="4379119" cy="831788"/>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accent2"/>
              </a:buClr>
              <a:buSzPts val="2400"/>
              <a:buFont typeface="Arial"/>
              <a:buNone/>
            </a:pPr>
            <a:r>
              <a:rPr b="1" i="0" lang="en-US" sz="1400" u="none" cap="none" strike="noStrike">
                <a:solidFill>
                  <a:schemeClr val="accent2"/>
                </a:solidFill>
                <a:latin typeface="Calibri"/>
                <a:ea typeface="Calibri"/>
                <a:cs typeface="Calibri"/>
                <a:sym typeface="Calibri"/>
              </a:rPr>
              <a:t>Fig. 2 Attività per una solida relazione insegnante-studente</a:t>
            </a:r>
            <a:endParaRPr b="1" i="0" sz="1400" u="none" cap="none" strike="noStrike">
              <a:solidFill>
                <a:schemeClr val="accent2"/>
              </a:solidFill>
              <a:latin typeface="Calibri"/>
              <a:ea typeface="Calibri"/>
              <a:cs typeface="Calibri"/>
              <a:sym typeface="Calibri"/>
            </a:endParaRPr>
          </a:p>
        </p:txBody>
      </p:sp>
      <p:pic>
        <p:nvPicPr>
          <p:cNvPr descr="O imagine care conține text, captură de ecran, Font&#10;&#10;Conținutul generat de inteligența artificială poate fi incorect." id="290" name="Google Shape;290;p13"/>
          <p:cNvPicPr preferRelativeResize="0"/>
          <p:nvPr/>
        </p:nvPicPr>
        <p:blipFill rotWithShape="1">
          <a:blip r:embed="rId3">
            <a:alphaModFix/>
          </a:blip>
          <a:srcRect b="0" l="0" r="0" t="0"/>
          <a:stretch/>
        </p:blipFill>
        <p:spPr>
          <a:xfrm>
            <a:off x="6202783" y="797442"/>
            <a:ext cx="5510189" cy="54755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Risposta Attiva-Costruttiva (ACR)</a:t>
            </a:r>
            <a:endParaRPr/>
          </a:p>
        </p:txBody>
      </p:sp>
      <p:sp>
        <p:nvSpPr>
          <p:cNvPr id="296" name="Google Shape;296;p14"/>
          <p:cNvSpPr txBox="1"/>
          <p:nvPr>
            <p:ph idx="1" type="body"/>
          </p:nvPr>
        </p:nvSpPr>
        <p:spPr>
          <a:xfrm>
            <a:off x="337459" y="1665514"/>
            <a:ext cx="4386942" cy="390797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sz="1800">
                <a:solidFill>
                  <a:schemeClr val="accent1"/>
                </a:solidFill>
              </a:rPr>
              <a:t>La Risposta Attiva-Costruttiva (ACR) è una tecnica di comunicazione utilizzata per migliorare le relazioni rispondendo in modo entusiastico e di supporto quando un partner condivide una buona notizia o un evento positivo.</a:t>
            </a:r>
            <a:endParaRPr/>
          </a:p>
          <a:p>
            <a:pPr indent="-228600" lvl="0" marL="457200" marR="0" rtl="0" algn="just">
              <a:lnSpc>
                <a:spcPct val="90000"/>
              </a:lnSpc>
              <a:spcBef>
                <a:spcPts val="1000"/>
              </a:spcBef>
              <a:spcAft>
                <a:spcPts val="0"/>
              </a:spcAft>
              <a:buClr>
                <a:schemeClr val="accent2"/>
              </a:buClr>
              <a:buSzPts val="2400"/>
              <a:buFont typeface="Arial"/>
              <a:buNone/>
            </a:pPr>
            <a:r>
              <a:rPr lang="en-US" sz="1800">
                <a:solidFill>
                  <a:schemeClr val="accent1"/>
                </a:solidFill>
              </a:rPr>
              <a:t>È uno dei quattro tipi di risposta — gli altri sono passivo-costruttiva, attivo-distruttiva e passivo-distruttiva — identificati dalla psicologa Shelley Gable e dai suoi colleghi.</a:t>
            </a:r>
            <a:endParaRPr/>
          </a:p>
          <a:p>
            <a:pPr indent="0" lvl="0" marL="0" rtl="0" algn="just">
              <a:lnSpc>
                <a:spcPct val="90000"/>
              </a:lnSpc>
              <a:spcBef>
                <a:spcPts val="0"/>
              </a:spcBef>
              <a:spcAft>
                <a:spcPts val="0"/>
              </a:spcAft>
              <a:buSzPts val="2400"/>
              <a:buNone/>
            </a:pPr>
            <a:r>
              <a:t/>
            </a:r>
            <a:endParaRPr sz="1800">
              <a:latin typeface="Calibri"/>
              <a:ea typeface="Calibri"/>
              <a:cs typeface="Calibri"/>
              <a:sym typeface="Calibri"/>
            </a:endParaRPr>
          </a:p>
          <a:p>
            <a:pPr indent="0" lvl="0" marL="0" rtl="0" algn="just">
              <a:lnSpc>
                <a:spcPct val="90000"/>
              </a:lnSpc>
              <a:spcBef>
                <a:spcPts val="0"/>
              </a:spcBef>
              <a:spcAft>
                <a:spcPts val="0"/>
              </a:spcAft>
              <a:buSzPts val="2400"/>
              <a:buNone/>
            </a:pPr>
            <a:r>
              <a:t/>
            </a:r>
            <a:endParaRPr/>
          </a:p>
        </p:txBody>
      </p:sp>
      <p:sp>
        <p:nvSpPr>
          <p:cNvPr descr="Imagine cu " id="297" name="Google Shape;297;p14"/>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ctive and Constructive Responding – With A Twist – Positive Psychology News" id="298" name="Google Shape;298;p14"/>
          <p:cNvPicPr preferRelativeResize="0"/>
          <p:nvPr/>
        </p:nvPicPr>
        <p:blipFill rotWithShape="1">
          <a:blip r:embed="rId3">
            <a:alphaModFix/>
          </a:blip>
          <a:srcRect b="0" l="0" r="0" t="0"/>
          <a:stretch/>
        </p:blipFill>
        <p:spPr>
          <a:xfrm>
            <a:off x="4869407" y="1559378"/>
            <a:ext cx="7073401" cy="3739243"/>
          </a:xfrm>
          <a:prstGeom prst="rect">
            <a:avLst/>
          </a:prstGeom>
          <a:noFill/>
          <a:ln>
            <a:noFill/>
          </a:ln>
        </p:spPr>
      </p:pic>
      <p:sp>
        <p:nvSpPr>
          <p:cNvPr id="299" name="Google Shape;299;p14"/>
          <p:cNvSpPr txBox="1"/>
          <p:nvPr/>
        </p:nvSpPr>
        <p:spPr>
          <a:xfrm>
            <a:off x="6096000" y="5419597"/>
            <a:ext cx="5758541"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13131"/>
                </a:solidFill>
                <a:latin typeface="Calibri"/>
                <a:ea typeface="Calibri"/>
                <a:cs typeface="Calibri"/>
                <a:sym typeface="Calibri"/>
              </a:rPr>
              <a:t>Fig. 3. Matrice che illustra i diversi tipi di risposte secondo la dott.ssa Shelly Gable</a:t>
            </a:r>
            <a:endParaRPr b="0" i="0" sz="1400" u="none" cap="none" strike="noStrike">
              <a:solidFill>
                <a:srgbClr val="000000"/>
              </a:solidFill>
              <a:latin typeface="Arial"/>
              <a:ea typeface="Arial"/>
              <a:cs typeface="Arial"/>
              <a:sym typeface="Arial"/>
            </a:endParaRPr>
          </a:p>
        </p:txBody>
      </p:sp>
      <p:pic>
        <p:nvPicPr>
          <p:cNvPr descr="ACTIVE AND CONSTRUCTIVE RESPONDING: COMMUNICATION" id="300" name="Google Shape;300;p14"/>
          <p:cNvPicPr preferRelativeResize="0"/>
          <p:nvPr/>
        </p:nvPicPr>
        <p:blipFill rotWithShape="1">
          <a:blip r:embed="rId4">
            <a:alphaModFix/>
          </a:blip>
          <a:srcRect b="0" l="0" r="0" t="0"/>
          <a:stretch/>
        </p:blipFill>
        <p:spPr>
          <a:xfrm>
            <a:off x="337459" y="5298621"/>
            <a:ext cx="3918857" cy="13379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Risposta Attiva-Costruttiva (ACR)</a:t>
            </a:r>
            <a:endParaRPr/>
          </a:p>
        </p:txBody>
      </p:sp>
      <p:sp>
        <p:nvSpPr>
          <p:cNvPr id="306" name="Google Shape;306;p15"/>
          <p:cNvSpPr txBox="1"/>
          <p:nvPr>
            <p:ph idx="1" type="body"/>
          </p:nvPr>
        </p:nvSpPr>
        <p:spPr>
          <a:xfrm>
            <a:off x="217715" y="1035591"/>
            <a:ext cx="6128656" cy="1926659"/>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800">
                <a:solidFill>
                  <a:schemeClr val="accent1"/>
                </a:solidFill>
              </a:rPr>
              <a:t>Invece di un rapido “Bel lavoro”, l’ACR combina entusiasmo visibile, domande curiose e validazione, così che chi parla possa rivivere l’evento positivo e sentirsi davvero visto.Al contrario, esistono tre stili meno utili:Passivo-Costruttivo (“Bene.”),Attivo-Distruttivo (mettere in evidenza rischi o difetti),Passivo-Distruttivo (cambiare argomento).</a:t>
            </a:r>
            <a:endParaRPr sz="1800"/>
          </a:p>
        </p:txBody>
      </p:sp>
      <p:sp>
        <p:nvSpPr>
          <p:cNvPr id="307" name="Google Shape;307;p15"/>
          <p:cNvSpPr txBox="1"/>
          <p:nvPr/>
        </p:nvSpPr>
        <p:spPr>
          <a:xfrm>
            <a:off x="217715" y="2962250"/>
            <a:ext cx="6019799" cy="28007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chemeClr val="accent1"/>
                </a:solidFill>
                <a:latin typeface="Calibri"/>
                <a:ea typeface="Calibri"/>
                <a:cs typeface="Calibri"/>
                <a:sym typeface="Calibri"/>
              </a:rPr>
              <a:t>Mosse fondamentali</a:t>
            </a:r>
            <a:br>
              <a:rPr b="0" i="0" lang="en-US" sz="1600" u="none" cap="none" strike="noStrike">
                <a:solidFill>
                  <a:schemeClr val="accent1"/>
                </a:solidFill>
                <a:latin typeface="Calibri"/>
                <a:ea typeface="Calibri"/>
                <a:cs typeface="Calibri"/>
                <a:sym typeface="Calibri"/>
              </a:rPr>
            </a:br>
            <a:r>
              <a:rPr b="1" i="0" lang="en-US" sz="1600" u="none" cap="none" strike="noStrike">
                <a:solidFill>
                  <a:schemeClr val="accent1"/>
                </a:solidFill>
                <a:latin typeface="Calibri"/>
                <a:ea typeface="Calibri"/>
                <a:cs typeface="Calibri"/>
                <a:sym typeface="Calibri"/>
              </a:rPr>
              <a:t>Affetto (Affect):</a:t>
            </a:r>
            <a:r>
              <a:rPr b="0" i="0" lang="en-US" sz="1600" u="none" cap="none" strike="noStrike">
                <a:solidFill>
                  <a:schemeClr val="accent1"/>
                </a:solidFill>
                <a:latin typeface="Calibri"/>
                <a:ea typeface="Calibri"/>
                <a:cs typeface="Calibri"/>
                <a:sym typeface="Calibri"/>
              </a:rPr>
              <a:t> rispecchiare e aumentare leggermente l’emozione positiva (tono caldo, postura aperta).</a:t>
            </a:r>
            <a:br>
              <a:rPr b="0" i="0" lang="en-US" sz="1600" u="none" cap="none" strike="noStrike">
                <a:solidFill>
                  <a:schemeClr val="accent1"/>
                </a:solidFill>
                <a:latin typeface="Calibri"/>
                <a:ea typeface="Calibri"/>
                <a:cs typeface="Calibri"/>
                <a:sym typeface="Calibri"/>
              </a:rPr>
            </a:br>
            <a:r>
              <a:rPr b="1" i="0" lang="en-US" sz="1600" u="none" cap="none" strike="noStrike">
                <a:solidFill>
                  <a:schemeClr val="accent1"/>
                </a:solidFill>
                <a:latin typeface="Calibri"/>
                <a:ea typeface="Calibri"/>
                <a:cs typeface="Calibri"/>
                <a:sym typeface="Calibri"/>
              </a:rPr>
              <a:t>Attenzione (Attention):</a:t>
            </a:r>
            <a:r>
              <a:rPr b="0" i="0" lang="en-US" sz="1600" u="none" cap="none" strike="noStrike">
                <a:solidFill>
                  <a:schemeClr val="accent1"/>
                </a:solidFill>
                <a:latin typeface="Calibri"/>
                <a:ea typeface="Calibri"/>
                <a:cs typeface="Calibri"/>
                <a:sym typeface="Calibri"/>
              </a:rPr>
              <a:t> mantenere il contatto visivo, evitare il multitasking.</a:t>
            </a:r>
            <a:br>
              <a:rPr b="0" i="0" lang="en-US" sz="1600" u="none" cap="none" strike="noStrike">
                <a:solidFill>
                  <a:schemeClr val="accent1"/>
                </a:solidFill>
                <a:latin typeface="Calibri"/>
                <a:ea typeface="Calibri"/>
                <a:cs typeface="Calibri"/>
                <a:sym typeface="Calibri"/>
              </a:rPr>
            </a:br>
            <a:r>
              <a:rPr b="1" i="0" lang="en-US" sz="1600" u="none" cap="none" strike="noStrike">
                <a:solidFill>
                  <a:schemeClr val="accent1"/>
                </a:solidFill>
                <a:latin typeface="Calibri"/>
                <a:ea typeface="Calibri"/>
                <a:cs typeface="Calibri"/>
                <a:sym typeface="Calibri"/>
              </a:rPr>
              <a:t>Elaborazione (Elaboration):</a:t>
            </a:r>
            <a:r>
              <a:rPr b="0" i="0" lang="en-US" sz="1600" u="none" cap="none" strike="noStrike">
                <a:solidFill>
                  <a:schemeClr val="accent1"/>
                </a:solidFill>
                <a:latin typeface="Calibri"/>
                <a:ea typeface="Calibri"/>
                <a:cs typeface="Calibri"/>
                <a:sym typeface="Calibri"/>
              </a:rPr>
              <a:t> invitare a fornire dettagli — processo, impegno, significato.</a:t>
            </a:r>
            <a:br>
              <a:rPr b="0" i="0" lang="en-US" sz="1600" u="none" cap="none" strike="noStrike">
                <a:solidFill>
                  <a:schemeClr val="accent1"/>
                </a:solidFill>
                <a:latin typeface="Calibri"/>
                <a:ea typeface="Calibri"/>
                <a:cs typeface="Calibri"/>
                <a:sym typeface="Calibri"/>
              </a:rPr>
            </a:br>
            <a:r>
              <a:rPr b="1" i="0" lang="en-US" sz="1600" u="none" cap="none" strike="noStrike">
                <a:solidFill>
                  <a:schemeClr val="accent1"/>
                </a:solidFill>
                <a:latin typeface="Calibri"/>
                <a:ea typeface="Calibri"/>
                <a:cs typeface="Calibri"/>
                <a:sym typeface="Calibri"/>
              </a:rPr>
              <a:t>Validazione (Validation):</a:t>
            </a:r>
            <a:r>
              <a:rPr b="0" i="0" lang="en-US" sz="1600" u="none" cap="none" strike="noStrike">
                <a:solidFill>
                  <a:schemeClr val="accent1"/>
                </a:solidFill>
                <a:latin typeface="Calibri"/>
                <a:ea typeface="Calibri"/>
                <a:cs typeface="Calibri"/>
                <a:sym typeface="Calibri"/>
              </a:rPr>
              <a:t> riflettere le emozioni e riconoscere la competenza o la perseveranza.</a:t>
            </a:r>
            <a:br>
              <a:rPr b="0" i="0" lang="en-US" sz="1600" u="none" cap="none" strike="noStrike">
                <a:solidFill>
                  <a:schemeClr val="accent1"/>
                </a:solidFill>
                <a:latin typeface="Calibri"/>
                <a:ea typeface="Calibri"/>
                <a:cs typeface="Calibri"/>
                <a:sym typeface="Calibri"/>
              </a:rPr>
            </a:br>
            <a:r>
              <a:rPr b="1" i="0" lang="en-US" sz="1600" u="none" cap="none" strike="noStrike">
                <a:solidFill>
                  <a:schemeClr val="accent1"/>
                </a:solidFill>
                <a:latin typeface="Calibri"/>
                <a:ea typeface="Calibri"/>
                <a:cs typeface="Calibri"/>
                <a:sym typeface="Calibri"/>
              </a:rPr>
              <a:t>Assaporamento (Savoring):</a:t>
            </a:r>
            <a:r>
              <a:rPr b="0" i="0" lang="en-US" sz="1600" u="none" cap="none" strike="noStrike">
                <a:solidFill>
                  <a:schemeClr val="accent1"/>
                </a:solidFill>
                <a:latin typeface="Calibri"/>
                <a:ea typeface="Calibri"/>
                <a:cs typeface="Calibri"/>
                <a:sym typeface="Calibri"/>
              </a:rPr>
              <a:t> aiutare a pianificare i passi successivi o celebrare in modo appropriato.</a:t>
            </a:r>
            <a:endParaRPr/>
          </a:p>
        </p:txBody>
      </p:sp>
      <p:pic>
        <p:nvPicPr>
          <p:cNvPr descr="O imagine care conține text, captură de ecran, Font, număr&#10;&#10;Conținutul generat de inteligența artificială poate fi incorect." id="308" name="Google Shape;308;p15"/>
          <p:cNvPicPr preferRelativeResize="0"/>
          <p:nvPr/>
        </p:nvPicPr>
        <p:blipFill rotWithShape="1">
          <a:blip r:embed="rId3">
            <a:alphaModFix/>
          </a:blip>
          <a:srcRect b="0" l="0" r="0" t="0"/>
          <a:stretch/>
        </p:blipFill>
        <p:spPr>
          <a:xfrm>
            <a:off x="6727371" y="1186543"/>
            <a:ext cx="4811486" cy="4811486"/>
          </a:xfrm>
          <a:prstGeom prst="rect">
            <a:avLst/>
          </a:prstGeom>
          <a:noFill/>
          <a:ln>
            <a:noFill/>
          </a:ln>
        </p:spPr>
      </p:pic>
      <p:sp>
        <p:nvSpPr>
          <p:cNvPr id="309" name="Google Shape;309;p15"/>
          <p:cNvSpPr txBox="1"/>
          <p:nvPr/>
        </p:nvSpPr>
        <p:spPr>
          <a:xfrm>
            <a:off x="8624358" y="6079353"/>
            <a:ext cx="35676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Fig. 4. Esempi di conversazioni per l’ACR</a:t>
            </a:r>
            <a:endParaRPr b="1" i="0" sz="1400" u="none" cap="none" strike="noStrike">
              <a:solidFill>
                <a:srgbClr val="313131"/>
              </a:solidFill>
              <a:latin typeface="Calibri"/>
              <a:ea typeface="Calibri"/>
              <a:cs typeface="Calibri"/>
              <a:sym typeface="Calibri"/>
            </a:endParaRPr>
          </a:p>
        </p:txBody>
      </p:sp>
      <p:sp>
        <p:nvSpPr>
          <p:cNvPr id="310" name="Google Shape;310;p15"/>
          <p:cNvSpPr txBox="1"/>
          <p:nvPr/>
        </p:nvSpPr>
        <p:spPr>
          <a:xfrm>
            <a:off x="1224641" y="6063964"/>
            <a:ext cx="6096000" cy="646331"/>
          </a:xfrm>
          <a:prstGeom prst="rect">
            <a:avLst/>
          </a:prstGeom>
          <a:noFill/>
          <a:ln>
            <a:noFill/>
          </a:ln>
        </p:spPr>
        <p:txBody>
          <a:bodyPr anchorCtr="0" anchor="t" bIns="45700" lIns="91425" spcFirstLastPara="1" rIns="91425" wrap="square" tIns="45700">
            <a:spAutoFit/>
          </a:bodyPr>
          <a:lstStyle/>
          <a:p>
            <a:pPr indent="0" lvl="0" marL="228600" marR="0" rtl="0" algn="just">
              <a:lnSpc>
                <a:spcPct val="100000"/>
              </a:lnSpc>
              <a:spcBef>
                <a:spcPts val="0"/>
              </a:spcBef>
              <a:spcAft>
                <a:spcPts val="0"/>
              </a:spcAft>
              <a:buClr>
                <a:srgbClr val="000000"/>
              </a:buClr>
              <a:buSzPts val="1800"/>
              <a:buFont typeface="Arial"/>
              <a:buNone/>
            </a:pPr>
            <a:r>
              <a:rPr b="1" i="0" lang="en-US" sz="1800" u="none" cap="none" strike="noStrike">
                <a:solidFill>
                  <a:srgbClr val="7030A0"/>
                </a:solidFill>
                <a:latin typeface="Calibri"/>
                <a:ea typeface="Calibri"/>
                <a:cs typeface="Calibri"/>
                <a:sym typeface="Calibri"/>
              </a:rPr>
              <a:t>Attività: </a:t>
            </a:r>
            <a:r>
              <a:rPr b="0" i="0" lang="en-US" sz="1800" u="none" cap="none" strike="noStrike">
                <a:solidFill>
                  <a:srgbClr val="7030A0"/>
                </a:solidFill>
                <a:latin typeface="Calibri"/>
                <a:ea typeface="Calibri"/>
                <a:cs typeface="Calibri"/>
                <a:sym typeface="Calibri"/>
              </a:rPr>
              <a:t>Riflettete in coppia — Come potete applicare l’ACR nella vostra classe? Osservate i limiti e i benefici.</a:t>
            </a:r>
            <a:endParaRPr b="0" i="1" sz="1800" u="none" cap="none" strike="noStrike">
              <a:solidFill>
                <a:srgbClr val="7030A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a:t>
            </a:r>
            <a:endParaRPr/>
          </a:p>
        </p:txBody>
      </p:sp>
      <p:sp>
        <p:nvSpPr>
          <p:cNvPr id="316" name="Google Shape;316;p16"/>
          <p:cNvSpPr txBox="1"/>
          <p:nvPr>
            <p:ph idx="1" type="body"/>
          </p:nvPr>
        </p:nvSpPr>
        <p:spPr>
          <a:xfrm>
            <a:off x="1589313" y="911885"/>
            <a:ext cx="8708573"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Scenario di gioco di ruolo: Praticare l'ascolto attivo e l'empatia</a:t>
            </a:r>
            <a:endParaRPr/>
          </a:p>
        </p:txBody>
      </p:sp>
      <p:sp>
        <p:nvSpPr>
          <p:cNvPr id="317" name="Google Shape;317;p16"/>
          <p:cNvSpPr txBox="1"/>
          <p:nvPr>
            <p:ph idx="2" type="body"/>
          </p:nvPr>
        </p:nvSpPr>
        <p:spPr>
          <a:xfrm>
            <a:off x="97970" y="1559214"/>
            <a:ext cx="4419600" cy="521025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lang="en-US">
                <a:solidFill>
                  <a:schemeClr val="accent1"/>
                </a:solidFill>
              </a:rPr>
              <a:t>In questo scenario avremo due partecipanti:</a:t>
            </a:r>
            <a:br>
              <a:rPr lang="en-US">
                <a:solidFill>
                  <a:schemeClr val="accent1"/>
                </a:solidFill>
              </a:rPr>
            </a:br>
            <a:r>
              <a:rPr b="1" lang="en-US">
                <a:solidFill>
                  <a:schemeClr val="accent1"/>
                </a:solidFill>
              </a:rPr>
              <a:t>Alex</a:t>
            </a:r>
            <a:r>
              <a:rPr lang="en-US">
                <a:solidFill>
                  <a:schemeClr val="accent1"/>
                </a:solidFill>
              </a:rPr>
              <a:t>, uno studente visibilmente turbato, e</a:t>
            </a:r>
            <a:br>
              <a:rPr lang="en-US">
                <a:solidFill>
                  <a:schemeClr val="accent1"/>
                </a:solidFill>
              </a:rPr>
            </a:br>
            <a:r>
              <a:rPr b="1" lang="en-US">
                <a:solidFill>
                  <a:schemeClr val="accent1"/>
                </a:solidFill>
              </a:rPr>
              <a:t>Dana</a:t>
            </a:r>
            <a:r>
              <a:rPr lang="en-US">
                <a:solidFill>
                  <a:schemeClr val="accent1"/>
                </a:solidFill>
              </a:rPr>
              <a:t>, una compagna di classe che pratica l’ascolto attivo e l’empatia.</a:t>
            </a:r>
            <a:endParaRPr/>
          </a:p>
          <a:p>
            <a:pPr indent="-228600" lvl="0" marL="457200" rtl="0" algn="l">
              <a:lnSpc>
                <a:spcPct val="90000"/>
              </a:lnSpc>
              <a:spcBef>
                <a:spcPts val="1000"/>
              </a:spcBef>
              <a:spcAft>
                <a:spcPts val="0"/>
              </a:spcAft>
              <a:buSzPts val="1800"/>
              <a:buNone/>
            </a:pPr>
            <a:r>
              <a:rPr b="1" lang="en-US">
                <a:solidFill>
                  <a:schemeClr val="accent1"/>
                </a:solidFill>
              </a:rPr>
              <a:t>Contesto:</a:t>
            </a:r>
            <a:r>
              <a:rPr lang="en-US">
                <a:solidFill>
                  <a:schemeClr val="accent1"/>
                </a:solidFill>
              </a:rPr>
              <a:t> Alex ha appena ricevuto il voto di un progetto su cui ha lavorato molto e ne è deluso. Si siede su una panchina nel cortile della scuola, con un’espressione frustrata. Dana si avvicina a lui.</a:t>
            </a:r>
            <a:endParaRPr/>
          </a:p>
          <a:p>
            <a:pPr indent="0" lvl="0" marL="0" rtl="0" algn="l">
              <a:lnSpc>
                <a:spcPct val="115000"/>
              </a:lnSpc>
              <a:spcBef>
                <a:spcPts val="1200"/>
              </a:spcBef>
              <a:spcAft>
                <a:spcPts val="0"/>
              </a:spcAft>
              <a:buSzPts val="1800"/>
              <a:buNone/>
            </a:pPr>
            <a:r>
              <a:t/>
            </a:r>
            <a:endParaRPr b="1">
              <a:solidFill>
                <a:schemeClr val="accent1"/>
              </a:solidFill>
            </a:endParaRPr>
          </a:p>
          <a:p>
            <a:pPr indent="0" lvl="0" marL="0" rtl="0" algn="l">
              <a:lnSpc>
                <a:spcPct val="115000"/>
              </a:lnSpc>
              <a:spcBef>
                <a:spcPts val="1200"/>
              </a:spcBef>
              <a:spcAft>
                <a:spcPts val="0"/>
              </a:spcAft>
              <a:buSzPts val="1800"/>
              <a:buNone/>
            </a:pPr>
            <a:r>
              <a:t/>
            </a:r>
            <a:endParaRPr b="1">
              <a:solidFill>
                <a:schemeClr val="accent1"/>
              </a:solidFill>
            </a:endParaRPr>
          </a:p>
          <a:p>
            <a:pPr indent="0" lvl="0" marL="0" rtl="0" algn="l">
              <a:lnSpc>
                <a:spcPct val="115000"/>
              </a:lnSpc>
              <a:spcBef>
                <a:spcPts val="1200"/>
              </a:spcBef>
              <a:spcAft>
                <a:spcPts val="1200"/>
              </a:spcAft>
              <a:buSzPts val="1800"/>
              <a:buNone/>
            </a:pPr>
            <a:r>
              <a:t/>
            </a:r>
            <a:endParaRPr b="1">
              <a:solidFill>
                <a:schemeClr val="accent1"/>
              </a:solidFill>
            </a:endParaRPr>
          </a:p>
        </p:txBody>
      </p:sp>
      <p:pic>
        <p:nvPicPr>
          <p:cNvPr descr="42 Best Role-Play Scenarios for Adults for Real-Life Conversations" id="318" name="Google Shape;318;p16"/>
          <p:cNvPicPr preferRelativeResize="0"/>
          <p:nvPr/>
        </p:nvPicPr>
        <p:blipFill rotWithShape="1">
          <a:blip r:embed="rId3">
            <a:alphaModFix/>
          </a:blip>
          <a:srcRect b="0" l="0" r="0" t="0"/>
          <a:stretch/>
        </p:blipFill>
        <p:spPr>
          <a:xfrm>
            <a:off x="5362987" y="1582280"/>
            <a:ext cx="5196156" cy="34578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a:t>
            </a:r>
            <a:endParaRPr/>
          </a:p>
        </p:txBody>
      </p:sp>
      <p:sp>
        <p:nvSpPr>
          <p:cNvPr id="324" name="Google Shape;324;p17"/>
          <p:cNvSpPr txBox="1"/>
          <p:nvPr>
            <p:ph idx="2" type="body"/>
          </p:nvPr>
        </p:nvSpPr>
        <p:spPr>
          <a:xfrm>
            <a:off x="69141" y="2286000"/>
            <a:ext cx="11611230" cy="389992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b="1" lang="en-US"/>
              <a:t>✅ Comunicazione verbale</a:t>
            </a:r>
            <a:br>
              <a:rPr lang="en-US"/>
            </a:br>
            <a:r>
              <a:rPr b="1" lang="en-US"/>
              <a:t>Istruzioni chiare e concise:</a:t>
            </a:r>
            <a:r>
              <a:rPr lang="en-US"/>
              <a:t> Usa un linguaggio semplice e diretto. Scomponi i compiti complessi in passaggi più piccoli e verifica la comprensione (es. “Qualcuno ha una domanda sul passaggio 2?”).</a:t>
            </a:r>
            <a:endParaRPr/>
          </a:p>
          <a:p>
            <a:pPr indent="-228600" lvl="0" marL="457200" rtl="0" algn="l">
              <a:lnSpc>
                <a:spcPct val="90000"/>
              </a:lnSpc>
              <a:spcBef>
                <a:spcPts val="1000"/>
              </a:spcBef>
              <a:spcAft>
                <a:spcPts val="0"/>
              </a:spcAft>
              <a:buSzPts val="1800"/>
              <a:buNone/>
            </a:pPr>
            <a:r>
              <a:rPr b="1" lang="en-US"/>
              <a:t>Linguaggio positivo e incoraggiante:</a:t>
            </a:r>
            <a:r>
              <a:rPr lang="en-US"/>
              <a:t> Invece di “Smettila di parlare!”, prova con “Apprezzerei se ora potessimo fare silenzio così da poterci concentrare.” Invece di “La tua risposta è sbagliata”, dì “È un buon inizio. Qualcuno può aggiungere qualcosa alla sua idea?”.</a:t>
            </a:r>
            <a:endParaRPr/>
          </a:p>
          <a:p>
            <a:pPr indent="-228600" lvl="0" marL="457200" rtl="0" algn="l">
              <a:lnSpc>
                <a:spcPct val="90000"/>
              </a:lnSpc>
              <a:spcBef>
                <a:spcPts val="1000"/>
              </a:spcBef>
              <a:spcAft>
                <a:spcPts val="0"/>
              </a:spcAft>
              <a:buSzPts val="1800"/>
              <a:buNone/>
            </a:pPr>
            <a:r>
              <a:rPr b="1" lang="en-US"/>
              <a:t>Uso di domande aperte:</a:t>
            </a:r>
            <a:r>
              <a:rPr lang="en-US"/>
              <a:t> Stimola il pensiero critico con domande che non possono essere risposte con un semplice “sì” o “no” (es. “Perché pensi che il personaggio abbia preso quella decisione?” invece di “La decisione del personaggio è stata buona?”).</a:t>
            </a:r>
            <a:endParaRPr/>
          </a:p>
          <a:p>
            <a:pPr indent="-228600" lvl="0" marL="457200" rtl="0" algn="l">
              <a:lnSpc>
                <a:spcPct val="90000"/>
              </a:lnSpc>
              <a:spcBef>
                <a:spcPts val="1000"/>
              </a:spcBef>
              <a:spcAft>
                <a:spcPts val="0"/>
              </a:spcAft>
              <a:buSzPts val="1800"/>
              <a:buNone/>
            </a:pPr>
            <a:r>
              <a:rPr b="1" lang="en-US"/>
              <a:t>Tempo di attesa:</a:t>
            </a:r>
            <a:r>
              <a:rPr lang="en-US"/>
              <a:t> Dopo aver posto una domanda, attendi 3–5 secondi prima di chiedere a uno studente di rispondere. Questo tempo permette a tutti di formulare un pensiero.</a:t>
            </a:r>
            <a:endParaRPr/>
          </a:p>
          <a:p>
            <a:pPr indent="-228600" lvl="0" marL="457200" rtl="0" algn="l">
              <a:lnSpc>
                <a:spcPct val="90000"/>
              </a:lnSpc>
              <a:spcBef>
                <a:spcPts val="1000"/>
              </a:spcBef>
              <a:spcAft>
                <a:spcPts val="0"/>
              </a:spcAft>
              <a:buSzPts val="1800"/>
              <a:buNone/>
            </a:pPr>
            <a:r>
              <a:rPr b="1" lang="en-US"/>
              <a:t>Feedback specifico e costruttivo:</a:t>
            </a:r>
            <a:r>
              <a:rPr lang="en-US"/>
              <a:t> Invece di un semplice “Ben fatto!”, offri un feedback specifico: “Mi è piaciuto molto come hai usato le metafore in questo tema per creare un’immagine visiva forte.” Concentrati sull’impegno e sul processo, non solo sul risultato.</a:t>
            </a:r>
            <a:endParaRPr/>
          </a:p>
          <a:p>
            <a:pPr indent="0" lvl="0" marL="0" rtl="0" algn="l">
              <a:lnSpc>
                <a:spcPct val="115000"/>
              </a:lnSpc>
              <a:spcBef>
                <a:spcPts val="1200"/>
              </a:spcBef>
              <a:spcAft>
                <a:spcPts val="1200"/>
              </a:spcAft>
              <a:buSzPts val="1800"/>
              <a:buNone/>
            </a:pPr>
            <a:r>
              <a:t/>
            </a:r>
            <a:endParaRPr b="1"/>
          </a:p>
        </p:txBody>
      </p:sp>
      <p:sp>
        <p:nvSpPr>
          <p:cNvPr id="325" name="Google Shape;325;p17"/>
          <p:cNvSpPr txBox="1"/>
          <p:nvPr>
            <p:ph idx="1" type="body"/>
          </p:nvPr>
        </p:nvSpPr>
        <p:spPr>
          <a:xfrm>
            <a:off x="69141" y="1073635"/>
            <a:ext cx="11835282" cy="936172"/>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1200"/>
              </a:spcBef>
              <a:spcAft>
                <a:spcPts val="0"/>
              </a:spcAft>
              <a:buSzPts val="2400"/>
              <a:buNone/>
            </a:pPr>
            <a:r>
              <a:t/>
            </a:r>
            <a:endParaRPr/>
          </a:p>
          <a:p>
            <a:pPr indent="0" lvl="0" marL="0" rtl="0" algn="just">
              <a:lnSpc>
                <a:spcPct val="115000"/>
              </a:lnSpc>
              <a:spcBef>
                <a:spcPts val="1200"/>
              </a:spcBef>
              <a:spcAft>
                <a:spcPts val="0"/>
              </a:spcAft>
              <a:buSzPts val="2400"/>
              <a:buNone/>
            </a:pPr>
            <a:r>
              <a:rPr lang="en-US"/>
              <a:t>Identifica le strategie che creeranno un ambiente di apprendimento positivo, inclusivo ed efficace attraverso l’uso della comunicazione verbale e non verbale.</a:t>
            </a:r>
            <a:endParaRPr/>
          </a:p>
          <a:p>
            <a:pPr indent="0" lvl="0" marL="0" rtl="0" algn="just">
              <a:lnSpc>
                <a:spcPct val="90000"/>
              </a:lnSpc>
              <a:spcBef>
                <a:spcPts val="0"/>
              </a:spcBef>
              <a:spcAft>
                <a:spcPts val="0"/>
              </a:spcAft>
              <a:buClr>
                <a:schemeClr val="accent2"/>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Activity</a:t>
            </a:r>
            <a:endParaRPr/>
          </a:p>
        </p:txBody>
      </p:sp>
      <p:sp>
        <p:nvSpPr>
          <p:cNvPr id="331" name="Google Shape;331;p20"/>
          <p:cNvSpPr txBox="1"/>
          <p:nvPr>
            <p:ph idx="2" type="body"/>
          </p:nvPr>
        </p:nvSpPr>
        <p:spPr>
          <a:xfrm>
            <a:off x="178359" y="2011015"/>
            <a:ext cx="11611230" cy="389992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 Comunicazione non verbale</a:t>
            </a:r>
            <a:br>
              <a:rPr lang="en-US"/>
            </a:br>
            <a:r>
              <a:rPr b="1" lang="en-US"/>
              <a:t>Contatto visivo:</a:t>
            </a:r>
            <a:r>
              <a:rPr lang="en-US"/>
              <a:t> Mantieni il contatto visivo con il maggior numero possibile di studenti mentre parli. Questo gesto trasmette sicurezza, interesse e aiuta a mantenere l’attenzione.</a:t>
            </a:r>
            <a:endParaRPr/>
          </a:p>
          <a:p>
            <a:pPr indent="-228600" lvl="0" marL="457200" marR="0" rtl="0" algn="l">
              <a:lnSpc>
                <a:spcPct val="90000"/>
              </a:lnSpc>
              <a:spcBef>
                <a:spcPts val="1000"/>
              </a:spcBef>
              <a:spcAft>
                <a:spcPts val="0"/>
              </a:spcAft>
              <a:buClr>
                <a:schemeClr val="dk1"/>
              </a:buClr>
              <a:buSzPts val="1800"/>
              <a:buFont typeface="Arial"/>
              <a:buNone/>
            </a:pPr>
            <a:r>
              <a:rPr b="1" lang="en-US"/>
              <a:t>Espressioni facciali:</a:t>
            </a:r>
            <a:r>
              <a:rPr lang="en-US"/>
              <a:t> Un sorriso caloroso può creare un’atmosfera accogliente. Un’espressione attenta e concentrata mentre uno studente parla mostra che lo stai ascoltando. Le espressioni dovrebbero essere congruenti con il messaggio verbale. 😊</a:t>
            </a:r>
            <a:endParaRPr/>
          </a:p>
          <a:p>
            <a:pPr indent="-228600" lvl="0" marL="457200" marR="0" rtl="0" algn="l">
              <a:lnSpc>
                <a:spcPct val="90000"/>
              </a:lnSpc>
              <a:spcBef>
                <a:spcPts val="1000"/>
              </a:spcBef>
              <a:spcAft>
                <a:spcPts val="0"/>
              </a:spcAft>
              <a:buClr>
                <a:schemeClr val="dk1"/>
              </a:buClr>
              <a:buSzPts val="1800"/>
              <a:buFont typeface="Arial"/>
              <a:buNone/>
            </a:pPr>
            <a:r>
              <a:rPr b="1" lang="en-US"/>
              <a:t>Postura e linguaggio del corpo:</a:t>
            </a:r>
            <a:r>
              <a:rPr lang="en-US"/>
              <a:t> Una postura aperta (braccia non incrociate, spalle rilassate) invita alla comunicazione. Muoversi in classe (prossimità) aiuta a interagire con più studenti e a gestire meglio le attività.</a:t>
            </a:r>
            <a:endParaRPr/>
          </a:p>
          <a:p>
            <a:pPr indent="-228600" lvl="0" marL="457200" marR="0" rtl="0" algn="l">
              <a:lnSpc>
                <a:spcPct val="90000"/>
              </a:lnSpc>
              <a:spcBef>
                <a:spcPts val="1000"/>
              </a:spcBef>
              <a:spcAft>
                <a:spcPts val="0"/>
              </a:spcAft>
              <a:buClr>
                <a:schemeClr val="dk1"/>
              </a:buClr>
              <a:buSzPts val="1800"/>
              <a:buFont typeface="Arial"/>
              <a:buNone/>
            </a:pPr>
            <a:r>
              <a:rPr b="1" lang="en-US"/>
              <a:t>Gesti:</a:t>
            </a:r>
            <a:r>
              <a:rPr lang="en-US"/>
              <a:t> Usa gesti naturali per enfatizzare idee importanti, dare indicazioni o moderare una discussione. I gesti possono aggiungere dinamismo e chiarezza al discorso.</a:t>
            </a:r>
            <a:endParaRPr/>
          </a:p>
          <a:p>
            <a:pPr indent="-228600" lvl="0" marL="457200" marR="0" rtl="0" algn="l">
              <a:lnSpc>
                <a:spcPct val="90000"/>
              </a:lnSpc>
              <a:spcBef>
                <a:spcPts val="1000"/>
              </a:spcBef>
              <a:spcAft>
                <a:spcPts val="0"/>
              </a:spcAft>
              <a:buClr>
                <a:schemeClr val="dk1"/>
              </a:buClr>
              <a:buSzPts val="1800"/>
              <a:buFont typeface="Arial"/>
              <a:buNone/>
            </a:pPr>
            <a:r>
              <a:rPr b="1" lang="en-US"/>
              <a:t>Tono di voce:</a:t>
            </a:r>
            <a:r>
              <a:rPr lang="en-US"/>
              <a:t> Varia il tono, il ritmo e il volume della voce per mantenere l’interesse ed enfatizzare concetti specifici. Un tono calmo e fermo è efficace per la gestione della classe, mentre un tono entusiasta può stimolare curiosità.</a:t>
            </a:r>
            <a:endParaRPr/>
          </a:p>
          <a:p>
            <a:pPr indent="0" lvl="0" marL="0" rtl="0" algn="l">
              <a:lnSpc>
                <a:spcPct val="115000"/>
              </a:lnSpc>
              <a:spcBef>
                <a:spcPts val="1200"/>
              </a:spcBef>
              <a:spcAft>
                <a:spcPts val="1200"/>
              </a:spcAft>
              <a:buSzPts val="1800"/>
              <a:buNone/>
            </a:pPr>
            <a:r>
              <a:t/>
            </a:r>
            <a:endParaRPr b="1"/>
          </a:p>
        </p:txBody>
      </p:sp>
      <p:sp>
        <p:nvSpPr>
          <p:cNvPr id="332" name="Google Shape;332;p20"/>
          <p:cNvSpPr txBox="1"/>
          <p:nvPr>
            <p:ph idx="1" type="body"/>
          </p:nvPr>
        </p:nvSpPr>
        <p:spPr>
          <a:xfrm>
            <a:off x="178359" y="947057"/>
            <a:ext cx="11835282" cy="936172"/>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1200"/>
              </a:spcBef>
              <a:spcAft>
                <a:spcPts val="0"/>
              </a:spcAft>
              <a:buSzPts val="2400"/>
              <a:buNone/>
            </a:pPr>
            <a:r>
              <a:rPr lang="en-US"/>
              <a:t>Identifica le strategie che creeranno un ambiente di apprendimento positivo, inclusivo ed efficace attraverso l’uso della comunicazione </a:t>
            </a:r>
            <a:r>
              <a:rPr b="1" lang="en-US"/>
              <a:t>verbale</a:t>
            </a:r>
            <a:r>
              <a:rPr lang="en-US"/>
              <a:t> e </a:t>
            </a:r>
            <a:r>
              <a:rPr b="1" lang="en-US"/>
              <a:t>non verbale</a:t>
            </a:r>
            <a:r>
              <a:rPr lang="en-US"/>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Conclusione</a:t>
            </a:r>
            <a:endParaRPr/>
          </a:p>
        </p:txBody>
      </p:sp>
      <p:sp>
        <p:nvSpPr>
          <p:cNvPr id="338" name="Google Shape;338;p21"/>
          <p:cNvSpPr txBox="1"/>
          <p:nvPr>
            <p:ph idx="1" type="body"/>
          </p:nvPr>
        </p:nvSpPr>
        <p:spPr>
          <a:xfrm>
            <a:off x="368015" y="1167896"/>
            <a:ext cx="6352274" cy="1978462"/>
          </a:xfrm>
          <a:prstGeom prst="rect">
            <a:avLst/>
          </a:prstGeom>
          <a:noFill/>
          <a:ln>
            <a:noFill/>
          </a:ln>
        </p:spPr>
        <p:txBody>
          <a:bodyPr anchorCtr="0" anchor="ctr" bIns="45700" lIns="91425" spcFirstLastPara="1" rIns="91425" wrap="square" tIns="45700">
            <a:noAutofit/>
          </a:bodyPr>
          <a:lstStyle/>
          <a:p>
            <a:pPr indent="-228600" lvl="0" marL="457200" rtl="0" algn="just">
              <a:lnSpc>
                <a:spcPct val="90000"/>
              </a:lnSpc>
              <a:spcBef>
                <a:spcPts val="1000"/>
              </a:spcBef>
              <a:spcAft>
                <a:spcPts val="0"/>
              </a:spcAft>
              <a:buSzPts val="2400"/>
              <a:buNone/>
            </a:pPr>
            <a:r>
              <a:rPr lang="en-US" sz="1800"/>
              <a:t>Le relazioni positive possono essere insegnate e apprese.</a:t>
            </a:r>
            <a:endParaRPr/>
          </a:p>
          <a:p>
            <a:pPr indent="-228600" lvl="0" marL="457200" rtl="0" algn="just">
              <a:lnSpc>
                <a:spcPct val="90000"/>
              </a:lnSpc>
              <a:spcBef>
                <a:spcPts val="1000"/>
              </a:spcBef>
              <a:spcAft>
                <a:spcPts val="0"/>
              </a:spcAft>
              <a:buSzPts val="2400"/>
              <a:buNone/>
            </a:pPr>
            <a:r>
              <a:rPr lang="en-US" sz="1800"/>
              <a:t>Inserire routine semplici e ripetibili costruisce fiducia, cooperazione e resilienza, favorendo il benessere e la crescita di studenti e personale.</a:t>
            </a:r>
            <a:endParaRPr/>
          </a:p>
        </p:txBody>
      </p:sp>
      <p:sp>
        <p:nvSpPr>
          <p:cNvPr id="339" name="Google Shape;339;p21"/>
          <p:cNvSpPr txBox="1"/>
          <p:nvPr>
            <p:ph idx="2" type="body"/>
          </p:nvPr>
        </p:nvSpPr>
        <p:spPr>
          <a:xfrm>
            <a:off x="5177273" y="3314510"/>
            <a:ext cx="6106885" cy="31889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lang="en-US"/>
              <a:t>Le relazioni positive in classe si costruiscono sul rispetto reciproco, sulla fiducia e su una comunicazione aperta tra studenti e insegnanti. Le strategie includono conoscere gli interessi e le origini di ciascuno studente, offrire un ambiente strutturato e di supporto e modellare comportamenti positivi come empatia e rispetto.</a:t>
            </a:r>
            <a:endParaRPr/>
          </a:p>
          <a:p>
            <a:pPr indent="-228600" lvl="0" marL="457200" rtl="0" algn="l">
              <a:lnSpc>
                <a:spcPct val="90000"/>
              </a:lnSpc>
              <a:spcBef>
                <a:spcPts val="1000"/>
              </a:spcBef>
              <a:spcAft>
                <a:spcPts val="0"/>
              </a:spcAft>
              <a:buSzPts val="1800"/>
              <a:buNone/>
            </a:pPr>
            <a:r>
              <a:rPr lang="en-US"/>
              <a:t>Incoraggiare interazioni positive tra pari e assicurarsi che gli studenti si sentano visti e valorizzati è inoltre fondamentale per il loro benessere personale e accademico.</a:t>
            </a:r>
            <a:endParaRPr/>
          </a:p>
        </p:txBody>
      </p:sp>
      <p:pic>
        <p:nvPicPr>
          <p:cNvPr descr="Boy in class" id="340" name="Google Shape;340;p21"/>
          <p:cNvPicPr preferRelativeResize="0"/>
          <p:nvPr/>
        </p:nvPicPr>
        <p:blipFill rotWithShape="1">
          <a:blip r:embed="rId3">
            <a:alphaModFix/>
          </a:blip>
          <a:srcRect b="0" l="0" r="0" t="0"/>
          <a:stretch/>
        </p:blipFill>
        <p:spPr>
          <a:xfrm>
            <a:off x="7990114" y="1141714"/>
            <a:ext cx="3294044" cy="2004644"/>
          </a:xfrm>
          <a:prstGeom prst="rect">
            <a:avLst/>
          </a:prstGeom>
          <a:noFill/>
          <a:ln>
            <a:noFill/>
          </a:ln>
        </p:spPr>
      </p:pic>
      <p:pic>
        <p:nvPicPr>
          <p:cNvPr descr="Child raising hand in classroom" id="341" name="Google Shape;341;p21"/>
          <p:cNvPicPr preferRelativeResize="0"/>
          <p:nvPr/>
        </p:nvPicPr>
        <p:blipFill rotWithShape="1">
          <a:blip r:embed="rId4">
            <a:alphaModFix/>
          </a:blip>
          <a:srcRect b="0" l="0" r="0" t="0"/>
          <a:stretch/>
        </p:blipFill>
        <p:spPr>
          <a:xfrm>
            <a:off x="1178683" y="3314510"/>
            <a:ext cx="3564460" cy="21678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dcd420f0c_0_153"/>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Training e Capacity Building</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Corso per Coaches (Master Trainers)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E Ricercatori</a:t>
            </a:r>
            <a:endParaRPr b="1" i="0" sz="2300" u="none" cap="none" strike="noStrike">
              <a:solidFill>
                <a:srgbClr val="4F4F50"/>
              </a:solidFill>
              <a:latin typeface="Arial"/>
              <a:ea typeface="Arial"/>
              <a:cs typeface="Arial"/>
              <a:sym typeface="Arial"/>
            </a:endParaRPr>
          </a:p>
        </p:txBody>
      </p:sp>
      <p:sp>
        <p:nvSpPr>
          <p:cNvPr id="200" name="Google Shape;200;g37dcd420f0c_0_153"/>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None/>
            </a:pPr>
            <a:r>
              <a:rPr b="1" i="0" lang="en-US" sz="3200" u="none" cap="none" strike="noStrike">
                <a:solidFill>
                  <a:srgbClr val="000000"/>
                </a:solidFill>
                <a:latin typeface="Calibri"/>
                <a:ea typeface="Calibri"/>
                <a:cs typeface="Calibri"/>
                <a:sym typeface="Calibri"/>
              </a:rPr>
              <a:t>Modulo 4 — Costruire relazioni </a:t>
            </a:r>
            <a:endParaRPr/>
          </a:p>
          <a:p>
            <a:pPr indent="0" lvl="0" marL="0" marR="0" rtl="0" algn="l">
              <a:lnSpc>
                <a:spcPct val="107916"/>
              </a:lnSpc>
              <a:spcBef>
                <a:spcPts val="0"/>
              </a:spcBef>
              <a:spcAft>
                <a:spcPts val="0"/>
              </a:spcAft>
              <a:buNone/>
            </a:pPr>
            <a:r>
              <a:rPr b="1" i="0" lang="en-US" sz="3200" u="none" cap="none" strike="noStrike">
                <a:solidFill>
                  <a:srgbClr val="000000"/>
                </a:solidFill>
                <a:latin typeface="Calibri"/>
                <a:ea typeface="Calibri"/>
                <a:cs typeface="Calibri"/>
                <a:sym typeface="Calibri"/>
              </a:rPr>
              <a:t>positive (R in PERMA)</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Conclusione</a:t>
            </a:r>
            <a:endParaRPr/>
          </a:p>
        </p:txBody>
      </p:sp>
      <p:sp>
        <p:nvSpPr>
          <p:cNvPr id="347" name="Google Shape;347;p22"/>
          <p:cNvSpPr txBox="1"/>
          <p:nvPr>
            <p:ph idx="1" type="body"/>
          </p:nvPr>
        </p:nvSpPr>
        <p:spPr>
          <a:xfrm>
            <a:off x="1223528" y="1023254"/>
            <a:ext cx="6455229" cy="2004645"/>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sz="1600"/>
              <a:t>Il modulo mostra che le relazioni positive (la “R” nel modello PERMA) costituiscono l’infrastruttura sociale dell’apprendimento: rafforzano il senso di appartenenza e la sicurezza psicologica, aumentano il coinvolgimento e i risultati accademici e riducono stress e problemi comportamentali.</a:t>
            </a:r>
            <a:endParaRPr sz="2800">
              <a:solidFill>
                <a:schemeClr val="accent1"/>
              </a:solidFill>
            </a:endParaRPr>
          </a:p>
        </p:txBody>
      </p:sp>
      <p:sp>
        <p:nvSpPr>
          <p:cNvPr id="348" name="Google Shape;348;p22"/>
          <p:cNvSpPr txBox="1"/>
          <p:nvPr>
            <p:ph idx="2" type="body"/>
          </p:nvPr>
        </p:nvSpPr>
        <p:spPr>
          <a:xfrm>
            <a:off x="3694585" y="3819214"/>
            <a:ext cx="7530181" cy="2373087"/>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b="1" lang="en-US"/>
              <a:t>Prenditi un momento per riflettere:</a:t>
            </a:r>
            <a:endParaRPr/>
          </a:p>
          <a:p>
            <a:pPr indent="0" lvl="0" marL="0" rtl="0" algn="just">
              <a:lnSpc>
                <a:spcPct val="115000"/>
              </a:lnSpc>
              <a:spcBef>
                <a:spcPts val="1200"/>
              </a:spcBef>
              <a:spcAft>
                <a:spcPts val="0"/>
              </a:spcAft>
              <a:buSzPts val="1800"/>
              <a:buNone/>
            </a:pPr>
            <a:r>
              <a:rPr b="1" lang="en-US"/>
              <a:t>Che cosa significano per te le relazioni positive?</a:t>
            </a:r>
            <a:endParaRPr/>
          </a:p>
          <a:p>
            <a:pPr indent="0" lvl="0" marL="0" rtl="0" algn="just">
              <a:lnSpc>
                <a:spcPct val="115000"/>
              </a:lnSpc>
              <a:spcBef>
                <a:spcPts val="1200"/>
              </a:spcBef>
              <a:spcAft>
                <a:spcPts val="0"/>
              </a:spcAft>
              <a:buSzPts val="1800"/>
              <a:buNone/>
            </a:pPr>
            <a:r>
              <a:rPr b="1" lang="en-US"/>
              <a:t>Cosa ti ha ispirato in questo Modulo?</a:t>
            </a:r>
            <a:endParaRPr/>
          </a:p>
          <a:p>
            <a:pPr indent="0" lvl="0" marL="0" rtl="0" algn="just">
              <a:lnSpc>
                <a:spcPct val="115000"/>
              </a:lnSpc>
              <a:spcBef>
                <a:spcPts val="1200"/>
              </a:spcBef>
              <a:spcAft>
                <a:spcPts val="0"/>
              </a:spcAft>
              <a:buSzPts val="1800"/>
              <a:buNone/>
            </a:pPr>
            <a:r>
              <a:rPr b="1" lang="en-US"/>
              <a:t>Che cosa farai in modo diverso nella tua classe?</a:t>
            </a:r>
            <a:endParaRPr b="1"/>
          </a:p>
        </p:txBody>
      </p:sp>
      <p:pic>
        <p:nvPicPr>
          <p:cNvPr descr="Graduate celebrating illustration" id="349" name="Google Shape;349;p22"/>
          <p:cNvPicPr preferRelativeResize="0"/>
          <p:nvPr/>
        </p:nvPicPr>
        <p:blipFill rotWithShape="1">
          <a:blip r:embed="rId3">
            <a:alphaModFix/>
          </a:blip>
          <a:srcRect b="0" l="0" r="0" t="0"/>
          <a:stretch/>
        </p:blipFill>
        <p:spPr>
          <a:xfrm>
            <a:off x="687394" y="2950028"/>
            <a:ext cx="2252599" cy="3521529"/>
          </a:xfrm>
          <a:prstGeom prst="rect">
            <a:avLst/>
          </a:prstGeom>
          <a:noFill/>
          <a:ln>
            <a:noFill/>
          </a:ln>
        </p:spPr>
      </p:pic>
      <p:pic>
        <p:nvPicPr>
          <p:cNvPr descr="Children playing with toy blocks" id="350" name="Google Shape;350;p22"/>
          <p:cNvPicPr preferRelativeResize="0"/>
          <p:nvPr/>
        </p:nvPicPr>
        <p:blipFill rotWithShape="1">
          <a:blip r:embed="rId4">
            <a:alphaModFix/>
          </a:blip>
          <a:srcRect b="0" l="0" r="0" t="0"/>
          <a:stretch/>
        </p:blipFill>
        <p:spPr>
          <a:xfrm>
            <a:off x="8358182" y="1034142"/>
            <a:ext cx="3325059" cy="22167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FEEDBACK</a:t>
            </a:r>
            <a:endParaRPr/>
          </a:p>
        </p:txBody>
      </p:sp>
      <p:sp>
        <p:nvSpPr>
          <p:cNvPr id="356" name="Google Shape;356;p23"/>
          <p:cNvSpPr txBox="1"/>
          <p:nvPr>
            <p:ph idx="2" type="body"/>
          </p:nvPr>
        </p:nvSpPr>
        <p:spPr>
          <a:xfrm>
            <a:off x="266048" y="1485899"/>
            <a:ext cx="6548410" cy="444681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Per favore, prenditi qualche minuto per fornire il tuo feedback:</a:t>
            </a:r>
            <a:endParaRPr/>
          </a:p>
          <a:p>
            <a:pPr indent="-228600" lvl="0" marL="457200" marR="0" rtl="0" algn="l">
              <a:lnSpc>
                <a:spcPct val="90000"/>
              </a:lnSpc>
              <a:spcBef>
                <a:spcPts val="1000"/>
              </a:spcBef>
              <a:spcAft>
                <a:spcPts val="0"/>
              </a:spcAft>
              <a:buClr>
                <a:schemeClr val="dk1"/>
              </a:buClr>
              <a:buSzPts val="1800"/>
              <a:buFont typeface="Arial"/>
              <a:buNone/>
            </a:pPr>
            <a:r>
              <a:rPr lang="en-US"/>
              <a:t>⭐ Quanto era chiaro e pertinente il materiale di oggi?</a:t>
            </a:r>
            <a:endParaRPr/>
          </a:p>
          <a:p>
            <a:pPr indent="-228600" lvl="0" marL="457200" marR="0" rtl="0" algn="l">
              <a:lnSpc>
                <a:spcPct val="90000"/>
              </a:lnSpc>
              <a:spcBef>
                <a:spcPts val="1000"/>
              </a:spcBef>
              <a:spcAft>
                <a:spcPts val="0"/>
              </a:spcAft>
              <a:buClr>
                <a:schemeClr val="dk1"/>
              </a:buClr>
              <a:buSzPts val="1800"/>
              <a:buFont typeface="Arial"/>
              <a:buNone/>
            </a:pPr>
            <a:br>
              <a:rPr lang="en-US"/>
            </a:br>
            <a:r>
              <a:rPr lang="en-US"/>
              <a:t>⭐ Quanto era coinvolgente e utile il formato di presentazione?</a:t>
            </a:r>
            <a:endParaRPr/>
          </a:p>
          <a:p>
            <a:pPr indent="-228600" lvl="0" marL="457200" marR="0" rtl="0" algn="l">
              <a:lnSpc>
                <a:spcPct val="90000"/>
              </a:lnSpc>
              <a:spcBef>
                <a:spcPts val="1000"/>
              </a:spcBef>
              <a:spcAft>
                <a:spcPts val="0"/>
              </a:spcAft>
              <a:buClr>
                <a:schemeClr val="dk1"/>
              </a:buClr>
              <a:buSzPts val="1800"/>
              <a:buFont typeface="Arial"/>
              <a:buNone/>
            </a:pPr>
            <a:r>
              <a:rPr lang="en-US"/>
              <a:t>Commenti / Suggerimenti: .............................................................</a:t>
            </a:r>
            <a:endParaRPr/>
          </a:p>
          <a:p>
            <a:pPr indent="-228600" lvl="0" marL="457200" marR="0" rtl="0" algn="l">
              <a:lnSpc>
                <a:spcPct val="90000"/>
              </a:lnSpc>
              <a:spcBef>
                <a:spcPts val="1000"/>
              </a:spcBef>
              <a:spcAft>
                <a:spcPts val="0"/>
              </a:spcAft>
              <a:buClr>
                <a:schemeClr val="dk1"/>
              </a:buClr>
              <a:buSzPts val="1800"/>
              <a:buFont typeface="Arial"/>
              <a:buNone/>
            </a:pPr>
            <a:br>
              <a:rPr lang="en-US"/>
            </a:br>
            <a:br>
              <a:rPr lang="en-US"/>
            </a:b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p:txBody>
      </p:sp>
      <p:pic>
        <p:nvPicPr>
          <p:cNvPr descr="Is client feedback a GOOD or BAD idea?" id="357" name="Google Shape;357;p23"/>
          <p:cNvPicPr preferRelativeResize="0"/>
          <p:nvPr/>
        </p:nvPicPr>
        <p:blipFill rotWithShape="1">
          <a:blip r:embed="rId3">
            <a:alphaModFix/>
          </a:blip>
          <a:srcRect b="0" l="0" r="0" t="0"/>
          <a:stretch/>
        </p:blipFill>
        <p:spPr>
          <a:xfrm>
            <a:off x="6384990" y="1205593"/>
            <a:ext cx="4746305" cy="25037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800"/>
              <a:t>BEN FATTO!</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7dcd420f0c_0_200"/>
          <p:cNvSpPr txBox="1"/>
          <p:nvPr>
            <p:ph type="title"/>
          </p:nvPr>
        </p:nvSpPr>
        <p:spPr>
          <a:xfrm>
            <a:off x="247500" y="2389414"/>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b="1" lang="en-US" sz="2800">
                <a:latin typeface="Calibri"/>
                <a:ea typeface="Calibri"/>
                <a:cs typeface="Calibri"/>
                <a:sym typeface="Calibri"/>
              </a:rPr>
              <a:t>References (APA 7th)</a:t>
            </a:r>
            <a:endParaRPr/>
          </a:p>
        </p:txBody>
      </p:sp>
      <p:sp>
        <p:nvSpPr>
          <p:cNvPr id="368" name="Google Shape;368;g37dcd420f0c_0_200"/>
          <p:cNvSpPr txBox="1"/>
          <p:nvPr>
            <p:ph idx="2" type="body"/>
          </p:nvPr>
        </p:nvSpPr>
        <p:spPr>
          <a:xfrm>
            <a:off x="0" y="756658"/>
            <a:ext cx="11944500" cy="5644142"/>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lang="en-US"/>
              <a:t>Collaborative for Academic, Social, and Emotional Learning (CASEL). (2023). What is SEL? </a:t>
            </a:r>
            <a:r>
              <a:rPr lang="en-US" u="sng">
                <a:solidFill>
                  <a:schemeClr val="hlink"/>
                </a:solidFill>
                <a:hlinkClick r:id="rId3"/>
              </a:rPr>
              <a:t>https://casel.org/</a:t>
            </a:r>
            <a:r>
              <a:rPr lang="en-US"/>
              <a:t> </a:t>
            </a:r>
            <a:endParaRPr/>
          </a:p>
          <a:p>
            <a:pPr indent="0" lvl="0" marL="0" rtl="0" algn="just">
              <a:lnSpc>
                <a:spcPct val="115000"/>
              </a:lnSpc>
              <a:spcBef>
                <a:spcPts val="2400"/>
              </a:spcBef>
              <a:spcAft>
                <a:spcPts val="0"/>
              </a:spcAft>
              <a:buSzPts val="1800"/>
              <a:buNone/>
            </a:pPr>
            <a:r>
              <a:rPr lang="en-US"/>
              <a:t>Cornelius-White, J. (2007). Learner-centered teacher–student relationships are effective: A meta-analysis. Review of Educational Research, 77(1), 113–143. </a:t>
            </a:r>
            <a:r>
              <a:rPr lang="en-US" u="sng">
                <a:solidFill>
                  <a:schemeClr val="hlink"/>
                </a:solidFill>
                <a:hlinkClick r:id="rId4"/>
              </a:rPr>
              <a:t>https://doi.org/10.3102/003465430298563</a:t>
            </a:r>
            <a:r>
              <a:rPr lang="en-US"/>
              <a:t> </a:t>
            </a:r>
            <a:endParaRPr/>
          </a:p>
          <a:p>
            <a:pPr indent="0" lvl="0" marL="0" rtl="0" algn="just">
              <a:lnSpc>
                <a:spcPct val="115000"/>
              </a:lnSpc>
              <a:spcBef>
                <a:spcPts val="2400"/>
              </a:spcBef>
              <a:spcAft>
                <a:spcPts val="0"/>
              </a:spcAft>
              <a:buSzPts val="1800"/>
              <a:buNone/>
            </a:pPr>
            <a:r>
              <a:rPr lang="en-US"/>
              <a:t>Durlak, J. A., Weissberg, R. P., Dymnicki, A. B., Taylor, R. D., &amp; Schellinger, K. B. (2011). The impact of enhancing students’ social and emotional learning: A meta-analysis of school-based universal interventions. Child Development, 82(1), 405–432. </a:t>
            </a:r>
            <a:r>
              <a:rPr lang="en-US" u="sng">
                <a:solidFill>
                  <a:schemeClr val="hlink"/>
                </a:solidFill>
                <a:hlinkClick r:id="rId5"/>
              </a:rPr>
              <a:t>https://doi.org/10.1111/j.1467-8624.2010.01564.x</a:t>
            </a:r>
            <a:r>
              <a:rPr lang="en-US"/>
              <a:t> </a:t>
            </a:r>
            <a:endParaRPr b="1"/>
          </a:p>
          <a:p>
            <a:pPr indent="0" lvl="0" marL="0" rtl="0" algn="just">
              <a:lnSpc>
                <a:spcPct val="115000"/>
              </a:lnSpc>
              <a:spcBef>
                <a:spcPts val="2400"/>
              </a:spcBef>
              <a:spcAft>
                <a:spcPts val="0"/>
              </a:spcAft>
              <a:buSzPts val="1800"/>
              <a:buNone/>
            </a:pPr>
            <a:r>
              <a:rPr lang="en-US"/>
              <a:t>Gable, S. L., Reis, H. T., Impett, E. A., &amp; Asher, E. R. (2004). What do you do when things go right? The intrapersonal and interpersonal benefits of sharing positive events. </a:t>
            </a:r>
            <a:r>
              <a:rPr i="1" lang="en-US"/>
              <a:t>Journal of Personality and Social Psychology, 87</a:t>
            </a:r>
            <a:r>
              <a:rPr lang="en-US"/>
              <a:t>(2), 228–245. </a:t>
            </a:r>
            <a:r>
              <a:rPr lang="en-US" u="sng">
                <a:solidFill>
                  <a:schemeClr val="hlink"/>
                </a:solidFill>
                <a:hlinkClick r:id="rId6"/>
              </a:rPr>
              <a:t>https://doi.org/10.1037/0022-3514.87.2.228</a:t>
            </a:r>
            <a:r>
              <a:rPr lang="en-US"/>
              <a:t> </a:t>
            </a:r>
            <a:endParaRPr/>
          </a:p>
          <a:p>
            <a:pPr indent="0" lvl="0" marL="0" rtl="0" algn="just">
              <a:lnSpc>
                <a:spcPct val="115000"/>
              </a:lnSpc>
              <a:spcBef>
                <a:spcPts val="2400"/>
              </a:spcBef>
              <a:spcAft>
                <a:spcPts val="0"/>
              </a:spcAft>
              <a:buSzPts val="1800"/>
              <a:buNone/>
            </a:pPr>
            <a:r>
              <a:rPr lang="en-US"/>
              <a:t>Goodenow, C. (1993). Classroom belonging among early adolescent students: Relationships to motivation and achievement. The Journal of Early Adolescence, 13(1), 21–43. </a:t>
            </a:r>
            <a:r>
              <a:rPr lang="en-US" u="sng">
                <a:solidFill>
                  <a:schemeClr val="hlink"/>
                </a:solidFill>
                <a:hlinkClick r:id="rId7"/>
              </a:rPr>
              <a:t>https://doi.org/10.1177/0272431693013001002</a:t>
            </a:r>
            <a:r>
              <a:rPr lang="en-US"/>
              <a:t> </a:t>
            </a:r>
            <a:endParaRPr/>
          </a:p>
          <a:p>
            <a:pPr indent="0" lvl="0" marL="0" rtl="0" algn="just">
              <a:lnSpc>
                <a:spcPct val="115000"/>
              </a:lnSpc>
              <a:spcBef>
                <a:spcPts val="2400"/>
              </a:spcBef>
              <a:spcAft>
                <a:spcPts val="1200"/>
              </a:spcAft>
              <a:buSzPts val="1800"/>
              <a:buNone/>
            </a:pPr>
            <a:r>
              <a:rPr lang="en-US"/>
              <a:t>Johnson, D. W., Johnson, R. T., &amp; Holubec, E. J. (2013). Cooperation in the classroom (9th ed.). Interaction Book Company.</a:t>
            </a:r>
            <a:endParaRPr/>
          </a:p>
        </p:txBody>
      </p:sp>
      <p:sp>
        <p:nvSpPr>
          <p:cNvPr id="369" name="Google Shape;369;g37dcd420f0c_0_200"/>
          <p:cNvSpPr txBox="1"/>
          <p:nvPr/>
        </p:nvSpPr>
        <p:spPr>
          <a:xfrm>
            <a:off x="1377043" y="197915"/>
            <a:ext cx="6106884" cy="5878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800" u="none" cap="none" strike="noStrike">
                <a:solidFill>
                  <a:schemeClr val="lt1"/>
                </a:solidFill>
                <a:latin typeface="Calibri"/>
                <a:ea typeface="Calibri"/>
                <a:cs typeface="Calibri"/>
                <a:sym typeface="Calibri"/>
              </a:rPr>
              <a:t>Bibliografia</a:t>
            </a:r>
            <a:r>
              <a:rPr b="1"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5"/>
          <p:cNvSpPr txBox="1"/>
          <p:nvPr>
            <p:ph type="title"/>
          </p:nvPr>
        </p:nvSpPr>
        <p:spPr>
          <a:xfrm>
            <a:off x="247500" y="2389414"/>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b="1" lang="en-US" sz="2800">
                <a:latin typeface="Calibri"/>
                <a:ea typeface="Calibri"/>
                <a:cs typeface="Calibri"/>
                <a:sym typeface="Calibri"/>
              </a:rPr>
              <a:t>References (APA 7th)</a:t>
            </a:r>
            <a:endParaRPr/>
          </a:p>
        </p:txBody>
      </p:sp>
      <p:sp>
        <p:nvSpPr>
          <p:cNvPr id="375" name="Google Shape;375;p25"/>
          <p:cNvSpPr txBox="1"/>
          <p:nvPr>
            <p:ph idx="2" type="body"/>
          </p:nvPr>
        </p:nvSpPr>
        <p:spPr>
          <a:xfrm>
            <a:off x="0" y="756658"/>
            <a:ext cx="11944500" cy="5644142"/>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rPr lang="en-US"/>
              <a:t>Klem, A. M., &amp; Connell, J. P. (2004). Relationships matter: Linking teacher support to student engagement and achievement. Journal of School Health, 74(7), 262–273. </a:t>
            </a:r>
            <a:r>
              <a:rPr lang="en-US" u="sng">
                <a:solidFill>
                  <a:schemeClr val="hlink"/>
                </a:solidFill>
                <a:hlinkClick r:id="rId3"/>
              </a:rPr>
              <a:t>https://doi.org/10.1111/j.1746-1561.2004.tb08283.x</a:t>
            </a:r>
            <a:r>
              <a:rPr lang="en-US"/>
              <a:t> </a:t>
            </a:r>
            <a:endParaRPr/>
          </a:p>
          <a:p>
            <a:pPr indent="0" lvl="0" marL="0" rtl="0" algn="just">
              <a:lnSpc>
                <a:spcPct val="115000"/>
              </a:lnSpc>
              <a:spcBef>
                <a:spcPts val="2400"/>
              </a:spcBef>
              <a:spcAft>
                <a:spcPts val="0"/>
              </a:spcAft>
              <a:buSzPts val="1800"/>
              <a:buNone/>
            </a:pPr>
            <a:r>
              <a:rPr lang="en-US"/>
              <a:t>Roseth, C. J., Johnson, D. W., &amp; Johnson, R. T. (2008). Promoting early adolescents’ achievement and peer relationships: The effects of cooperative, competitive, and individualistic goal structures. Psychological Bulletin, 134(2), 223–249. </a:t>
            </a:r>
            <a:r>
              <a:rPr lang="en-US" u="sng">
                <a:solidFill>
                  <a:schemeClr val="hlink"/>
                </a:solidFill>
                <a:hlinkClick r:id="rId4"/>
              </a:rPr>
              <a:t>https://doi.org/10.1037/0033-2909.134.2.223</a:t>
            </a:r>
            <a:endParaRPr/>
          </a:p>
          <a:p>
            <a:pPr indent="0" lvl="0" marL="0" rtl="0" algn="just">
              <a:lnSpc>
                <a:spcPct val="115000"/>
              </a:lnSpc>
              <a:spcBef>
                <a:spcPts val="2400"/>
              </a:spcBef>
              <a:spcAft>
                <a:spcPts val="0"/>
              </a:spcAft>
              <a:buSzPts val="1800"/>
              <a:buNone/>
            </a:pPr>
            <a:r>
              <a:rPr lang="en-US"/>
              <a:t>Rogers, C. R. (1957). The necessary and sufficient conditions of therapeutic personality change. Journal of Consulting Psychology, 21(2), 95–103. </a:t>
            </a:r>
            <a:r>
              <a:rPr lang="en-US" u="sng">
                <a:solidFill>
                  <a:schemeClr val="hlink"/>
                </a:solidFill>
                <a:hlinkClick r:id="rId5"/>
              </a:rPr>
              <a:t>https://doi.org/10.1037/h0045357</a:t>
            </a:r>
            <a:endParaRPr/>
          </a:p>
          <a:p>
            <a:pPr indent="0" lvl="0" marL="0" rtl="0" algn="just">
              <a:lnSpc>
                <a:spcPct val="115000"/>
              </a:lnSpc>
              <a:spcBef>
                <a:spcPts val="2400"/>
              </a:spcBef>
              <a:spcAft>
                <a:spcPts val="0"/>
              </a:spcAft>
              <a:buSzPts val="1800"/>
              <a:buNone/>
            </a:pPr>
            <a:r>
              <a:rPr lang="en-US"/>
              <a:t>Rosenberg, M. B. (2003). Nonviolent communication: A language of life (2nd ed.). PuddleDancer Press.</a:t>
            </a:r>
            <a:endParaRPr/>
          </a:p>
          <a:p>
            <a:pPr indent="0" lvl="0" marL="0" rtl="0" algn="just">
              <a:lnSpc>
                <a:spcPct val="115000"/>
              </a:lnSpc>
              <a:spcBef>
                <a:spcPts val="2400"/>
              </a:spcBef>
              <a:spcAft>
                <a:spcPts val="0"/>
              </a:spcAft>
              <a:buSzPts val="1800"/>
              <a:buNone/>
            </a:pPr>
            <a:r>
              <a:rPr lang="en-US"/>
              <a:t>Seligman, M. E. P. (2011). Flourish: A visionary new understanding of happiness and well-being. Free Press.</a:t>
            </a:r>
            <a:endParaRPr/>
          </a:p>
          <a:p>
            <a:pPr indent="0" lvl="0" marL="0" rtl="0" algn="just">
              <a:lnSpc>
                <a:spcPct val="115000"/>
              </a:lnSpc>
              <a:spcBef>
                <a:spcPts val="2400"/>
              </a:spcBef>
              <a:spcAft>
                <a:spcPts val="0"/>
              </a:spcAft>
              <a:buSzPts val="1800"/>
              <a:buNone/>
            </a:pPr>
            <a:r>
              <a:rPr lang="en-US"/>
              <a:t>Walton, G. M., &amp; Cohen, G. L. (2011). A brief social-belonging intervention improves academic and health outcomes of minority students. Science, 331(6023), 1447–1451. </a:t>
            </a:r>
            <a:r>
              <a:rPr lang="en-US" u="sng">
                <a:solidFill>
                  <a:schemeClr val="hlink"/>
                </a:solidFill>
                <a:hlinkClick r:id="rId6"/>
              </a:rPr>
              <a:t>https://doi.org/10.1126/science.1198364</a:t>
            </a:r>
            <a:r>
              <a:rPr lang="en-US"/>
              <a:t> </a:t>
            </a:r>
            <a:endParaRPr/>
          </a:p>
          <a:p>
            <a:pPr indent="0" lvl="0" marL="0" rtl="0" algn="just">
              <a:lnSpc>
                <a:spcPct val="115000"/>
              </a:lnSpc>
              <a:spcBef>
                <a:spcPts val="2400"/>
              </a:spcBef>
              <a:spcAft>
                <a:spcPts val="0"/>
              </a:spcAft>
              <a:buSzPts val="1800"/>
              <a:buNone/>
            </a:pPr>
            <a:r>
              <a:t/>
            </a:r>
            <a:endParaRPr/>
          </a:p>
          <a:p>
            <a:pPr indent="0" lvl="0" marL="0" rtl="0" algn="just">
              <a:lnSpc>
                <a:spcPct val="115000"/>
              </a:lnSpc>
              <a:spcBef>
                <a:spcPts val="2400"/>
              </a:spcBef>
              <a:spcAft>
                <a:spcPts val="0"/>
              </a:spcAft>
              <a:buSzPts val="1800"/>
              <a:buNone/>
            </a:pPr>
            <a:r>
              <a:t/>
            </a:r>
            <a:endParaRPr/>
          </a:p>
          <a:p>
            <a:pPr indent="0" lvl="0" marL="0" rtl="0" algn="just">
              <a:lnSpc>
                <a:spcPct val="115000"/>
              </a:lnSpc>
              <a:spcBef>
                <a:spcPts val="2400"/>
              </a:spcBef>
              <a:spcAft>
                <a:spcPts val="1200"/>
              </a:spcAft>
              <a:buSzPts val="1800"/>
              <a:buNone/>
            </a:pPr>
            <a:r>
              <a:t/>
            </a:r>
            <a:endParaRPr/>
          </a:p>
        </p:txBody>
      </p:sp>
      <p:sp>
        <p:nvSpPr>
          <p:cNvPr id="376" name="Google Shape;376;p25"/>
          <p:cNvSpPr txBox="1"/>
          <p:nvPr/>
        </p:nvSpPr>
        <p:spPr>
          <a:xfrm>
            <a:off x="1377043" y="197915"/>
            <a:ext cx="6106884" cy="5878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800" u="none" cap="none" strike="noStrike">
                <a:solidFill>
                  <a:schemeClr val="lt1"/>
                </a:solidFill>
                <a:latin typeface="Calibri"/>
                <a:ea typeface="Calibri"/>
                <a:cs typeface="Calibri"/>
                <a:sym typeface="Calibri"/>
              </a:rPr>
              <a:t>Bibliografia</a:t>
            </a:r>
            <a:r>
              <a:rPr b="1"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37dcd420f0c_0_20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Grazie per la vostra attenzione!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ab6190d2fd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7dcd420f0c_0_1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degli/delle insegnanti - Modulo 4</a:t>
            </a:r>
            <a:endParaRPr/>
          </a:p>
        </p:txBody>
      </p:sp>
      <p:sp>
        <p:nvSpPr>
          <p:cNvPr id="206" name="Google Shape;206;g37dcd420f0c_0_158"/>
          <p:cNvSpPr txBox="1"/>
          <p:nvPr/>
        </p:nvSpPr>
        <p:spPr>
          <a:xfrm>
            <a:off x="238050" y="1392909"/>
            <a:ext cx="11715899" cy="5870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 scopo generale del Modulo 4 è fornire agli insegnanti conoscenze basate su evidenze, competenze e routine pratiche per costruire, modellare e mantenere relazioni positive (la </a:t>
            </a:r>
            <a:r>
              <a:rPr b="1" i="0" lang="en-US" sz="1800" u="none" cap="none" strike="noStrike">
                <a:solidFill>
                  <a:srgbClr val="000000"/>
                </a:solidFill>
                <a:latin typeface="Arial"/>
                <a:ea typeface="Arial"/>
                <a:cs typeface="Arial"/>
                <a:sym typeface="Arial"/>
              </a:rPr>
              <a:t>R</a:t>
            </a:r>
            <a:r>
              <a:rPr b="0" i="0" lang="en-US" sz="1800" u="none" cap="none" strike="noStrike">
                <a:solidFill>
                  <a:srgbClr val="000000"/>
                </a:solidFill>
                <a:latin typeface="Arial"/>
                <a:ea typeface="Arial"/>
                <a:cs typeface="Arial"/>
                <a:sym typeface="Arial"/>
              </a:rPr>
              <a:t> del modello </a:t>
            </a:r>
            <a:r>
              <a:rPr b="1" i="0" lang="en-US" sz="1800" u="none" cap="none" strike="noStrike">
                <a:solidFill>
                  <a:srgbClr val="000000"/>
                </a:solidFill>
                <a:latin typeface="Arial"/>
                <a:ea typeface="Arial"/>
                <a:cs typeface="Arial"/>
                <a:sym typeface="Arial"/>
              </a:rPr>
              <a:t>PERMA</a:t>
            </a:r>
            <a:r>
              <a:rPr b="0" i="0" lang="en-US" sz="1800" u="none" cap="none" strike="noStrike">
                <a:solidFill>
                  <a:srgbClr val="000000"/>
                </a:solidFill>
                <a:latin typeface="Arial"/>
                <a:ea typeface="Arial"/>
                <a:cs typeface="Arial"/>
                <a:sym typeface="Arial"/>
              </a:rPr>
              <a:t>) nelle classi e in tutta la scuola.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Integrando le competenze SEL, la risposta attiva-costruttiva, l’apprendimento cooperativo e gli approcci riparativi, il modulo consente ai partecipanti di progettare pratiche attuabili, monitorarne l’impatto e rafforzare il senso di appartenenza, la sicurezza psicologica e gli esiti di apprendimento per tutti gli studenti.</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L’obiettivo principale del Modulo 4 è sviluppare le competenze degli insegnanti nella coltivazione di relazioni positive (la </a:t>
            </a:r>
            <a:r>
              <a:rPr b="1" i="0" lang="en-US" sz="1800" u="none" cap="none" strike="noStrike">
                <a:solidFill>
                  <a:srgbClr val="000000"/>
                </a:solidFill>
                <a:latin typeface="Arial"/>
                <a:ea typeface="Arial"/>
                <a:cs typeface="Arial"/>
                <a:sym typeface="Arial"/>
              </a:rPr>
              <a:t>R</a:t>
            </a:r>
            <a:r>
              <a:rPr b="0" i="0" lang="en-US" sz="1800" u="none" cap="none" strike="noStrike">
                <a:solidFill>
                  <a:srgbClr val="000000"/>
                </a:solidFill>
                <a:latin typeface="Arial"/>
                <a:ea typeface="Arial"/>
                <a:cs typeface="Arial"/>
                <a:sym typeface="Arial"/>
              </a:rPr>
              <a:t> in PERMA) attraverso l’empatia, l’ascolto attivo e la risposta attiva-costruttiva, strutture cooperative e approcci riparativi, attuati tramite micro-routine e pratiche in classe per rafforzare appartenenza, clima e apprendimento.</a:t>
            </a:r>
            <a:endParaRPr/>
          </a:p>
          <a:p>
            <a:pPr indent="0" lvl="0" marL="0" marR="0" rtl="0" algn="just">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pic>
        <p:nvPicPr>
          <p:cNvPr descr="Business Growth with solid fill" id="207" name="Google Shape;207;g37dcd420f0c_0_158"/>
          <p:cNvPicPr preferRelativeResize="0"/>
          <p:nvPr/>
        </p:nvPicPr>
        <p:blipFill rotWithShape="1">
          <a:blip r:embed="rId3">
            <a:alphaModFix/>
          </a:blip>
          <a:srcRect b="0" l="0" r="0" t="0"/>
          <a:stretch/>
        </p:blipFill>
        <p:spPr>
          <a:xfrm>
            <a:off x="10156371" y="2124366"/>
            <a:ext cx="914400" cy="914400"/>
          </a:xfrm>
          <a:prstGeom prst="rect">
            <a:avLst/>
          </a:prstGeom>
          <a:noFill/>
          <a:ln>
            <a:noFill/>
          </a:ln>
        </p:spPr>
      </p:pic>
      <p:pic>
        <p:nvPicPr>
          <p:cNvPr descr="Stack of sticky notes and pencil" id="208" name="Google Shape;208;g37dcd420f0c_0_158"/>
          <p:cNvPicPr preferRelativeResize="0"/>
          <p:nvPr/>
        </p:nvPicPr>
        <p:blipFill rotWithShape="1">
          <a:blip r:embed="rId4">
            <a:alphaModFix/>
          </a:blip>
          <a:srcRect b="0" l="0" r="0" t="0"/>
          <a:stretch/>
        </p:blipFill>
        <p:spPr>
          <a:xfrm>
            <a:off x="9356270" y="5090784"/>
            <a:ext cx="2362202" cy="1574801"/>
          </a:xfrm>
          <a:prstGeom prst="rect">
            <a:avLst/>
          </a:prstGeom>
          <a:noFill/>
          <a:ln>
            <a:noFill/>
          </a:ln>
        </p:spPr>
      </p:pic>
      <p:sp>
        <p:nvSpPr>
          <p:cNvPr id="209" name="Google Shape;209;g37dcd420f0c_0_158"/>
          <p:cNvSpPr txBox="1"/>
          <p:nvPr/>
        </p:nvSpPr>
        <p:spPr>
          <a:xfrm>
            <a:off x="238057" y="922415"/>
            <a:ext cx="6150300" cy="585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3200" u="none" cap="none" strike="noStrike">
                <a:solidFill>
                  <a:srgbClr val="7030A0"/>
                </a:solidFill>
                <a:latin typeface="Calibri"/>
                <a:ea typeface="Calibri"/>
                <a:cs typeface="Calibri"/>
                <a:sym typeface="Calibri"/>
              </a:rPr>
              <a:t>Scopo generale</a:t>
            </a:r>
            <a:endParaRPr b="0" i="0" sz="1400" u="none" cap="none" strike="noStrike">
              <a:solidFill>
                <a:srgbClr val="000000"/>
              </a:solidFill>
              <a:latin typeface="Arial"/>
              <a:ea typeface="Arial"/>
              <a:cs typeface="Arial"/>
              <a:sym typeface="Arial"/>
            </a:endParaRPr>
          </a:p>
        </p:txBody>
      </p:sp>
      <p:pic>
        <p:nvPicPr>
          <p:cNvPr id="210" name="Google Shape;210;g37dcd420f0c_0_158"/>
          <p:cNvPicPr preferRelativeResize="0"/>
          <p:nvPr/>
        </p:nvPicPr>
        <p:blipFill rotWithShape="1">
          <a:blip r:embed="rId5">
            <a:alphaModFix/>
          </a:blip>
          <a:srcRect b="0" l="0" r="0" t="0"/>
          <a:stretch/>
        </p:blipFill>
        <p:spPr>
          <a:xfrm>
            <a:off x="743858" y="4957912"/>
            <a:ext cx="1549401" cy="18405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7dcd420f0c_0_16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just">
              <a:lnSpc>
                <a:spcPct val="90000"/>
              </a:lnSpc>
              <a:spcBef>
                <a:spcPts val="0"/>
              </a:spcBef>
              <a:spcAft>
                <a:spcPts val="0"/>
              </a:spcAft>
              <a:buNone/>
            </a:pPr>
            <a:r>
              <a:rPr b="1" i="0" lang="en-US" sz="2800" u="none" cap="none" strike="noStrike">
                <a:solidFill>
                  <a:srgbClr val="000000"/>
                </a:solidFill>
                <a:latin typeface="Calibri"/>
                <a:ea typeface="Calibri"/>
                <a:cs typeface="Calibri"/>
                <a:sym typeface="Calibri"/>
              </a:rPr>
              <a:t>Obiettivi di apprendimento</a:t>
            </a:r>
            <a:endParaRPr b="1" i="0" sz="2400" u="none" cap="none" strike="noStrike">
              <a:solidFill>
                <a:srgbClr val="F05A22"/>
              </a:solidFill>
              <a:latin typeface="Calibri"/>
              <a:ea typeface="Calibri"/>
              <a:cs typeface="Calibri"/>
              <a:sym typeface="Calibri"/>
            </a:endParaRPr>
          </a:p>
        </p:txBody>
      </p:sp>
      <p:sp>
        <p:nvSpPr>
          <p:cNvPr id="216" name="Google Shape;216;g37dcd420f0c_0_163"/>
          <p:cNvSpPr txBox="1"/>
          <p:nvPr/>
        </p:nvSpPr>
        <p:spPr>
          <a:xfrm>
            <a:off x="410786" y="1830015"/>
            <a:ext cx="6917477" cy="42659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accent1"/>
                </a:solidFill>
                <a:latin typeface="Calibri"/>
                <a:ea typeface="Calibri"/>
                <a:cs typeface="Calibri"/>
                <a:sym typeface="Calibri"/>
              </a:rPr>
              <a:t>Entro la fine di questa unità, sarai in grado di:</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1"/>
              </a:solidFill>
              <a:latin typeface="Calibri"/>
              <a:ea typeface="Calibri"/>
              <a:cs typeface="Calibri"/>
              <a:sym typeface="Calibri"/>
            </a:endParaRPr>
          </a:p>
          <a:p>
            <a:pPr indent="-342900" lvl="0" marL="342900" marR="0" rtl="0" algn="ctr">
              <a:lnSpc>
                <a:spcPct val="100000"/>
              </a:lnSpc>
              <a:spcBef>
                <a:spcPts val="0"/>
              </a:spcBef>
              <a:spcAft>
                <a:spcPts val="0"/>
              </a:spcAft>
              <a:buClr>
                <a:srgbClr val="000000"/>
              </a:buClr>
              <a:buSzPts val="2400"/>
              <a:buFont typeface="Arial"/>
              <a:buChar char="•"/>
            </a:pPr>
            <a:r>
              <a:rPr b="0" i="0" lang="en-US" sz="2400" u="none" cap="none" strike="noStrike">
                <a:solidFill>
                  <a:schemeClr val="accent1"/>
                </a:solidFill>
                <a:latin typeface="Calibri"/>
                <a:ea typeface="Calibri"/>
                <a:cs typeface="Calibri"/>
                <a:sym typeface="Calibri"/>
              </a:rPr>
              <a:t>Applicare almeno due strategie di psicologia positiva per le relazioni (ad es. risposta attiva-costruttiva (ACR), rituali di gentilezza).</a:t>
            </a:r>
            <a:endParaRPr/>
          </a:p>
          <a:p>
            <a:pPr indent="-342900" lvl="0" marL="342900" marR="0" rtl="0" algn="ctr">
              <a:lnSpc>
                <a:spcPct val="100000"/>
              </a:lnSpc>
              <a:spcBef>
                <a:spcPts val="0"/>
              </a:spcBef>
              <a:spcAft>
                <a:spcPts val="0"/>
              </a:spcAft>
              <a:buClr>
                <a:srgbClr val="000000"/>
              </a:buClr>
              <a:buSzPts val="2400"/>
              <a:buFont typeface="Arial"/>
              <a:buChar char="•"/>
            </a:pPr>
            <a:r>
              <a:rPr b="0" i="0" lang="en-US" sz="2400" u="none" cap="none" strike="noStrike">
                <a:solidFill>
                  <a:schemeClr val="accent1"/>
                </a:solidFill>
                <a:latin typeface="Calibri"/>
                <a:ea typeface="Calibri"/>
                <a:cs typeface="Calibri"/>
                <a:sym typeface="Calibri"/>
              </a:rPr>
              <a:t>Coinvolgere famiglie/coetanei nelle pratiche di benessere.</a:t>
            </a:r>
            <a:endParaRPr b="0" i="0" sz="2400" u="none" cap="none" strike="noStrike">
              <a:solidFill>
                <a:schemeClr val="accent1"/>
              </a:solidFill>
              <a:latin typeface="Calibri"/>
              <a:ea typeface="Calibri"/>
              <a:cs typeface="Calibri"/>
              <a:sym typeface="Calibri"/>
            </a:endParaRPr>
          </a:p>
        </p:txBody>
      </p:sp>
      <p:sp>
        <p:nvSpPr>
          <p:cNvPr id="217" name="Google Shape;217;g37dcd420f0c_0_163"/>
          <p:cNvSpPr/>
          <p:nvPr/>
        </p:nvSpPr>
        <p:spPr>
          <a:xfrm>
            <a:off x="4659630" y="4625975"/>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g37dcd420f0c_0_163"/>
          <p:cNvPicPr preferRelativeResize="0"/>
          <p:nvPr/>
        </p:nvPicPr>
        <p:blipFill rotWithShape="1">
          <a:blip r:embed="rId3">
            <a:alphaModFix/>
          </a:blip>
          <a:srcRect b="0" l="0" r="0" t="0"/>
          <a:stretch/>
        </p:blipFill>
        <p:spPr>
          <a:xfrm>
            <a:off x="7612742" y="1006563"/>
            <a:ext cx="4310743" cy="3443514"/>
          </a:xfrm>
          <a:prstGeom prst="rect">
            <a:avLst/>
          </a:prstGeom>
          <a:noFill/>
          <a:ln>
            <a:noFill/>
          </a:ln>
        </p:spPr>
      </p:pic>
      <p:sp>
        <p:nvSpPr>
          <p:cNvPr id="219" name="Google Shape;219;g37dcd420f0c_0_163"/>
          <p:cNvSpPr txBox="1"/>
          <p:nvPr>
            <p:ph type="title"/>
          </p:nvPr>
        </p:nvSpPr>
        <p:spPr>
          <a:xfrm>
            <a:off x="98425" y="80963"/>
            <a:ext cx="11944350" cy="715962"/>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degli/delle insegnanti - Modulo 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
          <p:cNvSpPr txBox="1"/>
          <p:nvPr/>
        </p:nvSpPr>
        <p:spPr>
          <a:xfrm>
            <a:off x="337062" y="94998"/>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800" u="none" cap="none" strike="noStrike">
                <a:solidFill>
                  <a:schemeClr val="lt1"/>
                </a:solidFill>
                <a:latin typeface="Calibri"/>
                <a:ea typeface="Calibri"/>
                <a:cs typeface="Calibri"/>
                <a:sym typeface="Calibri"/>
              </a:rPr>
              <a:t>Introduzione</a:t>
            </a:r>
            <a:endParaRPr b="1" i="0" sz="2400" u="none" cap="none" strike="noStrike">
              <a:solidFill>
                <a:schemeClr val="lt1"/>
              </a:solidFill>
              <a:latin typeface="Calibri"/>
              <a:ea typeface="Calibri"/>
              <a:cs typeface="Calibri"/>
              <a:sym typeface="Calibri"/>
            </a:endParaRPr>
          </a:p>
        </p:txBody>
      </p:sp>
      <p:sp>
        <p:nvSpPr>
          <p:cNvPr id="226" name="Google Shape;226;p2"/>
          <p:cNvSpPr txBox="1"/>
          <p:nvPr/>
        </p:nvSpPr>
        <p:spPr>
          <a:xfrm>
            <a:off x="123750" y="900673"/>
            <a:ext cx="8225593" cy="51408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t/>
            </a:r>
            <a:endParaRPr b="1" i="0" sz="20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chemeClr val="accent1"/>
                </a:solidFill>
                <a:latin typeface="Calibri"/>
                <a:ea typeface="Calibri"/>
                <a:cs typeface="Calibri"/>
                <a:sym typeface="Calibri"/>
              </a:rPr>
              <a:t>Le relazioni positive sono la spina dorsale di aule e scuole fiorenti (Thriving)</a:t>
            </a:r>
            <a:endParaRPr b="1" i="0" sz="20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Questo modulo introduce la “R” nel modello PERMA e la collega alle competenze fondamentali dell’educazione socio-emotiva (SEL), per mostrare come l’empatia, l’ascolto attivo e le pratiche cooperative migliorino il senso di appartenenza e l’apprendimento.</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Attraverso strategie concise e basate su evidenze—come la risposta attiva-costruttiva, la collaborazione strutturata e le conversazioni riparative—I partecipanti impareranno a progettare micro-routine quotidiane e pratiche a livello di tutta la scuola che favoriscano fiducia, sicurezza psicologica e comportamenti prosociali.</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L’attenzione è rivolta all’implementazione pratica e al monitoraggio semplice, per mantenere l’impatto nel tempo.</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I partecipanti esercitano micro-abilità, co-progettano le norme della classe e pianificano un monitoraggio leggero per valutare l’impatto.</a:t>
            </a:r>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1"/>
              </a:solidFill>
              <a:latin typeface="Calibri"/>
              <a:ea typeface="Calibri"/>
              <a:cs typeface="Calibri"/>
              <a:sym typeface="Calibri"/>
            </a:endParaRPr>
          </a:p>
        </p:txBody>
      </p:sp>
      <p:pic>
        <p:nvPicPr>
          <p:cNvPr descr="Children in classroom" id="227" name="Google Shape;227;p2"/>
          <p:cNvPicPr preferRelativeResize="0"/>
          <p:nvPr/>
        </p:nvPicPr>
        <p:blipFill rotWithShape="1">
          <a:blip r:embed="rId3">
            <a:alphaModFix/>
          </a:blip>
          <a:srcRect b="0" l="0" r="0" t="0"/>
          <a:stretch/>
        </p:blipFill>
        <p:spPr>
          <a:xfrm>
            <a:off x="8493471" y="1923929"/>
            <a:ext cx="3465921" cy="23106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7dcd420f0c_0_176"/>
          <p:cNvSpPr txBox="1"/>
          <p:nvPr>
            <p:ph idx="1" type="body"/>
          </p:nvPr>
        </p:nvSpPr>
        <p:spPr>
          <a:xfrm>
            <a:off x="97970" y="1066799"/>
            <a:ext cx="5702214" cy="440871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solidFill>
                  <a:schemeClr val="accent1"/>
                </a:solidFill>
              </a:rPr>
              <a:t>PERMA </a:t>
            </a:r>
            <a:endParaRPr>
              <a:solidFill>
                <a:schemeClr val="accent1"/>
              </a:solidFill>
            </a:endParaRPr>
          </a:p>
          <a:p>
            <a:pPr indent="0" lvl="0" marL="0" rtl="0" algn="ctr">
              <a:lnSpc>
                <a:spcPct val="90000"/>
              </a:lnSpc>
              <a:spcBef>
                <a:spcPts val="0"/>
              </a:spcBef>
              <a:spcAft>
                <a:spcPts val="0"/>
              </a:spcAft>
              <a:buSzPts val="2400"/>
              <a:buNone/>
            </a:pPr>
            <a:r>
              <a:t/>
            </a:r>
            <a:endParaRPr>
              <a:solidFill>
                <a:schemeClr val="accent1"/>
              </a:solidFill>
            </a:endParaRPr>
          </a:p>
          <a:p>
            <a:pPr indent="0" lvl="0" marL="0" rtl="0" algn="just">
              <a:lnSpc>
                <a:spcPct val="90000"/>
              </a:lnSpc>
              <a:spcBef>
                <a:spcPts val="0"/>
              </a:spcBef>
              <a:spcAft>
                <a:spcPts val="0"/>
              </a:spcAft>
              <a:buSzPts val="2400"/>
              <a:buNone/>
            </a:pPr>
            <a:r>
              <a:rPr lang="en-US">
                <a:solidFill>
                  <a:schemeClr val="accent1"/>
                </a:solidFill>
              </a:rPr>
              <a:t>(Emozioni positive, Coinvolgimento, Relazioni, Significato, Realizzazione)</a:t>
            </a:r>
            <a:endParaRPr>
              <a:solidFill>
                <a:schemeClr val="accent1"/>
              </a:solidFill>
            </a:endParaRPr>
          </a:p>
          <a:p>
            <a:pPr indent="0" lvl="0" marL="0" rtl="0" algn="just">
              <a:lnSpc>
                <a:spcPct val="90000"/>
              </a:lnSpc>
              <a:spcBef>
                <a:spcPts val="0"/>
              </a:spcBef>
              <a:spcAft>
                <a:spcPts val="0"/>
              </a:spcAft>
              <a:buSzPts val="2400"/>
              <a:buNone/>
            </a:pPr>
            <a:r>
              <a:t/>
            </a:r>
            <a:endParaRPr>
              <a:solidFill>
                <a:schemeClr val="accent1"/>
              </a:solidFill>
            </a:endParaRPr>
          </a:p>
          <a:p>
            <a:pPr indent="0" lvl="0" marL="0" rtl="0" algn="just">
              <a:lnSpc>
                <a:spcPct val="90000"/>
              </a:lnSpc>
              <a:spcBef>
                <a:spcPts val="0"/>
              </a:spcBef>
              <a:spcAft>
                <a:spcPts val="0"/>
              </a:spcAft>
              <a:buSzPts val="2400"/>
              <a:buNone/>
            </a:pPr>
            <a:r>
              <a:rPr lang="en-US" sz="1600"/>
              <a:t>Un modello della Psicologia Positiva che descrive cinque pilastri interconnessi del benessere. Nelle scuole, la “R — Relazioni” sottolinea la fiducia, il supporto e le connessioni prosociali come prerequisiti per l’apprendimento e la fioritura.</a:t>
            </a:r>
            <a:endParaRPr sz="1600">
              <a:solidFill>
                <a:schemeClr val="accent1"/>
              </a:solidFill>
            </a:endParaRPr>
          </a:p>
        </p:txBody>
      </p:sp>
      <p:sp>
        <p:nvSpPr>
          <p:cNvPr id="233" name="Google Shape;233;g37dcd420f0c_0_17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PERMA                                                          </a:t>
            </a:r>
            <a:r>
              <a:rPr b="1" lang="en-US"/>
              <a:t>R—Relazioni</a:t>
            </a:r>
            <a:endParaRPr/>
          </a:p>
        </p:txBody>
      </p:sp>
      <p:pic>
        <p:nvPicPr>
          <p:cNvPr descr="O imagine care conține text, diagramă, captură de ecran, Font&#10;&#10;Conținutul generat de inteligența artificială poate fi incorect." id="234" name="Google Shape;234;g37dcd420f0c_0_176"/>
          <p:cNvPicPr preferRelativeResize="0"/>
          <p:nvPr/>
        </p:nvPicPr>
        <p:blipFill rotWithShape="1">
          <a:blip r:embed="rId3">
            <a:alphaModFix/>
          </a:blip>
          <a:srcRect b="0" l="0" r="0" t="0"/>
          <a:stretch/>
        </p:blipFill>
        <p:spPr>
          <a:xfrm>
            <a:off x="6204857" y="1279072"/>
            <a:ext cx="5220520" cy="4315414"/>
          </a:xfrm>
          <a:prstGeom prst="rect">
            <a:avLst/>
          </a:prstGeom>
          <a:noFill/>
          <a:ln>
            <a:noFill/>
          </a:ln>
        </p:spPr>
      </p:pic>
      <p:sp>
        <p:nvSpPr>
          <p:cNvPr id="235" name="Google Shape;235;g37dcd420f0c_0_176"/>
          <p:cNvSpPr txBox="1"/>
          <p:nvPr/>
        </p:nvSpPr>
        <p:spPr>
          <a:xfrm>
            <a:off x="6096000" y="6076116"/>
            <a:ext cx="571227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FIG.1 “I pilastri PERMA del benessere; R—Relazioni sottolinea fiducia, supporto e senso di appartenenza.”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a:t>Unità 4.1: Costruire fiducia, empatia e connessioni positive</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
          <p:cNvSpPr txBox="1"/>
          <p:nvPr>
            <p:ph idx="1" type="body"/>
          </p:nvPr>
        </p:nvSpPr>
        <p:spPr>
          <a:xfrm>
            <a:off x="149531" y="1260101"/>
            <a:ext cx="6096000" cy="4722687"/>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b="0">
              <a:solidFill>
                <a:schemeClr val="accent1"/>
              </a:solidFill>
            </a:endParaRPr>
          </a:p>
          <a:p>
            <a:pPr indent="-228600" lvl="0" marL="457200" rtl="0" algn="just">
              <a:lnSpc>
                <a:spcPct val="90000"/>
              </a:lnSpc>
              <a:spcBef>
                <a:spcPts val="1000"/>
              </a:spcBef>
              <a:spcAft>
                <a:spcPts val="0"/>
              </a:spcAft>
              <a:buSzPts val="2400"/>
              <a:buNone/>
            </a:pPr>
            <a:r>
              <a:rPr b="0" lang="en-US">
                <a:solidFill>
                  <a:schemeClr val="accent1"/>
                </a:solidFill>
              </a:rPr>
              <a:t>Le relazioni comprendono tutte le varie interazioni che gli individui hanno con partner, amici, familiari, colleghi, capi/mentori/supervisori e con la comunità in generale.</a:t>
            </a:r>
            <a:endParaRPr/>
          </a:p>
          <a:p>
            <a:pPr indent="-228600" lvl="0" marL="457200" rtl="0" algn="just">
              <a:lnSpc>
                <a:spcPct val="90000"/>
              </a:lnSpc>
              <a:spcBef>
                <a:spcPts val="1000"/>
              </a:spcBef>
              <a:spcAft>
                <a:spcPts val="0"/>
              </a:spcAft>
              <a:buSzPts val="2400"/>
              <a:buNone/>
            </a:pPr>
            <a:r>
              <a:rPr b="0" lang="en-US">
                <a:solidFill>
                  <a:schemeClr val="accent1"/>
                </a:solidFill>
              </a:rPr>
              <a:t>Nel modello PERMA, le relazioni si riferiscono al sentirsi sostenuti, amati e valorizzati dagli altri.</a:t>
            </a:r>
            <a:endParaRPr/>
          </a:p>
          <a:p>
            <a:pPr indent="-228600" lvl="0" marL="457200" rtl="0" algn="just">
              <a:lnSpc>
                <a:spcPct val="90000"/>
              </a:lnSpc>
              <a:spcBef>
                <a:spcPts val="1000"/>
              </a:spcBef>
              <a:spcAft>
                <a:spcPts val="0"/>
              </a:spcAft>
              <a:buSzPts val="2400"/>
              <a:buNone/>
            </a:pPr>
            <a:r>
              <a:rPr b="0" lang="en-US">
                <a:solidFill>
                  <a:schemeClr val="accent1"/>
                </a:solidFill>
              </a:rPr>
              <a:t>Le relazioni sono incluse nel modello sulla base dell’idea che gli esseri umani siano intrinsecamente creature sociali (Seligman, 2012). Ci sono prove di questo ovunque, ma le connessioni sociali diventano particolarmente importanti con l’avanzare dell’età.</a:t>
            </a:r>
            <a:endParaRPr/>
          </a:p>
          <a:p>
            <a:pPr indent="0" lvl="0" marL="0" rtl="0" algn="just">
              <a:lnSpc>
                <a:spcPct val="90000"/>
              </a:lnSpc>
              <a:spcBef>
                <a:spcPts val="0"/>
              </a:spcBef>
              <a:spcAft>
                <a:spcPts val="0"/>
              </a:spcAft>
              <a:buSzPts val="2400"/>
              <a:buNone/>
            </a:pPr>
            <a:r>
              <a:t/>
            </a:r>
            <a:endParaRPr>
              <a:solidFill>
                <a:schemeClr val="accent1"/>
              </a:solidFill>
            </a:endParaRPr>
          </a:p>
        </p:txBody>
      </p:sp>
      <p:sp>
        <p:nvSpPr>
          <p:cNvPr id="246" name="Google Shape;246;p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1" lang="en-US"/>
              <a:t>R – Relazioni positive</a:t>
            </a:r>
            <a:endParaRPr/>
          </a:p>
        </p:txBody>
      </p:sp>
      <p:pic>
        <p:nvPicPr>
          <p:cNvPr descr="A hand of two adults and a kid on top of each other" id="247" name="Google Shape;247;p3"/>
          <p:cNvPicPr preferRelativeResize="0"/>
          <p:nvPr/>
        </p:nvPicPr>
        <p:blipFill rotWithShape="1">
          <a:blip r:embed="rId3">
            <a:alphaModFix/>
          </a:blip>
          <a:srcRect b="0" l="0" r="0" t="0"/>
          <a:stretch/>
        </p:blipFill>
        <p:spPr>
          <a:xfrm>
            <a:off x="6576384" y="1220528"/>
            <a:ext cx="5335457" cy="4416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
          <p:cNvSpPr txBox="1"/>
          <p:nvPr>
            <p:ph idx="1" type="body"/>
          </p:nvPr>
        </p:nvSpPr>
        <p:spPr>
          <a:xfrm>
            <a:off x="267788" y="1464273"/>
            <a:ext cx="6096000" cy="4076556"/>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b="0">
              <a:solidFill>
                <a:schemeClr val="accent1"/>
              </a:solidFill>
            </a:endParaRPr>
          </a:p>
          <a:p>
            <a:pPr indent="0" lvl="0" marL="0" rtl="0" algn="just">
              <a:lnSpc>
                <a:spcPct val="90000"/>
              </a:lnSpc>
              <a:spcBef>
                <a:spcPts val="0"/>
              </a:spcBef>
              <a:spcAft>
                <a:spcPts val="0"/>
              </a:spcAft>
              <a:buSzPts val="2400"/>
              <a:buNone/>
            </a:pPr>
            <a:r>
              <a:t/>
            </a:r>
            <a:endParaRPr b="0">
              <a:solidFill>
                <a:schemeClr val="accent1"/>
              </a:solidFill>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L’ambiente sociale svolge un ruolo fondamentale nel prevenire il declino cognitivo, e le reti sociali solide contribuiscono a una migliore salute fisica tra gli adulti più anziani (Siedlecki et al., 2014).</a:t>
            </a:r>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Molte persone hanno l’obiettivo di migliorare le relazioni con coloro a cui sono più vicine. La ricerca ha dimostrato che condividere buone notizie o celebrare i successi favorisce legami forti e relazioni migliori (Siedlecki et al., 2014).</a:t>
            </a:r>
            <a:endParaRPr/>
          </a:p>
          <a:p>
            <a:pPr indent="-228600" lvl="0" marL="457200" marR="0" rtl="0" algn="just">
              <a:lnSpc>
                <a:spcPct val="90000"/>
              </a:lnSpc>
              <a:spcBef>
                <a:spcPts val="1000"/>
              </a:spcBef>
              <a:spcAft>
                <a:spcPts val="0"/>
              </a:spcAft>
              <a:buClr>
                <a:schemeClr val="accent2"/>
              </a:buClr>
              <a:buSzPts val="2400"/>
              <a:buFont typeface="Arial"/>
              <a:buNone/>
            </a:pPr>
            <a:r>
              <a:rPr b="0" lang="en-US">
                <a:solidFill>
                  <a:schemeClr val="accent1"/>
                </a:solidFill>
              </a:rPr>
              <a:t>Inoltre, rispondere con entusiasmo agli altri, soprattutto nelle relazioni strette o intime, aumenta l’intimità, il benessere e la soddisfazione.</a:t>
            </a:r>
            <a:endParaRPr/>
          </a:p>
          <a:p>
            <a:pPr indent="0" lvl="0" marL="0" rtl="0" algn="just">
              <a:lnSpc>
                <a:spcPct val="90000"/>
              </a:lnSpc>
              <a:spcBef>
                <a:spcPts val="0"/>
              </a:spcBef>
              <a:spcAft>
                <a:spcPts val="0"/>
              </a:spcAft>
              <a:buSzPts val="2400"/>
              <a:buNone/>
            </a:pPr>
            <a:r>
              <a:t/>
            </a:r>
            <a:endParaRPr>
              <a:solidFill>
                <a:schemeClr val="accent1"/>
              </a:solidFill>
            </a:endParaRPr>
          </a:p>
        </p:txBody>
      </p:sp>
      <p:sp>
        <p:nvSpPr>
          <p:cNvPr id="253" name="Google Shape;253;p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b="1" lang="en-US"/>
              <a:t>R – Relazioni positive</a:t>
            </a:r>
            <a:endParaRPr/>
          </a:p>
        </p:txBody>
      </p:sp>
      <p:pic>
        <p:nvPicPr>
          <p:cNvPr descr="PERMA Model - Overview, Core Elements, Workplace Application" id="254" name="Google Shape;254;p4"/>
          <p:cNvPicPr preferRelativeResize="0"/>
          <p:nvPr/>
        </p:nvPicPr>
        <p:blipFill rotWithShape="1">
          <a:blip r:embed="rId3">
            <a:alphaModFix/>
          </a:blip>
          <a:srcRect b="0" l="0" r="0" t="0"/>
          <a:stretch/>
        </p:blipFill>
        <p:spPr>
          <a:xfrm>
            <a:off x="6896900" y="1464273"/>
            <a:ext cx="4789730" cy="34212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