
<file path=[Content_Types].xml><?xml version="1.0" encoding="utf-8"?>
<Types xmlns="http://schemas.openxmlformats.org/package/2006/content-types">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2.xml"/>
  <Override ContentType="application/vnd.openxmlformats-officedocument.drawingml.chart+xml" PartName="/ppt/charts/chart1.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 id="2147483658" r:id="rId6"/>
    <p:sldMasterId id="2147483664" r:id="rId7"/>
    <p:sldMasterId id="2147483669" r:id="rId8"/>
    <p:sldMasterId id="2147483673"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Lst>
  <p:sldSz cy="6858000" cx="12192000"/>
  <p:notesSz cx="6858000" cy="9144000"/>
  <p:embeddedFontLst>
    <p:embeddedFont>
      <p:font typeface="Noto Sans Symbols"/>
      <p:regular r:id="rId42"/>
      <p:bold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hHFTPKK9ADfXN4iZSJJlSvdRN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26ECBFB-592B-462C-B8E3-D0A633C09F0E}">
  <a:tblStyle styleId="{626ECBFB-592B-462C-B8E3-D0A633C09F0E}"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20" Type="http://schemas.openxmlformats.org/officeDocument/2006/relationships/slide" Target="slides/slide10.xml"/><Relationship Id="rId42" Type="http://schemas.openxmlformats.org/officeDocument/2006/relationships/font" Target="fonts/NotoSansSymbols-regular.fntdata"/><Relationship Id="rId41" Type="http://schemas.openxmlformats.org/officeDocument/2006/relationships/slide" Target="slides/slide31.xml"/><Relationship Id="rId22" Type="http://schemas.openxmlformats.org/officeDocument/2006/relationships/slide" Target="slides/slide12.xml"/><Relationship Id="rId44" Type="http://schemas.openxmlformats.org/officeDocument/2006/relationships/font" Target="fonts/OpenSans-regular.fntdata"/><Relationship Id="rId21" Type="http://schemas.openxmlformats.org/officeDocument/2006/relationships/slide" Target="slides/slide11.xml"/><Relationship Id="rId43" Type="http://schemas.openxmlformats.org/officeDocument/2006/relationships/font" Target="fonts/NotoSansSymbols-bold.fntdata"/><Relationship Id="rId24" Type="http://schemas.openxmlformats.org/officeDocument/2006/relationships/slide" Target="slides/slide14.xml"/><Relationship Id="rId46" Type="http://schemas.openxmlformats.org/officeDocument/2006/relationships/font" Target="fonts/OpenSans-italic.fntdata"/><Relationship Id="rId23" Type="http://schemas.openxmlformats.org/officeDocument/2006/relationships/slide" Target="slides/slide13.xml"/><Relationship Id="rId45" Type="http://schemas.openxmlformats.org/officeDocument/2006/relationships/font" Target="fonts/OpenSans-bold.fntdata"/><Relationship Id="rId1" Type="http://schemas.openxmlformats.org/officeDocument/2006/relationships/theme" Target="theme/theme6.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6.xml"/><Relationship Id="rId48" Type="http://customschemas.google.com/relationships/presentationmetadata" Target="metadata"/><Relationship Id="rId25" Type="http://schemas.openxmlformats.org/officeDocument/2006/relationships/slide" Target="slides/slide15.xml"/><Relationship Id="rId47" Type="http://schemas.openxmlformats.org/officeDocument/2006/relationships/font" Target="fonts/OpenSans-boldItalic.fntdata"/><Relationship Id="rId28" Type="http://schemas.openxmlformats.org/officeDocument/2006/relationships/slide" Target="slides/slide18.xml"/><Relationship Id="rId27" Type="http://schemas.openxmlformats.org/officeDocument/2006/relationships/slide" Target="slides/slide17.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9.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1.xml"/><Relationship Id="rId30" Type="http://schemas.openxmlformats.org/officeDocument/2006/relationships/slide" Target="slides/slide20.xml"/><Relationship Id="rId11" Type="http://schemas.openxmlformats.org/officeDocument/2006/relationships/slide" Target="slides/slide1.xml"/><Relationship Id="rId33" Type="http://schemas.openxmlformats.org/officeDocument/2006/relationships/slide" Target="slides/slide23.xml"/><Relationship Id="rId10" Type="http://schemas.openxmlformats.org/officeDocument/2006/relationships/notesMaster" Target="notesMasters/notesMaster1.xml"/><Relationship Id="rId32" Type="http://schemas.openxmlformats.org/officeDocument/2006/relationships/slide" Target="slides/slide22.xml"/><Relationship Id="rId13" Type="http://schemas.openxmlformats.org/officeDocument/2006/relationships/slide" Target="slides/slide3.xml"/><Relationship Id="rId35" Type="http://schemas.openxmlformats.org/officeDocument/2006/relationships/slide" Target="slides/slide25.xml"/><Relationship Id="rId12" Type="http://schemas.openxmlformats.org/officeDocument/2006/relationships/slide" Target="slides/slide2.xml"/><Relationship Id="rId34" Type="http://schemas.openxmlformats.org/officeDocument/2006/relationships/slide" Target="slides/slide24.xml"/><Relationship Id="rId15" Type="http://schemas.openxmlformats.org/officeDocument/2006/relationships/slide" Target="slides/slide5.xml"/><Relationship Id="rId37" Type="http://schemas.openxmlformats.org/officeDocument/2006/relationships/slide" Target="slides/slide27.xml"/><Relationship Id="rId14" Type="http://schemas.openxmlformats.org/officeDocument/2006/relationships/slide" Target="slides/slide4.xml"/><Relationship Id="rId36" Type="http://schemas.openxmlformats.org/officeDocument/2006/relationships/slide" Target="slides/slide26.xml"/><Relationship Id="rId17" Type="http://schemas.openxmlformats.org/officeDocument/2006/relationships/slide" Target="slides/slide7.xml"/><Relationship Id="rId39" Type="http://schemas.openxmlformats.org/officeDocument/2006/relationships/slide" Target="slides/slide29.xml"/><Relationship Id="rId16" Type="http://schemas.openxmlformats.org/officeDocument/2006/relationships/slide" Target="slides/slide6.xml"/><Relationship Id="rId38" Type="http://schemas.openxmlformats.org/officeDocument/2006/relationships/slide" Target="slides/slide28.xml"/><Relationship Id="rId19" Type="http://schemas.openxmlformats.org/officeDocument/2006/relationships/slide" Target="slides/slide9.xml"/><Relationship Id="rId18"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Improved Student Engagement (%)</c:v>
                </c:pt>
              </c:strCache>
            </c:strRef>
          </c:tx>
          <c:invertIfNegative val="1"/>
          <c:cat>
            <c:strRef>
              <c:f>Sheet1!$A$2:$A$4</c:f>
              <c:strCache>
                <c:ptCount val="3"/>
                <c:pt idx="0">
                  <c:v>Positive Schools</c:v>
                </c:pt>
                <c:pt idx="1">
                  <c:v>Learn to Be</c:v>
                </c:pt>
                <c:pt idx="2">
                  <c:v>Whole School Well-being</c:v>
                </c:pt>
              </c:strCache>
            </c:strRef>
          </c:cat>
          <c:val>
            <c:numRef>
              <c:f>Sheet1!$B$2:$B$4</c:f>
              <c:numCache>
                <c:formatCode>General</c:formatCode>
                <c:ptCount val="3"/>
                <c:pt idx="0">
                  <c:v>35</c:v>
                </c:pt>
                <c:pt idx="1">
                  <c:v>50</c:v>
                </c:pt>
                <c:pt idx="2">
                  <c:v>45</c:v>
                </c:pt>
              </c:numCache>
            </c:numRef>
          </c:val>
          <c:extLst>
            <c:ext xmlns:c16="http://schemas.microsoft.com/office/drawing/2014/chart" uri="{C3380CC4-5D6E-409C-BE32-E72D297353CC}">
              <c16:uniqueId val="{00000000-5A17-F245-86D0-FAE127CF07E7}"/>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scaling>
        <c:delete val="0"/>
        <c:axPos val="l"/>
        <c:majorGridlines/>
        <c:numFmt formatCode="General" sourceLinked="1"/>
        <c:majorTickMark val="out"/>
        <c:minorTickMark val="none"/>
        <c:tickLblPos val="nextTo"/>
        <c:crossAx val="-2068027336"/>
        <c:crosses val="autoZero"/>
        <c:crossBetween val="between"/>
      </c:valAx>
    </c:plotArea>
    <c:plotVisOnly val="1"/>
    <c:dispBlanksAs val="gap"/>
    <c:showDLblsOverMax val="1"/>
  </c:chart>
  <c:txPr>
    <a:bodyPr/>
    <a:lstStyle/>
    <a:p>
      <a:pPr>
        <a:defRPr sz="1800"/>
      </a:pPr>
      <a:endParaRPr lang="en-R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it-IT"/>
  <c:roundedCorners val="1"/>
  <c:style val="2"/>
  <c:chart>
    <c:title>
      <c:tx>
        <c:rich>
          <a:bodyPr/>
          <a:lstStyle/>
          <a:p>
            <a:pPr>
              <a:defRPr/>
            </a:pPr>
            <a:r>
              <a:rPr lang="en-US" dirty="0">
                <a:solidFill>
                  <a:srgbClr val="7030A0"/>
                </a:solidFill>
              </a:rPr>
              <a:t>Influenza </a:t>
            </a:r>
            <a:r>
              <a:rPr lang="en-US" dirty="0" err="1">
                <a:solidFill>
                  <a:srgbClr val="7030A0"/>
                </a:solidFill>
              </a:rPr>
              <a:t>sull'Engagement</a:t>
            </a:r>
            <a:r>
              <a:rPr lang="en-US" dirty="0">
                <a:solidFill>
                  <a:srgbClr val="7030A0"/>
                </a:solidFill>
              </a:rPr>
              <a:t> (%)</a:t>
            </a:r>
          </a:p>
        </c:rich>
      </c:tx>
      <c:overlay val="0"/>
    </c:title>
    <c:autoTitleDeleted val="0"/>
    <c:plotArea>
      <c:layout/>
      <c:pieChart>
        <c:varyColors val="1"/>
        <c:ser>
          <c:idx val="0"/>
          <c:order val="0"/>
          <c:tx>
            <c:strRef>
              <c:f>Sheet1!$B$1</c:f>
              <c:strCache>
                <c:ptCount val="1"/>
                <c:pt idx="0">
                  <c:v>Influence on Engagement (%)</c:v>
                </c:pt>
              </c:strCache>
            </c:strRef>
          </c:tx>
          <c:dPt>
            <c:idx val="0"/>
            <c:bubble3D val="0"/>
            <c:spPr>
              <a:solidFill>
                <a:srgbClr val="0066CC"/>
              </a:solidFill>
            </c:spPr>
            <c:extLst>
              <c:ext xmlns:c16="http://schemas.microsoft.com/office/drawing/2014/chart" uri="{C3380CC4-5D6E-409C-BE32-E72D297353CC}">
                <c16:uniqueId val="{00000001-273E-8D4F-9598-679DD971CEFA}"/>
              </c:ext>
            </c:extLst>
          </c:dPt>
          <c:dPt>
            <c:idx val="1"/>
            <c:bubble3D val="0"/>
            <c:spPr>
              <a:solidFill>
                <a:srgbClr val="009900"/>
              </a:solidFill>
            </c:spPr>
            <c:extLst>
              <c:ext xmlns:c16="http://schemas.microsoft.com/office/drawing/2014/chart" uri="{C3380CC4-5D6E-409C-BE32-E72D297353CC}">
                <c16:uniqueId val="{00000003-273E-8D4F-9598-679DD971CEFA}"/>
              </c:ext>
            </c:extLst>
          </c:dPt>
          <c:dPt>
            <c:idx val="2"/>
            <c:bubble3D val="0"/>
            <c:spPr>
              <a:solidFill>
                <a:srgbClr val="800080"/>
              </a:solidFill>
            </c:spPr>
            <c:extLst>
              <c:ext xmlns:c16="http://schemas.microsoft.com/office/drawing/2014/chart" uri="{C3380CC4-5D6E-409C-BE32-E72D297353CC}">
                <c16:uniqueId val="{00000005-273E-8D4F-9598-679DD971CEFA}"/>
              </c:ext>
            </c:extLst>
          </c:dPt>
          <c:dPt>
            <c:idx val="3"/>
            <c:bubble3D val="0"/>
            <c:spPr>
              <a:solidFill>
                <a:srgbClr val="FF8C00"/>
              </a:solidFill>
            </c:spPr>
            <c:extLst>
              <c:ext xmlns:c16="http://schemas.microsoft.com/office/drawing/2014/chart" uri="{C3380CC4-5D6E-409C-BE32-E72D297353CC}">
                <c16:uniqueId val="{00000007-273E-8D4F-9598-679DD971CEFA}"/>
              </c:ext>
            </c:extLst>
          </c:dPt>
          <c:dPt>
            <c:idx val="4"/>
            <c:bubble3D val="0"/>
            <c:spPr>
              <a:solidFill>
                <a:srgbClr val="FFCC00"/>
              </a:solidFill>
            </c:spPr>
            <c:extLst>
              <c:ext xmlns:c16="http://schemas.microsoft.com/office/drawing/2014/chart" uri="{C3380CC4-5D6E-409C-BE32-E72D297353CC}">
                <c16:uniqueId val="{00000009-273E-8D4F-9598-679DD971CEFA}"/>
              </c:ext>
            </c:extLst>
          </c:dPt>
          <c:dLbls>
            <c:spPr>
              <a:noFill/>
              <a:ln>
                <a:noFill/>
              </a:ln>
              <a:effectLst/>
            </c:spPr>
            <c:txPr>
              <a:bodyPr/>
              <a:lstStyle/>
              <a:p>
                <a:pPr>
                  <a:defRPr sz="1200"/>
                </a:pPr>
                <a:endParaRPr lang="en-RO"/>
              </a:p>
            </c:txPr>
            <c:showLegendKey val="0"/>
            <c:showVal val="1"/>
            <c:showCatName val="0"/>
            <c:showSerName val="0"/>
            <c:showPercent val="1"/>
            <c:showBubbleSize val="0"/>
            <c:showLeaderLines val="1"/>
            <c:extLst>
              <c:ext xmlns:c15="http://schemas.microsoft.com/office/drawing/2012/chart" uri="{CE6537A1-D6FC-4f65-9D91-7224C49458BB}"/>
            </c:extLst>
          </c:dLbls>
          <c:cat>
            <c:strRef>
              <c:f>Sheet1!$A$2:$A$6</c:f>
              <c:strCache>
                <c:ptCount val="5"/>
                <c:pt idx="0">
                  <c:v>Self-awareness (18%)</c:v>
                </c:pt>
                <c:pt idx="1">
                  <c:v>Self-management (22%)</c:v>
                </c:pt>
                <c:pt idx="2">
                  <c:v>Social awareness (15%)</c:v>
                </c:pt>
                <c:pt idx="3">
                  <c:v>Relationship skills (25%)</c:v>
                </c:pt>
                <c:pt idx="4">
                  <c:v>Responsible decision-making (20%)</c:v>
                </c:pt>
              </c:strCache>
            </c:strRef>
          </c:cat>
          <c:val>
            <c:numRef>
              <c:f>Sheet1!$B$2:$B$6</c:f>
              <c:numCache>
                <c:formatCode>General</c:formatCode>
                <c:ptCount val="5"/>
                <c:pt idx="0">
                  <c:v>18</c:v>
                </c:pt>
                <c:pt idx="1">
                  <c:v>22</c:v>
                </c:pt>
                <c:pt idx="2">
                  <c:v>15</c:v>
                </c:pt>
                <c:pt idx="3">
                  <c:v>25</c:v>
                </c:pt>
                <c:pt idx="4">
                  <c:v>20</c:v>
                </c:pt>
              </c:numCache>
            </c:numRef>
          </c:val>
          <c:extLst>
            <c:ext xmlns:c16="http://schemas.microsoft.com/office/drawing/2014/chart" uri="{C3380CC4-5D6E-409C-BE32-E72D297353CC}">
              <c16:uniqueId val="{0000000A-273E-8D4F-9598-679DD971CEFA}"/>
            </c:ext>
          </c:extLst>
        </c:ser>
        <c:dLbls>
          <c:showLegendKey val="0"/>
          <c:showVal val="1"/>
          <c:showCatName val="0"/>
          <c:showSerName val="0"/>
          <c:showPercent val="1"/>
          <c:showBubbleSize val="0"/>
          <c:showLeaderLines val="1"/>
        </c:dLbls>
        <c:firstSliceAng val="0"/>
      </c:pieChart>
    </c:plotArea>
    <c:plotVisOnly val="1"/>
    <c:dispBlanksAs val="gap"/>
    <c:showDLblsOverMax val="1"/>
  </c:chart>
  <c:txPr>
    <a:bodyPr/>
    <a:lstStyle/>
    <a:p>
      <a:pPr>
        <a:defRPr sz="1800"/>
      </a:pPr>
      <a:endParaRPr lang="en-R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Font typeface="Arial"/>
              <a:buChar char="•"/>
            </a:pPr>
            <a:r>
              <a:rPr lang="en-US"/>
              <a:t>Explain that teachers followed a </a:t>
            </a:r>
            <a:r>
              <a:rPr b="1" lang="en-US"/>
              <a:t>4-step Engagement Action Plan</a:t>
            </a:r>
            <a:r>
              <a:rPr lang="en-US"/>
              <a:t>—self-assessment, SMART goal setting, flow-based lesson design, and reflection—mirroring the WP3 framework.</a:t>
            </a:r>
            <a:endParaRPr/>
          </a:p>
          <a:p>
            <a:pPr indent="-228600" lvl="0" marL="457200" rtl="0" algn="just">
              <a:lnSpc>
                <a:spcPct val="100000"/>
              </a:lnSpc>
              <a:spcBef>
                <a:spcPts val="0"/>
              </a:spcBef>
              <a:spcAft>
                <a:spcPts val="0"/>
              </a:spcAft>
              <a:buSzPts val="1400"/>
              <a:buFont typeface="Arial"/>
              <a:buChar char="•"/>
            </a:pPr>
            <a:r>
              <a:rPr lang="en-US"/>
              <a:t>Emphasize the </a:t>
            </a:r>
            <a:r>
              <a:rPr b="1" lang="en-US"/>
              <a:t>results</a:t>
            </a:r>
            <a:r>
              <a:rPr lang="en-US"/>
              <a:t>: +22% increase in teacher vitality and engagement, higher student focus, and stronger classroom relationships.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70" name="Google Shape;27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Begin by reminding participants that engagement is dynamic—it fluctuates based on context and teaching approach.</a:t>
            </a:r>
            <a:endParaRPr/>
          </a:p>
          <a:p>
            <a:pPr indent="-228600" lvl="0" marL="457200" rtl="0" algn="l">
              <a:lnSpc>
                <a:spcPct val="100000"/>
              </a:lnSpc>
              <a:spcBef>
                <a:spcPts val="0"/>
              </a:spcBef>
              <a:spcAft>
                <a:spcPts val="0"/>
              </a:spcAft>
              <a:buSzPts val="1400"/>
              <a:buFont typeface="Arial"/>
              <a:buChar char="•"/>
            </a:pPr>
            <a:r>
              <a:rPr lang="en-US"/>
              <a:t>Introduce the </a:t>
            </a:r>
            <a:r>
              <a:rPr b="1" lang="en-US"/>
              <a:t>tracker</a:t>
            </a:r>
            <a:r>
              <a:rPr lang="en-US"/>
              <a:t> as a practical way to collect small, regular insights rather than large, infrequent surveys.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78" name="Google Shape;27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Walk participants through the tracker table, explaining each column and how it links to PERMA–E and SWPBS.</a:t>
            </a:r>
            <a:endParaRPr/>
          </a:p>
          <a:p>
            <a:pPr indent="-228600" lvl="0" marL="457200" rtl="0" algn="l">
              <a:lnSpc>
                <a:spcPct val="100000"/>
              </a:lnSpc>
              <a:spcBef>
                <a:spcPts val="0"/>
              </a:spcBef>
              <a:spcAft>
                <a:spcPts val="0"/>
              </a:spcAft>
              <a:buSzPts val="1400"/>
              <a:buFont typeface="Arial"/>
              <a:buChar char="•"/>
            </a:pPr>
            <a:r>
              <a:rPr lang="en-US"/>
              <a:t>Invite teachers to imagine how they could adapt this tool to their own classrooms (daily reflection, group review, digital log).</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86" name="Google Shape;28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You will introduce this slide to help teachers understand how to </a:t>
            </a:r>
            <a:r>
              <a:rPr b="1" lang="en-US"/>
              <a:t>intentionally design classroom experiences</a:t>
            </a:r>
            <a:r>
              <a:rPr lang="en-US"/>
              <a:t> that generate </a:t>
            </a:r>
            <a:r>
              <a:rPr i="1" lang="en-US"/>
              <a:t>flow</a:t>
            </a:r>
            <a:r>
              <a:rPr lang="en-US"/>
              <a:t>—moments of complete engagement where students (and teachers) are deeply absorbed in meaningful tasks.</a:t>
            </a:r>
            <a:endParaRPr/>
          </a:p>
          <a:p>
            <a:pPr indent="-228600" lvl="0" marL="457200" rtl="0" algn="l">
              <a:lnSpc>
                <a:spcPct val="100000"/>
              </a:lnSpc>
              <a:spcBef>
                <a:spcPts val="0"/>
              </a:spcBef>
              <a:spcAft>
                <a:spcPts val="0"/>
              </a:spcAft>
              <a:buSzPts val="1400"/>
              <a:buFont typeface="Arial"/>
              <a:buChar char="•"/>
            </a:pPr>
            <a:r>
              <a:rPr lang="en-US"/>
              <a:t>Clarify that a </a:t>
            </a:r>
            <a:r>
              <a:rPr b="1" lang="en-US"/>
              <a:t>flow-inducing activity</a:t>
            </a:r>
            <a:r>
              <a:rPr lang="en-US"/>
              <a:t> is not just fun or interactive—it balances </a:t>
            </a:r>
            <a:r>
              <a:rPr i="1" lang="en-US"/>
              <a:t>challenge and skill</a:t>
            </a:r>
            <a:r>
              <a:rPr lang="en-US"/>
              <a:t>, offers </a:t>
            </a:r>
            <a:r>
              <a:rPr i="1" lang="en-US"/>
              <a:t>immediate feedback</a:t>
            </a:r>
            <a:r>
              <a:rPr lang="en-US"/>
              <a:t>, and provides a </a:t>
            </a:r>
            <a:r>
              <a:rPr i="1" lang="en-US"/>
              <a:t>clear sense of purpose and progress</a:t>
            </a:r>
            <a:r>
              <a:rPr lang="en-US"/>
              <a:t>.</a:t>
            </a:r>
            <a:endParaRPr/>
          </a:p>
          <a:p>
            <a:pPr indent="-228600" lvl="0" marL="457200" rtl="0" algn="l">
              <a:lnSpc>
                <a:spcPct val="100000"/>
              </a:lnSpc>
              <a:spcBef>
                <a:spcPts val="0"/>
              </a:spcBef>
              <a:spcAft>
                <a:spcPts val="0"/>
              </a:spcAft>
              <a:buSzPts val="1400"/>
              <a:buFont typeface="Arial"/>
              <a:buChar char="•"/>
            </a:pPr>
            <a:r>
              <a:rPr lang="en-US"/>
              <a:t>Explain that within the </a:t>
            </a:r>
            <a:r>
              <a:rPr b="1" lang="en-US"/>
              <a:t>PERMA model</a:t>
            </a:r>
            <a:r>
              <a:rPr lang="en-US"/>
              <a:t>, </a:t>
            </a:r>
            <a:r>
              <a:rPr i="1" lang="en-US"/>
              <a:t>Engagement (E)</a:t>
            </a:r>
            <a:r>
              <a:rPr lang="en-US"/>
              <a:t> captures psychological states of immersion and concentration, which directly enhance both </a:t>
            </a:r>
            <a:r>
              <a:rPr i="1" lang="en-US"/>
              <a:t>learning outcomes</a:t>
            </a:r>
            <a:r>
              <a:rPr lang="en-US"/>
              <a:t> and </a:t>
            </a:r>
            <a:r>
              <a:rPr i="1" lang="en-US"/>
              <a:t>teacher well-being</a:t>
            </a:r>
            <a:r>
              <a:rPr lang="en-US"/>
              <a:t>.</a:t>
            </a:r>
            <a:endParaRPr/>
          </a:p>
          <a:p>
            <a:pPr indent="-228600" lvl="0" marL="457200" rtl="0" algn="l">
              <a:lnSpc>
                <a:spcPct val="100000"/>
              </a:lnSpc>
              <a:spcBef>
                <a:spcPts val="0"/>
              </a:spcBef>
              <a:spcAft>
                <a:spcPts val="0"/>
              </a:spcAft>
              <a:buSzPts val="1400"/>
              <a:buFont typeface="Arial"/>
              <a:buChar char="•"/>
            </a:pPr>
            <a:r>
              <a:rPr lang="en-US"/>
              <a:t>In </a:t>
            </a:r>
            <a:r>
              <a:rPr i="1" lang="en-US"/>
              <a:t>Thriving Schools WP3</a:t>
            </a:r>
            <a:r>
              <a:rPr lang="en-US"/>
              <a:t>, </a:t>
            </a:r>
            <a:r>
              <a:rPr i="1" lang="en-US"/>
              <a:t>flow</a:t>
            </a:r>
            <a:r>
              <a:rPr lang="en-US"/>
              <a:t> is considered both a </a:t>
            </a:r>
            <a:r>
              <a:rPr b="1" lang="en-US"/>
              <a:t>behavioural indicator</a:t>
            </a:r>
            <a:r>
              <a:rPr lang="en-US"/>
              <a:t> (visible focus, participation, persistence) and an </a:t>
            </a:r>
            <a:r>
              <a:rPr b="1" lang="en-US"/>
              <a:t>emotional indicator</a:t>
            </a:r>
            <a:r>
              <a:rPr lang="en-US"/>
              <a:t> (enthusiasm, satisfaction, curiosity).</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95" name="Google Shape;29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Introduce </a:t>
            </a:r>
            <a:r>
              <a:rPr b="1" lang="en-US" u="sng"/>
              <a:t>PERMA.teach </a:t>
            </a:r>
            <a:r>
              <a:rPr lang="en-US"/>
              <a:t>as a </a:t>
            </a:r>
            <a:r>
              <a:rPr b="1" lang="en-US"/>
              <a:t>large-scale EU-supported positive education initiative</a:t>
            </a:r>
            <a:r>
              <a:rPr lang="en-US"/>
              <a:t> that translates PERMA theory—especially </a:t>
            </a:r>
            <a:r>
              <a:rPr i="1" lang="en-US"/>
              <a:t>Engagement</a:t>
            </a:r>
            <a:r>
              <a:rPr lang="en-US"/>
              <a:t>—into daily teaching practice.</a:t>
            </a:r>
            <a:endParaRPr/>
          </a:p>
          <a:p>
            <a:pPr indent="-228600" lvl="0" marL="457200" rtl="0" algn="l">
              <a:lnSpc>
                <a:spcPct val="100000"/>
              </a:lnSpc>
              <a:spcBef>
                <a:spcPts val="0"/>
              </a:spcBef>
              <a:spcAft>
                <a:spcPts val="0"/>
              </a:spcAft>
              <a:buSzPts val="1400"/>
              <a:buFont typeface="Arial"/>
              <a:buChar char="•"/>
            </a:pPr>
            <a:r>
              <a:rPr lang="en-US"/>
              <a:t>Emphasize that teachers were trained to </a:t>
            </a:r>
            <a:r>
              <a:rPr b="1" lang="en-US"/>
              <a:t>design activities that trigger flow</a:t>
            </a:r>
            <a:r>
              <a:rPr lang="en-US"/>
              <a:t>: balancing challenge and skill, giving feedback, and enabling autonomy.</a:t>
            </a:r>
            <a:endParaRPr/>
          </a:p>
          <a:p>
            <a:pPr indent="-228600" lvl="0" marL="457200" rtl="0" algn="l">
              <a:lnSpc>
                <a:spcPct val="100000"/>
              </a:lnSpc>
              <a:spcBef>
                <a:spcPts val="0"/>
              </a:spcBef>
              <a:spcAft>
                <a:spcPts val="0"/>
              </a:spcAft>
              <a:buSzPts val="1400"/>
              <a:buFont typeface="Arial"/>
              <a:buChar char="•"/>
            </a:pPr>
            <a:r>
              <a:rPr lang="en-US"/>
              <a:t>Link to your </a:t>
            </a:r>
            <a:r>
              <a:rPr b="1" lang="en-US"/>
              <a:t>Flow-Inducing Activity Template</a:t>
            </a:r>
            <a:r>
              <a:rPr lang="en-US"/>
              <a:t> slide: these are the same design principles teachers can apply using the tool.</a:t>
            </a:r>
            <a:endParaRPr/>
          </a:p>
          <a:p>
            <a:pPr indent="-228600" lvl="0" marL="457200" marR="0" rtl="0" algn="l">
              <a:lnSpc>
                <a:spcPct val="100000"/>
              </a:lnSpc>
              <a:spcBef>
                <a:spcPts val="0"/>
              </a:spcBef>
              <a:spcAft>
                <a:spcPts val="0"/>
              </a:spcAft>
              <a:buClr>
                <a:srgbClr val="000000"/>
              </a:buClr>
              <a:buSzPts val="1400"/>
              <a:buFont typeface="Arial"/>
              <a:buNone/>
            </a:pPr>
            <a:r>
              <a:rPr lang="en-US"/>
              <a:t>Highlight the </a:t>
            </a:r>
            <a:r>
              <a:rPr i="1" lang="en-US"/>
              <a:t>dual outcomes</a:t>
            </a:r>
            <a:r>
              <a:rPr lang="en-US"/>
              <a:t>:</a:t>
            </a:r>
            <a:endParaRPr/>
          </a:p>
          <a:p>
            <a:pPr indent="-228600" lvl="0" marL="457200" rtl="0" algn="l">
              <a:lnSpc>
                <a:spcPct val="100000"/>
              </a:lnSpc>
              <a:spcBef>
                <a:spcPts val="0"/>
              </a:spcBef>
              <a:spcAft>
                <a:spcPts val="0"/>
              </a:spcAft>
              <a:buSzPts val="1400"/>
              <a:buFont typeface="Arial"/>
              <a:buChar char="•"/>
            </a:pPr>
            <a:r>
              <a:rPr b="1" lang="en-US"/>
              <a:t>Students</a:t>
            </a:r>
            <a:r>
              <a:rPr lang="en-US"/>
              <a:t>: deeper absorption, creativity, and enjoyment in learning.</a:t>
            </a:r>
            <a:endParaRPr/>
          </a:p>
          <a:p>
            <a:pPr indent="-228600" lvl="0" marL="457200" rtl="0" algn="l">
              <a:lnSpc>
                <a:spcPct val="100000"/>
              </a:lnSpc>
              <a:spcBef>
                <a:spcPts val="0"/>
              </a:spcBef>
              <a:spcAft>
                <a:spcPts val="0"/>
              </a:spcAft>
              <a:buSzPts val="1400"/>
              <a:buFont typeface="Arial"/>
              <a:buChar char="•"/>
            </a:pPr>
            <a:r>
              <a:rPr b="1" lang="en-US"/>
              <a:t>Teachers</a:t>
            </a:r>
            <a:r>
              <a:rPr lang="en-US"/>
              <a:t>: greater energy, satisfaction, and connection to purpose.</a:t>
            </a:r>
            <a:endParaRPr/>
          </a:p>
          <a:p>
            <a:pPr indent="-228600" lvl="0" marL="457200" marR="0" rtl="0" algn="l">
              <a:lnSpc>
                <a:spcPct val="100000"/>
              </a:lnSpc>
              <a:spcBef>
                <a:spcPts val="0"/>
              </a:spcBef>
              <a:spcAft>
                <a:spcPts val="0"/>
              </a:spcAft>
              <a:buClr>
                <a:srgbClr val="000000"/>
              </a:buClr>
              <a:buSzPts val="1400"/>
              <a:buFont typeface="Arial"/>
              <a:buNone/>
            </a:pPr>
            <a:r>
              <a:rPr lang="en-US"/>
              <a:t>Reinforce that </a:t>
            </a:r>
            <a:r>
              <a:rPr b="1" lang="en-US"/>
              <a:t>PERMA–E</a:t>
            </a:r>
            <a:r>
              <a:rPr lang="en-US"/>
              <a:t> is not abstract; when implemented through structured design, it yields measurable academic and emotional gains.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03" name="Google Shape;30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None/>
            </a:pPr>
            <a:r>
              <a:rPr lang="en-US" sz="1800">
                <a:latin typeface="Noto Sans Symbols"/>
                <a:ea typeface="Noto Sans Symbols"/>
                <a:cs typeface="Noto Sans Symbols"/>
                <a:sym typeface="Noto Sans Symbols"/>
              </a:rPr>
              <a:t>∙</a:t>
            </a:r>
            <a:r>
              <a:rPr lang="en-US" sz="1800">
                <a:latin typeface="Times New Roman"/>
                <a:ea typeface="Times New Roman"/>
                <a:cs typeface="Times New Roman"/>
                <a:sym typeface="Times New Roman"/>
              </a:rPr>
              <a:t>  Introduce the image as a </a:t>
            </a:r>
            <a:r>
              <a:rPr b="1" lang="en-US" sz="1800">
                <a:latin typeface="Times New Roman"/>
                <a:ea typeface="Times New Roman"/>
                <a:cs typeface="Times New Roman"/>
                <a:sym typeface="Times New Roman"/>
              </a:rPr>
              <a:t>practical blueprint</a:t>
            </a:r>
            <a:r>
              <a:rPr lang="en-US" sz="1800">
                <a:latin typeface="Times New Roman"/>
                <a:ea typeface="Times New Roman"/>
                <a:cs typeface="Times New Roman"/>
                <a:sym typeface="Times New Roman"/>
              </a:rPr>
              <a:t> for designing flow-inducing lessons.</a:t>
            </a:r>
            <a:endParaRPr/>
          </a:p>
          <a:p>
            <a:pPr indent="-228600" lvl="0" marL="457200" rtl="0" algn="just">
              <a:lnSpc>
                <a:spcPct val="100000"/>
              </a:lnSpc>
              <a:spcBef>
                <a:spcPts val="0"/>
              </a:spcBef>
              <a:spcAft>
                <a:spcPts val="0"/>
              </a:spcAft>
              <a:buSzPts val="1400"/>
              <a:buNone/>
            </a:pPr>
            <a:r>
              <a:rPr lang="en-US" sz="1800">
                <a:latin typeface="Noto Sans Symbols"/>
                <a:ea typeface="Noto Sans Symbols"/>
                <a:cs typeface="Noto Sans Symbols"/>
                <a:sym typeface="Noto Sans Symbols"/>
              </a:rPr>
              <a:t>∙</a:t>
            </a:r>
            <a:r>
              <a:rPr lang="en-US" sz="1800">
                <a:latin typeface="Times New Roman"/>
                <a:ea typeface="Times New Roman"/>
                <a:cs typeface="Times New Roman"/>
                <a:sym typeface="Times New Roman"/>
              </a:rPr>
              <a:t>  Emphasize that each step—from defining purpose to building reflection moments—aligns with the </a:t>
            </a:r>
            <a:r>
              <a:rPr b="1" lang="en-US" sz="1800">
                <a:latin typeface="Times New Roman"/>
                <a:ea typeface="Times New Roman"/>
                <a:cs typeface="Times New Roman"/>
                <a:sym typeface="Times New Roman"/>
              </a:rPr>
              <a:t>PERMA–E (Engagement)</a:t>
            </a:r>
            <a:r>
              <a:rPr lang="en-US" sz="1800">
                <a:latin typeface="Times New Roman"/>
                <a:ea typeface="Times New Roman"/>
                <a:cs typeface="Times New Roman"/>
                <a:sym typeface="Times New Roman"/>
              </a:rPr>
              <a:t> dimension and supports the </a:t>
            </a:r>
            <a:r>
              <a:rPr b="1" lang="en-US" sz="1800">
                <a:latin typeface="Times New Roman"/>
                <a:ea typeface="Times New Roman"/>
                <a:cs typeface="Times New Roman"/>
                <a:sym typeface="Times New Roman"/>
              </a:rPr>
              <a:t>Whole School Approach (WSA)</a:t>
            </a:r>
            <a:r>
              <a:rPr lang="en-US" sz="1800">
                <a:latin typeface="Times New Roman"/>
                <a:ea typeface="Times New Roman"/>
                <a:cs typeface="Times New Roman"/>
                <a:sym typeface="Times New Roman"/>
              </a:rPr>
              <a:t> promoted in WP3.</a:t>
            </a:r>
            <a:endParaRPr/>
          </a:p>
          <a:p>
            <a:pPr indent="-228600" lvl="0" marL="457200" rtl="0" algn="just">
              <a:lnSpc>
                <a:spcPct val="100000"/>
              </a:lnSpc>
              <a:spcBef>
                <a:spcPts val="0"/>
              </a:spcBef>
              <a:spcAft>
                <a:spcPts val="0"/>
              </a:spcAft>
              <a:buSzPts val="1400"/>
              <a:buNone/>
            </a:pPr>
            <a:r>
              <a:rPr lang="en-US" sz="1800">
                <a:latin typeface="Noto Sans Symbols"/>
                <a:ea typeface="Noto Sans Symbols"/>
                <a:cs typeface="Noto Sans Symbols"/>
                <a:sym typeface="Noto Sans Symbols"/>
              </a:rPr>
              <a:t>∙</a:t>
            </a:r>
            <a:r>
              <a:rPr lang="en-US" sz="1800">
                <a:latin typeface="Times New Roman"/>
                <a:ea typeface="Times New Roman"/>
                <a:cs typeface="Times New Roman"/>
                <a:sym typeface="Times New Roman"/>
              </a:rPr>
              <a:t>  Explain that flow emerges when </a:t>
            </a:r>
            <a:r>
              <a:rPr b="1" lang="en-US" sz="1800">
                <a:latin typeface="Times New Roman"/>
                <a:ea typeface="Times New Roman"/>
                <a:cs typeface="Times New Roman"/>
                <a:sym typeface="Times New Roman"/>
              </a:rPr>
              <a:t>challenge and skill are balanced</a:t>
            </a:r>
            <a:r>
              <a:rPr lang="en-US" sz="1800">
                <a:latin typeface="Times New Roman"/>
                <a:ea typeface="Times New Roman"/>
                <a:cs typeface="Times New Roman"/>
                <a:sym typeface="Times New Roman"/>
              </a:rPr>
              <a:t>, students have </a:t>
            </a:r>
            <a:r>
              <a:rPr b="1" lang="en-US" sz="1800">
                <a:latin typeface="Times New Roman"/>
                <a:ea typeface="Times New Roman"/>
                <a:cs typeface="Times New Roman"/>
                <a:sym typeface="Times New Roman"/>
              </a:rPr>
              <a:t>autonomy</a:t>
            </a:r>
            <a:r>
              <a:rPr lang="en-US" sz="1800">
                <a:latin typeface="Times New Roman"/>
                <a:ea typeface="Times New Roman"/>
                <a:cs typeface="Times New Roman"/>
                <a:sym typeface="Times New Roman"/>
              </a:rPr>
              <a:t>, and feedback is </a:t>
            </a:r>
            <a:r>
              <a:rPr b="1" lang="en-US" sz="1800">
                <a:latin typeface="Times New Roman"/>
                <a:ea typeface="Times New Roman"/>
                <a:cs typeface="Times New Roman"/>
                <a:sym typeface="Times New Roman"/>
              </a:rPr>
              <a:t>immediate</a:t>
            </a:r>
            <a:r>
              <a:rPr lang="en-US" sz="1800">
                <a:latin typeface="Times New Roman"/>
                <a:ea typeface="Times New Roman"/>
                <a:cs typeface="Times New Roman"/>
                <a:sym typeface="Times New Roman"/>
              </a:rPr>
              <a:t>.</a:t>
            </a:r>
            <a:endParaRPr/>
          </a:p>
          <a:p>
            <a:pPr indent="-228600" lvl="0" marL="457200" rtl="0" algn="just">
              <a:lnSpc>
                <a:spcPct val="100000"/>
              </a:lnSpc>
              <a:spcBef>
                <a:spcPts val="0"/>
              </a:spcBef>
              <a:spcAft>
                <a:spcPts val="0"/>
              </a:spcAft>
              <a:buSzPts val="1400"/>
              <a:buNone/>
            </a:pPr>
            <a:r>
              <a:rPr lang="en-US" sz="1800">
                <a:latin typeface="Noto Sans Symbols"/>
                <a:ea typeface="Noto Sans Symbols"/>
                <a:cs typeface="Noto Sans Symbols"/>
                <a:sym typeface="Noto Sans Symbols"/>
              </a:rPr>
              <a:t>∙</a:t>
            </a:r>
            <a:r>
              <a:rPr lang="en-US" sz="1800">
                <a:latin typeface="Times New Roman"/>
                <a:ea typeface="Times New Roman"/>
                <a:cs typeface="Times New Roman"/>
                <a:sym typeface="Times New Roman"/>
              </a:rPr>
              <a:t>  Highlight that this process benefits both </a:t>
            </a:r>
            <a:r>
              <a:rPr b="1" lang="en-US" sz="1800">
                <a:latin typeface="Times New Roman"/>
                <a:ea typeface="Times New Roman"/>
                <a:cs typeface="Times New Roman"/>
                <a:sym typeface="Times New Roman"/>
              </a:rPr>
              <a:t>student learning</a:t>
            </a:r>
            <a:r>
              <a:rPr lang="en-US" sz="1800">
                <a:latin typeface="Times New Roman"/>
                <a:ea typeface="Times New Roman"/>
                <a:cs typeface="Times New Roman"/>
                <a:sym typeface="Times New Roman"/>
              </a:rPr>
              <a:t> and </a:t>
            </a:r>
            <a:r>
              <a:rPr b="1" lang="en-US" sz="1800">
                <a:latin typeface="Times New Roman"/>
                <a:ea typeface="Times New Roman"/>
                <a:cs typeface="Times New Roman"/>
                <a:sym typeface="Times New Roman"/>
              </a:rPr>
              <a:t>teacher well-being</a:t>
            </a:r>
            <a:r>
              <a:rPr lang="en-US" sz="1800">
                <a:latin typeface="Times New Roman"/>
                <a:ea typeface="Times New Roman"/>
                <a:cs typeface="Times New Roman"/>
                <a:sym typeface="Times New Roman"/>
              </a:rPr>
              <a:t>, as flow is mutually reinforcing.</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11" name="Google Shape;31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You will introduce this slide by emphasizing that </a:t>
            </a:r>
            <a:r>
              <a:rPr i="1" lang="en-US"/>
              <a:t>sustainable engagement and well-being</a:t>
            </a:r>
            <a:r>
              <a:rPr lang="en-US"/>
              <a:t> in schools depend on </a:t>
            </a:r>
            <a:r>
              <a:rPr b="1" lang="en-US"/>
              <a:t>collaboration, shared learning, and collective reflection</a:t>
            </a:r>
            <a:r>
              <a:rPr lang="en-US"/>
              <a:t> — not only individual effort.</a:t>
            </a:r>
            <a:endParaRPr/>
          </a:p>
          <a:p>
            <a:pPr indent="-228600" lvl="0" marL="457200" rtl="0" algn="l">
              <a:lnSpc>
                <a:spcPct val="100000"/>
              </a:lnSpc>
              <a:spcBef>
                <a:spcPts val="0"/>
              </a:spcBef>
              <a:spcAft>
                <a:spcPts val="0"/>
              </a:spcAft>
              <a:buSzPts val="1400"/>
              <a:buFont typeface="Arial"/>
              <a:buChar char="•"/>
            </a:pPr>
            <a:r>
              <a:rPr lang="en-US"/>
              <a:t>Explain that the </a:t>
            </a:r>
            <a:r>
              <a:rPr b="1" lang="en-US"/>
              <a:t>Team Reflection Log</a:t>
            </a:r>
            <a:r>
              <a:rPr lang="en-US"/>
              <a:t> is designed to help teachers transform </a:t>
            </a:r>
            <a:r>
              <a:rPr b="1" lang="en-US"/>
              <a:t>individual insights</a:t>
            </a:r>
            <a:r>
              <a:rPr lang="en-US"/>
              <a:t> (from their </a:t>
            </a:r>
            <a:r>
              <a:rPr i="1" lang="en-US"/>
              <a:t>Engagement Tracker</a:t>
            </a:r>
            <a:r>
              <a:rPr lang="en-US"/>
              <a:t> and </a:t>
            </a:r>
            <a:r>
              <a:rPr i="1" lang="en-US"/>
              <a:t>Flow-Inducing Activity Template</a:t>
            </a:r>
            <a:r>
              <a:rPr lang="en-US"/>
              <a:t>) into </a:t>
            </a:r>
            <a:r>
              <a:rPr b="1" lang="en-US"/>
              <a:t>collective understanding and coordinated action</a:t>
            </a:r>
            <a:r>
              <a:rPr lang="en-US"/>
              <a:t>.</a:t>
            </a:r>
            <a:endParaRPr/>
          </a:p>
          <a:p>
            <a:pPr indent="-228600" lvl="0" marL="457200" rtl="0" algn="l">
              <a:lnSpc>
                <a:spcPct val="100000"/>
              </a:lnSpc>
              <a:spcBef>
                <a:spcPts val="0"/>
              </a:spcBef>
              <a:spcAft>
                <a:spcPts val="0"/>
              </a:spcAft>
              <a:buSzPts val="1400"/>
              <a:buFont typeface="Arial"/>
              <a:buChar char="•"/>
            </a:pPr>
            <a:r>
              <a:rPr lang="en-US"/>
              <a:t>Its goal is to foster a </a:t>
            </a:r>
            <a:r>
              <a:rPr b="1" lang="en-US"/>
              <a:t>collaborative culture of reflection</a:t>
            </a:r>
            <a:r>
              <a:rPr lang="en-US"/>
              <a:t> — one where teachers regularly review engagement practices, celebrate progress, and co-create strategies for continuous improvement.</a:t>
            </a:r>
            <a:endParaRPr/>
          </a:p>
          <a:p>
            <a:pPr indent="-228600" lvl="0" marL="457200" rtl="0" algn="l">
              <a:lnSpc>
                <a:spcPct val="100000"/>
              </a:lnSpc>
              <a:spcBef>
                <a:spcPts val="0"/>
              </a:spcBef>
              <a:spcAft>
                <a:spcPts val="0"/>
              </a:spcAft>
              <a:buSzPts val="1400"/>
              <a:buFont typeface="Arial"/>
              <a:buChar char="•"/>
            </a:pPr>
            <a:r>
              <a:rPr lang="en-US"/>
              <a:t>Highlight that the Log is more than a documentation tool; it is a </a:t>
            </a:r>
            <a:r>
              <a:rPr b="1" lang="en-US"/>
              <a:t>structured team dialogue process</a:t>
            </a:r>
            <a:r>
              <a:rPr lang="en-US"/>
              <a:t>.</a:t>
            </a:r>
            <a:endParaRPr/>
          </a:p>
          <a:p>
            <a:pPr indent="-228600" lvl="0" marL="457200" rtl="0" algn="l">
              <a:lnSpc>
                <a:spcPct val="100000"/>
              </a:lnSpc>
              <a:spcBef>
                <a:spcPts val="0"/>
              </a:spcBef>
              <a:spcAft>
                <a:spcPts val="0"/>
              </a:spcAft>
              <a:buSzPts val="1400"/>
              <a:buFont typeface="Arial"/>
              <a:buChar char="•"/>
            </a:pPr>
            <a:r>
              <a:rPr lang="en-US"/>
              <a:t>It supports professional conversations about </a:t>
            </a:r>
            <a:r>
              <a:rPr i="1" lang="en-US"/>
              <a:t>what works</a:t>
            </a:r>
            <a:r>
              <a:rPr lang="en-US"/>
              <a:t>, </a:t>
            </a:r>
            <a:r>
              <a:rPr i="1" lang="en-US"/>
              <a:t>what challenges persist</a:t>
            </a:r>
            <a:r>
              <a:rPr lang="en-US"/>
              <a:t>, and </a:t>
            </a:r>
            <a:r>
              <a:rPr i="1" lang="en-US"/>
              <a:t>how engagement can be strengthened</a:t>
            </a:r>
            <a:r>
              <a:rPr lang="en-US"/>
              <a:t> across subjects and classrooms.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18" name="Google Shape;31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Highlight the outcomes:</a:t>
            </a:r>
            <a:endParaRPr/>
          </a:p>
          <a:p>
            <a:pPr indent="-228600" lvl="0" marL="457200" rtl="0" algn="l">
              <a:lnSpc>
                <a:spcPct val="100000"/>
              </a:lnSpc>
              <a:spcBef>
                <a:spcPts val="0"/>
              </a:spcBef>
              <a:spcAft>
                <a:spcPts val="0"/>
              </a:spcAft>
              <a:buSzPts val="1400"/>
              <a:buFont typeface="Arial"/>
              <a:buChar char="•"/>
            </a:pPr>
            <a:r>
              <a:rPr lang="en-US"/>
              <a:t>Increased </a:t>
            </a:r>
            <a:r>
              <a:rPr b="1" lang="en-US"/>
              <a:t>peer collaboration</a:t>
            </a:r>
            <a:r>
              <a:rPr lang="en-US"/>
              <a:t> and reduced teacher stress through shared planning.</a:t>
            </a:r>
            <a:endParaRPr/>
          </a:p>
          <a:p>
            <a:pPr indent="-228600" lvl="0" marL="457200" rtl="0" algn="l">
              <a:lnSpc>
                <a:spcPct val="100000"/>
              </a:lnSpc>
              <a:spcBef>
                <a:spcPts val="0"/>
              </a:spcBef>
              <a:spcAft>
                <a:spcPts val="0"/>
              </a:spcAft>
              <a:buSzPts val="1400"/>
              <a:buFont typeface="Arial"/>
              <a:buChar char="•"/>
            </a:pPr>
            <a:r>
              <a:rPr lang="en-US"/>
              <a:t>Students expressed </a:t>
            </a:r>
            <a:r>
              <a:rPr b="1" lang="en-US"/>
              <a:t>greater ownership of learning</a:t>
            </a:r>
            <a:r>
              <a:rPr lang="en-US"/>
              <a:t>, saying “our teachers listen more.”</a:t>
            </a:r>
            <a:endParaRPr/>
          </a:p>
          <a:p>
            <a:pPr indent="-228600" lvl="0" marL="457200" rtl="0" algn="l">
              <a:lnSpc>
                <a:spcPct val="100000"/>
              </a:lnSpc>
              <a:spcBef>
                <a:spcPts val="0"/>
              </a:spcBef>
              <a:spcAft>
                <a:spcPts val="0"/>
              </a:spcAft>
              <a:buSzPts val="1400"/>
              <a:buFont typeface="Arial"/>
              <a:buChar char="•"/>
            </a:pPr>
            <a:r>
              <a:rPr lang="en-US"/>
              <a:t>Reflection data was integrated into the </a:t>
            </a:r>
            <a:r>
              <a:rPr b="1" lang="en-US"/>
              <a:t>school’s annual well-being report</a:t>
            </a:r>
            <a:r>
              <a:rPr lang="en-US"/>
              <a:t>, showing evidence-based improvement.</a:t>
            </a:r>
            <a:endParaRPr/>
          </a:p>
          <a:p>
            <a:pPr indent="-228600" lvl="0" marL="457200" marR="0" rtl="0" algn="l">
              <a:lnSpc>
                <a:spcPct val="100000"/>
              </a:lnSpc>
              <a:spcBef>
                <a:spcPts val="0"/>
              </a:spcBef>
              <a:spcAft>
                <a:spcPts val="0"/>
              </a:spcAft>
              <a:buClr>
                <a:srgbClr val="000000"/>
              </a:buClr>
              <a:buSzPts val="1400"/>
              <a:buFont typeface="Arial"/>
              <a:buNone/>
            </a:pPr>
            <a:r>
              <a:rPr lang="en-US"/>
              <a:t>Stress that the </a:t>
            </a:r>
            <a:r>
              <a:rPr b="1" lang="en-US"/>
              <a:t>key to success</a:t>
            </a:r>
            <a:r>
              <a:rPr lang="en-US"/>
              <a:t> was </a:t>
            </a:r>
            <a:r>
              <a:rPr i="1" lang="en-US"/>
              <a:t>consistency</a:t>
            </a:r>
            <a:r>
              <a:rPr lang="en-US"/>
              <a:t> — small, structured reflection sessions embedded into the school’s regular rhythm.</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26" name="Google Shape;32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Explain that this table models a </a:t>
            </a:r>
            <a:r>
              <a:rPr i="1" lang="en-US"/>
              <a:t>Team Reflection Plan</a:t>
            </a:r>
            <a:r>
              <a:rPr lang="en-US"/>
              <a:t> — a practical example of how schools can organize, schedule, and monitor engagement-focused reflection in line with </a:t>
            </a:r>
            <a:r>
              <a:rPr b="1" lang="en-US"/>
              <a:t>WP3 objectives</a:t>
            </a:r>
            <a:r>
              <a:rPr lang="en-US"/>
              <a:t>.</a:t>
            </a:r>
            <a:endParaRPr/>
          </a:p>
          <a:p>
            <a:pPr indent="-228600" lvl="0" marL="457200" marR="0" rtl="0" algn="l">
              <a:lnSpc>
                <a:spcPct val="100000"/>
              </a:lnSpc>
              <a:spcBef>
                <a:spcPts val="0"/>
              </a:spcBef>
              <a:spcAft>
                <a:spcPts val="0"/>
              </a:spcAft>
              <a:buClr>
                <a:srgbClr val="000000"/>
              </a:buClr>
              <a:buSzPts val="1400"/>
              <a:buFont typeface="Arial"/>
              <a:buNone/>
            </a:pPr>
            <a:r>
              <a:rPr lang="en-US"/>
              <a:t>Start by introducing the structure:</a:t>
            </a:r>
            <a:endParaRPr/>
          </a:p>
          <a:p>
            <a:pPr indent="-228600" lvl="0" marL="457200" rtl="0" algn="l">
              <a:lnSpc>
                <a:spcPct val="100000"/>
              </a:lnSpc>
              <a:spcBef>
                <a:spcPts val="0"/>
              </a:spcBef>
              <a:spcAft>
                <a:spcPts val="0"/>
              </a:spcAft>
              <a:buSzPts val="1400"/>
              <a:buFont typeface="Arial"/>
              <a:buChar char="•"/>
            </a:pPr>
            <a:r>
              <a:rPr lang="en-US"/>
              <a:t>The </a:t>
            </a:r>
            <a:r>
              <a:rPr b="1" lang="en-US"/>
              <a:t>Goal</a:t>
            </a:r>
            <a:r>
              <a:rPr lang="en-US"/>
              <a:t> column identifies what the school aims to strengthen (e.g., engagement culture, peer learning).</a:t>
            </a:r>
            <a:endParaRPr/>
          </a:p>
          <a:p>
            <a:pPr indent="-228600" lvl="0" marL="457200" rtl="0" algn="l">
              <a:lnSpc>
                <a:spcPct val="100000"/>
              </a:lnSpc>
              <a:spcBef>
                <a:spcPts val="0"/>
              </a:spcBef>
              <a:spcAft>
                <a:spcPts val="0"/>
              </a:spcAft>
              <a:buSzPts val="1400"/>
              <a:buFont typeface="Arial"/>
              <a:buChar char="•"/>
            </a:pPr>
            <a:r>
              <a:rPr b="1" lang="en-US"/>
              <a:t>Action Steps</a:t>
            </a:r>
            <a:r>
              <a:rPr lang="en-US"/>
              <a:t> describe concrete measures that translate reflection into action — such as introducing Team Reflection Log sessions or creating “Flow Circles.”</a:t>
            </a:r>
            <a:endParaRPr/>
          </a:p>
          <a:p>
            <a:pPr indent="-228600" lvl="0" marL="457200" rtl="0" algn="l">
              <a:lnSpc>
                <a:spcPct val="100000"/>
              </a:lnSpc>
              <a:spcBef>
                <a:spcPts val="0"/>
              </a:spcBef>
              <a:spcAft>
                <a:spcPts val="0"/>
              </a:spcAft>
              <a:buSzPts val="1400"/>
              <a:buFont typeface="Arial"/>
              <a:buChar char="•"/>
            </a:pPr>
            <a:r>
              <a:rPr lang="en-US"/>
              <a:t>The </a:t>
            </a:r>
            <a:r>
              <a:rPr b="1" lang="en-US"/>
              <a:t>Timeline</a:t>
            </a:r>
            <a:r>
              <a:rPr lang="en-US"/>
              <a:t> offers a realistic, phased approach across one semester, ensuring reflection remains ongoing and goal-oriented.</a:t>
            </a:r>
            <a:endParaRPr/>
          </a:p>
          <a:p>
            <a:pPr indent="-228600" lvl="0" marL="457200" rtl="0" algn="l">
              <a:lnSpc>
                <a:spcPct val="100000"/>
              </a:lnSpc>
              <a:spcBef>
                <a:spcPts val="0"/>
              </a:spcBef>
              <a:spcAft>
                <a:spcPts val="0"/>
              </a:spcAft>
              <a:buSzPts val="1400"/>
              <a:buFont typeface="Arial"/>
              <a:buChar char="•"/>
            </a:pPr>
            <a:r>
              <a:rPr lang="en-US"/>
              <a:t>The </a:t>
            </a:r>
            <a:r>
              <a:rPr b="1" lang="en-US"/>
              <a:t>Responsible</a:t>
            </a:r>
            <a:r>
              <a:rPr lang="en-US"/>
              <a:t> column clarifies accountability, ensuring shared ownership among department heads, leadership teams, and all teaching staff.</a:t>
            </a:r>
            <a:endParaRPr/>
          </a:p>
          <a:p>
            <a:pPr indent="-228600" lvl="0" marL="457200" rtl="0" algn="l">
              <a:lnSpc>
                <a:spcPct val="100000"/>
              </a:lnSpc>
              <a:spcBef>
                <a:spcPts val="0"/>
              </a:spcBef>
              <a:spcAft>
                <a:spcPts val="0"/>
              </a:spcAft>
              <a:buSzPts val="1400"/>
              <a:buFont typeface="Arial"/>
              <a:buChar char="•"/>
            </a:pPr>
            <a:r>
              <a:rPr b="1" lang="en-US"/>
              <a:t>Monitoring Tools</a:t>
            </a:r>
            <a:r>
              <a:rPr lang="en-US"/>
              <a:t> demonstrate how progress is measured using both qualitative (feedback, logs) and quantitative (WP3 dashboard data, engagement comparisons) evidence.</a:t>
            </a:r>
            <a:endParaRPr/>
          </a:p>
          <a:p>
            <a:pPr indent="-228600" lvl="0" marL="457200" marR="0" rtl="0" algn="l">
              <a:lnSpc>
                <a:spcPct val="100000"/>
              </a:lnSpc>
              <a:spcBef>
                <a:spcPts val="0"/>
              </a:spcBef>
              <a:spcAft>
                <a:spcPts val="0"/>
              </a:spcAft>
              <a:buClr>
                <a:srgbClr val="000000"/>
              </a:buClr>
              <a:buSzPts val="1400"/>
              <a:buFont typeface="Arial"/>
              <a:buNone/>
            </a:pPr>
            <a:r>
              <a:rPr lang="en-US"/>
              <a:t>You will emphasize that this plan embodies the </a:t>
            </a:r>
            <a:r>
              <a:rPr b="1" lang="en-US"/>
              <a:t>whole-school engagement model</a:t>
            </a:r>
            <a:r>
              <a:rPr lang="en-US"/>
              <a:t> — reflection becomes a </a:t>
            </a:r>
            <a:r>
              <a:rPr i="1" lang="en-US"/>
              <a:t>habit, not an event</a:t>
            </a:r>
            <a:r>
              <a:rPr lang="en-US"/>
              <a:t>. Each action builds capacity for collaboration, transparency, and data-informed development.</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34" name="Google Shape;33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7dcc5151c8_0_4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400"/>
              <a:buFont typeface="Arial"/>
              <a:buChar char="•"/>
            </a:pPr>
            <a:r>
              <a:rPr lang="en-US"/>
              <a:t>You will use this case to demonstrate practical PERMA implementation. Encourage participants to think of examples from their own teaching context.</a:t>
            </a:r>
            <a:endParaRPr/>
          </a:p>
          <a:p>
            <a:pPr indent="-171450" lvl="0" marL="171450" marR="0" rtl="0" algn="l">
              <a:lnSpc>
                <a:spcPct val="100000"/>
              </a:lnSpc>
              <a:spcBef>
                <a:spcPts val="0"/>
              </a:spcBef>
              <a:spcAft>
                <a:spcPts val="0"/>
              </a:spcAft>
              <a:buClr>
                <a:srgbClr val="000000"/>
              </a:buClr>
              <a:buSzPts val="1400"/>
              <a:buFont typeface="Arial"/>
              <a:buChar char="•"/>
            </a:pPr>
            <a:r>
              <a:rPr lang="en-US"/>
              <a:t>You will go through each objective, linking theory and practice. Suggest a short reflection activity: 'How do you define engagement in your teaching?’</a:t>
            </a:r>
            <a:endParaRPr/>
          </a:p>
          <a:p>
            <a:pPr indent="-171450" lvl="0" marL="171450" marR="0" rtl="0" algn="l">
              <a:lnSpc>
                <a:spcPct val="100000"/>
              </a:lnSpc>
              <a:spcBef>
                <a:spcPts val="0"/>
              </a:spcBef>
              <a:spcAft>
                <a:spcPts val="0"/>
              </a:spcAft>
              <a:buClr>
                <a:srgbClr val="000000"/>
              </a:buClr>
              <a:buSzPts val="1400"/>
              <a:buFont typeface="Arial"/>
              <a:buChar char="•"/>
            </a:pPr>
            <a:r>
              <a:rPr lang="en-US"/>
              <a:t>If you want to describe the reference you can mention ”The </a:t>
            </a:r>
            <a:r>
              <a:rPr i="1" lang="en-US"/>
              <a:t>Positive Schools</a:t>
            </a:r>
            <a:r>
              <a:rPr lang="en-US"/>
              <a:t> project (Erasmus+, 2019–2022) in Finland developed PERMA-based lesson models emphasizing flow, autonomy, and emotional literacy. Participating schools reported increased student focus, collaboration, and satisfaction — results consistent with international PERMA research (Seligman, 2011; OECD, 2021).”</a:t>
            </a:r>
            <a:endParaRPr/>
          </a:p>
          <a:p>
            <a:pPr indent="0" lvl="0" marL="0" rtl="0" algn="l">
              <a:lnSpc>
                <a:spcPct val="100000"/>
              </a:lnSpc>
              <a:spcBef>
                <a:spcPts val="0"/>
              </a:spcBef>
              <a:spcAft>
                <a:spcPts val="0"/>
              </a:spcAft>
              <a:buSzPts val="1400"/>
              <a:buNone/>
            </a:pPr>
            <a:r>
              <a:t/>
            </a:r>
            <a:endParaRPr/>
          </a:p>
        </p:txBody>
      </p:sp>
      <p:sp>
        <p:nvSpPr>
          <p:cNvPr id="342" name="Google Shape;342;g37dcc5151c8_0_4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7dcc5151c8_0_4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g37dcc5151c8_0_4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Describe how this initiative introduced </a:t>
            </a:r>
            <a:r>
              <a:rPr b="1" lang="en-US"/>
              <a:t>micro-engagement routines</a:t>
            </a:r>
            <a:r>
              <a:rPr lang="en-US"/>
              <a:t> — brief, structured pauses where students assessed their focus and emotional state. These 3–5 minute routines were embedded into lessons to reenergize learners and reconnect them to their goals. Teachers noticed better </a:t>
            </a:r>
            <a:r>
              <a:rPr b="1" lang="en-US"/>
              <a:t>attention span, collaboration, and emotional regulation</a:t>
            </a:r>
            <a:r>
              <a:rPr lang="en-US"/>
              <a:t>, especially among less motivated pupils.</a:t>
            </a:r>
            <a:endParaRPr/>
          </a:p>
        </p:txBody>
      </p:sp>
      <p:sp>
        <p:nvSpPr>
          <p:cNvPr id="350" name="Google Shape;35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Font typeface="Arial"/>
              <a:buChar char="•"/>
            </a:pPr>
            <a:r>
              <a:rPr lang="en-US"/>
              <a:t>     You will present this as a second European example of PERMA implementation, highlighting the </a:t>
            </a:r>
            <a:r>
              <a:rPr i="1" lang="en-US"/>
              <a:t>Engagement</a:t>
            </a:r>
            <a:r>
              <a:rPr lang="en-US"/>
              <a:t> and </a:t>
            </a:r>
            <a:r>
              <a:rPr i="1" lang="en-US"/>
              <a:t>Relationships</a:t>
            </a:r>
            <a:r>
              <a:rPr lang="en-US"/>
              <a:t> pillars.</a:t>
            </a:r>
            <a:endParaRPr/>
          </a:p>
          <a:p>
            <a:pPr indent="-228600" lvl="0" marL="457200" rtl="0" algn="just">
              <a:lnSpc>
                <a:spcPct val="100000"/>
              </a:lnSpc>
              <a:spcBef>
                <a:spcPts val="0"/>
              </a:spcBef>
              <a:spcAft>
                <a:spcPts val="0"/>
              </a:spcAft>
              <a:buSzPts val="1400"/>
              <a:buFont typeface="Arial"/>
              <a:buChar char="•"/>
            </a:pPr>
            <a:r>
              <a:rPr lang="en-US"/>
              <a:t>Explain how small, consistent routines—such as two-minute mindfulness pauses, peer check-ins, or reflection corners—enhanced both learning flow and classroom climate. Encourage teachers to brainstorm simple, low-preparation engagement boosters suited to their contexts.</a:t>
            </a:r>
            <a:endParaRPr/>
          </a:p>
        </p:txBody>
      </p:sp>
      <p:sp>
        <p:nvSpPr>
          <p:cNvPr id="358" name="Google Shape;35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     You will present this slide to connect the module’s theoretical content with real European practice.</a:t>
            </a:r>
            <a:br>
              <a:rPr lang="en-US"/>
            </a:br>
            <a:r>
              <a:rPr lang="en-US"/>
              <a:t>Explain that the PROW Project represents a collaborative effort among </a:t>
            </a:r>
            <a:r>
              <a:rPr b="1" lang="en-US"/>
              <a:t>Romania, Greece, Cyprus, and Portugal</a:t>
            </a:r>
            <a:r>
              <a:rPr lang="en-US"/>
              <a:t> to strengthen the professional well-being of teachers and students.</a:t>
            </a:r>
            <a:br>
              <a:rPr lang="en-US"/>
            </a:br>
            <a:r>
              <a:rPr lang="en-US"/>
              <a:t>Highlight that this initiative produced practical tools and frameworks similar to those in </a:t>
            </a:r>
            <a:r>
              <a:rPr i="1" lang="en-US"/>
              <a:t>Thriving Schools</a:t>
            </a:r>
            <a:r>
              <a:rPr lang="en-US"/>
              <a:t>—including training modules, reflective exercises, and school engagement trackers.</a:t>
            </a:r>
            <a:br>
              <a:rPr lang="en-US"/>
            </a:br>
            <a:r>
              <a:rPr lang="en-US"/>
              <a:t>Invite participants to explore how EU-funded projects create continuity and shared learning across different educational contexts.</a:t>
            </a:r>
            <a:br>
              <a:rPr lang="en-US"/>
            </a:br>
            <a:r>
              <a:rPr lang="en-US"/>
              <a:t>Encourage reflection: “How can your school benefit from connecting to wider European networks promoting well-being and engagement?”</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67" name="Google Shape;36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     You will use this slide to demonstrate how </a:t>
            </a:r>
            <a:r>
              <a:rPr b="0" lang="en-US"/>
              <a:t>EU-funded education projects </a:t>
            </a:r>
            <a:r>
              <a:rPr lang="en-US"/>
              <a:t>have tangibly improved </a:t>
            </a:r>
            <a:r>
              <a:rPr b="0" lang="en-US"/>
              <a:t>student engagement, motivation, and classroom participation</a:t>
            </a:r>
            <a:r>
              <a:rPr lang="en-US"/>
              <a:t> through structured well-being and social–emotional interventions. Highlight that the </a:t>
            </a:r>
            <a:r>
              <a:rPr b="0" lang="en-US"/>
              <a:t>data visualized in this figure </a:t>
            </a:r>
            <a:r>
              <a:rPr lang="en-US"/>
              <a:t>represent findings and syntheses from various Erasmus⁺ and Horizon 2020 initiatives that integrate the </a:t>
            </a:r>
            <a:r>
              <a:rPr b="0" lang="en-US"/>
              <a:t>PERMA</a:t>
            </a:r>
            <a:r>
              <a:rPr lang="en-US"/>
              <a:t> and </a:t>
            </a:r>
            <a:r>
              <a:rPr b="0" lang="en-US"/>
              <a:t>SEL</a:t>
            </a:r>
            <a:r>
              <a:rPr lang="en-US"/>
              <a:t> frameworks into school systems.</a:t>
            </a:r>
            <a:br>
              <a:rPr lang="en-US"/>
            </a:br>
            <a:r>
              <a:rPr lang="en-US"/>
              <a:t>Projects such as </a:t>
            </a:r>
            <a:r>
              <a:rPr b="0" lang="en-US"/>
              <a:t>PROW (Promoting Resilience and Well-being in Schools), Learn to Be (Portugal), INCLUDEED (Greece</a:t>
            </a:r>
            <a:r>
              <a:rPr b="1" lang="en-US"/>
              <a:t>)</a:t>
            </a:r>
            <a:r>
              <a:rPr lang="en-US"/>
              <a:t>, and </a:t>
            </a:r>
            <a:r>
              <a:rPr b="0" lang="en-US"/>
              <a:t>Well@School (Romania) </a:t>
            </a:r>
            <a:r>
              <a:rPr lang="en-US"/>
              <a:t>have documented measurable gains in student engagement indicators — including:</a:t>
            </a:r>
            <a:endParaRPr/>
          </a:p>
          <a:p>
            <a:pPr indent="-228600" lvl="0" marL="457200" rtl="0" algn="l">
              <a:lnSpc>
                <a:spcPct val="100000"/>
              </a:lnSpc>
              <a:spcBef>
                <a:spcPts val="0"/>
              </a:spcBef>
              <a:spcAft>
                <a:spcPts val="0"/>
              </a:spcAft>
              <a:buSzPts val="1400"/>
              <a:buFont typeface="Arial"/>
              <a:buChar char="•"/>
            </a:pPr>
            <a:r>
              <a:rPr lang="en-US"/>
              <a:t>Increased participation in classroom activities (+15–20%)</a:t>
            </a:r>
            <a:endParaRPr/>
          </a:p>
          <a:p>
            <a:pPr indent="-228600" lvl="0" marL="457200" rtl="0" algn="l">
              <a:lnSpc>
                <a:spcPct val="100000"/>
              </a:lnSpc>
              <a:spcBef>
                <a:spcPts val="0"/>
              </a:spcBef>
              <a:spcAft>
                <a:spcPts val="0"/>
              </a:spcAft>
              <a:buSzPts val="1400"/>
              <a:buFont typeface="Arial"/>
              <a:buChar char="•"/>
            </a:pPr>
            <a:r>
              <a:rPr lang="en-US"/>
              <a:t>Improved emotional regulation and focus (+12%)</a:t>
            </a:r>
            <a:endParaRPr/>
          </a:p>
          <a:p>
            <a:pPr indent="-228600" lvl="0" marL="457200" rtl="0" algn="l">
              <a:lnSpc>
                <a:spcPct val="100000"/>
              </a:lnSpc>
              <a:spcBef>
                <a:spcPts val="0"/>
              </a:spcBef>
              <a:spcAft>
                <a:spcPts val="0"/>
              </a:spcAft>
              <a:buSzPts val="1400"/>
              <a:buFont typeface="Arial"/>
              <a:buChar char="•"/>
            </a:pPr>
            <a:r>
              <a:rPr lang="en-US"/>
              <a:t>Higher sense of belonging and motivation (+18%)</a:t>
            </a:r>
            <a:endParaRPr/>
          </a:p>
          <a:p>
            <a:pPr indent="-228600" lvl="0" marL="457200" rtl="0" algn="l">
              <a:lnSpc>
                <a:spcPct val="100000"/>
              </a:lnSpc>
              <a:spcBef>
                <a:spcPts val="0"/>
              </a:spcBef>
              <a:spcAft>
                <a:spcPts val="0"/>
              </a:spcAft>
              <a:buSzPts val="1400"/>
              <a:buFont typeface="Arial"/>
              <a:buChar char="•"/>
            </a:pPr>
            <a:r>
              <a:rPr lang="en-US"/>
              <a:t>Reduced absenteeism and disengagement (-10–12%)</a:t>
            </a:r>
            <a:endParaRPr/>
          </a:p>
          <a:p>
            <a:pPr indent="-228600" lvl="0" marL="457200" marR="0" rtl="0" algn="l">
              <a:lnSpc>
                <a:spcPct val="100000"/>
              </a:lnSpc>
              <a:spcBef>
                <a:spcPts val="0"/>
              </a:spcBef>
              <a:spcAft>
                <a:spcPts val="0"/>
              </a:spcAft>
              <a:buClr>
                <a:srgbClr val="000000"/>
              </a:buClr>
              <a:buSzPts val="1400"/>
              <a:buFont typeface="Arial"/>
              <a:buNone/>
            </a:pPr>
            <a:r>
              <a:rPr lang="en-US"/>
              <a:t>You will explain that these improvements reflect how </a:t>
            </a:r>
            <a:r>
              <a:rPr b="0" lang="en-US"/>
              <a:t>engagement acts as both a mediator and an outcome </a:t>
            </a:r>
            <a:r>
              <a:rPr lang="en-US"/>
              <a:t>of well-being initiatives.</a:t>
            </a:r>
            <a:br>
              <a:rPr lang="en-US"/>
            </a:br>
            <a:r>
              <a:rPr lang="en-US"/>
              <a:t>Emphasize that the </a:t>
            </a:r>
            <a:r>
              <a:rPr b="0" lang="en-US"/>
              <a:t>most successful interventions </a:t>
            </a:r>
            <a:r>
              <a:rPr lang="en-US"/>
              <a:t>are those combining teacher training, peer collaboration, and structured reflection — not one-time workshops.</a:t>
            </a:r>
            <a:endParaRPr/>
          </a:p>
          <a:p>
            <a:pPr indent="-228600" lvl="0" marL="457200" marR="0" rtl="0" algn="l">
              <a:lnSpc>
                <a:spcPct val="100000"/>
              </a:lnSpc>
              <a:spcBef>
                <a:spcPts val="0"/>
              </a:spcBef>
              <a:spcAft>
                <a:spcPts val="0"/>
              </a:spcAft>
              <a:buClr>
                <a:srgbClr val="000000"/>
              </a:buClr>
              <a:buSzPts val="1400"/>
              <a:buFont typeface="Arial"/>
              <a:buNone/>
            </a:pPr>
            <a:r>
              <a:rPr lang="en-US"/>
              <a:t>End by reinforcing the key takeaway: “Engagement grows when schools make well-being a collective priority — embedding PERMA and SEL principles into daily practice.”</a:t>
            </a:r>
            <a:endParaRPr/>
          </a:p>
          <a:p>
            <a:pPr indent="-228600" lvl="0" marL="457200" marR="0" rtl="0" algn="l">
              <a:lnSpc>
                <a:spcPct val="100000"/>
              </a:lnSpc>
              <a:spcBef>
                <a:spcPts val="0"/>
              </a:spcBef>
              <a:spcAft>
                <a:spcPts val="0"/>
              </a:spcAft>
              <a:buClr>
                <a:srgbClr val="000000"/>
              </a:buClr>
              <a:buSzPts val="1400"/>
              <a:buFont typeface="Arial"/>
              <a:buNone/>
            </a:pPr>
            <a:r>
              <a:rPr lang="en-US"/>
              <a:t>Encourage a short discussion: “Which of these improvements resonates most with your school’s experience? Where could similar gains be achieved through targeted engagement practices?”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74" name="Google Shape;37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You will introduce this slide to show how </a:t>
            </a:r>
            <a:r>
              <a:rPr b="1" lang="en-US"/>
              <a:t>Social and Emotional Learning (SEL)</a:t>
            </a:r>
            <a:r>
              <a:rPr lang="en-US"/>
              <a:t> competencies directly support engagement within the </a:t>
            </a:r>
            <a:r>
              <a:rPr b="1" lang="en-US"/>
              <a:t>PERMA</a:t>
            </a:r>
            <a:r>
              <a:rPr lang="en-US"/>
              <a:t> framework.</a:t>
            </a:r>
            <a:endParaRPr/>
          </a:p>
          <a:p>
            <a:pPr indent="-228600" lvl="0" marL="457200" rtl="0" algn="l">
              <a:lnSpc>
                <a:spcPct val="100000"/>
              </a:lnSpc>
              <a:spcBef>
                <a:spcPts val="0"/>
              </a:spcBef>
              <a:spcAft>
                <a:spcPts val="0"/>
              </a:spcAft>
              <a:buSzPts val="1400"/>
              <a:buFont typeface="Arial"/>
              <a:buChar char="•"/>
            </a:pPr>
            <a:r>
              <a:rPr lang="en-US"/>
              <a:t>Explain that each colour in the chart represents one of the five SEL dimensions, which together strengthen students’ focus, persistence, and emotional connection to learning.</a:t>
            </a:r>
            <a:endParaRPr/>
          </a:p>
          <a:p>
            <a:pPr indent="-228600" lvl="0" marL="457200" marR="0" rtl="0" algn="l">
              <a:lnSpc>
                <a:spcPct val="100000"/>
              </a:lnSpc>
              <a:spcBef>
                <a:spcPts val="0"/>
              </a:spcBef>
              <a:spcAft>
                <a:spcPts val="0"/>
              </a:spcAft>
              <a:buClr>
                <a:srgbClr val="000000"/>
              </a:buClr>
              <a:buSzPts val="1400"/>
              <a:buFont typeface="Arial"/>
              <a:buNone/>
            </a:pPr>
            <a:r>
              <a:rPr lang="en-US"/>
              <a:t>Highlight that:</a:t>
            </a:r>
            <a:endParaRPr/>
          </a:p>
          <a:p>
            <a:pPr indent="-228600" lvl="0" marL="457200" rtl="0" algn="l">
              <a:lnSpc>
                <a:spcPct val="100000"/>
              </a:lnSpc>
              <a:spcBef>
                <a:spcPts val="0"/>
              </a:spcBef>
              <a:spcAft>
                <a:spcPts val="0"/>
              </a:spcAft>
              <a:buSzPts val="1400"/>
              <a:buFont typeface="Arial"/>
              <a:buChar char="•"/>
            </a:pPr>
            <a:r>
              <a:rPr b="1" lang="en-US"/>
              <a:t>Self-awareness (blue)</a:t>
            </a:r>
            <a:r>
              <a:rPr lang="en-US"/>
              <a:t> helps learners understand what motivates them and recognize emotions that influence performance.</a:t>
            </a:r>
            <a:endParaRPr/>
          </a:p>
          <a:p>
            <a:pPr indent="-228600" lvl="0" marL="457200" rtl="0" algn="l">
              <a:lnSpc>
                <a:spcPct val="100000"/>
              </a:lnSpc>
              <a:spcBef>
                <a:spcPts val="0"/>
              </a:spcBef>
              <a:spcAft>
                <a:spcPts val="0"/>
              </a:spcAft>
              <a:buSzPts val="1400"/>
              <a:buFont typeface="Arial"/>
              <a:buChar char="•"/>
            </a:pPr>
            <a:r>
              <a:rPr b="1" lang="en-US"/>
              <a:t>Self-management (green)</a:t>
            </a:r>
            <a:r>
              <a:rPr lang="en-US"/>
              <a:t> is crucial for maintaining concentration, resilience, and task completion.</a:t>
            </a:r>
            <a:endParaRPr/>
          </a:p>
          <a:p>
            <a:pPr indent="-228600" lvl="0" marL="457200" rtl="0" algn="l">
              <a:lnSpc>
                <a:spcPct val="100000"/>
              </a:lnSpc>
              <a:spcBef>
                <a:spcPts val="0"/>
              </a:spcBef>
              <a:spcAft>
                <a:spcPts val="0"/>
              </a:spcAft>
              <a:buSzPts val="1400"/>
              <a:buFont typeface="Arial"/>
              <a:buChar char="•"/>
            </a:pPr>
            <a:r>
              <a:rPr b="1" lang="en-US"/>
              <a:t>Social awareness (purple)</a:t>
            </a:r>
            <a:r>
              <a:rPr lang="en-US"/>
              <a:t> fosters empathy and inclusion, key for a safe classroom climate.</a:t>
            </a:r>
            <a:endParaRPr/>
          </a:p>
          <a:p>
            <a:pPr indent="-228600" lvl="0" marL="457200" rtl="0" algn="l">
              <a:lnSpc>
                <a:spcPct val="100000"/>
              </a:lnSpc>
              <a:spcBef>
                <a:spcPts val="0"/>
              </a:spcBef>
              <a:spcAft>
                <a:spcPts val="0"/>
              </a:spcAft>
              <a:buSzPts val="1400"/>
              <a:buFont typeface="Arial"/>
              <a:buChar char="•"/>
            </a:pPr>
            <a:r>
              <a:rPr b="1" lang="en-US"/>
              <a:t>Relationship skills (orange)</a:t>
            </a:r>
            <a:r>
              <a:rPr lang="en-US"/>
              <a:t> promote collaboration, belonging, and peer support, which drive engagement and attendance.</a:t>
            </a:r>
            <a:endParaRPr/>
          </a:p>
          <a:p>
            <a:pPr indent="-228600" lvl="0" marL="457200" rtl="0" algn="l">
              <a:lnSpc>
                <a:spcPct val="100000"/>
              </a:lnSpc>
              <a:spcBef>
                <a:spcPts val="0"/>
              </a:spcBef>
              <a:spcAft>
                <a:spcPts val="0"/>
              </a:spcAft>
              <a:buSzPts val="1400"/>
              <a:buFont typeface="Arial"/>
              <a:buChar char="•"/>
            </a:pPr>
            <a:r>
              <a:rPr b="1" lang="en-US"/>
              <a:t>Responsible decision-making (yellow)</a:t>
            </a:r>
            <a:r>
              <a:rPr lang="en-US"/>
              <a:t> links actions to goals, creating a sense of autonomy and purpose.</a:t>
            </a:r>
            <a:endParaRPr/>
          </a:p>
          <a:p>
            <a:pPr indent="-228600" lvl="0" marL="457200" marR="0" rtl="0" algn="l">
              <a:lnSpc>
                <a:spcPct val="100000"/>
              </a:lnSpc>
              <a:spcBef>
                <a:spcPts val="0"/>
              </a:spcBef>
              <a:spcAft>
                <a:spcPts val="0"/>
              </a:spcAft>
              <a:buClr>
                <a:srgbClr val="000000"/>
              </a:buClr>
              <a:buSzPts val="1400"/>
              <a:buFont typeface="Arial"/>
              <a:buNone/>
            </a:pPr>
            <a:r>
              <a:rPr lang="en-US"/>
              <a:t>Emphasize that these five areas are </a:t>
            </a:r>
            <a:r>
              <a:rPr b="1" lang="en-US"/>
              <a:t>interconnected</a:t>
            </a:r>
            <a:r>
              <a:rPr lang="en-US"/>
              <a:t> and should be developed systematically through teaching, feedback, and reflection.</a:t>
            </a:r>
            <a:br>
              <a:rPr lang="en-US"/>
            </a:br>
            <a:r>
              <a:rPr lang="en-US"/>
              <a:t>Mention that evidence from </a:t>
            </a:r>
            <a:r>
              <a:rPr b="1" lang="en-US"/>
              <a:t>CASEL</a:t>
            </a:r>
            <a:r>
              <a:rPr lang="en-US"/>
              <a:t> and </a:t>
            </a:r>
            <a:r>
              <a:rPr b="1" lang="en-US"/>
              <a:t>OECD</a:t>
            </a:r>
            <a:r>
              <a:rPr lang="en-US"/>
              <a:t> studies shows that schools implementing comprehensive SEL frameworks experience, on average, an </a:t>
            </a:r>
            <a:r>
              <a:rPr b="1" lang="en-US"/>
              <a:t>11-percentile improvement in academic performance</a:t>
            </a:r>
            <a:r>
              <a:rPr lang="en-US"/>
              <a:t> and stronger student well-being indicators.</a:t>
            </a:r>
            <a:endParaRPr/>
          </a:p>
          <a:p>
            <a:pPr indent="-228600" lvl="0" marL="457200" marR="0" rtl="0" algn="l">
              <a:lnSpc>
                <a:spcPct val="100000"/>
              </a:lnSpc>
              <a:spcBef>
                <a:spcPts val="0"/>
              </a:spcBef>
              <a:spcAft>
                <a:spcPts val="0"/>
              </a:spcAft>
              <a:buClr>
                <a:srgbClr val="000000"/>
              </a:buClr>
              <a:buSzPts val="1400"/>
              <a:buFont typeface="Arial"/>
              <a:buNone/>
            </a:pPr>
            <a:r>
              <a:rPr lang="en-US"/>
              <a:t>Conclude by prompting reflection:</a:t>
            </a:r>
            <a:endParaRPr/>
          </a:p>
          <a:p>
            <a:pPr indent="-228600" lvl="0" marL="457200" marR="0" rtl="0" algn="l">
              <a:lnSpc>
                <a:spcPct val="100000"/>
              </a:lnSpc>
              <a:spcBef>
                <a:spcPts val="0"/>
              </a:spcBef>
              <a:spcAft>
                <a:spcPts val="0"/>
              </a:spcAft>
              <a:buClr>
                <a:srgbClr val="000000"/>
              </a:buClr>
              <a:buSzPts val="1400"/>
              <a:buFont typeface="Arial"/>
              <a:buNone/>
            </a:pPr>
            <a:r>
              <a:rPr lang="en-US"/>
              <a:t>“Which of these SEL competencies do you already nurture most effectively in your classroom, and which could be strengthened further to enhance engagement?”</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83" name="Google Shape;38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7e4e296b6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Emphasize that engagement must be sustained by </a:t>
            </a:r>
            <a:r>
              <a:rPr i="1" lang="en-US"/>
              <a:t>all actors</a:t>
            </a:r>
            <a:r>
              <a:rPr lang="en-US"/>
              <a:t>:</a:t>
            </a:r>
            <a:endParaRPr/>
          </a:p>
          <a:p>
            <a:pPr indent="-228600" lvl="0" marL="457200" rtl="0" algn="l">
              <a:lnSpc>
                <a:spcPct val="100000"/>
              </a:lnSpc>
              <a:spcBef>
                <a:spcPts val="0"/>
              </a:spcBef>
              <a:spcAft>
                <a:spcPts val="0"/>
              </a:spcAft>
              <a:buSzPts val="1400"/>
              <a:buFont typeface="Arial"/>
              <a:buChar char="•"/>
            </a:pPr>
            <a:r>
              <a:rPr b="1" lang="en-US"/>
              <a:t>Teachers</a:t>
            </a:r>
            <a:r>
              <a:rPr lang="en-US"/>
              <a:t> as facilitators of flow and curiosity;</a:t>
            </a:r>
            <a:endParaRPr/>
          </a:p>
          <a:p>
            <a:pPr indent="-228600" lvl="0" marL="457200" rtl="0" algn="l">
              <a:lnSpc>
                <a:spcPct val="100000"/>
              </a:lnSpc>
              <a:spcBef>
                <a:spcPts val="0"/>
              </a:spcBef>
              <a:spcAft>
                <a:spcPts val="0"/>
              </a:spcAft>
              <a:buSzPts val="1400"/>
              <a:buFont typeface="Arial"/>
              <a:buChar char="•"/>
            </a:pPr>
            <a:r>
              <a:rPr b="1" lang="en-US"/>
              <a:t>Students</a:t>
            </a:r>
            <a:r>
              <a:rPr lang="en-US"/>
              <a:t> as partners in learning;</a:t>
            </a:r>
            <a:endParaRPr/>
          </a:p>
          <a:p>
            <a:pPr indent="-228600" lvl="0" marL="457200" rtl="0" algn="l">
              <a:lnSpc>
                <a:spcPct val="100000"/>
              </a:lnSpc>
              <a:spcBef>
                <a:spcPts val="0"/>
              </a:spcBef>
              <a:spcAft>
                <a:spcPts val="0"/>
              </a:spcAft>
              <a:buSzPts val="1400"/>
              <a:buFont typeface="Arial"/>
              <a:buChar char="•"/>
            </a:pPr>
            <a:r>
              <a:rPr b="1" lang="en-US"/>
              <a:t>Leaders</a:t>
            </a:r>
            <a:r>
              <a:rPr lang="en-US"/>
              <a:t> as vision-setters and resource enablers;</a:t>
            </a:r>
            <a:endParaRPr/>
          </a:p>
          <a:p>
            <a:pPr indent="-228600" lvl="0" marL="457200" rtl="0" algn="l">
              <a:lnSpc>
                <a:spcPct val="100000"/>
              </a:lnSpc>
              <a:spcBef>
                <a:spcPts val="0"/>
              </a:spcBef>
              <a:spcAft>
                <a:spcPts val="0"/>
              </a:spcAft>
              <a:buSzPts val="1400"/>
              <a:buFont typeface="Arial"/>
              <a:buChar char="•"/>
            </a:pPr>
            <a:r>
              <a:rPr b="1" lang="en-US"/>
              <a:t>Parents</a:t>
            </a:r>
            <a:r>
              <a:rPr lang="en-US"/>
              <a:t> as collaborators in children’s growth.</a:t>
            </a:r>
            <a:endParaRPr/>
          </a:p>
          <a:p>
            <a:pPr indent="-228600" lvl="0" marL="457200" marR="0" rtl="0" algn="l">
              <a:lnSpc>
                <a:spcPct val="100000"/>
              </a:lnSpc>
              <a:spcBef>
                <a:spcPts val="0"/>
              </a:spcBef>
              <a:spcAft>
                <a:spcPts val="0"/>
              </a:spcAft>
              <a:buClr>
                <a:srgbClr val="000000"/>
              </a:buClr>
              <a:buSzPts val="1400"/>
              <a:buFont typeface="Arial"/>
              <a:buNone/>
            </a:pPr>
            <a:r>
              <a:rPr lang="en-US"/>
              <a:t>Provide examples:</a:t>
            </a:r>
            <a:endParaRPr/>
          </a:p>
          <a:p>
            <a:pPr indent="-228600" lvl="0" marL="457200" rtl="0" algn="l">
              <a:lnSpc>
                <a:spcPct val="100000"/>
              </a:lnSpc>
              <a:spcBef>
                <a:spcPts val="0"/>
              </a:spcBef>
              <a:spcAft>
                <a:spcPts val="0"/>
              </a:spcAft>
              <a:buSzPts val="1400"/>
              <a:buFont typeface="Arial"/>
              <a:buChar char="•"/>
            </a:pPr>
            <a:r>
              <a:rPr lang="en-US"/>
              <a:t>In Portugal’s </a:t>
            </a:r>
            <a:r>
              <a:rPr i="1" lang="en-US"/>
              <a:t>Learn to Be</a:t>
            </a:r>
            <a:r>
              <a:rPr lang="en-US"/>
              <a:t> project, teachers and parents jointly reviewed student well-being goals every term.</a:t>
            </a:r>
            <a:endParaRPr/>
          </a:p>
          <a:p>
            <a:pPr indent="-228600" lvl="0" marL="457200" rtl="0" algn="l">
              <a:lnSpc>
                <a:spcPct val="100000"/>
              </a:lnSpc>
              <a:spcBef>
                <a:spcPts val="0"/>
              </a:spcBef>
              <a:spcAft>
                <a:spcPts val="0"/>
              </a:spcAft>
              <a:buSzPts val="1400"/>
              <a:buFont typeface="Arial"/>
              <a:buChar char="•"/>
            </a:pPr>
            <a:r>
              <a:rPr lang="en-US"/>
              <a:t>In Romania’s </a:t>
            </a:r>
            <a:r>
              <a:rPr i="1" lang="en-US"/>
              <a:t>PROW Project</a:t>
            </a:r>
            <a:r>
              <a:rPr lang="en-US"/>
              <a:t>, schools formed “Engagement Committees” including teachers, students, and parents to monitor progress and design shared activities.</a:t>
            </a:r>
            <a:endParaRPr/>
          </a:p>
          <a:p>
            <a:pPr indent="-228600" lvl="0" marL="457200" rtl="0" algn="l">
              <a:lnSpc>
                <a:spcPct val="100000"/>
              </a:lnSpc>
              <a:spcBef>
                <a:spcPts val="0"/>
              </a:spcBef>
              <a:spcAft>
                <a:spcPts val="0"/>
              </a:spcAft>
              <a:buSzPts val="1400"/>
              <a:buFont typeface="Arial"/>
              <a:buChar char="•"/>
            </a:pPr>
            <a:r>
              <a:rPr lang="en-US"/>
              <a:t>In Greece and Cyprus, weekly “reflection circles” in classrooms improved student voice and strengthened motivation.</a:t>
            </a:r>
            <a:endParaRPr/>
          </a:p>
          <a:p>
            <a:pPr indent="-228600" lvl="0" marL="457200" marR="0" rtl="0" algn="l">
              <a:lnSpc>
                <a:spcPct val="100000"/>
              </a:lnSpc>
              <a:spcBef>
                <a:spcPts val="0"/>
              </a:spcBef>
              <a:spcAft>
                <a:spcPts val="0"/>
              </a:spcAft>
              <a:buClr>
                <a:srgbClr val="000000"/>
              </a:buClr>
              <a:buSzPts val="1400"/>
              <a:buFont typeface="Arial"/>
              <a:buNone/>
            </a:pPr>
            <a:r>
              <a:rPr lang="en-US"/>
              <a:t>You will conclude that a culture of engagement emerges when </a:t>
            </a:r>
            <a:r>
              <a:rPr b="1" lang="en-US"/>
              <a:t>values of participation, trust, and shared purpose</a:t>
            </a:r>
            <a:r>
              <a:rPr lang="en-US"/>
              <a:t> are embedded into daily practice, leadership priorities, and community partnerships.</a:t>
            </a:r>
            <a:endParaRPr/>
          </a:p>
          <a:p>
            <a:pPr indent="0" lvl="0" marL="0" rtl="0" algn="l">
              <a:lnSpc>
                <a:spcPct val="100000"/>
              </a:lnSpc>
              <a:spcBef>
                <a:spcPts val="0"/>
              </a:spcBef>
              <a:spcAft>
                <a:spcPts val="0"/>
              </a:spcAft>
              <a:buSzPts val="1400"/>
              <a:buNone/>
            </a:pPr>
            <a:br>
              <a:rPr lang="en-US"/>
            </a:br>
            <a:endParaRPr/>
          </a:p>
        </p:txBody>
      </p:sp>
      <p:sp>
        <p:nvSpPr>
          <p:cNvPr id="390" name="Google Shape;390;g37e4e296b6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7e4e296b67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Begin by acknowledging the </a:t>
            </a:r>
            <a:r>
              <a:rPr b="1" lang="en-US"/>
              <a:t>purpose of the module</a:t>
            </a:r>
            <a:r>
              <a:rPr lang="en-US"/>
              <a:t> — to deepen teachers’ understanding of </a:t>
            </a:r>
            <a:r>
              <a:rPr b="1" lang="en-US"/>
              <a:t>Engagement (E)</a:t>
            </a:r>
            <a:r>
              <a:rPr lang="en-US"/>
              <a:t> within the PERMA model and demonstrate how it can be applied across real school contexts.</a:t>
            </a:r>
            <a:endParaRPr/>
          </a:p>
          <a:p>
            <a:pPr indent="-228600" lvl="0" marL="457200" rtl="0" algn="l">
              <a:lnSpc>
                <a:spcPct val="100000"/>
              </a:lnSpc>
              <a:spcBef>
                <a:spcPts val="0"/>
              </a:spcBef>
              <a:spcAft>
                <a:spcPts val="0"/>
              </a:spcAft>
              <a:buSzPts val="1400"/>
              <a:buFont typeface="Arial"/>
              <a:buChar char="•"/>
            </a:pPr>
            <a:r>
              <a:rPr lang="en-US"/>
              <a:t>Emphasize that the session combined </a:t>
            </a:r>
            <a:r>
              <a:rPr b="1" lang="en-US"/>
              <a:t>conceptual exploration</a:t>
            </a:r>
            <a:r>
              <a:rPr lang="en-US"/>
              <a:t> (PERMA, Flow Theory, SEL connections) with </a:t>
            </a:r>
            <a:r>
              <a:rPr b="1" lang="en-US"/>
              <a:t>practical activities</a:t>
            </a:r>
            <a:r>
              <a:rPr lang="en-US"/>
              <a:t> such as reflection logs, engagement trackers, and flow-inducing lesson design.</a:t>
            </a:r>
            <a:endParaRPr/>
          </a:p>
          <a:p>
            <a:pPr indent="-228600" lvl="0" marL="457200" rtl="0" algn="l">
              <a:lnSpc>
                <a:spcPct val="100000"/>
              </a:lnSpc>
              <a:spcBef>
                <a:spcPts val="0"/>
              </a:spcBef>
              <a:spcAft>
                <a:spcPts val="0"/>
              </a:spcAft>
              <a:buSzPts val="1400"/>
              <a:buFont typeface="Arial"/>
              <a:buChar char="•"/>
            </a:pPr>
            <a:r>
              <a:rPr lang="en-US"/>
              <a:t>You will highlight that the </a:t>
            </a:r>
            <a:r>
              <a:rPr b="1" lang="en-US"/>
              <a:t>clarity and progression of content</a:t>
            </a:r>
            <a:r>
              <a:rPr lang="en-US"/>
              <a:t> allowed participants to move gradually </a:t>
            </a:r>
            <a:r>
              <a:rPr i="1" lang="en-US"/>
              <a:t>from theory to practice</a:t>
            </a:r>
            <a:r>
              <a:rPr lang="en-US"/>
              <a:t>.</a:t>
            </a:r>
            <a:endParaRPr/>
          </a:p>
          <a:p>
            <a:pPr indent="-228600" lvl="0" marL="457200" rtl="0" algn="l">
              <a:lnSpc>
                <a:spcPct val="100000"/>
              </a:lnSpc>
              <a:spcBef>
                <a:spcPts val="0"/>
              </a:spcBef>
              <a:spcAft>
                <a:spcPts val="0"/>
              </a:spcAft>
              <a:buSzPts val="1400"/>
              <a:buFont typeface="Arial"/>
              <a:buChar char="•"/>
            </a:pPr>
            <a:r>
              <a:rPr lang="en-US"/>
              <a:t>The delivery method intentionally encouraged </a:t>
            </a:r>
            <a:r>
              <a:rPr b="1" lang="en-US"/>
              <a:t>interaction, collaboration, and reflection</a:t>
            </a:r>
            <a:r>
              <a:rPr lang="en-US"/>
              <a:t> — aligning with the WP3 training approach of active, experiential learning.</a:t>
            </a:r>
            <a:endParaRPr/>
          </a:p>
          <a:p>
            <a:pPr indent="-228600" lvl="0" marL="457200" marR="0" rtl="0" algn="l">
              <a:lnSpc>
                <a:spcPct val="100000"/>
              </a:lnSpc>
              <a:spcBef>
                <a:spcPts val="0"/>
              </a:spcBef>
              <a:spcAft>
                <a:spcPts val="0"/>
              </a:spcAft>
              <a:buClr>
                <a:srgbClr val="000000"/>
              </a:buClr>
              <a:buSzPts val="1400"/>
              <a:buFont typeface="Arial"/>
              <a:buNone/>
            </a:pPr>
            <a:r>
              <a:rPr lang="en-US"/>
              <a:t>Then, summarize the </a:t>
            </a:r>
            <a:r>
              <a:rPr b="1" lang="en-US"/>
              <a:t>key feedback themes</a:t>
            </a:r>
            <a:r>
              <a:rPr lang="en-US"/>
              <a:t> you observed or collected from participants:</a:t>
            </a:r>
            <a:endParaRPr/>
          </a:p>
          <a:p>
            <a:pPr indent="-228600" lvl="0" marL="457200" rtl="0" algn="l">
              <a:lnSpc>
                <a:spcPct val="100000"/>
              </a:lnSpc>
              <a:spcBef>
                <a:spcPts val="0"/>
              </a:spcBef>
              <a:spcAft>
                <a:spcPts val="0"/>
              </a:spcAft>
              <a:buSzPts val="1400"/>
              <a:buFont typeface="Arial"/>
              <a:buChar char="•"/>
            </a:pPr>
            <a:r>
              <a:rPr lang="en-US"/>
              <a:t>Teachers found the </a:t>
            </a:r>
            <a:r>
              <a:rPr b="1" lang="en-US"/>
              <a:t>PERMA and SEL frameworks</a:t>
            </a:r>
            <a:r>
              <a:rPr lang="en-US"/>
              <a:t> clear, relevant, and adaptable to their classroom realities.</a:t>
            </a:r>
            <a:endParaRPr/>
          </a:p>
          <a:p>
            <a:pPr indent="-228600" lvl="0" marL="457200" rtl="0" algn="l">
              <a:lnSpc>
                <a:spcPct val="100000"/>
              </a:lnSpc>
              <a:spcBef>
                <a:spcPts val="0"/>
              </a:spcBef>
              <a:spcAft>
                <a:spcPts val="0"/>
              </a:spcAft>
              <a:buSzPts val="1400"/>
              <a:buFont typeface="Arial"/>
              <a:buChar char="•"/>
            </a:pPr>
            <a:r>
              <a:rPr lang="en-US"/>
              <a:t>The </a:t>
            </a:r>
            <a:r>
              <a:rPr b="1" lang="en-US"/>
              <a:t>case examples and templates</a:t>
            </a:r>
            <a:r>
              <a:rPr lang="en-US"/>
              <a:t> (e.g., Classroom Engagement Tracker, Flow Design Template) helped translate abstract ideas into actionable strategies.</a:t>
            </a:r>
            <a:endParaRPr/>
          </a:p>
          <a:p>
            <a:pPr indent="-228600" lvl="0" marL="457200" rtl="0" algn="l">
              <a:lnSpc>
                <a:spcPct val="100000"/>
              </a:lnSpc>
              <a:spcBef>
                <a:spcPts val="0"/>
              </a:spcBef>
              <a:spcAft>
                <a:spcPts val="0"/>
              </a:spcAft>
              <a:buSzPts val="1400"/>
              <a:buFont typeface="Arial"/>
              <a:buChar char="•"/>
            </a:pPr>
            <a:r>
              <a:rPr lang="en-US"/>
              <a:t>Participants appreciated the </a:t>
            </a:r>
            <a:r>
              <a:rPr b="1" lang="en-US"/>
              <a:t>balance between conceptual depth and usability</a:t>
            </a:r>
            <a:r>
              <a:rPr lang="en-US"/>
              <a:t> — the module felt both intellectually rigorous and practical.</a:t>
            </a:r>
            <a:endParaRPr/>
          </a:p>
          <a:p>
            <a:pPr indent="-228600" lvl="0" marL="457200" rtl="0" algn="l">
              <a:lnSpc>
                <a:spcPct val="100000"/>
              </a:lnSpc>
              <a:spcBef>
                <a:spcPts val="0"/>
              </a:spcBef>
              <a:spcAft>
                <a:spcPts val="0"/>
              </a:spcAft>
              <a:buSzPts val="1400"/>
              <a:buFont typeface="Arial"/>
              <a:buChar char="•"/>
            </a:pPr>
            <a:r>
              <a:rPr lang="en-US"/>
              <a:t>The </a:t>
            </a:r>
            <a:r>
              <a:rPr b="1" lang="en-US"/>
              <a:t>interactive elements</a:t>
            </a:r>
            <a:r>
              <a:rPr lang="en-US"/>
              <a:t> — such as group discussions and reflection moments — fostered a sense of ownership, engagement, and shared understanding.</a:t>
            </a:r>
            <a:endParaRPr/>
          </a:p>
          <a:p>
            <a:pPr indent="-228600" lvl="0" marL="457200" rtl="0" algn="l">
              <a:lnSpc>
                <a:spcPct val="100000"/>
              </a:lnSpc>
              <a:spcBef>
                <a:spcPts val="0"/>
              </a:spcBef>
              <a:spcAft>
                <a:spcPts val="0"/>
              </a:spcAft>
              <a:buSzPts val="1400"/>
              <a:buFont typeface="Arial"/>
              <a:buChar char="•"/>
            </a:pPr>
            <a:r>
              <a:rPr lang="en-US"/>
              <a:t>You will note that this reflection also provides </a:t>
            </a:r>
            <a:r>
              <a:rPr b="1" lang="en-US"/>
              <a:t>valuable input for continuous improvement</a:t>
            </a:r>
            <a:r>
              <a:rPr lang="en-US"/>
              <a:t> of the training materials and pedagogy used across future </a:t>
            </a:r>
            <a:r>
              <a:rPr i="1" lang="en-US"/>
              <a:t>Thriving Schools</a:t>
            </a:r>
            <a:r>
              <a:rPr lang="en-US"/>
              <a:t> modules.</a:t>
            </a:r>
            <a:endParaRPr/>
          </a:p>
          <a:p>
            <a:pPr indent="-228600" lvl="0" marL="457200" rtl="0" algn="l">
              <a:lnSpc>
                <a:spcPct val="100000"/>
              </a:lnSpc>
              <a:spcBef>
                <a:spcPts val="0"/>
              </a:spcBef>
              <a:spcAft>
                <a:spcPts val="0"/>
              </a:spcAft>
              <a:buSzPts val="1400"/>
              <a:buFont typeface="Arial"/>
              <a:buChar char="•"/>
            </a:pPr>
            <a:r>
              <a:rPr lang="en-US"/>
              <a:t>Encourage participants to keep sharing insights and examples from their own schools to enrich the upcoming sessions.</a:t>
            </a:r>
            <a:endParaRPr/>
          </a:p>
          <a:p>
            <a:pPr indent="-228600" lvl="0" marL="457200" marR="0" rtl="0" algn="l">
              <a:lnSpc>
                <a:spcPct val="100000"/>
              </a:lnSpc>
              <a:spcBef>
                <a:spcPts val="0"/>
              </a:spcBef>
              <a:spcAft>
                <a:spcPts val="0"/>
              </a:spcAft>
              <a:buClr>
                <a:srgbClr val="000000"/>
              </a:buClr>
              <a:buSzPts val="1400"/>
              <a:buFont typeface="Arial"/>
              <a:buNone/>
            </a:pPr>
            <a:r>
              <a:rPr lang="en-US"/>
              <a:t>Conclude with an appreciative and forward-looking tone:</a:t>
            </a:r>
            <a:endParaRPr/>
          </a:p>
          <a:p>
            <a:pPr indent="-228600" lvl="0" marL="457200" marR="0" rtl="0" algn="l">
              <a:lnSpc>
                <a:spcPct val="100000"/>
              </a:lnSpc>
              <a:spcBef>
                <a:spcPts val="0"/>
              </a:spcBef>
              <a:spcAft>
                <a:spcPts val="0"/>
              </a:spcAft>
              <a:buClr>
                <a:srgbClr val="000000"/>
              </a:buClr>
              <a:buSzPts val="1400"/>
              <a:buFont typeface="Arial"/>
              <a:buNone/>
            </a:pPr>
            <a:r>
              <a:rPr lang="en-US"/>
              <a:t>“Your active participation and reflections have made this module richer and more relevant. As we continue developing the Thriving Schools training, your input ensures that engagement remains both a pedagogical goal and a lived experience across our European school communities.”</a:t>
            </a:r>
            <a:endParaRPr/>
          </a:p>
          <a:p>
            <a:pPr indent="-139700" lvl="0" marL="457200" rtl="0" algn="just">
              <a:lnSpc>
                <a:spcPct val="100000"/>
              </a:lnSpc>
              <a:spcBef>
                <a:spcPts val="0"/>
              </a:spcBef>
              <a:spcAft>
                <a:spcPts val="0"/>
              </a:spcAft>
              <a:buSzPts val="1400"/>
              <a:buFont typeface="Arial"/>
              <a:buNone/>
            </a:pPr>
            <a:r>
              <a:t/>
            </a:r>
            <a:endParaRPr/>
          </a:p>
        </p:txBody>
      </p:sp>
      <p:sp>
        <p:nvSpPr>
          <p:cNvPr id="397" name="Google Shape;397;g37e4e296b67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You will use this slide to guide participants through a brief </a:t>
            </a:r>
            <a:r>
              <a:rPr i="1" lang="en-US"/>
              <a:t>learning reflection and conceptual synthesis</a:t>
            </a:r>
            <a:r>
              <a:rPr lang="en-US"/>
              <a:t>.</a:t>
            </a:r>
            <a:endParaRPr/>
          </a:p>
          <a:p>
            <a:pPr indent="-228600" lvl="0" marL="457200" rtl="0" algn="l">
              <a:lnSpc>
                <a:spcPct val="100000"/>
              </a:lnSpc>
              <a:spcBef>
                <a:spcPts val="0"/>
              </a:spcBef>
              <a:spcAft>
                <a:spcPts val="0"/>
              </a:spcAft>
              <a:buSzPts val="1400"/>
              <a:buFont typeface="Arial"/>
              <a:buChar char="•"/>
            </a:pPr>
            <a:r>
              <a:rPr lang="en-US"/>
              <a:t>Encourage them to identify which parts of the module had the strongest impact and how these ideas might influence their next steps.</a:t>
            </a:r>
            <a:endParaRPr/>
          </a:p>
          <a:p>
            <a:pPr indent="-228600" lvl="0" marL="457200" rtl="0" algn="l">
              <a:lnSpc>
                <a:spcPct val="100000"/>
              </a:lnSpc>
              <a:spcBef>
                <a:spcPts val="0"/>
              </a:spcBef>
              <a:spcAft>
                <a:spcPts val="0"/>
              </a:spcAft>
              <a:buSzPts val="1400"/>
              <a:buFont typeface="Arial"/>
              <a:buChar char="•"/>
            </a:pPr>
            <a:r>
              <a:rPr lang="en-US"/>
              <a:t>Highlight the </a:t>
            </a:r>
            <a:r>
              <a:rPr b="1" lang="en-US"/>
              <a:t>four major threads</a:t>
            </a:r>
            <a:r>
              <a:rPr lang="en-US"/>
              <a:t> of the module:</a:t>
            </a:r>
            <a:br>
              <a:rPr lang="en-US"/>
            </a:br>
            <a:r>
              <a:rPr lang="en-US"/>
              <a:t>- </a:t>
            </a:r>
            <a:r>
              <a:rPr b="1" lang="en-US"/>
              <a:t>Understanding engagement</a:t>
            </a:r>
            <a:r>
              <a:rPr lang="en-US"/>
              <a:t> as part of the PERMA model and well-being science.</a:t>
            </a:r>
            <a:br>
              <a:rPr lang="en-US"/>
            </a:br>
            <a:r>
              <a:rPr lang="en-US"/>
              <a:t>- </a:t>
            </a:r>
            <a:r>
              <a:rPr b="1" lang="en-US"/>
              <a:t>Applying flow theory and SEL</a:t>
            </a:r>
            <a:r>
              <a:rPr lang="en-US"/>
              <a:t> to enhance student and teacher engagement.</a:t>
            </a:r>
            <a:br>
              <a:rPr lang="en-US"/>
            </a:br>
            <a:r>
              <a:rPr lang="en-US"/>
              <a:t>- </a:t>
            </a:r>
            <a:r>
              <a:rPr b="1" lang="en-US"/>
              <a:t>Using practical PERMA–E tools</a:t>
            </a:r>
            <a:r>
              <a:rPr lang="en-US"/>
              <a:t> for reflection, tracking, and activity design.</a:t>
            </a:r>
            <a:br>
              <a:rPr lang="en-US"/>
            </a:br>
            <a:r>
              <a:rPr lang="en-US"/>
              <a:t>- </a:t>
            </a:r>
            <a:r>
              <a:rPr b="1" lang="en-US"/>
              <a:t>Building a whole-school culture</a:t>
            </a:r>
            <a:r>
              <a:rPr lang="en-US"/>
              <a:t> that sustains engagement and collective growth.</a:t>
            </a:r>
            <a:endParaRPr/>
          </a:p>
          <a:p>
            <a:pPr indent="-228600" lvl="0" marL="457200" rtl="0" algn="l">
              <a:lnSpc>
                <a:spcPct val="100000"/>
              </a:lnSpc>
              <a:spcBef>
                <a:spcPts val="0"/>
              </a:spcBef>
              <a:spcAft>
                <a:spcPts val="0"/>
              </a:spcAft>
              <a:buSzPts val="1400"/>
              <a:buFont typeface="Arial"/>
              <a:buChar char="•"/>
            </a:pPr>
            <a:r>
              <a:rPr lang="en-US"/>
              <a:t>Invite participants to share one concrete takeaway or a small change they plan to implement in their classroom or school.</a:t>
            </a:r>
            <a:endParaRPr/>
          </a:p>
          <a:p>
            <a:pPr indent="-228600" lvl="0" marL="457200" rtl="0" algn="l">
              <a:lnSpc>
                <a:spcPct val="100000"/>
              </a:lnSpc>
              <a:spcBef>
                <a:spcPts val="0"/>
              </a:spcBef>
              <a:spcAft>
                <a:spcPts val="0"/>
              </a:spcAft>
              <a:buSzPts val="1400"/>
              <a:buFont typeface="Arial"/>
              <a:buChar char="•"/>
            </a:pPr>
            <a:r>
              <a:rPr lang="en-US"/>
              <a:t>Conclude by reinforcing that fostering engagement is an </a:t>
            </a:r>
            <a:r>
              <a:rPr b="1" lang="en-US"/>
              <a:t>ongoing, collaborative process</a:t>
            </a:r>
            <a:r>
              <a:rPr lang="en-US"/>
              <a:t> that underpins thriving schools and empowered educators.</a:t>
            </a:r>
            <a:endParaRPr/>
          </a:p>
          <a:p>
            <a:pPr indent="-228600" lvl="0" marL="457200" rtl="0" algn="l">
              <a:lnSpc>
                <a:spcPct val="100000"/>
              </a:lnSpc>
              <a:spcBef>
                <a:spcPts val="0"/>
              </a:spcBef>
              <a:spcAft>
                <a:spcPts val="0"/>
              </a:spcAft>
              <a:buSzPts val="1400"/>
              <a:buFont typeface="Arial"/>
              <a:buChar char="•"/>
            </a:pPr>
            <a:r>
              <a:rPr lang="en-US"/>
              <a:t>End with a motivational closing line: “Engagement begins with awareness, grows through practice, and flourishes through collaboration.”</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05" name="Google Shape;40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7dcc5151c8_0_4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You will explain that this list reflects the </a:t>
            </a:r>
            <a:r>
              <a:rPr b="1" lang="en-US"/>
              <a:t>key academic, institutional, and European sources</a:t>
            </a:r>
            <a:r>
              <a:rPr lang="en-US"/>
              <a:t> underpinning Module 3.</a:t>
            </a:r>
            <a:endParaRPr/>
          </a:p>
          <a:p>
            <a:pPr indent="-171450" lvl="0" marL="171450" rtl="0" algn="l">
              <a:lnSpc>
                <a:spcPct val="100000"/>
              </a:lnSpc>
              <a:spcBef>
                <a:spcPts val="0"/>
              </a:spcBef>
              <a:spcAft>
                <a:spcPts val="0"/>
              </a:spcAft>
              <a:buSzPts val="1400"/>
              <a:buFont typeface="Arial"/>
              <a:buChar char="•"/>
            </a:pPr>
            <a:r>
              <a:rPr lang="en-US"/>
              <a:t>Highlight that the module content aligns with both </a:t>
            </a:r>
            <a:r>
              <a:rPr b="1" lang="en-US"/>
              <a:t>PERMA theory (Seligman, 2011)</a:t>
            </a:r>
            <a:r>
              <a:rPr lang="en-US"/>
              <a:t> and </a:t>
            </a:r>
            <a:r>
              <a:rPr b="1" lang="en-US"/>
              <a:t>EU policy frameworks</a:t>
            </a:r>
            <a:r>
              <a:rPr lang="en-US"/>
              <a:t> promoting holistic education and teacher well-being.</a:t>
            </a:r>
            <a:endParaRPr/>
          </a:p>
          <a:p>
            <a:pPr indent="-171450" lvl="0" marL="171450" rtl="0" algn="l">
              <a:lnSpc>
                <a:spcPct val="100000"/>
              </a:lnSpc>
              <a:spcBef>
                <a:spcPts val="0"/>
              </a:spcBef>
              <a:spcAft>
                <a:spcPts val="0"/>
              </a:spcAft>
              <a:buSzPts val="1400"/>
              <a:buFont typeface="Arial"/>
              <a:buChar char="•"/>
            </a:pPr>
            <a:r>
              <a:rPr lang="en-US"/>
              <a:t>Emphasize that the inclusion of </a:t>
            </a:r>
            <a:r>
              <a:rPr b="1" lang="en-US"/>
              <a:t>Erasmus+ project references</a:t>
            </a:r>
            <a:r>
              <a:rPr lang="en-US"/>
              <a:t> (e.g., PROW, Learn to Be, Thriving Schools) demonstrates evidence-based continuity between theory, practice, and European cooperation.</a:t>
            </a:r>
            <a:endParaRPr/>
          </a:p>
          <a:p>
            <a:pPr indent="-171450" lvl="0" marL="171450" rtl="0" algn="l">
              <a:lnSpc>
                <a:spcPct val="100000"/>
              </a:lnSpc>
              <a:spcBef>
                <a:spcPts val="0"/>
              </a:spcBef>
              <a:spcAft>
                <a:spcPts val="0"/>
              </a:spcAft>
              <a:buSzPts val="1400"/>
              <a:buFont typeface="Arial"/>
              <a:buChar char="•"/>
            </a:pPr>
            <a:r>
              <a:rPr lang="en-US"/>
              <a:t>Encourage participants to explore these references for deeper reading and for use in their own school-based professional development plans.</a:t>
            </a:r>
            <a:endParaRPr/>
          </a:p>
        </p:txBody>
      </p:sp>
      <p:sp>
        <p:nvSpPr>
          <p:cNvPr id="412" name="Google Shape;412;g37dcc5151c8_0_4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7dcc5151c8_0_5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will close the session by encouraging reflection on key takeaways and next steps for school implementation</a:t>
            </a:r>
            <a:endParaRPr/>
          </a:p>
        </p:txBody>
      </p:sp>
      <p:sp>
        <p:nvSpPr>
          <p:cNvPr id="419" name="Google Shape;419;g37dcc5151c8_0_5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7dcc5151c8_0_4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37dcc5151c8_0_4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Let this slide to speak for itself!</a:t>
            </a:r>
            <a:endParaRPr/>
          </a:p>
        </p:txBody>
      </p:sp>
      <p:sp>
        <p:nvSpPr>
          <p:cNvPr id="425" name="Google Shape;4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ab61c0e976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g3ab61c0e976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7dcc5151c8_0_4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37dcc5151c8_0_4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37dcc5151c8_0_4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7dcc5151c8_0_4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37dcc5151c8_0_4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Font typeface="Arial"/>
              <a:buChar char="•"/>
            </a:pPr>
            <a:r>
              <a:rPr lang="en-US"/>
              <a:t>     You will guide participants through each tool step by step (in the following slides where tool are presented in detail), demonstrating how they can integrate them into their teaching routines. </a:t>
            </a:r>
            <a:endParaRPr/>
          </a:p>
          <a:p>
            <a:pPr indent="-228600" lvl="0" marL="457200" rtl="0" algn="just">
              <a:lnSpc>
                <a:spcPct val="100000"/>
              </a:lnSpc>
              <a:spcBef>
                <a:spcPts val="0"/>
              </a:spcBef>
              <a:spcAft>
                <a:spcPts val="0"/>
              </a:spcAft>
              <a:buSzPts val="1400"/>
              <a:buFont typeface="Arial"/>
              <a:buChar char="•"/>
            </a:pPr>
            <a:r>
              <a:rPr lang="en-US"/>
              <a:t>Emphasize the importance of structured reflection and collaboration for sustaining engagement over time. Suggest using the </a:t>
            </a:r>
            <a:r>
              <a:rPr b="1" lang="en-US"/>
              <a:t>Action Plan</a:t>
            </a:r>
            <a:r>
              <a:rPr lang="en-US"/>
              <a:t> at the start of each term, followed by the </a:t>
            </a:r>
            <a:r>
              <a:rPr b="1" lang="en-US"/>
              <a:t>Tracker</a:t>
            </a:r>
            <a:r>
              <a:rPr lang="en-US"/>
              <a:t> for weekly insights, and the </a:t>
            </a:r>
            <a:r>
              <a:rPr b="1" lang="en-US"/>
              <a:t>Reflection Log</a:t>
            </a:r>
            <a:r>
              <a:rPr lang="en-US"/>
              <a:t> for professional learning discussions. </a:t>
            </a:r>
            <a:endParaRPr/>
          </a:p>
          <a:p>
            <a:pPr indent="-228600" lvl="0" marL="457200" rtl="0" algn="just">
              <a:lnSpc>
                <a:spcPct val="100000"/>
              </a:lnSpc>
              <a:spcBef>
                <a:spcPts val="0"/>
              </a:spcBef>
              <a:spcAft>
                <a:spcPts val="0"/>
              </a:spcAft>
              <a:buSzPts val="1400"/>
              <a:buFont typeface="Arial"/>
              <a:buChar char="•"/>
            </a:pPr>
            <a:r>
              <a:rPr lang="en-US"/>
              <a:t>Encourage adaptation of templates to different age groups and school realities, underlining that small, consistent changes lead to meaningful transformation in learning climates.</a:t>
            </a:r>
            <a:endParaRPr/>
          </a:p>
        </p:txBody>
      </p:sp>
      <p:sp>
        <p:nvSpPr>
          <p:cNvPr id="238" name="Google Shape;23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Font typeface="Arial"/>
              <a:buChar char="•"/>
            </a:pPr>
            <a:r>
              <a:rPr lang="en-US"/>
              <a:t>Explain that today’s focus is on </a:t>
            </a:r>
            <a:r>
              <a:rPr i="1" lang="en-US"/>
              <a:t>Engagement</a:t>
            </a:r>
            <a:r>
              <a:rPr lang="en-US"/>
              <a:t> — the “E” in PERMA — which connects deeply to motivation, learning quality, and well-being.</a:t>
            </a:r>
            <a:endParaRPr/>
          </a:p>
          <a:p>
            <a:pPr indent="-228600" lvl="0" marL="457200" rtl="0" algn="just">
              <a:lnSpc>
                <a:spcPct val="100000"/>
              </a:lnSpc>
              <a:spcBef>
                <a:spcPts val="0"/>
              </a:spcBef>
              <a:spcAft>
                <a:spcPts val="0"/>
              </a:spcAft>
              <a:buSzPts val="1400"/>
              <a:buFont typeface="Arial"/>
              <a:buChar char="•"/>
            </a:pPr>
            <a:r>
              <a:rPr lang="en-US"/>
              <a:t>Emphasize that engagement is not only about student participation but also about </a:t>
            </a:r>
            <a:r>
              <a:rPr b="1" lang="en-US"/>
              <a:t>teacher flow and fulfilment</a:t>
            </a:r>
            <a:r>
              <a:rPr lang="en-US"/>
              <a:t>.</a:t>
            </a:r>
            <a:endParaRPr/>
          </a:p>
          <a:p>
            <a:pPr indent="-228600" lvl="0" marL="457200" rtl="0" algn="just">
              <a:lnSpc>
                <a:spcPct val="100000"/>
              </a:lnSpc>
              <a:spcBef>
                <a:spcPts val="0"/>
              </a:spcBef>
              <a:spcAft>
                <a:spcPts val="0"/>
              </a:spcAft>
              <a:buSzPts val="1400"/>
              <a:buFont typeface="Arial"/>
              <a:buChar char="•"/>
            </a:pPr>
            <a:r>
              <a:rPr lang="en-US"/>
              <a:t>Clarify the purpose of the module: to help teachers translate engagement principles into daily classroom and school practices using reflection tools, an action plan, and an engagement tracker.</a:t>
            </a:r>
            <a:endParaRPr/>
          </a:p>
          <a:p>
            <a:pPr indent="-228600" lvl="0" marL="457200" rtl="0" algn="just">
              <a:lnSpc>
                <a:spcPct val="100000"/>
              </a:lnSpc>
              <a:spcBef>
                <a:spcPts val="0"/>
              </a:spcBef>
              <a:spcAft>
                <a:spcPts val="0"/>
              </a:spcAft>
              <a:buSzPts val="1400"/>
              <a:buFont typeface="Arial"/>
              <a:buChar char="•"/>
            </a:pPr>
            <a:r>
              <a:rPr lang="en-US"/>
              <a:t>Mention that the </a:t>
            </a:r>
            <a:r>
              <a:rPr i="1" lang="en-US"/>
              <a:t>Engagement Action Plan</a:t>
            </a:r>
            <a:r>
              <a:rPr lang="en-US"/>
              <a:t> supports ongoing self-assessment and school-level collaboration, fully aligned with WP3’s Whole School Approach (WSA).</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46" name="Google Shape;24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b="1"/>
          </a:p>
          <a:p>
            <a:pPr indent="-228600" lvl="0" marL="457200" rtl="0" algn="l">
              <a:lnSpc>
                <a:spcPct val="100000"/>
              </a:lnSpc>
              <a:spcBef>
                <a:spcPts val="0"/>
              </a:spcBef>
              <a:spcAft>
                <a:spcPts val="0"/>
              </a:spcAft>
              <a:buSzPts val="1400"/>
              <a:buFont typeface="Arial"/>
              <a:buChar char="•"/>
            </a:pPr>
            <a:r>
              <a:rPr b="1" lang="en-US"/>
              <a:t>Purpose of this Slide: </a:t>
            </a:r>
            <a:r>
              <a:rPr lang="en-US"/>
              <a:t>To guide teachers through a </a:t>
            </a:r>
            <a:r>
              <a:rPr b="1" lang="en-US"/>
              <a:t>structured reflection and planning process</a:t>
            </a:r>
            <a:r>
              <a:rPr lang="en-US"/>
              <a:t> that translates the </a:t>
            </a:r>
            <a:r>
              <a:rPr i="1" lang="en-US"/>
              <a:t>Engagement</a:t>
            </a:r>
            <a:r>
              <a:rPr lang="en-US"/>
              <a:t> pillar of the PERMA model into practical, evidence-based classroom and school actions.</a:t>
            </a:r>
            <a:endParaRPr/>
          </a:p>
        </p:txBody>
      </p:sp>
      <p:sp>
        <p:nvSpPr>
          <p:cNvPr id="254" name="Google Shape;25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Font typeface="Arial"/>
              <a:buChar char="•"/>
            </a:pPr>
            <a:r>
              <a:rPr lang="en-US"/>
              <a:t>Introduce the idea that fostering engagement is a </a:t>
            </a:r>
            <a:r>
              <a:rPr i="1" lang="en-US"/>
              <a:t>shared responsibility</a:t>
            </a:r>
            <a:r>
              <a:rPr lang="en-US"/>
              <a:t> across three levels: teacher, leadership, and community.</a:t>
            </a:r>
            <a:endParaRPr/>
          </a:p>
          <a:p>
            <a:pPr indent="-228600" lvl="0" marL="457200" rtl="0" algn="just">
              <a:lnSpc>
                <a:spcPct val="100000"/>
              </a:lnSpc>
              <a:spcBef>
                <a:spcPts val="0"/>
              </a:spcBef>
              <a:spcAft>
                <a:spcPts val="0"/>
              </a:spcAft>
              <a:buSzPts val="1400"/>
              <a:buFont typeface="Arial"/>
              <a:buChar char="•"/>
            </a:pPr>
            <a:r>
              <a:rPr b="1" lang="en-US"/>
              <a:t>Teachers:</a:t>
            </a:r>
            <a:r>
              <a:rPr lang="en-US"/>
              <a:t> Highlight practical strategies such as using students’ strengths, creating flow-friendly lessons with clear goals and feedback, and giving students voice and choice in learning.</a:t>
            </a:r>
            <a:endParaRPr/>
          </a:p>
          <a:p>
            <a:pPr indent="-228600" lvl="0" marL="457200" rtl="0" algn="just">
              <a:lnSpc>
                <a:spcPct val="100000"/>
              </a:lnSpc>
              <a:spcBef>
                <a:spcPts val="0"/>
              </a:spcBef>
              <a:spcAft>
                <a:spcPts val="0"/>
              </a:spcAft>
              <a:buSzPts val="1400"/>
              <a:buFont typeface="Arial"/>
              <a:buChar char="•"/>
            </a:pPr>
            <a:r>
              <a:rPr b="1" lang="en-US"/>
              <a:t>School Leaders:</a:t>
            </a:r>
            <a:r>
              <a:rPr lang="en-US"/>
              <a:t> Stress the importance of embedding engagement in the school’s strategic plan, supporting teacher innovation, and collecting data (e.g., classroom observations or engagement surveys).</a:t>
            </a:r>
            <a:endParaRPr/>
          </a:p>
          <a:p>
            <a:pPr indent="-228600" lvl="0" marL="457200" rtl="0" algn="just">
              <a:lnSpc>
                <a:spcPct val="100000"/>
              </a:lnSpc>
              <a:spcBef>
                <a:spcPts val="0"/>
              </a:spcBef>
              <a:spcAft>
                <a:spcPts val="0"/>
              </a:spcAft>
              <a:buSzPts val="1400"/>
              <a:buFont typeface="Arial"/>
              <a:buChar char="•"/>
            </a:pPr>
            <a:r>
              <a:rPr b="1" lang="en-US"/>
              <a:t>Parents and Community:</a:t>
            </a:r>
            <a:r>
              <a:rPr lang="en-US"/>
              <a:t> Emphasize partnership — running parent workshops on motivation, involving families in projects, and creating a shared “strengths language” across home and school.</a:t>
            </a:r>
            <a:endParaRPr/>
          </a:p>
          <a:p>
            <a:pPr indent="-228600" lvl="0" marL="457200" rtl="0" algn="just">
              <a:lnSpc>
                <a:spcPct val="100000"/>
              </a:lnSpc>
              <a:spcBef>
                <a:spcPts val="0"/>
              </a:spcBef>
              <a:spcAft>
                <a:spcPts val="0"/>
              </a:spcAft>
              <a:buSzPts val="1400"/>
              <a:buFont typeface="Arial"/>
              <a:buChar char="•"/>
            </a:pPr>
            <a:r>
              <a:rPr lang="en-US"/>
              <a:t>Illustrate with a quick example: “For instance, a school in Portugal introduced ‘Family Strengths Walls,’ where parents and children shared weekly strengths — improving both motivation and school connection.”</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62" name="Google Shape;26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30"/>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30"/>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30"/>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0"/>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0"/>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30"/>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30"/>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30"/>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30"/>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85" name="Shape 85"/>
        <p:cNvGrpSpPr/>
        <p:nvPr/>
      </p:nvGrpSpPr>
      <p:grpSpPr>
        <a:xfrm>
          <a:off x="0" y="0"/>
          <a:ext cx="0" cy="0"/>
          <a:chOff x="0" y="0"/>
          <a:chExt cx="0" cy="0"/>
        </a:xfrm>
      </p:grpSpPr>
      <p:sp>
        <p:nvSpPr>
          <p:cNvPr id="86" name="Google Shape;86;g37dcc5151c8_0_55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g37dcc5151c8_0_55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g37dcc5151c8_0_55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 name="Shape 89"/>
        <p:cNvGrpSpPr/>
        <p:nvPr/>
      </p:nvGrpSpPr>
      <p:grpSpPr>
        <a:xfrm>
          <a:off x="0" y="0"/>
          <a:ext cx="0" cy="0"/>
          <a:chOff x="0" y="0"/>
          <a:chExt cx="0" cy="0"/>
        </a:xfrm>
      </p:grpSpPr>
      <p:sp>
        <p:nvSpPr>
          <p:cNvPr id="90" name="Google Shape;90;p2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SzPts val="3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2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2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94" name="Shape 94"/>
        <p:cNvGrpSpPr/>
        <p:nvPr/>
      </p:nvGrpSpPr>
      <p:grpSpPr>
        <a:xfrm>
          <a:off x="0" y="0"/>
          <a:ext cx="0" cy="0"/>
          <a:chOff x="0" y="0"/>
          <a:chExt cx="0" cy="0"/>
        </a:xfrm>
      </p:grpSpPr>
      <p:sp>
        <p:nvSpPr>
          <p:cNvPr id="95" name="Google Shape;95;g37dcc5151c8_0_55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37dcc5151c8_0_554"/>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g37dcc5151c8_0_554"/>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 name="Google Shape;98;g37dcc5151c8_0_554"/>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99" name="Shape 99"/>
        <p:cNvGrpSpPr/>
        <p:nvPr/>
      </p:nvGrpSpPr>
      <p:grpSpPr>
        <a:xfrm>
          <a:off x="0" y="0"/>
          <a:ext cx="0" cy="0"/>
          <a:chOff x="0" y="0"/>
          <a:chExt cx="0" cy="0"/>
        </a:xfrm>
      </p:grpSpPr>
      <p:sp>
        <p:nvSpPr>
          <p:cNvPr id="100" name="Google Shape;100;g37dcc5151c8_0_55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g37dcc5151c8_0_559"/>
          <p:cNvSpPr txBox="1"/>
          <p:nvPr>
            <p:ph idx="1" type="body"/>
          </p:nvPr>
        </p:nvSpPr>
        <p:spPr>
          <a:xfrm>
            <a:off x="97971"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g37dcc5151c8_0_559"/>
          <p:cNvSpPr txBox="1"/>
          <p:nvPr>
            <p:ph idx="2" type="body"/>
          </p:nvPr>
        </p:nvSpPr>
        <p:spPr>
          <a:xfrm>
            <a:off x="6131377"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09" name="Shape 109"/>
        <p:cNvGrpSpPr/>
        <p:nvPr/>
      </p:nvGrpSpPr>
      <p:grpSpPr>
        <a:xfrm>
          <a:off x="0" y="0"/>
          <a:ext cx="0" cy="0"/>
          <a:chOff x="0" y="0"/>
          <a:chExt cx="0" cy="0"/>
        </a:xfrm>
      </p:grpSpPr>
      <p:sp>
        <p:nvSpPr>
          <p:cNvPr id="110" name="Google Shape;110;g37dcc5151c8_0_579"/>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g37dcc5151c8_0_579"/>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g37dcc5151c8_0_579"/>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13" name="Shape 113"/>
        <p:cNvGrpSpPr/>
        <p:nvPr/>
      </p:nvGrpSpPr>
      <p:grpSpPr>
        <a:xfrm>
          <a:off x="0" y="0"/>
          <a:ext cx="0" cy="0"/>
          <a:chOff x="0" y="0"/>
          <a:chExt cx="0" cy="0"/>
        </a:xfrm>
      </p:grpSpPr>
      <p:sp>
        <p:nvSpPr>
          <p:cNvPr id="114" name="Google Shape;114;g37dcc5151c8_0_56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g37dcc5151c8_0_56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g37dcc5151c8_0_56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37dcc5151c8_0_56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8" name="Google Shape;118;g37dcc5151c8_0_56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9" name="Google Shape;119;g37dcc5151c8_0_56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20" name="Google Shape;120;g37dcc5151c8_0_569"/>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121" name="Google Shape;121;g37dcc5151c8_0_56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22" name="Google Shape;122;g37dcc5151c8_0_56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3" name="Shape 123"/>
        <p:cNvGrpSpPr/>
        <p:nvPr/>
      </p:nvGrpSpPr>
      <p:grpSpPr>
        <a:xfrm>
          <a:off x="0" y="0"/>
          <a:ext cx="0" cy="0"/>
          <a:chOff x="0" y="0"/>
          <a:chExt cx="0" cy="0"/>
        </a:xfrm>
      </p:grpSpPr>
      <p:sp>
        <p:nvSpPr>
          <p:cNvPr id="124" name="Google Shape;124;g37dcc5151c8_0_583"/>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125" name="Google Shape;125;g37dcc5151c8_0_583"/>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6" name="Google Shape;126;g37dcc5151c8_0_583"/>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127" name="Google Shape;127;g37dcc5151c8_0_583"/>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28" name="Shape 128"/>
        <p:cNvGrpSpPr/>
        <p:nvPr/>
      </p:nvGrpSpPr>
      <p:grpSpPr>
        <a:xfrm>
          <a:off x="0" y="0"/>
          <a:ext cx="0" cy="0"/>
          <a:chOff x="0" y="0"/>
          <a:chExt cx="0" cy="0"/>
        </a:xfrm>
      </p:grpSpPr>
      <p:sp>
        <p:nvSpPr>
          <p:cNvPr id="129" name="Google Shape;129;g37dcc5151c8_0_588"/>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g37dcc5151c8_0_588"/>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g37dcc5151c8_0_588"/>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37dcc5151c8_0_588"/>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3" name="Google Shape;133;g37dcc5151c8_0_588"/>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4" name="Google Shape;134;g37dcc5151c8_0_588"/>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35" name="Google Shape;135;g37dcc5151c8_0_588"/>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136" name="Google Shape;136;g37dcc5151c8_0_588"/>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37" name="Google Shape;137;g37dcc5151c8_0_588"/>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44" name="Shape 144"/>
        <p:cNvGrpSpPr/>
        <p:nvPr/>
      </p:nvGrpSpPr>
      <p:grpSpPr>
        <a:xfrm>
          <a:off x="0" y="0"/>
          <a:ext cx="0" cy="0"/>
          <a:chOff x="0" y="0"/>
          <a:chExt cx="0" cy="0"/>
        </a:xfrm>
      </p:grpSpPr>
      <p:sp>
        <p:nvSpPr>
          <p:cNvPr id="145" name="Google Shape;145;p19"/>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146" name="Google Shape;146;p19"/>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47" name="Google Shape;147;p1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148" name="Google Shape;148;p19"/>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49" name="Shape 149"/>
        <p:cNvGrpSpPr/>
        <p:nvPr/>
      </p:nvGrpSpPr>
      <p:grpSpPr>
        <a:xfrm>
          <a:off x="0" y="0"/>
          <a:ext cx="0" cy="0"/>
          <a:chOff x="0" y="0"/>
          <a:chExt cx="0" cy="0"/>
        </a:xfrm>
      </p:grpSpPr>
      <p:sp>
        <p:nvSpPr>
          <p:cNvPr id="150" name="Google Shape;150;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 name="Google Shape;151;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18"/>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5" name="Shape 25"/>
        <p:cNvGrpSpPr/>
        <p:nvPr/>
      </p:nvGrpSpPr>
      <p:grpSpPr>
        <a:xfrm>
          <a:off x="0" y="0"/>
          <a:ext cx="0" cy="0"/>
          <a:chOff x="0" y="0"/>
          <a:chExt cx="0" cy="0"/>
        </a:xfrm>
      </p:grpSpPr>
      <p:sp>
        <p:nvSpPr>
          <p:cNvPr id="26" name="Google Shape;26;p31"/>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31"/>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1"/>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53" name="Shape 153"/>
        <p:cNvGrpSpPr/>
        <p:nvPr/>
      </p:nvGrpSpPr>
      <p:grpSpPr>
        <a:xfrm>
          <a:off x="0" y="0"/>
          <a:ext cx="0" cy="0"/>
          <a:chOff x="0" y="0"/>
          <a:chExt cx="0" cy="0"/>
        </a:xfrm>
      </p:grpSpPr>
      <p:sp>
        <p:nvSpPr>
          <p:cNvPr id="154" name="Google Shape;154;p12"/>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p12"/>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8" name="Google Shape;158;p12"/>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9" name="Google Shape;159;p1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60" name="Google Shape;160;p12"/>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161" name="Google Shape;161;p12"/>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162" name="Google Shape;162;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69" name="Shape 169"/>
        <p:cNvGrpSpPr/>
        <p:nvPr/>
      </p:nvGrpSpPr>
      <p:grpSpPr>
        <a:xfrm>
          <a:off x="0" y="0"/>
          <a:ext cx="0" cy="0"/>
          <a:chOff x="0" y="0"/>
          <a:chExt cx="0" cy="0"/>
        </a:xfrm>
      </p:grpSpPr>
      <p:sp>
        <p:nvSpPr>
          <p:cNvPr id="170" name="Google Shape;170;g3ab61c0e976_0_4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g3ab61c0e976_0_4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g3ab61c0e976_0_4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g3ab61c0e976_0_4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4" name="Google Shape;174;g3ab61c0e976_0_4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5" name="Google Shape;175;g3ab61c0e976_0_4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76" name="Google Shape;176;g3ab61c0e976_0_49"/>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177" name="Google Shape;177;g3ab61c0e976_0_4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78" name="Google Shape;178;g3ab61c0e976_0_4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79" name="Shape 179"/>
        <p:cNvGrpSpPr/>
        <p:nvPr/>
      </p:nvGrpSpPr>
      <p:grpSpPr>
        <a:xfrm>
          <a:off x="0" y="0"/>
          <a:ext cx="0" cy="0"/>
          <a:chOff x="0" y="0"/>
          <a:chExt cx="0" cy="0"/>
        </a:xfrm>
      </p:grpSpPr>
      <p:sp>
        <p:nvSpPr>
          <p:cNvPr id="180" name="Google Shape;180;g3ab61c0e976_0_59"/>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g3ab61c0e976_0_59"/>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g3ab61c0e976_0_59"/>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83" name="Shape 183"/>
        <p:cNvGrpSpPr/>
        <p:nvPr/>
      </p:nvGrpSpPr>
      <p:grpSpPr>
        <a:xfrm>
          <a:off x="0" y="0"/>
          <a:ext cx="0" cy="0"/>
          <a:chOff x="0" y="0"/>
          <a:chExt cx="0" cy="0"/>
        </a:xfrm>
      </p:grpSpPr>
      <p:sp>
        <p:nvSpPr>
          <p:cNvPr id="184" name="Google Shape;184;g3ab61c0e976_0_63"/>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185" name="Google Shape;185;g3ab61c0e976_0_63"/>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86" name="Google Shape;186;g3ab61c0e976_0_63"/>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187" name="Google Shape;187;g3ab61c0e976_0_63"/>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88" name="Shape 188"/>
        <p:cNvGrpSpPr/>
        <p:nvPr/>
      </p:nvGrpSpPr>
      <p:grpSpPr>
        <a:xfrm>
          <a:off x="0" y="0"/>
          <a:ext cx="0" cy="0"/>
          <a:chOff x="0" y="0"/>
          <a:chExt cx="0" cy="0"/>
        </a:xfrm>
      </p:grpSpPr>
      <p:sp>
        <p:nvSpPr>
          <p:cNvPr id="189" name="Google Shape;189;g3ab61c0e976_0_68"/>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g3ab61c0e976_0_68"/>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g3ab61c0e976_0_68"/>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g3ab61c0e976_0_68"/>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3" name="Google Shape;193;g3ab61c0e976_0_68"/>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4" name="Google Shape;194;g3ab61c0e976_0_68"/>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95" name="Google Shape;195;g3ab61c0e976_0_68"/>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196" name="Google Shape;196;g3ab61c0e976_0_68"/>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97" name="Google Shape;197;g3ab61c0e976_0_68"/>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9" name="Shape 29"/>
        <p:cNvGrpSpPr/>
        <p:nvPr/>
      </p:nvGrpSpPr>
      <p:grpSpPr>
        <a:xfrm>
          <a:off x="0" y="0"/>
          <a:ext cx="0" cy="0"/>
          <a:chOff x="0" y="0"/>
          <a:chExt cx="0" cy="0"/>
        </a:xfrm>
      </p:grpSpPr>
      <p:sp>
        <p:nvSpPr>
          <p:cNvPr id="30" name="Google Shape;30;p32"/>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31" name="Google Shape;31;p32"/>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2" name="Google Shape;32;p32"/>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33" name="Google Shape;33;p32"/>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4" name="Shape 34"/>
        <p:cNvGrpSpPr/>
        <p:nvPr/>
      </p:nvGrpSpPr>
      <p:grpSpPr>
        <a:xfrm>
          <a:off x="0" y="0"/>
          <a:ext cx="0" cy="0"/>
          <a:chOff x="0" y="0"/>
          <a:chExt cx="0" cy="0"/>
        </a:xfrm>
      </p:grpSpPr>
      <p:sp>
        <p:nvSpPr>
          <p:cNvPr id="35" name="Google Shape;35;p33"/>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33"/>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33"/>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3"/>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33"/>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33"/>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41" name="Google Shape;41;p33"/>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42" name="Google Shape;42;p33"/>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43" name="Google Shape;43;p33"/>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50" name="Shape 50"/>
        <p:cNvGrpSpPr/>
        <p:nvPr/>
      </p:nvGrpSpPr>
      <p:grpSpPr>
        <a:xfrm>
          <a:off x="0" y="0"/>
          <a:ext cx="0" cy="0"/>
          <a:chOff x="0" y="0"/>
          <a:chExt cx="0" cy="0"/>
        </a:xfrm>
      </p:grpSpPr>
      <p:sp>
        <p:nvSpPr>
          <p:cNvPr id="51" name="Google Shape;51;g37dcc5151c8_0_515"/>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g37dcc5151c8_0_515"/>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g37dcc5151c8_0_515"/>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g37dcc5151c8_0_515"/>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g37dcc5151c8_0_515"/>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6" name="Google Shape;56;g37dcc5151c8_0_515"/>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57" name="Google Shape;57;g37dcc5151c8_0_515"/>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58" name="Google Shape;58;g37dcc5151c8_0_515"/>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59" name="Google Shape;59;g37dcc5151c8_0_515"/>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60" name="Shape 60"/>
        <p:cNvGrpSpPr/>
        <p:nvPr/>
      </p:nvGrpSpPr>
      <p:grpSpPr>
        <a:xfrm>
          <a:off x="0" y="0"/>
          <a:ext cx="0" cy="0"/>
          <a:chOff x="0" y="0"/>
          <a:chExt cx="0" cy="0"/>
        </a:xfrm>
      </p:grpSpPr>
      <p:sp>
        <p:nvSpPr>
          <p:cNvPr id="61" name="Google Shape;61;g37dcc5151c8_0_525"/>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g37dcc5151c8_0_525"/>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37dcc5151c8_0_525"/>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64" name="Shape 64"/>
        <p:cNvGrpSpPr/>
        <p:nvPr/>
      </p:nvGrpSpPr>
      <p:grpSpPr>
        <a:xfrm>
          <a:off x="0" y="0"/>
          <a:ext cx="0" cy="0"/>
          <a:chOff x="0" y="0"/>
          <a:chExt cx="0" cy="0"/>
        </a:xfrm>
      </p:grpSpPr>
      <p:sp>
        <p:nvSpPr>
          <p:cNvPr id="65" name="Google Shape;65;g37dcc5151c8_0_529"/>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66" name="Google Shape;66;g37dcc5151c8_0_529"/>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7" name="Google Shape;67;g37dcc5151c8_0_52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68" name="Google Shape;68;g37dcc5151c8_0_529"/>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69" name="Shape 69"/>
        <p:cNvGrpSpPr/>
        <p:nvPr/>
      </p:nvGrpSpPr>
      <p:grpSpPr>
        <a:xfrm>
          <a:off x="0" y="0"/>
          <a:ext cx="0" cy="0"/>
          <a:chOff x="0" y="0"/>
          <a:chExt cx="0" cy="0"/>
        </a:xfrm>
      </p:grpSpPr>
      <p:sp>
        <p:nvSpPr>
          <p:cNvPr id="70" name="Google Shape;70;g37dcc5151c8_0_534"/>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g37dcc5151c8_0_534"/>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g37dcc5151c8_0_534"/>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37dcc5151c8_0_534"/>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4" name="Google Shape;74;g37dcc5151c8_0_534"/>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5" name="Google Shape;75;g37dcc5151c8_0_534"/>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76" name="Google Shape;76;g37dcc5151c8_0_534"/>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77" name="Google Shape;77;g37dcc5151c8_0_534"/>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78" name="Google Shape;78;g37dcc5151c8_0_534"/>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82" name="Shape 82"/>
        <p:cNvGrpSpPr/>
        <p:nvPr/>
      </p:nvGrpSpPr>
      <p:grpSpPr>
        <a:xfrm>
          <a:off x="0" y="0"/>
          <a:ext cx="0" cy="0"/>
          <a:chOff x="0" y="0"/>
          <a:chExt cx="0" cy="0"/>
        </a:xfrm>
      </p:grpSpPr>
      <p:sp>
        <p:nvSpPr>
          <p:cNvPr id="83" name="Google Shape;83;g37dcc5151c8_0_54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37dcc5151c8_0_547"/>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theme" Target="../theme/theme7.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theme" Target="../theme/theme3.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7843"/>
          </a:srgbClr>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235"/>
          </a:srgbClr>
        </a:solidFill>
      </p:bgPr>
    </p:bg>
    <p:spTree>
      <p:nvGrpSpPr>
        <p:cNvPr id="44" name="Shape 44"/>
        <p:cNvGrpSpPr/>
        <p:nvPr/>
      </p:nvGrpSpPr>
      <p:grpSpPr>
        <a:xfrm>
          <a:off x="0" y="0"/>
          <a:ext cx="0" cy="0"/>
          <a:chOff x="0" y="0"/>
          <a:chExt cx="0" cy="0"/>
        </a:xfrm>
      </p:grpSpPr>
      <p:sp>
        <p:nvSpPr>
          <p:cNvPr id="45" name="Google Shape;45;g37dcc5151c8_0_509"/>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g37dcc5151c8_0_50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g37dcc5151c8_0_509"/>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8" name="Google Shape;48;g37dcc5151c8_0_509"/>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9" name="Google Shape;49;g37dcc5151c8_0_509"/>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79" name="Shape 79"/>
        <p:cNvGrpSpPr/>
        <p:nvPr/>
      </p:nvGrpSpPr>
      <p:grpSpPr>
        <a:xfrm>
          <a:off x="0" y="0"/>
          <a:ext cx="0" cy="0"/>
          <a:chOff x="0" y="0"/>
          <a:chExt cx="0" cy="0"/>
        </a:xfrm>
      </p:grpSpPr>
      <p:sp>
        <p:nvSpPr>
          <p:cNvPr id="80" name="Google Shape;80;g37dcc5151c8_0_544"/>
          <p:cNvSpPr/>
          <p:nvPr/>
        </p:nvSpPr>
        <p:spPr>
          <a:xfrm>
            <a:off x="0" y="0"/>
            <a:ext cx="12192000" cy="79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81" name="Google Shape;81;g37dcc5151c8_0_54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103" name="Shape 103"/>
        <p:cNvGrpSpPr/>
        <p:nvPr/>
      </p:nvGrpSpPr>
      <p:grpSpPr>
        <a:xfrm>
          <a:off x="0" y="0"/>
          <a:ext cx="0" cy="0"/>
          <a:chOff x="0" y="0"/>
          <a:chExt cx="0" cy="0"/>
        </a:xfrm>
      </p:grpSpPr>
      <p:sp>
        <p:nvSpPr>
          <p:cNvPr id="104" name="Google Shape;104;g37dcc5151c8_0_56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 name="Google Shape;105;g37dcc5151c8_0_56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g37dcc5151c8_0_563"/>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7" name="Google Shape;107;g37dcc5151c8_0_563"/>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8" name="Google Shape;108;g37dcc5151c8_0_563"/>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7450"/>
          </a:srgbClr>
        </a:solidFill>
      </p:bgPr>
    </p:bg>
    <p:spTree>
      <p:nvGrpSpPr>
        <p:cNvPr id="138" name="Shape 138"/>
        <p:cNvGrpSpPr/>
        <p:nvPr/>
      </p:nvGrpSpPr>
      <p:grpSpPr>
        <a:xfrm>
          <a:off x="0" y="0"/>
          <a:ext cx="0" cy="0"/>
          <a:chOff x="0" y="0"/>
          <a:chExt cx="0" cy="0"/>
        </a:xfrm>
      </p:grpSpPr>
      <p:sp>
        <p:nvSpPr>
          <p:cNvPr id="139" name="Google Shape;139;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0" name="Google Shape;140;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2" name="Google Shape;142;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3" name="Google Shape;143;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240"/>
          </a:srgbClr>
        </a:solidFill>
      </p:bgPr>
    </p:bg>
    <p:spTree>
      <p:nvGrpSpPr>
        <p:cNvPr id="163" name="Shape 163"/>
        <p:cNvGrpSpPr/>
        <p:nvPr/>
      </p:nvGrpSpPr>
      <p:grpSpPr>
        <a:xfrm>
          <a:off x="0" y="0"/>
          <a:ext cx="0" cy="0"/>
          <a:chOff x="0" y="0"/>
          <a:chExt cx="0" cy="0"/>
        </a:xfrm>
      </p:grpSpPr>
      <p:sp>
        <p:nvSpPr>
          <p:cNvPr id="164" name="Google Shape;164;g3ab61c0e976_0_4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5" name="Google Shape;165;g3ab61c0e976_0_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6" name="Google Shape;166;g3ab61c0e976_0_43"/>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7" name="Google Shape;167;g3ab61c0e976_0_43"/>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8" name="Google Shape;168;g3ab61c0e976_0_43"/>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hyperlink" Target="https://www.frontiersin.org/journals/psychology/articles/10.3389/fpsyg.2025.1516572/full?utm_source=chatgpt.com" TargetMode="External"/><Relationship Id="rId4" Type="http://schemas.openxmlformats.org/officeDocument/2006/relationships/hyperlink" Target="https://www.frontiersin.org/journals/psychology/articles/10.3389/fpsyg.2025.1516572/full?utm_source=chatgpt.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hyperlink" Target="https://pmc.ncbi.nlm.nih.gov/articles/PMC12053473/?utm_source=chatgpt.com" TargetMode="External"/><Relationship Id="rId4" Type="http://schemas.openxmlformats.org/officeDocument/2006/relationships/hyperlink" Target="https://pmc.ncbi.nlm.nih.gov/articles/PMC12053473/?utm_source=chatgpt.com" TargetMode="External"/><Relationship Id="rId5" Type="http://schemas.openxmlformats.org/officeDocument/2006/relationships/hyperlink" Target="https://pmc.ncbi.nlm.nih.gov/articles/PMC12053473/?utm_source=chatgpt.com" TargetMode="External"/><Relationship Id="rId6" Type="http://schemas.openxmlformats.org/officeDocument/2006/relationships/hyperlink" Target="https://pmc.ncbi.nlm.nih.gov/articles/PMC12053473/?utm_source=chatgpt.com" TargetMode="External"/><Relationship Id="rId7" Type="http://schemas.openxmlformats.org/officeDocument/2006/relationships/hyperlink" Target="https://pmc.ncbi.nlm.nih.gov/articles/PMC12053473/?utm_source=chatgpt.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hyperlink" Target="https://publications.jrc.ec.europa.eu/repository/handle/JRC138661?utm_source=chatgpt.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hyperlink" Target="https://education.ec.europa.eu/" TargetMode="External"/><Relationship Id="rId4" Type="http://schemas.openxmlformats.org/officeDocument/2006/relationships/hyperlink" Target="https://casel.org/fundamentals-of-se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hyperlink" Target="https://thrivingschools.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lang="en-US" sz="2200"/>
              <a:t>Thriving Schools - Un Approccio Sistemico e Integrato a Livello Scolastico per la Salute Mentale e il Benessere</a:t>
            </a:r>
            <a:endParaRPr sz="2200"/>
          </a:p>
        </p:txBody>
      </p:sp>
      <p:sp>
        <p:nvSpPr>
          <p:cNvPr id="203" name="Google Shape;203;p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Durata del progetto: 36 mesi (Mar 2025 - Feb 2028)</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Progetto n.: 101196057</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Bando: ERASMUS-EDU-2024-POL-EXP</a:t>
            </a:r>
            <a:endParaRPr b="0" i="0" sz="3599">
              <a:solidFill>
                <a:srgbClr val="545454"/>
              </a:solidFill>
            </a:endParaRPr>
          </a:p>
          <a:p>
            <a:pPr indent="0" lvl="0" marL="0" rtl="0" algn="l">
              <a:lnSpc>
                <a:spcPct val="90000"/>
              </a:lnSpc>
              <a:spcBef>
                <a:spcPts val="0"/>
              </a:spcBef>
              <a:spcAft>
                <a:spcPts val="0"/>
              </a:spcAft>
              <a:buClr>
                <a:schemeClr val="accen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6"/>
          <p:cNvSpPr txBox="1"/>
          <p:nvPr>
            <p:ph type="title"/>
          </p:nvPr>
        </p:nvSpPr>
        <p:spPr>
          <a:xfrm>
            <a:off x="97970" y="81642"/>
            <a:ext cx="12409716"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200"/>
              <a:t>Esempio di implementazione a livello scolastico (contesto europeo)</a:t>
            </a:r>
            <a:endParaRPr sz="3600"/>
          </a:p>
        </p:txBody>
      </p:sp>
      <p:sp>
        <p:nvSpPr>
          <p:cNvPr id="273" name="Google Shape;273;p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PERMA.teach – Austria &amp; Germany (2022–2025)</a:t>
            </a:r>
            <a:endParaRPr/>
          </a:p>
        </p:txBody>
      </p:sp>
      <p:sp>
        <p:nvSpPr>
          <p:cNvPr id="274" name="Google Shape;274;p6"/>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l programma PERMA.teach ha formato oltre 300 insegnanti</a:t>
            </a:r>
            <a:r>
              <a:rPr lang="en-US"/>
              <a:t> per applicare strategie basate sul modello PERMA — in particolare </a:t>
            </a:r>
            <a:r>
              <a:rPr i="1" lang="en-US"/>
              <a:t>Engagement (E)</a:t>
            </a:r>
            <a:r>
              <a:rPr lang="en-US"/>
              <a:t> attraverso lezioni che favoriscono il </a:t>
            </a:r>
            <a:r>
              <a:rPr i="1" lang="en-US"/>
              <a:t>flow</a:t>
            </a:r>
            <a:r>
              <a:rPr lang="en-US"/>
              <a:t>.</a:t>
            </a:r>
            <a:br>
              <a:rPr lang="en-US"/>
            </a:br>
            <a:r>
              <a:rPr lang="en-US"/>
              <a:t>Gli insegnanti hanno seguito un </a:t>
            </a:r>
            <a:r>
              <a:rPr b="1" lang="en-US"/>
              <a:t>Piano d’Azione sull’Engagement in 4 fasi</a:t>
            </a:r>
            <a:r>
              <a:rPr lang="en-US"/>
              <a:t>:</a:t>
            </a:r>
            <a:endParaRPr/>
          </a:p>
          <a:p>
            <a:pPr indent="-228600" lvl="0" marL="457200" marR="0" rtl="0" algn="l">
              <a:lnSpc>
                <a:spcPct val="90000"/>
              </a:lnSpc>
              <a:spcBef>
                <a:spcPts val="1000"/>
              </a:spcBef>
              <a:spcAft>
                <a:spcPts val="0"/>
              </a:spcAft>
              <a:buClr>
                <a:schemeClr val="dk1"/>
              </a:buClr>
              <a:buSzPts val="1800"/>
              <a:buFont typeface="Arial"/>
              <a:buNone/>
            </a:pPr>
            <a:r>
              <a:rPr lang="en-US"/>
              <a:t>auto-valutazione,</a:t>
            </a:r>
            <a:endParaRPr/>
          </a:p>
          <a:p>
            <a:pPr indent="-228600" lvl="0" marL="457200" marR="0" rtl="0" algn="l">
              <a:lnSpc>
                <a:spcPct val="90000"/>
              </a:lnSpc>
              <a:spcBef>
                <a:spcPts val="1000"/>
              </a:spcBef>
              <a:spcAft>
                <a:spcPts val="0"/>
              </a:spcAft>
              <a:buClr>
                <a:schemeClr val="dk1"/>
              </a:buClr>
              <a:buSzPts val="1800"/>
              <a:buFont typeface="Arial"/>
              <a:buNone/>
            </a:pPr>
            <a:r>
              <a:rPr lang="en-US"/>
              <a:t>definizione di obiettivi SMART,</a:t>
            </a:r>
            <a:endParaRPr/>
          </a:p>
          <a:p>
            <a:pPr indent="-228600" lvl="0" marL="457200" marR="0" rtl="0" algn="l">
              <a:lnSpc>
                <a:spcPct val="90000"/>
              </a:lnSpc>
              <a:spcBef>
                <a:spcPts val="1000"/>
              </a:spcBef>
              <a:spcAft>
                <a:spcPts val="0"/>
              </a:spcAft>
              <a:buClr>
                <a:schemeClr val="dk1"/>
              </a:buClr>
              <a:buSzPts val="1800"/>
              <a:buFont typeface="Arial"/>
              <a:buNone/>
            </a:pPr>
            <a:r>
              <a:rPr lang="en-US"/>
              <a:t>progettazione delle lezioni utilizzando autonomia e feedback,</a:t>
            </a:r>
            <a:endParaRPr/>
          </a:p>
          <a:p>
            <a:pPr indent="-228600" lvl="0" marL="457200" marR="0" rtl="0" algn="l">
              <a:lnSpc>
                <a:spcPct val="90000"/>
              </a:lnSpc>
              <a:spcBef>
                <a:spcPts val="1000"/>
              </a:spcBef>
              <a:spcAft>
                <a:spcPts val="0"/>
              </a:spcAft>
              <a:buClr>
                <a:schemeClr val="dk1"/>
              </a:buClr>
              <a:buSzPts val="1800"/>
              <a:buFont typeface="Arial"/>
              <a:buNone/>
            </a:pPr>
            <a:r>
              <a:rPr lang="en-US"/>
              <a:t>valutazione dei risultati.</a:t>
            </a:r>
            <a:endParaRPr/>
          </a:p>
          <a:p>
            <a:pPr indent="-228600" lvl="0" marL="457200" marR="0" rtl="0" algn="l">
              <a:lnSpc>
                <a:spcPct val="90000"/>
              </a:lnSpc>
              <a:spcBef>
                <a:spcPts val="1000"/>
              </a:spcBef>
              <a:spcAft>
                <a:spcPts val="0"/>
              </a:spcAft>
              <a:buClr>
                <a:schemeClr val="dk1"/>
              </a:buClr>
              <a:buSzPts val="1800"/>
              <a:buFont typeface="Arial"/>
              <a:buNone/>
            </a:pPr>
            <a:r>
              <a:rPr b="1" lang="en-US"/>
              <a:t>Risultati:</a:t>
            </a:r>
            <a:endParaRPr/>
          </a:p>
          <a:p>
            <a:pPr indent="-228600" lvl="0" marL="457200" marR="0" rtl="0" algn="l">
              <a:lnSpc>
                <a:spcPct val="90000"/>
              </a:lnSpc>
              <a:spcBef>
                <a:spcPts val="1000"/>
              </a:spcBef>
              <a:spcAft>
                <a:spcPts val="0"/>
              </a:spcAft>
              <a:buClr>
                <a:schemeClr val="dk1"/>
              </a:buClr>
              <a:buSzPts val="1800"/>
              <a:buFont typeface="Arial"/>
              <a:buNone/>
            </a:pPr>
            <a:r>
              <a:rPr lang="en-US"/>
              <a:t>Il coinvolgimento e la vitalità degli insegnanti sono </a:t>
            </a:r>
            <a:r>
              <a:rPr b="1" lang="en-US"/>
              <a:t>aumentati del 22%</a:t>
            </a:r>
            <a:r>
              <a:rPr lang="en-US"/>
              <a:t>,</a:t>
            </a:r>
            <a:endParaRPr/>
          </a:p>
          <a:p>
            <a:pPr indent="-228600" lvl="0" marL="457200" marR="0" rtl="0" algn="l">
              <a:lnSpc>
                <a:spcPct val="90000"/>
              </a:lnSpc>
              <a:spcBef>
                <a:spcPts val="1000"/>
              </a:spcBef>
              <a:spcAft>
                <a:spcPts val="0"/>
              </a:spcAft>
              <a:buClr>
                <a:schemeClr val="dk1"/>
              </a:buClr>
              <a:buSzPts val="1800"/>
              <a:buFont typeface="Arial"/>
              <a:buNone/>
            </a:pPr>
            <a:r>
              <a:rPr lang="en-US"/>
              <a:t>gli studenti hanno mostrato livelli più alti di </a:t>
            </a:r>
            <a:r>
              <a:rPr i="1" lang="en-US"/>
              <a:t>flow</a:t>
            </a:r>
            <a:r>
              <a:rPr lang="en-US"/>
              <a:t> e concentrazione,</a:t>
            </a:r>
            <a:endParaRPr/>
          </a:p>
          <a:p>
            <a:pPr indent="-228600" lvl="0" marL="457200" marR="0" rtl="0" algn="l">
              <a:lnSpc>
                <a:spcPct val="90000"/>
              </a:lnSpc>
              <a:spcBef>
                <a:spcPts val="1000"/>
              </a:spcBef>
              <a:spcAft>
                <a:spcPts val="0"/>
              </a:spcAft>
              <a:buClr>
                <a:schemeClr val="dk1"/>
              </a:buClr>
              <a:buSzPts val="1800"/>
              <a:buFont typeface="Arial"/>
              <a:buNone/>
            </a:pPr>
            <a:r>
              <a:rPr lang="en-US"/>
              <a:t>il clima della classe è migliorato in tutte le scuole coinvolte.</a:t>
            </a:r>
            <a:endParaRPr/>
          </a:p>
          <a:p>
            <a:pPr indent="-228600" lvl="0" marL="457200" marR="0" rtl="0" algn="l">
              <a:lnSpc>
                <a:spcPct val="90000"/>
              </a:lnSpc>
              <a:spcBef>
                <a:spcPts val="1000"/>
              </a:spcBef>
              <a:spcAft>
                <a:spcPts val="0"/>
              </a:spcAft>
              <a:buClr>
                <a:schemeClr val="dk1"/>
              </a:buClr>
              <a:buSzPts val="1800"/>
              <a:buFont typeface="Arial"/>
              <a:buNone/>
            </a:pPr>
            <a:r>
              <a:rPr b="1" lang="en-US"/>
              <a:t>Fattore Chiave di Successo:</a:t>
            </a:r>
            <a:endParaRPr/>
          </a:p>
          <a:p>
            <a:pPr indent="-228600" lvl="0" marL="457200" marR="0" rtl="0" algn="l">
              <a:lnSpc>
                <a:spcPct val="90000"/>
              </a:lnSpc>
              <a:spcBef>
                <a:spcPts val="1000"/>
              </a:spcBef>
              <a:spcAft>
                <a:spcPts val="0"/>
              </a:spcAft>
              <a:buClr>
                <a:schemeClr val="dk1"/>
              </a:buClr>
              <a:buSzPts val="1800"/>
              <a:buFont typeface="Arial"/>
              <a:buNone/>
            </a:pPr>
            <a:r>
              <a:rPr lang="en-US"/>
              <a:t>Integrare i principi PERMA–E — </a:t>
            </a:r>
            <a:r>
              <a:rPr b="1" lang="en-US"/>
              <a:t>chiarezza degli obiettivi, equilibrio tra sfida e abilità, e riflessione</a:t>
            </a:r>
            <a:r>
              <a:rPr lang="en-US"/>
              <a:t> — nella pratica quotidiana di insegnamento e nella collaborazione tra docenti.</a:t>
            </a:r>
            <a:br>
              <a:rPr lang="en-US"/>
            </a:br>
            <a:r>
              <a:rPr lang="en-US"/>
              <a:t>🔗 </a:t>
            </a:r>
            <a:r>
              <a:rPr lang="en-US" u="sng">
                <a:solidFill>
                  <a:schemeClr val="hlink"/>
                </a:solidFill>
                <a:hlinkClick r:id="rId3"/>
              </a:rPr>
              <a:t>Wammerl et al., 2025, </a:t>
            </a:r>
            <a:r>
              <a:rPr i="1" lang="en-US" u="sng">
                <a:solidFill>
                  <a:schemeClr val="hlink"/>
                </a:solidFill>
                <a:hlinkClick r:id="rId4"/>
              </a:rPr>
              <a:t>Frontiers in Psychology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Monitoraggio dell'Impegno in Classe (PERMA – E)</a:t>
            </a:r>
            <a:endParaRPr/>
          </a:p>
        </p:txBody>
      </p:sp>
      <p:sp>
        <p:nvSpPr>
          <p:cNvPr id="281" name="Google Shape;281;p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rtl="0" algn="just">
              <a:lnSpc>
                <a:spcPct val="90000"/>
              </a:lnSpc>
              <a:spcBef>
                <a:spcPts val="1000"/>
              </a:spcBef>
              <a:spcAft>
                <a:spcPts val="0"/>
              </a:spcAft>
              <a:buSzPts val="2400"/>
              <a:buNone/>
            </a:pPr>
            <a:r>
              <a:rPr lang="en-US"/>
              <a:t>Scopo</a:t>
            </a:r>
            <a:endParaRPr/>
          </a:p>
        </p:txBody>
      </p:sp>
      <p:sp>
        <p:nvSpPr>
          <p:cNvPr id="282" name="Google Shape;282;p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a:t>Per aiutare insegnanti e team scolastici a </a:t>
            </a:r>
            <a:r>
              <a:rPr b="1" lang="en-US"/>
              <a:t>monitorare in modo sistematico</a:t>
            </a:r>
            <a:r>
              <a:rPr lang="en-US"/>
              <a:t> i livelli di coinvolgimento di studenti e personale, riflettere sui punti di forza e sulle aree di crescita, e allineare le pratiche di classe alla strategia generale di benessere della scuola.</a:t>
            </a:r>
            <a:br>
              <a:rPr lang="en-US"/>
            </a:br>
            <a:r>
              <a:rPr lang="en-US"/>
              <a:t>Questo strumento supporta </a:t>
            </a:r>
            <a:r>
              <a:rPr b="1" lang="en-US"/>
              <a:t>riflessione, pianificazione basata sui dati e miglioramento continuo</a:t>
            </a:r>
            <a:r>
              <a:rPr lang="en-US"/>
              <a:t>, favorendo una cultura di </a:t>
            </a:r>
            <a:r>
              <a:rPr i="1" lang="en-US"/>
              <a:t>flow</a:t>
            </a:r>
            <a:r>
              <a:rPr lang="en-US"/>
              <a:t>, motivazione e inclusione.</a:t>
            </a:r>
            <a:endParaRPr/>
          </a:p>
          <a:p>
            <a:pPr indent="-228600" lvl="0" marL="457200" marR="0" rtl="0" algn="l">
              <a:lnSpc>
                <a:spcPct val="90000"/>
              </a:lnSpc>
              <a:spcBef>
                <a:spcPts val="1000"/>
              </a:spcBef>
              <a:spcAft>
                <a:spcPts val="0"/>
              </a:spcAft>
              <a:buClr>
                <a:schemeClr val="dk1"/>
              </a:buClr>
              <a:buSzPts val="1800"/>
              <a:buFont typeface="Arial"/>
              <a:buNone/>
            </a:pPr>
            <a:br>
              <a:rPr lang="en-US"/>
            </a:br>
            <a:endParaRPr/>
          </a:p>
          <a:p>
            <a:pPr indent="-228600" lvl="0" marL="457200" marR="0" rtl="0" algn="l">
              <a:lnSpc>
                <a:spcPct val="90000"/>
              </a:lnSpc>
              <a:spcBef>
                <a:spcPts val="1000"/>
              </a:spcBef>
              <a:spcAft>
                <a:spcPts val="0"/>
              </a:spcAft>
              <a:buClr>
                <a:schemeClr val="dk1"/>
              </a:buClr>
              <a:buSzPts val="1800"/>
              <a:buFont typeface="Arial"/>
              <a:buNone/>
            </a:pPr>
            <a:r>
              <a:rPr b="1" lang="en-US"/>
              <a:t>Che cos’è il Classroom Engagement Tracker?</a:t>
            </a:r>
            <a:endParaRPr/>
          </a:p>
          <a:p>
            <a:pPr indent="-228600" lvl="0" marL="457200" marR="0" rtl="0" algn="l">
              <a:lnSpc>
                <a:spcPct val="90000"/>
              </a:lnSpc>
              <a:spcBef>
                <a:spcPts val="1000"/>
              </a:spcBef>
              <a:spcAft>
                <a:spcPts val="0"/>
              </a:spcAft>
              <a:buClr>
                <a:schemeClr val="dk1"/>
              </a:buClr>
              <a:buSzPts val="1800"/>
              <a:buFont typeface="Arial"/>
              <a:buNone/>
            </a:pPr>
            <a:r>
              <a:rPr lang="en-US"/>
              <a:t>Uno strumento di </a:t>
            </a:r>
            <a:r>
              <a:rPr b="1" lang="en-US"/>
              <a:t>auto-valutazione e monitoraggio</a:t>
            </a:r>
            <a:r>
              <a:rPr lang="en-US"/>
              <a:t> che permette agli insegnanti di tracciare gli indicatori di coinvolgimento nelle lezioni, nelle settimane o nei trimestri.</a:t>
            </a:r>
            <a:endParaRPr/>
          </a:p>
          <a:p>
            <a:pPr indent="-228600" lvl="0" marL="457200" marR="0" rtl="0" algn="l">
              <a:lnSpc>
                <a:spcPct val="90000"/>
              </a:lnSpc>
              <a:spcBef>
                <a:spcPts val="1000"/>
              </a:spcBef>
              <a:spcAft>
                <a:spcPts val="0"/>
              </a:spcAft>
              <a:buClr>
                <a:schemeClr val="dk1"/>
              </a:buClr>
              <a:buSzPts val="1800"/>
              <a:buFont typeface="Arial"/>
              <a:buNone/>
            </a:pPr>
            <a:r>
              <a:rPr lang="en-US"/>
              <a:t>Collega la dimensione </a:t>
            </a:r>
            <a:r>
              <a:rPr b="1" lang="en-US"/>
              <a:t>PERMA–E (Engagement)</a:t>
            </a:r>
            <a:r>
              <a:rPr lang="en-US"/>
              <a:t> con i principi </a:t>
            </a:r>
            <a:r>
              <a:rPr b="1" lang="en-US"/>
              <a:t>SWPBS</a:t>
            </a:r>
            <a:r>
              <a:rPr lang="en-US"/>
              <a:t> (“Respect Learning”, “Respect Yourself”, “Respect Others”).</a:t>
            </a:r>
            <a:endParaRPr/>
          </a:p>
          <a:p>
            <a:pPr indent="-228600" lvl="0" marL="457200" marR="0" rtl="0" algn="l">
              <a:lnSpc>
                <a:spcPct val="90000"/>
              </a:lnSpc>
              <a:spcBef>
                <a:spcPts val="1000"/>
              </a:spcBef>
              <a:spcAft>
                <a:spcPts val="0"/>
              </a:spcAft>
              <a:buClr>
                <a:schemeClr val="dk1"/>
              </a:buClr>
              <a:buSzPts val="1800"/>
              <a:buFont typeface="Arial"/>
              <a:buNone/>
            </a:pPr>
            <a:r>
              <a:rPr lang="en-US"/>
              <a:t>Il tracker stimola la riflessione su </a:t>
            </a:r>
            <a:r>
              <a:rPr b="1" lang="en-US"/>
              <a:t>partecipazione degli studenti</a:t>
            </a:r>
            <a:r>
              <a:rPr lang="en-US"/>
              <a:t>, </a:t>
            </a:r>
            <a:r>
              <a:rPr b="1" lang="en-US"/>
              <a:t>entusiasmo dell'insegnante</a:t>
            </a:r>
            <a:r>
              <a:rPr lang="en-US"/>
              <a:t>, </a:t>
            </a:r>
            <a:r>
              <a:rPr b="1" lang="en-US"/>
              <a:t>clima emotivo</a:t>
            </a:r>
            <a:r>
              <a:rPr lang="en-US"/>
              <a:t> ed esperienze di </a:t>
            </a:r>
            <a:r>
              <a:rPr i="1" lang="en-US"/>
              <a:t>flow</a:t>
            </a:r>
            <a:r>
              <a:rPr lang="en-US"/>
              <a:t>.</a:t>
            </a:r>
            <a:endParaRPr/>
          </a:p>
          <a:p>
            <a:pPr indent="-171450" lvl="0" marL="514350" rtl="0" algn="just">
              <a:lnSpc>
                <a:spcPct val="90000"/>
              </a:lnSpc>
              <a:spcBef>
                <a:spcPts val="1000"/>
              </a:spcBef>
              <a:spcAft>
                <a:spcPts val="0"/>
              </a:spcAft>
              <a:buSzPts val="1800"/>
              <a:buFont typeface="Arial"/>
              <a:buNone/>
            </a:pPr>
            <a:r>
              <a:t/>
            </a:r>
            <a:endParaRPr>
              <a:solidFill>
                <a:srgbClr val="7030A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br>
              <a:rPr lang="en-US" sz="3600"/>
            </a:br>
            <a:r>
              <a:rPr lang="en-US" sz="3600"/>
              <a:t>Tracciatore dell'Impegno in Classe (PERMA – E) - Modello</a:t>
            </a:r>
            <a:br>
              <a:rPr b="1" i="0" lang="en-US" sz="4000" u="none" cap="none" strike="noStrike">
                <a:solidFill>
                  <a:schemeClr val="dk1"/>
                </a:solidFill>
                <a:latin typeface="Arial"/>
                <a:ea typeface="Arial"/>
                <a:cs typeface="Arial"/>
                <a:sym typeface="Arial"/>
              </a:rPr>
            </a:br>
            <a:endParaRPr/>
          </a:p>
        </p:txBody>
      </p:sp>
      <p:sp>
        <p:nvSpPr>
          <p:cNvPr id="289" name="Google Shape;289;p1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rtl="0" algn="just">
              <a:lnSpc>
                <a:spcPct val="90000"/>
              </a:lnSpc>
              <a:spcBef>
                <a:spcPts val="1000"/>
              </a:spcBef>
              <a:spcAft>
                <a:spcPts val="0"/>
              </a:spcAft>
              <a:buSzPts val="2400"/>
              <a:buNone/>
            </a:pPr>
            <a:r>
              <a:rPr lang="en-US">
                <a:solidFill>
                  <a:srgbClr val="FF0000"/>
                </a:solidFill>
                <a:latin typeface="Arial"/>
                <a:ea typeface="Arial"/>
                <a:cs typeface="Arial"/>
                <a:sym typeface="Arial"/>
              </a:rPr>
              <a:t>Monitoraggio mensile</a:t>
            </a:r>
            <a:endParaRPr>
              <a:solidFill>
                <a:srgbClr val="FF0000"/>
              </a:solidFill>
            </a:endParaRPr>
          </a:p>
        </p:txBody>
      </p:sp>
      <p:graphicFrame>
        <p:nvGraphicFramePr>
          <p:cNvPr id="290" name="Google Shape;290;p13"/>
          <p:cNvGraphicFramePr/>
          <p:nvPr/>
        </p:nvGraphicFramePr>
        <p:xfrm>
          <a:off x="838200" y="1405471"/>
          <a:ext cx="3000000" cy="3000000"/>
        </p:xfrm>
        <a:graphic>
          <a:graphicData uri="http://schemas.openxmlformats.org/drawingml/2006/table">
            <a:tbl>
              <a:tblPr>
                <a:noFill/>
                <a:tableStyleId>{626ECBFB-592B-462C-B8E3-D0A633C09F0E}</a:tableStyleId>
              </a:tblPr>
              <a:tblGrid>
                <a:gridCol w="1867375"/>
                <a:gridCol w="1867375"/>
                <a:gridCol w="1867375"/>
                <a:gridCol w="1867375"/>
                <a:gridCol w="1867375"/>
                <a:gridCol w="1867375"/>
              </a:tblGrid>
              <a:tr h="7387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Week / Month</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Learning Activity</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Student Engagement (1–5)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Teacher Flow Experience</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Strategies Applied</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Next Step / Adjustment</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387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Week 1 (Jan)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Strengths Spotting Cards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4.2</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Strength feedback, cooperative groups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Extend to weekly “Strength Circle”</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387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Week 2 (Jan)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Project-Based Task</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4.8</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Choice boards, time autonomy</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Share example in staff meeting</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387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Week 3 (Jan)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Reflection Circles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3.7</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3.5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Guided prompts, pair-share</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Simplify prompts for clarity</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0429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Week 4 (Jan)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Art-Science Flow Project</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4.6</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4.7</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Peer mentoring, challenge calibration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Involve parents in project showcase</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91" name="Google Shape;291;p13"/>
          <p:cNvSpPr txBox="1"/>
          <p:nvPr>
            <p:ph idx="2" type="body"/>
          </p:nvPr>
        </p:nvSpPr>
        <p:spPr>
          <a:xfrm>
            <a:off x="149532" y="5119004"/>
            <a:ext cx="12726749" cy="1768649"/>
          </a:xfrm>
          <a:prstGeom prst="rect">
            <a:avLst/>
          </a:prstGeom>
          <a:noFill/>
          <a:ln>
            <a:noFill/>
          </a:ln>
        </p:spPr>
        <p:txBody>
          <a:bodyPr anchorCtr="0" anchor="ctr" bIns="45700" lIns="91425" spcFirstLastPara="1" rIns="91425" wrap="square" tIns="45700">
            <a:spAutoFit/>
          </a:bodyPr>
          <a:lstStyle/>
          <a:p>
            <a:pPr indent="-228600" lvl="0" marL="457200" marR="0" rtl="0" algn="l">
              <a:lnSpc>
                <a:spcPct val="90000"/>
              </a:lnSpc>
              <a:spcBef>
                <a:spcPts val="1000"/>
              </a:spcBef>
              <a:spcAft>
                <a:spcPts val="0"/>
              </a:spcAft>
              <a:buClr>
                <a:schemeClr val="dk1"/>
              </a:buClr>
              <a:buSzPts val="1800"/>
              <a:buFont typeface="Arial"/>
              <a:buNone/>
            </a:pPr>
            <a:r>
              <a:rPr b="1" lang="en-US" sz="1600"/>
              <a:t>Come usarlo:</a:t>
            </a:r>
            <a:endParaRPr sz="1600"/>
          </a:p>
          <a:p>
            <a:pPr indent="-228600" lvl="0" marL="457200" marR="0" rtl="0" algn="l">
              <a:lnSpc>
                <a:spcPct val="90000"/>
              </a:lnSpc>
              <a:spcBef>
                <a:spcPts val="1000"/>
              </a:spcBef>
              <a:spcAft>
                <a:spcPts val="0"/>
              </a:spcAft>
              <a:buClr>
                <a:schemeClr val="dk1"/>
              </a:buClr>
              <a:buSzPts val="1800"/>
              <a:buFont typeface="Arial"/>
              <a:buNone/>
            </a:pPr>
            <a:r>
              <a:rPr lang="en-US" sz="1600"/>
              <a:t>Gli insegnanti completano il tracker ogni settimana o ogni due settimane.</a:t>
            </a:r>
            <a:endParaRPr/>
          </a:p>
          <a:p>
            <a:pPr indent="-228600" lvl="0" marL="457200" marR="0" rtl="0" algn="l">
              <a:lnSpc>
                <a:spcPct val="90000"/>
              </a:lnSpc>
              <a:spcBef>
                <a:spcPts val="1000"/>
              </a:spcBef>
              <a:spcAft>
                <a:spcPts val="0"/>
              </a:spcAft>
              <a:buClr>
                <a:schemeClr val="dk1"/>
              </a:buClr>
              <a:buSzPts val="1800"/>
              <a:buFont typeface="Arial"/>
              <a:buNone/>
            </a:pPr>
            <a:r>
              <a:rPr lang="en-US" sz="1600"/>
              <a:t>I dirigenti scolastici esaminano i dati durante le riunioni sul benessere.</a:t>
            </a:r>
            <a:endParaRPr/>
          </a:p>
          <a:p>
            <a:pPr indent="-228600" lvl="0" marL="457200" marR="0" rtl="0" algn="l">
              <a:lnSpc>
                <a:spcPct val="90000"/>
              </a:lnSpc>
              <a:spcBef>
                <a:spcPts val="1000"/>
              </a:spcBef>
              <a:spcAft>
                <a:spcPts val="0"/>
              </a:spcAft>
              <a:buClr>
                <a:schemeClr val="dk1"/>
              </a:buClr>
              <a:buSzPts val="1800"/>
              <a:buFont typeface="Arial"/>
              <a:buNone/>
            </a:pPr>
            <a:r>
              <a:rPr lang="en-US" sz="1600"/>
              <a:t>I risultati guidano gli aggiustamenti alla pratica in classe e al successivo </a:t>
            </a:r>
            <a:r>
              <a:rPr b="1" lang="en-US" sz="1600"/>
              <a:t>Piano d’Azione per il Coinvolgimento (Engagement Action Plan)</a:t>
            </a:r>
            <a:r>
              <a:rPr lang="en-US" sz="1600"/>
              <a:t>.</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200"/>
              <a:t>Modello di Progettazione di Attività Stimolanti in Aula (PERMA – E)</a:t>
            </a:r>
            <a:endParaRPr/>
          </a:p>
        </p:txBody>
      </p:sp>
      <p:sp>
        <p:nvSpPr>
          <p:cNvPr id="298" name="Google Shape;298;p1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rtl="0" algn="just">
              <a:lnSpc>
                <a:spcPct val="90000"/>
              </a:lnSpc>
              <a:spcBef>
                <a:spcPts val="1000"/>
              </a:spcBef>
              <a:spcAft>
                <a:spcPts val="0"/>
              </a:spcAft>
              <a:buSzPts val="2400"/>
              <a:buNone/>
            </a:pPr>
            <a:r>
              <a:rPr lang="en-US"/>
              <a:t>Scopo</a:t>
            </a:r>
            <a:endParaRPr/>
          </a:p>
        </p:txBody>
      </p:sp>
      <p:sp>
        <p:nvSpPr>
          <p:cNvPr id="299" name="Google Shape;299;p1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a:t>Questo modulo fornisce agli insegnanti un modello strutturato per progettare attività in classe che favoriscano intenzionalmente il flusso, la motivazione e il coinvolgimento.</a:t>
            </a:r>
            <a:br>
              <a:rPr lang="en-US"/>
            </a:br>
            <a:r>
              <a:rPr lang="en-US"/>
              <a:t>Si basa sull’</a:t>
            </a:r>
            <a:r>
              <a:rPr b="1" lang="en-US"/>
              <a:t>Engagement Action Plan</a:t>
            </a:r>
            <a:r>
              <a:rPr lang="en-US"/>
              <a:t> e sull’</a:t>
            </a:r>
            <a:r>
              <a:rPr b="1" lang="en-US"/>
              <a:t>Engagement Tracker</a:t>
            </a:r>
            <a:r>
              <a:rPr lang="en-US"/>
              <a:t>, traducendo i dati di riflessione in decisioni pratiche di progettazione che migliorano il benessere sia degli studenti sia degli insegnanti.</a:t>
            </a:r>
            <a:endParaRPr/>
          </a:p>
          <a:p>
            <a:pPr indent="-228600" lvl="0" marL="457200" marR="0" rtl="0" algn="l">
              <a:lnSpc>
                <a:spcPct val="90000"/>
              </a:lnSpc>
              <a:spcBef>
                <a:spcPts val="1000"/>
              </a:spcBef>
              <a:spcAft>
                <a:spcPts val="0"/>
              </a:spcAft>
              <a:buClr>
                <a:schemeClr val="dk1"/>
              </a:buClr>
              <a:buSzPts val="1800"/>
              <a:buFont typeface="Arial"/>
              <a:buNone/>
            </a:pPr>
            <a:r>
              <a:rPr b="1" lang="en-US"/>
              <a:t>Che cos’è un’attività che induce il flusso?</a:t>
            </a:r>
            <a:br>
              <a:rPr lang="en-US"/>
            </a:br>
            <a:r>
              <a:rPr lang="en-US"/>
              <a:t>Un’attività che induce il flusso è un'esperienza di apprendimento in cui gli studenti (e gli insegnanti) sono completamente assorbiti, energizzati e intrinsecamente motivati.</a:t>
            </a:r>
            <a:br>
              <a:rPr lang="en-US"/>
            </a:br>
            <a:r>
              <a:rPr lang="en-US"/>
              <a:t>Secondo la </a:t>
            </a:r>
            <a:r>
              <a:rPr b="1" lang="en-US"/>
              <a:t>Teoria del Flusso di Csikszentmihalyi</a:t>
            </a:r>
            <a:r>
              <a:rPr lang="en-US"/>
              <a:t>, l’apprendimento ottimale si verifica quando i livelli di sfida e abilità sono bilanciati e i partecipanti ricevono un feedback immediato.</a:t>
            </a:r>
            <a:br>
              <a:rPr lang="en-US"/>
            </a:br>
            <a:r>
              <a:rPr lang="en-US"/>
              <a:t>Nel modello </a:t>
            </a:r>
            <a:r>
              <a:rPr b="1" lang="en-US"/>
              <a:t>PERMA</a:t>
            </a:r>
            <a:r>
              <a:rPr lang="en-US"/>
              <a:t>, la componente </a:t>
            </a:r>
            <a:r>
              <a:rPr b="1" lang="en-US"/>
              <a:t>Engagement (E)</a:t>
            </a:r>
            <a:r>
              <a:rPr lang="en-US"/>
              <a:t> sottolinea questi momenti di profondo coinvolgimento e concentrazione.</a:t>
            </a:r>
            <a:br>
              <a:rPr lang="en-US"/>
            </a:br>
            <a:r>
              <a:rPr lang="en-US"/>
              <a:t>Nel progetto </a:t>
            </a:r>
            <a:r>
              <a:rPr b="1" lang="en-US"/>
              <a:t>Thriving Schools WP3</a:t>
            </a:r>
            <a:r>
              <a:rPr lang="en-US"/>
              <a:t>, il flusso è un indicatore chiave di coinvolgimento comportamentale ed emotivo, che sostiene sia la vitalità degli insegnanti sia gli esiti di apprendimento degli studenti.</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1" lang="en-US"/>
              <a:t>Implementazione delle scuole (Pratica UE)</a:t>
            </a:r>
            <a:endParaRPr/>
          </a:p>
        </p:txBody>
      </p:sp>
      <p:sp>
        <p:nvSpPr>
          <p:cNvPr id="306" name="Google Shape;306;p1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PERMA.teach – Germany &amp; Austria (2022–2025)</a:t>
            </a:r>
            <a:endParaRPr/>
          </a:p>
        </p:txBody>
      </p:sp>
      <p:sp>
        <p:nvSpPr>
          <p:cNvPr id="307" name="Google Shape;307;p1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1800"/>
              <a:buNone/>
            </a:pPr>
            <a:r>
              <a:rPr lang="en-US"/>
              <a:t>Il programma </a:t>
            </a:r>
            <a:r>
              <a:rPr b="1" lang="en-US"/>
              <a:t>PERMA.teach</a:t>
            </a:r>
            <a:r>
              <a:rPr lang="en-US"/>
              <a:t> ha formato oltre 300 insegnanti a integrare nelle lezioni quotidiane attività basate sui punti di forza e capaci di generare </a:t>
            </a:r>
            <a:r>
              <a:rPr i="1" lang="en-US"/>
              <a:t>flow</a:t>
            </a:r>
            <a:r>
              <a:rPr lang="en-US"/>
              <a:t>.</a:t>
            </a:r>
            <a:br>
              <a:rPr lang="en-US"/>
            </a:br>
            <a:r>
              <a:rPr lang="en-US"/>
              <a:t>Gli insegnanti hanno imparato a bilanciare sfida e abilità, fissare obiettivi chiari e offrire feedback immediati—condizioni essenziali per PERMA–E (Engagement).</a:t>
            </a:r>
            <a:endParaRPr/>
          </a:p>
          <a:p>
            <a:pPr indent="-228600" lvl="0" marL="457200" rtl="0" algn="l">
              <a:lnSpc>
                <a:spcPct val="90000"/>
              </a:lnSpc>
              <a:spcBef>
                <a:spcPts val="1000"/>
              </a:spcBef>
              <a:spcAft>
                <a:spcPts val="0"/>
              </a:spcAft>
              <a:buSzPts val="1800"/>
              <a:buNone/>
            </a:pPr>
            <a:r>
              <a:rPr lang="en-US"/>
              <a:t>Implementate nelle scuole primarie e secondarie, queste pratiche hanno portato a un aumento significativo delle esperienze di </a:t>
            </a:r>
            <a:r>
              <a:rPr i="1" lang="en-US"/>
              <a:t>flow</a:t>
            </a:r>
            <a:r>
              <a:rPr lang="en-US"/>
              <a:t> degli studenti e a una maggiore vitalità degli insegnanti.</a:t>
            </a:r>
            <a:endParaRPr/>
          </a:p>
          <a:p>
            <a:pPr indent="-228600" lvl="0" marL="457200" rtl="0" algn="l">
              <a:lnSpc>
                <a:spcPct val="90000"/>
              </a:lnSpc>
              <a:spcBef>
                <a:spcPts val="1000"/>
              </a:spcBef>
              <a:spcAft>
                <a:spcPts val="0"/>
              </a:spcAft>
              <a:buSzPts val="1800"/>
              <a:buNone/>
            </a:pPr>
            <a:r>
              <a:rPr lang="en-US"/>
              <a:t>Gli studenti hanno riferito che “le lezioni sembravano più brevi” e che erano “completamente assorbiti da attività creative o di problem-solving”.</a:t>
            </a:r>
            <a:br>
              <a:rPr lang="en-US"/>
            </a:br>
            <a:r>
              <a:rPr lang="en-US"/>
              <a:t>Gli insegnanti hanno osservato maggiore autonomia, motivazione e connessione emotiva con gli studenti.</a:t>
            </a:r>
            <a:endParaRPr/>
          </a:p>
          <a:p>
            <a:pPr indent="-228600" lvl="0" marL="457200" rtl="0" algn="l">
              <a:lnSpc>
                <a:spcPct val="90000"/>
              </a:lnSpc>
              <a:spcBef>
                <a:spcPts val="1000"/>
              </a:spcBef>
              <a:spcAft>
                <a:spcPts val="0"/>
              </a:spcAft>
              <a:buSzPts val="1800"/>
              <a:buNone/>
            </a:pPr>
            <a:r>
              <a:rPr b="1" lang="en-US"/>
              <a:t>Risultati:</a:t>
            </a:r>
            <a:br>
              <a:rPr lang="en-US"/>
            </a:br>
            <a:r>
              <a:rPr lang="en-US"/>
              <a:t>Maggiore coinvolgimento, miglior benessere ed esperienze di relazione migliorate in classe.</a:t>
            </a:r>
            <a:endParaRPr/>
          </a:p>
          <a:p>
            <a:pPr indent="0" lvl="0" marL="228600" rtl="0" algn="l">
              <a:lnSpc>
                <a:spcPct val="90000"/>
              </a:lnSpc>
              <a:spcBef>
                <a:spcPts val="1000"/>
              </a:spcBef>
              <a:spcAft>
                <a:spcPts val="0"/>
              </a:spcAft>
              <a:buSzPts val="1800"/>
              <a:buNone/>
            </a:pPr>
            <a:br>
              <a:rPr lang="en-US"/>
            </a:br>
            <a:r>
              <a:rPr lang="en-US"/>
              <a:t>🔗 </a:t>
            </a:r>
            <a:r>
              <a:rPr lang="en-US" u="sng">
                <a:solidFill>
                  <a:schemeClr val="hlink"/>
                </a:solidFill>
                <a:hlinkClick r:id="rId3"/>
              </a:rPr>
              <a:t>Wammerl, M. et al., </a:t>
            </a:r>
            <a:r>
              <a:rPr i="1" lang="en-US" u="sng">
                <a:solidFill>
                  <a:schemeClr val="hlink"/>
                </a:solidFill>
                <a:hlinkClick r:id="rId4"/>
              </a:rPr>
              <a:t>PERMA.teach: Effectiveness of Applying the PERMA Model in Schools</a:t>
            </a:r>
            <a:r>
              <a:rPr lang="en-US" u="sng">
                <a:solidFill>
                  <a:schemeClr val="hlink"/>
                </a:solidFill>
                <a:hlinkClick r:id="rId5"/>
              </a:rPr>
              <a:t> (2025, European Journal of Positive </a:t>
            </a:r>
            <a:r>
              <a:rPr lang="en-US" u="sng">
                <a:solidFill>
                  <a:schemeClr val="hlink"/>
                </a:solidFill>
                <a:hlinkClick r:id="rId6"/>
                <a:extLst>
                  <a:ext uri="http://customooxmlschemas.google.com/">
                    <go:slidesCustomData xmlns:go="http://customooxmlschemas.google.com/" textRoundtripDataId="0"/>
                  </a:ext>
                </a:extLst>
              </a:rPr>
              <a:t>Psychology</a:t>
            </a:r>
            <a:r>
              <a:rPr lang="en-US" u="sng">
                <a:solidFill>
                  <a:schemeClr val="hlink"/>
                </a:solidFill>
                <a:hlinkClick r:id="rId7"/>
              </a:rPr>
              <a:t>)</a:t>
            </a:r>
            <a:r>
              <a:rPr b="1" lang="en-US"/>
              <a:t>   </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Flusso in classe per rafforzare l'impegno - Modello</a:t>
            </a:r>
            <a:endParaRPr/>
          </a:p>
        </p:txBody>
      </p:sp>
      <p:pic>
        <p:nvPicPr>
          <p:cNvPr id="314" name="Google Shape;314;p16"/>
          <p:cNvPicPr preferRelativeResize="0"/>
          <p:nvPr/>
        </p:nvPicPr>
        <p:blipFill rotWithShape="1">
          <a:blip r:embed="rId3">
            <a:alphaModFix/>
          </a:blip>
          <a:srcRect b="0" l="0" r="0" t="0"/>
          <a:stretch/>
        </p:blipFill>
        <p:spPr>
          <a:xfrm>
            <a:off x="276727" y="986589"/>
            <a:ext cx="11538284" cy="502971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Registro di Riflessione del Team (PERMA–E)</a:t>
            </a:r>
            <a:endParaRPr/>
          </a:p>
        </p:txBody>
      </p:sp>
      <p:sp>
        <p:nvSpPr>
          <p:cNvPr id="321" name="Google Shape;321;p1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rtl="0" algn="just">
              <a:lnSpc>
                <a:spcPct val="90000"/>
              </a:lnSpc>
              <a:spcBef>
                <a:spcPts val="1000"/>
              </a:spcBef>
              <a:spcAft>
                <a:spcPts val="0"/>
              </a:spcAft>
              <a:buSzPts val="2400"/>
              <a:buNone/>
            </a:pPr>
            <a:r>
              <a:rPr lang="en-US"/>
              <a:t>Scopo</a:t>
            </a:r>
            <a:endParaRPr/>
          </a:p>
        </p:txBody>
      </p:sp>
      <p:sp>
        <p:nvSpPr>
          <p:cNvPr id="322" name="Google Shape;322;p17"/>
          <p:cNvSpPr txBox="1"/>
          <p:nvPr>
            <p:ph idx="2" type="body"/>
          </p:nvPr>
        </p:nvSpPr>
        <p:spPr>
          <a:xfrm>
            <a:off x="0" y="1130072"/>
            <a:ext cx="12275612" cy="5503599"/>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a:t>Per promuovere una cultura collaborativa di riflessione e miglioramento continuo, in cui gli insegnanti revisionano regolarmente le pratiche di coinvolgimento, celebrano i progressi e co-creano piani d’azione.</a:t>
            </a:r>
            <a:br>
              <a:rPr lang="en-US"/>
            </a:br>
            <a:r>
              <a:rPr lang="en-US"/>
              <a:t>Il </a:t>
            </a:r>
            <a:r>
              <a:rPr b="1" lang="en-US"/>
              <a:t>Team Reflection Log</a:t>
            </a:r>
            <a:r>
              <a:rPr lang="en-US"/>
              <a:t> trasforma le intuizioni individuali (dal </a:t>
            </a:r>
            <a:r>
              <a:rPr i="1" lang="en-US"/>
              <a:t>Engagement Tracker</a:t>
            </a:r>
            <a:r>
              <a:rPr lang="en-US"/>
              <a:t> e dal </a:t>
            </a:r>
            <a:r>
              <a:rPr i="1" lang="en-US"/>
              <a:t>Flow Design Template</a:t>
            </a:r>
            <a:r>
              <a:rPr lang="en-US"/>
              <a:t>) in apprendimento collettivo di scuola, sostenendo il dialogo professionale, il supporto reciproco e il benessere sistemico.</a:t>
            </a:r>
            <a:endParaRPr/>
          </a:p>
          <a:p>
            <a:pPr indent="-228600" lvl="0" marL="457200" marR="0" rtl="0" algn="l">
              <a:lnSpc>
                <a:spcPct val="90000"/>
              </a:lnSpc>
              <a:spcBef>
                <a:spcPts val="1000"/>
              </a:spcBef>
              <a:spcAft>
                <a:spcPts val="0"/>
              </a:spcAft>
              <a:buClr>
                <a:schemeClr val="dk1"/>
              </a:buClr>
              <a:buSzPts val="1800"/>
              <a:buFont typeface="Arial"/>
              <a:buNone/>
            </a:pPr>
            <a:r>
              <a:rPr b="1" lang="en-US"/>
              <a:t>Che cos’è il Team Reflection Log?</a:t>
            </a:r>
            <a:endParaRPr/>
          </a:p>
          <a:p>
            <a:pPr indent="-228600" lvl="0" marL="457200" marR="0" rtl="0" algn="l">
              <a:lnSpc>
                <a:spcPct val="90000"/>
              </a:lnSpc>
              <a:spcBef>
                <a:spcPts val="1000"/>
              </a:spcBef>
              <a:spcAft>
                <a:spcPts val="0"/>
              </a:spcAft>
              <a:buClr>
                <a:schemeClr val="dk1"/>
              </a:buClr>
              <a:buSzPts val="1800"/>
              <a:buFont typeface="Arial"/>
              <a:buNone/>
            </a:pPr>
            <a:r>
              <a:rPr lang="en-US"/>
              <a:t>Uno strumento strutturato di </a:t>
            </a:r>
            <a:r>
              <a:rPr b="1" lang="en-US"/>
              <a:t>autovalutazione di team</a:t>
            </a:r>
            <a:r>
              <a:rPr lang="en-US"/>
              <a:t> che aiuta i gruppi di insegnanti o i dipartimenti a:</a:t>
            </a:r>
            <a:endParaRPr/>
          </a:p>
          <a:p>
            <a:pPr indent="-228600" lvl="0" marL="457200" marR="0" rtl="0" algn="l">
              <a:lnSpc>
                <a:spcPct val="90000"/>
              </a:lnSpc>
              <a:spcBef>
                <a:spcPts val="1000"/>
              </a:spcBef>
              <a:spcAft>
                <a:spcPts val="0"/>
              </a:spcAft>
              <a:buClr>
                <a:schemeClr val="dk1"/>
              </a:buClr>
              <a:buSzPts val="1800"/>
              <a:buFont typeface="Arial"/>
              <a:buNone/>
            </a:pPr>
            <a:r>
              <a:rPr lang="en-US"/>
              <a:t>Riflettere sulle pratiche di coinvolgimento a livello di classe, team o scuola.</a:t>
            </a:r>
            <a:endParaRPr/>
          </a:p>
          <a:p>
            <a:pPr indent="-228600" lvl="0" marL="457200" marR="0" rtl="0" algn="l">
              <a:lnSpc>
                <a:spcPct val="90000"/>
              </a:lnSpc>
              <a:spcBef>
                <a:spcPts val="1000"/>
              </a:spcBef>
              <a:spcAft>
                <a:spcPts val="0"/>
              </a:spcAft>
              <a:buClr>
                <a:schemeClr val="dk1"/>
              </a:buClr>
              <a:buSzPts val="1800"/>
              <a:buFont typeface="Arial"/>
              <a:buNone/>
            </a:pPr>
            <a:r>
              <a:rPr lang="en-US"/>
              <a:t>Identificare punti di forza, sfide e aree di crescita.</a:t>
            </a:r>
            <a:endParaRPr/>
          </a:p>
          <a:p>
            <a:pPr indent="-228600" lvl="0" marL="457200" marR="0" rtl="0" algn="l">
              <a:lnSpc>
                <a:spcPct val="90000"/>
              </a:lnSpc>
              <a:spcBef>
                <a:spcPts val="1000"/>
              </a:spcBef>
              <a:spcAft>
                <a:spcPts val="0"/>
              </a:spcAft>
              <a:buClr>
                <a:schemeClr val="dk1"/>
              </a:buClr>
              <a:buSzPts val="1800"/>
              <a:buFont typeface="Arial"/>
              <a:buNone/>
            </a:pPr>
            <a:r>
              <a:rPr lang="en-US"/>
              <a:t>Definire obiettivi SMART per migliorare il coinvolgimento e la collaborazione.</a:t>
            </a:r>
            <a:endParaRPr/>
          </a:p>
          <a:p>
            <a:pPr indent="-228600" lvl="0" marL="457200" marR="0" rtl="0" algn="l">
              <a:lnSpc>
                <a:spcPct val="90000"/>
              </a:lnSpc>
              <a:spcBef>
                <a:spcPts val="1000"/>
              </a:spcBef>
              <a:spcAft>
                <a:spcPts val="0"/>
              </a:spcAft>
              <a:buClr>
                <a:schemeClr val="dk1"/>
              </a:buClr>
              <a:buSzPts val="1800"/>
              <a:buFont typeface="Arial"/>
              <a:buNone/>
            </a:pPr>
            <a:r>
              <a:rPr lang="en-US"/>
              <a:t>Pianificare e monitorare azioni basate su evidenze, allineate agli indicatori di benessere PERMA–E e WP3.</a:t>
            </a:r>
            <a:endParaRPr/>
          </a:p>
          <a:p>
            <a:pPr indent="-228600" lvl="0" marL="457200" marR="0" rtl="0" algn="l">
              <a:lnSpc>
                <a:spcPct val="90000"/>
              </a:lnSpc>
              <a:spcBef>
                <a:spcPts val="1000"/>
              </a:spcBef>
              <a:spcAft>
                <a:spcPts val="0"/>
              </a:spcAft>
              <a:buClr>
                <a:schemeClr val="dk1"/>
              </a:buClr>
              <a:buSzPts val="1800"/>
              <a:buFont typeface="Arial"/>
              <a:buNone/>
            </a:pPr>
            <a:r>
              <a:rPr lang="en-US"/>
              <a:t>Promuovere apprendimento tra pari e responsabilità condivisa per il coinvolgimento di studenti e insegnanti.</a:t>
            </a:r>
            <a:endParaRPr/>
          </a:p>
          <a:p>
            <a:pPr indent="-228600" lvl="0" marL="457200" marR="0" rtl="0" algn="l">
              <a:lnSpc>
                <a:spcPct val="90000"/>
              </a:lnSpc>
              <a:spcBef>
                <a:spcPts val="1000"/>
              </a:spcBef>
              <a:spcAft>
                <a:spcPts val="0"/>
              </a:spcAft>
              <a:buClr>
                <a:schemeClr val="dk1"/>
              </a:buClr>
              <a:buSzPts val="1800"/>
              <a:buFont typeface="Arial"/>
              <a:buNone/>
            </a:pPr>
            <a:r>
              <a:rPr b="1" lang="en-US"/>
              <a:t>Perché è importante (Prospettiva WP3)</a:t>
            </a:r>
            <a:endParaRPr/>
          </a:p>
          <a:p>
            <a:pPr indent="-228600" lvl="0" marL="457200" marR="0" rtl="0" algn="l">
              <a:lnSpc>
                <a:spcPct val="90000"/>
              </a:lnSpc>
              <a:spcBef>
                <a:spcPts val="1000"/>
              </a:spcBef>
              <a:spcAft>
                <a:spcPts val="0"/>
              </a:spcAft>
              <a:buClr>
                <a:schemeClr val="dk1"/>
              </a:buClr>
              <a:buSzPts val="1800"/>
              <a:buFont typeface="Arial"/>
              <a:buNone/>
            </a:pPr>
            <a:r>
              <a:rPr lang="en-US"/>
              <a:t>Incoraggia la collaborazione professionale, un pilastro chiave del </a:t>
            </a:r>
            <a:r>
              <a:rPr i="1" lang="en-US"/>
              <a:t>Whole School Approach</a:t>
            </a:r>
            <a:r>
              <a:rPr lang="en-US"/>
              <a:t>.</a:t>
            </a:r>
            <a:endParaRPr/>
          </a:p>
          <a:p>
            <a:pPr indent="-228600" lvl="0" marL="457200" marR="0" rtl="0" algn="l">
              <a:lnSpc>
                <a:spcPct val="90000"/>
              </a:lnSpc>
              <a:spcBef>
                <a:spcPts val="1000"/>
              </a:spcBef>
              <a:spcAft>
                <a:spcPts val="0"/>
              </a:spcAft>
              <a:buClr>
                <a:schemeClr val="dk1"/>
              </a:buClr>
              <a:buSzPts val="1800"/>
              <a:buFont typeface="Arial"/>
              <a:buNone/>
            </a:pPr>
            <a:r>
              <a:rPr lang="en-US"/>
              <a:t>Rafforza la </a:t>
            </a:r>
            <a:r>
              <a:rPr b="1" lang="en-US"/>
              <a:t>collective efficacy</a:t>
            </a:r>
            <a:r>
              <a:rPr lang="en-US"/>
              <a:t> — la fiducia nella capacità del team di migliorare il coinvolgimento.</a:t>
            </a:r>
            <a:endParaRPr/>
          </a:p>
          <a:p>
            <a:pPr indent="-228600" lvl="0" marL="457200" marR="0" rtl="0" algn="l">
              <a:lnSpc>
                <a:spcPct val="90000"/>
              </a:lnSpc>
              <a:spcBef>
                <a:spcPts val="1000"/>
              </a:spcBef>
              <a:spcAft>
                <a:spcPts val="0"/>
              </a:spcAft>
              <a:buClr>
                <a:schemeClr val="dk1"/>
              </a:buClr>
              <a:buSzPts val="1800"/>
              <a:buFont typeface="Arial"/>
              <a:buNone/>
            </a:pPr>
            <a:r>
              <a:rPr lang="en-US"/>
              <a:t>Favorisce la sicurezza psicologica, permettendo agli insegnanti di condividere apertamente e imparare gli uni dagli altri.</a:t>
            </a:r>
            <a:endParaRPr/>
          </a:p>
          <a:p>
            <a:pPr indent="-228600" lvl="0" marL="457200" marR="0" rtl="0" algn="l">
              <a:lnSpc>
                <a:spcPct val="90000"/>
              </a:lnSpc>
              <a:spcBef>
                <a:spcPts val="1000"/>
              </a:spcBef>
              <a:spcAft>
                <a:spcPts val="0"/>
              </a:spcAft>
              <a:buClr>
                <a:schemeClr val="dk1"/>
              </a:buClr>
              <a:buSzPts val="1800"/>
              <a:buFont typeface="Arial"/>
              <a:buNone/>
            </a:pPr>
            <a:r>
              <a:rPr lang="en-US"/>
              <a:t>Genera dati utili alla leadership per integrarli nel monitoraggio del benessere della scuola e nel piano di sviluppo.</a:t>
            </a:r>
            <a:endParaRPr/>
          </a:p>
          <a:p>
            <a:pPr indent="-114300" lvl="0" marL="457200" rtl="0" algn="l">
              <a:lnSpc>
                <a:spcPct val="90000"/>
              </a:lnSpc>
              <a:spcBef>
                <a:spcPts val="1000"/>
              </a:spcBef>
              <a:spcAft>
                <a:spcPts val="0"/>
              </a:spcAft>
              <a:buSzPts val="1800"/>
              <a:buFont typeface="Arial"/>
              <a:buNone/>
            </a:pPr>
            <a:r>
              <a:t/>
            </a:r>
            <a:endParaRPr/>
          </a:p>
          <a:p>
            <a:pPr indent="-171450" lvl="0" marL="514350" rtl="0" algn="l">
              <a:lnSpc>
                <a:spcPct val="90000"/>
              </a:lnSpc>
              <a:spcBef>
                <a:spcPts val="1000"/>
              </a:spcBef>
              <a:spcAft>
                <a:spcPts val="0"/>
              </a:spcAft>
              <a:buSzPts val="1800"/>
              <a:buFont typeface="Arial"/>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1" lang="en-US"/>
              <a:t>Implementazione delle scuole (Pratica UE)</a:t>
            </a:r>
            <a:endParaRPr/>
          </a:p>
        </p:txBody>
      </p:sp>
      <p:sp>
        <p:nvSpPr>
          <p:cNvPr id="329" name="Google Shape;329;p20"/>
          <p:cNvSpPr txBox="1"/>
          <p:nvPr>
            <p:ph idx="1" type="body"/>
          </p:nvPr>
        </p:nvSpPr>
        <p:spPr>
          <a:xfrm>
            <a:off x="97970" y="854672"/>
            <a:ext cx="11944500" cy="715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t/>
            </a:r>
            <a:endParaRPr b="1"/>
          </a:p>
          <a:p>
            <a:pPr indent="-228600" lvl="0" marL="457200" marR="0" rtl="0" algn="just">
              <a:lnSpc>
                <a:spcPct val="90000"/>
              </a:lnSpc>
              <a:spcBef>
                <a:spcPts val="1000"/>
              </a:spcBef>
              <a:spcAft>
                <a:spcPts val="0"/>
              </a:spcAft>
              <a:buClr>
                <a:schemeClr val="accent2"/>
              </a:buClr>
              <a:buSzPts val="2400"/>
              <a:buFont typeface="Arial"/>
              <a:buNone/>
            </a:pPr>
            <a:r>
              <a:rPr b="1" lang="en-US"/>
              <a:t>SELFIEforTEACHERS (European Commission, 2024)</a:t>
            </a:r>
            <a:endParaRPr/>
          </a:p>
          <a:p>
            <a:pPr indent="-228600" lvl="0" marL="457200" marR="0" rtl="0" algn="just">
              <a:lnSpc>
                <a:spcPct val="90000"/>
              </a:lnSpc>
              <a:spcBef>
                <a:spcPts val="1000"/>
              </a:spcBef>
              <a:spcAft>
                <a:spcPts val="0"/>
              </a:spcAft>
              <a:buClr>
                <a:schemeClr val="accent2"/>
              </a:buClr>
              <a:buSzPts val="2400"/>
              <a:buFont typeface="Arial"/>
              <a:buNone/>
            </a:pPr>
            <a:r>
              <a:t/>
            </a:r>
            <a:endParaRPr/>
          </a:p>
        </p:txBody>
      </p:sp>
      <p:sp>
        <p:nvSpPr>
          <p:cNvPr id="330" name="Google Shape;330;p20"/>
          <p:cNvSpPr txBox="1"/>
          <p:nvPr>
            <p:ph idx="2" type="body"/>
          </p:nvPr>
        </p:nvSpPr>
        <p:spPr>
          <a:xfrm>
            <a:off x="97971" y="1937083"/>
            <a:ext cx="11944500" cy="481490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a:t>Nelle scuole di </a:t>
            </a:r>
            <a:r>
              <a:rPr b="1" lang="en-US"/>
              <a:t>Spagna, Finlandia e Cipro</a:t>
            </a:r>
            <a:r>
              <a:rPr lang="en-US"/>
              <a:t>, lo strumento </a:t>
            </a:r>
            <a:r>
              <a:rPr b="1" lang="en-US"/>
              <a:t>SELFIEforTEACHERS</a:t>
            </a:r>
            <a:r>
              <a:rPr lang="en-US"/>
              <a:t> è stato utilizzato per una riflessione strutturata a livello di team, in linea con l’</a:t>
            </a:r>
            <a:r>
              <a:rPr b="1" lang="en-US"/>
              <a:t>Approccio Whole School</a:t>
            </a:r>
            <a:r>
              <a:rPr lang="en-US"/>
              <a:t> e i principi </a:t>
            </a:r>
            <a:r>
              <a:rPr b="1" lang="en-US"/>
              <a:t>PERMA</a:t>
            </a:r>
            <a:r>
              <a:rPr lang="en-US"/>
              <a:t>.</a:t>
            </a:r>
            <a:br>
              <a:rPr lang="en-US"/>
            </a:br>
            <a:r>
              <a:rPr lang="en-US"/>
              <a:t>Gli insegnanti hanno analizzato in modo collaborativo gli indicatori di coinvolgimento, competenza digitale e benessere, individuando punti di forza e aree di crescita. I risultati della riflessione hanno guidato piani d'azione condivisi e strategie di miglioramento basate su evidenze.</a:t>
            </a:r>
            <a:br>
              <a:rPr lang="en-US"/>
            </a:br>
            <a:r>
              <a:rPr lang="en-US"/>
              <a:t>Questo processo ha favorito </a:t>
            </a:r>
            <a:r>
              <a:rPr b="1" lang="en-US"/>
              <a:t>autonomia</a:t>
            </a:r>
            <a:r>
              <a:rPr lang="en-US"/>
              <a:t>, </a:t>
            </a:r>
            <a:r>
              <a:rPr b="1" lang="en-US"/>
              <a:t>collaborazione</a:t>
            </a:r>
            <a:r>
              <a:rPr lang="en-US"/>
              <a:t> e </a:t>
            </a:r>
            <a:r>
              <a:rPr b="1" lang="en-US"/>
              <a:t>senso di significato</a:t>
            </a:r>
            <a:r>
              <a:rPr lang="en-US"/>
              <a:t> — elementi fondamentali di </a:t>
            </a:r>
            <a:r>
              <a:rPr b="1" lang="en-US"/>
              <a:t>PERMA–E</a:t>
            </a:r>
            <a:r>
              <a:rPr lang="en-US"/>
              <a:t>.</a:t>
            </a:r>
            <a:endParaRPr/>
          </a:p>
          <a:p>
            <a:pPr indent="-228600" lvl="0" marL="457200" marR="0" rtl="0" algn="l">
              <a:lnSpc>
                <a:spcPct val="90000"/>
              </a:lnSpc>
              <a:spcBef>
                <a:spcPts val="1000"/>
              </a:spcBef>
              <a:spcAft>
                <a:spcPts val="0"/>
              </a:spcAft>
              <a:buClr>
                <a:schemeClr val="dk1"/>
              </a:buClr>
              <a:buSzPts val="1800"/>
              <a:buFont typeface="Arial"/>
              <a:buNone/>
            </a:pPr>
            <a:r>
              <a:rPr b="1" lang="en-US"/>
              <a:t>Risultati:</a:t>
            </a:r>
            <a:br>
              <a:rPr lang="en-US"/>
            </a:br>
            <a:r>
              <a:rPr lang="en-US"/>
              <a:t>• Maggior coinvolgimento degli insegnanti, più alta autoefficacia e comunità professionali più solide.</a:t>
            </a:r>
            <a:endParaRPr/>
          </a:p>
          <a:p>
            <a:pPr indent="0" lvl="0" marL="228600" rtl="0" algn="l">
              <a:lnSpc>
                <a:spcPct val="90000"/>
              </a:lnSpc>
              <a:spcBef>
                <a:spcPts val="1000"/>
              </a:spcBef>
              <a:spcAft>
                <a:spcPts val="0"/>
              </a:spcAft>
              <a:buSzPts val="1800"/>
              <a:buNone/>
            </a:pPr>
            <a:br>
              <a:rPr lang="en-US"/>
            </a:br>
            <a:r>
              <a:rPr lang="en-US"/>
              <a:t>🔗 </a:t>
            </a:r>
            <a:r>
              <a:rPr lang="en-US" u="sng">
                <a:solidFill>
                  <a:schemeClr val="hlink"/>
                </a:solidFill>
                <a:hlinkClick r:id="rId3"/>
              </a:rPr>
              <a:t>European Commission, JRC138661 (2024)</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Piano di Riflessione del Team (Implementazione della Scuola)</a:t>
            </a:r>
            <a:endParaRPr/>
          </a:p>
        </p:txBody>
      </p:sp>
      <p:sp>
        <p:nvSpPr>
          <p:cNvPr id="337" name="Google Shape;337;p2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rtl="0" algn="just">
              <a:lnSpc>
                <a:spcPct val="90000"/>
              </a:lnSpc>
              <a:spcBef>
                <a:spcPts val="1000"/>
              </a:spcBef>
              <a:spcAft>
                <a:spcPts val="0"/>
              </a:spcAft>
              <a:buSzPts val="2400"/>
              <a:buNone/>
            </a:pPr>
            <a:r>
              <a:rPr lang="en-US"/>
              <a:t>Esempio</a:t>
            </a:r>
            <a:endParaRPr/>
          </a:p>
        </p:txBody>
      </p:sp>
      <p:graphicFrame>
        <p:nvGraphicFramePr>
          <p:cNvPr id="338" name="Google Shape;338;p21"/>
          <p:cNvGraphicFramePr/>
          <p:nvPr/>
        </p:nvGraphicFramePr>
        <p:xfrm>
          <a:off x="838200" y="1864895"/>
          <a:ext cx="3000000" cy="3000000"/>
        </p:xfrm>
        <a:graphic>
          <a:graphicData uri="http://schemas.openxmlformats.org/drawingml/2006/table">
            <a:tbl>
              <a:tblPr>
                <a:noFill/>
                <a:tableStyleId>{626ECBFB-592B-462C-B8E3-D0A633C09F0E}</a:tableStyleId>
              </a:tblPr>
              <a:tblGrid>
                <a:gridCol w="2103125"/>
                <a:gridCol w="2103125"/>
                <a:gridCol w="2103125"/>
                <a:gridCol w="2103125"/>
                <a:gridCol w="2103125"/>
              </a:tblGrid>
              <a:tr h="3846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Goal</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Action Steps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Timeline</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Responsible</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Monitoring Tools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3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Promote engagement reflection culture</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Introduce monthly Team Reflection Log sessions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Jan–June 2026</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Department Heads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Completed logs, meeting minutes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30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Build peer learning networks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Create inter-departmental “Flow Circles”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March 2026</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Well-being Committee</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Staff feedback, observation notes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30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Align reflection with school plan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Integrate findings into the annual well-being report</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April 2026</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Leadership Team</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WP3 Dashboard indicators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3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Evaluate outcomes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Review progress and set new SMART goals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June 2026</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All teaching teams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Comparative analysis of engagement data</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39" name="Google Shape;339;p21"/>
          <p:cNvSpPr txBox="1"/>
          <p:nvPr>
            <p:ph idx="2" type="body"/>
          </p:nvPr>
        </p:nvSpPr>
        <p:spPr>
          <a:xfrm>
            <a:off x="446887" y="5677319"/>
            <a:ext cx="1670671" cy="41066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37dcc5151c8_0_475"/>
          <p:cNvSpPr txBox="1"/>
          <p:nvPr>
            <p:ph type="title"/>
          </p:nvPr>
        </p:nvSpPr>
        <p:spPr>
          <a:xfrm>
            <a:off x="97970" y="81642"/>
            <a:ext cx="11944500" cy="979514"/>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sz="4000"/>
              <a:t>Scuola Pratica</a:t>
            </a:r>
            <a:br>
              <a:rPr lang="en-US" sz="4000"/>
            </a:br>
            <a:endParaRPr/>
          </a:p>
        </p:txBody>
      </p:sp>
      <p:sp>
        <p:nvSpPr>
          <p:cNvPr id="345" name="Google Shape;345;g37dcc5151c8_0_47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solidFill>
                  <a:srgbClr val="7030A0"/>
                </a:solidFill>
              </a:rPr>
              <a:t>Esempio</a:t>
            </a:r>
            <a:endParaRPr>
              <a:solidFill>
                <a:srgbClr val="7030A0"/>
              </a:solidFill>
            </a:endParaRPr>
          </a:p>
        </p:txBody>
      </p:sp>
      <p:sp>
        <p:nvSpPr>
          <p:cNvPr id="346" name="Google Shape;346;g37dcc5151c8_0_47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Esempio 1:</a:t>
            </a:r>
            <a:endParaRPr/>
          </a:p>
          <a:p>
            <a:pPr indent="-228600" lvl="0" marL="457200" marR="0" rtl="0" algn="l">
              <a:lnSpc>
                <a:spcPct val="90000"/>
              </a:lnSpc>
              <a:spcBef>
                <a:spcPts val="1000"/>
              </a:spcBef>
              <a:spcAft>
                <a:spcPts val="0"/>
              </a:spcAft>
              <a:buClr>
                <a:schemeClr val="dk1"/>
              </a:buClr>
              <a:buSzPts val="1800"/>
              <a:buFont typeface="Arial"/>
              <a:buNone/>
            </a:pPr>
            <a:r>
              <a:rPr lang="en-US"/>
              <a:t>In una scuola secondaria in Finlandia (progetto UE </a:t>
            </a:r>
            <a:r>
              <a:rPr i="1" lang="en-US"/>
              <a:t>Positive Schools</a:t>
            </a:r>
            <a:r>
              <a:rPr lang="en-US"/>
              <a:t>), gli insegnanti hanno integrato attività basate sul </a:t>
            </a:r>
            <a:r>
              <a:rPr i="1" lang="en-US"/>
              <a:t>flow</a:t>
            </a:r>
            <a:r>
              <a:rPr lang="en-US"/>
              <a:t> ispirate al pilastro Engagement del modello PERMA. Gli studenti hanno riportato una maggiore concentrazione e soddisfazione.</a:t>
            </a:r>
            <a:endParaRPr/>
          </a:p>
          <a:p>
            <a:pPr indent="-228600" lvl="0" marL="457200" marR="0" rtl="0" algn="l">
              <a:lnSpc>
                <a:spcPct val="90000"/>
              </a:lnSpc>
              <a:spcBef>
                <a:spcPts val="1000"/>
              </a:spcBef>
              <a:spcAft>
                <a:spcPts val="0"/>
              </a:spcAft>
              <a:buClr>
                <a:schemeClr val="dk1"/>
              </a:buClr>
              <a:buSzPts val="1800"/>
              <a:buFont typeface="Arial"/>
              <a:buNone/>
            </a:pPr>
            <a:r>
              <a:rPr lang="en-US"/>
              <a:t>L’implementazione del pilastro </a:t>
            </a:r>
            <a:r>
              <a:rPr b="1" lang="en-US"/>
              <a:t>Engagement</a:t>
            </a:r>
            <a:r>
              <a:rPr lang="en-US"/>
              <a:t> del PERMA in questo esempio finlandese è avvenuta attraverso:</a:t>
            </a:r>
            <a:endParaRPr/>
          </a:p>
          <a:p>
            <a:pPr indent="-228600" lvl="0" marL="457200" marR="0" rtl="0" algn="l">
              <a:lnSpc>
                <a:spcPct val="90000"/>
              </a:lnSpc>
              <a:spcBef>
                <a:spcPts val="1000"/>
              </a:spcBef>
              <a:spcAft>
                <a:spcPts val="0"/>
              </a:spcAft>
              <a:buClr>
                <a:schemeClr val="dk1"/>
              </a:buClr>
              <a:buSzPts val="1800"/>
              <a:buFont typeface="Arial"/>
              <a:buNone/>
            </a:pPr>
            <a:r>
              <a:rPr lang="en-US"/>
              <a:t>Nel progetto </a:t>
            </a:r>
            <a:r>
              <a:rPr i="1" lang="en-US"/>
              <a:t>Positive School</a:t>
            </a:r>
            <a:r>
              <a:rPr lang="en-US"/>
              <a:t> (Finlandia, 2019–2022), il pilastro Engagement del PERMA è stato messo in pratica tramite un </a:t>
            </a:r>
            <a:r>
              <a:rPr b="1" lang="en-US"/>
              <a:t>flow-based learning design</a:t>
            </a:r>
            <a:r>
              <a:rPr lang="en-US"/>
              <a:t>.</a:t>
            </a:r>
            <a:br>
              <a:rPr lang="en-US"/>
            </a:br>
            <a:r>
              <a:rPr lang="en-US"/>
              <a:t>Gli insegnanti hanno progettato lezioni che bilanciavano sfida e abilità, offrivano obiettivi chiari e feedback immediato, e permettevano autonomia e scelta agli studenti.</a:t>
            </a:r>
            <a:endParaRPr/>
          </a:p>
          <a:p>
            <a:pPr indent="-228600" lvl="0" marL="457200" marR="0" rtl="0" algn="l">
              <a:lnSpc>
                <a:spcPct val="90000"/>
              </a:lnSpc>
              <a:spcBef>
                <a:spcPts val="1000"/>
              </a:spcBef>
              <a:spcAft>
                <a:spcPts val="0"/>
              </a:spcAft>
              <a:buClr>
                <a:schemeClr val="dk1"/>
              </a:buClr>
              <a:buSzPts val="1800"/>
              <a:buFont typeface="Arial"/>
              <a:buNone/>
            </a:pPr>
            <a:r>
              <a:rPr lang="en-US"/>
              <a:t>Queste pratiche hanno aiutato gli studenti a sperimentare una concentrazione più profonda e un maggiore piacere nello svolgimento delle attività, mentre gli insegnanti hanno riportato una motivazione professionale più alta e una maggiore vitalità in classe.</a:t>
            </a:r>
            <a:endParaRPr/>
          </a:p>
          <a:p>
            <a:pPr indent="-228600" lvl="0" marL="457200" marR="0" rtl="0" algn="l">
              <a:lnSpc>
                <a:spcPct val="90000"/>
              </a:lnSpc>
              <a:spcBef>
                <a:spcPts val="1000"/>
              </a:spcBef>
              <a:spcAft>
                <a:spcPts val="0"/>
              </a:spcAft>
              <a:buClr>
                <a:schemeClr val="dk1"/>
              </a:buClr>
              <a:buSzPts val="1800"/>
              <a:buFont typeface="Arial"/>
              <a:buNone/>
            </a:pPr>
            <a:r>
              <a:rPr lang="en-US"/>
              <a:t>L’approccio includeva anche riflessioni settimanali sul </a:t>
            </a:r>
            <a:r>
              <a:rPr i="1" lang="en-US"/>
              <a:t>flow</a:t>
            </a:r>
            <a:r>
              <a:rPr lang="en-US"/>
              <a:t>, in cui gli studenti identificavano momenti di forte coinvolgimento, collegandoli alle proprie forze personali e agli obiettivi di apprendimento.</a:t>
            </a:r>
            <a:endParaRPr>
              <a:solidFill>
                <a:srgbClr val="7030A0"/>
              </a:solidFill>
            </a:endParaRPr>
          </a:p>
          <a:p>
            <a:pPr indent="-228600" lvl="0" marL="457200" marR="0" rtl="0" algn="l">
              <a:lnSpc>
                <a:spcPct val="90000"/>
              </a:lnSpc>
              <a:spcBef>
                <a:spcPts val="1000"/>
              </a:spcBef>
              <a:spcAft>
                <a:spcPts val="0"/>
              </a:spcAft>
              <a:buClr>
                <a:schemeClr val="dk1"/>
              </a:buClr>
              <a:buSzPts val="1800"/>
              <a:buFont typeface="Arial"/>
              <a:buNone/>
            </a:pPr>
            <a:r>
              <a:rPr b="1" lang="en-US">
                <a:solidFill>
                  <a:srgbClr val="7030A0"/>
                </a:solidFill>
              </a:rPr>
              <a:t>Reference : </a:t>
            </a:r>
            <a:r>
              <a:rPr lang="en-US">
                <a:solidFill>
                  <a:srgbClr val="7030A0"/>
                </a:solidFill>
              </a:rPr>
              <a:t>Hämäläinen, J., &amp; Lappalainen, K. (2022). </a:t>
            </a:r>
            <a:r>
              <a:rPr i="1" lang="en-US">
                <a:solidFill>
                  <a:srgbClr val="7030A0"/>
                </a:solidFill>
              </a:rPr>
              <a:t>Positive Schools: Integrating well-being and learning through the PERMA framework in Finnish secondary education.</a:t>
            </a:r>
            <a:r>
              <a:rPr lang="en-US">
                <a:solidFill>
                  <a:srgbClr val="7030A0"/>
                </a:solidFill>
              </a:rPr>
              <a:t> Erasmus+ Programme, 2019-1-FI01-KA201-060988. Finnish National Agency for Education.</a:t>
            </a:r>
            <a:endParaRPr/>
          </a:p>
          <a:p>
            <a:pPr indent="-171450" lvl="0" marL="514350" rtl="0" algn="l">
              <a:lnSpc>
                <a:spcPct val="90000"/>
              </a:lnSpc>
              <a:spcBef>
                <a:spcPts val="1000"/>
              </a:spcBef>
              <a:spcAft>
                <a:spcPts val="0"/>
              </a:spcAft>
              <a:buSzPts val="1800"/>
              <a:buFont typeface="Arial"/>
              <a:buNone/>
            </a:pPr>
            <a:r>
              <a:t/>
            </a:r>
            <a:endParaRPr>
              <a:solidFill>
                <a:srgbClr val="7030A0"/>
              </a:solidFill>
            </a:endParaRPr>
          </a:p>
          <a:p>
            <a:pPr indent="-342900" lvl="0" marL="685800" rtl="0" algn="just">
              <a:lnSpc>
                <a:spcPct val="90000"/>
              </a:lnSpc>
              <a:spcBef>
                <a:spcPts val="1000"/>
              </a:spcBef>
              <a:spcAft>
                <a:spcPts val="0"/>
              </a:spcAft>
              <a:buSzPts val="1800"/>
              <a:buFont typeface="Arial"/>
              <a:buNone/>
            </a:pPr>
            <a:r>
              <a:t/>
            </a:r>
            <a:endParaRPr>
              <a:solidFill>
                <a:srgbClr val="7030A0"/>
              </a:solidFill>
            </a:endParaRPr>
          </a:p>
          <a:p>
            <a:pPr indent="-342900" lvl="0" marL="685800" rtl="0" algn="just">
              <a:lnSpc>
                <a:spcPct val="90000"/>
              </a:lnSpc>
              <a:spcBef>
                <a:spcPts val="1000"/>
              </a:spcBef>
              <a:spcAft>
                <a:spcPts val="0"/>
              </a:spcAft>
              <a:buSzPts val="1800"/>
              <a:buFont typeface="Arial"/>
              <a:buNone/>
            </a:pPr>
            <a:r>
              <a:t/>
            </a:r>
            <a:endParaRPr>
              <a:solidFill>
                <a:srgbClr val="7030A0"/>
              </a:solidFill>
            </a:endParaRPr>
          </a:p>
          <a:p>
            <a:pPr indent="-342900" lvl="0" marL="685800" rtl="0" algn="just">
              <a:lnSpc>
                <a:spcPct val="90000"/>
              </a:lnSpc>
              <a:spcBef>
                <a:spcPts val="1000"/>
              </a:spcBef>
              <a:spcAft>
                <a:spcPts val="0"/>
              </a:spcAft>
              <a:buSzPts val="1800"/>
              <a:buFont typeface="Arial"/>
              <a:buNone/>
            </a:pPr>
            <a:r>
              <a:t/>
            </a:r>
            <a:endParaRPr sz="3200">
              <a:solidFill>
                <a:srgbClr val="7030A0"/>
              </a:solidFill>
            </a:endParaRPr>
          </a:p>
          <a:p>
            <a:pPr indent="-228600" lvl="0" marL="457200" rtl="0" algn="just">
              <a:lnSpc>
                <a:spcPct val="90000"/>
              </a:lnSpc>
              <a:spcBef>
                <a:spcPts val="1000"/>
              </a:spcBef>
              <a:spcAft>
                <a:spcPts val="0"/>
              </a:spcAft>
              <a:buSzPts val="1800"/>
              <a:buNone/>
            </a:pPr>
            <a:r>
              <a:t/>
            </a:r>
            <a:endParaRPr sz="3200">
              <a:solidFill>
                <a:srgbClr val="7030A0"/>
              </a:solidFill>
            </a:endParaRPr>
          </a:p>
          <a:p>
            <a:pPr indent="0" lvl="0" marL="0" rtl="0" algn="l">
              <a:lnSpc>
                <a:spcPct val="115000"/>
              </a:lnSpc>
              <a:spcBef>
                <a:spcPts val="1200"/>
              </a:spcBef>
              <a:spcAft>
                <a:spcPts val="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7dcc5151c8_0_452"/>
          <p:cNvSpPr txBox="1"/>
          <p:nvPr/>
        </p:nvSpPr>
        <p:spPr>
          <a:xfrm>
            <a:off x="374726" y="2184268"/>
            <a:ext cx="6914700" cy="13341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107916"/>
              </a:lnSpc>
              <a:spcBef>
                <a:spcPts val="0"/>
              </a:spcBef>
              <a:spcAft>
                <a:spcPts val="0"/>
              </a:spcAft>
              <a:buClr>
                <a:srgbClr val="000000"/>
              </a:buClr>
              <a:buSzPts val="2400"/>
              <a:buFont typeface="Arial"/>
              <a:buNone/>
            </a:pPr>
            <a:r>
              <a:rPr b="1" i="0" lang="en-US" sz="2400" u="none" cap="none" strike="noStrike">
                <a:solidFill>
                  <a:srgbClr val="4F4F50"/>
                </a:solidFill>
                <a:latin typeface="Arial"/>
                <a:ea typeface="Arial"/>
                <a:cs typeface="Arial"/>
                <a:sym typeface="Arial"/>
              </a:rPr>
              <a:t>WP3 Training e Capacity Building</a:t>
            </a:r>
            <a:endParaRPr b="1" i="0" sz="2400" u="none" cap="none" strike="noStrike">
              <a:solidFill>
                <a:srgbClr val="4F4F50"/>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2300"/>
              <a:buFont typeface="Arial"/>
              <a:buNone/>
            </a:pPr>
            <a:r>
              <a:rPr b="0" i="0" lang="en-US" sz="2300" u="none" cap="none" strike="noStrike">
                <a:solidFill>
                  <a:srgbClr val="545454"/>
                </a:solidFill>
                <a:latin typeface="Calibri"/>
                <a:ea typeface="Calibri"/>
                <a:cs typeface="Calibri"/>
                <a:sym typeface="Calibri"/>
              </a:rPr>
              <a:t>D3.1. Cordo per Coaches (Master Trainers) </a:t>
            </a:r>
            <a:endParaRPr b="0" i="0" sz="2300" u="none" cap="none" strike="noStrike">
              <a:solidFill>
                <a:srgbClr val="545454"/>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2300"/>
              <a:buFont typeface="Arial"/>
              <a:buNone/>
            </a:pPr>
            <a:r>
              <a:rPr b="0" i="0" lang="en-US" sz="2300" u="none" cap="none" strike="noStrike">
                <a:solidFill>
                  <a:srgbClr val="545454"/>
                </a:solidFill>
                <a:latin typeface="Calibri"/>
                <a:ea typeface="Calibri"/>
                <a:cs typeface="Calibri"/>
                <a:sym typeface="Calibri"/>
              </a:rPr>
              <a:t>E Ricercatori</a:t>
            </a:r>
            <a:endParaRPr b="0" i="0" sz="2300" u="none" cap="none" strike="noStrike">
              <a:solidFill>
                <a:srgbClr val="545454"/>
              </a:solidFill>
              <a:latin typeface="Calibri"/>
              <a:ea typeface="Calibri"/>
              <a:cs typeface="Calibri"/>
              <a:sym typeface="Calibri"/>
            </a:endParaRPr>
          </a:p>
        </p:txBody>
      </p:sp>
      <p:sp>
        <p:nvSpPr>
          <p:cNvPr id="209" name="Google Shape;209;g37dcc5151c8_0_452"/>
          <p:cNvSpPr txBox="1"/>
          <p:nvPr/>
        </p:nvSpPr>
        <p:spPr>
          <a:xfrm>
            <a:off x="396326" y="3832452"/>
            <a:ext cx="6893100" cy="1292700"/>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l">
              <a:lnSpc>
                <a:spcPct val="107916"/>
              </a:lnSpc>
              <a:spcBef>
                <a:spcPts val="0"/>
              </a:spcBef>
              <a:spcAft>
                <a:spcPts val="0"/>
              </a:spcAft>
              <a:buNone/>
            </a:pPr>
            <a:r>
              <a:rPr b="1" i="1" lang="en-US" sz="3300" u="none" cap="none" strike="noStrike">
                <a:solidFill>
                  <a:srgbClr val="735AA5"/>
                </a:solidFill>
                <a:latin typeface="Calibri"/>
                <a:ea typeface="Calibri"/>
                <a:cs typeface="Calibri"/>
                <a:sym typeface="Calibri"/>
              </a:rPr>
              <a:t>Modulo 3 –  Promuovere il coinvolgimento (E in PERMA) - Scopri i punti di forza e gli interessi degli studenti e impara a sperimentare uno stato di "flow". Torna all'autoconsapevolezza e all'autogestione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br>
              <a:rPr b="0" i="0" lang="en-US" sz="24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endParaRPr b="1" i="1" sz="1800" u="none" cap="none" strike="noStrike">
              <a:solidFill>
                <a:srgbClr val="735AA5"/>
              </a:solidFill>
              <a:highlight>
                <a:srgbClr val="FFFF00"/>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Scuola Pratica</a:t>
            </a:r>
            <a:endParaRPr/>
          </a:p>
        </p:txBody>
      </p:sp>
      <p:sp>
        <p:nvSpPr>
          <p:cNvPr id="353" name="Google Shape;353;p2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rtl="0" algn="just">
              <a:lnSpc>
                <a:spcPct val="90000"/>
              </a:lnSpc>
              <a:spcBef>
                <a:spcPts val="1000"/>
              </a:spcBef>
              <a:spcAft>
                <a:spcPts val="0"/>
              </a:spcAft>
              <a:buSzPts val="2400"/>
              <a:buNone/>
            </a:pPr>
            <a:r>
              <a:rPr lang="en-US">
                <a:solidFill>
                  <a:srgbClr val="7030A0"/>
                </a:solidFill>
              </a:rPr>
              <a:t>Esempio</a:t>
            </a:r>
            <a:endParaRPr/>
          </a:p>
        </p:txBody>
      </p:sp>
      <p:sp>
        <p:nvSpPr>
          <p:cNvPr id="354" name="Google Shape;354;p22"/>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Esempio 2:</a:t>
            </a:r>
            <a:r>
              <a:rPr lang="en-US"/>
              <a:t> In una scuola primaria di Lisbona, l’iniziativa Erasmus+ </a:t>
            </a:r>
            <a:r>
              <a:rPr i="1" lang="en-US"/>
              <a:t>Engage to Learn</a:t>
            </a:r>
            <a:r>
              <a:rPr lang="en-US"/>
              <a:t> ha introdotto delle “micro-routine di engagement”—brevi pause di riflessione guidate dagli studenti, integrate nelle lezioni quotidiane.</a:t>
            </a:r>
            <a:br>
              <a:rPr lang="en-US"/>
            </a:br>
            <a:r>
              <a:rPr lang="en-US"/>
              <a:t>Gli insegnanti hanno osservato miglioramenti nella concentrazione, nella collaborazione tra pari e nella regolazione emotiva, in particolare tra gli studenti con bassa motivazione iniziale.</a:t>
            </a:r>
            <a:endParaRPr/>
          </a:p>
          <a:p>
            <a:pPr indent="-228600" lvl="0" marL="457200" marR="0" rtl="0" algn="l">
              <a:lnSpc>
                <a:spcPct val="90000"/>
              </a:lnSpc>
              <a:spcBef>
                <a:spcPts val="1000"/>
              </a:spcBef>
              <a:spcAft>
                <a:spcPts val="0"/>
              </a:spcAft>
              <a:buClr>
                <a:schemeClr val="dk1"/>
              </a:buClr>
              <a:buSzPts val="1800"/>
              <a:buFont typeface="Arial"/>
              <a:buNone/>
            </a:pPr>
            <a:r>
              <a:rPr b="1" lang="en-US"/>
              <a:t>Il pilastro Engagement di PERMA è stato applicato efficacemente in questo esempio di Lisbona:</a:t>
            </a:r>
            <a:endParaRPr/>
          </a:p>
          <a:p>
            <a:pPr indent="-228600" lvl="0" marL="457200" marR="0" rtl="0" algn="l">
              <a:lnSpc>
                <a:spcPct val="90000"/>
              </a:lnSpc>
              <a:spcBef>
                <a:spcPts val="1000"/>
              </a:spcBef>
              <a:spcAft>
                <a:spcPts val="0"/>
              </a:spcAft>
              <a:buClr>
                <a:schemeClr val="dk1"/>
              </a:buClr>
              <a:buSzPts val="1800"/>
              <a:buFont typeface="Arial"/>
              <a:buNone/>
            </a:pPr>
            <a:r>
              <a:rPr lang="en-US"/>
              <a:t>Il progetto </a:t>
            </a:r>
            <a:r>
              <a:rPr i="1" lang="en-US"/>
              <a:t>Engage to Learn</a:t>
            </a:r>
            <a:r>
              <a:rPr lang="en-US"/>
              <a:t> ha integrato la componente </a:t>
            </a:r>
            <a:r>
              <a:rPr i="1" lang="en-US"/>
              <a:t>Engagement</a:t>
            </a:r>
            <a:r>
              <a:rPr lang="en-US"/>
              <a:t> del modello PERMA attraverso brevi e strutturate pause di riflessione e movimento—le cosiddette </a:t>
            </a:r>
            <a:r>
              <a:rPr i="1" lang="en-US"/>
              <a:t>micro-engagement routines</a:t>
            </a:r>
            <a:r>
              <a:rPr lang="en-US"/>
              <a:t>—implementate due o tre volte al giorno.</a:t>
            </a:r>
            <a:endParaRPr/>
          </a:p>
          <a:p>
            <a:pPr indent="-228600" lvl="0" marL="457200" marR="0" rtl="0" algn="l">
              <a:lnSpc>
                <a:spcPct val="90000"/>
              </a:lnSpc>
              <a:spcBef>
                <a:spcPts val="1000"/>
              </a:spcBef>
              <a:spcAft>
                <a:spcPts val="0"/>
              </a:spcAft>
              <a:buClr>
                <a:schemeClr val="dk1"/>
              </a:buClr>
              <a:buSzPts val="1800"/>
              <a:buFont typeface="Arial"/>
              <a:buNone/>
            </a:pPr>
            <a:r>
              <a:rPr lang="en-US"/>
              <a:t>Ogni routine durava 3–5 minuti e invitava gli studenti a fermarsi, valutare il proprio livello di concentrazione o le proprie emozioni e riconnettersi all’obiettivo di apprendimento.</a:t>
            </a:r>
            <a:endParaRPr/>
          </a:p>
          <a:p>
            <a:pPr indent="-228600" lvl="0" marL="457200" marR="0" rtl="0" algn="l">
              <a:lnSpc>
                <a:spcPct val="90000"/>
              </a:lnSpc>
              <a:spcBef>
                <a:spcPts val="1000"/>
              </a:spcBef>
              <a:spcAft>
                <a:spcPts val="0"/>
              </a:spcAft>
              <a:buClr>
                <a:schemeClr val="dk1"/>
              </a:buClr>
              <a:buSzPts val="1800"/>
              <a:buFont typeface="Arial"/>
              <a:buNone/>
            </a:pPr>
            <a:r>
              <a:rPr lang="en-US"/>
              <a:t>Questi brevi interventi hanno aumentato l’attenzione in classe, la collaborazione tra pari e l’autoregolazione emotiva, in particolare tra gli alunni inizialmente meno motivati.</a:t>
            </a:r>
            <a:endParaRPr/>
          </a:p>
          <a:p>
            <a:pPr indent="-228600" lvl="0" marL="457200" marR="0" rtl="0" algn="l">
              <a:lnSpc>
                <a:spcPct val="90000"/>
              </a:lnSpc>
              <a:spcBef>
                <a:spcPts val="1000"/>
              </a:spcBef>
              <a:spcAft>
                <a:spcPts val="0"/>
              </a:spcAft>
              <a:buClr>
                <a:schemeClr val="dk1"/>
              </a:buClr>
              <a:buSzPts val="1800"/>
              <a:buFont typeface="Arial"/>
              <a:buNone/>
            </a:pPr>
            <a:r>
              <a:t/>
            </a:r>
            <a:endParaRPr>
              <a:solidFill>
                <a:srgbClr val="7030A0"/>
              </a:solidFill>
            </a:endParaRPr>
          </a:p>
          <a:p>
            <a:pPr indent="-228600" lvl="0" marL="457200" marR="0" rtl="0" algn="l">
              <a:lnSpc>
                <a:spcPct val="90000"/>
              </a:lnSpc>
              <a:spcBef>
                <a:spcPts val="1000"/>
              </a:spcBef>
              <a:spcAft>
                <a:spcPts val="0"/>
              </a:spcAft>
              <a:buClr>
                <a:schemeClr val="dk1"/>
              </a:buClr>
              <a:buSzPts val="1800"/>
              <a:buFont typeface="Arial"/>
              <a:buNone/>
            </a:pPr>
            <a:r>
              <a:rPr b="1" lang="en-US">
                <a:solidFill>
                  <a:srgbClr val="7030A0"/>
                </a:solidFill>
              </a:rPr>
              <a:t>Reference : </a:t>
            </a:r>
            <a:r>
              <a:rPr lang="en-US">
                <a:solidFill>
                  <a:srgbClr val="7030A0"/>
                </a:solidFill>
              </a:rPr>
              <a:t>Silva, M., Rodrigues, L., &amp; Pereira, D. (2022). </a:t>
            </a:r>
            <a:r>
              <a:rPr i="1" lang="en-US">
                <a:solidFill>
                  <a:srgbClr val="7030A0"/>
                </a:solidFill>
              </a:rPr>
              <a:t>Engage to Learn: Enhancing classroom engagement and emotional literacy through micro-routines.</a:t>
            </a:r>
            <a:r>
              <a:rPr lang="en-US">
                <a:solidFill>
                  <a:srgbClr val="7030A0"/>
                </a:solidFill>
              </a:rPr>
              <a:t> Erasmus+ Programme, 2020-1-PT01-KA201-078956. Instituto Politécnico de Lisboa.</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Scuola Pratica</a:t>
            </a:r>
            <a:endParaRPr/>
          </a:p>
        </p:txBody>
      </p:sp>
      <p:sp>
        <p:nvSpPr>
          <p:cNvPr id="361" name="Google Shape;361;p2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t/>
            </a:r>
            <a:endParaRPr sz="3200">
              <a:solidFill>
                <a:srgbClr val="7030A0"/>
              </a:solidFill>
            </a:endParaRPr>
          </a:p>
          <a:p>
            <a:pPr indent="-228600" lvl="0" marL="457200" rtl="0" algn="just">
              <a:lnSpc>
                <a:spcPct val="90000"/>
              </a:lnSpc>
              <a:spcBef>
                <a:spcPts val="1000"/>
              </a:spcBef>
              <a:spcAft>
                <a:spcPts val="0"/>
              </a:spcAft>
              <a:buSzPts val="2400"/>
              <a:buNone/>
            </a:pPr>
            <a:r>
              <a:rPr lang="en-US" sz="3200">
                <a:solidFill>
                  <a:srgbClr val="7030A0"/>
                </a:solidFill>
              </a:rPr>
              <a:t>Attività</a:t>
            </a:r>
            <a:endParaRPr/>
          </a:p>
        </p:txBody>
      </p:sp>
      <p:sp>
        <p:nvSpPr>
          <p:cNvPr id="362" name="Google Shape;362;p23"/>
          <p:cNvSpPr txBox="1"/>
          <p:nvPr>
            <p:ph idx="2" type="body"/>
          </p:nvPr>
        </p:nvSpPr>
        <p:spPr>
          <a:xfrm>
            <a:off x="0" y="1295548"/>
            <a:ext cx="11944500" cy="4465985"/>
          </a:xfrm>
          <a:prstGeom prst="rect">
            <a:avLst/>
          </a:prstGeom>
          <a:noFill/>
          <a:ln>
            <a:noFill/>
          </a:ln>
        </p:spPr>
        <p:txBody>
          <a:bodyPr anchorCtr="0" anchor="t" bIns="45700" lIns="91425" spcFirstLastPara="1" rIns="91425" wrap="square" tIns="45700">
            <a:noAutofit/>
          </a:bodyPr>
          <a:lstStyle/>
          <a:p>
            <a:pPr indent="-342900" lvl="0" marL="685800" rtl="0" algn="l">
              <a:lnSpc>
                <a:spcPct val="90000"/>
              </a:lnSpc>
              <a:spcBef>
                <a:spcPts val="1000"/>
              </a:spcBef>
              <a:spcAft>
                <a:spcPts val="0"/>
              </a:spcAft>
              <a:buSzPts val="1800"/>
              <a:buFont typeface="Arial"/>
              <a:buNone/>
            </a:pPr>
            <a:r>
              <a:t/>
            </a:r>
            <a:endParaRPr b="1">
              <a:solidFill>
                <a:srgbClr val="7030A0"/>
              </a:solidFill>
            </a:endParaRPr>
          </a:p>
          <a:p>
            <a:pPr indent="-342900" lvl="0" marL="685800" rtl="0" algn="l">
              <a:lnSpc>
                <a:spcPct val="90000"/>
              </a:lnSpc>
              <a:spcBef>
                <a:spcPts val="1000"/>
              </a:spcBef>
              <a:spcAft>
                <a:spcPts val="0"/>
              </a:spcAft>
              <a:buSzPts val="1800"/>
              <a:buFont typeface="Arial"/>
              <a:buNone/>
            </a:pPr>
            <a:r>
              <a:t/>
            </a:r>
            <a:endParaRPr b="1">
              <a:solidFill>
                <a:srgbClr val="7030A0"/>
              </a:solidFill>
            </a:endParaRPr>
          </a:p>
          <a:p>
            <a:pPr indent="-342900" lvl="0" marL="685800" rtl="0" algn="l">
              <a:lnSpc>
                <a:spcPct val="90000"/>
              </a:lnSpc>
              <a:spcBef>
                <a:spcPts val="1000"/>
              </a:spcBef>
              <a:spcAft>
                <a:spcPts val="0"/>
              </a:spcAft>
              <a:buSzPts val="1800"/>
              <a:buFont typeface="Arial"/>
              <a:buNone/>
            </a:pPr>
            <a:r>
              <a:t/>
            </a:r>
            <a:endParaRPr b="1">
              <a:solidFill>
                <a:srgbClr val="7030A0"/>
              </a:solidFill>
            </a:endParaRPr>
          </a:p>
          <a:p>
            <a:pPr indent="-228600" lvl="0" marL="457200" marR="0" rtl="0" algn="l">
              <a:lnSpc>
                <a:spcPct val="90000"/>
              </a:lnSpc>
              <a:spcBef>
                <a:spcPts val="1000"/>
              </a:spcBef>
              <a:spcAft>
                <a:spcPts val="0"/>
              </a:spcAft>
              <a:buClr>
                <a:schemeClr val="dk1"/>
              </a:buClr>
              <a:buSzPts val="1800"/>
              <a:buFont typeface="Arial"/>
              <a:buNone/>
            </a:pPr>
            <a:r>
              <a:rPr b="1" lang="en-US"/>
              <a:t>Attività 1:</a:t>
            </a:r>
            <a:r>
              <a:rPr lang="en-US"/>
              <a:t> Rifletti individualmente: </a:t>
            </a:r>
            <a:r>
              <a:rPr i="1" lang="en-US"/>
              <a:t>Quali piccole routine di classe, ripetibili, potrebbero rafforzare il coinvolgimento dei tuoi studenti?</a:t>
            </a:r>
            <a:endParaRPr/>
          </a:p>
          <a:p>
            <a:pPr indent="-228600" lvl="0" marL="457200" marR="0" rtl="0" algn="l">
              <a:lnSpc>
                <a:spcPct val="90000"/>
              </a:lnSpc>
              <a:spcBef>
                <a:spcPts val="1000"/>
              </a:spcBef>
              <a:spcAft>
                <a:spcPts val="0"/>
              </a:spcAft>
              <a:buClr>
                <a:schemeClr val="dk1"/>
              </a:buClr>
              <a:buSzPts val="1800"/>
              <a:buFont typeface="Arial"/>
              <a:buNone/>
            </a:pPr>
            <a:r>
              <a:rPr b="1" lang="en-US"/>
              <a:t>Attività 2:</a:t>
            </a:r>
            <a:r>
              <a:rPr lang="en-US"/>
              <a:t> Rifletti in coppia — </a:t>
            </a:r>
            <a:r>
              <a:rPr i="1" lang="en-US"/>
              <a:t>Come puoi replicare esperienze di flow simili nella tua classe?</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pic>
        <p:nvPicPr>
          <p:cNvPr id="363" name="Google Shape;363;p23"/>
          <p:cNvPicPr preferRelativeResize="0"/>
          <p:nvPr/>
        </p:nvPicPr>
        <p:blipFill rotWithShape="1">
          <a:blip r:embed="rId3">
            <a:alphaModFix/>
          </a:blip>
          <a:srcRect b="0" l="0" r="0" t="0"/>
          <a:stretch/>
        </p:blipFill>
        <p:spPr>
          <a:xfrm>
            <a:off x="4673599" y="4136571"/>
            <a:ext cx="2612571" cy="254362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Pratiche/Progetti Europei con Coinvolgimento nel PERMA</a:t>
            </a:r>
            <a:endParaRPr/>
          </a:p>
        </p:txBody>
      </p:sp>
      <p:sp>
        <p:nvSpPr>
          <p:cNvPr id="370" name="Google Shape;370;p24"/>
          <p:cNvSpPr txBox="1"/>
          <p:nvPr/>
        </p:nvSpPr>
        <p:spPr>
          <a:xfrm>
            <a:off x="733778" y="1237534"/>
            <a:ext cx="10171288" cy="36932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Il ProW Project (Promoting Resilience and Well-being in Schools)</a:t>
            </a:r>
            <a:r>
              <a:rPr b="0" i="0" lang="en-US" sz="1800" u="none" cap="none" strike="noStrike">
                <a:solidFill>
                  <a:srgbClr val="000000"/>
                </a:solidFill>
                <a:latin typeface="Arial"/>
                <a:ea typeface="Arial"/>
                <a:cs typeface="Arial"/>
                <a:sym typeface="Arial"/>
              </a:rPr>
              <a:t> è un’iniziativa Erasmus+ realizzata da istituzioni partner di Romania, Grecia, Cipro e Portogallo.</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Il suo obiettivo è rafforzare la capacità degli insegnanti di integrare l’apprendimento socio-emotivo (SEL) e i modelli di educazione positiva, come PERMA, nella pratica scolastica.</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Sviluppando materiali basati su evidenze scientifiche, moduli di formazione e strumenti di riflessione, PROW contribuisce a creare ambienti di apprendimento resilienti, inclusivi e coinvolgenti in tutta Europa.</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I risultati del progetto dimostrano che le scuole che applicano strategie allineate a PERMA registrano un miglioramento nella motivazione degli studenti, nell’equilibrio emotivo e nel benessere della comunità scolastica.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Progetti UE sull'impatto dell'engagement</a:t>
            </a:r>
            <a:endParaRPr/>
          </a:p>
        </p:txBody>
      </p:sp>
      <p:sp>
        <p:nvSpPr>
          <p:cNvPr id="377" name="Google Shape;377;p2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rtl="0" algn="just">
              <a:lnSpc>
                <a:spcPct val="90000"/>
              </a:lnSpc>
              <a:spcBef>
                <a:spcPts val="1000"/>
              </a:spcBef>
              <a:spcAft>
                <a:spcPts val="0"/>
              </a:spcAft>
              <a:buSzPts val="2400"/>
              <a:buNone/>
            </a:pPr>
            <a:r>
              <a:rPr lang="en-US">
                <a:solidFill>
                  <a:srgbClr val="7030A0"/>
                </a:solidFill>
              </a:rPr>
              <a:t>Maggiore Coinvolgimento degli Studenti (%)</a:t>
            </a:r>
            <a:endParaRPr/>
          </a:p>
        </p:txBody>
      </p:sp>
      <p:sp>
        <p:nvSpPr>
          <p:cNvPr id="378" name="Google Shape;378;p25"/>
          <p:cNvSpPr txBox="1"/>
          <p:nvPr>
            <p:ph idx="2" type="body"/>
          </p:nvPr>
        </p:nvSpPr>
        <p:spPr>
          <a:xfrm>
            <a:off x="97971" y="1239864"/>
            <a:ext cx="11944500" cy="5827363"/>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solidFill>
                <a:srgbClr val="7030A0"/>
              </a:solidFill>
            </a:endParaRPr>
          </a:p>
          <a:p>
            <a:pPr indent="-228600" lvl="0" marL="457200" marR="0" rtl="0" algn="l">
              <a:lnSpc>
                <a:spcPct val="90000"/>
              </a:lnSpc>
              <a:spcBef>
                <a:spcPts val="1000"/>
              </a:spcBef>
              <a:spcAft>
                <a:spcPts val="0"/>
              </a:spcAft>
              <a:buClr>
                <a:schemeClr val="dk1"/>
              </a:buClr>
              <a:buSzPts val="1800"/>
              <a:buFont typeface="Arial"/>
              <a:buNone/>
            </a:pPr>
            <a:r>
              <a:rPr lang="en-US">
                <a:solidFill>
                  <a:srgbClr val="7030A0"/>
                </a:solidFill>
              </a:rPr>
              <a:t>    European Commission. (2023). </a:t>
            </a:r>
            <a:r>
              <a:rPr i="1" lang="en-US">
                <a:solidFill>
                  <a:srgbClr val="7030A0"/>
                </a:solidFill>
              </a:rPr>
              <a:t>Erasmus+ Impact Study: The role of well-being and social-emotional learning in improving student engagement.</a:t>
            </a:r>
            <a:r>
              <a:rPr lang="en-US">
                <a:solidFill>
                  <a:srgbClr val="7030A0"/>
                </a:solidFill>
              </a:rPr>
              <a:t> Publications Office of the European Union. Retrieved from https://education.ec.europa.eu</a:t>
            </a:r>
            <a:endParaRPr/>
          </a:p>
        </p:txBody>
      </p:sp>
      <p:graphicFrame>
        <p:nvGraphicFramePr>
          <p:cNvPr id="379" name="Google Shape;379;p25"/>
          <p:cNvGraphicFramePr/>
          <p:nvPr/>
        </p:nvGraphicFramePr>
        <p:xfrm>
          <a:off x="914400" y="1645920"/>
          <a:ext cx="8861778" cy="4114800"/>
        </p:xfrm>
        <a:graphic>
          <a:graphicData uri="http://schemas.openxmlformats.org/drawingml/2006/chart">
            <c:chart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rmAutofit/>
          </a:bodyPr>
          <a:lstStyle/>
          <a:p>
            <a:pPr indent="0" lvl="0" marL="0" rtl="0" algn="l">
              <a:lnSpc>
                <a:spcPct val="90000"/>
              </a:lnSpc>
              <a:spcBef>
                <a:spcPts val="0"/>
              </a:spcBef>
              <a:spcAft>
                <a:spcPts val="0"/>
              </a:spcAft>
              <a:buSzPts val="3800"/>
              <a:buNone/>
            </a:pPr>
            <a:r>
              <a:rPr lang="en-US" sz="2800"/>
              <a:t>Competenze SEL e la loro influenza sull'impegno</a:t>
            </a:r>
            <a:endParaRPr/>
          </a:p>
        </p:txBody>
      </p:sp>
      <p:graphicFrame>
        <p:nvGraphicFramePr>
          <p:cNvPr id="386" name="Google Shape;386;p26"/>
          <p:cNvGraphicFramePr/>
          <p:nvPr/>
        </p:nvGraphicFramePr>
        <p:xfrm>
          <a:off x="524382" y="993425"/>
          <a:ext cx="5041040" cy="2708434"/>
        </p:xfrm>
        <a:graphic>
          <a:graphicData uri="http://schemas.openxmlformats.org/drawingml/2006/chart">
            <c:chart r:id="rId3"/>
          </a:graphicData>
        </a:graphic>
      </p:graphicFrame>
      <p:sp>
        <p:nvSpPr>
          <p:cNvPr id="387" name="Google Shape;387;p26"/>
          <p:cNvSpPr txBox="1"/>
          <p:nvPr/>
        </p:nvSpPr>
        <p:spPr>
          <a:xfrm>
            <a:off x="3266069" y="3389489"/>
            <a:ext cx="7482469" cy="30777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 Consapevolezza di sé (18%) – Comprendere emozioni e punti di forza; Costruisce fiducia e scopo.</a:t>
            </a:r>
            <a:br>
              <a:rPr b="0" i="0" lang="en-US" sz="1200" u="none" cap="none" strike="noStrike">
                <a:solidFill>
                  <a:srgbClr val="000000"/>
                </a:solidFill>
                <a:latin typeface="Arial"/>
                <a:ea typeface="Arial"/>
                <a:cs typeface="Arial"/>
                <a:sym typeface="Arial"/>
              </a:rPr>
            </a:b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Autogestione (22%) – Regolazione delle emozioni, dell'attenzione e della perseveranza; Sostiene la concentrazione e il raggiungimento degli obiettivi.</a:t>
            </a:r>
            <a:br>
              <a:rPr b="0" i="0" lang="en-US" sz="1200" u="none" cap="none" strike="noStrike">
                <a:solidFill>
                  <a:srgbClr val="000000"/>
                </a:solidFill>
                <a:latin typeface="Arial"/>
                <a:ea typeface="Arial"/>
                <a:cs typeface="Arial"/>
                <a:sym typeface="Arial"/>
              </a:rPr>
            </a:b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Consapevolezza sociale (15%) – Dimostrazione di empatia e rispetto; Aumenta l'inclusione e la coesione sociale.</a:t>
            </a:r>
            <a:br>
              <a:rPr b="0" i="0" lang="en-US" sz="1200" u="none" cap="none" strike="noStrike">
                <a:solidFill>
                  <a:srgbClr val="000000"/>
                </a:solidFill>
                <a:latin typeface="Arial"/>
                <a:ea typeface="Arial"/>
                <a:cs typeface="Arial"/>
                <a:sym typeface="Arial"/>
              </a:rPr>
            </a:b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Competenze relazionali (25%) – Comunicazione e collaborazione; rafforza il lavoro di squadra e l'appartenenza.</a:t>
            </a:r>
            <a:br>
              <a:rPr b="0" i="0" lang="en-US" sz="1200" u="none" cap="none" strike="noStrike">
                <a:solidFill>
                  <a:srgbClr val="000000"/>
                </a:solidFill>
                <a:latin typeface="Arial"/>
                <a:ea typeface="Arial"/>
                <a:cs typeface="Arial"/>
                <a:sym typeface="Arial"/>
              </a:rPr>
            </a:b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Decisioni responsabili (20%) – Scelte etiche e riflessive; collega l'apprendimento allo scopo.</a:t>
            </a:r>
            <a:br>
              <a:rPr b="0" i="0" lang="en-US" sz="1200" u="none" cap="none" strike="noStrike">
                <a:solidFill>
                  <a:srgbClr val="000000"/>
                </a:solidFill>
                <a:latin typeface="Arial"/>
                <a:ea typeface="Arial"/>
                <a:cs typeface="Arial"/>
                <a:sym typeface="Arial"/>
              </a:rPr>
            </a:b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Queste proporzioni riflettono le tendenze degli studi CASEL e OCSE che mostrano che i programmi SEL producono un guadagno medio del +11 percentile nei risultati accademici.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37e4e296b67_0_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sz="2800"/>
              <a:t>I risultati dell'UE nella costruzione di una cultura di coinvolgimento per tutta la scuola</a:t>
            </a:r>
            <a:endParaRPr sz="3600"/>
          </a:p>
        </p:txBody>
      </p:sp>
      <p:sp>
        <p:nvSpPr>
          <p:cNvPr id="393" name="Google Shape;393;g37e4e296b67_0_0"/>
          <p:cNvSpPr txBox="1"/>
          <p:nvPr>
            <p:ph idx="1" type="body"/>
          </p:nvPr>
        </p:nvSpPr>
        <p:spPr>
          <a:xfrm>
            <a:off x="97970" y="854672"/>
            <a:ext cx="11944500" cy="745529"/>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sz="2000">
                <a:solidFill>
                  <a:srgbClr val="7030A0"/>
                </a:solidFill>
              </a:rPr>
              <a:t>Il coinvolgimento non è un evento isolato, ma un processo dinamico e sostenuto che coltiva curiosità, motivazione e connessione all'interno della comunità scolastica.</a:t>
            </a:r>
            <a:endParaRPr sz="2000"/>
          </a:p>
        </p:txBody>
      </p:sp>
      <p:sp>
        <p:nvSpPr>
          <p:cNvPr id="394" name="Google Shape;394;g37e4e296b67_0_0"/>
          <p:cNvSpPr txBox="1"/>
          <p:nvPr>
            <p:ph idx="2" type="body"/>
          </p:nvPr>
        </p:nvSpPr>
        <p:spPr>
          <a:xfrm>
            <a:off x="0" y="1657431"/>
            <a:ext cx="11944500" cy="5486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a:t>Una cultura scolastica globale dell’engagement è un impegno condiviso nel creare ambienti di apprendimento in cui ogni membro della comunità — insegnanti, studenti, dirigenti e genitori — contribuisce attivamente a curiosità, motivazione e senso di appartenenza.</a:t>
            </a:r>
            <a:br>
              <a:rPr lang="en-US"/>
            </a:br>
            <a:r>
              <a:rPr lang="en-US"/>
              <a:t>• Gli insegnanti promuovono l’engagement progettando lezioni significative e partecipative, incoraggiando l’autonomia e modellando entusiasmo e perseveranza.</a:t>
            </a:r>
            <a:br>
              <a:rPr lang="en-US"/>
            </a:br>
            <a:r>
              <a:rPr lang="en-US"/>
              <a:t>• La leadership scolastica integra l’engagement nella pianificazione strategica, nella valutazione degli insegnanti e nelle iniziative di benessere, garantendo tempo e spazio per innovazione e collaborazione.</a:t>
            </a:r>
            <a:br>
              <a:rPr lang="en-US"/>
            </a:br>
            <a:r>
              <a:rPr lang="en-US"/>
              <a:t>• Gli studenti co-creano l’apprendimento fissando obiettivi personali, fornendo feedback sull’insegnamento e partecipando a progetti guidati dai pari e ad attività di apprendimento-servizio.</a:t>
            </a:r>
            <a:br>
              <a:rPr lang="en-US"/>
            </a:br>
            <a:r>
              <a:rPr lang="en-US"/>
              <a:t>• Genitori e comunità rafforzano l’engagement attraverso volontariato, mentoring e comunicazione aperta che collega l’apprendimento scolastico all’esperienza reale.</a:t>
            </a:r>
            <a:endParaRPr/>
          </a:p>
          <a:p>
            <a:pPr indent="-228600" lvl="0" marL="457200" marR="0" rtl="0" algn="l">
              <a:lnSpc>
                <a:spcPct val="90000"/>
              </a:lnSpc>
              <a:spcBef>
                <a:spcPts val="1000"/>
              </a:spcBef>
              <a:spcAft>
                <a:spcPts val="0"/>
              </a:spcAft>
              <a:buClr>
                <a:schemeClr val="dk1"/>
              </a:buClr>
              <a:buSzPts val="1800"/>
              <a:buFont typeface="Arial"/>
              <a:buNone/>
            </a:pPr>
            <a:r>
              <a:rPr lang="en-US"/>
              <a:t>Le ricerche europee (OCSE, 2021; Erasmus+, 2023) mostrano che le scuole con pratiche strutturate di engagement riportano:</a:t>
            </a:r>
            <a:br>
              <a:rPr lang="en-US"/>
            </a:br>
            <a:r>
              <a:rPr lang="en-US"/>
              <a:t>• +18% di miglioramento nella motivazione e presenza degli studenti,</a:t>
            </a:r>
            <a:br>
              <a:rPr lang="en-US"/>
            </a:br>
            <a:r>
              <a:rPr lang="en-US"/>
              <a:t>• +22% di aumento nella soddisfazione professionale degli insegnanti, e</a:t>
            </a:r>
            <a:br>
              <a:rPr lang="en-US"/>
            </a:br>
            <a:r>
              <a:rPr lang="en-US"/>
              <a:t>• riduzione dei tassi di abbandono scolastico (−15%) nelle scuole con forte collaborazione famiglia–scuola.</a:t>
            </a:r>
            <a:endParaRPr/>
          </a:p>
          <a:p>
            <a:pPr indent="-228600" lvl="0" marL="457200" marR="0" rtl="0" algn="l">
              <a:lnSpc>
                <a:spcPct val="90000"/>
              </a:lnSpc>
              <a:spcBef>
                <a:spcPts val="1000"/>
              </a:spcBef>
              <a:spcAft>
                <a:spcPts val="0"/>
              </a:spcAft>
              <a:buClr>
                <a:schemeClr val="dk1"/>
              </a:buClr>
              <a:buSzPts val="1800"/>
              <a:buFont typeface="Arial"/>
              <a:buNone/>
            </a:pPr>
            <a:r>
              <a:rPr lang="en-US"/>
              <a:t>L’engagement diventa così non solo un obiettivo pedagogico, ma una cultura collettiva di cura e responsabilità condivisa, che favorisce fioritura accademica ed emotiva in tutto il sistema scolastico.</a:t>
            </a:r>
            <a:endParaRPr/>
          </a:p>
          <a:p>
            <a:pPr indent="-228600" lvl="0" marL="457200" marR="0" rtl="0" algn="l">
              <a:lnSpc>
                <a:spcPct val="90000"/>
              </a:lnSpc>
              <a:spcBef>
                <a:spcPts val="1000"/>
              </a:spcBef>
              <a:spcAft>
                <a:spcPts val="0"/>
              </a:spcAft>
              <a:buClr>
                <a:schemeClr val="dk1"/>
              </a:buClr>
              <a:buSzPts val="1800"/>
              <a:buFont typeface="Arial"/>
              <a:buNone/>
            </a:pPr>
            <a:r>
              <a:t/>
            </a:r>
            <a:endParaRPr>
              <a:solidFill>
                <a:srgbClr val="7030A0"/>
              </a:solidFill>
            </a:endParaRPr>
          </a:p>
          <a:p>
            <a:pPr indent="-228600" lvl="0" marL="342900" rtl="0" algn="just">
              <a:lnSpc>
                <a:spcPct val="115000"/>
              </a:lnSpc>
              <a:spcBef>
                <a:spcPts val="1200"/>
              </a:spcBef>
              <a:spcAft>
                <a:spcPts val="1200"/>
              </a:spcAft>
              <a:buSzPts val="1800"/>
              <a:buFont typeface="Arial"/>
              <a:buNone/>
            </a:pPr>
            <a:r>
              <a:t/>
            </a:r>
            <a:endParaRPr b="1">
              <a:solidFill>
                <a:srgbClr val="7030A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37e4e296b67_0_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Trainer Feedback</a:t>
            </a:r>
            <a:endParaRPr/>
          </a:p>
        </p:txBody>
      </p:sp>
      <p:sp>
        <p:nvSpPr>
          <p:cNvPr id="400" name="Google Shape;400;g37e4e296b67_0_6"/>
          <p:cNvSpPr txBox="1"/>
          <p:nvPr>
            <p:ph idx="1" type="body"/>
          </p:nvPr>
        </p:nvSpPr>
        <p:spPr>
          <a:xfrm>
            <a:off x="97970" y="797443"/>
            <a:ext cx="11944500" cy="993257"/>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Questo modulo 3 mirava a favorire una comprensione più profonda dell'Engagement come componente chiave del framework PERMA ed esplorarne l'applicazione in contesti scolastici reali.</a:t>
            </a:r>
            <a:endParaRPr/>
          </a:p>
        </p:txBody>
      </p:sp>
      <p:sp>
        <p:nvSpPr>
          <p:cNvPr id="401" name="Google Shape;401;g37e4e296b67_0_6"/>
          <p:cNvSpPr txBox="1"/>
          <p:nvPr>
            <p:ph idx="2" type="body"/>
          </p:nvPr>
        </p:nvSpPr>
        <p:spPr>
          <a:xfrm>
            <a:off x="97971" y="1941689"/>
            <a:ext cx="11944500" cy="4810296"/>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a:t>Durante la sessione, i partecipanti contribuiranno attivamente alle discussioni, condivideranno esperienze e collegheranno le intuizioni teoriche alle realtà della classe.</a:t>
            </a:r>
            <a:br>
              <a:rPr lang="en-US"/>
            </a:br>
            <a:r>
              <a:rPr lang="en-US"/>
              <a:t>La chiarezza e la fluidità dei contenuti supporteranno un apprendimento progressivo — dalla teoria alla pratica — mentre la modalità di erogazione incoraggerà riflessione, collaborazione e scambio tra pari.</a:t>
            </a:r>
            <a:endParaRPr/>
          </a:p>
          <a:p>
            <a:pPr indent="-228600" lvl="0" marL="457200" marR="0" rtl="0" algn="l">
              <a:lnSpc>
                <a:spcPct val="90000"/>
              </a:lnSpc>
              <a:spcBef>
                <a:spcPts val="1000"/>
              </a:spcBef>
              <a:spcAft>
                <a:spcPts val="0"/>
              </a:spcAft>
              <a:buClr>
                <a:schemeClr val="dk1"/>
              </a:buClr>
              <a:buSzPts val="1800"/>
              <a:buFont typeface="Arial"/>
              <a:buNone/>
            </a:pPr>
            <a:r>
              <a:rPr b="1" lang="en-US"/>
              <a:t>I principali punti emersi dal feedback includono:</a:t>
            </a:r>
            <a:endParaRPr/>
          </a:p>
          <a:p>
            <a:pPr indent="-228600" lvl="0" marL="457200" marR="0" rtl="0" algn="l">
              <a:lnSpc>
                <a:spcPct val="90000"/>
              </a:lnSpc>
              <a:spcBef>
                <a:spcPts val="1000"/>
              </a:spcBef>
              <a:spcAft>
                <a:spcPts val="0"/>
              </a:spcAft>
              <a:buClr>
                <a:schemeClr val="dk1"/>
              </a:buClr>
              <a:buSzPts val="1800"/>
              <a:buFont typeface="Arial"/>
              <a:buNone/>
            </a:pPr>
            <a:r>
              <a:rPr lang="en-US"/>
              <a:t>I framework PERMA e SEL dovrebbero essere percepiti come chiari e altamente rilevanti per il benessere scolastico.</a:t>
            </a:r>
            <a:endParaRPr/>
          </a:p>
          <a:p>
            <a:pPr indent="-228600" lvl="0" marL="457200" marR="0" rtl="0" algn="l">
              <a:lnSpc>
                <a:spcPct val="90000"/>
              </a:lnSpc>
              <a:spcBef>
                <a:spcPts val="1000"/>
              </a:spcBef>
              <a:spcAft>
                <a:spcPts val="0"/>
              </a:spcAft>
              <a:buClr>
                <a:schemeClr val="dk1"/>
              </a:buClr>
              <a:buSzPts val="1800"/>
              <a:buFont typeface="Arial"/>
              <a:buNone/>
            </a:pPr>
            <a:r>
              <a:rPr lang="en-US"/>
              <a:t>Esempi di casi e modelli di attività migliorano la comprensione di come l’engagement possa essere coltivato.</a:t>
            </a:r>
            <a:endParaRPr/>
          </a:p>
          <a:p>
            <a:pPr indent="-228600" lvl="0" marL="457200" marR="0" rtl="0" algn="l">
              <a:lnSpc>
                <a:spcPct val="90000"/>
              </a:lnSpc>
              <a:spcBef>
                <a:spcPts val="1000"/>
              </a:spcBef>
              <a:spcAft>
                <a:spcPts val="0"/>
              </a:spcAft>
              <a:buClr>
                <a:schemeClr val="dk1"/>
              </a:buClr>
              <a:buSzPts val="1800"/>
              <a:buFont typeface="Arial"/>
              <a:buNone/>
            </a:pPr>
            <a:r>
              <a:rPr lang="en-US"/>
              <a:t>I partecipanti apprezzeranno l’equilibrio tra profondità concettuale e strumenti pratici.</a:t>
            </a:r>
            <a:endParaRPr/>
          </a:p>
          <a:p>
            <a:pPr indent="-228600" lvl="0" marL="457200" marR="0" rtl="0" algn="l">
              <a:lnSpc>
                <a:spcPct val="90000"/>
              </a:lnSpc>
              <a:spcBef>
                <a:spcPts val="1000"/>
              </a:spcBef>
              <a:spcAft>
                <a:spcPts val="0"/>
              </a:spcAft>
              <a:buClr>
                <a:schemeClr val="dk1"/>
              </a:buClr>
              <a:buSzPts val="1800"/>
              <a:buFont typeface="Arial"/>
              <a:buNone/>
            </a:pPr>
            <a:r>
              <a:rPr lang="en-US"/>
              <a:t>Metodi di erogazione interattivi (attività di gruppo, momenti di riflessione) aumenteranno il coinvolgimento e la partecipazione.</a:t>
            </a:r>
            <a:endParaRPr/>
          </a:p>
          <a:p>
            <a:pPr indent="-228600" lvl="0" marL="457200" marR="0" rtl="0" algn="l">
              <a:lnSpc>
                <a:spcPct val="90000"/>
              </a:lnSpc>
              <a:spcBef>
                <a:spcPts val="1000"/>
              </a:spcBef>
              <a:spcAft>
                <a:spcPts val="0"/>
              </a:spcAft>
              <a:buClr>
                <a:schemeClr val="dk1"/>
              </a:buClr>
              <a:buSzPts val="1800"/>
              <a:buFont typeface="Arial"/>
              <a:buNone/>
            </a:pPr>
            <a:r>
              <a:rPr lang="en-US"/>
              <a:t>Questa sintesi riflessiva guiderà il miglioramento continuo dei materiali formativi e degli approcci pedagogici nei moduli futuri.</a:t>
            </a:r>
            <a:endParaRPr/>
          </a:p>
          <a:p>
            <a:pPr indent="0" lvl="0" marL="0" rtl="0" algn="l">
              <a:lnSpc>
                <a:spcPct val="115000"/>
              </a:lnSpc>
              <a:spcBef>
                <a:spcPts val="1200"/>
              </a:spcBef>
              <a:spcAft>
                <a:spcPts val="1200"/>
              </a:spcAft>
              <a:buSzPts val="1800"/>
              <a:buNone/>
            </a:pPr>
            <a:r>
              <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200"/>
              <a:t>Riflessione sull'Apprendimento e Conclusione degli Argomenti Principali</a:t>
            </a:r>
            <a:endParaRPr/>
          </a:p>
        </p:txBody>
      </p:sp>
      <p:sp>
        <p:nvSpPr>
          <p:cNvPr id="408" name="Google Shape;408;p2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rtl="0" algn="just">
              <a:lnSpc>
                <a:spcPct val="90000"/>
              </a:lnSpc>
              <a:spcBef>
                <a:spcPts val="1000"/>
              </a:spcBef>
              <a:spcAft>
                <a:spcPts val="0"/>
              </a:spcAft>
              <a:buSzPts val="2400"/>
              <a:buNone/>
            </a:pPr>
            <a:r>
              <a:rPr lang="en-US"/>
              <a:t>Modulo 3</a:t>
            </a:r>
            <a:endParaRPr/>
          </a:p>
        </p:txBody>
      </p:sp>
      <p:sp>
        <p:nvSpPr>
          <p:cNvPr id="409" name="Google Shape;409;p2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Mentre concludiamo il Modulo 3, prenditi un momento per riflettere sui concetti chiave e sulle pratiche esplorate durante questa sessione.</a:t>
            </a:r>
            <a:endParaRPr/>
          </a:p>
          <a:p>
            <a:pPr indent="-228600" lvl="0" marL="457200" marR="0" rtl="0" algn="l">
              <a:lnSpc>
                <a:spcPct val="90000"/>
              </a:lnSpc>
              <a:spcBef>
                <a:spcPts val="1000"/>
              </a:spcBef>
              <a:spcAft>
                <a:spcPts val="0"/>
              </a:spcAft>
              <a:buClr>
                <a:schemeClr val="dk1"/>
              </a:buClr>
              <a:buSzPts val="1800"/>
              <a:buFont typeface="Arial"/>
              <a:buNone/>
            </a:pPr>
            <a:r>
              <a:rPr b="1" lang="en-US"/>
              <a:t>Coinvolgimento come benessere:</a:t>
            </a:r>
            <a:br>
              <a:rPr lang="en-US"/>
            </a:br>
            <a:r>
              <a:rPr lang="en-US"/>
              <a:t>Abbiamo esaminato il coinvolgimento come motore sia personale che collettivo del fiorire, radicato nel pilastro “E” del modello PERMA.</a:t>
            </a:r>
            <a:endParaRPr/>
          </a:p>
          <a:p>
            <a:pPr indent="-228600" lvl="0" marL="457200" marR="0" rtl="0" algn="l">
              <a:lnSpc>
                <a:spcPct val="90000"/>
              </a:lnSpc>
              <a:spcBef>
                <a:spcPts val="1000"/>
              </a:spcBef>
              <a:spcAft>
                <a:spcPts val="0"/>
              </a:spcAft>
              <a:buClr>
                <a:schemeClr val="dk1"/>
              </a:buClr>
              <a:buSzPts val="1800"/>
              <a:buFont typeface="Arial"/>
              <a:buNone/>
            </a:pPr>
            <a:r>
              <a:rPr b="1" lang="en-US"/>
              <a:t>Dalla teoria alla pratica:</a:t>
            </a:r>
            <a:br>
              <a:rPr lang="en-US"/>
            </a:br>
            <a:r>
              <a:rPr lang="en-US"/>
              <a:t>Abbiamo esplorato come la teoria del flow, i principi SEL e le strategie basate su PERMA si traducano in esperienze quotidiane in classe che favoriscono motivazione e resilienza.</a:t>
            </a:r>
            <a:endParaRPr/>
          </a:p>
          <a:p>
            <a:pPr indent="-228600" lvl="0" marL="457200" marR="0" rtl="0" algn="l">
              <a:lnSpc>
                <a:spcPct val="90000"/>
              </a:lnSpc>
              <a:spcBef>
                <a:spcPts val="1000"/>
              </a:spcBef>
              <a:spcAft>
                <a:spcPts val="0"/>
              </a:spcAft>
              <a:buClr>
                <a:schemeClr val="dk1"/>
              </a:buClr>
              <a:buSzPts val="1800"/>
              <a:buFont typeface="Arial"/>
              <a:buNone/>
            </a:pPr>
            <a:r>
              <a:rPr b="1" lang="en-US"/>
              <a:t>Strumenti per l’applicazione:</a:t>
            </a:r>
            <a:br>
              <a:rPr lang="en-US"/>
            </a:br>
            <a:r>
              <a:rPr lang="en-US"/>
              <a:t>Hai scoperto strumenti pratici — il </a:t>
            </a:r>
            <a:r>
              <a:rPr i="1" lang="en-US"/>
              <a:t>Classroom Engagement Tracker</a:t>
            </a:r>
            <a:r>
              <a:rPr lang="en-US"/>
              <a:t>, il </a:t>
            </a:r>
            <a:r>
              <a:rPr i="1" lang="en-US"/>
              <a:t>Flow-Inducing Activity Design Template</a:t>
            </a:r>
            <a:r>
              <a:rPr lang="en-US"/>
              <a:t> e il </a:t>
            </a:r>
            <a:r>
              <a:rPr i="1" lang="en-US"/>
              <a:t>Team Reflection Log</a:t>
            </a:r>
            <a:r>
              <a:rPr lang="en-US"/>
              <a:t> — per rafforzare il coinvolgimento sia a livello individuale che di team.</a:t>
            </a:r>
            <a:endParaRPr/>
          </a:p>
          <a:p>
            <a:pPr indent="-228600" lvl="0" marL="457200" marR="0" rtl="0" algn="l">
              <a:lnSpc>
                <a:spcPct val="90000"/>
              </a:lnSpc>
              <a:spcBef>
                <a:spcPts val="1000"/>
              </a:spcBef>
              <a:spcAft>
                <a:spcPts val="0"/>
              </a:spcAft>
              <a:buClr>
                <a:schemeClr val="dk1"/>
              </a:buClr>
              <a:buSzPts val="1800"/>
              <a:buFont typeface="Arial"/>
              <a:buNone/>
            </a:pPr>
            <a:r>
              <a:rPr b="1" lang="en-US"/>
              <a:t>Prospettiva dell’intera scuola:</a:t>
            </a:r>
            <a:br>
              <a:rPr lang="en-US"/>
            </a:br>
            <a:r>
              <a:rPr lang="en-US"/>
              <a:t>Abbiamo sottolineato come il coinvolgimento vada oltre le singole lezioni per contribuire a creare una cultura scolastica di connessione, inclusione e benessere professionale.</a:t>
            </a:r>
            <a:endParaRPr/>
          </a:p>
          <a:p>
            <a:pPr indent="-228600" lvl="0" marL="457200" marR="0" rtl="0" algn="l">
              <a:lnSpc>
                <a:spcPct val="90000"/>
              </a:lnSpc>
              <a:spcBef>
                <a:spcPts val="1000"/>
              </a:spcBef>
              <a:spcAft>
                <a:spcPts val="0"/>
              </a:spcAft>
              <a:buClr>
                <a:schemeClr val="dk1"/>
              </a:buClr>
              <a:buSzPts val="1800"/>
              <a:buFont typeface="Arial"/>
              <a:buNone/>
            </a:pPr>
            <a:r>
              <a:rPr b="1" lang="en-US"/>
              <a:t>La tua sfida continua è integrare queste intuizioni nella didattica quotidiana — rendendo il coinvolgimento visibile, intenzionale e condiviso all’interno della tua comunità professionale.</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37dcc5151c8_0_49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Referenze</a:t>
            </a:r>
            <a:endParaRPr/>
          </a:p>
        </p:txBody>
      </p:sp>
      <p:sp>
        <p:nvSpPr>
          <p:cNvPr id="415" name="Google Shape;415;g37dcc5151c8_0_499"/>
          <p:cNvSpPr txBox="1"/>
          <p:nvPr>
            <p:ph idx="1" type="body"/>
          </p:nvPr>
        </p:nvSpPr>
        <p:spPr>
          <a:xfrm>
            <a:off x="97970" y="959555"/>
            <a:ext cx="11944500" cy="503129"/>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Riferimenti di elenco nella 7ª edizione APA</a:t>
            </a:r>
            <a:endParaRPr>
              <a:solidFill>
                <a:srgbClr val="7030A0"/>
              </a:solidFill>
            </a:endParaRPr>
          </a:p>
        </p:txBody>
      </p:sp>
      <p:sp>
        <p:nvSpPr>
          <p:cNvPr id="416" name="Google Shape;416;g37dcc5151c8_0_49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1000"/>
              </a:spcBef>
              <a:spcAft>
                <a:spcPts val="0"/>
              </a:spcAft>
              <a:buSzPts val="1800"/>
              <a:buFont typeface="Arial"/>
              <a:buChar char="•"/>
            </a:pPr>
            <a:r>
              <a:rPr lang="en-US" sz="1800">
                <a:solidFill>
                  <a:srgbClr val="7030A0"/>
                </a:solidFill>
                <a:latin typeface="Calibri"/>
                <a:ea typeface="Calibri"/>
                <a:cs typeface="Calibri"/>
                <a:sym typeface="Calibri"/>
              </a:rPr>
              <a:t>European Commission. (2023). </a:t>
            </a:r>
            <a:r>
              <a:rPr i="1" lang="en-US" sz="1800">
                <a:solidFill>
                  <a:srgbClr val="7030A0"/>
                </a:solidFill>
                <a:latin typeface="Calibri"/>
                <a:ea typeface="Calibri"/>
                <a:cs typeface="Calibri"/>
                <a:sym typeface="Calibri"/>
              </a:rPr>
              <a:t>Erasmus+ impact study: The role of well-being and social-emotional learning in improving student engagement.</a:t>
            </a:r>
            <a:r>
              <a:rPr lang="en-US" sz="1800">
                <a:solidFill>
                  <a:srgbClr val="7030A0"/>
                </a:solidFill>
                <a:latin typeface="Calibri"/>
                <a:ea typeface="Calibri"/>
                <a:cs typeface="Calibri"/>
                <a:sym typeface="Calibri"/>
              </a:rPr>
              <a:t> Publications Office of the European Union. </a:t>
            </a:r>
            <a:r>
              <a:rPr lang="en-US" sz="1800" u="sng">
                <a:solidFill>
                  <a:srgbClr val="7030A0"/>
                </a:solidFill>
                <a:latin typeface="Calibri"/>
                <a:ea typeface="Calibri"/>
                <a:cs typeface="Calibri"/>
                <a:sym typeface="Calibri"/>
                <a:hlinkClick r:id="rId3">
                  <a:extLst>
                    <a:ext uri="{A12FA001-AC4F-418D-AE19-62706E023703}">
                      <ahyp:hlinkClr val="tx"/>
                    </a:ext>
                  </a:extLst>
                </a:hlinkClick>
              </a:rPr>
              <a:t>https://education.ec.europa.eu</a:t>
            </a:r>
            <a:endParaRPr sz="1800">
              <a:solidFill>
                <a:srgbClr val="7030A0"/>
              </a:solidFill>
              <a:latin typeface="Calibri"/>
              <a:ea typeface="Calibri"/>
              <a:cs typeface="Calibri"/>
              <a:sym typeface="Calibri"/>
            </a:endParaRPr>
          </a:p>
          <a:p>
            <a:pPr indent="-342900" lvl="0" marL="342900" rtl="0" algn="just">
              <a:lnSpc>
                <a:spcPct val="90000"/>
              </a:lnSpc>
              <a:spcBef>
                <a:spcPts val="1000"/>
              </a:spcBef>
              <a:spcAft>
                <a:spcPts val="0"/>
              </a:spcAft>
              <a:buSzPts val="1800"/>
              <a:buFont typeface="Arial"/>
              <a:buChar char="•"/>
            </a:pPr>
            <a:r>
              <a:rPr lang="en-US" sz="1800">
                <a:solidFill>
                  <a:srgbClr val="7030A0"/>
                </a:solidFill>
                <a:latin typeface="Calibri"/>
                <a:ea typeface="Calibri"/>
                <a:cs typeface="Calibri"/>
                <a:sym typeface="Calibri"/>
              </a:rPr>
              <a:t>European Parliament &amp; Council of the European Union. (2018). </a:t>
            </a:r>
            <a:r>
              <a:rPr i="1" lang="en-US" sz="1800">
                <a:solidFill>
                  <a:srgbClr val="7030A0"/>
                </a:solidFill>
                <a:latin typeface="Calibri"/>
                <a:ea typeface="Calibri"/>
                <a:cs typeface="Calibri"/>
                <a:sym typeface="Calibri"/>
              </a:rPr>
              <a:t>Council Recommendation on key competences for lifelong learning (2018/C 189/01).</a:t>
            </a:r>
            <a:r>
              <a:rPr lang="en-US" sz="1800">
                <a:solidFill>
                  <a:srgbClr val="7030A0"/>
                </a:solidFill>
                <a:latin typeface="Calibri"/>
                <a:ea typeface="Calibri"/>
                <a:cs typeface="Calibri"/>
                <a:sym typeface="Calibri"/>
              </a:rPr>
              <a:t> Official Journal of the European Union.</a:t>
            </a:r>
            <a:endParaRPr sz="1800">
              <a:solidFill>
                <a:srgbClr val="7030A0"/>
              </a:solidFill>
              <a:latin typeface="Calibri"/>
              <a:ea typeface="Calibri"/>
              <a:cs typeface="Calibri"/>
              <a:sym typeface="Calibri"/>
            </a:endParaRPr>
          </a:p>
          <a:p>
            <a:pPr indent="-342900" lvl="0" marL="342900" rtl="0" algn="just">
              <a:lnSpc>
                <a:spcPct val="90000"/>
              </a:lnSpc>
              <a:spcBef>
                <a:spcPts val="1000"/>
              </a:spcBef>
              <a:spcAft>
                <a:spcPts val="0"/>
              </a:spcAft>
              <a:buSzPts val="1800"/>
              <a:buFont typeface="Arial"/>
              <a:buChar char="•"/>
            </a:pPr>
            <a:r>
              <a:rPr lang="en-US" sz="1800">
                <a:solidFill>
                  <a:srgbClr val="7030A0"/>
                </a:solidFill>
                <a:latin typeface="Calibri"/>
                <a:ea typeface="Calibri"/>
                <a:cs typeface="Calibri"/>
                <a:sym typeface="Calibri"/>
              </a:rPr>
              <a:t>Organisation for Economic Co-operation and Development (OECD). (2021). </a:t>
            </a:r>
            <a:r>
              <a:rPr i="1" lang="en-US" sz="1800">
                <a:solidFill>
                  <a:srgbClr val="7030A0"/>
                </a:solidFill>
                <a:latin typeface="Calibri"/>
                <a:ea typeface="Calibri"/>
                <a:cs typeface="Calibri"/>
                <a:sym typeface="Calibri"/>
              </a:rPr>
              <a:t>Beyond academic learning: First results from the Survey on Social and Emotional Skills.</a:t>
            </a:r>
            <a:r>
              <a:rPr lang="en-US" sz="1800">
                <a:solidFill>
                  <a:srgbClr val="7030A0"/>
                </a:solidFill>
                <a:latin typeface="Calibri"/>
                <a:ea typeface="Calibri"/>
                <a:cs typeface="Calibri"/>
                <a:sym typeface="Calibri"/>
              </a:rPr>
              <a:t> OECD Publishing.</a:t>
            </a:r>
            <a:endParaRPr sz="1800">
              <a:solidFill>
                <a:srgbClr val="7030A0"/>
              </a:solidFill>
              <a:latin typeface="Calibri"/>
              <a:ea typeface="Calibri"/>
              <a:cs typeface="Calibri"/>
              <a:sym typeface="Calibri"/>
            </a:endParaRPr>
          </a:p>
          <a:p>
            <a:pPr indent="-342900" lvl="0" marL="342900" rtl="0" algn="just">
              <a:lnSpc>
                <a:spcPct val="90000"/>
              </a:lnSpc>
              <a:spcBef>
                <a:spcPts val="1000"/>
              </a:spcBef>
              <a:spcAft>
                <a:spcPts val="0"/>
              </a:spcAft>
              <a:buSzPts val="1800"/>
              <a:buFont typeface="Arial"/>
              <a:buChar char="•"/>
            </a:pPr>
            <a:r>
              <a:rPr lang="en-US" sz="1800">
                <a:solidFill>
                  <a:srgbClr val="7030A0"/>
                </a:solidFill>
                <a:latin typeface="Calibri"/>
                <a:ea typeface="Calibri"/>
                <a:cs typeface="Calibri"/>
                <a:sym typeface="Calibri"/>
              </a:rPr>
              <a:t>PROW Project. (2023). </a:t>
            </a:r>
            <a:r>
              <a:rPr i="1" lang="en-US" sz="1800">
                <a:solidFill>
                  <a:srgbClr val="7030A0"/>
                </a:solidFill>
                <a:latin typeface="Calibri"/>
                <a:ea typeface="Calibri"/>
                <a:cs typeface="Calibri"/>
                <a:sym typeface="Calibri"/>
              </a:rPr>
              <a:t>Promoting resilience and well-being in schools: European partnership for teacher professional development.</a:t>
            </a:r>
            <a:r>
              <a:rPr lang="en-US" sz="1800">
                <a:solidFill>
                  <a:srgbClr val="7030A0"/>
                </a:solidFill>
                <a:latin typeface="Calibri"/>
                <a:ea typeface="Calibri"/>
                <a:cs typeface="Calibri"/>
                <a:sym typeface="Calibri"/>
              </a:rPr>
              <a:t> Erasmus+ Programme, 2020–1-RO01-KA201-080256.</a:t>
            </a:r>
            <a:endParaRPr sz="1800">
              <a:solidFill>
                <a:srgbClr val="7030A0"/>
              </a:solidFill>
              <a:latin typeface="Calibri"/>
              <a:ea typeface="Calibri"/>
              <a:cs typeface="Calibri"/>
              <a:sym typeface="Calibri"/>
            </a:endParaRPr>
          </a:p>
          <a:p>
            <a:pPr indent="-342900" lvl="0" marL="342900" rtl="0" algn="just">
              <a:lnSpc>
                <a:spcPct val="90000"/>
              </a:lnSpc>
              <a:spcBef>
                <a:spcPts val="1000"/>
              </a:spcBef>
              <a:spcAft>
                <a:spcPts val="0"/>
              </a:spcAft>
              <a:buSzPts val="1800"/>
              <a:buFont typeface="Arial"/>
              <a:buChar char="•"/>
            </a:pPr>
            <a:r>
              <a:rPr lang="en-US" sz="1800">
                <a:solidFill>
                  <a:srgbClr val="7030A0"/>
                </a:solidFill>
                <a:latin typeface="Calibri"/>
                <a:ea typeface="Calibri"/>
                <a:cs typeface="Calibri"/>
                <a:sym typeface="Calibri"/>
              </a:rPr>
              <a:t>Seligman, M. E. P. (2011). </a:t>
            </a:r>
            <a:r>
              <a:rPr i="1" lang="en-US" sz="1800">
                <a:solidFill>
                  <a:srgbClr val="7030A0"/>
                </a:solidFill>
                <a:latin typeface="Calibri"/>
                <a:ea typeface="Calibri"/>
                <a:cs typeface="Calibri"/>
                <a:sym typeface="Calibri"/>
              </a:rPr>
              <a:t>Flourish: A visionary new understanding of happiness and well-being.</a:t>
            </a:r>
            <a:r>
              <a:rPr lang="en-US" sz="1800">
                <a:solidFill>
                  <a:srgbClr val="7030A0"/>
                </a:solidFill>
                <a:latin typeface="Calibri"/>
                <a:ea typeface="Calibri"/>
                <a:cs typeface="Calibri"/>
                <a:sym typeface="Calibri"/>
              </a:rPr>
              <a:t> Free Press.</a:t>
            </a:r>
            <a:endParaRPr sz="1800">
              <a:solidFill>
                <a:srgbClr val="7030A0"/>
              </a:solidFill>
              <a:latin typeface="Calibri"/>
              <a:ea typeface="Calibri"/>
              <a:cs typeface="Calibri"/>
              <a:sym typeface="Calibri"/>
            </a:endParaRPr>
          </a:p>
          <a:p>
            <a:pPr indent="-342900" lvl="0" marL="342900" rtl="0" algn="just">
              <a:lnSpc>
                <a:spcPct val="90000"/>
              </a:lnSpc>
              <a:spcBef>
                <a:spcPts val="1000"/>
              </a:spcBef>
              <a:spcAft>
                <a:spcPts val="0"/>
              </a:spcAft>
              <a:buSzPts val="1800"/>
              <a:buFont typeface="Arial"/>
              <a:buChar char="•"/>
            </a:pPr>
            <a:r>
              <a:rPr lang="en-US" sz="1800">
                <a:solidFill>
                  <a:srgbClr val="7030A0"/>
                </a:solidFill>
                <a:latin typeface="Calibri"/>
                <a:ea typeface="Calibri"/>
                <a:cs typeface="Calibri"/>
                <a:sym typeface="Calibri"/>
              </a:rPr>
              <a:t>CASEL. (2020). </a:t>
            </a:r>
            <a:r>
              <a:rPr i="1" lang="en-US" sz="1800">
                <a:solidFill>
                  <a:srgbClr val="7030A0"/>
                </a:solidFill>
                <a:latin typeface="Calibri"/>
                <a:ea typeface="Calibri"/>
                <a:cs typeface="Calibri"/>
                <a:sym typeface="Calibri"/>
              </a:rPr>
              <a:t>What does the research say?</a:t>
            </a:r>
            <a:r>
              <a:rPr lang="en-US" sz="1800">
                <a:solidFill>
                  <a:srgbClr val="7030A0"/>
                </a:solidFill>
                <a:latin typeface="Calibri"/>
                <a:ea typeface="Calibri"/>
                <a:cs typeface="Calibri"/>
                <a:sym typeface="Calibri"/>
              </a:rPr>
              <a:t> Collaborative for Academic, Social, and Emotional Learning (CASEL). </a:t>
            </a:r>
            <a:r>
              <a:rPr lang="en-US" sz="1800" u="sng">
                <a:solidFill>
                  <a:srgbClr val="7030A0"/>
                </a:solidFill>
                <a:latin typeface="Calibri"/>
                <a:ea typeface="Calibri"/>
                <a:cs typeface="Calibri"/>
                <a:sym typeface="Calibri"/>
                <a:hlinkClick r:id="rId4">
                  <a:extLst>
                    <a:ext uri="{A12FA001-AC4F-418D-AE19-62706E023703}">
                      <ahyp:hlinkClr val="tx"/>
                    </a:ext>
                  </a:extLst>
                </a:hlinkClick>
              </a:rPr>
              <a:t>https://casel.org/fundamentals-of-sel/</a:t>
            </a:r>
            <a:endParaRPr sz="1800">
              <a:solidFill>
                <a:srgbClr val="7030A0"/>
              </a:solidFill>
              <a:latin typeface="Calibri"/>
              <a:ea typeface="Calibri"/>
              <a:cs typeface="Calibri"/>
              <a:sym typeface="Calibri"/>
            </a:endParaRPr>
          </a:p>
          <a:p>
            <a:pPr indent="-342900" lvl="0" marL="342900" rtl="0" algn="just">
              <a:lnSpc>
                <a:spcPct val="90000"/>
              </a:lnSpc>
              <a:spcBef>
                <a:spcPts val="1000"/>
              </a:spcBef>
              <a:spcAft>
                <a:spcPts val="0"/>
              </a:spcAft>
              <a:buSzPts val="1800"/>
              <a:buFont typeface="Arial"/>
              <a:buChar char="•"/>
            </a:pPr>
            <a:r>
              <a:rPr lang="en-US" sz="1800">
                <a:solidFill>
                  <a:srgbClr val="7030A0"/>
                </a:solidFill>
                <a:latin typeface="Calibri"/>
                <a:ea typeface="Calibri"/>
                <a:cs typeface="Calibri"/>
                <a:sym typeface="Calibri"/>
              </a:rPr>
              <a:t>Learn to Be Project. (2022). </a:t>
            </a:r>
            <a:r>
              <a:rPr i="1" lang="en-US" sz="1800">
                <a:solidFill>
                  <a:srgbClr val="7030A0"/>
                </a:solidFill>
                <a:latin typeface="Calibri"/>
                <a:ea typeface="Calibri"/>
                <a:cs typeface="Calibri"/>
                <a:sym typeface="Calibri"/>
              </a:rPr>
              <a:t>Fostering social and emotional learning in Portuguese schools: Final report.</a:t>
            </a:r>
            <a:r>
              <a:rPr lang="en-US" sz="1800">
                <a:solidFill>
                  <a:srgbClr val="7030A0"/>
                </a:solidFill>
                <a:latin typeface="Calibri"/>
                <a:ea typeface="Calibri"/>
                <a:cs typeface="Calibri"/>
                <a:sym typeface="Calibri"/>
              </a:rPr>
              <a:t> Erasmus+ Programme, 2019–PT01-KA201-060985.</a:t>
            </a:r>
            <a:endParaRPr/>
          </a:p>
          <a:p>
            <a:pPr indent="-342900" lvl="0" marL="342900" rtl="0" algn="just">
              <a:lnSpc>
                <a:spcPct val="90000"/>
              </a:lnSpc>
              <a:spcBef>
                <a:spcPts val="1000"/>
              </a:spcBef>
              <a:spcAft>
                <a:spcPts val="0"/>
              </a:spcAft>
              <a:buSzPts val="1800"/>
              <a:buFont typeface="Arial"/>
              <a:buChar char="•"/>
            </a:pPr>
            <a:r>
              <a:rPr lang="en-US" sz="1800">
                <a:solidFill>
                  <a:srgbClr val="7030A0"/>
                </a:solidFill>
                <a:latin typeface="Calibri"/>
                <a:ea typeface="Calibri"/>
                <a:cs typeface="Calibri"/>
                <a:sym typeface="Calibri"/>
              </a:rPr>
              <a:t>Thriving Schools Consortium. (2024). </a:t>
            </a:r>
            <a:r>
              <a:rPr i="1" lang="en-US" sz="1800">
                <a:solidFill>
                  <a:srgbClr val="7030A0"/>
                </a:solidFill>
                <a:latin typeface="Calibri"/>
                <a:ea typeface="Calibri"/>
                <a:cs typeface="Calibri"/>
                <a:sym typeface="Calibri"/>
              </a:rPr>
              <a:t>WP3 Teacher Training: Fostering Engagement through PERMA-based practice.</a:t>
            </a:r>
            <a:r>
              <a:rPr lang="en-US" sz="1800">
                <a:solidFill>
                  <a:srgbClr val="7030A0"/>
                </a:solidFill>
                <a:latin typeface="Calibri"/>
                <a:ea typeface="Calibri"/>
                <a:cs typeface="Calibri"/>
                <a:sym typeface="Calibri"/>
              </a:rPr>
              <a:t> Erasmus+ KA2 Strategic Partnership Report.</a:t>
            </a:r>
            <a:endParaRPr/>
          </a:p>
          <a:p>
            <a:pPr indent="-171450" lvl="0" marL="285750" rtl="0" algn="l">
              <a:lnSpc>
                <a:spcPct val="100000"/>
              </a:lnSpc>
              <a:spcBef>
                <a:spcPts val="1200"/>
              </a:spcBef>
              <a:spcAft>
                <a:spcPts val="0"/>
              </a:spcAft>
              <a:buSzPts val="1800"/>
              <a:buFont typeface="Arial"/>
              <a:buNone/>
            </a:pPr>
            <a:r>
              <a:t/>
            </a:r>
            <a:endParaRPr/>
          </a:p>
          <a:p>
            <a:pPr indent="-171450" lvl="0" marL="285750" rtl="0" algn="l">
              <a:lnSpc>
                <a:spcPct val="115000"/>
              </a:lnSpc>
              <a:spcBef>
                <a:spcPts val="2400"/>
              </a:spcBef>
              <a:spcAft>
                <a:spcPts val="0"/>
              </a:spcAft>
              <a:buSzPts val="1800"/>
              <a:buFont typeface="Arial"/>
              <a:buNone/>
            </a:pPr>
            <a:r>
              <a:t/>
            </a:r>
            <a:endParaRPr/>
          </a:p>
          <a:p>
            <a:pPr indent="-171450" lvl="0" marL="285750" rtl="0" algn="l">
              <a:lnSpc>
                <a:spcPct val="115000"/>
              </a:lnSpc>
              <a:spcBef>
                <a:spcPts val="2400"/>
              </a:spcBef>
              <a:spcAft>
                <a:spcPts val="1200"/>
              </a:spcAft>
              <a:buSzPts val="1800"/>
              <a:buFont typeface="Arial"/>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g37dcc5151c8_0_505"/>
          <p:cNvSpPr txBox="1"/>
          <p:nvPr>
            <p:ph type="ctrTitle"/>
          </p:nvPr>
        </p:nvSpPr>
        <p:spPr>
          <a:xfrm>
            <a:off x="2179865" y="3018971"/>
            <a:ext cx="7832400" cy="222068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000"/>
              <a:buNone/>
            </a:pPr>
            <a:r>
              <a:rPr lang="en-US"/>
              <a:t>Grazie per la vostra attenzione e per la vostra partecipazione al Modulo 3: Promuovere il Coinvolgimento.</a:t>
            </a:r>
            <a:endParaRPr/>
          </a:p>
        </p:txBody>
      </p:sp>
      <p:pic>
        <p:nvPicPr>
          <p:cNvPr id="422" name="Google Shape;422;g37dcc5151c8_0_505"/>
          <p:cNvPicPr preferRelativeResize="0"/>
          <p:nvPr/>
        </p:nvPicPr>
        <p:blipFill rotWithShape="1">
          <a:blip r:embed="rId3">
            <a:alphaModFix/>
          </a:blip>
          <a:srcRect b="0" l="0" r="0" t="0"/>
          <a:stretch/>
        </p:blipFill>
        <p:spPr>
          <a:xfrm>
            <a:off x="4789714" y="279400"/>
            <a:ext cx="2612571" cy="24057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7dcc5151c8_0_45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None/>
            </a:pPr>
            <a:r>
              <a:rPr lang="en-US"/>
              <a:t>Formazione degli/delle insegnanti - Modulo 3</a:t>
            </a:r>
            <a:endParaRPr/>
          </a:p>
        </p:txBody>
      </p:sp>
      <p:sp>
        <p:nvSpPr>
          <p:cNvPr id="215" name="Google Shape;215;g37dcc5151c8_0_457"/>
          <p:cNvSpPr txBox="1"/>
          <p:nvPr/>
        </p:nvSpPr>
        <p:spPr>
          <a:xfrm>
            <a:off x="97971" y="881743"/>
            <a:ext cx="11944500" cy="5870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3200"/>
              <a:buFont typeface="Arial"/>
              <a:buNone/>
            </a:pPr>
            <a:r>
              <a:t/>
            </a:r>
            <a:endParaRPr b="1" i="0" sz="3200" u="none" cap="none" strike="noStrike">
              <a:solidFill>
                <a:srgbClr val="7030A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000" u="none" cap="none" strike="noStrike">
                <a:solidFill>
                  <a:schemeClr val="accent1"/>
                </a:solidFill>
                <a:latin typeface="Calibri"/>
                <a:ea typeface="Calibri"/>
                <a:cs typeface="Calibri"/>
                <a:sym typeface="Calibri"/>
              </a:rPr>
              <a:t>Obiettivo generale</a:t>
            </a:r>
            <a:endParaRPr/>
          </a:p>
          <a:p>
            <a:pPr indent="0" lvl="0" marL="0" marR="0" rtl="0" algn="l">
              <a:lnSpc>
                <a:spcPct val="100000"/>
              </a:lnSpc>
              <a:spcBef>
                <a:spcPts val="0"/>
              </a:spcBef>
              <a:spcAft>
                <a:spcPts val="0"/>
              </a:spcAft>
              <a:buNone/>
            </a:pPr>
            <a:r>
              <a:rPr b="0" i="0" lang="en-US" sz="2000" u="none" cap="none" strike="noStrike">
                <a:solidFill>
                  <a:schemeClr val="accent1"/>
                </a:solidFill>
                <a:latin typeface="Calibri"/>
                <a:ea typeface="Calibri"/>
                <a:cs typeface="Calibri"/>
                <a:sym typeface="Calibri"/>
              </a:rPr>
              <a:t>Questo modulo mira a potenziare la capacità degli educatori di promuovere un coinvolgimento autentico tra studenti e colleghi, applicando il modello di benessere PERMA all’interno della cultura scolastica.</a:t>
            </a:r>
            <a:br>
              <a:rPr b="0" i="0" lang="en-US" sz="2000" u="none" cap="none" strike="noStrike">
                <a:solidFill>
                  <a:schemeClr val="accent1"/>
                </a:solidFill>
                <a:latin typeface="Calibri"/>
                <a:ea typeface="Calibri"/>
                <a:cs typeface="Calibri"/>
                <a:sym typeface="Calibri"/>
              </a:rPr>
            </a:br>
            <a:r>
              <a:rPr b="0" i="0" lang="en-US" sz="2000" u="none" cap="none" strike="noStrike">
                <a:solidFill>
                  <a:schemeClr val="accent1"/>
                </a:solidFill>
                <a:latin typeface="Calibri"/>
                <a:ea typeface="Calibri"/>
                <a:cs typeface="Calibri"/>
                <a:sym typeface="Calibri"/>
              </a:rPr>
              <a:t>Esplora strategie basate sulla ricerca provenienti dalla psicologia positiva e da iniziative europee che collegano il coinvolgimento alla motivazione, alla creatività e al benessere emotivo.</a:t>
            </a:r>
            <a:br>
              <a:rPr b="0" i="0" lang="en-US" sz="2000" u="none" cap="none" strike="noStrike">
                <a:solidFill>
                  <a:schemeClr val="accent1"/>
                </a:solidFill>
                <a:latin typeface="Calibri"/>
                <a:ea typeface="Calibri"/>
                <a:cs typeface="Calibri"/>
                <a:sym typeface="Calibri"/>
              </a:rPr>
            </a:br>
            <a:r>
              <a:rPr b="0" i="0" lang="en-US" sz="2000" u="none" cap="none" strike="noStrike">
                <a:solidFill>
                  <a:schemeClr val="accent1"/>
                </a:solidFill>
                <a:latin typeface="Calibri"/>
                <a:ea typeface="Calibri"/>
                <a:cs typeface="Calibri"/>
                <a:sym typeface="Calibri"/>
              </a:rPr>
              <a:t>Il modulo supporta gli insegnanti nella progettazione di ambienti di apprendimento che favoriscano </a:t>
            </a:r>
            <a:r>
              <a:rPr b="0" i="1" lang="en-US" sz="2000" u="none" cap="none" strike="noStrike">
                <a:solidFill>
                  <a:schemeClr val="accent1"/>
                </a:solidFill>
                <a:latin typeface="Calibri"/>
                <a:ea typeface="Calibri"/>
                <a:cs typeface="Calibri"/>
                <a:sym typeface="Calibri"/>
              </a:rPr>
              <a:t>flow</a:t>
            </a:r>
            <a:r>
              <a:rPr b="0" i="0" lang="en-US" sz="2000" u="none" cap="none" strike="noStrike">
                <a:solidFill>
                  <a:schemeClr val="accent1"/>
                </a:solidFill>
                <a:latin typeface="Calibri"/>
                <a:ea typeface="Calibri"/>
                <a:cs typeface="Calibri"/>
                <a:sym typeface="Calibri"/>
              </a:rPr>
              <a:t>, curiosità e partecipazione continua — elementi fondamentali sia per il successo accademico sia per la realizzazione professionale.</a:t>
            </a:r>
            <a:endParaRPr/>
          </a:p>
          <a:p>
            <a:pPr indent="-342900" lvl="0" marL="4572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7030A0"/>
              </a:solidFill>
              <a:latin typeface="Calibri"/>
              <a:ea typeface="Calibri"/>
              <a:cs typeface="Calibri"/>
              <a:sym typeface="Calibri"/>
            </a:endParaRPr>
          </a:p>
          <a:p>
            <a:pPr indent="-342900" lvl="0" marL="4572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7030A0"/>
              </a:solidFill>
              <a:latin typeface="Calibri"/>
              <a:ea typeface="Calibri"/>
              <a:cs typeface="Calibri"/>
              <a:sym typeface="Calibri"/>
            </a:endParaRPr>
          </a:p>
          <a:p>
            <a:pPr indent="-342900" lvl="0" marL="4572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7030A0"/>
              </a:solidFill>
              <a:latin typeface="Calibri"/>
              <a:ea typeface="Calibri"/>
              <a:cs typeface="Calibri"/>
              <a:sym typeface="Calibri"/>
            </a:endParaRPr>
          </a:p>
        </p:txBody>
      </p:sp>
      <p:sp>
        <p:nvSpPr>
          <p:cNvPr id="216" name="Google Shape;216;g37dcc5151c8_0_457"/>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7" name="Google Shape;217;g37dcc5151c8_0_457"/>
          <p:cNvPicPr preferRelativeResize="0"/>
          <p:nvPr/>
        </p:nvPicPr>
        <p:blipFill rotWithShape="1">
          <a:blip r:embed="rId3">
            <a:alphaModFix/>
          </a:blip>
          <a:srcRect b="0" l="0" r="0" t="0"/>
          <a:stretch/>
        </p:blipFill>
        <p:spPr>
          <a:xfrm>
            <a:off x="4717145" y="4165599"/>
            <a:ext cx="2177142" cy="258624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8"/>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Calibri"/>
              <a:buNone/>
            </a:pPr>
            <a:r>
              <a:rPr lang="en-US" sz="2000"/>
              <a:t>Continua a esplorare il modello PERMA per potenziare il benessere, la motivazione e la resilienza nella tua pratica educativa.Insieme costruiamo scuole fiorenti, coinvolte e resilienti — dove benessere e apprendimento crescono fianco a fianco.</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3ab61c0e976_0_39"/>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Calibri"/>
              <a:buNone/>
            </a:pPr>
            <a:r>
              <a:rPr lang="en-US" u="sng">
                <a:solidFill>
                  <a:schemeClr val="accent3"/>
                </a:solidFill>
                <a:hlinkClick r:id="rId3">
                  <a:extLst>
                    <a:ext uri="{A12FA001-AC4F-418D-AE19-62706E023703}">
                      <ahyp:hlinkClr val="tx"/>
                    </a:ext>
                  </a:extLst>
                </a:hlinkClick>
              </a:rPr>
              <a:t>https://thrivingschools.eu/</a:t>
            </a:r>
            <a:endParaRPr>
              <a:solidFill>
                <a:schemeClr val="accent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37dcc5151c8_0_468"/>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just">
              <a:lnSpc>
                <a:spcPct val="90000"/>
              </a:lnSpc>
              <a:spcBef>
                <a:spcPts val="0"/>
              </a:spcBef>
              <a:spcAft>
                <a:spcPts val="0"/>
              </a:spcAft>
              <a:buNone/>
            </a:pPr>
            <a:r>
              <a:rPr b="1" i="0" lang="en-US" sz="4000" u="none" cap="none" strike="noStrike">
                <a:solidFill>
                  <a:schemeClr val="lt1"/>
                </a:solidFill>
                <a:latin typeface="Calibri"/>
                <a:ea typeface="Calibri"/>
                <a:cs typeface="Calibri"/>
                <a:sym typeface="Calibri"/>
              </a:rPr>
              <a:t>Introduzione</a:t>
            </a:r>
            <a:endParaRPr b="0" i="0" sz="1400" u="none" cap="none" strike="noStrike">
              <a:solidFill>
                <a:srgbClr val="000000"/>
              </a:solidFill>
              <a:latin typeface="Arial"/>
              <a:ea typeface="Arial"/>
              <a:cs typeface="Arial"/>
              <a:sym typeface="Arial"/>
            </a:endParaRPr>
          </a:p>
        </p:txBody>
      </p:sp>
      <p:sp>
        <p:nvSpPr>
          <p:cNvPr id="224" name="Google Shape;224;g37dcc5151c8_0_468"/>
          <p:cNvSpPr txBox="1"/>
          <p:nvPr/>
        </p:nvSpPr>
        <p:spPr>
          <a:xfrm>
            <a:off x="247500" y="854663"/>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3200"/>
              <a:buFont typeface="Arial"/>
              <a:buNone/>
            </a:pPr>
            <a:r>
              <a:t/>
            </a:r>
            <a:endParaRPr b="1" i="0" sz="3200" u="none" cap="none" strike="noStrike">
              <a:solidFill>
                <a:srgbClr val="7030A0"/>
              </a:solidFill>
              <a:latin typeface="Calibri"/>
              <a:ea typeface="Calibri"/>
              <a:cs typeface="Calibri"/>
              <a:sym typeface="Calibri"/>
            </a:endParaRPr>
          </a:p>
        </p:txBody>
      </p:sp>
      <p:sp>
        <p:nvSpPr>
          <p:cNvPr id="225" name="Google Shape;225;g37dcc5151c8_0_468"/>
          <p:cNvSpPr txBox="1"/>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2000"/>
              <a:buFont typeface="Arial"/>
              <a:buNone/>
            </a:pPr>
            <a:r>
              <a:rPr b="0" i="0" lang="en-US" sz="2000" u="none" cap="none" strike="noStrike">
                <a:solidFill>
                  <a:srgbClr val="7030A0"/>
                </a:solidFill>
                <a:latin typeface="Calibri"/>
                <a:ea typeface="Calibri"/>
                <a:cs typeface="Calibri"/>
                <a:sym typeface="Calibri"/>
              </a:rPr>
              <a:t>Le ricerche attuali sul coinvolgimento all'interno del modello PERMA evidenziano tre intuizioni fondamentali:</a:t>
            </a:r>
            <a:endParaRPr/>
          </a:p>
          <a:p>
            <a:pPr indent="0" lvl="0" marL="0" marR="0" rtl="0" algn="just">
              <a:lnSpc>
                <a:spcPct val="150000"/>
              </a:lnSpc>
              <a:spcBef>
                <a:spcPts val="0"/>
              </a:spcBef>
              <a:spcAft>
                <a:spcPts val="0"/>
              </a:spcAft>
              <a:buClr>
                <a:srgbClr val="000000"/>
              </a:buClr>
              <a:buSzPts val="2000"/>
              <a:buFont typeface="Arial"/>
              <a:buNone/>
            </a:pPr>
            <a:r>
              <a:rPr b="0" i="0" lang="en-US" sz="2000" u="none" cap="none" strike="noStrike">
                <a:solidFill>
                  <a:srgbClr val="7030A0"/>
                </a:solidFill>
                <a:latin typeface="Calibri"/>
                <a:ea typeface="Calibri"/>
                <a:cs typeface="Calibri"/>
                <a:sym typeface="Calibri"/>
              </a:rPr>
              <a:t>• promuove un apprendimento ottimale e il benessere attraverso una profonda immersione;</a:t>
            </a:r>
            <a:endParaRPr/>
          </a:p>
          <a:p>
            <a:pPr indent="0" lvl="0" marL="0" marR="0" rtl="0" algn="just">
              <a:lnSpc>
                <a:spcPct val="150000"/>
              </a:lnSpc>
              <a:spcBef>
                <a:spcPts val="0"/>
              </a:spcBef>
              <a:spcAft>
                <a:spcPts val="0"/>
              </a:spcAft>
              <a:buClr>
                <a:srgbClr val="000000"/>
              </a:buClr>
              <a:buSzPts val="2000"/>
              <a:buFont typeface="Arial"/>
              <a:buNone/>
            </a:pPr>
            <a:r>
              <a:rPr b="0" i="0" lang="en-US" sz="2000" u="none" cap="none" strike="noStrike">
                <a:solidFill>
                  <a:srgbClr val="7030A0"/>
                </a:solidFill>
                <a:latin typeface="Calibri"/>
                <a:ea typeface="Calibri"/>
                <a:cs typeface="Calibri"/>
                <a:sym typeface="Calibri"/>
              </a:rPr>
              <a:t>• è in linea con il SEL e l'educazione positiva favorendo motivazione, resilienza e senso di appartenenza;</a:t>
            </a:r>
            <a:endParaRPr/>
          </a:p>
          <a:p>
            <a:pPr indent="0" lvl="0" marL="0" marR="0" rtl="0" algn="just">
              <a:lnSpc>
                <a:spcPct val="150000"/>
              </a:lnSpc>
              <a:spcBef>
                <a:spcPts val="0"/>
              </a:spcBef>
              <a:spcAft>
                <a:spcPts val="0"/>
              </a:spcAft>
              <a:buClr>
                <a:srgbClr val="000000"/>
              </a:buClr>
              <a:buSzPts val="2000"/>
              <a:buFont typeface="Arial"/>
              <a:buNone/>
            </a:pPr>
            <a:r>
              <a:rPr b="0" i="0" lang="en-US" sz="2000" u="none" cap="none" strike="noStrike">
                <a:solidFill>
                  <a:srgbClr val="7030A0"/>
                </a:solidFill>
                <a:latin typeface="Calibri"/>
                <a:ea typeface="Calibri"/>
                <a:cs typeface="Calibri"/>
                <a:sym typeface="Calibri"/>
              </a:rPr>
              <a:t>• sostiene comunità scolastiche fiorenti in cui sia studenti che insegnanti sperimentano crescita costante e un forte senso di scopo.</a:t>
            </a:r>
            <a:endParaRPr b="0" i="0" sz="1800" u="none" cap="none" strike="noStrike">
              <a:solidFill>
                <a:srgbClr val="7030A0"/>
              </a:solidFill>
              <a:latin typeface="Calibri"/>
              <a:ea typeface="Calibri"/>
              <a:cs typeface="Calibri"/>
              <a:sym typeface="Calibri"/>
            </a:endParaRPr>
          </a:p>
        </p:txBody>
      </p:sp>
      <p:pic>
        <p:nvPicPr>
          <p:cNvPr id="226" name="Google Shape;226;g37dcc5151c8_0_468"/>
          <p:cNvPicPr preferRelativeResize="0"/>
          <p:nvPr/>
        </p:nvPicPr>
        <p:blipFill rotWithShape="1">
          <a:blip r:embed="rId3">
            <a:alphaModFix/>
          </a:blip>
          <a:srcRect b="0" l="0" r="0" t="0"/>
          <a:stretch/>
        </p:blipFill>
        <p:spPr>
          <a:xfrm>
            <a:off x="4383314" y="3875314"/>
            <a:ext cx="3570515" cy="28048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37dcc5151c8_0_462"/>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just">
              <a:lnSpc>
                <a:spcPct val="90000"/>
              </a:lnSpc>
              <a:spcBef>
                <a:spcPts val="0"/>
              </a:spcBef>
              <a:spcAft>
                <a:spcPts val="0"/>
              </a:spcAft>
              <a:buNone/>
            </a:pPr>
            <a:r>
              <a:rPr b="1" i="0" lang="en-US" sz="4000" u="none" cap="none" strike="noStrike">
                <a:solidFill>
                  <a:schemeClr val="lt1"/>
                </a:solidFill>
                <a:latin typeface="Calibri"/>
                <a:ea typeface="Calibri"/>
                <a:cs typeface="Calibri"/>
                <a:sym typeface="Calibri"/>
              </a:rPr>
              <a:t>Obiettivi di apprendimento</a:t>
            </a:r>
            <a:endParaRPr b="0" i="0" sz="1400" u="none" cap="none" strike="noStrike">
              <a:solidFill>
                <a:srgbClr val="000000"/>
              </a:solidFill>
              <a:latin typeface="Arial"/>
              <a:ea typeface="Arial"/>
              <a:cs typeface="Arial"/>
              <a:sym typeface="Arial"/>
            </a:endParaRPr>
          </a:p>
        </p:txBody>
      </p:sp>
      <p:sp>
        <p:nvSpPr>
          <p:cNvPr id="232" name="Google Shape;232;g37dcc5151c8_0_462"/>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3200"/>
              <a:buFont typeface="Arial"/>
              <a:buNone/>
            </a:pPr>
            <a:r>
              <a:t/>
            </a:r>
            <a:endParaRPr b="1" i="0" sz="3200" u="none" cap="none" strike="noStrike">
              <a:solidFill>
                <a:srgbClr val="F05A22"/>
              </a:solidFill>
              <a:latin typeface="Calibri"/>
              <a:ea typeface="Calibri"/>
              <a:cs typeface="Calibri"/>
              <a:sym typeface="Calibri"/>
            </a:endParaRPr>
          </a:p>
        </p:txBody>
      </p:sp>
      <p:sp>
        <p:nvSpPr>
          <p:cNvPr id="233" name="Google Shape;233;g37dcc5151c8_0_462"/>
          <p:cNvSpPr txBox="1"/>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114300" marR="0" rtl="0" algn="l">
              <a:lnSpc>
                <a:spcPct val="90000"/>
              </a:lnSpc>
              <a:spcBef>
                <a:spcPts val="0"/>
              </a:spcBef>
              <a:spcAft>
                <a:spcPts val="0"/>
              </a:spcAft>
              <a:buClr>
                <a:srgbClr val="000000"/>
              </a:buClr>
              <a:buSzPts val="2800"/>
              <a:buFont typeface="Arial"/>
              <a:buNone/>
            </a:pPr>
            <a:r>
              <a:rPr b="0" i="0" lang="en-US" sz="2800" u="none" cap="none" strike="noStrike">
                <a:solidFill>
                  <a:srgbClr val="7030A0"/>
                </a:solidFill>
                <a:latin typeface="Calibri"/>
                <a:ea typeface="Calibri"/>
                <a:cs typeface="Calibri"/>
                <a:sym typeface="Calibri"/>
              </a:rPr>
              <a:t>Alla fine di questo modulo, sarai in grado di:</a:t>
            </a:r>
            <a:endParaRPr/>
          </a:p>
          <a:p>
            <a:pPr indent="-514350" lvl="0" marL="628650" marR="0" rtl="0" algn="l">
              <a:lnSpc>
                <a:spcPct val="90000"/>
              </a:lnSpc>
              <a:spcBef>
                <a:spcPts val="0"/>
              </a:spcBef>
              <a:spcAft>
                <a:spcPts val="0"/>
              </a:spcAft>
              <a:buClr>
                <a:srgbClr val="000000"/>
              </a:buClr>
              <a:buSzPts val="2800"/>
              <a:buFont typeface="Arial"/>
              <a:buAutoNum type="arabicPeriod"/>
            </a:pPr>
            <a:r>
              <a:rPr b="0" i="0" lang="en-US" sz="2800" u="none" cap="none" strike="noStrike">
                <a:solidFill>
                  <a:srgbClr val="7030A0"/>
                </a:solidFill>
                <a:latin typeface="Calibri"/>
                <a:ea typeface="Calibri"/>
                <a:cs typeface="Calibri"/>
                <a:sym typeface="Calibri"/>
              </a:rPr>
              <a:t>Identificare i punti di forza personali e integrarli nella didattica.</a:t>
            </a:r>
            <a:endParaRPr/>
          </a:p>
          <a:p>
            <a:pPr indent="-514350" lvl="0" marL="628650" marR="0" rtl="0" algn="l">
              <a:lnSpc>
                <a:spcPct val="90000"/>
              </a:lnSpc>
              <a:spcBef>
                <a:spcPts val="0"/>
              </a:spcBef>
              <a:spcAft>
                <a:spcPts val="0"/>
              </a:spcAft>
              <a:buClr>
                <a:srgbClr val="000000"/>
              </a:buClr>
              <a:buSzPts val="2800"/>
              <a:buFont typeface="Arial"/>
              <a:buAutoNum type="arabicPeriod"/>
            </a:pPr>
            <a:r>
              <a:rPr b="0" i="0" lang="en-US" sz="2800" u="none" cap="none" strike="noStrike">
                <a:solidFill>
                  <a:srgbClr val="7030A0"/>
                </a:solidFill>
                <a:latin typeface="Calibri"/>
                <a:ea typeface="Calibri"/>
                <a:cs typeface="Calibri"/>
                <a:sym typeface="Calibri"/>
              </a:rPr>
              <a:t>Applicare il riconoscimento dei punti di forza degli studenti in classe.</a:t>
            </a:r>
            <a:endParaRPr/>
          </a:p>
          <a:p>
            <a:pPr indent="-514350" lvl="0" marL="628650" marR="0" rtl="0" algn="l">
              <a:lnSpc>
                <a:spcPct val="90000"/>
              </a:lnSpc>
              <a:spcBef>
                <a:spcPts val="0"/>
              </a:spcBef>
              <a:spcAft>
                <a:spcPts val="0"/>
              </a:spcAft>
              <a:buClr>
                <a:srgbClr val="000000"/>
              </a:buClr>
              <a:buSzPts val="2800"/>
              <a:buFont typeface="Arial"/>
              <a:buAutoNum type="arabicPeriod"/>
            </a:pPr>
            <a:r>
              <a:rPr b="0" i="0" lang="en-US" sz="2800" u="none" cap="none" strike="noStrike">
                <a:solidFill>
                  <a:srgbClr val="7030A0"/>
                </a:solidFill>
                <a:latin typeface="Calibri"/>
                <a:ea typeface="Calibri"/>
                <a:cs typeface="Calibri"/>
                <a:sym typeface="Calibri"/>
              </a:rPr>
              <a:t>Progettare attività per aumentare il flow degli studenti.</a:t>
            </a:r>
            <a:endParaRPr b="0" i="0" sz="1800" u="none" cap="none" strike="noStrike">
              <a:solidFill>
                <a:srgbClr val="7030A0"/>
              </a:solidFill>
              <a:latin typeface="Calibri"/>
              <a:ea typeface="Calibri"/>
              <a:cs typeface="Calibri"/>
              <a:sym typeface="Calibri"/>
            </a:endParaRPr>
          </a:p>
        </p:txBody>
      </p:sp>
      <p:pic>
        <p:nvPicPr>
          <p:cNvPr id="234" name="Google Shape;234;g37dcc5151c8_0_462"/>
          <p:cNvPicPr preferRelativeResize="0"/>
          <p:nvPr/>
        </p:nvPicPr>
        <p:blipFill rotWithShape="1">
          <a:blip r:embed="rId3">
            <a:alphaModFix/>
          </a:blip>
          <a:srcRect b="0" l="0" r="0" t="0"/>
          <a:stretch/>
        </p:blipFill>
        <p:spPr>
          <a:xfrm>
            <a:off x="7046685" y="3332844"/>
            <a:ext cx="4310743" cy="34435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Modelli e Strumenti</a:t>
            </a:r>
            <a:endParaRPr/>
          </a:p>
        </p:txBody>
      </p:sp>
      <p:sp>
        <p:nvSpPr>
          <p:cNvPr id="241" name="Google Shape;241;p2"/>
          <p:cNvSpPr txBox="1"/>
          <p:nvPr>
            <p:ph idx="1" type="body"/>
          </p:nvPr>
        </p:nvSpPr>
        <p:spPr>
          <a:xfrm flipH="1">
            <a:off x="383822" y="1027287"/>
            <a:ext cx="11051822" cy="1332090"/>
          </a:xfrm>
          <a:prstGeom prst="rect">
            <a:avLst/>
          </a:prstGeom>
          <a:noFill/>
          <a:ln>
            <a:noFill/>
          </a:ln>
        </p:spPr>
        <p:txBody>
          <a:bodyPr anchorCtr="0" anchor="ctr" bIns="45700" lIns="91425" spcFirstLastPara="1" rIns="91425" wrap="square" tIns="45700">
            <a:noAutofit/>
          </a:bodyPr>
          <a:lstStyle/>
          <a:p>
            <a:pPr indent="-228600" lvl="0" marL="457200" rtl="0" algn="just">
              <a:lnSpc>
                <a:spcPct val="90000"/>
              </a:lnSpc>
              <a:spcBef>
                <a:spcPts val="1000"/>
              </a:spcBef>
              <a:spcAft>
                <a:spcPts val="0"/>
              </a:spcAft>
              <a:buSzPts val="2400"/>
              <a:buNone/>
            </a:pPr>
            <a:r>
              <a:rPr lang="en-US" sz="2400">
                <a:solidFill>
                  <a:srgbClr val="7030A0"/>
                </a:solidFill>
              </a:rPr>
              <a:t>   </a:t>
            </a:r>
            <a:r>
              <a:rPr lang="en-US">
                <a:solidFill>
                  <a:srgbClr val="7030A0"/>
                </a:solidFill>
              </a:rPr>
              <a:t>Per tradurre efficacemente il modello PERMA—in particolare Engagement—nella pratica in classe e in scuola, questo modulo fornisce una serie di strumenti pratici e modelli a supporto della riflessione, della pianificazione e della valutazione continua</a:t>
            </a:r>
            <a:r>
              <a:rPr lang="en-US" sz="2400">
                <a:solidFill>
                  <a:srgbClr val="7030A0"/>
                </a:solidFill>
              </a:rPr>
              <a:t>.</a:t>
            </a:r>
            <a:endParaRPr/>
          </a:p>
          <a:p>
            <a:pPr indent="-228600" lvl="0" marL="457200" marR="0" rtl="0" algn="just">
              <a:lnSpc>
                <a:spcPct val="90000"/>
              </a:lnSpc>
              <a:spcBef>
                <a:spcPts val="1000"/>
              </a:spcBef>
              <a:spcAft>
                <a:spcPts val="0"/>
              </a:spcAft>
              <a:buClr>
                <a:schemeClr val="accent2"/>
              </a:buClr>
              <a:buSzPts val="2400"/>
              <a:buFont typeface="Arial"/>
              <a:buNone/>
            </a:pPr>
            <a:r>
              <a:t/>
            </a:r>
            <a:endParaRPr/>
          </a:p>
        </p:txBody>
      </p:sp>
      <p:sp>
        <p:nvSpPr>
          <p:cNvPr id="242" name="Google Shape;242;p2"/>
          <p:cNvSpPr txBox="1"/>
          <p:nvPr>
            <p:ph idx="2" type="body"/>
          </p:nvPr>
        </p:nvSpPr>
        <p:spPr>
          <a:xfrm>
            <a:off x="97971" y="2359377"/>
            <a:ext cx="11944500" cy="4392607"/>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solidFill>
                  <a:schemeClr val="accent1"/>
                </a:solidFill>
              </a:rPr>
              <a:t>Piano d’Azione per il Coinvolgimento:</a:t>
            </a:r>
            <a:r>
              <a:rPr lang="en-US">
                <a:solidFill>
                  <a:schemeClr val="accent1"/>
                </a:solidFill>
              </a:rPr>
              <a:t> uno strumento strutturato di autovalutazione che permette agli insegnanti di identificare punti di forza e aree di miglioramento, definire obiettivi SMART e pianificare azioni basate su evidenze per aumentare il coinvolgimento.</a:t>
            </a:r>
            <a:endParaRPr/>
          </a:p>
          <a:p>
            <a:pPr indent="-228600" lvl="0" marL="457200" marR="0" rtl="0" algn="l">
              <a:lnSpc>
                <a:spcPct val="90000"/>
              </a:lnSpc>
              <a:spcBef>
                <a:spcPts val="1000"/>
              </a:spcBef>
              <a:spcAft>
                <a:spcPts val="0"/>
              </a:spcAft>
              <a:buClr>
                <a:schemeClr val="dk1"/>
              </a:buClr>
              <a:buSzPts val="1800"/>
              <a:buFont typeface="Arial"/>
              <a:buNone/>
            </a:pPr>
            <a:r>
              <a:rPr b="1" lang="en-US">
                <a:solidFill>
                  <a:schemeClr val="accent1"/>
                </a:solidFill>
              </a:rPr>
              <a:t>Classroom Engagement Tracker (Monitoraggio del Coinvolgimento in Classe):</a:t>
            </a:r>
            <a:r>
              <a:rPr lang="en-US">
                <a:solidFill>
                  <a:schemeClr val="accent1"/>
                </a:solidFill>
              </a:rPr>
              <a:t> una griglia settimanale per registrare indicatori come attenzione, partecipazione, entusiasmo e perseveranza; promuove osservazione e insegnamento basato sui dati.</a:t>
            </a:r>
            <a:endParaRPr/>
          </a:p>
          <a:p>
            <a:pPr indent="-228600" lvl="0" marL="457200" marR="0" rtl="0" algn="l">
              <a:lnSpc>
                <a:spcPct val="90000"/>
              </a:lnSpc>
              <a:spcBef>
                <a:spcPts val="1000"/>
              </a:spcBef>
              <a:spcAft>
                <a:spcPts val="0"/>
              </a:spcAft>
              <a:buClr>
                <a:schemeClr val="dk1"/>
              </a:buClr>
              <a:buSzPts val="1800"/>
              <a:buFont typeface="Arial"/>
              <a:buNone/>
            </a:pPr>
            <a:r>
              <a:rPr b="1" lang="en-US">
                <a:solidFill>
                  <a:schemeClr val="accent1"/>
                </a:solidFill>
              </a:rPr>
              <a:t>Flow-Inducing Activity Design Template (Modello per Progettare Attività che Favoriscono il Flow):</a:t>
            </a:r>
            <a:r>
              <a:rPr lang="en-US">
                <a:solidFill>
                  <a:schemeClr val="accent1"/>
                </a:solidFill>
              </a:rPr>
              <a:t> supporta la pianificazione delle lezioni concentrandosi sull’equilibrio tra sfida e abilità, curiosità, autonomia e connessione emotiva.</a:t>
            </a:r>
            <a:endParaRPr/>
          </a:p>
          <a:p>
            <a:pPr indent="-228600" lvl="0" marL="457200" marR="0" rtl="0" algn="l">
              <a:lnSpc>
                <a:spcPct val="90000"/>
              </a:lnSpc>
              <a:spcBef>
                <a:spcPts val="1000"/>
              </a:spcBef>
              <a:spcAft>
                <a:spcPts val="0"/>
              </a:spcAft>
              <a:buClr>
                <a:schemeClr val="dk1"/>
              </a:buClr>
              <a:buSzPts val="1800"/>
              <a:buFont typeface="Arial"/>
              <a:buNone/>
            </a:pPr>
            <a:r>
              <a:rPr b="1" lang="en-US">
                <a:solidFill>
                  <a:schemeClr val="accent1"/>
                </a:solidFill>
              </a:rPr>
              <a:t>Team Reflection Log (Registro di Riflessione del Team):</a:t>
            </a:r>
            <a:r>
              <a:rPr lang="en-US">
                <a:solidFill>
                  <a:schemeClr val="accent1"/>
                </a:solidFill>
              </a:rPr>
              <a:t> incoraggia una revisione collaborativa delle strategie di coinvolgimento durante riunioni di staff o comunità di apprendimento.</a:t>
            </a:r>
            <a:br>
              <a:rPr lang="en-US">
                <a:solidFill>
                  <a:schemeClr val="accent1"/>
                </a:solidFill>
              </a:rPr>
            </a:br>
            <a:r>
              <a:rPr lang="en-US">
                <a:solidFill>
                  <a:schemeClr val="accent1"/>
                </a:solidFill>
              </a:rPr>
              <a:t>Questi strumenti favoriscono una cultura scolastica orientata al coinvolgimento, aiutando gli insegnanti a migliorare continuamente le pratiche, promuovere motivazione e resilienza, e misurare l’impatto sul benessere di studenti e docenti.</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br>
              <a:rPr b="1" lang="en-US"/>
            </a:br>
            <a:r>
              <a:rPr b="1" lang="en-US"/>
              <a:t>Piano d'Azione per l'Impegno (PERMA – E)</a:t>
            </a:r>
            <a:endParaRPr/>
          </a:p>
        </p:txBody>
      </p:sp>
      <p:sp>
        <p:nvSpPr>
          <p:cNvPr id="249" name="Google Shape;249;p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t/>
            </a:r>
            <a:endParaRPr b="1"/>
          </a:p>
          <a:p>
            <a:pPr indent="-228600" lvl="0" marL="457200" rtl="0" algn="just">
              <a:lnSpc>
                <a:spcPct val="90000"/>
              </a:lnSpc>
              <a:spcBef>
                <a:spcPts val="1000"/>
              </a:spcBef>
              <a:spcAft>
                <a:spcPts val="0"/>
              </a:spcAft>
              <a:buSzPts val="2400"/>
              <a:buNone/>
            </a:pPr>
            <a:r>
              <a:rPr lang="en-US"/>
              <a:t>Traduzione del pilastro PERMA Engagement nella pratica in classe e scuola</a:t>
            </a:r>
            <a:endParaRPr/>
          </a:p>
        </p:txBody>
      </p:sp>
      <p:sp>
        <p:nvSpPr>
          <p:cNvPr id="250" name="Google Shape;250;p3"/>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rPr lang="en-US">
                <a:solidFill>
                  <a:schemeClr val="accent1"/>
                </a:solidFill>
              </a:rPr>
              <a:t>Per tradurre il pilastro </a:t>
            </a:r>
            <a:r>
              <a:rPr b="1" lang="en-US">
                <a:solidFill>
                  <a:schemeClr val="accent1"/>
                </a:solidFill>
              </a:rPr>
              <a:t>Engagement</a:t>
            </a:r>
            <a:r>
              <a:rPr lang="en-US">
                <a:solidFill>
                  <a:schemeClr val="accent1"/>
                </a:solidFill>
              </a:rPr>
              <a:t> del modello PERMA nella pratica quotidiana della classe e della scuola attraverso </a:t>
            </a:r>
            <a:r>
              <a:rPr b="1" lang="en-US">
                <a:solidFill>
                  <a:schemeClr val="accent1"/>
                </a:solidFill>
              </a:rPr>
              <a:t>autovalutazione</a:t>
            </a:r>
            <a:r>
              <a:rPr lang="en-US">
                <a:solidFill>
                  <a:schemeClr val="accent1"/>
                </a:solidFill>
              </a:rPr>
              <a:t>, </a:t>
            </a:r>
            <a:r>
              <a:rPr b="1" lang="en-US">
                <a:solidFill>
                  <a:schemeClr val="accent1"/>
                </a:solidFill>
              </a:rPr>
              <a:t>riflessione collaborativa</a:t>
            </a:r>
            <a:r>
              <a:rPr lang="en-US">
                <a:solidFill>
                  <a:schemeClr val="accent1"/>
                </a:solidFill>
              </a:rPr>
              <a:t> e </a:t>
            </a:r>
            <a:r>
              <a:rPr b="1" lang="en-US">
                <a:solidFill>
                  <a:schemeClr val="accent1"/>
                </a:solidFill>
              </a:rPr>
              <a:t>pianificazione strutturata</a:t>
            </a:r>
            <a:r>
              <a:rPr lang="en-US">
                <a:solidFill>
                  <a:schemeClr val="accent1"/>
                </a:solidFill>
              </a:rPr>
              <a:t>.</a:t>
            </a:r>
            <a:br>
              <a:rPr lang="en-US">
                <a:solidFill>
                  <a:schemeClr val="accent1"/>
                </a:solidFill>
              </a:rPr>
            </a:br>
            <a:r>
              <a:rPr lang="en-US">
                <a:solidFill>
                  <a:schemeClr val="accent1"/>
                </a:solidFill>
              </a:rPr>
              <a:t>Aiuta insegnanti e team scolastici a costruire una cultura in cui sia il personale che gli studenti sperimentano </a:t>
            </a:r>
            <a:r>
              <a:rPr i="1" lang="en-US">
                <a:solidFill>
                  <a:schemeClr val="accent1"/>
                </a:solidFill>
              </a:rPr>
              <a:t>flow</a:t>
            </a:r>
            <a:r>
              <a:rPr lang="en-US">
                <a:solidFill>
                  <a:schemeClr val="accent1"/>
                </a:solidFill>
              </a:rPr>
              <a:t>, motivazione e senso di appartenenza nell’apprendimento e nell’insegnamento.</a:t>
            </a:r>
            <a:br>
              <a:rPr lang="en-US">
                <a:solidFill>
                  <a:schemeClr val="accent1"/>
                </a:solidFill>
              </a:rPr>
            </a:br>
            <a:endParaRPr>
              <a:solidFill>
                <a:schemeClr val="accent1"/>
              </a:solidFill>
            </a:endParaRPr>
          </a:p>
          <a:p>
            <a:pPr indent="-228600" lvl="0" marL="457200" marR="0" rtl="0" algn="l">
              <a:lnSpc>
                <a:spcPct val="90000"/>
              </a:lnSpc>
              <a:spcBef>
                <a:spcPts val="1000"/>
              </a:spcBef>
              <a:spcAft>
                <a:spcPts val="0"/>
              </a:spcAft>
              <a:buClr>
                <a:schemeClr val="dk1"/>
              </a:buClr>
              <a:buSzPts val="1800"/>
              <a:buFont typeface="Arial"/>
              <a:buNone/>
            </a:pPr>
            <a:r>
              <a:rPr b="1" lang="en-US">
                <a:solidFill>
                  <a:schemeClr val="accent1"/>
                </a:solidFill>
              </a:rPr>
              <a:t>Che cos’è l’Engagement nel modello PERMA?</a:t>
            </a:r>
            <a:endParaRPr/>
          </a:p>
          <a:p>
            <a:pPr indent="-228600" lvl="0" marL="457200" marR="0" rtl="0" algn="l">
              <a:lnSpc>
                <a:spcPct val="90000"/>
              </a:lnSpc>
              <a:spcBef>
                <a:spcPts val="1000"/>
              </a:spcBef>
              <a:spcAft>
                <a:spcPts val="0"/>
              </a:spcAft>
              <a:buClr>
                <a:schemeClr val="dk1"/>
              </a:buClr>
              <a:buSzPts val="1800"/>
              <a:buFont typeface="Arial"/>
              <a:buNone/>
            </a:pPr>
            <a:r>
              <a:rPr b="1" lang="en-US">
                <a:solidFill>
                  <a:schemeClr val="accent1"/>
                </a:solidFill>
              </a:rPr>
              <a:t>Definizione:</a:t>
            </a:r>
            <a:br>
              <a:rPr lang="en-US">
                <a:solidFill>
                  <a:schemeClr val="accent1"/>
                </a:solidFill>
              </a:rPr>
            </a:br>
            <a:r>
              <a:rPr lang="en-US">
                <a:solidFill>
                  <a:schemeClr val="accent1"/>
                </a:solidFill>
              </a:rPr>
              <a:t>L’Engagement è il profondo coinvolgimento psicologico e l’assorbimento che gli individui sperimentano quando sono completamente immersi in un’attività significativa (stato di </a:t>
            </a:r>
            <a:r>
              <a:rPr i="1" lang="en-US">
                <a:solidFill>
                  <a:schemeClr val="accent1"/>
                </a:solidFill>
              </a:rPr>
              <a:t>“flow”</a:t>
            </a:r>
            <a:r>
              <a:rPr lang="en-US">
                <a:solidFill>
                  <a:schemeClr val="accent1"/>
                </a:solidFill>
              </a:rPr>
              <a:t>).</a:t>
            </a:r>
            <a:endParaRPr/>
          </a:p>
          <a:p>
            <a:pPr indent="-228600" lvl="0" marL="457200" marR="0" rtl="0" algn="l">
              <a:lnSpc>
                <a:spcPct val="90000"/>
              </a:lnSpc>
              <a:spcBef>
                <a:spcPts val="1000"/>
              </a:spcBef>
              <a:spcAft>
                <a:spcPts val="0"/>
              </a:spcAft>
              <a:buClr>
                <a:schemeClr val="dk1"/>
              </a:buClr>
              <a:buSzPts val="1800"/>
              <a:buFont typeface="Arial"/>
              <a:buNone/>
            </a:pPr>
            <a:r>
              <a:rPr b="1" lang="en-US">
                <a:solidFill>
                  <a:schemeClr val="accent1"/>
                </a:solidFill>
              </a:rPr>
              <a:t>Nelle scuole:</a:t>
            </a:r>
            <a:br>
              <a:rPr lang="en-US">
                <a:solidFill>
                  <a:schemeClr val="accent1"/>
                </a:solidFill>
              </a:rPr>
            </a:br>
            <a:r>
              <a:rPr lang="en-US">
                <a:solidFill>
                  <a:schemeClr val="accent1"/>
                </a:solidFill>
              </a:rPr>
              <a:t>Si manifesta come partecipazione attiva, curiosità e attenzione prolungata — sia per gli studenti sia per gli insegnanti.</a:t>
            </a:r>
            <a:endParaRPr/>
          </a:p>
          <a:p>
            <a:pPr indent="-228600" lvl="0" marL="457200" marR="0" rtl="0" algn="l">
              <a:lnSpc>
                <a:spcPct val="90000"/>
              </a:lnSpc>
              <a:spcBef>
                <a:spcPts val="1000"/>
              </a:spcBef>
              <a:spcAft>
                <a:spcPts val="0"/>
              </a:spcAft>
              <a:buClr>
                <a:schemeClr val="dk1"/>
              </a:buClr>
              <a:buSzPts val="1800"/>
              <a:buFont typeface="Arial"/>
              <a:buNone/>
            </a:pPr>
            <a:r>
              <a:rPr b="1" lang="en-US">
                <a:solidFill>
                  <a:schemeClr val="accent1"/>
                </a:solidFill>
              </a:rPr>
              <a:t>Indicatori:</a:t>
            </a:r>
            <a:br>
              <a:rPr lang="en-US">
                <a:solidFill>
                  <a:schemeClr val="accent1"/>
                </a:solidFill>
              </a:rPr>
            </a:br>
            <a:r>
              <a:rPr lang="en-US">
                <a:solidFill>
                  <a:schemeClr val="accent1"/>
                </a:solidFill>
              </a:rPr>
              <a:t>Piacere nell’apprendere, riduzione dell’assenteismo, partecipazione alle attività co-curriculari, entusiasmo degli insegnanti e apprendimento collaborativo.</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100"/>
              <a:t>Modello di Piano d'Azione per l'Engagement e Tracking dell'Engagement (per monitoraggio e valutazione)</a:t>
            </a:r>
            <a:endParaRPr sz="3700"/>
          </a:p>
        </p:txBody>
      </p:sp>
      <p:sp>
        <p:nvSpPr>
          <p:cNvPr id="257" name="Google Shape;257;p4"/>
          <p:cNvSpPr txBox="1"/>
          <p:nvPr>
            <p:ph idx="2" type="body"/>
          </p:nvPr>
        </p:nvSpPr>
        <p:spPr>
          <a:xfrm>
            <a:off x="-435223" y="6653463"/>
            <a:ext cx="12477694" cy="98522"/>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t/>
            </a:r>
            <a:endParaRPr/>
          </a:p>
        </p:txBody>
      </p:sp>
      <p:pic>
        <p:nvPicPr>
          <p:cNvPr descr="Generated image" id="258" name="Google Shape;258;p4"/>
          <p:cNvPicPr preferRelativeResize="0"/>
          <p:nvPr/>
        </p:nvPicPr>
        <p:blipFill rotWithShape="1">
          <a:blip r:embed="rId3">
            <a:alphaModFix/>
          </a:blip>
          <a:srcRect b="0" l="0" r="0" t="0"/>
          <a:stretch/>
        </p:blipFill>
        <p:spPr>
          <a:xfrm>
            <a:off x="773997" y="1130072"/>
            <a:ext cx="10977803" cy="54950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Come può essere favorito e sostenuto il coinvolgimento?</a:t>
            </a:r>
            <a:endParaRPr/>
          </a:p>
        </p:txBody>
      </p:sp>
      <p:sp>
        <p:nvSpPr>
          <p:cNvPr id="265" name="Google Shape;265;p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rtl="0" algn="just">
              <a:lnSpc>
                <a:spcPct val="90000"/>
              </a:lnSpc>
              <a:spcBef>
                <a:spcPts val="1000"/>
              </a:spcBef>
              <a:spcAft>
                <a:spcPts val="0"/>
              </a:spcAft>
              <a:buSzPts val="2400"/>
              <a:buNone/>
            </a:pPr>
            <a:r>
              <a:rPr lang="en-US"/>
              <a:t>A diversi Livelli</a:t>
            </a:r>
            <a:endParaRPr/>
          </a:p>
        </p:txBody>
      </p:sp>
      <p:sp>
        <p:nvSpPr>
          <p:cNvPr id="266" name="Google Shape;266;p5"/>
          <p:cNvSpPr txBox="1"/>
          <p:nvPr>
            <p:ph idx="2" type="body"/>
          </p:nvPr>
        </p:nvSpPr>
        <p:spPr>
          <a:xfrm>
            <a:off x="97971" y="1462685"/>
            <a:ext cx="11944500" cy="564797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A livello di classe (insegnanti):</a:t>
            </a:r>
            <a:endParaRPr/>
          </a:p>
          <a:p>
            <a:pPr indent="-228600" lvl="0" marL="457200" marR="0" rtl="0" algn="l">
              <a:lnSpc>
                <a:spcPct val="90000"/>
              </a:lnSpc>
              <a:spcBef>
                <a:spcPts val="1000"/>
              </a:spcBef>
              <a:spcAft>
                <a:spcPts val="0"/>
              </a:spcAft>
              <a:buClr>
                <a:schemeClr val="dk1"/>
              </a:buClr>
              <a:buSzPts val="1800"/>
              <a:buFont typeface="Arial"/>
              <a:buNone/>
            </a:pPr>
            <a:r>
              <a:rPr lang="en-US"/>
              <a:t>• Utilizzare approcci basati sui punti di forza (identificare e usare quotidianamente i punti di forza personali e degli studenti).</a:t>
            </a:r>
            <a:br>
              <a:rPr lang="en-US"/>
            </a:br>
            <a:r>
              <a:rPr lang="en-US"/>
              <a:t>• Progettare lezioni favorevoli al </a:t>
            </a:r>
            <a:r>
              <a:rPr i="1" lang="en-US"/>
              <a:t>flow</a:t>
            </a:r>
            <a:r>
              <a:rPr lang="en-US"/>
              <a:t>: attività con obiettivi chiari, sfida equilibrata e feedback immediato.</a:t>
            </a:r>
            <a:br>
              <a:rPr lang="en-US"/>
            </a:br>
            <a:r>
              <a:rPr lang="en-US"/>
              <a:t>• Promuovere autonomia e voce: permettere agli studenti di scegliere in progetti, routine di riflessione o attività guidate dai pari.</a:t>
            </a:r>
            <a:br>
              <a:rPr lang="en-US"/>
            </a:br>
            <a:r>
              <a:rPr lang="en-US"/>
              <a:t>• Integrare pratiche di micro-engagement (ad esempio, </a:t>
            </a:r>
            <a:r>
              <a:rPr i="1" lang="en-US"/>
              <a:t>“Cerchi di Check-in”</a:t>
            </a:r>
            <a:r>
              <a:rPr lang="en-US"/>
              <a:t>, </a:t>
            </a:r>
            <a:r>
              <a:rPr i="1" lang="en-US"/>
              <a:t>“Momenti di Flow”</a:t>
            </a:r>
            <a:r>
              <a:rPr lang="en-US"/>
              <a:t>, </a:t>
            </a:r>
            <a:r>
              <a:rPr i="1" lang="en-US"/>
              <a:t>“Punto di Forza della Settimana”</a:t>
            </a:r>
            <a:r>
              <a:rPr lang="en-US"/>
              <a:t>).</a:t>
            </a:r>
            <a:endParaRPr/>
          </a:p>
          <a:p>
            <a:pPr indent="-228600" lvl="0" marL="457200" marR="0" rtl="0" algn="l">
              <a:lnSpc>
                <a:spcPct val="90000"/>
              </a:lnSpc>
              <a:spcBef>
                <a:spcPts val="1000"/>
              </a:spcBef>
              <a:spcAft>
                <a:spcPts val="0"/>
              </a:spcAft>
              <a:buClr>
                <a:schemeClr val="dk1"/>
              </a:buClr>
              <a:buSzPts val="1800"/>
              <a:buFont typeface="Arial"/>
              <a:buNone/>
            </a:pPr>
            <a:r>
              <a:rPr b="1" lang="en-US"/>
              <a:t>A livello di leadership scolastica (dirigenza):</a:t>
            </a:r>
            <a:endParaRPr/>
          </a:p>
          <a:p>
            <a:pPr indent="-228600" lvl="0" marL="457200" marR="0" rtl="0" algn="l">
              <a:lnSpc>
                <a:spcPct val="90000"/>
              </a:lnSpc>
              <a:spcBef>
                <a:spcPts val="1000"/>
              </a:spcBef>
              <a:spcAft>
                <a:spcPts val="0"/>
              </a:spcAft>
              <a:buClr>
                <a:schemeClr val="dk1"/>
              </a:buClr>
              <a:buSzPts val="1800"/>
              <a:buFont typeface="Arial"/>
              <a:buNone/>
            </a:pPr>
            <a:r>
              <a:rPr lang="en-US"/>
              <a:t>• Integrare l’engagement nel piano di sviluppo scolastico e nel sistema di valutazione degli insegnanti.</a:t>
            </a:r>
            <a:br>
              <a:rPr lang="en-US"/>
            </a:br>
            <a:r>
              <a:rPr lang="en-US"/>
              <a:t>• Celebrarne l’innovazione e le iniziative guidate dagli insegnanti che migliorano l’engagement.</a:t>
            </a:r>
            <a:br>
              <a:rPr lang="en-US"/>
            </a:br>
            <a:r>
              <a:rPr lang="en-US"/>
              <a:t>• Dedicare tempo alla pianificazione collaborativa, alla riflessione e alle comunità professionali di apprendimento.</a:t>
            </a:r>
            <a:br>
              <a:rPr lang="en-US"/>
            </a:br>
            <a:r>
              <a:rPr lang="en-US"/>
              <a:t>• Raccogliere dati (questionari, focus group, registri di osservazione) per monitorare gli indicatori di engagement.</a:t>
            </a:r>
            <a:endParaRPr/>
          </a:p>
          <a:p>
            <a:pPr indent="-228600" lvl="0" marL="457200" marR="0" rtl="0" algn="l">
              <a:lnSpc>
                <a:spcPct val="90000"/>
              </a:lnSpc>
              <a:spcBef>
                <a:spcPts val="1000"/>
              </a:spcBef>
              <a:spcAft>
                <a:spcPts val="0"/>
              </a:spcAft>
              <a:buClr>
                <a:schemeClr val="dk1"/>
              </a:buClr>
              <a:buSzPts val="1800"/>
              <a:buFont typeface="Arial"/>
              <a:buNone/>
            </a:pPr>
            <a:r>
              <a:rPr b="1" lang="en-US"/>
              <a:t>A livello di genitori/comunità:</a:t>
            </a:r>
            <a:endParaRPr/>
          </a:p>
          <a:p>
            <a:pPr indent="-228600" lvl="0" marL="457200" marR="0" rtl="0" algn="l">
              <a:lnSpc>
                <a:spcPct val="90000"/>
              </a:lnSpc>
              <a:spcBef>
                <a:spcPts val="1000"/>
              </a:spcBef>
              <a:spcAft>
                <a:spcPts val="0"/>
              </a:spcAft>
              <a:buClr>
                <a:schemeClr val="dk1"/>
              </a:buClr>
              <a:buSzPts val="1800"/>
              <a:buFont typeface="Arial"/>
              <a:buNone/>
            </a:pPr>
            <a:r>
              <a:rPr lang="en-US"/>
              <a:t>• Organizzare workshop per genitori su motivazione e </a:t>
            </a:r>
            <a:r>
              <a:rPr i="1" lang="en-US"/>
              <a:t>flow</a:t>
            </a:r>
            <a:r>
              <a:rPr lang="en-US"/>
              <a:t> nell’apprendimento.</a:t>
            </a:r>
            <a:br>
              <a:rPr lang="en-US"/>
            </a:br>
            <a:r>
              <a:rPr lang="en-US"/>
              <a:t>• Coinvolgere i genitori nel riconoscimento dei punti di forza (es. </a:t>
            </a:r>
            <a:r>
              <a:rPr i="1" lang="en-US"/>
              <a:t>“Muro dei Punti di Forza della Famiglia”</a:t>
            </a:r>
            <a:r>
              <a:rPr lang="en-US"/>
              <a:t>).</a:t>
            </a:r>
            <a:br>
              <a:rPr lang="en-US"/>
            </a:br>
            <a:r>
              <a:rPr lang="en-US"/>
              <a:t>• Favorire eventi co-progettati (es. fiere di progetto, settimane della creatività) che colleghino engagement casa–scuola.</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