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3" r:id="rId2"/>
    <p:sldMasterId id="2147483658" r:id="rId3"/>
  </p:sldMasterIdLst>
  <p:notesMasterIdLst>
    <p:notesMasterId r:id="rId29"/>
  </p:notesMasterIdLst>
  <p:sldIdLst>
    <p:sldId id="285"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Lst>
  <p:sldSz cx="12192000" cy="6858000"/>
  <p:notesSz cx="6858000" cy="9144000"/>
  <p:embeddedFontLst>
    <p:embeddedFont>
      <p:font typeface="DM Sans" pitchFamily="2" charset="0"/>
      <p:regular r:id="rId30"/>
      <p:bold r:id="rId31"/>
      <p:italic r:id="rId32"/>
      <p:boldItalic r:id="rId33"/>
    </p:embeddedFont>
    <p:embeddedFont>
      <p:font typeface="Open Sans" panose="020B0606030504020204" pitchFamily="3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2" roundtripDataSignature="AMtx7mg6mZFmkzOSL31yYXGlAmTQz2VPW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iara Fiscone"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067972A-8CFA-4932-8D8A-F917D0EF17A4}">
  <a:tblStyle styleId="{0067972A-8CFA-4932-8D8A-F917D0EF17A4}" styleName="Table_0">
    <a:wholeTbl>
      <a:tcTxStyle b="off" i="off">
        <a:font>
          <a:latin typeface="Arial"/>
          <a:ea typeface="Arial"/>
          <a:cs typeface="Arial"/>
        </a:font>
        <a:schemeClr val="dk1"/>
      </a:tcTxStyle>
      <a:tcStyle>
        <a:tcBdr>
          <a:left>
            <a:ln w="12700" cap="flat" cmpd="sng">
              <a:solidFill>
                <a:schemeClr val="accent1"/>
              </a:solidFill>
              <a:prstDash val="solid"/>
              <a:round/>
              <a:headEnd type="none" w="sm" len="sm"/>
              <a:tailEnd type="none" w="sm" len="sm"/>
            </a:ln>
          </a:left>
          <a:right>
            <a:ln w="12700" cap="flat" cmpd="sng">
              <a:solidFill>
                <a:schemeClr val="accent1"/>
              </a:solidFill>
              <a:prstDash val="solid"/>
              <a:round/>
              <a:headEnd type="none" w="sm" len="sm"/>
              <a:tailEnd type="none" w="sm" len="sm"/>
            </a:ln>
          </a:right>
          <a:top>
            <a:ln w="12700" cap="flat" cmpd="sng">
              <a:solidFill>
                <a:schemeClr val="accent1"/>
              </a:solidFill>
              <a:prstDash val="solid"/>
              <a:round/>
              <a:headEnd type="none" w="sm" len="sm"/>
              <a:tailEnd type="none" w="sm" len="sm"/>
            </a:ln>
          </a:top>
          <a:bottom>
            <a:ln w="12700" cap="flat" cmpd="sng">
              <a:solidFill>
                <a:schemeClr val="accent1"/>
              </a:solidFill>
              <a:prstDash val="solid"/>
              <a:round/>
              <a:headEnd type="none" w="sm" len="sm"/>
              <a:tailEnd type="none" w="sm" len="sm"/>
            </a:ln>
          </a:bottom>
          <a:insideH>
            <a:ln w="12700" cap="flat" cmpd="sng">
              <a:solidFill>
                <a:schemeClr val="accent1"/>
              </a:solidFill>
              <a:prstDash val="solid"/>
              <a:round/>
              <a:headEnd type="none" w="sm" len="sm"/>
              <a:tailEnd type="none" w="sm" len="sm"/>
            </a:ln>
          </a:insideH>
          <a:insideV>
            <a:ln w="12700" cap="flat" cmpd="sng">
              <a:solidFill>
                <a:schemeClr val="accent1"/>
              </a:solidFill>
              <a:prstDash val="solid"/>
              <a:round/>
              <a:headEnd type="none" w="sm" len="sm"/>
              <a:tailEnd type="none" w="sm" len="sm"/>
            </a:ln>
          </a:insideV>
        </a:tcBdr>
        <a:fill>
          <a:solidFill>
            <a:srgbClr val="EBE9F0"/>
          </a:solidFill>
        </a:fill>
      </a:tcStyle>
    </a:wholeTbl>
    <a:band1H>
      <a:tcTxStyle/>
      <a:tcStyle>
        <a:tcBdr/>
        <a:fill>
          <a:solidFill>
            <a:srgbClr val="D4D0E0"/>
          </a:solidFill>
        </a:fill>
      </a:tcStyle>
    </a:band1H>
    <a:band2H>
      <a:tcTxStyle/>
      <a:tcStyle>
        <a:tcBdr/>
      </a:tcStyle>
    </a:band2H>
    <a:band1V>
      <a:tcTxStyle/>
      <a:tcStyle>
        <a:tcBdr/>
        <a:fill>
          <a:solidFill>
            <a:srgbClr val="D4D0E0"/>
          </a:solidFill>
        </a:fill>
      </a:tcStyle>
    </a:band1V>
    <a:band2V>
      <a:tcTxStyle/>
      <a:tcStyle>
        <a:tcBdr/>
      </a:tcStyle>
    </a:band2V>
    <a:lastCol>
      <a:tcTxStyle b="on" i="off"/>
      <a:tcStyle>
        <a:tcBdr/>
      </a:tcStyle>
    </a:lastCol>
    <a:firstCol>
      <a:tcTxStyle b="on" i="off"/>
      <a:tcStyle>
        <a:tcBdr/>
      </a:tcStyle>
    </a:firstCol>
    <a:lastRow>
      <a:tcTxStyle b="on" i="off"/>
      <a:tcStyle>
        <a:tcBdr>
          <a:top>
            <a:ln w="25400" cap="flat" cmpd="sng">
              <a:solidFill>
                <a:schemeClr val="accent1"/>
              </a:solidFill>
              <a:prstDash val="solid"/>
              <a:round/>
              <a:headEnd type="none" w="sm" len="sm"/>
              <a:tailEnd type="none" w="sm" len="sm"/>
            </a:ln>
          </a:top>
        </a:tcBdr>
        <a:fill>
          <a:solidFill>
            <a:srgbClr val="EBE9F0"/>
          </a:solidFill>
        </a:fill>
      </a:tcStyle>
    </a:lastRow>
    <a:seCell>
      <a:tcTxStyle/>
      <a:tcStyle>
        <a:tcBdr/>
      </a:tcStyle>
    </a:seCell>
    <a:swCell>
      <a:tcTxStyle/>
      <a:tcStyle>
        <a:tcBdr/>
      </a:tcStyle>
    </a:swCell>
    <a:firstRow>
      <a:tcTxStyle b="on" i="off"/>
      <a:tcStyle>
        <a:tcBdr/>
        <a:fill>
          <a:solidFill>
            <a:srgbClr val="EBE9F0"/>
          </a:solidFill>
        </a:fill>
      </a:tcStyle>
    </a:firstRow>
    <a:neCell>
      <a:tcTxStyle/>
      <a:tcStyle>
        <a:tcBdr/>
      </a:tcStyle>
    </a:neCell>
    <a:nwCell>
      <a:tcTxStyle/>
      <a:tcStyle>
        <a:tcBdr/>
      </a:tcStyle>
    </a:nwCell>
  </a:tblStyle>
  <a:tblStyle styleId="{A52E1219-05D7-4637-AA5B-0F259E35E7AE}" styleName="Table_1">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BE9F0"/>
          </a:solidFill>
        </a:fill>
      </a:tcStyle>
    </a:wholeTbl>
    <a:band1H>
      <a:tcTxStyle/>
      <a:tcStyle>
        <a:tcBdr/>
        <a:fill>
          <a:solidFill>
            <a:srgbClr val="D4D0E0"/>
          </a:solidFill>
        </a:fill>
      </a:tcStyle>
    </a:band1H>
    <a:band2H>
      <a:tcTxStyle/>
      <a:tcStyle>
        <a:tcBdr/>
      </a:tcStyle>
    </a:band2H>
    <a:band1V>
      <a:tcTxStyle/>
      <a:tcStyle>
        <a:tcBdr/>
        <a:fill>
          <a:solidFill>
            <a:srgbClr val="D4D0E0"/>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8" d="100"/>
          <a:sy n="58" d="100"/>
        </p:scale>
        <p:origin x="80" y="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font" Target="fonts/font5.fntdata"/><Relationship Id="rId42" Type="http://customschemas.google.com/relationships/presentationmetadata" Target="metadata"/><Relationship Id="rId47"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3.fntdata"/><Relationship Id="rId37" Type="http://schemas.openxmlformats.org/officeDocument/2006/relationships/font" Target="fonts/font8.fntdata"/><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7.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2.fntdata"/><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commentAuthors" Target="commentAuthor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4.fntdata"/><Relationship Id="rId46"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3a819ad70b2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 name="Google Shape;60;g3a819ad70b2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p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b="1">
                <a:solidFill>
                  <a:schemeClr val="dk1"/>
                </a:solidFill>
                <a:latin typeface="Calibri"/>
                <a:ea typeface="Calibri"/>
                <a:cs typeface="Calibri"/>
                <a:sym typeface="Calibri"/>
              </a:rPr>
              <a:t>Introduce the Concept (5 mins)</a:t>
            </a:r>
            <a:endParaRPr/>
          </a:p>
          <a:p>
            <a:pPr marL="0" lvl="0" indent="0" algn="l" rtl="0">
              <a:lnSpc>
                <a:spcPct val="100000"/>
              </a:lnSpc>
              <a:spcBef>
                <a:spcPts val="0"/>
              </a:spcBef>
              <a:spcAft>
                <a:spcPts val="0"/>
              </a:spcAft>
              <a:buSzPts val="1400"/>
              <a:buNone/>
            </a:pPr>
            <a:r>
              <a:rPr lang="en-US" sz="1200" b="1">
                <a:solidFill>
                  <a:schemeClr val="dk1"/>
                </a:solidFill>
                <a:latin typeface="Calibri"/>
                <a:ea typeface="Calibri"/>
                <a:cs typeface="Calibri"/>
                <a:sym typeface="Calibri"/>
              </a:rPr>
              <a:t>Model the Practice (3 mins)</a:t>
            </a:r>
            <a:endParaRPr/>
          </a:p>
          <a:p>
            <a:pPr marL="0" lvl="0" indent="0" algn="l" rtl="0">
              <a:lnSpc>
                <a:spcPct val="100000"/>
              </a:lnSpc>
              <a:spcBef>
                <a:spcPts val="0"/>
              </a:spcBef>
              <a:spcAft>
                <a:spcPts val="0"/>
              </a:spcAft>
              <a:buSzPts val="1400"/>
              <a:buNone/>
            </a:pPr>
            <a:r>
              <a:rPr lang="en-US" sz="1200" b="1">
                <a:solidFill>
                  <a:schemeClr val="dk1"/>
                </a:solidFill>
                <a:latin typeface="Calibri"/>
                <a:ea typeface="Calibri"/>
                <a:cs typeface="Calibri"/>
                <a:sym typeface="Calibri"/>
              </a:rPr>
              <a:t>Student Contribution (5 mins)</a:t>
            </a:r>
            <a:endParaRPr/>
          </a:p>
        </p:txBody>
      </p:sp>
      <p:sp>
        <p:nvSpPr>
          <p:cNvPr id="254" name="Google Shape;254;p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Google Shape;262;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263" name="Google Shape;263;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p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Steps/Time Allocation</a:t>
            </a:r>
            <a:endParaRPr sz="1200" b="0" i="0" u="none" strike="noStrike" cap="none">
              <a:solidFill>
                <a:schemeClr val="dk1"/>
              </a:solidFill>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r>
              <a:rPr lang="en-US" sz="1200" b="1" i="0" u="none" strike="noStrike" cap="none">
                <a:solidFill>
                  <a:schemeClr val="dk1"/>
                </a:solidFill>
                <a:latin typeface="Calibri"/>
                <a:ea typeface="Calibri"/>
                <a:cs typeface="Calibri"/>
                <a:sym typeface="Calibri"/>
              </a:rPr>
              <a:t>Introduction. </a:t>
            </a:r>
            <a:r>
              <a:rPr lang="en-US" sz="1200" b="0" i="0" u="none" strike="noStrike" cap="none">
                <a:solidFill>
                  <a:schemeClr val="dk1"/>
                </a:solidFill>
                <a:latin typeface="Calibri"/>
                <a:ea typeface="Calibri"/>
                <a:cs typeface="Calibri"/>
                <a:sym typeface="Calibri"/>
              </a:rPr>
              <a:t>2 min</a:t>
            </a:r>
            <a:endParaRPr sz="1200" b="0" i="0" u="none" strike="noStrike" cap="none">
              <a:solidFill>
                <a:schemeClr val="dk1"/>
              </a:solidFill>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Read instructions, choose two scenarios, and review the Reframing Questions.</a:t>
            </a:r>
            <a:endParaRPr/>
          </a:p>
          <a:p>
            <a:pPr marL="457200" marR="0" lvl="0" indent="-228600" algn="l" rtl="0">
              <a:lnSpc>
                <a:spcPct val="100000"/>
              </a:lnSpc>
              <a:spcBef>
                <a:spcPts val="0"/>
              </a:spcBef>
              <a:spcAft>
                <a:spcPts val="0"/>
              </a:spcAft>
              <a:buClr>
                <a:srgbClr val="000000"/>
              </a:buClr>
              <a:buSzPts val="1400"/>
              <a:buFont typeface="Arial"/>
              <a:buNone/>
            </a:pPr>
            <a:r>
              <a:rPr lang="en-US" sz="1200" b="1" i="0" u="none" strike="noStrike" cap="none">
                <a:solidFill>
                  <a:schemeClr val="dk1"/>
                </a:solidFill>
                <a:latin typeface="Calibri"/>
                <a:ea typeface="Calibri"/>
                <a:cs typeface="Calibri"/>
                <a:sym typeface="Calibri"/>
              </a:rPr>
              <a:t>Discussion. </a:t>
            </a:r>
            <a:r>
              <a:rPr lang="en-US" sz="1200" b="0" i="0" u="none" strike="noStrike" cap="none">
                <a:solidFill>
                  <a:schemeClr val="dk1"/>
                </a:solidFill>
                <a:latin typeface="Calibri"/>
                <a:ea typeface="Calibri"/>
                <a:cs typeface="Calibri"/>
                <a:sym typeface="Calibri"/>
              </a:rPr>
              <a:t>8 min</a:t>
            </a:r>
            <a:endParaRPr sz="1200" b="0" i="0" u="none" strike="noStrike" cap="none">
              <a:solidFill>
                <a:schemeClr val="dk1"/>
              </a:solidFill>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Work in pairs/groups to discuss and reframe the two chosen scenarios (4 minutes per scenario).</a:t>
            </a:r>
            <a:endParaRPr/>
          </a:p>
          <a:p>
            <a:pPr marL="457200" marR="0" lvl="0" indent="-228600" algn="l" rtl="0">
              <a:lnSpc>
                <a:spcPct val="100000"/>
              </a:lnSpc>
              <a:spcBef>
                <a:spcPts val="0"/>
              </a:spcBef>
              <a:spcAft>
                <a:spcPts val="0"/>
              </a:spcAft>
              <a:buClr>
                <a:srgbClr val="000000"/>
              </a:buClr>
              <a:buSzPts val="1400"/>
              <a:buFont typeface="Arial"/>
              <a:buNone/>
            </a:pPr>
            <a:r>
              <a:rPr lang="en-US" sz="1200" b="1" i="0" u="none" strike="noStrike" cap="none">
                <a:solidFill>
                  <a:schemeClr val="dk1"/>
                </a:solidFill>
                <a:latin typeface="Calibri"/>
                <a:ea typeface="Calibri"/>
                <a:cs typeface="Calibri"/>
                <a:sym typeface="Calibri"/>
              </a:rPr>
              <a:t>Debrief &amp; Share. </a:t>
            </a:r>
            <a:r>
              <a:rPr lang="en-US" sz="1200" b="0" i="0" u="none" strike="noStrike" cap="none">
                <a:solidFill>
                  <a:schemeClr val="dk1"/>
                </a:solidFill>
                <a:latin typeface="Calibri"/>
                <a:ea typeface="Calibri"/>
                <a:cs typeface="Calibri"/>
                <a:sym typeface="Calibri"/>
              </a:rPr>
              <a:t>5 min</a:t>
            </a:r>
            <a:endParaRPr sz="1200" b="0" i="0" u="none" strike="noStrike" cap="none">
              <a:solidFill>
                <a:schemeClr val="dk1"/>
              </a:solidFill>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The trainer facilitates a brief discussion asking 2–3 groups to share </a:t>
            </a:r>
            <a:r>
              <a:rPr lang="en-US" sz="1200" b="1" i="0" u="none" strike="noStrike" cap="none">
                <a:solidFill>
                  <a:schemeClr val="dk1"/>
                </a:solidFill>
                <a:latin typeface="Calibri"/>
                <a:ea typeface="Calibri"/>
                <a:cs typeface="Calibri"/>
                <a:sym typeface="Calibri"/>
              </a:rPr>
              <a:t>one</a:t>
            </a:r>
            <a:r>
              <a:rPr lang="en-US" sz="1200" b="0" i="0" u="none" strike="noStrike" cap="none">
                <a:solidFill>
                  <a:schemeClr val="dk1"/>
                </a:solidFill>
                <a:latin typeface="Calibri"/>
                <a:ea typeface="Calibri"/>
                <a:cs typeface="Calibri"/>
                <a:sym typeface="Calibri"/>
              </a:rPr>
              <a:t> reframed perspective with the whole room.</a:t>
            </a:r>
            <a:endParaRPr sz="1200" b="0" i="0" u="none" strike="noStrike" cap="none">
              <a:solidFill>
                <a:schemeClr val="dk1"/>
              </a:solidFill>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288" name="Google Shape;288;p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7" name="Google Shape;297;p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b="1"/>
              <a:t>You will emphasize</a:t>
            </a:r>
            <a:r>
              <a:rPr lang="en-US"/>
              <a:t> that the goal is to re-orient the explanation from </a:t>
            </a:r>
            <a:r>
              <a:rPr lang="en-US" b="1"/>
              <a:t>personal failure (permanent)</a:t>
            </a:r>
            <a:r>
              <a:rPr lang="en-US"/>
              <a:t> to </a:t>
            </a:r>
            <a:r>
              <a:rPr lang="en-US" b="1"/>
              <a:t>temporary, specific, and solvable causes</a:t>
            </a:r>
            <a:r>
              <a:rPr lang="en-US"/>
              <a:t>, directly linking to the learning objective of applying reframing techniques.</a:t>
            </a:r>
            <a:endParaRPr/>
          </a:p>
          <a:p>
            <a:pPr marL="457200" marR="0" lvl="0" indent="-228600" algn="l" rtl="0">
              <a:lnSpc>
                <a:spcPct val="100000"/>
              </a:lnSpc>
              <a:spcBef>
                <a:spcPts val="0"/>
              </a:spcBef>
              <a:spcAft>
                <a:spcPts val="0"/>
              </a:spcAft>
              <a:buClr>
                <a:srgbClr val="000000"/>
              </a:buClr>
              <a:buSzPts val="1400"/>
              <a:buFont typeface="Arial"/>
              <a:buNone/>
            </a:pPr>
            <a:r>
              <a:rPr lang="en-US" b="1"/>
              <a:t>During the 8-minute discussion,</a:t>
            </a:r>
            <a:r>
              <a:rPr lang="en-US"/>
              <a:t> circulate and listen for groups that are successfully shifting their perspective, and note which groups you will ask to share during the debrief.</a:t>
            </a:r>
            <a:endParaRPr/>
          </a:p>
          <a:p>
            <a:pPr marL="457200" marR="0" lvl="0" indent="-228600" algn="l" rtl="0">
              <a:lnSpc>
                <a:spcPct val="100000"/>
              </a:lnSpc>
              <a:spcBef>
                <a:spcPts val="0"/>
              </a:spcBef>
              <a:spcAft>
                <a:spcPts val="0"/>
              </a:spcAft>
              <a:buClr>
                <a:srgbClr val="000000"/>
              </a:buClr>
              <a:buSzPts val="1400"/>
              <a:buFont typeface="Arial"/>
              <a:buNone/>
            </a:pPr>
            <a:r>
              <a:rPr lang="en-US" b="1"/>
              <a:t>During the 5-minute Debrief,</a:t>
            </a:r>
            <a:r>
              <a:rPr lang="en-US"/>
              <a:t> ask: "Which scenario felt the hardest to reframe, and what reframing question finally helped you shift your thinking?" This reinforces the idea that reframing is a challenging, but achievable, </a:t>
            </a:r>
            <a:r>
              <a:rPr lang="en-US" b="1"/>
              <a:t>skill</a:t>
            </a:r>
            <a:r>
              <a:rPr lang="en-US"/>
              <a:t>.</a:t>
            </a:r>
            <a:endParaRPr/>
          </a:p>
          <a:p>
            <a:pPr marL="457200" marR="0" lvl="0" indent="-22860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298" name="Google Shape;298;p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6" name="Google Shape;306;p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This is for speaker use only — examples of possible answers.</a:t>
            </a:r>
            <a:endParaRPr sz="1200" b="0" i="0" u="none" strike="noStrike" cap="none">
              <a:solidFill>
                <a:schemeClr val="dk1"/>
              </a:solidFill>
              <a:latin typeface="Calibri"/>
              <a:ea typeface="Calibri"/>
              <a:cs typeface="Calibri"/>
              <a:sym typeface="Calibri"/>
            </a:endParaRPr>
          </a:p>
        </p:txBody>
      </p:sp>
      <p:sp>
        <p:nvSpPr>
          <p:cNvPr id="307" name="Google Shape;307;p2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5" name="Google Shape;315;p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This is for speaker use only — examples of possible answers.</a:t>
            </a:r>
            <a:endParaRPr sz="1200" b="0" i="0" u="none" strike="noStrike" cap="none">
              <a:solidFill>
                <a:schemeClr val="dk1"/>
              </a:solidFill>
              <a:latin typeface="Calibri"/>
              <a:ea typeface="Calibri"/>
              <a:cs typeface="Calibri"/>
              <a:sym typeface="Calibri"/>
            </a:endParaRPr>
          </a:p>
        </p:txBody>
      </p:sp>
      <p:sp>
        <p:nvSpPr>
          <p:cNvPr id="316" name="Google Shape;316;p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4" name="Google Shape;324;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t>You will explain that joy is the "fuel" for the other components of positivity—it makes gratitude easier and reframing challenges more manageable.</a:t>
            </a:r>
            <a:endParaRPr/>
          </a:p>
          <a:p>
            <a:pPr marL="0" lvl="0" indent="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Clr>
                <a:srgbClr val="000000"/>
              </a:buClr>
              <a:buSzPts val="1400"/>
              <a:buFont typeface="Arial"/>
              <a:buNone/>
            </a:pPr>
            <a:endParaRPr sz="1200">
              <a:solidFill>
                <a:srgbClr val="4F4F50"/>
              </a:solidFill>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r>
              <a:rPr lang="en-US" sz="1200">
                <a:solidFill>
                  <a:srgbClr val="4F4F50"/>
                </a:solidFill>
                <a:latin typeface="Calibri"/>
                <a:ea typeface="Calibri"/>
                <a:cs typeface="Calibri"/>
                <a:sym typeface="Calibri"/>
              </a:rPr>
              <a:t>Joy in learning is critical because it:</a:t>
            </a:r>
            <a:endParaRPr/>
          </a:p>
          <a:p>
            <a:pPr marL="457200" marR="0" lvl="0" indent="-228600" algn="l" rtl="0">
              <a:lnSpc>
                <a:spcPct val="100000"/>
              </a:lnSpc>
              <a:spcBef>
                <a:spcPts val="0"/>
              </a:spcBef>
              <a:spcAft>
                <a:spcPts val="0"/>
              </a:spcAft>
              <a:buClr>
                <a:srgbClr val="000000"/>
              </a:buClr>
              <a:buSzPts val="1400"/>
              <a:buFont typeface="Arial"/>
              <a:buNone/>
            </a:pPr>
            <a:endParaRPr/>
          </a:p>
        </p:txBody>
      </p:sp>
      <p:sp>
        <p:nvSpPr>
          <p:cNvPr id="325" name="Google Shape;325;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0" name="Google Shape;350;p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You will emphasize that these strategies are not time-wasters; they are highly effective </a:t>
            </a:r>
            <a:r>
              <a:rPr lang="en-US" sz="1200" b="1" i="0" u="none" strike="noStrike" cap="none">
                <a:solidFill>
                  <a:schemeClr val="dk1"/>
                </a:solidFill>
                <a:latin typeface="Calibri"/>
                <a:ea typeface="Calibri"/>
                <a:cs typeface="Calibri"/>
                <a:sym typeface="Calibri"/>
              </a:rPr>
              <a:t>pedagogical tools</a:t>
            </a:r>
            <a:r>
              <a:rPr lang="en-US" sz="1200" b="0" i="0" u="none" strike="noStrike" cap="none">
                <a:solidFill>
                  <a:schemeClr val="dk1"/>
                </a:solidFill>
                <a:latin typeface="Calibri"/>
                <a:ea typeface="Calibri"/>
                <a:cs typeface="Calibri"/>
                <a:sym typeface="Calibri"/>
              </a:rPr>
              <a:t>for increasing student engagement and memory retention.</a:t>
            </a:r>
            <a:endParaRPr sz="1200" b="0" i="0" u="none" strike="noStrike" cap="none">
              <a:solidFill>
                <a:schemeClr val="dk1"/>
              </a:solidFill>
              <a:latin typeface="Calibri"/>
              <a:ea typeface="Calibri"/>
              <a:cs typeface="Calibri"/>
              <a:sym typeface="Calibri"/>
            </a:endParaRPr>
          </a:p>
          <a:p>
            <a:pPr marL="45720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You will challenge the teachers: "How can you intentionally add one small element of </a:t>
            </a:r>
            <a:r>
              <a:rPr lang="en-US" sz="1200" b="1" i="0" u="none" strike="noStrike" cap="none">
                <a:solidFill>
                  <a:schemeClr val="dk1"/>
                </a:solidFill>
                <a:latin typeface="Calibri"/>
                <a:ea typeface="Calibri"/>
                <a:cs typeface="Calibri"/>
                <a:sym typeface="Calibri"/>
              </a:rPr>
              <a:t>surprise</a:t>
            </a:r>
            <a:r>
              <a:rPr lang="en-US" sz="1200" b="0" i="0" u="none" strike="noStrike" cap="none">
                <a:solidFill>
                  <a:schemeClr val="dk1"/>
                </a:solidFill>
                <a:latin typeface="Calibri"/>
                <a:ea typeface="Calibri"/>
                <a:cs typeface="Calibri"/>
                <a:sym typeface="Calibri"/>
              </a:rPr>
              <a:t> or </a:t>
            </a:r>
            <a:r>
              <a:rPr lang="en-US" sz="1200" b="1" i="0" u="none" strike="noStrike" cap="none">
                <a:solidFill>
                  <a:schemeClr val="dk1"/>
                </a:solidFill>
                <a:latin typeface="Calibri"/>
                <a:ea typeface="Calibri"/>
                <a:cs typeface="Calibri"/>
                <a:sym typeface="Calibri"/>
              </a:rPr>
              <a:t>play</a:t>
            </a:r>
            <a:r>
              <a:rPr lang="en-US" sz="1200" b="0" i="0" u="none" strike="noStrike" cap="none">
                <a:solidFill>
                  <a:schemeClr val="dk1"/>
                </a:solidFill>
                <a:latin typeface="Calibri"/>
                <a:ea typeface="Calibri"/>
                <a:cs typeface="Calibri"/>
                <a:sym typeface="Calibri"/>
              </a:rPr>
              <a:t> to your lesson plans next week to spark genuine joy?"</a:t>
            </a:r>
            <a:endParaRPr sz="1200" b="0" i="0" u="none" strike="noStrike" cap="none">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a:p>
        </p:txBody>
      </p:sp>
      <p:sp>
        <p:nvSpPr>
          <p:cNvPr id="351" name="Google Shape;351;p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8" name="Google Shape;358;p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SzPts val="1400"/>
              <a:buAutoNum type="arabicPeriod"/>
            </a:pPr>
            <a:r>
              <a:rPr lang="en-US" sz="1200" b="1" i="0" u="none" strike="noStrike" cap="none">
                <a:solidFill>
                  <a:schemeClr val="dk1"/>
                </a:solidFill>
                <a:latin typeface="Calibri"/>
                <a:ea typeface="Calibri"/>
                <a:cs typeface="Calibri"/>
                <a:sym typeface="Calibri"/>
              </a:rPr>
              <a:t>You will introduce the activity</a:t>
            </a:r>
            <a:r>
              <a:rPr lang="en-US" sz="1200" b="0" i="0" u="none" strike="noStrike" cap="none">
                <a:solidFill>
                  <a:schemeClr val="dk1"/>
                </a:solidFill>
                <a:latin typeface="Calibri"/>
                <a:ea typeface="Calibri"/>
                <a:cs typeface="Calibri"/>
                <a:sym typeface="Calibri"/>
              </a:rPr>
              <a:t> by stating its purpose: to capture a moment of active, positive engagement.</a:t>
            </a:r>
            <a:endParaRPr/>
          </a:p>
          <a:p>
            <a:pPr marL="228600" lvl="0" indent="-228600" algn="l" rtl="0">
              <a:lnSpc>
                <a:spcPct val="100000"/>
              </a:lnSpc>
              <a:spcBef>
                <a:spcPts val="0"/>
              </a:spcBef>
              <a:spcAft>
                <a:spcPts val="0"/>
              </a:spcAft>
              <a:buSzPts val="1400"/>
              <a:buAutoNum type="arabicPeriod"/>
            </a:pPr>
            <a:r>
              <a:rPr lang="en-US" sz="1200" b="1" i="0" u="none" strike="noStrike" cap="none">
                <a:solidFill>
                  <a:schemeClr val="dk1"/>
                </a:solidFill>
                <a:latin typeface="Calibri"/>
                <a:ea typeface="Calibri"/>
                <a:cs typeface="Calibri"/>
                <a:sym typeface="Calibri"/>
              </a:rPr>
              <a:t>You will emphasize</a:t>
            </a:r>
            <a:r>
              <a:rPr lang="en-US" sz="1200" b="0" i="0" u="none" strike="noStrike" cap="none">
                <a:solidFill>
                  <a:schemeClr val="dk1"/>
                </a:solidFill>
                <a:latin typeface="Calibri"/>
                <a:ea typeface="Calibri"/>
                <a:cs typeface="Calibri"/>
                <a:sym typeface="Calibri"/>
              </a:rPr>
              <a:t> capturing </a:t>
            </a:r>
            <a:r>
              <a:rPr lang="en-US" sz="1200" b="0" i="1" u="none" strike="noStrike" cap="none">
                <a:solidFill>
                  <a:schemeClr val="dk1"/>
                </a:solidFill>
                <a:latin typeface="Calibri"/>
                <a:ea typeface="Calibri"/>
                <a:cs typeface="Calibri"/>
                <a:sym typeface="Calibri"/>
              </a:rPr>
              <a:t>sensory details</a:t>
            </a:r>
            <a:r>
              <a:rPr lang="en-US" sz="1200" b="0" i="0" u="none" strike="noStrike" cap="none">
                <a:solidFill>
                  <a:schemeClr val="dk1"/>
                </a:solidFill>
                <a:latin typeface="Calibri"/>
                <a:ea typeface="Calibri"/>
                <a:cs typeface="Calibri"/>
                <a:sym typeface="Calibri"/>
              </a:rPr>
              <a:t>, not just the event. (e.g., "The smell of the fresh-cut grass," not just "recess"). You will manage the time precisely.</a:t>
            </a:r>
            <a:endParaRPr/>
          </a:p>
          <a:p>
            <a:pPr marL="228600" lvl="0" indent="-228600" algn="l" rtl="0">
              <a:lnSpc>
                <a:spcPct val="100000"/>
              </a:lnSpc>
              <a:spcBef>
                <a:spcPts val="0"/>
              </a:spcBef>
              <a:spcAft>
                <a:spcPts val="0"/>
              </a:spcAft>
              <a:buSzPts val="1400"/>
              <a:buAutoNum type="arabicPeriod"/>
            </a:pPr>
            <a:r>
              <a:rPr lang="en-US" sz="1200" b="1" i="0" u="none" strike="noStrike" cap="none">
                <a:solidFill>
                  <a:schemeClr val="dk1"/>
                </a:solidFill>
                <a:latin typeface="Calibri"/>
                <a:ea typeface="Calibri"/>
                <a:cs typeface="Calibri"/>
                <a:sym typeface="Calibri"/>
              </a:rPr>
              <a:t>You will prompt</a:t>
            </a:r>
            <a:r>
              <a:rPr lang="en-US" sz="1200" b="0" i="0" u="none" strike="noStrike" cap="none">
                <a:solidFill>
                  <a:schemeClr val="dk1"/>
                </a:solidFill>
                <a:latin typeface="Calibri"/>
                <a:ea typeface="Calibri"/>
                <a:cs typeface="Calibri"/>
                <a:sym typeface="Calibri"/>
              </a:rPr>
              <a:t> the teachers to stand up and find a partner for a brief, energetic share-out.</a:t>
            </a:r>
            <a:endParaRPr/>
          </a:p>
          <a:p>
            <a:pPr marL="228600" lvl="0" indent="-228600" algn="l" rtl="0">
              <a:lnSpc>
                <a:spcPct val="100000"/>
              </a:lnSpc>
              <a:spcBef>
                <a:spcPts val="0"/>
              </a:spcBef>
              <a:spcAft>
                <a:spcPts val="0"/>
              </a:spcAft>
              <a:buSzPts val="1400"/>
              <a:buAutoNum type="arabicPeriod"/>
            </a:pPr>
            <a:r>
              <a:rPr lang="en-US" sz="1200" b="1" i="0" u="none" strike="noStrike" cap="none">
                <a:solidFill>
                  <a:schemeClr val="dk1"/>
                </a:solidFill>
                <a:latin typeface="Calibri"/>
                <a:ea typeface="Calibri"/>
                <a:cs typeface="Calibri"/>
                <a:sym typeface="Calibri"/>
              </a:rPr>
              <a:t>You will encourage</a:t>
            </a:r>
            <a:r>
              <a:rPr lang="en-US" sz="1200" b="0" i="0" u="none" strike="noStrike" cap="none">
                <a:solidFill>
                  <a:schemeClr val="dk1"/>
                </a:solidFill>
                <a:latin typeface="Calibri"/>
                <a:ea typeface="Calibri"/>
                <a:cs typeface="Calibri"/>
                <a:sym typeface="Calibri"/>
              </a:rPr>
              <a:t> teachers to move from personal insight to classroom action, linking personal well-being (joy) directly to classroom practice (engagement). </a:t>
            </a:r>
            <a:endParaRPr/>
          </a:p>
          <a:p>
            <a:pPr marL="228600" lvl="0" indent="-228600" algn="l" rtl="0">
              <a:lnSpc>
                <a:spcPct val="100000"/>
              </a:lnSpc>
              <a:spcBef>
                <a:spcPts val="0"/>
              </a:spcBef>
              <a:spcAft>
                <a:spcPts val="0"/>
              </a:spcAft>
              <a:buSzPts val="1400"/>
              <a:buAutoNum type="arabicPeriod"/>
            </a:pPr>
            <a:r>
              <a:rPr lang="en-US" sz="1200" b="1" i="0" u="none" strike="noStrike" cap="none">
                <a:solidFill>
                  <a:schemeClr val="dk1"/>
                </a:solidFill>
                <a:latin typeface="Calibri"/>
                <a:ea typeface="Calibri"/>
                <a:cs typeface="Calibri"/>
                <a:sym typeface="Calibri"/>
              </a:rPr>
              <a:t>You will conclude</a:t>
            </a:r>
            <a:r>
              <a:rPr lang="en-US" sz="1200" b="0" i="0" u="none" strike="noStrike" cap="none">
                <a:solidFill>
                  <a:schemeClr val="dk1"/>
                </a:solidFill>
                <a:latin typeface="Calibri"/>
                <a:ea typeface="Calibri"/>
                <a:cs typeface="Calibri"/>
                <a:sym typeface="Calibri"/>
              </a:rPr>
              <a:t> by asking two groups to share their best classroom idea.</a:t>
            </a:r>
            <a:endParaRPr/>
          </a:p>
        </p:txBody>
      </p:sp>
      <p:sp>
        <p:nvSpPr>
          <p:cNvPr id="359" name="Google Shape;359;p2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7" name="Google Shape;367;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sz="1200" b="1">
                <a:solidFill>
                  <a:schemeClr val="dk1"/>
                </a:solidFill>
                <a:latin typeface="Calibri"/>
                <a:ea typeface="Calibri"/>
                <a:cs typeface="Calibri"/>
                <a:sym typeface="Calibri"/>
              </a:rPr>
              <a:t>Hope is scientifically defined as the combination of two critical elements that allow individuals to achieve their goals:</a:t>
            </a:r>
            <a:endParaRPr/>
          </a:p>
          <a:p>
            <a:pPr marL="457200" marR="0" lvl="0" indent="-228600" algn="l" rtl="0">
              <a:lnSpc>
                <a:spcPct val="100000"/>
              </a:lnSpc>
              <a:spcBef>
                <a:spcPts val="0"/>
              </a:spcBef>
              <a:spcAft>
                <a:spcPts val="0"/>
              </a:spcAft>
              <a:buClr>
                <a:srgbClr val="000000"/>
              </a:buClr>
              <a:buSzPts val="1400"/>
              <a:buFont typeface="Arial"/>
              <a:buNone/>
            </a:pPr>
            <a:endParaRPr/>
          </a:p>
        </p:txBody>
      </p:sp>
      <p:sp>
        <p:nvSpPr>
          <p:cNvPr id="368" name="Google Shape;368;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7d7aed0874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7" name="Google Shape;107;g37d7aed0874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4" name="Google Shape;394;p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b="1"/>
              <a:t>You will introduce the activity</a:t>
            </a:r>
            <a:r>
              <a:rPr lang="en-US"/>
              <a:t> by explaining that hope is not just wishing, but planning. It requires both belief (Willpower) and steps (Waypower).</a:t>
            </a:r>
            <a:endParaRPr/>
          </a:p>
          <a:p>
            <a:pPr marL="457200" marR="0" lvl="0" indent="-228600" algn="l" rtl="0">
              <a:lnSpc>
                <a:spcPct val="100000"/>
              </a:lnSpc>
              <a:spcBef>
                <a:spcPts val="0"/>
              </a:spcBef>
              <a:spcAft>
                <a:spcPts val="0"/>
              </a:spcAft>
              <a:buClr>
                <a:srgbClr val="000000"/>
              </a:buClr>
              <a:buSzPts val="1400"/>
              <a:buFont typeface="Arial"/>
              <a:buNone/>
            </a:pPr>
            <a:r>
              <a:rPr lang="en-US" b="1"/>
              <a:t>You will emphasize</a:t>
            </a:r>
            <a:r>
              <a:rPr lang="en-US"/>
              <a:t> that the goal must be small, specific, and achievable within the next month.</a:t>
            </a:r>
            <a:endParaRPr/>
          </a:p>
          <a:p>
            <a:pPr marL="457200" marR="0" lvl="0" indent="-228600" algn="l" rtl="0">
              <a:lnSpc>
                <a:spcPct val="100000"/>
              </a:lnSpc>
              <a:spcBef>
                <a:spcPts val="0"/>
              </a:spcBef>
              <a:spcAft>
                <a:spcPts val="0"/>
              </a:spcAft>
              <a:buClr>
                <a:srgbClr val="000000"/>
              </a:buClr>
              <a:buSzPts val="1400"/>
              <a:buFont typeface="Arial"/>
              <a:buNone/>
            </a:pPr>
            <a:r>
              <a:rPr lang="en-US" b="1"/>
              <a:t>You will manage the time precisely,</a:t>
            </a:r>
            <a:r>
              <a:rPr lang="en-US"/>
              <a:t> giving clear signals for the transitions between steps.</a:t>
            </a:r>
            <a:endParaRPr/>
          </a:p>
          <a:p>
            <a:pPr marL="457200" lvl="0" indent="-228600" algn="l" rtl="0">
              <a:lnSpc>
                <a:spcPct val="100000"/>
              </a:lnSpc>
              <a:spcBef>
                <a:spcPts val="0"/>
              </a:spcBef>
              <a:spcAft>
                <a:spcPts val="0"/>
              </a:spcAft>
              <a:buSzPts val="1400"/>
              <a:buNone/>
            </a:pPr>
            <a:r>
              <a:rPr lang="en-US" sz="1200" b="1" i="0" u="none" strike="noStrike" cap="none">
                <a:solidFill>
                  <a:schemeClr val="dk1"/>
                </a:solidFill>
                <a:latin typeface="Calibri"/>
                <a:ea typeface="Calibri"/>
                <a:cs typeface="Calibri"/>
                <a:sym typeface="Calibri"/>
              </a:rPr>
              <a:t>Prompt (Closing):</a:t>
            </a:r>
            <a:r>
              <a:rPr lang="en-US" sz="1200" b="0" i="0" u="none" strike="noStrike" cap="none">
                <a:solidFill>
                  <a:schemeClr val="dk1"/>
                </a:solidFill>
                <a:latin typeface="Calibri"/>
                <a:ea typeface="Calibri"/>
                <a:cs typeface="Calibri"/>
                <a:sym typeface="Calibri"/>
              </a:rPr>
              <a:t> </a:t>
            </a:r>
            <a:r>
              <a:rPr lang="en-US" sz="1200" b="0" i="1" u="none" strike="noStrike" cap="none">
                <a:solidFill>
                  <a:schemeClr val="dk1"/>
                </a:solidFill>
                <a:latin typeface="Calibri"/>
                <a:ea typeface="Calibri"/>
                <a:cs typeface="Calibri"/>
                <a:sym typeface="Calibri"/>
              </a:rPr>
              <a:t>You will ask a few teachers to briefly share their </a:t>
            </a:r>
            <a:r>
              <a:rPr lang="en-US" sz="1200" b="1" i="1" u="none" strike="noStrike" cap="none">
                <a:solidFill>
                  <a:schemeClr val="dk1"/>
                </a:solidFill>
                <a:latin typeface="Calibri"/>
                <a:ea typeface="Calibri"/>
                <a:cs typeface="Calibri"/>
                <a:sym typeface="Calibri"/>
              </a:rPr>
              <a:t>Willpower strength</a:t>
            </a:r>
            <a:r>
              <a:rPr lang="en-US" sz="1200" b="0" i="1" u="none" strike="noStrike" cap="none">
                <a:solidFill>
                  <a:schemeClr val="dk1"/>
                </a:solidFill>
                <a:latin typeface="Calibri"/>
                <a:ea typeface="Calibri"/>
                <a:cs typeface="Calibri"/>
                <a:sym typeface="Calibri"/>
              </a:rPr>
              <a:t> and their first </a:t>
            </a:r>
            <a:r>
              <a:rPr lang="en-US" sz="1200" b="1" i="1" u="none" strike="noStrike" cap="none">
                <a:solidFill>
                  <a:schemeClr val="dk1"/>
                </a:solidFill>
                <a:latin typeface="Calibri"/>
                <a:ea typeface="Calibri"/>
                <a:cs typeface="Calibri"/>
                <a:sym typeface="Calibri"/>
              </a:rPr>
              <a:t>Waypower step</a:t>
            </a:r>
            <a:r>
              <a:rPr lang="en-US" sz="1200" b="0" i="1" u="none" strike="noStrike" cap="none">
                <a:solidFill>
                  <a:schemeClr val="dk1"/>
                </a:solidFill>
                <a:latin typeface="Calibri"/>
                <a:ea typeface="Calibri"/>
                <a:cs typeface="Calibri"/>
                <a:sym typeface="Calibri"/>
              </a:rPr>
              <a:t>. You will conclude by stating that by doing this, they've successfully mapped their hope for a better future, reinforcing their own power.</a:t>
            </a:r>
            <a:endParaRPr/>
          </a:p>
        </p:txBody>
      </p:sp>
      <p:sp>
        <p:nvSpPr>
          <p:cNvPr id="395" name="Google Shape;395;p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37e4f5a712b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4" name="Google Shape;404;g37e4f5a712b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37e4f5a712b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sz="1200" b="1" i="0" u="none" strike="noStrike" cap="none">
                <a:solidFill>
                  <a:schemeClr val="dk1"/>
                </a:solidFill>
                <a:latin typeface="Calibri"/>
                <a:ea typeface="Calibri"/>
                <a:cs typeface="Calibri"/>
                <a:sym typeface="Calibri"/>
              </a:rPr>
              <a:t>You will use the 1-10 scale question</a:t>
            </a:r>
            <a:r>
              <a:rPr lang="en-US" sz="1200" b="0" i="0" u="none" strike="noStrike" cap="none">
                <a:solidFill>
                  <a:schemeClr val="dk1"/>
                </a:solidFill>
                <a:latin typeface="Calibri"/>
                <a:ea typeface="Calibri"/>
                <a:cs typeface="Calibri"/>
                <a:sym typeface="Calibri"/>
              </a:rPr>
              <a:t> to initiate a brief, anonymous </a:t>
            </a:r>
            <a:r>
              <a:rPr lang="en-US" sz="1200" b="0" i="1" u="none" strike="noStrike" cap="none">
                <a:solidFill>
                  <a:schemeClr val="dk1"/>
                </a:solidFill>
                <a:latin typeface="Calibri"/>
                <a:ea typeface="Calibri"/>
                <a:cs typeface="Calibri"/>
                <a:sym typeface="Calibri"/>
              </a:rPr>
              <a:t>mental</a:t>
            </a:r>
            <a:r>
              <a:rPr lang="en-US" sz="1200" b="0" i="0" u="none" strike="noStrike" cap="none">
                <a:solidFill>
                  <a:schemeClr val="dk1"/>
                </a:solidFill>
                <a:latin typeface="Calibri"/>
                <a:ea typeface="Calibri"/>
                <a:cs typeface="Calibri"/>
                <a:sym typeface="Calibri"/>
              </a:rPr>
              <a:t> rating—no need to share the number, just to encourage internal measurement.</a:t>
            </a:r>
            <a:endParaRPr/>
          </a:p>
          <a:p>
            <a:pPr marL="457200" marR="0" lvl="0" indent="-228600" algn="l" rtl="0">
              <a:lnSpc>
                <a:spcPct val="100000"/>
              </a:lnSpc>
              <a:spcBef>
                <a:spcPts val="0"/>
              </a:spcBef>
              <a:spcAft>
                <a:spcPts val="0"/>
              </a:spcAft>
              <a:buClr>
                <a:srgbClr val="000000"/>
              </a:buClr>
              <a:buSzPts val="1400"/>
              <a:buFont typeface="Arial"/>
              <a:buNone/>
            </a:pPr>
            <a:br>
              <a:rPr lang="en-US"/>
            </a:br>
            <a:r>
              <a:rPr lang="en-US" sz="1200" b="1" i="0" u="none" strike="noStrike" cap="none">
                <a:solidFill>
                  <a:schemeClr val="dk1"/>
                </a:solidFill>
                <a:latin typeface="Calibri"/>
                <a:ea typeface="Calibri"/>
                <a:cs typeface="Calibri"/>
                <a:sym typeface="Calibri"/>
              </a:rPr>
              <a:t>You will conclude</a:t>
            </a:r>
            <a:r>
              <a:rPr lang="en-US" sz="1200" b="0" i="0" u="none" strike="noStrike" cap="none">
                <a:solidFill>
                  <a:schemeClr val="dk1"/>
                </a:solidFill>
                <a:latin typeface="Calibri"/>
                <a:ea typeface="Calibri"/>
                <a:cs typeface="Calibri"/>
                <a:sym typeface="Calibri"/>
              </a:rPr>
              <a:t> by thanking them for their active participation and reinforcing their commitment to their own and their students' well-being</a:t>
            </a:r>
            <a:endParaRPr/>
          </a:p>
        </p:txBody>
      </p:sp>
      <p:sp>
        <p:nvSpPr>
          <p:cNvPr id="411" name="Google Shape;411;g37e4f5a712b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37dcb061d18_0_23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7" name="Google Shape;417;g37dcb061d18_0_2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37dcb061d18_0_24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3" name="Google Shape;423;g37dcb061d18_0_2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8" name="Google Shape;42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50000"/>
              </a:lnSpc>
              <a:spcBef>
                <a:spcPts val="0"/>
              </a:spcBef>
              <a:spcAft>
                <a:spcPts val="0"/>
              </a:spcAft>
              <a:buSzPts val="1400"/>
              <a:buNone/>
            </a:pPr>
            <a:r>
              <a:rPr lang="en-US" sz="1200">
                <a:solidFill>
                  <a:schemeClr val="dk1"/>
                </a:solidFill>
                <a:latin typeface="Calibri"/>
                <a:ea typeface="Calibri"/>
                <a:cs typeface="Calibri"/>
                <a:sym typeface="Calibri"/>
              </a:rPr>
              <a:t>This module aims to achieve three critical goals simultaneously:</a:t>
            </a:r>
            <a:endParaRPr/>
          </a:p>
          <a:p>
            <a:pPr marL="342900" lvl="0" indent="-342900" algn="l" rtl="0">
              <a:lnSpc>
                <a:spcPct val="150000"/>
              </a:lnSpc>
              <a:spcBef>
                <a:spcPts val="0"/>
              </a:spcBef>
              <a:spcAft>
                <a:spcPts val="0"/>
              </a:spcAft>
              <a:buSzPts val="1400"/>
              <a:buFont typeface="Arial"/>
              <a:buAutoNum type="arabicPeriod"/>
            </a:pPr>
            <a:r>
              <a:rPr lang="en-US" sz="1200" b="1">
                <a:solidFill>
                  <a:schemeClr val="dk1"/>
                </a:solidFill>
                <a:latin typeface="Calibri"/>
                <a:ea typeface="Calibri"/>
                <a:cs typeface="Calibri"/>
                <a:sym typeface="Calibri"/>
              </a:rPr>
              <a:t>Resilience Building: </a:t>
            </a:r>
            <a:r>
              <a:rPr lang="en-US" sz="1200">
                <a:solidFill>
                  <a:schemeClr val="dk1"/>
                </a:solidFill>
                <a:latin typeface="Calibri"/>
                <a:ea typeface="Calibri"/>
                <a:cs typeface="Calibri"/>
                <a:sym typeface="Calibri"/>
              </a:rPr>
              <a:t>To provide teachers with self-regulatory tools, such as the Optimism Reframing Exercise and the 3-Breath Reset, that enable them to effectively manage professional stress and shift focus from challenges to growth.</a:t>
            </a:r>
            <a:endParaRPr/>
          </a:p>
          <a:p>
            <a:pPr marL="342900" lvl="0" indent="-342900" algn="l" rtl="0">
              <a:lnSpc>
                <a:spcPct val="150000"/>
              </a:lnSpc>
              <a:spcBef>
                <a:spcPts val="0"/>
              </a:spcBef>
              <a:spcAft>
                <a:spcPts val="0"/>
              </a:spcAft>
              <a:buSzPts val="1400"/>
              <a:buFont typeface="Arial"/>
              <a:buAutoNum type="arabicPeriod"/>
            </a:pPr>
            <a:r>
              <a:rPr lang="en-US" sz="1200" b="1">
                <a:solidFill>
                  <a:schemeClr val="dk1"/>
                </a:solidFill>
                <a:latin typeface="Calibri"/>
                <a:ea typeface="Calibri"/>
                <a:cs typeface="Calibri"/>
                <a:sym typeface="Calibri"/>
              </a:rPr>
              <a:t>Enhance Classroom Climate (Respect Others):</a:t>
            </a:r>
            <a:r>
              <a:rPr lang="en-US" sz="1200">
                <a:solidFill>
                  <a:schemeClr val="dk1"/>
                </a:solidFill>
                <a:latin typeface="Calibri"/>
                <a:ea typeface="Calibri"/>
                <a:cs typeface="Calibri"/>
                <a:sym typeface="Calibri"/>
              </a:rPr>
              <a:t> By introducing simple, sustainable activities (e.g., Gratitude Walls, Joy Snapshots), the module fosters a culture of </a:t>
            </a:r>
            <a:r>
              <a:rPr lang="en-US" sz="1200" b="1">
                <a:solidFill>
                  <a:schemeClr val="dk1"/>
                </a:solidFill>
                <a:latin typeface="Calibri"/>
                <a:ea typeface="Calibri"/>
                <a:cs typeface="Calibri"/>
                <a:sym typeface="Calibri"/>
              </a:rPr>
              <a:t>mutual recognition and positive connection</a:t>
            </a:r>
            <a:r>
              <a:rPr lang="en-US" sz="1200">
                <a:solidFill>
                  <a:schemeClr val="dk1"/>
                </a:solidFill>
                <a:latin typeface="Calibri"/>
                <a:ea typeface="Calibri"/>
                <a:cs typeface="Calibri"/>
                <a:sym typeface="Calibri"/>
              </a:rPr>
              <a:t> among students, which improves behavior and engagement.</a:t>
            </a:r>
            <a:endParaRPr/>
          </a:p>
          <a:p>
            <a:pPr marL="342900" lvl="0" indent="-342900" algn="l" rtl="0">
              <a:lnSpc>
                <a:spcPct val="150000"/>
              </a:lnSpc>
              <a:spcBef>
                <a:spcPts val="0"/>
              </a:spcBef>
              <a:spcAft>
                <a:spcPts val="0"/>
              </a:spcAft>
              <a:buSzPts val="1400"/>
              <a:buFont typeface="Arial"/>
              <a:buAutoNum type="arabicPeriod"/>
            </a:pPr>
            <a:r>
              <a:rPr lang="en-US" sz="1200" b="1">
                <a:solidFill>
                  <a:schemeClr val="dk1"/>
                </a:solidFill>
                <a:latin typeface="Calibri"/>
                <a:ea typeface="Calibri"/>
                <a:cs typeface="Calibri"/>
                <a:sym typeface="Calibri"/>
              </a:rPr>
              <a:t>Fuel Learning:</a:t>
            </a:r>
            <a:r>
              <a:rPr lang="en-US" sz="1200">
                <a:solidFill>
                  <a:schemeClr val="dk1"/>
                </a:solidFill>
                <a:latin typeface="Calibri"/>
                <a:ea typeface="Calibri"/>
                <a:cs typeface="Calibri"/>
                <a:sym typeface="Calibri"/>
              </a:rPr>
              <a:t> By focusing on emotions like </a:t>
            </a:r>
            <a:r>
              <a:rPr lang="en-US" sz="1200" b="1">
                <a:solidFill>
                  <a:schemeClr val="dk1"/>
                </a:solidFill>
                <a:latin typeface="Calibri"/>
                <a:ea typeface="Calibri"/>
                <a:cs typeface="Calibri"/>
                <a:sym typeface="Calibri"/>
              </a:rPr>
              <a:t>joy and hope</a:t>
            </a:r>
            <a:r>
              <a:rPr lang="en-US" sz="1200">
                <a:solidFill>
                  <a:schemeClr val="dk1"/>
                </a:solidFill>
                <a:latin typeface="Calibri"/>
                <a:ea typeface="Calibri"/>
                <a:cs typeface="Calibri"/>
                <a:sym typeface="Calibri"/>
              </a:rPr>
              <a:t>, the module primes students' brains for learning, creativity, and perseverance, directly enhancing the whole-school approach to mental health and academic success.</a:t>
            </a:r>
            <a:endParaRPr/>
          </a:p>
          <a:p>
            <a:pPr marL="457200" marR="0" lvl="0" indent="-228600" algn="l" rtl="0">
              <a:lnSpc>
                <a:spcPct val="100000"/>
              </a:lnSpc>
              <a:spcBef>
                <a:spcPts val="0"/>
              </a:spcBef>
              <a:spcAft>
                <a:spcPts val="0"/>
              </a:spcAft>
              <a:buClr>
                <a:srgbClr val="000000"/>
              </a:buClr>
              <a:buSzPts val="1400"/>
              <a:buFont typeface="Arial"/>
              <a:buNone/>
            </a:pPr>
            <a:endParaRPr/>
          </a:p>
        </p:txBody>
      </p:sp>
      <p:sp>
        <p:nvSpPr>
          <p:cNvPr id="114" name="Google Shape;11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37dcb061d18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g37dcb061d18_0_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i="1"/>
              <a:t>You will start by briefly explaining that this is the first deep dive into the </a:t>
            </a:r>
            <a:r>
              <a:rPr lang="en-US" b="1" i="1"/>
              <a:t>PERMA</a:t>
            </a:r>
            <a:r>
              <a:rPr lang="en-US" i="1"/>
              <a:t> model, focusing on the </a:t>
            </a:r>
            <a:r>
              <a:rPr lang="en-US" b="1" i="1"/>
              <a:t>P for Positivity</a:t>
            </a:r>
            <a:r>
              <a:rPr lang="en-US" i="1"/>
              <a:t>.</a:t>
            </a:r>
            <a:endParaRPr/>
          </a:p>
          <a:p>
            <a:pPr marL="457200" marR="0" lvl="0" indent="-228600" algn="l" rtl="0">
              <a:lnSpc>
                <a:spcPct val="100000"/>
              </a:lnSpc>
              <a:spcBef>
                <a:spcPts val="0"/>
              </a:spcBef>
              <a:spcAft>
                <a:spcPts val="0"/>
              </a:spcAft>
              <a:buClr>
                <a:srgbClr val="000000"/>
              </a:buClr>
              <a:buSzPts val="1400"/>
              <a:buFont typeface="Arial"/>
              <a:buNone/>
            </a:pPr>
            <a:r>
              <a:rPr lang="en-US" i="1"/>
              <a:t>Emphasize that this module has a </a:t>
            </a:r>
            <a:r>
              <a:rPr lang="en-US" b="1" i="1"/>
              <a:t>dual focus</a:t>
            </a:r>
            <a:r>
              <a:rPr lang="en-US" i="1"/>
              <a:t>: teacher self-care and classroom application, as personal experience is key to effective implementation.</a:t>
            </a:r>
            <a:endParaRPr/>
          </a:p>
          <a:p>
            <a:pPr marL="457200" marR="0" lvl="0" indent="-228600" algn="l" rtl="0">
              <a:lnSpc>
                <a:spcPct val="100000"/>
              </a:lnSpc>
              <a:spcBef>
                <a:spcPts val="0"/>
              </a:spcBef>
              <a:spcAft>
                <a:spcPts val="0"/>
              </a:spcAft>
              <a:buClr>
                <a:srgbClr val="000000"/>
              </a:buClr>
              <a:buSzPts val="1400"/>
              <a:buFont typeface="Arial"/>
              <a:buNone/>
            </a:pPr>
            <a:r>
              <a:rPr lang="en-US" b="1"/>
              <a:t>Prompt/Activity:</a:t>
            </a:r>
            <a:r>
              <a:rPr lang="en-US"/>
              <a:t> </a:t>
            </a:r>
            <a:r>
              <a:rPr lang="en-US" i="1"/>
              <a:t>Ask a quick engaging question: “Think back to a time this week a student made you genuinely smile. Hold onto that feeling for a moment.”</a:t>
            </a:r>
            <a:endParaRPr/>
          </a:p>
        </p:txBody>
      </p:sp>
      <p:sp>
        <p:nvSpPr>
          <p:cNvPr id="139" name="Google Shape;139;g37dcb061d18_0_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t>You will guide teachers to understand that these objectives are highly practical, linking theory to immediate classroom and personal use.</a:t>
            </a:r>
            <a:endParaRPr/>
          </a:p>
          <a:p>
            <a:pPr marL="457200" marR="0" lvl="0" indent="-228600" algn="l" rtl="0">
              <a:lnSpc>
                <a:spcPct val="100000"/>
              </a:lnSpc>
              <a:spcBef>
                <a:spcPts val="0"/>
              </a:spcBef>
              <a:spcAft>
                <a:spcPts val="0"/>
              </a:spcAft>
              <a:buClr>
                <a:srgbClr val="000000"/>
              </a:buClr>
              <a:buSzPts val="1400"/>
              <a:buFont typeface="Arial"/>
              <a:buNone/>
            </a:pPr>
            <a:r>
              <a:rPr lang="en-US"/>
              <a:t>Reinforce the connection to </a:t>
            </a:r>
            <a:r>
              <a:rPr lang="en-US" b="1"/>
              <a:t>SWPBS elements: Respect yourself &amp; Respect others</a:t>
            </a:r>
            <a:r>
              <a:rPr lang="en-US"/>
              <a:t>.</a:t>
            </a:r>
            <a:endParaRPr/>
          </a:p>
          <a:p>
            <a:pPr marL="457200" marR="0" lvl="0" indent="-228600" algn="l" rtl="0">
              <a:lnSpc>
                <a:spcPct val="100000"/>
              </a:lnSpc>
              <a:spcBef>
                <a:spcPts val="0"/>
              </a:spcBef>
              <a:spcAft>
                <a:spcPts val="0"/>
              </a:spcAft>
              <a:buClr>
                <a:srgbClr val="000000"/>
              </a:buClr>
              <a:buSzPts val="1400"/>
              <a:buFont typeface="Arial"/>
              <a:buNone/>
            </a:pPr>
            <a:r>
              <a:rPr lang="en-US" b="1"/>
              <a:t>Prompt/Activity:</a:t>
            </a:r>
            <a:r>
              <a:rPr lang="en-US"/>
              <a:t> </a:t>
            </a:r>
            <a:r>
              <a:rPr lang="en-US" i="1"/>
              <a:t>“</a:t>
            </a:r>
            <a:r>
              <a:rPr lang="en-US" b="1" i="1"/>
              <a:t>2-minute reflection</a:t>
            </a:r>
            <a:r>
              <a:rPr lang="en-US" i="1"/>
              <a:t>: Which of these three objectives feels most important for your class right now?”</a:t>
            </a:r>
            <a:endParaRPr/>
          </a:p>
          <a:p>
            <a:pPr marL="0" lvl="0" indent="0" algn="l" rtl="0">
              <a:lnSpc>
                <a:spcPct val="100000"/>
              </a:lnSpc>
              <a:spcBef>
                <a:spcPts val="0"/>
              </a:spcBef>
              <a:spcAft>
                <a:spcPts val="0"/>
              </a:spcAft>
              <a:buSzPts val="1400"/>
              <a:buNone/>
            </a:pPr>
            <a:endParaRPr/>
          </a:p>
        </p:txBody>
      </p:sp>
      <p:sp>
        <p:nvSpPr>
          <p:cNvPr id="160" name="Google Shape;16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i="1"/>
              <a:t>You will begin by explaining that research shows positivity is key to well-being, not just a result of it.</a:t>
            </a:r>
            <a:endParaRPr/>
          </a:p>
          <a:p>
            <a:pPr marL="457200" marR="0" lvl="0" indent="-228600" algn="l" rtl="0">
              <a:lnSpc>
                <a:spcPct val="100000"/>
              </a:lnSpc>
              <a:spcBef>
                <a:spcPts val="0"/>
              </a:spcBef>
              <a:spcAft>
                <a:spcPts val="0"/>
              </a:spcAft>
              <a:buClr>
                <a:srgbClr val="000000"/>
              </a:buClr>
              <a:buSzPts val="1400"/>
              <a:buFont typeface="Arial"/>
              <a:buNone/>
            </a:pPr>
            <a:r>
              <a:rPr lang="en-US" i="1"/>
              <a:t>You will introduce the </a:t>
            </a:r>
            <a:r>
              <a:rPr lang="en-US" b="1" i="1"/>
              <a:t>Broaden-and-Build Theory</a:t>
            </a:r>
            <a:r>
              <a:rPr lang="en-US" i="1"/>
              <a:t> (Fredrickson, 2001) as the scientific rationale for why these practices matter.</a:t>
            </a:r>
            <a:endParaRPr/>
          </a:p>
          <a:p>
            <a:pPr marL="457200" marR="0" lvl="0" indent="-228600" algn="l" rtl="0">
              <a:lnSpc>
                <a:spcPct val="100000"/>
              </a:lnSpc>
              <a:spcBef>
                <a:spcPts val="0"/>
              </a:spcBef>
              <a:spcAft>
                <a:spcPts val="0"/>
              </a:spcAft>
              <a:buClr>
                <a:srgbClr val="000000"/>
              </a:buClr>
              <a:buSzPts val="1400"/>
              <a:buFont typeface="Arial"/>
              <a:buNone/>
            </a:pPr>
            <a:r>
              <a:rPr lang="en-US" i="1"/>
              <a:t>Use an analogy: "Think of negative emotions as a flashlight beam, focusing only on the immediate threat. Positive emotions are like a floodlight, illuminating many possibilities and solutions."</a:t>
            </a:r>
            <a:endParaRPr/>
          </a:p>
          <a:p>
            <a:pPr marL="457200" marR="0" lvl="0" indent="-228600" algn="l" rtl="0">
              <a:lnSpc>
                <a:spcPct val="100000"/>
              </a:lnSpc>
              <a:spcBef>
                <a:spcPts val="0"/>
              </a:spcBef>
              <a:spcAft>
                <a:spcPts val="0"/>
              </a:spcAft>
              <a:buClr>
                <a:srgbClr val="000000"/>
              </a:buClr>
              <a:buSzPts val="1400"/>
              <a:buFont typeface="Arial"/>
              <a:buNone/>
            </a:pPr>
            <a:r>
              <a:rPr lang="en-US" i="1"/>
              <a:t>You will </a:t>
            </a:r>
            <a:r>
              <a:rPr lang="en-US" b="1" i="1"/>
              <a:t>emphasize</a:t>
            </a:r>
            <a:r>
              <a:rPr lang="en-US" i="1"/>
              <a:t> the key takeaway: because positivity is a </a:t>
            </a:r>
            <a:r>
              <a:rPr lang="en-US" b="1" i="1"/>
              <a:t>skill</a:t>
            </a:r>
            <a:r>
              <a:rPr lang="en-US" i="1"/>
              <a:t>, we have the power to teach and practice it daily in the classroom, moving beyond the idea that some people are just naturally 'happy'</a:t>
            </a:r>
            <a:endParaRPr/>
          </a:p>
          <a:p>
            <a:pPr marL="0" lvl="0" indent="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Clr>
                <a:srgbClr val="000000"/>
              </a:buClr>
              <a:buSzPts val="1400"/>
              <a:buFont typeface="Arial"/>
              <a:buNone/>
            </a:pPr>
            <a:endParaRPr/>
          </a:p>
        </p:txBody>
      </p:sp>
      <p:sp>
        <p:nvSpPr>
          <p:cNvPr id="168" name="Google Shape;16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Google Shape;207;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i="1"/>
              <a:t>You will clarify that gratitude is more than just saying "thank you." It's about pausing to recognize the source of the good thing.</a:t>
            </a:r>
            <a:endParaRPr/>
          </a:p>
          <a:p>
            <a:pPr marL="457200" marR="0" lvl="0" indent="-228600" algn="l" rtl="0">
              <a:lnSpc>
                <a:spcPct val="100000"/>
              </a:lnSpc>
              <a:spcBef>
                <a:spcPts val="0"/>
              </a:spcBef>
              <a:spcAft>
                <a:spcPts val="0"/>
              </a:spcAft>
              <a:buClr>
                <a:srgbClr val="000000"/>
              </a:buClr>
              <a:buSzPts val="1400"/>
              <a:buFont typeface="Arial"/>
              <a:buNone/>
            </a:pPr>
            <a:r>
              <a:rPr lang="en-US" i="1"/>
              <a:t>Emphasize the link to the SWPBS framework: "Gratitude makes the abstract concept of 'Respect others' visible and concrete in our school."</a:t>
            </a:r>
            <a:endParaRPr/>
          </a:p>
          <a:p>
            <a:pPr marL="457200" marR="0" lvl="0" indent="-228600" algn="l" rtl="0">
              <a:lnSpc>
                <a:spcPct val="100000"/>
              </a:lnSpc>
              <a:spcBef>
                <a:spcPts val="0"/>
              </a:spcBef>
              <a:spcAft>
                <a:spcPts val="0"/>
              </a:spcAft>
              <a:buClr>
                <a:srgbClr val="000000"/>
              </a:buClr>
              <a:buSzPts val="1400"/>
              <a:buFont typeface="Arial"/>
              <a:buNone/>
            </a:pPr>
            <a:r>
              <a:rPr lang="en-US" i="1"/>
              <a:t>Prompt: "Think about the last time a student genuinely thanked you. How did that moment make you feel? That's the power we are bringing into the whole classroom."</a:t>
            </a:r>
            <a:endParaRPr/>
          </a:p>
          <a:p>
            <a:pPr marL="0" lvl="0" indent="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Clr>
                <a:srgbClr val="000000"/>
              </a:buClr>
              <a:buSzPts val="1400"/>
              <a:buFont typeface="Arial"/>
              <a:buNone/>
            </a:pPr>
            <a:endParaRPr/>
          </a:p>
        </p:txBody>
      </p:sp>
      <p:sp>
        <p:nvSpPr>
          <p:cNvPr id="208" name="Google Shape;208;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p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t>You will guide teachers through an example of the "3 Good Things" check-in to make it tangible.</a:t>
            </a:r>
            <a:endParaRPr/>
          </a:p>
          <a:p>
            <a:pPr marL="457200" marR="0" lvl="0" indent="-228600" algn="l" rtl="0">
              <a:lnSpc>
                <a:spcPct val="100000"/>
              </a:lnSpc>
              <a:spcBef>
                <a:spcPts val="0"/>
              </a:spcBef>
              <a:spcAft>
                <a:spcPts val="0"/>
              </a:spcAft>
              <a:buClr>
                <a:srgbClr val="000000"/>
              </a:buClr>
              <a:buSzPts val="1400"/>
              <a:buFont typeface="Arial"/>
              <a:buNone/>
            </a:pPr>
            <a:r>
              <a:rPr lang="en-US" i="1"/>
              <a:t>Demonstrate the "3 Good Things" activity yourself by sharing your own three good things from the day</a:t>
            </a:r>
            <a:endParaRPr/>
          </a:p>
          <a:p>
            <a:pPr marL="457200" marR="0" lvl="0" indent="-228600" algn="l" rtl="0">
              <a:lnSpc>
                <a:spcPct val="100000"/>
              </a:lnSpc>
              <a:spcBef>
                <a:spcPts val="0"/>
              </a:spcBef>
              <a:spcAft>
                <a:spcPts val="0"/>
              </a:spcAft>
              <a:buClr>
                <a:srgbClr val="000000"/>
              </a:buClr>
              <a:buSzPts val="1400"/>
              <a:buFont typeface="Arial"/>
              <a:buNone/>
            </a:pPr>
            <a:endParaRPr i="1"/>
          </a:p>
          <a:p>
            <a:pPr marL="457200" marR="0" lvl="0" indent="-228600" algn="l" rtl="0">
              <a:lnSpc>
                <a:spcPct val="100000"/>
              </a:lnSpc>
              <a:spcBef>
                <a:spcPts val="0"/>
              </a:spcBef>
              <a:spcAft>
                <a:spcPts val="0"/>
              </a:spcAft>
              <a:buClr>
                <a:srgbClr val="000000"/>
              </a:buClr>
              <a:buSzPts val="1400"/>
              <a:buFont typeface="Arial"/>
              <a:buNone/>
            </a:pPr>
            <a:r>
              <a:rPr lang="en-US" sz="1200" b="1" i="0" u="none" strike="noStrike" cap="none">
                <a:solidFill>
                  <a:schemeClr val="dk1"/>
                </a:solidFill>
                <a:latin typeface="Calibri"/>
                <a:ea typeface="Calibri"/>
                <a:cs typeface="Calibri"/>
                <a:sym typeface="Calibri"/>
              </a:rPr>
              <a:t>Activity Tip for Primary Teachers (Speaker Note Guidance):</a:t>
            </a:r>
            <a:endParaRPr/>
          </a:p>
          <a:p>
            <a:pPr marL="457200" marR="0" lvl="0" indent="-228600" algn="l" rtl="0">
              <a:lnSpc>
                <a:spcPct val="100000"/>
              </a:lnSpc>
              <a:spcBef>
                <a:spcPts val="0"/>
              </a:spcBef>
              <a:spcAft>
                <a:spcPts val="0"/>
              </a:spcAft>
              <a:buClr>
                <a:srgbClr val="000000"/>
              </a:buClr>
              <a:buSzPts val="1400"/>
              <a:buFont typeface="Arial"/>
              <a:buNone/>
            </a:pPr>
            <a:r>
              <a:rPr lang="en-US" sz="1200" b="1" i="0" u="none" strike="noStrike" cap="none">
                <a:solidFill>
                  <a:schemeClr val="dk1"/>
                </a:solidFill>
                <a:latin typeface="Calibri"/>
                <a:ea typeface="Calibri"/>
                <a:cs typeface="Calibri"/>
                <a:sym typeface="Calibri"/>
              </a:rPr>
              <a:t>For younger students (Grades 1-2):</a:t>
            </a:r>
            <a:r>
              <a:rPr lang="en-US" sz="1200" b="0" i="0" u="none" strike="noStrike" cap="none">
                <a:solidFill>
                  <a:schemeClr val="dk1"/>
                </a:solidFill>
                <a:latin typeface="Calibri"/>
                <a:ea typeface="Calibri"/>
                <a:cs typeface="Calibri"/>
                <a:sym typeface="Calibri"/>
              </a:rPr>
              <a:t> Use drawing or simple oral sharing instead of writing. The teacher can record the answers.</a:t>
            </a:r>
            <a:endParaRPr/>
          </a:p>
          <a:p>
            <a:pPr marL="457200" marR="0" lvl="0" indent="-228600" algn="l" rtl="0">
              <a:lnSpc>
                <a:spcPct val="100000"/>
              </a:lnSpc>
              <a:spcBef>
                <a:spcPts val="0"/>
              </a:spcBef>
              <a:spcAft>
                <a:spcPts val="0"/>
              </a:spcAft>
              <a:buClr>
                <a:srgbClr val="000000"/>
              </a:buClr>
              <a:buSzPts val="1400"/>
              <a:buFont typeface="Arial"/>
              <a:buNone/>
            </a:pPr>
            <a:r>
              <a:rPr lang="en-US" sz="1200" b="1" i="0" u="none" strike="noStrike" cap="none">
                <a:solidFill>
                  <a:schemeClr val="dk1"/>
                </a:solidFill>
                <a:latin typeface="Calibri"/>
                <a:ea typeface="Calibri"/>
                <a:cs typeface="Calibri"/>
                <a:sym typeface="Calibri"/>
              </a:rPr>
              <a:t>For older students (Grades 3-6):</a:t>
            </a:r>
            <a:r>
              <a:rPr lang="en-US" sz="1200" b="0" i="0" u="none" strike="noStrike" cap="none">
                <a:solidFill>
                  <a:schemeClr val="dk1"/>
                </a:solidFill>
                <a:latin typeface="Calibri"/>
                <a:ea typeface="Calibri"/>
                <a:cs typeface="Calibri"/>
                <a:sym typeface="Calibri"/>
              </a:rPr>
              <a:t> Encourage them to fill in the </a:t>
            </a:r>
            <a:r>
              <a:rPr lang="en-US" sz="1200" b="1" i="0" u="none" strike="noStrike" cap="none">
                <a:solidFill>
                  <a:schemeClr val="dk1"/>
                </a:solidFill>
                <a:latin typeface="Calibri"/>
                <a:ea typeface="Calibri"/>
                <a:cs typeface="Calibri"/>
                <a:sym typeface="Calibri"/>
              </a:rPr>
              <a:t>Reflection</a:t>
            </a:r>
            <a:r>
              <a:rPr lang="en-US" sz="1200" b="0" i="0" u="none" strike="noStrike" cap="none">
                <a:solidFill>
                  <a:schemeClr val="dk1"/>
                </a:solidFill>
                <a:latin typeface="Calibri"/>
                <a:ea typeface="Calibri"/>
                <a:cs typeface="Calibri"/>
                <a:sym typeface="Calibri"/>
              </a:rPr>
              <a:t> column. This links directly to the </a:t>
            </a:r>
            <a:r>
              <a:rPr lang="en-US" sz="1200" b="1" i="0" u="none" strike="noStrike" cap="none">
                <a:solidFill>
                  <a:schemeClr val="dk1"/>
                </a:solidFill>
                <a:latin typeface="Calibri"/>
                <a:ea typeface="Calibri"/>
                <a:cs typeface="Calibri"/>
                <a:sym typeface="Calibri"/>
              </a:rPr>
              <a:t>optimism</a:t>
            </a:r>
            <a:r>
              <a:rPr lang="en-US" sz="1200" b="0" i="0" u="none" strike="noStrike" cap="none">
                <a:solidFill>
                  <a:schemeClr val="dk1"/>
                </a:solidFill>
                <a:latin typeface="Calibri"/>
                <a:ea typeface="Calibri"/>
                <a:cs typeface="Calibri"/>
                <a:sym typeface="Calibri"/>
              </a:rPr>
              <a:t> objective by helping them understand the causes of positive events, building a sense of competence and agency.</a:t>
            </a:r>
            <a:endParaRPr/>
          </a:p>
          <a:p>
            <a:pPr marL="457200" marR="0" lvl="0" indent="-228600" algn="l" rtl="0">
              <a:lnSpc>
                <a:spcPct val="100000"/>
              </a:lnSpc>
              <a:spcBef>
                <a:spcPts val="0"/>
              </a:spcBef>
              <a:spcAft>
                <a:spcPts val="0"/>
              </a:spcAft>
              <a:buClr>
                <a:srgbClr val="000000"/>
              </a:buClr>
              <a:buSzPts val="1400"/>
              <a:buFont typeface="Arial"/>
              <a:buNone/>
            </a:pPr>
            <a:endParaRPr/>
          </a:p>
          <a:p>
            <a:pPr marL="0" lvl="0" indent="0" algn="l" rtl="0">
              <a:lnSpc>
                <a:spcPct val="100000"/>
              </a:lnSpc>
              <a:spcBef>
                <a:spcPts val="0"/>
              </a:spcBef>
              <a:spcAft>
                <a:spcPts val="0"/>
              </a:spcAft>
              <a:buSzPts val="1400"/>
              <a:buNone/>
            </a:pPr>
            <a:endParaRPr/>
          </a:p>
        </p:txBody>
      </p:sp>
      <p:sp>
        <p:nvSpPr>
          <p:cNvPr id="234" name="Google Shape;234;p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i="1"/>
              <a:t>You will guide teachers to understand that the </a:t>
            </a:r>
            <a:r>
              <a:rPr lang="en-US" b="1" i="1"/>
              <a:t>simplicity</a:t>
            </a:r>
            <a:r>
              <a:rPr lang="en-US" i="1"/>
              <a:t> of this activity is its power. It requires low effort but yields high visibility of positive behavior.</a:t>
            </a:r>
            <a:endParaRPr/>
          </a:p>
          <a:p>
            <a:pPr marL="457200" marR="0" lvl="0" indent="-228600" algn="l" rtl="0">
              <a:lnSpc>
                <a:spcPct val="100000"/>
              </a:lnSpc>
              <a:spcBef>
                <a:spcPts val="0"/>
              </a:spcBef>
              <a:spcAft>
                <a:spcPts val="0"/>
              </a:spcAft>
              <a:buClr>
                <a:srgbClr val="000000"/>
              </a:buClr>
              <a:buSzPts val="1400"/>
              <a:buFont typeface="Arial"/>
              <a:buNone/>
            </a:pPr>
            <a:r>
              <a:rPr lang="en-US" i="1"/>
              <a:t>Emphasize the </a:t>
            </a:r>
            <a:r>
              <a:rPr lang="en-US" b="1" i="1"/>
              <a:t>specificity</a:t>
            </a:r>
            <a:r>
              <a:rPr lang="en-US" i="1"/>
              <a:t> of the notes: they must name the person or the action to be effective. This teaches students how to truly express appreciation.</a:t>
            </a:r>
            <a:endParaRPr/>
          </a:p>
          <a:p>
            <a:pPr marL="457200" marR="0" lvl="0" indent="-228600" algn="l" rtl="0">
              <a:lnSpc>
                <a:spcPct val="100000"/>
              </a:lnSpc>
              <a:spcBef>
                <a:spcPts val="0"/>
              </a:spcBef>
              <a:spcAft>
                <a:spcPts val="0"/>
              </a:spcAft>
              <a:buClr>
                <a:srgbClr val="000000"/>
              </a:buClr>
              <a:buSzPts val="1400"/>
              <a:buFont typeface="Arial"/>
              <a:buNone/>
            </a:pPr>
            <a:r>
              <a:rPr lang="en-US" i="1"/>
              <a:t>Ask the teachers: </a:t>
            </a:r>
            <a:r>
              <a:rPr lang="en-US" b="1" i="1"/>
              <a:t>"How does making kindness visible like this reinforce the 'Respect others' SWPBS rule?"</a:t>
            </a:r>
            <a:r>
              <a:rPr lang="en-US" i="1"/>
              <a:t> (Answer: It provides concrete examples of what respect looks like in action.)</a:t>
            </a:r>
            <a:endParaRPr/>
          </a:p>
          <a:p>
            <a:pPr marL="0" lvl="0" indent="0" algn="l" rtl="0">
              <a:lnSpc>
                <a:spcPct val="100000"/>
              </a:lnSpc>
              <a:spcBef>
                <a:spcPts val="0"/>
              </a:spcBef>
              <a:spcAft>
                <a:spcPts val="0"/>
              </a:spcAft>
              <a:buSzPts val="1400"/>
              <a:buNone/>
            </a:pPr>
            <a:endParaRPr/>
          </a:p>
        </p:txBody>
      </p:sp>
      <p:sp>
        <p:nvSpPr>
          <p:cNvPr id="243" name="Google Shape;243;p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15"/>
        <p:cNvGrpSpPr/>
        <p:nvPr/>
      </p:nvGrpSpPr>
      <p:grpSpPr>
        <a:xfrm>
          <a:off x="0" y="0"/>
          <a:ext cx="0" cy="0"/>
          <a:chOff x="0" y="0"/>
          <a:chExt cx="0" cy="0"/>
        </a:xfrm>
      </p:grpSpPr>
      <p:sp>
        <p:nvSpPr>
          <p:cNvPr id="16" name="Google Shape;16;p11"/>
          <p:cNvSpPr/>
          <p:nvPr/>
        </p:nvSpPr>
        <p:spPr>
          <a:xfrm>
            <a:off x="0" y="0"/>
            <a:ext cx="12191999" cy="6019060"/>
          </a:xfrm>
          <a:prstGeom prst="rect">
            <a:avLst/>
          </a:prstGeom>
          <a:solidFill>
            <a:srgbClr val="F8E7E3">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 name="Google Shape;17;p11"/>
          <p:cNvSpPr/>
          <p:nvPr/>
        </p:nvSpPr>
        <p:spPr>
          <a:xfrm>
            <a:off x="1" y="2184266"/>
            <a:ext cx="310895" cy="1331189"/>
          </a:xfrm>
          <a:prstGeom prst="rect">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 name="Google Shape;18;p11"/>
          <p:cNvSpPr txBox="1">
            <a:spLocks noGrp="1"/>
          </p:cNvSpPr>
          <p:nvPr>
            <p:ph type="ctrTitle"/>
          </p:nvPr>
        </p:nvSpPr>
        <p:spPr>
          <a:xfrm>
            <a:off x="374726" y="2184268"/>
            <a:ext cx="6914821" cy="133406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2000"/>
              <a:buFont typeface="Calibri"/>
              <a:buNone/>
              <a:defRPr sz="2000" b="1">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1"/>
          <p:cNvSpPr txBox="1">
            <a:spLocks noGrp="1"/>
          </p:cNvSpPr>
          <p:nvPr>
            <p:ph type="subTitle" idx="1"/>
          </p:nvPr>
        </p:nvSpPr>
        <p:spPr>
          <a:xfrm>
            <a:off x="401324" y="3651830"/>
            <a:ext cx="6893057" cy="129283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1000"/>
              </a:spcBef>
              <a:spcAft>
                <a:spcPts val="0"/>
              </a:spcAft>
              <a:buClr>
                <a:schemeClr val="accent1"/>
              </a:buClr>
              <a:buSzPts val="1600"/>
              <a:buNone/>
              <a:defRPr sz="1600" b="1" i="1">
                <a:solidFill>
                  <a:schemeClr val="accen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11"/>
          <p:cNvSpPr/>
          <p:nvPr/>
        </p:nvSpPr>
        <p:spPr>
          <a:xfrm rot="-5400000" flipH="1">
            <a:off x="-507419" y="4140073"/>
            <a:ext cx="1331189" cy="316348"/>
          </a:xfrm>
          <a:prstGeom prst="rect">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 name="Google Shape;21;p11"/>
          <p:cNvPicPr preferRelativeResize="0"/>
          <p:nvPr/>
        </p:nvPicPr>
        <p:blipFill rotWithShape="1">
          <a:blip r:embed="rId2">
            <a:alphaModFix/>
          </a:blip>
          <a:srcRect/>
          <a:stretch/>
        </p:blipFill>
        <p:spPr>
          <a:xfrm>
            <a:off x="310896" y="164293"/>
            <a:ext cx="1738194" cy="1738194"/>
          </a:xfrm>
          <a:prstGeom prst="rect">
            <a:avLst/>
          </a:prstGeom>
          <a:noFill/>
          <a:ln>
            <a:noFill/>
          </a:ln>
        </p:spPr>
      </p:pic>
      <p:pic>
        <p:nvPicPr>
          <p:cNvPr id="22" name="Google Shape;22;p11"/>
          <p:cNvPicPr preferRelativeResize="0"/>
          <p:nvPr/>
        </p:nvPicPr>
        <p:blipFill rotWithShape="1">
          <a:blip r:embed="rId3">
            <a:alphaModFix/>
          </a:blip>
          <a:srcRect/>
          <a:stretch/>
        </p:blipFill>
        <p:spPr>
          <a:xfrm>
            <a:off x="6467522" y="1099770"/>
            <a:ext cx="5375466" cy="4388049"/>
          </a:xfrm>
          <a:prstGeom prst="rect">
            <a:avLst/>
          </a:prstGeom>
          <a:noFill/>
          <a:ln>
            <a:noFill/>
          </a:ln>
        </p:spPr>
      </p:pic>
      <p:pic>
        <p:nvPicPr>
          <p:cNvPr id="23" name="Google Shape;23;p11"/>
          <p:cNvPicPr preferRelativeResize="0"/>
          <p:nvPr/>
        </p:nvPicPr>
        <p:blipFill rotWithShape="1">
          <a:blip r:embed="rId4">
            <a:alphaModFix/>
          </a:blip>
          <a:srcRect/>
          <a:stretch/>
        </p:blipFill>
        <p:spPr>
          <a:xfrm>
            <a:off x="310897" y="6212262"/>
            <a:ext cx="1886787" cy="401872"/>
          </a:xfrm>
          <a:prstGeom prst="rect">
            <a:avLst/>
          </a:prstGeom>
          <a:noFill/>
          <a:ln>
            <a:noFill/>
          </a:ln>
        </p:spPr>
      </p:pic>
      <p:sp>
        <p:nvSpPr>
          <p:cNvPr id="24" name="Google Shape;24;p11"/>
          <p:cNvSpPr txBox="1"/>
          <p:nvPr/>
        </p:nvSpPr>
        <p:spPr>
          <a:xfrm>
            <a:off x="2385759" y="6214024"/>
            <a:ext cx="949534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dk1"/>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101196057</a:t>
            </a:r>
            <a:endParaRPr sz="900" b="0" i="0" u="none" strike="noStrike" cap="none">
              <a:solidFill>
                <a:schemeClr val="dk1"/>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74"/>
        <p:cNvGrpSpPr/>
        <p:nvPr/>
      </p:nvGrpSpPr>
      <p:grpSpPr>
        <a:xfrm>
          <a:off x="0" y="0"/>
          <a:ext cx="0" cy="0"/>
          <a:chOff x="0" y="0"/>
          <a:chExt cx="0" cy="0"/>
        </a:xfrm>
      </p:grpSpPr>
      <p:sp>
        <p:nvSpPr>
          <p:cNvPr id="75" name="Google Shape;75;g37dcb061d18_0_272"/>
          <p:cNvSpPr/>
          <p:nvPr/>
        </p:nvSpPr>
        <p:spPr>
          <a:xfrm>
            <a:off x="0" y="0"/>
            <a:ext cx="12192000" cy="6019200"/>
          </a:xfrm>
          <a:prstGeom prst="rect">
            <a:avLst/>
          </a:prstGeom>
          <a:solidFill>
            <a:srgbClr val="F8E7E3">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6" name="Google Shape;76;g37dcb061d18_0_272"/>
          <p:cNvSpPr/>
          <p:nvPr/>
        </p:nvSpPr>
        <p:spPr>
          <a:xfrm>
            <a:off x="1" y="2184266"/>
            <a:ext cx="310800" cy="1331100"/>
          </a:xfrm>
          <a:prstGeom prst="rect">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7" name="Google Shape;77;g37dcb061d18_0_272"/>
          <p:cNvSpPr txBox="1">
            <a:spLocks noGrp="1"/>
          </p:cNvSpPr>
          <p:nvPr>
            <p:ph type="ctrTitle"/>
          </p:nvPr>
        </p:nvSpPr>
        <p:spPr>
          <a:xfrm>
            <a:off x="374726" y="2184268"/>
            <a:ext cx="6914700" cy="1334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2000"/>
              <a:buFont typeface="Calibri"/>
              <a:buNone/>
              <a:defRPr sz="2000" b="1">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g37dcb061d18_0_272"/>
          <p:cNvSpPr txBox="1">
            <a:spLocks noGrp="1"/>
          </p:cNvSpPr>
          <p:nvPr>
            <p:ph type="subTitle" idx="1"/>
          </p:nvPr>
        </p:nvSpPr>
        <p:spPr>
          <a:xfrm>
            <a:off x="401324" y="3651830"/>
            <a:ext cx="6893100" cy="1292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1000"/>
              </a:spcBef>
              <a:spcAft>
                <a:spcPts val="0"/>
              </a:spcAft>
              <a:buClr>
                <a:schemeClr val="accent1"/>
              </a:buClr>
              <a:buSzPts val="1600"/>
              <a:buNone/>
              <a:defRPr sz="1600" b="1" i="1">
                <a:solidFill>
                  <a:schemeClr val="accen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79" name="Google Shape;79;g37dcb061d18_0_272"/>
          <p:cNvSpPr/>
          <p:nvPr/>
        </p:nvSpPr>
        <p:spPr>
          <a:xfrm rot="-5400000" flipH="1">
            <a:off x="-507448" y="4140103"/>
            <a:ext cx="1331100" cy="316200"/>
          </a:xfrm>
          <a:prstGeom prst="rect">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0" name="Google Shape;80;g37dcb061d18_0_272"/>
          <p:cNvPicPr preferRelativeResize="0"/>
          <p:nvPr/>
        </p:nvPicPr>
        <p:blipFill rotWithShape="1">
          <a:blip r:embed="rId2">
            <a:alphaModFix/>
          </a:blip>
          <a:srcRect/>
          <a:stretch/>
        </p:blipFill>
        <p:spPr>
          <a:xfrm>
            <a:off x="310896" y="164293"/>
            <a:ext cx="1738194" cy="1738194"/>
          </a:xfrm>
          <a:prstGeom prst="rect">
            <a:avLst/>
          </a:prstGeom>
          <a:noFill/>
          <a:ln>
            <a:noFill/>
          </a:ln>
        </p:spPr>
      </p:pic>
      <p:pic>
        <p:nvPicPr>
          <p:cNvPr id="81" name="Google Shape;81;g37dcb061d18_0_272"/>
          <p:cNvPicPr preferRelativeResize="0"/>
          <p:nvPr/>
        </p:nvPicPr>
        <p:blipFill rotWithShape="1">
          <a:blip r:embed="rId3">
            <a:alphaModFix/>
          </a:blip>
          <a:srcRect/>
          <a:stretch/>
        </p:blipFill>
        <p:spPr>
          <a:xfrm>
            <a:off x="6467522" y="1099770"/>
            <a:ext cx="5375466" cy="4388048"/>
          </a:xfrm>
          <a:prstGeom prst="rect">
            <a:avLst/>
          </a:prstGeom>
          <a:noFill/>
          <a:ln>
            <a:noFill/>
          </a:ln>
        </p:spPr>
      </p:pic>
      <p:pic>
        <p:nvPicPr>
          <p:cNvPr id="82" name="Google Shape;82;g37dcb061d18_0_272"/>
          <p:cNvPicPr preferRelativeResize="0"/>
          <p:nvPr/>
        </p:nvPicPr>
        <p:blipFill rotWithShape="1">
          <a:blip r:embed="rId4">
            <a:alphaModFix/>
          </a:blip>
          <a:srcRect/>
          <a:stretch/>
        </p:blipFill>
        <p:spPr>
          <a:xfrm>
            <a:off x="310897" y="6212262"/>
            <a:ext cx="1886785" cy="401872"/>
          </a:xfrm>
          <a:prstGeom prst="rect">
            <a:avLst/>
          </a:prstGeom>
          <a:noFill/>
          <a:ln>
            <a:noFill/>
          </a:ln>
        </p:spPr>
      </p:pic>
      <p:sp>
        <p:nvSpPr>
          <p:cNvPr id="83" name="Google Shape;83;g37dcb061d18_0_272"/>
          <p:cNvSpPr txBox="1"/>
          <p:nvPr/>
        </p:nvSpPr>
        <p:spPr>
          <a:xfrm>
            <a:off x="2385759" y="6214024"/>
            <a:ext cx="94953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dk1"/>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101196057</a:t>
            </a:r>
            <a:endParaRPr sz="900" b="0" i="0" u="none" strike="noStrike" cap="none">
              <a:solidFill>
                <a:schemeClr val="dk1"/>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84"/>
        <p:cNvGrpSpPr/>
        <p:nvPr/>
      </p:nvGrpSpPr>
      <p:grpSpPr>
        <a:xfrm>
          <a:off x="0" y="0"/>
          <a:ext cx="0" cy="0"/>
          <a:chOff x="0" y="0"/>
          <a:chExt cx="0" cy="0"/>
        </a:xfrm>
      </p:grpSpPr>
      <p:sp>
        <p:nvSpPr>
          <p:cNvPr id="85" name="Google Shape;85;g37dcb061d18_0_286"/>
          <p:cNvSpPr txBox="1"/>
          <p:nvPr/>
        </p:nvSpPr>
        <p:spPr>
          <a:xfrm>
            <a:off x="2172707" y="2960694"/>
            <a:ext cx="7832400" cy="1600200"/>
          </a:xfrm>
          <a:prstGeom prst="rect">
            <a:avLst/>
          </a:prstGeom>
          <a:solidFill>
            <a:srgbClr val="F8E7E3">
              <a:alpha val="40000"/>
            </a:srgbClr>
          </a:solid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accent2"/>
              </a:buClr>
              <a:buSzPts val="2000"/>
              <a:buFont typeface="Open Sans"/>
              <a:buNone/>
            </a:pPr>
            <a:endParaRPr sz="2000" b="1" i="0" u="none" strike="noStrike" cap="none">
              <a:solidFill>
                <a:schemeClr val="accent2"/>
              </a:solidFill>
              <a:latin typeface="Open Sans"/>
              <a:ea typeface="Open Sans"/>
              <a:cs typeface="Open Sans"/>
              <a:sym typeface="Open Sans"/>
            </a:endParaRPr>
          </a:p>
        </p:txBody>
      </p:sp>
      <p:sp>
        <p:nvSpPr>
          <p:cNvPr id="86" name="Google Shape;86;g37dcb061d18_0_286"/>
          <p:cNvSpPr txBox="1">
            <a:spLocks noGrp="1"/>
          </p:cNvSpPr>
          <p:nvPr>
            <p:ph type="ctrTitle"/>
          </p:nvPr>
        </p:nvSpPr>
        <p:spPr>
          <a:xfrm>
            <a:off x="2187019" y="2959363"/>
            <a:ext cx="7832400" cy="16002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accent2"/>
              </a:buClr>
              <a:buSzPts val="2000"/>
              <a:buFont typeface="Calibri"/>
              <a:buNone/>
              <a:defRPr sz="2000" b="1">
                <a:solidFill>
                  <a:schemeClr val="accent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87" name="Google Shape;87;g37dcb061d18_0_286"/>
          <p:cNvPicPr preferRelativeResize="0"/>
          <p:nvPr/>
        </p:nvPicPr>
        <p:blipFill rotWithShape="1">
          <a:blip r:embed="rId2">
            <a:alphaModFix/>
          </a:blip>
          <a:srcRect/>
          <a:stretch/>
        </p:blipFill>
        <p:spPr>
          <a:xfrm>
            <a:off x="5456010" y="1471139"/>
            <a:ext cx="1060199" cy="1465364"/>
          </a:xfrm>
          <a:prstGeom prst="rect">
            <a:avLst/>
          </a:prstGeom>
          <a:noFill/>
          <a:ln>
            <a:noFill/>
          </a:ln>
        </p:spPr>
      </p:pic>
      <p:sp>
        <p:nvSpPr>
          <p:cNvPr id="88" name="Google Shape;88;g37dcb061d18_0_286"/>
          <p:cNvSpPr/>
          <p:nvPr/>
        </p:nvSpPr>
        <p:spPr>
          <a:xfrm flipH="1">
            <a:off x="2172835" y="2913643"/>
            <a:ext cx="7839300" cy="45600"/>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rgbClr val="FFFFFF"/>
        </a:solidFill>
        <a:effectLst/>
      </p:bgPr>
    </p:bg>
    <p:spTree>
      <p:nvGrpSpPr>
        <p:cNvPr id="1" name="Shape 89"/>
        <p:cNvGrpSpPr/>
        <p:nvPr/>
      </p:nvGrpSpPr>
      <p:grpSpPr>
        <a:xfrm>
          <a:off x="0" y="0"/>
          <a:ext cx="0" cy="0"/>
          <a:chOff x="0" y="0"/>
          <a:chExt cx="0" cy="0"/>
        </a:xfrm>
      </p:grpSpPr>
      <p:sp>
        <p:nvSpPr>
          <p:cNvPr id="90" name="Google Shape;90;g37dcb061d18_0_291"/>
          <p:cNvSpPr/>
          <p:nvPr/>
        </p:nvSpPr>
        <p:spPr>
          <a:xfrm>
            <a:off x="0" y="0"/>
            <a:ext cx="12192000" cy="6019200"/>
          </a:xfrm>
          <a:prstGeom prst="rect">
            <a:avLst/>
          </a:prstGeom>
          <a:solidFill>
            <a:srgbClr val="F8E7E3">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1" name="Google Shape;91;g37dcb061d18_0_291"/>
          <p:cNvSpPr/>
          <p:nvPr/>
        </p:nvSpPr>
        <p:spPr>
          <a:xfrm>
            <a:off x="1" y="2184266"/>
            <a:ext cx="310800" cy="1331100"/>
          </a:xfrm>
          <a:prstGeom prst="rect">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2" name="Google Shape;92;g37dcb061d18_0_291"/>
          <p:cNvSpPr txBox="1">
            <a:spLocks noGrp="1"/>
          </p:cNvSpPr>
          <p:nvPr>
            <p:ph type="ctrTitle"/>
          </p:nvPr>
        </p:nvSpPr>
        <p:spPr>
          <a:xfrm>
            <a:off x="374726" y="2184268"/>
            <a:ext cx="6914700" cy="1334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2000"/>
              <a:buFont typeface="Calibri"/>
              <a:buNone/>
              <a:defRPr sz="2000" b="1">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g37dcb061d18_0_291"/>
          <p:cNvSpPr txBox="1">
            <a:spLocks noGrp="1"/>
          </p:cNvSpPr>
          <p:nvPr>
            <p:ph type="subTitle" idx="1"/>
          </p:nvPr>
        </p:nvSpPr>
        <p:spPr>
          <a:xfrm>
            <a:off x="401324" y="3651830"/>
            <a:ext cx="6893100" cy="1292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1000"/>
              </a:spcBef>
              <a:spcAft>
                <a:spcPts val="0"/>
              </a:spcAft>
              <a:buClr>
                <a:schemeClr val="accent1"/>
              </a:buClr>
              <a:buSzPts val="1600"/>
              <a:buNone/>
              <a:defRPr sz="1600" b="1" i="1">
                <a:solidFill>
                  <a:schemeClr val="accen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94" name="Google Shape;94;g37dcb061d18_0_291"/>
          <p:cNvSpPr/>
          <p:nvPr/>
        </p:nvSpPr>
        <p:spPr>
          <a:xfrm rot="-5400000" flipH="1">
            <a:off x="-507448" y="4140103"/>
            <a:ext cx="1331100" cy="316200"/>
          </a:xfrm>
          <a:prstGeom prst="rect">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95" name="Google Shape;95;g37dcb061d18_0_291"/>
          <p:cNvPicPr preferRelativeResize="0"/>
          <p:nvPr/>
        </p:nvPicPr>
        <p:blipFill rotWithShape="1">
          <a:blip r:embed="rId2">
            <a:alphaModFix/>
          </a:blip>
          <a:srcRect/>
          <a:stretch/>
        </p:blipFill>
        <p:spPr>
          <a:xfrm>
            <a:off x="310896" y="164293"/>
            <a:ext cx="1738194" cy="1738194"/>
          </a:xfrm>
          <a:prstGeom prst="rect">
            <a:avLst/>
          </a:prstGeom>
          <a:noFill/>
          <a:ln>
            <a:noFill/>
          </a:ln>
        </p:spPr>
      </p:pic>
      <p:pic>
        <p:nvPicPr>
          <p:cNvPr id="96" name="Google Shape;96;g37dcb061d18_0_291"/>
          <p:cNvPicPr preferRelativeResize="0"/>
          <p:nvPr/>
        </p:nvPicPr>
        <p:blipFill rotWithShape="1">
          <a:blip r:embed="rId3">
            <a:alphaModFix/>
          </a:blip>
          <a:srcRect/>
          <a:stretch/>
        </p:blipFill>
        <p:spPr>
          <a:xfrm>
            <a:off x="7557741" y="680458"/>
            <a:ext cx="3408733" cy="4711409"/>
          </a:xfrm>
          <a:prstGeom prst="rect">
            <a:avLst/>
          </a:prstGeom>
          <a:noFill/>
          <a:ln>
            <a:noFill/>
          </a:ln>
        </p:spPr>
      </p:pic>
      <p:pic>
        <p:nvPicPr>
          <p:cNvPr id="97" name="Google Shape;97;g37dcb061d18_0_291"/>
          <p:cNvPicPr preferRelativeResize="0"/>
          <p:nvPr/>
        </p:nvPicPr>
        <p:blipFill rotWithShape="1">
          <a:blip r:embed="rId4">
            <a:alphaModFix/>
          </a:blip>
          <a:srcRect/>
          <a:stretch/>
        </p:blipFill>
        <p:spPr>
          <a:xfrm>
            <a:off x="310897" y="6212262"/>
            <a:ext cx="1886785" cy="401872"/>
          </a:xfrm>
          <a:prstGeom prst="rect">
            <a:avLst/>
          </a:prstGeom>
          <a:noFill/>
          <a:ln>
            <a:noFill/>
          </a:ln>
        </p:spPr>
      </p:pic>
      <p:sp>
        <p:nvSpPr>
          <p:cNvPr id="98" name="Google Shape;98;g37dcb061d18_0_291"/>
          <p:cNvSpPr txBox="1"/>
          <p:nvPr/>
        </p:nvSpPr>
        <p:spPr>
          <a:xfrm>
            <a:off x="2385759" y="6214024"/>
            <a:ext cx="94953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dk1"/>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101196057</a:t>
            </a:r>
            <a:endParaRPr sz="900" b="0" i="0" u="none" strike="noStrike" cap="none">
              <a:solidFill>
                <a:schemeClr val="dk1"/>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25"/>
        <p:cNvGrpSpPr/>
        <p:nvPr/>
      </p:nvGrpSpPr>
      <p:grpSpPr>
        <a:xfrm>
          <a:off x="0" y="0"/>
          <a:ext cx="0" cy="0"/>
          <a:chOff x="0" y="0"/>
          <a:chExt cx="0" cy="0"/>
        </a:xfrm>
      </p:grpSpPr>
      <p:sp>
        <p:nvSpPr>
          <p:cNvPr id="26" name="Google Shape;26;p19"/>
          <p:cNvSpPr txBox="1"/>
          <p:nvPr/>
        </p:nvSpPr>
        <p:spPr>
          <a:xfrm>
            <a:off x="2172707" y="2960694"/>
            <a:ext cx="7832271" cy="1600197"/>
          </a:xfrm>
          <a:prstGeom prst="rect">
            <a:avLst/>
          </a:prstGeom>
          <a:solidFill>
            <a:srgbClr val="F8E7E3">
              <a:alpha val="40000"/>
            </a:srgbClr>
          </a:solid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accent2"/>
              </a:buClr>
              <a:buSzPts val="2000"/>
              <a:buFont typeface="Open Sans"/>
              <a:buNone/>
            </a:pPr>
            <a:endParaRPr sz="2000" b="1" i="0" u="none" strike="noStrike" cap="none">
              <a:solidFill>
                <a:schemeClr val="accent2"/>
              </a:solidFill>
              <a:latin typeface="Open Sans"/>
              <a:ea typeface="Open Sans"/>
              <a:cs typeface="Open Sans"/>
              <a:sym typeface="Open Sans"/>
            </a:endParaRPr>
          </a:p>
        </p:txBody>
      </p:sp>
      <p:sp>
        <p:nvSpPr>
          <p:cNvPr id="27" name="Google Shape;27;p19"/>
          <p:cNvSpPr txBox="1">
            <a:spLocks noGrp="1"/>
          </p:cNvSpPr>
          <p:nvPr>
            <p:ph type="ctrTitle"/>
          </p:nvPr>
        </p:nvSpPr>
        <p:spPr>
          <a:xfrm>
            <a:off x="2187019" y="2959363"/>
            <a:ext cx="7832271" cy="160019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accent2"/>
              </a:buClr>
              <a:buSzPts val="2000"/>
              <a:buFont typeface="Calibri"/>
              <a:buNone/>
              <a:defRPr sz="2000" b="1">
                <a:solidFill>
                  <a:schemeClr val="accent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8" name="Google Shape;28;p19"/>
          <p:cNvPicPr preferRelativeResize="0"/>
          <p:nvPr/>
        </p:nvPicPr>
        <p:blipFill rotWithShape="1">
          <a:blip r:embed="rId2">
            <a:alphaModFix/>
          </a:blip>
          <a:srcRect/>
          <a:stretch/>
        </p:blipFill>
        <p:spPr>
          <a:xfrm>
            <a:off x="5456010" y="1471139"/>
            <a:ext cx="1060199" cy="1465364"/>
          </a:xfrm>
          <a:prstGeom prst="rect">
            <a:avLst/>
          </a:prstGeom>
          <a:noFill/>
          <a:ln>
            <a:noFill/>
          </a:ln>
        </p:spPr>
      </p:pic>
      <p:sp>
        <p:nvSpPr>
          <p:cNvPr id="29" name="Google Shape;29;p19"/>
          <p:cNvSpPr/>
          <p:nvPr/>
        </p:nvSpPr>
        <p:spPr>
          <a:xfrm flipH="1">
            <a:off x="2172707" y="2913643"/>
            <a:ext cx="7839428" cy="45719"/>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30"/>
        <p:cNvGrpSpPr/>
        <p:nvPr/>
      </p:nvGrpSpPr>
      <p:grpSpPr>
        <a:xfrm>
          <a:off x="0" y="0"/>
          <a:ext cx="0" cy="0"/>
          <a:chOff x="0" y="0"/>
          <a:chExt cx="0" cy="0"/>
        </a:xfrm>
      </p:grpSpPr>
      <p:sp>
        <p:nvSpPr>
          <p:cNvPr id="31" name="Google Shape;31;p18"/>
          <p:cNvSpPr/>
          <p:nvPr/>
        </p:nvSpPr>
        <p:spPr>
          <a:xfrm>
            <a:off x="0" y="0"/>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2" name="Google Shape;32;p18"/>
          <p:cNvSpPr txBox="1">
            <a:spLocks noGrp="1"/>
          </p:cNvSpPr>
          <p:nvPr>
            <p:ph type="ctrTitle"/>
          </p:nvPr>
        </p:nvSpPr>
        <p:spPr>
          <a:xfrm>
            <a:off x="2179865" y="2774849"/>
            <a:ext cx="7832271" cy="160019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FFFFFF"/>
              </a:buClr>
              <a:buSzPts val="2000"/>
              <a:buFont typeface="Calibri"/>
              <a:buNone/>
              <a:defRPr sz="2000" b="1">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18"/>
          <p:cNvSpPr/>
          <p:nvPr/>
        </p:nvSpPr>
        <p:spPr>
          <a:xfrm flipH="1">
            <a:off x="2172708" y="2774849"/>
            <a:ext cx="7839428" cy="45719"/>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rgbClr val="FFFFFF"/>
        </a:solidFill>
        <a:effectLst/>
      </p:bgPr>
    </p:bg>
    <p:spTree>
      <p:nvGrpSpPr>
        <p:cNvPr id="1" name="Shape 34"/>
        <p:cNvGrpSpPr/>
        <p:nvPr/>
      </p:nvGrpSpPr>
      <p:grpSpPr>
        <a:xfrm>
          <a:off x="0" y="0"/>
          <a:ext cx="0" cy="0"/>
          <a:chOff x="0" y="0"/>
          <a:chExt cx="0" cy="0"/>
        </a:xfrm>
      </p:grpSpPr>
      <p:sp>
        <p:nvSpPr>
          <p:cNvPr id="35" name="Google Shape;35;p12"/>
          <p:cNvSpPr/>
          <p:nvPr/>
        </p:nvSpPr>
        <p:spPr>
          <a:xfrm>
            <a:off x="0" y="0"/>
            <a:ext cx="12191999" cy="6019060"/>
          </a:xfrm>
          <a:prstGeom prst="rect">
            <a:avLst/>
          </a:prstGeom>
          <a:solidFill>
            <a:srgbClr val="F8E7E3">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6" name="Google Shape;36;p12"/>
          <p:cNvSpPr/>
          <p:nvPr/>
        </p:nvSpPr>
        <p:spPr>
          <a:xfrm>
            <a:off x="1" y="2184266"/>
            <a:ext cx="310895" cy="1331189"/>
          </a:xfrm>
          <a:prstGeom prst="rect">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7" name="Google Shape;37;p12"/>
          <p:cNvSpPr txBox="1">
            <a:spLocks noGrp="1"/>
          </p:cNvSpPr>
          <p:nvPr>
            <p:ph type="ctrTitle"/>
          </p:nvPr>
        </p:nvSpPr>
        <p:spPr>
          <a:xfrm>
            <a:off x="374726" y="2184268"/>
            <a:ext cx="6914821" cy="133406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2000"/>
              <a:buFont typeface="Calibri"/>
              <a:buNone/>
              <a:defRPr sz="2000" b="1">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2"/>
          <p:cNvSpPr txBox="1">
            <a:spLocks noGrp="1"/>
          </p:cNvSpPr>
          <p:nvPr>
            <p:ph type="subTitle" idx="1"/>
          </p:nvPr>
        </p:nvSpPr>
        <p:spPr>
          <a:xfrm>
            <a:off x="401324" y="3651830"/>
            <a:ext cx="6893057" cy="129283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1000"/>
              </a:spcBef>
              <a:spcAft>
                <a:spcPts val="0"/>
              </a:spcAft>
              <a:buClr>
                <a:schemeClr val="accent1"/>
              </a:buClr>
              <a:buSzPts val="1600"/>
              <a:buNone/>
              <a:defRPr sz="1600" b="1" i="1">
                <a:solidFill>
                  <a:schemeClr val="accen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9" name="Google Shape;39;p12"/>
          <p:cNvSpPr/>
          <p:nvPr/>
        </p:nvSpPr>
        <p:spPr>
          <a:xfrm rot="-5400000" flipH="1">
            <a:off x="-507419" y="4140073"/>
            <a:ext cx="1331189" cy="316348"/>
          </a:xfrm>
          <a:prstGeom prst="rect">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0" name="Google Shape;40;p12"/>
          <p:cNvPicPr preferRelativeResize="0"/>
          <p:nvPr/>
        </p:nvPicPr>
        <p:blipFill rotWithShape="1">
          <a:blip r:embed="rId2">
            <a:alphaModFix/>
          </a:blip>
          <a:srcRect/>
          <a:stretch/>
        </p:blipFill>
        <p:spPr>
          <a:xfrm>
            <a:off x="310896" y="164293"/>
            <a:ext cx="1738194" cy="1738194"/>
          </a:xfrm>
          <a:prstGeom prst="rect">
            <a:avLst/>
          </a:prstGeom>
          <a:noFill/>
          <a:ln>
            <a:noFill/>
          </a:ln>
        </p:spPr>
      </p:pic>
      <p:pic>
        <p:nvPicPr>
          <p:cNvPr id="41" name="Google Shape;41;p12"/>
          <p:cNvPicPr preferRelativeResize="0"/>
          <p:nvPr/>
        </p:nvPicPr>
        <p:blipFill rotWithShape="1">
          <a:blip r:embed="rId3">
            <a:alphaModFix/>
          </a:blip>
          <a:srcRect/>
          <a:stretch/>
        </p:blipFill>
        <p:spPr>
          <a:xfrm>
            <a:off x="7557741" y="680458"/>
            <a:ext cx="3408733" cy="4711410"/>
          </a:xfrm>
          <a:prstGeom prst="rect">
            <a:avLst/>
          </a:prstGeom>
          <a:noFill/>
          <a:ln>
            <a:noFill/>
          </a:ln>
        </p:spPr>
      </p:pic>
      <p:pic>
        <p:nvPicPr>
          <p:cNvPr id="42" name="Google Shape;42;p12"/>
          <p:cNvPicPr preferRelativeResize="0"/>
          <p:nvPr/>
        </p:nvPicPr>
        <p:blipFill rotWithShape="1">
          <a:blip r:embed="rId4">
            <a:alphaModFix/>
          </a:blip>
          <a:srcRect/>
          <a:stretch/>
        </p:blipFill>
        <p:spPr>
          <a:xfrm>
            <a:off x="310897" y="6212262"/>
            <a:ext cx="1886787" cy="401872"/>
          </a:xfrm>
          <a:prstGeom prst="rect">
            <a:avLst/>
          </a:prstGeom>
          <a:noFill/>
          <a:ln>
            <a:noFill/>
          </a:ln>
        </p:spPr>
      </p:pic>
      <p:sp>
        <p:nvSpPr>
          <p:cNvPr id="43" name="Google Shape;43;p12"/>
          <p:cNvSpPr txBox="1"/>
          <p:nvPr/>
        </p:nvSpPr>
        <p:spPr>
          <a:xfrm>
            <a:off x="2385759" y="6214024"/>
            <a:ext cx="949534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dk1"/>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101196057</a:t>
            </a:r>
            <a:endParaRPr sz="900" b="0" i="0" u="none" strike="noStrike" cap="none">
              <a:solidFill>
                <a:schemeClr val="dk1"/>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7"/>
        <p:cNvGrpSpPr/>
        <p:nvPr/>
      </p:nvGrpSpPr>
      <p:grpSpPr>
        <a:xfrm>
          <a:off x="0" y="0"/>
          <a:ext cx="0" cy="0"/>
          <a:chOff x="0" y="0"/>
          <a:chExt cx="0" cy="0"/>
        </a:xfrm>
      </p:grpSpPr>
      <p:sp>
        <p:nvSpPr>
          <p:cNvPr id="48" name="Google Shape;48;p27"/>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9" name="Google Shape;49;p27"/>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50" name="Google Shape;50;p27"/>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ubtitle Content - 2col">
  <p:cSld name="Title Subtitle Content - 2col">
    <p:spTree>
      <p:nvGrpSpPr>
        <p:cNvPr id="1" name="Shape 51"/>
        <p:cNvGrpSpPr/>
        <p:nvPr/>
      </p:nvGrpSpPr>
      <p:grpSpPr>
        <a:xfrm>
          <a:off x="0" y="0"/>
          <a:ext cx="0" cy="0"/>
          <a:chOff x="0" y="0"/>
          <a:chExt cx="0" cy="0"/>
        </a:xfrm>
      </p:grpSpPr>
      <p:sp>
        <p:nvSpPr>
          <p:cNvPr id="52" name="Google Shape;52;g37dcb061d18_0_253"/>
          <p:cNvSpPr txBox="1">
            <a:spLocks noGrp="1"/>
          </p:cNvSpPr>
          <p:nvPr>
            <p:ph type="title"/>
          </p:nvPr>
        </p:nvSpPr>
        <p:spPr>
          <a:xfrm>
            <a:off x="97970" y="81642"/>
            <a:ext cx="11944500" cy="715800"/>
          </a:xfrm>
          <a:prstGeom prst="rect">
            <a:avLst/>
          </a:prstGeom>
          <a:noFill/>
          <a:ln>
            <a:noFill/>
          </a:ln>
        </p:spPr>
        <p:txBody>
          <a:bodyPr spcFirstLastPara="1" wrap="square" lIns="54000" tIns="54000" rIns="54000" bIns="54000" anchor="ctr" anchorCtr="0">
            <a:noAutofit/>
          </a:bodyPr>
          <a:lstStyle>
            <a:lvl1pPr lvl="0" algn="l">
              <a:lnSpc>
                <a:spcPct val="90000"/>
              </a:lnSpc>
              <a:spcBef>
                <a:spcPts val="0"/>
              </a:spcBef>
              <a:spcAft>
                <a:spcPts val="0"/>
              </a:spcAft>
              <a:buClr>
                <a:srgbClr val="FFFFFF"/>
              </a:buClr>
              <a:buSzPts val="3800"/>
              <a:buFont typeface="Calibri"/>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g37dcb061d18_0_253"/>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lvl1pPr marL="457200" marR="0" lvl="0" indent="-228600" algn="just" rtl="0">
              <a:lnSpc>
                <a:spcPct val="90000"/>
              </a:lnSpc>
              <a:spcBef>
                <a:spcPts val="1000"/>
              </a:spcBef>
              <a:spcAft>
                <a:spcPts val="0"/>
              </a:spcAft>
              <a:buClr>
                <a:schemeClr val="accent2"/>
              </a:buClr>
              <a:buSzPts val="2400"/>
              <a:buFont typeface="Arial"/>
              <a:buNone/>
              <a:defRPr sz="2400" b="1" i="0" u="none" strike="noStrike" cap="none">
                <a:solidFill>
                  <a:schemeClr val="accent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4" name="Google Shape;54;g37dcb061d18_0_253"/>
          <p:cNvSpPr txBox="1">
            <a:spLocks noGrp="1"/>
          </p:cNvSpPr>
          <p:nvPr>
            <p:ph type="body" idx="2"/>
          </p:nvPr>
        </p:nvSpPr>
        <p:spPr>
          <a:xfrm>
            <a:off x="97971" y="1462685"/>
            <a:ext cx="11944500" cy="52893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ubtitle Text - 1col">
  <p:cSld name="Title Subtitle Text - 1col">
    <p:spTree>
      <p:nvGrpSpPr>
        <p:cNvPr id="1" name="Shape 55"/>
        <p:cNvGrpSpPr/>
        <p:nvPr/>
      </p:nvGrpSpPr>
      <p:grpSpPr>
        <a:xfrm>
          <a:off x="0" y="0"/>
          <a:ext cx="0" cy="0"/>
          <a:chOff x="0" y="0"/>
          <a:chExt cx="0" cy="0"/>
        </a:xfrm>
      </p:grpSpPr>
      <p:sp>
        <p:nvSpPr>
          <p:cNvPr id="56" name="Google Shape;56;g37dcb061d18_0_257"/>
          <p:cNvSpPr txBox="1">
            <a:spLocks noGrp="1"/>
          </p:cNvSpPr>
          <p:nvPr>
            <p:ph type="title"/>
          </p:nvPr>
        </p:nvSpPr>
        <p:spPr>
          <a:xfrm>
            <a:off x="97970" y="81642"/>
            <a:ext cx="11944500" cy="715800"/>
          </a:xfrm>
          <a:prstGeom prst="rect">
            <a:avLst/>
          </a:prstGeom>
          <a:noFill/>
          <a:ln>
            <a:noFill/>
          </a:ln>
        </p:spPr>
        <p:txBody>
          <a:bodyPr spcFirstLastPara="1" wrap="square" lIns="54000" tIns="54000" rIns="54000" bIns="54000" anchor="ctr" anchorCtr="0">
            <a:noAutofit/>
          </a:bodyPr>
          <a:lstStyle>
            <a:lvl1pPr lvl="0" algn="l">
              <a:lnSpc>
                <a:spcPct val="90000"/>
              </a:lnSpc>
              <a:spcBef>
                <a:spcPts val="0"/>
              </a:spcBef>
              <a:spcAft>
                <a:spcPts val="0"/>
              </a:spcAft>
              <a:buClr>
                <a:srgbClr val="FFFFFF"/>
              </a:buClr>
              <a:buSzPts val="3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g37dcb061d18_0_257"/>
          <p:cNvSpPr txBox="1">
            <a:spLocks noGrp="1"/>
          </p:cNvSpPr>
          <p:nvPr>
            <p:ph type="body" idx="1"/>
          </p:nvPr>
        </p:nvSpPr>
        <p:spPr>
          <a:xfrm>
            <a:off x="97971" y="1462684"/>
            <a:ext cx="5910900" cy="5313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4"/>
              </a:buClr>
              <a:buSzPts val="1800"/>
              <a:buFont typeface="Arial"/>
              <a:buNone/>
              <a:defRPr sz="1800" b="0" i="0" u="none" strike="noStrike" cap="none">
                <a:solidFill>
                  <a:schemeClr val="accent4"/>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 name="Google Shape;58;g37dcb061d18_0_257"/>
          <p:cNvSpPr txBox="1">
            <a:spLocks noGrp="1"/>
          </p:cNvSpPr>
          <p:nvPr>
            <p:ph type="body" idx="2"/>
          </p:nvPr>
        </p:nvSpPr>
        <p:spPr>
          <a:xfrm>
            <a:off x="6131377" y="1462684"/>
            <a:ext cx="5910900" cy="5313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4"/>
              </a:buClr>
              <a:buSzPts val="1800"/>
              <a:buFont typeface="Arial"/>
              <a:buNone/>
              <a:defRPr sz="1800" b="0" i="0" u="none" strike="noStrike" cap="none">
                <a:solidFill>
                  <a:schemeClr val="accent4"/>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 name="Google Shape;59;g37dcb061d18_0_257"/>
          <p:cNvSpPr txBox="1">
            <a:spLocks noGrp="1"/>
          </p:cNvSpPr>
          <p:nvPr>
            <p:ph type="body" idx="3"/>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lvl1pPr marL="457200" marR="0" lvl="0" indent="-228600" algn="just" rtl="0">
              <a:lnSpc>
                <a:spcPct val="90000"/>
              </a:lnSpc>
              <a:spcBef>
                <a:spcPts val="1000"/>
              </a:spcBef>
              <a:spcAft>
                <a:spcPts val="0"/>
              </a:spcAft>
              <a:buClr>
                <a:schemeClr val="accent2"/>
              </a:buClr>
              <a:buSzPts val="2400"/>
              <a:buFont typeface="Arial"/>
              <a:buNone/>
              <a:defRPr sz="2400" b="1" i="0" u="none" strike="noStrike" cap="none">
                <a:solidFill>
                  <a:schemeClr val="accent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Content - 2col">
  <p:cSld name="Title Content - 2col">
    <p:spTree>
      <p:nvGrpSpPr>
        <p:cNvPr id="1" name="Shape 60"/>
        <p:cNvGrpSpPr/>
        <p:nvPr/>
      </p:nvGrpSpPr>
      <p:grpSpPr>
        <a:xfrm>
          <a:off x="0" y="0"/>
          <a:ext cx="0" cy="0"/>
          <a:chOff x="0" y="0"/>
          <a:chExt cx="0" cy="0"/>
        </a:xfrm>
      </p:grpSpPr>
      <p:sp>
        <p:nvSpPr>
          <p:cNvPr id="61" name="Google Shape;61;g37dcb061d18_0_262"/>
          <p:cNvSpPr txBox="1">
            <a:spLocks noGrp="1"/>
          </p:cNvSpPr>
          <p:nvPr>
            <p:ph type="title"/>
          </p:nvPr>
        </p:nvSpPr>
        <p:spPr>
          <a:xfrm>
            <a:off x="97970" y="81642"/>
            <a:ext cx="11944500" cy="715800"/>
          </a:xfrm>
          <a:prstGeom prst="rect">
            <a:avLst/>
          </a:prstGeom>
          <a:noFill/>
          <a:ln>
            <a:noFill/>
          </a:ln>
        </p:spPr>
        <p:txBody>
          <a:bodyPr spcFirstLastPara="1" wrap="square" lIns="54000" tIns="54000" rIns="54000" bIns="54000" anchor="ctr" anchorCtr="0">
            <a:noAutofit/>
          </a:bodyPr>
          <a:lstStyle>
            <a:lvl1pPr lvl="0" algn="l">
              <a:lnSpc>
                <a:spcPct val="90000"/>
              </a:lnSpc>
              <a:spcBef>
                <a:spcPts val="0"/>
              </a:spcBef>
              <a:spcAft>
                <a:spcPts val="0"/>
              </a:spcAft>
              <a:buClr>
                <a:srgbClr val="FFFFFF"/>
              </a:buClr>
              <a:buSzPts val="3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g37dcb061d18_0_262"/>
          <p:cNvSpPr txBox="1">
            <a:spLocks noGrp="1"/>
          </p:cNvSpPr>
          <p:nvPr>
            <p:ph type="body" idx="1"/>
          </p:nvPr>
        </p:nvSpPr>
        <p:spPr>
          <a:xfrm>
            <a:off x="97971" y="873580"/>
            <a:ext cx="5910900" cy="5902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 name="Google Shape;63;g37dcb061d18_0_262"/>
          <p:cNvSpPr txBox="1">
            <a:spLocks noGrp="1"/>
          </p:cNvSpPr>
          <p:nvPr>
            <p:ph type="body" idx="2"/>
          </p:nvPr>
        </p:nvSpPr>
        <p:spPr>
          <a:xfrm>
            <a:off x="6131377" y="873580"/>
            <a:ext cx="5910900" cy="5902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70"/>
        <p:cNvGrpSpPr/>
        <p:nvPr/>
      </p:nvGrpSpPr>
      <p:grpSpPr>
        <a:xfrm>
          <a:off x="0" y="0"/>
          <a:ext cx="0" cy="0"/>
          <a:chOff x="0" y="0"/>
          <a:chExt cx="0" cy="0"/>
        </a:xfrm>
      </p:grpSpPr>
      <p:sp>
        <p:nvSpPr>
          <p:cNvPr id="71" name="Google Shape;71;g37dcb061d18_0_282"/>
          <p:cNvSpPr/>
          <p:nvPr/>
        </p:nvSpPr>
        <p:spPr>
          <a:xfrm>
            <a:off x="0" y="0"/>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2" name="Google Shape;72;g37dcb061d18_0_282"/>
          <p:cNvSpPr txBox="1">
            <a:spLocks noGrp="1"/>
          </p:cNvSpPr>
          <p:nvPr>
            <p:ph type="ctrTitle"/>
          </p:nvPr>
        </p:nvSpPr>
        <p:spPr>
          <a:xfrm>
            <a:off x="2179865" y="2774849"/>
            <a:ext cx="7832400" cy="16002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FFFFFF"/>
              </a:buClr>
              <a:buSzPts val="2000"/>
              <a:buFont typeface="Calibri"/>
              <a:buNone/>
              <a:defRPr sz="2000" b="1">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g37dcb061d18_0_282"/>
          <p:cNvSpPr/>
          <p:nvPr/>
        </p:nvSpPr>
        <p:spPr>
          <a:xfrm flipH="1">
            <a:off x="2172836" y="2774849"/>
            <a:ext cx="7839300" cy="45600"/>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theme" Target="../theme/theme3.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alpha val="48235"/>
          </a:srgbClr>
        </a:solidFill>
        <a:effectLst/>
      </p:bgPr>
    </p:bg>
    <p:spTree>
      <p:nvGrpSpPr>
        <p:cNvPr id="1" name="Shape 9"/>
        <p:cNvGrpSpPr/>
        <p:nvPr/>
      </p:nvGrpSpPr>
      <p:grpSpPr>
        <a:xfrm>
          <a:off x="0" y="0"/>
          <a:ext cx="0" cy="0"/>
          <a:chOff x="0" y="0"/>
          <a:chExt cx="0" cy="0"/>
        </a:xfrm>
      </p:grpSpPr>
      <p:sp>
        <p:nvSpPr>
          <p:cNvPr id="10" name="Google Shape;10;p10"/>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0"/>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959595"/>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0"/>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959595"/>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0"/>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2">
            <a:alpha val="0"/>
          </a:schemeClr>
        </a:solidFill>
        <a:effectLst/>
      </p:bgPr>
    </p:bg>
    <p:spTree>
      <p:nvGrpSpPr>
        <p:cNvPr id="1" name="Shape 44"/>
        <p:cNvGrpSpPr/>
        <p:nvPr/>
      </p:nvGrpSpPr>
      <p:grpSpPr>
        <a:xfrm>
          <a:off x="0" y="0"/>
          <a:ext cx="0" cy="0"/>
          <a:chOff x="0" y="0"/>
          <a:chExt cx="0" cy="0"/>
        </a:xfrm>
      </p:grpSpPr>
      <p:sp>
        <p:nvSpPr>
          <p:cNvPr id="45" name="Google Shape;45;g37dcb061d18_0_247"/>
          <p:cNvSpPr/>
          <p:nvPr/>
        </p:nvSpPr>
        <p:spPr>
          <a:xfrm>
            <a:off x="0" y="0"/>
            <a:ext cx="12192000" cy="797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46" name="Google Shape;46;g37dcb061d18_0_247"/>
          <p:cNvSpPr txBox="1">
            <a:spLocks noGrp="1"/>
          </p:cNvSpPr>
          <p:nvPr>
            <p:ph type="title"/>
          </p:nvPr>
        </p:nvSpPr>
        <p:spPr>
          <a:xfrm>
            <a:off x="97970" y="81642"/>
            <a:ext cx="11944500" cy="715800"/>
          </a:xfrm>
          <a:prstGeom prst="rect">
            <a:avLst/>
          </a:prstGeom>
          <a:noFill/>
          <a:ln>
            <a:noFill/>
          </a:ln>
        </p:spPr>
        <p:txBody>
          <a:bodyPr spcFirstLastPara="1" wrap="square" lIns="54000" tIns="54000" rIns="54000" bIns="54000" anchor="ctr" anchorCtr="0">
            <a:noAutofit/>
          </a:bodyPr>
          <a:lstStyle>
            <a:lvl1pPr marR="0" lvl="0" algn="l" rtl="0">
              <a:lnSpc>
                <a:spcPct val="90000"/>
              </a:lnSpc>
              <a:spcBef>
                <a:spcPts val="0"/>
              </a:spcBef>
              <a:spcAft>
                <a:spcPts val="0"/>
              </a:spcAft>
              <a:buClr>
                <a:srgbClr val="FFFFFF"/>
              </a:buClr>
              <a:buSzPts val="3800"/>
              <a:buFont typeface="Calibri"/>
              <a:buNone/>
              <a:defRPr sz="38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alpha val="49019"/>
          </a:srgbClr>
        </a:solidFill>
        <a:effectLst/>
      </p:bgPr>
    </p:bg>
    <p:spTree>
      <p:nvGrpSpPr>
        <p:cNvPr id="1" name="Shape 64"/>
        <p:cNvGrpSpPr/>
        <p:nvPr/>
      </p:nvGrpSpPr>
      <p:grpSpPr>
        <a:xfrm>
          <a:off x="0" y="0"/>
          <a:ext cx="0" cy="0"/>
          <a:chOff x="0" y="0"/>
          <a:chExt cx="0" cy="0"/>
        </a:xfrm>
      </p:grpSpPr>
      <p:sp>
        <p:nvSpPr>
          <p:cNvPr id="65" name="Google Shape;65;g37dcb061d18_0_266"/>
          <p:cNvSpPr txBox="1">
            <a:spLocks noGrp="1"/>
          </p:cNvSpPr>
          <p:nvPr>
            <p:ph type="title"/>
          </p:nvPr>
        </p:nvSpPr>
        <p:spPr>
          <a:xfrm>
            <a:off x="838200" y="365129"/>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6" name="Google Shape;66;g37dcb061d18_0_266"/>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7" name="Google Shape;67;g37dcb061d18_0_266"/>
          <p:cNvSpPr txBox="1">
            <a:spLocks noGrp="1"/>
          </p:cNvSpPr>
          <p:nvPr>
            <p:ph type="dt" idx="10"/>
          </p:nvPr>
        </p:nvSpPr>
        <p:spPr>
          <a:xfrm>
            <a:off x="838200" y="6356354"/>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959595"/>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8" name="Google Shape;68;g37dcb061d18_0_266"/>
          <p:cNvSpPr txBox="1">
            <a:spLocks noGrp="1"/>
          </p:cNvSpPr>
          <p:nvPr>
            <p:ph type="ftr" idx="11"/>
          </p:nvPr>
        </p:nvSpPr>
        <p:spPr>
          <a:xfrm>
            <a:off x="4038600" y="6356354"/>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959595"/>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9" name="Google Shape;69;g37dcb061d18_0_266"/>
          <p:cNvSpPr txBox="1">
            <a:spLocks noGrp="1"/>
          </p:cNvSpPr>
          <p:nvPr>
            <p:ph type="sldNum" idx="12"/>
          </p:nvPr>
        </p:nvSpPr>
        <p:spPr>
          <a:xfrm>
            <a:off x="8610600" y="6356354"/>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g3a819ad70b2_0_0"/>
          <p:cNvSpPr txBox="1">
            <a:spLocks noGrp="1"/>
          </p:cNvSpPr>
          <p:nvPr>
            <p:ph type="ctrTitle"/>
          </p:nvPr>
        </p:nvSpPr>
        <p:spPr>
          <a:xfrm>
            <a:off x="374726" y="2184268"/>
            <a:ext cx="6914700" cy="1334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000"/>
              <a:buFont typeface="Calibri"/>
              <a:buNone/>
            </a:pPr>
            <a:r>
              <a:rPr lang="en-US" sz="2200"/>
              <a:t>Thriving Schools - Un Approccio Sistemico e Integrato a Livello Scolastico per la Salute Mentale e il Benessere</a:t>
            </a:r>
            <a:endParaRPr sz="2200"/>
          </a:p>
        </p:txBody>
      </p:sp>
      <p:sp>
        <p:nvSpPr>
          <p:cNvPr id="63" name="Google Shape;63;g3a819ad70b2_0_0"/>
          <p:cNvSpPr txBox="1">
            <a:spLocks noGrp="1"/>
          </p:cNvSpPr>
          <p:nvPr>
            <p:ph type="subTitle" idx="1"/>
          </p:nvPr>
        </p:nvSpPr>
        <p:spPr>
          <a:xfrm>
            <a:off x="401324" y="3651830"/>
            <a:ext cx="6893100" cy="1292700"/>
          </a:xfrm>
          <a:prstGeom prst="rect">
            <a:avLst/>
          </a:prstGeom>
          <a:noFill/>
          <a:ln>
            <a:noFill/>
          </a:ln>
        </p:spPr>
        <p:txBody>
          <a:bodyPr spcFirstLastPara="1" wrap="square" lIns="91425" tIns="45700" rIns="91425" bIns="45700" anchor="ctr" anchorCtr="0">
            <a:normAutofit fontScale="55000" lnSpcReduction="20000"/>
          </a:bodyPr>
          <a:lstStyle/>
          <a:p>
            <a:pPr marL="0" lvl="0" indent="0" algn="l" rtl="0">
              <a:lnSpc>
                <a:spcPct val="140011"/>
              </a:lnSpc>
              <a:spcBef>
                <a:spcPts val="0"/>
              </a:spcBef>
              <a:spcAft>
                <a:spcPts val="0"/>
              </a:spcAft>
              <a:buClr>
                <a:srgbClr val="000000"/>
              </a:buClr>
              <a:buSzPct val="100000"/>
              <a:buFont typeface="Arial"/>
              <a:buNone/>
            </a:pPr>
            <a:r>
              <a:rPr lang="en-US" sz="3599" b="0" i="0">
                <a:solidFill>
                  <a:srgbClr val="545454"/>
                </a:solidFill>
              </a:rPr>
              <a:t>Durata del progetto: 36 mesi (Mar 2025 - Feb 2028)</a:t>
            </a:r>
            <a:endParaRPr sz="3599" b="0" i="0">
              <a:solidFill>
                <a:srgbClr val="545454"/>
              </a:solidFill>
            </a:endParaRPr>
          </a:p>
          <a:p>
            <a:pPr marL="0" lvl="0" indent="0" algn="l" rtl="0">
              <a:lnSpc>
                <a:spcPct val="140011"/>
              </a:lnSpc>
              <a:spcBef>
                <a:spcPts val="0"/>
              </a:spcBef>
              <a:spcAft>
                <a:spcPts val="0"/>
              </a:spcAft>
              <a:buClr>
                <a:srgbClr val="000000"/>
              </a:buClr>
              <a:buSzPct val="100000"/>
              <a:buFont typeface="Arial"/>
              <a:buNone/>
            </a:pPr>
            <a:r>
              <a:rPr lang="en-US" sz="3599" b="0" i="0">
                <a:solidFill>
                  <a:srgbClr val="545454"/>
                </a:solidFill>
              </a:rPr>
              <a:t>Progetto n.: 101196057</a:t>
            </a:r>
            <a:endParaRPr sz="3599" b="0" i="0">
              <a:solidFill>
                <a:srgbClr val="545454"/>
              </a:solidFill>
            </a:endParaRPr>
          </a:p>
          <a:p>
            <a:pPr marL="0" lvl="0" indent="0" algn="l" rtl="0">
              <a:lnSpc>
                <a:spcPct val="140011"/>
              </a:lnSpc>
              <a:spcBef>
                <a:spcPts val="0"/>
              </a:spcBef>
              <a:spcAft>
                <a:spcPts val="0"/>
              </a:spcAft>
              <a:buClr>
                <a:srgbClr val="000000"/>
              </a:buClr>
              <a:buSzPct val="100000"/>
              <a:buFont typeface="Arial"/>
              <a:buNone/>
            </a:pPr>
            <a:r>
              <a:rPr lang="en-US" sz="3599" b="0" i="0">
                <a:solidFill>
                  <a:srgbClr val="545454"/>
                </a:solidFill>
              </a:rPr>
              <a:t>Bando: ERASMUS-EDU-2024-POL-EXP</a:t>
            </a:r>
            <a:endParaRPr sz="3599" b="0" i="0">
              <a:solidFill>
                <a:srgbClr val="545454"/>
              </a:solidFill>
            </a:endParaRPr>
          </a:p>
          <a:p>
            <a:pPr marL="0" lvl="0" indent="0" algn="l" rtl="0">
              <a:lnSpc>
                <a:spcPct val="90000"/>
              </a:lnSpc>
              <a:spcBef>
                <a:spcPts val="0"/>
              </a:spcBef>
              <a:spcAft>
                <a:spcPts val="0"/>
              </a:spcAft>
              <a:buClr>
                <a:schemeClr val="accent1"/>
              </a:buClr>
              <a:buSzPct val="100000"/>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14"/>
          <p:cNvSpPr txBox="1"/>
          <p:nvPr/>
        </p:nvSpPr>
        <p:spPr>
          <a:xfrm>
            <a:off x="65006" y="854672"/>
            <a:ext cx="11944500" cy="550800"/>
          </a:xfrm>
          <a:prstGeom prst="rect">
            <a:avLst/>
          </a:prstGeom>
          <a:noFill/>
          <a:ln>
            <a:noFill/>
          </a:ln>
        </p:spPr>
        <p:txBody>
          <a:bodyPr spcFirstLastPara="1" wrap="square" lIns="91425" tIns="45700" rIns="91425" bIns="45700" anchor="ctr" anchorCtr="0">
            <a:noAutofit/>
          </a:bodyPr>
          <a:lstStyle/>
          <a:p>
            <a:pPr lvl="0" algn="just">
              <a:lnSpc>
                <a:spcPct val="90000"/>
              </a:lnSpc>
            </a:pPr>
            <a:r>
              <a:rPr lang="en-US" sz="2400" b="1" dirty="0" err="1">
                <a:solidFill>
                  <a:srgbClr val="F05A22"/>
                </a:solidFill>
                <a:latin typeface="Calibri"/>
                <a:ea typeface="Calibri"/>
                <a:cs typeface="Calibri"/>
                <a:sym typeface="Calibri"/>
              </a:rPr>
              <a:t>Strategia</a:t>
            </a:r>
            <a:r>
              <a:rPr lang="en-US" sz="2400" b="1" dirty="0">
                <a:solidFill>
                  <a:srgbClr val="F05A22"/>
                </a:solidFill>
                <a:latin typeface="Calibri"/>
                <a:ea typeface="Calibri"/>
                <a:cs typeface="Calibri"/>
                <a:sym typeface="Calibri"/>
              </a:rPr>
              <a:t> </a:t>
            </a:r>
            <a:r>
              <a:rPr lang="en-US" sz="2400" b="1" dirty="0" err="1">
                <a:solidFill>
                  <a:srgbClr val="F05A22"/>
                </a:solidFill>
                <a:latin typeface="Calibri"/>
                <a:ea typeface="Calibri"/>
                <a:cs typeface="Calibri"/>
                <a:sym typeface="Calibri"/>
              </a:rPr>
              <a:t>pratica</a:t>
            </a:r>
            <a:r>
              <a:rPr lang="en-US" sz="2400" b="1" dirty="0">
                <a:solidFill>
                  <a:srgbClr val="F05A22"/>
                </a:solidFill>
                <a:latin typeface="Calibri"/>
                <a:ea typeface="Calibri"/>
                <a:cs typeface="Calibri"/>
                <a:sym typeface="Calibri"/>
              </a:rPr>
              <a:t> 1: </a:t>
            </a:r>
            <a:r>
              <a:rPr lang="en-US" sz="2400" b="1" dirty="0" err="1">
                <a:solidFill>
                  <a:srgbClr val="F05A22"/>
                </a:solidFill>
                <a:latin typeface="Calibri"/>
                <a:ea typeface="Calibri"/>
                <a:cs typeface="Calibri"/>
                <a:sym typeface="Calibri"/>
              </a:rPr>
              <a:t>gratitudine</a:t>
            </a:r>
            <a:endParaRPr sz="2400" b="0" i="0" u="none" strike="noStrike" cap="none" dirty="0">
              <a:solidFill>
                <a:srgbClr val="F05A22"/>
              </a:solidFill>
              <a:latin typeface="Calibri"/>
              <a:ea typeface="Calibri"/>
              <a:cs typeface="Calibri"/>
              <a:sym typeface="Calibri"/>
            </a:endParaRPr>
          </a:p>
        </p:txBody>
      </p:sp>
      <p:sp>
        <p:nvSpPr>
          <p:cNvPr id="257" name="Google Shape;257;p14"/>
          <p:cNvSpPr txBox="1">
            <a:spLocks noGrp="1"/>
          </p:cNvSpPr>
          <p:nvPr>
            <p:ph type="title"/>
          </p:nvPr>
        </p:nvSpPr>
        <p:spPr>
          <a:xfrm>
            <a:off x="97970" y="21470"/>
            <a:ext cx="11944351" cy="715879"/>
          </a:xfrm>
          <a:prstGeom prst="rect">
            <a:avLst/>
          </a:prstGeom>
          <a:noFill/>
          <a:ln>
            <a:noFill/>
          </a:ln>
        </p:spPr>
        <p:txBody>
          <a:bodyPr spcFirstLastPara="1" wrap="square" lIns="91425" tIns="54000" rIns="54000" bIns="54000" anchor="ctr" anchorCtr="0">
            <a:noAutofit/>
          </a:bodyPr>
          <a:lstStyle/>
          <a:p>
            <a:pPr lvl="0">
              <a:lnSpc>
                <a:spcPct val="100000"/>
              </a:lnSpc>
              <a:buClr>
                <a:srgbClr val="000000"/>
              </a:buClr>
              <a:buSzPts val="2000"/>
            </a:pPr>
            <a:r>
              <a:rPr lang="it-IT" dirty="0"/>
              <a:t>Formazione degli/delle insegnanti - Modulo 2</a:t>
            </a:r>
            <a:endParaRPr dirty="0"/>
          </a:p>
        </p:txBody>
      </p:sp>
      <p:sp>
        <p:nvSpPr>
          <p:cNvPr id="258" name="Google Shape;258;p14"/>
          <p:cNvSpPr txBox="1"/>
          <p:nvPr/>
        </p:nvSpPr>
        <p:spPr>
          <a:xfrm>
            <a:off x="182494" y="1334695"/>
            <a:ext cx="11827012" cy="881775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1800" b="1" i="0" u="none" strike="noStrike" cap="none" dirty="0">
                <a:solidFill>
                  <a:schemeClr val="accent1"/>
                </a:solidFill>
                <a:latin typeface="Calibri"/>
                <a:ea typeface="Calibri"/>
                <a:cs typeface="Calibri"/>
                <a:sym typeface="Calibri"/>
              </a:rPr>
              <a:t>Activity 2:</a:t>
            </a:r>
            <a:r>
              <a:rPr lang="en-US" sz="1800" b="0" i="0" u="none" strike="noStrike" cap="none" dirty="0">
                <a:solidFill>
                  <a:schemeClr val="accent1"/>
                </a:solidFill>
                <a:latin typeface="Calibri"/>
                <a:ea typeface="Calibri"/>
                <a:cs typeface="Calibri"/>
                <a:sym typeface="Calibri"/>
              </a:rPr>
              <a:t> </a:t>
            </a:r>
            <a:r>
              <a:rPr lang="en-US" sz="1800" b="1" i="0" u="none" strike="noStrike" cap="none" dirty="0">
                <a:solidFill>
                  <a:schemeClr val="accent1"/>
                </a:solidFill>
                <a:latin typeface="Calibri"/>
                <a:ea typeface="Calibri"/>
                <a:cs typeface="Calibri"/>
                <a:sym typeface="Calibri"/>
              </a:rPr>
              <a:t>Gratitude Wall or Gratitude Jar </a:t>
            </a:r>
            <a:endParaRPr dirty="0"/>
          </a:p>
          <a:p>
            <a:pPr lvl="0">
              <a:lnSpc>
                <a:spcPct val="150000"/>
              </a:lnSpc>
            </a:pPr>
            <a:r>
              <a:rPr lang="it-IT" sz="1800" b="1" i="1" dirty="0">
                <a:solidFill>
                  <a:schemeClr val="accent4"/>
                </a:solidFill>
                <a:latin typeface="Calibri"/>
                <a:ea typeface="Calibri"/>
                <a:cs typeface="Calibri"/>
                <a:sym typeface="Calibri"/>
              </a:rPr>
              <a:t>Passaggi delle attività per la classe</a:t>
            </a:r>
          </a:p>
          <a:p>
            <a:pPr lvl="0">
              <a:lnSpc>
                <a:spcPct val="150000"/>
              </a:lnSpc>
            </a:pPr>
            <a:r>
              <a:rPr lang="en-US" sz="1800" b="1" dirty="0" err="1">
                <a:solidFill>
                  <a:schemeClr val="dk1"/>
                </a:solidFill>
                <a:latin typeface="Calibri"/>
                <a:ea typeface="Calibri"/>
                <a:cs typeface="Calibri"/>
                <a:sym typeface="Calibri"/>
              </a:rPr>
              <a:t>Introduzione</a:t>
            </a:r>
            <a:r>
              <a:rPr lang="en-US" sz="1800" b="1" dirty="0">
                <a:solidFill>
                  <a:schemeClr val="dk1"/>
                </a:solidFill>
                <a:latin typeface="Calibri"/>
                <a:ea typeface="Calibri"/>
                <a:cs typeface="Calibri"/>
                <a:sym typeface="Calibri"/>
              </a:rPr>
              <a:t> del </a:t>
            </a:r>
            <a:r>
              <a:rPr lang="en-US" sz="1800" b="1" dirty="0" err="1">
                <a:solidFill>
                  <a:schemeClr val="dk1"/>
                </a:solidFill>
                <a:latin typeface="Calibri"/>
                <a:ea typeface="Calibri"/>
                <a:cs typeface="Calibri"/>
                <a:sym typeface="Calibri"/>
              </a:rPr>
              <a:t>concetto</a:t>
            </a:r>
            <a:r>
              <a:rPr lang="en-US" sz="1800" b="1" i="0" u="none" strike="noStrike" cap="none" dirty="0">
                <a:solidFill>
                  <a:schemeClr val="dk1"/>
                </a:solidFill>
                <a:latin typeface="Calibri"/>
                <a:ea typeface="Calibri"/>
                <a:cs typeface="Calibri"/>
                <a:sym typeface="Calibri"/>
              </a:rPr>
              <a:t>:</a:t>
            </a:r>
            <a:r>
              <a:rPr lang="en-US" sz="1800" b="0" i="0" u="none" strike="noStrike" cap="none" dirty="0">
                <a:solidFill>
                  <a:schemeClr val="dk1"/>
                </a:solidFill>
                <a:latin typeface="Calibri"/>
                <a:ea typeface="Calibri"/>
                <a:cs typeface="Calibri"/>
                <a:sym typeface="Calibri"/>
              </a:rPr>
              <a:t> </a:t>
            </a:r>
            <a:r>
              <a:rPr lang="it-IT" sz="1800" dirty="0">
                <a:solidFill>
                  <a:schemeClr val="dk1"/>
                </a:solidFill>
                <a:latin typeface="Calibri"/>
                <a:ea typeface="Calibri"/>
                <a:cs typeface="Calibri"/>
                <a:sym typeface="Calibri"/>
              </a:rPr>
              <a:t>Spiega che il Muro/Barattolo della Gratitudine è un luogo dove mostrare apprezzamento per le persone, gli eventi o le opportunità di apprendimento. Sottolinea che la gratitudine è rivolta agli altri (gentilezza da parte di un coetaneo, aiuto da un insegnante) o su una cosa buona che è successa (una lezione divertente, una ricreazione soleggiata).</a:t>
            </a:r>
          </a:p>
          <a:p>
            <a:pPr lvl="0">
              <a:lnSpc>
                <a:spcPct val="150000"/>
              </a:lnSpc>
            </a:pPr>
            <a:r>
              <a:rPr lang="en-US" sz="1800" b="1" dirty="0">
                <a:solidFill>
                  <a:schemeClr val="dk1"/>
                </a:solidFill>
                <a:latin typeface="Calibri"/>
                <a:ea typeface="Calibri"/>
                <a:cs typeface="Calibri"/>
                <a:sym typeface="Calibri"/>
              </a:rPr>
              <a:t>Modella la </a:t>
            </a:r>
            <a:r>
              <a:rPr lang="en-US" sz="1800" b="1" dirty="0" err="1">
                <a:solidFill>
                  <a:schemeClr val="dk1"/>
                </a:solidFill>
                <a:latin typeface="Calibri"/>
                <a:ea typeface="Calibri"/>
                <a:cs typeface="Calibri"/>
                <a:sym typeface="Calibri"/>
              </a:rPr>
              <a:t>pratica</a:t>
            </a:r>
            <a:r>
              <a:rPr lang="en-US" sz="1800" b="1" i="0" u="none" strike="noStrike" cap="none" dirty="0">
                <a:solidFill>
                  <a:schemeClr val="dk1"/>
                </a:solidFill>
                <a:latin typeface="Calibri"/>
                <a:ea typeface="Calibri"/>
                <a:cs typeface="Calibri"/>
                <a:sym typeface="Calibri"/>
              </a:rPr>
              <a:t>:</a:t>
            </a:r>
            <a:r>
              <a:rPr lang="en-US" sz="1800" b="0" i="0" u="none" strike="noStrike" cap="none" dirty="0">
                <a:solidFill>
                  <a:schemeClr val="dk1"/>
                </a:solidFill>
                <a:latin typeface="Calibri"/>
                <a:ea typeface="Calibri"/>
                <a:cs typeface="Calibri"/>
                <a:sym typeface="Calibri"/>
              </a:rPr>
              <a:t> </a:t>
            </a:r>
            <a:r>
              <a:rPr lang="it-IT" sz="1800" dirty="0">
                <a:solidFill>
                  <a:schemeClr val="dk1"/>
                </a:solidFill>
                <a:latin typeface="Calibri"/>
                <a:ea typeface="Calibri"/>
                <a:cs typeface="Calibri"/>
                <a:sym typeface="Calibri"/>
              </a:rPr>
              <a:t>L'insegnante modella la scrittura delle prime due note:</a:t>
            </a:r>
          </a:p>
          <a:p>
            <a:pPr lvl="0">
              <a:lnSpc>
                <a:spcPct val="150000"/>
              </a:lnSpc>
            </a:pPr>
            <a:r>
              <a:rPr lang="en-US" sz="1800" i="1" dirty="0" err="1">
                <a:solidFill>
                  <a:schemeClr val="dk1"/>
                </a:solidFill>
                <a:latin typeface="Calibri"/>
                <a:ea typeface="Calibri"/>
                <a:cs typeface="Calibri"/>
                <a:sym typeface="Calibri"/>
              </a:rPr>
              <a:t>Esempio</a:t>
            </a:r>
            <a:r>
              <a:rPr lang="en-US" sz="1800" i="1" dirty="0">
                <a:solidFill>
                  <a:schemeClr val="dk1"/>
                </a:solidFill>
                <a:latin typeface="Calibri"/>
                <a:ea typeface="Calibri"/>
                <a:cs typeface="Calibri"/>
                <a:sym typeface="Calibri"/>
              </a:rPr>
              <a:t> 1 (Pari</a:t>
            </a:r>
            <a:r>
              <a:rPr lang="it-IT" sz="1800" i="1" dirty="0">
                <a:solidFill>
                  <a:schemeClr val="dk1"/>
                </a:solidFill>
                <a:latin typeface="Calibri"/>
                <a:ea typeface="Calibri"/>
                <a:cs typeface="Calibri"/>
                <a:sym typeface="Calibri"/>
              </a:rPr>
              <a:t>):"Grazie, Maria, per aver condiviso le tue matite oggi.«</a:t>
            </a:r>
          </a:p>
          <a:p>
            <a:pPr lvl="0">
              <a:lnSpc>
                <a:spcPct val="150000"/>
              </a:lnSpc>
            </a:pPr>
            <a:r>
              <a:rPr lang="it-IT" sz="1800" i="1" dirty="0">
                <a:solidFill>
                  <a:schemeClr val="dk1"/>
                </a:solidFill>
                <a:latin typeface="Calibri"/>
                <a:ea typeface="Calibri"/>
                <a:cs typeface="Calibri"/>
                <a:sym typeface="Calibri"/>
              </a:rPr>
              <a:t>Esempio 2 (Apprendimento): "Sono grato per l'opportunità di lavorare nel mio gruppo sul progetto di storia.«</a:t>
            </a:r>
          </a:p>
          <a:p>
            <a:pPr lvl="0">
              <a:lnSpc>
                <a:spcPct val="150000"/>
              </a:lnSpc>
            </a:pPr>
            <a:r>
              <a:rPr lang="en-US" sz="1800" b="1" dirty="0" err="1">
                <a:solidFill>
                  <a:schemeClr val="dk1"/>
                </a:solidFill>
                <a:latin typeface="Calibri"/>
                <a:ea typeface="Calibri"/>
                <a:cs typeface="Calibri"/>
                <a:sym typeface="Calibri"/>
              </a:rPr>
              <a:t>Contributo</a:t>
            </a:r>
            <a:r>
              <a:rPr lang="en-US" sz="1800" b="1" dirty="0">
                <a:solidFill>
                  <a:schemeClr val="dk1"/>
                </a:solidFill>
                <a:latin typeface="Calibri"/>
                <a:ea typeface="Calibri"/>
                <a:cs typeface="Calibri"/>
                <a:sym typeface="Calibri"/>
              </a:rPr>
              <a:t> degli </a:t>
            </a:r>
            <a:r>
              <a:rPr lang="en-US" sz="1800" b="1" dirty="0" err="1">
                <a:solidFill>
                  <a:schemeClr val="dk1"/>
                </a:solidFill>
                <a:latin typeface="Calibri"/>
                <a:ea typeface="Calibri"/>
                <a:cs typeface="Calibri"/>
                <a:sym typeface="Calibri"/>
              </a:rPr>
              <a:t>studenti</a:t>
            </a:r>
            <a:r>
              <a:rPr lang="en-US" sz="1800" b="1" i="0" u="none" strike="noStrike" cap="none" dirty="0">
                <a:solidFill>
                  <a:schemeClr val="dk1"/>
                </a:solidFill>
                <a:latin typeface="Calibri"/>
                <a:ea typeface="Calibri"/>
                <a:cs typeface="Calibri"/>
                <a:sym typeface="Calibri"/>
              </a:rPr>
              <a:t>:</a:t>
            </a:r>
            <a:r>
              <a:rPr lang="en-US" sz="1800" b="0" i="0" u="none" strike="noStrike" cap="none" dirty="0">
                <a:solidFill>
                  <a:schemeClr val="dk1"/>
                </a:solidFill>
                <a:latin typeface="Calibri"/>
                <a:ea typeface="Calibri"/>
                <a:cs typeface="Calibri"/>
                <a:sym typeface="Calibri"/>
              </a:rPr>
              <a:t> </a:t>
            </a:r>
            <a:r>
              <a:rPr lang="it-IT" sz="1800" dirty="0">
                <a:solidFill>
                  <a:schemeClr val="dk1"/>
                </a:solidFill>
                <a:latin typeface="Calibri"/>
                <a:ea typeface="Calibri"/>
                <a:cs typeface="Calibri"/>
                <a:sym typeface="Calibri"/>
              </a:rPr>
              <a:t>Distribuisci piccoli biglietti/strisce agli studenti e chiedi loro di scrivere (o disegnare) un biglietto di ringraziamento specifico e posizionarlo nel barattolo o sul muro.</a:t>
            </a:r>
          </a:p>
          <a:p>
            <a:pPr lvl="0">
              <a:lnSpc>
                <a:spcPct val="150000"/>
              </a:lnSpc>
            </a:pPr>
            <a:r>
              <a:rPr lang="en-US" sz="1800" b="1" dirty="0" err="1">
                <a:solidFill>
                  <a:schemeClr val="dk1"/>
                </a:solidFill>
                <a:latin typeface="Calibri"/>
                <a:ea typeface="Calibri"/>
                <a:cs typeface="Calibri"/>
                <a:sym typeface="Calibri"/>
              </a:rPr>
              <a:t>Integrazione</a:t>
            </a:r>
            <a:r>
              <a:rPr lang="en-US" sz="1800" b="1" dirty="0">
                <a:solidFill>
                  <a:schemeClr val="dk1"/>
                </a:solidFill>
                <a:latin typeface="Calibri"/>
                <a:ea typeface="Calibri"/>
                <a:cs typeface="Calibri"/>
                <a:sym typeface="Calibri"/>
              </a:rPr>
              <a:t> di routine</a:t>
            </a:r>
            <a:r>
              <a:rPr lang="en-US" sz="1800" b="1" i="0" u="none" strike="noStrike" cap="none" dirty="0">
                <a:solidFill>
                  <a:schemeClr val="dk1"/>
                </a:solidFill>
                <a:latin typeface="Calibri"/>
                <a:ea typeface="Calibri"/>
                <a:cs typeface="Calibri"/>
                <a:sym typeface="Calibri"/>
              </a:rPr>
              <a:t>:</a:t>
            </a:r>
            <a:r>
              <a:rPr lang="en-US" sz="1800" b="0" i="0" u="none" strike="noStrike" cap="none" dirty="0">
                <a:solidFill>
                  <a:schemeClr val="dk1"/>
                </a:solidFill>
                <a:latin typeface="Calibri"/>
                <a:ea typeface="Calibri"/>
                <a:cs typeface="Calibri"/>
                <a:sym typeface="Calibri"/>
              </a:rPr>
              <a:t> </a:t>
            </a:r>
            <a:r>
              <a:rPr lang="it-IT" sz="1800" dirty="0">
                <a:solidFill>
                  <a:schemeClr val="dk1"/>
                </a:solidFill>
                <a:latin typeface="Calibri"/>
                <a:ea typeface="Calibri"/>
                <a:cs typeface="Calibri"/>
                <a:sym typeface="Calibri"/>
              </a:rPr>
              <a:t>Stabilisci questo come una routine di 5 minuti, magari </a:t>
            </a:r>
            <a:r>
              <a:rPr lang="it-IT" sz="1800" b="1" dirty="0">
                <a:solidFill>
                  <a:schemeClr val="dk1"/>
                </a:solidFill>
                <a:latin typeface="Calibri"/>
                <a:ea typeface="Calibri"/>
                <a:cs typeface="Calibri"/>
                <a:sym typeface="Calibri"/>
              </a:rPr>
              <a:t>Lunedì</a:t>
            </a:r>
            <a:r>
              <a:rPr lang="en-US" sz="1800" b="0" i="0" u="none" strike="noStrike" cap="none" dirty="0">
                <a:solidFill>
                  <a:schemeClr val="dk1"/>
                </a:solidFill>
                <a:latin typeface="Calibri"/>
                <a:ea typeface="Calibri"/>
                <a:cs typeface="Calibri"/>
                <a:sym typeface="Calibri"/>
              </a:rPr>
              <a:t> </a:t>
            </a:r>
            <a:r>
              <a:rPr lang="it-IT" sz="1800" dirty="0">
                <a:solidFill>
                  <a:schemeClr val="dk1"/>
                </a:solidFill>
                <a:latin typeface="Calibri"/>
                <a:ea typeface="Calibri"/>
                <a:cs typeface="Calibri"/>
                <a:sym typeface="Calibri"/>
              </a:rPr>
              <a:t>(per iniziare la settimana in modo positivo)</a:t>
            </a:r>
            <a:r>
              <a:rPr lang="en-US" sz="1800" b="0" i="0" u="none" strike="noStrike" cap="none" dirty="0">
                <a:solidFill>
                  <a:schemeClr val="dk1"/>
                </a:solidFill>
                <a:latin typeface="Calibri"/>
                <a:ea typeface="Calibri"/>
                <a:cs typeface="Calibri"/>
                <a:sym typeface="Calibri"/>
              </a:rPr>
              <a:t>o </a:t>
            </a:r>
            <a:r>
              <a:rPr lang="en-US" sz="1800" b="1" dirty="0" err="1">
                <a:solidFill>
                  <a:schemeClr val="dk1"/>
                </a:solidFill>
                <a:latin typeface="Calibri"/>
                <a:ea typeface="Calibri"/>
                <a:cs typeface="Calibri"/>
                <a:sym typeface="Calibri"/>
              </a:rPr>
              <a:t>Venerdì</a:t>
            </a:r>
            <a:r>
              <a:rPr lang="en-US" sz="1800" b="1" dirty="0">
                <a:solidFill>
                  <a:schemeClr val="dk1"/>
                </a:solidFill>
                <a:latin typeface="Calibri"/>
                <a:ea typeface="Calibri"/>
                <a:cs typeface="Calibri"/>
                <a:sym typeface="Calibri"/>
              </a:rPr>
              <a:t> </a:t>
            </a:r>
            <a:r>
              <a:rPr lang="en-US" sz="1800" b="0" i="0" u="none" strike="noStrike" cap="none" dirty="0">
                <a:solidFill>
                  <a:schemeClr val="dk1"/>
                </a:solidFill>
                <a:latin typeface="Calibri"/>
                <a:ea typeface="Calibri"/>
                <a:cs typeface="Calibri"/>
                <a:sym typeface="Calibri"/>
              </a:rPr>
              <a:t>(per </a:t>
            </a:r>
            <a:r>
              <a:rPr lang="en-US" sz="1800" dirty="0" err="1">
                <a:solidFill>
                  <a:schemeClr val="dk1"/>
                </a:solidFill>
                <a:latin typeface="Calibri"/>
                <a:ea typeface="Calibri"/>
                <a:cs typeface="Calibri"/>
                <a:sym typeface="Calibri"/>
              </a:rPr>
              <a:t>concluderlo</a:t>
            </a:r>
            <a:r>
              <a:rPr lang="en-US" sz="1800" dirty="0">
                <a:solidFill>
                  <a:schemeClr val="dk1"/>
                </a:solidFill>
                <a:latin typeface="Calibri"/>
                <a:ea typeface="Calibri"/>
                <a:cs typeface="Calibri"/>
                <a:sym typeface="Calibri"/>
              </a:rPr>
              <a:t> con </a:t>
            </a:r>
            <a:r>
              <a:rPr lang="en-US" sz="1800" dirty="0" err="1">
                <a:solidFill>
                  <a:schemeClr val="dk1"/>
                </a:solidFill>
                <a:latin typeface="Calibri"/>
                <a:ea typeface="Calibri"/>
                <a:cs typeface="Calibri"/>
                <a:sym typeface="Calibri"/>
              </a:rPr>
              <a:t>gratitudine</a:t>
            </a:r>
            <a:r>
              <a:rPr lang="en-US" sz="1800" dirty="0">
                <a:solidFill>
                  <a:schemeClr val="dk1"/>
                </a:solidFill>
                <a:latin typeface="Calibri"/>
                <a:ea typeface="Calibri"/>
                <a:cs typeface="Calibri"/>
                <a:sym typeface="Calibri"/>
              </a:rPr>
              <a:t>).</a:t>
            </a:r>
            <a:endParaRPr sz="1800" b="0" i="1" u="none" strike="noStrike" cap="none" dirty="0">
              <a:solidFill>
                <a:schemeClr val="dk1"/>
              </a:solidFill>
              <a:latin typeface="Calibri"/>
              <a:ea typeface="Calibri"/>
              <a:cs typeface="Calibri"/>
              <a:sym typeface="Calibri"/>
            </a:endParaRPr>
          </a:p>
          <a:p>
            <a:pPr marL="0" marR="0" lvl="0" indent="0" algn="l" rtl="0">
              <a:lnSpc>
                <a:spcPct val="150000"/>
              </a:lnSpc>
              <a:spcBef>
                <a:spcPts val="0"/>
              </a:spcBef>
              <a:spcAft>
                <a:spcPts val="0"/>
              </a:spcAft>
              <a:buNone/>
            </a:pPr>
            <a:endParaRPr sz="1800" b="0" i="0" u="none" strike="noStrike" cap="none" dirty="0">
              <a:solidFill>
                <a:schemeClr val="dk1"/>
              </a:solidFill>
              <a:latin typeface="Calibri"/>
              <a:ea typeface="Calibri"/>
              <a:cs typeface="Calibri"/>
              <a:sym typeface="Calibri"/>
            </a:endParaRPr>
          </a:p>
          <a:p>
            <a:pPr marL="0" marR="0" lvl="0" indent="0" algn="l" rtl="0">
              <a:lnSpc>
                <a:spcPct val="150000"/>
              </a:lnSpc>
              <a:spcBef>
                <a:spcPts val="0"/>
              </a:spcBef>
              <a:spcAft>
                <a:spcPts val="0"/>
              </a:spcAft>
              <a:buNone/>
            </a:pPr>
            <a:endParaRPr sz="1800" b="0" i="0" u="none" strike="noStrike" cap="none" dirty="0">
              <a:solidFill>
                <a:schemeClr val="dk1"/>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1800"/>
              <a:buFont typeface="Arial"/>
              <a:buNone/>
            </a:pPr>
            <a:endParaRPr sz="1800" b="1" i="0" u="none" strike="noStrike" cap="none" dirty="0">
              <a:solidFill>
                <a:schemeClr val="dk1"/>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1800"/>
              <a:buFont typeface="Arial"/>
              <a:buNone/>
            </a:pPr>
            <a:endParaRPr sz="1800" b="1" i="0" u="none" strike="noStrike" cap="none" dirty="0">
              <a:solidFill>
                <a:schemeClr val="dk1"/>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1800"/>
              <a:buFont typeface="Arial"/>
              <a:buNone/>
            </a:pPr>
            <a:endParaRPr sz="1800" b="1" i="0" u="none" strike="noStrike" cap="none" dirty="0">
              <a:solidFill>
                <a:schemeClr val="dk1"/>
              </a:solidFill>
              <a:latin typeface="Calibri"/>
              <a:ea typeface="Calibri"/>
              <a:cs typeface="Calibri"/>
              <a:sym typeface="Calibri"/>
            </a:endParaRPr>
          </a:p>
          <a:p>
            <a:pPr marL="0" marR="0" lvl="0" indent="0" algn="l" rtl="0">
              <a:lnSpc>
                <a:spcPct val="150000"/>
              </a:lnSpc>
              <a:spcBef>
                <a:spcPts val="0"/>
              </a:spcBef>
              <a:spcAft>
                <a:spcPts val="0"/>
              </a:spcAft>
              <a:buNone/>
            </a:pPr>
            <a:endParaRPr sz="1800" b="0" i="0" u="none" strike="noStrike" cap="none" dirty="0">
              <a:solidFill>
                <a:schemeClr val="dk1"/>
              </a:solidFill>
              <a:latin typeface="Calibri"/>
              <a:ea typeface="Calibri"/>
              <a:cs typeface="Calibri"/>
              <a:sym typeface="Calibri"/>
            </a:endParaRPr>
          </a:p>
          <a:p>
            <a:pPr marL="0" marR="0" lvl="0" indent="0" algn="l" rtl="0">
              <a:lnSpc>
                <a:spcPct val="150000"/>
              </a:lnSpc>
              <a:spcBef>
                <a:spcPts val="0"/>
              </a:spcBef>
              <a:spcAft>
                <a:spcPts val="0"/>
              </a:spcAft>
              <a:buNone/>
            </a:pPr>
            <a:endParaRPr sz="1800" b="0" i="0" u="none" strike="noStrike" cap="none" dirty="0">
              <a:solidFill>
                <a:schemeClr val="dk1"/>
              </a:solidFill>
              <a:latin typeface="Calibri"/>
              <a:ea typeface="Calibri"/>
              <a:cs typeface="Calibri"/>
              <a:sym typeface="Calibri"/>
            </a:endParaRPr>
          </a:p>
        </p:txBody>
      </p:sp>
      <p:sp>
        <p:nvSpPr>
          <p:cNvPr id="259" name="Google Shape;259;p14"/>
          <p:cNvSpPr/>
          <p:nvPr/>
        </p:nvSpPr>
        <p:spPr>
          <a:xfrm>
            <a:off x="7788430" y="854672"/>
            <a:ext cx="4937220" cy="3529008"/>
          </a:xfrm>
          <a:prstGeom prst="cloud">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800" b="1" i="0" u="none" strike="noStrike" cap="none" dirty="0">
                <a:solidFill>
                  <a:schemeClr val="dk1"/>
                </a:solidFill>
                <a:latin typeface="Calibri"/>
                <a:ea typeface="Calibri"/>
                <a:cs typeface="Calibri"/>
                <a:sym typeface="Calibri"/>
              </a:rPr>
              <a:t>Application for Teachers</a:t>
            </a:r>
            <a:endParaRPr dirty="0"/>
          </a:p>
          <a:p>
            <a:pPr marL="0" marR="0" lvl="0" indent="0" algn="ctr" rtl="0">
              <a:lnSpc>
                <a:spcPct val="100000"/>
              </a:lnSpc>
              <a:spcBef>
                <a:spcPts val="0"/>
              </a:spcBef>
              <a:spcAft>
                <a:spcPts val="0"/>
              </a:spcAft>
              <a:buNone/>
            </a:pPr>
            <a:r>
              <a:rPr lang="en-US" sz="1800" b="0" i="0" u="none" strike="noStrike" cap="none" dirty="0">
                <a:solidFill>
                  <a:schemeClr val="dk1"/>
                </a:solidFill>
                <a:latin typeface="Calibri"/>
                <a:ea typeface="Calibri"/>
                <a:cs typeface="Calibri"/>
                <a:sym typeface="Calibri"/>
              </a:rPr>
              <a:t>The school can establish a </a:t>
            </a:r>
            <a:r>
              <a:rPr lang="en-US" sz="1800" b="1" i="0" u="none" strike="noStrike" cap="none" dirty="0">
                <a:solidFill>
                  <a:schemeClr val="dk1"/>
                </a:solidFill>
                <a:latin typeface="Calibri"/>
                <a:ea typeface="Calibri"/>
                <a:cs typeface="Calibri"/>
                <a:sym typeface="Calibri"/>
              </a:rPr>
              <a:t>Staff Gratitude Jar</a:t>
            </a:r>
            <a:r>
              <a:rPr lang="en-US" sz="1800" b="0" i="0" u="none" strike="noStrike" cap="none" dirty="0">
                <a:solidFill>
                  <a:schemeClr val="dk1"/>
                </a:solidFill>
                <a:latin typeface="Calibri"/>
                <a:ea typeface="Calibri"/>
                <a:cs typeface="Calibri"/>
                <a:sym typeface="Calibri"/>
              </a:rPr>
              <a:t> in the teachers' lounge or staff workroom. This allows teachers to recognize colleagues for small acts of support, mentorship, or teamwork, directly addressing the </a:t>
            </a:r>
            <a:r>
              <a:rPr lang="en-US" sz="1800" b="0" i="1" u="none" strike="noStrike" cap="none" dirty="0">
                <a:solidFill>
                  <a:schemeClr val="dk1"/>
                </a:solidFill>
                <a:latin typeface="Calibri"/>
                <a:ea typeface="Calibri"/>
                <a:cs typeface="Calibri"/>
                <a:sym typeface="Calibri"/>
              </a:rPr>
              <a:t>staff life</a:t>
            </a:r>
            <a:r>
              <a:rPr lang="en-US" sz="1800" b="0" i="0" u="none" strike="noStrike" cap="none" dirty="0">
                <a:solidFill>
                  <a:schemeClr val="dk1"/>
                </a:solidFill>
                <a:latin typeface="Calibri"/>
                <a:ea typeface="Calibri"/>
                <a:cs typeface="Calibri"/>
                <a:sym typeface="Calibri"/>
              </a:rPr>
              <a:t> goal of the unit.</a:t>
            </a:r>
            <a:endParaRPr dirty="0"/>
          </a:p>
          <a:p>
            <a:pPr marL="0" marR="0" lvl="0" indent="0" algn="ctr" rtl="0">
              <a:lnSpc>
                <a:spcPct val="100000"/>
              </a:lnSpc>
              <a:spcBef>
                <a:spcPts val="0"/>
              </a:spcBef>
              <a:spcAft>
                <a:spcPts val="0"/>
              </a:spcAft>
              <a:buNone/>
            </a:pPr>
            <a:endParaRPr sz="1400" b="0" i="0" u="none" strike="noStrike" cap="none" dirty="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grpSp>
        <p:nvGrpSpPr>
          <p:cNvPr id="265" name="Google Shape;265;p15"/>
          <p:cNvGrpSpPr/>
          <p:nvPr/>
        </p:nvGrpSpPr>
        <p:grpSpPr>
          <a:xfrm>
            <a:off x="7685514" y="2366747"/>
            <a:ext cx="4287005" cy="2201302"/>
            <a:chOff x="0" y="-38100"/>
            <a:chExt cx="2065940" cy="1022743"/>
          </a:xfrm>
        </p:grpSpPr>
        <p:sp>
          <p:nvSpPr>
            <p:cNvPr id="266" name="Google Shape;266;p15"/>
            <p:cNvSpPr/>
            <p:nvPr/>
          </p:nvSpPr>
          <p:spPr>
            <a:xfrm>
              <a:off x="0" y="0"/>
              <a:ext cx="2065940" cy="984643"/>
            </a:xfrm>
            <a:custGeom>
              <a:avLst/>
              <a:gdLst/>
              <a:ahLst/>
              <a:cxnLst/>
              <a:rect l="l" t="t" r="r" b="b"/>
              <a:pathLst>
                <a:path w="2065940" h="984643" extrusionOk="0">
                  <a:moveTo>
                    <a:pt x="20785" y="0"/>
                  </a:moveTo>
                  <a:lnTo>
                    <a:pt x="2045156" y="0"/>
                  </a:lnTo>
                  <a:cubicBezTo>
                    <a:pt x="2056635" y="0"/>
                    <a:pt x="2065940" y="9306"/>
                    <a:pt x="2065940" y="20785"/>
                  </a:cubicBezTo>
                  <a:lnTo>
                    <a:pt x="2065940" y="963859"/>
                  </a:lnTo>
                  <a:cubicBezTo>
                    <a:pt x="2065940" y="975338"/>
                    <a:pt x="2056635" y="984643"/>
                    <a:pt x="2045156" y="984643"/>
                  </a:cubicBezTo>
                  <a:lnTo>
                    <a:pt x="20785" y="984643"/>
                  </a:lnTo>
                  <a:cubicBezTo>
                    <a:pt x="9306" y="984643"/>
                    <a:pt x="0" y="975338"/>
                    <a:pt x="0" y="963859"/>
                  </a:cubicBezTo>
                  <a:lnTo>
                    <a:pt x="0" y="20785"/>
                  </a:lnTo>
                  <a:cubicBezTo>
                    <a:pt x="0" y="9306"/>
                    <a:pt x="9306" y="0"/>
                    <a:pt x="20785" y="0"/>
                  </a:cubicBezTo>
                  <a:close/>
                </a:path>
              </a:pathLst>
            </a:custGeom>
            <a:solidFill>
              <a:srgbClr val="FCDDD1"/>
            </a:solidFill>
            <a:ln w="9525" cap="sq" cmpd="sng">
              <a:solidFill>
                <a:srgbClr val="00000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933" b="0" i="0" u="none" strike="noStrike" cap="none">
                <a:solidFill>
                  <a:srgbClr val="000000"/>
                </a:solidFill>
                <a:latin typeface="Arial"/>
                <a:ea typeface="Arial"/>
                <a:cs typeface="Arial"/>
                <a:sym typeface="Arial"/>
              </a:endParaRPr>
            </a:p>
          </p:txBody>
        </p:sp>
        <p:sp>
          <p:nvSpPr>
            <p:cNvPr id="267" name="Google Shape;267;p15"/>
            <p:cNvSpPr txBox="1"/>
            <p:nvPr/>
          </p:nvSpPr>
          <p:spPr>
            <a:xfrm>
              <a:off x="0" y="-38100"/>
              <a:ext cx="2065940" cy="1022743"/>
            </a:xfrm>
            <a:prstGeom prst="rect">
              <a:avLst/>
            </a:prstGeom>
            <a:noFill/>
            <a:ln>
              <a:noFill/>
            </a:ln>
          </p:spPr>
          <p:txBody>
            <a:bodyPr spcFirstLastPara="1" wrap="square" lIns="33850" tIns="33850" rIns="33850" bIns="33850" anchor="ctr" anchorCtr="0">
              <a:noAutofit/>
            </a:bodyPr>
            <a:lstStyle/>
            <a:p>
              <a:pPr marL="0" marR="0" lvl="0" indent="0" algn="ctr" rtl="0">
                <a:lnSpc>
                  <a:spcPct val="190032"/>
                </a:lnSpc>
                <a:spcBef>
                  <a:spcPts val="0"/>
                </a:spcBef>
                <a:spcAft>
                  <a:spcPts val="0"/>
                </a:spcAft>
                <a:buNone/>
              </a:pPr>
              <a:endParaRPr sz="933" b="0" i="0" u="none" strike="noStrike" cap="none">
                <a:solidFill>
                  <a:srgbClr val="000000"/>
                </a:solidFill>
                <a:latin typeface="Arial"/>
                <a:ea typeface="Arial"/>
                <a:cs typeface="Arial"/>
                <a:sym typeface="Arial"/>
              </a:endParaRPr>
            </a:p>
          </p:txBody>
        </p:sp>
      </p:grpSp>
      <p:grpSp>
        <p:nvGrpSpPr>
          <p:cNvPr id="268" name="Google Shape;268;p15"/>
          <p:cNvGrpSpPr/>
          <p:nvPr/>
        </p:nvGrpSpPr>
        <p:grpSpPr>
          <a:xfrm>
            <a:off x="219481" y="902862"/>
            <a:ext cx="4455767" cy="1843974"/>
            <a:chOff x="0" y="-38100"/>
            <a:chExt cx="2065940" cy="1022743"/>
          </a:xfrm>
        </p:grpSpPr>
        <p:sp>
          <p:nvSpPr>
            <p:cNvPr id="269" name="Google Shape;269;p15"/>
            <p:cNvSpPr/>
            <p:nvPr/>
          </p:nvSpPr>
          <p:spPr>
            <a:xfrm>
              <a:off x="0" y="0"/>
              <a:ext cx="2065940" cy="984643"/>
            </a:xfrm>
            <a:custGeom>
              <a:avLst/>
              <a:gdLst/>
              <a:ahLst/>
              <a:cxnLst/>
              <a:rect l="l" t="t" r="r" b="b"/>
              <a:pathLst>
                <a:path w="2065940" h="984643" extrusionOk="0">
                  <a:moveTo>
                    <a:pt x="20785" y="0"/>
                  </a:moveTo>
                  <a:lnTo>
                    <a:pt x="2045156" y="0"/>
                  </a:lnTo>
                  <a:cubicBezTo>
                    <a:pt x="2056635" y="0"/>
                    <a:pt x="2065940" y="9306"/>
                    <a:pt x="2065940" y="20785"/>
                  </a:cubicBezTo>
                  <a:lnTo>
                    <a:pt x="2065940" y="963859"/>
                  </a:lnTo>
                  <a:cubicBezTo>
                    <a:pt x="2065940" y="975338"/>
                    <a:pt x="2056635" y="984643"/>
                    <a:pt x="2045156" y="984643"/>
                  </a:cubicBezTo>
                  <a:lnTo>
                    <a:pt x="20785" y="984643"/>
                  </a:lnTo>
                  <a:cubicBezTo>
                    <a:pt x="9306" y="984643"/>
                    <a:pt x="0" y="975338"/>
                    <a:pt x="0" y="963859"/>
                  </a:cubicBezTo>
                  <a:lnTo>
                    <a:pt x="0" y="20785"/>
                  </a:lnTo>
                  <a:cubicBezTo>
                    <a:pt x="0" y="9306"/>
                    <a:pt x="9306" y="0"/>
                    <a:pt x="20785" y="0"/>
                  </a:cubicBezTo>
                  <a:close/>
                </a:path>
              </a:pathLst>
            </a:custGeom>
            <a:solidFill>
              <a:srgbClr val="FCDDD1"/>
            </a:solidFill>
            <a:ln w="9525" cap="sq" cmpd="sng">
              <a:solidFill>
                <a:srgbClr val="00000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933" b="0" i="0" u="none" strike="noStrike" cap="none">
                <a:solidFill>
                  <a:srgbClr val="000000"/>
                </a:solidFill>
                <a:latin typeface="Arial"/>
                <a:ea typeface="Arial"/>
                <a:cs typeface="Arial"/>
                <a:sym typeface="Arial"/>
              </a:endParaRPr>
            </a:p>
          </p:txBody>
        </p:sp>
        <p:sp>
          <p:nvSpPr>
            <p:cNvPr id="270" name="Google Shape;270;p15"/>
            <p:cNvSpPr txBox="1"/>
            <p:nvPr/>
          </p:nvSpPr>
          <p:spPr>
            <a:xfrm>
              <a:off x="0" y="-38100"/>
              <a:ext cx="2065940" cy="1022743"/>
            </a:xfrm>
            <a:prstGeom prst="rect">
              <a:avLst/>
            </a:prstGeom>
            <a:noFill/>
            <a:ln>
              <a:noFill/>
            </a:ln>
          </p:spPr>
          <p:txBody>
            <a:bodyPr spcFirstLastPara="1" wrap="square" lIns="33850" tIns="33850" rIns="33850" bIns="33850" anchor="ctr" anchorCtr="0">
              <a:noAutofit/>
            </a:bodyPr>
            <a:lstStyle/>
            <a:p>
              <a:pPr marL="0" marR="0" lvl="0" indent="0" algn="ctr" rtl="0">
                <a:lnSpc>
                  <a:spcPct val="190032"/>
                </a:lnSpc>
                <a:spcBef>
                  <a:spcPts val="0"/>
                </a:spcBef>
                <a:spcAft>
                  <a:spcPts val="0"/>
                </a:spcAft>
                <a:buNone/>
              </a:pPr>
              <a:endParaRPr sz="933" b="0" i="0" u="none" strike="noStrike" cap="none">
                <a:solidFill>
                  <a:srgbClr val="000000"/>
                </a:solidFill>
                <a:latin typeface="Arial"/>
                <a:ea typeface="Arial"/>
                <a:cs typeface="Arial"/>
                <a:sym typeface="Arial"/>
              </a:endParaRPr>
            </a:p>
          </p:txBody>
        </p:sp>
      </p:grpSp>
      <p:grpSp>
        <p:nvGrpSpPr>
          <p:cNvPr id="271" name="Google Shape;271;p15"/>
          <p:cNvGrpSpPr/>
          <p:nvPr/>
        </p:nvGrpSpPr>
        <p:grpSpPr>
          <a:xfrm>
            <a:off x="219481" y="2758422"/>
            <a:ext cx="4455767" cy="1843974"/>
            <a:chOff x="0" y="-38100"/>
            <a:chExt cx="2065940" cy="1022743"/>
          </a:xfrm>
        </p:grpSpPr>
        <p:sp>
          <p:nvSpPr>
            <p:cNvPr id="272" name="Google Shape;272;p15"/>
            <p:cNvSpPr/>
            <p:nvPr/>
          </p:nvSpPr>
          <p:spPr>
            <a:xfrm>
              <a:off x="0" y="0"/>
              <a:ext cx="2065940" cy="984643"/>
            </a:xfrm>
            <a:custGeom>
              <a:avLst/>
              <a:gdLst/>
              <a:ahLst/>
              <a:cxnLst/>
              <a:rect l="l" t="t" r="r" b="b"/>
              <a:pathLst>
                <a:path w="2065940" h="984643" extrusionOk="0">
                  <a:moveTo>
                    <a:pt x="20785" y="0"/>
                  </a:moveTo>
                  <a:lnTo>
                    <a:pt x="2045156" y="0"/>
                  </a:lnTo>
                  <a:cubicBezTo>
                    <a:pt x="2056635" y="0"/>
                    <a:pt x="2065940" y="9306"/>
                    <a:pt x="2065940" y="20785"/>
                  </a:cubicBezTo>
                  <a:lnTo>
                    <a:pt x="2065940" y="963859"/>
                  </a:lnTo>
                  <a:cubicBezTo>
                    <a:pt x="2065940" y="975338"/>
                    <a:pt x="2056635" y="984643"/>
                    <a:pt x="2045156" y="984643"/>
                  </a:cubicBezTo>
                  <a:lnTo>
                    <a:pt x="20785" y="984643"/>
                  </a:lnTo>
                  <a:cubicBezTo>
                    <a:pt x="9306" y="984643"/>
                    <a:pt x="0" y="975338"/>
                    <a:pt x="0" y="963859"/>
                  </a:cubicBezTo>
                  <a:lnTo>
                    <a:pt x="0" y="20785"/>
                  </a:lnTo>
                  <a:cubicBezTo>
                    <a:pt x="0" y="9306"/>
                    <a:pt x="9306" y="0"/>
                    <a:pt x="20785" y="0"/>
                  </a:cubicBezTo>
                  <a:close/>
                </a:path>
              </a:pathLst>
            </a:custGeom>
            <a:solidFill>
              <a:srgbClr val="FCDDD1"/>
            </a:solidFill>
            <a:ln w="9525" cap="sq" cmpd="sng">
              <a:solidFill>
                <a:srgbClr val="00000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933" b="0" i="0" u="none" strike="noStrike" cap="none">
                <a:solidFill>
                  <a:srgbClr val="000000"/>
                </a:solidFill>
                <a:latin typeface="Arial"/>
                <a:ea typeface="Arial"/>
                <a:cs typeface="Arial"/>
                <a:sym typeface="Arial"/>
              </a:endParaRPr>
            </a:p>
          </p:txBody>
        </p:sp>
        <p:sp>
          <p:nvSpPr>
            <p:cNvPr id="273" name="Google Shape;273;p15"/>
            <p:cNvSpPr txBox="1"/>
            <p:nvPr/>
          </p:nvSpPr>
          <p:spPr>
            <a:xfrm>
              <a:off x="0" y="-38100"/>
              <a:ext cx="2065940" cy="1022743"/>
            </a:xfrm>
            <a:prstGeom prst="rect">
              <a:avLst/>
            </a:prstGeom>
            <a:noFill/>
            <a:ln>
              <a:noFill/>
            </a:ln>
          </p:spPr>
          <p:txBody>
            <a:bodyPr spcFirstLastPara="1" wrap="square" lIns="33850" tIns="33850" rIns="33850" bIns="33850" anchor="ctr" anchorCtr="0">
              <a:noAutofit/>
            </a:bodyPr>
            <a:lstStyle/>
            <a:p>
              <a:pPr marL="0" marR="0" lvl="0" indent="0" algn="ctr" rtl="0">
                <a:lnSpc>
                  <a:spcPct val="190032"/>
                </a:lnSpc>
                <a:spcBef>
                  <a:spcPts val="0"/>
                </a:spcBef>
                <a:spcAft>
                  <a:spcPts val="0"/>
                </a:spcAft>
                <a:buNone/>
              </a:pPr>
              <a:endParaRPr sz="933" b="0" i="0" u="none" strike="noStrike" cap="none">
                <a:solidFill>
                  <a:srgbClr val="000000"/>
                </a:solidFill>
                <a:latin typeface="Arial"/>
                <a:ea typeface="Arial"/>
                <a:cs typeface="Arial"/>
                <a:sym typeface="Arial"/>
              </a:endParaRPr>
            </a:p>
          </p:txBody>
        </p:sp>
      </p:grpSp>
      <p:grpSp>
        <p:nvGrpSpPr>
          <p:cNvPr id="274" name="Google Shape;274;p15"/>
          <p:cNvGrpSpPr/>
          <p:nvPr/>
        </p:nvGrpSpPr>
        <p:grpSpPr>
          <a:xfrm>
            <a:off x="219481" y="4616253"/>
            <a:ext cx="4455767" cy="1843974"/>
            <a:chOff x="0" y="-38100"/>
            <a:chExt cx="2065940" cy="1022743"/>
          </a:xfrm>
        </p:grpSpPr>
        <p:sp>
          <p:nvSpPr>
            <p:cNvPr id="275" name="Google Shape;275;p15"/>
            <p:cNvSpPr/>
            <p:nvPr/>
          </p:nvSpPr>
          <p:spPr>
            <a:xfrm>
              <a:off x="0" y="0"/>
              <a:ext cx="2065940" cy="984643"/>
            </a:xfrm>
            <a:custGeom>
              <a:avLst/>
              <a:gdLst/>
              <a:ahLst/>
              <a:cxnLst/>
              <a:rect l="l" t="t" r="r" b="b"/>
              <a:pathLst>
                <a:path w="2065940" h="984643" extrusionOk="0">
                  <a:moveTo>
                    <a:pt x="20785" y="0"/>
                  </a:moveTo>
                  <a:lnTo>
                    <a:pt x="2045156" y="0"/>
                  </a:lnTo>
                  <a:cubicBezTo>
                    <a:pt x="2056635" y="0"/>
                    <a:pt x="2065940" y="9306"/>
                    <a:pt x="2065940" y="20785"/>
                  </a:cubicBezTo>
                  <a:lnTo>
                    <a:pt x="2065940" y="963859"/>
                  </a:lnTo>
                  <a:cubicBezTo>
                    <a:pt x="2065940" y="975338"/>
                    <a:pt x="2056635" y="984643"/>
                    <a:pt x="2045156" y="984643"/>
                  </a:cubicBezTo>
                  <a:lnTo>
                    <a:pt x="20785" y="984643"/>
                  </a:lnTo>
                  <a:cubicBezTo>
                    <a:pt x="9306" y="984643"/>
                    <a:pt x="0" y="975338"/>
                    <a:pt x="0" y="963859"/>
                  </a:cubicBezTo>
                  <a:lnTo>
                    <a:pt x="0" y="20785"/>
                  </a:lnTo>
                  <a:cubicBezTo>
                    <a:pt x="0" y="9306"/>
                    <a:pt x="9306" y="0"/>
                    <a:pt x="20785" y="0"/>
                  </a:cubicBezTo>
                  <a:close/>
                </a:path>
              </a:pathLst>
            </a:custGeom>
            <a:solidFill>
              <a:srgbClr val="FCDDD1"/>
            </a:solidFill>
            <a:ln w="9525" cap="sq" cmpd="sng">
              <a:solidFill>
                <a:srgbClr val="00000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933" b="0" i="0" u="none" strike="noStrike" cap="none">
                <a:solidFill>
                  <a:srgbClr val="000000"/>
                </a:solidFill>
                <a:latin typeface="Arial"/>
                <a:ea typeface="Arial"/>
                <a:cs typeface="Arial"/>
                <a:sym typeface="Arial"/>
              </a:endParaRPr>
            </a:p>
          </p:txBody>
        </p:sp>
        <p:sp>
          <p:nvSpPr>
            <p:cNvPr id="276" name="Google Shape;276;p15"/>
            <p:cNvSpPr txBox="1"/>
            <p:nvPr/>
          </p:nvSpPr>
          <p:spPr>
            <a:xfrm>
              <a:off x="0" y="-38100"/>
              <a:ext cx="2065940" cy="1022743"/>
            </a:xfrm>
            <a:prstGeom prst="rect">
              <a:avLst/>
            </a:prstGeom>
            <a:noFill/>
            <a:ln>
              <a:noFill/>
            </a:ln>
          </p:spPr>
          <p:txBody>
            <a:bodyPr spcFirstLastPara="1" wrap="square" lIns="33850" tIns="33850" rIns="33850" bIns="33850" anchor="ctr" anchorCtr="0">
              <a:noAutofit/>
            </a:bodyPr>
            <a:lstStyle/>
            <a:p>
              <a:pPr marL="0" marR="0" lvl="0" indent="0" algn="ctr" rtl="0">
                <a:lnSpc>
                  <a:spcPct val="190032"/>
                </a:lnSpc>
                <a:spcBef>
                  <a:spcPts val="0"/>
                </a:spcBef>
                <a:spcAft>
                  <a:spcPts val="0"/>
                </a:spcAft>
                <a:buNone/>
              </a:pPr>
              <a:endParaRPr sz="933" b="0" i="0" u="none" strike="noStrike" cap="none">
                <a:solidFill>
                  <a:srgbClr val="000000"/>
                </a:solidFill>
                <a:latin typeface="Arial"/>
                <a:ea typeface="Arial"/>
                <a:cs typeface="Arial"/>
                <a:sym typeface="Arial"/>
              </a:endParaRPr>
            </a:p>
          </p:txBody>
        </p:sp>
      </p:grpSp>
      <p:sp>
        <p:nvSpPr>
          <p:cNvPr id="277" name="Google Shape;277;p15"/>
          <p:cNvSpPr/>
          <p:nvPr/>
        </p:nvSpPr>
        <p:spPr>
          <a:xfrm rot="-7900054">
            <a:off x="4907129" y="1689840"/>
            <a:ext cx="675321" cy="324826"/>
          </a:xfrm>
          <a:custGeom>
            <a:avLst/>
            <a:gdLst/>
            <a:ahLst/>
            <a:cxnLst/>
            <a:rect l="l" t="t" r="r" b="b"/>
            <a:pathLst>
              <a:path w="1012981" h="454921" extrusionOk="0">
                <a:moveTo>
                  <a:pt x="0" y="0"/>
                </a:moveTo>
                <a:lnTo>
                  <a:pt x="1012982" y="0"/>
                </a:lnTo>
                <a:lnTo>
                  <a:pt x="1012982" y="454921"/>
                </a:lnTo>
                <a:lnTo>
                  <a:pt x="0" y="454921"/>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933" b="0" i="0" u="none" strike="noStrike" cap="none">
              <a:solidFill>
                <a:srgbClr val="000000"/>
              </a:solidFill>
              <a:latin typeface="Arial"/>
              <a:ea typeface="Arial"/>
              <a:cs typeface="Arial"/>
              <a:sym typeface="Arial"/>
            </a:endParaRPr>
          </a:p>
        </p:txBody>
      </p:sp>
      <p:sp>
        <p:nvSpPr>
          <p:cNvPr id="278" name="Google Shape;278;p15"/>
          <p:cNvSpPr/>
          <p:nvPr/>
        </p:nvSpPr>
        <p:spPr>
          <a:xfrm rot="7866361">
            <a:off x="4836984" y="5392370"/>
            <a:ext cx="675321" cy="324827"/>
          </a:xfrm>
          <a:custGeom>
            <a:avLst/>
            <a:gdLst/>
            <a:ahLst/>
            <a:cxnLst/>
            <a:rect l="l" t="t" r="r" b="b"/>
            <a:pathLst>
              <a:path w="1012981" h="454921" extrusionOk="0">
                <a:moveTo>
                  <a:pt x="0" y="0"/>
                </a:moveTo>
                <a:lnTo>
                  <a:pt x="1012982" y="0"/>
                </a:lnTo>
                <a:lnTo>
                  <a:pt x="1012982" y="454921"/>
                </a:lnTo>
                <a:lnTo>
                  <a:pt x="0" y="454921"/>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933" b="0" i="0" u="none" strike="noStrike" cap="none">
              <a:solidFill>
                <a:srgbClr val="000000"/>
              </a:solidFill>
              <a:latin typeface="Arial"/>
              <a:ea typeface="Arial"/>
              <a:cs typeface="Arial"/>
              <a:sym typeface="Arial"/>
            </a:endParaRPr>
          </a:p>
        </p:txBody>
      </p:sp>
      <p:sp>
        <p:nvSpPr>
          <p:cNvPr id="279" name="Google Shape;279;p15"/>
          <p:cNvSpPr txBox="1"/>
          <p:nvPr/>
        </p:nvSpPr>
        <p:spPr>
          <a:xfrm>
            <a:off x="7834292" y="2677403"/>
            <a:ext cx="3989448" cy="1661993"/>
          </a:xfrm>
          <a:prstGeom prst="rect">
            <a:avLst/>
          </a:prstGeom>
          <a:noFill/>
          <a:ln>
            <a:noFill/>
          </a:ln>
        </p:spPr>
        <p:txBody>
          <a:bodyPr spcFirstLastPara="1" wrap="square" lIns="0" tIns="0" rIns="0" bIns="0" anchor="t" anchorCtr="0">
            <a:spAutoFit/>
          </a:bodyPr>
          <a:lstStyle/>
          <a:p>
            <a:pPr lvl="0" algn="ctr"/>
            <a:r>
              <a:rPr lang="it-IT" sz="1800" i="1" dirty="0">
                <a:solidFill>
                  <a:schemeClr val="dk1"/>
                </a:solidFill>
                <a:latin typeface="Calibri"/>
                <a:ea typeface="Calibri"/>
                <a:cs typeface="Calibri"/>
                <a:sym typeface="Calibri"/>
              </a:rPr>
              <a:t>L'ottimismo è la convinzione che cose belle accadranno in futuro e che gli eventi negativi siano temporanei e specifici. Si concentra su come si spiegano le cause sia degli eventi positivi che negativi (in stile esplicativo).</a:t>
            </a:r>
            <a:endParaRPr dirty="0"/>
          </a:p>
        </p:txBody>
      </p:sp>
      <p:sp>
        <p:nvSpPr>
          <p:cNvPr id="280" name="Google Shape;280;p15"/>
          <p:cNvSpPr txBox="1"/>
          <p:nvPr/>
        </p:nvSpPr>
        <p:spPr>
          <a:xfrm>
            <a:off x="312051" y="1053188"/>
            <a:ext cx="4337503" cy="1661993"/>
          </a:xfrm>
          <a:prstGeom prst="rect">
            <a:avLst/>
          </a:prstGeom>
          <a:noFill/>
          <a:ln>
            <a:noFill/>
          </a:ln>
        </p:spPr>
        <p:txBody>
          <a:bodyPr spcFirstLastPara="1" wrap="square" lIns="0" tIns="0" rIns="0" bIns="0" anchor="t" anchorCtr="0">
            <a:spAutoFit/>
          </a:bodyPr>
          <a:lstStyle/>
          <a:p>
            <a:pPr lvl="0">
              <a:buSzPts val="1800"/>
            </a:pPr>
            <a:r>
              <a:rPr lang="en-US" sz="1800" b="1" i="0" u="none" strike="noStrike" cap="none" dirty="0" err="1">
                <a:solidFill>
                  <a:schemeClr val="dk1"/>
                </a:solidFill>
                <a:latin typeface="Calibri"/>
                <a:ea typeface="Calibri"/>
                <a:cs typeface="Calibri"/>
                <a:sym typeface="Calibri"/>
              </a:rPr>
              <a:t>Riformulare</a:t>
            </a:r>
            <a:r>
              <a:rPr lang="en-US" sz="1800" b="1" i="0" u="none" strike="noStrike" cap="none" dirty="0">
                <a:solidFill>
                  <a:schemeClr val="dk1"/>
                </a:solidFill>
                <a:latin typeface="Calibri"/>
                <a:ea typeface="Calibri"/>
                <a:cs typeface="Calibri"/>
                <a:sym typeface="Calibri"/>
              </a:rPr>
              <a:t> le </a:t>
            </a:r>
            <a:r>
              <a:rPr lang="en-US" sz="1800" b="1" i="0" u="none" strike="noStrike" cap="none" dirty="0" err="1">
                <a:solidFill>
                  <a:schemeClr val="dk1"/>
                </a:solidFill>
                <a:latin typeface="Calibri"/>
                <a:ea typeface="Calibri"/>
                <a:cs typeface="Calibri"/>
                <a:sym typeface="Calibri"/>
              </a:rPr>
              <a:t>sfide</a:t>
            </a:r>
            <a:r>
              <a:rPr lang="en-US" sz="1800" b="1" i="0" u="none" strike="noStrike" cap="none" dirty="0">
                <a:solidFill>
                  <a:schemeClr val="dk1"/>
                </a:solidFill>
                <a:latin typeface="Calibri"/>
                <a:ea typeface="Calibri"/>
                <a:cs typeface="Calibri"/>
                <a:sym typeface="Calibri"/>
              </a:rPr>
              <a:t>: </a:t>
            </a:r>
            <a:r>
              <a:rPr lang="it-IT" sz="1800" dirty="0">
                <a:solidFill>
                  <a:schemeClr val="dk1"/>
                </a:solidFill>
                <a:latin typeface="Calibri"/>
                <a:ea typeface="Calibri"/>
                <a:cs typeface="Calibri"/>
                <a:sym typeface="Calibri"/>
              </a:rPr>
              <a:t>Cambiare la prospettiva su un evento negativo per vederlo in una luce meno catastrofica o più costruttiva (ad esempio, "Ho fallito il test" diventa "Ho trovato un nuovo modo che non funziona e ho imparato prima che devo studiare").</a:t>
            </a:r>
            <a:endParaRPr dirty="0"/>
          </a:p>
        </p:txBody>
      </p:sp>
      <p:sp>
        <p:nvSpPr>
          <p:cNvPr id="281" name="Google Shape;281;p15"/>
          <p:cNvSpPr txBox="1"/>
          <p:nvPr/>
        </p:nvSpPr>
        <p:spPr>
          <a:xfrm>
            <a:off x="296830" y="3174183"/>
            <a:ext cx="4352726" cy="830997"/>
          </a:xfrm>
          <a:prstGeom prst="rect">
            <a:avLst/>
          </a:prstGeom>
          <a:solidFill>
            <a:srgbClr val="FCDDD1"/>
          </a:solidFill>
          <a:ln>
            <a:noFill/>
          </a:ln>
        </p:spPr>
        <p:txBody>
          <a:bodyPr spcFirstLastPara="1" wrap="square" lIns="0" tIns="0" rIns="0" bIns="0" anchor="t" anchorCtr="0">
            <a:spAutoFit/>
          </a:bodyPr>
          <a:lstStyle/>
          <a:p>
            <a:pPr lvl="0"/>
            <a:r>
              <a:rPr lang="en-US" sz="1800" b="1" dirty="0" err="1">
                <a:solidFill>
                  <a:srgbClr val="4F4F50"/>
                </a:solidFill>
                <a:latin typeface="Calibri"/>
                <a:ea typeface="Calibri"/>
                <a:cs typeface="Calibri"/>
                <a:sym typeface="Calibri"/>
              </a:rPr>
              <a:t>Applicazione</a:t>
            </a:r>
            <a:r>
              <a:rPr lang="en-US" sz="1800" b="1" dirty="0">
                <a:solidFill>
                  <a:srgbClr val="4F4F50"/>
                </a:solidFill>
                <a:latin typeface="Calibri"/>
                <a:ea typeface="Calibri"/>
                <a:cs typeface="Calibri"/>
                <a:sym typeface="Calibri"/>
              </a:rPr>
              <a:t> in </a:t>
            </a:r>
            <a:r>
              <a:rPr lang="en-US" sz="1800" b="1" dirty="0" err="1">
                <a:solidFill>
                  <a:srgbClr val="4F4F50"/>
                </a:solidFill>
                <a:latin typeface="Calibri"/>
                <a:ea typeface="Calibri"/>
                <a:cs typeface="Calibri"/>
                <a:sym typeface="Calibri"/>
              </a:rPr>
              <a:t>classe</a:t>
            </a:r>
            <a:r>
              <a:rPr lang="en-US" sz="1800" b="1" i="0" u="none" strike="noStrike" cap="none" dirty="0">
                <a:solidFill>
                  <a:srgbClr val="4F4F50"/>
                </a:solidFill>
                <a:latin typeface="Calibri"/>
                <a:ea typeface="Calibri"/>
                <a:cs typeface="Calibri"/>
                <a:sym typeface="Calibri"/>
              </a:rPr>
              <a:t>: </a:t>
            </a:r>
            <a:r>
              <a:rPr lang="it-IT" sz="1800" dirty="0">
                <a:solidFill>
                  <a:srgbClr val="4F4F50"/>
                </a:solidFill>
                <a:latin typeface="Calibri"/>
                <a:ea typeface="Calibri"/>
                <a:cs typeface="Calibri"/>
                <a:sym typeface="Calibri"/>
              </a:rPr>
              <a:t>Insegna agli studenti a usare frasi con un </a:t>
            </a:r>
            <a:r>
              <a:rPr lang="it-IT" sz="1800" dirty="0" err="1">
                <a:solidFill>
                  <a:srgbClr val="4F4F50"/>
                </a:solidFill>
                <a:latin typeface="Calibri"/>
                <a:ea typeface="Calibri"/>
                <a:cs typeface="Calibri"/>
                <a:sym typeface="Calibri"/>
              </a:rPr>
              <a:t>mindset</a:t>
            </a:r>
            <a:r>
              <a:rPr lang="it-IT" sz="1800" dirty="0">
                <a:solidFill>
                  <a:srgbClr val="4F4F50"/>
                </a:solidFill>
                <a:latin typeface="Calibri"/>
                <a:ea typeface="Calibri"/>
                <a:cs typeface="Calibri"/>
                <a:sym typeface="Calibri"/>
              </a:rPr>
              <a:t> «in Crescita» (ad esempio, "Non posso ancora farlo").</a:t>
            </a:r>
            <a:endParaRPr dirty="0"/>
          </a:p>
        </p:txBody>
      </p:sp>
      <p:sp>
        <p:nvSpPr>
          <p:cNvPr id="282" name="Google Shape;282;p15"/>
          <p:cNvSpPr txBox="1"/>
          <p:nvPr/>
        </p:nvSpPr>
        <p:spPr>
          <a:xfrm>
            <a:off x="312051" y="4880088"/>
            <a:ext cx="4352726" cy="1384995"/>
          </a:xfrm>
          <a:prstGeom prst="rect">
            <a:avLst/>
          </a:prstGeom>
          <a:noFill/>
          <a:ln>
            <a:noFill/>
          </a:ln>
        </p:spPr>
        <p:txBody>
          <a:bodyPr spcFirstLastPara="1" wrap="square" lIns="0" tIns="0" rIns="0" bIns="0" anchor="t" anchorCtr="0">
            <a:spAutoFit/>
          </a:bodyPr>
          <a:lstStyle/>
          <a:p>
            <a:pPr lvl="0"/>
            <a:r>
              <a:rPr lang="en-US" sz="1800" b="1" dirty="0" err="1">
                <a:solidFill>
                  <a:schemeClr val="dk1"/>
                </a:solidFill>
                <a:latin typeface="Calibri"/>
                <a:ea typeface="Calibri"/>
                <a:cs typeface="Calibri"/>
                <a:sym typeface="Calibri"/>
              </a:rPr>
              <a:t>Esercizio</a:t>
            </a:r>
            <a:r>
              <a:rPr lang="en-US" sz="1800" b="1" dirty="0">
                <a:solidFill>
                  <a:schemeClr val="dk1"/>
                </a:solidFill>
                <a:latin typeface="Calibri"/>
                <a:ea typeface="Calibri"/>
                <a:cs typeface="Calibri"/>
                <a:sym typeface="Calibri"/>
              </a:rPr>
              <a:t> per </a:t>
            </a:r>
            <a:r>
              <a:rPr lang="en-US" sz="1800" b="1" dirty="0" err="1">
                <a:solidFill>
                  <a:schemeClr val="dk1"/>
                </a:solidFill>
                <a:latin typeface="Calibri"/>
                <a:ea typeface="Calibri"/>
                <a:cs typeface="Calibri"/>
                <a:sym typeface="Calibri"/>
              </a:rPr>
              <a:t>insegnanti</a:t>
            </a:r>
            <a:r>
              <a:rPr lang="en-US" sz="1800" b="1" i="0" u="none" strike="noStrike" cap="none" dirty="0">
                <a:solidFill>
                  <a:schemeClr val="dk1"/>
                </a:solidFill>
                <a:latin typeface="Calibri"/>
                <a:ea typeface="Calibri"/>
                <a:cs typeface="Calibri"/>
                <a:sym typeface="Calibri"/>
              </a:rPr>
              <a:t>: </a:t>
            </a:r>
            <a:r>
              <a:rPr lang="it-IT" sz="1800" dirty="0">
                <a:solidFill>
                  <a:schemeClr val="dk1"/>
                </a:solidFill>
                <a:latin typeface="Calibri"/>
                <a:ea typeface="Calibri"/>
                <a:cs typeface="Calibri"/>
                <a:sym typeface="Calibri"/>
              </a:rPr>
              <a:t>Esercizio di riformulazione dell'ottimismo - Pensa a una sfida recente a scuola. Riformulatela chiedendo: cosa c'è di temporaneo in tutto questo? Cosa posso imparare da tutto questo?</a:t>
            </a:r>
            <a:endParaRPr dirty="0"/>
          </a:p>
        </p:txBody>
      </p:sp>
      <p:sp>
        <p:nvSpPr>
          <p:cNvPr id="283" name="Google Shape;283;p15"/>
          <p:cNvSpPr txBox="1"/>
          <p:nvPr/>
        </p:nvSpPr>
        <p:spPr>
          <a:xfrm>
            <a:off x="4710507" y="3024075"/>
            <a:ext cx="3068545" cy="709105"/>
          </a:xfrm>
          <a:prstGeom prst="rect">
            <a:avLst/>
          </a:prstGeom>
          <a:noFill/>
          <a:ln>
            <a:noFill/>
          </a:ln>
        </p:spPr>
        <p:txBody>
          <a:bodyPr spcFirstLastPara="1" wrap="square" lIns="0" tIns="0" rIns="0" bIns="0" anchor="t" anchorCtr="0">
            <a:spAutoFit/>
          </a:bodyPr>
          <a:lstStyle/>
          <a:p>
            <a:pPr lvl="1" algn="ctr">
              <a:lnSpc>
                <a:spcPct val="95814"/>
              </a:lnSpc>
            </a:pPr>
            <a:r>
              <a:rPr lang="en-US" sz="4800" b="1" dirty="0" err="1">
                <a:solidFill>
                  <a:schemeClr val="dk1"/>
                </a:solidFill>
                <a:latin typeface="Calibri"/>
                <a:ea typeface="Calibri"/>
                <a:cs typeface="Calibri"/>
                <a:sym typeface="Calibri"/>
              </a:rPr>
              <a:t>Ottimismo</a:t>
            </a:r>
            <a:endParaRPr sz="4800" b="1" i="0" u="none" strike="noStrike" cap="none" dirty="0">
              <a:solidFill>
                <a:schemeClr val="dk1"/>
              </a:solidFill>
              <a:latin typeface="DM Sans"/>
              <a:ea typeface="DM Sans"/>
              <a:cs typeface="DM Sans"/>
              <a:sym typeface="DM Sans"/>
            </a:endParaRPr>
          </a:p>
        </p:txBody>
      </p:sp>
      <p:sp>
        <p:nvSpPr>
          <p:cNvPr id="284" name="Google Shape;284;p15"/>
          <p:cNvSpPr txBox="1"/>
          <p:nvPr/>
        </p:nvSpPr>
        <p:spPr>
          <a:xfrm>
            <a:off x="97970" y="21470"/>
            <a:ext cx="11944351" cy="715879"/>
          </a:xfrm>
          <a:prstGeom prst="rect">
            <a:avLst/>
          </a:prstGeom>
          <a:noFill/>
          <a:ln>
            <a:noFill/>
          </a:ln>
        </p:spPr>
        <p:txBody>
          <a:bodyPr spcFirstLastPara="1" wrap="square" lIns="91425" tIns="54000" rIns="54000" bIns="54000" anchor="ctr" anchorCtr="0">
            <a:noAutofit/>
          </a:bodyPr>
          <a:lstStyle/>
          <a:p>
            <a:pPr lvl="0"/>
            <a:r>
              <a:rPr lang="it-IT" sz="3800" dirty="0">
                <a:solidFill>
                  <a:srgbClr val="FFFFFF"/>
                </a:solidFill>
                <a:latin typeface="Calibri"/>
                <a:ea typeface="Calibri"/>
                <a:cs typeface="Calibri"/>
                <a:sym typeface="Calibri"/>
              </a:rPr>
              <a:t>Formazione degli/delle insegnanti - Modulo 2</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16"/>
          <p:cNvSpPr txBo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lvl="0" algn="just">
              <a:lnSpc>
                <a:spcPct val="90000"/>
              </a:lnSpc>
            </a:pPr>
            <a:r>
              <a:rPr lang="it-IT" sz="2400" b="1" dirty="0">
                <a:solidFill>
                  <a:srgbClr val="F05A22"/>
                </a:solidFill>
                <a:latin typeface="Calibri"/>
                <a:ea typeface="Calibri"/>
                <a:cs typeface="Calibri"/>
                <a:sym typeface="Calibri"/>
              </a:rPr>
              <a:t>Strategia pratica 2: ottimismo e riformulazione</a:t>
            </a:r>
            <a:endParaRPr sz="2400" b="1" i="0" u="none" strike="noStrike" cap="none" dirty="0">
              <a:solidFill>
                <a:srgbClr val="F05A22"/>
              </a:solidFill>
              <a:latin typeface="Calibri"/>
              <a:ea typeface="Calibri"/>
              <a:cs typeface="Calibri"/>
              <a:sym typeface="Calibri"/>
            </a:endParaRPr>
          </a:p>
        </p:txBody>
      </p:sp>
      <p:sp>
        <p:nvSpPr>
          <p:cNvPr id="291" name="Google Shape;291;p16"/>
          <p:cNvSpPr txBox="1">
            <a:spLocks noGrp="1"/>
          </p:cNvSpPr>
          <p:nvPr>
            <p:ph type="title"/>
          </p:nvPr>
        </p:nvSpPr>
        <p:spPr>
          <a:xfrm>
            <a:off x="97970" y="21470"/>
            <a:ext cx="11944351" cy="715879"/>
          </a:xfrm>
          <a:prstGeom prst="rect">
            <a:avLst/>
          </a:prstGeom>
          <a:noFill/>
          <a:ln>
            <a:noFill/>
          </a:ln>
        </p:spPr>
        <p:txBody>
          <a:bodyPr spcFirstLastPara="1" wrap="square" lIns="91425" tIns="54000" rIns="54000" bIns="54000" anchor="ctr" anchorCtr="0">
            <a:noAutofit/>
          </a:bodyPr>
          <a:lstStyle/>
          <a:p>
            <a:pPr lvl="0">
              <a:lnSpc>
                <a:spcPct val="100000"/>
              </a:lnSpc>
              <a:buClr>
                <a:srgbClr val="000000"/>
              </a:buClr>
              <a:buSzPts val="2000"/>
            </a:pPr>
            <a:r>
              <a:rPr lang="it-IT" dirty="0"/>
              <a:t>Formazione degli/delle insegnanti - Modulo 2</a:t>
            </a:r>
            <a:endParaRPr dirty="0"/>
          </a:p>
        </p:txBody>
      </p:sp>
      <p:sp>
        <p:nvSpPr>
          <p:cNvPr id="292" name="Google Shape;292;p16"/>
          <p:cNvSpPr txBox="1"/>
          <p:nvPr/>
        </p:nvSpPr>
        <p:spPr>
          <a:xfrm>
            <a:off x="215309" y="1314726"/>
            <a:ext cx="11827012" cy="507791"/>
          </a:xfrm>
          <a:prstGeom prst="rect">
            <a:avLst/>
          </a:prstGeom>
          <a:noFill/>
          <a:ln>
            <a:noFill/>
          </a:ln>
        </p:spPr>
        <p:txBody>
          <a:bodyPr spcFirstLastPara="1" wrap="square" lIns="91425" tIns="45700" rIns="91425" bIns="45700" anchor="t" anchorCtr="0">
            <a:spAutoFit/>
          </a:bodyPr>
          <a:lstStyle/>
          <a:p>
            <a:pPr lvl="0">
              <a:lnSpc>
                <a:spcPct val="150000"/>
              </a:lnSpc>
            </a:pPr>
            <a:r>
              <a:rPr lang="it-IT" sz="1800" b="1" dirty="0">
                <a:solidFill>
                  <a:schemeClr val="accent1"/>
                </a:solidFill>
                <a:latin typeface="Calibri"/>
                <a:ea typeface="Calibri"/>
                <a:cs typeface="Calibri"/>
                <a:sym typeface="Calibri"/>
              </a:rPr>
              <a:t>Attività 3: Esercizio di riformulazione dell'ottimismo (discussione in coppia/piccoli gruppi) (20 minuti)</a:t>
            </a:r>
            <a:endParaRPr dirty="0"/>
          </a:p>
        </p:txBody>
      </p:sp>
      <p:sp>
        <p:nvSpPr>
          <p:cNvPr id="293" name="Google Shape;293;p16"/>
          <p:cNvSpPr txBox="1"/>
          <p:nvPr/>
        </p:nvSpPr>
        <p:spPr>
          <a:xfrm>
            <a:off x="215160" y="1769664"/>
            <a:ext cx="11600454" cy="507827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800"/>
              <a:buFont typeface="Arial"/>
              <a:buNone/>
            </a:pPr>
            <a:r>
              <a:rPr lang="en-US" sz="1800" b="1" i="0" u="none" strike="noStrike" cap="none" dirty="0" err="1">
                <a:solidFill>
                  <a:schemeClr val="dk1"/>
                </a:solidFill>
                <a:latin typeface="Calibri"/>
                <a:ea typeface="Calibri"/>
                <a:cs typeface="Calibri"/>
                <a:sym typeface="Calibri"/>
              </a:rPr>
              <a:t>Instruzioni</a:t>
            </a:r>
            <a:r>
              <a:rPr lang="en-US" sz="1800" b="1" i="0" u="none" strike="noStrike" cap="none" dirty="0">
                <a:solidFill>
                  <a:schemeClr val="dk1"/>
                </a:solidFill>
                <a:latin typeface="Calibri"/>
                <a:ea typeface="Calibri"/>
                <a:cs typeface="Calibri"/>
                <a:sym typeface="Calibri"/>
              </a:rPr>
              <a:t>:</a:t>
            </a:r>
            <a:endParaRPr sz="1800" b="0" i="0" u="none" strike="noStrike" cap="none" dirty="0">
              <a:solidFill>
                <a:schemeClr val="dk1"/>
              </a:solidFill>
              <a:latin typeface="Calibri"/>
              <a:ea typeface="Calibri"/>
              <a:cs typeface="Calibri"/>
              <a:sym typeface="Calibri"/>
            </a:endParaRPr>
          </a:p>
          <a:p>
            <a:pPr lvl="0" indent="-114300">
              <a:lnSpc>
                <a:spcPct val="150000"/>
              </a:lnSpc>
              <a:buClr>
                <a:schemeClr val="dk1"/>
              </a:buClr>
              <a:buSzPts val="1800"/>
              <a:buFont typeface="Arial"/>
              <a:buAutoNum type="arabicPeriod"/>
            </a:pPr>
            <a:r>
              <a:rPr lang="it-IT" sz="1800" dirty="0">
                <a:solidFill>
                  <a:schemeClr val="dk1"/>
                </a:solidFill>
                <a:latin typeface="Calibri"/>
                <a:ea typeface="Calibri"/>
                <a:cs typeface="Calibri"/>
                <a:sym typeface="Calibri"/>
              </a:rPr>
              <a:t>Leggi la sfida quotidiana comune.
Nel tuo gruppo o in coppia (3-4 persone), scegli due scenari che ti colpiscono di più.
Discutete della reazione negativa iniziale e comune (il "Quadro Pessimista").
Usa una delle Domande di Riformulazione Ottimista per cambiare collaborativamente la prospettiva verso una Mentalità di Crescita ("Il Quadro Riformulato/Crescita").</a:t>
            </a:r>
            <a:endParaRPr sz="1800" b="0" i="0" u="none" strike="noStrike" cap="none" dirty="0">
              <a:solidFill>
                <a:schemeClr val="dk1"/>
              </a:solidFill>
              <a:latin typeface="Calibri"/>
              <a:ea typeface="Calibri"/>
              <a:cs typeface="Calibri"/>
              <a:sym typeface="Calibri"/>
            </a:endParaRPr>
          </a:p>
          <a:p>
            <a:pPr lvl="0">
              <a:lnSpc>
                <a:spcPct val="150000"/>
              </a:lnSpc>
            </a:pPr>
            <a:r>
              <a:rPr lang="en-US" sz="1800" b="1" dirty="0" err="1">
                <a:solidFill>
                  <a:schemeClr val="dk1"/>
                </a:solidFill>
                <a:latin typeface="Calibri"/>
                <a:ea typeface="Calibri"/>
                <a:cs typeface="Calibri"/>
                <a:sym typeface="Calibri"/>
              </a:rPr>
              <a:t>Domande</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ottimistiche</a:t>
            </a:r>
            <a:r>
              <a:rPr lang="en-US" sz="1800" b="1" dirty="0">
                <a:solidFill>
                  <a:schemeClr val="dk1"/>
                </a:solidFill>
                <a:latin typeface="Calibri"/>
                <a:ea typeface="Calibri"/>
                <a:cs typeface="Calibri"/>
                <a:sym typeface="Calibri"/>
              </a:rPr>
              <a:t> di </a:t>
            </a:r>
            <a:r>
              <a:rPr lang="en-US" sz="1800" b="1" dirty="0" err="1">
                <a:solidFill>
                  <a:schemeClr val="dk1"/>
                </a:solidFill>
                <a:latin typeface="Calibri"/>
                <a:ea typeface="Calibri"/>
                <a:cs typeface="Calibri"/>
                <a:sym typeface="Calibri"/>
              </a:rPr>
              <a:t>riformulazione</a:t>
            </a:r>
            <a:endParaRPr lang="en-US" sz="1800" b="1" dirty="0">
              <a:solidFill>
                <a:schemeClr val="dk1"/>
              </a:solidFill>
              <a:latin typeface="Calibri"/>
              <a:ea typeface="Calibri"/>
              <a:cs typeface="Calibri"/>
              <a:sym typeface="Calibri"/>
            </a:endParaRPr>
          </a:p>
          <a:p>
            <a:pPr lvl="0">
              <a:lnSpc>
                <a:spcPct val="150000"/>
              </a:lnSpc>
            </a:pPr>
            <a:r>
              <a:rPr lang="it-IT" sz="1800" dirty="0">
                <a:solidFill>
                  <a:schemeClr val="dk1"/>
                </a:solidFill>
                <a:latin typeface="Calibri"/>
                <a:ea typeface="Calibri"/>
                <a:cs typeface="Calibri"/>
                <a:sym typeface="Calibri"/>
              </a:rPr>
              <a:t>Cosa posso imparare da tutto questo?
Cosa c'è di temporaneo in questa situazione?
Qual è una cosa che posso controllare in </a:t>
            </a:r>
          </a:p>
          <a:p>
            <a:pPr lvl="0">
              <a:lnSpc>
                <a:spcPct val="150000"/>
              </a:lnSpc>
            </a:pPr>
            <a:r>
              <a:rPr lang="it-IT" sz="1800" dirty="0">
                <a:solidFill>
                  <a:schemeClr val="dk1"/>
                </a:solidFill>
                <a:latin typeface="Calibri"/>
                <a:ea typeface="Calibri"/>
                <a:cs typeface="Calibri"/>
                <a:sym typeface="Calibri"/>
              </a:rPr>
              <a:t>questo momento?
Qual è il "ancora" in questa situazione?</a:t>
            </a:r>
            <a:endParaRPr sz="1800" i="0" u="none" strike="noStrike" cap="none" dirty="0">
              <a:solidFill>
                <a:schemeClr val="dk1"/>
              </a:solidFill>
              <a:latin typeface="Calibri"/>
              <a:ea typeface="Calibri"/>
              <a:cs typeface="Calibri"/>
              <a:sym typeface="Calibri"/>
            </a:endParaRPr>
          </a:p>
        </p:txBody>
      </p:sp>
      <p:graphicFrame>
        <p:nvGraphicFramePr>
          <p:cNvPr id="294" name="Google Shape;294;p16"/>
          <p:cNvGraphicFramePr/>
          <p:nvPr>
            <p:extLst>
              <p:ext uri="{D42A27DB-BD31-4B8C-83A1-F6EECF244321}">
                <p14:modId xmlns:p14="http://schemas.microsoft.com/office/powerpoint/2010/main" val="4213332116"/>
              </p:ext>
            </p:extLst>
          </p:nvPr>
        </p:nvGraphicFramePr>
        <p:xfrm>
          <a:off x="4700600" y="3993384"/>
          <a:ext cx="7491400" cy="3099779"/>
        </p:xfrm>
        <a:graphic>
          <a:graphicData uri="http://schemas.openxmlformats.org/drawingml/2006/table">
            <a:tbl>
              <a:tblPr firstRow="1" firstCol="1" bandRow="1">
                <a:noFill/>
                <a:tableStyleId>{A52E1219-05D7-4637-AA5B-0F259E35E7AE}</a:tableStyleId>
              </a:tblPr>
              <a:tblGrid>
                <a:gridCol w="3745700">
                  <a:extLst>
                    <a:ext uri="{9D8B030D-6E8A-4147-A177-3AD203B41FA5}">
                      <a16:colId xmlns:a16="http://schemas.microsoft.com/office/drawing/2014/main" val="20000"/>
                    </a:ext>
                  </a:extLst>
                </a:gridCol>
                <a:gridCol w="3745700">
                  <a:extLst>
                    <a:ext uri="{9D8B030D-6E8A-4147-A177-3AD203B41FA5}">
                      <a16:colId xmlns:a16="http://schemas.microsoft.com/office/drawing/2014/main" val="20001"/>
                    </a:ext>
                  </a:extLst>
                </a:gridCol>
              </a:tblGrid>
              <a:tr h="318479">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dirty="0" err="1">
                          <a:solidFill>
                            <a:schemeClr val="tx2"/>
                          </a:solidFill>
                          <a:latin typeface="Calibri"/>
                          <a:ea typeface="Calibri"/>
                          <a:cs typeface="Calibri"/>
                          <a:sym typeface="Calibri"/>
                        </a:rPr>
                        <a:t>Esempio</a:t>
                      </a:r>
                      <a:endParaRPr sz="1800" u="none" strike="noStrike" cap="none" dirty="0">
                        <a:solidFill>
                          <a:schemeClr val="tx2"/>
                        </a:solidFill>
                        <a:latin typeface="Calibri"/>
                        <a:ea typeface="Calibri"/>
                        <a:cs typeface="Calibri"/>
                        <a:sym typeface="Calibri"/>
                      </a:endParaRPr>
                    </a:p>
                  </a:txBody>
                  <a:tcPr marL="9525" marR="9525" marT="9525" marB="9525" anchor="ct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solidFill>
                          <a:schemeClr val="dk1"/>
                        </a:solidFill>
                        <a:latin typeface="Calibri"/>
                        <a:ea typeface="Calibri"/>
                        <a:cs typeface="Calibri"/>
                        <a:sym typeface="Calibri"/>
                      </a:endParaRPr>
                    </a:p>
                  </a:txBody>
                  <a:tcPr marL="9525" marR="9525" marT="9525" marB="9525" anchor="ctr"/>
                </a:tc>
                <a:extLst>
                  <a:ext uri="{0D108BD9-81ED-4DB2-BD59-A6C34878D82A}">
                    <a16:rowId xmlns:a16="http://schemas.microsoft.com/office/drawing/2014/main" val="10000"/>
                  </a:ext>
                </a:extLst>
              </a:tr>
              <a:tr h="228600">
                <a:tc>
                  <a:txBody>
                    <a:bodyPr/>
                    <a:lstStyle/>
                    <a:p>
                      <a:pPr marL="0" marR="0" lvl="0" indent="0" algn="l" rtl="0">
                        <a:lnSpc>
                          <a:spcPct val="100000"/>
                        </a:lnSpc>
                        <a:spcBef>
                          <a:spcPts val="0"/>
                        </a:spcBef>
                        <a:spcAft>
                          <a:spcPts val="0"/>
                        </a:spcAft>
                        <a:buClr>
                          <a:srgbClr val="000000"/>
                        </a:buClr>
                        <a:buSzPts val="1800"/>
                        <a:buFont typeface="Arial"/>
                        <a:buNone/>
                      </a:pPr>
                      <a:r>
                        <a:rPr lang="it-IT" sz="1800" u="none" strike="noStrike" cap="none" dirty="0">
                          <a:latin typeface="Calibri"/>
                          <a:ea typeface="Calibri"/>
                          <a:cs typeface="Calibri"/>
                          <a:sym typeface="Calibri"/>
                        </a:rPr>
                        <a:t>Sfida dei latticini (Frame pessimistico</a:t>
                      </a:r>
                      <a:r>
                        <a:rPr lang="en-US" sz="1800" u="none" strike="noStrike" cap="none" dirty="0">
                          <a:latin typeface="Calibri"/>
                          <a:ea typeface="Calibri"/>
                          <a:cs typeface="Calibri"/>
                          <a:sym typeface="Calibri"/>
                        </a:rPr>
                        <a:t>)</a:t>
                      </a:r>
                      <a:endParaRPr sz="1800" u="none" strike="noStrike" cap="none" dirty="0">
                        <a:latin typeface="Calibri"/>
                        <a:ea typeface="Calibri"/>
                        <a:cs typeface="Calibri"/>
                        <a:sym typeface="Calibri"/>
                      </a:endParaRPr>
                    </a:p>
                  </a:txBody>
                  <a:tcPr marL="9525" marR="9525" marT="9525" marB="9525" anchor="ctr"/>
                </a:tc>
                <a:tc>
                  <a:txBody>
                    <a:bodyPr/>
                    <a:lstStyle/>
                    <a:p>
                      <a:pPr marL="0" marR="0" lvl="0" indent="0" algn="l" rtl="0">
                        <a:lnSpc>
                          <a:spcPct val="100000"/>
                        </a:lnSpc>
                        <a:spcBef>
                          <a:spcPts val="0"/>
                        </a:spcBef>
                        <a:spcAft>
                          <a:spcPts val="0"/>
                        </a:spcAft>
                        <a:buClr>
                          <a:srgbClr val="000000"/>
                        </a:buClr>
                        <a:buSzPts val="1800"/>
                        <a:buFont typeface="Arial"/>
                        <a:buNone/>
                      </a:pPr>
                      <a:r>
                        <a:rPr lang="it-IT" sz="1800" u="none" strike="noStrike" cap="none" dirty="0">
                          <a:latin typeface="Calibri"/>
                          <a:ea typeface="Calibri"/>
                          <a:cs typeface="Calibri"/>
                          <a:sym typeface="Calibri"/>
                        </a:rPr>
                        <a:t>Riformulazione/Frame di crescita (usando una domanda ottimistica)</a:t>
                      </a:r>
                      <a:endParaRPr sz="1800" u="none" strike="noStrike" cap="none" dirty="0">
                        <a:latin typeface="Calibri"/>
                        <a:ea typeface="Calibri"/>
                        <a:cs typeface="Calibri"/>
                        <a:sym typeface="Calibri"/>
                      </a:endParaRPr>
                    </a:p>
                  </a:txBody>
                  <a:tcPr marL="9525" marR="9525" marT="9525" marB="9525" anchor="ctr"/>
                </a:tc>
                <a:extLst>
                  <a:ext uri="{0D108BD9-81ED-4DB2-BD59-A6C34878D82A}">
                    <a16:rowId xmlns:a16="http://schemas.microsoft.com/office/drawing/2014/main" val="10001"/>
                  </a:ext>
                </a:extLst>
              </a:tr>
              <a:tr h="228600">
                <a:tc>
                  <a:txBody>
                    <a:bodyPr/>
                    <a:lstStyle/>
                    <a:p>
                      <a:pPr marL="0" marR="0" lvl="0" indent="0" algn="l" rtl="0">
                        <a:lnSpc>
                          <a:spcPct val="100000"/>
                        </a:lnSpc>
                        <a:spcBef>
                          <a:spcPts val="0"/>
                        </a:spcBef>
                        <a:spcAft>
                          <a:spcPts val="0"/>
                        </a:spcAft>
                        <a:buClr>
                          <a:srgbClr val="000000"/>
                        </a:buClr>
                        <a:buSzPts val="1800"/>
                        <a:buFont typeface="Arial"/>
                        <a:buNone/>
                      </a:pPr>
                      <a:r>
                        <a:rPr lang="it-IT" sz="1800" u="none" strike="noStrike" cap="none" dirty="0">
                          <a:latin typeface="Calibri"/>
                          <a:ea typeface="Calibri"/>
                          <a:cs typeface="Calibri"/>
                          <a:sym typeface="Calibri"/>
                        </a:rPr>
                        <a:t>1. La lezione frettolosa: "Avevo pianificato una fantastica lezione di scienze di 60 minuti, ma siamo riusciti a superare solo i primi 15 minuti. Sono un pessimo pianificatore."</a:t>
                      </a:r>
                      <a:endParaRPr sz="1800" u="none" strike="noStrike" cap="none" dirty="0">
                        <a:latin typeface="Calibri"/>
                        <a:ea typeface="Calibri"/>
                        <a:cs typeface="Calibri"/>
                        <a:sym typeface="Calibri"/>
                      </a:endParaRPr>
                    </a:p>
                  </a:txBody>
                  <a:tcPr marL="9525" marR="9525" marT="9525" marB="9525" anchor="ctr"/>
                </a:tc>
                <a:tc>
                  <a:txBody>
                    <a:bodyPr/>
                    <a:lstStyle/>
                    <a:p>
                      <a:pPr marL="0" marR="0" lvl="0" indent="0" algn="l" rtl="0">
                        <a:lnSpc>
                          <a:spcPct val="100000"/>
                        </a:lnSpc>
                        <a:spcBef>
                          <a:spcPts val="0"/>
                        </a:spcBef>
                        <a:spcAft>
                          <a:spcPts val="0"/>
                        </a:spcAft>
                        <a:buClr>
                          <a:srgbClr val="000000"/>
                        </a:buClr>
                        <a:buSzPts val="1800"/>
                        <a:buFont typeface="Arial"/>
                        <a:buNone/>
                      </a:pPr>
                      <a:r>
                        <a:rPr lang="it-IT" sz="1800" u="none" strike="noStrike" cap="none" dirty="0">
                          <a:latin typeface="Calibri"/>
                          <a:ea typeface="Calibri"/>
                          <a:cs typeface="Calibri"/>
                          <a:sym typeface="Calibri"/>
                        </a:rPr>
                        <a:t>Riformulazione: "Cosa c'è di temporaneo in questa situazione? Il ritmo frettoloso era temporaneo. Ho imparato che la prossima volta devo suddividere i contenuti in passaggi più piccoli, concentrandomi su un coinvolgimento profondo piuttosto che sulla velocità."</a:t>
                      </a:r>
                      <a:endParaRPr sz="1800" u="none" strike="noStrike" cap="none" dirty="0">
                        <a:latin typeface="Calibri"/>
                        <a:ea typeface="Calibri"/>
                        <a:cs typeface="Calibri"/>
                        <a:sym typeface="Calibri"/>
                      </a:endParaRPr>
                    </a:p>
                  </a:txBody>
                  <a:tcPr marL="9525" marR="9525" marT="9525" marB="9525" anchor="ct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4"/>
                                        </p:tgtEl>
                                        <p:attrNameLst>
                                          <p:attrName>style.visibility</p:attrName>
                                        </p:attrNameLst>
                                      </p:cBhvr>
                                      <p:to>
                                        <p:strVal val="visible"/>
                                      </p:to>
                                    </p:set>
                                    <p:animEffect transition="in" filter="fade">
                                      <p:cBhvr>
                                        <p:cTn id="7" dur="500"/>
                                        <p:tgtEl>
                                          <p:spTgt spid="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17"/>
          <p:cNvSpPr txBo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lvl="0" algn="just">
              <a:lnSpc>
                <a:spcPct val="90000"/>
              </a:lnSpc>
            </a:pPr>
            <a:r>
              <a:rPr lang="it-IT" sz="2400" b="1" dirty="0">
                <a:solidFill>
                  <a:srgbClr val="F05A22"/>
                </a:solidFill>
                <a:latin typeface="Calibri"/>
                <a:ea typeface="Calibri"/>
                <a:cs typeface="Calibri"/>
                <a:sym typeface="Calibri"/>
              </a:rPr>
              <a:t>Strategia pratica 2: ottimismo e riformulazione</a:t>
            </a:r>
            <a:endParaRPr sz="2400" b="1" i="0" u="none" strike="noStrike" cap="none" dirty="0">
              <a:solidFill>
                <a:srgbClr val="F05A22"/>
              </a:solidFill>
              <a:latin typeface="Calibri"/>
              <a:ea typeface="Calibri"/>
              <a:cs typeface="Calibri"/>
              <a:sym typeface="Calibri"/>
            </a:endParaRPr>
          </a:p>
        </p:txBody>
      </p:sp>
      <p:sp>
        <p:nvSpPr>
          <p:cNvPr id="301" name="Google Shape;301;p17"/>
          <p:cNvSpPr txBox="1">
            <a:spLocks noGrp="1"/>
          </p:cNvSpPr>
          <p:nvPr>
            <p:ph type="title"/>
          </p:nvPr>
        </p:nvSpPr>
        <p:spPr>
          <a:xfrm>
            <a:off x="97970" y="21470"/>
            <a:ext cx="11944351" cy="715879"/>
          </a:xfrm>
          <a:prstGeom prst="rect">
            <a:avLst/>
          </a:prstGeom>
          <a:noFill/>
          <a:ln>
            <a:noFill/>
          </a:ln>
        </p:spPr>
        <p:txBody>
          <a:bodyPr spcFirstLastPara="1" wrap="square" lIns="91425" tIns="54000" rIns="54000" bIns="54000" anchor="ctr" anchorCtr="0">
            <a:noAutofit/>
          </a:bodyPr>
          <a:lstStyle/>
          <a:p>
            <a:pPr lvl="0">
              <a:lnSpc>
                <a:spcPct val="100000"/>
              </a:lnSpc>
              <a:buClr>
                <a:srgbClr val="000000"/>
              </a:buClr>
              <a:buSzPts val="2000"/>
            </a:pPr>
            <a:r>
              <a:rPr lang="it-IT" dirty="0"/>
              <a:t>Formazione degli/delle insegnanti - Modulo 2</a:t>
            </a:r>
            <a:endParaRPr dirty="0"/>
          </a:p>
        </p:txBody>
      </p:sp>
      <p:sp>
        <p:nvSpPr>
          <p:cNvPr id="302" name="Google Shape;302;p17"/>
          <p:cNvSpPr txBox="1"/>
          <p:nvPr/>
        </p:nvSpPr>
        <p:spPr>
          <a:xfrm>
            <a:off x="102030" y="1231085"/>
            <a:ext cx="11827012" cy="507791"/>
          </a:xfrm>
          <a:prstGeom prst="rect">
            <a:avLst/>
          </a:prstGeom>
          <a:noFill/>
          <a:ln>
            <a:noFill/>
          </a:ln>
        </p:spPr>
        <p:txBody>
          <a:bodyPr spcFirstLastPara="1" wrap="square" lIns="91425" tIns="45700" rIns="91425" bIns="45700" anchor="t" anchorCtr="0">
            <a:spAutoFit/>
          </a:bodyPr>
          <a:lstStyle/>
          <a:p>
            <a:pPr lvl="0">
              <a:lnSpc>
                <a:spcPct val="150000"/>
              </a:lnSpc>
            </a:pPr>
            <a:r>
              <a:rPr lang="it-IT" sz="1800" b="1" dirty="0">
                <a:solidFill>
                  <a:schemeClr val="accent1"/>
                </a:solidFill>
                <a:latin typeface="Calibri"/>
                <a:ea typeface="Calibri"/>
                <a:cs typeface="Calibri"/>
                <a:sym typeface="Calibri"/>
              </a:rPr>
              <a:t>Attività 3: Esercizio di riformulazione dell'ottimismo (discussione in coppia/piccoli gruppi) (20 minuti)</a:t>
            </a:r>
            <a:endParaRPr dirty="0"/>
          </a:p>
        </p:txBody>
      </p:sp>
      <p:graphicFrame>
        <p:nvGraphicFramePr>
          <p:cNvPr id="303" name="Google Shape;303;p17"/>
          <p:cNvGraphicFramePr/>
          <p:nvPr>
            <p:extLst>
              <p:ext uri="{D42A27DB-BD31-4B8C-83A1-F6EECF244321}">
                <p14:modId xmlns:p14="http://schemas.microsoft.com/office/powerpoint/2010/main" val="546983237"/>
              </p:ext>
            </p:extLst>
          </p:nvPr>
        </p:nvGraphicFramePr>
        <p:xfrm>
          <a:off x="240844" y="1781885"/>
          <a:ext cx="11827000" cy="4777740"/>
        </p:xfrm>
        <a:graphic>
          <a:graphicData uri="http://schemas.openxmlformats.org/drawingml/2006/table">
            <a:tbl>
              <a:tblPr firstRow="1" firstCol="1" bandRow="1">
                <a:noFill/>
                <a:tableStyleId>{A52E1219-05D7-4637-AA5B-0F259E35E7AE}</a:tableStyleId>
              </a:tblPr>
              <a:tblGrid>
                <a:gridCol w="6902900">
                  <a:extLst>
                    <a:ext uri="{9D8B030D-6E8A-4147-A177-3AD203B41FA5}">
                      <a16:colId xmlns:a16="http://schemas.microsoft.com/office/drawing/2014/main" val="20000"/>
                    </a:ext>
                  </a:extLst>
                </a:gridCol>
                <a:gridCol w="4924100">
                  <a:extLst>
                    <a:ext uri="{9D8B030D-6E8A-4147-A177-3AD203B41FA5}">
                      <a16:colId xmlns:a16="http://schemas.microsoft.com/office/drawing/2014/main" val="20001"/>
                    </a:ext>
                  </a:extLst>
                </a:gridCol>
              </a:tblGrid>
              <a:tr h="228600">
                <a:tc>
                  <a:txBody>
                    <a:bodyPr/>
                    <a:lstStyle/>
                    <a:p>
                      <a:pPr marL="0" marR="0" lvl="0" indent="0" algn="l" rtl="0">
                        <a:lnSpc>
                          <a:spcPct val="100000"/>
                        </a:lnSpc>
                        <a:spcBef>
                          <a:spcPts val="0"/>
                        </a:spcBef>
                        <a:spcAft>
                          <a:spcPts val="0"/>
                        </a:spcAft>
                        <a:buClr>
                          <a:srgbClr val="000000"/>
                        </a:buClr>
                        <a:buSzPts val="1800"/>
                        <a:buFont typeface="Arial"/>
                        <a:buNone/>
                      </a:pPr>
                      <a:r>
                        <a:rPr lang="en-US" sz="1700" u="none" strike="noStrike" cap="none" dirty="0" err="1">
                          <a:latin typeface="Calibri"/>
                          <a:ea typeface="Calibri"/>
                          <a:cs typeface="Calibri"/>
                          <a:sym typeface="Calibri"/>
                        </a:rPr>
                        <a:t>Sfida</a:t>
                      </a:r>
                      <a:r>
                        <a:rPr lang="en-US" sz="1700" u="none" strike="noStrike" cap="none" dirty="0">
                          <a:latin typeface="Calibri"/>
                          <a:ea typeface="Calibri"/>
                          <a:cs typeface="Calibri"/>
                          <a:sym typeface="Calibri"/>
                        </a:rPr>
                        <a:t> </a:t>
                      </a:r>
                      <a:r>
                        <a:rPr lang="en-US" sz="1700" u="none" strike="noStrike" cap="none" dirty="0" err="1">
                          <a:latin typeface="Calibri"/>
                          <a:ea typeface="Calibri"/>
                          <a:cs typeface="Calibri"/>
                          <a:sym typeface="Calibri"/>
                        </a:rPr>
                        <a:t>Quotidiana</a:t>
                      </a:r>
                      <a:r>
                        <a:rPr lang="en-US" sz="1700" u="none" strike="noStrike" cap="none" dirty="0">
                          <a:latin typeface="Calibri"/>
                          <a:ea typeface="Calibri"/>
                          <a:cs typeface="Calibri"/>
                          <a:sym typeface="Calibri"/>
                        </a:rPr>
                        <a:t> (Frame </a:t>
                      </a:r>
                      <a:r>
                        <a:rPr lang="en-US" sz="1700" u="none" strike="noStrike" cap="none" dirty="0" err="1">
                          <a:latin typeface="Calibri"/>
                          <a:ea typeface="Calibri"/>
                          <a:cs typeface="Calibri"/>
                          <a:sym typeface="Calibri"/>
                        </a:rPr>
                        <a:t>pessimista</a:t>
                      </a:r>
                      <a:r>
                        <a:rPr lang="en-US" sz="1700" u="none" strike="noStrike" cap="none" dirty="0">
                          <a:latin typeface="Calibri"/>
                          <a:ea typeface="Calibri"/>
                          <a:cs typeface="Calibri"/>
                          <a:sym typeface="Calibri"/>
                        </a:rPr>
                        <a:t>)</a:t>
                      </a:r>
                      <a:endParaRPr sz="1700" u="none" strike="noStrike" cap="none" dirty="0">
                        <a:latin typeface="Calibri"/>
                        <a:ea typeface="Calibri"/>
                        <a:cs typeface="Calibri"/>
                        <a:sym typeface="Calibri"/>
                      </a:endParaRPr>
                    </a:p>
                  </a:txBody>
                  <a:tcPr marL="9525" marR="9525" marT="9525" marB="9525" anchor="ctr"/>
                </a:tc>
                <a:tc>
                  <a:txBody>
                    <a:bodyPr/>
                    <a:lstStyle/>
                    <a:p>
                      <a:pPr marL="0" marR="0" lvl="0" indent="0" algn="l" rtl="0">
                        <a:lnSpc>
                          <a:spcPct val="100000"/>
                        </a:lnSpc>
                        <a:spcBef>
                          <a:spcPts val="0"/>
                        </a:spcBef>
                        <a:spcAft>
                          <a:spcPts val="0"/>
                        </a:spcAft>
                        <a:buClr>
                          <a:srgbClr val="000000"/>
                        </a:buClr>
                        <a:buSzPts val="1800"/>
                        <a:buFont typeface="Arial"/>
                        <a:buNone/>
                      </a:pPr>
                      <a:r>
                        <a:rPr lang="it-IT" sz="1700" u="none" strike="noStrike" cap="none" dirty="0">
                          <a:latin typeface="Calibri"/>
                          <a:ea typeface="Calibri"/>
                          <a:cs typeface="Calibri"/>
                          <a:sym typeface="Calibri"/>
                        </a:rPr>
                        <a:t>Riformulazione/Frame di crescita (usando una domanda ottimistica)</a:t>
                      </a:r>
                      <a:endParaRPr sz="1700" u="none" strike="noStrike" cap="none" dirty="0">
                        <a:latin typeface="Calibri"/>
                        <a:ea typeface="Calibri"/>
                        <a:cs typeface="Calibri"/>
                        <a:sym typeface="Calibri"/>
                      </a:endParaRPr>
                    </a:p>
                  </a:txBody>
                  <a:tcPr marL="9525" marR="9525" marT="9525" marB="9525" anchor="ctr"/>
                </a:tc>
                <a:extLst>
                  <a:ext uri="{0D108BD9-81ED-4DB2-BD59-A6C34878D82A}">
                    <a16:rowId xmlns:a16="http://schemas.microsoft.com/office/drawing/2014/main" val="10000"/>
                  </a:ext>
                </a:extLst>
              </a:tr>
              <a:tr h="228600">
                <a:tc>
                  <a:txBody>
                    <a:bodyPr/>
                    <a:lstStyle/>
                    <a:p>
                      <a:pPr marL="0" marR="0" lvl="0" indent="0" algn="l" rtl="0">
                        <a:lnSpc>
                          <a:spcPct val="100000"/>
                        </a:lnSpc>
                        <a:spcBef>
                          <a:spcPts val="0"/>
                        </a:spcBef>
                        <a:spcAft>
                          <a:spcPts val="0"/>
                        </a:spcAft>
                        <a:buClr>
                          <a:srgbClr val="000000"/>
                        </a:buClr>
                        <a:buSzPts val="1800"/>
                        <a:buFont typeface="Arial"/>
                        <a:buNone/>
                      </a:pPr>
                      <a:r>
                        <a:rPr lang="it-IT" sz="1700" b="0" u="none" strike="noStrike" cap="none" dirty="0">
                          <a:latin typeface="Calibri"/>
                          <a:ea typeface="Calibri"/>
                          <a:cs typeface="Calibri"/>
                          <a:sym typeface="Calibri"/>
                        </a:rPr>
                        <a:t>1. Il blocco compiti: "Quattro studenti della mia classe hanno consegnato di nuovo compiti vuoti. Semplicemente non gli importa del loro lavoro."</a:t>
                      </a:r>
                      <a:endParaRPr sz="1700" b="0" u="none" strike="noStrike" cap="none" dirty="0">
                        <a:latin typeface="Calibri"/>
                        <a:ea typeface="Calibri"/>
                        <a:cs typeface="Calibri"/>
                        <a:sym typeface="Calibri"/>
                      </a:endParaRPr>
                    </a:p>
                  </a:txBody>
                  <a:tcPr marL="9525" marR="9525" marT="9525" marB="9525" anchor="ctr"/>
                </a:tc>
                <a:tc>
                  <a:txBody>
                    <a:bodyPr/>
                    <a:lstStyle/>
                    <a:p>
                      <a:pPr marL="0" marR="0" lvl="0" indent="0" algn="l" rtl="0">
                        <a:lnSpc>
                          <a:spcPct val="100000"/>
                        </a:lnSpc>
                        <a:spcBef>
                          <a:spcPts val="0"/>
                        </a:spcBef>
                        <a:spcAft>
                          <a:spcPts val="0"/>
                        </a:spcAft>
                        <a:buClr>
                          <a:srgbClr val="000000"/>
                        </a:buClr>
                        <a:buSzPts val="1800"/>
                        <a:buFont typeface="Arial"/>
                        <a:buNone/>
                      </a:pPr>
                      <a:endParaRPr sz="1700" u="none" strike="noStrike" cap="none">
                        <a:latin typeface="Calibri"/>
                        <a:ea typeface="Calibri"/>
                        <a:cs typeface="Calibri"/>
                        <a:sym typeface="Calibri"/>
                      </a:endParaRPr>
                    </a:p>
                  </a:txBody>
                  <a:tcPr marL="9525" marR="9525" marT="9525" marB="9525" anchor="ctr"/>
                </a:tc>
                <a:extLst>
                  <a:ext uri="{0D108BD9-81ED-4DB2-BD59-A6C34878D82A}">
                    <a16:rowId xmlns:a16="http://schemas.microsoft.com/office/drawing/2014/main" val="10001"/>
                  </a:ext>
                </a:extLst>
              </a:tr>
              <a:tr h="228600">
                <a:tc>
                  <a:txBody>
                    <a:bodyPr/>
                    <a:lstStyle/>
                    <a:p>
                      <a:pPr marL="0" marR="0" lvl="0" indent="0" algn="l" rtl="0">
                        <a:lnSpc>
                          <a:spcPct val="100000"/>
                        </a:lnSpc>
                        <a:spcBef>
                          <a:spcPts val="0"/>
                        </a:spcBef>
                        <a:spcAft>
                          <a:spcPts val="0"/>
                        </a:spcAft>
                        <a:buClr>
                          <a:srgbClr val="000000"/>
                        </a:buClr>
                        <a:buSzPts val="1800"/>
                        <a:buFont typeface="Arial"/>
                        <a:buNone/>
                      </a:pPr>
                      <a:r>
                        <a:rPr lang="it-IT" sz="1700" b="0" u="none" strike="noStrike" cap="none" dirty="0">
                          <a:latin typeface="Calibri"/>
                          <a:ea typeface="Calibri"/>
                          <a:cs typeface="Calibri"/>
                          <a:sym typeface="Calibri"/>
                        </a:rPr>
                        <a:t>2. Il Ciclo della Disciplina: "Ho mandato lo stesso studente al posto di 'time-out' tre volte prima di pranzo. Niente di quello che faccio funziona con questo studente."</a:t>
                      </a:r>
                      <a:endParaRPr sz="1700" b="0" u="none" strike="noStrike" cap="none" dirty="0">
                        <a:latin typeface="Calibri"/>
                        <a:ea typeface="Calibri"/>
                        <a:cs typeface="Calibri"/>
                        <a:sym typeface="Calibri"/>
                      </a:endParaRPr>
                    </a:p>
                  </a:txBody>
                  <a:tcPr marL="9525" marR="9525" marT="9525" marB="9525" anchor="ctr"/>
                </a:tc>
                <a:tc>
                  <a:txBody>
                    <a:bodyPr/>
                    <a:lstStyle/>
                    <a:p>
                      <a:pPr marL="0" marR="0" lvl="0" indent="0" algn="l" rtl="0">
                        <a:lnSpc>
                          <a:spcPct val="100000"/>
                        </a:lnSpc>
                        <a:spcBef>
                          <a:spcPts val="0"/>
                        </a:spcBef>
                        <a:spcAft>
                          <a:spcPts val="0"/>
                        </a:spcAft>
                        <a:buClr>
                          <a:srgbClr val="000000"/>
                        </a:buClr>
                        <a:buSzPts val="1800"/>
                        <a:buFont typeface="Arial"/>
                        <a:buNone/>
                      </a:pPr>
                      <a:endParaRPr sz="1700" u="none" strike="noStrike" cap="none">
                        <a:latin typeface="Calibri"/>
                        <a:ea typeface="Calibri"/>
                        <a:cs typeface="Calibri"/>
                        <a:sym typeface="Calibri"/>
                      </a:endParaRPr>
                    </a:p>
                  </a:txBody>
                  <a:tcPr marL="9525" marR="9525" marT="9525" marB="9525" anchor="ctr"/>
                </a:tc>
                <a:extLst>
                  <a:ext uri="{0D108BD9-81ED-4DB2-BD59-A6C34878D82A}">
                    <a16:rowId xmlns:a16="http://schemas.microsoft.com/office/drawing/2014/main" val="10002"/>
                  </a:ext>
                </a:extLst>
              </a:tr>
              <a:tr h="228600">
                <a:tc>
                  <a:txBody>
                    <a:bodyPr/>
                    <a:lstStyle/>
                    <a:p>
                      <a:pPr marL="0" marR="0" lvl="0" indent="0" algn="l" rtl="0">
                        <a:lnSpc>
                          <a:spcPct val="100000"/>
                        </a:lnSpc>
                        <a:spcBef>
                          <a:spcPts val="0"/>
                        </a:spcBef>
                        <a:spcAft>
                          <a:spcPts val="0"/>
                        </a:spcAft>
                        <a:buClr>
                          <a:srgbClr val="000000"/>
                        </a:buClr>
                        <a:buSzPts val="1800"/>
                        <a:buFont typeface="Arial"/>
                        <a:buNone/>
                      </a:pPr>
                      <a:r>
                        <a:rPr lang="it-IT" sz="1700" b="0" u="none" strike="noStrike" cap="none" dirty="0">
                          <a:latin typeface="Calibri"/>
                          <a:ea typeface="Calibri"/>
                          <a:cs typeface="Calibri"/>
                          <a:sym typeface="Calibri"/>
                        </a:rPr>
                        <a:t>3. La tensione nella sala insegnanti: "Il mio collega ha criticato oggi i miei metodi di transizione in classe nella sala insegnanti. Mi sento completamente senza supporto."</a:t>
                      </a:r>
                      <a:endParaRPr sz="1700" b="0" u="none" strike="noStrike" cap="none" dirty="0">
                        <a:latin typeface="Calibri"/>
                        <a:ea typeface="Calibri"/>
                        <a:cs typeface="Calibri"/>
                        <a:sym typeface="Calibri"/>
                      </a:endParaRPr>
                    </a:p>
                  </a:txBody>
                  <a:tcPr marL="9525" marR="9525" marT="9525" marB="9525" anchor="ctr"/>
                </a:tc>
                <a:tc>
                  <a:txBody>
                    <a:bodyPr/>
                    <a:lstStyle/>
                    <a:p>
                      <a:pPr marL="0" marR="0" lvl="0" indent="0" algn="l" rtl="0">
                        <a:lnSpc>
                          <a:spcPct val="100000"/>
                        </a:lnSpc>
                        <a:spcBef>
                          <a:spcPts val="0"/>
                        </a:spcBef>
                        <a:spcAft>
                          <a:spcPts val="0"/>
                        </a:spcAft>
                        <a:buClr>
                          <a:srgbClr val="000000"/>
                        </a:buClr>
                        <a:buSzPts val="1800"/>
                        <a:buFont typeface="Arial"/>
                        <a:buNone/>
                      </a:pPr>
                      <a:endParaRPr sz="1700" u="none" strike="noStrike" cap="none">
                        <a:latin typeface="Calibri"/>
                        <a:ea typeface="Calibri"/>
                        <a:cs typeface="Calibri"/>
                        <a:sym typeface="Calibri"/>
                      </a:endParaRPr>
                    </a:p>
                  </a:txBody>
                  <a:tcPr marL="9525" marR="9525" marT="9525" marB="9525" anchor="ctr"/>
                </a:tc>
                <a:extLst>
                  <a:ext uri="{0D108BD9-81ED-4DB2-BD59-A6C34878D82A}">
                    <a16:rowId xmlns:a16="http://schemas.microsoft.com/office/drawing/2014/main" val="10003"/>
                  </a:ext>
                </a:extLst>
              </a:tr>
              <a:tr h="228600">
                <a:tc>
                  <a:txBody>
                    <a:bodyPr/>
                    <a:lstStyle/>
                    <a:p>
                      <a:pPr marL="0" marR="0" lvl="0" indent="0" algn="l" rtl="0">
                        <a:lnSpc>
                          <a:spcPct val="100000"/>
                        </a:lnSpc>
                        <a:spcBef>
                          <a:spcPts val="0"/>
                        </a:spcBef>
                        <a:spcAft>
                          <a:spcPts val="0"/>
                        </a:spcAft>
                        <a:buClr>
                          <a:srgbClr val="000000"/>
                        </a:buClr>
                        <a:buSzPts val="1800"/>
                        <a:buFont typeface="Arial"/>
                        <a:buNone/>
                      </a:pPr>
                      <a:r>
                        <a:rPr lang="it-IT" sz="1700" b="0" u="none" strike="noStrike" cap="none" dirty="0">
                          <a:latin typeface="Calibri"/>
                          <a:ea typeface="Calibri"/>
                          <a:cs typeface="Calibri"/>
                          <a:sym typeface="Calibri"/>
                        </a:rPr>
                        <a:t>4. Il fallimento del progetto: "L'intero progetto di classe sulla storia locale è finito per essere confuso e presentato male. È stata una perdita di tempo."
5. L'email del genitore: "Ho ricevuto un'email critica da un genitore stamattina presto, che metteva in dubbio la mia politica di valutazione. Chiaramente pensano che io sia ingiusto e non si fidano di me.</a:t>
                      </a:r>
                      <a:endParaRPr sz="1700" b="0" u="none" strike="noStrike" cap="none" dirty="0">
                        <a:latin typeface="Calibri"/>
                        <a:ea typeface="Calibri"/>
                        <a:cs typeface="Calibri"/>
                        <a:sym typeface="Calibri"/>
                      </a:endParaRPr>
                    </a:p>
                  </a:txBody>
                  <a:tcPr marL="9525" marR="9525" marT="9525" marB="9525" anchor="ctr"/>
                </a:tc>
                <a:tc>
                  <a:txBody>
                    <a:bodyPr/>
                    <a:lstStyle/>
                    <a:p>
                      <a:pPr marL="0" marR="0" lvl="0" indent="0" algn="l" rtl="0">
                        <a:lnSpc>
                          <a:spcPct val="100000"/>
                        </a:lnSpc>
                        <a:spcBef>
                          <a:spcPts val="0"/>
                        </a:spcBef>
                        <a:spcAft>
                          <a:spcPts val="0"/>
                        </a:spcAft>
                        <a:buClr>
                          <a:srgbClr val="000000"/>
                        </a:buClr>
                        <a:buSzPts val="1800"/>
                        <a:buFont typeface="Arial"/>
                        <a:buNone/>
                      </a:pPr>
                      <a:endParaRPr sz="1700" u="none" strike="noStrike" cap="none" dirty="0">
                        <a:latin typeface="Calibri"/>
                        <a:ea typeface="Calibri"/>
                        <a:cs typeface="Calibri"/>
                        <a:sym typeface="Calibri"/>
                      </a:endParaRPr>
                    </a:p>
                  </a:txBody>
                  <a:tcPr marL="9525" marR="9525" marT="9525" marB="9525" anchor="ctr"/>
                </a:tc>
                <a:extLst>
                  <a:ext uri="{0D108BD9-81ED-4DB2-BD59-A6C34878D82A}">
                    <a16:rowId xmlns:a16="http://schemas.microsoft.com/office/drawing/2014/main" val="10004"/>
                  </a:ext>
                </a:extLst>
              </a:tr>
              <a:tr h="228600">
                <a:tc>
                  <a:txBody>
                    <a:bodyPr/>
                    <a:lstStyle/>
                    <a:p>
                      <a:pPr marL="0" marR="0" lvl="0" indent="0" algn="l" rtl="0">
                        <a:lnSpc>
                          <a:spcPct val="100000"/>
                        </a:lnSpc>
                        <a:spcBef>
                          <a:spcPts val="0"/>
                        </a:spcBef>
                        <a:spcAft>
                          <a:spcPts val="0"/>
                        </a:spcAft>
                        <a:buClr>
                          <a:srgbClr val="000000"/>
                        </a:buClr>
                        <a:buSzPts val="1800"/>
                        <a:buFont typeface="Arial"/>
                        <a:buNone/>
                      </a:pPr>
                      <a:r>
                        <a:rPr lang="en-US" sz="1700" b="0" u="none" strike="noStrike" cap="none" dirty="0">
                          <a:latin typeface="Calibri"/>
                          <a:ea typeface="Calibri"/>
                          <a:cs typeface="Calibri"/>
                          <a:sym typeface="Calibri"/>
                        </a:rPr>
                        <a:t>6. </a:t>
                      </a:r>
                      <a:r>
                        <a:rPr lang="it-IT" sz="1700" b="0" u="none" strike="noStrike" cap="none" dirty="0">
                          <a:latin typeface="Calibri"/>
                          <a:ea typeface="Calibri"/>
                          <a:cs typeface="Calibri"/>
                          <a:sym typeface="Calibri"/>
                        </a:rPr>
                        <a:t>La routine interrotta: "Il preside ha cambiato il programma delle ricreazioni senza preavviso, interrompendo completamente il mio programma di alfabetizzazione. L'intera giornata è ora rovinata."</a:t>
                      </a:r>
                      <a:endParaRPr sz="1700" b="0" u="none" strike="noStrike" cap="none" dirty="0">
                        <a:latin typeface="Calibri"/>
                        <a:ea typeface="Calibri"/>
                        <a:cs typeface="Calibri"/>
                        <a:sym typeface="Calibri"/>
                      </a:endParaRPr>
                    </a:p>
                  </a:txBody>
                  <a:tcPr marL="9525" marR="9525" marT="9525" marB="9525" anchor="ctr"/>
                </a:tc>
                <a:tc>
                  <a:txBody>
                    <a:bodyPr/>
                    <a:lstStyle/>
                    <a:p>
                      <a:pPr marL="0" marR="0" lvl="0" indent="0" algn="l" rtl="0">
                        <a:lnSpc>
                          <a:spcPct val="100000"/>
                        </a:lnSpc>
                        <a:spcBef>
                          <a:spcPts val="0"/>
                        </a:spcBef>
                        <a:spcAft>
                          <a:spcPts val="0"/>
                        </a:spcAft>
                        <a:buClr>
                          <a:srgbClr val="000000"/>
                        </a:buClr>
                        <a:buSzPts val="1800"/>
                        <a:buFont typeface="Arial"/>
                        <a:buNone/>
                      </a:pPr>
                      <a:endParaRPr sz="1700" u="none" strike="noStrike" cap="none" dirty="0">
                        <a:latin typeface="Calibri"/>
                        <a:ea typeface="Calibri"/>
                        <a:cs typeface="Calibri"/>
                        <a:sym typeface="Calibri"/>
                      </a:endParaRPr>
                    </a:p>
                  </a:txBody>
                  <a:tcPr marL="9525" marR="9525" marT="9525" marB="9525" anchor="ctr"/>
                </a:tc>
                <a:extLst>
                  <a:ext uri="{0D108BD9-81ED-4DB2-BD59-A6C34878D82A}">
                    <a16:rowId xmlns:a16="http://schemas.microsoft.com/office/drawing/2014/main" val="10006"/>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Shape 308"/>
        <p:cNvGrpSpPr/>
        <p:nvPr/>
      </p:nvGrpSpPr>
      <p:grpSpPr>
        <a:xfrm>
          <a:off x="0" y="0"/>
          <a:ext cx="0" cy="0"/>
          <a:chOff x="0" y="0"/>
          <a:chExt cx="0" cy="0"/>
        </a:xfrm>
      </p:grpSpPr>
      <p:sp>
        <p:nvSpPr>
          <p:cNvPr id="309" name="Google Shape;309;p20"/>
          <p:cNvSpPr txBo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lvl="0" algn="just">
              <a:lnSpc>
                <a:spcPct val="90000"/>
              </a:lnSpc>
            </a:pPr>
            <a:r>
              <a:rPr lang="it-IT" sz="2400" b="1" dirty="0">
                <a:solidFill>
                  <a:srgbClr val="F05A22"/>
                </a:solidFill>
                <a:latin typeface="Calibri"/>
                <a:ea typeface="Calibri"/>
                <a:cs typeface="Calibri"/>
                <a:sym typeface="Calibri"/>
              </a:rPr>
              <a:t>Strategia pratica 2: ottimismo e riformulazione</a:t>
            </a:r>
            <a:endParaRPr sz="2400" b="1" i="0" u="none" strike="noStrike" cap="none" dirty="0">
              <a:solidFill>
                <a:srgbClr val="F05A22"/>
              </a:solidFill>
              <a:latin typeface="Calibri"/>
              <a:ea typeface="Calibri"/>
              <a:cs typeface="Calibri"/>
              <a:sym typeface="Calibri"/>
            </a:endParaRPr>
          </a:p>
        </p:txBody>
      </p:sp>
      <p:sp>
        <p:nvSpPr>
          <p:cNvPr id="310" name="Google Shape;310;p20"/>
          <p:cNvSpPr txBox="1">
            <a:spLocks noGrp="1"/>
          </p:cNvSpPr>
          <p:nvPr>
            <p:ph type="title"/>
          </p:nvPr>
        </p:nvSpPr>
        <p:spPr>
          <a:xfrm>
            <a:off x="97970" y="21470"/>
            <a:ext cx="11944351" cy="715879"/>
          </a:xfrm>
          <a:prstGeom prst="rect">
            <a:avLst/>
          </a:prstGeom>
          <a:noFill/>
          <a:ln>
            <a:noFill/>
          </a:ln>
        </p:spPr>
        <p:txBody>
          <a:bodyPr spcFirstLastPara="1" wrap="square" lIns="91425" tIns="54000" rIns="54000" bIns="54000" anchor="ctr" anchorCtr="0">
            <a:noAutofit/>
          </a:bodyPr>
          <a:lstStyle/>
          <a:p>
            <a:pPr lvl="0">
              <a:lnSpc>
                <a:spcPct val="100000"/>
              </a:lnSpc>
              <a:buClr>
                <a:srgbClr val="000000"/>
              </a:buClr>
              <a:buSzPts val="2000"/>
            </a:pPr>
            <a:r>
              <a:rPr lang="it-IT" dirty="0"/>
              <a:t>Formazione degli/delle insegnanti - Modulo 2</a:t>
            </a:r>
            <a:endParaRPr dirty="0"/>
          </a:p>
        </p:txBody>
      </p:sp>
      <p:sp>
        <p:nvSpPr>
          <p:cNvPr id="311" name="Google Shape;311;p20"/>
          <p:cNvSpPr txBox="1"/>
          <p:nvPr/>
        </p:nvSpPr>
        <p:spPr>
          <a:xfrm>
            <a:off x="102030" y="1231085"/>
            <a:ext cx="11827012" cy="507791"/>
          </a:xfrm>
          <a:prstGeom prst="rect">
            <a:avLst/>
          </a:prstGeom>
          <a:noFill/>
          <a:ln>
            <a:noFill/>
          </a:ln>
        </p:spPr>
        <p:txBody>
          <a:bodyPr spcFirstLastPara="1" wrap="square" lIns="91425" tIns="45700" rIns="91425" bIns="45700" anchor="t" anchorCtr="0">
            <a:spAutoFit/>
          </a:bodyPr>
          <a:lstStyle/>
          <a:p>
            <a:pPr lvl="0">
              <a:lnSpc>
                <a:spcPct val="150000"/>
              </a:lnSpc>
            </a:pPr>
            <a:r>
              <a:rPr lang="it-IT" sz="1800" b="1" dirty="0">
                <a:solidFill>
                  <a:schemeClr val="accent1"/>
                </a:solidFill>
                <a:latin typeface="Calibri"/>
                <a:ea typeface="Calibri"/>
                <a:cs typeface="Calibri"/>
                <a:sym typeface="Calibri"/>
              </a:rPr>
              <a:t>Attività 3: Esercizio di riformulazione dell'ottimismo (discussione in coppia/piccoli gruppi) 20 minuti</a:t>
            </a:r>
            <a:endParaRPr dirty="0"/>
          </a:p>
        </p:txBody>
      </p:sp>
      <p:graphicFrame>
        <p:nvGraphicFramePr>
          <p:cNvPr id="312" name="Google Shape;312;p20"/>
          <p:cNvGraphicFramePr/>
          <p:nvPr>
            <p:extLst>
              <p:ext uri="{D42A27DB-BD31-4B8C-83A1-F6EECF244321}">
                <p14:modId xmlns:p14="http://schemas.microsoft.com/office/powerpoint/2010/main" val="1892693777"/>
              </p:ext>
            </p:extLst>
          </p:nvPr>
        </p:nvGraphicFramePr>
        <p:xfrm>
          <a:off x="97970" y="1781885"/>
          <a:ext cx="11827000" cy="4739640"/>
        </p:xfrm>
        <a:graphic>
          <a:graphicData uri="http://schemas.openxmlformats.org/drawingml/2006/table">
            <a:tbl>
              <a:tblPr firstRow="1" firstCol="1" bandRow="1">
                <a:noFill/>
                <a:tableStyleId>{A52E1219-05D7-4637-AA5B-0F259E35E7AE}</a:tableStyleId>
              </a:tblPr>
              <a:tblGrid>
                <a:gridCol w="6038425">
                  <a:extLst>
                    <a:ext uri="{9D8B030D-6E8A-4147-A177-3AD203B41FA5}">
                      <a16:colId xmlns:a16="http://schemas.microsoft.com/office/drawing/2014/main" val="20000"/>
                    </a:ext>
                  </a:extLst>
                </a:gridCol>
                <a:gridCol w="5788575">
                  <a:extLst>
                    <a:ext uri="{9D8B030D-6E8A-4147-A177-3AD203B41FA5}">
                      <a16:colId xmlns:a16="http://schemas.microsoft.com/office/drawing/2014/main" val="20001"/>
                    </a:ext>
                  </a:extLst>
                </a:gridCol>
              </a:tblGrid>
              <a:tr h="22860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dirty="0" err="1">
                          <a:latin typeface="Calibri"/>
                          <a:ea typeface="Calibri"/>
                          <a:cs typeface="Calibri"/>
                          <a:sym typeface="Calibri"/>
                        </a:rPr>
                        <a:t>Sfida</a:t>
                      </a:r>
                      <a:r>
                        <a:rPr lang="en-US" sz="1800" u="none" strike="noStrike" cap="none" dirty="0">
                          <a:latin typeface="Calibri"/>
                          <a:ea typeface="Calibri"/>
                          <a:cs typeface="Calibri"/>
                          <a:sym typeface="Calibri"/>
                        </a:rPr>
                        <a:t> </a:t>
                      </a:r>
                      <a:r>
                        <a:rPr lang="en-US" sz="1800" u="none" strike="noStrike" cap="none" dirty="0" err="1">
                          <a:latin typeface="Calibri"/>
                          <a:ea typeface="Calibri"/>
                          <a:cs typeface="Calibri"/>
                          <a:sym typeface="Calibri"/>
                        </a:rPr>
                        <a:t>Quotidiana</a:t>
                      </a:r>
                      <a:r>
                        <a:rPr lang="en-US" sz="1800" u="none" strike="noStrike" cap="none" dirty="0">
                          <a:latin typeface="Calibri"/>
                          <a:ea typeface="Calibri"/>
                          <a:cs typeface="Calibri"/>
                          <a:sym typeface="Calibri"/>
                        </a:rPr>
                        <a:t> (Frame </a:t>
                      </a:r>
                      <a:r>
                        <a:rPr lang="en-US" sz="1800" u="none" strike="noStrike" cap="none" dirty="0" err="1">
                          <a:latin typeface="Calibri"/>
                          <a:ea typeface="Calibri"/>
                          <a:cs typeface="Calibri"/>
                          <a:sym typeface="Calibri"/>
                        </a:rPr>
                        <a:t>pessimista</a:t>
                      </a:r>
                      <a:r>
                        <a:rPr lang="en-US" sz="1800" u="none" strike="noStrike" cap="none" dirty="0">
                          <a:latin typeface="Calibri"/>
                          <a:ea typeface="Calibri"/>
                          <a:cs typeface="Calibri"/>
                          <a:sym typeface="Calibri"/>
                        </a:rPr>
                        <a:t>)</a:t>
                      </a:r>
                      <a:endParaRPr sz="1800" u="none" strike="noStrike" cap="none" dirty="0">
                        <a:latin typeface="Calibri"/>
                        <a:ea typeface="Calibri"/>
                        <a:cs typeface="Calibri"/>
                        <a:sym typeface="Calibri"/>
                      </a:endParaRPr>
                    </a:p>
                  </a:txBody>
                  <a:tcPr marL="9525" marR="9525" marT="9525" marB="9525" anchor="ctr"/>
                </a:tc>
                <a:tc>
                  <a:txBody>
                    <a:bodyPr/>
                    <a:lstStyle/>
                    <a:p>
                      <a:pPr marL="0" marR="0" lvl="0" indent="0" algn="l" rtl="0">
                        <a:lnSpc>
                          <a:spcPct val="100000"/>
                        </a:lnSpc>
                        <a:spcBef>
                          <a:spcPts val="0"/>
                        </a:spcBef>
                        <a:spcAft>
                          <a:spcPts val="0"/>
                        </a:spcAft>
                        <a:buClr>
                          <a:srgbClr val="000000"/>
                        </a:buClr>
                        <a:buSzPts val="1800"/>
                        <a:buFont typeface="Arial"/>
                        <a:buNone/>
                      </a:pPr>
                      <a:r>
                        <a:rPr lang="it-IT" sz="1800" u="none" strike="noStrike" cap="none" dirty="0">
                          <a:latin typeface="Calibri"/>
                          <a:ea typeface="Calibri"/>
                          <a:cs typeface="Calibri"/>
                          <a:sym typeface="Calibri"/>
                        </a:rPr>
                        <a:t>Riformulazione/Frame di crescita (usando una domanda ottimistica)</a:t>
                      </a:r>
                      <a:endParaRPr sz="1800" u="none" strike="noStrike" cap="none" dirty="0">
                        <a:latin typeface="Calibri"/>
                        <a:ea typeface="Calibri"/>
                        <a:cs typeface="Calibri"/>
                        <a:sym typeface="Calibri"/>
                      </a:endParaRPr>
                    </a:p>
                  </a:txBody>
                  <a:tcPr marL="9525" marR="9525" marT="9525" marB="9525" anchor="ctr"/>
                </a:tc>
                <a:extLst>
                  <a:ext uri="{0D108BD9-81ED-4DB2-BD59-A6C34878D82A}">
                    <a16:rowId xmlns:a16="http://schemas.microsoft.com/office/drawing/2014/main" val="10000"/>
                  </a:ext>
                </a:extLst>
              </a:tr>
              <a:tr h="228600">
                <a:tc>
                  <a:txBody>
                    <a:bodyPr/>
                    <a:lstStyle/>
                    <a:p>
                      <a:pPr marL="0" marR="0" lvl="0" indent="0" algn="l" rtl="0">
                        <a:lnSpc>
                          <a:spcPct val="100000"/>
                        </a:lnSpc>
                        <a:spcBef>
                          <a:spcPts val="0"/>
                        </a:spcBef>
                        <a:spcAft>
                          <a:spcPts val="0"/>
                        </a:spcAft>
                        <a:buClr>
                          <a:srgbClr val="000000"/>
                        </a:buClr>
                        <a:buSzPts val="1800"/>
                        <a:buFont typeface="Arial"/>
                        <a:buNone/>
                      </a:pPr>
                      <a:r>
                        <a:rPr lang="it-IT" sz="1800" u="none" strike="noStrike" cap="none" dirty="0">
                          <a:latin typeface="Calibri"/>
                          <a:ea typeface="Calibri"/>
                          <a:cs typeface="Calibri"/>
                          <a:sym typeface="Calibri"/>
                        </a:rPr>
                        <a:t>1. Il blocco compiti: "Quattro studenti della mia classe hanno consegnato di nuovo compiti vuoti. Semplicemente non gli importa del loro lavoro."</a:t>
                      </a:r>
                      <a:endParaRPr sz="1800" b="0" u="none" strike="noStrike" cap="none" dirty="0">
                        <a:latin typeface="Calibri"/>
                        <a:ea typeface="Calibri"/>
                        <a:cs typeface="Calibri"/>
                        <a:sym typeface="Calibri"/>
                      </a:endParaRPr>
                    </a:p>
                  </a:txBody>
                  <a:tcPr marL="9525" marR="9525" marT="9525" marB="9525" anchor="ctr"/>
                </a:tc>
                <a:tc>
                  <a:txBody>
                    <a:bodyPr/>
                    <a:lstStyle/>
                    <a:p>
                      <a:pPr marL="0" marR="0" lvl="0" indent="0" algn="l" rtl="0">
                        <a:lnSpc>
                          <a:spcPct val="100000"/>
                        </a:lnSpc>
                        <a:spcBef>
                          <a:spcPts val="0"/>
                        </a:spcBef>
                        <a:spcAft>
                          <a:spcPts val="0"/>
                        </a:spcAft>
                        <a:buClr>
                          <a:srgbClr val="000000"/>
                        </a:buClr>
                        <a:buSzPts val="1800"/>
                        <a:buFont typeface="Arial"/>
                        <a:buNone/>
                      </a:pPr>
                      <a:r>
                        <a:rPr lang="it-IT" sz="1800" u="none" strike="noStrike" cap="none" dirty="0">
                          <a:latin typeface="Calibri"/>
                          <a:ea typeface="Calibri"/>
                          <a:cs typeface="Calibri"/>
                          <a:sym typeface="Calibri"/>
                        </a:rPr>
                        <a:t>Riformulazione: "Qual è il 'ancora' in questa situazione? Gli studenti non hanno ancora completato con successo il compito. Devo scoprire quali barriere sono specifiche per loro—mancanza di comprensione, risorse o supporto—prima di giudicare la loro motivazione."</a:t>
                      </a:r>
                      <a:endParaRPr sz="1800" u="none" strike="noStrike" cap="none" dirty="0">
                        <a:latin typeface="Calibri"/>
                        <a:ea typeface="Calibri"/>
                        <a:cs typeface="Calibri"/>
                        <a:sym typeface="Calibri"/>
                      </a:endParaRPr>
                    </a:p>
                  </a:txBody>
                  <a:tcPr marL="9525" marR="9525" marT="9525" marB="9525" anchor="ctr"/>
                </a:tc>
                <a:extLst>
                  <a:ext uri="{0D108BD9-81ED-4DB2-BD59-A6C34878D82A}">
                    <a16:rowId xmlns:a16="http://schemas.microsoft.com/office/drawing/2014/main" val="10001"/>
                  </a:ext>
                </a:extLst>
              </a:tr>
              <a:tr h="22860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dirty="0">
                          <a:latin typeface="Calibri"/>
                          <a:ea typeface="Calibri"/>
                          <a:cs typeface="Calibri"/>
                          <a:sym typeface="Calibri"/>
                        </a:rPr>
                        <a:t>2. </a:t>
                      </a:r>
                      <a:r>
                        <a:rPr lang="it-IT" sz="1800" u="none" strike="noStrike" cap="none" dirty="0">
                          <a:latin typeface="Calibri"/>
                          <a:ea typeface="Calibri"/>
                          <a:cs typeface="Calibri"/>
                          <a:sym typeface="Calibri"/>
                        </a:rPr>
                        <a:t>Il Ciclo della Disciplina: "Ho mandato lo stesso studente al punto di 'time-out' tre volte prima di pranzo. Niente di quello che faccio funziona con questo studente."</a:t>
                      </a:r>
                      <a:endParaRPr sz="1800" b="0" u="none" strike="noStrike" cap="none" dirty="0">
                        <a:latin typeface="Calibri"/>
                        <a:ea typeface="Calibri"/>
                        <a:cs typeface="Calibri"/>
                        <a:sym typeface="Calibri"/>
                      </a:endParaRPr>
                    </a:p>
                  </a:txBody>
                  <a:tcPr marL="9525" marR="9525" marT="9525" marB="9525" anchor="ctr"/>
                </a:tc>
                <a:tc>
                  <a:txBody>
                    <a:bodyPr/>
                    <a:lstStyle/>
                    <a:p>
                      <a:pPr marL="0" marR="0" lvl="0" indent="0" algn="l" rtl="0">
                        <a:lnSpc>
                          <a:spcPct val="100000"/>
                        </a:lnSpc>
                        <a:spcBef>
                          <a:spcPts val="0"/>
                        </a:spcBef>
                        <a:spcAft>
                          <a:spcPts val="0"/>
                        </a:spcAft>
                        <a:buClr>
                          <a:srgbClr val="000000"/>
                        </a:buClr>
                        <a:buSzPts val="1800"/>
                        <a:buFont typeface="Arial"/>
                        <a:buNone/>
                      </a:pPr>
                      <a:r>
                        <a:rPr lang="it-IT" sz="1800" u="none" strike="noStrike" cap="none" dirty="0">
                          <a:latin typeface="Calibri"/>
                          <a:ea typeface="Calibri"/>
                          <a:cs typeface="Calibri"/>
                          <a:sym typeface="Calibri"/>
                        </a:rPr>
                        <a:t>Riformulazione: "Cosa posso imparare da tutto questo? Ho scoperto che la mia strategia attuale è inefficace per questo studente. Posso raccogliere dati su quando si verifica il comportamento e consultare un collega o il responsabile del benessere per un nuovo approccio proattivo."</a:t>
                      </a:r>
                      <a:endParaRPr sz="1800" u="none" strike="noStrike" cap="none" dirty="0">
                        <a:latin typeface="Calibri"/>
                        <a:ea typeface="Calibri"/>
                        <a:cs typeface="Calibri"/>
                        <a:sym typeface="Calibri"/>
                      </a:endParaRPr>
                    </a:p>
                  </a:txBody>
                  <a:tcPr marL="9525" marR="9525" marT="9525" marB="9525" anchor="ctr"/>
                </a:tc>
                <a:extLst>
                  <a:ext uri="{0D108BD9-81ED-4DB2-BD59-A6C34878D82A}">
                    <a16:rowId xmlns:a16="http://schemas.microsoft.com/office/drawing/2014/main" val="10002"/>
                  </a:ext>
                </a:extLst>
              </a:tr>
              <a:tr h="22860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latin typeface="Calibri"/>
                          <a:ea typeface="Calibri"/>
                          <a:cs typeface="Calibri"/>
                          <a:sym typeface="Calibri"/>
                        </a:rPr>
                        <a:t>3. The Staffroom Tension:</a:t>
                      </a:r>
                      <a:r>
                        <a:rPr lang="en-US" sz="1800" b="0" u="none" strike="noStrike" cap="none">
                          <a:latin typeface="Calibri"/>
                          <a:ea typeface="Calibri"/>
                          <a:cs typeface="Calibri"/>
                          <a:sym typeface="Calibri"/>
                        </a:rPr>
                        <a:t> "My colleague criticized my classroom transition methods in the staffroom today. I feel completely unsupported."</a:t>
                      </a:r>
                      <a:endParaRPr sz="1800" b="0" u="none" strike="noStrike" cap="none" dirty="0">
                        <a:latin typeface="Calibri"/>
                        <a:ea typeface="Calibri"/>
                        <a:cs typeface="Calibri"/>
                        <a:sym typeface="Calibri"/>
                      </a:endParaRPr>
                    </a:p>
                  </a:txBody>
                  <a:tcPr marL="9525" marR="9525" marT="9525" marB="9525" anchor="ctr"/>
                </a:tc>
                <a:tc>
                  <a:txBody>
                    <a:bodyPr/>
                    <a:lstStyle/>
                    <a:p>
                      <a:pPr marL="0" marR="0" lvl="0" indent="0" algn="l" rtl="0">
                        <a:lnSpc>
                          <a:spcPct val="100000"/>
                        </a:lnSpc>
                        <a:spcBef>
                          <a:spcPts val="0"/>
                        </a:spcBef>
                        <a:spcAft>
                          <a:spcPts val="0"/>
                        </a:spcAft>
                        <a:buClr>
                          <a:srgbClr val="000000"/>
                        </a:buClr>
                        <a:buSzPts val="1800"/>
                        <a:buFont typeface="Arial"/>
                        <a:buNone/>
                      </a:pPr>
                      <a:r>
                        <a:rPr lang="it-IT" sz="1800" u="none" strike="noStrike" cap="none" dirty="0">
                          <a:latin typeface="Calibri"/>
                          <a:ea typeface="Calibri"/>
                          <a:cs typeface="Calibri"/>
                          <a:sym typeface="Calibri"/>
                        </a:rPr>
                        <a:t>Riformulazione: "Qual è una cosa che posso controllare adesso? Posso controllare la mia reazione. Posso fissare una conversazione privata e professionale per chiarire le loro intenzioni e chiedere suggerimenti costruttivi e specifici, invece di soffermarmi sull'impatto emotivo."</a:t>
                      </a:r>
                      <a:endParaRPr sz="1800" u="none" strike="noStrike" cap="none" dirty="0">
                        <a:latin typeface="Calibri"/>
                        <a:ea typeface="Calibri"/>
                        <a:cs typeface="Calibri"/>
                        <a:sym typeface="Calibri"/>
                      </a:endParaRPr>
                    </a:p>
                  </a:txBody>
                  <a:tcPr marL="9525" marR="9525" marT="9525" marB="9525" anchor="ctr"/>
                </a:tc>
                <a:extLst>
                  <a:ext uri="{0D108BD9-81ED-4DB2-BD59-A6C34878D82A}">
                    <a16:rowId xmlns:a16="http://schemas.microsoft.com/office/drawing/2014/main" val="10003"/>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Shape 317"/>
        <p:cNvGrpSpPr/>
        <p:nvPr/>
      </p:nvGrpSpPr>
      <p:grpSpPr>
        <a:xfrm>
          <a:off x="0" y="0"/>
          <a:ext cx="0" cy="0"/>
          <a:chOff x="0" y="0"/>
          <a:chExt cx="0" cy="0"/>
        </a:xfrm>
      </p:grpSpPr>
      <p:sp>
        <p:nvSpPr>
          <p:cNvPr id="318" name="Google Shape;318;p21"/>
          <p:cNvSpPr txBo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lvl="0" algn="just">
              <a:lnSpc>
                <a:spcPct val="90000"/>
              </a:lnSpc>
            </a:pPr>
            <a:r>
              <a:rPr lang="it-IT" sz="2400" b="1" dirty="0">
                <a:solidFill>
                  <a:srgbClr val="F05A22"/>
                </a:solidFill>
                <a:latin typeface="Calibri"/>
                <a:ea typeface="Calibri"/>
                <a:cs typeface="Calibri"/>
                <a:sym typeface="Calibri"/>
              </a:rPr>
              <a:t>Strategia pratica 2: ottimismo e riformulazione</a:t>
            </a:r>
            <a:endParaRPr sz="2400" b="1" i="0" u="none" strike="noStrike" cap="none" dirty="0">
              <a:solidFill>
                <a:srgbClr val="F05A22"/>
              </a:solidFill>
              <a:latin typeface="Calibri"/>
              <a:ea typeface="Calibri"/>
              <a:cs typeface="Calibri"/>
              <a:sym typeface="Calibri"/>
            </a:endParaRPr>
          </a:p>
        </p:txBody>
      </p:sp>
      <p:sp>
        <p:nvSpPr>
          <p:cNvPr id="319" name="Google Shape;319;p21"/>
          <p:cNvSpPr txBox="1">
            <a:spLocks noGrp="1"/>
          </p:cNvSpPr>
          <p:nvPr>
            <p:ph type="title"/>
          </p:nvPr>
        </p:nvSpPr>
        <p:spPr>
          <a:xfrm>
            <a:off x="97970" y="21470"/>
            <a:ext cx="11944351" cy="715879"/>
          </a:xfrm>
          <a:prstGeom prst="rect">
            <a:avLst/>
          </a:prstGeom>
          <a:noFill/>
          <a:ln>
            <a:noFill/>
          </a:ln>
        </p:spPr>
        <p:txBody>
          <a:bodyPr spcFirstLastPara="1" wrap="square" lIns="91425" tIns="54000" rIns="54000" bIns="54000" anchor="ctr" anchorCtr="0">
            <a:noAutofit/>
          </a:bodyPr>
          <a:lstStyle/>
          <a:p>
            <a:pPr lvl="0">
              <a:lnSpc>
                <a:spcPct val="100000"/>
              </a:lnSpc>
              <a:buClr>
                <a:srgbClr val="000000"/>
              </a:buClr>
              <a:buSzPts val="2000"/>
            </a:pPr>
            <a:r>
              <a:rPr lang="it-IT" dirty="0"/>
              <a:t>Formazione degli/delle insegnanti - Modulo 2</a:t>
            </a:r>
            <a:endParaRPr dirty="0"/>
          </a:p>
        </p:txBody>
      </p:sp>
      <p:sp>
        <p:nvSpPr>
          <p:cNvPr id="320" name="Google Shape;320;p21"/>
          <p:cNvSpPr txBox="1"/>
          <p:nvPr/>
        </p:nvSpPr>
        <p:spPr>
          <a:xfrm>
            <a:off x="102030" y="1231085"/>
            <a:ext cx="11827012" cy="46307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1800" b="1" i="0" u="none" strike="noStrike" cap="none" dirty="0">
                <a:solidFill>
                  <a:schemeClr val="accent1"/>
                </a:solidFill>
                <a:latin typeface="Calibri"/>
                <a:ea typeface="Calibri"/>
                <a:cs typeface="Calibri"/>
                <a:sym typeface="Calibri"/>
              </a:rPr>
              <a:t>Activity 3: Optimism Reframing Exercise (Pair/Small Group Discussion) 20 mins</a:t>
            </a:r>
            <a:endParaRPr dirty="0"/>
          </a:p>
        </p:txBody>
      </p:sp>
      <p:graphicFrame>
        <p:nvGraphicFramePr>
          <p:cNvPr id="321" name="Google Shape;321;p21"/>
          <p:cNvGraphicFramePr/>
          <p:nvPr>
            <p:extLst>
              <p:ext uri="{D42A27DB-BD31-4B8C-83A1-F6EECF244321}">
                <p14:modId xmlns:p14="http://schemas.microsoft.com/office/powerpoint/2010/main" val="1551142661"/>
              </p:ext>
            </p:extLst>
          </p:nvPr>
        </p:nvGraphicFramePr>
        <p:xfrm>
          <a:off x="97969" y="1694160"/>
          <a:ext cx="11827000" cy="5257800"/>
        </p:xfrm>
        <a:graphic>
          <a:graphicData uri="http://schemas.openxmlformats.org/drawingml/2006/table">
            <a:tbl>
              <a:tblPr firstRow="1" firstCol="1" bandRow="1">
                <a:noFill/>
                <a:tableStyleId>{A52E1219-05D7-4637-AA5B-0F259E35E7AE}</a:tableStyleId>
              </a:tblPr>
              <a:tblGrid>
                <a:gridCol w="5913500">
                  <a:extLst>
                    <a:ext uri="{9D8B030D-6E8A-4147-A177-3AD203B41FA5}">
                      <a16:colId xmlns:a16="http://schemas.microsoft.com/office/drawing/2014/main" val="20000"/>
                    </a:ext>
                  </a:extLst>
                </a:gridCol>
                <a:gridCol w="5913500">
                  <a:extLst>
                    <a:ext uri="{9D8B030D-6E8A-4147-A177-3AD203B41FA5}">
                      <a16:colId xmlns:a16="http://schemas.microsoft.com/office/drawing/2014/main" val="20001"/>
                    </a:ext>
                  </a:extLst>
                </a:gridCol>
              </a:tblGrid>
              <a:tr h="228600">
                <a:tc>
                  <a:txBody>
                    <a:bodyPr/>
                    <a:lstStyle/>
                    <a:p>
                      <a:pPr marL="0" marR="0" lvl="0" indent="0" algn="l" rtl="0">
                        <a:lnSpc>
                          <a:spcPct val="100000"/>
                        </a:lnSpc>
                        <a:spcBef>
                          <a:spcPts val="0"/>
                        </a:spcBef>
                        <a:spcAft>
                          <a:spcPts val="0"/>
                        </a:spcAft>
                        <a:buClr>
                          <a:srgbClr val="000000"/>
                        </a:buClr>
                        <a:buSzPts val="1800"/>
                        <a:buFont typeface="Arial"/>
                        <a:buNone/>
                      </a:pPr>
                      <a:r>
                        <a:rPr lang="en-US" sz="1700" u="none" strike="noStrike" cap="none" dirty="0" err="1">
                          <a:latin typeface="Calibri"/>
                          <a:ea typeface="Calibri"/>
                          <a:cs typeface="Calibri"/>
                          <a:sym typeface="Calibri"/>
                        </a:rPr>
                        <a:t>Sfida</a:t>
                      </a:r>
                      <a:r>
                        <a:rPr lang="en-US" sz="1700" u="none" strike="noStrike" cap="none" dirty="0">
                          <a:latin typeface="Calibri"/>
                          <a:ea typeface="Calibri"/>
                          <a:cs typeface="Calibri"/>
                          <a:sym typeface="Calibri"/>
                        </a:rPr>
                        <a:t> </a:t>
                      </a:r>
                      <a:r>
                        <a:rPr lang="en-US" sz="1700" u="none" strike="noStrike" cap="none" dirty="0" err="1">
                          <a:latin typeface="Calibri"/>
                          <a:ea typeface="Calibri"/>
                          <a:cs typeface="Calibri"/>
                          <a:sym typeface="Calibri"/>
                        </a:rPr>
                        <a:t>Quotidiana</a:t>
                      </a:r>
                      <a:r>
                        <a:rPr lang="en-US" sz="1700" u="none" strike="noStrike" cap="none" dirty="0">
                          <a:latin typeface="Calibri"/>
                          <a:ea typeface="Calibri"/>
                          <a:cs typeface="Calibri"/>
                          <a:sym typeface="Calibri"/>
                        </a:rPr>
                        <a:t> (Frame </a:t>
                      </a:r>
                      <a:r>
                        <a:rPr lang="en-US" sz="1700" u="none" strike="noStrike" cap="none" dirty="0" err="1">
                          <a:latin typeface="Calibri"/>
                          <a:ea typeface="Calibri"/>
                          <a:cs typeface="Calibri"/>
                          <a:sym typeface="Calibri"/>
                        </a:rPr>
                        <a:t>pessimista</a:t>
                      </a:r>
                      <a:r>
                        <a:rPr lang="en-US" sz="1700" u="none" strike="noStrike" cap="none" dirty="0">
                          <a:latin typeface="Calibri"/>
                          <a:ea typeface="Calibri"/>
                          <a:cs typeface="Calibri"/>
                          <a:sym typeface="Calibri"/>
                        </a:rPr>
                        <a:t>)</a:t>
                      </a:r>
                      <a:endParaRPr sz="1700" u="none" strike="noStrike" cap="none" dirty="0">
                        <a:latin typeface="Calibri"/>
                        <a:ea typeface="Calibri"/>
                        <a:cs typeface="Calibri"/>
                        <a:sym typeface="Calibri"/>
                      </a:endParaRPr>
                    </a:p>
                  </a:txBody>
                  <a:tcPr marL="9525" marR="9525" marT="9525" marB="9525" anchor="ctr"/>
                </a:tc>
                <a:tc>
                  <a:txBody>
                    <a:bodyPr/>
                    <a:lstStyle/>
                    <a:p>
                      <a:pPr marL="0" marR="0" lvl="0" indent="0" algn="l" rtl="0">
                        <a:lnSpc>
                          <a:spcPct val="100000"/>
                        </a:lnSpc>
                        <a:spcBef>
                          <a:spcPts val="0"/>
                        </a:spcBef>
                        <a:spcAft>
                          <a:spcPts val="0"/>
                        </a:spcAft>
                        <a:buClr>
                          <a:srgbClr val="000000"/>
                        </a:buClr>
                        <a:buSzPts val="1800"/>
                        <a:buFont typeface="Arial"/>
                        <a:buNone/>
                      </a:pPr>
                      <a:r>
                        <a:rPr lang="it-IT" sz="1700" u="none" strike="noStrike" cap="none" dirty="0">
                          <a:latin typeface="Calibri"/>
                          <a:ea typeface="Calibri"/>
                          <a:cs typeface="Calibri"/>
                          <a:sym typeface="Calibri"/>
                        </a:rPr>
                        <a:t>Riformulazione/Frame di crescita (usando una domanda ottimistica)</a:t>
                      </a:r>
                      <a:endParaRPr sz="1700" u="none" strike="noStrike" cap="none" dirty="0">
                        <a:latin typeface="Calibri"/>
                        <a:ea typeface="Calibri"/>
                        <a:cs typeface="Calibri"/>
                        <a:sym typeface="Calibri"/>
                      </a:endParaRPr>
                    </a:p>
                  </a:txBody>
                  <a:tcPr marL="9525" marR="9525" marT="9525" marB="9525" anchor="ctr"/>
                </a:tc>
                <a:extLst>
                  <a:ext uri="{0D108BD9-81ED-4DB2-BD59-A6C34878D82A}">
                    <a16:rowId xmlns:a16="http://schemas.microsoft.com/office/drawing/2014/main" val="10000"/>
                  </a:ext>
                </a:extLst>
              </a:tr>
              <a:tr h="228600">
                <a:tc>
                  <a:txBody>
                    <a:bodyPr/>
                    <a:lstStyle/>
                    <a:p>
                      <a:pPr marL="0" marR="0" lvl="0" indent="0" algn="l" rtl="0">
                        <a:lnSpc>
                          <a:spcPct val="100000"/>
                        </a:lnSpc>
                        <a:spcBef>
                          <a:spcPts val="0"/>
                        </a:spcBef>
                        <a:spcAft>
                          <a:spcPts val="0"/>
                        </a:spcAft>
                        <a:buClr>
                          <a:srgbClr val="000000"/>
                        </a:buClr>
                        <a:buSzPts val="1800"/>
                        <a:buFont typeface="Arial"/>
                        <a:buNone/>
                      </a:pPr>
                      <a:r>
                        <a:rPr lang="it-IT" sz="1700" u="none" strike="noStrike" cap="none" dirty="0">
                          <a:latin typeface="Calibri"/>
                          <a:ea typeface="Calibri"/>
                          <a:cs typeface="Calibri"/>
                          <a:sym typeface="Calibri"/>
                        </a:rPr>
                        <a:t>4. Il fallimento del progetto: "L'intero progetto di classe sulla storia locale è finito per essere confuso e presentato male. È stata una perdita di tempo."</a:t>
                      </a:r>
                      <a:endParaRPr sz="1700" u="none" strike="noStrike" cap="none" dirty="0">
                        <a:latin typeface="Calibri"/>
                        <a:ea typeface="Calibri"/>
                        <a:cs typeface="Calibri"/>
                        <a:sym typeface="Calibri"/>
                      </a:endParaRPr>
                    </a:p>
                  </a:txBody>
                  <a:tcPr marL="9525" marR="9525" marT="9525" marB="9525" anchor="ctr"/>
                </a:tc>
                <a:tc>
                  <a:txBody>
                    <a:bodyPr/>
                    <a:lstStyle/>
                    <a:p>
                      <a:pPr marL="0" marR="0" lvl="0" indent="0" algn="l" rtl="0">
                        <a:lnSpc>
                          <a:spcPct val="100000"/>
                        </a:lnSpc>
                        <a:spcBef>
                          <a:spcPts val="0"/>
                        </a:spcBef>
                        <a:spcAft>
                          <a:spcPts val="0"/>
                        </a:spcAft>
                        <a:buClr>
                          <a:srgbClr val="000000"/>
                        </a:buClr>
                        <a:buSzPts val="1800"/>
                        <a:buFont typeface="Arial"/>
                        <a:buNone/>
                      </a:pPr>
                      <a:r>
                        <a:rPr lang="it-IT" sz="1700" u="none" strike="noStrike" cap="none" dirty="0">
                          <a:latin typeface="Calibri"/>
                          <a:ea typeface="Calibri"/>
                          <a:cs typeface="Calibri"/>
                          <a:sym typeface="Calibri"/>
                        </a:rPr>
                        <a:t>Riformulazione: "Cosa c'è di temporaneo in questa situazione? La confusione e la scarsa presentazione sono stati esiti temporanei. Quello che abbiamo imparato sulla collaborazione e sulla risoluzione dei problemi è permanente. La prossima volta inserirò più checkpoint e circuiti di feedback per una migliore organizzazione."</a:t>
                      </a:r>
                      <a:endParaRPr sz="1700" u="none" strike="noStrike" cap="none" dirty="0">
                        <a:latin typeface="Calibri"/>
                        <a:ea typeface="Calibri"/>
                        <a:cs typeface="Calibri"/>
                        <a:sym typeface="Calibri"/>
                      </a:endParaRPr>
                    </a:p>
                  </a:txBody>
                  <a:tcPr marL="9525" marR="9525" marT="9525" marB="9525" anchor="ctr"/>
                </a:tc>
                <a:extLst>
                  <a:ext uri="{0D108BD9-81ED-4DB2-BD59-A6C34878D82A}">
                    <a16:rowId xmlns:a16="http://schemas.microsoft.com/office/drawing/2014/main" val="10001"/>
                  </a:ext>
                </a:extLst>
              </a:tr>
              <a:tr h="228600">
                <a:tc>
                  <a:txBody>
                    <a:bodyPr/>
                    <a:lstStyle/>
                    <a:p>
                      <a:pPr marL="0" marR="0" lvl="0" indent="0" algn="l" rtl="0">
                        <a:lnSpc>
                          <a:spcPct val="100000"/>
                        </a:lnSpc>
                        <a:spcBef>
                          <a:spcPts val="0"/>
                        </a:spcBef>
                        <a:spcAft>
                          <a:spcPts val="0"/>
                        </a:spcAft>
                        <a:buClr>
                          <a:srgbClr val="000000"/>
                        </a:buClr>
                        <a:buSzPts val="1800"/>
                        <a:buFont typeface="Arial"/>
                        <a:buNone/>
                      </a:pPr>
                      <a:r>
                        <a:rPr lang="it-IT" sz="1700" u="none" strike="noStrike" cap="none" dirty="0">
                          <a:latin typeface="Calibri"/>
                          <a:ea typeface="Calibri"/>
                          <a:cs typeface="Calibri"/>
                          <a:sym typeface="Calibri"/>
                        </a:rPr>
                        <a:t>5. L'email del genitore: "Ho ricevuto un'email critica da un genitore stamattina presto, che metteva in dubbio la mia politica di valutazione. Chiaramente pensano che io sia ingiusto e non si fidano di me.</a:t>
                      </a:r>
                      <a:endParaRPr sz="1700" b="0" u="none" strike="noStrike" cap="none" dirty="0">
                        <a:latin typeface="Calibri"/>
                        <a:ea typeface="Calibri"/>
                        <a:cs typeface="Calibri"/>
                        <a:sym typeface="Calibri"/>
                      </a:endParaRPr>
                    </a:p>
                  </a:txBody>
                  <a:tcPr marL="9525" marR="9525" marT="9525" marB="9525" anchor="ctr"/>
                </a:tc>
                <a:tc>
                  <a:txBody>
                    <a:bodyPr/>
                    <a:lstStyle/>
                    <a:p>
                      <a:pPr marL="0" marR="0" lvl="0" indent="0" algn="l" rtl="0">
                        <a:lnSpc>
                          <a:spcPct val="100000"/>
                        </a:lnSpc>
                        <a:spcBef>
                          <a:spcPts val="0"/>
                        </a:spcBef>
                        <a:spcAft>
                          <a:spcPts val="0"/>
                        </a:spcAft>
                        <a:buClr>
                          <a:srgbClr val="000000"/>
                        </a:buClr>
                        <a:buSzPts val="1800"/>
                        <a:buFont typeface="Arial"/>
                        <a:buNone/>
                      </a:pPr>
                      <a:r>
                        <a:rPr lang="it-IT" sz="1700" u="none" strike="noStrike" cap="none" dirty="0">
                          <a:latin typeface="Calibri"/>
                          <a:ea typeface="Calibri"/>
                          <a:cs typeface="Calibri"/>
                          <a:sym typeface="Calibri"/>
                        </a:rPr>
                        <a:t>Riformulazione: "Cosa c'è di temporaneo in questa situazione? L'emozione forte attuale del genitore è temporanea, e la sua convinzione si basa su informazioni incomplete. Posso controllare la mia risposta professionale (quella che posso controllare) fissando una chiamata per ascoltare e spiegare la politica con calma."</a:t>
                      </a:r>
                      <a:endParaRPr sz="1700" u="none" strike="noStrike" cap="none" dirty="0">
                        <a:latin typeface="Calibri"/>
                        <a:ea typeface="Calibri"/>
                        <a:cs typeface="Calibri"/>
                        <a:sym typeface="Calibri"/>
                      </a:endParaRPr>
                    </a:p>
                  </a:txBody>
                  <a:tcPr marL="9525" marR="9525" marT="9525" marB="9525" anchor="ctr"/>
                </a:tc>
                <a:extLst>
                  <a:ext uri="{0D108BD9-81ED-4DB2-BD59-A6C34878D82A}">
                    <a16:rowId xmlns:a16="http://schemas.microsoft.com/office/drawing/2014/main" val="10002"/>
                  </a:ext>
                </a:extLst>
              </a:tr>
              <a:tr h="228600">
                <a:tc>
                  <a:txBody>
                    <a:bodyPr/>
                    <a:lstStyle/>
                    <a:p>
                      <a:pPr marL="0" marR="0" lvl="0" indent="0" algn="l" rtl="0">
                        <a:lnSpc>
                          <a:spcPct val="100000"/>
                        </a:lnSpc>
                        <a:spcBef>
                          <a:spcPts val="0"/>
                        </a:spcBef>
                        <a:spcAft>
                          <a:spcPts val="0"/>
                        </a:spcAft>
                        <a:buClr>
                          <a:srgbClr val="000000"/>
                        </a:buClr>
                        <a:buSzPts val="1800"/>
                        <a:buFont typeface="Arial"/>
                        <a:buNone/>
                      </a:pPr>
                      <a:r>
                        <a:rPr lang="it-IT" sz="1700" b="1" u="none" strike="noStrike" cap="none" dirty="0">
                          <a:latin typeface="Calibri"/>
                          <a:ea typeface="Calibri"/>
                          <a:cs typeface="Calibri"/>
                          <a:sym typeface="Calibri"/>
                        </a:rPr>
                        <a:t>6. La routine interrotta: "Il preside ha cambiato il programma delle ricreazioni senza preavviso, interrompendo completamente il mio programma di alfabetizzazione. L'intera giornata è ora rovinata."</a:t>
                      </a:r>
                      <a:endParaRPr sz="1700" b="0" u="none" strike="noStrike" cap="none" dirty="0">
                        <a:latin typeface="Calibri"/>
                        <a:ea typeface="Calibri"/>
                        <a:cs typeface="Calibri"/>
                        <a:sym typeface="Calibri"/>
                      </a:endParaRPr>
                    </a:p>
                  </a:txBody>
                  <a:tcPr marL="9525" marR="9525" marT="9525" marB="9525" anchor="ctr"/>
                </a:tc>
                <a:tc>
                  <a:txBody>
                    <a:bodyPr/>
                    <a:lstStyle/>
                    <a:p>
                      <a:pPr marL="0" marR="0" lvl="0" indent="0" algn="l" rtl="0">
                        <a:lnSpc>
                          <a:spcPct val="100000"/>
                        </a:lnSpc>
                        <a:spcBef>
                          <a:spcPts val="0"/>
                        </a:spcBef>
                        <a:spcAft>
                          <a:spcPts val="0"/>
                        </a:spcAft>
                        <a:buClr>
                          <a:srgbClr val="000000"/>
                        </a:buClr>
                        <a:buSzPts val="1800"/>
                        <a:buFont typeface="Arial"/>
                        <a:buNone/>
                      </a:pPr>
                      <a:r>
                        <a:rPr lang="it-IT" sz="1700" u="none" strike="noStrike" cap="none" dirty="0">
                          <a:latin typeface="Calibri"/>
                          <a:ea typeface="Calibri"/>
                          <a:cs typeface="Calibri"/>
                          <a:sym typeface="Calibri"/>
                        </a:rPr>
                        <a:t>Riformulazione: "Cosa posso imparare da tutto questo? Ho scoperto che il mio piano attuale è troppo rigido e si basa troppo su tempi fissi. Posso imparare a progettare una rotazione di alfabetizzazione più flessibile e che possa essere messa in pausa o adattata quando si verificano cambiamenti imprevisti (temporanei)."</a:t>
                      </a:r>
                      <a:endParaRPr sz="1700" u="none" strike="noStrike" cap="none" dirty="0">
                        <a:latin typeface="Calibri"/>
                        <a:ea typeface="Calibri"/>
                        <a:cs typeface="Calibri"/>
                        <a:sym typeface="Calibri"/>
                      </a:endParaRPr>
                    </a:p>
                  </a:txBody>
                  <a:tcPr marL="9525" marR="9525" marT="9525" marB="9525" anchor="ctr"/>
                </a:tc>
                <a:extLst>
                  <a:ext uri="{0D108BD9-81ED-4DB2-BD59-A6C34878D82A}">
                    <a16:rowId xmlns:a16="http://schemas.microsoft.com/office/drawing/2014/main" val="10003"/>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grpSp>
        <p:nvGrpSpPr>
          <p:cNvPr id="327" name="Google Shape;327;p22"/>
          <p:cNvGrpSpPr/>
          <p:nvPr/>
        </p:nvGrpSpPr>
        <p:grpSpPr>
          <a:xfrm>
            <a:off x="7554446" y="4448814"/>
            <a:ext cx="4418073" cy="2201302"/>
            <a:chOff x="0" y="-38100"/>
            <a:chExt cx="2065940" cy="1022743"/>
          </a:xfrm>
        </p:grpSpPr>
        <p:sp>
          <p:nvSpPr>
            <p:cNvPr id="328" name="Google Shape;328;p22"/>
            <p:cNvSpPr/>
            <p:nvPr/>
          </p:nvSpPr>
          <p:spPr>
            <a:xfrm>
              <a:off x="0" y="0"/>
              <a:ext cx="2065940" cy="984643"/>
            </a:xfrm>
            <a:custGeom>
              <a:avLst/>
              <a:gdLst/>
              <a:ahLst/>
              <a:cxnLst/>
              <a:rect l="l" t="t" r="r" b="b"/>
              <a:pathLst>
                <a:path w="2065940" h="984643" extrusionOk="0">
                  <a:moveTo>
                    <a:pt x="20785" y="0"/>
                  </a:moveTo>
                  <a:lnTo>
                    <a:pt x="2045156" y="0"/>
                  </a:lnTo>
                  <a:cubicBezTo>
                    <a:pt x="2056635" y="0"/>
                    <a:pt x="2065940" y="9306"/>
                    <a:pt x="2065940" y="20785"/>
                  </a:cubicBezTo>
                  <a:lnTo>
                    <a:pt x="2065940" y="963859"/>
                  </a:lnTo>
                  <a:cubicBezTo>
                    <a:pt x="2065940" y="975338"/>
                    <a:pt x="2056635" y="984643"/>
                    <a:pt x="2045156" y="984643"/>
                  </a:cubicBezTo>
                  <a:lnTo>
                    <a:pt x="20785" y="984643"/>
                  </a:lnTo>
                  <a:cubicBezTo>
                    <a:pt x="9306" y="984643"/>
                    <a:pt x="0" y="975338"/>
                    <a:pt x="0" y="963859"/>
                  </a:cubicBezTo>
                  <a:lnTo>
                    <a:pt x="0" y="20785"/>
                  </a:lnTo>
                  <a:cubicBezTo>
                    <a:pt x="0" y="9306"/>
                    <a:pt x="9306" y="0"/>
                    <a:pt x="20785" y="0"/>
                  </a:cubicBezTo>
                  <a:close/>
                </a:path>
              </a:pathLst>
            </a:custGeom>
            <a:solidFill>
              <a:srgbClr val="FCDDD1"/>
            </a:solidFill>
            <a:ln w="9525" cap="sq" cmpd="sng">
              <a:solidFill>
                <a:srgbClr val="00000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933" b="0" i="0" u="none" strike="noStrike" cap="none">
                <a:solidFill>
                  <a:srgbClr val="000000"/>
                </a:solidFill>
                <a:latin typeface="Arial"/>
                <a:ea typeface="Arial"/>
                <a:cs typeface="Arial"/>
                <a:sym typeface="Arial"/>
              </a:endParaRPr>
            </a:p>
          </p:txBody>
        </p:sp>
        <p:sp>
          <p:nvSpPr>
            <p:cNvPr id="329" name="Google Shape;329;p22"/>
            <p:cNvSpPr txBox="1"/>
            <p:nvPr/>
          </p:nvSpPr>
          <p:spPr>
            <a:xfrm>
              <a:off x="0" y="-38100"/>
              <a:ext cx="2065940" cy="1022743"/>
            </a:xfrm>
            <a:prstGeom prst="rect">
              <a:avLst/>
            </a:prstGeom>
            <a:noFill/>
            <a:ln>
              <a:noFill/>
            </a:ln>
          </p:spPr>
          <p:txBody>
            <a:bodyPr spcFirstLastPara="1" wrap="square" lIns="33850" tIns="33850" rIns="33850" bIns="33850" anchor="ctr" anchorCtr="0">
              <a:noAutofit/>
            </a:bodyPr>
            <a:lstStyle/>
            <a:p>
              <a:pPr marL="0" marR="0" lvl="0" indent="0" algn="ctr" rtl="0">
                <a:lnSpc>
                  <a:spcPct val="190032"/>
                </a:lnSpc>
                <a:spcBef>
                  <a:spcPts val="0"/>
                </a:spcBef>
                <a:spcAft>
                  <a:spcPts val="0"/>
                </a:spcAft>
                <a:buNone/>
              </a:pPr>
              <a:endParaRPr sz="933" b="0" i="0" u="none" strike="noStrike" cap="none">
                <a:solidFill>
                  <a:srgbClr val="000000"/>
                </a:solidFill>
                <a:latin typeface="Arial"/>
                <a:ea typeface="Arial"/>
                <a:cs typeface="Arial"/>
                <a:sym typeface="Arial"/>
              </a:endParaRPr>
            </a:p>
          </p:txBody>
        </p:sp>
      </p:grpSp>
      <p:grpSp>
        <p:nvGrpSpPr>
          <p:cNvPr id="330" name="Google Shape;330;p22"/>
          <p:cNvGrpSpPr/>
          <p:nvPr/>
        </p:nvGrpSpPr>
        <p:grpSpPr>
          <a:xfrm>
            <a:off x="245174" y="2588518"/>
            <a:ext cx="4418073" cy="1843974"/>
            <a:chOff x="0" y="-38100"/>
            <a:chExt cx="2065940" cy="1022743"/>
          </a:xfrm>
        </p:grpSpPr>
        <p:sp>
          <p:nvSpPr>
            <p:cNvPr id="331" name="Google Shape;331;p22"/>
            <p:cNvSpPr/>
            <p:nvPr/>
          </p:nvSpPr>
          <p:spPr>
            <a:xfrm>
              <a:off x="0" y="0"/>
              <a:ext cx="2065940" cy="984643"/>
            </a:xfrm>
            <a:custGeom>
              <a:avLst/>
              <a:gdLst/>
              <a:ahLst/>
              <a:cxnLst/>
              <a:rect l="l" t="t" r="r" b="b"/>
              <a:pathLst>
                <a:path w="2065940" h="984643" extrusionOk="0">
                  <a:moveTo>
                    <a:pt x="20785" y="0"/>
                  </a:moveTo>
                  <a:lnTo>
                    <a:pt x="2045156" y="0"/>
                  </a:lnTo>
                  <a:cubicBezTo>
                    <a:pt x="2056635" y="0"/>
                    <a:pt x="2065940" y="9306"/>
                    <a:pt x="2065940" y="20785"/>
                  </a:cubicBezTo>
                  <a:lnTo>
                    <a:pt x="2065940" y="963859"/>
                  </a:lnTo>
                  <a:cubicBezTo>
                    <a:pt x="2065940" y="975338"/>
                    <a:pt x="2056635" y="984643"/>
                    <a:pt x="2045156" y="984643"/>
                  </a:cubicBezTo>
                  <a:lnTo>
                    <a:pt x="20785" y="984643"/>
                  </a:lnTo>
                  <a:cubicBezTo>
                    <a:pt x="9306" y="984643"/>
                    <a:pt x="0" y="975338"/>
                    <a:pt x="0" y="963859"/>
                  </a:cubicBezTo>
                  <a:lnTo>
                    <a:pt x="0" y="20785"/>
                  </a:lnTo>
                  <a:cubicBezTo>
                    <a:pt x="0" y="9306"/>
                    <a:pt x="9306" y="0"/>
                    <a:pt x="20785" y="0"/>
                  </a:cubicBezTo>
                  <a:close/>
                </a:path>
              </a:pathLst>
            </a:custGeom>
            <a:solidFill>
              <a:srgbClr val="FCDDD1"/>
            </a:solidFill>
            <a:ln w="9525" cap="sq" cmpd="sng">
              <a:solidFill>
                <a:srgbClr val="00000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933" b="0" i="0" u="none" strike="noStrike" cap="none">
                <a:solidFill>
                  <a:srgbClr val="000000"/>
                </a:solidFill>
                <a:latin typeface="Arial"/>
                <a:ea typeface="Arial"/>
                <a:cs typeface="Arial"/>
                <a:sym typeface="Arial"/>
              </a:endParaRPr>
            </a:p>
          </p:txBody>
        </p:sp>
        <p:sp>
          <p:nvSpPr>
            <p:cNvPr id="332" name="Google Shape;332;p22"/>
            <p:cNvSpPr txBox="1"/>
            <p:nvPr/>
          </p:nvSpPr>
          <p:spPr>
            <a:xfrm>
              <a:off x="0" y="-38100"/>
              <a:ext cx="2065940" cy="1022743"/>
            </a:xfrm>
            <a:prstGeom prst="rect">
              <a:avLst/>
            </a:prstGeom>
            <a:noFill/>
            <a:ln>
              <a:noFill/>
            </a:ln>
          </p:spPr>
          <p:txBody>
            <a:bodyPr spcFirstLastPara="1" wrap="square" lIns="33850" tIns="33850" rIns="33850" bIns="33850" anchor="ctr" anchorCtr="0">
              <a:noAutofit/>
            </a:bodyPr>
            <a:lstStyle/>
            <a:p>
              <a:pPr marL="0" marR="0" lvl="0" indent="0" algn="ctr" rtl="0">
                <a:lnSpc>
                  <a:spcPct val="190032"/>
                </a:lnSpc>
                <a:spcBef>
                  <a:spcPts val="0"/>
                </a:spcBef>
                <a:spcAft>
                  <a:spcPts val="0"/>
                </a:spcAft>
                <a:buNone/>
              </a:pPr>
              <a:endParaRPr sz="933" b="0" i="0" u="none" strike="noStrike" cap="none">
                <a:solidFill>
                  <a:srgbClr val="000000"/>
                </a:solidFill>
                <a:latin typeface="Arial"/>
                <a:ea typeface="Arial"/>
                <a:cs typeface="Arial"/>
                <a:sym typeface="Arial"/>
              </a:endParaRPr>
            </a:p>
          </p:txBody>
        </p:sp>
      </p:grpSp>
      <p:grpSp>
        <p:nvGrpSpPr>
          <p:cNvPr id="333" name="Google Shape;333;p22"/>
          <p:cNvGrpSpPr/>
          <p:nvPr/>
        </p:nvGrpSpPr>
        <p:grpSpPr>
          <a:xfrm>
            <a:off x="7554446" y="661994"/>
            <a:ext cx="4418073" cy="1843974"/>
            <a:chOff x="0" y="-38100"/>
            <a:chExt cx="2065940" cy="1022743"/>
          </a:xfrm>
        </p:grpSpPr>
        <p:sp>
          <p:nvSpPr>
            <p:cNvPr id="334" name="Google Shape;334;p22"/>
            <p:cNvSpPr/>
            <p:nvPr/>
          </p:nvSpPr>
          <p:spPr>
            <a:xfrm>
              <a:off x="0" y="0"/>
              <a:ext cx="2065940" cy="984643"/>
            </a:xfrm>
            <a:custGeom>
              <a:avLst/>
              <a:gdLst/>
              <a:ahLst/>
              <a:cxnLst/>
              <a:rect l="l" t="t" r="r" b="b"/>
              <a:pathLst>
                <a:path w="2065940" h="984643" extrusionOk="0">
                  <a:moveTo>
                    <a:pt x="20785" y="0"/>
                  </a:moveTo>
                  <a:lnTo>
                    <a:pt x="2045156" y="0"/>
                  </a:lnTo>
                  <a:cubicBezTo>
                    <a:pt x="2056635" y="0"/>
                    <a:pt x="2065940" y="9306"/>
                    <a:pt x="2065940" y="20785"/>
                  </a:cubicBezTo>
                  <a:lnTo>
                    <a:pt x="2065940" y="963859"/>
                  </a:lnTo>
                  <a:cubicBezTo>
                    <a:pt x="2065940" y="975338"/>
                    <a:pt x="2056635" y="984643"/>
                    <a:pt x="2045156" y="984643"/>
                  </a:cubicBezTo>
                  <a:lnTo>
                    <a:pt x="20785" y="984643"/>
                  </a:lnTo>
                  <a:cubicBezTo>
                    <a:pt x="9306" y="984643"/>
                    <a:pt x="0" y="975338"/>
                    <a:pt x="0" y="963859"/>
                  </a:cubicBezTo>
                  <a:lnTo>
                    <a:pt x="0" y="20785"/>
                  </a:lnTo>
                  <a:cubicBezTo>
                    <a:pt x="0" y="9306"/>
                    <a:pt x="9306" y="0"/>
                    <a:pt x="20785" y="0"/>
                  </a:cubicBezTo>
                  <a:close/>
                </a:path>
              </a:pathLst>
            </a:custGeom>
            <a:solidFill>
              <a:srgbClr val="FCDDD1"/>
            </a:solidFill>
            <a:ln w="9525" cap="sq" cmpd="sng">
              <a:solidFill>
                <a:srgbClr val="00000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933" b="0" i="0" u="none" strike="noStrike" cap="none">
                <a:solidFill>
                  <a:srgbClr val="000000"/>
                </a:solidFill>
                <a:latin typeface="Arial"/>
                <a:ea typeface="Arial"/>
                <a:cs typeface="Arial"/>
                <a:sym typeface="Arial"/>
              </a:endParaRPr>
            </a:p>
          </p:txBody>
        </p:sp>
        <p:sp>
          <p:nvSpPr>
            <p:cNvPr id="335" name="Google Shape;335;p22"/>
            <p:cNvSpPr txBox="1"/>
            <p:nvPr/>
          </p:nvSpPr>
          <p:spPr>
            <a:xfrm>
              <a:off x="0" y="-38100"/>
              <a:ext cx="2065940" cy="1022743"/>
            </a:xfrm>
            <a:prstGeom prst="rect">
              <a:avLst/>
            </a:prstGeom>
            <a:noFill/>
            <a:ln>
              <a:noFill/>
            </a:ln>
          </p:spPr>
          <p:txBody>
            <a:bodyPr spcFirstLastPara="1" wrap="square" lIns="33850" tIns="33850" rIns="33850" bIns="33850" anchor="ctr" anchorCtr="0">
              <a:noAutofit/>
            </a:bodyPr>
            <a:lstStyle/>
            <a:p>
              <a:pPr marL="0" marR="0" lvl="0" indent="0" algn="ctr" rtl="0">
                <a:lnSpc>
                  <a:spcPct val="190032"/>
                </a:lnSpc>
                <a:spcBef>
                  <a:spcPts val="0"/>
                </a:spcBef>
                <a:spcAft>
                  <a:spcPts val="0"/>
                </a:spcAft>
                <a:buNone/>
              </a:pPr>
              <a:endParaRPr sz="933" b="0" i="0" u="none" strike="noStrike" cap="none">
                <a:solidFill>
                  <a:srgbClr val="000000"/>
                </a:solidFill>
                <a:latin typeface="Arial"/>
                <a:ea typeface="Arial"/>
                <a:cs typeface="Arial"/>
                <a:sym typeface="Arial"/>
              </a:endParaRPr>
            </a:p>
          </p:txBody>
        </p:sp>
      </p:grpSp>
      <p:grpSp>
        <p:nvGrpSpPr>
          <p:cNvPr id="336" name="Google Shape;336;p22"/>
          <p:cNvGrpSpPr/>
          <p:nvPr/>
        </p:nvGrpSpPr>
        <p:grpSpPr>
          <a:xfrm>
            <a:off x="7554446" y="2519825"/>
            <a:ext cx="4418073" cy="1843974"/>
            <a:chOff x="0" y="-38100"/>
            <a:chExt cx="2065940" cy="1022743"/>
          </a:xfrm>
        </p:grpSpPr>
        <p:sp>
          <p:nvSpPr>
            <p:cNvPr id="337" name="Google Shape;337;p22"/>
            <p:cNvSpPr/>
            <p:nvPr/>
          </p:nvSpPr>
          <p:spPr>
            <a:xfrm>
              <a:off x="0" y="0"/>
              <a:ext cx="2065940" cy="984643"/>
            </a:xfrm>
            <a:custGeom>
              <a:avLst/>
              <a:gdLst/>
              <a:ahLst/>
              <a:cxnLst/>
              <a:rect l="l" t="t" r="r" b="b"/>
              <a:pathLst>
                <a:path w="2065940" h="984643" extrusionOk="0">
                  <a:moveTo>
                    <a:pt x="20785" y="0"/>
                  </a:moveTo>
                  <a:lnTo>
                    <a:pt x="2045156" y="0"/>
                  </a:lnTo>
                  <a:cubicBezTo>
                    <a:pt x="2056635" y="0"/>
                    <a:pt x="2065940" y="9306"/>
                    <a:pt x="2065940" y="20785"/>
                  </a:cubicBezTo>
                  <a:lnTo>
                    <a:pt x="2065940" y="963859"/>
                  </a:lnTo>
                  <a:cubicBezTo>
                    <a:pt x="2065940" y="975338"/>
                    <a:pt x="2056635" y="984643"/>
                    <a:pt x="2045156" y="984643"/>
                  </a:cubicBezTo>
                  <a:lnTo>
                    <a:pt x="20785" y="984643"/>
                  </a:lnTo>
                  <a:cubicBezTo>
                    <a:pt x="9306" y="984643"/>
                    <a:pt x="0" y="975338"/>
                    <a:pt x="0" y="963859"/>
                  </a:cubicBezTo>
                  <a:lnTo>
                    <a:pt x="0" y="20785"/>
                  </a:lnTo>
                  <a:cubicBezTo>
                    <a:pt x="0" y="9306"/>
                    <a:pt x="9306" y="0"/>
                    <a:pt x="20785" y="0"/>
                  </a:cubicBezTo>
                  <a:close/>
                </a:path>
              </a:pathLst>
            </a:custGeom>
            <a:solidFill>
              <a:srgbClr val="FCDDD1"/>
            </a:solidFill>
            <a:ln w="9525" cap="sq" cmpd="sng">
              <a:solidFill>
                <a:srgbClr val="00000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933" b="0" i="0" u="none" strike="noStrike" cap="none">
                <a:solidFill>
                  <a:srgbClr val="000000"/>
                </a:solidFill>
                <a:latin typeface="Arial"/>
                <a:ea typeface="Arial"/>
                <a:cs typeface="Arial"/>
                <a:sym typeface="Arial"/>
              </a:endParaRPr>
            </a:p>
          </p:txBody>
        </p:sp>
        <p:sp>
          <p:nvSpPr>
            <p:cNvPr id="338" name="Google Shape;338;p22"/>
            <p:cNvSpPr txBox="1"/>
            <p:nvPr/>
          </p:nvSpPr>
          <p:spPr>
            <a:xfrm>
              <a:off x="0" y="-38100"/>
              <a:ext cx="2065940" cy="1022743"/>
            </a:xfrm>
            <a:prstGeom prst="rect">
              <a:avLst/>
            </a:prstGeom>
            <a:noFill/>
            <a:ln>
              <a:noFill/>
            </a:ln>
          </p:spPr>
          <p:txBody>
            <a:bodyPr spcFirstLastPara="1" wrap="square" lIns="33850" tIns="33850" rIns="33850" bIns="33850" anchor="ctr" anchorCtr="0">
              <a:noAutofit/>
            </a:bodyPr>
            <a:lstStyle/>
            <a:p>
              <a:pPr marL="0" marR="0" lvl="0" indent="0" algn="ctr" rtl="0">
                <a:lnSpc>
                  <a:spcPct val="190032"/>
                </a:lnSpc>
                <a:spcBef>
                  <a:spcPts val="0"/>
                </a:spcBef>
                <a:spcAft>
                  <a:spcPts val="0"/>
                </a:spcAft>
                <a:buNone/>
              </a:pPr>
              <a:endParaRPr sz="933" b="0" i="0" u="none" strike="noStrike" cap="none">
                <a:solidFill>
                  <a:srgbClr val="000000"/>
                </a:solidFill>
                <a:latin typeface="Arial"/>
                <a:ea typeface="Arial"/>
                <a:cs typeface="Arial"/>
                <a:sym typeface="Arial"/>
              </a:endParaRPr>
            </a:p>
          </p:txBody>
        </p:sp>
      </p:grpSp>
      <p:sp>
        <p:nvSpPr>
          <p:cNvPr id="339" name="Google Shape;339;p22"/>
          <p:cNvSpPr/>
          <p:nvPr/>
        </p:nvSpPr>
        <p:spPr>
          <a:xfrm rot="-2213624">
            <a:off x="6221162" y="1784409"/>
            <a:ext cx="675321" cy="359724"/>
          </a:xfrm>
          <a:custGeom>
            <a:avLst/>
            <a:gdLst/>
            <a:ahLst/>
            <a:cxnLst/>
            <a:rect l="l" t="t" r="r" b="b"/>
            <a:pathLst>
              <a:path w="1012981" h="454921" extrusionOk="0">
                <a:moveTo>
                  <a:pt x="0" y="0"/>
                </a:moveTo>
                <a:lnTo>
                  <a:pt x="1012982" y="0"/>
                </a:lnTo>
                <a:lnTo>
                  <a:pt x="1012982" y="454921"/>
                </a:lnTo>
                <a:lnTo>
                  <a:pt x="0" y="454921"/>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933" b="0" i="0" u="none" strike="noStrike" cap="none">
              <a:solidFill>
                <a:srgbClr val="000000"/>
              </a:solidFill>
              <a:latin typeface="Arial"/>
              <a:ea typeface="Arial"/>
              <a:cs typeface="Arial"/>
              <a:sym typeface="Arial"/>
            </a:endParaRPr>
          </a:p>
        </p:txBody>
      </p:sp>
      <p:sp>
        <p:nvSpPr>
          <p:cNvPr id="340" name="Google Shape;340;p22"/>
          <p:cNvSpPr/>
          <p:nvPr/>
        </p:nvSpPr>
        <p:spPr>
          <a:xfrm rot="2200861">
            <a:off x="6054993" y="5318467"/>
            <a:ext cx="675321" cy="359726"/>
          </a:xfrm>
          <a:custGeom>
            <a:avLst/>
            <a:gdLst/>
            <a:ahLst/>
            <a:cxnLst/>
            <a:rect l="l" t="t" r="r" b="b"/>
            <a:pathLst>
              <a:path w="1012981" h="454921" extrusionOk="0">
                <a:moveTo>
                  <a:pt x="0" y="0"/>
                </a:moveTo>
                <a:lnTo>
                  <a:pt x="1012982" y="0"/>
                </a:lnTo>
                <a:lnTo>
                  <a:pt x="1012982" y="454921"/>
                </a:lnTo>
                <a:lnTo>
                  <a:pt x="0" y="454921"/>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933" b="0" i="0" u="none" strike="noStrike" cap="none">
              <a:solidFill>
                <a:srgbClr val="000000"/>
              </a:solidFill>
              <a:latin typeface="Arial"/>
              <a:ea typeface="Arial"/>
              <a:cs typeface="Arial"/>
              <a:sym typeface="Arial"/>
            </a:endParaRPr>
          </a:p>
        </p:txBody>
      </p:sp>
      <p:sp>
        <p:nvSpPr>
          <p:cNvPr id="341" name="Google Shape;341;p22"/>
          <p:cNvSpPr txBox="1"/>
          <p:nvPr/>
        </p:nvSpPr>
        <p:spPr>
          <a:xfrm>
            <a:off x="7749130" y="4765801"/>
            <a:ext cx="4028703" cy="1661993"/>
          </a:xfrm>
          <a:prstGeom prst="rect">
            <a:avLst/>
          </a:prstGeom>
          <a:noFill/>
          <a:ln>
            <a:noFill/>
          </a:ln>
        </p:spPr>
        <p:txBody>
          <a:bodyPr spcFirstLastPara="1" wrap="square" lIns="0" tIns="0" rIns="0" bIns="0" anchor="t" anchorCtr="0">
            <a:spAutoFit/>
          </a:bodyPr>
          <a:lstStyle/>
          <a:p>
            <a:pPr lvl="0" algn="ctr">
              <a:buSzPts val="1800"/>
            </a:pPr>
            <a:r>
              <a:rPr lang="it-IT" sz="1800" dirty="0">
                <a:solidFill>
                  <a:srgbClr val="4F4F50"/>
                </a:solidFill>
                <a:latin typeface="Calibri"/>
                <a:ea typeface="Calibri"/>
                <a:cs typeface="Calibri"/>
                <a:sym typeface="Calibri"/>
              </a:rPr>
              <a:t>Aumenta la motivazione: Quando un processo di apprendimento è gioioso, gli studenti sono motivati dal processo stesso, non solo dalla ricompensa esterna (come i voti). Questo alimenta il loro desiderio intrinseco di imparare.</a:t>
            </a:r>
            <a:endParaRPr dirty="0"/>
          </a:p>
        </p:txBody>
      </p:sp>
      <p:sp>
        <p:nvSpPr>
          <p:cNvPr id="342" name="Google Shape;342;p22"/>
          <p:cNvSpPr txBox="1"/>
          <p:nvPr/>
        </p:nvSpPr>
        <p:spPr>
          <a:xfrm>
            <a:off x="323114" y="2738844"/>
            <a:ext cx="4300810" cy="1477328"/>
          </a:xfrm>
          <a:prstGeom prst="rect">
            <a:avLst/>
          </a:prstGeom>
          <a:noFill/>
          <a:ln>
            <a:noFill/>
          </a:ln>
        </p:spPr>
        <p:txBody>
          <a:bodyPr spcFirstLastPara="1" wrap="square" lIns="0" tIns="0" rIns="0" bIns="0" anchor="t" anchorCtr="0">
            <a:spAutoFit/>
          </a:bodyPr>
          <a:lstStyle/>
          <a:p>
            <a:pPr lvl="0" algn="ctr"/>
            <a:r>
              <a:rPr lang="it-IT" sz="1600" dirty="0">
                <a:solidFill>
                  <a:schemeClr val="dk1"/>
                </a:solidFill>
                <a:latin typeface="Calibri"/>
                <a:ea typeface="Calibri"/>
                <a:cs typeface="Calibri"/>
                <a:sym typeface="Calibri"/>
              </a:rPr>
              <a:t>Mentre la gratitudine si concentra sull'apprezzamento e l'ottimismo sulla prospettiva, la gioia è l'esperienza emotiva immediata e positiva che rende l'apprendimento intrinsecamente gratificante e l'ambiente scolastico profondamente coinvolgente.</a:t>
            </a:r>
            <a:endParaRPr dirty="0"/>
          </a:p>
        </p:txBody>
      </p:sp>
      <p:sp>
        <p:nvSpPr>
          <p:cNvPr id="343" name="Google Shape;343;p22"/>
          <p:cNvSpPr txBox="1"/>
          <p:nvPr/>
        </p:nvSpPr>
        <p:spPr>
          <a:xfrm>
            <a:off x="7630922" y="925829"/>
            <a:ext cx="4315904" cy="1384995"/>
          </a:xfrm>
          <a:prstGeom prst="rect">
            <a:avLst/>
          </a:prstGeom>
          <a:solidFill>
            <a:srgbClr val="FCDDD1"/>
          </a:solidFill>
          <a:ln>
            <a:noFill/>
          </a:ln>
        </p:spPr>
        <p:txBody>
          <a:bodyPr spcFirstLastPara="1" wrap="square" lIns="0" tIns="0" rIns="0" bIns="0" anchor="t" anchorCtr="0">
            <a:spAutoFit/>
          </a:bodyPr>
          <a:lstStyle/>
          <a:p>
            <a:pPr lvl="0" algn="ctr"/>
            <a:r>
              <a:rPr lang="it-IT" sz="1800" dirty="0">
                <a:solidFill>
                  <a:schemeClr val="dk1"/>
                </a:solidFill>
                <a:latin typeface="Calibri"/>
                <a:ea typeface="Calibri"/>
                <a:cs typeface="Calibri"/>
                <a:sym typeface="Calibri"/>
              </a:rPr>
              <a:t>Amplia l'attenzione: La gioia attiva il sistema di ricompensa del cervello, rendendo gli studenti più aperti a nuove idee, curiosi e disposti a correre rischi accademici (come spiegato dalla Teoria </a:t>
            </a:r>
            <a:r>
              <a:rPr lang="it-IT" sz="1800" dirty="0" err="1">
                <a:solidFill>
                  <a:schemeClr val="dk1"/>
                </a:solidFill>
                <a:latin typeface="Calibri"/>
                <a:ea typeface="Calibri"/>
                <a:cs typeface="Calibri"/>
                <a:sym typeface="Calibri"/>
              </a:rPr>
              <a:t>Broaden</a:t>
            </a:r>
            <a:r>
              <a:rPr lang="it-IT" sz="1800" dirty="0">
                <a:solidFill>
                  <a:schemeClr val="dk1"/>
                </a:solidFill>
                <a:latin typeface="Calibri"/>
                <a:ea typeface="Calibri"/>
                <a:cs typeface="Calibri"/>
                <a:sym typeface="Calibri"/>
              </a:rPr>
              <a:t>-and-Build).</a:t>
            </a:r>
            <a:endParaRPr dirty="0"/>
          </a:p>
        </p:txBody>
      </p:sp>
      <p:sp>
        <p:nvSpPr>
          <p:cNvPr id="344" name="Google Shape;344;p22"/>
          <p:cNvSpPr txBox="1"/>
          <p:nvPr/>
        </p:nvSpPr>
        <p:spPr>
          <a:xfrm>
            <a:off x="7630922" y="2770499"/>
            <a:ext cx="4315904" cy="1661993"/>
          </a:xfrm>
          <a:prstGeom prst="rect">
            <a:avLst/>
          </a:prstGeom>
          <a:noFill/>
          <a:ln>
            <a:noFill/>
          </a:ln>
        </p:spPr>
        <p:txBody>
          <a:bodyPr spcFirstLastPara="1" wrap="square" lIns="0" tIns="0" rIns="0" bIns="0" anchor="t" anchorCtr="0">
            <a:spAutoFit/>
          </a:bodyPr>
          <a:lstStyle/>
          <a:p>
            <a:pPr lvl="0" algn="ctr"/>
            <a:r>
              <a:rPr lang="it-IT" sz="1800" dirty="0">
                <a:solidFill>
                  <a:schemeClr val="dk1"/>
                </a:solidFill>
                <a:latin typeface="Calibri"/>
                <a:ea typeface="Calibri"/>
                <a:cs typeface="Calibri"/>
                <a:sym typeface="Calibri"/>
              </a:rPr>
              <a:t>Migliora la memoria: Le esperienze emotive positive sono più fortemente legate alla consolidazione della memoria, il che significa che gli studenti hanno maggiori probabilità di ricordare i contenuti appresi in uno stato di gioia o interesse attivo.</a:t>
            </a:r>
            <a:endParaRPr sz="1800" b="0" i="0" u="none" strike="noStrike" cap="none" dirty="0">
              <a:solidFill>
                <a:schemeClr val="dk1"/>
              </a:solidFill>
              <a:latin typeface="Calibri"/>
              <a:ea typeface="Calibri"/>
              <a:cs typeface="Calibri"/>
              <a:sym typeface="Calibri"/>
            </a:endParaRPr>
          </a:p>
        </p:txBody>
      </p:sp>
      <p:sp>
        <p:nvSpPr>
          <p:cNvPr id="345" name="Google Shape;345;p22"/>
          <p:cNvSpPr txBox="1"/>
          <p:nvPr/>
        </p:nvSpPr>
        <p:spPr>
          <a:xfrm>
            <a:off x="4380825" y="3024075"/>
            <a:ext cx="3398228" cy="797782"/>
          </a:xfrm>
          <a:prstGeom prst="rect">
            <a:avLst/>
          </a:prstGeom>
          <a:noFill/>
          <a:ln>
            <a:noFill/>
          </a:ln>
        </p:spPr>
        <p:txBody>
          <a:bodyPr spcFirstLastPara="1" wrap="square" lIns="0" tIns="0" rIns="0" bIns="0" anchor="t" anchorCtr="0">
            <a:spAutoFit/>
          </a:bodyPr>
          <a:lstStyle/>
          <a:p>
            <a:pPr lvl="1" algn="ctr">
              <a:lnSpc>
                <a:spcPct val="95814"/>
              </a:lnSpc>
            </a:pPr>
            <a:r>
              <a:rPr lang="en-US" sz="5400" b="1" dirty="0">
                <a:solidFill>
                  <a:schemeClr val="dk1"/>
                </a:solidFill>
                <a:latin typeface="Calibri"/>
                <a:ea typeface="Calibri"/>
                <a:cs typeface="Calibri"/>
                <a:sym typeface="Calibri"/>
              </a:rPr>
              <a:t>Gioia</a:t>
            </a:r>
            <a:endParaRPr sz="5334" b="1" i="0" u="none" strike="noStrike" cap="none" dirty="0">
              <a:solidFill>
                <a:schemeClr val="dk1"/>
              </a:solidFill>
              <a:latin typeface="DM Sans"/>
              <a:ea typeface="DM Sans"/>
              <a:cs typeface="DM Sans"/>
              <a:sym typeface="DM Sans"/>
            </a:endParaRPr>
          </a:p>
        </p:txBody>
      </p:sp>
      <p:sp>
        <p:nvSpPr>
          <p:cNvPr id="346" name="Google Shape;346;p22"/>
          <p:cNvSpPr txBox="1"/>
          <p:nvPr/>
        </p:nvSpPr>
        <p:spPr>
          <a:xfrm>
            <a:off x="4803973" y="3854360"/>
            <a:ext cx="2420947" cy="640175"/>
          </a:xfrm>
          <a:prstGeom prst="rect">
            <a:avLst/>
          </a:prstGeom>
          <a:noFill/>
          <a:ln>
            <a:noFill/>
          </a:ln>
        </p:spPr>
        <p:txBody>
          <a:bodyPr spcFirstLastPara="1" wrap="square" lIns="0" tIns="0" rIns="0" bIns="0" anchor="t" anchorCtr="0">
            <a:spAutoFit/>
          </a:bodyPr>
          <a:lstStyle/>
          <a:p>
            <a:pPr lvl="0" algn="ctr">
              <a:lnSpc>
                <a:spcPct val="104400"/>
              </a:lnSpc>
            </a:pPr>
            <a:r>
              <a:rPr lang="en-US" sz="2000" b="1" dirty="0" err="1">
                <a:solidFill>
                  <a:srgbClr val="F05A22"/>
                </a:solidFill>
                <a:latin typeface="Calibri"/>
                <a:ea typeface="Calibri"/>
                <a:cs typeface="Calibri"/>
                <a:sym typeface="Calibri"/>
              </a:rPr>
              <a:t>Coltivare</a:t>
            </a:r>
            <a:r>
              <a:rPr lang="en-US" sz="2000" b="1" dirty="0">
                <a:solidFill>
                  <a:srgbClr val="F05A22"/>
                </a:solidFill>
                <a:latin typeface="Calibri"/>
                <a:ea typeface="Calibri"/>
                <a:cs typeface="Calibri"/>
                <a:sym typeface="Calibri"/>
              </a:rPr>
              <a:t> la </a:t>
            </a:r>
            <a:r>
              <a:rPr lang="en-US" sz="2000" b="1" dirty="0" err="1">
                <a:solidFill>
                  <a:srgbClr val="F05A22"/>
                </a:solidFill>
                <a:latin typeface="Calibri"/>
                <a:ea typeface="Calibri"/>
                <a:cs typeface="Calibri"/>
                <a:sym typeface="Calibri"/>
              </a:rPr>
              <a:t>gioia</a:t>
            </a:r>
            <a:r>
              <a:rPr lang="en-US" sz="2000" b="1" dirty="0">
                <a:solidFill>
                  <a:srgbClr val="F05A22"/>
                </a:solidFill>
                <a:latin typeface="Calibri"/>
                <a:ea typeface="Calibri"/>
                <a:cs typeface="Calibri"/>
                <a:sym typeface="Calibri"/>
              </a:rPr>
              <a:t> </a:t>
            </a:r>
            <a:r>
              <a:rPr lang="en-US" sz="2000" b="1" dirty="0" err="1">
                <a:solidFill>
                  <a:srgbClr val="F05A22"/>
                </a:solidFill>
                <a:latin typeface="Calibri"/>
                <a:ea typeface="Calibri"/>
                <a:cs typeface="Calibri"/>
                <a:sym typeface="Calibri"/>
              </a:rPr>
              <a:t>nell'apprendimento</a:t>
            </a:r>
            <a:endParaRPr sz="1933" b="0" i="0" u="none" strike="noStrike" cap="none" dirty="0">
              <a:solidFill>
                <a:srgbClr val="000000"/>
              </a:solidFill>
              <a:latin typeface="DM Sans"/>
              <a:ea typeface="DM Sans"/>
              <a:cs typeface="DM Sans"/>
              <a:sym typeface="DM Sans"/>
            </a:endParaRPr>
          </a:p>
        </p:txBody>
      </p:sp>
      <p:sp>
        <p:nvSpPr>
          <p:cNvPr id="347" name="Google Shape;347;p22"/>
          <p:cNvSpPr txBox="1"/>
          <p:nvPr/>
        </p:nvSpPr>
        <p:spPr>
          <a:xfrm>
            <a:off x="0" y="48363"/>
            <a:ext cx="13227648" cy="715879"/>
          </a:xfrm>
          <a:prstGeom prst="rect">
            <a:avLst/>
          </a:prstGeom>
          <a:noFill/>
          <a:ln>
            <a:noFill/>
          </a:ln>
        </p:spPr>
        <p:txBody>
          <a:bodyPr spcFirstLastPara="1" wrap="square" lIns="91425" tIns="54000" rIns="54000" bIns="54000" anchor="ctr" anchorCtr="0">
            <a:noAutofit/>
          </a:bodyPr>
          <a:lstStyle/>
          <a:p>
            <a:pPr lvl="0"/>
            <a:r>
              <a:rPr lang="it-IT" sz="3800" dirty="0">
                <a:solidFill>
                  <a:srgbClr val="FFFFFF"/>
                </a:solidFill>
                <a:latin typeface="Calibri"/>
                <a:ea typeface="Calibri"/>
                <a:cs typeface="Calibri"/>
                <a:sym typeface="Calibri"/>
              </a:rPr>
              <a:t>Formazione degli/delle insegnanti - Modulo 2</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23"/>
          <p:cNvSpPr txBo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lvl="0"/>
            <a:r>
              <a:rPr lang="it-IT" sz="2400" b="1" dirty="0">
                <a:solidFill>
                  <a:srgbClr val="F05A22"/>
                </a:solidFill>
                <a:latin typeface="Calibri"/>
                <a:ea typeface="Calibri"/>
                <a:cs typeface="Calibri"/>
                <a:sym typeface="Calibri"/>
              </a:rPr>
              <a:t>Strategie pratiche 3 per coltivare la gioia</a:t>
            </a:r>
            <a:endParaRPr sz="2400" b="1" i="0" u="none" strike="noStrike" cap="none" dirty="0">
              <a:solidFill>
                <a:srgbClr val="F05A22"/>
              </a:solidFill>
              <a:latin typeface="Calibri"/>
              <a:ea typeface="Calibri"/>
              <a:cs typeface="Calibri"/>
              <a:sym typeface="Calibri"/>
            </a:endParaRPr>
          </a:p>
        </p:txBody>
      </p:sp>
      <p:sp>
        <p:nvSpPr>
          <p:cNvPr id="354" name="Google Shape;354;p23"/>
          <p:cNvSpPr txBox="1">
            <a:spLocks noGrp="1"/>
          </p:cNvSpPr>
          <p:nvPr>
            <p:ph type="title"/>
          </p:nvPr>
        </p:nvSpPr>
        <p:spPr>
          <a:xfrm>
            <a:off x="97970" y="21470"/>
            <a:ext cx="11944351" cy="715879"/>
          </a:xfrm>
          <a:prstGeom prst="rect">
            <a:avLst/>
          </a:prstGeom>
          <a:noFill/>
          <a:ln>
            <a:noFill/>
          </a:ln>
        </p:spPr>
        <p:txBody>
          <a:bodyPr spcFirstLastPara="1" wrap="square" lIns="91425" tIns="54000" rIns="54000" bIns="54000" anchor="ctr" anchorCtr="0">
            <a:noAutofit/>
          </a:bodyPr>
          <a:lstStyle/>
          <a:p>
            <a:pPr lvl="0">
              <a:lnSpc>
                <a:spcPct val="100000"/>
              </a:lnSpc>
              <a:buClr>
                <a:srgbClr val="000000"/>
              </a:buClr>
              <a:buSzPts val="2000"/>
            </a:pPr>
            <a:r>
              <a:rPr lang="it-IT" dirty="0"/>
              <a:t>Formazione degli/delle insegnanti - Modulo 2</a:t>
            </a:r>
            <a:endParaRPr dirty="0"/>
          </a:p>
        </p:txBody>
      </p:sp>
      <p:graphicFrame>
        <p:nvGraphicFramePr>
          <p:cNvPr id="355" name="Google Shape;355;p23"/>
          <p:cNvGraphicFramePr/>
          <p:nvPr/>
        </p:nvGraphicFramePr>
        <p:xfrm>
          <a:off x="212270" y="1607820"/>
          <a:ext cx="10515600" cy="4739640"/>
        </p:xfrm>
        <a:graphic>
          <a:graphicData uri="http://schemas.openxmlformats.org/drawingml/2006/table">
            <a:tbl>
              <a:tblPr firstRow="1" firstCol="1" bandRow="1">
                <a:noFill/>
                <a:tableStyleId>{A52E1219-05D7-4637-AA5B-0F259E35E7AE}</a:tableStyleId>
              </a:tblPr>
              <a:tblGrid>
                <a:gridCol w="2373775">
                  <a:extLst>
                    <a:ext uri="{9D8B030D-6E8A-4147-A177-3AD203B41FA5}">
                      <a16:colId xmlns:a16="http://schemas.microsoft.com/office/drawing/2014/main" val="20000"/>
                    </a:ext>
                  </a:extLst>
                </a:gridCol>
                <a:gridCol w="4636625">
                  <a:extLst>
                    <a:ext uri="{9D8B030D-6E8A-4147-A177-3AD203B41FA5}">
                      <a16:colId xmlns:a16="http://schemas.microsoft.com/office/drawing/2014/main" val="20001"/>
                    </a:ext>
                  </a:extLst>
                </a:gridCol>
                <a:gridCol w="3505200">
                  <a:extLst>
                    <a:ext uri="{9D8B030D-6E8A-4147-A177-3AD203B41FA5}">
                      <a16:colId xmlns:a16="http://schemas.microsoft.com/office/drawing/2014/main" val="20002"/>
                    </a:ext>
                  </a:extLst>
                </a:gridCol>
              </a:tblGrid>
              <a:tr h="22860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dirty="0" err="1">
                          <a:latin typeface="Calibri"/>
                          <a:ea typeface="Calibri"/>
                          <a:cs typeface="Calibri"/>
                          <a:sym typeface="Calibri"/>
                        </a:rPr>
                        <a:t>Strategia</a:t>
                      </a:r>
                      <a:endParaRPr sz="1800" u="none" strike="noStrike" cap="none" dirty="0">
                        <a:latin typeface="Calibri"/>
                        <a:ea typeface="Calibri"/>
                        <a:cs typeface="Calibri"/>
                        <a:sym typeface="Calibri"/>
                      </a:endParaRPr>
                    </a:p>
                  </a:txBody>
                  <a:tcPr marL="9525" marR="9525" marT="9525" marB="9525" anchor="ctr"/>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dirty="0" err="1">
                          <a:latin typeface="Calibri"/>
                          <a:ea typeface="Calibri"/>
                          <a:cs typeface="Calibri"/>
                          <a:sym typeface="Calibri"/>
                        </a:rPr>
                        <a:t>Applicazione</a:t>
                      </a:r>
                      <a:r>
                        <a:rPr lang="en-US" sz="1800" u="none" strike="noStrike" cap="none" dirty="0">
                          <a:latin typeface="Calibri"/>
                          <a:ea typeface="Calibri"/>
                          <a:cs typeface="Calibri"/>
                          <a:sym typeface="Calibri"/>
                        </a:rPr>
                        <a:t> in aula</a:t>
                      </a:r>
                      <a:endParaRPr sz="1800" u="none" strike="noStrike" cap="none" dirty="0">
                        <a:latin typeface="Calibri"/>
                        <a:ea typeface="Calibri"/>
                        <a:cs typeface="Calibri"/>
                        <a:sym typeface="Calibri"/>
                      </a:endParaRPr>
                    </a:p>
                  </a:txBody>
                  <a:tcPr marL="9525" marR="9525" marT="9525" marB="9525" anchor="ctr"/>
                </a:tc>
                <a:tc>
                  <a:txBody>
                    <a:bodyPr/>
                    <a:lstStyle/>
                    <a:p>
                      <a:pPr marL="0" marR="0" lvl="0" indent="0" algn="l" rtl="0">
                        <a:lnSpc>
                          <a:spcPct val="100000"/>
                        </a:lnSpc>
                        <a:spcBef>
                          <a:spcPts val="0"/>
                        </a:spcBef>
                        <a:spcAft>
                          <a:spcPts val="0"/>
                        </a:spcAft>
                        <a:buClr>
                          <a:srgbClr val="000000"/>
                        </a:buClr>
                        <a:buSzPts val="1800"/>
                        <a:buFont typeface="Arial"/>
                        <a:buNone/>
                      </a:pPr>
                      <a:r>
                        <a:rPr lang="it-IT" sz="1800" u="none" strike="noStrike" cap="none" dirty="0">
                          <a:latin typeface="Calibri"/>
                          <a:ea typeface="Calibri"/>
                          <a:cs typeface="Calibri"/>
                          <a:sym typeface="Calibri"/>
                        </a:rPr>
                        <a:t>Domanda per la Vita dello Staff</a:t>
                      </a:r>
                      <a:endParaRPr sz="1800" u="none" strike="noStrike" cap="none" dirty="0">
                        <a:latin typeface="Calibri"/>
                        <a:ea typeface="Calibri"/>
                        <a:cs typeface="Calibri"/>
                        <a:sym typeface="Calibri"/>
                      </a:endParaRPr>
                    </a:p>
                  </a:txBody>
                  <a:tcPr marL="9525" marR="9525" marT="9525" marB="9525" anchor="ctr"/>
                </a:tc>
                <a:extLst>
                  <a:ext uri="{0D108BD9-81ED-4DB2-BD59-A6C34878D82A}">
                    <a16:rowId xmlns:a16="http://schemas.microsoft.com/office/drawing/2014/main" val="10000"/>
                  </a:ext>
                </a:extLst>
              </a:tr>
              <a:tr h="22860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dirty="0">
                          <a:latin typeface="Calibri"/>
                          <a:ea typeface="Calibri"/>
                          <a:cs typeface="Calibri"/>
                          <a:sym typeface="Calibri"/>
                        </a:rPr>
                        <a:t>Gioco &amp; </a:t>
                      </a:r>
                      <a:r>
                        <a:rPr lang="en-US" sz="1800" u="none" strike="noStrike" cap="none" dirty="0" err="1">
                          <a:latin typeface="Calibri"/>
                          <a:ea typeface="Calibri"/>
                          <a:cs typeface="Calibri"/>
                          <a:sym typeface="Calibri"/>
                        </a:rPr>
                        <a:t>Movimento</a:t>
                      </a:r>
                      <a:endParaRPr sz="1800" u="none" strike="noStrike" cap="none" dirty="0">
                        <a:latin typeface="Calibri"/>
                        <a:ea typeface="Calibri"/>
                        <a:cs typeface="Calibri"/>
                        <a:sym typeface="Calibri"/>
                      </a:endParaRPr>
                    </a:p>
                  </a:txBody>
                  <a:tcPr marL="9525" marR="9525" marT="9525" marB="9525" anchor="ctr"/>
                </a:tc>
                <a:tc>
                  <a:txBody>
                    <a:bodyPr/>
                    <a:lstStyle/>
                    <a:p>
                      <a:pPr marL="0" marR="0" lvl="0" indent="0" algn="l" rtl="0">
                        <a:lnSpc>
                          <a:spcPct val="100000"/>
                        </a:lnSpc>
                        <a:spcBef>
                          <a:spcPts val="0"/>
                        </a:spcBef>
                        <a:spcAft>
                          <a:spcPts val="0"/>
                        </a:spcAft>
                        <a:buClr>
                          <a:srgbClr val="000000"/>
                        </a:buClr>
                        <a:buSzPts val="1800"/>
                        <a:buFont typeface="Arial"/>
                        <a:buNone/>
                      </a:pPr>
                      <a:r>
                        <a:rPr lang="it-IT" sz="1800" u="none" strike="noStrike" cap="none" dirty="0">
                          <a:latin typeface="Calibri"/>
                          <a:ea typeface="Calibri"/>
                          <a:cs typeface="Calibri"/>
                          <a:sym typeface="Calibri"/>
                        </a:rPr>
                        <a:t>Incorpora brevi pause mentali, attività di movimento o elementi di gamification nelle lezioni per liberare tensione e rinnovare la concentrazione.</a:t>
                      </a:r>
                      <a:endParaRPr sz="1800" u="none" strike="noStrike" cap="none" dirty="0">
                        <a:latin typeface="Calibri"/>
                        <a:ea typeface="Calibri"/>
                        <a:cs typeface="Calibri"/>
                        <a:sym typeface="Calibri"/>
                      </a:endParaRPr>
                    </a:p>
                  </a:txBody>
                  <a:tcPr marL="9525" marR="9525" marT="9525" marB="9525" anchor="ctr"/>
                </a:tc>
                <a:tc>
                  <a:txBody>
                    <a:bodyPr/>
                    <a:lstStyle/>
                    <a:p>
                      <a:pPr marL="0" marR="0" lvl="0" indent="0" algn="l" rtl="0">
                        <a:lnSpc>
                          <a:spcPct val="100000"/>
                        </a:lnSpc>
                        <a:spcBef>
                          <a:spcPts val="0"/>
                        </a:spcBef>
                        <a:spcAft>
                          <a:spcPts val="0"/>
                        </a:spcAft>
                        <a:buClr>
                          <a:srgbClr val="000000"/>
                        </a:buClr>
                        <a:buSzPts val="1800"/>
                        <a:buFont typeface="Arial"/>
                        <a:buNone/>
                      </a:pPr>
                      <a:r>
                        <a:rPr lang="it-IT" sz="1800" u="none" strike="noStrike" cap="none" dirty="0">
                          <a:latin typeface="Calibri"/>
                          <a:ea typeface="Calibri"/>
                          <a:cs typeface="Calibri"/>
                          <a:sym typeface="Calibri"/>
                        </a:rPr>
                        <a:t>Organizza pause informali per il personale, giornate "buffe" di travestimenti (opzionale) o brevi e divertenti incontri per rompere il ghiaccio durante le riunioni dello staff.</a:t>
                      </a:r>
                      <a:endParaRPr sz="1800" u="none" strike="noStrike" cap="none" dirty="0">
                        <a:latin typeface="Calibri"/>
                        <a:ea typeface="Calibri"/>
                        <a:cs typeface="Calibri"/>
                        <a:sym typeface="Calibri"/>
                      </a:endParaRPr>
                    </a:p>
                  </a:txBody>
                  <a:tcPr marL="9525" marR="9525" marT="9525" marB="9525" anchor="ctr"/>
                </a:tc>
                <a:extLst>
                  <a:ext uri="{0D108BD9-81ED-4DB2-BD59-A6C34878D82A}">
                    <a16:rowId xmlns:a16="http://schemas.microsoft.com/office/drawing/2014/main" val="10001"/>
                  </a:ext>
                </a:extLst>
              </a:tr>
              <a:tr h="22860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dirty="0" err="1">
                          <a:latin typeface="Calibri"/>
                          <a:ea typeface="Calibri"/>
                          <a:cs typeface="Calibri"/>
                          <a:sym typeface="Calibri"/>
                        </a:rPr>
                        <a:t>Curiosità</a:t>
                      </a:r>
                      <a:r>
                        <a:rPr lang="en-US" sz="1800" u="none" strike="noStrike" cap="none" dirty="0">
                          <a:latin typeface="Calibri"/>
                          <a:ea typeface="Calibri"/>
                          <a:cs typeface="Calibri"/>
                          <a:sym typeface="Calibri"/>
                        </a:rPr>
                        <a:t> e </a:t>
                      </a:r>
                      <a:r>
                        <a:rPr lang="en-US" sz="1800" u="none" strike="noStrike" cap="none" dirty="0" err="1">
                          <a:latin typeface="Calibri"/>
                          <a:ea typeface="Calibri"/>
                          <a:cs typeface="Calibri"/>
                          <a:sym typeface="Calibri"/>
                        </a:rPr>
                        <a:t>Stupore</a:t>
                      </a:r>
                      <a:endParaRPr sz="1800" u="none" strike="noStrike" cap="none" dirty="0">
                        <a:latin typeface="Calibri"/>
                        <a:ea typeface="Calibri"/>
                        <a:cs typeface="Calibri"/>
                        <a:sym typeface="Calibri"/>
                      </a:endParaRPr>
                    </a:p>
                  </a:txBody>
                  <a:tcPr marL="9525" marR="9525" marT="9525" marB="9525" anchor="ctr"/>
                </a:tc>
                <a:tc>
                  <a:txBody>
                    <a:bodyPr/>
                    <a:lstStyle/>
                    <a:p>
                      <a:pPr marL="0" marR="0" lvl="0" indent="0" algn="l" rtl="0">
                        <a:lnSpc>
                          <a:spcPct val="100000"/>
                        </a:lnSpc>
                        <a:spcBef>
                          <a:spcPts val="0"/>
                        </a:spcBef>
                        <a:spcAft>
                          <a:spcPts val="0"/>
                        </a:spcAft>
                        <a:buClr>
                          <a:srgbClr val="000000"/>
                        </a:buClr>
                        <a:buSzPts val="1800"/>
                        <a:buFont typeface="Arial"/>
                        <a:buNone/>
                      </a:pPr>
                      <a:r>
                        <a:rPr lang="it-IT" sz="1800" u="none" strike="noStrike" cap="none" dirty="0">
                          <a:latin typeface="Calibri"/>
                          <a:ea typeface="Calibri"/>
                          <a:cs typeface="Calibri"/>
                          <a:sym typeface="Calibri"/>
                        </a:rPr>
                        <a:t>Inizia le lezioni con una "domanda meravigliosa", una dimostrazione sorprendente o un'attività pratica che susciti una vera curiosità e un senso di scoperta.</a:t>
                      </a:r>
                      <a:endParaRPr sz="1800" u="none" strike="noStrike" cap="none" dirty="0">
                        <a:latin typeface="Calibri"/>
                        <a:ea typeface="Calibri"/>
                        <a:cs typeface="Calibri"/>
                        <a:sym typeface="Calibri"/>
                      </a:endParaRPr>
                    </a:p>
                  </a:txBody>
                  <a:tcPr marL="9525" marR="9525" marT="9525" marB="9525" anchor="ctr"/>
                </a:tc>
                <a:tc>
                  <a:txBody>
                    <a:bodyPr/>
                    <a:lstStyle/>
                    <a:p>
                      <a:pPr marL="0" marR="0" lvl="0" indent="0" algn="l" rtl="0">
                        <a:lnSpc>
                          <a:spcPct val="100000"/>
                        </a:lnSpc>
                        <a:spcBef>
                          <a:spcPts val="0"/>
                        </a:spcBef>
                        <a:spcAft>
                          <a:spcPts val="0"/>
                        </a:spcAft>
                        <a:buClr>
                          <a:srgbClr val="000000"/>
                        </a:buClr>
                        <a:buSzPts val="1800"/>
                        <a:buFont typeface="Arial"/>
                        <a:buNone/>
                      </a:pPr>
                      <a:r>
                        <a:rPr lang="it-IT" sz="1800" u="none" strike="noStrike" cap="none" dirty="0">
                          <a:latin typeface="Calibri"/>
                          <a:ea typeface="Calibri"/>
                          <a:cs typeface="Calibri"/>
                          <a:sym typeface="Calibri"/>
                        </a:rPr>
                        <a:t>Condividi successi professionali o momenti di insegnamento divertenti e riconoscibili durante le riunioni per favorire emozioni positive condivise.</a:t>
                      </a:r>
                      <a:endParaRPr sz="1800" u="none" strike="noStrike" cap="none" dirty="0">
                        <a:latin typeface="Calibri"/>
                        <a:ea typeface="Calibri"/>
                        <a:cs typeface="Calibri"/>
                        <a:sym typeface="Calibri"/>
                      </a:endParaRPr>
                    </a:p>
                  </a:txBody>
                  <a:tcPr marL="9525" marR="9525" marT="9525" marB="9525" anchor="ctr"/>
                </a:tc>
                <a:extLst>
                  <a:ext uri="{0D108BD9-81ED-4DB2-BD59-A6C34878D82A}">
                    <a16:rowId xmlns:a16="http://schemas.microsoft.com/office/drawing/2014/main" val="10002"/>
                  </a:ext>
                </a:extLst>
              </a:tr>
              <a:tr h="22860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dirty="0" err="1">
                          <a:latin typeface="Calibri"/>
                          <a:ea typeface="Calibri"/>
                          <a:cs typeface="Calibri"/>
                          <a:sym typeface="Calibri"/>
                        </a:rPr>
                        <a:t>Espressione</a:t>
                      </a:r>
                      <a:r>
                        <a:rPr lang="en-US" sz="1800" u="none" strike="noStrike" cap="none" dirty="0">
                          <a:latin typeface="Calibri"/>
                          <a:ea typeface="Calibri"/>
                          <a:cs typeface="Calibri"/>
                          <a:sym typeface="Calibri"/>
                        </a:rPr>
                        <a:t> </a:t>
                      </a:r>
                      <a:r>
                        <a:rPr lang="en-US" sz="1800" u="none" strike="noStrike" cap="none" dirty="0" err="1">
                          <a:latin typeface="Calibri"/>
                          <a:ea typeface="Calibri"/>
                          <a:cs typeface="Calibri"/>
                          <a:sym typeface="Calibri"/>
                        </a:rPr>
                        <a:t>creativa</a:t>
                      </a:r>
                      <a:endParaRPr sz="1800" u="none" strike="noStrike" cap="none" dirty="0">
                        <a:latin typeface="Calibri"/>
                        <a:ea typeface="Calibri"/>
                        <a:cs typeface="Calibri"/>
                        <a:sym typeface="Calibri"/>
                      </a:endParaRPr>
                    </a:p>
                  </a:txBody>
                  <a:tcPr marL="9525" marR="9525" marT="9525" marB="9525" anchor="ctr"/>
                </a:tc>
                <a:tc>
                  <a:txBody>
                    <a:bodyPr/>
                    <a:lstStyle/>
                    <a:p>
                      <a:pPr marL="0" marR="0" lvl="0" indent="0" algn="l" rtl="0">
                        <a:lnSpc>
                          <a:spcPct val="100000"/>
                        </a:lnSpc>
                        <a:spcBef>
                          <a:spcPts val="0"/>
                        </a:spcBef>
                        <a:spcAft>
                          <a:spcPts val="0"/>
                        </a:spcAft>
                        <a:buClr>
                          <a:srgbClr val="000000"/>
                        </a:buClr>
                        <a:buSzPts val="1800"/>
                        <a:buFont typeface="Arial"/>
                        <a:buNone/>
                      </a:pPr>
                      <a:r>
                        <a:rPr lang="it-IT" sz="1800" u="none" strike="noStrike" cap="none" dirty="0">
                          <a:latin typeface="Calibri"/>
                          <a:ea typeface="Calibri"/>
                          <a:cs typeface="Calibri"/>
                          <a:sym typeface="Calibri"/>
                        </a:rPr>
                        <a:t>Offrire opportunità agli studenti per la scelta nel formato progetto, utilizzare arte/musica/teatro per elaborare i contenuti e celebrare modi unici di dimostrare la comprensione.</a:t>
                      </a:r>
                      <a:endParaRPr sz="1800" u="none" strike="noStrike" cap="none" dirty="0">
                        <a:latin typeface="Calibri"/>
                        <a:ea typeface="Calibri"/>
                        <a:cs typeface="Calibri"/>
                        <a:sym typeface="Calibri"/>
                      </a:endParaRPr>
                    </a:p>
                  </a:txBody>
                  <a:tcPr marL="9525" marR="9525" marT="9525" marB="9525" anchor="ctr"/>
                </a:tc>
                <a:tc>
                  <a:txBody>
                    <a:bodyPr/>
                    <a:lstStyle/>
                    <a:p>
                      <a:pPr marL="0" marR="0" lvl="0" indent="0" algn="l" rtl="0">
                        <a:lnSpc>
                          <a:spcPct val="100000"/>
                        </a:lnSpc>
                        <a:spcBef>
                          <a:spcPts val="0"/>
                        </a:spcBef>
                        <a:spcAft>
                          <a:spcPts val="0"/>
                        </a:spcAft>
                        <a:buClr>
                          <a:srgbClr val="000000"/>
                        </a:buClr>
                        <a:buSzPts val="1800"/>
                        <a:buFont typeface="Arial"/>
                        <a:buNone/>
                      </a:pPr>
                      <a:r>
                        <a:rPr lang="it-IT" sz="1800" u="none" strike="noStrike" cap="none" dirty="0">
                          <a:latin typeface="Calibri"/>
                          <a:ea typeface="Calibri"/>
                          <a:cs typeface="Calibri"/>
                          <a:sym typeface="Calibri"/>
                        </a:rPr>
                        <a:t>Facilita sessioni di pianificazione collaborativa in cui gli insegnanti possono </a:t>
                      </a:r>
                      <a:r>
                        <a:rPr lang="it-IT" sz="1800" u="none" strike="noStrike" cap="none" dirty="0" err="1">
                          <a:latin typeface="Calibri"/>
                          <a:ea typeface="Calibri"/>
                          <a:cs typeface="Calibri"/>
                          <a:sym typeface="Calibri"/>
                        </a:rPr>
                        <a:t>brainstormare</a:t>
                      </a:r>
                      <a:r>
                        <a:rPr lang="it-IT" sz="1800" u="none" strike="noStrike" cap="none" dirty="0">
                          <a:latin typeface="Calibri"/>
                          <a:ea typeface="Calibri"/>
                          <a:cs typeface="Calibri"/>
                          <a:sym typeface="Calibri"/>
                        </a:rPr>
                        <a:t> creativamente nuove idee per unità o condividere tecniche didattiche innovative.</a:t>
                      </a:r>
                      <a:endParaRPr sz="1800" u="none" strike="noStrike" cap="none" dirty="0">
                        <a:latin typeface="Calibri"/>
                        <a:ea typeface="Calibri"/>
                        <a:cs typeface="Calibri"/>
                        <a:sym typeface="Calibri"/>
                      </a:endParaRPr>
                    </a:p>
                  </a:txBody>
                  <a:tcPr marL="9525" marR="9525" marT="9525" marB="9525" anchor="ctr"/>
                </a:tc>
                <a:extLst>
                  <a:ext uri="{0D108BD9-81ED-4DB2-BD59-A6C34878D82A}">
                    <a16:rowId xmlns:a16="http://schemas.microsoft.com/office/drawing/2014/main" val="10003"/>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24"/>
          <p:cNvSpPr txBo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lvl="0" algn="just">
              <a:lnSpc>
                <a:spcPct val="90000"/>
              </a:lnSpc>
            </a:pPr>
            <a:r>
              <a:rPr lang="it-IT" sz="2400" b="1" dirty="0">
                <a:solidFill>
                  <a:srgbClr val="F05A22"/>
                </a:solidFill>
                <a:latin typeface="Calibri"/>
                <a:ea typeface="Calibri"/>
                <a:cs typeface="Calibri"/>
                <a:sym typeface="Calibri"/>
              </a:rPr>
              <a:t>Strategia pratica 3: Coltivare la gioia</a:t>
            </a:r>
            <a:endParaRPr sz="2400" b="1" i="0" u="none" strike="noStrike" cap="none" dirty="0">
              <a:solidFill>
                <a:srgbClr val="F05A22"/>
              </a:solidFill>
              <a:latin typeface="Calibri"/>
              <a:ea typeface="Calibri"/>
              <a:cs typeface="Calibri"/>
              <a:sym typeface="Calibri"/>
            </a:endParaRPr>
          </a:p>
        </p:txBody>
      </p:sp>
      <p:sp>
        <p:nvSpPr>
          <p:cNvPr id="362" name="Google Shape;362;p24"/>
          <p:cNvSpPr txBox="1">
            <a:spLocks noGrp="1"/>
          </p:cNvSpPr>
          <p:nvPr>
            <p:ph type="title"/>
          </p:nvPr>
        </p:nvSpPr>
        <p:spPr>
          <a:xfrm>
            <a:off x="97970" y="21470"/>
            <a:ext cx="11944351" cy="715879"/>
          </a:xfrm>
          <a:prstGeom prst="rect">
            <a:avLst/>
          </a:prstGeom>
          <a:noFill/>
          <a:ln>
            <a:noFill/>
          </a:ln>
        </p:spPr>
        <p:txBody>
          <a:bodyPr spcFirstLastPara="1" wrap="square" lIns="91425" tIns="54000" rIns="54000" bIns="54000" anchor="ctr" anchorCtr="0">
            <a:noAutofit/>
          </a:bodyPr>
          <a:lstStyle/>
          <a:p>
            <a:pPr lvl="0">
              <a:lnSpc>
                <a:spcPct val="100000"/>
              </a:lnSpc>
              <a:buClr>
                <a:srgbClr val="000000"/>
              </a:buClr>
              <a:buSzPts val="2000"/>
            </a:pPr>
            <a:r>
              <a:rPr lang="it-IT" dirty="0"/>
              <a:t>Formazione degli/delle insegnanti - Modulo 2</a:t>
            </a:r>
            <a:endParaRPr dirty="0"/>
          </a:p>
        </p:txBody>
      </p:sp>
      <p:sp>
        <p:nvSpPr>
          <p:cNvPr id="363" name="Google Shape;363;p24"/>
          <p:cNvSpPr txBox="1"/>
          <p:nvPr/>
        </p:nvSpPr>
        <p:spPr>
          <a:xfrm>
            <a:off x="149530" y="1405472"/>
            <a:ext cx="12266308" cy="5078273"/>
          </a:xfrm>
          <a:prstGeom prst="rect">
            <a:avLst/>
          </a:prstGeom>
          <a:noFill/>
          <a:ln>
            <a:noFill/>
          </a:ln>
        </p:spPr>
        <p:txBody>
          <a:bodyPr spcFirstLastPara="1" wrap="square" lIns="91425" tIns="45700" rIns="91425" bIns="45700" anchor="t" anchorCtr="0">
            <a:spAutoFit/>
          </a:bodyPr>
          <a:lstStyle/>
          <a:p>
            <a:pPr lvl="0">
              <a:lnSpc>
                <a:spcPct val="150000"/>
              </a:lnSpc>
            </a:pPr>
            <a:r>
              <a:rPr lang="it-IT" sz="1800" b="1" dirty="0">
                <a:solidFill>
                  <a:schemeClr val="accent1"/>
                </a:solidFill>
                <a:latin typeface="Calibri"/>
                <a:ea typeface="Calibri"/>
                <a:cs typeface="Calibri"/>
                <a:sym typeface="Calibri"/>
              </a:rPr>
              <a:t>Attività 4: La Foto della Gioia (10 minuti)</a:t>
            </a:r>
          </a:p>
          <a:p>
            <a:pPr lvl="0">
              <a:lnSpc>
                <a:spcPct val="150000"/>
              </a:lnSpc>
            </a:pPr>
            <a:r>
              <a:rPr lang="it-IT" sz="1800" b="1" dirty="0">
                <a:solidFill>
                  <a:schemeClr val="dk1"/>
                </a:solidFill>
                <a:latin typeface="Calibri"/>
                <a:ea typeface="Calibri"/>
                <a:cs typeface="Calibri"/>
                <a:sym typeface="Calibri"/>
              </a:rPr>
              <a:t>Passo 1: Riflessione guidata (5 minuti)</a:t>
            </a:r>
          </a:p>
          <a:p>
            <a:pPr lvl="0">
              <a:lnSpc>
                <a:spcPct val="150000"/>
              </a:lnSpc>
            </a:pPr>
            <a:r>
              <a:rPr lang="en-US" sz="1800" b="1" dirty="0">
                <a:solidFill>
                  <a:schemeClr val="dk1"/>
                </a:solidFill>
                <a:latin typeface="Calibri"/>
                <a:ea typeface="Calibri"/>
                <a:cs typeface="Calibri"/>
                <a:sym typeface="Calibri"/>
              </a:rPr>
              <a:t>1. </a:t>
            </a:r>
            <a:r>
              <a:rPr lang="en-US" sz="1800" b="1" dirty="0" err="1">
                <a:solidFill>
                  <a:schemeClr val="dk1"/>
                </a:solidFill>
                <a:latin typeface="Calibri"/>
                <a:ea typeface="Calibri"/>
                <a:cs typeface="Calibri"/>
                <a:sym typeface="Calibri"/>
              </a:rPr>
              <a:t>Ricorda</a:t>
            </a:r>
            <a:r>
              <a:rPr lang="en-US" sz="1800" b="1" dirty="0">
                <a:solidFill>
                  <a:schemeClr val="dk1"/>
                </a:solidFill>
                <a:latin typeface="Calibri"/>
                <a:ea typeface="Calibri"/>
                <a:cs typeface="Calibri"/>
                <a:sym typeface="Calibri"/>
              </a:rPr>
              <a:t> un </a:t>
            </a:r>
            <a:r>
              <a:rPr lang="en-US" sz="1800" b="1" dirty="0" err="1">
                <a:solidFill>
                  <a:schemeClr val="dk1"/>
                </a:solidFill>
                <a:latin typeface="Calibri"/>
                <a:ea typeface="Calibri"/>
                <a:cs typeface="Calibri"/>
                <a:sym typeface="Calibri"/>
              </a:rPr>
              <a:t>momento</a:t>
            </a:r>
            <a:r>
              <a:rPr lang="en-US" sz="1800" b="1" dirty="0">
                <a:solidFill>
                  <a:schemeClr val="dk1"/>
                </a:solidFill>
                <a:latin typeface="Calibri"/>
                <a:ea typeface="Calibri"/>
                <a:cs typeface="Calibri"/>
                <a:sym typeface="Calibri"/>
              </a:rPr>
              <a:t>:</a:t>
            </a:r>
            <a:r>
              <a:rPr lang="it-IT" sz="1800" dirty="0">
                <a:solidFill>
                  <a:schemeClr val="dk1"/>
                </a:solidFill>
                <a:latin typeface="Calibri"/>
                <a:ea typeface="Calibri"/>
                <a:cs typeface="Calibri"/>
                <a:sym typeface="Calibri"/>
              </a:rPr>
              <a:t>Chiudi gli occhi o guarda in basso. Ricorda un recente momento di gioia genuina—sia nella tua vita personale che in classe.</a:t>
            </a:r>
            <a:endParaRPr sz="1800" b="0" i="0" u="none" strike="noStrike" cap="none" dirty="0">
              <a:solidFill>
                <a:schemeClr val="dk1"/>
              </a:solidFill>
              <a:latin typeface="Calibri"/>
              <a:ea typeface="Calibri"/>
              <a:cs typeface="Calibri"/>
              <a:sym typeface="Calibri"/>
            </a:endParaRPr>
          </a:p>
          <a:p>
            <a:pPr lvl="0">
              <a:lnSpc>
                <a:spcPct val="150000"/>
              </a:lnSpc>
            </a:pPr>
            <a:r>
              <a:rPr lang="en-US" sz="1800" b="1" dirty="0">
                <a:solidFill>
                  <a:schemeClr val="dk1"/>
                </a:solidFill>
                <a:latin typeface="Calibri"/>
                <a:ea typeface="Calibri"/>
                <a:cs typeface="Calibri"/>
                <a:sym typeface="Calibri"/>
              </a:rPr>
              <a:t>2. Focus &amp; Jot</a:t>
            </a:r>
            <a:r>
              <a:rPr lang="en-US" sz="1800" b="1" i="0" u="none" strike="noStrike" cap="none" dirty="0">
                <a:solidFill>
                  <a:schemeClr val="dk1"/>
                </a:solidFill>
                <a:latin typeface="Calibri"/>
                <a:ea typeface="Calibri"/>
                <a:cs typeface="Calibri"/>
                <a:sym typeface="Calibri"/>
              </a:rPr>
              <a:t>: </a:t>
            </a:r>
            <a:r>
              <a:rPr lang="it-IT" sz="1800" dirty="0">
                <a:solidFill>
                  <a:schemeClr val="dk1"/>
                </a:solidFill>
                <a:latin typeface="Calibri"/>
                <a:ea typeface="Calibri"/>
                <a:cs typeface="Calibri"/>
                <a:sym typeface="Calibri"/>
              </a:rPr>
              <a:t>Annota rapidamente parole chiave o abbozza il momento usando questi prompt: A. Com'è stata la sensazione (ad esempio, pace, eccitazione)? B. Quale senso era più forte (ad esempio, il suono di una canzone specifica, il colore del cielo)? C. Qual era l'elemento sorpresa o scoperta?</a:t>
            </a:r>
          </a:p>
          <a:p>
            <a:pPr lvl="0">
              <a:lnSpc>
                <a:spcPct val="150000"/>
              </a:lnSpc>
            </a:pPr>
            <a:r>
              <a:rPr lang="it-IT" sz="1800" b="1" dirty="0">
                <a:solidFill>
                  <a:schemeClr val="dk1"/>
                </a:solidFill>
                <a:latin typeface="Calibri"/>
                <a:ea typeface="Calibri"/>
                <a:cs typeface="Calibri"/>
                <a:sym typeface="Calibri"/>
              </a:rPr>
              <a:t>Passo 2: Condividi e Connettiti (5 minuti)</a:t>
            </a:r>
          </a:p>
          <a:p>
            <a:pPr lvl="0">
              <a:lnSpc>
                <a:spcPct val="150000"/>
              </a:lnSpc>
            </a:pPr>
            <a:r>
              <a:rPr lang="en-US" sz="1800" b="1" i="0" u="none" strike="noStrike" cap="none" dirty="0">
                <a:solidFill>
                  <a:schemeClr val="dk1"/>
                </a:solidFill>
                <a:latin typeface="Calibri"/>
                <a:ea typeface="Calibri"/>
                <a:cs typeface="Calibri"/>
                <a:sym typeface="Calibri"/>
              </a:rPr>
              <a:t>1. </a:t>
            </a:r>
            <a:r>
              <a:rPr lang="en-US" sz="1800" b="1" dirty="0" err="1">
                <a:solidFill>
                  <a:schemeClr val="dk1"/>
                </a:solidFill>
                <a:latin typeface="Calibri"/>
                <a:ea typeface="Calibri"/>
                <a:cs typeface="Calibri"/>
                <a:sym typeface="Calibri"/>
              </a:rPr>
              <a:t>Condividi</a:t>
            </a:r>
            <a:r>
              <a:rPr lang="en-US" sz="1800" b="1" i="0" u="none" strike="noStrike" cap="none" dirty="0">
                <a:solidFill>
                  <a:schemeClr val="dk1"/>
                </a:solidFill>
                <a:latin typeface="Calibri"/>
                <a:ea typeface="Calibri"/>
                <a:cs typeface="Calibri"/>
                <a:sym typeface="Calibri"/>
              </a:rPr>
              <a:t>: </a:t>
            </a:r>
            <a:r>
              <a:rPr lang="it-IT" sz="1800" dirty="0">
                <a:solidFill>
                  <a:schemeClr val="dk1"/>
                </a:solidFill>
                <a:latin typeface="Calibri"/>
                <a:ea typeface="Calibri"/>
                <a:cs typeface="Calibri"/>
                <a:sym typeface="Calibri"/>
              </a:rPr>
              <a:t>Condividi il tuo "Joy Snapshot" con un partner, concentrandoti sulla sensazione e sui dettagli sensoriali.</a:t>
            </a:r>
            <a:r>
              <a:rPr lang="en-US" sz="1800" b="1" i="0" u="none" strike="noStrike" cap="none" dirty="0">
                <a:solidFill>
                  <a:schemeClr val="dk1"/>
                </a:solidFill>
                <a:latin typeface="Calibri"/>
                <a:ea typeface="Calibri"/>
                <a:cs typeface="Calibri"/>
                <a:sym typeface="Calibri"/>
              </a:rPr>
              <a:t>2. </a:t>
            </a:r>
            <a:r>
              <a:rPr lang="en-US" sz="1800" b="1" dirty="0" err="1">
                <a:solidFill>
                  <a:schemeClr val="dk1"/>
                </a:solidFill>
                <a:latin typeface="Calibri"/>
                <a:ea typeface="Calibri"/>
                <a:cs typeface="Calibri"/>
                <a:sym typeface="Calibri"/>
              </a:rPr>
              <a:t>Riflettere</a:t>
            </a:r>
            <a:r>
              <a:rPr lang="en-US" sz="1800" b="1" i="0" u="none" strike="noStrike" cap="none" dirty="0">
                <a:solidFill>
                  <a:schemeClr val="dk1"/>
                </a:solidFill>
                <a:latin typeface="Calibri"/>
                <a:ea typeface="Calibri"/>
                <a:cs typeface="Calibri"/>
                <a:sym typeface="Calibri"/>
              </a:rPr>
              <a:t>: </a:t>
            </a:r>
            <a:r>
              <a:rPr lang="it-IT" sz="1800" dirty="0">
                <a:solidFill>
                  <a:schemeClr val="dk1"/>
                </a:solidFill>
                <a:latin typeface="Calibri"/>
                <a:ea typeface="Calibri"/>
                <a:cs typeface="Calibri"/>
                <a:sym typeface="Calibri"/>
              </a:rPr>
              <a:t>Chiedi al tuo partner: "Come potrei usare questa sensazione o questo dettaglio sensoriale per suscitare gioia in una lezione della prossima settimana?" (ad esempio, se la gioia deriva dalla musica, pianifica un'attività di ascolto. Se era per la luce, insegna vicino a una finestra.)</a:t>
            </a:r>
            <a:endParaRPr dirty="0"/>
          </a:p>
        </p:txBody>
      </p:sp>
      <p:sp>
        <p:nvSpPr>
          <p:cNvPr id="364" name="Google Shape;364;p24"/>
          <p:cNvSpPr/>
          <p:nvPr/>
        </p:nvSpPr>
        <p:spPr>
          <a:xfrm>
            <a:off x="9434513" y="0"/>
            <a:ext cx="2757487" cy="2214563"/>
          </a:xfrm>
          <a:prstGeom prst="rect">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lvl="0" algn="ctr"/>
            <a:r>
              <a:rPr lang="en-US" sz="1800" b="1" dirty="0" err="1">
                <a:solidFill>
                  <a:schemeClr val="dk1"/>
                </a:solidFill>
                <a:latin typeface="Calibri"/>
                <a:ea typeface="Calibri"/>
                <a:cs typeface="Calibri"/>
                <a:sym typeface="Calibri"/>
              </a:rPr>
              <a:t>Scopo</a:t>
            </a:r>
            <a:r>
              <a:rPr lang="en-US" sz="1800" b="1" i="0" u="none" strike="noStrike" cap="none" dirty="0">
                <a:solidFill>
                  <a:schemeClr val="dk1"/>
                </a:solidFill>
                <a:latin typeface="Calibri"/>
                <a:ea typeface="Calibri"/>
                <a:cs typeface="Calibri"/>
                <a:sym typeface="Calibri"/>
              </a:rPr>
              <a:t>:</a:t>
            </a:r>
            <a:r>
              <a:rPr lang="en-US" sz="1800" b="0" i="0" u="none" strike="noStrike" cap="none" dirty="0">
                <a:solidFill>
                  <a:schemeClr val="dk1"/>
                </a:solidFill>
                <a:latin typeface="Calibri"/>
                <a:ea typeface="Calibri"/>
                <a:cs typeface="Calibri"/>
                <a:sym typeface="Calibri"/>
              </a:rPr>
              <a:t> </a:t>
            </a:r>
            <a:r>
              <a:rPr lang="it-IT" sz="1800" dirty="0">
                <a:solidFill>
                  <a:schemeClr val="dk1"/>
                </a:solidFill>
                <a:latin typeface="Calibri"/>
                <a:ea typeface="Calibri"/>
                <a:cs typeface="Calibri"/>
                <a:sym typeface="Calibri"/>
              </a:rPr>
              <a:t>Concentrarsi intenzionalmente e catturare un momento recente di </a:t>
            </a:r>
            <a:r>
              <a:rPr lang="it-IT" sz="1800" b="1" dirty="0">
                <a:solidFill>
                  <a:schemeClr val="dk1"/>
                </a:solidFill>
                <a:latin typeface="Calibri"/>
                <a:ea typeface="Calibri"/>
                <a:cs typeface="Calibri"/>
                <a:sym typeface="Calibri"/>
              </a:rPr>
              <a:t>gioiosa coinvolgimento o scoperta</a:t>
            </a:r>
            <a:r>
              <a:rPr lang="it-IT" sz="1800" dirty="0">
                <a:solidFill>
                  <a:schemeClr val="dk1"/>
                </a:solidFill>
                <a:latin typeface="Calibri"/>
                <a:ea typeface="Calibri"/>
                <a:cs typeface="Calibri"/>
                <a:sym typeface="Calibri"/>
              </a:rPr>
              <a:t>, preparandoti a ricreare quello stato emotivo positivo nella tua classe.</a:t>
            </a:r>
            <a:endParaRPr sz="1800" b="0" i="0" u="none" strike="noStrike" cap="none" dirty="0">
              <a:solidFill>
                <a:schemeClr val="dk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grpSp>
        <p:nvGrpSpPr>
          <p:cNvPr id="370" name="Google Shape;370;p25"/>
          <p:cNvGrpSpPr/>
          <p:nvPr/>
        </p:nvGrpSpPr>
        <p:grpSpPr>
          <a:xfrm>
            <a:off x="7685514" y="2366746"/>
            <a:ext cx="4287005" cy="2522935"/>
            <a:chOff x="0" y="-38100"/>
            <a:chExt cx="2065940" cy="1022743"/>
          </a:xfrm>
        </p:grpSpPr>
        <p:sp>
          <p:nvSpPr>
            <p:cNvPr id="371" name="Google Shape;371;p25"/>
            <p:cNvSpPr/>
            <p:nvPr/>
          </p:nvSpPr>
          <p:spPr>
            <a:xfrm>
              <a:off x="0" y="0"/>
              <a:ext cx="2065940" cy="984643"/>
            </a:xfrm>
            <a:custGeom>
              <a:avLst/>
              <a:gdLst/>
              <a:ahLst/>
              <a:cxnLst/>
              <a:rect l="l" t="t" r="r" b="b"/>
              <a:pathLst>
                <a:path w="2065940" h="984643" extrusionOk="0">
                  <a:moveTo>
                    <a:pt x="20785" y="0"/>
                  </a:moveTo>
                  <a:lnTo>
                    <a:pt x="2045156" y="0"/>
                  </a:lnTo>
                  <a:cubicBezTo>
                    <a:pt x="2056635" y="0"/>
                    <a:pt x="2065940" y="9306"/>
                    <a:pt x="2065940" y="20785"/>
                  </a:cubicBezTo>
                  <a:lnTo>
                    <a:pt x="2065940" y="963859"/>
                  </a:lnTo>
                  <a:cubicBezTo>
                    <a:pt x="2065940" y="975338"/>
                    <a:pt x="2056635" y="984643"/>
                    <a:pt x="2045156" y="984643"/>
                  </a:cubicBezTo>
                  <a:lnTo>
                    <a:pt x="20785" y="984643"/>
                  </a:lnTo>
                  <a:cubicBezTo>
                    <a:pt x="9306" y="984643"/>
                    <a:pt x="0" y="975338"/>
                    <a:pt x="0" y="963859"/>
                  </a:cubicBezTo>
                  <a:lnTo>
                    <a:pt x="0" y="20785"/>
                  </a:lnTo>
                  <a:cubicBezTo>
                    <a:pt x="0" y="9306"/>
                    <a:pt x="9306" y="0"/>
                    <a:pt x="20785" y="0"/>
                  </a:cubicBezTo>
                  <a:close/>
                </a:path>
              </a:pathLst>
            </a:custGeom>
            <a:solidFill>
              <a:srgbClr val="FCDDD1"/>
            </a:solidFill>
            <a:ln w="9525" cap="sq" cmpd="sng">
              <a:solidFill>
                <a:srgbClr val="00000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933" b="0" i="0" u="none" strike="noStrike" cap="none">
                <a:solidFill>
                  <a:srgbClr val="000000"/>
                </a:solidFill>
                <a:latin typeface="Arial"/>
                <a:ea typeface="Arial"/>
                <a:cs typeface="Arial"/>
                <a:sym typeface="Arial"/>
              </a:endParaRPr>
            </a:p>
          </p:txBody>
        </p:sp>
        <p:sp>
          <p:nvSpPr>
            <p:cNvPr id="372" name="Google Shape;372;p25"/>
            <p:cNvSpPr txBox="1"/>
            <p:nvPr/>
          </p:nvSpPr>
          <p:spPr>
            <a:xfrm>
              <a:off x="0" y="-38100"/>
              <a:ext cx="2065940" cy="1022743"/>
            </a:xfrm>
            <a:prstGeom prst="rect">
              <a:avLst/>
            </a:prstGeom>
            <a:noFill/>
            <a:ln>
              <a:noFill/>
            </a:ln>
          </p:spPr>
          <p:txBody>
            <a:bodyPr spcFirstLastPara="1" wrap="square" lIns="33850" tIns="33850" rIns="33850" bIns="33850" anchor="ctr" anchorCtr="0">
              <a:noAutofit/>
            </a:bodyPr>
            <a:lstStyle/>
            <a:p>
              <a:pPr marL="0" marR="0" lvl="0" indent="0" algn="ctr" rtl="0">
                <a:lnSpc>
                  <a:spcPct val="190032"/>
                </a:lnSpc>
                <a:spcBef>
                  <a:spcPts val="0"/>
                </a:spcBef>
                <a:spcAft>
                  <a:spcPts val="0"/>
                </a:spcAft>
                <a:buNone/>
              </a:pPr>
              <a:endParaRPr sz="933" b="0" i="0" u="none" strike="noStrike" cap="none">
                <a:solidFill>
                  <a:srgbClr val="000000"/>
                </a:solidFill>
                <a:latin typeface="Arial"/>
                <a:ea typeface="Arial"/>
                <a:cs typeface="Arial"/>
                <a:sym typeface="Arial"/>
              </a:endParaRPr>
            </a:p>
          </p:txBody>
        </p:sp>
      </p:grpSp>
      <p:grpSp>
        <p:nvGrpSpPr>
          <p:cNvPr id="373" name="Google Shape;373;p25"/>
          <p:cNvGrpSpPr/>
          <p:nvPr/>
        </p:nvGrpSpPr>
        <p:grpSpPr>
          <a:xfrm>
            <a:off x="456527" y="873318"/>
            <a:ext cx="4414838" cy="1843974"/>
            <a:chOff x="0" y="-38100"/>
            <a:chExt cx="2065940" cy="1022743"/>
          </a:xfrm>
        </p:grpSpPr>
        <p:sp>
          <p:nvSpPr>
            <p:cNvPr id="374" name="Google Shape;374;p25"/>
            <p:cNvSpPr/>
            <p:nvPr/>
          </p:nvSpPr>
          <p:spPr>
            <a:xfrm>
              <a:off x="0" y="0"/>
              <a:ext cx="2065940" cy="984643"/>
            </a:xfrm>
            <a:custGeom>
              <a:avLst/>
              <a:gdLst/>
              <a:ahLst/>
              <a:cxnLst/>
              <a:rect l="l" t="t" r="r" b="b"/>
              <a:pathLst>
                <a:path w="2065940" h="984643" extrusionOk="0">
                  <a:moveTo>
                    <a:pt x="20785" y="0"/>
                  </a:moveTo>
                  <a:lnTo>
                    <a:pt x="2045156" y="0"/>
                  </a:lnTo>
                  <a:cubicBezTo>
                    <a:pt x="2056635" y="0"/>
                    <a:pt x="2065940" y="9306"/>
                    <a:pt x="2065940" y="20785"/>
                  </a:cubicBezTo>
                  <a:lnTo>
                    <a:pt x="2065940" y="963859"/>
                  </a:lnTo>
                  <a:cubicBezTo>
                    <a:pt x="2065940" y="975338"/>
                    <a:pt x="2056635" y="984643"/>
                    <a:pt x="2045156" y="984643"/>
                  </a:cubicBezTo>
                  <a:lnTo>
                    <a:pt x="20785" y="984643"/>
                  </a:lnTo>
                  <a:cubicBezTo>
                    <a:pt x="9306" y="984643"/>
                    <a:pt x="0" y="975338"/>
                    <a:pt x="0" y="963859"/>
                  </a:cubicBezTo>
                  <a:lnTo>
                    <a:pt x="0" y="20785"/>
                  </a:lnTo>
                  <a:cubicBezTo>
                    <a:pt x="0" y="9306"/>
                    <a:pt x="9306" y="0"/>
                    <a:pt x="20785" y="0"/>
                  </a:cubicBezTo>
                  <a:close/>
                </a:path>
              </a:pathLst>
            </a:custGeom>
            <a:solidFill>
              <a:srgbClr val="FCDDD1"/>
            </a:solidFill>
            <a:ln w="9525" cap="sq" cmpd="sng">
              <a:solidFill>
                <a:srgbClr val="00000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933" b="0" i="0" u="none" strike="noStrike" cap="none">
                <a:solidFill>
                  <a:srgbClr val="000000"/>
                </a:solidFill>
                <a:latin typeface="Arial"/>
                <a:ea typeface="Arial"/>
                <a:cs typeface="Arial"/>
                <a:sym typeface="Arial"/>
              </a:endParaRPr>
            </a:p>
          </p:txBody>
        </p:sp>
        <p:sp>
          <p:nvSpPr>
            <p:cNvPr id="375" name="Google Shape;375;p25"/>
            <p:cNvSpPr txBox="1"/>
            <p:nvPr/>
          </p:nvSpPr>
          <p:spPr>
            <a:xfrm>
              <a:off x="0" y="-38100"/>
              <a:ext cx="2065940" cy="1022743"/>
            </a:xfrm>
            <a:prstGeom prst="rect">
              <a:avLst/>
            </a:prstGeom>
            <a:noFill/>
            <a:ln>
              <a:noFill/>
            </a:ln>
          </p:spPr>
          <p:txBody>
            <a:bodyPr spcFirstLastPara="1" wrap="square" lIns="33850" tIns="33850" rIns="33850" bIns="33850" anchor="ctr" anchorCtr="0">
              <a:noAutofit/>
            </a:bodyPr>
            <a:lstStyle/>
            <a:p>
              <a:pPr marL="0" marR="0" lvl="0" indent="0" algn="ctr" rtl="0">
                <a:lnSpc>
                  <a:spcPct val="190032"/>
                </a:lnSpc>
                <a:spcBef>
                  <a:spcPts val="0"/>
                </a:spcBef>
                <a:spcAft>
                  <a:spcPts val="0"/>
                </a:spcAft>
                <a:buNone/>
              </a:pPr>
              <a:endParaRPr sz="933" b="0" i="0" u="none" strike="noStrike" cap="none">
                <a:solidFill>
                  <a:srgbClr val="000000"/>
                </a:solidFill>
                <a:latin typeface="Arial"/>
                <a:ea typeface="Arial"/>
                <a:cs typeface="Arial"/>
                <a:sym typeface="Arial"/>
              </a:endParaRPr>
            </a:p>
          </p:txBody>
        </p:sp>
      </p:grpSp>
      <p:grpSp>
        <p:nvGrpSpPr>
          <p:cNvPr id="376" name="Google Shape;376;p25"/>
          <p:cNvGrpSpPr/>
          <p:nvPr/>
        </p:nvGrpSpPr>
        <p:grpSpPr>
          <a:xfrm>
            <a:off x="456527" y="2728878"/>
            <a:ext cx="4414838" cy="1843974"/>
            <a:chOff x="0" y="-38100"/>
            <a:chExt cx="2065940" cy="1022743"/>
          </a:xfrm>
        </p:grpSpPr>
        <p:sp>
          <p:nvSpPr>
            <p:cNvPr id="377" name="Google Shape;377;p25"/>
            <p:cNvSpPr/>
            <p:nvPr/>
          </p:nvSpPr>
          <p:spPr>
            <a:xfrm>
              <a:off x="0" y="0"/>
              <a:ext cx="2065940" cy="984643"/>
            </a:xfrm>
            <a:custGeom>
              <a:avLst/>
              <a:gdLst/>
              <a:ahLst/>
              <a:cxnLst/>
              <a:rect l="l" t="t" r="r" b="b"/>
              <a:pathLst>
                <a:path w="2065940" h="984643" extrusionOk="0">
                  <a:moveTo>
                    <a:pt x="20785" y="0"/>
                  </a:moveTo>
                  <a:lnTo>
                    <a:pt x="2045156" y="0"/>
                  </a:lnTo>
                  <a:cubicBezTo>
                    <a:pt x="2056635" y="0"/>
                    <a:pt x="2065940" y="9306"/>
                    <a:pt x="2065940" y="20785"/>
                  </a:cubicBezTo>
                  <a:lnTo>
                    <a:pt x="2065940" y="963859"/>
                  </a:lnTo>
                  <a:cubicBezTo>
                    <a:pt x="2065940" y="975338"/>
                    <a:pt x="2056635" y="984643"/>
                    <a:pt x="2045156" y="984643"/>
                  </a:cubicBezTo>
                  <a:lnTo>
                    <a:pt x="20785" y="984643"/>
                  </a:lnTo>
                  <a:cubicBezTo>
                    <a:pt x="9306" y="984643"/>
                    <a:pt x="0" y="975338"/>
                    <a:pt x="0" y="963859"/>
                  </a:cubicBezTo>
                  <a:lnTo>
                    <a:pt x="0" y="20785"/>
                  </a:lnTo>
                  <a:cubicBezTo>
                    <a:pt x="0" y="9306"/>
                    <a:pt x="9306" y="0"/>
                    <a:pt x="20785" y="0"/>
                  </a:cubicBezTo>
                  <a:close/>
                </a:path>
              </a:pathLst>
            </a:custGeom>
            <a:solidFill>
              <a:srgbClr val="FCDDD1"/>
            </a:solidFill>
            <a:ln w="9525" cap="sq" cmpd="sng">
              <a:solidFill>
                <a:srgbClr val="00000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933" b="0" i="0" u="none" strike="noStrike" cap="none">
                <a:solidFill>
                  <a:srgbClr val="000000"/>
                </a:solidFill>
                <a:latin typeface="Arial"/>
                <a:ea typeface="Arial"/>
                <a:cs typeface="Arial"/>
                <a:sym typeface="Arial"/>
              </a:endParaRPr>
            </a:p>
          </p:txBody>
        </p:sp>
        <p:sp>
          <p:nvSpPr>
            <p:cNvPr id="378" name="Google Shape;378;p25"/>
            <p:cNvSpPr txBox="1"/>
            <p:nvPr/>
          </p:nvSpPr>
          <p:spPr>
            <a:xfrm>
              <a:off x="0" y="-38100"/>
              <a:ext cx="2065940" cy="1022743"/>
            </a:xfrm>
            <a:prstGeom prst="rect">
              <a:avLst/>
            </a:prstGeom>
            <a:noFill/>
            <a:ln>
              <a:noFill/>
            </a:ln>
          </p:spPr>
          <p:txBody>
            <a:bodyPr spcFirstLastPara="1" wrap="square" lIns="33850" tIns="33850" rIns="33850" bIns="33850" anchor="ctr" anchorCtr="0">
              <a:noAutofit/>
            </a:bodyPr>
            <a:lstStyle/>
            <a:p>
              <a:pPr marL="0" marR="0" lvl="0" indent="0" algn="ctr" rtl="0">
                <a:lnSpc>
                  <a:spcPct val="190032"/>
                </a:lnSpc>
                <a:spcBef>
                  <a:spcPts val="0"/>
                </a:spcBef>
                <a:spcAft>
                  <a:spcPts val="0"/>
                </a:spcAft>
                <a:buNone/>
              </a:pPr>
              <a:endParaRPr sz="933" b="0" i="0" u="none" strike="noStrike" cap="none">
                <a:solidFill>
                  <a:srgbClr val="000000"/>
                </a:solidFill>
                <a:latin typeface="Arial"/>
                <a:ea typeface="Arial"/>
                <a:cs typeface="Arial"/>
                <a:sym typeface="Arial"/>
              </a:endParaRPr>
            </a:p>
          </p:txBody>
        </p:sp>
      </p:grpSp>
      <p:grpSp>
        <p:nvGrpSpPr>
          <p:cNvPr id="379" name="Google Shape;379;p25"/>
          <p:cNvGrpSpPr/>
          <p:nvPr/>
        </p:nvGrpSpPr>
        <p:grpSpPr>
          <a:xfrm>
            <a:off x="456527" y="4820989"/>
            <a:ext cx="4414838" cy="1843974"/>
            <a:chOff x="0" y="-38100"/>
            <a:chExt cx="2065940" cy="1022743"/>
          </a:xfrm>
        </p:grpSpPr>
        <p:sp>
          <p:nvSpPr>
            <p:cNvPr id="380" name="Google Shape;380;p25"/>
            <p:cNvSpPr/>
            <p:nvPr/>
          </p:nvSpPr>
          <p:spPr>
            <a:xfrm>
              <a:off x="0" y="0"/>
              <a:ext cx="2065940" cy="984643"/>
            </a:xfrm>
            <a:custGeom>
              <a:avLst/>
              <a:gdLst/>
              <a:ahLst/>
              <a:cxnLst/>
              <a:rect l="l" t="t" r="r" b="b"/>
              <a:pathLst>
                <a:path w="2065940" h="984643" extrusionOk="0">
                  <a:moveTo>
                    <a:pt x="20785" y="0"/>
                  </a:moveTo>
                  <a:lnTo>
                    <a:pt x="2045156" y="0"/>
                  </a:lnTo>
                  <a:cubicBezTo>
                    <a:pt x="2056635" y="0"/>
                    <a:pt x="2065940" y="9306"/>
                    <a:pt x="2065940" y="20785"/>
                  </a:cubicBezTo>
                  <a:lnTo>
                    <a:pt x="2065940" y="963859"/>
                  </a:lnTo>
                  <a:cubicBezTo>
                    <a:pt x="2065940" y="975338"/>
                    <a:pt x="2056635" y="984643"/>
                    <a:pt x="2045156" y="984643"/>
                  </a:cubicBezTo>
                  <a:lnTo>
                    <a:pt x="20785" y="984643"/>
                  </a:lnTo>
                  <a:cubicBezTo>
                    <a:pt x="9306" y="984643"/>
                    <a:pt x="0" y="975338"/>
                    <a:pt x="0" y="963859"/>
                  </a:cubicBezTo>
                  <a:lnTo>
                    <a:pt x="0" y="20785"/>
                  </a:lnTo>
                  <a:cubicBezTo>
                    <a:pt x="0" y="9306"/>
                    <a:pt x="9306" y="0"/>
                    <a:pt x="20785" y="0"/>
                  </a:cubicBezTo>
                  <a:close/>
                </a:path>
              </a:pathLst>
            </a:custGeom>
            <a:solidFill>
              <a:srgbClr val="FCDDD1"/>
            </a:solidFill>
            <a:ln w="9525" cap="sq" cmpd="sng">
              <a:solidFill>
                <a:srgbClr val="00000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933" b="0" i="0" u="none" strike="noStrike" cap="none">
                <a:solidFill>
                  <a:srgbClr val="000000"/>
                </a:solidFill>
                <a:latin typeface="Arial"/>
                <a:ea typeface="Arial"/>
                <a:cs typeface="Arial"/>
                <a:sym typeface="Arial"/>
              </a:endParaRPr>
            </a:p>
          </p:txBody>
        </p:sp>
        <p:sp>
          <p:nvSpPr>
            <p:cNvPr id="381" name="Google Shape;381;p25"/>
            <p:cNvSpPr txBox="1"/>
            <p:nvPr/>
          </p:nvSpPr>
          <p:spPr>
            <a:xfrm>
              <a:off x="0" y="-38100"/>
              <a:ext cx="2065940" cy="1022743"/>
            </a:xfrm>
            <a:prstGeom prst="rect">
              <a:avLst/>
            </a:prstGeom>
            <a:noFill/>
            <a:ln>
              <a:noFill/>
            </a:ln>
          </p:spPr>
          <p:txBody>
            <a:bodyPr spcFirstLastPara="1" wrap="square" lIns="33850" tIns="33850" rIns="33850" bIns="33850" anchor="ctr" anchorCtr="0">
              <a:noAutofit/>
            </a:bodyPr>
            <a:lstStyle/>
            <a:p>
              <a:pPr marL="0" marR="0" lvl="0" indent="0" algn="ctr" rtl="0">
                <a:lnSpc>
                  <a:spcPct val="190032"/>
                </a:lnSpc>
                <a:spcBef>
                  <a:spcPts val="0"/>
                </a:spcBef>
                <a:spcAft>
                  <a:spcPts val="0"/>
                </a:spcAft>
                <a:buNone/>
              </a:pPr>
              <a:endParaRPr sz="933" b="0" i="0" u="none" strike="noStrike" cap="none">
                <a:solidFill>
                  <a:srgbClr val="000000"/>
                </a:solidFill>
                <a:latin typeface="Arial"/>
                <a:ea typeface="Arial"/>
                <a:cs typeface="Arial"/>
                <a:sym typeface="Arial"/>
              </a:endParaRPr>
            </a:p>
          </p:txBody>
        </p:sp>
      </p:grpSp>
      <p:sp>
        <p:nvSpPr>
          <p:cNvPr id="382" name="Google Shape;382;p25"/>
          <p:cNvSpPr/>
          <p:nvPr/>
        </p:nvSpPr>
        <p:spPr>
          <a:xfrm rot="-7900054">
            <a:off x="4907129" y="1689840"/>
            <a:ext cx="675321" cy="324826"/>
          </a:xfrm>
          <a:custGeom>
            <a:avLst/>
            <a:gdLst/>
            <a:ahLst/>
            <a:cxnLst/>
            <a:rect l="l" t="t" r="r" b="b"/>
            <a:pathLst>
              <a:path w="1012981" h="454921" extrusionOk="0">
                <a:moveTo>
                  <a:pt x="0" y="0"/>
                </a:moveTo>
                <a:lnTo>
                  <a:pt x="1012982" y="0"/>
                </a:lnTo>
                <a:lnTo>
                  <a:pt x="1012982" y="454921"/>
                </a:lnTo>
                <a:lnTo>
                  <a:pt x="0" y="454921"/>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933" b="0" i="0" u="none" strike="noStrike" cap="none">
              <a:solidFill>
                <a:srgbClr val="000000"/>
              </a:solidFill>
              <a:latin typeface="Arial"/>
              <a:ea typeface="Arial"/>
              <a:cs typeface="Arial"/>
              <a:sym typeface="Arial"/>
            </a:endParaRPr>
          </a:p>
        </p:txBody>
      </p:sp>
      <p:sp>
        <p:nvSpPr>
          <p:cNvPr id="383" name="Google Shape;383;p25"/>
          <p:cNvSpPr/>
          <p:nvPr/>
        </p:nvSpPr>
        <p:spPr>
          <a:xfrm rot="7866361">
            <a:off x="4836984" y="5392370"/>
            <a:ext cx="675321" cy="324827"/>
          </a:xfrm>
          <a:custGeom>
            <a:avLst/>
            <a:gdLst/>
            <a:ahLst/>
            <a:cxnLst/>
            <a:rect l="l" t="t" r="r" b="b"/>
            <a:pathLst>
              <a:path w="1012981" h="454921" extrusionOk="0">
                <a:moveTo>
                  <a:pt x="0" y="0"/>
                </a:moveTo>
                <a:lnTo>
                  <a:pt x="1012982" y="0"/>
                </a:lnTo>
                <a:lnTo>
                  <a:pt x="1012982" y="454921"/>
                </a:lnTo>
                <a:lnTo>
                  <a:pt x="0" y="454921"/>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933" b="0" i="0" u="none" strike="noStrike" cap="none">
              <a:solidFill>
                <a:srgbClr val="000000"/>
              </a:solidFill>
              <a:latin typeface="Arial"/>
              <a:ea typeface="Arial"/>
              <a:cs typeface="Arial"/>
              <a:sym typeface="Arial"/>
            </a:endParaRPr>
          </a:p>
        </p:txBody>
      </p:sp>
      <p:sp>
        <p:nvSpPr>
          <p:cNvPr id="384" name="Google Shape;384;p25"/>
          <p:cNvSpPr txBox="1"/>
          <p:nvPr/>
        </p:nvSpPr>
        <p:spPr>
          <a:xfrm>
            <a:off x="7834292" y="2538904"/>
            <a:ext cx="3989448" cy="2215991"/>
          </a:xfrm>
          <a:prstGeom prst="rect">
            <a:avLst/>
          </a:prstGeom>
          <a:noFill/>
          <a:ln>
            <a:noFill/>
          </a:ln>
        </p:spPr>
        <p:txBody>
          <a:bodyPr spcFirstLastPara="1" wrap="square" lIns="0" tIns="0" rIns="0" bIns="0" anchor="t" anchorCtr="0">
            <a:spAutoFit/>
          </a:bodyPr>
          <a:lstStyle/>
          <a:p>
            <a:pPr lvl="0" algn="ctr"/>
            <a:r>
              <a:rPr lang="it-IT" sz="1800" dirty="0">
                <a:solidFill>
                  <a:schemeClr val="dk1"/>
                </a:solidFill>
                <a:latin typeface="Calibri"/>
                <a:ea typeface="Calibri"/>
                <a:cs typeface="Calibri"/>
                <a:sym typeface="Calibri"/>
              </a:rPr>
              <a:t>La speranza, come definita nella Psicologia Positiva, è un'emozione positiva orientata al futuro e una competenza psicologica fondamentale sia per studenti che per insegnanti nell'affrontare le sfide. È l'applicazione pratica dell'ottimismo, spostando l'attenzione dallo stress attuale alla possibilità futura.</a:t>
            </a:r>
            <a:endParaRPr dirty="0"/>
          </a:p>
        </p:txBody>
      </p:sp>
      <p:sp>
        <p:nvSpPr>
          <p:cNvPr id="385" name="Google Shape;385;p25"/>
          <p:cNvSpPr txBox="1"/>
          <p:nvPr/>
        </p:nvSpPr>
        <p:spPr>
          <a:xfrm>
            <a:off x="523090" y="992437"/>
            <a:ext cx="4297660" cy="1661993"/>
          </a:xfrm>
          <a:prstGeom prst="rect">
            <a:avLst/>
          </a:prstGeom>
          <a:noFill/>
          <a:ln>
            <a:noFill/>
          </a:ln>
        </p:spPr>
        <p:txBody>
          <a:bodyPr spcFirstLastPara="1" wrap="square" lIns="0" tIns="0" rIns="0" bIns="0" anchor="t" anchorCtr="0">
            <a:spAutoFit/>
          </a:bodyPr>
          <a:lstStyle/>
          <a:p>
            <a:pPr lvl="0"/>
            <a:r>
              <a:rPr lang="en-US" sz="1800" b="0" i="0" u="none" strike="noStrike" cap="none" dirty="0">
                <a:solidFill>
                  <a:schemeClr val="dk1"/>
                </a:solidFill>
                <a:latin typeface="Calibri"/>
                <a:ea typeface="Calibri"/>
                <a:cs typeface="Calibri"/>
                <a:sym typeface="Calibri"/>
              </a:rPr>
              <a:t>1. </a:t>
            </a:r>
            <a:r>
              <a:rPr lang="en-US" sz="1800" b="1" dirty="0">
                <a:solidFill>
                  <a:schemeClr val="dk1"/>
                </a:solidFill>
                <a:latin typeface="Calibri"/>
                <a:ea typeface="Calibri"/>
                <a:cs typeface="Calibri"/>
                <a:sym typeface="Calibri"/>
              </a:rPr>
              <a:t>Forza di </a:t>
            </a:r>
            <a:r>
              <a:rPr lang="en-US" sz="1800" b="1" dirty="0" err="1">
                <a:solidFill>
                  <a:schemeClr val="dk1"/>
                </a:solidFill>
                <a:latin typeface="Calibri"/>
                <a:ea typeface="Calibri"/>
                <a:cs typeface="Calibri"/>
                <a:sym typeface="Calibri"/>
              </a:rPr>
              <a:t>volontà</a:t>
            </a:r>
            <a:r>
              <a:rPr lang="en-US" sz="1800" b="1" dirty="0">
                <a:solidFill>
                  <a:schemeClr val="dk1"/>
                </a:solidFill>
                <a:latin typeface="Calibri"/>
                <a:ea typeface="Calibri"/>
                <a:cs typeface="Calibri"/>
                <a:sym typeface="Calibri"/>
              </a:rPr>
              <a:t> </a:t>
            </a:r>
            <a:r>
              <a:rPr lang="en-US" sz="1800" b="1" i="0" u="none" strike="noStrike" cap="none" dirty="0">
                <a:solidFill>
                  <a:schemeClr val="dk1"/>
                </a:solidFill>
                <a:latin typeface="Calibri"/>
                <a:ea typeface="Calibri"/>
                <a:cs typeface="Calibri"/>
                <a:sym typeface="Calibri"/>
              </a:rPr>
              <a:t>(Agency): </a:t>
            </a:r>
            <a:r>
              <a:rPr lang="it-IT" sz="1800" dirty="0">
                <a:solidFill>
                  <a:schemeClr val="dk1"/>
                </a:solidFill>
                <a:latin typeface="Calibri"/>
                <a:ea typeface="Calibri"/>
                <a:cs typeface="Calibri"/>
                <a:sym typeface="Calibri"/>
              </a:rPr>
              <a:t>Questa è la motivazione e la convinzione che tu possa raggiungere l'obiettivo ("Ho l'energia e la fede per provare"). In classe, questo favorisce la perseveranza e riduce i sentimenti di impotenza.</a:t>
            </a:r>
            <a:endParaRPr dirty="0"/>
          </a:p>
        </p:txBody>
      </p:sp>
      <p:sp>
        <p:nvSpPr>
          <p:cNvPr id="386" name="Google Shape;386;p25"/>
          <p:cNvSpPr txBox="1"/>
          <p:nvPr/>
        </p:nvSpPr>
        <p:spPr>
          <a:xfrm>
            <a:off x="523090" y="2846478"/>
            <a:ext cx="4312744" cy="1938992"/>
          </a:xfrm>
          <a:prstGeom prst="rect">
            <a:avLst/>
          </a:prstGeom>
          <a:solidFill>
            <a:srgbClr val="FCDDD1"/>
          </a:solidFill>
          <a:ln>
            <a:noFill/>
          </a:ln>
        </p:spPr>
        <p:txBody>
          <a:bodyPr spcFirstLastPara="1" wrap="square" lIns="0" tIns="0" rIns="0" bIns="0" anchor="t" anchorCtr="0">
            <a:spAutoFit/>
          </a:bodyPr>
          <a:lstStyle/>
          <a:p>
            <a:pPr lvl="0"/>
            <a:r>
              <a:rPr lang="en-US" sz="1800" b="0" i="0" u="none" strike="noStrike" cap="none" dirty="0">
                <a:solidFill>
                  <a:schemeClr val="dk1"/>
                </a:solidFill>
                <a:latin typeface="Calibri"/>
                <a:ea typeface="Calibri"/>
                <a:cs typeface="Calibri"/>
                <a:sym typeface="Calibri"/>
              </a:rPr>
              <a:t>2. </a:t>
            </a:r>
            <a:r>
              <a:rPr lang="en-US" sz="1800" b="1" i="0" u="none" strike="noStrike" cap="none" dirty="0" err="1">
                <a:solidFill>
                  <a:schemeClr val="dk1"/>
                </a:solidFill>
                <a:latin typeface="Calibri"/>
                <a:ea typeface="Calibri"/>
                <a:cs typeface="Calibri"/>
                <a:sym typeface="Calibri"/>
              </a:rPr>
              <a:t>Waypower</a:t>
            </a:r>
            <a:r>
              <a:rPr lang="en-US" sz="1800" b="1" i="0" u="none" strike="noStrike" cap="none" dirty="0">
                <a:solidFill>
                  <a:schemeClr val="dk1"/>
                </a:solidFill>
                <a:latin typeface="Calibri"/>
                <a:ea typeface="Calibri"/>
                <a:cs typeface="Calibri"/>
                <a:sym typeface="Calibri"/>
              </a:rPr>
              <a:t> (Pathways): </a:t>
            </a:r>
            <a:r>
              <a:rPr lang="it-IT" sz="1800" dirty="0">
                <a:solidFill>
                  <a:schemeClr val="dk1"/>
                </a:solidFill>
                <a:latin typeface="Calibri"/>
                <a:ea typeface="Calibri"/>
                <a:cs typeface="Calibri"/>
                <a:sym typeface="Calibri"/>
              </a:rPr>
              <a:t>Questa è la capacità di generare molteplici strategie o percorsi per raggiungere l'obiettivo ("So come provare" o "So quali passi compiere dopo"). Questo favorisce competenze essenziali di </a:t>
            </a:r>
            <a:r>
              <a:rPr lang="it-IT" sz="1800" dirty="0" err="1">
                <a:solidFill>
                  <a:schemeClr val="dk1"/>
                </a:solidFill>
                <a:latin typeface="Calibri"/>
                <a:ea typeface="Calibri"/>
                <a:cs typeface="Calibri"/>
                <a:sym typeface="Calibri"/>
              </a:rPr>
              <a:t>problem</a:t>
            </a:r>
            <a:r>
              <a:rPr lang="it-IT" sz="1800" dirty="0">
                <a:solidFill>
                  <a:schemeClr val="dk1"/>
                </a:solidFill>
                <a:latin typeface="Calibri"/>
                <a:ea typeface="Calibri"/>
                <a:cs typeface="Calibri"/>
                <a:sym typeface="Calibri"/>
              </a:rPr>
              <a:t> solving e resilienza quando i primi sforzi falliscono.</a:t>
            </a:r>
            <a:endParaRPr dirty="0"/>
          </a:p>
        </p:txBody>
      </p:sp>
      <p:sp>
        <p:nvSpPr>
          <p:cNvPr id="387" name="Google Shape;387;p25"/>
          <p:cNvSpPr txBox="1"/>
          <p:nvPr/>
        </p:nvSpPr>
        <p:spPr>
          <a:xfrm>
            <a:off x="507574" y="4963067"/>
            <a:ext cx="4521626" cy="1661993"/>
          </a:xfrm>
          <a:prstGeom prst="rect">
            <a:avLst/>
          </a:prstGeom>
          <a:noFill/>
          <a:ln>
            <a:noFill/>
          </a:ln>
        </p:spPr>
        <p:txBody>
          <a:bodyPr spcFirstLastPara="1" wrap="square" lIns="0" tIns="0" rIns="0" bIns="0" anchor="t" anchorCtr="0">
            <a:spAutoFit/>
          </a:bodyPr>
          <a:lstStyle/>
          <a:p>
            <a:pPr lvl="0"/>
            <a:r>
              <a:rPr lang="it-IT" sz="1800" dirty="0">
                <a:solidFill>
                  <a:schemeClr val="dk1"/>
                </a:solidFill>
                <a:latin typeface="Calibri"/>
                <a:ea typeface="Calibri"/>
                <a:cs typeface="Calibri"/>
                <a:sym typeface="Calibri"/>
              </a:rPr>
              <a:t>Coltivare la speranza rafforza direttamente l'elemento SWPBS: rispettati costruendo l'autoefficacia—la fiducia nel proprio potere per superare gli ostacoli e raggiungere gli obiettivi. Sposta il benessere da uno stato passivo a una competenza tangibile e proattiva.</a:t>
            </a:r>
            <a:endParaRPr dirty="0"/>
          </a:p>
        </p:txBody>
      </p:sp>
      <p:sp>
        <p:nvSpPr>
          <p:cNvPr id="388" name="Google Shape;388;p25"/>
          <p:cNvSpPr txBox="1"/>
          <p:nvPr/>
        </p:nvSpPr>
        <p:spPr>
          <a:xfrm>
            <a:off x="4710507" y="3024075"/>
            <a:ext cx="3068545" cy="797782"/>
          </a:xfrm>
          <a:prstGeom prst="rect">
            <a:avLst/>
          </a:prstGeom>
          <a:noFill/>
          <a:ln>
            <a:noFill/>
          </a:ln>
        </p:spPr>
        <p:txBody>
          <a:bodyPr spcFirstLastPara="1" wrap="square" lIns="0" tIns="0" rIns="0" bIns="0" anchor="t" anchorCtr="0">
            <a:spAutoFit/>
          </a:bodyPr>
          <a:lstStyle/>
          <a:p>
            <a:pPr lvl="1" algn="ctr">
              <a:lnSpc>
                <a:spcPct val="95814"/>
              </a:lnSpc>
            </a:pPr>
            <a:r>
              <a:rPr lang="en-US" sz="5400" b="1" dirty="0">
                <a:solidFill>
                  <a:schemeClr val="dk1"/>
                </a:solidFill>
                <a:latin typeface="Calibri"/>
                <a:ea typeface="Calibri"/>
                <a:cs typeface="Calibri"/>
                <a:sym typeface="Calibri"/>
              </a:rPr>
              <a:t>Speranza</a:t>
            </a:r>
            <a:endParaRPr sz="5334" b="1" i="0" u="none" strike="noStrike" cap="none" dirty="0">
              <a:solidFill>
                <a:schemeClr val="dk1"/>
              </a:solidFill>
              <a:latin typeface="DM Sans"/>
              <a:ea typeface="DM Sans"/>
              <a:cs typeface="DM Sans"/>
              <a:sym typeface="DM Sans"/>
            </a:endParaRPr>
          </a:p>
        </p:txBody>
      </p:sp>
      <p:sp>
        <p:nvSpPr>
          <p:cNvPr id="389" name="Google Shape;389;p25"/>
          <p:cNvSpPr txBox="1"/>
          <p:nvPr/>
        </p:nvSpPr>
        <p:spPr>
          <a:xfrm>
            <a:off x="4908243" y="3854360"/>
            <a:ext cx="2544276" cy="640175"/>
          </a:xfrm>
          <a:prstGeom prst="rect">
            <a:avLst/>
          </a:prstGeom>
          <a:noFill/>
          <a:ln>
            <a:noFill/>
          </a:ln>
        </p:spPr>
        <p:txBody>
          <a:bodyPr spcFirstLastPara="1" wrap="square" lIns="0" tIns="0" rIns="0" bIns="0" anchor="t" anchorCtr="0">
            <a:spAutoFit/>
          </a:bodyPr>
          <a:lstStyle/>
          <a:p>
            <a:pPr lvl="0" algn="ctr">
              <a:lnSpc>
                <a:spcPct val="104400"/>
              </a:lnSpc>
            </a:pPr>
            <a:r>
              <a:rPr lang="en-US" sz="2000" b="1" dirty="0" err="1">
                <a:solidFill>
                  <a:srgbClr val="F05A22"/>
                </a:solidFill>
                <a:latin typeface="Calibri"/>
                <a:ea typeface="Calibri"/>
                <a:cs typeface="Calibri"/>
                <a:sym typeface="Calibri"/>
              </a:rPr>
              <a:t>Orientamento</a:t>
            </a:r>
            <a:r>
              <a:rPr lang="en-US" sz="2000" b="1" dirty="0">
                <a:solidFill>
                  <a:srgbClr val="F05A22"/>
                </a:solidFill>
                <a:latin typeface="Calibri"/>
                <a:ea typeface="Calibri"/>
                <a:cs typeface="Calibri"/>
                <a:sym typeface="Calibri"/>
              </a:rPr>
              <a:t> verso il </a:t>
            </a:r>
            <a:r>
              <a:rPr lang="en-US" sz="2000" b="1" dirty="0" err="1">
                <a:solidFill>
                  <a:srgbClr val="F05A22"/>
                </a:solidFill>
                <a:latin typeface="Calibri"/>
                <a:ea typeface="Calibri"/>
                <a:cs typeface="Calibri"/>
                <a:sym typeface="Calibri"/>
              </a:rPr>
              <a:t>futuro</a:t>
            </a:r>
            <a:endParaRPr sz="1933" b="0" i="0" u="none" strike="noStrike" cap="none" dirty="0">
              <a:solidFill>
                <a:srgbClr val="000000"/>
              </a:solidFill>
              <a:latin typeface="DM Sans"/>
              <a:ea typeface="DM Sans"/>
              <a:cs typeface="DM Sans"/>
              <a:sym typeface="DM Sans"/>
            </a:endParaRPr>
          </a:p>
        </p:txBody>
      </p:sp>
      <p:sp>
        <p:nvSpPr>
          <p:cNvPr id="390" name="Google Shape;390;p25"/>
          <p:cNvSpPr txBox="1"/>
          <p:nvPr/>
        </p:nvSpPr>
        <p:spPr>
          <a:xfrm>
            <a:off x="97970" y="21470"/>
            <a:ext cx="11944351" cy="715879"/>
          </a:xfrm>
          <a:prstGeom prst="rect">
            <a:avLst/>
          </a:prstGeom>
          <a:noFill/>
          <a:ln>
            <a:noFill/>
          </a:ln>
        </p:spPr>
        <p:txBody>
          <a:bodyPr spcFirstLastPara="1" wrap="square" lIns="91425" tIns="54000" rIns="54000" bIns="54000" anchor="ctr" anchorCtr="0">
            <a:noAutofit/>
          </a:bodyPr>
          <a:lstStyle/>
          <a:p>
            <a:pPr lvl="0"/>
            <a:r>
              <a:rPr lang="it-IT" sz="3800" dirty="0">
                <a:solidFill>
                  <a:srgbClr val="FFFFFF"/>
                </a:solidFill>
                <a:latin typeface="Calibri"/>
                <a:ea typeface="Calibri"/>
                <a:cs typeface="Calibri"/>
                <a:sym typeface="Calibri"/>
              </a:rPr>
              <a:t>Formazione degli/delle insegnanti - Modulo 2</a:t>
            </a:r>
            <a:endParaRPr dirty="0"/>
          </a:p>
        </p:txBody>
      </p:sp>
      <p:sp>
        <p:nvSpPr>
          <p:cNvPr id="391" name="Google Shape;391;p25"/>
          <p:cNvSpPr txBox="1"/>
          <p:nvPr/>
        </p:nvSpPr>
        <p:spPr>
          <a:xfrm>
            <a:off x="10759527" y="6497976"/>
            <a:ext cx="1661073"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Calibri"/>
                <a:ea typeface="Calibri"/>
                <a:cs typeface="Calibri"/>
                <a:sym typeface="Calibri"/>
              </a:rPr>
              <a:t>(Snyder, 2000)</a:t>
            </a:r>
            <a:endParaRPr sz="1600" b="0" i="0" u="none" strike="noStrike" cap="non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g37d7aed0874_0_0"/>
          <p:cNvSpPr txBox="1"/>
          <p:nvPr/>
        </p:nvSpPr>
        <p:spPr>
          <a:xfrm>
            <a:off x="374726" y="2184268"/>
            <a:ext cx="6914700" cy="1334100"/>
          </a:xfrm>
          <a:prstGeom prst="rect">
            <a:avLst/>
          </a:prstGeom>
          <a:noFill/>
          <a:ln>
            <a:noFill/>
          </a:ln>
        </p:spPr>
        <p:txBody>
          <a:bodyPr spcFirstLastPara="1" wrap="square" lIns="91425" tIns="45700" rIns="91425" bIns="45700" anchor="ctr" anchorCtr="0">
            <a:normAutofit/>
          </a:bodyPr>
          <a:lstStyle/>
          <a:p>
            <a:pPr marL="0" marR="0" lvl="0" indent="0" algn="l" rtl="0">
              <a:lnSpc>
                <a:spcPct val="107916"/>
              </a:lnSpc>
              <a:spcBef>
                <a:spcPts val="0"/>
              </a:spcBef>
              <a:spcAft>
                <a:spcPts val="0"/>
              </a:spcAft>
              <a:buClr>
                <a:srgbClr val="000000"/>
              </a:buClr>
              <a:buSzPts val="2400"/>
              <a:buFont typeface="Arial"/>
              <a:buNone/>
            </a:pPr>
            <a:r>
              <a:rPr lang="en-US" sz="2400" b="1" i="0" u="none" strike="noStrike" cap="none" dirty="0">
                <a:solidFill>
                  <a:srgbClr val="4F4F50"/>
                </a:solidFill>
                <a:latin typeface="Arial"/>
                <a:ea typeface="Arial"/>
                <a:cs typeface="Arial"/>
                <a:sym typeface="Arial"/>
              </a:rPr>
              <a:t>WP3 Training </a:t>
            </a:r>
            <a:r>
              <a:rPr lang="en-US" sz="2400" b="1" dirty="0">
                <a:solidFill>
                  <a:srgbClr val="4F4F50"/>
                </a:solidFill>
              </a:rPr>
              <a:t>e</a:t>
            </a:r>
            <a:r>
              <a:rPr lang="en-US" sz="2400" b="1" i="0" u="none" strike="noStrike" cap="none" dirty="0">
                <a:solidFill>
                  <a:srgbClr val="4F4F50"/>
                </a:solidFill>
                <a:latin typeface="Arial"/>
                <a:ea typeface="Arial"/>
                <a:cs typeface="Arial"/>
                <a:sym typeface="Arial"/>
              </a:rPr>
              <a:t> Capacity Building</a:t>
            </a:r>
            <a:endParaRPr sz="2400" b="1" i="0" u="none" strike="noStrike" cap="none" dirty="0">
              <a:solidFill>
                <a:srgbClr val="4F4F50"/>
              </a:solidFill>
              <a:latin typeface="Arial"/>
              <a:ea typeface="Arial"/>
              <a:cs typeface="Arial"/>
              <a:sym typeface="Arial"/>
            </a:endParaRPr>
          </a:p>
          <a:p>
            <a:pPr lvl="0">
              <a:lnSpc>
                <a:spcPct val="107916"/>
              </a:lnSpc>
              <a:spcBef>
                <a:spcPts val="800"/>
              </a:spcBef>
              <a:buSzPct val="77294"/>
            </a:pPr>
            <a:r>
              <a:rPr lang="it-IT" sz="2000" dirty="0">
                <a:solidFill>
                  <a:srgbClr val="545454"/>
                </a:solidFill>
              </a:rPr>
              <a:t>D3.1. Corso per Coaches (Master Trainers) </a:t>
            </a:r>
          </a:p>
          <a:p>
            <a:pPr lvl="0">
              <a:lnSpc>
                <a:spcPct val="107916"/>
              </a:lnSpc>
              <a:buSzPct val="77294"/>
            </a:pPr>
            <a:r>
              <a:rPr lang="it-IT" sz="2000" dirty="0">
                <a:solidFill>
                  <a:srgbClr val="545454"/>
                </a:solidFill>
              </a:rPr>
              <a:t>e Ricercatori</a:t>
            </a:r>
            <a:endParaRPr sz="2000" b="1" i="0" u="none" strike="noStrike" cap="none" dirty="0">
              <a:solidFill>
                <a:srgbClr val="4F4F50"/>
              </a:solidFill>
              <a:latin typeface="Arial"/>
              <a:ea typeface="Arial"/>
              <a:cs typeface="Arial"/>
              <a:sym typeface="Arial"/>
            </a:endParaRPr>
          </a:p>
        </p:txBody>
      </p:sp>
      <p:sp>
        <p:nvSpPr>
          <p:cNvPr id="110" name="Google Shape;110;g37d7aed0874_0_0"/>
          <p:cNvSpPr txBox="1"/>
          <p:nvPr/>
        </p:nvSpPr>
        <p:spPr>
          <a:xfrm>
            <a:off x="401324" y="3651830"/>
            <a:ext cx="6893100" cy="1292700"/>
          </a:xfrm>
          <a:prstGeom prst="rect">
            <a:avLst/>
          </a:prstGeom>
          <a:noFill/>
          <a:ln>
            <a:noFill/>
          </a:ln>
        </p:spPr>
        <p:txBody>
          <a:bodyPr spcFirstLastPara="1" wrap="square" lIns="91425" tIns="45700" rIns="91425" bIns="45700" anchor="ctr" anchorCtr="0">
            <a:normAutofit/>
          </a:bodyPr>
          <a:lstStyle/>
          <a:p>
            <a:pPr lvl="0">
              <a:lnSpc>
                <a:spcPct val="107916"/>
              </a:lnSpc>
              <a:buSzPts val="1800"/>
            </a:pPr>
            <a:r>
              <a:rPr lang="it-IT" sz="1800" b="1" i="1" dirty="0">
                <a:solidFill>
                  <a:srgbClr val="735AA5"/>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Modulo 2 - Coltivare la positività (P in PERMA)</a:t>
            </a:r>
            <a:endParaRPr sz="1800" b="1" i="1" u="none" strike="noStrike" cap="none" dirty="0">
              <a:solidFill>
                <a:srgbClr val="735AA5"/>
              </a:solidFill>
              <a:highlight>
                <a:srgbClr val="FFFF00"/>
              </a:highlight>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26"/>
          <p:cNvSpPr txBo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marR="0" lvl="0" indent="0" algn="just" rtl="0">
              <a:lnSpc>
                <a:spcPct val="90000"/>
              </a:lnSpc>
              <a:spcBef>
                <a:spcPts val="0"/>
              </a:spcBef>
              <a:spcAft>
                <a:spcPts val="0"/>
              </a:spcAft>
              <a:buNone/>
            </a:pPr>
            <a:r>
              <a:rPr lang="en-US" sz="2400" b="1" i="0" u="none" strike="noStrike" cap="none">
                <a:solidFill>
                  <a:srgbClr val="F05A22"/>
                </a:solidFill>
                <a:latin typeface="Calibri"/>
                <a:ea typeface="Calibri"/>
                <a:cs typeface="Calibri"/>
                <a:sym typeface="Calibri"/>
              </a:rPr>
              <a:t>Practical Strategy 4: Cultivating Hope</a:t>
            </a:r>
            <a:endParaRPr sz="2400" b="1" i="0" u="none" strike="noStrike" cap="none">
              <a:solidFill>
                <a:srgbClr val="F05A22"/>
              </a:solidFill>
              <a:latin typeface="Calibri"/>
              <a:ea typeface="Calibri"/>
              <a:cs typeface="Calibri"/>
              <a:sym typeface="Calibri"/>
            </a:endParaRPr>
          </a:p>
        </p:txBody>
      </p:sp>
      <p:sp>
        <p:nvSpPr>
          <p:cNvPr id="398" name="Google Shape;398;p26"/>
          <p:cNvSpPr txBox="1">
            <a:spLocks noGrp="1"/>
          </p:cNvSpPr>
          <p:nvPr>
            <p:ph type="title"/>
          </p:nvPr>
        </p:nvSpPr>
        <p:spPr>
          <a:xfrm>
            <a:off x="97970" y="21470"/>
            <a:ext cx="11944351" cy="715879"/>
          </a:xfrm>
          <a:prstGeom prst="rect">
            <a:avLst/>
          </a:prstGeom>
          <a:noFill/>
          <a:ln>
            <a:noFill/>
          </a:ln>
        </p:spPr>
        <p:txBody>
          <a:bodyPr spcFirstLastPara="1" wrap="square" lIns="91425" tIns="54000" rIns="54000" bIns="54000" anchor="ctr" anchorCtr="0">
            <a:noAutofit/>
          </a:bodyPr>
          <a:lstStyle/>
          <a:p>
            <a:pPr lvl="0">
              <a:lnSpc>
                <a:spcPct val="100000"/>
              </a:lnSpc>
              <a:buClr>
                <a:srgbClr val="000000"/>
              </a:buClr>
              <a:buSzPts val="2000"/>
            </a:pPr>
            <a:r>
              <a:rPr lang="it-IT" dirty="0"/>
              <a:t>Formazione delle insegnanti - Modulo 2</a:t>
            </a:r>
            <a:endParaRPr dirty="0"/>
          </a:p>
        </p:txBody>
      </p:sp>
      <p:sp>
        <p:nvSpPr>
          <p:cNvPr id="399" name="Google Shape;399;p26"/>
          <p:cNvSpPr txBox="1"/>
          <p:nvPr/>
        </p:nvSpPr>
        <p:spPr>
          <a:xfrm>
            <a:off x="215309" y="1401391"/>
            <a:ext cx="11827012" cy="507791"/>
          </a:xfrm>
          <a:prstGeom prst="rect">
            <a:avLst/>
          </a:prstGeom>
          <a:noFill/>
          <a:ln>
            <a:noFill/>
          </a:ln>
        </p:spPr>
        <p:txBody>
          <a:bodyPr spcFirstLastPara="1" wrap="square" lIns="91425" tIns="45700" rIns="91425" bIns="45700" anchor="t" anchorCtr="0">
            <a:spAutoFit/>
          </a:bodyPr>
          <a:lstStyle/>
          <a:p>
            <a:pPr lvl="0">
              <a:lnSpc>
                <a:spcPct val="150000"/>
              </a:lnSpc>
              <a:buSzPts val="1800"/>
            </a:pPr>
            <a:r>
              <a:rPr lang="it-IT" sz="1800" b="1" dirty="0">
                <a:solidFill>
                  <a:schemeClr val="accent1"/>
                </a:solidFill>
                <a:latin typeface="Calibri"/>
                <a:ea typeface="Calibri"/>
                <a:cs typeface="Calibri"/>
                <a:sym typeface="Calibri"/>
              </a:rPr>
              <a:t>Attività 5: La Mappa della Speranza per l'Insegnante (10 minuti)</a:t>
            </a:r>
            <a:endParaRPr sz="2400" b="0" i="0" u="none" strike="noStrike" cap="none" dirty="0">
              <a:solidFill>
                <a:schemeClr val="accent1"/>
              </a:solidFill>
              <a:latin typeface="Calibri"/>
              <a:ea typeface="Calibri"/>
              <a:cs typeface="Calibri"/>
              <a:sym typeface="Calibri"/>
            </a:endParaRPr>
          </a:p>
        </p:txBody>
      </p:sp>
      <p:sp>
        <p:nvSpPr>
          <p:cNvPr id="400" name="Google Shape;400;p26"/>
          <p:cNvSpPr/>
          <p:nvPr/>
        </p:nvSpPr>
        <p:spPr>
          <a:xfrm>
            <a:off x="8829675" y="-7105"/>
            <a:ext cx="3362325" cy="2164518"/>
          </a:xfrm>
          <a:prstGeom prst="rect">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lvl="0" algn="ctr"/>
            <a:r>
              <a:rPr lang="en-US" sz="1800" b="1" dirty="0" err="1">
                <a:solidFill>
                  <a:schemeClr val="dk1"/>
                </a:solidFill>
                <a:latin typeface="Calibri"/>
                <a:ea typeface="Calibri"/>
                <a:cs typeface="Calibri"/>
                <a:sym typeface="Calibri"/>
              </a:rPr>
              <a:t>Scopo</a:t>
            </a:r>
            <a:r>
              <a:rPr lang="en-US" sz="1800" b="1" i="0" u="none" strike="noStrike" cap="none" dirty="0">
                <a:solidFill>
                  <a:schemeClr val="dk1"/>
                </a:solidFill>
                <a:latin typeface="Calibri"/>
                <a:ea typeface="Calibri"/>
                <a:cs typeface="Calibri"/>
                <a:sym typeface="Calibri"/>
              </a:rPr>
              <a:t>:</a:t>
            </a:r>
            <a:r>
              <a:rPr lang="en-US" sz="1800" b="0" i="0" u="none" strike="noStrike" cap="none" dirty="0">
                <a:solidFill>
                  <a:schemeClr val="dk1"/>
                </a:solidFill>
                <a:latin typeface="Calibri"/>
                <a:ea typeface="Calibri"/>
                <a:cs typeface="Calibri"/>
                <a:sym typeface="Calibri"/>
              </a:rPr>
              <a:t> </a:t>
            </a:r>
            <a:r>
              <a:rPr lang="it-IT" sz="1800" dirty="0">
                <a:solidFill>
                  <a:schemeClr val="dk1"/>
                </a:solidFill>
                <a:latin typeface="Calibri"/>
                <a:ea typeface="Calibri"/>
                <a:cs typeface="Calibri"/>
                <a:sym typeface="Calibri"/>
              </a:rPr>
              <a:t>Applicare i principi della Teoria della Speranza (Volontà + Potere di Via) a un obiettivo professionale gestibile, trasformando un desiderio futuro in un piano d'azione strutturato e rafforzando il </a:t>
            </a:r>
            <a:r>
              <a:rPr lang="it-IT" sz="1800" b="1" dirty="0">
                <a:solidFill>
                  <a:schemeClr val="dk1"/>
                </a:solidFill>
                <a:latin typeface="Calibri"/>
                <a:ea typeface="Calibri"/>
                <a:cs typeface="Calibri"/>
                <a:sym typeface="Calibri"/>
              </a:rPr>
              <a:t>Rispetto a te stesso</a:t>
            </a:r>
            <a:r>
              <a:rPr lang="it-IT" sz="1800" dirty="0">
                <a:solidFill>
                  <a:schemeClr val="dk1"/>
                </a:solidFill>
                <a:latin typeface="Calibri"/>
                <a:ea typeface="Calibri"/>
                <a:cs typeface="Calibri"/>
                <a:sym typeface="Calibri"/>
              </a:rPr>
              <a:t>.</a:t>
            </a:r>
            <a:endParaRPr sz="1800" b="0" i="0" u="none" strike="noStrike" cap="none" dirty="0">
              <a:solidFill>
                <a:schemeClr val="dk1"/>
              </a:solidFill>
              <a:latin typeface="Calibri"/>
              <a:ea typeface="Calibri"/>
              <a:cs typeface="Calibri"/>
              <a:sym typeface="Calibri"/>
            </a:endParaRPr>
          </a:p>
        </p:txBody>
      </p:sp>
      <p:sp>
        <p:nvSpPr>
          <p:cNvPr id="401" name="Google Shape;401;p26"/>
          <p:cNvSpPr txBox="1"/>
          <p:nvPr/>
        </p:nvSpPr>
        <p:spPr>
          <a:xfrm>
            <a:off x="215309" y="1866262"/>
            <a:ext cx="11944499" cy="4801274"/>
          </a:xfrm>
          <a:prstGeom prst="rect">
            <a:avLst/>
          </a:prstGeom>
          <a:noFill/>
          <a:ln>
            <a:noFill/>
          </a:ln>
        </p:spPr>
        <p:txBody>
          <a:bodyPr spcFirstLastPara="1" wrap="square" lIns="91425" tIns="45700" rIns="91425" bIns="45700" anchor="t" anchorCtr="0">
            <a:spAutoFit/>
          </a:bodyPr>
          <a:lstStyle/>
          <a:p>
            <a:pPr lvl="0">
              <a:buSzPts val="1800"/>
            </a:pPr>
            <a:r>
              <a:rPr lang="it-IT" sz="1800" b="1" dirty="0">
                <a:solidFill>
                  <a:schemeClr val="dk1"/>
                </a:solidFill>
                <a:latin typeface="Calibri"/>
                <a:ea typeface="Calibri"/>
                <a:cs typeface="Calibri"/>
                <a:sym typeface="Calibri"/>
              </a:rPr>
              <a:t>Passo 1: Definisci il tuo obiettivo (2 minuti)</a:t>
            </a:r>
          </a:p>
          <a:p>
            <a:pPr lvl="0">
              <a:buSzPts val="1800"/>
            </a:pPr>
            <a:r>
              <a:rPr lang="en-US" sz="1800" b="1" i="0" u="none" strike="noStrike" cap="none" dirty="0" err="1">
                <a:solidFill>
                  <a:schemeClr val="dk1"/>
                </a:solidFill>
                <a:latin typeface="Calibri"/>
                <a:ea typeface="Calibri"/>
                <a:cs typeface="Calibri"/>
                <a:sym typeface="Calibri"/>
              </a:rPr>
              <a:t>Istruzioni</a:t>
            </a:r>
            <a:r>
              <a:rPr lang="en-US" sz="1800" b="1" i="0" u="none" strike="noStrike" cap="none" dirty="0">
                <a:solidFill>
                  <a:schemeClr val="dk1"/>
                </a:solidFill>
                <a:latin typeface="Calibri"/>
                <a:ea typeface="Calibri"/>
                <a:cs typeface="Calibri"/>
                <a:sym typeface="Calibri"/>
              </a:rPr>
              <a:t>:</a:t>
            </a:r>
            <a:r>
              <a:rPr lang="en-US" sz="1800" b="0" i="0" u="none" strike="noStrike" cap="none" dirty="0">
                <a:solidFill>
                  <a:schemeClr val="dk1"/>
                </a:solidFill>
                <a:latin typeface="Calibri"/>
                <a:ea typeface="Calibri"/>
                <a:cs typeface="Calibri"/>
                <a:sym typeface="Calibri"/>
              </a:rPr>
              <a:t> </a:t>
            </a:r>
            <a:r>
              <a:rPr lang="it-IT" sz="1800" dirty="0">
                <a:solidFill>
                  <a:schemeClr val="dk1"/>
                </a:solidFill>
                <a:latin typeface="Calibri"/>
                <a:ea typeface="Calibri"/>
                <a:cs typeface="Calibri"/>
                <a:sym typeface="Calibri"/>
              </a:rPr>
              <a:t>Pensa a un piccolo obiettivo professionale o in classe che vuoi raggiungere nel prossimo mese (ad esempio, integrare un nuovo strumento digitale, ridurre le transizioni di 2 minuti o organizzare l'angolo lettura). Annota chiaramente questo obiettivo.</a:t>
            </a:r>
            <a:endParaRPr sz="1800" b="0" i="0" u="none" strike="noStrike" cap="none" dirty="0">
              <a:solidFill>
                <a:schemeClr val="dk1"/>
              </a:solidFill>
              <a:latin typeface="Calibri"/>
              <a:ea typeface="Calibri"/>
              <a:cs typeface="Calibri"/>
              <a:sym typeface="Calibri"/>
            </a:endParaRPr>
          </a:p>
          <a:p>
            <a:pPr lvl="0">
              <a:buSzPts val="1800"/>
            </a:pPr>
            <a:r>
              <a:rPr lang="it-IT" sz="1800" b="1" dirty="0">
                <a:solidFill>
                  <a:schemeClr val="dk1"/>
                </a:solidFill>
                <a:latin typeface="Calibri"/>
                <a:ea typeface="Calibri"/>
                <a:cs typeface="Calibri"/>
                <a:sym typeface="Calibri"/>
              </a:rPr>
              <a:t>Passo 2: Valuta la forza di volontà (3 minuti)</a:t>
            </a:r>
          </a:p>
          <a:p>
            <a:pPr lvl="0">
              <a:buSzPts val="1800"/>
            </a:pPr>
            <a:r>
              <a:rPr lang="en-US" sz="1800" b="1" dirty="0" err="1">
                <a:solidFill>
                  <a:schemeClr val="dk1"/>
                </a:solidFill>
                <a:latin typeface="Calibri"/>
                <a:ea typeface="Calibri"/>
                <a:cs typeface="Calibri"/>
                <a:sym typeface="Calibri"/>
              </a:rPr>
              <a:t>Istruzione</a:t>
            </a:r>
            <a:r>
              <a:rPr lang="en-US" sz="1800" b="1" i="0" u="none" strike="noStrike" cap="none" dirty="0">
                <a:solidFill>
                  <a:schemeClr val="dk1"/>
                </a:solidFill>
                <a:latin typeface="Calibri"/>
                <a:ea typeface="Calibri"/>
                <a:cs typeface="Calibri"/>
                <a:sym typeface="Calibri"/>
              </a:rPr>
              <a:t>:</a:t>
            </a:r>
            <a:r>
              <a:rPr lang="en-US" sz="1800" b="0" i="0" u="none" strike="noStrike" cap="none" dirty="0">
                <a:solidFill>
                  <a:schemeClr val="dk1"/>
                </a:solidFill>
                <a:latin typeface="Calibri"/>
                <a:ea typeface="Calibri"/>
                <a:cs typeface="Calibri"/>
                <a:sym typeface="Calibri"/>
              </a:rPr>
              <a:t> </a:t>
            </a:r>
            <a:r>
              <a:rPr lang="it-IT" sz="1800" dirty="0">
                <a:solidFill>
                  <a:schemeClr val="dk1"/>
                </a:solidFill>
                <a:latin typeface="Calibri"/>
                <a:ea typeface="Calibri"/>
                <a:cs typeface="Calibri"/>
                <a:sym typeface="Calibri"/>
              </a:rPr>
              <a:t>Ora, valuta la tua forza di volontà </a:t>
            </a:r>
            <a:r>
              <a:rPr lang="en-US" sz="1800" b="0" i="0" u="none" strike="noStrike" cap="none" dirty="0">
                <a:solidFill>
                  <a:schemeClr val="dk1"/>
                </a:solidFill>
                <a:latin typeface="Calibri"/>
                <a:ea typeface="Calibri"/>
                <a:cs typeface="Calibri"/>
                <a:sym typeface="Calibri"/>
              </a:rPr>
              <a:t>(Agency)—</a:t>
            </a:r>
            <a:r>
              <a:rPr lang="it-IT" sz="1800" dirty="0">
                <a:solidFill>
                  <a:schemeClr val="dk1"/>
                </a:solidFill>
                <a:latin typeface="Calibri"/>
                <a:ea typeface="Calibri"/>
                <a:cs typeface="Calibri"/>
                <a:sym typeface="Calibri"/>
              </a:rPr>
              <a:t>La tua convinzione di poter raggiungere questo obiettivo.</a:t>
            </a:r>
            <a:r>
              <a:rPr lang="en-US" sz="1800" b="0" i="0" u="none" strike="noStrike" cap="none" dirty="0">
                <a:solidFill>
                  <a:schemeClr val="dk1"/>
                </a:solidFill>
                <a:latin typeface="Calibri"/>
                <a:ea typeface="Calibri"/>
                <a:cs typeface="Calibri"/>
                <a:sym typeface="Calibri"/>
              </a:rPr>
              <a:t> </a:t>
            </a:r>
          </a:p>
          <a:p>
            <a:pPr lvl="0">
              <a:buSzPts val="1800"/>
            </a:pPr>
            <a:r>
              <a:rPr lang="it-IT" sz="1800" dirty="0">
                <a:solidFill>
                  <a:schemeClr val="dk1"/>
                </a:solidFill>
                <a:latin typeface="Calibri"/>
                <a:ea typeface="Calibri"/>
                <a:cs typeface="Calibri"/>
                <a:sym typeface="Calibri"/>
              </a:rPr>
              <a:t>Chiediti: quanto credo davvero di poter raggiungere questo obiettivo? (Scala da 1 a 10).</a:t>
            </a:r>
            <a:r>
              <a:rPr lang="en-US" sz="1800" b="1" i="0" u="none" strike="noStrike" cap="none" dirty="0">
                <a:solidFill>
                  <a:schemeClr val="dk1"/>
                </a:solidFill>
                <a:latin typeface="Calibri"/>
                <a:ea typeface="Calibri"/>
                <a:cs typeface="Calibri"/>
                <a:sym typeface="Calibri"/>
              </a:rPr>
              <a:t> </a:t>
            </a:r>
          </a:p>
          <a:p>
            <a:pPr lvl="0">
              <a:buSzPts val="1800"/>
            </a:pPr>
            <a:r>
              <a:rPr lang="it-IT" sz="1800" b="1" dirty="0">
                <a:solidFill>
                  <a:schemeClr val="dk1"/>
                </a:solidFill>
                <a:latin typeface="Calibri"/>
                <a:ea typeface="Calibri"/>
                <a:cs typeface="Calibri"/>
                <a:sym typeface="Calibri"/>
              </a:rPr>
              <a:t>Se il tuo punteggio è sotto 7, ridefinisci immediatamente il tuo obiettivo rendendolo più piccolo o più specifico finché il tuo livello di fiducia non aumenta</a:t>
            </a:r>
            <a:r>
              <a:rPr lang="en-US" sz="1800" b="0" i="0" u="none" strike="noStrike" cap="none" dirty="0">
                <a:solidFill>
                  <a:schemeClr val="dk1"/>
                </a:solidFill>
                <a:latin typeface="Calibri"/>
                <a:ea typeface="Calibri"/>
                <a:cs typeface="Calibri"/>
                <a:sym typeface="Calibri"/>
              </a:rPr>
              <a:t>.</a:t>
            </a:r>
            <a:endParaRPr dirty="0"/>
          </a:p>
          <a:p>
            <a:pPr lvl="0" indent="-114300">
              <a:buSzPts val="1800"/>
              <a:buFont typeface="Arial"/>
              <a:buAutoNum type="arabicPeriod"/>
            </a:pPr>
            <a:r>
              <a:rPr lang="it-IT" sz="1800" dirty="0">
                <a:solidFill>
                  <a:schemeClr val="dk1"/>
                </a:solidFill>
                <a:latin typeface="Calibri"/>
                <a:ea typeface="Calibri"/>
                <a:cs typeface="Calibri"/>
                <a:sym typeface="Calibri"/>
              </a:rPr>
              <a:t>Scrivi un </a:t>
            </a:r>
            <a:r>
              <a:rPr lang="it-IT" sz="1800" b="1" dirty="0">
                <a:solidFill>
                  <a:schemeClr val="dk1"/>
                </a:solidFill>
                <a:latin typeface="Calibri"/>
                <a:ea typeface="Calibri"/>
                <a:cs typeface="Calibri"/>
                <a:sym typeface="Calibri"/>
              </a:rPr>
              <a:t>punto di forza personale</a:t>
            </a:r>
            <a:r>
              <a:rPr lang="it-IT" sz="1800" dirty="0">
                <a:solidFill>
                  <a:schemeClr val="dk1"/>
                </a:solidFill>
                <a:latin typeface="Calibri"/>
                <a:ea typeface="Calibri"/>
                <a:cs typeface="Calibri"/>
                <a:sym typeface="Calibri"/>
              </a:rPr>
              <a:t>(ad esempio, la mia perseveranza, la mia attenzione ai dettagli, le mie capacità di collaborazione) che userai come ancoraggio emotivo per portare avanti questo obiettivo.</a:t>
            </a:r>
            <a:endParaRPr sz="1800" b="0" i="0" u="none" strike="noStrike" cap="none" dirty="0">
              <a:solidFill>
                <a:schemeClr val="dk1"/>
              </a:solidFill>
              <a:latin typeface="Calibri"/>
              <a:ea typeface="Calibri"/>
              <a:cs typeface="Calibri"/>
              <a:sym typeface="Calibri"/>
            </a:endParaRPr>
          </a:p>
          <a:p>
            <a:pPr lvl="0">
              <a:buSzPts val="1800"/>
            </a:pPr>
            <a:r>
              <a:rPr lang="en-US" sz="1800" b="1" dirty="0">
                <a:solidFill>
                  <a:schemeClr val="dk1"/>
                </a:solidFill>
                <a:latin typeface="Calibri"/>
                <a:ea typeface="Calibri"/>
                <a:cs typeface="Calibri"/>
                <a:sym typeface="Calibri"/>
              </a:rPr>
              <a:t>Passo 3: </a:t>
            </a:r>
            <a:r>
              <a:rPr lang="en-US" sz="1800" b="1" dirty="0" err="1">
                <a:solidFill>
                  <a:schemeClr val="dk1"/>
                </a:solidFill>
                <a:latin typeface="Calibri"/>
                <a:ea typeface="Calibri"/>
                <a:cs typeface="Calibri"/>
                <a:sym typeface="Calibri"/>
              </a:rPr>
              <a:t>Pianifica</a:t>
            </a:r>
            <a:r>
              <a:rPr lang="en-US" sz="1800" b="1" dirty="0">
                <a:solidFill>
                  <a:schemeClr val="dk1"/>
                </a:solidFill>
                <a:latin typeface="Calibri"/>
                <a:ea typeface="Calibri"/>
                <a:cs typeface="Calibri"/>
                <a:sym typeface="Calibri"/>
              </a:rPr>
              <a:t> il </a:t>
            </a:r>
            <a:r>
              <a:rPr lang="en-US" sz="1800" b="1" i="0" u="none" strike="noStrike" cap="none" dirty="0" err="1">
                <a:solidFill>
                  <a:schemeClr val="dk1"/>
                </a:solidFill>
                <a:latin typeface="Calibri"/>
                <a:ea typeface="Calibri"/>
                <a:cs typeface="Calibri"/>
                <a:sym typeface="Calibri"/>
              </a:rPr>
              <a:t>Waypower</a:t>
            </a:r>
            <a:r>
              <a:rPr lang="en-US" sz="1800" b="1" i="0" u="none" strike="noStrike" cap="none" dirty="0">
                <a:solidFill>
                  <a:schemeClr val="dk1"/>
                </a:solidFill>
                <a:latin typeface="Calibri"/>
                <a:ea typeface="Calibri"/>
                <a:cs typeface="Calibri"/>
                <a:sym typeface="Calibri"/>
              </a:rPr>
              <a:t> </a:t>
            </a:r>
            <a:r>
              <a:rPr lang="en-US" sz="1800" b="1" dirty="0">
                <a:solidFill>
                  <a:schemeClr val="dk1"/>
                </a:solidFill>
                <a:latin typeface="Calibri"/>
                <a:ea typeface="Calibri"/>
                <a:cs typeface="Calibri"/>
                <a:sym typeface="Calibri"/>
              </a:rPr>
              <a:t>(5 </a:t>
            </a:r>
            <a:r>
              <a:rPr lang="en-US" sz="1800" b="1" dirty="0" err="1">
                <a:solidFill>
                  <a:schemeClr val="dk1"/>
                </a:solidFill>
                <a:latin typeface="Calibri"/>
                <a:ea typeface="Calibri"/>
                <a:cs typeface="Calibri"/>
                <a:sym typeface="Calibri"/>
              </a:rPr>
              <a:t>minuti</a:t>
            </a:r>
            <a:r>
              <a:rPr lang="en-US" sz="1800" b="1" dirty="0">
                <a:solidFill>
                  <a:schemeClr val="dk1"/>
                </a:solidFill>
                <a:latin typeface="Calibri"/>
                <a:ea typeface="Calibri"/>
                <a:cs typeface="Calibri"/>
                <a:sym typeface="Calibri"/>
              </a:rPr>
              <a:t>)</a:t>
            </a:r>
          </a:p>
          <a:p>
            <a:pPr lvl="0">
              <a:buSzPts val="1800"/>
            </a:pPr>
            <a:r>
              <a:rPr lang="en-US" sz="1800" b="1" dirty="0" err="1">
                <a:solidFill>
                  <a:schemeClr val="dk1"/>
                </a:solidFill>
                <a:latin typeface="Calibri"/>
                <a:ea typeface="Calibri"/>
                <a:cs typeface="Calibri"/>
                <a:sym typeface="Calibri"/>
              </a:rPr>
              <a:t>Istruzione</a:t>
            </a:r>
            <a:r>
              <a:rPr lang="en-US" sz="1800" b="1" i="0" u="none" strike="noStrike" cap="none" dirty="0">
                <a:solidFill>
                  <a:schemeClr val="dk1"/>
                </a:solidFill>
                <a:latin typeface="Calibri"/>
                <a:ea typeface="Calibri"/>
                <a:cs typeface="Calibri"/>
                <a:sym typeface="Calibri"/>
              </a:rPr>
              <a:t>:</a:t>
            </a:r>
            <a:r>
              <a:rPr lang="en-US" sz="1800" b="0" i="0" u="none" strike="noStrike" cap="none" dirty="0">
                <a:solidFill>
                  <a:schemeClr val="dk1"/>
                </a:solidFill>
                <a:latin typeface="Calibri"/>
                <a:ea typeface="Calibri"/>
                <a:cs typeface="Calibri"/>
                <a:sym typeface="Calibri"/>
              </a:rPr>
              <a:t> </a:t>
            </a:r>
            <a:r>
              <a:rPr lang="en-US" sz="1800" dirty="0">
                <a:solidFill>
                  <a:schemeClr val="dk1"/>
                </a:solidFill>
                <a:latin typeface="Calibri"/>
                <a:ea typeface="Calibri"/>
                <a:cs typeface="Calibri"/>
                <a:sym typeface="Calibri"/>
              </a:rPr>
              <a:t>Ora, </a:t>
            </a:r>
            <a:r>
              <a:rPr lang="en-US" sz="1800" dirty="0" err="1">
                <a:solidFill>
                  <a:schemeClr val="dk1"/>
                </a:solidFill>
                <a:latin typeface="Calibri"/>
                <a:ea typeface="Calibri"/>
                <a:cs typeface="Calibri"/>
                <a:sym typeface="Calibri"/>
              </a:rPr>
              <a:t>pianifica</a:t>
            </a:r>
            <a:r>
              <a:rPr lang="en-US" sz="1800" dirty="0">
                <a:solidFill>
                  <a:schemeClr val="dk1"/>
                </a:solidFill>
                <a:latin typeface="Calibri"/>
                <a:ea typeface="Calibri"/>
                <a:cs typeface="Calibri"/>
                <a:sym typeface="Calibri"/>
              </a:rPr>
              <a:t> il </a:t>
            </a:r>
            <a:r>
              <a:rPr lang="en-US" sz="1800" dirty="0" err="1">
                <a:solidFill>
                  <a:schemeClr val="dk1"/>
                </a:solidFill>
                <a:latin typeface="Calibri"/>
                <a:ea typeface="Calibri"/>
                <a:cs typeface="Calibri"/>
                <a:sym typeface="Calibri"/>
              </a:rPr>
              <a:t>tuo</a:t>
            </a:r>
            <a:r>
              <a:rPr lang="en-US" sz="1800" dirty="0">
                <a:solidFill>
                  <a:schemeClr val="dk1"/>
                </a:solidFill>
                <a:latin typeface="Calibri"/>
                <a:ea typeface="Calibri"/>
                <a:cs typeface="Calibri"/>
                <a:sym typeface="Calibri"/>
              </a:rPr>
              <a:t> </a:t>
            </a:r>
            <a:r>
              <a:rPr lang="en-US" sz="1800" b="1" i="0" u="none" strike="noStrike" cap="none" dirty="0" err="1">
                <a:solidFill>
                  <a:schemeClr val="dk1"/>
                </a:solidFill>
                <a:latin typeface="Calibri"/>
                <a:ea typeface="Calibri"/>
                <a:cs typeface="Calibri"/>
                <a:sym typeface="Calibri"/>
              </a:rPr>
              <a:t>Waypower</a:t>
            </a:r>
            <a:r>
              <a:rPr lang="en-US" sz="1800" b="0" i="0" u="none" strike="noStrike" cap="none" dirty="0">
                <a:solidFill>
                  <a:schemeClr val="dk1"/>
                </a:solidFill>
                <a:latin typeface="Calibri"/>
                <a:ea typeface="Calibri"/>
                <a:cs typeface="Calibri"/>
                <a:sym typeface="Calibri"/>
              </a:rPr>
              <a:t> (Pathways)—</a:t>
            </a:r>
            <a:r>
              <a:rPr lang="it-IT" sz="1800" dirty="0">
                <a:solidFill>
                  <a:schemeClr val="dk1"/>
                </a:solidFill>
                <a:latin typeface="Calibri"/>
                <a:ea typeface="Calibri"/>
                <a:cs typeface="Calibri"/>
                <a:sym typeface="Calibri"/>
              </a:rPr>
              <a:t>I passaggi specifici che seguirai.</a:t>
            </a:r>
          </a:p>
          <a:p>
            <a:pPr lvl="0">
              <a:buSzPts val="1800"/>
            </a:pPr>
            <a:r>
              <a:rPr lang="it-IT" sz="1800" dirty="0">
                <a:solidFill>
                  <a:schemeClr val="dk1"/>
                </a:solidFill>
                <a:latin typeface="Calibri"/>
                <a:ea typeface="Calibri"/>
                <a:cs typeface="Calibri"/>
                <a:sym typeface="Calibri"/>
              </a:rPr>
              <a:t>Elenca tre passi concreti e realizzabili che dovrai intraprendere questa settimana per raggiungere il tuo obiettivo (ad esempio, "Prenota 15 minuti per fare il disordine nel cassetto", "Guarda un tutorial di 5 minuti", "Chiedi a un collega il suo miglior consiglio"). Scrivi un possibile ostacolo che potresti incontrare (ad esempio, mancanza di tempo) e un passo di riserva (Piano B) per superarlo.</a:t>
            </a: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g37e4f5a712b_0_0"/>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lvl="0"/>
            <a:r>
              <a:rPr lang="en-US" dirty="0" err="1"/>
              <a:t>Conclusione</a:t>
            </a:r>
            <a:endParaRPr dirty="0"/>
          </a:p>
        </p:txBody>
      </p:sp>
      <p:sp>
        <p:nvSpPr>
          <p:cNvPr id="407" name="Google Shape;407;g37e4f5a712b_0_0"/>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spcBef>
                <a:spcPts val="0"/>
              </a:spcBef>
            </a:pPr>
            <a:r>
              <a:rPr lang="en-US" dirty="0" err="1"/>
              <a:t>Potenziamento</a:t>
            </a:r>
            <a:r>
              <a:rPr lang="en-US" dirty="0"/>
              <a:t> della Thriving Classroom</a:t>
            </a:r>
            <a:endParaRPr dirty="0"/>
          </a:p>
        </p:txBody>
      </p:sp>
      <p:sp>
        <p:nvSpPr>
          <p:cNvPr id="408" name="Google Shape;408;g37e4f5a712b_0_0"/>
          <p:cNvSpPr txBox="1">
            <a:spLocks noGrp="1"/>
          </p:cNvSpPr>
          <p:nvPr>
            <p:ph type="body" idx="2"/>
          </p:nvPr>
        </p:nvSpPr>
        <p:spPr>
          <a:xfrm>
            <a:off x="149530" y="1310756"/>
            <a:ext cx="11944500" cy="5289300"/>
          </a:xfrm>
          <a:prstGeom prst="rect">
            <a:avLst/>
          </a:prstGeom>
          <a:noFill/>
          <a:ln>
            <a:noFill/>
          </a:ln>
        </p:spPr>
        <p:txBody>
          <a:bodyPr spcFirstLastPara="1" wrap="square" lIns="91425" tIns="45700" rIns="91425" bIns="45700" anchor="t" anchorCtr="0">
            <a:noAutofit/>
          </a:bodyPr>
          <a:lstStyle/>
          <a:p>
            <a:pPr lvl="0">
              <a:lnSpc>
                <a:spcPct val="150000"/>
              </a:lnSpc>
            </a:pPr>
            <a:r>
              <a:rPr lang="it-IT" b="1" dirty="0"/>
              <a:t>Le emozioni positive sono una risorsa, non solo un sentimento</a:t>
            </a:r>
            <a:r>
              <a:rPr lang="en-US" b="1" dirty="0"/>
              <a:t>.</a:t>
            </a:r>
            <a:r>
              <a:rPr lang="en-US" dirty="0"/>
              <a:t> </a:t>
            </a:r>
            <a:r>
              <a:rPr lang="it-IT" dirty="0"/>
              <a:t>Le emozioni positive (gioia, gratitudine, ottimismo) sono la base per costruire risorse intellettuali, sociali e psicologiche durature come la resilienza e le capacità di </a:t>
            </a:r>
            <a:r>
              <a:rPr lang="it-IT" dirty="0" err="1"/>
              <a:t>problem</a:t>
            </a:r>
            <a:r>
              <a:rPr lang="it-IT" dirty="0"/>
              <a:t> solving.</a:t>
            </a:r>
          </a:p>
          <a:p>
            <a:pPr lvl="0">
              <a:lnSpc>
                <a:spcPct val="150000"/>
              </a:lnSpc>
            </a:pPr>
            <a:r>
              <a:rPr lang="it-IT" b="1" dirty="0"/>
              <a:t>La positività è una competenza addestrabile</a:t>
            </a:r>
            <a:r>
              <a:rPr lang="en-US" b="1" dirty="0"/>
              <a:t>.</a:t>
            </a:r>
            <a:r>
              <a:rPr lang="en-US" dirty="0"/>
              <a:t> </a:t>
            </a:r>
            <a:r>
              <a:rPr lang="it-IT" dirty="0"/>
              <a:t>Come qualsiasi altra abilità in classe, può essere coltivata attivamente attraverso una pratica deliberata.</a:t>
            </a:r>
          </a:p>
          <a:p>
            <a:pPr lvl="0">
              <a:lnSpc>
                <a:spcPct val="150000"/>
              </a:lnSpc>
            </a:pPr>
            <a:r>
              <a:rPr lang="en-US" b="1" dirty="0"/>
              <a:t>I </a:t>
            </a:r>
            <a:r>
              <a:rPr lang="en-US" b="1" dirty="0" err="1"/>
              <a:t>Pilastri</a:t>
            </a:r>
            <a:r>
              <a:rPr lang="en-US" b="1" dirty="0"/>
              <a:t> della </a:t>
            </a:r>
            <a:r>
              <a:rPr lang="en-US" b="1" dirty="0" err="1"/>
              <a:t>Positività</a:t>
            </a:r>
            <a:r>
              <a:rPr lang="en-US" b="1" dirty="0"/>
              <a:t>:</a:t>
            </a:r>
            <a:r>
              <a:rPr lang="en-US" dirty="0"/>
              <a:t> </a:t>
            </a:r>
            <a:r>
              <a:rPr lang="it-IT" dirty="0"/>
              <a:t>Abbiamo esplorato quattro pratiche chiave per supportare sia il benessere degli insegnanti che degli studenti:</a:t>
            </a:r>
          </a:p>
          <a:p>
            <a:pPr lvl="0">
              <a:lnSpc>
                <a:spcPct val="150000"/>
              </a:lnSpc>
            </a:pPr>
            <a:r>
              <a:rPr lang="en-US" b="1" dirty="0" err="1"/>
              <a:t>Gratitudine</a:t>
            </a:r>
            <a:r>
              <a:rPr lang="en-US" sz="1800" b="1" dirty="0"/>
              <a:t>:</a:t>
            </a:r>
            <a:r>
              <a:rPr lang="en-US" sz="1800" dirty="0"/>
              <a:t> </a:t>
            </a:r>
            <a:r>
              <a:rPr lang="it-IT" dirty="0"/>
              <a:t>Sposta l'attenzione su ciò che abbiamo, rafforza le connessioni, e l'elemento SWPBS di </a:t>
            </a:r>
            <a:r>
              <a:rPr lang="en-US" b="1" dirty="0"/>
              <a:t>Rispetto verso </a:t>
            </a:r>
            <a:r>
              <a:rPr lang="en-US" b="1" dirty="0" err="1"/>
              <a:t>gli</a:t>
            </a:r>
            <a:r>
              <a:rPr lang="en-US" b="1" dirty="0"/>
              <a:t> </a:t>
            </a:r>
            <a:r>
              <a:rPr lang="en-US" b="1" dirty="0" err="1"/>
              <a:t>altri</a:t>
            </a:r>
            <a:r>
              <a:rPr lang="en-US" b="1" dirty="0"/>
              <a:t>.</a:t>
            </a:r>
          </a:p>
          <a:p>
            <a:pPr lvl="0">
              <a:lnSpc>
                <a:spcPct val="150000"/>
              </a:lnSpc>
            </a:pPr>
            <a:r>
              <a:rPr lang="en-US" b="1" dirty="0" err="1"/>
              <a:t>Ottimismo</a:t>
            </a:r>
            <a:r>
              <a:rPr lang="en-US" b="1" dirty="0"/>
              <a:t>/</a:t>
            </a:r>
            <a:r>
              <a:rPr lang="en-US" b="1" dirty="0" err="1"/>
              <a:t>Riformulazione</a:t>
            </a:r>
            <a:r>
              <a:rPr lang="en-US" sz="1800" b="1" dirty="0"/>
              <a:t>:</a:t>
            </a:r>
            <a:r>
              <a:rPr lang="en-US" sz="1800" dirty="0"/>
              <a:t> </a:t>
            </a:r>
            <a:r>
              <a:rPr lang="it-IT" dirty="0"/>
              <a:t>Si concentra sulla convinzione che gli eventi negativi siano temporanei e su un cambiamento di prospettiva che porta a una mentalità di crescita.</a:t>
            </a:r>
          </a:p>
          <a:p>
            <a:pPr lvl="0">
              <a:lnSpc>
                <a:spcPct val="150000"/>
              </a:lnSpc>
            </a:pPr>
            <a:r>
              <a:rPr lang="en-US" b="1" dirty="0"/>
              <a:t>Gioia</a:t>
            </a:r>
            <a:r>
              <a:rPr lang="en-US" sz="1800" b="1" dirty="0"/>
              <a:t>:</a:t>
            </a:r>
            <a:r>
              <a:rPr lang="en-US" sz="1800" dirty="0"/>
              <a:t> </a:t>
            </a:r>
            <a:r>
              <a:rPr lang="it-IT" dirty="0"/>
              <a:t>Attiva il sistema di ricompensa del cervello, aumentando la curiosità, migliorando la memoria e alimentando la motivazione intrinseca nell'apprendimento.</a:t>
            </a:r>
            <a:endParaRPr dirty="0"/>
          </a:p>
          <a:p>
            <a:pPr marL="971550" lvl="1" indent="-285750">
              <a:lnSpc>
                <a:spcPct val="150000"/>
              </a:lnSpc>
              <a:buFont typeface="Noto Sans Symbols"/>
              <a:buChar char="⮚"/>
            </a:pPr>
            <a:r>
              <a:rPr lang="en-US" sz="1800" b="1" dirty="0"/>
              <a:t>Speranza:</a:t>
            </a:r>
            <a:r>
              <a:rPr lang="en-US" sz="1800" dirty="0"/>
              <a:t> </a:t>
            </a:r>
            <a:r>
              <a:rPr lang="en-US" sz="1800" dirty="0" err="1"/>
              <a:t>Combina</a:t>
            </a:r>
            <a:r>
              <a:rPr lang="en-US" sz="1800" dirty="0"/>
              <a:t> la </a:t>
            </a:r>
            <a:r>
              <a:rPr lang="en-US" sz="1800" dirty="0" err="1"/>
              <a:t>Volontà</a:t>
            </a:r>
            <a:r>
              <a:rPr lang="en-US" sz="1800" dirty="0"/>
              <a:t> (agency/belief) e  </a:t>
            </a:r>
            <a:r>
              <a:rPr lang="en-US" sz="1800" b="1" dirty="0" err="1"/>
              <a:t>Waypower</a:t>
            </a:r>
            <a:r>
              <a:rPr lang="en-US" sz="1800" dirty="0"/>
              <a:t> (pathways/strategies) </a:t>
            </a:r>
            <a:r>
              <a:rPr lang="it-IT" sz="1800" dirty="0"/>
              <a:t>per raggiungere gli obiettivi, rafforzando l'elemento SWPBS di rispetto personale.</a:t>
            </a: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g37e4f5a712b_0_6"/>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lvl="0"/>
            <a:r>
              <a:rPr lang="en-US" dirty="0" err="1"/>
              <a:t>Riflessione</a:t>
            </a:r>
            <a:endParaRPr dirty="0"/>
          </a:p>
        </p:txBody>
      </p:sp>
      <p:sp>
        <p:nvSpPr>
          <p:cNvPr id="414" name="Google Shape;414;g37e4f5a712b_0_6"/>
          <p:cNvSpPr txBox="1">
            <a:spLocks noGrp="1"/>
          </p:cNvSpPr>
          <p:nvPr>
            <p:ph type="body" idx="2"/>
          </p:nvPr>
        </p:nvSpPr>
        <p:spPr>
          <a:xfrm>
            <a:off x="97970" y="900112"/>
            <a:ext cx="11944500" cy="5957887"/>
          </a:xfrm>
          <a:prstGeom prst="rect">
            <a:avLst/>
          </a:prstGeom>
          <a:noFill/>
          <a:ln>
            <a:noFill/>
          </a:ln>
        </p:spPr>
        <p:txBody>
          <a:bodyPr spcFirstLastPara="1" wrap="square" lIns="91425" tIns="45700" rIns="91425" bIns="45700" anchor="t" anchorCtr="0">
            <a:noAutofit/>
          </a:bodyPr>
          <a:lstStyle/>
          <a:p>
            <a:pPr lvl="0">
              <a:lnSpc>
                <a:spcPct val="150000"/>
              </a:lnSpc>
            </a:pPr>
            <a:r>
              <a:rPr lang="en-US" b="1" dirty="0" err="1"/>
              <a:t>Impatto</a:t>
            </a:r>
            <a:r>
              <a:rPr lang="en-US" b="1" dirty="0"/>
              <a:t> </a:t>
            </a:r>
            <a:r>
              <a:rPr lang="en-US" b="1" dirty="0" err="1"/>
              <a:t>personale</a:t>
            </a:r>
            <a:endParaRPr lang="en-US" b="1" dirty="0"/>
          </a:p>
          <a:p>
            <a:pPr lvl="0">
              <a:lnSpc>
                <a:spcPct val="150000"/>
              </a:lnSpc>
            </a:pPr>
            <a:r>
              <a:rPr lang="it-IT" dirty="0"/>
              <a:t>Su una scala da 1 a 10, come ha influenzato la coltivazione della positività durante questo modulo il tuo senso di benessere?</a:t>
            </a:r>
          </a:p>
          <a:p>
            <a:pPr lvl="0">
              <a:lnSpc>
                <a:spcPct val="150000"/>
              </a:lnSpc>
            </a:pPr>
            <a:r>
              <a:rPr lang="it-IT" dirty="0"/>
              <a:t>Qual è una strategia specifica (Muro della Gratitudine, Domanda di Riformulazione, Mappa della Speranza) che intendi integrare nella tua vita personale questa settimana?</a:t>
            </a:r>
          </a:p>
          <a:p>
            <a:pPr lvl="0">
              <a:lnSpc>
                <a:spcPct val="150000"/>
              </a:lnSpc>
            </a:pPr>
            <a:r>
              <a:rPr lang="en-US" b="1" dirty="0" err="1"/>
              <a:t>Applicazione</a:t>
            </a:r>
            <a:r>
              <a:rPr lang="en-US" b="1" dirty="0"/>
              <a:t> in aula</a:t>
            </a:r>
          </a:p>
          <a:p>
            <a:pPr marL="228600" lvl="0" indent="0">
              <a:lnSpc>
                <a:spcPct val="150000"/>
              </a:lnSpc>
            </a:pPr>
            <a:r>
              <a:rPr lang="it-IT" dirty="0"/>
              <a:t>Come applicherai le tecniche di </a:t>
            </a:r>
            <a:r>
              <a:rPr lang="it-IT" dirty="0" err="1"/>
              <a:t>reframing</a:t>
            </a:r>
            <a:r>
              <a:rPr lang="it-IT" dirty="0"/>
              <a:t> per affrontare una sfida comune di classe questo mese?
Condividi un'idea "Joy Snapshot" che intendi usare per promuovere la curiosità o l'espressione creativa nella tua prossima lezione.</a:t>
            </a:r>
          </a:p>
          <a:p>
            <a:pPr lvl="0">
              <a:lnSpc>
                <a:spcPct val="150000"/>
              </a:lnSpc>
            </a:pPr>
            <a:r>
              <a:rPr lang="en-US" b="1" dirty="0"/>
              <a:t>Feedback</a:t>
            </a:r>
            <a:endParaRPr dirty="0"/>
          </a:p>
          <a:p>
            <a:pPr marL="546100" lvl="1" indent="0">
              <a:lnSpc>
                <a:spcPct val="150000"/>
              </a:lnSpc>
            </a:pPr>
            <a:r>
              <a:rPr lang="it-IT" sz="1800" dirty="0"/>
              <a:t>Qual è stata la parte più chiara del contenuto di questo modulo?
Quale parte del contenuto o della modalità di erogazione del modulo potrebbe essere migliorata?</a:t>
            </a: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g37dcb061d18_0_237"/>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lvl="0"/>
            <a:r>
              <a:rPr lang="en-US" dirty="0" err="1"/>
              <a:t>Referenze</a:t>
            </a:r>
            <a:endParaRPr dirty="0"/>
          </a:p>
        </p:txBody>
      </p:sp>
      <p:sp>
        <p:nvSpPr>
          <p:cNvPr id="420" name="Google Shape;420;g37dcb061d18_0_237"/>
          <p:cNvSpPr txBox="1">
            <a:spLocks noGrp="1"/>
          </p:cNvSpPr>
          <p:nvPr>
            <p:ph type="body" idx="2"/>
          </p:nvPr>
        </p:nvSpPr>
        <p:spPr>
          <a:xfrm>
            <a:off x="97970" y="934047"/>
            <a:ext cx="11944500" cy="52893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dk1"/>
              </a:buClr>
              <a:buSzPts val="1800"/>
              <a:buFont typeface="Arial"/>
              <a:buNone/>
            </a:pPr>
            <a:r>
              <a:rPr lang="en-US"/>
              <a:t>Fredrickson, B. L. (2001). The role of positive emotions in positive psychology: The broaden-and-build theory of positive emotions. </a:t>
            </a:r>
            <a:r>
              <a:rPr lang="en-US" i="1"/>
              <a:t>American psychologist</a:t>
            </a:r>
            <a:r>
              <a:rPr lang="en-US"/>
              <a:t>, </a:t>
            </a:r>
            <a:r>
              <a:rPr lang="en-US" i="1"/>
              <a:t>56</a:t>
            </a:r>
            <a:r>
              <a:rPr lang="en-US"/>
              <a:t>(3), 218.</a:t>
            </a:r>
            <a:endParaRPr/>
          </a:p>
          <a:p>
            <a:pPr marL="457200" marR="0" lvl="0" indent="-228600" algn="l" rtl="0">
              <a:lnSpc>
                <a:spcPct val="90000"/>
              </a:lnSpc>
              <a:spcBef>
                <a:spcPts val="1000"/>
              </a:spcBef>
              <a:spcAft>
                <a:spcPts val="0"/>
              </a:spcAft>
              <a:buClr>
                <a:schemeClr val="dk1"/>
              </a:buClr>
              <a:buSzPts val="1800"/>
              <a:buFont typeface="Arial"/>
              <a:buNone/>
            </a:pPr>
            <a:r>
              <a:rPr lang="en-US"/>
              <a:t>Fredrickson, B. L. (2004). The broaden–and–build theory of positive emotions. </a:t>
            </a:r>
            <a:r>
              <a:rPr lang="en-US" i="1"/>
              <a:t>Philosophical transactions of the royal society of London. Series B: Biological Sciences</a:t>
            </a:r>
            <a:r>
              <a:rPr lang="en-US"/>
              <a:t>, </a:t>
            </a:r>
            <a:r>
              <a:rPr lang="en-US" i="1"/>
              <a:t>359</a:t>
            </a:r>
            <a:r>
              <a:rPr lang="en-US"/>
              <a:t>(1449), 1367-1377.</a:t>
            </a:r>
            <a:endParaRPr/>
          </a:p>
          <a:p>
            <a:pPr marL="457200" marR="0" lvl="0" indent="-228600" algn="l" rtl="0">
              <a:lnSpc>
                <a:spcPct val="90000"/>
              </a:lnSpc>
              <a:spcBef>
                <a:spcPts val="1000"/>
              </a:spcBef>
              <a:spcAft>
                <a:spcPts val="0"/>
              </a:spcAft>
              <a:buClr>
                <a:schemeClr val="dk1"/>
              </a:buClr>
              <a:buSzPts val="1800"/>
              <a:buFont typeface="Arial"/>
              <a:buNone/>
            </a:pPr>
            <a:r>
              <a:rPr lang="en-US"/>
              <a:t>Marques, S. C., Lopez, S. J., &amp; Pais-Ribeiro, J. L. (2011). “Building hope for the future”: A program to foster strengths in middle-school students. </a:t>
            </a:r>
            <a:r>
              <a:rPr lang="en-US" i="1"/>
              <a:t>Journal of happiness studies</a:t>
            </a:r>
            <a:r>
              <a:rPr lang="en-US"/>
              <a:t>, </a:t>
            </a:r>
            <a:r>
              <a:rPr lang="en-US" i="1"/>
              <a:t>12</a:t>
            </a:r>
            <a:r>
              <a:rPr lang="en-US"/>
              <a:t>(1), 139-152.</a:t>
            </a:r>
            <a:endParaRPr/>
          </a:p>
          <a:p>
            <a:pPr marL="457200" marR="0" lvl="0" indent="-228600" algn="l" rtl="0">
              <a:lnSpc>
                <a:spcPct val="90000"/>
              </a:lnSpc>
              <a:spcBef>
                <a:spcPts val="1000"/>
              </a:spcBef>
              <a:spcAft>
                <a:spcPts val="0"/>
              </a:spcAft>
              <a:buClr>
                <a:schemeClr val="dk1"/>
              </a:buClr>
              <a:buSzPts val="1800"/>
              <a:buFont typeface="Arial"/>
              <a:buNone/>
            </a:pPr>
            <a:r>
              <a:rPr lang="en-US"/>
              <a:t>Peterson, C., &amp; Seligman, M. E. (2004). </a:t>
            </a:r>
            <a:r>
              <a:rPr lang="en-US" i="1"/>
              <a:t>Character strengths and virtues: A handbook and classification</a:t>
            </a:r>
            <a:r>
              <a:rPr lang="en-US"/>
              <a:t> (Vol. 1). Oxford university press.</a:t>
            </a:r>
            <a:endParaRPr/>
          </a:p>
          <a:p>
            <a:pPr marL="457200" marR="0" lvl="0" indent="-228600" algn="l" rtl="0">
              <a:lnSpc>
                <a:spcPct val="90000"/>
              </a:lnSpc>
              <a:spcBef>
                <a:spcPts val="1000"/>
              </a:spcBef>
              <a:spcAft>
                <a:spcPts val="0"/>
              </a:spcAft>
              <a:buClr>
                <a:schemeClr val="dk1"/>
              </a:buClr>
              <a:buSzPts val="1800"/>
              <a:buFont typeface="Arial"/>
              <a:buNone/>
            </a:pPr>
            <a:r>
              <a:rPr lang="en-US"/>
              <a:t>Seligman, M. E. (2011). </a:t>
            </a:r>
            <a:r>
              <a:rPr lang="en-US" i="1"/>
              <a:t>Flourish: A visionary new understanding of happiness and well-being</a:t>
            </a:r>
            <a:r>
              <a:rPr lang="en-US"/>
              <a:t>. Simon and Schuster.</a:t>
            </a:r>
            <a:endParaRPr/>
          </a:p>
          <a:p>
            <a:pPr marL="457200" marR="0" lvl="0" indent="-228600" algn="l" rtl="0">
              <a:lnSpc>
                <a:spcPct val="90000"/>
              </a:lnSpc>
              <a:spcBef>
                <a:spcPts val="1000"/>
              </a:spcBef>
              <a:spcAft>
                <a:spcPts val="0"/>
              </a:spcAft>
              <a:buClr>
                <a:schemeClr val="dk1"/>
              </a:buClr>
              <a:buSzPts val="1800"/>
              <a:buFont typeface="Arial"/>
              <a:buNone/>
            </a:pPr>
            <a:r>
              <a:rPr lang="en-US"/>
              <a:t>Snyder, C. R. (2002). Hope theory: Rainbows in the mind. </a:t>
            </a:r>
            <a:r>
              <a:rPr lang="en-US" i="1"/>
              <a:t>Psychological inquiry</a:t>
            </a:r>
            <a:r>
              <a:rPr lang="en-US"/>
              <a:t>, </a:t>
            </a:r>
            <a:r>
              <a:rPr lang="en-US" i="1"/>
              <a:t>13</a:t>
            </a:r>
            <a:r>
              <a:rPr lang="en-US"/>
              <a:t>(4), 249-275.</a:t>
            </a:r>
            <a:endParaRPr/>
          </a:p>
          <a:p>
            <a:pPr marL="457200" marR="0" lvl="0" indent="-228600" algn="l" rtl="0">
              <a:lnSpc>
                <a:spcPct val="90000"/>
              </a:lnSpc>
              <a:spcBef>
                <a:spcPts val="1000"/>
              </a:spcBef>
              <a:spcAft>
                <a:spcPts val="0"/>
              </a:spcAft>
              <a:buClr>
                <a:schemeClr val="dk1"/>
              </a:buClr>
              <a:buSzPts val="1800"/>
              <a:buFont typeface="Arial"/>
              <a:buNone/>
            </a:pPr>
            <a:r>
              <a:rPr lang="en-US"/>
              <a:t>Snyder, C. R., Lopez, S. J., Edwards, L. M., &amp; Marques, S. C. (Eds.). (2020). </a:t>
            </a:r>
            <a:r>
              <a:rPr lang="en-US" i="1"/>
              <a:t>The Oxford handbook of positive psychology</a:t>
            </a:r>
            <a:r>
              <a:rPr lang="en-US"/>
              <a:t>. Oxford university press.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g37dcb061d18_0_243"/>
          <p:cNvSpPr txBox="1">
            <a:spLocks noGrp="1"/>
          </p:cNvSpPr>
          <p:nvPr>
            <p:ph type="ctrTitle"/>
          </p:nvPr>
        </p:nvSpPr>
        <p:spPr>
          <a:xfrm>
            <a:off x="2179865" y="2774849"/>
            <a:ext cx="7832400" cy="1600200"/>
          </a:xfrm>
          <a:prstGeom prst="rect">
            <a:avLst/>
          </a:prstGeom>
          <a:noFill/>
          <a:ln>
            <a:noFill/>
          </a:ln>
        </p:spPr>
        <p:txBody>
          <a:bodyPr spcFirstLastPara="1" wrap="square" lIns="91425" tIns="45700" rIns="91425" bIns="45700" anchor="ctr" anchorCtr="0">
            <a:normAutofit/>
          </a:bodyPr>
          <a:lstStyle/>
          <a:p>
            <a:pPr lvl="0"/>
            <a:r>
              <a:rPr lang="it-IT" dirty="0"/>
              <a:t>Grazie per la vostra attenzione!</a:t>
            </a: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8"/>
          <p:cNvSpPr txBox="1">
            <a:spLocks noGrp="1"/>
          </p:cNvSpPr>
          <p:nvPr>
            <p:ph type="ctrTitle"/>
          </p:nvPr>
        </p:nvSpPr>
        <p:spPr>
          <a:xfrm>
            <a:off x="2187019" y="2959363"/>
            <a:ext cx="7832271" cy="160019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2"/>
              </a:buClr>
              <a:buSzPts val="2000"/>
              <a:buFont typeface="Calibri"/>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grpSp>
        <p:nvGrpSpPr>
          <p:cNvPr id="116" name="Google Shape;116;p2"/>
          <p:cNvGrpSpPr/>
          <p:nvPr/>
        </p:nvGrpSpPr>
        <p:grpSpPr>
          <a:xfrm>
            <a:off x="6722090" y="1077827"/>
            <a:ext cx="4553809" cy="1418990"/>
            <a:chOff x="0" y="0"/>
            <a:chExt cx="2286638" cy="712528"/>
          </a:xfrm>
        </p:grpSpPr>
        <p:sp>
          <p:nvSpPr>
            <p:cNvPr id="117" name="Google Shape;117;p2"/>
            <p:cNvSpPr/>
            <p:nvPr/>
          </p:nvSpPr>
          <p:spPr>
            <a:xfrm>
              <a:off x="0" y="0"/>
              <a:ext cx="2286638" cy="712528"/>
            </a:xfrm>
            <a:custGeom>
              <a:avLst/>
              <a:gdLst/>
              <a:ahLst/>
              <a:cxnLst/>
              <a:rect l="l" t="t" r="r" b="b"/>
              <a:pathLst>
                <a:path w="2286638" h="712528" extrusionOk="0">
                  <a:moveTo>
                    <a:pt x="56670" y="0"/>
                  </a:moveTo>
                  <a:lnTo>
                    <a:pt x="2229968" y="0"/>
                  </a:lnTo>
                  <a:cubicBezTo>
                    <a:pt x="2261266" y="0"/>
                    <a:pt x="2286638" y="25372"/>
                    <a:pt x="2286638" y="56670"/>
                  </a:cubicBezTo>
                  <a:lnTo>
                    <a:pt x="2286638" y="655858"/>
                  </a:lnTo>
                  <a:cubicBezTo>
                    <a:pt x="2286638" y="670888"/>
                    <a:pt x="2280667" y="685302"/>
                    <a:pt x="2270040" y="695930"/>
                  </a:cubicBezTo>
                  <a:cubicBezTo>
                    <a:pt x="2259412" y="706557"/>
                    <a:pt x="2244998" y="712528"/>
                    <a:pt x="2229968" y="712528"/>
                  </a:cubicBezTo>
                  <a:lnTo>
                    <a:pt x="56670" y="712528"/>
                  </a:lnTo>
                  <a:cubicBezTo>
                    <a:pt x="25372" y="712528"/>
                    <a:pt x="0" y="687156"/>
                    <a:pt x="0" y="655858"/>
                  </a:cubicBezTo>
                  <a:lnTo>
                    <a:pt x="0" y="56670"/>
                  </a:lnTo>
                  <a:cubicBezTo>
                    <a:pt x="0" y="41640"/>
                    <a:pt x="5971" y="27226"/>
                    <a:pt x="16598" y="16598"/>
                  </a:cubicBezTo>
                  <a:cubicBezTo>
                    <a:pt x="27226" y="5971"/>
                    <a:pt x="41640" y="0"/>
                    <a:pt x="56670" y="0"/>
                  </a:cubicBezTo>
                  <a:close/>
                </a:path>
              </a:pathLst>
            </a:custGeom>
            <a:solidFill>
              <a:srgbClr val="FCDDD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933" b="0" i="0" u="none" strike="noStrike" cap="none">
                <a:solidFill>
                  <a:srgbClr val="000000"/>
                </a:solidFill>
                <a:latin typeface="Arial"/>
                <a:ea typeface="Arial"/>
                <a:cs typeface="Arial"/>
                <a:sym typeface="Arial"/>
              </a:endParaRPr>
            </a:p>
          </p:txBody>
        </p:sp>
        <p:sp>
          <p:nvSpPr>
            <p:cNvPr id="118" name="Google Shape;118;p2"/>
            <p:cNvSpPr txBox="1"/>
            <p:nvPr/>
          </p:nvSpPr>
          <p:spPr>
            <a:xfrm>
              <a:off x="0" y="85725"/>
              <a:ext cx="2286638" cy="626803"/>
            </a:xfrm>
            <a:prstGeom prst="rect">
              <a:avLst/>
            </a:prstGeom>
            <a:noFill/>
            <a:ln>
              <a:noFill/>
            </a:ln>
          </p:spPr>
          <p:txBody>
            <a:bodyPr spcFirstLastPara="1" wrap="square" lIns="33850" tIns="33850" rIns="33850" bIns="33850" anchor="ctr" anchorCtr="0">
              <a:noAutofit/>
            </a:bodyPr>
            <a:lstStyle/>
            <a:p>
              <a:pPr marL="0" marR="0" lvl="0" indent="0" algn="ctr" rtl="0">
                <a:lnSpc>
                  <a:spcPct val="137513"/>
                </a:lnSpc>
                <a:spcBef>
                  <a:spcPts val="0"/>
                </a:spcBef>
                <a:spcAft>
                  <a:spcPts val="0"/>
                </a:spcAft>
                <a:buNone/>
              </a:pPr>
              <a:endParaRPr sz="933" b="0" i="0" u="none" strike="noStrike" cap="none">
                <a:solidFill>
                  <a:srgbClr val="000000"/>
                </a:solidFill>
                <a:latin typeface="Arial"/>
                <a:ea typeface="Arial"/>
                <a:cs typeface="Arial"/>
                <a:sym typeface="Arial"/>
              </a:endParaRPr>
            </a:p>
          </p:txBody>
        </p:sp>
      </p:grpSp>
      <p:sp>
        <p:nvSpPr>
          <p:cNvPr id="119" name="Google Shape;119;p2"/>
          <p:cNvSpPr/>
          <p:nvPr/>
        </p:nvSpPr>
        <p:spPr>
          <a:xfrm>
            <a:off x="7123868" y="1516760"/>
            <a:ext cx="682548" cy="559689"/>
          </a:xfrm>
          <a:custGeom>
            <a:avLst/>
            <a:gdLst/>
            <a:ahLst/>
            <a:cxnLst/>
            <a:rect l="l" t="t" r="r" b="b"/>
            <a:pathLst>
              <a:path w="1023822" h="839534" extrusionOk="0">
                <a:moveTo>
                  <a:pt x="0" y="0"/>
                </a:moveTo>
                <a:lnTo>
                  <a:pt x="1023822" y="0"/>
                </a:lnTo>
                <a:lnTo>
                  <a:pt x="1023822" y="839533"/>
                </a:lnTo>
                <a:lnTo>
                  <a:pt x="0" y="839533"/>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933" b="0" i="0" u="none" strike="noStrike" cap="none">
              <a:solidFill>
                <a:srgbClr val="000000"/>
              </a:solidFill>
              <a:latin typeface="Arial"/>
              <a:ea typeface="Arial"/>
              <a:cs typeface="Arial"/>
              <a:sym typeface="Arial"/>
            </a:endParaRPr>
          </a:p>
        </p:txBody>
      </p:sp>
      <p:grpSp>
        <p:nvGrpSpPr>
          <p:cNvPr id="120" name="Google Shape;120;p2"/>
          <p:cNvGrpSpPr/>
          <p:nvPr/>
        </p:nvGrpSpPr>
        <p:grpSpPr>
          <a:xfrm>
            <a:off x="6722090" y="2718178"/>
            <a:ext cx="4553809" cy="1418990"/>
            <a:chOff x="0" y="0"/>
            <a:chExt cx="2286638" cy="712528"/>
          </a:xfrm>
        </p:grpSpPr>
        <p:sp>
          <p:nvSpPr>
            <p:cNvPr id="121" name="Google Shape;121;p2"/>
            <p:cNvSpPr/>
            <p:nvPr/>
          </p:nvSpPr>
          <p:spPr>
            <a:xfrm>
              <a:off x="0" y="0"/>
              <a:ext cx="2286638" cy="712528"/>
            </a:xfrm>
            <a:custGeom>
              <a:avLst/>
              <a:gdLst/>
              <a:ahLst/>
              <a:cxnLst/>
              <a:rect l="l" t="t" r="r" b="b"/>
              <a:pathLst>
                <a:path w="2286638" h="712528" extrusionOk="0">
                  <a:moveTo>
                    <a:pt x="56670" y="0"/>
                  </a:moveTo>
                  <a:lnTo>
                    <a:pt x="2229968" y="0"/>
                  </a:lnTo>
                  <a:cubicBezTo>
                    <a:pt x="2261266" y="0"/>
                    <a:pt x="2286638" y="25372"/>
                    <a:pt x="2286638" y="56670"/>
                  </a:cubicBezTo>
                  <a:lnTo>
                    <a:pt x="2286638" y="655858"/>
                  </a:lnTo>
                  <a:cubicBezTo>
                    <a:pt x="2286638" y="670888"/>
                    <a:pt x="2280667" y="685302"/>
                    <a:pt x="2270040" y="695930"/>
                  </a:cubicBezTo>
                  <a:cubicBezTo>
                    <a:pt x="2259412" y="706557"/>
                    <a:pt x="2244998" y="712528"/>
                    <a:pt x="2229968" y="712528"/>
                  </a:cubicBezTo>
                  <a:lnTo>
                    <a:pt x="56670" y="712528"/>
                  </a:lnTo>
                  <a:cubicBezTo>
                    <a:pt x="25372" y="712528"/>
                    <a:pt x="0" y="687156"/>
                    <a:pt x="0" y="655858"/>
                  </a:cubicBezTo>
                  <a:lnTo>
                    <a:pt x="0" y="56670"/>
                  </a:lnTo>
                  <a:cubicBezTo>
                    <a:pt x="0" y="41640"/>
                    <a:pt x="5971" y="27226"/>
                    <a:pt x="16598" y="16598"/>
                  </a:cubicBezTo>
                  <a:cubicBezTo>
                    <a:pt x="27226" y="5971"/>
                    <a:pt x="41640" y="0"/>
                    <a:pt x="56670" y="0"/>
                  </a:cubicBezTo>
                  <a:close/>
                </a:path>
              </a:pathLst>
            </a:custGeom>
            <a:solidFill>
              <a:srgbClr val="FCDDD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933" b="0" i="0" u="none" strike="noStrike" cap="none">
                <a:solidFill>
                  <a:srgbClr val="000000"/>
                </a:solidFill>
                <a:latin typeface="Arial"/>
                <a:ea typeface="Arial"/>
                <a:cs typeface="Arial"/>
                <a:sym typeface="Arial"/>
              </a:endParaRPr>
            </a:p>
          </p:txBody>
        </p:sp>
        <p:sp>
          <p:nvSpPr>
            <p:cNvPr id="122" name="Google Shape;122;p2"/>
            <p:cNvSpPr txBox="1"/>
            <p:nvPr/>
          </p:nvSpPr>
          <p:spPr>
            <a:xfrm>
              <a:off x="0" y="85725"/>
              <a:ext cx="2286638" cy="626803"/>
            </a:xfrm>
            <a:prstGeom prst="rect">
              <a:avLst/>
            </a:prstGeom>
            <a:solidFill>
              <a:srgbClr val="FCDDD1"/>
            </a:solidFill>
            <a:ln>
              <a:noFill/>
            </a:ln>
          </p:spPr>
          <p:txBody>
            <a:bodyPr spcFirstLastPara="1" wrap="square" lIns="33850" tIns="33850" rIns="33850" bIns="33850" anchor="ctr" anchorCtr="0">
              <a:noAutofit/>
            </a:bodyPr>
            <a:lstStyle/>
            <a:p>
              <a:pPr marL="0" marR="0" lvl="0" indent="0" algn="ctr" rtl="0">
                <a:lnSpc>
                  <a:spcPct val="137513"/>
                </a:lnSpc>
                <a:spcBef>
                  <a:spcPts val="0"/>
                </a:spcBef>
                <a:spcAft>
                  <a:spcPts val="0"/>
                </a:spcAft>
                <a:buNone/>
              </a:pPr>
              <a:endParaRPr sz="933" b="0" i="0" u="none" strike="noStrike" cap="none">
                <a:solidFill>
                  <a:srgbClr val="000000"/>
                </a:solidFill>
                <a:latin typeface="Arial"/>
                <a:ea typeface="Arial"/>
                <a:cs typeface="Arial"/>
                <a:sym typeface="Arial"/>
              </a:endParaRPr>
            </a:p>
          </p:txBody>
        </p:sp>
      </p:grpSp>
      <p:grpSp>
        <p:nvGrpSpPr>
          <p:cNvPr id="123" name="Google Shape;123;p2"/>
          <p:cNvGrpSpPr/>
          <p:nvPr/>
        </p:nvGrpSpPr>
        <p:grpSpPr>
          <a:xfrm>
            <a:off x="6891332" y="4343965"/>
            <a:ext cx="4553809" cy="1418990"/>
            <a:chOff x="0" y="0"/>
            <a:chExt cx="2286638" cy="712528"/>
          </a:xfrm>
        </p:grpSpPr>
        <p:sp>
          <p:nvSpPr>
            <p:cNvPr id="124" name="Google Shape;124;p2"/>
            <p:cNvSpPr/>
            <p:nvPr/>
          </p:nvSpPr>
          <p:spPr>
            <a:xfrm>
              <a:off x="0" y="0"/>
              <a:ext cx="2286638" cy="712528"/>
            </a:xfrm>
            <a:custGeom>
              <a:avLst/>
              <a:gdLst/>
              <a:ahLst/>
              <a:cxnLst/>
              <a:rect l="l" t="t" r="r" b="b"/>
              <a:pathLst>
                <a:path w="2286638" h="712528" extrusionOk="0">
                  <a:moveTo>
                    <a:pt x="56670" y="0"/>
                  </a:moveTo>
                  <a:lnTo>
                    <a:pt x="2229968" y="0"/>
                  </a:lnTo>
                  <a:cubicBezTo>
                    <a:pt x="2261266" y="0"/>
                    <a:pt x="2286638" y="25372"/>
                    <a:pt x="2286638" y="56670"/>
                  </a:cubicBezTo>
                  <a:lnTo>
                    <a:pt x="2286638" y="655858"/>
                  </a:lnTo>
                  <a:cubicBezTo>
                    <a:pt x="2286638" y="670888"/>
                    <a:pt x="2280667" y="685302"/>
                    <a:pt x="2270040" y="695930"/>
                  </a:cubicBezTo>
                  <a:cubicBezTo>
                    <a:pt x="2259412" y="706557"/>
                    <a:pt x="2244998" y="712528"/>
                    <a:pt x="2229968" y="712528"/>
                  </a:cubicBezTo>
                  <a:lnTo>
                    <a:pt x="56670" y="712528"/>
                  </a:lnTo>
                  <a:cubicBezTo>
                    <a:pt x="25372" y="712528"/>
                    <a:pt x="0" y="687156"/>
                    <a:pt x="0" y="655858"/>
                  </a:cubicBezTo>
                  <a:lnTo>
                    <a:pt x="0" y="56670"/>
                  </a:lnTo>
                  <a:cubicBezTo>
                    <a:pt x="0" y="41640"/>
                    <a:pt x="5971" y="27226"/>
                    <a:pt x="16598" y="16598"/>
                  </a:cubicBezTo>
                  <a:cubicBezTo>
                    <a:pt x="27226" y="5971"/>
                    <a:pt x="41640" y="0"/>
                    <a:pt x="56670" y="0"/>
                  </a:cubicBezTo>
                  <a:close/>
                </a:path>
              </a:pathLst>
            </a:custGeom>
            <a:solidFill>
              <a:srgbClr val="FCDDD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933" b="0" i="0" u="none" strike="noStrike" cap="none">
                <a:solidFill>
                  <a:srgbClr val="000000"/>
                </a:solidFill>
                <a:latin typeface="Arial"/>
                <a:ea typeface="Arial"/>
                <a:cs typeface="Arial"/>
                <a:sym typeface="Arial"/>
              </a:endParaRPr>
            </a:p>
          </p:txBody>
        </p:sp>
        <p:sp>
          <p:nvSpPr>
            <p:cNvPr id="125" name="Google Shape;125;p2"/>
            <p:cNvSpPr txBox="1"/>
            <p:nvPr/>
          </p:nvSpPr>
          <p:spPr>
            <a:xfrm>
              <a:off x="0" y="85725"/>
              <a:ext cx="2286638" cy="626803"/>
            </a:xfrm>
            <a:prstGeom prst="rect">
              <a:avLst/>
            </a:prstGeom>
            <a:solidFill>
              <a:srgbClr val="FCDDD1"/>
            </a:solidFill>
            <a:ln>
              <a:noFill/>
            </a:ln>
          </p:spPr>
          <p:txBody>
            <a:bodyPr spcFirstLastPara="1" wrap="square" lIns="33850" tIns="33850" rIns="33850" bIns="33850" anchor="ctr" anchorCtr="0">
              <a:noAutofit/>
            </a:bodyPr>
            <a:lstStyle/>
            <a:p>
              <a:pPr marL="0" marR="0" lvl="0" indent="0" algn="ctr" rtl="0">
                <a:lnSpc>
                  <a:spcPct val="137513"/>
                </a:lnSpc>
                <a:spcBef>
                  <a:spcPts val="0"/>
                </a:spcBef>
                <a:spcAft>
                  <a:spcPts val="0"/>
                </a:spcAft>
                <a:buNone/>
              </a:pPr>
              <a:endParaRPr sz="933" b="0" i="0" u="none" strike="noStrike" cap="none">
                <a:solidFill>
                  <a:srgbClr val="000000"/>
                </a:solidFill>
                <a:latin typeface="Arial"/>
                <a:ea typeface="Arial"/>
                <a:cs typeface="Arial"/>
                <a:sym typeface="Arial"/>
              </a:endParaRPr>
            </a:p>
          </p:txBody>
        </p:sp>
      </p:grpSp>
      <p:sp>
        <p:nvSpPr>
          <p:cNvPr id="126" name="Google Shape;126;p2"/>
          <p:cNvSpPr/>
          <p:nvPr/>
        </p:nvSpPr>
        <p:spPr>
          <a:xfrm>
            <a:off x="6998184" y="4872293"/>
            <a:ext cx="933917" cy="616385"/>
          </a:xfrm>
          <a:custGeom>
            <a:avLst/>
            <a:gdLst/>
            <a:ahLst/>
            <a:cxnLst/>
            <a:rect l="l" t="t" r="r" b="b"/>
            <a:pathLst>
              <a:path w="1400875" h="924578" extrusionOk="0">
                <a:moveTo>
                  <a:pt x="0" y="0"/>
                </a:moveTo>
                <a:lnTo>
                  <a:pt x="1400875" y="0"/>
                </a:lnTo>
                <a:lnTo>
                  <a:pt x="1400875" y="924577"/>
                </a:lnTo>
                <a:lnTo>
                  <a:pt x="0" y="924577"/>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933" b="0" i="0" u="none" strike="noStrike" cap="none">
              <a:solidFill>
                <a:srgbClr val="000000"/>
              </a:solidFill>
              <a:latin typeface="Arial"/>
              <a:ea typeface="Arial"/>
              <a:cs typeface="Arial"/>
              <a:sym typeface="Arial"/>
            </a:endParaRPr>
          </a:p>
        </p:txBody>
      </p:sp>
      <p:sp>
        <p:nvSpPr>
          <p:cNvPr id="127" name="Google Shape;127;p2"/>
          <p:cNvSpPr txBox="1"/>
          <p:nvPr/>
        </p:nvSpPr>
        <p:spPr>
          <a:xfrm>
            <a:off x="136155" y="1597524"/>
            <a:ext cx="6416693" cy="4431983"/>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it-IT" sz="2400" b="0" i="1" u="none" strike="noStrike" cap="none" dirty="0">
                <a:solidFill>
                  <a:schemeClr val="accent2"/>
                </a:solidFill>
                <a:latin typeface="Calibri"/>
                <a:ea typeface="Calibri"/>
                <a:cs typeface="Calibri"/>
                <a:sym typeface="Calibri"/>
              </a:rPr>
              <a:t>Lo scopo di questo modulo è fornire agli insegnanti della scuola primaria strategie basate sull’evidenza per coltivare attivamente il proprio benessere personale, padroneggiando le competenze psicologiche fondamentali di gratitudine, ottimismo, gioia e speranza.</a:t>
            </a:r>
          </a:p>
          <a:p>
            <a:pPr marL="0" marR="0" lvl="0" indent="0" algn="ctr" rtl="0">
              <a:spcBef>
                <a:spcPts val="0"/>
              </a:spcBef>
              <a:spcAft>
                <a:spcPts val="0"/>
              </a:spcAft>
              <a:buNone/>
            </a:pPr>
            <a:r>
              <a:rPr lang="it-IT" sz="2400" b="0" i="1" u="none" strike="noStrike" cap="none" dirty="0">
                <a:solidFill>
                  <a:schemeClr val="accent2"/>
                </a:solidFill>
                <a:latin typeface="Calibri"/>
                <a:ea typeface="Calibri"/>
                <a:cs typeface="Calibri"/>
                <a:sym typeface="Calibri"/>
              </a:rPr>
              <a:t>Concentrandosi su </a:t>
            </a:r>
            <a:r>
              <a:rPr lang="it-IT" sz="2400" b="0" i="1" u="none" strike="noStrike" cap="none" dirty="0" err="1">
                <a:solidFill>
                  <a:schemeClr val="accent2"/>
                </a:solidFill>
                <a:latin typeface="Calibri"/>
                <a:ea typeface="Calibri"/>
                <a:cs typeface="Calibri"/>
                <a:sym typeface="Calibri"/>
              </a:rPr>
              <a:t>Respect</a:t>
            </a:r>
            <a:r>
              <a:rPr lang="it-IT" sz="2400" b="0" i="1" u="none" strike="noStrike" cap="none" dirty="0">
                <a:solidFill>
                  <a:schemeClr val="accent2"/>
                </a:solidFill>
                <a:latin typeface="Calibri"/>
                <a:ea typeface="Calibri"/>
                <a:cs typeface="Calibri"/>
                <a:sym typeface="Calibri"/>
              </a:rPr>
              <a:t> </a:t>
            </a:r>
            <a:r>
              <a:rPr lang="it-IT" sz="2400" b="0" i="1" u="none" strike="noStrike" cap="none" dirty="0" err="1">
                <a:solidFill>
                  <a:schemeClr val="accent2"/>
                </a:solidFill>
                <a:latin typeface="Calibri"/>
                <a:ea typeface="Calibri"/>
                <a:cs typeface="Calibri"/>
                <a:sym typeface="Calibri"/>
              </a:rPr>
              <a:t>Yourself</a:t>
            </a:r>
            <a:r>
              <a:rPr lang="it-IT" sz="2400" b="0" i="1" u="none" strike="noStrike" cap="none" dirty="0">
                <a:solidFill>
                  <a:schemeClr val="accent2"/>
                </a:solidFill>
                <a:latin typeface="Calibri"/>
                <a:ea typeface="Calibri"/>
                <a:cs typeface="Calibri"/>
                <a:sym typeface="Calibri"/>
              </a:rPr>
              <a:t> (Rispetta te stesso), gli insegnanti costruiranno una resilienza psicologica essenziale, preverranno il burnout emotivo e acquisiranno la fiducia necessaria per mantenere uno stato personale di positività, che potranno poi modellare in classe.</a:t>
            </a:r>
            <a:endParaRPr dirty="0"/>
          </a:p>
        </p:txBody>
      </p:sp>
      <p:sp>
        <p:nvSpPr>
          <p:cNvPr id="128" name="Google Shape;128;p2"/>
          <p:cNvSpPr txBox="1"/>
          <p:nvPr/>
        </p:nvSpPr>
        <p:spPr>
          <a:xfrm>
            <a:off x="8287368" y="1338736"/>
            <a:ext cx="3469479" cy="1015663"/>
          </a:xfrm>
          <a:prstGeom prst="rect">
            <a:avLst/>
          </a:prstGeom>
          <a:noFill/>
          <a:ln>
            <a:noFill/>
          </a:ln>
        </p:spPr>
        <p:txBody>
          <a:bodyPr spcFirstLastPara="1" wrap="square" lIns="0" tIns="0" rIns="0" bIns="0" anchor="t" anchorCtr="0">
            <a:spAutoFit/>
          </a:bodyPr>
          <a:lstStyle/>
          <a:p>
            <a:pPr lvl="0"/>
            <a:r>
              <a:rPr lang="en-US" sz="1800" b="1" dirty="0" err="1">
                <a:solidFill>
                  <a:schemeClr val="dk1"/>
                </a:solidFill>
                <a:latin typeface="Calibri"/>
                <a:ea typeface="Calibri"/>
                <a:cs typeface="Calibri"/>
                <a:sym typeface="Calibri"/>
              </a:rPr>
              <a:t>Costruzione</a:t>
            </a:r>
            <a:r>
              <a:rPr lang="en-US" sz="1800" b="1" dirty="0">
                <a:solidFill>
                  <a:schemeClr val="dk1"/>
                </a:solidFill>
                <a:latin typeface="Calibri"/>
                <a:ea typeface="Calibri"/>
                <a:cs typeface="Calibri"/>
                <a:sym typeface="Calibri"/>
              </a:rPr>
              <a:t> della </a:t>
            </a:r>
            <a:r>
              <a:rPr lang="en-US" sz="1800" b="1" dirty="0" err="1">
                <a:solidFill>
                  <a:schemeClr val="dk1"/>
                </a:solidFill>
                <a:latin typeface="Calibri"/>
                <a:ea typeface="Calibri"/>
                <a:cs typeface="Calibri"/>
                <a:sym typeface="Calibri"/>
              </a:rPr>
              <a:t>resilienza</a:t>
            </a:r>
            <a:r>
              <a:rPr lang="en-US" sz="1800" b="1" i="0" u="none" strike="noStrike" cap="none" dirty="0">
                <a:solidFill>
                  <a:schemeClr val="dk1"/>
                </a:solidFill>
                <a:latin typeface="Calibri"/>
                <a:ea typeface="Calibri"/>
                <a:cs typeface="Calibri"/>
                <a:sym typeface="Calibri"/>
              </a:rPr>
              <a:t>: </a:t>
            </a:r>
          </a:p>
          <a:p>
            <a:pPr lvl="0"/>
            <a:r>
              <a:rPr lang="it-IT" sz="1600" dirty="0">
                <a:solidFill>
                  <a:schemeClr val="dk1"/>
                </a:solidFill>
                <a:latin typeface="Calibri"/>
                <a:ea typeface="Calibri"/>
                <a:cs typeface="Calibri"/>
                <a:sym typeface="Calibri"/>
              </a:rPr>
              <a:t>Fornire agli insegnanti strumenti</a:t>
            </a:r>
          </a:p>
          <a:p>
            <a:pPr lvl="0"/>
            <a:r>
              <a:rPr lang="it-IT" sz="1600" dirty="0">
                <a:solidFill>
                  <a:schemeClr val="dk1"/>
                </a:solidFill>
                <a:latin typeface="Calibri"/>
                <a:ea typeface="Calibri"/>
                <a:cs typeface="Calibri"/>
                <a:sym typeface="Calibri"/>
              </a:rPr>
              <a:t> di autoregolamentazione, come il </a:t>
            </a:r>
            <a:r>
              <a:rPr lang="it-IT" sz="1600" dirty="0" err="1">
                <a:solidFill>
                  <a:schemeClr val="dk1"/>
                </a:solidFill>
                <a:latin typeface="Calibri"/>
                <a:ea typeface="Calibri"/>
                <a:cs typeface="Calibri"/>
                <a:sym typeface="Calibri"/>
              </a:rPr>
              <a:t>Riformulamento</a:t>
            </a:r>
            <a:r>
              <a:rPr lang="it-IT" sz="1600" dirty="0">
                <a:solidFill>
                  <a:schemeClr val="dk1"/>
                </a:solidFill>
                <a:latin typeface="Calibri"/>
                <a:ea typeface="Calibri"/>
                <a:cs typeface="Calibri"/>
                <a:sym typeface="Calibri"/>
              </a:rPr>
              <a:t> dell'Ottimismo</a:t>
            </a:r>
            <a:endParaRPr sz="1200" dirty="0"/>
          </a:p>
        </p:txBody>
      </p:sp>
      <p:sp>
        <p:nvSpPr>
          <p:cNvPr id="129" name="Google Shape;129;p2"/>
          <p:cNvSpPr txBox="1"/>
          <p:nvPr/>
        </p:nvSpPr>
        <p:spPr>
          <a:xfrm>
            <a:off x="8207423" y="2959006"/>
            <a:ext cx="3301013" cy="1046440"/>
          </a:xfrm>
          <a:prstGeom prst="rect">
            <a:avLst/>
          </a:prstGeom>
          <a:noFill/>
          <a:ln>
            <a:noFill/>
          </a:ln>
        </p:spPr>
        <p:txBody>
          <a:bodyPr spcFirstLastPara="1" wrap="square" lIns="0" tIns="0" rIns="0" bIns="0" anchor="t" anchorCtr="0">
            <a:spAutoFit/>
          </a:bodyPr>
          <a:lstStyle/>
          <a:p>
            <a:pPr lvl="0"/>
            <a:r>
              <a:rPr lang="it-IT" sz="1800" b="1" dirty="0">
                <a:solidFill>
                  <a:schemeClr val="dk1"/>
                </a:solidFill>
                <a:latin typeface="Calibri"/>
                <a:ea typeface="Calibri"/>
                <a:cs typeface="Calibri"/>
                <a:sym typeface="Calibri"/>
              </a:rPr>
              <a:t>Migliorare il clima in classe</a:t>
            </a:r>
            <a:r>
              <a:rPr lang="en-US" sz="1800" b="1" i="0" u="none" strike="noStrike" cap="none" dirty="0">
                <a:solidFill>
                  <a:schemeClr val="dk1"/>
                </a:solidFill>
                <a:latin typeface="Calibri"/>
                <a:ea typeface="Calibri"/>
                <a:cs typeface="Calibri"/>
                <a:sym typeface="Calibri"/>
              </a:rPr>
              <a:t>:</a:t>
            </a:r>
            <a:r>
              <a:rPr lang="en-US" sz="1800" b="0" i="0" u="none" strike="noStrike" cap="none" dirty="0">
                <a:solidFill>
                  <a:schemeClr val="dk1"/>
                </a:solidFill>
                <a:latin typeface="Calibri"/>
                <a:ea typeface="Calibri"/>
                <a:cs typeface="Calibri"/>
                <a:sym typeface="Calibri"/>
              </a:rPr>
              <a:t> </a:t>
            </a:r>
            <a:r>
              <a:rPr lang="it-IT" sz="1600" dirty="0">
                <a:solidFill>
                  <a:schemeClr val="dk1"/>
                </a:solidFill>
                <a:latin typeface="Calibri"/>
                <a:ea typeface="Calibri"/>
                <a:cs typeface="Calibri"/>
                <a:sym typeface="Calibri"/>
              </a:rPr>
              <a:t>Introducendo attività semplici</a:t>
            </a:r>
          </a:p>
          <a:p>
            <a:pPr lvl="0"/>
            <a:r>
              <a:rPr lang="it-IT" sz="1600" dirty="0">
                <a:solidFill>
                  <a:schemeClr val="dk1"/>
                </a:solidFill>
                <a:latin typeface="Calibri"/>
                <a:ea typeface="Calibri"/>
                <a:cs typeface="Calibri"/>
                <a:sym typeface="Calibri"/>
              </a:rPr>
              <a:t> e sostenibili (ad esempio, Muri della Gratitudine, Istantanee della Gioia).</a:t>
            </a:r>
            <a:endParaRPr dirty="0"/>
          </a:p>
        </p:txBody>
      </p:sp>
      <p:sp>
        <p:nvSpPr>
          <p:cNvPr id="130" name="Google Shape;130;p2"/>
          <p:cNvSpPr txBox="1"/>
          <p:nvPr/>
        </p:nvSpPr>
        <p:spPr>
          <a:xfrm>
            <a:off x="8177881" y="4537517"/>
            <a:ext cx="3301013" cy="1261884"/>
          </a:xfrm>
          <a:prstGeom prst="rect">
            <a:avLst/>
          </a:prstGeom>
          <a:noFill/>
          <a:ln>
            <a:noFill/>
          </a:ln>
        </p:spPr>
        <p:txBody>
          <a:bodyPr spcFirstLastPara="1" wrap="square" lIns="0" tIns="0" rIns="0" bIns="0" anchor="t" anchorCtr="0">
            <a:spAutoFit/>
          </a:bodyPr>
          <a:lstStyle/>
          <a:p>
            <a:pPr lvl="0"/>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Promuovere</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l’Apprendimento</a:t>
            </a:r>
            <a:r>
              <a:rPr lang="en-US" sz="1800" b="1" dirty="0">
                <a:solidFill>
                  <a:schemeClr val="dk1"/>
                </a:solidFill>
                <a:latin typeface="Calibri"/>
                <a:ea typeface="Calibri"/>
                <a:cs typeface="Calibri"/>
                <a:sym typeface="Calibri"/>
              </a:rPr>
              <a:t> </a:t>
            </a:r>
            <a:r>
              <a:rPr lang="it-IT" sz="1800" dirty="0">
                <a:solidFill>
                  <a:schemeClr val="dk1"/>
                </a:solidFill>
                <a:latin typeface="Calibri"/>
                <a:ea typeface="Calibri"/>
                <a:cs typeface="Calibri"/>
                <a:sym typeface="Calibri"/>
              </a:rPr>
              <a:t>: </a:t>
            </a:r>
            <a:r>
              <a:rPr lang="it-IT" sz="1600" dirty="0">
                <a:solidFill>
                  <a:schemeClr val="dk1"/>
                </a:solidFill>
                <a:latin typeface="Calibri"/>
                <a:ea typeface="Calibri"/>
                <a:cs typeface="Calibri"/>
                <a:sym typeface="Calibri"/>
              </a:rPr>
              <a:t>Concentrandosi su emozioni come gioia e speranza, il modulo prepara il cervello degli studenti all'apprendimento, alla creatività e alla perseveranza.</a:t>
            </a:r>
            <a:endParaRPr sz="1600" dirty="0"/>
          </a:p>
        </p:txBody>
      </p:sp>
      <p:cxnSp>
        <p:nvCxnSpPr>
          <p:cNvPr id="131" name="Google Shape;131;p2"/>
          <p:cNvCxnSpPr/>
          <p:nvPr/>
        </p:nvCxnSpPr>
        <p:spPr>
          <a:xfrm rot="10800000">
            <a:off x="8078841" y="1583918"/>
            <a:ext cx="0" cy="492531"/>
          </a:xfrm>
          <a:prstGeom prst="straightConnector1">
            <a:avLst/>
          </a:prstGeom>
          <a:noFill/>
          <a:ln w="38100" cap="flat" cmpd="sng">
            <a:solidFill>
              <a:srgbClr val="000000"/>
            </a:solidFill>
            <a:prstDash val="solid"/>
            <a:round/>
            <a:headEnd type="none" w="sm" len="sm"/>
            <a:tailEnd type="none" w="sm" len="sm"/>
          </a:ln>
        </p:spPr>
      </p:cxnSp>
      <p:cxnSp>
        <p:nvCxnSpPr>
          <p:cNvPr id="132" name="Google Shape;132;p2"/>
          <p:cNvCxnSpPr/>
          <p:nvPr/>
        </p:nvCxnSpPr>
        <p:spPr>
          <a:xfrm rot="10800000">
            <a:off x="8078841" y="3183173"/>
            <a:ext cx="0" cy="492531"/>
          </a:xfrm>
          <a:prstGeom prst="straightConnector1">
            <a:avLst/>
          </a:prstGeom>
          <a:noFill/>
          <a:ln w="38100" cap="flat" cmpd="sng">
            <a:solidFill>
              <a:srgbClr val="000000"/>
            </a:solidFill>
            <a:prstDash val="solid"/>
            <a:round/>
            <a:headEnd type="none" w="sm" len="sm"/>
            <a:tailEnd type="none" w="sm" len="sm"/>
          </a:ln>
        </p:spPr>
      </p:cxnSp>
      <p:cxnSp>
        <p:nvCxnSpPr>
          <p:cNvPr id="133" name="Google Shape;133;p2"/>
          <p:cNvCxnSpPr/>
          <p:nvPr/>
        </p:nvCxnSpPr>
        <p:spPr>
          <a:xfrm rot="10800000">
            <a:off x="8091541" y="4867274"/>
            <a:ext cx="0" cy="492531"/>
          </a:xfrm>
          <a:prstGeom prst="straightConnector1">
            <a:avLst/>
          </a:prstGeom>
          <a:noFill/>
          <a:ln w="38100" cap="flat" cmpd="sng">
            <a:solidFill>
              <a:srgbClr val="000000"/>
            </a:solidFill>
            <a:prstDash val="solid"/>
            <a:round/>
            <a:headEnd type="none" w="sm" len="sm"/>
            <a:tailEnd type="none" w="sm" len="sm"/>
          </a:ln>
        </p:spPr>
      </p:cxnSp>
      <p:sp>
        <p:nvSpPr>
          <p:cNvPr id="134" name="Google Shape;134;p2"/>
          <p:cNvSpPr txBox="1"/>
          <p:nvPr/>
        </p:nvSpPr>
        <p:spPr>
          <a:xfrm>
            <a:off x="97970" y="81642"/>
            <a:ext cx="11944351" cy="715879"/>
          </a:xfrm>
          <a:prstGeom prst="rect">
            <a:avLst/>
          </a:prstGeom>
          <a:noFill/>
          <a:ln>
            <a:noFill/>
          </a:ln>
        </p:spPr>
        <p:txBody>
          <a:bodyPr spcFirstLastPara="1" wrap="square" lIns="91425" tIns="54000" rIns="54000" bIns="54000" anchor="ctr" anchorCtr="0">
            <a:noAutofit/>
          </a:bodyPr>
          <a:lstStyle/>
          <a:p>
            <a:pPr lvl="0"/>
            <a:r>
              <a:rPr lang="it-IT" sz="3800" dirty="0">
                <a:solidFill>
                  <a:srgbClr val="FFFFFF"/>
                </a:solidFill>
                <a:latin typeface="Calibri"/>
                <a:ea typeface="Calibri"/>
                <a:cs typeface="Calibri"/>
                <a:sym typeface="Calibri"/>
              </a:rPr>
              <a:t>Formazione degli insegnanti - Modulo 2</a:t>
            </a:r>
            <a:endParaRPr dirty="0"/>
          </a:p>
        </p:txBody>
      </p:sp>
      <p:sp>
        <p:nvSpPr>
          <p:cNvPr id="135" name="Google Shape;135;p2"/>
          <p:cNvSpPr/>
          <p:nvPr/>
        </p:nvSpPr>
        <p:spPr>
          <a:xfrm>
            <a:off x="6954627" y="2959006"/>
            <a:ext cx="1093356" cy="843517"/>
          </a:xfrm>
          <a:custGeom>
            <a:avLst/>
            <a:gdLst/>
            <a:ahLst/>
            <a:cxnLst/>
            <a:rect l="l" t="t" r="r" b="b"/>
            <a:pathLst>
              <a:path w="1459466" h="1215337" extrusionOk="0">
                <a:moveTo>
                  <a:pt x="0" y="0"/>
                </a:moveTo>
                <a:lnTo>
                  <a:pt x="1459466" y="0"/>
                </a:lnTo>
                <a:lnTo>
                  <a:pt x="1459466" y="1215337"/>
                </a:lnTo>
                <a:lnTo>
                  <a:pt x="0" y="1215337"/>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37dcb061d18_0_9"/>
          <p:cNvSpPr txBo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lvl="0" algn="just">
              <a:lnSpc>
                <a:spcPct val="90000"/>
              </a:lnSpc>
              <a:buSzPts val="2400"/>
            </a:pPr>
            <a:r>
              <a:rPr lang="en-US" sz="2400" b="1" dirty="0" err="1">
                <a:solidFill>
                  <a:srgbClr val="F05A22"/>
                </a:solidFill>
                <a:latin typeface="Calibri"/>
                <a:ea typeface="Calibri"/>
                <a:cs typeface="Calibri"/>
                <a:sym typeface="Calibri"/>
              </a:rPr>
              <a:t>Introduzione</a:t>
            </a:r>
            <a:endParaRPr sz="2400" b="1" i="0" u="none" strike="noStrike" cap="none" dirty="0">
              <a:solidFill>
                <a:srgbClr val="F05A22"/>
              </a:solidFill>
              <a:latin typeface="Calibri"/>
              <a:ea typeface="Calibri"/>
              <a:cs typeface="Calibri"/>
              <a:sym typeface="Calibri"/>
            </a:endParaRPr>
          </a:p>
        </p:txBody>
      </p:sp>
      <p:sp>
        <p:nvSpPr>
          <p:cNvPr id="142" name="Google Shape;142;g37dcb061d18_0_9"/>
          <p:cNvSpPr txBox="1"/>
          <p:nvPr/>
        </p:nvSpPr>
        <p:spPr>
          <a:xfrm>
            <a:off x="1542900" y="1647631"/>
            <a:ext cx="8229750" cy="1160213"/>
          </a:xfrm>
          <a:prstGeom prst="rect">
            <a:avLst/>
          </a:prstGeom>
          <a:noFill/>
          <a:ln>
            <a:noFill/>
          </a:ln>
        </p:spPr>
        <p:txBody>
          <a:bodyPr spcFirstLastPara="1" wrap="square" lIns="91425" tIns="45700" rIns="91425" bIns="45700" anchor="t" anchorCtr="0">
            <a:noAutofit/>
          </a:bodyPr>
          <a:lstStyle/>
          <a:p>
            <a:pPr lvl="0">
              <a:lnSpc>
                <a:spcPct val="150000"/>
              </a:lnSpc>
            </a:pPr>
            <a:r>
              <a:rPr lang="it-IT" sz="1800" dirty="0">
                <a:solidFill>
                  <a:srgbClr val="4F4F50"/>
                </a:solidFill>
                <a:latin typeface="Calibri"/>
                <a:ea typeface="Calibri"/>
                <a:cs typeface="Calibri"/>
                <a:sym typeface="Calibri"/>
              </a:rPr>
              <a:t>Questo modulo esplora il potere delle emozioni positive—gratitudine, ottimismo e gioia—come fondamento per il benessere sia degli insegnanti che degli studenti.</a:t>
            </a:r>
            <a:endParaRPr dirty="0"/>
          </a:p>
        </p:txBody>
      </p:sp>
      <p:sp>
        <p:nvSpPr>
          <p:cNvPr id="143" name="Google Shape;143;g37dcb061d18_0_9"/>
          <p:cNvSpPr txBox="1">
            <a:spLocks noGrp="1"/>
          </p:cNvSpPr>
          <p:nvPr>
            <p:ph type="title"/>
          </p:nvPr>
        </p:nvSpPr>
        <p:spPr>
          <a:xfrm>
            <a:off x="97970" y="81642"/>
            <a:ext cx="11944351" cy="715879"/>
          </a:xfrm>
          <a:prstGeom prst="rect">
            <a:avLst/>
          </a:prstGeom>
          <a:noFill/>
          <a:ln>
            <a:noFill/>
          </a:ln>
        </p:spPr>
        <p:txBody>
          <a:bodyPr spcFirstLastPara="1" wrap="square" lIns="91425" tIns="54000" rIns="54000" bIns="54000" anchor="ctr" anchorCtr="0">
            <a:noAutofit/>
          </a:bodyPr>
          <a:lstStyle/>
          <a:p>
            <a:pPr lvl="0">
              <a:lnSpc>
                <a:spcPct val="100000"/>
              </a:lnSpc>
              <a:buClr>
                <a:srgbClr val="000000"/>
              </a:buClr>
              <a:buSzPts val="2000"/>
            </a:pPr>
            <a:r>
              <a:rPr lang="it-IT" dirty="0"/>
              <a:t>Benvenuti su </a:t>
            </a:r>
            <a:r>
              <a:rPr lang="it-IT" dirty="0" err="1"/>
              <a:t>Positivity</a:t>
            </a:r>
            <a:r>
              <a:rPr lang="it-IT" dirty="0"/>
              <a:t>: La 'P' in PERMA</a:t>
            </a:r>
            <a:endParaRPr dirty="0"/>
          </a:p>
        </p:txBody>
      </p:sp>
      <p:grpSp>
        <p:nvGrpSpPr>
          <p:cNvPr id="144" name="Google Shape;144;g37dcb061d18_0_9"/>
          <p:cNvGrpSpPr/>
          <p:nvPr/>
        </p:nvGrpSpPr>
        <p:grpSpPr>
          <a:xfrm>
            <a:off x="664550" y="1767316"/>
            <a:ext cx="606639" cy="606639"/>
            <a:chOff x="0" y="0"/>
            <a:chExt cx="812800" cy="812800"/>
          </a:xfrm>
        </p:grpSpPr>
        <p:sp>
          <p:nvSpPr>
            <p:cNvPr id="145" name="Google Shape;145;g37dcb061d18_0_9"/>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28575" cap="sq" cmpd="sng">
              <a:solidFill>
                <a:srgbClr val="00000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933" b="0" i="0" u="none" strike="noStrike" cap="none">
                <a:solidFill>
                  <a:srgbClr val="000000"/>
                </a:solidFill>
                <a:latin typeface="Arial"/>
                <a:ea typeface="Arial"/>
                <a:cs typeface="Arial"/>
                <a:sym typeface="Arial"/>
              </a:endParaRPr>
            </a:p>
          </p:txBody>
        </p:sp>
        <p:sp>
          <p:nvSpPr>
            <p:cNvPr id="146" name="Google Shape;146;g37dcb061d18_0_9"/>
            <p:cNvSpPr txBox="1"/>
            <p:nvPr/>
          </p:nvSpPr>
          <p:spPr>
            <a:xfrm>
              <a:off x="76200" y="28575"/>
              <a:ext cx="660400" cy="708025"/>
            </a:xfrm>
            <a:prstGeom prst="rect">
              <a:avLst/>
            </a:prstGeom>
            <a:noFill/>
            <a:ln>
              <a:noFill/>
            </a:ln>
          </p:spPr>
          <p:txBody>
            <a:bodyPr spcFirstLastPara="1" wrap="square" lIns="33850" tIns="33850" rIns="33850" bIns="33850" anchor="ctr" anchorCtr="0">
              <a:noAutofit/>
            </a:bodyPr>
            <a:lstStyle/>
            <a:p>
              <a:pPr marL="0" marR="0" lvl="0" indent="0" algn="ctr" rtl="0">
                <a:lnSpc>
                  <a:spcPct val="239978"/>
                </a:lnSpc>
                <a:spcBef>
                  <a:spcPts val="0"/>
                </a:spcBef>
                <a:spcAft>
                  <a:spcPts val="0"/>
                </a:spcAft>
                <a:buNone/>
              </a:pPr>
              <a:endParaRPr sz="933" b="0" i="0" u="none" strike="noStrike" cap="none">
                <a:solidFill>
                  <a:srgbClr val="000000"/>
                </a:solidFill>
                <a:latin typeface="Arial"/>
                <a:ea typeface="Arial"/>
                <a:cs typeface="Arial"/>
                <a:sym typeface="Arial"/>
              </a:endParaRPr>
            </a:p>
          </p:txBody>
        </p:sp>
      </p:grpSp>
      <p:sp>
        <p:nvSpPr>
          <p:cNvPr id="147" name="Google Shape;147;g37dcb061d18_0_9"/>
          <p:cNvSpPr txBox="1"/>
          <p:nvPr/>
        </p:nvSpPr>
        <p:spPr>
          <a:xfrm>
            <a:off x="682829" y="1832722"/>
            <a:ext cx="544682" cy="399212"/>
          </a:xfrm>
          <a:prstGeom prst="rect">
            <a:avLst/>
          </a:prstGeom>
          <a:noFill/>
          <a:ln>
            <a:noFill/>
          </a:ln>
        </p:spPr>
        <p:txBody>
          <a:bodyPr spcFirstLastPara="1" wrap="square" lIns="0" tIns="0" rIns="0" bIns="0" anchor="t" anchorCtr="0">
            <a:spAutoFit/>
          </a:bodyPr>
          <a:lstStyle/>
          <a:p>
            <a:pPr marL="0" marR="0" lvl="0" indent="0" algn="ctr" rtl="0">
              <a:lnSpc>
                <a:spcPct val="160056"/>
              </a:lnSpc>
              <a:spcBef>
                <a:spcPts val="0"/>
              </a:spcBef>
              <a:spcAft>
                <a:spcPts val="0"/>
              </a:spcAft>
              <a:buNone/>
            </a:pPr>
            <a:r>
              <a:rPr lang="en-US" sz="2133" b="1" i="0" u="none" strike="noStrike" cap="none">
                <a:solidFill>
                  <a:srgbClr val="000000"/>
                </a:solidFill>
                <a:latin typeface="Arial"/>
                <a:ea typeface="Arial"/>
                <a:cs typeface="Arial"/>
                <a:sym typeface="Arial"/>
              </a:rPr>
              <a:t>1</a:t>
            </a:r>
            <a:endParaRPr/>
          </a:p>
        </p:txBody>
      </p:sp>
      <p:grpSp>
        <p:nvGrpSpPr>
          <p:cNvPr id="148" name="Google Shape;148;g37dcb061d18_0_9"/>
          <p:cNvGrpSpPr/>
          <p:nvPr/>
        </p:nvGrpSpPr>
        <p:grpSpPr>
          <a:xfrm>
            <a:off x="664550" y="3103767"/>
            <a:ext cx="606639" cy="606639"/>
            <a:chOff x="0" y="0"/>
            <a:chExt cx="812800" cy="812800"/>
          </a:xfrm>
        </p:grpSpPr>
        <p:sp>
          <p:nvSpPr>
            <p:cNvPr id="149" name="Google Shape;149;g37dcb061d18_0_9"/>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28575" cap="sq" cmpd="sng">
              <a:solidFill>
                <a:srgbClr val="00000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933" b="0" i="0" u="none" strike="noStrike" cap="none">
                <a:solidFill>
                  <a:srgbClr val="000000"/>
                </a:solidFill>
                <a:latin typeface="Arial"/>
                <a:ea typeface="Arial"/>
                <a:cs typeface="Arial"/>
                <a:sym typeface="Arial"/>
              </a:endParaRPr>
            </a:p>
          </p:txBody>
        </p:sp>
        <p:sp>
          <p:nvSpPr>
            <p:cNvPr id="150" name="Google Shape;150;g37dcb061d18_0_9"/>
            <p:cNvSpPr txBox="1"/>
            <p:nvPr/>
          </p:nvSpPr>
          <p:spPr>
            <a:xfrm>
              <a:off x="76200" y="28575"/>
              <a:ext cx="660400" cy="708025"/>
            </a:xfrm>
            <a:prstGeom prst="rect">
              <a:avLst/>
            </a:prstGeom>
            <a:noFill/>
            <a:ln>
              <a:noFill/>
            </a:ln>
          </p:spPr>
          <p:txBody>
            <a:bodyPr spcFirstLastPara="1" wrap="square" lIns="33850" tIns="33850" rIns="33850" bIns="33850" anchor="ctr" anchorCtr="0">
              <a:noAutofit/>
            </a:bodyPr>
            <a:lstStyle/>
            <a:p>
              <a:pPr marL="0" marR="0" lvl="0" indent="0" algn="ctr" rtl="0">
                <a:lnSpc>
                  <a:spcPct val="239978"/>
                </a:lnSpc>
                <a:spcBef>
                  <a:spcPts val="0"/>
                </a:spcBef>
                <a:spcAft>
                  <a:spcPts val="0"/>
                </a:spcAft>
                <a:buNone/>
              </a:pPr>
              <a:endParaRPr sz="933" b="0" i="0" u="none" strike="noStrike" cap="none">
                <a:solidFill>
                  <a:srgbClr val="000000"/>
                </a:solidFill>
                <a:latin typeface="Arial"/>
                <a:ea typeface="Arial"/>
                <a:cs typeface="Arial"/>
                <a:sym typeface="Arial"/>
              </a:endParaRPr>
            </a:p>
          </p:txBody>
        </p:sp>
      </p:grpSp>
      <p:sp>
        <p:nvSpPr>
          <p:cNvPr id="151" name="Google Shape;151;g37dcb061d18_0_9"/>
          <p:cNvSpPr txBox="1"/>
          <p:nvPr/>
        </p:nvSpPr>
        <p:spPr>
          <a:xfrm>
            <a:off x="689179" y="3169173"/>
            <a:ext cx="544682" cy="399212"/>
          </a:xfrm>
          <a:prstGeom prst="rect">
            <a:avLst/>
          </a:prstGeom>
          <a:noFill/>
          <a:ln>
            <a:noFill/>
          </a:ln>
        </p:spPr>
        <p:txBody>
          <a:bodyPr spcFirstLastPara="1" wrap="square" lIns="0" tIns="0" rIns="0" bIns="0" anchor="t" anchorCtr="0">
            <a:spAutoFit/>
          </a:bodyPr>
          <a:lstStyle/>
          <a:p>
            <a:pPr marL="0" marR="0" lvl="0" indent="0" algn="ctr" rtl="0">
              <a:lnSpc>
                <a:spcPct val="160056"/>
              </a:lnSpc>
              <a:spcBef>
                <a:spcPts val="0"/>
              </a:spcBef>
              <a:spcAft>
                <a:spcPts val="0"/>
              </a:spcAft>
              <a:buNone/>
            </a:pPr>
            <a:r>
              <a:rPr lang="en-US" sz="2133" b="1" i="0" u="none" strike="noStrike" cap="none">
                <a:solidFill>
                  <a:srgbClr val="000000"/>
                </a:solidFill>
                <a:latin typeface="Arial"/>
                <a:ea typeface="Arial"/>
                <a:cs typeface="Arial"/>
                <a:sym typeface="Arial"/>
              </a:rPr>
              <a:t>2</a:t>
            </a:r>
            <a:endParaRPr/>
          </a:p>
        </p:txBody>
      </p:sp>
      <p:grpSp>
        <p:nvGrpSpPr>
          <p:cNvPr id="152" name="Google Shape;152;g37dcb061d18_0_9"/>
          <p:cNvGrpSpPr/>
          <p:nvPr/>
        </p:nvGrpSpPr>
        <p:grpSpPr>
          <a:xfrm>
            <a:off x="664550" y="4441077"/>
            <a:ext cx="606639" cy="606639"/>
            <a:chOff x="0" y="0"/>
            <a:chExt cx="812800" cy="812800"/>
          </a:xfrm>
        </p:grpSpPr>
        <p:sp>
          <p:nvSpPr>
            <p:cNvPr id="153" name="Google Shape;153;g37dcb061d18_0_9"/>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28575" cap="sq" cmpd="sng">
              <a:solidFill>
                <a:srgbClr val="00000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933" b="0" i="0" u="none" strike="noStrike" cap="none">
                <a:solidFill>
                  <a:srgbClr val="000000"/>
                </a:solidFill>
                <a:latin typeface="Arial"/>
                <a:ea typeface="Arial"/>
                <a:cs typeface="Arial"/>
                <a:sym typeface="Arial"/>
              </a:endParaRPr>
            </a:p>
          </p:txBody>
        </p:sp>
        <p:sp>
          <p:nvSpPr>
            <p:cNvPr id="154" name="Google Shape;154;g37dcb061d18_0_9"/>
            <p:cNvSpPr txBox="1"/>
            <p:nvPr/>
          </p:nvSpPr>
          <p:spPr>
            <a:xfrm>
              <a:off x="76200" y="28575"/>
              <a:ext cx="660400" cy="708025"/>
            </a:xfrm>
            <a:prstGeom prst="rect">
              <a:avLst/>
            </a:prstGeom>
            <a:noFill/>
            <a:ln>
              <a:noFill/>
            </a:ln>
          </p:spPr>
          <p:txBody>
            <a:bodyPr spcFirstLastPara="1" wrap="square" lIns="33850" tIns="33850" rIns="33850" bIns="33850" anchor="ctr" anchorCtr="0">
              <a:noAutofit/>
            </a:bodyPr>
            <a:lstStyle/>
            <a:p>
              <a:pPr marL="0" marR="0" lvl="0" indent="0" algn="ctr" rtl="0">
                <a:lnSpc>
                  <a:spcPct val="239978"/>
                </a:lnSpc>
                <a:spcBef>
                  <a:spcPts val="0"/>
                </a:spcBef>
                <a:spcAft>
                  <a:spcPts val="0"/>
                </a:spcAft>
                <a:buNone/>
              </a:pPr>
              <a:endParaRPr sz="933" b="0" i="0" u="none" strike="noStrike" cap="none">
                <a:solidFill>
                  <a:srgbClr val="000000"/>
                </a:solidFill>
                <a:latin typeface="Arial"/>
                <a:ea typeface="Arial"/>
                <a:cs typeface="Arial"/>
                <a:sym typeface="Arial"/>
              </a:endParaRPr>
            </a:p>
          </p:txBody>
        </p:sp>
      </p:grpSp>
      <p:sp>
        <p:nvSpPr>
          <p:cNvPr id="155" name="Google Shape;155;g37dcb061d18_0_9"/>
          <p:cNvSpPr txBox="1"/>
          <p:nvPr/>
        </p:nvSpPr>
        <p:spPr>
          <a:xfrm>
            <a:off x="682829" y="4506484"/>
            <a:ext cx="544682" cy="399212"/>
          </a:xfrm>
          <a:prstGeom prst="rect">
            <a:avLst/>
          </a:prstGeom>
          <a:noFill/>
          <a:ln>
            <a:noFill/>
          </a:ln>
        </p:spPr>
        <p:txBody>
          <a:bodyPr spcFirstLastPara="1" wrap="square" lIns="0" tIns="0" rIns="0" bIns="0" anchor="t" anchorCtr="0">
            <a:spAutoFit/>
          </a:bodyPr>
          <a:lstStyle/>
          <a:p>
            <a:pPr marL="0" marR="0" lvl="0" indent="0" algn="ctr" rtl="0">
              <a:lnSpc>
                <a:spcPct val="160056"/>
              </a:lnSpc>
              <a:spcBef>
                <a:spcPts val="0"/>
              </a:spcBef>
              <a:spcAft>
                <a:spcPts val="0"/>
              </a:spcAft>
              <a:buNone/>
            </a:pPr>
            <a:r>
              <a:rPr lang="en-US" sz="2133" b="1" i="0" u="none" strike="noStrike" cap="none">
                <a:solidFill>
                  <a:srgbClr val="000000"/>
                </a:solidFill>
                <a:latin typeface="Arial"/>
                <a:ea typeface="Arial"/>
                <a:cs typeface="Arial"/>
                <a:sym typeface="Arial"/>
              </a:rPr>
              <a:t>3</a:t>
            </a:r>
            <a:endParaRPr/>
          </a:p>
        </p:txBody>
      </p:sp>
      <p:sp>
        <p:nvSpPr>
          <p:cNvPr id="156" name="Google Shape;156;g37dcb061d18_0_9"/>
          <p:cNvSpPr txBox="1"/>
          <p:nvPr/>
        </p:nvSpPr>
        <p:spPr>
          <a:xfrm>
            <a:off x="1454765" y="4499414"/>
            <a:ext cx="8229750" cy="923289"/>
          </a:xfrm>
          <a:prstGeom prst="rect">
            <a:avLst/>
          </a:prstGeom>
          <a:noFill/>
          <a:ln>
            <a:noFill/>
          </a:ln>
        </p:spPr>
        <p:txBody>
          <a:bodyPr spcFirstLastPara="1" wrap="square" lIns="91425" tIns="45700" rIns="91425" bIns="45700" anchor="t" anchorCtr="0">
            <a:spAutoFit/>
          </a:bodyPr>
          <a:lstStyle/>
          <a:p>
            <a:pPr lvl="0">
              <a:lnSpc>
                <a:spcPct val="150000"/>
              </a:lnSpc>
              <a:buSzPts val="1800"/>
            </a:pPr>
            <a:r>
              <a:rPr lang="it-IT" sz="1800" dirty="0">
                <a:solidFill>
                  <a:srgbClr val="4F4F50"/>
                </a:solidFill>
                <a:latin typeface="Calibri"/>
                <a:ea typeface="Calibri"/>
                <a:cs typeface="Calibri"/>
                <a:sym typeface="Calibri"/>
              </a:rPr>
              <a:t>La positività alimenta l'apprendimento e la connessione.
PERMA "P" = Emozioni Positive → gioia, gratitudine, speranza, ottimismo.</a:t>
            </a:r>
            <a:endParaRPr dirty="0"/>
          </a:p>
        </p:txBody>
      </p:sp>
      <p:sp>
        <p:nvSpPr>
          <p:cNvPr id="157" name="Google Shape;157;g37dcb061d18_0_9"/>
          <p:cNvSpPr txBox="1"/>
          <p:nvPr/>
        </p:nvSpPr>
        <p:spPr>
          <a:xfrm>
            <a:off x="1542900" y="2950026"/>
            <a:ext cx="8229750" cy="1338788"/>
          </a:xfrm>
          <a:prstGeom prst="rect">
            <a:avLst/>
          </a:prstGeom>
          <a:noFill/>
          <a:ln>
            <a:noFill/>
          </a:ln>
        </p:spPr>
        <p:txBody>
          <a:bodyPr spcFirstLastPara="1" wrap="square" lIns="91425" tIns="45700" rIns="91425" bIns="45700" anchor="t" anchorCtr="0">
            <a:spAutoFit/>
          </a:bodyPr>
          <a:lstStyle/>
          <a:p>
            <a:pPr lvl="0">
              <a:lnSpc>
                <a:spcPct val="150000"/>
              </a:lnSpc>
            </a:pPr>
            <a:r>
              <a:rPr lang="it-IT" sz="1800" dirty="0">
                <a:solidFill>
                  <a:srgbClr val="4F4F50"/>
                </a:solidFill>
                <a:latin typeface="Calibri"/>
                <a:ea typeface="Calibri"/>
                <a:cs typeface="Calibri"/>
                <a:sym typeface="Calibri"/>
              </a:rPr>
              <a:t>Le emozioni positive non sono solo "piacevoli da avere"; Sono strumenti fondamentali che migliorano l'apprendimento, rafforzano la resilienza dei nostri studenti e migliorano il nostro benessere professionale.</a:t>
            </a:r>
            <a:endParaRPr sz="1800" b="0" i="0" u="none" strike="noStrike" cap="none" dirty="0">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4"/>
          <p:cNvSpPr txBo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lvl="0" algn="just">
              <a:lnSpc>
                <a:spcPct val="90000"/>
              </a:lnSpc>
              <a:buSzPts val="2400"/>
            </a:pPr>
            <a:r>
              <a:rPr lang="en-US" sz="2400" b="1" dirty="0" err="1">
                <a:solidFill>
                  <a:srgbClr val="F05A22"/>
                </a:solidFill>
                <a:latin typeface="Calibri"/>
                <a:ea typeface="Calibri"/>
                <a:cs typeface="Calibri"/>
                <a:sym typeface="Calibri"/>
              </a:rPr>
              <a:t>Obiettivi</a:t>
            </a:r>
            <a:r>
              <a:rPr lang="en-US" sz="2400" b="1" dirty="0">
                <a:solidFill>
                  <a:srgbClr val="F05A22"/>
                </a:solidFill>
                <a:latin typeface="Calibri"/>
                <a:ea typeface="Calibri"/>
                <a:cs typeface="Calibri"/>
                <a:sym typeface="Calibri"/>
              </a:rPr>
              <a:t> di </a:t>
            </a:r>
            <a:r>
              <a:rPr lang="en-US" sz="2400" b="1" dirty="0" err="1">
                <a:solidFill>
                  <a:srgbClr val="F05A22"/>
                </a:solidFill>
                <a:latin typeface="Calibri"/>
                <a:ea typeface="Calibri"/>
                <a:cs typeface="Calibri"/>
                <a:sym typeface="Calibri"/>
              </a:rPr>
              <a:t>apprendimento</a:t>
            </a:r>
            <a:endParaRPr sz="2400" b="1" i="0" u="none" strike="noStrike" cap="none" dirty="0">
              <a:solidFill>
                <a:srgbClr val="F05A22"/>
              </a:solidFill>
              <a:latin typeface="Calibri"/>
              <a:ea typeface="Calibri"/>
              <a:cs typeface="Calibri"/>
              <a:sym typeface="Calibri"/>
            </a:endParaRPr>
          </a:p>
        </p:txBody>
      </p:sp>
      <p:sp>
        <p:nvSpPr>
          <p:cNvPr id="163" name="Google Shape;163;p4"/>
          <p:cNvSpPr txBox="1"/>
          <p:nvPr/>
        </p:nvSpPr>
        <p:spPr>
          <a:xfrm>
            <a:off x="97821" y="1487058"/>
            <a:ext cx="11944500" cy="5289300"/>
          </a:xfrm>
          <a:prstGeom prst="rect">
            <a:avLst/>
          </a:prstGeom>
          <a:noFill/>
          <a:ln>
            <a:noFill/>
          </a:ln>
        </p:spPr>
        <p:txBody>
          <a:bodyPr spcFirstLastPara="1" wrap="square" lIns="91425" tIns="45700" rIns="91425" bIns="45700" anchor="t" anchorCtr="0">
            <a:noAutofit/>
          </a:bodyPr>
          <a:lstStyle/>
          <a:p>
            <a:pPr lvl="0">
              <a:lnSpc>
                <a:spcPct val="150000"/>
              </a:lnSpc>
              <a:buSzPts val="1800"/>
            </a:pPr>
            <a:r>
              <a:rPr lang="it-IT" sz="1800" dirty="0">
                <a:solidFill>
                  <a:srgbClr val="4F4F50"/>
                </a:solidFill>
                <a:latin typeface="Calibri"/>
                <a:ea typeface="Calibri"/>
                <a:cs typeface="Calibri"/>
                <a:sym typeface="Calibri"/>
              </a:rPr>
              <a:t>Alla fine di questa unità, sarai in grado di:</a:t>
            </a:r>
            <a:endParaRPr sz="1800" b="0" i="0" u="none" strike="noStrike" cap="none" dirty="0">
              <a:solidFill>
                <a:srgbClr val="4F4F50"/>
              </a:solidFill>
              <a:latin typeface="Calibri"/>
              <a:ea typeface="Calibri"/>
              <a:cs typeface="Calibri"/>
              <a:sym typeface="Calibri"/>
            </a:endParaRPr>
          </a:p>
          <a:p>
            <a:pPr marL="457200" lvl="0" indent="-342900">
              <a:lnSpc>
                <a:spcPct val="150000"/>
              </a:lnSpc>
              <a:buClr>
                <a:srgbClr val="4F4F50"/>
              </a:buClr>
              <a:buSzPts val="1800"/>
              <a:buFont typeface="Arial"/>
              <a:buChar char="●"/>
            </a:pPr>
            <a:r>
              <a:rPr lang="it-IT" sz="1800" dirty="0">
                <a:solidFill>
                  <a:srgbClr val="4F4F50"/>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Praticare almeno un'attività di gratitudine e/o ottimismo.
Applicare tecniche di </a:t>
            </a:r>
            <a:r>
              <a:rPr lang="it-IT" sz="1800" dirty="0" err="1">
                <a:solidFill>
                  <a:srgbClr val="4F4F50"/>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reframing</a:t>
            </a:r>
            <a:r>
              <a:rPr lang="it-IT" sz="1800" dirty="0">
                <a:solidFill>
                  <a:srgbClr val="4F4F50"/>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 per affrontare le sfide comuni della classe.
Riflettere sull'impatto personale della coltivazione positiva sul tuo benessere</a:t>
            </a:r>
            <a:r>
              <a:rPr lang="en-US" sz="1800" i="0" u="none" strike="noStrike" cap="none" dirty="0">
                <a:solidFill>
                  <a:srgbClr val="4F4F50"/>
                </a:solidFill>
                <a:latin typeface="Calibri"/>
                <a:ea typeface="Calibri"/>
                <a:cs typeface="Calibri"/>
                <a:sym typeface="Calibri"/>
              </a:rPr>
              <a:t>.</a:t>
            </a:r>
            <a:endParaRPr sz="1800" i="0" u="none" strike="noStrike" cap="none" dirty="0">
              <a:solidFill>
                <a:srgbClr val="4F4F50"/>
              </a:solidFill>
              <a:latin typeface="Calibri"/>
              <a:ea typeface="Calibri"/>
              <a:cs typeface="Calibri"/>
              <a:sym typeface="Calibri"/>
            </a:endParaRPr>
          </a:p>
          <a:p>
            <a:pPr marL="457200" marR="0" lvl="0" indent="-228600" algn="l" rtl="0">
              <a:lnSpc>
                <a:spcPct val="90000"/>
              </a:lnSpc>
              <a:spcBef>
                <a:spcPts val="0"/>
              </a:spcBef>
              <a:spcAft>
                <a:spcPts val="0"/>
              </a:spcAft>
              <a:buClr>
                <a:srgbClr val="4F4F50"/>
              </a:buClr>
              <a:buSzPts val="1800"/>
              <a:buFont typeface="Arial"/>
              <a:buNone/>
            </a:pPr>
            <a:endParaRPr sz="1800" b="0" i="0" u="none" strike="noStrike" cap="none" dirty="0">
              <a:solidFill>
                <a:srgbClr val="4F4F50"/>
              </a:solidFill>
              <a:latin typeface="Calibri"/>
              <a:ea typeface="Calibri"/>
              <a:cs typeface="Calibri"/>
              <a:sym typeface="Calibri"/>
            </a:endParaRPr>
          </a:p>
        </p:txBody>
      </p:sp>
      <p:sp>
        <p:nvSpPr>
          <p:cNvPr id="164" name="Google Shape;164;p4"/>
          <p:cNvSpPr txBox="1">
            <a:spLocks noGrp="1"/>
          </p:cNvSpPr>
          <p:nvPr>
            <p:ph type="title"/>
          </p:nvPr>
        </p:nvSpPr>
        <p:spPr>
          <a:xfrm>
            <a:off x="97970" y="81642"/>
            <a:ext cx="11944351" cy="715879"/>
          </a:xfrm>
          <a:prstGeom prst="rect">
            <a:avLst/>
          </a:prstGeom>
          <a:noFill/>
          <a:ln>
            <a:noFill/>
          </a:ln>
        </p:spPr>
        <p:txBody>
          <a:bodyPr spcFirstLastPara="1" wrap="square" lIns="91425" tIns="54000" rIns="54000" bIns="54000" anchor="ctr" anchorCtr="0">
            <a:noAutofit/>
          </a:bodyPr>
          <a:lstStyle/>
          <a:p>
            <a:pPr lvl="0">
              <a:lnSpc>
                <a:spcPct val="100000"/>
              </a:lnSpc>
              <a:buClr>
                <a:srgbClr val="000000"/>
              </a:buClr>
              <a:buSzPts val="2000"/>
            </a:pPr>
            <a:r>
              <a:rPr lang="it-IT" dirty="0"/>
              <a:t>Formazione degli/delle insegnanti - Modulo 2</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grpSp>
        <p:nvGrpSpPr>
          <p:cNvPr id="170" name="Google Shape;170;p5"/>
          <p:cNvGrpSpPr/>
          <p:nvPr/>
        </p:nvGrpSpPr>
        <p:grpSpPr>
          <a:xfrm>
            <a:off x="571496" y="1304991"/>
            <a:ext cx="3358714" cy="2494864"/>
            <a:chOff x="0" y="-38100"/>
            <a:chExt cx="1048738" cy="779006"/>
          </a:xfrm>
        </p:grpSpPr>
        <p:sp>
          <p:nvSpPr>
            <p:cNvPr id="171" name="Google Shape;171;p5"/>
            <p:cNvSpPr/>
            <p:nvPr/>
          </p:nvSpPr>
          <p:spPr>
            <a:xfrm>
              <a:off x="0" y="0"/>
              <a:ext cx="1048738" cy="740906"/>
            </a:xfrm>
            <a:custGeom>
              <a:avLst/>
              <a:gdLst/>
              <a:ahLst/>
              <a:cxnLst/>
              <a:rect l="l" t="t" r="r" b="b"/>
              <a:pathLst>
                <a:path w="1048738" h="740906" extrusionOk="0">
                  <a:moveTo>
                    <a:pt x="52247" y="0"/>
                  </a:moveTo>
                  <a:lnTo>
                    <a:pt x="996490" y="0"/>
                  </a:lnTo>
                  <a:cubicBezTo>
                    <a:pt x="1010347" y="0"/>
                    <a:pt x="1023636" y="5505"/>
                    <a:pt x="1033435" y="15303"/>
                  </a:cubicBezTo>
                  <a:cubicBezTo>
                    <a:pt x="1043233" y="25101"/>
                    <a:pt x="1048738" y="38390"/>
                    <a:pt x="1048738" y="52247"/>
                  </a:cubicBezTo>
                  <a:lnTo>
                    <a:pt x="1048738" y="688659"/>
                  </a:lnTo>
                  <a:cubicBezTo>
                    <a:pt x="1048738" y="717514"/>
                    <a:pt x="1025346" y="740906"/>
                    <a:pt x="996490" y="740906"/>
                  </a:cubicBezTo>
                  <a:lnTo>
                    <a:pt x="52247" y="740906"/>
                  </a:lnTo>
                  <a:cubicBezTo>
                    <a:pt x="23392" y="740906"/>
                    <a:pt x="0" y="717514"/>
                    <a:pt x="0" y="688659"/>
                  </a:cubicBezTo>
                  <a:lnTo>
                    <a:pt x="0" y="52247"/>
                  </a:lnTo>
                  <a:cubicBezTo>
                    <a:pt x="0" y="23392"/>
                    <a:pt x="23392" y="0"/>
                    <a:pt x="52247" y="0"/>
                  </a:cubicBezTo>
                  <a:close/>
                </a:path>
              </a:pathLst>
            </a:custGeom>
            <a:solidFill>
              <a:srgbClr val="FCDDD1"/>
            </a:solidFill>
            <a:ln w="19050" cap="rnd"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933" b="0" i="0" u="none" strike="noStrike" cap="none">
                <a:solidFill>
                  <a:srgbClr val="000000"/>
                </a:solidFill>
                <a:latin typeface="Arial"/>
                <a:ea typeface="Arial"/>
                <a:cs typeface="Arial"/>
                <a:sym typeface="Arial"/>
              </a:endParaRPr>
            </a:p>
          </p:txBody>
        </p:sp>
        <p:sp>
          <p:nvSpPr>
            <p:cNvPr id="172" name="Google Shape;172;p5"/>
            <p:cNvSpPr txBox="1"/>
            <p:nvPr/>
          </p:nvSpPr>
          <p:spPr>
            <a:xfrm>
              <a:off x="0" y="-38100"/>
              <a:ext cx="1048738" cy="779006"/>
            </a:xfrm>
            <a:prstGeom prst="rect">
              <a:avLst/>
            </a:prstGeom>
            <a:noFill/>
            <a:ln>
              <a:noFill/>
            </a:ln>
          </p:spPr>
          <p:txBody>
            <a:bodyPr spcFirstLastPara="1" wrap="square" lIns="33850" tIns="33850" rIns="33850" bIns="33850" anchor="ctr" anchorCtr="0">
              <a:noAutofit/>
            </a:bodyPr>
            <a:lstStyle/>
            <a:p>
              <a:pPr marL="0" marR="0" lvl="0" indent="0" algn="ctr" rtl="0">
                <a:lnSpc>
                  <a:spcPct val="190032"/>
                </a:lnSpc>
                <a:spcBef>
                  <a:spcPts val="0"/>
                </a:spcBef>
                <a:spcAft>
                  <a:spcPts val="0"/>
                </a:spcAft>
                <a:buNone/>
              </a:pPr>
              <a:endParaRPr sz="933" b="0" i="0" u="none" strike="noStrike" cap="none">
                <a:solidFill>
                  <a:srgbClr val="000000"/>
                </a:solidFill>
                <a:latin typeface="Arial"/>
                <a:ea typeface="Arial"/>
                <a:cs typeface="Arial"/>
                <a:sym typeface="Arial"/>
              </a:endParaRPr>
            </a:p>
          </p:txBody>
        </p:sp>
      </p:grpSp>
      <p:grpSp>
        <p:nvGrpSpPr>
          <p:cNvPr id="173" name="Google Shape;173;p5"/>
          <p:cNvGrpSpPr/>
          <p:nvPr/>
        </p:nvGrpSpPr>
        <p:grpSpPr>
          <a:xfrm>
            <a:off x="571496" y="4044211"/>
            <a:ext cx="3358714" cy="2494864"/>
            <a:chOff x="0" y="-38100"/>
            <a:chExt cx="1048738" cy="779006"/>
          </a:xfrm>
        </p:grpSpPr>
        <p:sp>
          <p:nvSpPr>
            <p:cNvPr id="174" name="Google Shape;174;p5"/>
            <p:cNvSpPr/>
            <p:nvPr/>
          </p:nvSpPr>
          <p:spPr>
            <a:xfrm>
              <a:off x="0" y="0"/>
              <a:ext cx="1048738" cy="740906"/>
            </a:xfrm>
            <a:custGeom>
              <a:avLst/>
              <a:gdLst/>
              <a:ahLst/>
              <a:cxnLst/>
              <a:rect l="l" t="t" r="r" b="b"/>
              <a:pathLst>
                <a:path w="1048738" h="740906" extrusionOk="0">
                  <a:moveTo>
                    <a:pt x="52247" y="0"/>
                  </a:moveTo>
                  <a:lnTo>
                    <a:pt x="996490" y="0"/>
                  </a:lnTo>
                  <a:cubicBezTo>
                    <a:pt x="1010347" y="0"/>
                    <a:pt x="1023636" y="5505"/>
                    <a:pt x="1033435" y="15303"/>
                  </a:cubicBezTo>
                  <a:cubicBezTo>
                    <a:pt x="1043233" y="25101"/>
                    <a:pt x="1048738" y="38390"/>
                    <a:pt x="1048738" y="52247"/>
                  </a:cubicBezTo>
                  <a:lnTo>
                    <a:pt x="1048738" y="688659"/>
                  </a:lnTo>
                  <a:cubicBezTo>
                    <a:pt x="1048738" y="717514"/>
                    <a:pt x="1025346" y="740906"/>
                    <a:pt x="996490" y="740906"/>
                  </a:cubicBezTo>
                  <a:lnTo>
                    <a:pt x="52247" y="740906"/>
                  </a:lnTo>
                  <a:cubicBezTo>
                    <a:pt x="23392" y="740906"/>
                    <a:pt x="0" y="717514"/>
                    <a:pt x="0" y="688659"/>
                  </a:cubicBezTo>
                  <a:lnTo>
                    <a:pt x="0" y="52247"/>
                  </a:lnTo>
                  <a:cubicBezTo>
                    <a:pt x="0" y="23392"/>
                    <a:pt x="23392" y="0"/>
                    <a:pt x="52247" y="0"/>
                  </a:cubicBezTo>
                  <a:close/>
                </a:path>
              </a:pathLst>
            </a:custGeom>
            <a:solidFill>
              <a:srgbClr val="FCDDD1"/>
            </a:solidFill>
            <a:ln w="19050" cap="rnd"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933" b="0" i="0" u="none" strike="noStrike" cap="none">
                <a:solidFill>
                  <a:srgbClr val="000000"/>
                </a:solidFill>
                <a:latin typeface="Arial"/>
                <a:ea typeface="Arial"/>
                <a:cs typeface="Arial"/>
                <a:sym typeface="Arial"/>
              </a:endParaRPr>
            </a:p>
          </p:txBody>
        </p:sp>
        <p:sp>
          <p:nvSpPr>
            <p:cNvPr id="175" name="Google Shape;175;p5"/>
            <p:cNvSpPr txBox="1"/>
            <p:nvPr/>
          </p:nvSpPr>
          <p:spPr>
            <a:xfrm>
              <a:off x="0" y="-38100"/>
              <a:ext cx="1048738" cy="779006"/>
            </a:xfrm>
            <a:prstGeom prst="rect">
              <a:avLst/>
            </a:prstGeom>
            <a:noFill/>
            <a:ln>
              <a:noFill/>
            </a:ln>
          </p:spPr>
          <p:txBody>
            <a:bodyPr spcFirstLastPara="1" wrap="square" lIns="33850" tIns="33850" rIns="33850" bIns="33850" anchor="ctr" anchorCtr="0">
              <a:noAutofit/>
            </a:bodyPr>
            <a:lstStyle/>
            <a:p>
              <a:pPr marL="0" marR="0" lvl="0" indent="0" algn="ctr" rtl="0">
                <a:lnSpc>
                  <a:spcPct val="190032"/>
                </a:lnSpc>
                <a:spcBef>
                  <a:spcPts val="0"/>
                </a:spcBef>
                <a:spcAft>
                  <a:spcPts val="0"/>
                </a:spcAft>
                <a:buNone/>
              </a:pPr>
              <a:endParaRPr sz="933" b="0" i="0" u="none" strike="noStrike" cap="none">
                <a:solidFill>
                  <a:srgbClr val="000000"/>
                </a:solidFill>
                <a:latin typeface="Arial"/>
                <a:ea typeface="Arial"/>
                <a:cs typeface="Arial"/>
                <a:sym typeface="Arial"/>
              </a:endParaRPr>
            </a:p>
          </p:txBody>
        </p:sp>
      </p:grpSp>
      <p:grpSp>
        <p:nvGrpSpPr>
          <p:cNvPr id="176" name="Google Shape;176;p5"/>
          <p:cNvGrpSpPr/>
          <p:nvPr/>
        </p:nvGrpSpPr>
        <p:grpSpPr>
          <a:xfrm>
            <a:off x="4347384" y="1304990"/>
            <a:ext cx="3358714" cy="2494864"/>
            <a:chOff x="0" y="-38100"/>
            <a:chExt cx="1048738" cy="779006"/>
          </a:xfrm>
        </p:grpSpPr>
        <p:sp>
          <p:nvSpPr>
            <p:cNvPr id="177" name="Google Shape;177;p5"/>
            <p:cNvSpPr/>
            <p:nvPr/>
          </p:nvSpPr>
          <p:spPr>
            <a:xfrm>
              <a:off x="0" y="0"/>
              <a:ext cx="1048738" cy="740906"/>
            </a:xfrm>
            <a:custGeom>
              <a:avLst/>
              <a:gdLst/>
              <a:ahLst/>
              <a:cxnLst/>
              <a:rect l="l" t="t" r="r" b="b"/>
              <a:pathLst>
                <a:path w="1048738" h="740906" extrusionOk="0">
                  <a:moveTo>
                    <a:pt x="52247" y="0"/>
                  </a:moveTo>
                  <a:lnTo>
                    <a:pt x="996490" y="0"/>
                  </a:lnTo>
                  <a:cubicBezTo>
                    <a:pt x="1010347" y="0"/>
                    <a:pt x="1023636" y="5505"/>
                    <a:pt x="1033435" y="15303"/>
                  </a:cubicBezTo>
                  <a:cubicBezTo>
                    <a:pt x="1043233" y="25101"/>
                    <a:pt x="1048738" y="38390"/>
                    <a:pt x="1048738" y="52247"/>
                  </a:cubicBezTo>
                  <a:lnTo>
                    <a:pt x="1048738" y="688659"/>
                  </a:lnTo>
                  <a:cubicBezTo>
                    <a:pt x="1048738" y="717514"/>
                    <a:pt x="1025346" y="740906"/>
                    <a:pt x="996490" y="740906"/>
                  </a:cubicBezTo>
                  <a:lnTo>
                    <a:pt x="52247" y="740906"/>
                  </a:lnTo>
                  <a:cubicBezTo>
                    <a:pt x="23392" y="740906"/>
                    <a:pt x="0" y="717514"/>
                    <a:pt x="0" y="688659"/>
                  </a:cubicBezTo>
                  <a:lnTo>
                    <a:pt x="0" y="52247"/>
                  </a:lnTo>
                  <a:cubicBezTo>
                    <a:pt x="0" y="23392"/>
                    <a:pt x="23392" y="0"/>
                    <a:pt x="52247" y="0"/>
                  </a:cubicBezTo>
                  <a:close/>
                </a:path>
              </a:pathLst>
            </a:custGeom>
            <a:solidFill>
              <a:srgbClr val="FCDDD1"/>
            </a:solidFill>
            <a:ln w="19050" cap="rnd"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933" b="0" i="0" u="none" strike="noStrike" cap="none">
                <a:solidFill>
                  <a:srgbClr val="000000"/>
                </a:solidFill>
                <a:latin typeface="Arial"/>
                <a:ea typeface="Arial"/>
                <a:cs typeface="Arial"/>
                <a:sym typeface="Arial"/>
              </a:endParaRPr>
            </a:p>
          </p:txBody>
        </p:sp>
        <p:sp>
          <p:nvSpPr>
            <p:cNvPr id="178" name="Google Shape;178;p5"/>
            <p:cNvSpPr txBox="1"/>
            <p:nvPr/>
          </p:nvSpPr>
          <p:spPr>
            <a:xfrm>
              <a:off x="0" y="-38100"/>
              <a:ext cx="1048738" cy="779006"/>
            </a:xfrm>
            <a:prstGeom prst="rect">
              <a:avLst/>
            </a:prstGeom>
            <a:noFill/>
            <a:ln>
              <a:noFill/>
            </a:ln>
          </p:spPr>
          <p:txBody>
            <a:bodyPr spcFirstLastPara="1" wrap="square" lIns="33850" tIns="33850" rIns="33850" bIns="33850" anchor="ctr" anchorCtr="0">
              <a:noAutofit/>
            </a:bodyPr>
            <a:lstStyle/>
            <a:p>
              <a:pPr marL="0" marR="0" lvl="0" indent="0" algn="ctr" rtl="0">
                <a:lnSpc>
                  <a:spcPct val="190032"/>
                </a:lnSpc>
                <a:spcBef>
                  <a:spcPts val="0"/>
                </a:spcBef>
                <a:spcAft>
                  <a:spcPts val="0"/>
                </a:spcAft>
                <a:buNone/>
              </a:pPr>
              <a:endParaRPr sz="933" b="0" i="0" u="none" strike="noStrike" cap="none">
                <a:solidFill>
                  <a:srgbClr val="000000"/>
                </a:solidFill>
                <a:latin typeface="Arial"/>
                <a:ea typeface="Arial"/>
                <a:cs typeface="Arial"/>
                <a:sym typeface="Arial"/>
              </a:endParaRPr>
            </a:p>
          </p:txBody>
        </p:sp>
      </p:grpSp>
      <p:grpSp>
        <p:nvGrpSpPr>
          <p:cNvPr id="179" name="Google Shape;179;p5"/>
          <p:cNvGrpSpPr/>
          <p:nvPr/>
        </p:nvGrpSpPr>
        <p:grpSpPr>
          <a:xfrm>
            <a:off x="4347384" y="4044211"/>
            <a:ext cx="3358714" cy="2494864"/>
            <a:chOff x="0" y="-38100"/>
            <a:chExt cx="1048738" cy="779006"/>
          </a:xfrm>
        </p:grpSpPr>
        <p:sp>
          <p:nvSpPr>
            <p:cNvPr id="180" name="Google Shape;180;p5"/>
            <p:cNvSpPr/>
            <p:nvPr/>
          </p:nvSpPr>
          <p:spPr>
            <a:xfrm>
              <a:off x="0" y="0"/>
              <a:ext cx="1048738" cy="740906"/>
            </a:xfrm>
            <a:custGeom>
              <a:avLst/>
              <a:gdLst/>
              <a:ahLst/>
              <a:cxnLst/>
              <a:rect l="l" t="t" r="r" b="b"/>
              <a:pathLst>
                <a:path w="1048738" h="740906" extrusionOk="0">
                  <a:moveTo>
                    <a:pt x="52247" y="0"/>
                  </a:moveTo>
                  <a:lnTo>
                    <a:pt x="996490" y="0"/>
                  </a:lnTo>
                  <a:cubicBezTo>
                    <a:pt x="1010347" y="0"/>
                    <a:pt x="1023636" y="5505"/>
                    <a:pt x="1033435" y="15303"/>
                  </a:cubicBezTo>
                  <a:cubicBezTo>
                    <a:pt x="1043233" y="25101"/>
                    <a:pt x="1048738" y="38390"/>
                    <a:pt x="1048738" y="52247"/>
                  </a:cubicBezTo>
                  <a:lnTo>
                    <a:pt x="1048738" y="688659"/>
                  </a:lnTo>
                  <a:cubicBezTo>
                    <a:pt x="1048738" y="717514"/>
                    <a:pt x="1025346" y="740906"/>
                    <a:pt x="996490" y="740906"/>
                  </a:cubicBezTo>
                  <a:lnTo>
                    <a:pt x="52247" y="740906"/>
                  </a:lnTo>
                  <a:cubicBezTo>
                    <a:pt x="23392" y="740906"/>
                    <a:pt x="0" y="717514"/>
                    <a:pt x="0" y="688659"/>
                  </a:cubicBezTo>
                  <a:lnTo>
                    <a:pt x="0" y="52247"/>
                  </a:lnTo>
                  <a:cubicBezTo>
                    <a:pt x="0" y="23392"/>
                    <a:pt x="23392" y="0"/>
                    <a:pt x="52247" y="0"/>
                  </a:cubicBezTo>
                  <a:close/>
                </a:path>
              </a:pathLst>
            </a:custGeom>
            <a:solidFill>
              <a:srgbClr val="FCDDD1"/>
            </a:solidFill>
            <a:ln w="19050" cap="rnd"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933" b="0" i="0" u="none" strike="noStrike" cap="none">
                <a:solidFill>
                  <a:srgbClr val="000000"/>
                </a:solidFill>
                <a:latin typeface="Arial"/>
                <a:ea typeface="Arial"/>
                <a:cs typeface="Arial"/>
                <a:sym typeface="Arial"/>
              </a:endParaRPr>
            </a:p>
          </p:txBody>
        </p:sp>
        <p:sp>
          <p:nvSpPr>
            <p:cNvPr id="181" name="Google Shape;181;p5"/>
            <p:cNvSpPr txBox="1"/>
            <p:nvPr/>
          </p:nvSpPr>
          <p:spPr>
            <a:xfrm>
              <a:off x="0" y="-38100"/>
              <a:ext cx="1048738" cy="779006"/>
            </a:xfrm>
            <a:prstGeom prst="rect">
              <a:avLst/>
            </a:prstGeom>
            <a:noFill/>
            <a:ln>
              <a:noFill/>
            </a:ln>
          </p:spPr>
          <p:txBody>
            <a:bodyPr spcFirstLastPara="1" wrap="square" lIns="33850" tIns="33850" rIns="33850" bIns="33850" anchor="ctr" anchorCtr="0">
              <a:noAutofit/>
            </a:bodyPr>
            <a:lstStyle/>
            <a:p>
              <a:pPr marL="0" marR="0" lvl="0" indent="0" algn="ctr" rtl="0">
                <a:lnSpc>
                  <a:spcPct val="190032"/>
                </a:lnSpc>
                <a:spcBef>
                  <a:spcPts val="0"/>
                </a:spcBef>
                <a:spcAft>
                  <a:spcPts val="0"/>
                </a:spcAft>
                <a:buNone/>
              </a:pPr>
              <a:endParaRPr sz="933" b="0" i="0" u="none" strike="noStrike" cap="none">
                <a:solidFill>
                  <a:srgbClr val="000000"/>
                </a:solidFill>
                <a:latin typeface="Arial"/>
                <a:ea typeface="Arial"/>
                <a:cs typeface="Arial"/>
                <a:sym typeface="Arial"/>
              </a:endParaRPr>
            </a:p>
          </p:txBody>
        </p:sp>
      </p:grpSp>
      <p:grpSp>
        <p:nvGrpSpPr>
          <p:cNvPr id="182" name="Google Shape;182;p5"/>
          <p:cNvGrpSpPr/>
          <p:nvPr/>
        </p:nvGrpSpPr>
        <p:grpSpPr>
          <a:xfrm>
            <a:off x="571496" y="1304991"/>
            <a:ext cx="3358714" cy="567844"/>
            <a:chOff x="0" y="-38100"/>
            <a:chExt cx="1048738" cy="177306"/>
          </a:xfrm>
        </p:grpSpPr>
        <p:sp>
          <p:nvSpPr>
            <p:cNvPr id="183" name="Google Shape;183;p5"/>
            <p:cNvSpPr/>
            <p:nvPr/>
          </p:nvSpPr>
          <p:spPr>
            <a:xfrm>
              <a:off x="0" y="0"/>
              <a:ext cx="1048738" cy="139206"/>
            </a:xfrm>
            <a:custGeom>
              <a:avLst/>
              <a:gdLst/>
              <a:ahLst/>
              <a:cxnLst/>
              <a:rect l="l" t="t" r="r" b="b"/>
              <a:pathLst>
                <a:path w="1048738" h="139206" extrusionOk="0">
                  <a:moveTo>
                    <a:pt x="26124" y="0"/>
                  </a:moveTo>
                  <a:lnTo>
                    <a:pt x="1022614" y="0"/>
                  </a:lnTo>
                  <a:cubicBezTo>
                    <a:pt x="1029542" y="0"/>
                    <a:pt x="1036187" y="2752"/>
                    <a:pt x="1041086" y="7651"/>
                  </a:cubicBezTo>
                  <a:cubicBezTo>
                    <a:pt x="1045985" y="12551"/>
                    <a:pt x="1048738" y="19195"/>
                    <a:pt x="1048738" y="26124"/>
                  </a:cubicBezTo>
                  <a:lnTo>
                    <a:pt x="1048738" y="113082"/>
                  </a:lnTo>
                  <a:cubicBezTo>
                    <a:pt x="1048738" y="127510"/>
                    <a:pt x="1037042" y="139206"/>
                    <a:pt x="1022614" y="139206"/>
                  </a:cubicBezTo>
                  <a:lnTo>
                    <a:pt x="26124" y="139206"/>
                  </a:lnTo>
                  <a:cubicBezTo>
                    <a:pt x="19195" y="139206"/>
                    <a:pt x="12551" y="136454"/>
                    <a:pt x="7651" y="131554"/>
                  </a:cubicBezTo>
                  <a:cubicBezTo>
                    <a:pt x="2752" y="126655"/>
                    <a:pt x="0" y="120011"/>
                    <a:pt x="0" y="113082"/>
                  </a:cubicBezTo>
                  <a:lnTo>
                    <a:pt x="0" y="26124"/>
                  </a:lnTo>
                  <a:cubicBezTo>
                    <a:pt x="0" y="11696"/>
                    <a:pt x="11696" y="0"/>
                    <a:pt x="26124" y="0"/>
                  </a:cubicBezTo>
                  <a:close/>
                </a:path>
              </a:pathLst>
            </a:custGeom>
            <a:solidFill>
              <a:srgbClr val="FFFFFF"/>
            </a:solidFill>
            <a:ln w="19050" cap="sq" cmpd="sng">
              <a:solidFill>
                <a:srgbClr val="00000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933" b="0" i="0" u="none" strike="noStrike" cap="none">
                <a:solidFill>
                  <a:srgbClr val="000000"/>
                </a:solidFill>
                <a:latin typeface="Arial"/>
                <a:ea typeface="Arial"/>
                <a:cs typeface="Arial"/>
                <a:sym typeface="Arial"/>
              </a:endParaRPr>
            </a:p>
          </p:txBody>
        </p:sp>
        <p:sp>
          <p:nvSpPr>
            <p:cNvPr id="184" name="Google Shape;184;p5"/>
            <p:cNvSpPr txBox="1"/>
            <p:nvPr/>
          </p:nvSpPr>
          <p:spPr>
            <a:xfrm>
              <a:off x="0" y="-38100"/>
              <a:ext cx="1048738" cy="177306"/>
            </a:xfrm>
            <a:prstGeom prst="rect">
              <a:avLst/>
            </a:prstGeom>
            <a:noFill/>
            <a:ln>
              <a:noFill/>
            </a:ln>
          </p:spPr>
          <p:txBody>
            <a:bodyPr spcFirstLastPara="1" wrap="square" lIns="33850" tIns="33850" rIns="33850" bIns="33850" anchor="ctr" anchorCtr="0">
              <a:noAutofit/>
            </a:bodyPr>
            <a:lstStyle/>
            <a:p>
              <a:pPr marL="0" marR="0" lvl="0" indent="0" algn="ctr" rtl="0">
                <a:lnSpc>
                  <a:spcPct val="190032"/>
                </a:lnSpc>
                <a:spcBef>
                  <a:spcPts val="0"/>
                </a:spcBef>
                <a:spcAft>
                  <a:spcPts val="0"/>
                </a:spcAft>
                <a:buNone/>
              </a:pPr>
              <a:endParaRPr sz="933" b="0" i="0" u="none" strike="noStrike" cap="none">
                <a:solidFill>
                  <a:srgbClr val="000000"/>
                </a:solidFill>
                <a:latin typeface="Arial"/>
                <a:ea typeface="Arial"/>
                <a:cs typeface="Arial"/>
                <a:sym typeface="Arial"/>
              </a:endParaRPr>
            </a:p>
          </p:txBody>
        </p:sp>
      </p:grpSp>
      <p:grpSp>
        <p:nvGrpSpPr>
          <p:cNvPr id="185" name="Google Shape;185;p5"/>
          <p:cNvGrpSpPr/>
          <p:nvPr/>
        </p:nvGrpSpPr>
        <p:grpSpPr>
          <a:xfrm>
            <a:off x="571496" y="4044211"/>
            <a:ext cx="3358714" cy="567844"/>
            <a:chOff x="0" y="-38100"/>
            <a:chExt cx="1048738" cy="177306"/>
          </a:xfrm>
        </p:grpSpPr>
        <p:sp>
          <p:nvSpPr>
            <p:cNvPr id="186" name="Google Shape;186;p5"/>
            <p:cNvSpPr/>
            <p:nvPr/>
          </p:nvSpPr>
          <p:spPr>
            <a:xfrm>
              <a:off x="0" y="0"/>
              <a:ext cx="1048738" cy="139206"/>
            </a:xfrm>
            <a:custGeom>
              <a:avLst/>
              <a:gdLst/>
              <a:ahLst/>
              <a:cxnLst/>
              <a:rect l="l" t="t" r="r" b="b"/>
              <a:pathLst>
                <a:path w="1048738" h="139206" extrusionOk="0">
                  <a:moveTo>
                    <a:pt x="26124" y="0"/>
                  </a:moveTo>
                  <a:lnTo>
                    <a:pt x="1022614" y="0"/>
                  </a:lnTo>
                  <a:cubicBezTo>
                    <a:pt x="1029542" y="0"/>
                    <a:pt x="1036187" y="2752"/>
                    <a:pt x="1041086" y="7651"/>
                  </a:cubicBezTo>
                  <a:cubicBezTo>
                    <a:pt x="1045985" y="12551"/>
                    <a:pt x="1048738" y="19195"/>
                    <a:pt x="1048738" y="26124"/>
                  </a:cubicBezTo>
                  <a:lnTo>
                    <a:pt x="1048738" y="113082"/>
                  </a:lnTo>
                  <a:cubicBezTo>
                    <a:pt x="1048738" y="127510"/>
                    <a:pt x="1037042" y="139206"/>
                    <a:pt x="1022614" y="139206"/>
                  </a:cubicBezTo>
                  <a:lnTo>
                    <a:pt x="26124" y="139206"/>
                  </a:lnTo>
                  <a:cubicBezTo>
                    <a:pt x="19195" y="139206"/>
                    <a:pt x="12551" y="136454"/>
                    <a:pt x="7651" y="131554"/>
                  </a:cubicBezTo>
                  <a:cubicBezTo>
                    <a:pt x="2752" y="126655"/>
                    <a:pt x="0" y="120011"/>
                    <a:pt x="0" y="113082"/>
                  </a:cubicBezTo>
                  <a:lnTo>
                    <a:pt x="0" y="26124"/>
                  </a:lnTo>
                  <a:cubicBezTo>
                    <a:pt x="0" y="11696"/>
                    <a:pt x="11696" y="0"/>
                    <a:pt x="26124" y="0"/>
                  </a:cubicBezTo>
                  <a:close/>
                </a:path>
              </a:pathLst>
            </a:custGeom>
            <a:solidFill>
              <a:srgbClr val="FFFFFF"/>
            </a:solidFill>
            <a:ln w="19050" cap="sq" cmpd="sng">
              <a:solidFill>
                <a:srgbClr val="00000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933" b="0" i="0" u="none" strike="noStrike" cap="none">
                <a:solidFill>
                  <a:srgbClr val="000000"/>
                </a:solidFill>
                <a:latin typeface="Arial"/>
                <a:ea typeface="Arial"/>
                <a:cs typeface="Arial"/>
                <a:sym typeface="Arial"/>
              </a:endParaRPr>
            </a:p>
          </p:txBody>
        </p:sp>
        <p:sp>
          <p:nvSpPr>
            <p:cNvPr id="187" name="Google Shape;187;p5"/>
            <p:cNvSpPr txBox="1"/>
            <p:nvPr/>
          </p:nvSpPr>
          <p:spPr>
            <a:xfrm>
              <a:off x="0" y="-38100"/>
              <a:ext cx="1048738" cy="177306"/>
            </a:xfrm>
            <a:prstGeom prst="rect">
              <a:avLst/>
            </a:prstGeom>
            <a:noFill/>
            <a:ln>
              <a:noFill/>
            </a:ln>
          </p:spPr>
          <p:txBody>
            <a:bodyPr spcFirstLastPara="1" wrap="square" lIns="33850" tIns="33850" rIns="33850" bIns="33850" anchor="ctr" anchorCtr="0">
              <a:noAutofit/>
            </a:bodyPr>
            <a:lstStyle/>
            <a:p>
              <a:pPr marL="0" marR="0" lvl="0" indent="0" algn="ctr" rtl="0">
                <a:lnSpc>
                  <a:spcPct val="190032"/>
                </a:lnSpc>
                <a:spcBef>
                  <a:spcPts val="0"/>
                </a:spcBef>
                <a:spcAft>
                  <a:spcPts val="0"/>
                </a:spcAft>
                <a:buNone/>
              </a:pPr>
              <a:endParaRPr sz="933" b="0" i="0" u="none" strike="noStrike" cap="none">
                <a:solidFill>
                  <a:srgbClr val="000000"/>
                </a:solidFill>
                <a:latin typeface="Arial"/>
                <a:ea typeface="Arial"/>
                <a:cs typeface="Arial"/>
                <a:sym typeface="Arial"/>
              </a:endParaRPr>
            </a:p>
          </p:txBody>
        </p:sp>
      </p:grpSp>
      <p:grpSp>
        <p:nvGrpSpPr>
          <p:cNvPr id="188" name="Google Shape;188;p5"/>
          <p:cNvGrpSpPr/>
          <p:nvPr/>
        </p:nvGrpSpPr>
        <p:grpSpPr>
          <a:xfrm>
            <a:off x="4347384" y="1304990"/>
            <a:ext cx="3358714" cy="567844"/>
            <a:chOff x="0" y="-38100"/>
            <a:chExt cx="1048738" cy="177306"/>
          </a:xfrm>
        </p:grpSpPr>
        <p:sp>
          <p:nvSpPr>
            <p:cNvPr id="189" name="Google Shape;189;p5"/>
            <p:cNvSpPr/>
            <p:nvPr/>
          </p:nvSpPr>
          <p:spPr>
            <a:xfrm>
              <a:off x="0" y="0"/>
              <a:ext cx="1048738" cy="139206"/>
            </a:xfrm>
            <a:custGeom>
              <a:avLst/>
              <a:gdLst/>
              <a:ahLst/>
              <a:cxnLst/>
              <a:rect l="l" t="t" r="r" b="b"/>
              <a:pathLst>
                <a:path w="1048738" h="139206" extrusionOk="0">
                  <a:moveTo>
                    <a:pt x="26124" y="0"/>
                  </a:moveTo>
                  <a:lnTo>
                    <a:pt x="1022614" y="0"/>
                  </a:lnTo>
                  <a:cubicBezTo>
                    <a:pt x="1029542" y="0"/>
                    <a:pt x="1036187" y="2752"/>
                    <a:pt x="1041086" y="7651"/>
                  </a:cubicBezTo>
                  <a:cubicBezTo>
                    <a:pt x="1045985" y="12551"/>
                    <a:pt x="1048738" y="19195"/>
                    <a:pt x="1048738" y="26124"/>
                  </a:cubicBezTo>
                  <a:lnTo>
                    <a:pt x="1048738" y="113082"/>
                  </a:lnTo>
                  <a:cubicBezTo>
                    <a:pt x="1048738" y="127510"/>
                    <a:pt x="1037042" y="139206"/>
                    <a:pt x="1022614" y="139206"/>
                  </a:cubicBezTo>
                  <a:lnTo>
                    <a:pt x="26124" y="139206"/>
                  </a:lnTo>
                  <a:cubicBezTo>
                    <a:pt x="19195" y="139206"/>
                    <a:pt x="12551" y="136454"/>
                    <a:pt x="7651" y="131554"/>
                  </a:cubicBezTo>
                  <a:cubicBezTo>
                    <a:pt x="2752" y="126655"/>
                    <a:pt x="0" y="120011"/>
                    <a:pt x="0" y="113082"/>
                  </a:cubicBezTo>
                  <a:lnTo>
                    <a:pt x="0" y="26124"/>
                  </a:lnTo>
                  <a:cubicBezTo>
                    <a:pt x="0" y="11696"/>
                    <a:pt x="11696" y="0"/>
                    <a:pt x="26124" y="0"/>
                  </a:cubicBezTo>
                  <a:close/>
                </a:path>
              </a:pathLst>
            </a:custGeom>
            <a:solidFill>
              <a:srgbClr val="FFFFFF"/>
            </a:solidFill>
            <a:ln w="19050" cap="sq" cmpd="sng">
              <a:solidFill>
                <a:srgbClr val="00000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933" b="0" i="0" u="none" strike="noStrike" cap="none">
                <a:solidFill>
                  <a:srgbClr val="000000"/>
                </a:solidFill>
                <a:latin typeface="Arial"/>
                <a:ea typeface="Arial"/>
                <a:cs typeface="Arial"/>
                <a:sym typeface="Arial"/>
              </a:endParaRPr>
            </a:p>
          </p:txBody>
        </p:sp>
        <p:sp>
          <p:nvSpPr>
            <p:cNvPr id="190" name="Google Shape;190;p5"/>
            <p:cNvSpPr txBox="1"/>
            <p:nvPr/>
          </p:nvSpPr>
          <p:spPr>
            <a:xfrm>
              <a:off x="0" y="-38100"/>
              <a:ext cx="1048738" cy="177306"/>
            </a:xfrm>
            <a:prstGeom prst="rect">
              <a:avLst/>
            </a:prstGeom>
            <a:noFill/>
            <a:ln>
              <a:noFill/>
            </a:ln>
          </p:spPr>
          <p:txBody>
            <a:bodyPr spcFirstLastPara="1" wrap="square" lIns="33850" tIns="33850" rIns="33850" bIns="33850" anchor="ctr" anchorCtr="0">
              <a:noAutofit/>
            </a:bodyPr>
            <a:lstStyle/>
            <a:p>
              <a:pPr marL="0" marR="0" lvl="0" indent="0" algn="ctr" rtl="0">
                <a:lnSpc>
                  <a:spcPct val="190032"/>
                </a:lnSpc>
                <a:spcBef>
                  <a:spcPts val="0"/>
                </a:spcBef>
                <a:spcAft>
                  <a:spcPts val="0"/>
                </a:spcAft>
                <a:buNone/>
              </a:pPr>
              <a:endParaRPr sz="933" b="0" i="0" u="none" strike="noStrike" cap="none">
                <a:solidFill>
                  <a:srgbClr val="000000"/>
                </a:solidFill>
                <a:latin typeface="Arial"/>
                <a:ea typeface="Arial"/>
                <a:cs typeface="Arial"/>
                <a:sym typeface="Arial"/>
              </a:endParaRPr>
            </a:p>
          </p:txBody>
        </p:sp>
      </p:grpSp>
      <p:grpSp>
        <p:nvGrpSpPr>
          <p:cNvPr id="191" name="Google Shape;191;p5"/>
          <p:cNvGrpSpPr/>
          <p:nvPr/>
        </p:nvGrpSpPr>
        <p:grpSpPr>
          <a:xfrm>
            <a:off x="4347384" y="4044211"/>
            <a:ext cx="3358714" cy="567844"/>
            <a:chOff x="0" y="-38100"/>
            <a:chExt cx="1048738" cy="177306"/>
          </a:xfrm>
        </p:grpSpPr>
        <p:sp>
          <p:nvSpPr>
            <p:cNvPr id="192" name="Google Shape;192;p5"/>
            <p:cNvSpPr/>
            <p:nvPr/>
          </p:nvSpPr>
          <p:spPr>
            <a:xfrm>
              <a:off x="0" y="0"/>
              <a:ext cx="1048738" cy="139206"/>
            </a:xfrm>
            <a:custGeom>
              <a:avLst/>
              <a:gdLst/>
              <a:ahLst/>
              <a:cxnLst/>
              <a:rect l="l" t="t" r="r" b="b"/>
              <a:pathLst>
                <a:path w="1048738" h="139206" extrusionOk="0">
                  <a:moveTo>
                    <a:pt x="26124" y="0"/>
                  </a:moveTo>
                  <a:lnTo>
                    <a:pt x="1022614" y="0"/>
                  </a:lnTo>
                  <a:cubicBezTo>
                    <a:pt x="1029542" y="0"/>
                    <a:pt x="1036187" y="2752"/>
                    <a:pt x="1041086" y="7651"/>
                  </a:cubicBezTo>
                  <a:cubicBezTo>
                    <a:pt x="1045985" y="12551"/>
                    <a:pt x="1048738" y="19195"/>
                    <a:pt x="1048738" y="26124"/>
                  </a:cubicBezTo>
                  <a:lnTo>
                    <a:pt x="1048738" y="113082"/>
                  </a:lnTo>
                  <a:cubicBezTo>
                    <a:pt x="1048738" y="127510"/>
                    <a:pt x="1037042" y="139206"/>
                    <a:pt x="1022614" y="139206"/>
                  </a:cubicBezTo>
                  <a:lnTo>
                    <a:pt x="26124" y="139206"/>
                  </a:lnTo>
                  <a:cubicBezTo>
                    <a:pt x="19195" y="139206"/>
                    <a:pt x="12551" y="136454"/>
                    <a:pt x="7651" y="131554"/>
                  </a:cubicBezTo>
                  <a:cubicBezTo>
                    <a:pt x="2752" y="126655"/>
                    <a:pt x="0" y="120011"/>
                    <a:pt x="0" y="113082"/>
                  </a:cubicBezTo>
                  <a:lnTo>
                    <a:pt x="0" y="26124"/>
                  </a:lnTo>
                  <a:cubicBezTo>
                    <a:pt x="0" y="11696"/>
                    <a:pt x="11696" y="0"/>
                    <a:pt x="26124" y="0"/>
                  </a:cubicBezTo>
                  <a:close/>
                </a:path>
              </a:pathLst>
            </a:custGeom>
            <a:solidFill>
              <a:srgbClr val="FFFFFF"/>
            </a:solidFill>
            <a:ln w="19050" cap="sq" cmpd="sng">
              <a:solidFill>
                <a:srgbClr val="00000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933" b="0" i="0" u="none" strike="noStrike" cap="none">
                <a:solidFill>
                  <a:srgbClr val="000000"/>
                </a:solidFill>
                <a:latin typeface="Arial"/>
                <a:ea typeface="Arial"/>
                <a:cs typeface="Arial"/>
                <a:sym typeface="Arial"/>
              </a:endParaRPr>
            </a:p>
          </p:txBody>
        </p:sp>
        <p:sp>
          <p:nvSpPr>
            <p:cNvPr id="193" name="Google Shape;193;p5"/>
            <p:cNvSpPr txBox="1"/>
            <p:nvPr/>
          </p:nvSpPr>
          <p:spPr>
            <a:xfrm>
              <a:off x="0" y="-38100"/>
              <a:ext cx="1048738" cy="177306"/>
            </a:xfrm>
            <a:prstGeom prst="rect">
              <a:avLst/>
            </a:prstGeom>
            <a:noFill/>
            <a:ln>
              <a:noFill/>
            </a:ln>
          </p:spPr>
          <p:txBody>
            <a:bodyPr spcFirstLastPara="1" wrap="square" lIns="33850" tIns="33850" rIns="33850" bIns="33850" anchor="ctr" anchorCtr="0">
              <a:noAutofit/>
            </a:bodyPr>
            <a:lstStyle/>
            <a:p>
              <a:pPr marL="0" marR="0" lvl="0" indent="0" algn="ctr" rtl="0">
                <a:lnSpc>
                  <a:spcPct val="190032"/>
                </a:lnSpc>
                <a:spcBef>
                  <a:spcPts val="0"/>
                </a:spcBef>
                <a:spcAft>
                  <a:spcPts val="0"/>
                </a:spcAft>
                <a:buNone/>
              </a:pPr>
              <a:endParaRPr sz="933" b="0" i="0" u="none" strike="noStrike" cap="none">
                <a:solidFill>
                  <a:srgbClr val="000000"/>
                </a:solidFill>
                <a:latin typeface="Arial"/>
                <a:ea typeface="Arial"/>
                <a:cs typeface="Arial"/>
                <a:sym typeface="Arial"/>
              </a:endParaRPr>
            </a:p>
          </p:txBody>
        </p:sp>
      </p:grpSp>
      <p:sp>
        <p:nvSpPr>
          <p:cNvPr id="194" name="Google Shape;194;p5"/>
          <p:cNvSpPr txBox="1"/>
          <p:nvPr/>
        </p:nvSpPr>
        <p:spPr>
          <a:xfrm>
            <a:off x="731394" y="1554148"/>
            <a:ext cx="2492948" cy="254813"/>
          </a:xfrm>
          <a:prstGeom prst="rect">
            <a:avLst/>
          </a:prstGeom>
          <a:noFill/>
          <a:ln>
            <a:noFill/>
          </a:ln>
        </p:spPr>
        <p:txBody>
          <a:bodyPr spcFirstLastPara="1" wrap="square" lIns="0" tIns="0" rIns="0" bIns="0" anchor="t" anchorCtr="0">
            <a:spAutoFit/>
          </a:bodyPr>
          <a:lstStyle/>
          <a:p>
            <a:pPr lvl="0">
              <a:lnSpc>
                <a:spcPct val="92388"/>
              </a:lnSpc>
            </a:pPr>
            <a:r>
              <a:rPr lang="en-US" sz="1800" b="1" dirty="0" err="1">
                <a:solidFill>
                  <a:srgbClr val="4F4F50"/>
                </a:solidFill>
                <a:latin typeface="Calibri"/>
                <a:ea typeface="Calibri"/>
                <a:cs typeface="Calibri"/>
                <a:sym typeface="Calibri"/>
              </a:rPr>
              <a:t>Definizione</a:t>
            </a:r>
            <a:endParaRPr sz="1600" b="0" i="0" u="none" strike="noStrike" cap="none" dirty="0">
              <a:solidFill>
                <a:srgbClr val="000000"/>
              </a:solidFill>
              <a:latin typeface="DM Sans"/>
              <a:ea typeface="DM Sans"/>
              <a:cs typeface="DM Sans"/>
              <a:sym typeface="DM Sans"/>
            </a:endParaRPr>
          </a:p>
        </p:txBody>
      </p:sp>
      <p:sp>
        <p:nvSpPr>
          <p:cNvPr id="195" name="Google Shape;195;p5"/>
          <p:cNvSpPr txBox="1"/>
          <p:nvPr/>
        </p:nvSpPr>
        <p:spPr>
          <a:xfrm>
            <a:off x="4594247" y="1554148"/>
            <a:ext cx="3221016" cy="254813"/>
          </a:xfrm>
          <a:prstGeom prst="rect">
            <a:avLst/>
          </a:prstGeom>
          <a:noFill/>
          <a:ln>
            <a:noFill/>
          </a:ln>
        </p:spPr>
        <p:txBody>
          <a:bodyPr spcFirstLastPara="1" wrap="square" lIns="0" tIns="0" rIns="0" bIns="0" anchor="t" anchorCtr="0">
            <a:spAutoFit/>
          </a:bodyPr>
          <a:lstStyle/>
          <a:p>
            <a:pPr marL="0" marR="0" lvl="0" indent="0" algn="l" rtl="0">
              <a:lnSpc>
                <a:spcPct val="92388"/>
              </a:lnSpc>
              <a:spcBef>
                <a:spcPts val="0"/>
              </a:spcBef>
              <a:spcAft>
                <a:spcPts val="0"/>
              </a:spcAft>
              <a:buNone/>
            </a:pPr>
            <a:r>
              <a:rPr lang="en-US" sz="1800" b="1" i="0" u="none" strike="noStrike" cap="none" dirty="0">
                <a:solidFill>
                  <a:srgbClr val="4F4F50"/>
                </a:solidFill>
                <a:latin typeface="Calibri"/>
                <a:ea typeface="Calibri"/>
                <a:cs typeface="Calibri"/>
                <a:sym typeface="Calibri"/>
              </a:rPr>
              <a:t>La Broaden-and-Build Teoria</a:t>
            </a:r>
            <a:endParaRPr sz="1600" b="0" i="0" u="none" strike="noStrike" cap="none" dirty="0">
              <a:solidFill>
                <a:srgbClr val="000000"/>
              </a:solidFill>
              <a:latin typeface="DM Sans"/>
              <a:ea typeface="DM Sans"/>
              <a:cs typeface="DM Sans"/>
              <a:sym typeface="DM Sans"/>
            </a:endParaRPr>
          </a:p>
        </p:txBody>
      </p:sp>
      <p:sp>
        <p:nvSpPr>
          <p:cNvPr id="196" name="Google Shape;196;p5"/>
          <p:cNvSpPr txBox="1"/>
          <p:nvPr/>
        </p:nvSpPr>
        <p:spPr>
          <a:xfrm>
            <a:off x="782838" y="4288492"/>
            <a:ext cx="2758634" cy="254813"/>
          </a:xfrm>
          <a:prstGeom prst="rect">
            <a:avLst/>
          </a:prstGeom>
          <a:noFill/>
          <a:ln>
            <a:noFill/>
          </a:ln>
        </p:spPr>
        <p:txBody>
          <a:bodyPr spcFirstLastPara="1" wrap="square" lIns="0" tIns="0" rIns="0" bIns="0" anchor="t" anchorCtr="0">
            <a:spAutoFit/>
          </a:bodyPr>
          <a:lstStyle/>
          <a:p>
            <a:pPr lvl="0">
              <a:lnSpc>
                <a:spcPct val="92388"/>
              </a:lnSpc>
            </a:pPr>
            <a:r>
              <a:rPr lang="en-US" sz="1800" b="1" dirty="0">
                <a:solidFill>
                  <a:srgbClr val="4F4F50"/>
                </a:solidFill>
                <a:latin typeface="Calibri"/>
                <a:ea typeface="Calibri"/>
                <a:cs typeface="Calibri"/>
                <a:sym typeface="Calibri"/>
              </a:rPr>
              <a:t>Una </a:t>
            </a:r>
            <a:r>
              <a:rPr lang="en-US" sz="1800" b="1" dirty="0" err="1">
                <a:solidFill>
                  <a:srgbClr val="4F4F50"/>
                </a:solidFill>
                <a:latin typeface="Calibri"/>
                <a:ea typeface="Calibri"/>
                <a:cs typeface="Calibri"/>
                <a:sym typeface="Calibri"/>
              </a:rPr>
              <a:t>Competenza</a:t>
            </a:r>
            <a:r>
              <a:rPr lang="en-US" sz="1800" b="1" dirty="0">
                <a:solidFill>
                  <a:srgbClr val="4F4F50"/>
                </a:solidFill>
                <a:latin typeface="Calibri"/>
                <a:ea typeface="Calibri"/>
                <a:cs typeface="Calibri"/>
                <a:sym typeface="Calibri"/>
              </a:rPr>
              <a:t> Allenabile</a:t>
            </a:r>
            <a:endParaRPr sz="1600" b="0" i="0" u="none" strike="noStrike" cap="none" dirty="0">
              <a:solidFill>
                <a:srgbClr val="000000"/>
              </a:solidFill>
              <a:latin typeface="DM Sans"/>
              <a:ea typeface="DM Sans"/>
              <a:cs typeface="DM Sans"/>
              <a:sym typeface="DM Sans"/>
            </a:endParaRPr>
          </a:p>
        </p:txBody>
      </p:sp>
      <p:sp>
        <p:nvSpPr>
          <p:cNvPr id="197" name="Google Shape;197;p5"/>
          <p:cNvSpPr txBox="1"/>
          <p:nvPr/>
        </p:nvSpPr>
        <p:spPr>
          <a:xfrm>
            <a:off x="4594247" y="4288492"/>
            <a:ext cx="2372017" cy="254813"/>
          </a:xfrm>
          <a:prstGeom prst="rect">
            <a:avLst/>
          </a:prstGeom>
          <a:noFill/>
          <a:ln>
            <a:noFill/>
          </a:ln>
        </p:spPr>
        <p:txBody>
          <a:bodyPr spcFirstLastPara="1" wrap="square" lIns="0" tIns="0" rIns="0" bIns="0" anchor="t" anchorCtr="0">
            <a:spAutoFit/>
          </a:bodyPr>
          <a:lstStyle/>
          <a:p>
            <a:pPr lvl="0">
              <a:lnSpc>
                <a:spcPct val="92388"/>
              </a:lnSpc>
            </a:pPr>
            <a:r>
              <a:rPr lang="en-US" sz="1800" b="1" dirty="0" err="1">
                <a:solidFill>
                  <a:srgbClr val="4F4F50"/>
                </a:solidFill>
                <a:latin typeface="Calibri"/>
                <a:ea typeface="Calibri"/>
                <a:cs typeface="Calibri"/>
                <a:sym typeface="Calibri"/>
              </a:rPr>
              <a:t>Beneficio</a:t>
            </a:r>
            <a:r>
              <a:rPr lang="en-US" sz="1800" b="1" dirty="0">
                <a:solidFill>
                  <a:srgbClr val="4F4F50"/>
                </a:solidFill>
                <a:latin typeface="Calibri"/>
                <a:ea typeface="Calibri"/>
                <a:cs typeface="Calibri"/>
                <a:sym typeface="Calibri"/>
              </a:rPr>
              <a:t> a </a:t>
            </a:r>
            <a:r>
              <a:rPr lang="en-US" sz="1800" b="1" dirty="0" err="1">
                <a:solidFill>
                  <a:srgbClr val="4F4F50"/>
                </a:solidFill>
                <a:latin typeface="Calibri"/>
                <a:ea typeface="Calibri"/>
                <a:cs typeface="Calibri"/>
                <a:sym typeface="Calibri"/>
              </a:rPr>
              <a:t>scuola</a:t>
            </a:r>
            <a:endParaRPr sz="1600" b="0" i="0" u="none" strike="noStrike" cap="none" dirty="0">
              <a:solidFill>
                <a:srgbClr val="000000"/>
              </a:solidFill>
              <a:latin typeface="DM Sans"/>
              <a:ea typeface="DM Sans"/>
              <a:cs typeface="DM Sans"/>
              <a:sym typeface="DM Sans"/>
            </a:endParaRPr>
          </a:p>
        </p:txBody>
      </p:sp>
      <p:sp>
        <p:nvSpPr>
          <p:cNvPr id="198" name="Google Shape;198;p5"/>
          <p:cNvSpPr txBox="1"/>
          <p:nvPr/>
        </p:nvSpPr>
        <p:spPr>
          <a:xfrm>
            <a:off x="648991" y="1941474"/>
            <a:ext cx="3147372" cy="1661993"/>
          </a:xfrm>
          <a:prstGeom prst="rect">
            <a:avLst/>
          </a:prstGeom>
          <a:noFill/>
          <a:ln>
            <a:noFill/>
          </a:ln>
        </p:spPr>
        <p:txBody>
          <a:bodyPr spcFirstLastPara="1" wrap="square" lIns="0" tIns="0" rIns="0" bIns="0" anchor="t" anchorCtr="0">
            <a:spAutoFit/>
          </a:bodyPr>
          <a:lstStyle/>
          <a:p>
            <a:pPr lvl="0"/>
            <a:r>
              <a:rPr lang="it-IT" sz="1800" dirty="0">
                <a:solidFill>
                  <a:srgbClr val="4F4F50"/>
                </a:solidFill>
                <a:latin typeface="Calibri"/>
                <a:ea typeface="Calibri"/>
                <a:cs typeface="Calibri"/>
                <a:sym typeface="Calibri"/>
              </a:rPr>
              <a:t>Le emozioni positive (come gioia, gratitudine, interesse...) sono più di semplici momentanee buone sensazioni. Sono la base per costruire risorse intellettuali, sociali e psicologiche.</a:t>
            </a:r>
            <a:endParaRPr sz="1600" b="0" i="0" u="none" strike="noStrike" cap="none" dirty="0">
              <a:solidFill>
                <a:srgbClr val="000000"/>
              </a:solidFill>
              <a:latin typeface="DM Sans"/>
              <a:ea typeface="DM Sans"/>
              <a:cs typeface="DM Sans"/>
              <a:sym typeface="DM Sans"/>
            </a:endParaRPr>
          </a:p>
        </p:txBody>
      </p:sp>
      <p:sp>
        <p:nvSpPr>
          <p:cNvPr id="199" name="Google Shape;199;p5"/>
          <p:cNvSpPr txBox="1"/>
          <p:nvPr/>
        </p:nvSpPr>
        <p:spPr>
          <a:xfrm>
            <a:off x="4432796" y="1892799"/>
            <a:ext cx="3382467" cy="1938992"/>
          </a:xfrm>
          <a:prstGeom prst="rect">
            <a:avLst/>
          </a:prstGeom>
          <a:noFill/>
          <a:ln>
            <a:noFill/>
          </a:ln>
        </p:spPr>
        <p:txBody>
          <a:bodyPr spcFirstLastPara="1" wrap="square" lIns="0" tIns="0" rIns="0" bIns="0" anchor="t" anchorCtr="0">
            <a:spAutoFit/>
          </a:bodyPr>
          <a:lstStyle/>
          <a:p>
            <a:pPr lvl="0"/>
            <a:r>
              <a:rPr lang="it-IT" sz="1800" dirty="0">
                <a:solidFill>
                  <a:srgbClr val="4F4F50"/>
                </a:solidFill>
                <a:latin typeface="Calibri"/>
                <a:ea typeface="Calibri"/>
                <a:cs typeface="Calibri"/>
                <a:sym typeface="Calibri"/>
              </a:rPr>
              <a:t>Quando proviamo emozioni positive, il nostro pensiero si allarga momentaneamente. Invece di restringere il nostro focus a una minaccia (come fanno le emozioni negative), diventiamo pensatori più creativi, aperti e flessibili</a:t>
            </a:r>
            <a:r>
              <a:rPr lang="en-US" sz="1800" b="0" i="0" u="none" strike="noStrike" cap="none" dirty="0">
                <a:solidFill>
                  <a:srgbClr val="4F4F50"/>
                </a:solidFill>
                <a:latin typeface="Calibri"/>
                <a:ea typeface="Calibri"/>
                <a:cs typeface="Calibri"/>
                <a:sym typeface="Calibri"/>
              </a:rPr>
              <a:t>. </a:t>
            </a:r>
            <a:endParaRPr dirty="0"/>
          </a:p>
        </p:txBody>
      </p:sp>
      <p:sp>
        <p:nvSpPr>
          <p:cNvPr id="200" name="Google Shape;200;p5"/>
          <p:cNvSpPr txBox="1"/>
          <p:nvPr/>
        </p:nvSpPr>
        <p:spPr>
          <a:xfrm>
            <a:off x="4432796" y="4722013"/>
            <a:ext cx="3111851" cy="1661993"/>
          </a:xfrm>
          <a:prstGeom prst="rect">
            <a:avLst/>
          </a:prstGeom>
          <a:noFill/>
          <a:ln>
            <a:noFill/>
          </a:ln>
        </p:spPr>
        <p:txBody>
          <a:bodyPr spcFirstLastPara="1" wrap="square" lIns="0" tIns="0" rIns="0" bIns="0" anchor="t" anchorCtr="0">
            <a:spAutoFit/>
          </a:bodyPr>
          <a:lstStyle/>
          <a:p>
            <a:pPr lvl="0"/>
            <a:r>
              <a:rPr lang="it-IT" sz="1800" dirty="0">
                <a:solidFill>
                  <a:srgbClr val="4F4F50"/>
                </a:solidFill>
                <a:latin typeface="Calibri"/>
                <a:ea typeface="Calibri"/>
                <a:cs typeface="Calibri"/>
                <a:sym typeface="Calibri"/>
              </a:rPr>
              <a:t>Praticare la positività contrasta il naturale </a:t>
            </a:r>
            <a:r>
              <a:rPr lang="it-IT" sz="1800" dirty="0" err="1">
                <a:solidFill>
                  <a:srgbClr val="4F4F50"/>
                </a:solidFill>
                <a:latin typeface="Calibri"/>
                <a:ea typeface="Calibri"/>
                <a:cs typeface="Calibri"/>
                <a:sym typeface="Calibri"/>
              </a:rPr>
              <a:t>bias</a:t>
            </a:r>
            <a:r>
              <a:rPr lang="it-IT" sz="1800" dirty="0">
                <a:solidFill>
                  <a:srgbClr val="4F4F50"/>
                </a:solidFill>
                <a:latin typeface="Calibri"/>
                <a:ea typeface="Calibri"/>
                <a:cs typeface="Calibri"/>
                <a:sym typeface="Calibri"/>
              </a:rPr>
              <a:t> di negatività del cervello, migliora la concentrazione degli studenti e rafforza le risorse condivise dalla comunità di apprendimento.</a:t>
            </a:r>
            <a:endParaRPr sz="1600" b="0" i="0" u="none" strike="noStrike" cap="none" dirty="0">
              <a:solidFill>
                <a:srgbClr val="000000"/>
              </a:solidFill>
              <a:latin typeface="DM Sans"/>
              <a:ea typeface="DM Sans"/>
              <a:cs typeface="DM Sans"/>
              <a:sym typeface="DM Sans"/>
            </a:endParaRPr>
          </a:p>
        </p:txBody>
      </p:sp>
      <p:sp>
        <p:nvSpPr>
          <p:cNvPr id="201" name="Google Shape;201;p5"/>
          <p:cNvSpPr txBox="1"/>
          <p:nvPr/>
        </p:nvSpPr>
        <p:spPr>
          <a:xfrm>
            <a:off x="677166" y="4707309"/>
            <a:ext cx="3253043" cy="1938992"/>
          </a:xfrm>
          <a:prstGeom prst="rect">
            <a:avLst/>
          </a:prstGeom>
          <a:solidFill>
            <a:srgbClr val="FCDDD1"/>
          </a:solidFill>
          <a:ln>
            <a:noFill/>
          </a:ln>
        </p:spPr>
        <p:txBody>
          <a:bodyPr spcFirstLastPara="1" wrap="square" lIns="0" tIns="0" rIns="0" bIns="0" anchor="t" anchorCtr="0">
            <a:spAutoFit/>
          </a:bodyPr>
          <a:lstStyle/>
          <a:p>
            <a:pPr lvl="0">
              <a:buSzPts val="1800"/>
            </a:pPr>
            <a:r>
              <a:rPr lang="it-IT" sz="1800" dirty="0">
                <a:solidFill>
                  <a:schemeClr val="dk1"/>
                </a:solidFill>
                <a:latin typeface="Calibri"/>
                <a:ea typeface="Calibri"/>
                <a:cs typeface="Calibri"/>
                <a:sym typeface="Calibri"/>
              </a:rPr>
              <a:t>La positività non è solo un tratto della personalità o un sentimento; È un'abilità che può essere coltivata e rafforzata attivamente attraverso una pratica deliberata, proprio come qualsiasi altra abilità in classe.</a:t>
            </a:r>
            <a:endParaRPr dirty="0"/>
          </a:p>
        </p:txBody>
      </p:sp>
      <p:sp>
        <p:nvSpPr>
          <p:cNvPr id="202" name="Google Shape;202;p5"/>
          <p:cNvSpPr txBox="1"/>
          <p:nvPr/>
        </p:nvSpPr>
        <p:spPr>
          <a:xfrm>
            <a:off x="343279" y="41932"/>
            <a:ext cx="9604951" cy="677068"/>
          </a:xfrm>
          <a:prstGeom prst="rect">
            <a:avLst/>
          </a:prstGeom>
          <a:noFill/>
          <a:ln>
            <a:noFill/>
          </a:ln>
        </p:spPr>
        <p:txBody>
          <a:bodyPr spcFirstLastPara="1" wrap="square" lIns="91425" tIns="45700" rIns="91425" bIns="45700" anchor="t" anchorCtr="0">
            <a:spAutoFit/>
          </a:bodyPr>
          <a:lstStyle/>
          <a:p>
            <a:pPr lvl="0"/>
            <a:r>
              <a:rPr lang="it-IT" sz="3800" dirty="0">
                <a:solidFill>
                  <a:srgbClr val="FFFFFF"/>
                </a:solidFill>
                <a:latin typeface="Calibri"/>
                <a:ea typeface="Calibri"/>
                <a:cs typeface="Calibri"/>
                <a:sym typeface="Calibri"/>
              </a:rPr>
              <a:t>Formazione degli/delle insegnanti - Modulo 2</a:t>
            </a:r>
            <a:endParaRPr sz="3800" b="0" i="0" u="none" strike="noStrike" cap="none" dirty="0">
              <a:solidFill>
                <a:srgbClr val="FFFFFF"/>
              </a:solidFill>
              <a:latin typeface="Calibri"/>
              <a:ea typeface="Calibri"/>
              <a:cs typeface="Calibri"/>
              <a:sym typeface="Calibri"/>
            </a:endParaRPr>
          </a:p>
        </p:txBody>
      </p:sp>
      <p:sp>
        <p:nvSpPr>
          <p:cNvPr id="203" name="Google Shape;203;p5"/>
          <p:cNvSpPr txBox="1"/>
          <p:nvPr/>
        </p:nvSpPr>
        <p:spPr>
          <a:xfrm>
            <a:off x="10348136" y="6497976"/>
            <a:ext cx="2102589"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Calibri"/>
                <a:ea typeface="Calibri"/>
                <a:cs typeface="Calibri"/>
                <a:sym typeface="Calibri"/>
              </a:rPr>
              <a:t>(Fredrickson, 2001)</a:t>
            </a:r>
            <a:endParaRPr sz="1600" b="0" i="0" u="none" strike="noStrike" cap="none">
              <a:solidFill>
                <a:schemeClr val="dk1"/>
              </a:solidFill>
              <a:latin typeface="Calibri"/>
              <a:ea typeface="Calibri"/>
              <a:cs typeface="Calibri"/>
              <a:sym typeface="Calibri"/>
            </a:endParaRPr>
          </a:p>
        </p:txBody>
      </p:sp>
      <p:sp>
        <p:nvSpPr>
          <p:cNvPr id="204" name="Google Shape;204;p5"/>
          <p:cNvSpPr txBo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lvl="0" algn="just">
              <a:lnSpc>
                <a:spcPct val="90000"/>
              </a:lnSpc>
            </a:pPr>
            <a:r>
              <a:rPr lang="en-US" sz="2400" b="1" dirty="0">
                <a:solidFill>
                  <a:srgbClr val="F05A22"/>
                </a:solidFill>
                <a:latin typeface="Calibri"/>
                <a:ea typeface="Calibri"/>
                <a:cs typeface="Calibri"/>
                <a:sym typeface="Calibri"/>
              </a:rPr>
              <a:t>La 'P' in PERMA</a:t>
            </a:r>
            <a:endParaRPr sz="2400" b="1" i="0" u="none" strike="noStrike" cap="none" dirty="0">
              <a:solidFill>
                <a:srgbClr val="F05A22"/>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grpSp>
        <p:nvGrpSpPr>
          <p:cNvPr id="210" name="Google Shape;210;p6"/>
          <p:cNvGrpSpPr/>
          <p:nvPr/>
        </p:nvGrpSpPr>
        <p:grpSpPr>
          <a:xfrm>
            <a:off x="7685514" y="2366747"/>
            <a:ext cx="4287005" cy="2201302"/>
            <a:chOff x="0" y="-38100"/>
            <a:chExt cx="2065940" cy="1022743"/>
          </a:xfrm>
        </p:grpSpPr>
        <p:sp>
          <p:nvSpPr>
            <p:cNvPr id="211" name="Google Shape;211;p6"/>
            <p:cNvSpPr/>
            <p:nvPr/>
          </p:nvSpPr>
          <p:spPr>
            <a:xfrm>
              <a:off x="0" y="0"/>
              <a:ext cx="2065940" cy="984643"/>
            </a:xfrm>
            <a:custGeom>
              <a:avLst/>
              <a:gdLst/>
              <a:ahLst/>
              <a:cxnLst/>
              <a:rect l="l" t="t" r="r" b="b"/>
              <a:pathLst>
                <a:path w="2065940" h="984643" extrusionOk="0">
                  <a:moveTo>
                    <a:pt x="20785" y="0"/>
                  </a:moveTo>
                  <a:lnTo>
                    <a:pt x="2045156" y="0"/>
                  </a:lnTo>
                  <a:cubicBezTo>
                    <a:pt x="2056635" y="0"/>
                    <a:pt x="2065940" y="9306"/>
                    <a:pt x="2065940" y="20785"/>
                  </a:cubicBezTo>
                  <a:lnTo>
                    <a:pt x="2065940" y="963859"/>
                  </a:lnTo>
                  <a:cubicBezTo>
                    <a:pt x="2065940" y="975338"/>
                    <a:pt x="2056635" y="984643"/>
                    <a:pt x="2045156" y="984643"/>
                  </a:cubicBezTo>
                  <a:lnTo>
                    <a:pt x="20785" y="984643"/>
                  </a:lnTo>
                  <a:cubicBezTo>
                    <a:pt x="9306" y="984643"/>
                    <a:pt x="0" y="975338"/>
                    <a:pt x="0" y="963859"/>
                  </a:cubicBezTo>
                  <a:lnTo>
                    <a:pt x="0" y="20785"/>
                  </a:lnTo>
                  <a:cubicBezTo>
                    <a:pt x="0" y="9306"/>
                    <a:pt x="9306" y="0"/>
                    <a:pt x="20785" y="0"/>
                  </a:cubicBezTo>
                  <a:close/>
                </a:path>
              </a:pathLst>
            </a:custGeom>
            <a:solidFill>
              <a:srgbClr val="FCDDD1"/>
            </a:solidFill>
            <a:ln w="9525" cap="sq" cmpd="sng">
              <a:solidFill>
                <a:srgbClr val="00000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933" b="0" i="0" u="none" strike="noStrike" cap="none">
                <a:solidFill>
                  <a:srgbClr val="000000"/>
                </a:solidFill>
                <a:latin typeface="Arial"/>
                <a:ea typeface="Arial"/>
                <a:cs typeface="Arial"/>
                <a:sym typeface="Arial"/>
              </a:endParaRPr>
            </a:p>
          </p:txBody>
        </p:sp>
        <p:sp>
          <p:nvSpPr>
            <p:cNvPr id="212" name="Google Shape;212;p6"/>
            <p:cNvSpPr txBox="1"/>
            <p:nvPr/>
          </p:nvSpPr>
          <p:spPr>
            <a:xfrm>
              <a:off x="0" y="-38100"/>
              <a:ext cx="2065940" cy="1022743"/>
            </a:xfrm>
            <a:prstGeom prst="rect">
              <a:avLst/>
            </a:prstGeom>
            <a:noFill/>
            <a:ln>
              <a:noFill/>
            </a:ln>
          </p:spPr>
          <p:txBody>
            <a:bodyPr spcFirstLastPara="1" wrap="square" lIns="33850" tIns="33850" rIns="33850" bIns="33850" anchor="ctr" anchorCtr="0">
              <a:noAutofit/>
            </a:bodyPr>
            <a:lstStyle/>
            <a:p>
              <a:pPr marL="0" marR="0" lvl="0" indent="0" algn="ctr" rtl="0">
                <a:lnSpc>
                  <a:spcPct val="190032"/>
                </a:lnSpc>
                <a:spcBef>
                  <a:spcPts val="0"/>
                </a:spcBef>
                <a:spcAft>
                  <a:spcPts val="0"/>
                </a:spcAft>
                <a:buNone/>
              </a:pPr>
              <a:endParaRPr sz="933" b="0" i="0" u="none" strike="noStrike" cap="none">
                <a:solidFill>
                  <a:srgbClr val="000000"/>
                </a:solidFill>
                <a:latin typeface="Arial"/>
                <a:ea typeface="Arial"/>
                <a:cs typeface="Arial"/>
                <a:sym typeface="Arial"/>
              </a:endParaRPr>
            </a:p>
          </p:txBody>
        </p:sp>
      </p:grpSp>
      <p:grpSp>
        <p:nvGrpSpPr>
          <p:cNvPr id="213" name="Google Shape;213;p6"/>
          <p:cNvGrpSpPr/>
          <p:nvPr/>
        </p:nvGrpSpPr>
        <p:grpSpPr>
          <a:xfrm>
            <a:off x="685800" y="902862"/>
            <a:ext cx="3989448" cy="1843974"/>
            <a:chOff x="0" y="-38100"/>
            <a:chExt cx="2065940" cy="1022743"/>
          </a:xfrm>
        </p:grpSpPr>
        <p:sp>
          <p:nvSpPr>
            <p:cNvPr id="214" name="Google Shape;214;p6"/>
            <p:cNvSpPr/>
            <p:nvPr/>
          </p:nvSpPr>
          <p:spPr>
            <a:xfrm>
              <a:off x="0" y="0"/>
              <a:ext cx="2065940" cy="984643"/>
            </a:xfrm>
            <a:custGeom>
              <a:avLst/>
              <a:gdLst/>
              <a:ahLst/>
              <a:cxnLst/>
              <a:rect l="l" t="t" r="r" b="b"/>
              <a:pathLst>
                <a:path w="2065940" h="984643" extrusionOk="0">
                  <a:moveTo>
                    <a:pt x="20785" y="0"/>
                  </a:moveTo>
                  <a:lnTo>
                    <a:pt x="2045156" y="0"/>
                  </a:lnTo>
                  <a:cubicBezTo>
                    <a:pt x="2056635" y="0"/>
                    <a:pt x="2065940" y="9306"/>
                    <a:pt x="2065940" y="20785"/>
                  </a:cubicBezTo>
                  <a:lnTo>
                    <a:pt x="2065940" y="963859"/>
                  </a:lnTo>
                  <a:cubicBezTo>
                    <a:pt x="2065940" y="975338"/>
                    <a:pt x="2056635" y="984643"/>
                    <a:pt x="2045156" y="984643"/>
                  </a:cubicBezTo>
                  <a:lnTo>
                    <a:pt x="20785" y="984643"/>
                  </a:lnTo>
                  <a:cubicBezTo>
                    <a:pt x="9306" y="984643"/>
                    <a:pt x="0" y="975338"/>
                    <a:pt x="0" y="963859"/>
                  </a:cubicBezTo>
                  <a:lnTo>
                    <a:pt x="0" y="20785"/>
                  </a:lnTo>
                  <a:cubicBezTo>
                    <a:pt x="0" y="9306"/>
                    <a:pt x="9306" y="0"/>
                    <a:pt x="20785" y="0"/>
                  </a:cubicBezTo>
                  <a:close/>
                </a:path>
              </a:pathLst>
            </a:custGeom>
            <a:solidFill>
              <a:srgbClr val="FCDDD1"/>
            </a:solidFill>
            <a:ln w="9525" cap="sq" cmpd="sng">
              <a:solidFill>
                <a:srgbClr val="00000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933" b="0" i="0" u="none" strike="noStrike" cap="none">
                <a:solidFill>
                  <a:srgbClr val="000000"/>
                </a:solidFill>
                <a:latin typeface="Arial"/>
                <a:ea typeface="Arial"/>
                <a:cs typeface="Arial"/>
                <a:sym typeface="Arial"/>
              </a:endParaRPr>
            </a:p>
          </p:txBody>
        </p:sp>
        <p:sp>
          <p:nvSpPr>
            <p:cNvPr id="215" name="Google Shape;215;p6"/>
            <p:cNvSpPr txBox="1"/>
            <p:nvPr/>
          </p:nvSpPr>
          <p:spPr>
            <a:xfrm>
              <a:off x="0" y="-38100"/>
              <a:ext cx="2065940" cy="1022743"/>
            </a:xfrm>
            <a:prstGeom prst="rect">
              <a:avLst/>
            </a:prstGeom>
            <a:noFill/>
            <a:ln>
              <a:noFill/>
            </a:ln>
          </p:spPr>
          <p:txBody>
            <a:bodyPr spcFirstLastPara="1" wrap="square" lIns="33850" tIns="33850" rIns="33850" bIns="33850" anchor="ctr" anchorCtr="0">
              <a:noAutofit/>
            </a:bodyPr>
            <a:lstStyle/>
            <a:p>
              <a:pPr marL="0" marR="0" lvl="0" indent="0" algn="ctr" rtl="0">
                <a:lnSpc>
                  <a:spcPct val="190032"/>
                </a:lnSpc>
                <a:spcBef>
                  <a:spcPts val="0"/>
                </a:spcBef>
                <a:spcAft>
                  <a:spcPts val="0"/>
                </a:spcAft>
                <a:buNone/>
              </a:pPr>
              <a:endParaRPr sz="933" b="0" i="0" u="none" strike="noStrike" cap="none">
                <a:solidFill>
                  <a:srgbClr val="000000"/>
                </a:solidFill>
                <a:latin typeface="Arial"/>
                <a:ea typeface="Arial"/>
                <a:cs typeface="Arial"/>
                <a:sym typeface="Arial"/>
              </a:endParaRPr>
            </a:p>
          </p:txBody>
        </p:sp>
      </p:grpSp>
      <p:grpSp>
        <p:nvGrpSpPr>
          <p:cNvPr id="216" name="Google Shape;216;p6"/>
          <p:cNvGrpSpPr/>
          <p:nvPr/>
        </p:nvGrpSpPr>
        <p:grpSpPr>
          <a:xfrm>
            <a:off x="685800" y="2758422"/>
            <a:ext cx="3989448" cy="1843974"/>
            <a:chOff x="0" y="-38100"/>
            <a:chExt cx="2065940" cy="1022743"/>
          </a:xfrm>
        </p:grpSpPr>
        <p:sp>
          <p:nvSpPr>
            <p:cNvPr id="217" name="Google Shape;217;p6"/>
            <p:cNvSpPr/>
            <p:nvPr/>
          </p:nvSpPr>
          <p:spPr>
            <a:xfrm>
              <a:off x="0" y="0"/>
              <a:ext cx="2065940" cy="984643"/>
            </a:xfrm>
            <a:custGeom>
              <a:avLst/>
              <a:gdLst/>
              <a:ahLst/>
              <a:cxnLst/>
              <a:rect l="l" t="t" r="r" b="b"/>
              <a:pathLst>
                <a:path w="2065940" h="984643" extrusionOk="0">
                  <a:moveTo>
                    <a:pt x="20785" y="0"/>
                  </a:moveTo>
                  <a:lnTo>
                    <a:pt x="2045156" y="0"/>
                  </a:lnTo>
                  <a:cubicBezTo>
                    <a:pt x="2056635" y="0"/>
                    <a:pt x="2065940" y="9306"/>
                    <a:pt x="2065940" y="20785"/>
                  </a:cubicBezTo>
                  <a:lnTo>
                    <a:pt x="2065940" y="963859"/>
                  </a:lnTo>
                  <a:cubicBezTo>
                    <a:pt x="2065940" y="975338"/>
                    <a:pt x="2056635" y="984643"/>
                    <a:pt x="2045156" y="984643"/>
                  </a:cubicBezTo>
                  <a:lnTo>
                    <a:pt x="20785" y="984643"/>
                  </a:lnTo>
                  <a:cubicBezTo>
                    <a:pt x="9306" y="984643"/>
                    <a:pt x="0" y="975338"/>
                    <a:pt x="0" y="963859"/>
                  </a:cubicBezTo>
                  <a:lnTo>
                    <a:pt x="0" y="20785"/>
                  </a:lnTo>
                  <a:cubicBezTo>
                    <a:pt x="0" y="9306"/>
                    <a:pt x="9306" y="0"/>
                    <a:pt x="20785" y="0"/>
                  </a:cubicBezTo>
                  <a:close/>
                </a:path>
              </a:pathLst>
            </a:custGeom>
            <a:solidFill>
              <a:srgbClr val="FCDDD1"/>
            </a:solidFill>
            <a:ln w="9525" cap="sq" cmpd="sng">
              <a:solidFill>
                <a:srgbClr val="00000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933" b="0" i="0" u="none" strike="noStrike" cap="none">
                <a:solidFill>
                  <a:srgbClr val="000000"/>
                </a:solidFill>
                <a:latin typeface="Arial"/>
                <a:ea typeface="Arial"/>
                <a:cs typeface="Arial"/>
                <a:sym typeface="Arial"/>
              </a:endParaRPr>
            </a:p>
          </p:txBody>
        </p:sp>
        <p:sp>
          <p:nvSpPr>
            <p:cNvPr id="218" name="Google Shape;218;p6"/>
            <p:cNvSpPr txBox="1"/>
            <p:nvPr/>
          </p:nvSpPr>
          <p:spPr>
            <a:xfrm>
              <a:off x="0" y="-38100"/>
              <a:ext cx="2065940" cy="1022743"/>
            </a:xfrm>
            <a:prstGeom prst="rect">
              <a:avLst/>
            </a:prstGeom>
            <a:noFill/>
            <a:ln>
              <a:noFill/>
            </a:ln>
          </p:spPr>
          <p:txBody>
            <a:bodyPr spcFirstLastPara="1" wrap="square" lIns="33850" tIns="33850" rIns="33850" bIns="33850" anchor="ctr" anchorCtr="0">
              <a:noAutofit/>
            </a:bodyPr>
            <a:lstStyle/>
            <a:p>
              <a:pPr marL="0" marR="0" lvl="0" indent="0" algn="ctr" rtl="0">
                <a:lnSpc>
                  <a:spcPct val="190032"/>
                </a:lnSpc>
                <a:spcBef>
                  <a:spcPts val="0"/>
                </a:spcBef>
                <a:spcAft>
                  <a:spcPts val="0"/>
                </a:spcAft>
                <a:buNone/>
              </a:pPr>
              <a:endParaRPr sz="933" b="0" i="0" u="none" strike="noStrike" cap="none">
                <a:solidFill>
                  <a:srgbClr val="000000"/>
                </a:solidFill>
                <a:latin typeface="Arial"/>
                <a:ea typeface="Arial"/>
                <a:cs typeface="Arial"/>
                <a:sym typeface="Arial"/>
              </a:endParaRPr>
            </a:p>
          </p:txBody>
        </p:sp>
      </p:grpSp>
      <p:grpSp>
        <p:nvGrpSpPr>
          <p:cNvPr id="219" name="Google Shape;219;p6"/>
          <p:cNvGrpSpPr/>
          <p:nvPr/>
        </p:nvGrpSpPr>
        <p:grpSpPr>
          <a:xfrm>
            <a:off x="685800" y="4616253"/>
            <a:ext cx="3989448" cy="1843974"/>
            <a:chOff x="0" y="-38100"/>
            <a:chExt cx="2065940" cy="1022743"/>
          </a:xfrm>
        </p:grpSpPr>
        <p:sp>
          <p:nvSpPr>
            <p:cNvPr id="220" name="Google Shape;220;p6"/>
            <p:cNvSpPr/>
            <p:nvPr/>
          </p:nvSpPr>
          <p:spPr>
            <a:xfrm>
              <a:off x="0" y="0"/>
              <a:ext cx="2065940" cy="984643"/>
            </a:xfrm>
            <a:custGeom>
              <a:avLst/>
              <a:gdLst/>
              <a:ahLst/>
              <a:cxnLst/>
              <a:rect l="l" t="t" r="r" b="b"/>
              <a:pathLst>
                <a:path w="2065940" h="984643" extrusionOk="0">
                  <a:moveTo>
                    <a:pt x="20785" y="0"/>
                  </a:moveTo>
                  <a:lnTo>
                    <a:pt x="2045156" y="0"/>
                  </a:lnTo>
                  <a:cubicBezTo>
                    <a:pt x="2056635" y="0"/>
                    <a:pt x="2065940" y="9306"/>
                    <a:pt x="2065940" y="20785"/>
                  </a:cubicBezTo>
                  <a:lnTo>
                    <a:pt x="2065940" y="963859"/>
                  </a:lnTo>
                  <a:cubicBezTo>
                    <a:pt x="2065940" y="975338"/>
                    <a:pt x="2056635" y="984643"/>
                    <a:pt x="2045156" y="984643"/>
                  </a:cubicBezTo>
                  <a:lnTo>
                    <a:pt x="20785" y="984643"/>
                  </a:lnTo>
                  <a:cubicBezTo>
                    <a:pt x="9306" y="984643"/>
                    <a:pt x="0" y="975338"/>
                    <a:pt x="0" y="963859"/>
                  </a:cubicBezTo>
                  <a:lnTo>
                    <a:pt x="0" y="20785"/>
                  </a:lnTo>
                  <a:cubicBezTo>
                    <a:pt x="0" y="9306"/>
                    <a:pt x="9306" y="0"/>
                    <a:pt x="20785" y="0"/>
                  </a:cubicBezTo>
                  <a:close/>
                </a:path>
              </a:pathLst>
            </a:custGeom>
            <a:solidFill>
              <a:srgbClr val="FCDDD1"/>
            </a:solidFill>
            <a:ln w="9525" cap="sq" cmpd="sng">
              <a:solidFill>
                <a:srgbClr val="00000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933" b="0" i="0" u="none" strike="noStrike" cap="none">
                <a:solidFill>
                  <a:srgbClr val="000000"/>
                </a:solidFill>
                <a:latin typeface="Arial"/>
                <a:ea typeface="Arial"/>
                <a:cs typeface="Arial"/>
                <a:sym typeface="Arial"/>
              </a:endParaRPr>
            </a:p>
          </p:txBody>
        </p:sp>
        <p:sp>
          <p:nvSpPr>
            <p:cNvPr id="221" name="Google Shape;221;p6"/>
            <p:cNvSpPr txBox="1"/>
            <p:nvPr/>
          </p:nvSpPr>
          <p:spPr>
            <a:xfrm>
              <a:off x="0" y="-38100"/>
              <a:ext cx="2065940" cy="1022743"/>
            </a:xfrm>
            <a:prstGeom prst="rect">
              <a:avLst/>
            </a:prstGeom>
            <a:noFill/>
            <a:ln>
              <a:noFill/>
            </a:ln>
          </p:spPr>
          <p:txBody>
            <a:bodyPr spcFirstLastPara="1" wrap="square" lIns="33850" tIns="33850" rIns="33850" bIns="33850" anchor="ctr" anchorCtr="0">
              <a:noAutofit/>
            </a:bodyPr>
            <a:lstStyle/>
            <a:p>
              <a:pPr marL="0" marR="0" lvl="0" indent="0" algn="ctr" rtl="0">
                <a:lnSpc>
                  <a:spcPct val="190032"/>
                </a:lnSpc>
                <a:spcBef>
                  <a:spcPts val="0"/>
                </a:spcBef>
                <a:spcAft>
                  <a:spcPts val="0"/>
                </a:spcAft>
                <a:buNone/>
              </a:pPr>
              <a:endParaRPr sz="933" b="0" i="0" u="none" strike="noStrike" cap="none">
                <a:solidFill>
                  <a:srgbClr val="000000"/>
                </a:solidFill>
                <a:latin typeface="Arial"/>
                <a:ea typeface="Arial"/>
                <a:cs typeface="Arial"/>
                <a:sym typeface="Arial"/>
              </a:endParaRPr>
            </a:p>
          </p:txBody>
        </p:sp>
      </p:grpSp>
      <p:sp>
        <p:nvSpPr>
          <p:cNvPr id="222" name="Google Shape;222;p6"/>
          <p:cNvSpPr/>
          <p:nvPr/>
        </p:nvSpPr>
        <p:spPr>
          <a:xfrm rot="-7900054">
            <a:off x="4907129" y="1689840"/>
            <a:ext cx="675321" cy="324826"/>
          </a:xfrm>
          <a:custGeom>
            <a:avLst/>
            <a:gdLst/>
            <a:ahLst/>
            <a:cxnLst/>
            <a:rect l="l" t="t" r="r" b="b"/>
            <a:pathLst>
              <a:path w="1012981" h="454921" extrusionOk="0">
                <a:moveTo>
                  <a:pt x="0" y="0"/>
                </a:moveTo>
                <a:lnTo>
                  <a:pt x="1012982" y="0"/>
                </a:lnTo>
                <a:lnTo>
                  <a:pt x="1012982" y="454921"/>
                </a:lnTo>
                <a:lnTo>
                  <a:pt x="0" y="454921"/>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933" b="0" i="0" u="none" strike="noStrike" cap="none">
              <a:solidFill>
                <a:srgbClr val="000000"/>
              </a:solidFill>
              <a:latin typeface="Arial"/>
              <a:ea typeface="Arial"/>
              <a:cs typeface="Arial"/>
              <a:sym typeface="Arial"/>
            </a:endParaRPr>
          </a:p>
        </p:txBody>
      </p:sp>
      <p:sp>
        <p:nvSpPr>
          <p:cNvPr id="223" name="Google Shape;223;p6"/>
          <p:cNvSpPr/>
          <p:nvPr/>
        </p:nvSpPr>
        <p:spPr>
          <a:xfrm rot="7866361">
            <a:off x="4836984" y="5392370"/>
            <a:ext cx="675321" cy="324827"/>
          </a:xfrm>
          <a:custGeom>
            <a:avLst/>
            <a:gdLst/>
            <a:ahLst/>
            <a:cxnLst/>
            <a:rect l="l" t="t" r="r" b="b"/>
            <a:pathLst>
              <a:path w="1012981" h="454921" extrusionOk="0">
                <a:moveTo>
                  <a:pt x="0" y="0"/>
                </a:moveTo>
                <a:lnTo>
                  <a:pt x="1012982" y="0"/>
                </a:lnTo>
                <a:lnTo>
                  <a:pt x="1012982" y="454921"/>
                </a:lnTo>
                <a:lnTo>
                  <a:pt x="0" y="454921"/>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933" b="0" i="0" u="none" strike="noStrike" cap="none">
              <a:solidFill>
                <a:srgbClr val="000000"/>
              </a:solidFill>
              <a:latin typeface="Arial"/>
              <a:ea typeface="Arial"/>
              <a:cs typeface="Arial"/>
              <a:sym typeface="Arial"/>
            </a:endParaRPr>
          </a:p>
        </p:txBody>
      </p:sp>
      <p:sp>
        <p:nvSpPr>
          <p:cNvPr id="224" name="Google Shape;224;p6"/>
          <p:cNvSpPr txBox="1"/>
          <p:nvPr/>
        </p:nvSpPr>
        <p:spPr>
          <a:xfrm>
            <a:off x="7732283" y="2406634"/>
            <a:ext cx="4287005" cy="2215991"/>
          </a:xfrm>
          <a:prstGeom prst="rect">
            <a:avLst/>
          </a:prstGeom>
          <a:noFill/>
          <a:ln>
            <a:noFill/>
          </a:ln>
        </p:spPr>
        <p:txBody>
          <a:bodyPr spcFirstLastPara="1" wrap="square" lIns="0" tIns="0" rIns="0" bIns="0" anchor="t" anchorCtr="0">
            <a:spAutoFit/>
          </a:bodyPr>
          <a:lstStyle/>
          <a:p>
            <a:pPr lvl="0" algn="ctr"/>
            <a:r>
              <a:rPr lang="en-US" sz="1800" b="1" dirty="0" err="1">
                <a:solidFill>
                  <a:schemeClr val="dk1"/>
                </a:solidFill>
                <a:latin typeface="Calibri"/>
                <a:ea typeface="Calibri"/>
                <a:cs typeface="Calibri"/>
                <a:sym typeface="Calibri"/>
              </a:rPr>
              <a:t>Benefici</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immediati</a:t>
            </a:r>
            <a:r>
              <a:rPr lang="en-US" sz="1800" b="1" dirty="0">
                <a:solidFill>
                  <a:schemeClr val="dk1"/>
                </a:solidFill>
                <a:latin typeface="Calibri"/>
                <a:ea typeface="Calibri"/>
                <a:cs typeface="Calibri"/>
                <a:sym typeface="Calibri"/>
              </a:rPr>
              <a:t>:</a:t>
            </a:r>
          </a:p>
          <a:p>
            <a:pPr marL="285750" lvl="0" indent="-285750">
              <a:buFont typeface="Arial" panose="020B0604020202020204" pitchFamily="34" charset="0"/>
              <a:buChar char="•"/>
            </a:pPr>
            <a:r>
              <a:rPr lang="it-IT" sz="1800" dirty="0">
                <a:solidFill>
                  <a:schemeClr val="dk1"/>
                </a:solidFill>
                <a:latin typeface="Calibri"/>
                <a:ea typeface="Calibri"/>
                <a:cs typeface="Calibri"/>
                <a:sym typeface="Calibri"/>
              </a:rPr>
              <a:t>Aumenta la felicità sia per chi dona che per chi riceve il ringraziamento.
Rafforza i legami positivi, fondamentali per il clima in classe.
Serve come intervento diretto per coltivare gioia nelle classi e nella vita del personale.</a:t>
            </a:r>
            <a:endParaRPr dirty="0"/>
          </a:p>
        </p:txBody>
      </p:sp>
      <p:sp>
        <p:nvSpPr>
          <p:cNvPr id="225" name="Google Shape;225;p6"/>
          <p:cNvSpPr txBox="1"/>
          <p:nvPr/>
        </p:nvSpPr>
        <p:spPr>
          <a:xfrm>
            <a:off x="765994" y="1340756"/>
            <a:ext cx="3883561" cy="1107996"/>
          </a:xfrm>
          <a:prstGeom prst="rect">
            <a:avLst/>
          </a:prstGeom>
          <a:noFill/>
          <a:ln>
            <a:noFill/>
          </a:ln>
        </p:spPr>
        <p:txBody>
          <a:bodyPr spcFirstLastPara="1" wrap="square" lIns="0" tIns="0" rIns="0" bIns="0" anchor="t" anchorCtr="0">
            <a:spAutoFit/>
          </a:bodyPr>
          <a:lstStyle/>
          <a:p>
            <a:pPr lvl="0" algn="ctr"/>
            <a:r>
              <a:rPr lang="it-IT" sz="1800" b="1" dirty="0">
                <a:solidFill>
                  <a:schemeClr val="dk1"/>
                </a:solidFill>
                <a:latin typeface="Calibri"/>
                <a:ea typeface="Calibri"/>
                <a:cs typeface="Calibri"/>
                <a:sym typeface="Calibri"/>
              </a:rPr>
              <a:t>Cos'è la gratitudine? </a:t>
            </a:r>
            <a:r>
              <a:rPr lang="it-IT" sz="1800" dirty="0">
                <a:solidFill>
                  <a:schemeClr val="dk1"/>
                </a:solidFill>
                <a:latin typeface="Calibri"/>
                <a:ea typeface="Calibri"/>
                <a:cs typeface="Calibri"/>
                <a:sym typeface="Calibri"/>
              </a:rPr>
              <a:t>È l'apprezzamento di ciò che è prezioso e significativo per se stessi; È un senso generale di gratitudine e meraviglia per la vita.</a:t>
            </a:r>
            <a:endParaRPr dirty="0"/>
          </a:p>
        </p:txBody>
      </p:sp>
      <p:sp>
        <p:nvSpPr>
          <p:cNvPr id="226" name="Google Shape;226;p6"/>
          <p:cNvSpPr txBox="1"/>
          <p:nvPr/>
        </p:nvSpPr>
        <p:spPr>
          <a:xfrm>
            <a:off x="752364" y="3174183"/>
            <a:ext cx="3897191" cy="1384995"/>
          </a:xfrm>
          <a:prstGeom prst="rect">
            <a:avLst/>
          </a:prstGeom>
          <a:solidFill>
            <a:srgbClr val="FCDDD1"/>
          </a:solidFill>
          <a:ln>
            <a:noFill/>
          </a:ln>
        </p:spPr>
        <p:txBody>
          <a:bodyPr spcFirstLastPara="1" wrap="square" lIns="0" tIns="0" rIns="0" bIns="0" anchor="t" anchorCtr="0">
            <a:spAutoFit/>
          </a:bodyPr>
          <a:lstStyle/>
          <a:p>
            <a:pPr lvl="0" algn="ctr"/>
            <a:r>
              <a:rPr lang="it-IT" sz="1800" b="1" dirty="0">
                <a:solidFill>
                  <a:schemeClr val="dk1"/>
                </a:solidFill>
                <a:latin typeface="Calibri"/>
                <a:ea typeface="Calibri"/>
                <a:cs typeface="Calibri"/>
                <a:sym typeface="Calibri"/>
              </a:rPr>
              <a:t>Il potere del riconoscimento: </a:t>
            </a:r>
            <a:r>
              <a:rPr lang="it-IT" sz="1800" dirty="0">
                <a:solidFill>
                  <a:schemeClr val="dk1"/>
                </a:solidFill>
                <a:latin typeface="Calibri"/>
                <a:ea typeface="Calibri"/>
                <a:cs typeface="Calibri"/>
                <a:sym typeface="Calibri"/>
              </a:rPr>
              <a:t>La gratitudine è fondamentalmente una pratica relazionale. Sposta l'attenzione da ciò che ci manca a ciò che abbiamo e, cosa fondamentale, a chi ci ha aiutato.</a:t>
            </a:r>
            <a:endParaRPr dirty="0"/>
          </a:p>
        </p:txBody>
      </p:sp>
      <p:sp>
        <p:nvSpPr>
          <p:cNvPr id="227" name="Google Shape;227;p6"/>
          <p:cNvSpPr txBox="1"/>
          <p:nvPr/>
        </p:nvSpPr>
        <p:spPr>
          <a:xfrm>
            <a:off x="752363" y="5000785"/>
            <a:ext cx="3897191" cy="1384995"/>
          </a:xfrm>
          <a:prstGeom prst="rect">
            <a:avLst/>
          </a:prstGeom>
          <a:noFill/>
          <a:ln>
            <a:noFill/>
          </a:ln>
        </p:spPr>
        <p:txBody>
          <a:bodyPr spcFirstLastPara="1" wrap="square" lIns="0" tIns="0" rIns="0" bIns="0" anchor="t" anchorCtr="0">
            <a:spAutoFit/>
          </a:bodyPr>
          <a:lstStyle/>
          <a:p>
            <a:pPr lvl="0" algn="ctr"/>
            <a:r>
              <a:rPr lang="it-IT" sz="1800" b="1" dirty="0">
                <a:solidFill>
                  <a:schemeClr val="dk1"/>
                </a:solidFill>
                <a:latin typeface="Calibri"/>
                <a:ea typeface="Calibri"/>
                <a:cs typeface="Calibri"/>
                <a:sym typeface="Calibri"/>
              </a:rPr>
              <a:t>Connettersi con SWPBS: </a:t>
            </a:r>
            <a:r>
              <a:rPr lang="it-IT" sz="1800" dirty="0">
                <a:solidFill>
                  <a:schemeClr val="dk1"/>
                </a:solidFill>
                <a:latin typeface="Calibri"/>
                <a:ea typeface="Calibri"/>
                <a:cs typeface="Calibri"/>
                <a:sym typeface="Calibri"/>
              </a:rPr>
              <a:t>Insegniamo agli studenti a riconoscere e valorizzare la gentilezza, gli sforzi e il supporto che ricevono da coetanei, insegnanti e personale.</a:t>
            </a:r>
            <a:endParaRPr dirty="0"/>
          </a:p>
        </p:txBody>
      </p:sp>
      <p:sp>
        <p:nvSpPr>
          <p:cNvPr id="228" name="Google Shape;228;p6"/>
          <p:cNvSpPr txBox="1"/>
          <p:nvPr/>
        </p:nvSpPr>
        <p:spPr>
          <a:xfrm>
            <a:off x="4710507" y="3024075"/>
            <a:ext cx="3068545" cy="709105"/>
          </a:xfrm>
          <a:prstGeom prst="rect">
            <a:avLst/>
          </a:prstGeom>
          <a:noFill/>
          <a:ln>
            <a:noFill/>
          </a:ln>
        </p:spPr>
        <p:txBody>
          <a:bodyPr spcFirstLastPara="1" wrap="square" lIns="0" tIns="0" rIns="0" bIns="0" anchor="t" anchorCtr="0">
            <a:spAutoFit/>
          </a:bodyPr>
          <a:lstStyle/>
          <a:p>
            <a:pPr lvl="1" algn="ctr">
              <a:lnSpc>
                <a:spcPct val="95814"/>
              </a:lnSpc>
            </a:pPr>
            <a:r>
              <a:rPr lang="en-US" sz="4800" b="1" dirty="0" err="1">
                <a:solidFill>
                  <a:schemeClr val="dk1"/>
                </a:solidFill>
                <a:latin typeface="Calibri"/>
                <a:ea typeface="Calibri"/>
                <a:cs typeface="Calibri"/>
                <a:sym typeface="Calibri"/>
              </a:rPr>
              <a:t>Gratitudine</a:t>
            </a:r>
            <a:endParaRPr sz="5334" b="1" i="0" u="none" strike="noStrike" cap="none" dirty="0">
              <a:solidFill>
                <a:schemeClr val="dk1"/>
              </a:solidFill>
              <a:latin typeface="DM Sans"/>
              <a:ea typeface="DM Sans"/>
              <a:cs typeface="DM Sans"/>
              <a:sym typeface="DM Sans"/>
            </a:endParaRPr>
          </a:p>
        </p:txBody>
      </p:sp>
      <p:sp>
        <p:nvSpPr>
          <p:cNvPr id="229" name="Google Shape;229;p6"/>
          <p:cNvSpPr txBox="1"/>
          <p:nvPr/>
        </p:nvSpPr>
        <p:spPr>
          <a:xfrm>
            <a:off x="4908243" y="3854360"/>
            <a:ext cx="2544276" cy="640175"/>
          </a:xfrm>
          <a:prstGeom prst="rect">
            <a:avLst/>
          </a:prstGeom>
          <a:noFill/>
          <a:ln>
            <a:noFill/>
          </a:ln>
        </p:spPr>
        <p:txBody>
          <a:bodyPr spcFirstLastPara="1" wrap="square" lIns="0" tIns="0" rIns="0" bIns="0" anchor="t" anchorCtr="0">
            <a:spAutoFit/>
          </a:bodyPr>
          <a:lstStyle/>
          <a:p>
            <a:pPr lvl="0" algn="ctr">
              <a:lnSpc>
                <a:spcPct val="104400"/>
              </a:lnSpc>
            </a:pPr>
            <a:r>
              <a:rPr lang="it-IT" sz="2000" b="1" dirty="0">
                <a:solidFill>
                  <a:srgbClr val="F05A22"/>
                </a:solidFill>
                <a:latin typeface="Calibri"/>
                <a:ea typeface="Calibri"/>
                <a:cs typeface="Calibri"/>
                <a:sym typeface="Calibri"/>
              </a:rPr>
              <a:t>Le fondamenta delle relazioni positive</a:t>
            </a:r>
            <a:endParaRPr sz="1933" b="0" i="0" u="none" strike="noStrike" cap="none" dirty="0">
              <a:solidFill>
                <a:srgbClr val="000000"/>
              </a:solidFill>
              <a:latin typeface="DM Sans"/>
              <a:ea typeface="DM Sans"/>
              <a:cs typeface="DM Sans"/>
              <a:sym typeface="DM Sans"/>
            </a:endParaRPr>
          </a:p>
        </p:txBody>
      </p:sp>
      <p:sp>
        <p:nvSpPr>
          <p:cNvPr id="230" name="Google Shape;230;p6"/>
          <p:cNvSpPr txBox="1"/>
          <p:nvPr/>
        </p:nvSpPr>
        <p:spPr>
          <a:xfrm>
            <a:off x="97970" y="21470"/>
            <a:ext cx="11944351" cy="715879"/>
          </a:xfrm>
          <a:prstGeom prst="rect">
            <a:avLst/>
          </a:prstGeom>
          <a:noFill/>
          <a:ln>
            <a:noFill/>
          </a:ln>
        </p:spPr>
        <p:txBody>
          <a:bodyPr spcFirstLastPara="1" wrap="square" lIns="91425" tIns="54000" rIns="54000" bIns="54000" anchor="ctr" anchorCtr="0">
            <a:noAutofit/>
          </a:bodyPr>
          <a:lstStyle/>
          <a:p>
            <a:pPr lvl="0"/>
            <a:r>
              <a:rPr lang="it-IT" sz="3800" dirty="0">
                <a:solidFill>
                  <a:srgbClr val="FFFFFF"/>
                </a:solidFill>
                <a:latin typeface="Calibri"/>
                <a:ea typeface="Calibri"/>
                <a:cs typeface="Calibri"/>
                <a:sym typeface="Calibri"/>
              </a:rPr>
              <a:t>Formazione degli/delle insegnanti - Modulo 2</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7"/>
          <p:cNvSpPr txBo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lvl="0" algn="just">
              <a:lnSpc>
                <a:spcPct val="90000"/>
              </a:lnSpc>
            </a:pPr>
            <a:r>
              <a:rPr lang="en-US" sz="2400" b="1" dirty="0" err="1">
                <a:solidFill>
                  <a:srgbClr val="F05A22"/>
                </a:solidFill>
                <a:latin typeface="Calibri"/>
                <a:ea typeface="Calibri"/>
                <a:cs typeface="Calibri"/>
                <a:sym typeface="Calibri"/>
              </a:rPr>
              <a:t>Strategia</a:t>
            </a:r>
            <a:r>
              <a:rPr lang="en-US" sz="2400" b="1" dirty="0">
                <a:solidFill>
                  <a:srgbClr val="F05A22"/>
                </a:solidFill>
                <a:latin typeface="Calibri"/>
                <a:ea typeface="Calibri"/>
                <a:cs typeface="Calibri"/>
                <a:sym typeface="Calibri"/>
              </a:rPr>
              <a:t> </a:t>
            </a:r>
            <a:r>
              <a:rPr lang="en-US" sz="2400" b="1" dirty="0" err="1">
                <a:solidFill>
                  <a:srgbClr val="F05A22"/>
                </a:solidFill>
                <a:latin typeface="Calibri"/>
                <a:ea typeface="Calibri"/>
                <a:cs typeface="Calibri"/>
                <a:sym typeface="Calibri"/>
              </a:rPr>
              <a:t>pratica</a:t>
            </a:r>
            <a:r>
              <a:rPr lang="en-US" sz="2400" b="1" dirty="0">
                <a:solidFill>
                  <a:srgbClr val="F05A22"/>
                </a:solidFill>
                <a:latin typeface="Calibri"/>
                <a:ea typeface="Calibri"/>
                <a:cs typeface="Calibri"/>
                <a:sym typeface="Calibri"/>
              </a:rPr>
              <a:t> 1: </a:t>
            </a:r>
            <a:r>
              <a:rPr lang="en-US" sz="2400" b="1" dirty="0" err="1">
                <a:solidFill>
                  <a:srgbClr val="F05A22"/>
                </a:solidFill>
                <a:latin typeface="Calibri"/>
                <a:ea typeface="Calibri"/>
                <a:cs typeface="Calibri"/>
                <a:sym typeface="Calibri"/>
              </a:rPr>
              <a:t>gratitudine</a:t>
            </a:r>
            <a:endParaRPr sz="2400" b="0" i="0" u="none" strike="noStrike" cap="none" dirty="0">
              <a:solidFill>
                <a:srgbClr val="F05A22"/>
              </a:solidFill>
              <a:latin typeface="Calibri"/>
              <a:ea typeface="Calibri"/>
              <a:cs typeface="Calibri"/>
              <a:sym typeface="Calibri"/>
            </a:endParaRPr>
          </a:p>
        </p:txBody>
      </p:sp>
      <p:sp>
        <p:nvSpPr>
          <p:cNvPr id="237" name="Google Shape;237;p7"/>
          <p:cNvSpPr txBox="1">
            <a:spLocks noGrp="1"/>
          </p:cNvSpPr>
          <p:nvPr>
            <p:ph type="title"/>
          </p:nvPr>
        </p:nvSpPr>
        <p:spPr>
          <a:xfrm>
            <a:off x="97970" y="21470"/>
            <a:ext cx="11944351" cy="715879"/>
          </a:xfrm>
          <a:prstGeom prst="rect">
            <a:avLst/>
          </a:prstGeom>
          <a:noFill/>
          <a:ln>
            <a:noFill/>
          </a:ln>
        </p:spPr>
        <p:txBody>
          <a:bodyPr spcFirstLastPara="1" wrap="square" lIns="91425" tIns="54000" rIns="54000" bIns="54000" anchor="ctr" anchorCtr="0">
            <a:noAutofit/>
          </a:bodyPr>
          <a:lstStyle/>
          <a:p>
            <a:pPr lvl="0">
              <a:lnSpc>
                <a:spcPct val="100000"/>
              </a:lnSpc>
              <a:buClr>
                <a:srgbClr val="000000"/>
              </a:buClr>
              <a:buSzPts val="2000"/>
            </a:pPr>
            <a:r>
              <a:rPr lang="it-IT" dirty="0"/>
              <a:t>Formazione degli/delle insegnanti - Modulo 2</a:t>
            </a:r>
            <a:endParaRPr dirty="0"/>
          </a:p>
        </p:txBody>
      </p:sp>
      <p:sp>
        <p:nvSpPr>
          <p:cNvPr id="238" name="Google Shape;238;p7"/>
          <p:cNvSpPr txBox="1"/>
          <p:nvPr/>
        </p:nvSpPr>
        <p:spPr>
          <a:xfrm>
            <a:off x="182494" y="1334695"/>
            <a:ext cx="11827012" cy="4662775"/>
          </a:xfrm>
          <a:prstGeom prst="rect">
            <a:avLst/>
          </a:prstGeom>
          <a:noFill/>
          <a:ln>
            <a:noFill/>
          </a:ln>
        </p:spPr>
        <p:txBody>
          <a:bodyPr spcFirstLastPara="1" wrap="square" lIns="91425" tIns="45700" rIns="91425" bIns="45700" anchor="t" anchorCtr="0">
            <a:spAutoFit/>
          </a:bodyPr>
          <a:lstStyle/>
          <a:p>
            <a:pPr lvl="0">
              <a:lnSpc>
                <a:spcPct val="150000"/>
              </a:lnSpc>
            </a:pPr>
            <a:r>
              <a:rPr lang="it-IT" sz="1800" b="1" dirty="0">
                <a:solidFill>
                  <a:schemeClr val="dk1"/>
                </a:solidFill>
                <a:latin typeface="Calibri"/>
                <a:ea typeface="Calibri"/>
                <a:cs typeface="Calibri"/>
                <a:sym typeface="Calibri"/>
              </a:rPr>
              <a:t>Gratitudine in classe (Focus: Rispettare gli altri basandosi su SWPBS)</a:t>
            </a:r>
          </a:p>
          <a:p>
            <a:pPr lvl="0">
              <a:lnSpc>
                <a:spcPct val="150000"/>
              </a:lnSpc>
            </a:pPr>
            <a:r>
              <a:rPr lang="it-IT" sz="1800" b="1" dirty="0">
                <a:solidFill>
                  <a:schemeClr val="accent1"/>
                </a:solidFill>
                <a:latin typeface="Calibri"/>
                <a:ea typeface="Calibri"/>
                <a:cs typeface="Calibri"/>
                <a:sym typeface="Calibri"/>
              </a:rPr>
              <a:t>Attività 1: Check-in "3 cose buone" (10 min)</a:t>
            </a:r>
          </a:p>
          <a:p>
            <a:pPr lvl="0">
              <a:lnSpc>
                <a:spcPct val="150000"/>
              </a:lnSpc>
            </a:pPr>
            <a:r>
              <a:rPr lang="it-IT" sz="1800" dirty="0">
                <a:solidFill>
                  <a:schemeClr val="dk1"/>
                </a:solidFill>
                <a:latin typeface="Calibri"/>
                <a:ea typeface="Calibri"/>
                <a:cs typeface="Calibri"/>
                <a:sym typeface="Calibri"/>
              </a:rPr>
              <a:t>Alla fine della giornata, gli studenti condividono/scrivono tre cose positive che sono successe (ad esempio, successo, gentilezza ricevuta, momento divertente).</a:t>
            </a:r>
            <a:endParaRPr sz="1800" b="0" i="0" u="none" strike="noStrike" cap="none" dirty="0">
              <a:solidFill>
                <a:schemeClr val="dk1"/>
              </a:solidFill>
              <a:latin typeface="Calibri"/>
              <a:ea typeface="Calibri"/>
              <a:cs typeface="Calibri"/>
              <a:sym typeface="Calibri"/>
            </a:endParaRPr>
          </a:p>
          <a:p>
            <a:pPr marL="0" marR="0" lvl="0" indent="0" algn="l" rtl="0">
              <a:lnSpc>
                <a:spcPct val="150000"/>
              </a:lnSpc>
              <a:spcBef>
                <a:spcPts val="0"/>
              </a:spcBef>
              <a:spcAft>
                <a:spcPts val="0"/>
              </a:spcAft>
              <a:buNone/>
            </a:pPr>
            <a:endParaRPr sz="1800" b="0" i="0" u="none" strike="noStrike" cap="none" dirty="0">
              <a:solidFill>
                <a:schemeClr val="dk1"/>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1800"/>
              <a:buFont typeface="Arial"/>
              <a:buNone/>
            </a:pPr>
            <a:endParaRPr sz="1800" b="1" i="0" u="none" strike="noStrike" cap="none" dirty="0">
              <a:solidFill>
                <a:schemeClr val="dk1"/>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1800"/>
              <a:buFont typeface="Arial"/>
              <a:buNone/>
            </a:pPr>
            <a:endParaRPr sz="1800" b="1" i="0" u="none" strike="noStrike" cap="none" dirty="0">
              <a:solidFill>
                <a:schemeClr val="dk1"/>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1800"/>
              <a:buFont typeface="Arial"/>
              <a:buNone/>
            </a:pPr>
            <a:endParaRPr sz="1800" b="1" i="0" u="none" strike="noStrike" cap="none" dirty="0">
              <a:solidFill>
                <a:schemeClr val="dk1"/>
              </a:solidFill>
              <a:latin typeface="Calibri"/>
              <a:ea typeface="Calibri"/>
              <a:cs typeface="Calibri"/>
              <a:sym typeface="Calibri"/>
            </a:endParaRPr>
          </a:p>
          <a:p>
            <a:pPr marL="0" marR="0" lvl="0" indent="0" algn="l" rtl="0">
              <a:lnSpc>
                <a:spcPct val="150000"/>
              </a:lnSpc>
              <a:spcBef>
                <a:spcPts val="0"/>
              </a:spcBef>
              <a:spcAft>
                <a:spcPts val="0"/>
              </a:spcAft>
              <a:buNone/>
            </a:pPr>
            <a:endParaRPr sz="1800" b="0" i="0" u="none" strike="noStrike" cap="none" dirty="0">
              <a:solidFill>
                <a:schemeClr val="dk1"/>
              </a:solidFill>
              <a:latin typeface="Calibri"/>
              <a:ea typeface="Calibri"/>
              <a:cs typeface="Calibri"/>
              <a:sym typeface="Calibri"/>
            </a:endParaRPr>
          </a:p>
          <a:p>
            <a:pPr marL="0" marR="0" lvl="0" indent="0" algn="l" rtl="0">
              <a:lnSpc>
                <a:spcPct val="150000"/>
              </a:lnSpc>
              <a:spcBef>
                <a:spcPts val="0"/>
              </a:spcBef>
              <a:spcAft>
                <a:spcPts val="0"/>
              </a:spcAft>
              <a:buNone/>
            </a:pPr>
            <a:endParaRPr sz="1800" b="0" i="0" u="none" strike="noStrike" cap="none" dirty="0">
              <a:solidFill>
                <a:schemeClr val="dk1"/>
              </a:solidFill>
              <a:latin typeface="Calibri"/>
              <a:ea typeface="Calibri"/>
              <a:cs typeface="Calibri"/>
              <a:sym typeface="Calibri"/>
            </a:endParaRPr>
          </a:p>
        </p:txBody>
      </p:sp>
      <p:graphicFrame>
        <p:nvGraphicFramePr>
          <p:cNvPr id="239" name="Google Shape;239;p7"/>
          <p:cNvGraphicFramePr/>
          <p:nvPr>
            <p:extLst>
              <p:ext uri="{D42A27DB-BD31-4B8C-83A1-F6EECF244321}">
                <p14:modId xmlns:p14="http://schemas.microsoft.com/office/powerpoint/2010/main" val="2269344659"/>
              </p:ext>
            </p:extLst>
          </p:nvPr>
        </p:nvGraphicFramePr>
        <p:xfrm>
          <a:off x="328717" y="3312477"/>
          <a:ext cx="11680775" cy="1752640"/>
        </p:xfrm>
        <a:graphic>
          <a:graphicData uri="http://schemas.openxmlformats.org/drawingml/2006/table">
            <a:tbl>
              <a:tblPr firstRow="1" bandRow="1">
                <a:noFill/>
                <a:tableStyleId>{0067972A-8CFA-4932-8D8A-F917D0EF17A4}</a:tableStyleId>
              </a:tblPr>
              <a:tblGrid>
                <a:gridCol w="1405650">
                  <a:extLst>
                    <a:ext uri="{9D8B030D-6E8A-4147-A177-3AD203B41FA5}">
                      <a16:colId xmlns:a16="http://schemas.microsoft.com/office/drawing/2014/main" val="20000"/>
                    </a:ext>
                  </a:extLst>
                </a:gridCol>
                <a:gridCol w="2226775">
                  <a:extLst>
                    <a:ext uri="{9D8B030D-6E8A-4147-A177-3AD203B41FA5}">
                      <a16:colId xmlns:a16="http://schemas.microsoft.com/office/drawing/2014/main" val="20001"/>
                    </a:ext>
                  </a:extLst>
                </a:gridCol>
                <a:gridCol w="8048350">
                  <a:extLst>
                    <a:ext uri="{9D8B030D-6E8A-4147-A177-3AD203B41FA5}">
                      <a16:colId xmlns:a16="http://schemas.microsoft.com/office/drawing/2014/main" val="20002"/>
                    </a:ext>
                  </a:extLst>
                </a:gridCol>
              </a:tblGrid>
              <a:tr h="178500">
                <a:tc>
                  <a:txBody>
                    <a:bodyPr/>
                    <a:lstStyle/>
                    <a:p>
                      <a:pPr marL="0" marR="0" lvl="0" indent="0" algn="l" rtl="0">
                        <a:lnSpc>
                          <a:spcPct val="100000"/>
                        </a:lnSpc>
                        <a:spcBef>
                          <a:spcPts val="0"/>
                        </a:spcBef>
                        <a:spcAft>
                          <a:spcPts val="0"/>
                        </a:spcAft>
                        <a:buNone/>
                      </a:pPr>
                      <a:r>
                        <a:rPr lang="en-US" sz="1800" b="0" u="none" strike="noStrike" cap="none" dirty="0">
                          <a:solidFill>
                            <a:schemeClr val="dk1"/>
                          </a:solidFill>
                          <a:latin typeface="Calibri"/>
                          <a:ea typeface="Calibri"/>
                          <a:cs typeface="Calibri"/>
                          <a:sym typeface="Calibri"/>
                        </a:rPr>
                        <a:t>Cosa Buona</a:t>
                      </a:r>
                      <a:endParaRPr sz="1800" u="none" strike="noStrike" cap="none" dirty="0">
                        <a:solidFill>
                          <a:schemeClr val="dk1"/>
                        </a:solidFill>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None/>
                      </a:pPr>
                      <a:r>
                        <a:rPr lang="en-US" sz="1800" b="0" u="none" strike="noStrike" cap="none" dirty="0" err="1">
                          <a:solidFill>
                            <a:schemeClr val="dk1"/>
                          </a:solidFill>
                          <a:latin typeface="Calibri"/>
                          <a:ea typeface="Calibri"/>
                          <a:cs typeface="Calibri"/>
                          <a:sym typeface="Calibri"/>
                        </a:rPr>
                        <a:t>Descrizione</a:t>
                      </a:r>
                      <a:r>
                        <a:rPr lang="en-US" sz="1800" b="0" u="none" strike="noStrike" cap="none" dirty="0">
                          <a:solidFill>
                            <a:schemeClr val="dk1"/>
                          </a:solidFill>
                          <a:latin typeface="Calibri"/>
                          <a:ea typeface="Calibri"/>
                          <a:cs typeface="Calibri"/>
                          <a:sym typeface="Calibri"/>
                        </a:rPr>
                        <a:t>: Cosa è </a:t>
                      </a:r>
                      <a:r>
                        <a:rPr lang="en-US" sz="1800" b="0" u="none" strike="noStrike" cap="none" dirty="0" err="1">
                          <a:solidFill>
                            <a:schemeClr val="dk1"/>
                          </a:solidFill>
                          <a:latin typeface="Calibri"/>
                          <a:ea typeface="Calibri"/>
                          <a:cs typeface="Calibri"/>
                          <a:sym typeface="Calibri"/>
                        </a:rPr>
                        <a:t>successo</a:t>
                      </a:r>
                      <a:r>
                        <a:rPr lang="en-US" sz="1800" b="0" u="none" strike="noStrike" cap="none" dirty="0">
                          <a:solidFill>
                            <a:schemeClr val="dk1"/>
                          </a:solidFill>
                          <a:latin typeface="Calibri"/>
                          <a:ea typeface="Calibri"/>
                          <a:cs typeface="Calibri"/>
                          <a:sym typeface="Calibri"/>
                        </a:rPr>
                        <a:t>?</a:t>
                      </a:r>
                      <a:endParaRPr sz="1800" u="none" strike="noStrike" cap="none" dirty="0">
                        <a:solidFill>
                          <a:schemeClr val="dk1"/>
                        </a:solidFill>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None/>
                      </a:pPr>
                      <a:r>
                        <a:rPr lang="it-IT" sz="1800" b="0" u="none" strike="noStrike" cap="none" dirty="0">
                          <a:solidFill>
                            <a:schemeClr val="dk1"/>
                          </a:solidFill>
                          <a:latin typeface="Calibri"/>
                          <a:ea typeface="Calibri"/>
                          <a:cs typeface="Calibri"/>
                          <a:sym typeface="Calibri"/>
                        </a:rPr>
                        <a:t>Riflessione: Perché penso che sia successa questa cosa positiva? (È stato un mio sforzo? La gentilezza di qualcuno? Buona fortuna?)</a:t>
                      </a:r>
                      <a:endParaRPr sz="1800" u="none" strike="noStrike" cap="none" dirty="0">
                        <a:solidFill>
                          <a:schemeClr val="dk1"/>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None/>
                      </a:pPr>
                      <a:r>
                        <a:rPr lang="en-US" sz="1800" u="none" strike="noStrike" cap="none">
                          <a:latin typeface="Calibri"/>
                          <a:ea typeface="Calibri"/>
                          <a:cs typeface="Calibri"/>
                          <a:sym typeface="Calibri"/>
                        </a:rPr>
                        <a:t>1</a:t>
                      </a:r>
                      <a:endParaRPr sz="180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None/>
                      </a:pPr>
                      <a:endParaRPr sz="180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None/>
                      </a:pPr>
                      <a:endParaRPr sz="1800" u="none" strike="noStrike" cap="none">
                        <a:latin typeface="Calibri"/>
                        <a:ea typeface="Calibri"/>
                        <a:cs typeface="Calibri"/>
                        <a:sym typeface="Calibri"/>
                      </a:endParaRPr>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None/>
                      </a:pPr>
                      <a:r>
                        <a:rPr lang="en-US" sz="1800" u="none" strike="noStrike" cap="none">
                          <a:latin typeface="Calibri"/>
                          <a:ea typeface="Calibri"/>
                          <a:cs typeface="Calibri"/>
                          <a:sym typeface="Calibri"/>
                        </a:rPr>
                        <a:t>2</a:t>
                      </a:r>
                      <a:endParaRPr sz="180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None/>
                      </a:pPr>
                      <a:endParaRPr sz="180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None/>
                      </a:pPr>
                      <a:endParaRPr sz="1800" u="none" strike="noStrike" cap="none">
                        <a:latin typeface="Calibri"/>
                        <a:ea typeface="Calibri"/>
                        <a:cs typeface="Calibri"/>
                        <a:sym typeface="Calibri"/>
                      </a:endParaRPr>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None/>
                      </a:pPr>
                      <a:r>
                        <a:rPr lang="en-US" sz="1800" u="none" strike="noStrike" cap="none">
                          <a:latin typeface="Calibri"/>
                          <a:ea typeface="Calibri"/>
                          <a:cs typeface="Calibri"/>
                          <a:sym typeface="Calibri"/>
                        </a:rPr>
                        <a:t>3</a:t>
                      </a:r>
                      <a:endParaRPr sz="180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None/>
                      </a:pPr>
                      <a:endParaRPr sz="180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None/>
                      </a:pPr>
                      <a:endParaRPr sz="1800" u="none" strike="noStrike" cap="none" dirty="0">
                        <a:latin typeface="Calibri"/>
                        <a:ea typeface="Calibri"/>
                        <a:cs typeface="Calibri"/>
                        <a:sym typeface="Calibri"/>
                      </a:endParaRPr>
                    </a:p>
                  </a:txBody>
                  <a:tcPr marL="91450" marR="91450" marT="45725" marB="45725"/>
                </a:tc>
                <a:extLst>
                  <a:ext uri="{0D108BD9-81ED-4DB2-BD59-A6C34878D82A}">
                    <a16:rowId xmlns:a16="http://schemas.microsoft.com/office/drawing/2014/main" val="10003"/>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13"/>
          <p:cNvSpPr txBo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lvl="0" algn="just">
              <a:lnSpc>
                <a:spcPct val="90000"/>
              </a:lnSpc>
            </a:pPr>
            <a:r>
              <a:rPr lang="en-US" sz="2400" b="1" dirty="0" err="1">
                <a:solidFill>
                  <a:srgbClr val="F05A22"/>
                </a:solidFill>
                <a:latin typeface="Calibri"/>
                <a:ea typeface="Calibri"/>
                <a:cs typeface="Calibri"/>
                <a:sym typeface="Calibri"/>
              </a:rPr>
              <a:t>Strategia</a:t>
            </a:r>
            <a:r>
              <a:rPr lang="en-US" sz="2400" b="1" dirty="0">
                <a:solidFill>
                  <a:srgbClr val="F05A22"/>
                </a:solidFill>
                <a:latin typeface="Calibri"/>
                <a:ea typeface="Calibri"/>
                <a:cs typeface="Calibri"/>
                <a:sym typeface="Calibri"/>
              </a:rPr>
              <a:t> </a:t>
            </a:r>
            <a:r>
              <a:rPr lang="en-US" sz="2400" b="1" dirty="0" err="1">
                <a:solidFill>
                  <a:srgbClr val="F05A22"/>
                </a:solidFill>
                <a:latin typeface="Calibri"/>
                <a:ea typeface="Calibri"/>
                <a:cs typeface="Calibri"/>
                <a:sym typeface="Calibri"/>
              </a:rPr>
              <a:t>pratica</a:t>
            </a:r>
            <a:r>
              <a:rPr lang="en-US" sz="2400" b="1" dirty="0">
                <a:solidFill>
                  <a:srgbClr val="F05A22"/>
                </a:solidFill>
                <a:latin typeface="Calibri"/>
                <a:ea typeface="Calibri"/>
                <a:cs typeface="Calibri"/>
                <a:sym typeface="Calibri"/>
              </a:rPr>
              <a:t> 1: </a:t>
            </a:r>
            <a:r>
              <a:rPr lang="en-US" sz="2400" b="1" dirty="0" err="1">
                <a:solidFill>
                  <a:srgbClr val="F05A22"/>
                </a:solidFill>
                <a:latin typeface="Calibri"/>
                <a:ea typeface="Calibri"/>
                <a:cs typeface="Calibri"/>
                <a:sym typeface="Calibri"/>
              </a:rPr>
              <a:t>gratitudine</a:t>
            </a:r>
            <a:endParaRPr sz="2400" b="0" i="0" u="none" strike="noStrike" cap="none" dirty="0">
              <a:solidFill>
                <a:srgbClr val="F05A22"/>
              </a:solidFill>
              <a:latin typeface="Calibri"/>
              <a:ea typeface="Calibri"/>
              <a:cs typeface="Calibri"/>
              <a:sym typeface="Calibri"/>
            </a:endParaRPr>
          </a:p>
        </p:txBody>
      </p:sp>
      <p:sp>
        <p:nvSpPr>
          <p:cNvPr id="246" name="Google Shape;246;p13"/>
          <p:cNvSpPr txBox="1">
            <a:spLocks noGrp="1"/>
          </p:cNvSpPr>
          <p:nvPr>
            <p:ph type="title"/>
          </p:nvPr>
        </p:nvSpPr>
        <p:spPr>
          <a:xfrm>
            <a:off x="97970" y="21470"/>
            <a:ext cx="11944351" cy="715879"/>
          </a:xfrm>
          <a:prstGeom prst="rect">
            <a:avLst/>
          </a:prstGeom>
          <a:noFill/>
          <a:ln>
            <a:noFill/>
          </a:ln>
        </p:spPr>
        <p:txBody>
          <a:bodyPr spcFirstLastPara="1" wrap="square" lIns="91425" tIns="54000" rIns="54000" bIns="54000" anchor="ctr" anchorCtr="0">
            <a:noAutofit/>
          </a:bodyPr>
          <a:lstStyle/>
          <a:p>
            <a:pPr lvl="0">
              <a:lnSpc>
                <a:spcPct val="100000"/>
              </a:lnSpc>
              <a:buClr>
                <a:srgbClr val="000000"/>
              </a:buClr>
              <a:buSzPts val="2000"/>
            </a:pPr>
            <a:r>
              <a:rPr lang="it-IT" dirty="0"/>
              <a:t>Formazione degli/delle insegnanti - Modulo 2</a:t>
            </a:r>
            <a:endParaRPr dirty="0"/>
          </a:p>
        </p:txBody>
      </p:sp>
      <p:sp>
        <p:nvSpPr>
          <p:cNvPr id="247" name="Google Shape;247;p13"/>
          <p:cNvSpPr txBox="1"/>
          <p:nvPr/>
        </p:nvSpPr>
        <p:spPr>
          <a:xfrm>
            <a:off x="182494" y="1334695"/>
            <a:ext cx="8557965" cy="2585283"/>
          </a:xfrm>
          <a:prstGeom prst="rect">
            <a:avLst/>
          </a:prstGeom>
          <a:noFill/>
          <a:ln>
            <a:noFill/>
          </a:ln>
        </p:spPr>
        <p:txBody>
          <a:bodyPr spcFirstLastPara="1" wrap="square" lIns="91425" tIns="45700" rIns="91425" bIns="45700" anchor="t" anchorCtr="0">
            <a:spAutoFit/>
          </a:bodyPr>
          <a:lstStyle/>
          <a:p>
            <a:pPr lvl="0">
              <a:lnSpc>
                <a:spcPct val="150000"/>
              </a:lnSpc>
            </a:pPr>
            <a:r>
              <a:rPr lang="it-IT" sz="1800" b="1" dirty="0">
                <a:solidFill>
                  <a:schemeClr val="accent1"/>
                </a:solidFill>
                <a:latin typeface="Calibri"/>
                <a:ea typeface="Calibri"/>
                <a:cs typeface="Calibri"/>
                <a:sym typeface="Calibri"/>
              </a:rPr>
              <a:t>Attività 2: Muro della Gratitudine o Barattolo della Gratitudine (15 min)</a:t>
            </a:r>
          </a:p>
          <a:p>
            <a:pPr lvl="0">
              <a:lnSpc>
                <a:spcPct val="150000"/>
              </a:lnSpc>
            </a:pPr>
            <a:r>
              <a:rPr lang="it-IT" sz="1800" dirty="0">
                <a:solidFill>
                  <a:schemeClr val="dk1"/>
                </a:solidFill>
                <a:latin typeface="Calibri"/>
                <a:ea typeface="Calibri"/>
                <a:cs typeface="Calibri"/>
                <a:sym typeface="Calibri"/>
              </a:rPr>
              <a:t>Uno spazio visibile e collettivo dove studenti (e insegnanti!) possono affiggere biglietti di ringraziamento per coetanei, personale o opportunità di apprendimento.</a:t>
            </a:r>
          </a:p>
          <a:p>
            <a:pPr lvl="0">
              <a:lnSpc>
                <a:spcPct val="150000"/>
              </a:lnSpc>
            </a:pPr>
            <a:r>
              <a:rPr lang="en-US" sz="1800" b="1" dirty="0" err="1">
                <a:solidFill>
                  <a:schemeClr val="dk1"/>
                </a:solidFill>
                <a:latin typeface="Calibri"/>
                <a:ea typeface="Calibri"/>
                <a:cs typeface="Calibri"/>
                <a:sym typeface="Calibri"/>
              </a:rPr>
              <a:t>Scopo</a:t>
            </a:r>
            <a:r>
              <a:rPr lang="en-US" sz="1800" b="1" dirty="0">
                <a:solidFill>
                  <a:schemeClr val="dk1"/>
                </a:solidFill>
                <a:latin typeface="Calibri"/>
                <a:ea typeface="Calibri"/>
                <a:cs typeface="Calibri"/>
                <a:sym typeface="Calibri"/>
              </a:rPr>
              <a:t>: </a:t>
            </a:r>
            <a:r>
              <a:rPr lang="it-IT" sz="1800" i="1" dirty="0">
                <a:solidFill>
                  <a:schemeClr val="dk1"/>
                </a:solidFill>
                <a:latin typeface="Calibri"/>
                <a:ea typeface="Calibri"/>
                <a:cs typeface="Calibri"/>
                <a:sym typeface="Calibri"/>
              </a:rPr>
              <a:t>Creare uno spazio visibile e collettivo che favorisca una cultura di riconoscimento, gratitudine e connessione positiva tra studenti e personale, rafforzando l'elemento SWPBS di Rispetto agli altri.</a:t>
            </a:r>
            <a:endParaRPr sz="1800" b="0" i="0" u="none" strike="noStrike" cap="none" dirty="0">
              <a:solidFill>
                <a:schemeClr val="dk1"/>
              </a:solidFill>
              <a:latin typeface="Calibri"/>
              <a:ea typeface="Calibri"/>
              <a:cs typeface="Calibri"/>
              <a:sym typeface="Calibri"/>
            </a:endParaRPr>
          </a:p>
        </p:txBody>
      </p:sp>
      <p:graphicFrame>
        <p:nvGraphicFramePr>
          <p:cNvPr id="248" name="Google Shape;248;p13"/>
          <p:cNvGraphicFramePr/>
          <p:nvPr>
            <p:extLst>
              <p:ext uri="{D42A27DB-BD31-4B8C-83A1-F6EECF244321}">
                <p14:modId xmlns:p14="http://schemas.microsoft.com/office/powerpoint/2010/main" val="1991404135"/>
              </p:ext>
            </p:extLst>
          </p:nvPr>
        </p:nvGraphicFramePr>
        <p:xfrm>
          <a:off x="97968" y="4288865"/>
          <a:ext cx="11996075" cy="3017550"/>
        </p:xfrm>
        <a:graphic>
          <a:graphicData uri="http://schemas.openxmlformats.org/drawingml/2006/table">
            <a:tbl>
              <a:tblPr firstRow="1" bandRow="1">
                <a:noFill/>
                <a:tableStyleId>{A52E1219-05D7-4637-AA5B-0F259E35E7AE}</a:tableStyleId>
              </a:tblPr>
              <a:tblGrid>
                <a:gridCol w="2402350">
                  <a:extLst>
                    <a:ext uri="{9D8B030D-6E8A-4147-A177-3AD203B41FA5}">
                      <a16:colId xmlns:a16="http://schemas.microsoft.com/office/drawing/2014/main" val="20000"/>
                    </a:ext>
                  </a:extLst>
                </a:gridCol>
                <a:gridCol w="3371850">
                  <a:extLst>
                    <a:ext uri="{9D8B030D-6E8A-4147-A177-3AD203B41FA5}">
                      <a16:colId xmlns:a16="http://schemas.microsoft.com/office/drawing/2014/main" val="20001"/>
                    </a:ext>
                  </a:extLst>
                </a:gridCol>
                <a:gridCol w="2971800">
                  <a:extLst>
                    <a:ext uri="{9D8B030D-6E8A-4147-A177-3AD203B41FA5}">
                      <a16:colId xmlns:a16="http://schemas.microsoft.com/office/drawing/2014/main" val="20002"/>
                    </a:ext>
                  </a:extLst>
                </a:gridCol>
                <a:gridCol w="3250075">
                  <a:extLst>
                    <a:ext uri="{9D8B030D-6E8A-4147-A177-3AD203B41FA5}">
                      <a16:colId xmlns:a16="http://schemas.microsoft.com/office/drawing/2014/main" val="20003"/>
                    </a:ext>
                  </a:extLst>
                </a:gridCol>
              </a:tblGrid>
              <a:tr h="370850">
                <a:tc>
                  <a:txBody>
                    <a:bodyPr/>
                    <a:lstStyle/>
                    <a:p>
                      <a:pPr marL="0" marR="0" lvl="0" indent="0" algn="l" rtl="0">
                        <a:lnSpc>
                          <a:spcPct val="100000"/>
                        </a:lnSpc>
                        <a:spcBef>
                          <a:spcPts val="0"/>
                        </a:spcBef>
                        <a:spcAft>
                          <a:spcPts val="0"/>
                        </a:spcAft>
                        <a:buNone/>
                      </a:pPr>
                      <a:r>
                        <a:rPr lang="en-US" sz="1800" b="1" i="0" u="none" strike="noStrike" cap="none" dirty="0" err="1">
                          <a:solidFill>
                            <a:schemeClr val="lt1"/>
                          </a:solidFill>
                          <a:latin typeface="Calibri"/>
                          <a:ea typeface="Calibri"/>
                          <a:cs typeface="Calibri"/>
                          <a:sym typeface="Calibri"/>
                        </a:rPr>
                        <a:t>Opzione</a:t>
                      </a:r>
                      <a:endParaRPr sz="1800" b="1" u="none" strike="noStrike" cap="none" dirty="0">
                        <a:solidFill>
                          <a:schemeClr val="lt1"/>
                        </a:solidFill>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None/>
                      </a:pPr>
                      <a:r>
                        <a:rPr lang="en-US" sz="1800" b="1" i="0" u="none" strike="noStrike" cap="none" dirty="0" err="1">
                          <a:solidFill>
                            <a:schemeClr val="lt1"/>
                          </a:solidFill>
                          <a:latin typeface="Calibri"/>
                          <a:ea typeface="Calibri"/>
                          <a:cs typeface="Calibri"/>
                          <a:sym typeface="Calibri"/>
                        </a:rPr>
                        <a:t>Metodo</a:t>
                      </a:r>
                      <a:endParaRPr dirty="0"/>
                    </a:p>
                    <a:p>
                      <a:pPr marL="0" marR="0" lvl="0" indent="0" algn="l" rtl="0">
                        <a:lnSpc>
                          <a:spcPct val="100000"/>
                        </a:lnSpc>
                        <a:spcBef>
                          <a:spcPts val="0"/>
                        </a:spcBef>
                        <a:spcAft>
                          <a:spcPts val="0"/>
                        </a:spcAft>
                        <a:buNone/>
                      </a:pPr>
                      <a:endParaRPr sz="1800" b="1" u="none" strike="noStrike" cap="none" dirty="0">
                        <a:solidFill>
                          <a:schemeClr val="lt1"/>
                        </a:solidFill>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None/>
                      </a:pPr>
                      <a:r>
                        <a:rPr lang="en-US" sz="1800" b="1" i="0" u="none" strike="noStrike" cap="none" dirty="0" err="1">
                          <a:solidFill>
                            <a:schemeClr val="lt1"/>
                          </a:solidFill>
                          <a:latin typeface="Calibri"/>
                          <a:ea typeface="Calibri"/>
                          <a:cs typeface="Calibri"/>
                          <a:sym typeface="Calibri"/>
                        </a:rPr>
                        <a:t>Materiali</a:t>
                      </a:r>
                      <a:endParaRPr sz="1800" b="1" u="none" strike="noStrike" cap="none" dirty="0">
                        <a:solidFill>
                          <a:schemeClr val="lt1"/>
                        </a:solidFill>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None/>
                      </a:pPr>
                      <a:r>
                        <a:rPr lang="en-US" sz="1800" b="1" i="0" u="none" strike="noStrike" cap="none" dirty="0">
                          <a:solidFill>
                            <a:schemeClr val="lt1"/>
                          </a:solidFill>
                          <a:latin typeface="Calibri"/>
                          <a:ea typeface="Calibri"/>
                          <a:cs typeface="Calibri"/>
                          <a:sym typeface="Calibri"/>
                        </a:rPr>
                        <a:t>Consiglio</a:t>
                      </a:r>
                      <a:endParaRPr sz="1800" b="1" u="none" strike="noStrike" cap="none" dirty="0">
                        <a:solidFill>
                          <a:schemeClr val="lt1"/>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None/>
                      </a:pPr>
                      <a:r>
                        <a:rPr lang="en-US" sz="1800" b="1" i="0" u="none" strike="noStrike" cap="none" dirty="0">
                          <a:solidFill>
                            <a:schemeClr val="dk1"/>
                          </a:solidFill>
                          <a:latin typeface="Calibri"/>
                          <a:ea typeface="Calibri"/>
                          <a:cs typeface="Calibri"/>
                          <a:sym typeface="Calibri"/>
                        </a:rPr>
                        <a:t>Muro della </a:t>
                      </a:r>
                      <a:r>
                        <a:rPr lang="en-US" sz="1800" b="1" i="0" u="none" strike="noStrike" cap="none" dirty="0" err="1">
                          <a:solidFill>
                            <a:schemeClr val="dk1"/>
                          </a:solidFill>
                          <a:latin typeface="Calibri"/>
                          <a:ea typeface="Calibri"/>
                          <a:cs typeface="Calibri"/>
                          <a:sym typeface="Calibri"/>
                        </a:rPr>
                        <a:t>Gratitudine</a:t>
                      </a:r>
                      <a:r>
                        <a:rPr lang="en-US" sz="1800" b="0" i="0" u="none" strike="noStrike" cap="none" dirty="0">
                          <a:solidFill>
                            <a:schemeClr val="dk1"/>
                          </a:solidFill>
                          <a:latin typeface="Calibri"/>
                          <a:ea typeface="Calibri"/>
                          <a:cs typeface="Calibri"/>
                          <a:sym typeface="Calibri"/>
                        </a:rPr>
                        <a:t>(</a:t>
                      </a:r>
                      <a:r>
                        <a:rPr lang="en-US" sz="1800" b="0" i="0" u="none" strike="noStrike" cap="none" dirty="0" err="1">
                          <a:solidFill>
                            <a:schemeClr val="dk1"/>
                          </a:solidFill>
                          <a:latin typeface="Calibri"/>
                          <a:ea typeface="Calibri"/>
                          <a:cs typeface="Calibri"/>
                          <a:sym typeface="Calibri"/>
                        </a:rPr>
                        <a:t>Più</a:t>
                      </a:r>
                      <a:r>
                        <a:rPr lang="en-US" sz="1800" b="0" i="0" u="none" strike="noStrike" cap="none" dirty="0">
                          <a:solidFill>
                            <a:schemeClr val="dk1"/>
                          </a:solidFill>
                          <a:latin typeface="Calibri"/>
                          <a:ea typeface="Calibri"/>
                          <a:cs typeface="Calibri"/>
                          <a:sym typeface="Calibri"/>
                        </a:rPr>
                        <a:t> </a:t>
                      </a:r>
                      <a:r>
                        <a:rPr lang="en-US" sz="1800" b="0" i="0" u="none" strike="noStrike" cap="none" dirty="0" err="1">
                          <a:solidFill>
                            <a:schemeClr val="dk1"/>
                          </a:solidFill>
                          <a:latin typeface="Calibri"/>
                          <a:ea typeface="Calibri"/>
                          <a:cs typeface="Calibri"/>
                          <a:sym typeface="Calibri"/>
                        </a:rPr>
                        <a:t>visibile</a:t>
                      </a:r>
                      <a:r>
                        <a:rPr lang="en-US" sz="1800" b="0" i="0" u="none" strike="noStrike" cap="none" dirty="0">
                          <a:solidFill>
                            <a:schemeClr val="dk1"/>
                          </a:solidFill>
                          <a:latin typeface="Calibri"/>
                          <a:ea typeface="Calibri"/>
                          <a:cs typeface="Calibri"/>
                          <a:sym typeface="Calibri"/>
                        </a:rPr>
                        <a:t>)</a:t>
                      </a:r>
                      <a:endParaRPr sz="1800" b="1" u="none" strike="noStrike" cap="none" dirty="0">
                        <a:solidFill>
                          <a:schemeClr val="lt1"/>
                        </a:solidFill>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None/>
                      </a:pPr>
                      <a:r>
                        <a:rPr lang="it-IT" sz="1800" b="0" i="0" u="none" strike="noStrike" cap="none" dirty="0">
                          <a:solidFill>
                            <a:schemeClr val="dk1"/>
                          </a:solidFill>
                          <a:latin typeface="Calibri"/>
                          <a:ea typeface="Calibri"/>
                          <a:cs typeface="Calibri"/>
                          <a:sym typeface="Calibri"/>
                        </a:rPr>
                        <a:t>Dedica una sezione di un'aula o di una bacheca nel corridoio.</a:t>
                      </a:r>
                      <a:endParaRPr sz="1800" b="1" u="none" strike="noStrike" cap="none" dirty="0">
                        <a:solidFill>
                          <a:schemeClr val="lt1"/>
                        </a:solidFill>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None/>
                      </a:pPr>
                      <a:r>
                        <a:rPr lang="it-IT" sz="1800" b="0" i="0" u="none" strike="noStrike" cap="none" dirty="0">
                          <a:solidFill>
                            <a:schemeClr val="dk1"/>
                          </a:solidFill>
                          <a:latin typeface="Calibri"/>
                          <a:ea typeface="Calibri"/>
                          <a:cs typeface="Calibri"/>
                          <a:sym typeface="Calibri"/>
                        </a:rPr>
                        <a:t>Strisce di carta colorate o post-it, pennarelli, bordo/titolo (ad esempio, "Il nostro spazio per il ringraziamento").</a:t>
                      </a:r>
                      <a:endParaRPr sz="1800" b="1" u="none" strike="noStrike" cap="none" dirty="0">
                        <a:solidFill>
                          <a:schemeClr val="lt1"/>
                        </a:solidFill>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None/>
                      </a:pPr>
                      <a:r>
                        <a:rPr lang="it-IT" sz="1800" b="0" i="0" u="none" strike="noStrike" cap="none" dirty="0">
                          <a:solidFill>
                            <a:schemeClr val="dk1"/>
                          </a:solidFill>
                          <a:latin typeface="Calibri"/>
                          <a:ea typeface="Calibri"/>
                          <a:cs typeface="Calibri"/>
                          <a:sym typeface="Calibri"/>
                        </a:rPr>
                        <a:t>Leggi ad alta voce 2-3 note durante una riunione mattutina per mettere in risalto la gentilezza.</a:t>
                      </a:r>
                      <a:endParaRPr sz="1800" b="1" u="none" strike="noStrike" cap="none" dirty="0">
                        <a:solidFill>
                          <a:schemeClr val="lt1"/>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None/>
                      </a:pPr>
                      <a:r>
                        <a:rPr lang="en-US" sz="1800" b="1" i="0" u="none" strike="noStrike" cap="none" dirty="0" err="1">
                          <a:solidFill>
                            <a:schemeClr val="dk1"/>
                          </a:solidFill>
                          <a:latin typeface="Calibri"/>
                          <a:ea typeface="Calibri"/>
                          <a:cs typeface="Calibri"/>
                          <a:sym typeface="Calibri"/>
                        </a:rPr>
                        <a:t>Barattolo</a:t>
                      </a:r>
                      <a:r>
                        <a:rPr lang="en-US" sz="1800" b="1" i="0" u="none" strike="noStrike" cap="none" dirty="0">
                          <a:solidFill>
                            <a:schemeClr val="dk1"/>
                          </a:solidFill>
                          <a:latin typeface="Calibri"/>
                          <a:ea typeface="Calibri"/>
                          <a:cs typeface="Calibri"/>
                          <a:sym typeface="Calibri"/>
                        </a:rPr>
                        <a:t>/</a:t>
                      </a:r>
                      <a:r>
                        <a:rPr lang="en-US" sz="1800" b="1" i="0" u="none" strike="noStrike" cap="none" dirty="0" err="1">
                          <a:solidFill>
                            <a:schemeClr val="dk1"/>
                          </a:solidFill>
                          <a:latin typeface="Calibri"/>
                          <a:ea typeface="Calibri"/>
                          <a:cs typeface="Calibri"/>
                          <a:sym typeface="Calibri"/>
                        </a:rPr>
                        <a:t>Scatola</a:t>
                      </a:r>
                      <a:r>
                        <a:rPr lang="en-US" sz="1800" b="1" i="0" u="none" strike="noStrike" cap="none" dirty="0">
                          <a:solidFill>
                            <a:schemeClr val="dk1"/>
                          </a:solidFill>
                          <a:latin typeface="Calibri"/>
                          <a:ea typeface="Calibri"/>
                          <a:cs typeface="Calibri"/>
                          <a:sym typeface="Calibri"/>
                        </a:rPr>
                        <a:t> della </a:t>
                      </a:r>
                      <a:r>
                        <a:rPr lang="en-US" sz="1800" b="1" i="0" u="none" strike="noStrike" cap="none" dirty="0" err="1">
                          <a:solidFill>
                            <a:schemeClr val="dk1"/>
                          </a:solidFill>
                          <a:latin typeface="Calibri"/>
                          <a:ea typeface="Calibri"/>
                          <a:cs typeface="Calibri"/>
                          <a:sym typeface="Calibri"/>
                        </a:rPr>
                        <a:t>Gratitudine</a:t>
                      </a:r>
                      <a:r>
                        <a:rPr lang="en-US" sz="1800" b="0" i="0" u="none" strike="noStrike" cap="none" dirty="0">
                          <a:solidFill>
                            <a:schemeClr val="dk1"/>
                          </a:solidFill>
                          <a:latin typeface="Calibri"/>
                          <a:ea typeface="Calibri"/>
                          <a:cs typeface="Calibri"/>
                          <a:sym typeface="Calibri"/>
                        </a:rPr>
                        <a:t>(</a:t>
                      </a:r>
                      <a:r>
                        <a:rPr lang="en-US" sz="1800" b="0" i="0" u="none" strike="noStrike" cap="none" dirty="0" err="1">
                          <a:solidFill>
                            <a:schemeClr val="dk1"/>
                          </a:solidFill>
                          <a:latin typeface="Calibri"/>
                          <a:ea typeface="Calibri"/>
                          <a:cs typeface="Calibri"/>
                          <a:sym typeface="Calibri"/>
                        </a:rPr>
                        <a:t>Più</a:t>
                      </a:r>
                      <a:r>
                        <a:rPr lang="en-US" sz="1800" b="0" i="0" u="none" strike="noStrike" cap="none" dirty="0">
                          <a:solidFill>
                            <a:schemeClr val="dk1"/>
                          </a:solidFill>
                          <a:latin typeface="Calibri"/>
                          <a:ea typeface="Calibri"/>
                          <a:cs typeface="Calibri"/>
                          <a:sym typeface="Calibri"/>
                        </a:rPr>
                        <a:t> </a:t>
                      </a:r>
                      <a:r>
                        <a:rPr lang="en-US" sz="1800" b="0" i="0" u="none" strike="noStrike" cap="none" dirty="0" err="1">
                          <a:solidFill>
                            <a:schemeClr val="dk1"/>
                          </a:solidFill>
                          <a:latin typeface="Calibri"/>
                          <a:ea typeface="Calibri"/>
                          <a:cs typeface="Calibri"/>
                          <a:sym typeface="Calibri"/>
                        </a:rPr>
                        <a:t>privato</a:t>
                      </a:r>
                      <a:r>
                        <a:rPr lang="en-US" sz="1800" b="0" i="0" u="none" strike="noStrike" cap="none" dirty="0">
                          <a:solidFill>
                            <a:schemeClr val="dk1"/>
                          </a:solidFill>
                          <a:latin typeface="Calibri"/>
                          <a:ea typeface="Calibri"/>
                          <a:cs typeface="Calibri"/>
                          <a:sym typeface="Calibri"/>
                        </a:rPr>
                        <a:t>)</a:t>
                      </a:r>
                      <a:endParaRPr sz="1800" b="1" u="none" strike="noStrike" cap="none" dirty="0">
                        <a:solidFill>
                          <a:schemeClr val="lt1"/>
                        </a:solidFill>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None/>
                      </a:pPr>
                      <a:r>
                        <a:rPr lang="it-IT" sz="1800" b="0" i="0" u="none" strike="noStrike" cap="none" dirty="0">
                          <a:solidFill>
                            <a:schemeClr val="dk1"/>
                          </a:solidFill>
                          <a:latin typeface="Calibri"/>
                          <a:ea typeface="Calibri"/>
                          <a:cs typeface="Calibri"/>
                          <a:sym typeface="Calibri"/>
                        </a:rPr>
                        <a:t>Usa un barattolo o una scatola di scarpe decorato posizionati in un luogo accessibile.</a:t>
                      </a:r>
                      <a:endParaRPr sz="1800" b="1" u="none" strike="noStrike" cap="none" dirty="0">
                        <a:solidFill>
                          <a:schemeClr val="lt1"/>
                        </a:solidFill>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None/>
                      </a:pPr>
                      <a:r>
                        <a:rPr lang="it-IT" sz="1800" b="0" i="0" u="none" strike="noStrike" cap="none" dirty="0">
                          <a:solidFill>
                            <a:schemeClr val="dk1"/>
                          </a:solidFill>
                          <a:latin typeface="Calibri"/>
                          <a:ea typeface="Calibri"/>
                          <a:cs typeface="Calibri"/>
                          <a:sym typeface="Calibri"/>
                        </a:rPr>
                        <a:t>Piccole schede indice, barattolo/scatola, penna.</a:t>
                      </a:r>
                      <a:endParaRPr sz="1800" b="1" u="none" strike="noStrike" cap="none" dirty="0">
                        <a:solidFill>
                          <a:schemeClr val="lt1"/>
                        </a:solidFill>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None/>
                      </a:pPr>
                      <a:r>
                        <a:rPr lang="it-IT" sz="1800" b="0" i="0" u="none" strike="noStrike" cap="none" dirty="0">
                          <a:solidFill>
                            <a:schemeClr val="dk1"/>
                          </a:solidFill>
                          <a:latin typeface="Calibri"/>
                          <a:ea typeface="Calibri"/>
                          <a:cs typeface="Calibri"/>
                          <a:sym typeface="Calibri"/>
                        </a:rPr>
                        <a:t>Apri e leggi gli appunti come lezione una volta a settimana (ad esempio, ogni venerdì).</a:t>
                      </a:r>
                      <a:endParaRPr sz="1800" b="1" u="none" strike="noStrike" cap="none" dirty="0">
                        <a:solidFill>
                          <a:schemeClr val="lt1"/>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2"/>
                  </a:ext>
                </a:extLst>
              </a:tr>
            </a:tbl>
          </a:graphicData>
        </a:graphic>
      </p:graphicFrame>
      <p:sp>
        <p:nvSpPr>
          <p:cNvPr id="249" name="Google Shape;249;p13"/>
          <p:cNvSpPr txBox="1"/>
          <p:nvPr/>
        </p:nvSpPr>
        <p:spPr>
          <a:xfrm>
            <a:off x="97968" y="3823994"/>
            <a:ext cx="6150768" cy="507791"/>
          </a:xfrm>
          <a:prstGeom prst="rect">
            <a:avLst/>
          </a:prstGeom>
          <a:noFill/>
          <a:ln>
            <a:noFill/>
          </a:ln>
        </p:spPr>
        <p:txBody>
          <a:bodyPr spcFirstLastPara="1" wrap="square" lIns="91425" tIns="45700" rIns="91425" bIns="45700" anchor="t" anchorCtr="0">
            <a:spAutoFit/>
          </a:bodyPr>
          <a:lstStyle/>
          <a:p>
            <a:pPr lvl="0">
              <a:lnSpc>
                <a:spcPct val="150000"/>
              </a:lnSpc>
            </a:pPr>
            <a:r>
              <a:rPr lang="it-IT" sz="1800" b="1" dirty="0">
                <a:solidFill>
                  <a:schemeClr val="dk1"/>
                </a:solidFill>
                <a:latin typeface="Calibri"/>
                <a:ea typeface="Calibri"/>
                <a:cs typeface="Calibri"/>
                <a:sym typeface="Calibri"/>
              </a:rPr>
              <a:t>Tabella. Opzioni di implementazione (</a:t>
            </a:r>
            <a:r>
              <a:rPr lang="it-IT" sz="1800" b="1" dirty="0" err="1">
                <a:solidFill>
                  <a:schemeClr val="dk1"/>
                </a:solidFill>
                <a:latin typeface="Calibri"/>
                <a:ea typeface="Calibri"/>
                <a:cs typeface="Calibri"/>
                <a:sym typeface="Calibri"/>
              </a:rPr>
              <a:t>Classroom</a:t>
            </a:r>
            <a:r>
              <a:rPr lang="it-IT" sz="1800" b="1" dirty="0">
                <a:solidFill>
                  <a:schemeClr val="dk1"/>
                </a:solidFill>
                <a:latin typeface="Calibri"/>
                <a:ea typeface="Calibri"/>
                <a:cs typeface="Calibri"/>
                <a:sym typeface="Calibri"/>
              </a:rPr>
              <a:t>)</a:t>
            </a:r>
            <a:endParaRPr sz="1800" b="1" i="1" u="none" strike="noStrike" cap="none" dirty="0">
              <a:solidFill>
                <a:schemeClr val="dk1"/>
              </a:solidFill>
              <a:latin typeface="Calibri"/>
              <a:ea typeface="Calibri"/>
              <a:cs typeface="Calibri"/>
              <a:sym typeface="Calibri"/>
            </a:endParaRPr>
          </a:p>
        </p:txBody>
      </p:sp>
      <p:pic>
        <p:nvPicPr>
          <p:cNvPr id="250" name="Google Shape;250;p13" descr="Εικόνα που περιέχει ρουχισμός, εσωτερικός χώρος, άτομο, Μάθηση&#10;&#10;Το περιεχόμενο που δημιουργείται από AI ενδέχεται να είναι εσφαλμένο."/>
          <p:cNvPicPr preferRelativeResize="0"/>
          <p:nvPr/>
        </p:nvPicPr>
        <p:blipFill rotWithShape="1">
          <a:blip r:embed="rId3">
            <a:alphaModFix/>
          </a:blip>
          <a:srcRect/>
          <a:stretch/>
        </p:blipFill>
        <p:spPr>
          <a:xfrm>
            <a:off x="8773425" y="854672"/>
            <a:ext cx="3236080" cy="3236080"/>
          </a:xfrm>
          <a:prstGeom prst="rect">
            <a:avLst/>
          </a:prstGeom>
          <a:noFill/>
          <a:ln>
            <a:noFill/>
          </a:ln>
        </p:spPr>
      </p:pic>
    </p:spTree>
  </p:cSld>
  <p:clrMapOvr>
    <a:masterClrMapping/>
  </p:clrMapOvr>
</p:sld>
</file>

<file path=ppt/theme/theme1.xml><?xml version="1.0" encoding="utf-8"?>
<a:theme xmlns:a="http://schemas.openxmlformats.org/drawingml/2006/main" name="CARDET Course template - Cover page">
  <a:themeElements>
    <a:clrScheme name="ThrivingSchools">
      <a:dk1>
        <a:srgbClr val="4F4F50"/>
      </a:dk1>
      <a:lt1>
        <a:srgbClr val="F2F2F2"/>
      </a:lt1>
      <a:dk2>
        <a:srgbClr val="4F4F50"/>
      </a:dk2>
      <a:lt2>
        <a:srgbClr val="F2F2F2"/>
      </a:lt2>
      <a:accent1>
        <a:srgbClr val="735AA5"/>
      </a:accent1>
      <a:accent2>
        <a:srgbClr val="F05A22"/>
      </a:accent2>
      <a:accent3>
        <a:srgbClr val="FA7252"/>
      </a:accent3>
      <a:accent4>
        <a:srgbClr val="FBAE17"/>
      </a:accent4>
      <a:accent5>
        <a:srgbClr val="4F4F50"/>
      </a:accent5>
      <a:accent6>
        <a:srgbClr val="4F4F50"/>
      </a:accent6>
      <a:hlink>
        <a:srgbClr val="00E1F2"/>
      </a:hlink>
      <a:folHlink>
        <a:srgbClr val="00ABB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ARDET Course template">
  <a:themeElements>
    <a:clrScheme name="ThrivingSchools">
      <a:dk1>
        <a:srgbClr val="4F4F50"/>
      </a:dk1>
      <a:lt1>
        <a:srgbClr val="F2F2F2"/>
      </a:lt1>
      <a:dk2>
        <a:srgbClr val="4F4F50"/>
      </a:dk2>
      <a:lt2>
        <a:srgbClr val="F2F2F2"/>
      </a:lt2>
      <a:accent1>
        <a:srgbClr val="735AA5"/>
      </a:accent1>
      <a:accent2>
        <a:srgbClr val="F05A22"/>
      </a:accent2>
      <a:accent3>
        <a:srgbClr val="FA7252"/>
      </a:accent3>
      <a:accent4>
        <a:srgbClr val="FBAE17"/>
      </a:accent4>
      <a:accent5>
        <a:srgbClr val="4F4F50"/>
      </a:accent5>
      <a:accent6>
        <a:srgbClr val="4F4F50"/>
      </a:accent6>
      <a:hlink>
        <a:srgbClr val="00E1F2"/>
      </a:hlink>
      <a:folHlink>
        <a:srgbClr val="00ABB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ARDET Course template - Cover page">
  <a:themeElements>
    <a:clrScheme name="ThrivingSchools">
      <a:dk1>
        <a:srgbClr val="4F4F50"/>
      </a:dk1>
      <a:lt1>
        <a:srgbClr val="F2F2F2"/>
      </a:lt1>
      <a:dk2>
        <a:srgbClr val="4F4F50"/>
      </a:dk2>
      <a:lt2>
        <a:srgbClr val="F2F2F2"/>
      </a:lt2>
      <a:accent1>
        <a:srgbClr val="735AA5"/>
      </a:accent1>
      <a:accent2>
        <a:srgbClr val="F05A22"/>
      </a:accent2>
      <a:accent3>
        <a:srgbClr val="FA7252"/>
      </a:accent3>
      <a:accent4>
        <a:srgbClr val="FBAE17"/>
      </a:accent4>
      <a:accent5>
        <a:srgbClr val="4F4F50"/>
      </a:accent5>
      <a:accent6>
        <a:srgbClr val="4F4F50"/>
      </a:accent6>
      <a:hlink>
        <a:srgbClr val="00E1F2"/>
      </a:hlink>
      <a:folHlink>
        <a:srgbClr val="00ABB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275</TotalTime>
  <Words>5456</Words>
  <Application>Microsoft Office PowerPoint</Application>
  <PresentationFormat>Widescreen</PresentationFormat>
  <Paragraphs>305</Paragraphs>
  <Slides>25</Slides>
  <Notes>25</Notes>
  <HiddenSlides>2</HiddenSlides>
  <MMClips>0</MMClips>
  <ScaleCrop>false</ScaleCrop>
  <HeadingPairs>
    <vt:vector size="6" baseType="variant">
      <vt:variant>
        <vt:lpstr>Caratteri utilizzati</vt:lpstr>
      </vt:variant>
      <vt:variant>
        <vt:i4>5</vt:i4>
      </vt:variant>
      <vt:variant>
        <vt:lpstr>Tema</vt:lpstr>
      </vt:variant>
      <vt:variant>
        <vt:i4>3</vt:i4>
      </vt:variant>
      <vt:variant>
        <vt:lpstr>Titoli diapositive</vt:lpstr>
      </vt:variant>
      <vt:variant>
        <vt:i4>25</vt:i4>
      </vt:variant>
    </vt:vector>
  </HeadingPairs>
  <TitlesOfParts>
    <vt:vector size="33" baseType="lpstr">
      <vt:lpstr>Noto Sans Symbols</vt:lpstr>
      <vt:lpstr>Calibri</vt:lpstr>
      <vt:lpstr>Arial</vt:lpstr>
      <vt:lpstr>Open Sans</vt:lpstr>
      <vt:lpstr>DM Sans</vt:lpstr>
      <vt:lpstr>CARDET Course template - Cover page</vt:lpstr>
      <vt:lpstr>CARDET Course template</vt:lpstr>
      <vt:lpstr>CARDET Course template - Cover page</vt:lpstr>
      <vt:lpstr>Thriving Schools - Un Approccio Sistemico e Integrato a Livello Scolastico per la Salute Mentale e il Benessere</vt:lpstr>
      <vt:lpstr>Presentazione standard di PowerPoint</vt:lpstr>
      <vt:lpstr>Presentazione standard di PowerPoint</vt:lpstr>
      <vt:lpstr>Benvenuti su Positivity: La 'P' in PERMA</vt:lpstr>
      <vt:lpstr>Formazione degli/delle insegnanti - Modulo 2</vt:lpstr>
      <vt:lpstr>Presentazione standard di PowerPoint</vt:lpstr>
      <vt:lpstr>Presentazione standard di PowerPoint</vt:lpstr>
      <vt:lpstr>Formazione degli/delle insegnanti - Modulo 2</vt:lpstr>
      <vt:lpstr>Formazione degli/delle insegnanti - Modulo 2</vt:lpstr>
      <vt:lpstr>Formazione degli/delle insegnanti - Modulo 2</vt:lpstr>
      <vt:lpstr>Presentazione standard di PowerPoint</vt:lpstr>
      <vt:lpstr>Formazione degli/delle insegnanti - Modulo 2</vt:lpstr>
      <vt:lpstr>Formazione degli/delle insegnanti - Modulo 2</vt:lpstr>
      <vt:lpstr>Formazione degli/delle insegnanti - Modulo 2</vt:lpstr>
      <vt:lpstr>Formazione degli/delle insegnanti - Modulo 2</vt:lpstr>
      <vt:lpstr>Presentazione standard di PowerPoint</vt:lpstr>
      <vt:lpstr>Formazione degli/delle insegnanti - Modulo 2</vt:lpstr>
      <vt:lpstr>Formazione degli/delle insegnanti - Modulo 2</vt:lpstr>
      <vt:lpstr>Presentazione standard di PowerPoint</vt:lpstr>
      <vt:lpstr>Formazione delle insegnanti - Modulo 2</vt:lpstr>
      <vt:lpstr>Conclusione</vt:lpstr>
      <vt:lpstr>Riflessione</vt:lpstr>
      <vt:lpstr>Referenze</vt:lpstr>
      <vt:lpstr>Grazie per la vostra attenzione!</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2Fast4u</dc:creator>
  <cp:lastModifiedBy>Chiara Fiscone</cp:lastModifiedBy>
  <cp:revision>3</cp:revision>
  <dcterms:created xsi:type="dcterms:W3CDTF">2014-07-11T09:12:14Z</dcterms:created>
  <dcterms:modified xsi:type="dcterms:W3CDTF">2025-11-25T19:11:15Z</dcterms:modified>
</cp:coreProperties>
</file>