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33"/>
  </p:notesMasterIdLst>
  <p:sldIdLst>
    <p:sldId id="28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embeddedFontLs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Q2cQTs7iKiPCPlNVqCit1FzZa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FFEB3E-0569-4BBF-97EC-AC4EF20A7599}">
  <a:tblStyle styleId="{85FFEB3E-0569-4BBF-97EC-AC4EF20A7599}" styleName="Table_0">
    <a:wholeTbl>
      <a:tcTxStyle b="off" i="off">
        <a:font>
          <a:latin typeface="Arial"/>
          <a:ea typeface="Arial"/>
          <a:cs typeface="Arial"/>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wholeTbl>
    <a:band1H>
      <a:tcTxStyle/>
      <a:tcStyle>
        <a:tcBdr/>
        <a:fill>
          <a:solidFill>
            <a:srgbClr val="5B4782"/>
          </a:solidFill>
        </a:fill>
      </a:tcStyle>
    </a:band1H>
    <a:band2H>
      <a:tcTxStyle/>
      <a:tcStyle>
        <a:tcBdr/>
      </a:tcStyle>
    </a:band2H>
    <a:band1V>
      <a:tcTxStyle/>
      <a:tcStyle>
        <a:tcBdr/>
        <a:fill>
          <a:solidFill>
            <a:srgbClr val="5B4782"/>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5B4782"/>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5B4782"/>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4B3B6C"/>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 styleId="{6A42B846-1ECA-4D83-A885-77CC1BBA6F0C}" styleName="Table_1">
    <a:wholeTbl>
      <a:tcTxStyle b="off" i="off">
        <a:font>
          <a:latin typeface="Arial"/>
          <a:ea typeface="Arial"/>
          <a:cs typeface="Arial"/>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wholeTbl>
    <a:band1H>
      <a:tcTxStyle/>
      <a:tcStyle>
        <a:tcBdr/>
        <a:fill>
          <a:solidFill>
            <a:srgbClr val="C65A41"/>
          </a:solidFill>
        </a:fill>
      </a:tcStyle>
    </a:band1H>
    <a:band2H>
      <a:tcTxStyle/>
      <a:tcStyle>
        <a:tcBdr/>
      </a:tcStyle>
    </a:band2H>
    <a:band1V>
      <a:tcTxStyle/>
      <a:tcStyle>
        <a:tcBdr/>
        <a:fill>
          <a:solidFill>
            <a:srgbClr val="C65A41"/>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C65A41"/>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C65A41"/>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A44B36"/>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28"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a819ad70b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g3a819ad70b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7d86c856e5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37d86c856e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a572f97943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a572f97943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3a572f97943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a572f9794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a572f97943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3a572f97943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a572f9794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a572f97943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3a572f97943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5" name="Google Shape;21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d7aed087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37d7aed08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7d86c856e5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37d86c856e5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7e4f69af7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37e4f69af7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7e4f69af7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37e4f69af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d86c856e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g37d86c856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a572f97943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a572f97943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g3a572f97943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a572f9794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a572f9794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3a572f9794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7d86c856e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7d86c856e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8636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0262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5652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7"/>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6"/>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7892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p13"/>
          <p:cNvSpPr/>
          <p:nvPr/>
        </p:nvSpPr>
        <p:spPr>
          <a:xfrm>
            <a:off x="0" y="0"/>
            <a:ext cx="12192000" cy="79752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8235"/>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95459821"/>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casel.or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doi.org/10.1111/cdev.12864" TargetMode="External"/><Relationship Id="rId5" Type="http://schemas.openxmlformats.org/officeDocument/2006/relationships/hyperlink" Target="https://doi.org/10.1080/17439760.2018.1437466" TargetMode="External"/><Relationship Id="rId4" Type="http://schemas.openxmlformats.org/officeDocument/2006/relationships/hyperlink" Target="https://doi.org/10.1111/j.1467-8624.2010.01564.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hrivingschools.e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3a819ad70b2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63" name="Google Shape;63;g3a819ad70b2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Durata del progetto: 36 mesi (Mar 2025 - Feb 2028)</a:t>
            </a:r>
            <a:endParaRPr sz="3599" b="0" i="0">
              <a:solidFill>
                <a:srgbClr val="545454"/>
              </a:solidFill>
            </a:endParaRPr>
          </a:p>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Progetto n.: 101196057</a:t>
            </a:r>
            <a:endParaRPr sz="3599" b="0" i="0">
              <a:solidFill>
                <a:srgbClr val="545454"/>
              </a:solidFill>
            </a:endParaRPr>
          </a:p>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Bando: ERASMUS-EDU-2024-POL-EXP</a:t>
            </a:r>
            <a:endParaRPr sz="3599" b="0" i="0">
              <a:solidFill>
                <a:srgbClr val="545454"/>
              </a:solidFill>
            </a:endParaRPr>
          </a:p>
          <a:p>
            <a:pPr marL="0" lvl="0" indent="0" algn="l" rtl="0">
              <a:lnSpc>
                <a:spcPct val="90000"/>
              </a:lnSpc>
              <a:spcBef>
                <a:spcPts val="0"/>
              </a:spcBef>
              <a:spcAft>
                <a:spcPts val="0"/>
              </a:spcAft>
              <a:buClr>
                <a:schemeClr val="accent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Formazione degli/delle insegnanti - Modulo 1</a:t>
            </a:r>
            <a:endParaRPr dirty="0"/>
          </a:p>
        </p:txBody>
      </p:sp>
      <p:sp>
        <p:nvSpPr>
          <p:cNvPr id="138" name="Google Shape;138;p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err="1">
                <a:solidFill>
                  <a:schemeClr val="accent1"/>
                </a:solidFill>
              </a:rPr>
              <a:t>Elemento</a:t>
            </a:r>
            <a:r>
              <a:rPr lang="en-US" dirty="0">
                <a:solidFill>
                  <a:schemeClr val="accent1"/>
                </a:solidFill>
              </a:rPr>
              <a:t> PERMA 3: </a:t>
            </a:r>
            <a:r>
              <a:rPr lang="en-US" dirty="0" err="1">
                <a:solidFill>
                  <a:schemeClr val="accent1"/>
                </a:solidFill>
              </a:rPr>
              <a:t>Relazioni</a:t>
            </a:r>
            <a:endParaRPr dirty="0"/>
          </a:p>
        </p:txBody>
      </p:sp>
      <p:sp>
        <p:nvSpPr>
          <p:cNvPr id="139" name="Google Shape;139;p6"/>
          <p:cNvSpPr txBox="1">
            <a:spLocks noGrp="1"/>
          </p:cNvSpPr>
          <p:nvPr>
            <p:ph type="body" idx="2"/>
          </p:nvPr>
        </p:nvSpPr>
        <p:spPr>
          <a:xfrm>
            <a:off x="0" y="1879873"/>
            <a:ext cx="7184572" cy="5289300"/>
          </a:xfrm>
          <a:prstGeom prst="rect">
            <a:avLst/>
          </a:prstGeom>
          <a:noFill/>
          <a:ln>
            <a:noFill/>
          </a:ln>
        </p:spPr>
        <p:txBody>
          <a:bodyPr spcFirstLastPara="1" wrap="square" lIns="91425" tIns="45700" rIns="91425" bIns="45700" anchor="t" anchorCtr="0">
            <a:noAutofit/>
          </a:bodyPr>
          <a:lstStyle/>
          <a:p>
            <a:pPr>
              <a:spcBef>
                <a:spcPts val="0"/>
              </a:spcBef>
            </a:pPr>
            <a:r>
              <a:rPr lang="it-IT" b="1" dirty="0"/>
              <a:t>Cosa significa nell’educazione</a:t>
            </a:r>
          </a:p>
          <a:p>
            <a:pPr>
              <a:spcBef>
                <a:spcPts val="0"/>
              </a:spcBef>
            </a:pPr>
            <a:r>
              <a:rPr lang="it-IT" dirty="0"/>
              <a:t>Gli studenti si sentono valorizzati in classe. Si fidano dell’insegnante e dei compagni. Si sentono inclusi.</a:t>
            </a:r>
          </a:p>
          <a:p>
            <a:pPr>
              <a:spcBef>
                <a:spcPts val="0"/>
              </a:spcBef>
            </a:pPr>
            <a:r>
              <a:rPr lang="it-IT" b="1" dirty="0"/>
              <a:t>Perché è importante</a:t>
            </a:r>
          </a:p>
          <a:p>
            <a:pPr>
              <a:spcBef>
                <a:spcPts val="0"/>
              </a:spcBef>
            </a:pPr>
            <a:r>
              <a:rPr lang="it-IT" dirty="0"/>
              <a:t>Quando gli studenti si sentono riconosciuti, partecipano di più.</a:t>
            </a:r>
            <a:br>
              <a:rPr lang="it-IT" dirty="0"/>
            </a:br>
            <a:r>
              <a:rPr lang="it-IT" dirty="0"/>
              <a:t>Relazioni sane riducono i conflitti e il bullismo.</a:t>
            </a:r>
            <a:br>
              <a:rPr lang="it-IT" dirty="0"/>
            </a:br>
            <a:r>
              <a:rPr lang="it-IT" dirty="0"/>
              <a:t>Il senso di appartenenza migliora i risultati scolastici.</a:t>
            </a:r>
          </a:p>
          <a:p>
            <a:pPr>
              <a:spcBef>
                <a:spcPts val="0"/>
              </a:spcBef>
            </a:pPr>
            <a:r>
              <a:rPr lang="it-IT" b="1" dirty="0"/>
              <a:t>Esempio rapido a scuola</a:t>
            </a:r>
          </a:p>
          <a:p>
            <a:pPr>
              <a:spcBef>
                <a:spcPts val="0"/>
              </a:spcBef>
            </a:pPr>
            <a:r>
              <a:rPr lang="it-IT" dirty="0"/>
              <a:t>Compagno della settimana.</a:t>
            </a:r>
            <a:br>
              <a:rPr lang="it-IT" dirty="0"/>
            </a:br>
            <a:r>
              <a:rPr lang="it-IT" dirty="0"/>
              <a:t>Gli studenti cambiano partner regolarmente. Questo migliora la collaborazione e il contatto positivo tra pari.</a:t>
            </a:r>
          </a:p>
          <a:p>
            <a:pPr>
              <a:spcBef>
                <a:spcPts val="0"/>
              </a:spcBef>
            </a:pPr>
            <a:r>
              <a:rPr lang="it-IT" b="1" dirty="0"/>
              <a:t>Come presentarlo agli studenti</a:t>
            </a:r>
          </a:p>
          <a:p>
            <a:pPr>
              <a:spcBef>
                <a:spcPts val="0"/>
              </a:spcBef>
            </a:pPr>
            <a:r>
              <a:rPr lang="it-IT" dirty="0"/>
              <a:t>Puoi dire: </a:t>
            </a:r>
            <a:r>
              <a:rPr lang="it-IT" i="1" dirty="0"/>
              <a:t>“Lavoreremo con compagni diversi così possiamo imparare insieme e sostenerci a vicenda.”</a:t>
            </a:r>
            <a:endParaRPr lang="it-IT" dirty="0"/>
          </a:p>
          <a:p>
            <a:pPr>
              <a:spcBef>
                <a:spcPts val="0"/>
              </a:spcBef>
            </a:pPr>
            <a:r>
              <a:rPr lang="it-IT" b="1" dirty="0"/>
              <a:t>Come il PERMA si integra nel progetto </a:t>
            </a:r>
            <a:r>
              <a:rPr lang="it-IT" b="1" dirty="0" err="1"/>
              <a:t>Thriving</a:t>
            </a:r>
            <a:r>
              <a:rPr lang="it-IT" b="1" dirty="0"/>
              <a:t> Schools</a:t>
            </a:r>
          </a:p>
          <a:p>
            <a:pPr>
              <a:spcBef>
                <a:spcPts val="0"/>
              </a:spcBef>
            </a:pPr>
            <a:r>
              <a:rPr lang="it-IT" dirty="0"/>
              <a:t>Le routine basate sulle relazioni costruiscono una classe più sicura. Queste azioni sostengono il Whole School </a:t>
            </a:r>
            <a:r>
              <a:rPr lang="it-IT" dirty="0" err="1"/>
              <a:t>Approach</a:t>
            </a:r>
            <a:r>
              <a:rPr lang="it-IT" dirty="0"/>
              <a:t>.</a:t>
            </a:r>
          </a:p>
          <a:p>
            <a:pPr marL="0" lvl="0" indent="0" algn="l" rtl="0">
              <a:lnSpc>
                <a:spcPct val="115000"/>
              </a:lnSpc>
              <a:spcBef>
                <a:spcPts val="1200"/>
              </a:spcBef>
              <a:spcAft>
                <a:spcPts val="0"/>
              </a:spcAft>
              <a:buSzPts val="1800"/>
              <a:buNone/>
            </a:pPr>
            <a:endParaRPr dirty="0"/>
          </a:p>
        </p:txBody>
      </p:sp>
      <p:pic>
        <p:nvPicPr>
          <p:cNvPr id="140" name="Google Shape;140;p6"/>
          <p:cNvPicPr preferRelativeResize="0"/>
          <p:nvPr/>
        </p:nvPicPr>
        <p:blipFill rotWithShape="1">
          <a:blip r:embed="rId3">
            <a:alphaModFix/>
          </a:blip>
          <a:srcRect/>
          <a:stretch/>
        </p:blipFill>
        <p:spPr>
          <a:xfrm>
            <a:off x="7776013" y="1141296"/>
            <a:ext cx="3675017" cy="528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Formazione degli/delle insegnanti - Modulo 1</a:t>
            </a:r>
            <a:endParaRPr dirty="0"/>
          </a:p>
        </p:txBody>
      </p:sp>
      <p:sp>
        <p:nvSpPr>
          <p:cNvPr id="146" name="Google Shape;146;p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a:solidFill>
                  <a:schemeClr val="accent4"/>
                </a:solidFill>
              </a:rPr>
              <a:t>PERMA </a:t>
            </a:r>
            <a:r>
              <a:rPr lang="en-US" dirty="0" err="1">
                <a:solidFill>
                  <a:schemeClr val="accent4"/>
                </a:solidFill>
              </a:rPr>
              <a:t>Elemento</a:t>
            </a:r>
            <a:r>
              <a:rPr lang="en-US" dirty="0">
                <a:solidFill>
                  <a:schemeClr val="accent4"/>
                </a:solidFill>
              </a:rPr>
              <a:t> 4: </a:t>
            </a:r>
            <a:r>
              <a:rPr lang="en-US" dirty="0" err="1">
                <a:solidFill>
                  <a:schemeClr val="accent4"/>
                </a:solidFill>
              </a:rPr>
              <a:t>Significato</a:t>
            </a:r>
            <a:endParaRPr dirty="0"/>
          </a:p>
        </p:txBody>
      </p:sp>
      <p:sp>
        <p:nvSpPr>
          <p:cNvPr id="147" name="Google Shape;147;p9"/>
          <p:cNvSpPr txBox="1">
            <a:spLocks noGrp="1"/>
          </p:cNvSpPr>
          <p:nvPr>
            <p:ph type="body" idx="2"/>
          </p:nvPr>
        </p:nvSpPr>
        <p:spPr>
          <a:xfrm>
            <a:off x="0" y="1681568"/>
            <a:ext cx="7184572" cy="5289300"/>
          </a:xfrm>
          <a:prstGeom prst="rect">
            <a:avLst/>
          </a:prstGeom>
          <a:noFill/>
          <a:ln>
            <a:noFill/>
          </a:ln>
        </p:spPr>
        <p:txBody>
          <a:bodyPr spcFirstLastPara="1" wrap="square" lIns="91425" tIns="45700" rIns="91425" bIns="45700" anchor="t" anchorCtr="0">
            <a:noAutofit/>
          </a:bodyPr>
          <a:lstStyle/>
          <a:p>
            <a:pPr>
              <a:spcBef>
                <a:spcPts val="0"/>
              </a:spcBef>
            </a:pPr>
            <a:r>
              <a:rPr lang="it-IT" b="1" dirty="0"/>
              <a:t>Cosa significa nell’educazione</a:t>
            </a:r>
          </a:p>
          <a:p>
            <a:pPr>
              <a:spcBef>
                <a:spcPts val="0"/>
              </a:spcBef>
            </a:pPr>
            <a:r>
              <a:rPr lang="it-IT" dirty="0"/>
              <a:t>Gli studenti comprendono lo scopo dell’apprendimento. Vedono il senso di un compito.</a:t>
            </a:r>
          </a:p>
          <a:p>
            <a:pPr>
              <a:spcBef>
                <a:spcPts val="0"/>
              </a:spcBef>
            </a:pPr>
            <a:r>
              <a:rPr lang="it-IT" b="1" dirty="0"/>
              <a:t>Perché è importante</a:t>
            </a:r>
          </a:p>
          <a:p>
            <a:pPr>
              <a:spcBef>
                <a:spcPts val="0"/>
              </a:spcBef>
            </a:pPr>
            <a:r>
              <a:rPr lang="it-IT" dirty="0"/>
              <a:t>Gli studenti si impegnano di più quando il compito sembra importante e non solo “richiesto”.</a:t>
            </a:r>
            <a:br>
              <a:rPr lang="it-IT" dirty="0"/>
            </a:br>
            <a:r>
              <a:rPr lang="it-IT" dirty="0"/>
              <a:t>Il senso del compito costruisce motivazione intrinseca.</a:t>
            </a:r>
          </a:p>
          <a:p>
            <a:pPr>
              <a:spcBef>
                <a:spcPts val="0"/>
              </a:spcBef>
            </a:pPr>
            <a:r>
              <a:rPr lang="it-IT" b="1" dirty="0"/>
              <a:t>Esempio rapido a scuola</a:t>
            </a:r>
          </a:p>
          <a:p>
            <a:pPr>
              <a:spcBef>
                <a:spcPts val="0"/>
              </a:spcBef>
            </a:pPr>
            <a:r>
              <a:rPr lang="it-IT" dirty="0"/>
              <a:t>Prima di iniziare un’attività, chiedi: </a:t>
            </a:r>
            <a:r>
              <a:rPr lang="it-IT" i="1" dirty="0"/>
              <a:t>“Perché questo è importante per noi?”</a:t>
            </a:r>
            <a:br>
              <a:rPr lang="it-IT" dirty="0"/>
            </a:br>
            <a:r>
              <a:rPr lang="it-IT" dirty="0"/>
              <a:t>Permetti a due studenti di rispondere.</a:t>
            </a:r>
          </a:p>
          <a:p>
            <a:pPr>
              <a:spcBef>
                <a:spcPts val="0"/>
              </a:spcBef>
            </a:pPr>
            <a:r>
              <a:rPr lang="it-IT" b="1" dirty="0"/>
              <a:t>Come presentarlo agli studenti</a:t>
            </a:r>
          </a:p>
          <a:p>
            <a:pPr>
              <a:spcBef>
                <a:spcPts val="0"/>
              </a:spcBef>
            </a:pPr>
            <a:r>
              <a:rPr lang="it-IT" dirty="0"/>
              <a:t>Dì: </a:t>
            </a:r>
            <a:r>
              <a:rPr lang="it-IT" i="1" dirty="0"/>
              <a:t>“Quando sappiamo perché qualcosa è importante, il nostro cervello presta più attenzione.”</a:t>
            </a:r>
            <a:endParaRPr lang="it-IT" dirty="0"/>
          </a:p>
          <a:p>
            <a:pPr>
              <a:spcBef>
                <a:spcPts val="0"/>
              </a:spcBef>
            </a:pPr>
            <a:r>
              <a:rPr lang="it-IT" b="1" dirty="0"/>
              <a:t>Collegamento con il progetto</a:t>
            </a:r>
          </a:p>
          <a:p>
            <a:pPr>
              <a:spcBef>
                <a:spcPts val="0"/>
              </a:spcBef>
            </a:pPr>
            <a:r>
              <a:rPr lang="it-IT" dirty="0"/>
              <a:t>Il significato aiuta gli studenti a collegare il lavoro scolastico alla vita reale.</a:t>
            </a:r>
            <a:br>
              <a:rPr lang="it-IT" dirty="0"/>
            </a:br>
            <a:r>
              <a:rPr lang="it-IT" dirty="0"/>
              <a:t>Durante l’implementazione, costruisci una routine che prevede di spiegare lo scopo delle attività.</a:t>
            </a:r>
          </a:p>
          <a:p>
            <a:pPr marL="0" lvl="0" indent="0" algn="l" rtl="0">
              <a:lnSpc>
                <a:spcPct val="115000"/>
              </a:lnSpc>
              <a:spcBef>
                <a:spcPts val="1200"/>
              </a:spcBef>
              <a:spcAft>
                <a:spcPts val="0"/>
              </a:spcAft>
              <a:buSzPts val="1800"/>
              <a:buNone/>
            </a:pPr>
            <a:endParaRPr dirty="0"/>
          </a:p>
        </p:txBody>
      </p:sp>
      <p:pic>
        <p:nvPicPr>
          <p:cNvPr id="148" name="Google Shape;148;p9"/>
          <p:cNvPicPr preferRelativeResize="0"/>
          <p:nvPr/>
        </p:nvPicPr>
        <p:blipFill rotWithShape="1">
          <a:blip r:embed="rId3">
            <a:alphaModFix/>
          </a:blip>
          <a:srcRect/>
          <a:stretch/>
        </p:blipFill>
        <p:spPr>
          <a:xfrm>
            <a:off x="7572821" y="1405472"/>
            <a:ext cx="4081400" cy="4930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Formazione degli/delle insegnanti - Modulo 1</a:t>
            </a:r>
            <a:endParaRPr dirty="0"/>
          </a:p>
        </p:txBody>
      </p:sp>
      <p:sp>
        <p:nvSpPr>
          <p:cNvPr id="154" name="Google Shape;154;p2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err="1">
                <a:solidFill>
                  <a:srgbClr val="92D050"/>
                </a:solidFill>
              </a:rPr>
              <a:t>Elemento</a:t>
            </a:r>
            <a:r>
              <a:rPr lang="en-US" dirty="0">
                <a:solidFill>
                  <a:srgbClr val="92D050"/>
                </a:solidFill>
              </a:rPr>
              <a:t> PERMA 5: </a:t>
            </a:r>
            <a:r>
              <a:rPr lang="en-US" dirty="0" err="1">
                <a:solidFill>
                  <a:srgbClr val="92D050"/>
                </a:solidFill>
              </a:rPr>
              <a:t>Realizzazione</a:t>
            </a:r>
            <a:endParaRPr dirty="0"/>
          </a:p>
        </p:txBody>
      </p:sp>
      <p:sp>
        <p:nvSpPr>
          <p:cNvPr id="155" name="Google Shape;155;p20"/>
          <p:cNvSpPr txBox="1">
            <a:spLocks noGrp="1"/>
          </p:cNvSpPr>
          <p:nvPr>
            <p:ph type="body" idx="2"/>
          </p:nvPr>
        </p:nvSpPr>
        <p:spPr>
          <a:xfrm>
            <a:off x="97970" y="2089192"/>
            <a:ext cx="7184572" cy="5289300"/>
          </a:xfrm>
          <a:prstGeom prst="rect">
            <a:avLst/>
          </a:prstGeom>
          <a:noFill/>
          <a:ln>
            <a:noFill/>
          </a:ln>
        </p:spPr>
        <p:txBody>
          <a:bodyPr spcFirstLastPara="1" wrap="square" lIns="91425" tIns="45700" rIns="91425" bIns="45700" anchor="t" anchorCtr="0">
            <a:noAutofit/>
          </a:bodyPr>
          <a:lstStyle/>
          <a:p>
            <a:pPr>
              <a:spcBef>
                <a:spcPts val="0"/>
              </a:spcBef>
            </a:pPr>
            <a:r>
              <a:rPr lang="it-IT" b="1" dirty="0"/>
              <a:t>Cosa significa nell’educazione</a:t>
            </a:r>
          </a:p>
          <a:p>
            <a:pPr>
              <a:spcBef>
                <a:spcPts val="0"/>
              </a:spcBef>
            </a:pPr>
            <a:r>
              <a:rPr lang="it-IT" dirty="0"/>
              <a:t>Gli studenti stabiliscono obiettivi e monitorano i loro progressi. Celebrano ciò che riescono a raggiungere.</a:t>
            </a:r>
          </a:p>
          <a:p>
            <a:pPr>
              <a:spcBef>
                <a:spcPts val="0"/>
              </a:spcBef>
            </a:pPr>
            <a:r>
              <a:rPr lang="it-IT" b="1" dirty="0"/>
              <a:t>Perché è importante</a:t>
            </a:r>
          </a:p>
          <a:p>
            <a:pPr>
              <a:spcBef>
                <a:spcPts val="0"/>
              </a:spcBef>
            </a:pPr>
            <a:r>
              <a:rPr lang="it-IT" dirty="0"/>
              <a:t>Il progresso rafforza la fiducia. Gli studenti credono di poter riuscire. Questo sostiene la resilienza.</a:t>
            </a:r>
          </a:p>
          <a:p>
            <a:pPr>
              <a:spcBef>
                <a:spcPts val="0"/>
              </a:spcBef>
            </a:pPr>
            <a:r>
              <a:rPr lang="it-IT" b="1" dirty="0"/>
              <a:t>Esempio rapido a scuola</a:t>
            </a:r>
          </a:p>
          <a:p>
            <a:pPr>
              <a:spcBef>
                <a:spcPts val="0"/>
              </a:spcBef>
            </a:pPr>
            <a:r>
              <a:rPr lang="it-IT" dirty="0"/>
              <a:t>Scheda degli obiettivi settimanali.</a:t>
            </a:r>
            <a:br>
              <a:rPr lang="it-IT" dirty="0"/>
            </a:br>
            <a:r>
              <a:rPr lang="it-IT" dirty="0"/>
              <a:t>Gli studenti scrivono un obiettivo il lunedì e verificano i progressi il venerdì.</a:t>
            </a:r>
          </a:p>
          <a:p>
            <a:pPr>
              <a:spcBef>
                <a:spcPts val="0"/>
              </a:spcBef>
            </a:pPr>
            <a:r>
              <a:rPr lang="it-IT" b="1" dirty="0"/>
              <a:t>Come presentarlo agli studenti</a:t>
            </a:r>
          </a:p>
          <a:p>
            <a:pPr>
              <a:spcBef>
                <a:spcPts val="0"/>
              </a:spcBef>
            </a:pPr>
            <a:r>
              <a:rPr lang="it-IT" dirty="0"/>
              <a:t>Dì: </a:t>
            </a:r>
            <a:r>
              <a:rPr lang="it-IT" i="1" dirty="0"/>
              <a:t>“Questo ci aiuta a notare i progressi, anche se sono piccoli.”</a:t>
            </a:r>
            <a:endParaRPr lang="it-IT" dirty="0"/>
          </a:p>
          <a:p>
            <a:pPr>
              <a:spcBef>
                <a:spcPts val="0"/>
              </a:spcBef>
            </a:pPr>
            <a:r>
              <a:rPr lang="it-IT" b="1" dirty="0"/>
              <a:t>Collegamento con il progetto</a:t>
            </a:r>
          </a:p>
          <a:p>
            <a:pPr>
              <a:spcBef>
                <a:spcPts val="0"/>
              </a:spcBef>
            </a:pPr>
            <a:r>
              <a:rPr lang="it-IT" dirty="0"/>
              <a:t>Le routine orientate ai risultati permettono cambiamenti visibili.</a:t>
            </a:r>
            <a:br>
              <a:rPr lang="it-IT" dirty="0"/>
            </a:br>
            <a:r>
              <a:rPr lang="it-IT" dirty="0"/>
              <a:t>Gli studenti vedono che piccoli passi generano progresso.</a:t>
            </a:r>
          </a:p>
          <a:p>
            <a:pPr marL="0" lvl="0" indent="0" algn="l" rtl="0">
              <a:lnSpc>
                <a:spcPct val="115000"/>
              </a:lnSpc>
              <a:spcBef>
                <a:spcPts val="1200"/>
              </a:spcBef>
              <a:spcAft>
                <a:spcPts val="0"/>
              </a:spcAft>
              <a:buSzPts val="1800"/>
              <a:buNone/>
            </a:pPr>
            <a:endParaRPr dirty="0"/>
          </a:p>
        </p:txBody>
      </p:sp>
      <p:pic>
        <p:nvPicPr>
          <p:cNvPr id="156" name="Google Shape;156;p20"/>
          <p:cNvPicPr preferRelativeResize="0"/>
          <p:nvPr/>
        </p:nvPicPr>
        <p:blipFill rotWithShape="1">
          <a:blip r:embed="rId3">
            <a:alphaModFix/>
          </a:blip>
          <a:srcRect/>
          <a:stretch/>
        </p:blipFill>
        <p:spPr>
          <a:xfrm>
            <a:off x="7485735" y="1405472"/>
            <a:ext cx="4081400" cy="47523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7d86c856e5_0_3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sz="2800" dirty="0"/>
              <a:t>Formazione degli/delle insegnanti - Modulo 1</a:t>
            </a:r>
            <a:endParaRPr dirty="0"/>
          </a:p>
        </p:txBody>
      </p:sp>
      <p:sp>
        <p:nvSpPr>
          <p:cNvPr id="162" name="Google Shape;162;g37d86c856e5_0_3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it-IT" dirty="0"/>
              <a:t>Cos'è SEL (Apprendimento Sociale ed Emotivo)</a:t>
            </a:r>
            <a:endParaRPr dirty="0"/>
          </a:p>
        </p:txBody>
      </p:sp>
      <p:sp>
        <p:nvSpPr>
          <p:cNvPr id="163" name="Google Shape;163;g37d86c856e5_0_30"/>
          <p:cNvSpPr txBox="1">
            <a:spLocks noGrp="1"/>
          </p:cNvSpPr>
          <p:nvPr>
            <p:ph type="body" idx="2"/>
          </p:nvPr>
        </p:nvSpPr>
        <p:spPr>
          <a:xfrm>
            <a:off x="97971" y="1462685"/>
            <a:ext cx="7057209" cy="5289300"/>
          </a:xfrm>
          <a:prstGeom prst="rect">
            <a:avLst/>
          </a:prstGeom>
          <a:noFill/>
          <a:ln>
            <a:noFill/>
          </a:ln>
        </p:spPr>
        <p:txBody>
          <a:bodyPr spcFirstLastPara="1" wrap="square" lIns="91425" tIns="45700" rIns="91425" bIns="45700" anchor="t" anchorCtr="0">
            <a:noAutofit/>
          </a:bodyPr>
          <a:lstStyle/>
          <a:p>
            <a:pPr>
              <a:spcBef>
                <a:spcPts val="0"/>
              </a:spcBef>
              <a:buNone/>
            </a:pPr>
            <a:r>
              <a:rPr lang="it-IT" sz="2200" b="1" dirty="0"/>
              <a:t>SEL</a:t>
            </a:r>
            <a:r>
              <a:rPr lang="it-IT" sz="2200" dirty="0"/>
              <a:t> si riferisce al processo attraverso cui gli studenti apprendono competenze per comprendere le emozioni, gestire i comportamenti, costruire relazioni e prendere decisioni responsabili.</a:t>
            </a:r>
            <a:br>
              <a:rPr lang="it-IT" sz="2200" dirty="0"/>
            </a:br>
            <a:r>
              <a:rPr lang="it-IT" sz="2200" dirty="0"/>
              <a:t>Si basa sulla teoria dell’intelligenza emotiva (Mayer &amp; </a:t>
            </a:r>
            <a:r>
              <a:rPr lang="it-IT" sz="2200" dirty="0" err="1"/>
              <a:t>Salovey</a:t>
            </a:r>
            <a:r>
              <a:rPr lang="it-IT" sz="2200" dirty="0"/>
              <a:t>, 1997) e sulle ricerche di </a:t>
            </a:r>
            <a:r>
              <a:rPr lang="it-IT" sz="2200" b="1" dirty="0"/>
              <a:t>CASEL (2020)</a:t>
            </a:r>
            <a:r>
              <a:rPr lang="it-IT" sz="2200" dirty="0"/>
              <a:t> che mostrano come gli studenti ottengano risultati scolastici migliori quando imparano competenze emotive e sociali.</a:t>
            </a:r>
          </a:p>
          <a:p>
            <a:pPr>
              <a:spcBef>
                <a:spcPts val="0"/>
              </a:spcBef>
              <a:buNone/>
            </a:pPr>
            <a:r>
              <a:rPr lang="it-IT" sz="2200" b="1" dirty="0"/>
              <a:t>SEL favorisce:</a:t>
            </a:r>
            <a:br>
              <a:rPr lang="it-IT" sz="2200" dirty="0"/>
            </a:br>
            <a:r>
              <a:rPr lang="it-IT" sz="2200" dirty="0"/>
              <a:t>• Regolazione emotiva</a:t>
            </a:r>
            <a:br>
              <a:rPr lang="it-IT" sz="2200" dirty="0"/>
            </a:br>
            <a:r>
              <a:rPr lang="it-IT" sz="2200" dirty="0"/>
              <a:t>• Miglioramento del comportamento</a:t>
            </a:r>
            <a:br>
              <a:rPr lang="it-IT" sz="2200" dirty="0"/>
            </a:br>
            <a:r>
              <a:rPr lang="it-IT" sz="2200" dirty="0"/>
              <a:t>• Relazioni più sane</a:t>
            </a:r>
            <a:br>
              <a:rPr lang="it-IT" sz="2200" dirty="0"/>
            </a:br>
            <a:r>
              <a:rPr lang="it-IT" sz="2200" dirty="0"/>
              <a:t>• Successo accademico</a:t>
            </a:r>
          </a:p>
          <a:p>
            <a:pPr>
              <a:spcBef>
                <a:spcPts val="0"/>
              </a:spcBef>
              <a:buNone/>
            </a:pPr>
            <a:r>
              <a:rPr lang="it-IT" sz="2200" b="1" dirty="0"/>
              <a:t>PERMA</a:t>
            </a:r>
            <a:r>
              <a:rPr lang="it-IT" sz="2200" dirty="0"/>
              <a:t> crea un’esperienza di benessere, mentre </a:t>
            </a:r>
            <a:r>
              <a:rPr lang="it-IT" sz="2200" b="1" dirty="0"/>
              <a:t>SEL</a:t>
            </a:r>
            <a:r>
              <a:rPr lang="it-IT" sz="2200" dirty="0"/>
              <a:t> costruisce le competenze necessarie agli studenti per raggiungere tale esperienza.</a:t>
            </a:r>
          </a:p>
          <a:p>
            <a:pPr marL="0" lvl="0" indent="0" algn="l" rtl="0">
              <a:lnSpc>
                <a:spcPct val="115000"/>
              </a:lnSpc>
              <a:spcBef>
                <a:spcPts val="0"/>
              </a:spcBef>
              <a:spcAft>
                <a:spcPts val="1200"/>
              </a:spcAft>
              <a:buSzPts val="1800"/>
              <a:buNone/>
            </a:pPr>
            <a:endParaRPr dirty="0">
              <a:highlight>
                <a:srgbClr val="FFFF00"/>
              </a:highlight>
            </a:endParaRPr>
          </a:p>
        </p:txBody>
      </p:sp>
      <p:pic>
        <p:nvPicPr>
          <p:cNvPr id="164" name="Google Shape;164;g37d86c856e5_0_30"/>
          <p:cNvPicPr preferRelativeResize="0"/>
          <p:nvPr/>
        </p:nvPicPr>
        <p:blipFill rotWithShape="1">
          <a:blip r:embed="rId3">
            <a:alphaModFix/>
          </a:blip>
          <a:srcRect/>
          <a:stretch/>
        </p:blipFill>
        <p:spPr>
          <a:xfrm>
            <a:off x="7155180" y="1130072"/>
            <a:ext cx="4671060" cy="54635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a572f97943_0_10"/>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r>
              <a:rPr lang="it-IT" dirty="0"/>
              <a:t>Formazione degli/delle insegnanti - Modulo 1</a:t>
            </a:r>
            <a:endParaRPr dirty="0"/>
          </a:p>
        </p:txBody>
      </p:sp>
      <p:sp>
        <p:nvSpPr>
          <p:cNvPr id="171" name="Google Shape;171;g3a572f97943_0_10"/>
          <p:cNvSpPr txBox="1">
            <a:spLocks noGrp="1"/>
          </p:cNvSpPr>
          <p:nvPr>
            <p:ph type="body" idx="2"/>
          </p:nvPr>
        </p:nvSpPr>
        <p:spPr>
          <a:xfrm>
            <a:off x="123746" y="1160460"/>
            <a:ext cx="11944500" cy="52893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dirty="0">
              <a:solidFill>
                <a:srgbClr val="000000"/>
              </a:solidFill>
              <a:latin typeface="Arial"/>
              <a:ea typeface="Arial"/>
              <a:cs typeface="Arial"/>
              <a:sym typeface="Arial"/>
            </a:endParaRPr>
          </a:p>
          <a:p>
            <a:pPr>
              <a:buNone/>
            </a:pPr>
            <a:r>
              <a:rPr lang="it-IT" b="1" dirty="0"/>
              <a:t>SWPBS</a:t>
            </a:r>
            <a:r>
              <a:rPr lang="it-IT" dirty="0"/>
              <a:t> significa </a:t>
            </a:r>
            <a:r>
              <a:rPr lang="it-IT" i="1" dirty="0"/>
              <a:t>School-Wide Positive </a:t>
            </a:r>
            <a:r>
              <a:rPr lang="it-IT" i="1" dirty="0" err="1"/>
              <a:t>Behaviour</a:t>
            </a:r>
            <a:r>
              <a:rPr lang="it-IT" i="1" dirty="0"/>
              <a:t> Support</a:t>
            </a:r>
            <a:r>
              <a:rPr lang="it-IT" dirty="0"/>
              <a:t> (Supporto al Comportamento Positivo a Livello di Istituto).</a:t>
            </a:r>
            <a:br>
              <a:rPr lang="it-IT" dirty="0"/>
            </a:br>
            <a:r>
              <a:rPr lang="it-IT" dirty="0"/>
              <a:t>È un’idea semplice: gli studenti apprendono i comportamenti nello stesso modo in cui imparano qualsiasi altra abilità.</a:t>
            </a:r>
            <a:br>
              <a:rPr lang="it-IT" dirty="0"/>
            </a:br>
            <a:r>
              <a:rPr lang="it-IT" dirty="0"/>
              <a:t>Quando gli adulti insegnano le aspettative in modo chiaro e coerente, gli studenti capiscono cosa è richiesto e si sentono più sicuri in classe.</a:t>
            </a:r>
          </a:p>
          <a:p>
            <a:pPr>
              <a:buNone/>
            </a:pPr>
            <a:r>
              <a:rPr lang="it-IT" b="1" dirty="0"/>
              <a:t>Scopo</a:t>
            </a:r>
          </a:p>
          <a:p>
            <a:pPr>
              <a:buNone/>
            </a:pPr>
            <a:r>
              <a:rPr lang="it-IT" dirty="0"/>
              <a:t>Aiutare gli studenti ad apprendere comportamenti positivi attraverso insegnamenti chiari, pratica quotidiana e routine prevedibili.</a:t>
            </a:r>
            <a:br>
              <a:rPr lang="it-IT" dirty="0"/>
            </a:br>
            <a:r>
              <a:rPr lang="it-IT" dirty="0"/>
              <a:t>L’obiettivo è creare ambienti di apprendimento calmi, sicuri e di supporto.</a:t>
            </a:r>
          </a:p>
          <a:p>
            <a:pPr>
              <a:buNone/>
            </a:pPr>
            <a:r>
              <a:rPr lang="it-IT" b="1" dirty="0"/>
              <a:t>Cosa fanno gli insegnanti</a:t>
            </a:r>
          </a:p>
          <a:p>
            <a:pPr>
              <a:buNone/>
            </a:pPr>
            <a:r>
              <a:rPr lang="it-IT" dirty="0"/>
              <a:t>• Spiegano come appare il comportamento atteso in situazioni reali</a:t>
            </a:r>
            <a:br>
              <a:rPr lang="it-IT" dirty="0"/>
            </a:br>
            <a:r>
              <a:rPr lang="it-IT" dirty="0"/>
              <a:t>• Mostrano il comportamento con brevi dimostrazioni o esempi</a:t>
            </a:r>
            <a:br>
              <a:rPr lang="it-IT" dirty="0"/>
            </a:br>
            <a:r>
              <a:rPr lang="it-IT" dirty="0"/>
              <a:t>• Usano routine affinché gli studenti sappiano cosa succederà dopo</a:t>
            </a:r>
            <a:br>
              <a:rPr lang="it-IT" dirty="0"/>
            </a:br>
            <a:r>
              <a:rPr lang="it-IT" dirty="0"/>
              <a:t>• Forniscono feedback rapidi e specifici quando gli studenti fanno la cosa giusta</a:t>
            </a:r>
            <a:br>
              <a:rPr lang="it-IT" dirty="0"/>
            </a:br>
            <a:r>
              <a:rPr lang="it-IT" dirty="0"/>
              <a:t>• Rispondono in modo coerente, così che gli studenti ricevano lo stesso messaggio da tutti gli adulti</a:t>
            </a:r>
          </a:p>
          <a:p>
            <a:pPr marL="0" lvl="0" indent="0" algn="l" rtl="0">
              <a:lnSpc>
                <a:spcPct val="115000"/>
              </a:lnSpc>
              <a:spcBef>
                <a:spcPts val="1200"/>
              </a:spcBef>
              <a:spcAft>
                <a:spcPts val="0"/>
              </a:spcAft>
              <a:buNone/>
            </a:pPr>
            <a:r>
              <a:rPr lang="it-IT" b="1" dirty="0">
                <a:solidFill>
                  <a:srgbClr val="000000"/>
                </a:solidFill>
                <a:latin typeface="Arial"/>
                <a:ea typeface="Arial"/>
                <a:cs typeface="Arial"/>
                <a:sym typeface="Arial"/>
              </a:rPr>
              <a:t> </a:t>
            </a:r>
            <a:endParaRPr b="1" dirty="0">
              <a:solidFill>
                <a:srgbClr val="000000"/>
              </a:solidFill>
              <a:latin typeface="Arial"/>
              <a:ea typeface="Arial"/>
              <a:cs typeface="Arial"/>
              <a:sym typeface="Arial"/>
            </a:endParaRPr>
          </a:p>
          <a:p>
            <a:pPr marL="0" lvl="0" indent="0" algn="l" rtl="0">
              <a:spcBef>
                <a:spcPts val="1200"/>
              </a:spcBef>
              <a:spcAft>
                <a:spcPts val="0"/>
              </a:spcAft>
              <a:buNone/>
            </a:pPr>
            <a:endParaRPr dirty="0"/>
          </a:p>
        </p:txBody>
      </p:sp>
      <p:sp>
        <p:nvSpPr>
          <p:cNvPr id="172" name="Google Shape;172;g3a572f97943_0_10"/>
          <p:cNvSpPr txBox="1">
            <a:spLocks noGrp="1"/>
          </p:cNvSpPr>
          <p:nvPr>
            <p:ph type="body" idx="1"/>
          </p:nvPr>
        </p:nvSpPr>
        <p:spPr>
          <a:xfrm>
            <a:off x="-5" y="907672"/>
            <a:ext cx="11944500" cy="550800"/>
          </a:xfrm>
          <a:prstGeom prst="rect">
            <a:avLst/>
          </a:prstGeom>
          <a:noFill/>
          <a:ln>
            <a:noFill/>
          </a:ln>
        </p:spPr>
        <p:txBody>
          <a:bodyPr spcFirstLastPara="1" wrap="square" lIns="91425" tIns="45700" rIns="91425" bIns="45700" anchor="ctr" anchorCtr="0">
            <a:noAutofit/>
          </a:bodyPr>
          <a:lstStyle/>
          <a:p>
            <a:pPr lvl="0"/>
            <a:r>
              <a:rPr lang="en-US" dirty="0" err="1"/>
              <a:t>Cos'è</a:t>
            </a:r>
            <a:r>
              <a:rPr lang="en-US" dirty="0"/>
              <a:t> SWPBS?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a572f97943_0_18"/>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r>
              <a:rPr lang="it-IT" dirty="0"/>
              <a:t>Formazione degli/delle insegnanti - Modulo 1</a:t>
            </a:r>
            <a:endParaRPr dirty="0"/>
          </a:p>
        </p:txBody>
      </p:sp>
      <p:sp>
        <p:nvSpPr>
          <p:cNvPr id="179" name="Google Shape;179;g3a572f97943_0_18"/>
          <p:cNvSpPr txBox="1">
            <a:spLocks noGrp="1"/>
          </p:cNvSpPr>
          <p:nvPr>
            <p:ph type="body" idx="2"/>
          </p:nvPr>
        </p:nvSpPr>
        <p:spPr>
          <a:xfrm>
            <a:off x="-60865" y="1987341"/>
            <a:ext cx="7837200" cy="5289300"/>
          </a:xfrm>
          <a:prstGeom prst="rect">
            <a:avLst/>
          </a:prstGeom>
        </p:spPr>
        <p:txBody>
          <a:bodyPr spcFirstLastPara="1" wrap="square" lIns="91425" tIns="45700" rIns="91425" bIns="45700" anchor="t" anchorCtr="0">
            <a:noAutofit/>
          </a:bodyPr>
          <a:lstStyle/>
          <a:p>
            <a:r>
              <a:rPr lang="it-IT" b="1" dirty="0"/>
              <a:t>SWPBS ti fornisce la struttura per costruire routine prevedibili.</a:t>
            </a:r>
            <a:br>
              <a:rPr lang="it-IT" b="1" dirty="0"/>
            </a:br>
            <a:r>
              <a:rPr lang="it-IT" b="1" dirty="0"/>
              <a:t>PERMA ti mostra quale tipo di benessere vuoi che gli studenti sperimentino.</a:t>
            </a:r>
            <a:br>
              <a:rPr lang="it-IT" b="1" dirty="0"/>
            </a:br>
            <a:r>
              <a:rPr lang="it-IT" b="1" dirty="0"/>
              <a:t>Insieme trasformano le azioni quotidiane in cambiamento significativo.</a:t>
            </a:r>
            <a:endParaRPr lang="it-IT" dirty="0"/>
          </a:p>
          <a:p>
            <a:r>
              <a:rPr lang="it-IT" b="1" dirty="0"/>
              <a:t>Come si collegano nella pratica:</a:t>
            </a:r>
          </a:p>
          <a:p>
            <a:r>
              <a:rPr lang="it-IT" dirty="0"/>
              <a:t>• Aspettative chiare aiutano gli studenti a sentirsi al sicuro tra loro → relazioni più forti</a:t>
            </a:r>
            <a:br>
              <a:rPr lang="it-IT" dirty="0"/>
            </a:br>
            <a:r>
              <a:rPr lang="it-IT" dirty="0"/>
              <a:t>• Routine prevedibili riducono lo stress e aiutano gli studenti a calmarsi più rapidamente → maggiore coinvolgimento</a:t>
            </a:r>
            <a:br>
              <a:rPr lang="it-IT" dirty="0"/>
            </a:br>
            <a:r>
              <a:rPr lang="it-IT" dirty="0"/>
              <a:t>• Feedback positivi, rapidi e specifici aiutano gli studenti a vedere i loro progressi → più senso di realizzazione</a:t>
            </a:r>
            <a:br>
              <a:rPr lang="it-IT" dirty="0"/>
            </a:br>
            <a:r>
              <a:rPr lang="it-IT" dirty="0"/>
              <a:t>• Inizi di lezione calmi e stabili riducono i livelli di stress → più emozioni positive</a:t>
            </a:r>
            <a:br>
              <a:rPr lang="it-IT" dirty="0"/>
            </a:br>
            <a:r>
              <a:rPr lang="it-IT" dirty="0"/>
              <a:t>• Spiegare lo scopo di un compito aumenta la motivazione → maggiore senso di significato</a:t>
            </a:r>
          </a:p>
          <a:p>
            <a:pPr marL="0" lvl="0" indent="0" algn="l" rtl="0">
              <a:spcBef>
                <a:spcPts val="1200"/>
              </a:spcBef>
              <a:spcAft>
                <a:spcPts val="0"/>
              </a:spcAft>
              <a:buNone/>
            </a:pPr>
            <a:endParaRPr dirty="0"/>
          </a:p>
        </p:txBody>
      </p:sp>
      <p:sp>
        <p:nvSpPr>
          <p:cNvPr id="180" name="Google Shape;180;g3a572f97943_0_18"/>
          <p:cNvSpPr/>
          <p:nvPr/>
        </p:nvSpPr>
        <p:spPr>
          <a:xfrm>
            <a:off x="8400075" y="1044225"/>
            <a:ext cx="3045300" cy="220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400" b="1">
                <a:solidFill>
                  <a:schemeClr val="accent2"/>
                </a:solidFill>
              </a:rPr>
              <a:t>SWPBS</a:t>
            </a:r>
            <a:endParaRPr sz="3400" b="1">
              <a:solidFill>
                <a:schemeClr val="accent2"/>
              </a:solidFill>
            </a:endParaRPr>
          </a:p>
        </p:txBody>
      </p:sp>
      <p:sp>
        <p:nvSpPr>
          <p:cNvPr id="181" name="Google Shape;181;g3a572f97943_0_18"/>
          <p:cNvSpPr/>
          <p:nvPr/>
        </p:nvSpPr>
        <p:spPr>
          <a:xfrm>
            <a:off x="8400075" y="4124925"/>
            <a:ext cx="3045300" cy="220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4B3B6C"/>
                </a:solidFill>
              </a:rPr>
              <a:t>PERMA</a:t>
            </a:r>
            <a:endParaRPr sz="2800" b="1">
              <a:solidFill>
                <a:srgbClr val="4B3B6C"/>
              </a:solidFill>
            </a:endParaRPr>
          </a:p>
        </p:txBody>
      </p:sp>
      <p:sp>
        <p:nvSpPr>
          <p:cNvPr id="182" name="Google Shape;182;g3a572f97943_0_18"/>
          <p:cNvSpPr/>
          <p:nvPr/>
        </p:nvSpPr>
        <p:spPr>
          <a:xfrm>
            <a:off x="9771675" y="3339875"/>
            <a:ext cx="325500" cy="71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g3a572f97943_0_18"/>
          <p:cNvSpPr txBox="1">
            <a:spLocks noGrp="1"/>
          </p:cNvSpPr>
          <p:nvPr>
            <p:ph type="body" idx="1"/>
          </p:nvPr>
        </p:nvSpPr>
        <p:spPr>
          <a:xfrm>
            <a:off x="-5" y="907672"/>
            <a:ext cx="11944500" cy="550800"/>
          </a:xfrm>
          <a:prstGeom prst="rect">
            <a:avLst/>
          </a:prstGeom>
          <a:noFill/>
          <a:ln>
            <a:noFill/>
          </a:ln>
        </p:spPr>
        <p:txBody>
          <a:bodyPr spcFirstLastPara="1" wrap="square" lIns="91425" tIns="45700" rIns="91425" bIns="45700" anchor="ctr" anchorCtr="0">
            <a:noAutofit/>
          </a:bodyPr>
          <a:lstStyle/>
          <a:p>
            <a:pPr lvl="0"/>
            <a:r>
              <a:rPr lang="en-US" dirty="0"/>
              <a:t>Come SWPBS </a:t>
            </a:r>
            <a:r>
              <a:rPr lang="en-US" dirty="0" err="1"/>
              <a:t>supporta</a:t>
            </a:r>
            <a:r>
              <a:rPr lang="en-US" dirty="0"/>
              <a:t> PERMA</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a572f97943_0_30"/>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r>
              <a:rPr lang="it-IT" dirty="0"/>
              <a:t>Formazione degli/delle insegnanti - Modulo 1</a:t>
            </a:r>
            <a:endParaRPr dirty="0"/>
          </a:p>
        </p:txBody>
      </p:sp>
      <p:sp>
        <p:nvSpPr>
          <p:cNvPr id="190" name="Google Shape;190;g3a572f97943_0_30"/>
          <p:cNvSpPr txBox="1">
            <a:spLocks noGrp="1"/>
          </p:cNvSpPr>
          <p:nvPr>
            <p:ph type="body" idx="2"/>
          </p:nvPr>
        </p:nvSpPr>
        <p:spPr>
          <a:xfrm>
            <a:off x="-81299" y="1515169"/>
            <a:ext cx="8934774" cy="6141079"/>
          </a:xfrm>
          <a:prstGeom prst="rect">
            <a:avLst/>
          </a:prstGeom>
        </p:spPr>
        <p:txBody>
          <a:bodyPr spcFirstLastPara="1" wrap="square" lIns="91425" tIns="45700" rIns="91425" bIns="45700" anchor="t" anchorCtr="0">
            <a:noAutofit/>
          </a:bodyPr>
          <a:lstStyle/>
          <a:p>
            <a:pPr>
              <a:spcBef>
                <a:spcPts val="0"/>
              </a:spcBef>
            </a:pPr>
            <a:r>
              <a:rPr lang="it-IT" b="1" dirty="0"/>
              <a:t>WSA</a:t>
            </a:r>
            <a:r>
              <a:rPr lang="it-IT" dirty="0"/>
              <a:t> offre alla scuola una direzione condivisa.</a:t>
            </a:r>
            <a:br>
              <a:rPr lang="it-IT" dirty="0"/>
            </a:br>
            <a:r>
              <a:rPr lang="it-IT" b="1" dirty="0"/>
              <a:t>SWPBS</a:t>
            </a:r>
            <a:r>
              <a:rPr lang="it-IT" dirty="0"/>
              <a:t> dà forma alle routine quotidiane di comportamento.</a:t>
            </a:r>
            <a:br>
              <a:rPr lang="it-IT" dirty="0"/>
            </a:br>
            <a:r>
              <a:rPr lang="it-IT" b="1" dirty="0"/>
              <a:t>PERMA</a:t>
            </a:r>
            <a:r>
              <a:rPr lang="it-IT" dirty="0"/>
              <a:t> e </a:t>
            </a:r>
            <a:r>
              <a:rPr lang="it-IT" b="1" dirty="0"/>
              <a:t>SEL</a:t>
            </a:r>
            <a:r>
              <a:rPr lang="it-IT" dirty="0"/>
              <a:t> guidano le pratiche settimanali di benessere che aggiungi alle tue lezioni.</a:t>
            </a:r>
          </a:p>
          <a:p>
            <a:pPr>
              <a:spcBef>
                <a:spcPts val="0"/>
              </a:spcBef>
            </a:pPr>
            <a:r>
              <a:rPr lang="it-IT" dirty="0"/>
              <a:t>Quando tutti e tre lavorano insieme, gli insegnanti parlano lo stesso linguaggio e gli studenti ricevono gli stessi messaggi in tutta la scuola.</a:t>
            </a:r>
            <a:br>
              <a:rPr lang="it-IT" dirty="0"/>
            </a:br>
            <a:r>
              <a:rPr lang="it-IT" dirty="0"/>
              <a:t>Questo riduce la confusione e crea ambienti più calmi e prevedibili.</a:t>
            </a:r>
          </a:p>
          <a:p>
            <a:pPr>
              <a:spcBef>
                <a:spcPts val="0"/>
              </a:spcBef>
            </a:pPr>
            <a:r>
              <a:rPr lang="it-IT" b="1" dirty="0"/>
              <a:t>Esempio pratico</a:t>
            </a:r>
          </a:p>
          <a:p>
            <a:pPr>
              <a:spcBef>
                <a:spcPts val="0"/>
              </a:spcBef>
            </a:pPr>
            <a:r>
              <a:rPr lang="it-IT" dirty="0"/>
              <a:t>• La scuola stabilisce tre aspettative fondamentali: </a:t>
            </a:r>
            <a:r>
              <a:rPr lang="it-IT" b="1" dirty="0"/>
              <a:t>Essere Rispettosi, Essere Preparati, Essere Sicuri</a:t>
            </a:r>
            <a:r>
              <a:rPr lang="it-IT" dirty="0"/>
              <a:t>.</a:t>
            </a:r>
            <a:br>
              <a:rPr lang="it-IT" dirty="0"/>
            </a:br>
            <a:r>
              <a:rPr lang="it-IT" dirty="0"/>
              <a:t>• Tutti gli insegnanti insegnano queste aspettative allo stesso modo durante la prima settimana di ogni trimestre.</a:t>
            </a:r>
            <a:br>
              <a:rPr lang="it-IT" dirty="0"/>
            </a:br>
            <a:r>
              <a:rPr lang="it-IT" dirty="0"/>
              <a:t>• Ogni classe utilizza una semplice routine PERMA, come un controllo emotivo del mattino (Emozioni Positive) o due minuti di concentrazione iniziale (Coinvolgimento).</a:t>
            </a:r>
            <a:br>
              <a:rPr lang="it-IT" dirty="0"/>
            </a:br>
            <a:r>
              <a:rPr lang="it-IT" dirty="0"/>
              <a:t>• Quando uno studente soddisfa un’aspettativa, gli insegnanti danno un breve feedback positivo usando le stesse parole.</a:t>
            </a:r>
          </a:p>
          <a:p>
            <a:pPr>
              <a:spcBef>
                <a:spcPts val="0"/>
              </a:spcBef>
            </a:pPr>
            <a:r>
              <a:rPr lang="it-IT" b="1" dirty="0"/>
              <a:t>WSA e SWPBS forniscono alla scuola una struttura chiara.</a:t>
            </a:r>
            <a:br>
              <a:rPr lang="it-IT" b="1" dirty="0"/>
            </a:br>
            <a:r>
              <a:rPr lang="it-IT" b="1" dirty="0"/>
              <a:t>Ora osserviamo le competenze di cui gli studenti hanno bisogno per utilizzare bene questa struttura.</a:t>
            </a:r>
            <a:br>
              <a:rPr lang="it-IT" b="1" dirty="0"/>
            </a:br>
            <a:r>
              <a:rPr lang="it-IT" b="1" dirty="0"/>
              <a:t>Queste competenze derivano dal SEL e compaiono in semplici routine quotidiane utilizzabili in qualsiasi classe.</a:t>
            </a:r>
            <a:endParaRPr lang="it-IT" dirty="0"/>
          </a:p>
          <a:p>
            <a:pPr marL="0" lvl="0" indent="0" algn="l" rtl="0">
              <a:spcBef>
                <a:spcPts val="1200"/>
              </a:spcBef>
              <a:spcAft>
                <a:spcPts val="0"/>
              </a:spcAft>
              <a:buNone/>
            </a:pPr>
            <a:endParaRPr dirty="0"/>
          </a:p>
        </p:txBody>
      </p:sp>
      <p:sp>
        <p:nvSpPr>
          <p:cNvPr id="191" name="Google Shape;191;g3a572f97943_0_30"/>
          <p:cNvSpPr/>
          <p:nvPr/>
        </p:nvSpPr>
        <p:spPr>
          <a:xfrm>
            <a:off x="8725550" y="964369"/>
            <a:ext cx="3045300" cy="123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400" b="1">
                <a:solidFill>
                  <a:schemeClr val="accent2"/>
                </a:solidFill>
              </a:rPr>
              <a:t>SWPBS</a:t>
            </a:r>
            <a:endParaRPr sz="3400" b="1">
              <a:solidFill>
                <a:schemeClr val="accent2"/>
              </a:solidFill>
            </a:endParaRPr>
          </a:p>
        </p:txBody>
      </p:sp>
      <p:sp>
        <p:nvSpPr>
          <p:cNvPr id="192" name="Google Shape;192;g3a572f97943_0_30"/>
          <p:cNvSpPr/>
          <p:nvPr/>
        </p:nvSpPr>
        <p:spPr>
          <a:xfrm>
            <a:off x="8853475" y="3250325"/>
            <a:ext cx="3045300" cy="123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00B050"/>
                </a:solidFill>
              </a:rPr>
              <a:t>PERMA</a:t>
            </a:r>
            <a:endParaRPr sz="2800" b="1">
              <a:solidFill>
                <a:srgbClr val="00B050"/>
              </a:solidFill>
            </a:endParaRPr>
          </a:p>
        </p:txBody>
      </p:sp>
      <p:sp>
        <p:nvSpPr>
          <p:cNvPr id="193" name="Google Shape;193;g3a572f97943_0_30"/>
          <p:cNvSpPr/>
          <p:nvPr/>
        </p:nvSpPr>
        <p:spPr>
          <a:xfrm>
            <a:off x="10213375" y="2367600"/>
            <a:ext cx="325500" cy="71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g3a572f97943_0_30"/>
          <p:cNvSpPr/>
          <p:nvPr/>
        </p:nvSpPr>
        <p:spPr>
          <a:xfrm>
            <a:off x="9957625" y="4653550"/>
            <a:ext cx="837000" cy="9996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g3a572f97943_0_30"/>
          <p:cNvSpPr/>
          <p:nvPr/>
        </p:nvSpPr>
        <p:spPr>
          <a:xfrm>
            <a:off x="8934775" y="5920350"/>
            <a:ext cx="2836200" cy="715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1C4587"/>
                </a:solidFill>
              </a:rPr>
              <a:t>THRIVING SCHOOLS</a:t>
            </a:r>
            <a:endParaRPr sz="2400" b="1">
              <a:solidFill>
                <a:srgbClr val="1C4587"/>
              </a:solidFill>
            </a:endParaRPr>
          </a:p>
        </p:txBody>
      </p:sp>
      <p:sp>
        <p:nvSpPr>
          <p:cNvPr id="196" name="Google Shape;196;g3a572f97943_0_30"/>
          <p:cNvSpPr txBox="1">
            <a:spLocks noGrp="1"/>
          </p:cNvSpPr>
          <p:nvPr>
            <p:ph type="body" idx="1"/>
          </p:nvPr>
        </p:nvSpPr>
        <p:spPr>
          <a:xfrm>
            <a:off x="97970" y="797447"/>
            <a:ext cx="11944500" cy="550800"/>
          </a:xfrm>
          <a:prstGeom prst="rect">
            <a:avLst/>
          </a:prstGeom>
          <a:noFill/>
          <a:ln>
            <a:noFill/>
          </a:ln>
        </p:spPr>
        <p:txBody>
          <a:bodyPr spcFirstLastPara="1" wrap="square" lIns="91425" tIns="45700" rIns="91425" bIns="45700" anchor="ctr" anchorCtr="0">
            <a:noAutofit/>
          </a:bodyPr>
          <a:lstStyle/>
          <a:p>
            <a:pPr lvl="0"/>
            <a:r>
              <a:rPr lang="it-IT" dirty="0"/>
              <a:t>Come WSA + SWPBS si collegano alle scuole prospere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sz="2800" dirty="0"/>
              <a:t>Formazione degli/delle insegnanti - Modulo 1</a:t>
            </a:r>
            <a:endParaRPr dirty="0"/>
          </a:p>
        </p:txBody>
      </p:sp>
      <p:sp>
        <p:nvSpPr>
          <p:cNvPr id="202" name="Google Shape;202;p21"/>
          <p:cNvSpPr txBox="1">
            <a:spLocks noGrp="1"/>
          </p:cNvSpPr>
          <p:nvPr>
            <p:ph type="body" idx="1"/>
          </p:nvPr>
        </p:nvSpPr>
        <p:spPr>
          <a:xfrm>
            <a:off x="123750" y="975849"/>
            <a:ext cx="11944500" cy="550800"/>
          </a:xfrm>
          <a:prstGeom prst="rect">
            <a:avLst/>
          </a:prstGeom>
          <a:noFill/>
          <a:ln>
            <a:noFill/>
          </a:ln>
        </p:spPr>
        <p:txBody>
          <a:bodyPr spcFirstLastPara="1" wrap="square" lIns="91425" tIns="45700" rIns="91425" bIns="45700" anchor="ctr" anchorCtr="0">
            <a:noAutofit/>
          </a:bodyPr>
          <a:lstStyle/>
          <a:p>
            <a:pPr lvl="0"/>
            <a:r>
              <a:rPr lang="it-IT" dirty="0"/>
              <a:t>Come appare la SEL nelle routine quotidiane della </a:t>
            </a:r>
          </a:p>
          <a:p>
            <a:pPr lvl="0" algn="l"/>
            <a:r>
              <a:rPr lang="it-IT" dirty="0"/>
              <a:t>classe</a:t>
            </a:r>
            <a:endParaRPr dirty="0"/>
          </a:p>
        </p:txBody>
      </p:sp>
      <p:sp>
        <p:nvSpPr>
          <p:cNvPr id="203" name="Google Shape;203;p21"/>
          <p:cNvSpPr txBox="1">
            <a:spLocks noGrp="1"/>
          </p:cNvSpPr>
          <p:nvPr>
            <p:ph type="body" idx="2"/>
          </p:nvPr>
        </p:nvSpPr>
        <p:spPr>
          <a:xfrm>
            <a:off x="186106" y="1705056"/>
            <a:ext cx="6565719" cy="5289300"/>
          </a:xfrm>
          <a:prstGeom prst="rect">
            <a:avLst/>
          </a:prstGeom>
          <a:noFill/>
          <a:ln>
            <a:noFill/>
          </a:ln>
        </p:spPr>
        <p:txBody>
          <a:bodyPr spcFirstLastPara="1" wrap="square" lIns="91425" tIns="45700" rIns="91425" bIns="45700" anchor="t" anchorCtr="0">
            <a:noAutofit/>
          </a:bodyPr>
          <a:lstStyle/>
          <a:p>
            <a:r>
              <a:rPr lang="it-IT" sz="2400" b="1" dirty="0"/>
              <a:t>1. Consapevolezza di sé</a:t>
            </a:r>
          </a:p>
          <a:p>
            <a:r>
              <a:rPr lang="it-IT" sz="2400" dirty="0"/>
              <a:t>Gli studenti notano come si sentono e sanno dare un nome alle loro emozioni.</a:t>
            </a:r>
          </a:p>
          <a:p>
            <a:r>
              <a:rPr lang="it-IT" sz="2400" b="1" dirty="0"/>
              <a:t>Nelle routine quotidiane di classe:</a:t>
            </a:r>
          </a:p>
          <a:p>
            <a:r>
              <a:rPr lang="it-IT" sz="2400" dirty="0"/>
              <a:t>• Check-in del mattino con colori o emoji.</a:t>
            </a:r>
            <a:br>
              <a:rPr lang="it-IT" sz="2400" dirty="0"/>
            </a:br>
            <a:r>
              <a:rPr lang="it-IT" sz="2400" dirty="0"/>
              <a:t>• Gli studenti scelgono: </a:t>
            </a:r>
            <a:r>
              <a:rPr lang="it-IT" sz="2400" i="1" dirty="0"/>
              <a:t>“Mi sento pronto / stanco / frustrato / eccitato.”</a:t>
            </a:r>
            <a:br>
              <a:rPr lang="it-IT" sz="2400" dirty="0"/>
            </a:br>
            <a:r>
              <a:rPr lang="it-IT" sz="2400" dirty="0"/>
              <a:t>• Breve riflessione: </a:t>
            </a:r>
            <a:r>
              <a:rPr lang="it-IT" sz="2400" i="1" dirty="0"/>
              <a:t>“Di cosa ho bisogno in questo momento per concentrarmi?”</a:t>
            </a:r>
            <a:endParaRPr lang="it-IT" sz="2400" dirty="0"/>
          </a:p>
          <a:p>
            <a:r>
              <a:rPr lang="it-IT" sz="2400" b="1" dirty="0"/>
              <a:t>Perché è importante:</a:t>
            </a:r>
          </a:p>
          <a:p>
            <a:r>
              <a:rPr lang="it-IT" sz="2400" dirty="0"/>
              <a:t>Quando gli studenti sanno nominare le emozioni, il comportamento migliora.</a:t>
            </a:r>
          </a:p>
          <a:p>
            <a:pPr marL="0" lvl="0" indent="0" algn="l" rtl="0">
              <a:lnSpc>
                <a:spcPct val="115000"/>
              </a:lnSpc>
              <a:spcBef>
                <a:spcPts val="1200"/>
              </a:spcBef>
              <a:spcAft>
                <a:spcPts val="1200"/>
              </a:spcAft>
              <a:buSzPts val="1800"/>
              <a:buNone/>
            </a:pPr>
            <a:endParaRPr lang="en-US" dirty="0">
              <a:highlight>
                <a:srgbClr val="FFFF00"/>
              </a:highlight>
            </a:endParaRPr>
          </a:p>
        </p:txBody>
      </p:sp>
      <p:pic>
        <p:nvPicPr>
          <p:cNvPr id="204" name="Google Shape;204;p21" descr="A screenshot of a cartoon character&#10;&#10;AI-generated content may be incorrect."/>
          <p:cNvPicPr preferRelativeResize="0"/>
          <p:nvPr/>
        </p:nvPicPr>
        <p:blipFill rotWithShape="1">
          <a:blip r:embed="rId3">
            <a:alphaModFix/>
          </a:blip>
          <a:srcRect/>
          <a:stretch/>
        </p:blipFill>
        <p:spPr>
          <a:xfrm>
            <a:off x="7120890" y="854672"/>
            <a:ext cx="4357722" cy="56397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sz="2800" dirty="0"/>
              <a:t>Formazione degli/delle insegnanti - Modulo 1</a:t>
            </a:r>
            <a:endParaRPr dirty="0"/>
          </a:p>
        </p:txBody>
      </p:sp>
      <p:sp>
        <p:nvSpPr>
          <p:cNvPr id="210" name="Google Shape;210;p22"/>
          <p:cNvSpPr txBox="1">
            <a:spLocks noGrp="1"/>
          </p:cNvSpPr>
          <p:nvPr>
            <p:ph type="body" idx="1"/>
          </p:nvPr>
        </p:nvSpPr>
        <p:spPr>
          <a:xfrm>
            <a:off x="123750" y="900054"/>
            <a:ext cx="11944500" cy="550800"/>
          </a:xfrm>
          <a:prstGeom prst="rect">
            <a:avLst/>
          </a:prstGeom>
          <a:noFill/>
          <a:ln>
            <a:noFill/>
          </a:ln>
        </p:spPr>
        <p:txBody>
          <a:bodyPr spcFirstLastPara="1" wrap="square" lIns="91425" tIns="45700" rIns="91425" bIns="45700" anchor="ctr" anchorCtr="0">
            <a:noAutofit/>
          </a:bodyPr>
          <a:lstStyle/>
          <a:p>
            <a:pPr lvl="0"/>
            <a:r>
              <a:rPr lang="it-IT" dirty="0"/>
              <a:t>Come appare la SEL nelle routine quotidiane della </a:t>
            </a:r>
          </a:p>
          <a:p>
            <a:pPr lvl="0"/>
            <a:r>
              <a:rPr lang="it-IT" dirty="0"/>
              <a:t>classe</a:t>
            </a:r>
            <a:endParaRPr dirty="0"/>
          </a:p>
        </p:txBody>
      </p:sp>
      <p:sp>
        <p:nvSpPr>
          <p:cNvPr id="211" name="Google Shape;211;p22"/>
          <p:cNvSpPr txBox="1">
            <a:spLocks noGrp="1"/>
          </p:cNvSpPr>
          <p:nvPr>
            <p:ph type="body" idx="2"/>
          </p:nvPr>
        </p:nvSpPr>
        <p:spPr>
          <a:xfrm>
            <a:off x="158040" y="1613034"/>
            <a:ext cx="6858000" cy="5289300"/>
          </a:xfrm>
          <a:prstGeom prst="rect">
            <a:avLst/>
          </a:prstGeom>
          <a:noFill/>
          <a:ln>
            <a:noFill/>
          </a:ln>
        </p:spPr>
        <p:txBody>
          <a:bodyPr spcFirstLastPara="1" wrap="square" lIns="91425" tIns="45700" rIns="91425" bIns="45700" anchor="t" anchorCtr="0">
            <a:noAutofit/>
          </a:bodyPr>
          <a:lstStyle/>
          <a:p>
            <a:r>
              <a:rPr lang="it-IT" sz="2400" b="1" dirty="0"/>
              <a:t>2. Autogestione</a:t>
            </a:r>
          </a:p>
          <a:p>
            <a:r>
              <a:rPr lang="it-IT" sz="2400" dirty="0"/>
              <a:t>Gli studenti controllano le proprie reazioni e rimangono concentrati.</a:t>
            </a:r>
          </a:p>
          <a:p>
            <a:r>
              <a:rPr lang="it-IT" sz="2400" b="1" dirty="0"/>
              <a:t>Nelle routine quotidiane di classe:</a:t>
            </a:r>
          </a:p>
          <a:p>
            <a:r>
              <a:rPr lang="it-IT" sz="2400" dirty="0"/>
              <a:t>• Due minuti di respirazione calma prima delle verifiche.</a:t>
            </a:r>
            <a:br>
              <a:rPr lang="it-IT" sz="2400" dirty="0"/>
            </a:br>
            <a:r>
              <a:rPr lang="it-IT" sz="2400" dirty="0"/>
              <a:t>• Timer alla lavagna per i passaggi tra attività.</a:t>
            </a:r>
            <a:br>
              <a:rPr lang="it-IT" sz="2400" dirty="0"/>
            </a:br>
            <a:r>
              <a:rPr lang="it-IT" sz="2400" dirty="0"/>
              <a:t>• </a:t>
            </a:r>
            <a:r>
              <a:rPr lang="it-IT" sz="2400" i="1" dirty="0"/>
              <a:t>“Fermati e scegli”</a:t>
            </a:r>
            <a:r>
              <a:rPr lang="it-IT" sz="2400" dirty="0"/>
              <a:t> prima di reagire.</a:t>
            </a:r>
          </a:p>
          <a:p>
            <a:r>
              <a:rPr lang="it-IT" sz="2400" b="1" dirty="0"/>
              <a:t>Perché è importante:</a:t>
            </a:r>
          </a:p>
          <a:p>
            <a:r>
              <a:rPr lang="it-IT" sz="2400" dirty="0"/>
              <a:t>Gli studenti imparano che possono regolare la propria energia invece di esserne guidati.</a:t>
            </a:r>
          </a:p>
          <a:p>
            <a:pPr marL="0" lvl="0" indent="0" algn="l" rtl="0">
              <a:lnSpc>
                <a:spcPct val="115000"/>
              </a:lnSpc>
              <a:spcBef>
                <a:spcPts val="1200"/>
              </a:spcBef>
              <a:spcAft>
                <a:spcPts val="1200"/>
              </a:spcAft>
              <a:buSzPts val="1800"/>
              <a:buNone/>
            </a:pPr>
            <a:endParaRPr dirty="0">
              <a:highlight>
                <a:srgbClr val="FFFF00"/>
              </a:highlight>
            </a:endParaRPr>
          </a:p>
        </p:txBody>
      </p:sp>
      <p:pic>
        <p:nvPicPr>
          <p:cNvPr id="212" name="Google Shape;212;p22" descr="A rainbow breathing instructions&#10;&#10;AI-generated content may be incorrect."/>
          <p:cNvPicPr preferRelativeResize="0"/>
          <p:nvPr/>
        </p:nvPicPr>
        <p:blipFill rotWithShape="1">
          <a:blip r:embed="rId3">
            <a:alphaModFix/>
          </a:blip>
          <a:srcRect/>
          <a:stretch/>
        </p:blipFill>
        <p:spPr>
          <a:xfrm>
            <a:off x="7016040" y="1039374"/>
            <a:ext cx="4562201" cy="54071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sz="2800" dirty="0"/>
              <a:t>Formazione degli/delle insegnanti - Modulo 1</a:t>
            </a:r>
            <a:endParaRPr dirty="0"/>
          </a:p>
        </p:txBody>
      </p:sp>
      <p:sp>
        <p:nvSpPr>
          <p:cNvPr id="218" name="Google Shape;218;p23"/>
          <p:cNvSpPr txBox="1">
            <a:spLocks noGrp="1"/>
          </p:cNvSpPr>
          <p:nvPr>
            <p:ph type="body" idx="1"/>
          </p:nvPr>
        </p:nvSpPr>
        <p:spPr>
          <a:xfrm>
            <a:off x="123750" y="900054"/>
            <a:ext cx="11944500" cy="550800"/>
          </a:xfrm>
          <a:prstGeom prst="rect">
            <a:avLst/>
          </a:prstGeom>
          <a:noFill/>
          <a:ln>
            <a:noFill/>
          </a:ln>
        </p:spPr>
        <p:txBody>
          <a:bodyPr spcFirstLastPara="1" wrap="square" lIns="91425" tIns="45700" rIns="91425" bIns="45700" anchor="ctr" anchorCtr="0">
            <a:noAutofit/>
          </a:bodyPr>
          <a:lstStyle/>
          <a:p>
            <a:pPr lvl="0"/>
            <a:r>
              <a:rPr lang="it-IT" dirty="0"/>
              <a:t>Come appare la SEL nelle routine quotidiane della </a:t>
            </a:r>
          </a:p>
          <a:p>
            <a:pPr lvl="0"/>
            <a:r>
              <a:rPr lang="it-IT" dirty="0"/>
              <a:t>classe</a:t>
            </a:r>
            <a:endParaRPr dirty="0"/>
          </a:p>
        </p:txBody>
      </p:sp>
      <p:sp>
        <p:nvSpPr>
          <p:cNvPr id="219" name="Google Shape;219;p23"/>
          <p:cNvSpPr txBox="1">
            <a:spLocks noGrp="1"/>
          </p:cNvSpPr>
          <p:nvPr>
            <p:ph type="body" idx="2"/>
          </p:nvPr>
        </p:nvSpPr>
        <p:spPr>
          <a:xfrm>
            <a:off x="201665" y="1733467"/>
            <a:ext cx="6851470" cy="5289300"/>
          </a:xfrm>
          <a:prstGeom prst="rect">
            <a:avLst/>
          </a:prstGeom>
          <a:noFill/>
          <a:ln>
            <a:noFill/>
          </a:ln>
        </p:spPr>
        <p:txBody>
          <a:bodyPr spcFirstLastPara="1" wrap="square" lIns="91425" tIns="45700" rIns="91425" bIns="45700" anchor="t" anchorCtr="0">
            <a:noAutofit/>
          </a:bodyPr>
          <a:lstStyle/>
          <a:p>
            <a:pPr>
              <a:spcBef>
                <a:spcPts val="0"/>
              </a:spcBef>
            </a:pPr>
            <a:r>
              <a:rPr lang="it-IT" sz="2000" b="1" dirty="0"/>
              <a:t>3. Consapevolezza sociale</a:t>
            </a:r>
          </a:p>
          <a:p>
            <a:pPr>
              <a:spcBef>
                <a:spcPts val="0"/>
              </a:spcBef>
            </a:pPr>
            <a:r>
              <a:rPr lang="it-IT" sz="2000" dirty="0"/>
              <a:t>Gli studenti comprendono ciò che gli altri potrebbero pensare o provare.</a:t>
            </a:r>
          </a:p>
          <a:p>
            <a:pPr>
              <a:spcBef>
                <a:spcPts val="0"/>
              </a:spcBef>
            </a:pPr>
            <a:r>
              <a:rPr lang="it-IT" sz="2000" b="1" dirty="0"/>
              <a:t>Nelle routine quotidiane di classe:</a:t>
            </a:r>
          </a:p>
          <a:p>
            <a:pPr>
              <a:spcBef>
                <a:spcPts val="0"/>
              </a:spcBef>
            </a:pPr>
            <a:r>
              <a:rPr lang="it-IT" sz="2000" dirty="0"/>
              <a:t>• </a:t>
            </a:r>
            <a:r>
              <a:rPr lang="it-IT" sz="2000" b="1" dirty="0"/>
              <a:t>Specchio delle emozioni</a:t>
            </a:r>
            <a:br>
              <a:rPr lang="it-IT" sz="2000" dirty="0"/>
            </a:br>
            <a:r>
              <a:rPr lang="it-IT" sz="2000" dirty="0"/>
              <a:t>Gli studenti, a coppie, si siedono uno di fronte all’altro.</a:t>
            </a:r>
            <a:br>
              <a:rPr lang="it-IT" sz="2000" dirty="0"/>
            </a:br>
            <a:r>
              <a:rPr lang="it-IT" sz="2000" dirty="0"/>
              <a:t>Uno studente mostra un’emozione sul viso.</a:t>
            </a:r>
            <a:br>
              <a:rPr lang="it-IT" sz="2000" dirty="0"/>
            </a:br>
            <a:r>
              <a:rPr lang="it-IT" sz="2000" dirty="0"/>
              <a:t>L’altro indovina il sentimento e offre una risposta utile.</a:t>
            </a:r>
          </a:p>
          <a:p>
            <a:pPr>
              <a:spcBef>
                <a:spcPts val="0"/>
              </a:spcBef>
            </a:pPr>
            <a:r>
              <a:rPr lang="it-IT" sz="2000" dirty="0"/>
              <a:t>• </a:t>
            </a:r>
            <a:r>
              <a:rPr lang="it-IT" sz="2000" b="1" dirty="0"/>
              <a:t>Due stelle e un desiderio</a:t>
            </a:r>
            <a:br>
              <a:rPr lang="it-IT" sz="2000" dirty="0"/>
            </a:br>
            <a:r>
              <a:rPr lang="it-IT" sz="2000" dirty="0"/>
              <a:t>Dopo un lavoro di gruppo, ogni studente dà a un compagno due aspetti positivi e un’area di miglioramento.</a:t>
            </a:r>
          </a:p>
          <a:p>
            <a:pPr>
              <a:spcBef>
                <a:spcPts val="0"/>
              </a:spcBef>
            </a:pPr>
            <a:r>
              <a:rPr lang="it-IT" sz="2000" dirty="0"/>
              <a:t>• </a:t>
            </a:r>
            <a:r>
              <a:rPr lang="it-IT" sz="2000" b="1" dirty="0"/>
              <a:t>Pausa empatica</a:t>
            </a:r>
            <a:br>
              <a:rPr lang="it-IT" sz="2000" dirty="0"/>
            </a:br>
            <a:r>
              <a:rPr lang="it-IT" sz="2000" dirty="0"/>
              <a:t>Durante un momento di tensione, gli studenti si prendono 30 secondi per scrivere:</a:t>
            </a:r>
            <a:br>
              <a:rPr lang="it-IT" sz="2000" dirty="0"/>
            </a:br>
            <a:r>
              <a:rPr lang="it-IT" sz="2000" i="1" dirty="0"/>
              <a:t>“Cosa potrebbe provare l’altra persona? Perché?”</a:t>
            </a:r>
            <a:endParaRPr lang="it-IT" sz="2000" dirty="0"/>
          </a:p>
          <a:p>
            <a:pPr>
              <a:spcBef>
                <a:spcPts val="0"/>
              </a:spcBef>
            </a:pPr>
            <a:r>
              <a:rPr lang="it-IT" sz="2000" b="1" dirty="0"/>
              <a:t>Perché è importante:</a:t>
            </a:r>
          </a:p>
          <a:p>
            <a:pPr>
              <a:spcBef>
                <a:spcPts val="0"/>
              </a:spcBef>
            </a:pPr>
            <a:r>
              <a:rPr lang="it-IT" sz="2000" dirty="0"/>
              <a:t>Gli studenti sviluppano empatia attraverso il parlare e l’agire, invece che semplicemente ascoltando la teoria.</a:t>
            </a:r>
          </a:p>
          <a:p>
            <a:pPr marL="0" lvl="0" indent="0" algn="l" rtl="0">
              <a:lnSpc>
                <a:spcPct val="115000"/>
              </a:lnSpc>
              <a:spcBef>
                <a:spcPts val="1200"/>
              </a:spcBef>
              <a:spcAft>
                <a:spcPts val="1200"/>
              </a:spcAft>
              <a:buSzPts val="1800"/>
              <a:buNone/>
            </a:pPr>
            <a:endParaRPr dirty="0">
              <a:highlight>
                <a:srgbClr val="FFFF00"/>
              </a:highlight>
            </a:endParaRPr>
          </a:p>
        </p:txBody>
      </p:sp>
      <p:pic>
        <p:nvPicPr>
          <p:cNvPr id="220" name="Google Shape;220;p23" descr="A list of stars and a wand&#10;&#10;AI-generated content may be incorrect."/>
          <p:cNvPicPr preferRelativeResize="0"/>
          <p:nvPr/>
        </p:nvPicPr>
        <p:blipFill rotWithShape="1">
          <a:blip r:embed="rId3">
            <a:alphaModFix/>
          </a:blip>
          <a:srcRect/>
          <a:stretch/>
        </p:blipFill>
        <p:spPr>
          <a:xfrm>
            <a:off x="7131050" y="1175454"/>
            <a:ext cx="4445000" cy="5289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7d7aed0874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7916"/>
              </a:lnSpc>
              <a:spcBef>
                <a:spcPts val="0"/>
              </a:spcBef>
              <a:spcAft>
                <a:spcPts val="0"/>
              </a:spcAft>
              <a:buClr>
                <a:srgbClr val="000000"/>
              </a:buClr>
              <a:buSzPct val="92592"/>
              <a:buFont typeface="Arial"/>
              <a:buNone/>
            </a:pPr>
            <a:r>
              <a:rPr lang="en-US" sz="2400" dirty="0">
                <a:latin typeface="Arial"/>
                <a:ea typeface="Arial"/>
                <a:cs typeface="Arial"/>
                <a:sym typeface="Arial"/>
              </a:rPr>
              <a:t>WP3 Training e Capacity Building</a:t>
            </a:r>
            <a:endParaRPr sz="2400" dirty="0">
              <a:latin typeface="Arial"/>
              <a:ea typeface="Arial"/>
              <a:cs typeface="Arial"/>
              <a:sym typeface="Arial"/>
            </a:endParaRPr>
          </a:p>
          <a:p>
            <a:pPr marL="0" lvl="0" indent="0" algn="l" rtl="0">
              <a:lnSpc>
                <a:spcPct val="107916"/>
              </a:lnSpc>
              <a:spcBef>
                <a:spcPts val="800"/>
              </a:spcBef>
              <a:spcAft>
                <a:spcPts val="0"/>
              </a:spcAft>
              <a:buClr>
                <a:srgbClr val="000000"/>
              </a:buClr>
              <a:buSzPct val="77294"/>
              <a:buFont typeface="Arial"/>
              <a:buNone/>
            </a:pPr>
            <a:r>
              <a:rPr lang="en-US" sz="2300" b="0" dirty="0">
                <a:solidFill>
                  <a:srgbClr val="545454"/>
                </a:solidFill>
              </a:rPr>
              <a:t>D3.1. Corso per Coaches (Master Trainers) </a:t>
            </a:r>
            <a:endParaRPr sz="2300" b="0" dirty="0">
              <a:solidFill>
                <a:srgbClr val="545454"/>
              </a:solidFill>
            </a:endParaRPr>
          </a:p>
          <a:p>
            <a:pPr marL="0" lvl="0" indent="0" algn="l" rtl="0">
              <a:lnSpc>
                <a:spcPct val="107916"/>
              </a:lnSpc>
              <a:spcBef>
                <a:spcPts val="0"/>
              </a:spcBef>
              <a:spcAft>
                <a:spcPts val="0"/>
              </a:spcAft>
              <a:buClr>
                <a:srgbClr val="000000"/>
              </a:buClr>
              <a:buSzPct val="77294"/>
              <a:buFont typeface="Arial"/>
              <a:buNone/>
            </a:pPr>
            <a:r>
              <a:rPr lang="en-US" sz="2300" b="0" dirty="0">
                <a:solidFill>
                  <a:srgbClr val="545454"/>
                </a:solidFill>
              </a:rPr>
              <a:t>e </a:t>
            </a:r>
            <a:r>
              <a:rPr lang="en-US" sz="2300" b="0" dirty="0" err="1">
                <a:solidFill>
                  <a:srgbClr val="545454"/>
                </a:solidFill>
              </a:rPr>
              <a:t>Ricercatori</a:t>
            </a:r>
            <a:endParaRPr sz="2300" dirty="0">
              <a:latin typeface="Arial"/>
              <a:ea typeface="Arial"/>
              <a:cs typeface="Arial"/>
              <a:sym typeface="Arial"/>
            </a:endParaRPr>
          </a:p>
        </p:txBody>
      </p:sp>
      <p:sp>
        <p:nvSpPr>
          <p:cNvPr id="74" name="Google Shape;74;g37d7aed0874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lnSpc>
                <a:spcPct val="107916"/>
              </a:lnSpc>
              <a:spcBef>
                <a:spcPts val="0"/>
              </a:spcBef>
              <a:buClr>
                <a:srgbClr val="000000"/>
              </a:buClr>
            </a:pP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Module 1 - </a:t>
            </a:r>
            <a:r>
              <a:rPr lang="it-IT"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Programma introduttivo al programma </a:t>
            </a:r>
          </a:p>
          <a:p>
            <a:pPr marL="0" lvl="0" indent="0">
              <a:lnSpc>
                <a:spcPct val="107916"/>
              </a:lnSpc>
              <a:spcBef>
                <a:spcPts val="0"/>
              </a:spcBef>
              <a:buClr>
                <a:srgbClr val="000000"/>
              </a:buClr>
            </a:pPr>
            <a:r>
              <a:rPr lang="it-IT" sz="18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Thriving</a:t>
            </a:r>
            <a:r>
              <a:rPr lang="it-IT"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Schools</a:t>
            </a:r>
            <a:endParaRPr sz="1800" dirty="0">
              <a:highlight>
                <a:srgbClr val="FFFF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sz="2800" dirty="0"/>
              <a:t>Formazione degli/delle insegnanti - Modulo 1</a:t>
            </a:r>
            <a:endParaRPr dirty="0"/>
          </a:p>
        </p:txBody>
      </p:sp>
      <p:sp>
        <p:nvSpPr>
          <p:cNvPr id="226" name="Google Shape;226;p24"/>
          <p:cNvSpPr txBox="1">
            <a:spLocks noGrp="1"/>
          </p:cNvSpPr>
          <p:nvPr>
            <p:ph type="body" idx="1"/>
          </p:nvPr>
        </p:nvSpPr>
        <p:spPr>
          <a:xfrm>
            <a:off x="81640" y="810528"/>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a:t>How SEL appears in daily classroom routines</a:t>
            </a:r>
            <a:endParaRPr/>
          </a:p>
        </p:txBody>
      </p:sp>
      <p:sp>
        <p:nvSpPr>
          <p:cNvPr id="227" name="Google Shape;227;p24"/>
          <p:cNvSpPr txBox="1">
            <a:spLocks noGrp="1"/>
          </p:cNvSpPr>
          <p:nvPr>
            <p:ph type="body" idx="2"/>
          </p:nvPr>
        </p:nvSpPr>
        <p:spPr>
          <a:xfrm>
            <a:off x="149530" y="1361328"/>
            <a:ext cx="7351470" cy="5289300"/>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n-US" sz="2000" b="1"/>
              <a:t>4. </a:t>
            </a:r>
            <a:r>
              <a:rPr lang="en-US" sz="2000" b="1" u="sng"/>
              <a:t>Relationship skills</a:t>
            </a:r>
            <a:endParaRPr/>
          </a:p>
          <a:p>
            <a:pPr marL="263525" lvl="0" indent="-34925" algn="l" rtl="0">
              <a:lnSpc>
                <a:spcPct val="90000"/>
              </a:lnSpc>
              <a:spcBef>
                <a:spcPts val="1000"/>
              </a:spcBef>
              <a:spcAft>
                <a:spcPts val="0"/>
              </a:spcAft>
              <a:buSzPts val="1800"/>
              <a:buNone/>
            </a:pPr>
            <a:r>
              <a:rPr lang="en-US" sz="2000"/>
              <a:t>Students work together and communicate with respect.</a:t>
            </a:r>
            <a:endParaRPr/>
          </a:p>
          <a:p>
            <a:pPr marL="263525" lvl="0" indent="-34925" algn="l" rtl="0">
              <a:lnSpc>
                <a:spcPct val="90000"/>
              </a:lnSpc>
              <a:spcBef>
                <a:spcPts val="1000"/>
              </a:spcBef>
              <a:spcAft>
                <a:spcPts val="0"/>
              </a:spcAft>
              <a:buSzPts val="1800"/>
              <a:buNone/>
            </a:pPr>
            <a:r>
              <a:rPr lang="en-US" sz="2000" b="1"/>
              <a:t>Real daily classroom activities:</a:t>
            </a:r>
            <a:br>
              <a:rPr lang="en-US" sz="2000"/>
            </a:br>
            <a:r>
              <a:rPr lang="en-US" sz="2000"/>
              <a:t>• </a:t>
            </a:r>
            <a:r>
              <a:rPr lang="en-US" sz="2000" b="1"/>
              <a:t>Buddy coaching</a:t>
            </a:r>
            <a:br>
              <a:rPr lang="en-US" sz="2000"/>
            </a:br>
            <a:r>
              <a:rPr lang="en-US" sz="2000"/>
              <a:t>Pairs work on a short task. One student explains. The other only asks clarifying questions.</a:t>
            </a:r>
            <a:br>
              <a:rPr lang="en-US" sz="2000"/>
            </a:br>
            <a:r>
              <a:rPr lang="en-US" sz="2000"/>
              <a:t>This builds active listening and reduces interrupting.</a:t>
            </a:r>
            <a:endParaRPr/>
          </a:p>
          <a:p>
            <a:pPr marL="263525" lvl="0" indent="-34925" algn="l" rtl="0">
              <a:lnSpc>
                <a:spcPct val="90000"/>
              </a:lnSpc>
              <a:spcBef>
                <a:spcPts val="1000"/>
              </a:spcBef>
              <a:spcAft>
                <a:spcPts val="0"/>
              </a:spcAft>
              <a:buSzPts val="1800"/>
              <a:buNone/>
            </a:pPr>
            <a:r>
              <a:rPr lang="en-US" sz="2000"/>
              <a:t>• </a:t>
            </a:r>
            <a:r>
              <a:rPr lang="en-US" sz="2000" b="1"/>
              <a:t>“Ask three before me” rule</a:t>
            </a:r>
            <a:br>
              <a:rPr lang="en-US" sz="2000"/>
            </a:br>
            <a:r>
              <a:rPr lang="en-US" sz="2000"/>
              <a:t>Students must ask three classmates before asking the teacher.</a:t>
            </a:r>
            <a:br>
              <a:rPr lang="en-US" sz="2000"/>
            </a:br>
            <a:r>
              <a:rPr lang="en-US" sz="2000"/>
              <a:t>This teaches peer support and reduces teacher dependency.</a:t>
            </a:r>
            <a:endParaRPr/>
          </a:p>
          <a:p>
            <a:pPr marL="263525" lvl="0" indent="-34925" algn="l" rtl="0">
              <a:lnSpc>
                <a:spcPct val="90000"/>
              </a:lnSpc>
              <a:spcBef>
                <a:spcPts val="1000"/>
              </a:spcBef>
              <a:spcAft>
                <a:spcPts val="0"/>
              </a:spcAft>
              <a:buSzPts val="1800"/>
              <a:buNone/>
            </a:pPr>
            <a:r>
              <a:rPr lang="en-US" sz="2000"/>
              <a:t>• </a:t>
            </a:r>
            <a:r>
              <a:rPr lang="en-US" sz="2000" b="1"/>
              <a:t>Compliment circle</a:t>
            </a:r>
            <a:br>
              <a:rPr lang="en-US" sz="2000"/>
            </a:br>
            <a:r>
              <a:rPr lang="en-US" sz="2000"/>
              <a:t>At the end of a task, each student gives a positive, specific comment to the person on their right.</a:t>
            </a:r>
            <a:br>
              <a:rPr lang="en-US" sz="2000"/>
            </a:br>
            <a:r>
              <a:rPr lang="en-US" sz="2000"/>
              <a:t>Example: “I liked how you organised our materials.”</a:t>
            </a:r>
            <a:endParaRPr/>
          </a:p>
          <a:p>
            <a:pPr marL="263525" lvl="0" indent="-34925" algn="l" rtl="0">
              <a:lnSpc>
                <a:spcPct val="90000"/>
              </a:lnSpc>
              <a:spcBef>
                <a:spcPts val="1000"/>
              </a:spcBef>
              <a:spcAft>
                <a:spcPts val="0"/>
              </a:spcAft>
              <a:buSzPts val="1800"/>
              <a:buNone/>
            </a:pPr>
            <a:r>
              <a:rPr lang="en-US" sz="2000" b="1"/>
              <a:t>Why it matters:</a:t>
            </a:r>
            <a:br>
              <a:rPr lang="en-US" sz="2000"/>
            </a:br>
            <a:r>
              <a:rPr lang="en-US" sz="2000"/>
              <a:t>Students learn to communicate clearly, share responsibility, and repair relationships after conflict.</a:t>
            </a:r>
            <a:endParaRPr/>
          </a:p>
          <a:p>
            <a:pPr marL="0" lvl="0" indent="0" algn="l" rtl="0">
              <a:lnSpc>
                <a:spcPct val="115000"/>
              </a:lnSpc>
              <a:spcBef>
                <a:spcPts val="1200"/>
              </a:spcBef>
              <a:spcAft>
                <a:spcPts val="1200"/>
              </a:spcAft>
              <a:buSzPts val="1800"/>
              <a:buNone/>
            </a:pPr>
            <a:endParaRPr>
              <a:highlight>
                <a:srgbClr val="FFFF00"/>
              </a:highlight>
            </a:endParaRPr>
          </a:p>
        </p:txBody>
      </p:sp>
      <p:pic>
        <p:nvPicPr>
          <p:cNvPr id="228" name="Google Shape;228;p24" descr="A poster with cartoon characters&#10;&#10;AI-generated content may be incorrect."/>
          <p:cNvPicPr preferRelativeResize="0"/>
          <p:nvPr/>
        </p:nvPicPr>
        <p:blipFill rotWithShape="1">
          <a:blip r:embed="rId3">
            <a:alphaModFix/>
          </a:blip>
          <a:srcRect/>
          <a:stretch/>
        </p:blipFill>
        <p:spPr>
          <a:xfrm>
            <a:off x="7617735" y="1085928"/>
            <a:ext cx="4424735" cy="54150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sz="2800" dirty="0"/>
              <a:t>Formazione degli/delle insegnanti - Modulo 1</a:t>
            </a:r>
            <a:endParaRPr dirty="0"/>
          </a:p>
        </p:txBody>
      </p:sp>
      <p:sp>
        <p:nvSpPr>
          <p:cNvPr id="234" name="Google Shape;234;p25"/>
          <p:cNvSpPr txBox="1">
            <a:spLocks noGrp="1"/>
          </p:cNvSpPr>
          <p:nvPr>
            <p:ph type="body" idx="1"/>
          </p:nvPr>
        </p:nvSpPr>
        <p:spPr>
          <a:xfrm>
            <a:off x="81640" y="810528"/>
            <a:ext cx="11944500" cy="550800"/>
          </a:xfrm>
          <a:prstGeom prst="rect">
            <a:avLst/>
          </a:prstGeom>
          <a:noFill/>
          <a:ln>
            <a:noFill/>
          </a:ln>
        </p:spPr>
        <p:txBody>
          <a:bodyPr spcFirstLastPara="1" wrap="square" lIns="91425" tIns="45700" rIns="91425" bIns="45700" anchor="ctr" anchorCtr="0">
            <a:noAutofit/>
          </a:bodyPr>
          <a:lstStyle/>
          <a:p>
            <a:pPr lvl="0"/>
            <a:r>
              <a:rPr lang="it-IT" dirty="0"/>
              <a:t>Come appare la SEL nelle routine quotidiane della classe</a:t>
            </a:r>
            <a:endParaRPr dirty="0"/>
          </a:p>
        </p:txBody>
      </p:sp>
      <p:sp>
        <p:nvSpPr>
          <p:cNvPr id="235" name="Google Shape;235;p25"/>
          <p:cNvSpPr txBox="1">
            <a:spLocks noGrp="1"/>
          </p:cNvSpPr>
          <p:nvPr>
            <p:ph type="body" idx="2"/>
          </p:nvPr>
        </p:nvSpPr>
        <p:spPr>
          <a:xfrm>
            <a:off x="149530" y="1361328"/>
            <a:ext cx="7351470" cy="5289300"/>
          </a:xfrm>
          <a:prstGeom prst="rect">
            <a:avLst/>
          </a:prstGeom>
          <a:noFill/>
          <a:ln>
            <a:noFill/>
          </a:ln>
        </p:spPr>
        <p:txBody>
          <a:bodyPr spcFirstLastPara="1" wrap="square" lIns="91425" tIns="45700" rIns="91425" bIns="45700" anchor="t" anchorCtr="0">
            <a:noAutofit/>
          </a:bodyPr>
          <a:lstStyle/>
          <a:p>
            <a:r>
              <a:rPr lang="it-IT" sz="2000" b="1" dirty="0"/>
              <a:t>5. Decisioni responsabili</a:t>
            </a:r>
          </a:p>
          <a:p>
            <a:r>
              <a:rPr lang="it-IT" sz="2000" dirty="0"/>
              <a:t>Gli studenti pensano prima di agire e valutano le conseguenze.</a:t>
            </a:r>
          </a:p>
          <a:p>
            <a:r>
              <a:rPr lang="it-IT" sz="2000" dirty="0"/>
              <a:t>• </a:t>
            </a:r>
            <a:r>
              <a:rPr lang="it-IT" sz="2000" b="1" dirty="0"/>
              <a:t>Routine “Fermati – Pensa – Agisci”</a:t>
            </a:r>
            <a:br>
              <a:rPr lang="it-IT" sz="2000" dirty="0"/>
            </a:br>
            <a:r>
              <a:rPr lang="it-IT" sz="2000" dirty="0"/>
              <a:t>Gli studenti seguono tre passaggi affissi al muro:</a:t>
            </a:r>
            <a:br>
              <a:rPr lang="it-IT" sz="2000" dirty="0"/>
            </a:br>
            <a:r>
              <a:rPr lang="it-IT" sz="2000" b="1" dirty="0"/>
              <a:t>Fermati.</a:t>
            </a:r>
            <a:r>
              <a:rPr lang="it-IT" sz="2000" dirty="0"/>
              <a:t> Pensa alle conseguenze. </a:t>
            </a:r>
            <a:r>
              <a:rPr lang="it-IT" sz="2000" b="1" dirty="0"/>
              <a:t>Agisci con intenzione.</a:t>
            </a:r>
            <a:endParaRPr lang="it-IT" sz="2000" dirty="0"/>
          </a:p>
          <a:p>
            <a:r>
              <a:rPr lang="it-IT" sz="2000" dirty="0"/>
              <a:t>• </a:t>
            </a:r>
            <a:r>
              <a:rPr lang="it-IT" sz="2000" b="1" dirty="0"/>
              <a:t>Tabellone dei ruoli della classe</a:t>
            </a:r>
            <a:br>
              <a:rPr lang="it-IT" sz="2000" dirty="0"/>
            </a:br>
            <a:r>
              <a:rPr lang="it-IT" sz="2000" dirty="0"/>
              <a:t>Gli studenti scelgono e svolgono incarichi settimanali, come responsabile dei materiali o assistente tecnologico.</a:t>
            </a:r>
          </a:p>
          <a:p>
            <a:r>
              <a:rPr lang="it-IT" sz="2000" dirty="0"/>
              <a:t>• </a:t>
            </a:r>
            <a:r>
              <a:rPr lang="it-IT" sz="2000" b="1" dirty="0"/>
              <a:t>Exit ticket: “La mia scelta intelligente di oggi”</a:t>
            </a:r>
            <a:br>
              <a:rPr lang="it-IT" sz="2000" dirty="0"/>
            </a:br>
            <a:r>
              <a:rPr lang="it-IT" sz="2000" dirty="0"/>
              <a:t>Gli studenti scrivono una scelta responsabile che hanno fatto alla fine della lezione.</a:t>
            </a:r>
          </a:p>
          <a:p>
            <a:r>
              <a:rPr lang="it-IT" sz="2000" b="1" dirty="0"/>
              <a:t>Perché è importante:</a:t>
            </a:r>
          </a:p>
          <a:p>
            <a:r>
              <a:rPr lang="it-IT" sz="2000" dirty="0"/>
              <a:t>Gli studenti costruiscono senso di responsabilità e imparano che le loro scelte influenzano il gruppo.</a:t>
            </a:r>
          </a:p>
          <a:p>
            <a:pPr marL="0" lvl="0" indent="0" algn="l" rtl="0">
              <a:lnSpc>
                <a:spcPct val="115000"/>
              </a:lnSpc>
              <a:spcBef>
                <a:spcPts val="1200"/>
              </a:spcBef>
              <a:spcAft>
                <a:spcPts val="1200"/>
              </a:spcAft>
              <a:buSzPts val="1800"/>
              <a:buNone/>
            </a:pPr>
            <a:endParaRPr dirty="0">
              <a:highlight>
                <a:srgbClr val="FFFF00"/>
              </a:highlight>
            </a:endParaRPr>
          </a:p>
        </p:txBody>
      </p:sp>
      <p:pic>
        <p:nvPicPr>
          <p:cNvPr id="236" name="Google Shape;236;p25"/>
          <p:cNvPicPr preferRelativeResize="0"/>
          <p:nvPr/>
        </p:nvPicPr>
        <p:blipFill rotWithShape="1">
          <a:blip r:embed="rId3">
            <a:alphaModFix/>
          </a:blip>
          <a:srcRect/>
          <a:stretch/>
        </p:blipFill>
        <p:spPr>
          <a:xfrm>
            <a:off x="7849323" y="1085928"/>
            <a:ext cx="3828493" cy="54150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sz="2800" dirty="0"/>
              <a:t>Formazione degli/delle insegnanti - Modulo 1</a:t>
            </a:r>
            <a:endParaRPr dirty="0"/>
          </a:p>
        </p:txBody>
      </p:sp>
      <p:sp>
        <p:nvSpPr>
          <p:cNvPr id="242" name="Google Shape;242;p26"/>
          <p:cNvSpPr txBox="1">
            <a:spLocks noGrp="1"/>
          </p:cNvSpPr>
          <p:nvPr>
            <p:ph type="body" idx="1"/>
          </p:nvPr>
        </p:nvSpPr>
        <p:spPr>
          <a:xfrm>
            <a:off x="81640" y="810528"/>
            <a:ext cx="11944500" cy="550800"/>
          </a:xfrm>
          <a:prstGeom prst="rect">
            <a:avLst/>
          </a:prstGeom>
          <a:noFill/>
          <a:ln>
            <a:noFill/>
          </a:ln>
        </p:spPr>
        <p:txBody>
          <a:bodyPr spcFirstLastPara="1" wrap="square" lIns="91425" tIns="45700" rIns="91425" bIns="45700" anchor="ctr" anchorCtr="0">
            <a:noAutofit/>
          </a:bodyPr>
          <a:lstStyle/>
          <a:p>
            <a:pPr lvl="0"/>
            <a:r>
              <a:rPr lang="it-IT" dirty="0"/>
              <a:t>Come il SEL si collega al PERMA</a:t>
            </a:r>
            <a:endParaRPr dirty="0"/>
          </a:p>
        </p:txBody>
      </p:sp>
      <p:sp>
        <p:nvSpPr>
          <p:cNvPr id="243" name="Google Shape;243;p26"/>
          <p:cNvSpPr txBox="1">
            <a:spLocks noGrp="1"/>
          </p:cNvSpPr>
          <p:nvPr>
            <p:ph type="body" idx="2"/>
          </p:nvPr>
        </p:nvSpPr>
        <p:spPr>
          <a:xfrm>
            <a:off x="0" y="1585658"/>
            <a:ext cx="11876610" cy="5772072"/>
          </a:xfrm>
          <a:prstGeom prst="rect">
            <a:avLst/>
          </a:prstGeom>
          <a:noFill/>
          <a:ln>
            <a:noFill/>
          </a:ln>
        </p:spPr>
        <p:txBody>
          <a:bodyPr spcFirstLastPara="1" wrap="square" lIns="91425" tIns="45700" rIns="91425" bIns="45700" anchor="t" anchorCtr="0">
            <a:noAutofit/>
          </a:bodyPr>
          <a:lstStyle/>
          <a:p>
            <a:r>
              <a:rPr lang="it-IT" sz="2000" dirty="0"/>
              <a:t>Quando gli studenti sviluppano competenze SEL, </a:t>
            </a:r>
            <a:r>
              <a:rPr lang="it-IT" sz="2000" b="1" dirty="0"/>
              <a:t>PERMA</a:t>
            </a:r>
            <a:r>
              <a:rPr lang="it-IT" sz="2000" dirty="0"/>
              <a:t> diventa reale nella vita scolastica quotidiana.</a:t>
            </a:r>
          </a:p>
          <a:p>
            <a:r>
              <a:rPr lang="it-IT" sz="2000" b="1" dirty="0"/>
              <a:t>Come si collegano:</a:t>
            </a:r>
          </a:p>
          <a:p>
            <a:r>
              <a:rPr lang="it-IT" sz="2000" dirty="0"/>
              <a:t>• </a:t>
            </a:r>
            <a:r>
              <a:rPr lang="it-IT" sz="2000" b="1" dirty="0"/>
              <a:t>SEL insegna le competenze</a:t>
            </a:r>
            <a:br>
              <a:rPr lang="it-IT" sz="2000" dirty="0"/>
            </a:br>
            <a:r>
              <a:rPr lang="it-IT" sz="2000" dirty="0"/>
              <a:t>cioè come gli studenti si comportano, gestiscono le emozioni e interagiscono.</a:t>
            </a:r>
          </a:p>
          <a:p>
            <a:r>
              <a:rPr lang="it-IT" sz="2000" dirty="0"/>
              <a:t>• </a:t>
            </a:r>
            <a:r>
              <a:rPr lang="it-IT" sz="2000" b="1" dirty="0"/>
              <a:t>PERMA fornisce la struttura</a:t>
            </a:r>
            <a:br>
              <a:rPr lang="it-IT" sz="2000" dirty="0"/>
            </a:br>
            <a:r>
              <a:rPr lang="it-IT" sz="2000" dirty="0"/>
              <a:t>cioè ciò che osserviamo, misuriamo e celebriamo.</a:t>
            </a:r>
          </a:p>
          <a:p>
            <a:r>
              <a:rPr lang="it-IT" sz="2000" b="1" dirty="0"/>
              <a:t>Esempi:</a:t>
            </a:r>
          </a:p>
          <a:p>
            <a:r>
              <a:rPr lang="it-IT" sz="2000" dirty="0"/>
              <a:t>• Quando gli studenti regolano le emozioni (</a:t>
            </a:r>
            <a:r>
              <a:rPr lang="it-IT" sz="2000" b="1" dirty="0"/>
              <a:t>SEL</a:t>
            </a:r>
            <a:r>
              <a:rPr lang="it-IT" sz="2000" dirty="0"/>
              <a:t>) → sperimentano più </a:t>
            </a:r>
            <a:r>
              <a:rPr lang="it-IT" sz="2000" b="1" dirty="0"/>
              <a:t>Emozioni Positive</a:t>
            </a:r>
            <a:r>
              <a:rPr lang="it-IT" sz="2000" dirty="0"/>
              <a:t> (</a:t>
            </a:r>
            <a:r>
              <a:rPr lang="it-IT" sz="2000" b="1" dirty="0"/>
              <a:t>PERMA</a:t>
            </a:r>
            <a:r>
              <a:rPr lang="it-IT" sz="2000" dirty="0"/>
              <a:t>)</a:t>
            </a:r>
            <a:br>
              <a:rPr lang="it-IT" sz="2000" dirty="0"/>
            </a:br>
            <a:r>
              <a:rPr lang="it-IT" sz="2000" dirty="0"/>
              <a:t>• Quando gli studenti praticano la cooperazione (</a:t>
            </a:r>
            <a:r>
              <a:rPr lang="it-IT" sz="2000" b="1" dirty="0"/>
              <a:t>SEL</a:t>
            </a:r>
            <a:r>
              <a:rPr lang="it-IT" sz="2000" dirty="0"/>
              <a:t>) → costruiscono </a:t>
            </a:r>
            <a:r>
              <a:rPr lang="it-IT" sz="2000" b="1" dirty="0"/>
              <a:t>Relazioni</a:t>
            </a:r>
            <a:r>
              <a:rPr lang="it-IT" sz="2000" dirty="0"/>
              <a:t> più forti (</a:t>
            </a:r>
            <a:r>
              <a:rPr lang="it-IT" sz="2000" b="1" dirty="0"/>
              <a:t>PERMA</a:t>
            </a:r>
            <a:r>
              <a:rPr lang="it-IT" sz="2000" dirty="0"/>
              <a:t>)</a:t>
            </a:r>
          </a:p>
          <a:p>
            <a:pPr marL="0" lvl="0" indent="0" algn="l" rtl="0">
              <a:lnSpc>
                <a:spcPct val="115000"/>
              </a:lnSpc>
              <a:spcBef>
                <a:spcPts val="1200"/>
              </a:spcBef>
              <a:spcAft>
                <a:spcPts val="1200"/>
              </a:spcAft>
              <a:buSzPts val="1800"/>
              <a:buNone/>
            </a:pPr>
            <a:endParaRPr sz="1600" dirty="0">
              <a:highlight>
                <a:srgbClr val="FFFF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it-IT" sz="4000" dirty="0"/>
              <a:t>Formazione degli/delle insegnanti - Modulo 1</a:t>
            </a:r>
            <a:endParaRPr dirty="0"/>
          </a:p>
        </p:txBody>
      </p:sp>
      <p:sp>
        <p:nvSpPr>
          <p:cNvPr id="249" name="Google Shape;249;p27"/>
          <p:cNvSpPr txBox="1">
            <a:spLocks noGrp="1"/>
          </p:cNvSpPr>
          <p:nvPr>
            <p:ph type="body" idx="1"/>
          </p:nvPr>
        </p:nvSpPr>
        <p:spPr>
          <a:xfrm>
            <a:off x="0" y="745898"/>
            <a:ext cx="11944351" cy="550862"/>
          </a:xfrm>
          <a:prstGeom prst="rect">
            <a:avLst/>
          </a:prstGeom>
          <a:noFill/>
          <a:ln>
            <a:noFill/>
          </a:ln>
        </p:spPr>
        <p:txBody>
          <a:bodyPr spcFirstLastPara="1" wrap="square" lIns="91425" tIns="45700" rIns="91425" bIns="45700" anchor="ctr" anchorCtr="0">
            <a:noAutofit/>
          </a:bodyPr>
          <a:lstStyle/>
          <a:p>
            <a:pPr lvl="0"/>
            <a:r>
              <a:rPr lang="it-IT" dirty="0"/>
              <a:t>Attività in coppia – Connetti PERMA + SEL</a:t>
            </a:r>
            <a:endParaRPr dirty="0"/>
          </a:p>
        </p:txBody>
      </p:sp>
      <p:graphicFrame>
        <p:nvGraphicFramePr>
          <p:cNvPr id="250" name="Google Shape;250;p27"/>
          <p:cNvGraphicFramePr/>
          <p:nvPr>
            <p:extLst>
              <p:ext uri="{D42A27DB-BD31-4B8C-83A1-F6EECF244321}">
                <p14:modId xmlns:p14="http://schemas.microsoft.com/office/powerpoint/2010/main" val="1175747967"/>
              </p:ext>
            </p:extLst>
          </p:nvPr>
        </p:nvGraphicFramePr>
        <p:xfrm>
          <a:off x="252274" y="1431720"/>
          <a:ext cx="11600600" cy="5816130"/>
        </p:xfrm>
        <a:graphic>
          <a:graphicData uri="http://schemas.openxmlformats.org/drawingml/2006/table">
            <a:tbl>
              <a:tblPr>
                <a:noFill/>
                <a:tableStyleId>{85FFEB3E-0569-4BBF-97EC-AC4EF20A7599}</a:tableStyleId>
              </a:tblPr>
              <a:tblGrid>
                <a:gridCol w="2900150">
                  <a:extLst>
                    <a:ext uri="{9D8B030D-6E8A-4147-A177-3AD203B41FA5}">
                      <a16:colId xmlns:a16="http://schemas.microsoft.com/office/drawing/2014/main" val="20000"/>
                    </a:ext>
                  </a:extLst>
                </a:gridCol>
                <a:gridCol w="2900150">
                  <a:extLst>
                    <a:ext uri="{9D8B030D-6E8A-4147-A177-3AD203B41FA5}">
                      <a16:colId xmlns:a16="http://schemas.microsoft.com/office/drawing/2014/main" val="20001"/>
                    </a:ext>
                  </a:extLst>
                </a:gridCol>
                <a:gridCol w="2900150">
                  <a:extLst>
                    <a:ext uri="{9D8B030D-6E8A-4147-A177-3AD203B41FA5}">
                      <a16:colId xmlns:a16="http://schemas.microsoft.com/office/drawing/2014/main" val="20002"/>
                    </a:ext>
                  </a:extLst>
                </a:gridCol>
                <a:gridCol w="2900150">
                  <a:extLst>
                    <a:ext uri="{9D8B030D-6E8A-4147-A177-3AD203B41FA5}">
                      <a16:colId xmlns:a16="http://schemas.microsoft.com/office/drawing/2014/main" val="20003"/>
                    </a:ext>
                  </a:extLst>
                </a:gridCol>
              </a:tblGrid>
              <a:tr h="3155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181818"/>
                          </a:solidFill>
                          <a:latin typeface="Calibri"/>
                          <a:ea typeface="Calibri"/>
                          <a:cs typeface="Calibri"/>
                          <a:sym typeface="Calibri"/>
                        </a:rPr>
                        <a:t>Step</a:t>
                      </a:r>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181818"/>
                          </a:solidFill>
                          <a:latin typeface="Calibri"/>
                          <a:ea typeface="Calibri"/>
                          <a:cs typeface="Calibri"/>
                          <a:sym typeface="Calibri"/>
                        </a:rPr>
                        <a:t>Cosa </a:t>
                      </a:r>
                      <a:r>
                        <a:rPr lang="en-US" sz="1400" b="1" u="none" strike="noStrike" cap="none" dirty="0" err="1">
                          <a:solidFill>
                            <a:srgbClr val="181818"/>
                          </a:solidFill>
                          <a:latin typeface="Calibri"/>
                          <a:ea typeface="Calibri"/>
                          <a:cs typeface="Calibri"/>
                          <a:sym typeface="Calibri"/>
                        </a:rPr>
                        <a:t>fanno</a:t>
                      </a:r>
                      <a:r>
                        <a:rPr lang="en-US" sz="1400" b="1" u="none" strike="noStrike" cap="none" dirty="0">
                          <a:solidFill>
                            <a:srgbClr val="181818"/>
                          </a:solidFill>
                          <a:latin typeface="Calibri"/>
                          <a:ea typeface="Calibri"/>
                          <a:cs typeface="Calibri"/>
                          <a:sym typeface="Calibri"/>
                        </a:rPr>
                        <a:t> </a:t>
                      </a:r>
                      <a:r>
                        <a:rPr lang="en-US" sz="1400" b="1" u="none" strike="noStrike" cap="none" dirty="0" err="1">
                          <a:solidFill>
                            <a:srgbClr val="181818"/>
                          </a:solidFill>
                          <a:latin typeface="Calibri"/>
                          <a:ea typeface="Calibri"/>
                          <a:cs typeface="Calibri"/>
                          <a:sym typeface="Calibri"/>
                        </a:rPr>
                        <a:t>gli</a:t>
                      </a:r>
                      <a:r>
                        <a:rPr lang="en-US" sz="1400" b="1" u="none" strike="noStrike" cap="none" dirty="0">
                          <a:solidFill>
                            <a:srgbClr val="181818"/>
                          </a:solidFill>
                          <a:latin typeface="Calibri"/>
                          <a:ea typeface="Calibri"/>
                          <a:cs typeface="Calibri"/>
                          <a:sym typeface="Calibri"/>
                        </a:rPr>
                        <a:t> </a:t>
                      </a:r>
                      <a:r>
                        <a:rPr lang="en-US" sz="1400" b="1" u="none" strike="noStrike" cap="none" dirty="0" err="1">
                          <a:solidFill>
                            <a:srgbClr val="181818"/>
                          </a:solidFill>
                          <a:latin typeface="Calibri"/>
                          <a:ea typeface="Calibri"/>
                          <a:cs typeface="Calibri"/>
                          <a:sym typeface="Calibri"/>
                        </a:rPr>
                        <a:t>insegnanti</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solidFill>
                            <a:srgbClr val="181818"/>
                          </a:solidFill>
                          <a:latin typeface="Calibri"/>
                          <a:ea typeface="Calibri"/>
                          <a:cs typeface="Calibri"/>
                          <a:sym typeface="Calibri"/>
                        </a:rPr>
                        <a:t>Domande</a:t>
                      </a:r>
                      <a:r>
                        <a:rPr lang="en-US" sz="1400" b="1" u="none" strike="noStrike" cap="none" dirty="0">
                          <a:solidFill>
                            <a:srgbClr val="181818"/>
                          </a:solidFill>
                          <a:latin typeface="Calibri"/>
                          <a:ea typeface="Calibri"/>
                          <a:cs typeface="Calibri"/>
                          <a:sym typeface="Calibri"/>
                        </a:rPr>
                        <a:t> </a:t>
                      </a:r>
                      <a:r>
                        <a:rPr lang="en-US" sz="1400" b="1" u="none" strike="noStrike" cap="none" dirty="0" err="1">
                          <a:solidFill>
                            <a:srgbClr val="181818"/>
                          </a:solidFill>
                          <a:latin typeface="Calibri"/>
                          <a:ea typeface="Calibri"/>
                          <a:cs typeface="Calibri"/>
                          <a:sym typeface="Calibri"/>
                        </a:rPr>
                        <a:t>guida</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181818"/>
                          </a:solidFill>
                          <a:latin typeface="Calibri"/>
                          <a:ea typeface="Calibri"/>
                          <a:cs typeface="Calibri"/>
                          <a:sym typeface="Calibri"/>
                        </a:rPr>
                        <a:t>Output</a:t>
                      </a:r>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0"/>
                  </a:ext>
                </a:extLst>
              </a:tr>
              <a:tr h="9682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181818"/>
                          </a:solidFill>
                          <a:latin typeface="Calibri"/>
                          <a:ea typeface="Calibri"/>
                          <a:cs typeface="Calibri"/>
                          <a:sym typeface="Calibri"/>
                        </a:rPr>
                        <a:t>1. </a:t>
                      </a:r>
                      <a:r>
                        <a:rPr lang="en-US" sz="1400" b="1" u="none" strike="noStrike" cap="none" dirty="0" err="1">
                          <a:solidFill>
                            <a:srgbClr val="181818"/>
                          </a:solidFill>
                          <a:latin typeface="Calibri"/>
                          <a:ea typeface="Calibri"/>
                          <a:cs typeface="Calibri"/>
                          <a:sym typeface="Calibri"/>
                        </a:rPr>
                        <a:t>Scegli</a:t>
                      </a:r>
                      <a:r>
                        <a:rPr lang="en-US" sz="1400" b="1" u="none" strike="noStrike" cap="none" dirty="0">
                          <a:solidFill>
                            <a:srgbClr val="181818"/>
                          </a:solidFill>
                          <a:latin typeface="Calibri"/>
                          <a:ea typeface="Calibri"/>
                          <a:cs typeface="Calibri"/>
                          <a:sym typeface="Calibri"/>
                        </a:rPr>
                        <a:t> </a:t>
                      </a:r>
                      <a:r>
                        <a:rPr lang="en-US" sz="1400" b="1" u="none" strike="noStrike" cap="none" dirty="0" err="1">
                          <a:solidFill>
                            <a:srgbClr val="181818"/>
                          </a:solidFill>
                          <a:latin typeface="Calibri"/>
                          <a:ea typeface="Calibri"/>
                          <a:cs typeface="Calibri"/>
                          <a:sym typeface="Calibri"/>
                        </a:rPr>
                        <a:t>una</a:t>
                      </a:r>
                      <a:r>
                        <a:rPr lang="en-US" sz="1400" b="1" u="none" strike="noStrike" cap="none" dirty="0">
                          <a:solidFill>
                            <a:srgbClr val="181818"/>
                          </a:solidFill>
                          <a:latin typeface="Calibri"/>
                          <a:ea typeface="Calibri"/>
                          <a:cs typeface="Calibri"/>
                          <a:sym typeface="Calibri"/>
                        </a:rPr>
                        <a:t> routine</a:t>
                      </a:r>
                      <a:endParaRPr sz="1400" u="none" strike="noStrike" cap="none" dirty="0">
                        <a:solidFill>
                          <a:srgbClr val="181818"/>
                        </a:solidFill>
                        <a:latin typeface="Calibri"/>
                        <a:ea typeface="Calibri"/>
                        <a:cs typeface="Calibri"/>
                        <a:sym typeface="Calibri"/>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latin typeface="Calibri"/>
                          <a:ea typeface="Calibri"/>
                          <a:cs typeface="Calibri"/>
                          <a:sym typeface="Calibri"/>
                        </a:rPr>
                        <a:t>Scegli qualcosa che già fai (niente nuovi piani).</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latin typeface="Calibri"/>
                          <a:ea typeface="Calibri"/>
                          <a:cs typeface="Calibri"/>
                          <a:sym typeface="Calibri"/>
                        </a:rPr>
                        <a:t>Cosa faccio spesso nella mia classe? (esempio: check-in mattutino, lavoro di gruppo, avvio silenzioso, ticket di uscita)</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181818"/>
                          </a:solidFill>
                          <a:latin typeface="Calibri"/>
                          <a:ea typeface="Calibri"/>
                          <a:cs typeface="Calibri"/>
                          <a:sym typeface="Calibri"/>
                        </a:rPr>
                        <a:t>Routine: ____________</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1"/>
                  </a:ext>
                </a:extLst>
              </a:tr>
              <a:tr h="16241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181818"/>
                          </a:solidFill>
                          <a:latin typeface="Calibri"/>
                          <a:ea typeface="Calibri"/>
                          <a:cs typeface="Calibri"/>
                          <a:sym typeface="Calibri"/>
                        </a:rPr>
                        <a:t>2. </a:t>
                      </a:r>
                      <a:r>
                        <a:rPr lang="en-US" sz="1400" b="1" u="none" strike="noStrike" cap="none" dirty="0" err="1">
                          <a:solidFill>
                            <a:srgbClr val="181818"/>
                          </a:solidFill>
                          <a:latin typeface="Calibri"/>
                          <a:ea typeface="Calibri"/>
                          <a:cs typeface="Calibri"/>
                          <a:sym typeface="Calibri"/>
                        </a:rPr>
                        <a:t>Abbinamento</a:t>
                      </a:r>
                      <a:r>
                        <a:rPr lang="en-US" sz="1400" b="1" u="none" strike="noStrike" cap="none" dirty="0">
                          <a:solidFill>
                            <a:srgbClr val="181818"/>
                          </a:solidFill>
                          <a:latin typeface="Calibri"/>
                          <a:ea typeface="Calibri"/>
                          <a:cs typeface="Calibri"/>
                          <a:sym typeface="Calibri"/>
                        </a:rPr>
                        <a:t> con PERMA</a:t>
                      </a:r>
                      <a:endParaRPr sz="1400" u="none" strike="noStrike" cap="none" dirty="0">
                        <a:solidFill>
                          <a:srgbClr val="181818"/>
                        </a:solidFill>
                        <a:latin typeface="Calibri"/>
                        <a:ea typeface="Calibri"/>
                        <a:cs typeface="Calibri"/>
                        <a:sym typeface="Calibri"/>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latin typeface="Calibri"/>
                          <a:ea typeface="Calibri"/>
                          <a:cs typeface="Calibri"/>
                          <a:sym typeface="Calibri"/>
                        </a:rPr>
                        <a:t>Identifica l'elemento PERMA che questa routine supporta.</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latin typeface="Calibri"/>
                          <a:ea typeface="Calibri"/>
                          <a:cs typeface="Calibri"/>
                          <a:sym typeface="Calibri"/>
                        </a:rPr>
                        <a:t>Cosa crea questa routine per gli studenti? 
Emozione positiva = sensazione di calma Coinvolgimento = concentrazione 
Relazioni = connessione 
Significato = capire lo scopo Realizzazione = progresso</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181818"/>
                          </a:solidFill>
                          <a:latin typeface="Calibri"/>
                          <a:ea typeface="Calibri"/>
                          <a:cs typeface="Calibri"/>
                          <a:sym typeface="Calibri"/>
                        </a:rPr>
                        <a:t>PERMA element: ____________</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2"/>
                  </a:ext>
                </a:extLst>
              </a:tr>
              <a:tr h="18684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181818"/>
                          </a:solidFill>
                          <a:latin typeface="Calibri"/>
                          <a:ea typeface="Calibri"/>
                          <a:cs typeface="Calibri"/>
                          <a:sym typeface="Calibri"/>
                        </a:rPr>
                        <a:t>3. </a:t>
                      </a:r>
                      <a:r>
                        <a:rPr lang="en-US" sz="1400" b="1" u="none" strike="noStrike" cap="none" dirty="0" err="1">
                          <a:solidFill>
                            <a:srgbClr val="181818"/>
                          </a:solidFill>
                          <a:latin typeface="Calibri"/>
                          <a:ea typeface="Calibri"/>
                          <a:cs typeface="Calibri"/>
                          <a:sym typeface="Calibri"/>
                        </a:rPr>
                        <a:t>Corrispondenza</a:t>
                      </a:r>
                      <a:r>
                        <a:rPr lang="en-US" sz="1400" b="1" u="none" strike="noStrike" cap="none" dirty="0">
                          <a:solidFill>
                            <a:srgbClr val="181818"/>
                          </a:solidFill>
                          <a:latin typeface="Calibri"/>
                          <a:ea typeface="Calibri"/>
                          <a:cs typeface="Calibri"/>
                          <a:sym typeface="Calibri"/>
                        </a:rPr>
                        <a:t> con SEL</a:t>
                      </a:r>
                      <a:endParaRPr sz="1400" u="none" strike="noStrike" cap="none" dirty="0">
                        <a:solidFill>
                          <a:srgbClr val="181818"/>
                        </a:solidFill>
                        <a:latin typeface="Calibri"/>
                        <a:ea typeface="Calibri"/>
                        <a:cs typeface="Calibri"/>
                        <a:sym typeface="Calibri"/>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latin typeface="Calibri"/>
                          <a:ea typeface="Calibri"/>
                          <a:cs typeface="Calibri"/>
                          <a:sym typeface="Calibri"/>
                        </a:rPr>
                        <a:t>Identifica quali abilità praticano gli studenti.</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latin typeface="Calibri"/>
                          <a:ea typeface="Calibri"/>
                          <a:cs typeface="Calibri"/>
                          <a:sym typeface="Calibri"/>
                        </a:rPr>
                        <a:t>Cosa stanno imparando gli studenti a fare durante questa routine? 
Consapevolezza di sé = nomina i sentimenti 
Autogestione = regolare il comportamento 
Consapevolezza sociale = notare gli altri Competenze relazionali = cooperare Decisioni responsabili = scegliere azioni</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181818"/>
                          </a:solidFill>
                          <a:latin typeface="Calibri"/>
                          <a:ea typeface="Calibri"/>
                          <a:cs typeface="Calibri"/>
                          <a:sym typeface="Calibri"/>
                        </a:rPr>
                        <a:t>Dominio SEL: ____________</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3"/>
                  </a:ext>
                </a:extLst>
              </a:tr>
              <a:tr h="5373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181818"/>
                          </a:solidFill>
                          <a:latin typeface="Calibri"/>
                          <a:ea typeface="Calibri"/>
                          <a:cs typeface="Calibri"/>
                          <a:sym typeface="Calibri"/>
                        </a:rPr>
                        <a:t>4. Vittoria </a:t>
                      </a:r>
                      <a:r>
                        <a:rPr lang="en-US" sz="1400" b="1" u="none" strike="noStrike" cap="none" dirty="0" err="1">
                          <a:solidFill>
                            <a:srgbClr val="181818"/>
                          </a:solidFill>
                          <a:latin typeface="Calibri"/>
                          <a:ea typeface="Calibri"/>
                          <a:cs typeface="Calibri"/>
                          <a:sym typeface="Calibri"/>
                        </a:rPr>
                        <a:t>rapida</a:t>
                      </a:r>
                      <a:endParaRPr sz="1400" u="none" strike="noStrike" cap="none" dirty="0">
                        <a:solidFill>
                          <a:srgbClr val="181818"/>
                        </a:solidFill>
                        <a:latin typeface="Calibri"/>
                        <a:ea typeface="Calibri"/>
                        <a:cs typeface="Calibri"/>
                        <a:sym typeface="Calibri"/>
                      </a:endParaRPr>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latin typeface="Calibri"/>
                          <a:ea typeface="Calibri"/>
                          <a:cs typeface="Calibri"/>
                          <a:sym typeface="Calibri"/>
                        </a:rPr>
                        <a:t>Scrivi un miglioramento da provare la prossima settimana.</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latin typeface="Calibri"/>
                          <a:ea typeface="Calibri"/>
                          <a:cs typeface="Calibri"/>
                          <a:sym typeface="Calibri"/>
                        </a:rPr>
                        <a:t>Quale piccolo cambiamento potrebbe migliorare questa routine?</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181818"/>
                          </a:solidFill>
                          <a:latin typeface="Calibri"/>
                          <a:ea typeface="Calibri"/>
                          <a:cs typeface="Calibri"/>
                          <a:sym typeface="Calibri"/>
                        </a:rPr>
                        <a:t>Vittoria </a:t>
                      </a:r>
                      <a:r>
                        <a:rPr lang="en-US" sz="1400" u="none" strike="noStrike" cap="none" dirty="0" err="1">
                          <a:solidFill>
                            <a:srgbClr val="181818"/>
                          </a:solidFill>
                          <a:latin typeface="Calibri"/>
                          <a:ea typeface="Calibri"/>
                          <a:cs typeface="Calibri"/>
                          <a:sym typeface="Calibri"/>
                        </a:rPr>
                        <a:t>rapida</a:t>
                      </a:r>
                      <a:r>
                        <a:rPr lang="en-US" sz="1400" u="none" strike="noStrike" cap="none" dirty="0">
                          <a:solidFill>
                            <a:srgbClr val="181818"/>
                          </a:solidFill>
                          <a:latin typeface="Calibri"/>
                          <a:ea typeface="Calibri"/>
                          <a:cs typeface="Calibri"/>
                          <a:sym typeface="Calibri"/>
                        </a:rPr>
                        <a:t>: ____________</a:t>
                      </a:r>
                      <a:endParaRPr dirty="0"/>
                    </a:p>
                  </a:txBody>
                  <a:tcPr marL="77250" marR="77250" marT="38625" marB="386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6BBDB"/>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lvl="0"/>
            <a:r>
              <a:rPr lang="it-IT" sz="3600" dirty="0"/>
              <a:t>Formazione degli/delle insegnanti - Modulo 1</a:t>
            </a:r>
            <a:endParaRPr dirty="0"/>
          </a:p>
        </p:txBody>
      </p:sp>
      <p:sp>
        <p:nvSpPr>
          <p:cNvPr id="256" name="Google Shape;256;p28"/>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lvl="0"/>
            <a:r>
              <a:rPr lang="it-IT" dirty="0"/>
              <a:t>Esempi di corrispondenze tra PERMA + SEL usando reali routine in classe</a:t>
            </a:r>
            <a:endParaRPr dirty="0"/>
          </a:p>
        </p:txBody>
      </p:sp>
      <p:graphicFrame>
        <p:nvGraphicFramePr>
          <p:cNvPr id="257" name="Google Shape;257;p28"/>
          <p:cNvGraphicFramePr/>
          <p:nvPr>
            <p:extLst>
              <p:ext uri="{D42A27DB-BD31-4B8C-83A1-F6EECF244321}">
                <p14:modId xmlns:p14="http://schemas.microsoft.com/office/powerpoint/2010/main" val="2907573953"/>
              </p:ext>
            </p:extLst>
          </p:nvPr>
        </p:nvGraphicFramePr>
        <p:xfrm>
          <a:off x="422910" y="1680210"/>
          <a:ext cx="11022300" cy="4686300"/>
        </p:xfrm>
        <a:graphic>
          <a:graphicData uri="http://schemas.openxmlformats.org/drawingml/2006/table">
            <a:tbl>
              <a:tblPr>
                <a:noFill/>
                <a:tableStyleId>{6A42B846-1ECA-4D83-A885-77CC1BBA6F0C}</a:tableStyleId>
              </a:tblPr>
              <a:tblGrid>
                <a:gridCol w="2755575">
                  <a:extLst>
                    <a:ext uri="{9D8B030D-6E8A-4147-A177-3AD203B41FA5}">
                      <a16:colId xmlns:a16="http://schemas.microsoft.com/office/drawing/2014/main" val="20000"/>
                    </a:ext>
                  </a:extLst>
                </a:gridCol>
                <a:gridCol w="2755575">
                  <a:extLst>
                    <a:ext uri="{9D8B030D-6E8A-4147-A177-3AD203B41FA5}">
                      <a16:colId xmlns:a16="http://schemas.microsoft.com/office/drawing/2014/main" val="20001"/>
                    </a:ext>
                  </a:extLst>
                </a:gridCol>
                <a:gridCol w="2755575">
                  <a:extLst>
                    <a:ext uri="{9D8B030D-6E8A-4147-A177-3AD203B41FA5}">
                      <a16:colId xmlns:a16="http://schemas.microsoft.com/office/drawing/2014/main" val="20002"/>
                    </a:ext>
                  </a:extLst>
                </a:gridCol>
                <a:gridCol w="2755575">
                  <a:extLst>
                    <a:ext uri="{9D8B030D-6E8A-4147-A177-3AD203B41FA5}">
                      <a16:colId xmlns:a16="http://schemas.microsoft.com/office/drawing/2014/main" val="20003"/>
                    </a:ext>
                  </a:extLst>
                </a:gridCol>
              </a:tblGrid>
              <a:tr h="781050">
                <a:tc>
                  <a:txBody>
                    <a:bodyPr/>
                    <a:lstStyle/>
                    <a:p>
                      <a:pPr marL="0" marR="0" lvl="0" indent="0" algn="l" rtl="0">
                        <a:lnSpc>
                          <a:spcPct val="100000"/>
                        </a:lnSpc>
                        <a:spcBef>
                          <a:spcPts val="0"/>
                        </a:spcBef>
                        <a:spcAft>
                          <a:spcPts val="0"/>
                        </a:spcAft>
                        <a:buClr>
                          <a:srgbClr val="000000"/>
                        </a:buClr>
                        <a:buSzPts val="1400"/>
                        <a:buFont typeface="Arial"/>
                        <a:buNone/>
                      </a:pPr>
                      <a:r>
                        <a:rPr lang="it-IT" sz="1400" b="1" u="none" strike="noStrike" cap="none" dirty="0">
                          <a:solidFill>
                            <a:srgbClr val="181818"/>
                          </a:solidFill>
                        </a:rPr>
                        <a:t>Routine in classe (già in corso)</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b="1" u="none" strike="noStrike" cap="none" dirty="0">
                          <a:solidFill>
                            <a:srgbClr val="181818"/>
                          </a:solidFill>
                        </a:rPr>
                        <a:t>Elemento PERMA (cosa sperimentano gli studenti)</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b="1" u="none" strike="noStrike" cap="none" dirty="0">
                          <a:solidFill>
                            <a:srgbClr val="181818"/>
                          </a:solidFill>
                        </a:rPr>
                        <a:t>Dominio SEL (cosa praticano gli studenti)</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solidFill>
                            <a:srgbClr val="181818"/>
                          </a:solidFill>
                        </a:rPr>
                        <a:t>Perché</a:t>
                      </a:r>
                      <a:r>
                        <a:rPr lang="en-US" sz="1400" b="1" u="none" strike="noStrike" cap="none" dirty="0">
                          <a:solidFill>
                            <a:srgbClr val="181818"/>
                          </a:solidFill>
                        </a:rPr>
                        <a:t> </a:t>
                      </a:r>
                      <a:r>
                        <a:rPr lang="en-US" sz="1400" b="1" u="none" strike="noStrike" cap="none" dirty="0" err="1">
                          <a:solidFill>
                            <a:srgbClr val="181818"/>
                          </a:solidFill>
                        </a:rPr>
                        <a:t>si</a:t>
                      </a:r>
                      <a:r>
                        <a:rPr lang="en-US" sz="1400" b="1" u="none" strike="noStrike" cap="none" dirty="0">
                          <a:solidFill>
                            <a:srgbClr val="181818"/>
                          </a:solidFill>
                        </a:rPr>
                        <a:t> </a:t>
                      </a:r>
                      <a:r>
                        <a:rPr lang="en-US" sz="1400" b="1" u="none" strike="noStrike" cap="none" dirty="0" err="1">
                          <a:solidFill>
                            <a:srgbClr val="181818"/>
                          </a:solidFill>
                        </a:rPr>
                        <a:t>abbinano</a:t>
                      </a:r>
                      <a:endParaRPr dirty="0"/>
                    </a:p>
                  </a:txBody>
                  <a:tcPr marL="91450" marR="91450" marT="45725" marB="45725" anchor="ctr">
                    <a:solidFill>
                      <a:srgbClr val="F9BBA4"/>
                    </a:solidFill>
                  </a:tcPr>
                </a:tc>
                <a:extLst>
                  <a:ext uri="{0D108BD9-81ED-4DB2-BD59-A6C34878D82A}">
                    <a16:rowId xmlns:a16="http://schemas.microsoft.com/office/drawing/2014/main" val="10000"/>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it-IT" sz="1400" b="1" u="none" strike="noStrike" cap="none" dirty="0">
                          <a:solidFill>
                            <a:srgbClr val="181818"/>
                          </a:solidFill>
                        </a:rPr>
                        <a:t>Check-in mattutino con carte emotive</a:t>
                      </a:r>
                      <a:endParaRPr sz="1400" u="none" strike="noStrike" cap="none" dirty="0">
                        <a:solidFill>
                          <a:srgbClr val="181818"/>
                        </a:solidFil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Emozioni</a:t>
                      </a:r>
                      <a:r>
                        <a:rPr lang="en-US" sz="1400" b="0" u="none" strike="noStrike" cap="none" dirty="0">
                          <a:solidFill>
                            <a:srgbClr val="181818"/>
                          </a:solidFill>
                        </a:rPr>
                        <a:t> positive</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Consapevolezza</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rPr>
                        <a:t>Gli studenti si sentono visti e dicono come si sentono.</a:t>
                      </a:r>
                      <a:endParaRPr dirty="0"/>
                    </a:p>
                  </a:txBody>
                  <a:tcPr marL="91450" marR="91450" marT="45725" marB="45725" anchor="ctr">
                    <a:solidFill>
                      <a:srgbClr val="F9BBA4"/>
                    </a:solidFill>
                  </a:tcPr>
                </a:tc>
                <a:extLst>
                  <a:ext uri="{0D108BD9-81ED-4DB2-BD59-A6C34878D82A}">
                    <a16:rowId xmlns:a16="http://schemas.microsoft.com/office/drawing/2014/main" val="10001"/>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it-IT" sz="1400" b="1" u="none" strike="noStrike" cap="none" dirty="0">
                          <a:solidFill>
                            <a:srgbClr val="181818"/>
                          </a:solidFill>
                        </a:rPr>
                        <a:t>Inizio silenzioso della lezione (2 minuti di concentrazione)</a:t>
                      </a:r>
                      <a:endParaRPr sz="1400" u="none" strike="noStrike" cap="none" dirty="0">
                        <a:solidFill>
                          <a:srgbClr val="181818"/>
                        </a:solidFil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Coinvolgimento</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Autogestione</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rPr>
                        <a:t>Gli studenti si calmano ed entrano in modalità apprendimento.</a:t>
                      </a:r>
                      <a:endParaRPr dirty="0"/>
                    </a:p>
                  </a:txBody>
                  <a:tcPr marL="91450" marR="91450" marT="45725" marB="45725" anchor="ctr">
                    <a:solidFill>
                      <a:srgbClr val="F9BBA4"/>
                    </a:solidFill>
                  </a:tcPr>
                </a:tc>
                <a:extLst>
                  <a:ext uri="{0D108BD9-81ED-4DB2-BD59-A6C34878D82A}">
                    <a16:rowId xmlns:a16="http://schemas.microsoft.com/office/drawing/2014/main" val="10002"/>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it-IT" sz="1400" b="1" u="none" strike="noStrike" cap="none" dirty="0">
                          <a:solidFill>
                            <a:srgbClr val="181818"/>
                          </a:solidFill>
                        </a:rPr>
                        <a:t>Lavoro di gruppo con ruoli rotanti</a:t>
                      </a:r>
                      <a:endParaRPr sz="1400" u="none" strike="noStrike" cap="none" dirty="0">
                        <a:solidFill>
                          <a:srgbClr val="181818"/>
                        </a:solidFil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Relazioni</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Abilità</a:t>
                      </a:r>
                      <a:r>
                        <a:rPr lang="en-US" sz="1400" b="0" u="none" strike="noStrike" cap="none" dirty="0">
                          <a:solidFill>
                            <a:srgbClr val="181818"/>
                          </a:solidFill>
                        </a:rPr>
                        <a:t> </a:t>
                      </a:r>
                      <a:r>
                        <a:rPr lang="en-US" sz="1400" b="0" u="none" strike="noStrike" cap="none" dirty="0" err="1">
                          <a:solidFill>
                            <a:srgbClr val="181818"/>
                          </a:solidFill>
                        </a:rPr>
                        <a:t>nelle</a:t>
                      </a:r>
                      <a:r>
                        <a:rPr lang="en-US" sz="1400" b="0" u="none" strike="noStrike" cap="none" dirty="0">
                          <a:solidFill>
                            <a:srgbClr val="181818"/>
                          </a:solidFill>
                        </a:rPr>
                        <a:t> </a:t>
                      </a:r>
                      <a:r>
                        <a:rPr lang="en-US" sz="1400" b="0" u="none" strike="noStrike" cap="none" dirty="0" err="1">
                          <a:solidFill>
                            <a:srgbClr val="181818"/>
                          </a:solidFill>
                        </a:rPr>
                        <a:t>relazioni</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rPr>
                        <a:t>Gli studenti imparano a fare i turni e il lavoro di squadra</a:t>
                      </a:r>
                      <a:r>
                        <a:rPr lang="en-US" sz="1400" u="none" strike="noStrike" cap="none" dirty="0">
                          <a:solidFill>
                            <a:srgbClr val="181818"/>
                          </a:solidFill>
                        </a:rPr>
                        <a:t>.</a:t>
                      </a:r>
                      <a:endParaRPr dirty="0"/>
                    </a:p>
                  </a:txBody>
                  <a:tcPr marL="91450" marR="91450" marT="45725" marB="45725" anchor="ctr">
                    <a:solidFill>
                      <a:srgbClr val="F9BBA4"/>
                    </a:solidFill>
                  </a:tcPr>
                </a:tc>
                <a:extLst>
                  <a:ext uri="{0D108BD9-81ED-4DB2-BD59-A6C34878D82A}">
                    <a16:rowId xmlns:a16="http://schemas.microsoft.com/office/drawing/2014/main" val="10003"/>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it-IT" sz="1400" b="1" u="none" strike="noStrike" cap="none" dirty="0">
                          <a:solidFill>
                            <a:srgbClr val="181818"/>
                          </a:solidFill>
                        </a:rPr>
                        <a:t>L'insegnante chiede: "Perché stiamo facendo questo?"</a:t>
                      </a:r>
                      <a:endParaRPr sz="1400" u="none" strike="noStrike" cap="none" dirty="0">
                        <a:solidFill>
                          <a:srgbClr val="181818"/>
                        </a:solidFil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Significato</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Decisioni</a:t>
                      </a:r>
                      <a:r>
                        <a:rPr lang="en-US" sz="1400" b="0" u="none" strike="noStrike" cap="none" dirty="0">
                          <a:solidFill>
                            <a:srgbClr val="181818"/>
                          </a:solidFill>
                        </a:rPr>
                        <a:t> </a:t>
                      </a:r>
                      <a:r>
                        <a:rPr lang="en-US" sz="1400" b="0" u="none" strike="noStrike" cap="none" dirty="0" err="1">
                          <a:solidFill>
                            <a:srgbClr val="181818"/>
                          </a:solidFill>
                        </a:rPr>
                        <a:t>responsabili</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rPr>
                        <a:t>Gli studenti comprendono lo scopo e la rilevanza</a:t>
                      </a:r>
                      <a:r>
                        <a:rPr lang="en-US" sz="1400" u="none" strike="noStrike" cap="none" dirty="0">
                          <a:solidFill>
                            <a:srgbClr val="181818"/>
                          </a:solidFill>
                        </a:rPr>
                        <a:t>.</a:t>
                      </a:r>
                      <a:endParaRPr dirty="0"/>
                    </a:p>
                  </a:txBody>
                  <a:tcPr marL="91450" marR="91450" marT="45725" marB="45725" anchor="ctr">
                    <a:solidFill>
                      <a:srgbClr val="F9BBA4"/>
                    </a:solidFill>
                  </a:tcPr>
                </a:tc>
                <a:extLst>
                  <a:ext uri="{0D108BD9-81ED-4DB2-BD59-A6C34878D82A}">
                    <a16:rowId xmlns:a16="http://schemas.microsoft.com/office/drawing/2014/main" val="10004"/>
                  </a:ext>
                </a:extLst>
              </a:tr>
              <a:tr h="781050">
                <a:tc>
                  <a:txBody>
                    <a:bodyPr/>
                    <a:lstStyle/>
                    <a:p>
                      <a:pPr marL="0" marR="0" lvl="0" indent="0" algn="l" rtl="0">
                        <a:lnSpc>
                          <a:spcPct val="100000"/>
                        </a:lnSpc>
                        <a:spcBef>
                          <a:spcPts val="0"/>
                        </a:spcBef>
                        <a:spcAft>
                          <a:spcPts val="0"/>
                        </a:spcAft>
                        <a:buClr>
                          <a:srgbClr val="000000"/>
                        </a:buClr>
                        <a:buSzPts val="1400"/>
                        <a:buFont typeface="Arial"/>
                        <a:buNone/>
                      </a:pPr>
                      <a:r>
                        <a:rPr lang="it-IT" sz="1400" b="1" u="none" strike="noStrike" cap="none" dirty="0">
                          <a:solidFill>
                            <a:srgbClr val="181818"/>
                          </a:solidFill>
                        </a:rPr>
                        <a:t>Scheda obiettivo settimanale + riflessione del venerdì</a:t>
                      </a:r>
                      <a:endParaRPr sz="1400" u="none" strike="noStrike" cap="none" dirty="0">
                        <a:solidFill>
                          <a:srgbClr val="181818"/>
                        </a:solidFill>
                      </a:endParaRPr>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Realizzazione</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solidFill>
                            <a:srgbClr val="181818"/>
                          </a:solidFill>
                        </a:rPr>
                        <a:t>Autogestione</a:t>
                      </a:r>
                      <a:endParaRPr dirty="0"/>
                    </a:p>
                  </a:txBody>
                  <a:tcPr marL="91450" marR="91450" marT="45725" marB="45725" anchor="ctr">
                    <a:solidFill>
                      <a:srgbClr val="F9BBA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dirty="0">
                          <a:solidFill>
                            <a:srgbClr val="181818"/>
                          </a:solidFill>
                        </a:rPr>
                        <a:t>Gli studenti fissano un obiettivo e monitorano i progressi.</a:t>
                      </a:r>
                      <a:endParaRPr dirty="0"/>
                    </a:p>
                  </a:txBody>
                  <a:tcPr marL="91450" marR="91450" marT="45725" marB="45725" anchor="ctr">
                    <a:solidFill>
                      <a:srgbClr val="F9BBA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7d86c856e5_0_5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sz="4000" dirty="0"/>
              <a:t>Formazione degli/delle insegnanti - Modulo 1</a:t>
            </a:r>
            <a:endParaRPr dirty="0"/>
          </a:p>
        </p:txBody>
      </p:sp>
      <p:sp>
        <p:nvSpPr>
          <p:cNvPr id="263" name="Google Shape;263;g37d86c856e5_0_5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SzPts val="2400"/>
              <a:buNone/>
            </a:pPr>
            <a:r>
              <a:rPr lang="en-US"/>
              <a:t>Conclusion</a:t>
            </a:r>
            <a:endParaRPr/>
          </a:p>
        </p:txBody>
      </p:sp>
      <p:grpSp>
        <p:nvGrpSpPr>
          <p:cNvPr id="264" name="Google Shape;264;g37d86c856e5_0_59"/>
          <p:cNvGrpSpPr/>
          <p:nvPr/>
        </p:nvGrpSpPr>
        <p:grpSpPr>
          <a:xfrm>
            <a:off x="149530" y="1277882"/>
            <a:ext cx="11880957" cy="5595597"/>
            <a:chOff x="61034" y="-184803"/>
            <a:chExt cx="11880957" cy="5595597"/>
          </a:xfrm>
        </p:grpSpPr>
        <p:sp>
          <p:nvSpPr>
            <p:cNvPr id="265" name="Google Shape;265;g37d86c856e5_0_59"/>
            <p:cNvSpPr/>
            <p:nvPr/>
          </p:nvSpPr>
          <p:spPr>
            <a:xfrm>
              <a:off x="61034" y="-184803"/>
              <a:ext cx="3901792" cy="5289300"/>
            </a:xfrm>
            <a:prstGeom prst="roundRect">
              <a:avLst>
                <a:gd name="adj" fmla="val 10000"/>
              </a:avLst>
            </a:prstGeom>
            <a:solidFill>
              <a:srgbClr val="EE592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37d86c856e5_0_59"/>
            <p:cNvSpPr txBox="1"/>
            <p:nvPr/>
          </p:nvSpPr>
          <p:spPr>
            <a:xfrm>
              <a:off x="119561" y="1909645"/>
              <a:ext cx="3901792" cy="2743937"/>
            </a:xfrm>
            <a:prstGeom prst="rect">
              <a:avLst/>
            </a:prstGeom>
            <a:noFill/>
            <a:ln>
              <a:noFill/>
            </a:ln>
          </p:spPr>
          <p:txBody>
            <a:bodyPr spcFirstLastPara="1" wrap="square" lIns="128000" tIns="128000" rIns="128000" bIns="128000" anchor="ctr" anchorCtr="0">
              <a:noAutofit/>
            </a:bodyPr>
            <a:lstStyle/>
            <a:p>
              <a:pPr algn="ctr"/>
              <a:r>
                <a:rPr lang="it-IT" sz="1800" b="1" dirty="0">
                  <a:solidFill>
                    <a:schemeClr val="bg1"/>
                  </a:solidFill>
                  <a:latin typeface="Calibri" panose="020F0502020204030204" pitchFamily="34" charset="0"/>
                  <a:ea typeface="Calibri" panose="020F0502020204030204" pitchFamily="34" charset="0"/>
                  <a:cs typeface="Calibri" panose="020F0502020204030204" pitchFamily="34" charset="0"/>
                </a:rPr>
                <a:t>Cosa abbiamo raggiunto in questa unità</a:t>
              </a:r>
            </a:p>
            <a:p>
              <a:r>
                <a:rPr lang="it-IT" sz="1800" dirty="0">
                  <a:solidFill>
                    <a:schemeClr val="bg1"/>
                  </a:solidFill>
                  <a:latin typeface="Calibri" panose="020F0502020204030204" pitchFamily="34" charset="0"/>
                  <a:ea typeface="Calibri" panose="020F0502020204030204" pitchFamily="34" charset="0"/>
                  <a:cs typeface="Calibri" panose="020F0502020204030204" pitchFamily="34" charset="0"/>
                </a:rPr>
                <a:t>• Abbiamo chiarito cosa significa PERMA nella vita scolastica.</a:t>
              </a:r>
              <a:br>
                <a:rPr lang="it-IT" sz="18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it-IT" sz="1800" dirty="0">
                  <a:solidFill>
                    <a:schemeClr val="bg1"/>
                  </a:solidFill>
                  <a:latin typeface="Calibri" panose="020F0502020204030204" pitchFamily="34" charset="0"/>
                  <a:ea typeface="Calibri" panose="020F0502020204030204" pitchFamily="34" charset="0"/>
                  <a:cs typeface="Calibri" panose="020F0502020204030204" pitchFamily="34" charset="0"/>
                </a:rPr>
                <a:t>• Abbiamo collegato le routine quotidiane alle competenze SEL.</a:t>
              </a:r>
              <a:br>
                <a:rPr lang="it-IT" sz="18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it-IT" sz="1800" dirty="0">
                  <a:solidFill>
                    <a:schemeClr val="bg1"/>
                  </a:solidFill>
                  <a:latin typeface="Calibri" panose="020F0502020204030204" pitchFamily="34" charset="0"/>
                  <a:ea typeface="Calibri" panose="020F0502020204030204" pitchFamily="34" charset="0"/>
                  <a:cs typeface="Calibri" panose="020F0502020204030204" pitchFamily="34" charset="0"/>
                </a:rPr>
                <a:t>• Abbiamo visto come una piccola routine possa creare cambiamento.</a:t>
              </a:r>
              <a:br>
                <a:rPr lang="it-IT" sz="18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it-IT" sz="1800" dirty="0">
                  <a:solidFill>
                    <a:schemeClr val="bg1"/>
                  </a:solidFill>
                  <a:latin typeface="Calibri" panose="020F0502020204030204" pitchFamily="34" charset="0"/>
                  <a:ea typeface="Calibri" panose="020F0502020204030204" pitchFamily="34" charset="0"/>
                  <a:cs typeface="Calibri" panose="020F0502020204030204" pitchFamily="34" charset="0"/>
                </a:rPr>
                <a:t>• Abbiamo praticato il collegamento di una routine reale a PERMA e SEL.</a:t>
              </a:r>
            </a:p>
            <a:p>
              <a:pPr marL="0" marR="0" lvl="0" indent="0" algn="ctr" rtl="0">
                <a:lnSpc>
                  <a:spcPct val="90000"/>
                </a:lnSpc>
                <a:spcBef>
                  <a:spcPts val="0"/>
                </a:spcBef>
                <a:spcAft>
                  <a:spcPts val="0"/>
                </a:spcAft>
                <a:buClr>
                  <a:srgbClr val="000000"/>
                </a:buClr>
                <a:buSzPts val="1800"/>
                <a:buFont typeface="Arial"/>
                <a:buNone/>
              </a:pPr>
              <a:endParaRPr sz="16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67" name="Google Shape;267;g37d86c856e5_0_59"/>
            <p:cNvSpPr/>
            <p:nvPr/>
          </p:nvSpPr>
          <p:spPr>
            <a:xfrm>
              <a:off x="1072735" y="-12252"/>
              <a:ext cx="1761336" cy="1761336"/>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g37d86c856e5_0_59"/>
            <p:cNvSpPr/>
            <p:nvPr/>
          </p:nvSpPr>
          <p:spPr>
            <a:xfrm>
              <a:off x="4021353" y="0"/>
              <a:ext cx="3901792" cy="5289300"/>
            </a:xfrm>
            <a:prstGeom prst="roundRect">
              <a:avLst>
                <a:gd name="adj" fmla="val 10000"/>
              </a:avLst>
            </a:prstGeom>
            <a:solidFill>
              <a:srgbClr val="FA71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37d86c856e5_0_59"/>
            <p:cNvSpPr txBox="1"/>
            <p:nvPr/>
          </p:nvSpPr>
          <p:spPr>
            <a:xfrm>
              <a:off x="4021353" y="2115720"/>
              <a:ext cx="3901792" cy="2115720"/>
            </a:xfrm>
            <a:prstGeom prst="rect">
              <a:avLst/>
            </a:prstGeom>
            <a:noFill/>
            <a:ln>
              <a:noFill/>
            </a:ln>
          </p:spPr>
          <p:txBody>
            <a:bodyPr spcFirstLastPara="1" wrap="square" lIns="142225" tIns="142225" rIns="142225" bIns="142225" anchor="ctr" anchorCtr="0">
              <a:noAutofit/>
            </a:bodyPr>
            <a:lstStyle/>
            <a:p>
              <a:pPr lvl="0" algn="ctr">
                <a:lnSpc>
                  <a:spcPct val="90000"/>
                </a:lnSpc>
                <a:buSzPts val="2000"/>
              </a:pPr>
              <a:r>
                <a:rPr lang="it-IT" sz="2000" b="1" dirty="0">
                  <a:solidFill>
                    <a:schemeClr val="lt1"/>
                  </a:solidFill>
                  <a:latin typeface="Calibri"/>
                  <a:ea typeface="Calibri"/>
                  <a:cs typeface="Calibri"/>
                  <a:sym typeface="Calibri"/>
                </a:rPr>
                <a:t>Messaggio chiave</a:t>
              </a:r>
              <a:br>
                <a:rPr lang="it-IT" sz="2000" b="1" dirty="0">
                  <a:solidFill>
                    <a:schemeClr val="lt1"/>
                  </a:solidFill>
                  <a:latin typeface="Calibri"/>
                  <a:ea typeface="Calibri"/>
                  <a:cs typeface="Calibri"/>
                  <a:sym typeface="Calibri"/>
                </a:rPr>
              </a:br>
              <a:r>
                <a:rPr lang="it-IT" sz="2000" dirty="0">
                  <a:solidFill>
                    <a:schemeClr val="lt1"/>
                  </a:solidFill>
                  <a:latin typeface="Calibri"/>
                  <a:ea typeface="Calibri"/>
                  <a:cs typeface="Calibri"/>
                  <a:sym typeface="Calibri"/>
                </a:rPr>
                <a:t>PERMA dà struttura al lavoro sul benessere.</a:t>
              </a:r>
              <a:br>
                <a:rPr lang="it-IT" sz="2000" dirty="0">
                  <a:solidFill>
                    <a:schemeClr val="lt1"/>
                  </a:solidFill>
                  <a:latin typeface="Calibri"/>
                  <a:ea typeface="Calibri"/>
                  <a:cs typeface="Calibri"/>
                  <a:sym typeface="Calibri"/>
                </a:rPr>
              </a:br>
              <a:r>
                <a:rPr lang="it-IT" sz="2000" dirty="0">
                  <a:solidFill>
                    <a:schemeClr val="lt1"/>
                  </a:solidFill>
                  <a:latin typeface="Calibri"/>
                  <a:ea typeface="Calibri"/>
                  <a:cs typeface="Calibri"/>
                  <a:sym typeface="Calibri"/>
                </a:rPr>
                <a:t>SEL costruisce le competenze che rendono possibile quella struttura.</a:t>
              </a:r>
              <a:endParaRPr sz="2000" i="0" u="none" strike="noStrike" cap="none" dirty="0">
                <a:solidFill>
                  <a:schemeClr val="lt1"/>
                </a:solidFill>
                <a:latin typeface="Calibri"/>
                <a:ea typeface="Calibri"/>
                <a:cs typeface="Calibri"/>
                <a:sym typeface="Calibri"/>
              </a:endParaRPr>
            </a:p>
          </p:txBody>
        </p:sp>
        <p:sp>
          <p:nvSpPr>
            <p:cNvPr id="270" name="Google Shape;270;g37d86c856e5_0_59"/>
            <p:cNvSpPr/>
            <p:nvPr/>
          </p:nvSpPr>
          <p:spPr>
            <a:xfrm>
              <a:off x="5091581" y="317358"/>
              <a:ext cx="1761336" cy="1761336"/>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g37d86c856e5_0_59"/>
            <p:cNvSpPr/>
            <p:nvPr/>
          </p:nvSpPr>
          <p:spPr>
            <a:xfrm>
              <a:off x="8040199" y="0"/>
              <a:ext cx="3901792" cy="5289300"/>
            </a:xfrm>
            <a:prstGeom prst="roundRect">
              <a:avLst>
                <a:gd name="adj" fmla="val 10000"/>
              </a:avLst>
            </a:prstGeom>
            <a:solidFill>
              <a:srgbClr val="FAAE1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g37d86c856e5_0_59"/>
            <p:cNvSpPr txBox="1"/>
            <p:nvPr/>
          </p:nvSpPr>
          <p:spPr>
            <a:xfrm>
              <a:off x="8040199" y="2115720"/>
              <a:ext cx="3901792" cy="2115720"/>
            </a:xfrm>
            <a:prstGeom prst="rect">
              <a:avLst/>
            </a:prstGeom>
            <a:noFill/>
            <a:ln>
              <a:noFill/>
            </a:ln>
          </p:spPr>
          <p:txBody>
            <a:bodyPr spcFirstLastPara="1" wrap="square" lIns="142225" tIns="142225" rIns="142225" bIns="142225" anchor="ctr" anchorCtr="0">
              <a:noAutofit/>
            </a:bodyPr>
            <a:lstStyle/>
            <a:p>
              <a:pPr lvl="0" algn="ctr">
                <a:lnSpc>
                  <a:spcPct val="90000"/>
                </a:lnSpc>
                <a:buSzPts val="2000"/>
              </a:pPr>
              <a:r>
                <a:rPr lang="en-US" sz="2000" b="1" dirty="0" err="1">
                  <a:solidFill>
                    <a:schemeClr val="lt1"/>
                  </a:solidFill>
                  <a:latin typeface="Calibri"/>
                  <a:ea typeface="Calibri"/>
                  <a:cs typeface="Calibri"/>
                  <a:sym typeface="Calibri"/>
                </a:rPr>
                <a:t>Perché</a:t>
              </a:r>
              <a:r>
                <a:rPr lang="en-US" sz="2000" b="1" dirty="0">
                  <a:solidFill>
                    <a:schemeClr val="lt1"/>
                  </a:solidFill>
                  <a:latin typeface="Calibri"/>
                  <a:ea typeface="Calibri"/>
                  <a:cs typeface="Calibri"/>
                  <a:sym typeface="Calibri"/>
                </a:rPr>
                <a:t> è </a:t>
              </a:r>
              <a:r>
                <a:rPr lang="en-US" sz="2000" b="1" dirty="0" err="1">
                  <a:solidFill>
                    <a:schemeClr val="lt1"/>
                  </a:solidFill>
                  <a:latin typeface="Calibri"/>
                  <a:ea typeface="Calibri"/>
                  <a:cs typeface="Calibri"/>
                  <a:sym typeface="Calibri"/>
                </a:rPr>
                <a:t>importante</a:t>
              </a:r>
              <a:br>
                <a:rPr lang="en-US" sz="2000" b="0" i="0" u="none" strike="noStrike" cap="none" dirty="0">
                  <a:solidFill>
                    <a:schemeClr val="lt1"/>
                  </a:solidFill>
                  <a:latin typeface="Calibri"/>
                  <a:ea typeface="Calibri"/>
                  <a:cs typeface="Calibri"/>
                  <a:sym typeface="Calibri"/>
                </a:rPr>
              </a:br>
              <a:r>
                <a:rPr lang="en-US" sz="2000" b="0" i="0" u="none" strike="noStrike" cap="none" dirty="0">
                  <a:solidFill>
                    <a:schemeClr val="lt1"/>
                  </a:solidFill>
                  <a:latin typeface="Calibri"/>
                  <a:ea typeface="Calibri"/>
                  <a:cs typeface="Calibri"/>
                  <a:sym typeface="Calibri"/>
                </a:rPr>
                <a:t>• </a:t>
              </a:r>
              <a:r>
                <a:rPr lang="it-IT" sz="2000" dirty="0">
                  <a:solidFill>
                    <a:schemeClr val="lt1"/>
                  </a:solidFill>
                  <a:latin typeface="Calibri"/>
                  <a:ea typeface="Calibri"/>
                  <a:cs typeface="Calibri"/>
                  <a:sym typeface="Calibri"/>
                </a:rPr>
                <a:t>Hai già delle routine che supportano il benessere.</a:t>
              </a:r>
              <a:br>
                <a:rPr lang="it-IT" sz="2000" dirty="0">
                  <a:solidFill>
                    <a:schemeClr val="lt1"/>
                  </a:solidFill>
                  <a:latin typeface="Calibri"/>
                  <a:ea typeface="Calibri"/>
                  <a:cs typeface="Calibri"/>
                  <a:sym typeface="Calibri"/>
                </a:rPr>
              </a:br>
              <a:r>
                <a:rPr lang="it-IT" sz="2000" dirty="0">
                  <a:solidFill>
                    <a:schemeClr val="lt1"/>
                  </a:solidFill>
                  <a:latin typeface="Calibri"/>
                  <a:ea typeface="Calibri"/>
                  <a:cs typeface="Calibri"/>
                  <a:sym typeface="Calibri"/>
                </a:rPr>
                <a:t>• Puoi richiedere il resto senza lavoro o tempo extra.</a:t>
              </a:r>
              <a:br>
                <a:rPr lang="it-IT" sz="2000" dirty="0">
                  <a:solidFill>
                    <a:schemeClr val="lt1"/>
                  </a:solidFill>
                  <a:latin typeface="Calibri"/>
                  <a:ea typeface="Calibri"/>
                  <a:cs typeface="Calibri"/>
                  <a:sym typeface="Calibri"/>
                </a:rPr>
              </a:br>
              <a:r>
                <a:rPr lang="it-IT" sz="2000" dirty="0">
                  <a:solidFill>
                    <a:schemeClr val="lt1"/>
                  </a:solidFill>
                  <a:latin typeface="Calibri"/>
                  <a:ea typeface="Calibri"/>
                  <a:cs typeface="Calibri"/>
                  <a:sym typeface="Calibri"/>
                </a:rPr>
                <a:t>• Piccole routine ripetute quotidianamente costruiscono risultati a lungo termine.</a:t>
              </a:r>
              <a:endParaRPr sz="2000" b="0" i="0" u="none" strike="noStrike" cap="none" dirty="0">
                <a:solidFill>
                  <a:schemeClr val="lt1"/>
                </a:solidFill>
                <a:latin typeface="Calibri"/>
                <a:ea typeface="Calibri"/>
                <a:cs typeface="Calibri"/>
                <a:sym typeface="Calibri"/>
              </a:endParaRPr>
            </a:p>
          </p:txBody>
        </p:sp>
        <p:sp>
          <p:nvSpPr>
            <p:cNvPr id="273" name="Google Shape;273;g37d86c856e5_0_59"/>
            <p:cNvSpPr/>
            <p:nvPr/>
          </p:nvSpPr>
          <p:spPr>
            <a:xfrm>
              <a:off x="9110427" y="317358"/>
              <a:ext cx="1761336" cy="1761336"/>
            </a:xfrm>
            <a:prstGeom prst="ellipse">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37d86c856e5_0_59"/>
            <p:cNvSpPr/>
            <p:nvPr/>
          </p:nvSpPr>
          <p:spPr>
            <a:xfrm>
              <a:off x="513034" y="4617399"/>
              <a:ext cx="10988940" cy="793395"/>
            </a:xfrm>
            <a:prstGeom prst="leftRightArrow">
              <a:avLst>
                <a:gd name="adj1" fmla="val 50000"/>
                <a:gd name="adj2" fmla="val 50000"/>
              </a:avLst>
            </a:prstGeom>
            <a:solidFill>
              <a:srgbClr val="F9CD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7e4f69af70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sz="4000" dirty="0"/>
              <a:t>Formazione degli/delle insegnanti - Modulo 1</a:t>
            </a:r>
            <a:endParaRPr dirty="0"/>
          </a:p>
        </p:txBody>
      </p:sp>
      <p:sp>
        <p:nvSpPr>
          <p:cNvPr id="280" name="Google Shape;280;g37e4f69af70_0_6"/>
          <p:cNvSpPr txBox="1">
            <a:spLocks noGrp="1"/>
          </p:cNvSpPr>
          <p:nvPr>
            <p:ph type="body" idx="2"/>
          </p:nvPr>
        </p:nvSpPr>
        <p:spPr>
          <a:xfrm>
            <a:off x="0" y="1676140"/>
            <a:ext cx="11944500" cy="5289300"/>
          </a:xfrm>
          <a:prstGeom prst="rect">
            <a:avLst/>
          </a:prstGeom>
          <a:noFill/>
          <a:ln>
            <a:noFill/>
          </a:ln>
        </p:spPr>
        <p:txBody>
          <a:bodyPr spcFirstLastPara="1" wrap="square" lIns="91425" tIns="45700" rIns="91425" bIns="45700" anchor="t" anchorCtr="0">
            <a:noAutofit/>
          </a:bodyPr>
          <a:lstStyle/>
          <a:p>
            <a:r>
              <a:rPr lang="it-IT" sz="2400" b="1" dirty="0"/>
              <a:t>Istruzioni per gli insegnanti</a:t>
            </a:r>
          </a:p>
          <a:p>
            <a:r>
              <a:rPr lang="it-IT" sz="2400" dirty="0"/>
              <a:t>Prima di andare via, scrivi le tue risposte sulla </a:t>
            </a:r>
            <a:r>
              <a:rPr lang="it-IT" sz="2400" i="1" dirty="0"/>
              <a:t>exit card</a:t>
            </a:r>
            <a:r>
              <a:rPr lang="it-IT" sz="2400" dirty="0"/>
              <a:t>.</a:t>
            </a:r>
          </a:p>
          <a:p>
            <a:r>
              <a:rPr lang="it-IT" sz="2400" b="1" dirty="0"/>
              <a:t>Routine che inizierò la prossima settimana</a:t>
            </a:r>
            <a:endParaRPr lang="it-IT" sz="2400" dirty="0"/>
          </a:p>
          <a:p>
            <a:r>
              <a:rPr lang="it-IT" sz="2400" b="1" dirty="0"/>
              <a:t>Perché scelgo questa routine</a:t>
            </a:r>
            <a:endParaRPr lang="it-IT" sz="2400" dirty="0"/>
          </a:p>
          <a:p>
            <a:r>
              <a:rPr lang="it-IT" sz="2400" b="1" dirty="0"/>
              <a:t>Come saprò che ha funzionato</a:t>
            </a:r>
            <a:endParaRPr lang="it-IT" sz="2400" dirty="0"/>
          </a:p>
          <a:p>
            <a:r>
              <a:rPr lang="it-IT" sz="2400" b="1" dirty="0"/>
              <a:t>In cima alla scheda:</a:t>
            </a:r>
          </a:p>
          <a:p>
            <a:r>
              <a:rPr lang="it-IT" sz="2400" dirty="0"/>
              <a:t>Cerchia quanto ti senti sicuro nel applicare questa routine:</a:t>
            </a:r>
          </a:p>
          <a:p>
            <a:r>
              <a:rPr lang="it-IT" sz="2400" dirty="0"/>
              <a:t>🙂 </a:t>
            </a:r>
            <a:r>
              <a:rPr lang="it-IT" sz="2400" b="1" dirty="0"/>
              <a:t>Sicuro</a:t>
            </a:r>
            <a:r>
              <a:rPr lang="it-IT" sz="2400" dirty="0"/>
              <a:t> 😐 </a:t>
            </a:r>
            <a:r>
              <a:rPr lang="it-IT" sz="2400" b="1" dirty="0"/>
              <a:t>Non sicuro</a:t>
            </a:r>
            <a:r>
              <a:rPr lang="it-IT" sz="2400" dirty="0"/>
              <a:t> ☹️ </a:t>
            </a:r>
            <a:r>
              <a:rPr lang="it-IT" sz="2400" b="1" dirty="0"/>
              <a:t>Ho bisogno di supporto</a:t>
            </a:r>
            <a:endParaRPr lang="it-IT" sz="2400" dirty="0"/>
          </a:p>
          <a:p>
            <a:pPr marL="0" lvl="0" indent="0" algn="l" rtl="0">
              <a:lnSpc>
                <a:spcPct val="115000"/>
              </a:lnSpc>
              <a:spcBef>
                <a:spcPts val="1200"/>
              </a:spcBef>
              <a:spcAft>
                <a:spcPts val="0"/>
              </a:spcAft>
              <a:buSzPts val="1800"/>
              <a:buNone/>
            </a:pPr>
            <a:endParaRPr b="1" dirty="0"/>
          </a:p>
          <a:p>
            <a:pPr marL="0" lvl="0" indent="0" algn="l" rtl="0">
              <a:lnSpc>
                <a:spcPct val="115000"/>
              </a:lnSpc>
              <a:spcBef>
                <a:spcPts val="1200"/>
              </a:spcBef>
              <a:spcAft>
                <a:spcPts val="0"/>
              </a:spcAft>
              <a:buSzPts val="1800"/>
              <a:buNone/>
            </a:pPr>
            <a:endParaRPr b="1" dirty="0"/>
          </a:p>
          <a:p>
            <a:pPr marL="0" lvl="0" indent="0" algn="l" rtl="0">
              <a:lnSpc>
                <a:spcPct val="115000"/>
              </a:lnSpc>
              <a:spcBef>
                <a:spcPts val="1200"/>
              </a:spcBef>
              <a:spcAft>
                <a:spcPts val="1200"/>
              </a:spcAft>
              <a:buSzPts val="1800"/>
              <a:buNone/>
            </a:pPr>
            <a:endParaRPr b="1" dirty="0"/>
          </a:p>
        </p:txBody>
      </p:sp>
      <p:pic>
        <p:nvPicPr>
          <p:cNvPr id="281" name="Google Shape;281;g37e4f69af70_0_6" descr="A paper with text and smiley faces&#10;&#10;AI-generated content may be incorrect."/>
          <p:cNvPicPr preferRelativeResize="0"/>
          <p:nvPr/>
        </p:nvPicPr>
        <p:blipFill rotWithShape="1">
          <a:blip r:embed="rId3">
            <a:alphaModFix/>
          </a:blip>
          <a:srcRect/>
          <a:stretch/>
        </p:blipFill>
        <p:spPr>
          <a:xfrm>
            <a:off x="7938682" y="1294239"/>
            <a:ext cx="3953280" cy="5174404"/>
          </a:xfrm>
          <a:prstGeom prst="rect">
            <a:avLst/>
          </a:prstGeom>
          <a:noFill/>
          <a:ln>
            <a:noFill/>
          </a:ln>
        </p:spPr>
      </p:pic>
      <p:sp>
        <p:nvSpPr>
          <p:cNvPr id="282" name="Google Shape;282;g37e4f69af70_0_6"/>
          <p:cNvSpPr txBox="1"/>
          <p:nvPr/>
        </p:nvSpPr>
        <p:spPr>
          <a:xfrm>
            <a:off x="300038" y="1063407"/>
            <a:ext cx="61550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chemeClr val="accent2"/>
                </a:solidFill>
                <a:latin typeface="Calibri"/>
                <a:ea typeface="Calibri"/>
                <a:cs typeface="Calibri"/>
                <a:sym typeface="Calibri"/>
              </a:rPr>
              <a:t>Conclusione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7e4f69af70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References</a:t>
            </a:r>
            <a:endParaRPr/>
          </a:p>
        </p:txBody>
      </p:sp>
      <p:sp>
        <p:nvSpPr>
          <p:cNvPr id="288" name="Google Shape;288;g37e4f69af70_0_0"/>
          <p:cNvSpPr txBox="1">
            <a:spLocks noGrp="1"/>
          </p:cNvSpPr>
          <p:nvPr>
            <p:ph type="body" idx="2"/>
          </p:nvPr>
        </p:nvSpPr>
        <p:spPr>
          <a:xfrm>
            <a:off x="97970" y="1154075"/>
            <a:ext cx="1194435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a:solidFill>
                  <a:srgbClr val="000000"/>
                </a:solidFill>
              </a:rPr>
              <a:t>CASEL. (2020). </a:t>
            </a:r>
            <a:r>
              <a:rPr lang="en-US" i="1">
                <a:solidFill>
                  <a:srgbClr val="000000"/>
                </a:solidFill>
              </a:rPr>
              <a:t>What is SEL?</a:t>
            </a:r>
            <a:r>
              <a:rPr lang="en-US">
                <a:solidFill>
                  <a:srgbClr val="000000"/>
                </a:solidFill>
              </a:rPr>
              <a:t> Collaborative for Academic, Social, and Emotional Learning. https://casel.org/overview/</a:t>
            </a:r>
            <a:endParaRPr sz="2500"/>
          </a:p>
          <a:p>
            <a:pPr marL="457200" marR="0" lvl="0" indent="-228600" algn="l" rtl="0">
              <a:lnSpc>
                <a:spcPct val="90000"/>
              </a:lnSpc>
              <a:spcBef>
                <a:spcPts val="1000"/>
              </a:spcBef>
              <a:spcAft>
                <a:spcPts val="0"/>
              </a:spcAft>
              <a:buClr>
                <a:schemeClr val="dk1"/>
              </a:buClr>
              <a:buSzPts val="1800"/>
              <a:buFont typeface="Arial"/>
              <a:buNone/>
            </a:pPr>
            <a:r>
              <a:rPr lang="en-US"/>
              <a:t>Collaborative for Academic, Social, and Emotional Learning. (2020). </a:t>
            </a:r>
            <a:r>
              <a:rPr lang="en-US" i="1"/>
              <a:t>SEL framework: What are the core competencies?</a:t>
            </a:r>
            <a:r>
              <a:rPr lang="en-US"/>
              <a:t> </a:t>
            </a:r>
            <a:r>
              <a:rPr lang="en-US" u="sng">
                <a:solidFill>
                  <a:schemeClr val="hlink"/>
                </a:solidFill>
                <a:hlinkClick r:id="rId3"/>
              </a:rPr>
              <a:t>https://casel.org/</a:t>
            </a:r>
            <a:endParaRPr/>
          </a:p>
          <a:p>
            <a:pPr marL="457200" marR="0" lvl="0" indent="-228600" algn="l" rtl="0">
              <a:lnSpc>
                <a:spcPct val="90000"/>
              </a:lnSpc>
              <a:spcBef>
                <a:spcPts val="1000"/>
              </a:spcBef>
              <a:spcAft>
                <a:spcPts val="0"/>
              </a:spcAft>
              <a:buClr>
                <a:schemeClr val="dk1"/>
              </a:buClr>
              <a:buSzPts val="1800"/>
              <a:buFont typeface="Arial"/>
              <a:buNone/>
            </a:pPr>
            <a:r>
              <a:rPr lang="en-US"/>
              <a:t>De Neve, D., Bronstein, M. V., Leroy, A., Truyts, A., &amp; Everaert, J. (2023). Emotion Regulation in the Classroom: A Network Approach to Model Relations among Emotion Regulation Difficulties, Engagement to Learn, and Relationships with Peers and Teachers. </a:t>
            </a:r>
            <a:r>
              <a:rPr lang="en-US" i="1"/>
              <a:t>Journal of youth and adolescence</a:t>
            </a:r>
            <a:r>
              <a:rPr lang="en-US"/>
              <a:t>, </a:t>
            </a:r>
            <a:r>
              <a:rPr lang="en-US" i="1"/>
              <a:t>52</a:t>
            </a:r>
            <a:r>
              <a:rPr lang="en-US"/>
              <a:t>(2), 273–286. https://doi.org/10.1007/s10964-022-01678-2</a:t>
            </a:r>
            <a:endParaRPr/>
          </a:p>
          <a:p>
            <a:pPr marL="457200" marR="0" lvl="0" indent="-228600" algn="l" rtl="0">
              <a:lnSpc>
                <a:spcPct val="90000"/>
              </a:lnSpc>
              <a:spcBef>
                <a:spcPts val="1000"/>
              </a:spcBef>
              <a:spcAft>
                <a:spcPts val="0"/>
              </a:spcAft>
              <a:buClr>
                <a:schemeClr val="dk1"/>
              </a:buClr>
              <a:buSzPts val="1800"/>
              <a:buFont typeface="Arial"/>
              <a:buNone/>
            </a:pPr>
            <a:r>
              <a:rPr lang="en-US"/>
              <a:t>Durlak, J. A., Weissberg, R. P., Dymnicki, A. B., Taylor, R. D., &amp; Schellinger, K. B. (2011). The impact of enhancing students’ social and emotional learning: A meta-analysis of school-based universal interventions. </a:t>
            </a:r>
            <a:r>
              <a:rPr lang="en-US" i="1"/>
              <a:t>Child Development, 82</a:t>
            </a:r>
            <a:r>
              <a:rPr lang="en-US"/>
              <a:t>(1), 405–432. </a:t>
            </a:r>
            <a:r>
              <a:rPr lang="en-US" u="sng">
                <a:solidFill>
                  <a:schemeClr val="hlink"/>
                </a:solidFill>
                <a:hlinkClick r:id="rId4"/>
              </a:rPr>
              <a:t>https://doi.org/10.1111/j.1467-8624.2010.01564.x</a:t>
            </a:r>
            <a:endParaRPr/>
          </a:p>
          <a:p>
            <a:pPr marL="457200" marR="0" lvl="0" indent="-228600" algn="l" rtl="0">
              <a:lnSpc>
                <a:spcPct val="90000"/>
              </a:lnSpc>
              <a:spcBef>
                <a:spcPts val="1000"/>
              </a:spcBef>
              <a:spcAft>
                <a:spcPts val="0"/>
              </a:spcAft>
              <a:buClr>
                <a:schemeClr val="dk1"/>
              </a:buClr>
              <a:buSzPts val="1800"/>
              <a:buFont typeface="Arial"/>
              <a:buNone/>
            </a:pPr>
            <a:r>
              <a:rPr lang="en-US"/>
              <a:t>Mayer, J. D., &amp; Salovey, P. (1997). What is emotional intelligence? In P. Salovey &amp; D. J. Sluyter (Eds.), </a:t>
            </a:r>
            <a:r>
              <a:rPr lang="en-US" i="1"/>
              <a:t>Emotional development and emotional intelligence: Educational implications</a:t>
            </a:r>
            <a:r>
              <a:rPr lang="en-US"/>
              <a:t> (pp. 3–31). Basic Books.</a:t>
            </a:r>
            <a:endParaRPr/>
          </a:p>
          <a:p>
            <a:pPr marL="457200" marR="0" lvl="0" indent="-228600" algn="l" rtl="0">
              <a:lnSpc>
                <a:spcPct val="90000"/>
              </a:lnSpc>
              <a:spcBef>
                <a:spcPts val="1000"/>
              </a:spcBef>
              <a:spcAft>
                <a:spcPts val="0"/>
              </a:spcAft>
              <a:buClr>
                <a:schemeClr val="dk1"/>
              </a:buClr>
              <a:buSzPts val="1800"/>
              <a:buFont typeface="Arial"/>
              <a:buNone/>
            </a:pPr>
            <a:r>
              <a:rPr lang="en-US"/>
              <a:t>Seligman, M. E. P. (2011). </a:t>
            </a:r>
            <a:r>
              <a:rPr lang="en-US" i="1"/>
              <a:t>Flourish: A visionary new understanding of happiness and well-being</a:t>
            </a:r>
            <a:r>
              <a:rPr lang="en-US"/>
              <a:t>. Free Press.</a:t>
            </a:r>
            <a:endParaRPr/>
          </a:p>
          <a:p>
            <a:pPr marL="457200" marR="0" lvl="0" indent="-228600" algn="l" rtl="0">
              <a:lnSpc>
                <a:spcPct val="90000"/>
              </a:lnSpc>
              <a:spcBef>
                <a:spcPts val="1000"/>
              </a:spcBef>
              <a:spcAft>
                <a:spcPts val="0"/>
              </a:spcAft>
              <a:buClr>
                <a:schemeClr val="dk1"/>
              </a:buClr>
              <a:buSzPts val="1800"/>
              <a:buFont typeface="Arial"/>
              <a:buNone/>
            </a:pPr>
            <a:r>
              <a:rPr lang="en-US"/>
              <a:t>Seligman, M. E. P. (2018). PERMA and the building blocks of well-being. </a:t>
            </a:r>
            <a:r>
              <a:rPr lang="en-US" i="1"/>
              <a:t>The Journal of Positive Psychology, 13</a:t>
            </a:r>
            <a:r>
              <a:rPr lang="en-US"/>
              <a:t>(4), 333–335. </a:t>
            </a:r>
            <a:r>
              <a:rPr lang="en-US" u="sng">
                <a:solidFill>
                  <a:schemeClr val="hlink"/>
                </a:solidFill>
                <a:hlinkClick r:id="rId5"/>
              </a:rPr>
              <a:t>https://doi.org/10.1080/17439760.2018.1437466</a:t>
            </a:r>
            <a:endParaRPr/>
          </a:p>
          <a:p>
            <a:pPr marL="457200" marR="0" lvl="0" indent="-228600" algn="l" rtl="0">
              <a:lnSpc>
                <a:spcPct val="90000"/>
              </a:lnSpc>
              <a:spcBef>
                <a:spcPts val="1000"/>
              </a:spcBef>
              <a:spcAft>
                <a:spcPts val="0"/>
              </a:spcAft>
              <a:buClr>
                <a:schemeClr val="dk1"/>
              </a:buClr>
              <a:buSzPts val="1800"/>
              <a:buFont typeface="Arial"/>
              <a:buNone/>
            </a:pPr>
            <a:r>
              <a:rPr lang="en-US"/>
              <a:t>Taylor, R. D., Oberle, E., Durlak, J. A., &amp; Weissberg, R. P. (2017). Promoting positive youth development through school-based SEL interventions: A meta-analysis of follow-up effects. </a:t>
            </a:r>
            <a:r>
              <a:rPr lang="en-US" i="1"/>
              <a:t>Child Development, 88</a:t>
            </a:r>
            <a:r>
              <a:rPr lang="en-US"/>
              <a:t>(4), 1156–1171. </a:t>
            </a:r>
            <a:r>
              <a:rPr lang="en-US" u="sng">
                <a:solidFill>
                  <a:schemeClr val="hlink"/>
                </a:solidFill>
                <a:hlinkClick r:id="rId6"/>
              </a:rPr>
              <a:t>https://doi.org/10.1111/cdev.12864</a:t>
            </a:r>
            <a:endParaRPr/>
          </a:p>
          <a:p>
            <a:pPr marL="457200" marR="0" lvl="0" indent="-228600" algn="l" rtl="0">
              <a:lnSpc>
                <a:spcPct val="90000"/>
              </a:lnSpc>
              <a:spcBef>
                <a:spcPts val="1000"/>
              </a:spcBef>
              <a:spcAft>
                <a:spcPts val="0"/>
              </a:spcAft>
              <a:buClr>
                <a:schemeClr val="dk1"/>
              </a:buClr>
              <a:buSzPts val="1800"/>
              <a:buFont typeface="Arial"/>
              <a:buNone/>
            </a:pPr>
            <a:r>
              <a:rPr lang="en-US"/>
              <a:t>UNESCO. (2023). </a:t>
            </a:r>
            <a:r>
              <a:rPr lang="en-US" i="1"/>
              <a:t>Whole-school approach to well-being: Guidance for schools</a:t>
            </a:r>
            <a:r>
              <a:rPr lang="en-US"/>
              <a:t>. UNESCO Publishing.</a:t>
            </a:r>
            <a:endParaRPr/>
          </a:p>
          <a:p>
            <a:pPr marL="457200" marR="0" lvl="0" indent="-228600" algn="l" rtl="0">
              <a:lnSpc>
                <a:spcPct val="90000"/>
              </a:lnSpc>
              <a:spcBef>
                <a:spcPts val="1000"/>
              </a:spcBef>
              <a:spcAft>
                <a:spcPts val="0"/>
              </a:spcAft>
              <a:buClr>
                <a:schemeClr val="dk1"/>
              </a:buClr>
              <a:buSzPts val="1800"/>
              <a:buFont typeface="Arial"/>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lvl="0"/>
            <a:r>
              <a:rPr lang="it-IT" dirty="0"/>
              <a:t>Grazie per la vostra attenzione!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u="sng" dirty="0">
                <a:solidFill>
                  <a:schemeClr val="accent3"/>
                </a:solidFill>
                <a:hlinkClick r:id="rId3">
                  <a:extLst>
                    <a:ext uri="{A12FA001-AC4F-418D-AE19-62706E023703}">
                      <ahyp:hlinkClr xmlns:ahyp="http://schemas.microsoft.com/office/drawing/2018/hyperlinkcolor" val="tx"/>
                    </a:ext>
                  </a:extLst>
                </a:hlinkClick>
              </a:rPr>
              <a:t>https://thrivingschools.eu/</a:t>
            </a:r>
            <a:endParaRPr dirty="0">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123824" y="81642"/>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per insegnanti - Modulo 1</a:t>
            </a:r>
            <a:endParaRPr dirty="0"/>
          </a:p>
        </p:txBody>
      </p:sp>
      <p:sp>
        <p:nvSpPr>
          <p:cNvPr id="80" name="Google Shape;80;p3"/>
          <p:cNvSpPr txBox="1">
            <a:spLocks noGrp="1"/>
          </p:cNvSpPr>
          <p:nvPr>
            <p:ph type="body" idx="1"/>
          </p:nvPr>
        </p:nvSpPr>
        <p:spPr>
          <a:xfrm>
            <a:off x="242210" y="1408543"/>
            <a:ext cx="5975400" cy="5493000"/>
          </a:xfrm>
          <a:prstGeom prst="rect">
            <a:avLst/>
          </a:prstGeom>
          <a:noFill/>
          <a:ln>
            <a:noFill/>
          </a:ln>
        </p:spPr>
        <p:txBody>
          <a:bodyPr spcFirstLastPara="1" wrap="square" lIns="91425" tIns="45700" rIns="91425" bIns="45700" anchor="t" anchorCtr="0">
            <a:noAutofit/>
          </a:bodyPr>
          <a:lstStyle/>
          <a:p>
            <a:pPr marL="0" lvl="0" indent="0" algn="ctr">
              <a:lnSpc>
                <a:spcPct val="115000"/>
              </a:lnSpc>
              <a:spcBef>
                <a:spcPts val="1200"/>
              </a:spcBef>
            </a:pPr>
            <a:r>
              <a:rPr lang="it-IT" sz="2400" dirty="0">
                <a:solidFill>
                  <a:schemeClr val="accent2"/>
                </a:solidFill>
              </a:rPr>
              <a:t>Questo modulo offre agli/alle insegnanti una chiara comprensione del modello PERMA, dei domini SEL e del </a:t>
            </a:r>
            <a:r>
              <a:rPr lang="it-IT" sz="2400" i="1" dirty="0">
                <a:solidFill>
                  <a:schemeClr val="accent2"/>
                </a:solidFill>
              </a:rPr>
              <a:t>Whole School </a:t>
            </a:r>
            <a:r>
              <a:rPr lang="it-IT" sz="2400" i="1" dirty="0" err="1">
                <a:solidFill>
                  <a:schemeClr val="accent2"/>
                </a:solidFill>
              </a:rPr>
              <a:t>Approach</a:t>
            </a:r>
            <a:r>
              <a:rPr lang="it-IT" sz="2400" dirty="0">
                <a:solidFill>
                  <a:schemeClr val="accent2"/>
                </a:solidFill>
              </a:rPr>
              <a:t>. Il modulo spiega come questi quadri teorici possano guidare il benessere nella scuola. Gli/le insegnanti identificano ciò che già esiste nella loro pratica e scelgono una routine in classe da applicare durante l'implementazione. L'obiettivo è la chiarezza, la creazione di un linguaggio condiviso e prontezza pratica prima di passare all'azione</a:t>
            </a:r>
            <a:r>
              <a:rPr lang="en-US" sz="2400" dirty="0">
                <a:solidFill>
                  <a:schemeClr val="accent2"/>
                </a:solidFill>
              </a:rPr>
              <a:t>.</a:t>
            </a:r>
            <a:endParaRPr sz="2400" dirty="0">
              <a:solidFill>
                <a:schemeClr val="accent2"/>
              </a:solidFill>
            </a:endParaRPr>
          </a:p>
          <a:p>
            <a:pPr marL="0" lvl="0" indent="0" algn="l" rtl="0">
              <a:lnSpc>
                <a:spcPct val="115000"/>
              </a:lnSpc>
              <a:spcBef>
                <a:spcPts val="1200"/>
              </a:spcBef>
              <a:spcAft>
                <a:spcPts val="0"/>
              </a:spcAft>
              <a:buSzPts val="1800"/>
              <a:buNone/>
            </a:pPr>
            <a:endParaRPr b="1" dirty="0"/>
          </a:p>
          <a:p>
            <a:pPr marL="0" lvl="0" indent="0" algn="l" rtl="0">
              <a:lnSpc>
                <a:spcPct val="90000"/>
              </a:lnSpc>
              <a:spcBef>
                <a:spcPts val="1200"/>
              </a:spcBef>
              <a:spcAft>
                <a:spcPts val="0"/>
              </a:spcAft>
              <a:buSzPts val="1800"/>
              <a:buNone/>
            </a:pPr>
            <a:endParaRPr b="1" dirty="0"/>
          </a:p>
        </p:txBody>
      </p:sp>
      <p:pic>
        <p:nvPicPr>
          <p:cNvPr id="81" name="Google Shape;81;p3" descr="Classroom with whiteboard and alphabet"/>
          <p:cNvPicPr preferRelativeResize="0"/>
          <p:nvPr/>
        </p:nvPicPr>
        <p:blipFill rotWithShape="1">
          <a:blip r:embed="rId3">
            <a:alphaModFix/>
          </a:blip>
          <a:srcRect/>
          <a:stretch/>
        </p:blipFill>
        <p:spPr>
          <a:xfrm>
            <a:off x="6694715" y="1055914"/>
            <a:ext cx="5497285" cy="53884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d86c856e5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Formazione degli/delle insegnanti - Modulo 1</a:t>
            </a:r>
            <a:endParaRPr dirty="0"/>
          </a:p>
        </p:txBody>
      </p:sp>
      <p:sp>
        <p:nvSpPr>
          <p:cNvPr id="87" name="Google Shape;87;g37d86c856e5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Obiettivi</a:t>
            </a:r>
            <a:r>
              <a:rPr lang="en-US" dirty="0"/>
              <a:t> di </a:t>
            </a:r>
            <a:r>
              <a:rPr lang="en-US" dirty="0" err="1"/>
              <a:t>apprendimento</a:t>
            </a:r>
            <a:endParaRPr dirty="0"/>
          </a:p>
        </p:txBody>
      </p:sp>
      <p:sp>
        <p:nvSpPr>
          <p:cNvPr id="88" name="Google Shape;88;g37d86c856e5_0_0"/>
          <p:cNvSpPr txBox="1">
            <a:spLocks noGrp="1"/>
          </p:cNvSpPr>
          <p:nvPr>
            <p:ph type="body" idx="2"/>
          </p:nvPr>
        </p:nvSpPr>
        <p:spPr>
          <a:xfrm>
            <a:off x="675832" y="1693434"/>
            <a:ext cx="9851572" cy="52893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it-IT" sz="2400" b="1" dirty="0"/>
              <a:t>Alla fine di questa unità, sarai in grado di:</a:t>
            </a:r>
            <a:br>
              <a:rPr lang="en-US" sz="2400" dirty="0"/>
            </a:br>
            <a:endParaRPr sz="2400" dirty="0"/>
          </a:p>
          <a:p>
            <a:pPr marL="457200" lvl="1" indent="0">
              <a:spcBef>
                <a:spcPts val="0"/>
              </a:spcBef>
              <a:buNone/>
            </a:pPr>
            <a:r>
              <a:rPr lang="it-IT" sz="2400" dirty="0"/>
              <a:t>Definire il modello PERMA e spiegare come appare ogni elemento in un contesto scolastico.</a:t>
            </a:r>
          </a:p>
          <a:p>
            <a:pPr marL="457200" lvl="1" indent="0">
              <a:spcBef>
                <a:spcPts val="0"/>
              </a:spcBef>
              <a:buNone/>
            </a:pPr>
            <a:r>
              <a:rPr lang="it-IT" sz="2400" dirty="0"/>
              <a:t>
Descrivere i cinque domini SEL e identificare dove già compaiono nelle routine quotidiane della classe.</a:t>
            </a:r>
          </a:p>
          <a:p>
            <a:pPr marL="457200" lvl="1" indent="0">
              <a:spcBef>
                <a:spcPts val="0"/>
              </a:spcBef>
              <a:buNone/>
            </a:pPr>
            <a:r>
              <a:rPr lang="it-IT" sz="2400" dirty="0"/>
              <a:t>
Riconoscere le fasi del processo </a:t>
            </a:r>
            <a:r>
              <a:rPr lang="it-IT" sz="2400" dirty="0" err="1"/>
              <a:t>Thriving</a:t>
            </a:r>
            <a:r>
              <a:rPr lang="it-IT" sz="2400" dirty="0"/>
              <a:t> Schools: Analisi dei Bisogni → Formazione → Implementazione.</a:t>
            </a:r>
          </a:p>
          <a:p>
            <a:pPr marL="457200" lvl="1" indent="0">
              <a:spcBef>
                <a:spcPts val="0"/>
              </a:spcBef>
              <a:buNone/>
            </a:pPr>
            <a:r>
              <a:rPr lang="it-IT" sz="2400" dirty="0"/>
              <a:t>
Connettere PERMA e SEL con il Whole School </a:t>
            </a:r>
            <a:r>
              <a:rPr lang="it-IT" sz="2400" dirty="0" err="1"/>
              <a:t>Approach</a:t>
            </a:r>
            <a:r>
              <a:rPr lang="it-IT" sz="2400" dirty="0"/>
              <a:t>  per supportare il benessere a livello di studenti, insegnanti e scuola.</a:t>
            </a:r>
            <a:endParaRPr dirty="0"/>
          </a:p>
        </p:txBody>
      </p:sp>
      <p:pic>
        <p:nvPicPr>
          <p:cNvPr id="89" name="Google Shape;89;g37d86c856e5_0_0" descr="Badge 1 outline"/>
          <p:cNvPicPr preferRelativeResize="0"/>
          <p:nvPr/>
        </p:nvPicPr>
        <p:blipFill rotWithShape="1">
          <a:blip r:embed="rId3">
            <a:alphaModFix/>
          </a:blip>
          <a:srcRect/>
          <a:stretch/>
        </p:blipFill>
        <p:spPr>
          <a:xfrm>
            <a:off x="598713" y="2391413"/>
            <a:ext cx="511629" cy="511629"/>
          </a:xfrm>
          <a:prstGeom prst="rect">
            <a:avLst/>
          </a:prstGeom>
          <a:noFill/>
          <a:ln>
            <a:noFill/>
          </a:ln>
        </p:spPr>
      </p:pic>
      <p:pic>
        <p:nvPicPr>
          <p:cNvPr id="90" name="Google Shape;90;g37d86c856e5_0_0" descr="Badge outline"/>
          <p:cNvPicPr preferRelativeResize="0"/>
          <p:nvPr/>
        </p:nvPicPr>
        <p:blipFill rotWithShape="1">
          <a:blip r:embed="rId4">
            <a:alphaModFix/>
          </a:blip>
          <a:srcRect/>
          <a:stretch/>
        </p:blipFill>
        <p:spPr>
          <a:xfrm>
            <a:off x="598713" y="3337534"/>
            <a:ext cx="566057" cy="566057"/>
          </a:xfrm>
          <a:prstGeom prst="rect">
            <a:avLst/>
          </a:prstGeom>
          <a:noFill/>
          <a:ln>
            <a:noFill/>
          </a:ln>
        </p:spPr>
      </p:pic>
      <p:pic>
        <p:nvPicPr>
          <p:cNvPr id="91" name="Google Shape;91;g37d86c856e5_0_0" descr="Badge 3 outline"/>
          <p:cNvPicPr preferRelativeResize="0"/>
          <p:nvPr/>
        </p:nvPicPr>
        <p:blipFill rotWithShape="1">
          <a:blip r:embed="rId5">
            <a:alphaModFix/>
          </a:blip>
          <a:srcRect/>
          <a:stretch/>
        </p:blipFill>
        <p:spPr>
          <a:xfrm>
            <a:off x="598713" y="4338084"/>
            <a:ext cx="566057" cy="566057"/>
          </a:xfrm>
          <a:prstGeom prst="rect">
            <a:avLst/>
          </a:prstGeom>
          <a:noFill/>
          <a:ln>
            <a:noFill/>
          </a:ln>
        </p:spPr>
      </p:pic>
      <p:pic>
        <p:nvPicPr>
          <p:cNvPr id="92" name="Google Shape;92;g37d86c856e5_0_0" descr="Badge 4 outline"/>
          <p:cNvPicPr preferRelativeResize="0"/>
          <p:nvPr/>
        </p:nvPicPr>
        <p:blipFill rotWithShape="1">
          <a:blip r:embed="rId6">
            <a:alphaModFix/>
          </a:blip>
          <a:srcRect/>
          <a:stretch/>
        </p:blipFill>
        <p:spPr>
          <a:xfrm>
            <a:off x="598713" y="5430734"/>
            <a:ext cx="566057" cy="5660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a572f97943_0_59"/>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buClr>
                <a:srgbClr val="000000"/>
              </a:buClr>
            </a:pPr>
            <a:r>
              <a:rPr lang="it-IT" dirty="0"/>
              <a:t>Formazione degli/delle insegnanti - Modulo 1</a:t>
            </a:r>
            <a:endParaRPr dirty="0"/>
          </a:p>
        </p:txBody>
      </p:sp>
      <p:sp>
        <p:nvSpPr>
          <p:cNvPr id="99" name="Google Shape;99;g3a572f97943_0_59"/>
          <p:cNvSpPr txBox="1">
            <a:spLocks noGrp="1"/>
          </p:cNvSpPr>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r>
              <a:rPr lang="en-US" dirty="0"/>
              <a:t>Fasi del </a:t>
            </a:r>
            <a:r>
              <a:rPr lang="en-US" dirty="0" err="1"/>
              <a:t>processo</a:t>
            </a:r>
            <a:r>
              <a:rPr lang="en-US" dirty="0"/>
              <a:t> Thriving Schools</a:t>
            </a:r>
            <a:endParaRPr dirty="0"/>
          </a:p>
        </p:txBody>
      </p:sp>
      <p:sp>
        <p:nvSpPr>
          <p:cNvPr id="100" name="Google Shape;100;g3a572f97943_0_59"/>
          <p:cNvSpPr txBox="1">
            <a:spLocks noGrp="1"/>
          </p:cNvSpPr>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nSpc>
                <a:spcPct val="115000"/>
              </a:lnSpc>
              <a:spcBef>
                <a:spcPts val="1200"/>
              </a:spcBef>
            </a:pPr>
            <a:r>
              <a:rPr lang="en-US" sz="2100" b="1" dirty="0" err="1">
                <a:solidFill>
                  <a:srgbClr val="000000"/>
                </a:solidFill>
                <a:latin typeface="Arial"/>
                <a:ea typeface="Arial"/>
                <a:cs typeface="Arial"/>
                <a:sym typeface="Arial"/>
              </a:rPr>
              <a:t>Analisi</a:t>
            </a:r>
            <a:r>
              <a:rPr lang="en-US" sz="2100" b="1" dirty="0">
                <a:solidFill>
                  <a:srgbClr val="000000"/>
                </a:solidFill>
                <a:latin typeface="Arial"/>
                <a:ea typeface="Arial"/>
                <a:cs typeface="Arial"/>
                <a:sym typeface="Arial"/>
              </a:rPr>
              <a:t> </a:t>
            </a:r>
            <a:r>
              <a:rPr lang="en-US" sz="2100" b="1" dirty="0" err="1">
                <a:solidFill>
                  <a:srgbClr val="000000"/>
                </a:solidFill>
                <a:latin typeface="Arial"/>
                <a:ea typeface="Arial"/>
                <a:cs typeface="Arial"/>
                <a:sym typeface="Arial"/>
              </a:rPr>
              <a:t>dei</a:t>
            </a:r>
            <a:r>
              <a:rPr lang="en-US" sz="2100" b="1" dirty="0">
                <a:solidFill>
                  <a:srgbClr val="000000"/>
                </a:solidFill>
                <a:latin typeface="Arial"/>
                <a:ea typeface="Arial"/>
                <a:cs typeface="Arial"/>
                <a:sym typeface="Arial"/>
              </a:rPr>
              <a:t> </a:t>
            </a:r>
            <a:r>
              <a:rPr lang="en-US" sz="2100" b="1" dirty="0" err="1">
                <a:solidFill>
                  <a:srgbClr val="000000"/>
                </a:solidFill>
                <a:latin typeface="Arial"/>
                <a:ea typeface="Arial"/>
                <a:cs typeface="Arial"/>
                <a:sym typeface="Arial"/>
              </a:rPr>
              <a:t>bisogni</a:t>
            </a:r>
            <a:br>
              <a:rPr lang="en-US" sz="2100" b="1" dirty="0">
                <a:solidFill>
                  <a:srgbClr val="000000"/>
                </a:solidFill>
                <a:latin typeface="Arial"/>
                <a:ea typeface="Arial"/>
                <a:cs typeface="Arial"/>
                <a:sym typeface="Arial"/>
              </a:rPr>
            </a:br>
            <a:r>
              <a:rPr lang="it-IT" sz="2100" dirty="0">
                <a:solidFill>
                  <a:srgbClr val="000000"/>
                </a:solidFill>
                <a:latin typeface="Arial"/>
                <a:ea typeface="Arial"/>
                <a:cs typeface="Arial"/>
                <a:sym typeface="Arial"/>
              </a:rPr>
              <a:t>La tua scuola dà una prima occhiata a ciò che sta già accadendo. Verificate cosa funziona bene, cosa manca e quali routine gli insegnanti utilizzano già nella pratica quotidiana. Questo passaggio aiuta la scuola a capire da dove iniziare.</a:t>
            </a:r>
          </a:p>
          <a:p>
            <a:pPr marL="0" lvl="0" indent="0">
              <a:lnSpc>
                <a:spcPct val="115000"/>
              </a:lnSpc>
              <a:spcBef>
                <a:spcPts val="1200"/>
              </a:spcBef>
            </a:pPr>
            <a:r>
              <a:rPr lang="en-US" sz="2100" b="1" dirty="0" err="1">
                <a:solidFill>
                  <a:srgbClr val="000000"/>
                </a:solidFill>
                <a:latin typeface="Arial"/>
                <a:ea typeface="Arial"/>
                <a:cs typeface="Arial"/>
                <a:sym typeface="Arial"/>
              </a:rPr>
              <a:t>Formazione</a:t>
            </a:r>
            <a:br>
              <a:rPr lang="en-US" sz="2100" b="1" dirty="0">
                <a:solidFill>
                  <a:srgbClr val="000000"/>
                </a:solidFill>
                <a:latin typeface="Arial"/>
                <a:ea typeface="Arial"/>
                <a:cs typeface="Arial"/>
                <a:sym typeface="Arial"/>
              </a:rPr>
            </a:br>
            <a:r>
              <a:rPr lang="it-IT" sz="2100" dirty="0">
                <a:solidFill>
                  <a:srgbClr val="000000"/>
                </a:solidFill>
                <a:latin typeface="Arial"/>
                <a:ea typeface="Arial"/>
                <a:cs typeface="Arial"/>
                <a:sym typeface="Arial"/>
              </a:rPr>
              <a:t>Gli insegnanti partecipano a brevi sessioni per apprendere le basi del programma: PERMA, SEL, WSA e SWPBS. Vedi esempi pratici e scegli una routine semplice che ti senti pronto a provare nella tua classe.</a:t>
            </a:r>
          </a:p>
          <a:p>
            <a:pPr marL="0" lvl="0" indent="0">
              <a:lnSpc>
                <a:spcPct val="115000"/>
              </a:lnSpc>
              <a:spcBef>
                <a:spcPts val="1200"/>
              </a:spcBef>
            </a:pPr>
            <a:r>
              <a:rPr lang="en-US" sz="2100" b="1" dirty="0" err="1">
                <a:solidFill>
                  <a:srgbClr val="000000"/>
                </a:solidFill>
                <a:latin typeface="Arial"/>
                <a:ea typeface="Arial"/>
                <a:cs typeface="Arial"/>
                <a:sym typeface="Arial"/>
              </a:rPr>
              <a:t>Implementazione</a:t>
            </a:r>
            <a:br>
              <a:rPr lang="en-US" sz="2100" b="1" dirty="0">
                <a:solidFill>
                  <a:srgbClr val="000000"/>
                </a:solidFill>
                <a:latin typeface="Arial"/>
                <a:ea typeface="Arial"/>
                <a:cs typeface="Arial"/>
                <a:sym typeface="Arial"/>
              </a:rPr>
            </a:br>
            <a:r>
              <a:rPr lang="it-IT" sz="2100" dirty="0">
                <a:solidFill>
                  <a:srgbClr val="000000"/>
                </a:solidFill>
                <a:latin typeface="Arial"/>
                <a:ea typeface="Arial"/>
                <a:cs typeface="Arial"/>
                <a:sym typeface="Arial"/>
              </a:rPr>
              <a:t>Usi la tua routine scelta ogni settimana. Tutti gli insegnanti applicano le loro routine in modo simile, così gli studenti ricevono gli stessi messaggi in tutta la scuola. La scuola controlla cosa funziona e fa piccoli aggiustamenti lungo il percorso.</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a572f97943_0_1"/>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r>
              <a:rPr lang="it-IT" dirty="0"/>
              <a:t>Formazione degli/delle insegnanti - Modulo 1</a:t>
            </a:r>
            <a:endParaRPr dirty="0"/>
          </a:p>
        </p:txBody>
      </p:sp>
      <p:sp>
        <p:nvSpPr>
          <p:cNvPr id="107" name="Google Shape;107;g3a572f97943_0_1"/>
          <p:cNvSpPr txBox="1">
            <a:spLocks noGrp="1"/>
          </p:cNvSpPr>
          <p:nvPr>
            <p:ph type="body" idx="2"/>
          </p:nvPr>
        </p:nvSpPr>
        <p:spPr>
          <a:xfrm>
            <a:off x="97975" y="1549825"/>
            <a:ext cx="11603400" cy="5202000"/>
          </a:xfrm>
          <a:prstGeom prst="rect">
            <a:avLst/>
          </a:prstGeom>
        </p:spPr>
        <p:txBody>
          <a:bodyPr spcFirstLastPara="1" wrap="square" lIns="91425" tIns="45700" rIns="91425" bIns="45700" anchor="t" anchorCtr="0">
            <a:noAutofit/>
          </a:bodyPr>
          <a:lstStyle/>
          <a:p>
            <a:pPr>
              <a:buNone/>
            </a:pPr>
            <a:r>
              <a:rPr lang="it-IT" sz="2000" b="1" dirty="0"/>
              <a:t>La tua scuola funziona come un unico sistema.</a:t>
            </a:r>
            <a:br>
              <a:rPr lang="it-IT" sz="2000" b="1" dirty="0"/>
            </a:br>
            <a:r>
              <a:rPr lang="it-IT" sz="2000" b="1" dirty="0"/>
              <a:t>Insegnanti, studenti, leadership e genitori sostengono insieme il benessere.</a:t>
            </a:r>
            <a:endParaRPr lang="it-IT" sz="2000" dirty="0"/>
          </a:p>
          <a:p>
            <a:pPr>
              <a:buNone/>
            </a:pPr>
            <a:r>
              <a:rPr lang="it-IT" sz="2000" b="1" dirty="0"/>
              <a:t>Perché è necessario</a:t>
            </a:r>
            <a:br>
              <a:rPr lang="it-IT" sz="2000" dirty="0"/>
            </a:br>
            <a:r>
              <a:rPr lang="it-IT" sz="2000" dirty="0"/>
              <a:t>Quando tutti i livelli utilizzano le stesse routine, gli studenti apprendono più velocemente e il comportamento migliora.</a:t>
            </a:r>
            <a:br>
              <a:rPr lang="it-IT" sz="2000" dirty="0"/>
            </a:br>
            <a:r>
              <a:rPr lang="it-IT" sz="2000" dirty="0"/>
              <a:t>Si evitano azioni isolate che svaniscono dopo poche settimane.</a:t>
            </a:r>
          </a:p>
          <a:p>
            <a:pPr>
              <a:buNone/>
            </a:pPr>
            <a:r>
              <a:rPr lang="it-IT" sz="2000" b="1" dirty="0"/>
              <a:t>Cosa comprende</a:t>
            </a:r>
            <a:br>
              <a:rPr lang="it-IT" sz="2000" dirty="0"/>
            </a:br>
            <a:r>
              <a:rPr lang="it-IT" sz="2000" dirty="0"/>
              <a:t>• Routine di classe</a:t>
            </a:r>
            <a:br>
              <a:rPr lang="it-IT" sz="2000" dirty="0"/>
            </a:br>
            <a:r>
              <a:rPr lang="it-IT" sz="2000" dirty="0"/>
              <a:t>• Pratiche degli insegnanti</a:t>
            </a:r>
            <a:br>
              <a:rPr lang="it-IT" sz="2000" dirty="0"/>
            </a:br>
            <a:r>
              <a:rPr lang="it-IT" sz="2000" dirty="0"/>
              <a:t>• Politiche scolastiche</a:t>
            </a:r>
            <a:br>
              <a:rPr lang="it-IT" sz="2000" dirty="0"/>
            </a:br>
            <a:r>
              <a:rPr lang="it-IT" sz="2000" dirty="0"/>
              <a:t>• Coinvolgimento delle famiglie</a:t>
            </a:r>
          </a:p>
          <a:p>
            <a:pPr>
              <a:buNone/>
            </a:pPr>
            <a:r>
              <a:rPr lang="it-IT" sz="2000" b="1" dirty="0"/>
              <a:t>Come si collega a </a:t>
            </a:r>
            <a:r>
              <a:rPr lang="it-IT" sz="2000" b="1" i="1" dirty="0" err="1"/>
              <a:t>Thriving</a:t>
            </a:r>
            <a:r>
              <a:rPr lang="it-IT" sz="2000" b="1" i="1" dirty="0"/>
              <a:t> Schools</a:t>
            </a:r>
            <a:br>
              <a:rPr lang="it-IT" sz="2000" dirty="0"/>
            </a:br>
            <a:r>
              <a:rPr lang="it-IT" sz="2000" dirty="0"/>
              <a:t>Il modello PERMA e le competenze SEL guidano le routine quotidiane.</a:t>
            </a:r>
            <a:br>
              <a:rPr lang="it-IT" sz="2000" dirty="0"/>
            </a:br>
            <a:r>
              <a:rPr lang="it-IT" sz="2000" dirty="0"/>
              <a:t>La WSA garantisce che ogni classe e ogni insegnante seguano la stessa direzione.</a:t>
            </a:r>
            <a:br>
              <a:rPr lang="it-IT" sz="2000" dirty="0"/>
            </a:br>
            <a:r>
              <a:rPr lang="it-IT" sz="2000" dirty="0"/>
              <a:t>Questo crea ambienti stabili e prevedibili per gli studenti.</a:t>
            </a:r>
          </a:p>
          <a:p>
            <a:pPr marL="0" lvl="0" indent="0" algn="l" rtl="0">
              <a:spcBef>
                <a:spcPts val="1200"/>
              </a:spcBef>
              <a:spcAft>
                <a:spcPts val="0"/>
              </a:spcAft>
              <a:buNone/>
            </a:pPr>
            <a:endParaRPr dirty="0"/>
          </a:p>
        </p:txBody>
      </p:sp>
      <p:sp>
        <p:nvSpPr>
          <p:cNvPr id="108" name="Google Shape;108;g3a572f97943_0_1"/>
          <p:cNvSpPr txBox="1"/>
          <p:nvPr/>
        </p:nvSpPr>
        <p:spPr>
          <a:xfrm>
            <a:off x="97975" y="797450"/>
            <a:ext cx="11301000" cy="517200"/>
          </a:xfrm>
          <a:prstGeom prst="rect">
            <a:avLst/>
          </a:prstGeom>
          <a:noFill/>
          <a:ln>
            <a:noFill/>
          </a:ln>
        </p:spPr>
        <p:txBody>
          <a:bodyPr spcFirstLastPara="1" wrap="square" lIns="91425" tIns="91425" rIns="91425" bIns="91425" anchor="t" anchorCtr="0">
            <a:spAutoFit/>
          </a:bodyPr>
          <a:lstStyle/>
          <a:p>
            <a:pPr lvl="0">
              <a:lnSpc>
                <a:spcPct val="90000"/>
              </a:lnSpc>
            </a:pPr>
            <a:r>
              <a:rPr lang="en-US" sz="2400" b="1" dirty="0" err="1">
                <a:solidFill>
                  <a:schemeClr val="accent2"/>
                </a:solidFill>
                <a:latin typeface="Calibri"/>
                <a:ea typeface="Calibri"/>
                <a:cs typeface="Calibri"/>
                <a:sym typeface="Calibri"/>
              </a:rPr>
              <a:t>Cos'è</a:t>
            </a:r>
            <a:r>
              <a:rPr lang="en-US" sz="2400" b="1" dirty="0">
                <a:solidFill>
                  <a:schemeClr val="accent2"/>
                </a:solidFill>
                <a:latin typeface="Calibri"/>
                <a:ea typeface="Calibri"/>
                <a:cs typeface="Calibri"/>
                <a:sym typeface="Calibri"/>
              </a:rPr>
              <a:t> il Whole School Approach (WSA)?</a:t>
            </a:r>
            <a:endParaRPr sz="2400" b="1" dirty="0">
              <a:solidFill>
                <a:schemeClr val="accent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7d86c856e5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Formazione degli/delle insegnanti - Modulo 1</a:t>
            </a:r>
            <a:endParaRPr dirty="0"/>
          </a:p>
        </p:txBody>
      </p:sp>
      <p:sp>
        <p:nvSpPr>
          <p:cNvPr id="114" name="Google Shape;114;g37d86c856e5_0_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err="1"/>
              <a:t>Comprendere</a:t>
            </a:r>
            <a:r>
              <a:rPr lang="en-US" dirty="0"/>
              <a:t> il </a:t>
            </a:r>
            <a:r>
              <a:rPr lang="en-US" dirty="0" err="1"/>
              <a:t>modello</a:t>
            </a:r>
            <a:r>
              <a:rPr lang="en-US" dirty="0"/>
              <a:t> Perma</a:t>
            </a:r>
            <a:endParaRPr dirty="0"/>
          </a:p>
        </p:txBody>
      </p:sp>
      <p:sp>
        <p:nvSpPr>
          <p:cNvPr id="115" name="Google Shape;115;g37d86c856e5_0_6"/>
          <p:cNvSpPr txBox="1">
            <a:spLocks noGrp="1"/>
          </p:cNvSpPr>
          <p:nvPr>
            <p:ph type="body" idx="2"/>
          </p:nvPr>
        </p:nvSpPr>
        <p:spPr>
          <a:xfrm>
            <a:off x="0" y="1405472"/>
            <a:ext cx="8174516" cy="5289300"/>
          </a:xfrm>
          <a:prstGeom prst="rect">
            <a:avLst/>
          </a:prstGeom>
          <a:noFill/>
          <a:ln>
            <a:noFill/>
          </a:ln>
        </p:spPr>
        <p:txBody>
          <a:bodyPr spcFirstLastPara="1" wrap="square" lIns="91425" tIns="45700" rIns="91425" bIns="45700" anchor="t" anchorCtr="0">
            <a:noAutofit/>
          </a:bodyPr>
          <a:lstStyle/>
          <a:p>
            <a:r>
              <a:rPr lang="it-IT" b="1" dirty="0"/>
              <a:t>PERMA è un modello che spiega cosa aiuta le persone a sentirsi bene e a funzionare in modo efficace. È stato sviluppato da Martin Seligman nell’ambito della psicologia positiva.</a:t>
            </a:r>
            <a:endParaRPr lang="it-IT" dirty="0"/>
          </a:p>
          <a:p>
            <a:r>
              <a:rPr lang="it-IT" b="1" dirty="0"/>
              <a:t>PERMA significa:</a:t>
            </a:r>
            <a:endParaRPr lang="it-IT" dirty="0"/>
          </a:p>
          <a:p>
            <a:r>
              <a:rPr lang="it-IT" b="1" dirty="0"/>
              <a:t>P — Emozioni Positive</a:t>
            </a:r>
            <a:br>
              <a:rPr lang="it-IT" dirty="0"/>
            </a:br>
            <a:r>
              <a:rPr lang="it-IT" dirty="0"/>
              <a:t>Provi gioia, interesse, calma o gratitudine.</a:t>
            </a:r>
          </a:p>
          <a:p>
            <a:r>
              <a:rPr lang="it-IT" b="1" dirty="0"/>
              <a:t>E — Coinvolgimento</a:t>
            </a:r>
            <a:br>
              <a:rPr lang="it-IT" dirty="0"/>
            </a:br>
            <a:r>
              <a:rPr lang="it-IT" dirty="0"/>
              <a:t>Ti concentri pienamente su ciò che stai facendo e perdi la percezione del tempo.</a:t>
            </a:r>
          </a:p>
          <a:p>
            <a:r>
              <a:rPr lang="it-IT" b="1" dirty="0"/>
              <a:t>R — Relazioni</a:t>
            </a:r>
            <a:br>
              <a:rPr lang="it-IT" dirty="0"/>
            </a:br>
            <a:r>
              <a:rPr lang="it-IT" dirty="0"/>
              <a:t>Ti senti sostenuto e connesso agli altri.</a:t>
            </a:r>
          </a:p>
          <a:p>
            <a:r>
              <a:rPr lang="it-IT" b="1" dirty="0"/>
              <a:t>M — Significato</a:t>
            </a:r>
            <a:br>
              <a:rPr lang="it-IT" dirty="0"/>
            </a:br>
            <a:r>
              <a:rPr lang="it-IT" dirty="0"/>
              <a:t>Comprendi perché qualcosa è importante e ti senti parte di qualcosa di più grande.</a:t>
            </a:r>
          </a:p>
          <a:p>
            <a:r>
              <a:rPr lang="it-IT" b="1" dirty="0"/>
              <a:t>A — Realizzazione</a:t>
            </a:r>
            <a:br>
              <a:rPr lang="it-IT" dirty="0"/>
            </a:br>
            <a:r>
              <a:rPr lang="it-IT" dirty="0"/>
              <a:t>Stabilisci obiettivi, fai progressi e ti senti orgoglioso di ciò che ottieni.</a:t>
            </a:r>
          </a:p>
          <a:p>
            <a:r>
              <a:rPr lang="it-IT" b="1" dirty="0"/>
              <a:t>PERMA aiuta insegnanti e scuole a parlare di benessere utilizzando cinque aree chiare.</a:t>
            </a:r>
            <a:endParaRPr lang="it-IT" dirty="0"/>
          </a:p>
          <a:p>
            <a:pPr marL="0" lvl="0" indent="0" algn="l" rtl="0">
              <a:lnSpc>
                <a:spcPct val="115000"/>
              </a:lnSpc>
              <a:spcBef>
                <a:spcPts val="1200"/>
              </a:spcBef>
              <a:spcAft>
                <a:spcPts val="0"/>
              </a:spcAft>
              <a:buSzPts val="1800"/>
              <a:buNone/>
            </a:pPr>
            <a:endParaRPr dirty="0"/>
          </a:p>
        </p:txBody>
      </p:sp>
      <p:pic>
        <p:nvPicPr>
          <p:cNvPr id="116" name="Google Shape;116;g37d86c856e5_0_6" descr="A group of words and symbols&#10;&#10;AI-generated content may be incorrect."/>
          <p:cNvPicPr preferRelativeResize="0"/>
          <p:nvPr/>
        </p:nvPicPr>
        <p:blipFill rotWithShape="1">
          <a:blip r:embed="rId3">
            <a:alphaModFix/>
          </a:blip>
          <a:srcRect/>
          <a:stretch/>
        </p:blipFill>
        <p:spPr>
          <a:xfrm>
            <a:off x="8092459" y="1348242"/>
            <a:ext cx="4032069" cy="5289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Formazione degli/delle insegnanti - Modulo 1</a:t>
            </a:r>
            <a:endParaRPr dirty="0"/>
          </a:p>
        </p:txBody>
      </p:sp>
      <p:sp>
        <p:nvSpPr>
          <p:cNvPr id="122" name="Google Shape;122;p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it-IT" dirty="0">
                <a:solidFill>
                  <a:srgbClr val="FF0000"/>
                </a:solidFill>
              </a:rPr>
              <a:t>PERMA Elemento 1: Emozioni positive</a:t>
            </a:r>
            <a:endParaRPr dirty="0"/>
          </a:p>
        </p:txBody>
      </p:sp>
      <p:sp>
        <p:nvSpPr>
          <p:cNvPr id="123" name="Google Shape;123;p2"/>
          <p:cNvSpPr txBox="1">
            <a:spLocks noGrp="1"/>
          </p:cNvSpPr>
          <p:nvPr>
            <p:ph type="body" idx="2"/>
          </p:nvPr>
        </p:nvSpPr>
        <p:spPr>
          <a:xfrm>
            <a:off x="97972" y="1462685"/>
            <a:ext cx="7184572" cy="5289300"/>
          </a:xfrm>
          <a:prstGeom prst="rect">
            <a:avLst/>
          </a:prstGeom>
          <a:noFill/>
          <a:ln>
            <a:noFill/>
          </a:ln>
        </p:spPr>
        <p:txBody>
          <a:bodyPr spcFirstLastPara="1" wrap="square" lIns="91425" tIns="45700" rIns="91425" bIns="45700" anchor="t" anchorCtr="0">
            <a:noAutofit/>
          </a:bodyPr>
          <a:lstStyle/>
          <a:p>
            <a:pPr>
              <a:lnSpc>
                <a:spcPct val="100000"/>
              </a:lnSpc>
              <a:spcBef>
                <a:spcPts val="0"/>
              </a:spcBef>
            </a:pPr>
            <a:r>
              <a:rPr lang="it-IT" b="1" dirty="0"/>
              <a:t>Cosa significa nell’educazione</a:t>
            </a:r>
          </a:p>
          <a:p>
            <a:pPr>
              <a:lnSpc>
                <a:spcPct val="100000"/>
              </a:lnSpc>
              <a:spcBef>
                <a:spcPts val="0"/>
              </a:spcBef>
            </a:pPr>
            <a:r>
              <a:rPr lang="it-IT" dirty="0"/>
              <a:t>Gli studenti provano emozioni piacevoli durante l’apprendimento. Si sentono calmi, al sicuro e accolti. Questo favorisce la disponibilità ad apprendere.</a:t>
            </a:r>
          </a:p>
          <a:p>
            <a:pPr>
              <a:lnSpc>
                <a:spcPct val="100000"/>
              </a:lnSpc>
              <a:spcBef>
                <a:spcPts val="0"/>
              </a:spcBef>
            </a:pPr>
            <a:r>
              <a:rPr lang="it-IT" b="1" dirty="0"/>
              <a:t>Perché è importante</a:t>
            </a:r>
          </a:p>
          <a:p>
            <a:pPr>
              <a:lnSpc>
                <a:spcPct val="100000"/>
              </a:lnSpc>
              <a:spcBef>
                <a:spcPts val="0"/>
              </a:spcBef>
            </a:pPr>
            <a:r>
              <a:rPr lang="it-IT" dirty="0"/>
              <a:t>Le emozioni positive attivano il cervello. Gli studenti elaborano meglio le informazioni quando si sentono al sicuro e rilassati. Riducendo lo stress, aumenti l’attenzione e la memoria.</a:t>
            </a:r>
          </a:p>
          <a:p>
            <a:pPr>
              <a:lnSpc>
                <a:spcPct val="100000"/>
              </a:lnSpc>
              <a:spcBef>
                <a:spcPts val="0"/>
              </a:spcBef>
            </a:pPr>
            <a:r>
              <a:rPr lang="it-IT" b="1" dirty="0"/>
              <a:t>Esempio rapido a scuola</a:t>
            </a:r>
          </a:p>
          <a:p>
            <a:pPr>
              <a:lnSpc>
                <a:spcPct val="100000"/>
              </a:lnSpc>
              <a:spcBef>
                <a:spcPts val="0"/>
              </a:spcBef>
            </a:pPr>
            <a:r>
              <a:rPr lang="it-IT" dirty="0"/>
              <a:t>Inizia la lezione con un check-in del mattino.</a:t>
            </a:r>
            <a:br>
              <a:rPr lang="it-IT" dirty="0"/>
            </a:br>
            <a:r>
              <a:rPr lang="it-IT" dirty="0"/>
              <a:t>Gli studenti indicano un colore o un’emoji che rappresenta come si sentono.</a:t>
            </a:r>
          </a:p>
          <a:p>
            <a:pPr>
              <a:lnSpc>
                <a:spcPct val="100000"/>
              </a:lnSpc>
              <a:spcBef>
                <a:spcPts val="0"/>
              </a:spcBef>
            </a:pPr>
            <a:r>
              <a:rPr lang="it-IT" b="1" dirty="0"/>
              <a:t>Come presentarlo agli studenti</a:t>
            </a:r>
          </a:p>
          <a:p>
            <a:pPr>
              <a:lnSpc>
                <a:spcPct val="100000"/>
              </a:lnSpc>
              <a:spcBef>
                <a:spcPts val="0"/>
              </a:spcBef>
            </a:pPr>
            <a:r>
              <a:rPr lang="it-IT" dirty="0"/>
              <a:t>Dì: </a:t>
            </a:r>
            <a:r>
              <a:rPr lang="it-IT" i="1" dirty="0"/>
              <a:t>“Iniziamo notando come ci sentiamo. Questo ci aiuta a capire di cosa abbiamo bisogno oggi.”</a:t>
            </a:r>
            <a:endParaRPr lang="it-IT" dirty="0"/>
          </a:p>
          <a:p>
            <a:pPr>
              <a:lnSpc>
                <a:spcPct val="100000"/>
              </a:lnSpc>
              <a:spcBef>
                <a:spcPts val="0"/>
              </a:spcBef>
            </a:pPr>
            <a:r>
              <a:rPr lang="it-IT" b="1" dirty="0"/>
              <a:t>Come il PERMA si integra nel progetto </a:t>
            </a:r>
            <a:r>
              <a:rPr lang="it-IT" b="1" dirty="0" err="1"/>
              <a:t>Thriving</a:t>
            </a:r>
            <a:r>
              <a:rPr lang="it-IT" b="1" dirty="0"/>
              <a:t> Schools</a:t>
            </a:r>
          </a:p>
          <a:p>
            <a:pPr>
              <a:lnSpc>
                <a:spcPct val="100000"/>
              </a:lnSpc>
              <a:spcBef>
                <a:spcPts val="0"/>
              </a:spcBef>
            </a:pPr>
            <a:r>
              <a:rPr lang="it-IT" dirty="0"/>
              <a:t>La tua azione settimanale PERMA può essere semplice come aggiungere un check-in emotivo del mattino. Poi osserva i cambiamenti nell’energia e nel comportamento.</a:t>
            </a:r>
          </a:p>
          <a:p>
            <a:pPr marL="0" lvl="0" indent="0" algn="l" rtl="0">
              <a:lnSpc>
                <a:spcPct val="115000"/>
              </a:lnSpc>
              <a:spcBef>
                <a:spcPts val="1200"/>
              </a:spcBef>
              <a:spcAft>
                <a:spcPts val="0"/>
              </a:spcAft>
              <a:buSzPts val="1800"/>
              <a:buNone/>
            </a:pPr>
            <a:endParaRPr dirty="0"/>
          </a:p>
        </p:txBody>
      </p:sp>
      <p:pic>
        <p:nvPicPr>
          <p:cNvPr id="124" name="Google Shape;124;p2" descr="A group of cartoon faces&#10;&#10;AI-generated content may be incorrect."/>
          <p:cNvPicPr preferRelativeResize="0"/>
          <p:nvPr/>
        </p:nvPicPr>
        <p:blipFill rotWithShape="1">
          <a:blip r:embed="rId3">
            <a:alphaModFix/>
          </a:blip>
          <a:srcRect/>
          <a:stretch/>
        </p:blipFill>
        <p:spPr>
          <a:xfrm>
            <a:off x="7434944" y="943429"/>
            <a:ext cx="4256314" cy="56859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Formazione degli/delle insegnanti - Modulo 1</a:t>
            </a:r>
            <a:endParaRPr dirty="0"/>
          </a:p>
        </p:txBody>
      </p:sp>
      <p:sp>
        <p:nvSpPr>
          <p:cNvPr id="130" name="Google Shape;130;p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err="1">
                <a:solidFill>
                  <a:srgbClr val="0070C0"/>
                </a:solidFill>
              </a:rPr>
              <a:t>Elemento</a:t>
            </a:r>
            <a:r>
              <a:rPr lang="en-US" dirty="0">
                <a:solidFill>
                  <a:srgbClr val="0070C0"/>
                </a:solidFill>
              </a:rPr>
              <a:t> PERMA 2: </a:t>
            </a:r>
            <a:r>
              <a:rPr lang="en-US" dirty="0" err="1">
                <a:solidFill>
                  <a:srgbClr val="0070C0"/>
                </a:solidFill>
              </a:rPr>
              <a:t>Coinvolgimento</a:t>
            </a:r>
            <a:endParaRPr dirty="0"/>
          </a:p>
        </p:txBody>
      </p:sp>
      <p:sp>
        <p:nvSpPr>
          <p:cNvPr id="131" name="Google Shape;131;p5"/>
          <p:cNvSpPr txBox="1">
            <a:spLocks noGrp="1"/>
          </p:cNvSpPr>
          <p:nvPr>
            <p:ph type="body" idx="2"/>
          </p:nvPr>
        </p:nvSpPr>
        <p:spPr>
          <a:xfrm>
            <a:off x="97972" y="1462685"/>
            <a:ext cx="7184572" cy="5289300"/>
          </a:xfrm>
          <a:prstGeom prst="rect">
            <a:avLst/>
          </a:prstGeom>
          <a:noFill/>
          <a:ln>
            <a:noFill/>
          </a:ln>
        </p:spPr>
        <p:txBody>
          <a:bodyPr spcFirstLastPara="1" wrap="square" lIns="91425" tIns="45700" rIns="91425" bIns="45700" anchor="t" anchorCtr="0">
            <a:noAutofit/>
          </a:bodyPr>
          <a:lstStyle/>
          <a:p>
            <a:pPr>
              <a:spcBef>
                <a:spcPts val="0"/>
              </a:spcBef>
            </a:pPr>
            <a:r>
              <a:rPr lang="it-IT" sz="2000" b="1" dirty="0"/>
              <a:t>Cosa significa nell’educazione</a:t>
            </a:r>
          </a:p>
          <a:p>
            <a:pPr>
              <a:spcBef>
                <a:spcPts val="0"/>
              </a:spcBef>
            </a:pPr>
            <a:r>
              <a:rPr lang="it-IT" sz="2000" dirty="0"/>
              <a:t>Gli studenti entrano in uno stato di profonda concentrazione. Si sentono completamente assorbiti da un compito e il tempo scorre velocemente.</a:t>
            </a:r>
          </a:p>
          <a:p>
            <a:pPr>
              <a:spcBef>
                <a:spcPts val="0"/>
              </a:spcBef>
            </a:pPr>
            <a:r>
              <a:rPr lang="it-IT" sz="2000" b="1" dirty="0"/>
              <a:t>Perché è importante</a:t>
            </a:r>
          </a:p>
          <a:p>
            <a:pPr>
              <a:spcBef>
                <a:spcPts val="0"/>
              </a:spcBef>
            </a:pPr>
            <a:r>
              <a:rPr lang="it-IT" sz="2000" dirty="0"/>
              <a:t>L’attenzione focalizzata migliora i risultati dell’apprendimento. Gli studenti restano coinvolti e necessitano di meno correzioni comportamentali.</a:t>
            </a:r>
          </a:p>
          <a:p>
            <a:pPr>
              <a:spcBef>
                <a:spcPts val="0"/>
              </a:spcBef>
            </a:pPr>
            <a:r>
              <a:rPr lang="it-IT" sz="2000" b="1" dirty="0"/>
              <a:t>Esempio rapido a scuola</a:t>
            </a:r>
          </a:p>
          <a:p>
            <a:pPr>
              <a:spcBef>
                <a:spcPts val="0"/>
              </a:spcBef>
            </a:pPr>
            <a:r>
              <a:rPr lang="it-IT" sz="2000" dirty="0"/>
              <a:t>Inizia ogni lezione con due minuti di silenzio.</a:t>
            </a:r>
            <a:br>
              <a:rPr lang="it-IT" sz="2000" dirty="0"/>
            </a:br>
            <a:r>
              <a:rPr lang="it-IT" sz="2000" dirty="0"/>
              <a:t>Gli studenti scelgono un compito: leggere le istruzioni oppure rivedere gli appunti del giorno precedente.</a:t>
            </a:r>
          </a:p>
          <a:p>
            <a:pPr>
              <a:spcBef>
                <a:spcPts val="0"/>
              </a:spcBef>
            </a:pPr>
            <a:r>
              <a:rPr lang="it-IT" sz="2000" b="1" dirty="0"/>
              <a:t>Come presentarlo agli studenti</a:t>
            </a:r>
          </a:p>
          <a:p>
            <a:pPr>
              <a:spcBef>
                <a:spcPts val="0"/>
              </a:spcBef>
            </a:pPr>
            <a:r>
              <a:rPr lang="it-IT" sz="2000" dirty="0"/>
              <a:t>Dì: </a:t>
            </a:r>
            <a:r>
              <a:rPr lang="it-IT" sz="2000" i="1" dirty="0"/>
              <a:t>“Iniziamo con due minuti di concentrazione così il nostro cervello è pronto per imparare.”</a:t>
            </a:r>
            <a:endParaRPr lang="it-IT" sz="2000" dirty="0"/>
          </a:p>
          <a:p>
            <a:pPr>
              <a:spcBef>
                <a:spcPts val="0"/>
              </a:spcBef>
            </a:pPr>
            <a:r>
              <a:rPr lang="it-IT" sz="2000" b="1" dirty="0"/>
              <a:t>Come il PERMA si integra nel progetto </a:t>
            </a:r>
            <a:r>
              <a:rPr lang="it-IT" sz="2000" b="1" dirty="0" err="1"/>
              <a:t>Thriving</a:t>
            </a:r>
            <a:r>
              <a:rPr lang="it-IT" sz="2000" b="1" dirty="0"/>
              <a:t> Schools</a:t>
            </a:r>
          </a:p>
          <a:p>
            <a:pPr>
              <a:spcBef>
                <a:spcPts val="0"/>
              </a:spcBef>
            </a:pPr>
            <a:r>
              <a:rPr lang="it-IT" sz="2000" dirty="0"/>
              <a:t>Le routine di coinvolgimento aiutano a creare stabilità e inizi prevedibili. Questo riduce il caos e aumenta la calma.</a:t>
            </a:r>
          </a:p>
          <a:p>
            <a:pPr marL="0" lvl="0" indent="0" algn="l" rtl="0">
              <a:lnSpc>
                <a:spcPct val="115000"/>
              </a:lnSpc>
              <a:spcBef>
                <a:spcPts val="1200"/>
              </a:spcBef>
              <a:spcAft>
                <a:spcPts val="0"/>
              </a:spcAft>
              <a:buSzPts val="1800"/>
              <a:buNone/>
            </a:pPr>
            <a:endParaRPr dirty="0"/>
          </a:p>
        </p:txBody>
      </p:sp>
      <p:pic>
        <p:nvPicPr>
          <p:cNvPr id="132" name="Google Shape;132;p5" descr="A person and a child building blocks&#10;&#10;AI-generated content may be incorrect."/>
          <p:cNvPicPr preferRelativeResize="0"/>
          <p:nvPr/>
        </p:nvPicPr>
        <p:blipFill rotWithShape="1">
          <a:blip r:embed="rId3">
            <a:alphaModFix/>
          </a:blip>
          <a:srcRect/>
          <a:stretch/>
        </p:blipFill>
        <p:spPr>
          <a:xfrm>
            <a:off x="7467600" y="1643743"/>
            <a:ext cx="4377889" cy="4593771"/>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3711</Words>
  <Application>Microsoft Office PowerPoint</Application>
  <PresentationFormat>Widescreen</PresentationFormat>
  <Paragraphs>266</Paragraphs>
  <Slides>29</Slides>
  <Notes>29</Notes>
  <HiddenSlides>0</HiddenSlides>
  <MMClips>0</MMClips>
  <ScaleCrop>false</ScaleCrop>
  <HeadingPairs>
    <vt:vector size="6" baseType="variant">
      <vt:variant>
        <vt:lpstr>Caratteri utilizzati</vt:lpstr>
      </vt:variant>
      <vt:variant>
        <vt:i4>3</vt:i4>
      </vt:variant>
      <vt:variant>
        <vt:lpstr>Tema</vt:lpstr>
      </vt:variant>
      <vt:variant>
        <vt:i4>3</vt:i4>
      </vt:variant>
      <vt:variant>
        <vt:lpstr>Titoli diapositive</vt:lpstr>
      </vt:variant>
      <vt:variant>
        <vt:i4>29</vt:i4>
      </vt:variant>
    </vt:vector>
  </HeadingPairs>
  <TitlesOfParts>
    <vt:vector size="35" baseType="lpstr">
      <vt:lpstr>Open Sans</vt:lpstr>
      <vt:lpstr>Calibri</vt:lpstr>
      <vt:lpstr>Arial</vt:lpstr>
      <vt:lpstr>CARDET Course template - Cover page</vt:lpstr>
      <vt:lpstr>CARDET Course template</vt:lpstr>
      <vt:lpstr>1_CARDET Course template - Cover page</vt:lpstr>
      <vt:lpstr>Thriving Schools - Un Approccio Sistemico e Integrato a Livello Scolastico per la Salute Mentale e il Benessere</vt:lpstr>
      <vt:lpstr>WP3 Training e Capacity Building D3.1. Corso per Coaches (Master Trainers)  e Ricercatori</vt:lpstr>
      <vt:lpstr>Formazione per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Formazione degli/delle insegnanti - Modulo 1</vt:lpstr>
      <vt:lpstr>References</vt:lpstr>
      <vt:lpstr>Grazie per la vostra attenzione!</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Chiara Fiscone</cp:lastModifiedBy>
  <cp:revision>2</cp:revision>
  <dcterms:created xsi:type="dcterms:W3CDTF">2014-07-11T09:12:14Z</dcterms:created>
  <dcterms:modified xsi:type="dcterms:W3CDTF">2025-11-25T14:29:54Z</dcterms:modified>
</cp:coreProperties>
</file>