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3" r:id="rId7"/>
    <p:sldMasterId id="214748366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12192000"/>
  <p:notesSz cx="6858000" cy="9144000"/>
  <p:embeddedFontLst>
    <p:embeddedFont>
      <p:font typeface="Robot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RLMpMfMrgC7qQ4mJjwT8tWWaV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4E95E7-7F46-4AD8-AF61-7FC3233FAB20}">
  <a:tblStyle styleId="{E84E95E7-7F46-4AD8-AF61-7FC3233FAB2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Roboto-italic.fntdata"/><Relationship Id="rId10" Type="http://schemas.openxmlformats.org/officeDocument/2006/relationships/slide" Target="slides/slide1.xml"/><Relationship Id="rId32" Type="http://schemas.openxmlformats.org/officeDocument/2006/relationships/font" Target="fonts/Roboto-bold.fntdata"/><Relationship Id="rId13" Type="http://schemas.openxmlformats.org/officeDocument/2006/relationships/slide" Target="slides/slide4.xml"/><Relationship Id="rId35" Type="http://schemas.openxmlformats.org/officeDocument/2006/relationships/font" Target="fonts/OpenSans-regular.fntdata"/><Relationship Id="rId12" Type="http://schemas.openxmlformats.org/officeDocument/2006/relationships/slide" Target="slides/slide3.xml"/><Relationship Id="rId34" Type="http://schemas.openxmlformats.org/officeDocument/2006/relationships/font" Target="fonts/Roboto-boldItalic.fntdata"/><Relationship Id="rId15" Type="http://schemas.openxmlformats.org/officeDocument/2006/relationships/slide" Target="slides/slide6.xml"/><Relationship Id="rId37" Type="http://schemas.openxmlformats.org/officeDocument/2006/relationships/font" Target="fonts/OpenSans-italic.fntdata"/><Relationship Id="rId14" Type="http://schemas.openxmlformats.org/officeDocument/2006/relationships/slide" Target="slides/slide5.xml"/><Relationship Id="rId36" Type="http://schemas.openxmlformats.org/officeDocument/2006/relationships/font" Target="fonts/OpenSans-bold.fntdata"/><Relationship Id="rId17" Type="http://schemas.openxmlformats.org/officeDocument/2006/relationships/slide" Target="slides/slide8.xml"/><Relationship Id="rId39" Type="http://customschemas.google.com/relationships/presentationmetadata" Target="metadata"/><Relationship Id="rId16" Type="http://schemas.openxmlformats.org/officeDocument/2006/relationships/slide" Target="slides/slide7.xml"/><Relationship Id="rId38" Type="http://schemas.openxmlformats.org/officeDocument/2006/relationships/font" Target="fonts/OpenSans-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9e7a0877ee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Η βασική ιδέα και το συμπέρασμα είναι ότι το PERMA και το Σχολικό Σύστημα Προώθησης Θετικών Συμπεριφορών (SWPBS) αλληλοενισχύονται — το PERMA δίνει το «γιατί» (ευημερία και κίνητρα) και το SWPBS δίνει το «πώς» (δομή και προσδοκίες).</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Πώς όλη η δουλειά που έχουν ήδη κάνει οι εκπαιδευτικοί με τους μαθητές προωθεί το PERMA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σε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    -  </a:t>
            </a:r>
            <a:r>
              <a:rPr b="1" lang="en-US" sz="1100">
                <a:latin typeface="Arial"/>
                <a:ea typeface="Arial"/>
                <a:cs typeface="Arial"/>
                <a:sym typeface="Arial"/>
              </a:rPr>
              <a:t>Επίπεδο Ατόμου (εκπαιδευτικού) </a:t>
            </a:r>
            <a:r>
              <a:rPr lang="en-US" sz="1100">
                <a:latin typeface="Arial"/>
                <a:ea typeface="Arial"/>
                <a:cs typeface="Arial"/>
                <a:sym typeface="Arial"/>
              </a:rPr>
              <a:t>— συνήθειες, πρότυπα και αναστοχασμός.</a:t>
            </a:r>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    -  </a:t>
            </a:r>
            <a:r>
              <a:rPr b="1" lang="en-US" sz="1100">
                <a:latin typeface="Arial"/>
                <a:ea typeface="Arial"/>
                <a:cs typeface="Arial"/>
                <a:sym typeface="Arial"/>
              </a:rPr>
              <a:t>Τάξη </a:t>
            </a:r>
            <a:r>
              <a:rPr lang="en-US" sz="1100">
                <a:latin typeface="Arial"/>
                <a:ea typeface="Arial"/>
                <a:cs typeface="Arial"/>
                <a:sym typeface="Arial"/>
              </a:rPr>
              <a:t>- Καθημερινές ρουτίνες, ορατή κουλτούρα και επίπεδο δράσης των μαθητών.</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Τι συμβαίνει σε επίπεδο ολόκληρου του σχολείου;</a:t>
            </a:r>
            <a:endParaRPr/>
          </a:p>
          <a:p>
            <a:pPr indent="0" lvl="0" marL="0" rtl="0" algn="l">
              <a:lnSpc>
                <a:spcPct val="115000"/>
              </a:lnSpc>
              <a:spcBef>
                <a:spcPts val="1200"/>
              </a:spcBef>
              <a:spcAft>
                <a:spcPts val="0"/>
              </a:spcAft>
              <a:buSzPts val="1400"/>
              <a:buNone/>
            </a:pPr>
            <a:r>
              <a:t/>
            </a:r>
            <a:endParaRPr sz="1000"/>
          </a:p>
          <a:p>
            <a:pPr indent="0" lvl="0" marL="0" rtl="0" algn="l">
              <a:lnSpc>
                <a:spcPct val="115000"/>
              </a:lnSpc>
              <a:spcBef>
                <a:spcPts val="1200"/>
              </a:spcBef>
              <a:spcAft>
                <a:spcPts val="1200"/>
              </a:spcAft>
              <a:buSzPts val="1400"/>
              <a:buNone/>
            </a:pPr>
            <a:r>
              <a:t/>
            </a:r>
            <a:endParaRPr sz="1000"/>
          </a:p>
        </p:txBody>
      </p:sp>
      <p:sp>
        <p:nvSpPr>
          <p:cNvPr id="238" name="Google Shape;238;g39e7a0877ee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9e7a0877ee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Παρόμοια με τις παρεμβάσεις σε ατομικό και μαθητικό επίπεδο, η προσέγγιση σε επίπεδο σχολείου εκδηλώνεται επίσης με τον ακόλουθο τρόπο - παρουσίαση διαφάνειας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Η αποτελεσματική κουλτούρα προέρχεται από:</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Δέσμευση της ηγεσίας </a:t>
            </a:r>
            <a:r>
              <a:rPr lang="en-US"/>
              <a:t>– Όραμα και πρότυπο από τους ηγέτες του σχολείου.</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Ευημερία του προσωπικού </a:t>
            </a:r>
            <a:r>
              <a:rPr lang="en-US"/>
              <a:t>– Το PERMA των εκπαιδευτικών έχει την ίδια προτεραιότητα με αυτό των μαθητών.</a:t>
            </a:r>
            <a:endParaRPr/>
          </a:p>
          <a:p>
            <a:pPr indent="0" lvl="0" marL="0" rtl="0" algn="l">
              <a:lnSpc>
                <a:spcPct val="100000"/>
              </a:lnSpc>
              <a:spcBef>
                <a:spcPts val="0"/>
              </a:spcBef>
              <a:spcAft>
                <a:spcPts val="0"/>
              </a:spcAft>
              <a:buSzPts val="1400"/>
              <a:buNone/>
            </a:pPr>
            <a:br>
              <a:rPr lang="en-US"/>
            </a:br>
            <a:r>
              <a:rPr b="1" lang="en-US"/>
              <a:t>Δράση των μαθητών </a:t>
            </a:r>
            <a:r>
              <a:rPr lang="en-US"/>
              <a:t>– Οι μαθητές συνδημιουργούν και ηγούνται πρωτοβουλιών.</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Ενσωμάτωση στο πρόγραμμα σπουδών </a:t>
            </a:r>
            <a:r>
              <a:rPr lang="en-US"/>
              <a:t>– Έννοιες PERMA ενσωματωμένες στα μαθήματα και τις συνελεύσεις.</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Περιβαλλοντικά ερεθίσματα </a:t>
            </a:r>
            <a:r>
              <a:rPr lang="en-US"/>
              <a:t>– Οπτικά στοιχεία, ρουτίνες και γλώσσα που ενισχύουν τις αξίες.</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Μέτρηση και αναστοχασμός </a:t>
            </a:r>
            <a:r>
              <a:rPr lang="en-US"/>
              <a:t>– Δεδομένα που καθοδηγούν την ανάπτυξη και την προσαρμογή.</a:t>
            </a:r>
            <a:endParaRPr/>
          </a:p>
          <a:p>
            <a:pPr indent="0" lvl="0" marL="0" rtl="0" algn="l">
              <a:lnSpc>
                <a:spcPct val="100000"/>
              </a:lnSpc>
              <a:spcBef>
                <a:spcPts val="0"/>
              </a:spcBef>
              <a:spcAft>
                <a:spcPts val="0"/>
              </a:spcAft>
              <a:buSzPts val="1400"/>
              <a:buNone/>
            </a:pPr>
            <a:r>
              <a:t/>
            </a:r>
            <a:endParaRPr/>
          </a:p>
        </p:txBody>
      </p:sp>
      <p:sp>
        <p:nvSpPr>
          <p:cNvPr id="245" name="Google Shape;245;g39e7a0877ee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9e7a0877ee_0_10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287" name="Google Shape;287;g39e7a0877ee_0_10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9e7a0877e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296" name="Google Shape;296;g39e7a0877e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9e7a0877ee_0_9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304" name="Google Shape;304;g39e7a0877ee_0_9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9e7a0877ee_0_10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315" name="Google Shape;315;g39e7a0877ee_0_10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9e7a0877ee_0_10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326" name="Google Shape;326;g39e7a0877ee_0_10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9e7a0877ee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20 λεπτά</a:t>
            </a:r>
            <a:endParaRPr/>
          </a:p>
        </p:txBody>
      </p:sp>
      <p:sp>
        <p:nvSpPr>
          <p:cNvPr id="333" name="Google Shape;333;g39e7a0877ee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9e7a0877ee_0_10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355" name="Google Shape;355;g39e7a0877ee_0_10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9e7a0877ee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 λεπτά</a:t>
            </a:r>
            <a:endParaRPr/>
          </a:p>
          <a:p>
            <a:pPr indent="0" lvl="0" marL="0" rtl="0" algn="l">
              <a:lnSpc>
                <a:spcPct val="100000"/>
              </a:lnSpc>
              <a:spcBef>
                <a:spcPts val="0"/>
              </a:spcBef>
              <a:spcAft>
                <a:spcPts val="0"/>
              </a:spcAft>
              <a:buSzPts val="1400"/>
              <a:buNone/>
            </a:pPr>
            <a:r>
              <a:rPr lang="en-US"/>
              <a:t>Ζητήστε από τους συμμετέχοντες να συμπληρώσουν:</a:t>
            </a:r>
            <a:endParaRPr/>
          </a:p>
          <a:p>
            <a:pPr indent="0" lvl="0" marL="0" rtl="0" algn="l">
              <a:lnSpc>
                <a:spcPct val="100000"/>
              </a:lnSpc>
              <a:spcBef>
                <a:spcPts val="0"/>
              </a:spcBef>
              <a:spcAft>
                <a:spcPts val="0"/>
              </a:spcAft>
              <a:buSzPts val="1400"/>
              <a:buNone/>
            </a:pPr>
            <a:r>
              <a:rPr lang="en-US"/>
              <a:t>«Η συνήθεια PERMA που θα συνεχίσω να εφαρμόζω είναι 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Ολοκληρώστε με ένα βασικό συμπέρασμα (επόμενη διαφάνεια): «Η βιωσιμότητα ξεκινά με μικρές, συνεπείς ενέργειες — τις καθημερινές συνήθειες που δημιουργούν ανθεκτικούς ανθρώπους, συνδεδεμένες τάξεις και ευημερεύοντα σχολεία.» </a:t>
            </a:r>
            <a:endParaRPr/>
          </a:p>
          <a:p>
            <a:pPr indent="0" lvl="0" marL="381000" marR="381000" rtl="0" algn="l">
              <a:lnSpc>
                <a:spcPct val="115000"/>
              </a:lnSpc>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SzPts val="1400"/>
              <a:buNone/>
            </a:pPr>
            <a:r>
              <a:t/>
            </a:r>
            <a:endParaRPr/>
          </a:p>
        </p:txBody>
      </p:sp>
      <p:sp>
        <p:nvSpPr>
          <p:cNvPr id="363" name="Google Shape;363;g39e7a0877e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cd7c80e4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dcd7c80e4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dcd7c80e4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37dcd7c80e4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aab26bfacb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Αφήστε αυτή τη διαφάνεια να μιλήσει από μόνη της!</a:t>
            </a:r>
            <a:endParaRPr/>
          </a:p>
        </p:txBody>
      </p:sp>
      <p:sp>
        <p:nvSpPr>
          <p:cNvPr id="375" name="Google Shape;375;g3aab26bfac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dcd7c80e4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7dcd7c80e4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4 λεπτά</a:t>
            </a:r>
            <a:endParaRPr/>
          </a:p>
          <a:p>
            <a:pPr indent="0" lvl="0" marL="0" rtl="0" algn="l">
              <a:lnSpc>
                <a:spcPct val="100000"/>
              </a:lnSpc>
              <a:spcBef>
                <a:spcPts val="0"/>
              </a:spcBef>
              <a:spcAft>
                <a:spcPts val="0"/>
              </a:spcAft>
              <a:buSzPts val="1400"/>
              <a:buNone/>
            </a:pPr>
            <a:r>
              <a:t/>
            </a:r>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Ξεκινήστε με μια «</a:t>
            </a:r>
            <a:r>
              <a:rPr b="1" lang="en-US" sz="1100">
                <a:latin typeface="Arial"/>
                <a:ea typeface="Arial"/>
                <a:cs typeface="Arial"/>
                <a:sym typeface="Arial"/>
              </a:rPr>
              <a:t>στιγμή ευγνωμοσύνης</a:t>
            </a:r>
            <a:r>
              <a:rPr lang="en-US" sz="1100">
                <a:latin typeface="Arial"/>
                <a:ea typeface="Arial"/>
                <a:cs typeface="Arial"/>
                <a:sym typeface="Arial"/>
              </a:rPr>
              <a:t>» – ζητήστε από τους συμμετέχοντες να μοιραστούν ένα πράγμα που εκτίμησαν από το ταξίδι PERMA.</a:t>
            </a:r>
            <a:endParaRPr/>
          </a:p>
        </p:txBody>
      </p:sp>
      <p:sp>
        <p:nvSpPr>
          <p:cNvPr id="183" name="Google Shape;183;g37dcd7c80e4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e7a0877ee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9e7a0877ee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 λεπτό</a:t>
            </a:r>
            <a:endParaRPr/>
          </a:p>
        </p:txBody>
      </p:sp>
      <p:sp>
        <p:nvSpPr>
          <p:cNvPr id="192" name="Google Shape;192;g39e7a0877ee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dcd7c80e4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 λεπτό</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Τώρα που έχετε εφαρμόσει και πειραματιστεί με αυτές τις στρατηγικές στις τάξεις σας, αυτή η ενότητα συνθέτει όλα τα στοιχεία. Η εστίασή μας μετατοπίζεται από την εκμάθηση νέων εννοιών στον αναστοχασμό, τη βελτίωση και τη διατήρηση όσων αποδίδουν.</a:t>
            </a:r>
            <a:endParaRPr/>
          </a:p>
        </p:txBody>
      </p:sp>
      <p:sp>
        <p:nvSpPr>
          <p:cNvPr id="200" name="Google Shape;200;g37dcd7c80e4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9e7a0877ee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20 λεπτά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Τοποθετήστε 5 πίνακες στο δωμάτιο με τις ενδείξεις P, E, R, M, 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Οι μικρές ομάδες εναλλάσσονται κάθε 3-4 λεπτά, για καθένα από τα 5 στοιχεία του </a:t>
            </a:r>
            <a:r>
              <a:rPr b="1" lang="en-US"/>
              <a:t>P,E,R,M,A</a:t>
            </a:r>
            <a:r>
              <a:rPr lang="en-US"/>
              <a:t>, σημειώνοντας:</a:t>
            </a:r>
            <a:endParaRPr/>
          </a:p>
          <a:p>
            <a:pPr indent="-82550" lvl="0" marL="171450" rtl="0" algn="l">
              <a:lnSpc>
                <a:spcPct val="200000"/>
              </a:lnSpc>
              <a:spcBef>
                <a:spcPts val="1200"/>
              </a:spcBef>
              <a:spcAft>
                <a:spcPts val="0"/>
              </a:spcAft>
              <a:buSzPts val="1400"/>
              <a:buFont typeface="Arial"/>
              <a:buNone/>
            </a:pPr>
            <a:r>
              <a:t/>
            </a:r>
            <a:endParaRPr/>
          </a:p>
          <a:p>
            <a:pPr indent="-171450" lvl="1" marL="628650" rtl="0" algn="l">
              <a:lnSpc>
                <a:spcPct val="200000"/>
              </a:lnSpc>
              <a:spcBef>
                <a:spcPts val="1200"/>
              </a:spcBef>
              <a:spcAft>
                <a:spcPts val="0"/>
              </a:spcAft>
              <a:buSzPts val="1400"/>
              <a:buFont typeface="Arial"/>
              <a:buChar char="•"/>
            </a:pPr>
            <a:r>
              <a:rPr lang="en-US"/>
              <a:t>Ποιες πρακτικές απέδωσαν;</a:t>
            </a:r>
            <a:endParaRPr/>
          </a:p>
          <a:p>
            <a:pPr indent="-82550" lvl="0" marL="171450" rtl="0" algn="l">
              <a:lnSpc>
                <a:spcPct val="200000"/>
              </a:lnSpc>
              <a:spcBef>
                <a:spcPts val="1200"/>
              </a:spcBef>
              <a:spcAft>
                <a:spcPts val="0"/>
              </a:spcAft>
              <a:buSzPts val="1400"/>
              <a:buFont typeface="Arial"/>
              <a:buNone/>
            </a:pPr>
            <a:r>
              <a:t/>
            </a:r>
            <a:endParaRPr/>
          </a:p>
          <a:p>
            <a:pPr indent="-171450" lvl="1" marL="628650" rtl="0" algn="l">
              <a:lnSpc>
                <a:spcPct val="200000"/>
              </a:lnSpc>
              <a:spcBef>
                <a:spcPts val="1200"/>
              </a:spcBef>
              <a:spcAft>
                <a:spcPts val="0"/>
              </a:spcAft>
              <a:buSzPts val="1400"/>
              <a:buFont typeface="Arial"/>
              <a:buChar char="•"/>
            </a:pPr>
            <a:r>
              <a:rPr lang="en-US"/>
              <a:t>Ποια εμπόδια ή προκλήσεις αντιμετωπίσατε;</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Μετά την εναλλαγή, ο συντονιστής κάνει ανασκόπηση:</a:t>
            </a:r>
            <a:endParaRPr/>
          </a:p>
          <a:p>
            <a:pPr indent="-82550" lvl="0" marL="171450" rtl="0" algn="l">
              <a:lnSpc>
                <a:spcPct val="100000"/>
              </a:lnSpc>
              <a:spcBef>
                <a:spcPts val="0"/>
              </a:spcBef>
              <a:spcAft>
                <a:spcPts val="0"/>
              </a:spcAft>
              <a:buSzPts val="1400"/>
              <a:buFont typeface="Arial"/>
              <a:buNone/>
            </a:pPr>
            <a:r>
              <a:t/>
            </a:r>
            <a:endParaRPr/>
          </a:p>
          <a:p>
            <a:pPr indent="-171450" lvl="1" marL="628650" rtl="0" algn="l">
              <a:lnSpc>
                <a:spcPct val="100000"/>
              </a:lnSpc>
              <a:spcBef>
                <a:spcPts val="0"/>
              </a:spcBef>
              <a:spcAft>
                <a:spcPts val="0"/>
              </a:spcAft>
              <a:buSzPts val="1400"/>
              <a:buFont typeface="Arial"/>
              <a:buChar char="•"/>
            </a:pPr>
            <a:r>
              <a:rPr lang="en-US"/>
              <a:t>«Ποια στοιχεία ήταν πιο εύκολο να διατηρηθούν;»</a:t>
            </a:r>
            <a:endParaRPr/>
          </a:p>
          <a:p>
            <a:pPr indent="-82550" lvl="0" marL="171450" rtl="0" algn="l">
              <a:lnSpc>
                <a:spcPct val="100000"/>
              </a:lnSpc>
              <a:spcBef>
                <a:spcPts val="0"/>
              </a:spcBef>
              <a:spcAft>
                <a:spcPts val="0"/>
              </a:spcAft>
              <a:buSzPts val="1400"/>
              <a:buFont typeface="Arial"/>
              <a:buNone/>
            </a:pPr>
            <a:r>
              <a:t/>
            </a:r>
            <a:endParaRPr/>
          </a:p>
          <a:p>
            <a:pPr indent="-171450" lvl="1" marL="628650" rtl="0" algn="l">
              <a:lnSpc>
                <a:spcPct val="100000"/>
              </a:lnSpc>
              <a:spcBef>
                <a:spcPts val="0"/>
              </a:spcBef>
              <a:spcAft>
                <a:spcPts val="0"/>
              </a:spcAft>
              <a:buSzPts val="1400"/>
              <a:buFont typeface="Arial"/>
              <a:buChar char="•"/>
            </a:pPr>
            <a:r>
              <a:rPr lang="en-US"/>
              <a:t>«Ποια χρειάζονταν περισσότερη δομή ή υποστήριξη;»</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Ο εκπαιδευτής μπορεί να πει: «Η ενσωμάτωση ξεκινά με ειλικρινή αναστοχασμό. Η βιωσιμότητα αυξάνεται όταν βελτιώνουμε ό,τι λειτουργεί πραγματικά στο δικό μας πλαίσιο».</a:t>
            </a:r>
            <a:endParaRPr/>
          </a:p>
          <a:p>
            <a:pPr indent="0" lvl="0" marL="0" rtl="0" algn="l">
              <a:lnSpc>
                <a:spcPct val="100000"/>
              </a:lnSpc>
              <a:spcBef>
                <a:spcPts val="0"/>
              </a:spcBef>
              <a:spcAft>
                <a:spcPts val="0"/>
              </a:spcAft>
              <a:buSzPts val="1400"/>
              <a:buNone/>
            </a:pPr>
            <a:r>
              <a:t/>
            </a:r>
            <a:endParaRPr/>
          </a:p>
        </p:txBody>
      </p:sp>
      <p:sp>
        <p:nvSpPr>
          <p:cNvPr id="208" name="Google Shape;208;g39e7a0877e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9e7a0877e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9e7a0877e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9e7a0877ee_0_10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223" name="Google Shape;223;g39e7a0877ee_0_1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9e7a0877ee_0_10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Σύνολο 20 λεπτά</a:t>
            </a:r>
            <a:endParaRPr/>
          </a:p>
        </p:txBody>
      </p:sp>
      <p:sp>
        <p:nvSpPr>
          <p:cNvPr id="230" name="Google Shape;230;g39e7a0877e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6" name="Shape 86"/>
        <p:cNvGrpSpPr/>
        <p:nvPr/>
      </p:nvGrpSpPr>
      <p:grpSpPr>
        <a:xfrm>
          <a:off x="0" y="0"/>
          <a:ext cx="0" cy="0"/>
          <a:chOff x="0" y="0"/>
          <a:chExt cx="0" cy="0"/>
        </a:xfrm>
      </p:grpSpPr>
      <p:sp>
        <p:nvSpPr>
          <p:cNvPr id="87" name="Google Shape;87;g37dcd7c80e4_0_40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37dcd7c80e4_0_401"/>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9" name="Shape 89"/>
        <p:cNvGrpSpPr/>
        <p:nvPr/>
      </p:nvGrpSpPr>
      <p:grpSpPr>
        <a:xfrm>
          <a:off x="0" y="0"/>
          <a:ext cx="0" cy="0"/>
          <a:chOff x="0" y="0"/>
          <a:chExt cx="0" cy="0"/>
        </a:xfrm>
      </p:grpSpPr>
      <p:sp>
        <p:nvSpPr>
          <p:cNvPr id="90" name="Google Shape;90;g37dcd7c80e4_0_4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dcd7c80e4_0_408"/>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g37dcd7c80e4_0_408"/>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d7c80e4_0_40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4" name="Shape 94"/>
        <p:cNvGrpSpPr/>
        <p:nvPr/>
      </p:nvGrpSpPr>
      <p:grpSpPr>
        <a:xfrm>
          <a:off x="0" y="0"/>
          <a:ext cx="0" cy="0"/>
          <a:chOff x="0" y="0"/>
          <a:chExt cx="0" cy="0"/>
        </a:xfrm>
      </p:grpSpPr>
      <p:sp>
        <p:nvSpPr>
          <p:cNvPr id="95" name="Google Shape;95;g37dcd7c80e4_0_4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d7c80e4_0_413"/>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7c80e4_0_413"/>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4" name="Shape 104"/>
        <p:cNvGrpSpPr/>
        <p:nvPr/>
      </p:nvGrpSpPr>
      <p:grpSpPr>
        <a:xfrm>
          <a:off x="0" y="0"/>
          <a:ext cx="0" cy="0"/>
          <a:chOff x="0" y="0"/>
          <a:chExt cx="0" cy="0"/>
        </a:xfrm>
      </p:grpSpPr>
      <p:sp>
        <p:nvSpPr>
          <p:cNvPr id="105" name="Google Shape;105;g37dcd7c80e4_0_433"/>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37dcd7c80e4_0_43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7dcd7c80e4_0_433"/>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7dcd7c80e4_0_423"/>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7dcd7c80e4_0_423"/>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d7c80e4_0_423"/>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d7c80e4_0_423"/>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7dcd7c80e4_0_423"/>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7dcd7c80e4_0_423"/>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7dcd7c80e4_0_423"/>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7dcd7c80e4_0_423"/>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7dcd7c80e4_0_423"/>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8" name="Shape 118"/>
        <p:cNvGrpSpPr/>
        <p:nvPr/>
      </p:nvGrpSpPr>
      <p:grpSpPr>
        <a:xfrm>
          <a:off x="0" y="0"/>
          <a:ext cx="0" cy="0"/>
          <a:chOff x="0" y="0"/>
          <a:chExt cx="0" cy="0"/>
        </a:xfrm>
      </p:grpSpPr>
      <p:sp>
        <p:nvSpPr>
          <p:cNvPr id="119" name="Google Shape;119;g37dcd7c80e4_0_437"/>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0" name="Google Shape;120;g37dcd7c80e4_0_437"/>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g37dcd7c80e4_0_437"/>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2" name="Google Shape;122;g37dcd7c80e4_0_437"/>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3" name="Shape 123"/>
        <p:cNvGrpSpPr/>
        <p:nvPr/>
      </p:nvGrpSpPr>
      <p:grpSpPr>
        <a:xfrm>
          <a:off x="0" y="0"/>
          <a:ext cx="0" cy="0"/>
          <a:chOff x="0" y="0"/>
          <a:chExt cx="0" cy="0"/>
        </a:xfrm>
      </p:grpSpPr>
      <p:sp>
        <p:nvSpPr>
          <p:cNvPr id="124" name="Google Shape;124;g37dcd7c80e4_0_442"/>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7dcd7c80e4_0_442"/>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37dcd7c80e4_0_44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7dcd7c80e4_0_44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g37dcd7c80e4_0_442"/>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9" name="Google Shape;129;g37dcd7c80e4_0_44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0" name="Google Shape;130;g37dcd7c80e4_0_442"/>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1" name="Google Shape;131;g37dcd7c80e4_0_442"/>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2" name="Google Shape;132;g37dcd7c80e4_0_442"/>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9" name="Shape 139"/>
        <p:cNvGrpSpPr/>
        <p:nvPr/>
      </p:nvGrpSpPr>
      <p:grpSpPr>
        <a:xfrm>
          <a:off x="0" y="0"/>
          <a:ext cx="0" cy="0"/>
          <a:chOff x="0" y="0"/>
          <a:chExt cx="0" cy="0"/>
        </a:xfrm>
      </p:grpSpPr>
      <p:sp>
        <p:nvSpPr>
          <p:cNvPr id="140" name="Google Shape;140;g3aab26bfacb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3aab26bfacb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aab26bfacb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aab26bfacb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3aab26bfacb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3aab26bfacb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46" name="Google Shape;146;g3aab26bfacb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47" name="Google Shape;147;g3aab26bfacb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48" name="Google Shape;148;g3aab26bfacb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9" name="Shape 149"/>
        <p:cNvGrpSpPr/>
        <p:nvPr/>
      </p:nvGrpSpPr>
      <p:grpSpPr>
        <a:xfrm>
          <a:off x="0" y="0"/>
          <a:ext cx="0" cy="0"/>
          <a:chOff x="0" y="0"/>
          <a:chExt cx="0" cy="0"/>
        </a:xfrm>
      </p:grpSpPr>
      <p:sp>
        <p:nvSpPr>
          <p:cNvPr id="150" name="Google Shape;150;g3aab26bfacb_0_59"/>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51" name="Google Shape;151;g3aab26bfacb_0_5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2" name="Google Shape;152;g3aab26bfacb_0_5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53" name="Google Shape;153;g3aab26bfacb_0_59"/>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54" name="Shape 154"/>
        <p:cNvGrpSpPr/>
        <p:nvPr/>
      </p:nvGrpSpPr>
      <p:grpSpPr>
        <a:xfrm>
          <a:off x="0" y="0"/>
          <a:ext cx="0" cy="0"/>
          <a:chOff x="0" y="0"/>
          <a:chExt cx="0" cy="0"/>
        </a:xfrm>
      </p:grpSpPr>
      <p:sp>
        <p:nvSpPr>
          <p:cNvPr id="155" name="Google Shape;155;g3aab26bfacb_0_6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3aab26bfacb_0_64"/>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aab26bfacb_0_64"/>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27" name="Google Shape;27;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8" name="Shape 158"/>
        <p:cNvGrpSpPr/>
        <p:nvPr/>
      </p:nvGrpSpPr>
      <p:grpSpPr>
        <a:xfrm>
          <a:off x="0" y="0"/>
          <a:ext cx="0" cy="0"/>
          <a:chOff x="0" y="0"/>
          <a:chExt cx="0" cy="0"/>
        </a:xfrm>
      </p:grpSpPr>
      <p:sp>
        <p:nvSpPr>
          <p:cNvPr id="159" name="Google Shape;159;g3aab26bfacb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g3aab26bfacb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g3aab26bfacb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3aab26bfacb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3" name="Google Shape;163;g3aab26bfacb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3aab26bfacb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5" name="Google Shape;165;g3aab26bfacb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66" name="Google Shape;166;g3aab26bfacb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7" name="Google Shape;167;g3aab26bfacb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0" name="Shape 30"/>
        <p:cNvGrpSpPr/>
        <p:nvPr/>
      </p:nvGrpSpPr>
      <p:grpSpPr>
        <a:xfrm>
          <a:off x="0" y="0"/>
          <a:ext cx="0" cy="0"/>
          <a:chOff x="0" y="0"/>
          <a:chExt cx="0" cy="0"/>
        </a:xfrm>
      </p:grpSpPr>
      <p:sp>
        <p:nvSpPr>
          <p:cNvPr id="31" name="Google Shape;31;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d7c80e4_0_3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d7c80e4_0_3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d7c80e4_0_3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d7c80e4_0_3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d7c80e4_0_3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d7c80e4_0_3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d7c80e4_0_3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d7c80e4_0_3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d7c80e4_0_3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d7c80e4_0_3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d7c80e4_0_3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d7c80e4_0_3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d7c80e4_0_3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d7c80e4_0_3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d7c80e4_0_3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d7c80e4_0_3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d7c80e4_0_3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d7c80e4_0_3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d7c80e4_0_3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d7c80e4_0_3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d7c80e4_0_3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d7c80e4_0_3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d7c80e4_0_3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d7c80e4_0_3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d7c80e4_0_3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2" name="Shape 82"/>
        <p:cNvGrpSpPr/>
        <p:nvPr/>
      </p:nvGrpSpPr>
      <p:grpSpPr>
        <a:xfrm>
          <a:off x="0" y="0"/>
          <a:ext cx="0" cy="0"/>
          <a:chOff x="0" y="0"/>
          <a:chExt cx="0" cy="0"/>
        </a:xfrm>
      </p:grpSpPr>
      <p:sp>
        <p:nvSpPr>
          <p:cNvPr id="83" name="Google Shape;83;g37dcd7c80e4_0_40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d7c80e4_0_4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g37dcd7c80e4_0_40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6274"/>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d7c80e4_0_3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d7c80e4_0_3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d7c80e4_0_3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d7c80e4_0_3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d7c80e4_0_3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d7c80e4_0_398"/>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d7c80e4_0_3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8" name="Shape 98"/>
        <p:cNvGrpSpPr/>
        <p:nvPr/>
      </p:nvGrpSpPr>
      <p:grpSpPr>
        <a:xfrm>
          <a:off x="0" y="0"/>
          <a:ext cx="0" cy="0"/>
          <a:chOff x="0" y="0"/>
          <a:chExt cx="0" cy="0"/>
        </a:xfrm>
      </p:grpSpPr>
      <p:sp>
        <p:nvSpPr>
          <p:cNvPr id="99" name="Google Shape;99;g37dcd7c80e4_0_41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g37dcd7c80e4_0_4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d7c80e4_0_417"/>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g37dcd7c80e4_0_417"/>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g37dcd7c80e4_0_417"/>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133" name="Shape 133"/>
        <p:cNvGrpSpPr/>
        <p:nvPr/>
      </p:nvGrpSpPr>
      <p:grpSpPr>
        <a:xfrm>
          <a:off x="0" y="0"/>
          <a:ext cx="0" cy="0"/>
          <a:chOff x="0" y="0"/>
          <a:chExt cx="0" cy="0"/>
        </a:xfrm>
      </p:grpSpPr>
      <p:sp>
        <p:nvSpPr>
          <p:cNvPr id="134" name="Google Shape;134;g3aab26bfacb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g3aab26bfacb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g3aab26bfacb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7" name="Google Shape;137;g3aab26bfacb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8" name="Google Shape;138;g3aab26bfacb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Ευημερεύοντα Σχολεία: Μια Συστημική, Ολιστική Σχολική Προσέγγιση στην Ψυχική Υγεία και Ευζωία</a:t>
            </a:r>
            <a:endParaRPr sz="2200"/>
          </a:p>
        </p:txBody>
      </p:sp>
      <p:sp>
        <p:nvSpPr>
          <p:cNvPr id="173" name="Google Shape;173;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Διάρκεια του έργου: 36 μήνες (Μαρ 2025 - Φεβ 2028)</a:t>
            </a:r>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Αρ. Έργου: 101196057</a:t>
            </a:r>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Αναφορά: ERASMUS-EDU-2024-POL-EXP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9e7a0877ee_0_15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41" name="Google Shape;241;g39e7a0877ee_0_150"/>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PERMA &amp; Σχολικό Σύστημα Προώθησης Θετικών Συμπεριφορών (SWPBS) </a:t>
            </a:r>
            <a:endParaRPr b="1" i="0" sz="2400" u="none" cap="none" strike="noStrike">
              <a:solidFill>
                <a:srgbClr val="F05A22"/>
              </a:solidFill>
              <a:latin typeface="Calibri"/>
              <a:ea typeface="Calibri"/>
              <a:cs typeface="Calibri"/>
              <a:sym typeface="Calibri"/>
            </a:endParaRPr>
          </a:p>
        </p:txBody>
      </p:sp>
      <p:graphicFrame>
        <p:nvGraphicFramePr>
          <p:cNvPr id="242" name="Google Shape;242;g39e7a0877ee_0_150"/>
          <p:cNvGraphicFramePr/>
          <p:nvPr/>
        </p:nvGraphicFramePr>
        <p:xfrm>
          <a:off x="951275" y="1550425"/>
          <a:ext cx="3000000" cy="3000000"/>
        </p:xfrm>
        <a:graphic>
          <a:graphicData uri="http://schemas.openxmlformats.org/drawingml/2006/table">
            <a:tbl>
              <a:tblPr>
                <a:noFill/>
                <a:tableStyleId>{E84E95E7-7F46-4AD8-AF61-7FC3233FAB20}</a:tableStyleId>
              </a:tblPr>
              <a:tblGrid>
                <a:gridCol w="1968625"/>
                <a:gridCol w="2598600"/>
                <a:gridCol w="6076500"/>
              </a:tblGrid>
              <a:tr h="922400">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SWPBS Προσδοκία</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Συνδετικά Στοιχεία PERMA </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Τι είναι οι βιώσιμες πρακτικές στην τάξη</a:t>
                      </a:r>
                      <a:endParaRPr b="1"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Σεβασμός στον εαυτό</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Θετικά Συναισθήματα, Νόημα</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Διδάξτε συναισθηματική παιδεία, υπενθυμίσεις για την καλοσύνη προς τον εαυτό, πρωινές επιβεβαιώσεις</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Σεβασμός στους άλλους</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Σχέσεις</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Συστήματα αναγνώρισης από συμμαθητές, πίνακες ευγενικής συμπεριφοράς, αλυσίδες «ευχαριστιών»</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Σεβασμός στη μάθηση</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Δέσμευση, Επιτεύγματα</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Θέσπιση στόχων από τους μαθητές, ημερολόγια αναστοχασμού, «επαίνους μάθησης»</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Σεβασμός στο περιβάλλον</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Νόημα, Δέσμευση</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Ρόλοι φροντίδας της τάξης υπό την καθοδήγηση των μαθητών, έργα σχετικά με τη φύση ή τη βιωσιμότητα</a:t>
                      </a:r>
                      <a:endParaRPr sz="20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9e7a0877ee_0_42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48" name="Google Shape;248;g39e7a0877ee_0_42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Σε επίπεδο σχολείου - Τρόποι εμπλοκής όλων των ενδιαφερόμενων μερών</a:t>
            </a:r>
            <a:endParaRPr b="1" i="0" sz="2400" u="none" cap="none" strike="noStrike">
              <a:solidFill>
                <a:srgbClr val="F05A22"/>
              </a:solidFill>
              <a:latin typeface="Calibri"/>
              <a:ea typeface="Calibri"/>
              <a:cs typeface="Calibri"/>
              <a:sym typeface="Calibri"/>
            </a:endParaRPr>
          </a:p>
        </p:txBody>
      </p:sp>
      <p:grpSp>
        <p:nvGrpSpPr>
          <p:cNvPr id="249" name="Google Shape;249;g39e7a0877ee_0_422"/>
          <p:cNvGrpSpPr/>
          <p:nvPr/>
        </p:nvGrpSpPr>
        <p:grpSpPr>
          <a:xfrm>
            <a:off x="1594691" y="1850380"/>
            <a:ext cx="3110731" cy="1232769"/>
            <a:chOff x="308838" y="1242975"/>
            <a:chExt cx="3558375" cy="924600"/>
          </a:xfrm>
        </p:grpSpPr>
        <p:cxnSp>
          <p:nvCxnSpPr>
            <p:cNvPr id="250" name="Google Shape;250;g39e7a0877ee_0_422"/>
            <p:cNvCxnSpPr/>
            <p:nvPr/>
          </p:nvCxnSpPr>
          <p:spPr>
            <a:xfrm rot="10800000">
              <a:off x="2642013" y="1654113"/>
              <a:ext cx="1225200" cy="0"/>
            </a:xfrm>
            <a:prstGeom prst="straightConnector1">
              <a:avLst/>
            </a:prstGeom>
            <a:noFill/>
            <a:ln cap="flat" cmpd="sng" w="9525">
              <a:solidFill>
                <a:srgbClr val="249C91"/>
              </a:solidFill>
              <a:prstDash val="solid"/>
              <a:round/>
              <a:headEnd len="sm" w="sm" type="none"/>
              <a:tailEnd len="med" w="med" type="oval"/>
            </a:ln>
          </p:spPr>
        </p:cxnSp>
        <p:sp>
          <p:nvSpPr>
            <p:cNvPr id="251" name="Google Shape;251;g39e7a0877ee_0_422"/>
            <p:cNvSpPr txBox="1"/>
            <p:nvPr/>
          </p:nvSpPr>
          <p:spPr>
            <a:xfrm>
              <a:off x="308838" y="1242975"/>
              <a:ext cx="2124000" cy="9246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rgbClr val="434343"/>
                  </a:solidFill>
                  <a:latin typeface="Calibri"/>
                  <a:ea typeface="Calibri"/>
                  <a:cs typeface="Calibri"/>
                  <a:sym typeface="Calibri"/>
                </a:rPr>
                <a:t>Δέσμευση της ηγεσίας</a:t>
              </a:r>
              <a:endParaRPr b="1" i="0" sz="1100" u="none" cap="none" strike="noStrike">
                <a:solidFill>
                  <a:srgbClr val="000000"/>
                </a:solidFill>
                <a:latin typeface="Roboto"/>
                <a:ea typeface="Roboto"/>
                <a:cs typeface="Roboto"/>
                <a:sym typeface="Roboto"/>
              </a:endParaRPr>
            </a:p>
          </p:txBody>
        </p:sp>
      </p:grpSp>
      <p:grpSp>
        <p:nvGrpSpPr>
          <p:cNvPr id="252" name="Google Shape;252;g39e7a0877ee_0_422"/>
          <p:cNvGrpSpPr/>
          <p:nvPr/>
        </p:nvGrpSpPr>
        <p:grpSpPr>
          <a:xfrm>
            <a:off x="1308567" y="3528058"/>
            <a:ext cx="3037985" cy="1232769"/>
            <a:chOff x="1198419" y="2646125"/>
            <a:chExt cx="3013576" cy="924600"/>
          </a:xfrm>
        </p:grpSpPr>
        <p:cxnSp>
          <p:nvCxnSpPr>
            <p:cNvPr id="253" name="Google Shape;253;g39e7a0877ee_0_422"/>
            <p:cNvCxnSpPr/>
            <p:nvPr/>
          </p:nvCxnSpPr>
          <p:spPr>
            <a:xfrm rot="10800000">
              <a:off x="3281995" y="3108425"/>
              <a:ext cx="930000" cy="0"/>
            </a:xfrm>
            <a:prstGeom prst="straightConnector1">
              <a:avLst/>
            </a:prstGeom>
            <a:noFill/>
            <a:ln cap="flat" cmpd="sng" w="9525">
              <a:solidFill>
                <a:srgbClr val="1F887E"/>
              </a:solidFill>
              <a:prstDash val="solid"/>
              <a:round/>
              <a:headEnd len="sm" w="sm" type="none"/>
              <a:tailEnd len="med" w="med" type="oval"/>
            </a:ln>
          </p:spPr>
        </p:cxnSp>
        <p:sp>
          <p:nvSpPr>
            <p:cNvPr id="254" name="Google Shape;254;g39e7a0877ee_0_422"/>
            <p:cNvSpPr txBox="1"/>
            <p:nvPr/>
          </p:nvSpPr>
          <p:spPr>
            <a:xfrm>
              <a:off x="1198419" y="2646125"/>
              <a:ext cx="2124000" cy="9246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rgbClr val="434343"/>
                  </a:solidFill>
                  <a:latin typeface="Calibri"/>
                  <a:ea typeface="Calibri"/>
                  <a:cs typeface="Calibri"/>
                  <a:sym typeface="Calibri"/>
                </a:rPr>
                <a:t>Ευημερία του προσωπικού </a:t>
              </a:r>
              <a:endParaRPr b="1" i="0" sz="1100" u="none" cap="none" strike="noStrike">
                <a:solidFill>
                  <a:srgbClr val="434343"/>
                </a:solidFill>
                <a:latin typeface="Calibri"/>
                <a:ea typeface="Calibri"/>
                <a:cs typeface="Calibri"/>
                <a:sym typeface="Calibri"/>
              </a:endParaRPr>
            </a:p>
          </p:txBody>
        </p:sp>
      </p:grpSp>
      <p:grpSp>
        <p:nvGrpSpPr>
          <p:cNvPr id="255" name="Google Shape;255;g39e7a0877ee_0_422"/>
          <p:cNvGrpSpPr/>
          <p:nvPr/>
        </p:nvGrpSpPr>
        <p:grpSpPr>
          <a:xfrm>
            <a:off x="6210161" y="4522154"/>
            <a:ext cx="5550195" cy="1232769"/>
            <a:chOff x="4657738" y="3391700"/>
            <a:chExt cx="4162750" cy="924600"/>
          </a:xfrm>
        </p:grpSpPr>
        <p:cxnSp>
          <p:nvCxnSpPr>
            <p:cNvPr id="256" name="Google Shape;256;g39e7a0877ee_0_422"/>
            <p:cNvCxnSpPr/>
            <p:nvPr/>
          </p:nvCxnSpPr>
          <p:spPr>
            <a:xfrm>
              <a:off x="4657738" y="3854000"/>
              <a:ext cx="1838700" cy="0"/>
            </a:xfrm>
            <a:prstGeom prst="straightConnector1">
              <a:avLst/>
            </a:prstGeom>
            <a:noFill/>
            <a:ln cap="flat" cmpd="sng" w="9525">
              <a:solidFill>
                <a:srgbClr val="1D7E75"/>
              </a:solidFill>
              <a:prstDash val="solid"/>
              <a:round/>
              <a:headEnd len="sm" w="sm" type="none"/>
              <a:tailEnd len="med" w="med" type="oval"/>
            </a:ln>
          </p:spPr>
        </p:cxnSp>
        <p:sp>
          <p:nvSpPr>
            <p:cNvPr id="257" name="Google Shape;257;g39e7a0877ee_0_422"/>
            <p:cNvSpPr txBox="1"/>
            <p:nvPr/>
          </p:nvSpPr>
          <p:spPr>
            <a:xfrm>
              <a:off x="6696488" y="3391700"/>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434343"/>
                  </a:solidFill>
                  <a:latin typeface="Calibri"/>
                  <a:ea typeface="Calibri"/>
                  <a:cs typeface="Calibri"/>
                  <a:sym typeface="Calibri"/>
                </a:rPr>
                <a:t>Αλλαγή στο περιβάλλον </a:t>
              </a:r>
              <a:endParaRPr b="1" i="0" sz="1100" u="none" cap="none" strike="noStrike">
                <a:solidFill>
                  <a:srgbClr val="434343"/>
                </a:solidFill>
                <a:latin typeface="Calibri"/>
                <a:ea typeface="Calibri"/>
                <a:cs typeface="Calibri"/>
                <a:sym typeface="Calibri"/>
              </a:endParaRPr>
            </a:p>
          </p:txBody>
        </p:sp>
      </p:grpSp>
      <p:grpSp>
        <p:nvGrpSpPr>
          <p:cNvPr id="258" name="Google Shape;258;g39e7a0877ee_0_422"/>
          <p:cNvGrpSpPr/>
          <p:nvPr/>
        </p:nvGrpSpPr>
        <p:grpSpPr>
          <a:xfrm>
            <a:off x="6946276" y="1657259"/>
            <a:ext cx="4814080" cy="1232769"/>
            <a:chOff x="5209838" y="1242975"/>
            <a:chExt cx="3610650" cy="924600"/>
          </a:xfrm>
        </p:grpSpPr>
        <p:sp>
          <p:nvSpPr>
            <p:cNvPr id="259" name="Google Shape;259;g39e7a0877ee_0_422"/>
            <p:cNvSpPr txBox="1"/>
            <p:nvPr/>
          </p:nvSpPr>
          <p:spPr>
            <a:xfrm>
              <a:off x="6696488" y="1242975"/>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434343"/>
                  </a:solidFill>
                  <a:latin typeface="Calibri"/>
                  <a:ea typeface="Calibri"/>
                  <a:cs typeface="Calibri"/>
                  <a:sym typeface="Calibri"/>
                </a:rPr>
                <a:t>Φωνή των μαθητών</a:t>
              </a:r>
              <a:endParaRPr b="1" i="0" sz="1100" u="none" cap="none" strike="noStrike">
                <a:solidFill>
                  <a:srgbClr val="434343"/>
                </a:solidFill>
                <a:latin typeface="Calibri"/>
                <a:ea typeface="Calibri"/>
                <a:cs typeface="Calibri"/>
                <a:sym typeface="Calibri"/>
              </a:endParaRPr>
            </a:p>
          </p:txBody>
        </p:sp>
        <p:cxnSp>
          <p:nvCxnSpPr>
            <p:cNvPr id="260" name="Google Shape;260;g39e7a0877ee_0_422"/>
            <p:cNvCxnSpPr/>
            <p:nvPr/>
          </p:nvCxnSpPr>
          <p:spPr>
            <a:xfrm>
              <a:off x="5209838" y="1654113"/>
              <a:ext cx="1286700" cy="0"/>
            </a:xfrm>
            <a:prstGeom prst="straightConnector1">
              <a:avLst/>
            </a:prstGeom>
            <a:noFill/>
            <a:ln cap="flat" cmpd="sng" w="9525">
              <a:solidFill>
                <a:srgbClr val="155B55"/>
              </a:solidFill>
              <a:prstDash val="solid"/>
              <a:round/>
              <a:headEnd len="sm" w="sm" type="none"/>
              <a:tailEnd len="med" w="med" type="oval"/>
            </a:ln>
          </p:spPr>
        </p:cxnSp>
      </p:grpSp>
      <p:grpSp>
        <p:nvGrpSpPr>
          <p:cNvPr id="261" name="Google Shape;261;g39e7a0877ee_0_422"/>
          <p:cNvGrpSpPr/>
          <p:nvPr/>
        </p:nvGrpSpPr>
        <p:grpSpPr>
          <a:xfrm>
            <a:off x="7480196" y="3084390"/>
            <a:ext cx="4280160" cy="1232769"/>
            <a:chOff x="5610288" y="2313350"/>
            <a:chExt cx="3210200" cy="924600"/>
          </a:xfrm>
        </p:grpSpPr>
        <p:cxnSp>
          <p:nvCxnSpPr>
            <p:cNvPr id="262" name="Google Shape;262;g39e7a0877ee_0_422"/>
            <p:cNvCxnSpPr/>
            <p:nvPr/>
          </p:nvCxnSpPr>
          <p:spPr>
            <a:xfrm>
              <a:off x="5610288" y="2775650"/>
              <a:ext cx="886200" cy="0"/>
            </a:xfrm>
            <a:prstGeom prst="straightConnector1">
              <a:avLst/>
            </a:prstGeom>
            <a:noFill/>
            <a:ln cap="flat" cmpd="sng" w="9525">
              <a:solidFill>
                <a:srgbClr val="1B786F"/>
              </a:solidFill>
              <a:prstDash val="solid"/>
              <a:round/>
              <a:headEnd len="sm" w="sm" type="none"/>
              <a:tailEnd len="med" w="med" type="oval"/>
            </a:ln>
          </p:spPr>
        </p:cxnSp>
        <p:sp>
          <p:nvSpPr>
            <p:cNvPr id="263" name="Google Shape;263;g39e7a0877ee_0_422"/>
            <p:cNvSpPr txBox="1"/>
            <p:nvPr/>
          </p:nvSpPr>
          <p:spPr>
            <a:xfrm>
              <a:off x="6696488" y="2313350"/>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434343"/>
                  </a:solidFill>
                  <a:latin typeface="Calibri"/>
                  <a:ea typeface="Calibri"/>
                  <a:cs typeface="Calibri"/>
                  <a:sym typeface="Calibri"/>
                </a:rPr>
                <a:t>Ενσωμάτωση στο πρόγραμμα σπουδών </a:t>
              </a:r>
              <a:endParaRPr b="1" i="0" sz="1100" u="none" cap="none" strike="noStrike">
                <a:solidFill>
                  <a:srgbClr val="434343"/>
                </a:solidFill>
                <a:latin typeface="Calibri"/>
                <a:ea typeface="Calibri"/>
                <a:cs typeface="Calibri"/>
                <a:sym typeface="Calibri"/>
              </a:endParaRPr>
            </a:p>
          </p:txBody>
        </p:sp>
      </p:grpSp>
      <p:grpSp>
        <p:nvGrpSpPr>
          <p:cNvPr id="264" name="Google Shape;264;g39e7a0877ee_0_422"/>
          <p:cNvGrpSpPr/>
          <p:nvPr/>
        </p:nvGrpSpPr>
        <p:grpSpPr>
          <a:xfrm>
            <a:off x="3468229" y="873268"/>
            <a:ext cx="5229469" cy="5221233"/>
            <a:chOff x="2610906" y="610653"/>
            <a:chExt cx="3922200" cy="3922200"/>
          </a:xfrm>
        </p:grpSpPr>
        <p:sp>
          <p:nvSpPr>
            <p:cNvPr id="265" name="Google Shape;265;g39e7a0877ee_0_422"/>
            <p:cNvSpPr/>
            <p:nvPr/>
          </p:nvSpPr>
          <p:spPr>
            <a:xfrm rot="-4980021">
              <a:off x="3204123" y="1186472"/>
              <a:ext cx="2771960" cy="2771960"/>
            </a:xfrm>
            <a:prstGeom prst="blockArc">
              <a:avLst>
                <a:gd fmla="val 12602522" name="adj1"/>
                <a:gd fmla="val 16867657" name="adj2"/>
                <a:gd fmla="val 20844" name="adj3"/>
              </a:avLst>
            </a:prstGeom>
            <a:solidFill>
              <a:srgbClr val="1F887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39e7a0877ee_0_422"/>
            <p:cNvSpPr/>
            <p:nvPr/>
          </p:nvSpPr>
          <p:spPr>
            <a:xfrm rot="7920309">
              <a:off x="3183402" y="1183149"/>
              <a:ext cx="2777207" cy="2777207"/>
            </a:xfrm>
            <a:prstGeom prst="blockArc">
              <a:avLst>
                <a:gd fmla="val 12602522" name="adj1"/>
                <a:gd fmla="val 16867657" name="adj2"/>
                <a:gd fmla="val 20844" name="adj3"/>
              </a:avLst>
            </a:prstGeom>
            <a:solidFill>
              <a:srgbClr val="1B786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39e7a0877ee_0_422"/>
            <p:cNvSpPr/>
            <p:nvPr/>
          </p:nvSpPr>
          <p:spPr>
            <a:xfrm rot="3600063">
              <a:off x="3186335" y="1195681"/>
              <a:ext cx="2777488" cy="2777488"/>
            </a:xfrm>
            <a:prstGeom prst="blockArc">
              <a:avLst>
                <a:gd fmla="val 12602522" name="adj1"/>
                <a:gd fmla="val 16867657" name="adj2"/>
                <a:gd fmla="val 20844" name="adj3"/>
              </a:avLst>
            </a:prstGeom>
            <a:solidFill>
              <a:srgbClr val="155B5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39e7a0877ee_0_422"/>
            <p:cNvSpPr/>
            <p:nvPr/>
          </p:nvSpPr>
          <p:spPr>
            <a:xfrm rot="4024705">
              <a:off x="5326681" y="1940898"/>
              <a:ext cx="578477" cy="579147"/>
            </a:xfrm>
            <a:prstGeom prst="pie">
              <a:avLst>
                <a:gd fmla="val 6190354" name="adj1"/>
                <a:gd fmla="val 14996165" name="adj2"/>
              </a:avLst>
            </a:prstGeom>
            <a:solidFill>
              <a:srgbClr val="1B786F"/>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39e7a0877ee_0_422"/>
            <p:cNvSpPr/>
            <p:nvPr/>
          </p:nvSpPr>
          <p:spPr>
            <a:xfrm rot="-6816027">
              <a:off x="5326729" y="1940918"/>
              <a:ext cx="578485" cy="579035"/>
            </a:xfrm>
            <a:prstGeom prst="pie">
              <a:avLst>
                <a:gd fmla="val 4028252" name="adj1"/>
                <a:gd fmla="val 17183677" name="adj2"/>
              </a:avLst>
            </a:prstGeom>
            <a:solidFill>
              <a:srgbClr val="1B786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39e7a0877ee_0_422"/>
            <p:cNvSpPr/>
            <p:nvPr/>
          </p:nvSpPr>
          <p:spPr>
            <a:xfrm rot="-9359762">
              <a:off x="3193941" y="1176205"/>
              <a:ext cx="2777287" cy="2777287"/>
            </a:xfrm>
            <a:prstGeom prst="blockArc">
              <a:avLst>
                <a:gd fmla="val 12602522" name="adj1"/>
                <a:gd fmla="val 16867657" name="adj2"/>
                <a:gd fmla="val 20844" name="adj3"/>
              </a:avLst>
            </a:prstGeom>
            <a:solidFill>
              <a:srgbClr val="1D7E7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39e7a0877ee_0_422"/>
            <p:cNvSpPr/>
            <p:nvPr/>
          </p:nvSpPr>
          <p:spPr>
            <a:xfrm rot="-8936366">
              <a:off x="3659126" y="3173505"/>
              <a:ext cx="578551" cy="578963"/>
            </a:xfrm>
            <a:prstGeom prst="pie">
              <a:avLst>
                <a:gd fmla="val 6190354" name="adj1"/>
                <a:gd fmla="val 14996165" name="adj2"/>
              </a:avLst>
            </a:prstGeom>
            <a:solidFill>
              <a:srgbClr val="1F887E"/>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39e7a0877ee_0_422"/>
            <p:cNvSpPr/>
            <p:nvPr/>
          </p:nvSpPr>
          <p:spPr>
            <a:xfrm rot="1824498">
              <a:off x="3659375" y="3173497"/>
              <a:ext cx="578475" cy="578885"/>
            </a:xfrm>
            <a:prstGeom prst="pie">
              <a:avLst>
                <a:gd fmla="val 4028252" name="adj1"/>
                <a:gd fmla="val 17183677" name="adj2"/>
              </a:avLst>
            </a:prstGeom>
            <a:solidFill>
              <a:srgbClr val="1F887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39e7a0877ee_0_422"/>
            <p:cNvSpPr/>
            <p:nvPr/>
          </p:nvSpPr>
          <p:spPr>
            <a:xfrm rot="-600092">
              <a:off x="3198852" y="1195456"/>
              <a:ext cx="2777611" cy="2777611"/>
            </a:xfrm>
            <a:prstGeom prst="blockArc">
              <a:avLst>
                <a:gd fmla="val 12513247" name="adj1"/>
                <a:gd fmla="val 16867657" name="adj2"/>
                <a:gd fmla="val 20844" name="adj3"/>
              </a:avLst>
            </a:prstGeom>
            <a:solidFill>
              <a:srgbClr val="249C9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39e7a0877ee_0_422"/>
            <p:cNvSpPr/>
            <p:nvPr/>
          </p:nvSpPr>
          <p:spPr>
            <a:xfrm rot="-176551">
              <a:off x="4312105" y="1195442"/>
              <a:ext cx="578563" cy="579162"/>
            </a:xfrm>
            <a:prstGeom prst="pie">
              <a:avLst>
                <a:gd fmla="val 6190354" name="adj1"/>
                <a:gd fmla="val 14996165" name="adj2"/>
              </a:avLst>
            </a:prstGeom>
            <a:solidFill>
              <a:srgbClr val="155B55"/>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39e7a0877ee_0_422"/>
            <p:cNvSpPr/>
            <p:nvPr/>
          </p:nvSpPr>
          <p:spPr>
            <a:xfrm rot="10584085">
              <a:off x="4312088" y="1195622"/>
              <a:ext cx="578340" cy="578939"/>
            </a:xfrm>
            <a:prstGeom prst="pie">
              <a:avLst>
                <a:gd fmla="val 4028252" name="adj1"/>
                <a:gd fmla="val 17183677" name="adj2"/>
              </a:avLst>
            </a:prstGeom>
            <a:solidFill>
              <a:srgbClr val="155B5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39e7a0877ee_0_422"/>
            <p:cNvSpPr/>
            <p:nvPr/>
          </p:nvSpPr>
          <p:spPr>
            <a:xfrm rot="8344778">
              <a:off x="4940929" y="3162886"/>
              <a:ext cx="578465" cy="578888"/>
            </a:xfrm>
            <a:prstGeom prst="pie">
              <a:avLst>
                <a:gd fmla="val 6190354" name="adj1"/>
                <a:gd fmla="val 14996165" name="adj2"/>
              </a:avLst>
            </a:prstGeom>
            <a:solidFill>
              <a:srgbClr val="1D7E75"/>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39e7a0877ee_0_422"/>
            <p:cNvSpPr/>
            <p:nvPr/>
          </p:nvSpPr>
          <p:spPr>
            <a:xfrm rot="-2495643">
              <a:off x="4941000" y="3162728"/>
              <a:ext cx="578445" cy="579093"/>
            </a:xfrm>
            <a:prstGeom prst="pie">
              <a:avLst>
                <a:gd fmla="val 4028252" name="adj1"/>
                <a:gd fmla="val 17183677" name="adj2"/>
              </a:avLst>
            </a:prstGeom>
            <a:solidFill>
              <a:srgbClr val="1D7E7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39e7a0877ee_0_422"/>
            <p:cNvSpPr/>
            <p:nvPr/>
          </p:nvSpPr>
          <p:spPr>
            <a:xfrm rot="-4556960">
              <a:off x="3257335" y="1939059"/>
              <a:ext cx="578302" cy="578957"/>
            </a:xfrm>
            <a:prstGeom prst="pie">
              <a:avLst>
                <a:gd fmla="val 6190354" name="adj1"/>
                <a:gd fmla="val 14996165" name="adj2"/>
              </a:avLst>
            </a:prstGeom>
            <a:solidFill>
              <a:srgbClr val="249C91"/>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9e7a0877ee_0_422"/>
            <p:cNvSpPr/>
            <p:nvPr/>
          </p:nvSpPr>
          <p:spPr>
            <a:xfrm rot="6204541">
              <a:off x="3257468" y="1938977"/>
              <a:ext cx="578264" cy="578917"/>
            </a:xfrm>
            <a:prstGeom prst="pie">
              <a:avLst>
                <a:gd fmla="val 4028252" name="adj1"/>
                <a:gd fmla="val 17183677" name="adj2"/>
              </a:avLst>
            </a:prstGeom>
            <a:solidFill>
              <a:srgbClr val="249C9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39e7a0877ee_0_422"/>
            <p:cNvSpPr txBox="1"/>
            <p:nvPr/>
          </p:nvSpPr>
          <p:spPr>
            <a:xfrm>
              <a:off x="4341900" y="1271896"/>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05</a:t>
              </a:r>
              <a:endParaRPr b="1" i="0" sz="2100" u="none" cap="none" strike="noStrike">
                <a:solidFill>
                  <a:srgbClr val="FFFFFF"/>
                </a:solidFill>
                <a:latin typeface="Roboto"/>
                <a:ea typeface="Roboto"/>
                <a:cs typeface="Roboto"/>
                <a:sym typeface="Roboto"/>
              </a:endParaRPr>
            </a:p>
          </p:txBody>
        </p:sp>
        <p:sp>
          <p:nvSpPr>
            <p:cNvPr id="281" name="Google Shape;281;g39e7a0877ee_0_422"/>
            <p:cNvSpPr txBox="1"/>
            <p:nvPr/>
          </p:nvSpPr>
          <p:spPr>
            <a:xfrm>
              <a:off x="3274219" y="2018364"/>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01</a:t>
              </a:r>
              <a:endParaRPr b="1" i="0" sz="2100" u="none" cap="none" strike="noStrike">
                <a:solidFill>
                  <a:srgbClr val="FFFFFF"/>
                </a:solidFill>
                <a:latin typeface="Roboto"/>
                <a:ea typeface="Roboto"/>
                <a:cs typeface="Roboto"/>
                <a:sym typeface="Roboto"/>
              </a:endParaRPr>
            </a:p>
          </p:txBody>
        </p:sp>
        <p:sp>
          <p:nvSpPr>
            <p:cNvPr id="282" name="Google Shape;282;g39e7a0877ee_0_422"/>
            <p:cNvSpPr txBox="1"/>
            <p:nvPr/>
          </p:nvSpPr>
          <p:spPr>
            <a:xfrm>
              <a:off x="3685317" y="3247321"/>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02</a:t>
              </a:r>
              <a:endParaRPr b="1" i="0" sz="2100" u="none" cap="none" strike="noStrike">
                <a:solidFill>
                  <a:srgbClr val="FFFFFF"/>
                </a:solidFill>
                <a:latin typeface="Roboto"/>
                <a:ea typeface="Roboto"/>
                <a:cs typeface="Roboto"/>
                <a:sym typeface="Roboto"/>
              </a:endParaRPr>
            </a:p>
          </p:txBody>
        </p:sp>
        <p:sp>
          <p:nvSpPr>
            <p:cNvPr id="283" name="Google Shape;283;g39e7a0877ee_0_422"/>
            <p:cNvSpPr txBox="1"/>
            <p:nvPr/>
          </p:nvSpPr>
          <p:spPr>
            <a:xfrm>
              <a:off x="4955323" y="3247321"/>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03</a:t>
              </a:r>
              <a:endParaRPr b="1" i="0" sz="2100" u="none" cap="none" strike="noStrike">
                <a:solidFill>
                  <a:srgbClr val="FFFFFF"/>
                </a:solidFill>
                <a:latin typeface="Roboto"/>
                <a:ea typeface="Roboto"/>
                <a:cs typeface="Roboto"/>
                <a:sym typeface="Roboto"/>
              </a:endParaRPr>
            </a:p>
          </p:txBody>
        </p:sp>
        <p:sp>
          <p:nvSpPr>
            <p:cNvPr id="284" name="Google Shape;284;g39e7a0877ee_0_422"/>
            <p:cNvSpPr txBox="1"/>
            <p:nvPr/>
          </p:nvSpPr>
          <p:spPr>
            <a:xfrm>
              <a:off x="5364737" y="2018364"/>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04</a:t>
              </a:r>
              <a:endParaRPr b="1" i="0" sz="2100" u="none" cap="none" strike="noStrike">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24029070 (Provided by Getty Images)" id="289" name="Google Shape;289;g39e7a0877ee_0_1014"/>
          <p:cNvPicPr preferRelativeResize="0"/>
          <p:nvPr/>
        </p:nvPicPr>
        <p:blipFill rotWithShape="1">
          <a:blip r:embed="rId3">
            <a:alphaModFix amt="19000"/>
          </a:blip>
          <a:srcRect b="0" l="0" r="0" t="0"/>
          <a:stretch/>
        </p:blipFill>
        <p:spPr>
          <a:xfrm>
            <a:off x="0" y="810550"/>
            <a:ext cx="10289510" cy="6857999"/>
          </a:xfrm>
          <a:prstGeom prst="rect">
            <a:avLst/>
          </a:prstGeom>
          <a:noFill/>
          <a:ln>
            <a:noFill/>
          </a:ln>
        </p:spPr>
      </p:pic>
      <p:sp>
        <p:nvSpPr>
          <p:cNvPr id="290" name="Google Shape;290;g39e7a0877ee_0_1014"/>
          <p:cNvSpPr txBox="1"/>
          <p:nvPr/>
        </p:nvSpPr>
        <p:spPr>
          <a:xfrm>
            <a:off x="97969" y="854672"/>
            <a:ext cx="11944501"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200" u="none" cap="none" strike="noStrike">
                <a:solidFill>
                  <a:schemeClr val="accent2"/>
                </a:solidFill>
                <a:latin typeface="Calibri"/>
                <a:ea typeface="Calibri"/>
                <a:cs typeface="Calibri"/>
                <a:sym typeface="Calibri"/>
              </a:rPr>
              <a:t>PERMA &amp; Σχολικό Σύστημα Προώθησης Θετικών Συμπεριφορών - Στρατηγική και Προβληματισμός </a:t>
            </a:r>
            <a:endParaRPr b="1" i="0" sz="2200" u="none" cap="none" strike="noStrike">
              <a:solidFill>
                <a:schemeClr val="accent2"/>
              </a:solidFill>
              <a:latin typeface="Calibri"/>
              <a:ea typeface="Calibri"/>
              <a:cs typeface="Calibri"/>
              <a:sym typeface="Calibri"/>
            </a:endParaRPr>
          </a:p>
        </p:txBody>
      </p:sp>
      <p:sp>
        <p:nvSpPr>
          <p:cNvPr id="291" name="Google Shape;291;g39e7a0877ee_0_1014"/>
          <p:cNvSpPr txBox="1"/>
          <p:nvPr/>
        </p:nvSpPr>
        <p:spPr>
          <a:xfrm>
            <a:off x="97975" y="1082650"/>
            <a:ext cx="12192000" cy="97223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Η πρωτοβουλία σε επίπεδο ηγεσίας για την ανάδειξη του σκοπού είναι να διατηρηθεί το PERMA ζωντανό, ανταποκρινόμενο και προσαρμοσμένο στις ανάγκες του σχολείου. </a:t>
            </a:r>
            <a:endParaRPr b="0" i="0" sz="2100" u="none" cap="none" strike="noStrike">
              <a:solidFill>
                <a:srgbClr val="000000"/>
              </a:solidFill>
              <a:latin typeface="Calibri"/>
              <a:ea typeface="Calibri"/>
              <a:cs typeface="Calibri"/>
              <a:sym typeface="Calibri"/>
            </a:endParaRPr>
          </a:p>
        </p:txBody>
      </p:sp>
      <p:sp>
        <p:nvSpPr>
          <p:cNvPr id="292" name="Google Shape;292;g39e7a0877ee_0_1014"/>
          <p:cNvSpPr txBox="1"/>
          <p:nvPr/>
        </p:nvSpPr>
        <p:spPr>
          <a:xfrm>
            <a:off x="196369" y="1800338"/>
            <a:ext cx="11747700" cy="49943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Βήμα 1</a:t>
            </a:r>
            <a:r>
              <a:rPr b="1" i="0" lang="en-US" sz="1800" u="none" cap="none" strike="noStrike">
                <a:solidFill>
                  <a:srgbClr val="000000"/>
                </a:solidFill>
                <a:latin typeface="Calibri"/>
                <a:ea typeface="Calibri"/>
                <a:cs typeface="Calibri"/>
                <a:sym typeface="Calibri"/>
              </a:rPr>
              <a:t> —&gt; </a:t>
            </a:r>
            <a:r>
              <a:rPr b="0" i="0" lang="en-US" sz="1800" u="none" cap="none" strike="noStrike">
                <a:solidFill>
                  <a:srgbClr val="000000"/>
                </a:solidFill>
                <a:latin typeface="Calibri"/>
                <a:ea typeface="Calibri"/>
                <a:cs typeface="Calibri"/>
                <a:sym typeface="Calibri"/>
              </a:rPr>
              <a:t>Καθορισμός των αξιών και των αναγκών του σχολείου - συμπεριλαμβανομένων των μαθητών και άλλων ενδιαφερόμενων μερών.</a:t>
            </a:r>
            <a:endParaRPr b="1" i="0" sz="1800" u="sng"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Βήμα 2</a:t>
            </a:r>
            <a:r>
              <a:rPr b="1" i="0" lang="en-US" sz="1800" u="none" cap="none" strike="noStrike">
                <a:solidFill>
                  <a:srgbClr val="000000"/>
                </a:solidFill>
                <a:latin typeface="Calibri"/>
                <a:ea typeface="Calibri"/>
                <a:cs typeface="Calibri"/>
                <a:sym typeface="Calibri"/>
              </a:rPr>
              <a:t> —&gt; </a:t>
            </a:r>
            <a:r>
              <a:rPr b="0" i="0" lang="en-US" sz="1800" u="none" cap="none" strike="noStrike">
                <a:solidFill>
                  <a:srgbClr val="000000"/>
                </a:solidFill>
                <a:latin typeface="Calibri"/>
                <a:ea typeface="Calibri"/>
                <a:cs typeface="Calibri"/>
                <a:sym typeface="Calibri"/>
              </a:rPr>
              <a:t>Κάντε τις αξίες ορατές και καθορίστε τον τρόπο με τον οποίο θα επικοινωνούνται στο σχολικό χώρο και στην πράξη Καθορισμός των αξιών και των αναγκών του σχολείου - με τη συμμετοχή των μαθητών και άλλων ενδιαφερόμενων μερών.</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Βήμα 3</a:t>
            </a:r>
            <a:r>
              <a:rPr b="1" i="0" lang="en-US" sz="1800" u="none" cap="none" strike="noStrike">
                <a:solidFill>
                  <a:srgbClr val="000000"/>
                </a:solidFill>
                <a:latin typeface="Calibri"/>
                <a:ea typeface="Calibri"/>
                <a:cs typeface="Calibri"/>
                <a:sym typeface="Calibri"/>
              </a:rPr>
              <a:t> —&gt; </a:t>
            </a:r>
            <a:r>
              <a:rPr b="0" i="0" lang="en-US" sz="1800" u="none" cap="none" strike="noStrike">
                <a:solidFill>
                  <a:srgbClr val="000000"/>
                </a:solidFill>
                <a:latin typeface="Calibri"/>
                <a:ea typeface="Calibri"/>
                <a:cs typeface="Calibri"/>
                <a:sym typeface="Calibri"/>
              </a:rPr>
              <a:t>Καθορισμός στρατηγικών που θα χρησιμοποιηθούν για την προώθηση αυτών των αξιών σε σχολικό επίπεδο και τρόπος μέτρησής τους σε σχολικό επίπεδο ή επίπεδο τάξης.</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Καθορισμός τρόπων μέτρησης της προόδου:</a:t>
            </a:r>
            <a:endParaRPr b="1" i="0" sz="1800" u="sng" cap="none" strike="noStrike">
              <a:solidFill>
                <a:srgbClr val="000000"/>
              </a:solidFill>
              <a:latin typeface="Calibri"/>
              <a:ea typeface="Calibri"/>
              <a:cs typeface="Calibri"/>
              <a:sym typeface="Calibri"/>
            </a:endParaRPr>
          </a:p>
          <a:p>
            <a:pPr indent="-342900" lvl="0" marL="457200" marR="0" rtl="0" algn="l">
              <a:lnSpc>
                <a:spcPct val="115000"/>
              </a:lnSpc>
              <a:spcBef>
                <a:spcPts val="120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PERMA Έρευνες αναστοχασμού:</a:t>
            </a:r>
            <a:r>
              <a:rPr b="0" i="0" lang="en-US" sz="1800" u="none" cap="none" strike="noStrike">
                <a:solidFill>
                  <a:srgbClr val="000000"/>
                </a:solidFill>
                <a:latin typeface="Calibri"/>
                <a:ea typeface="Calibri"/>
                <a:cs typeface="Calibri"/>
                <a:sym typeface="Calibri"/>
              </a:rPr>
              <a:t> Σύντομες έρευνες για το προσωπικό και τους μαθητές μία φορά ανά εξάμηνο</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Χαρτογράφηση δεδομένων συμπεριφοράς:</a:t>
            </a:r>
            <a:r>
              <a:rPr b="0" i="0" lang="en-US" sz="1800" u="none" cap="none" strike="noStrike">
                <a:solidFill>
                  <a:srgbClr val="000000"/>
                </a:solidFill>
                <a:latin typeface="Calibri"/>
                <a:ea typeface="Calibri"/>
                <a:cs typeface="Calibri"/>
                <a:sym typeface="Calibri"/>
              </a:rPr>
              <a:t> Ανάλυση δεδομένων συμπεριφοράς SWPBS για θετικά πρότυπα</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Περίπατοι ευημερίας:</a:t>
            </a:r>
            <a:r>
              <a:rPr b="0" i="0" lang="en-US" sz="1800" u="none" cap="none" strike="noStrike">
                <a:solidFill>
                  <a:srgbClr val="000000"/>
                </a:solidFill>
                <a:latin typeface="Calibri"/>
                <a:ea typeface="Calibri"/>
                <a:cs typeface="Calibri"/>
                <a:sym typeface="Calibri"/>
              </a:rPr>
              <a:t> Οι διευθυντές των σχολείων παρατηρούν και σημειώνουν ορατές στιγμές PERMA (πίνακες ευγνωμοσύνης, συμμετοχή των μαθητών)</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Εμπειρική ανασκόπηση:</a:t>
            </a:r>
            <a:r>
              <a:rPr b="0" i="0" lang="en-US" sz="1800" u="none" cap="none" strike="noStrike">
                <a:solidFill>
                  <a:srgbClr val="000000"/>
                </a:solidFill>
                <a:latin typeface="Calibri"/>
                <a:ea typeface="Calibri"/>
                <a:cs typeface="Calibri"/>
                <a:sym typeface="Calibri"/>
              </a:rPr>
              <a:t> «Ποιες πρακτικές ευδοκιμούν; Τι χρειάζεται ανανέωση;»</a:t>
            </a:r>
            <a:endParaRPr b="1" i="0" sz="1800" u="sng" cap="none" strike="noStrike">
              <a:solidFill>
                <a:srgbClr val="000000"/>
              </a:solidFill>
              <a:latin typeface="Calibri"/>
              <a:ea typeface="Calibri"/>
              <a:cs typeface="Calibri"/>
              <a:sym typeface="Calibri"/>
            </a:endParaRPr>
          </a:p>
        </p:txBody>
      </p:sp>
      <p:sp>
        <p:nvSpPr>
          <p:cNvPr id="293" name="Google Shape;293;g39e7a0877ee_0_1014"/>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9e7a0877ee_0_13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99" name="Google Shape;299;g39e7a0877ee_0_130"/>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100" u="none" cap="none" strike="noStrike">
                <a:solidFill>
                  <a:schemeClr val="accent2"/>
                </a:solidFill>
                <a:latin typeface="Calibri"/>
                <a:ea typeface="Calibri"/>
                <a:cs typeface="Calibri"/>
                <a:sym typeface="Calibri"/>
              </a:rPr>
              <a:t>PERMA &amp; Σχολικό Σύστημα Προώθησης Θετικών Συμπεριφορών - Ορισμός των ενδιαφερόμενων μερών</a:t>
            </a:r>
            <a:endParaRPr b="1" i="0" sz="2100" u="none" cap="none" strike="noStrike">
              <a:solidFill>
                <a:schemeClr val="accent2"/>
              </a:solidFill>
              <a:latin typeface="Calibri"/>
              <a:ea typeface="Calibri"/>
              <a:cs typeface="Calibri"/>
              <a:sym typeface="Calibri"/>
            </a:endParaRPr>
          </a:p>
        </p:txBody>
      </p:sp>
      <p:pic>
        <p:nvPicPr>
          <p:cNvPr descr="People talking with colleagues by video call. Office workers discuss statistics. Employees at online business conference (Provided by Getty Images)" id="300" name="Google Shape;300;g39e7a0877ee_0_130"/>
          <p:cNvPicPr preferRelativeResize="0"/>
          <p:nvPr/>
        </p:nvPicPr>
        <p:blipFill rotWithShape="1">
          <a:blip r:embed="rId3">
            <a:alphaModFix/>
          </a:blip>
          <a:srcRect b="0" l="0" r="0" t="0"/>
          <a:stretch/>
        </p:blipFill>
        <p:spPr>
          <a:xfrm>
            <a:off x="6309297" y="2930775"/>
            <a:ext cx="5733176" cy="3821201"/>
          </a:xfrm>
          <a:prstGeom prst="rect">
            <a:avLst/>
          </a:prstGeom>
          <a:noFill/>
          <a:ln>
            <a:noFill/>
          </a:ln>
        </p:spPr>
      </p:pic>
      <p:sp>
        <p:nvSpPr>
          <p:cNvPr id="301" name="Google Shape;301;g39e7a0877ee_0_130"/>
          <p:cNvSpPr txBox="1"/>
          <p:nvPr/>
        </p:nvSpPr>
        <p:spPr>
          <a:xfrm>
            <a:off x="97973" y="1462675"/>
            <a:ext cx="64788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Ορισμός Πρεσβευτών Ευημερίας:</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12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Μαθητές: Ηγηθείτε εκστρατειών ευγνωμοσύνης ή καλοσύνης.</a:t>
            </a:r>
            <a:br>
              <a:rPr b="0" i="0" lang="en-US"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Εκπαιδευτικοί: Μοιραστείτε τις πρακτικές PERMA του μήνα.</a:t>
            </a:r>
            <a:br>
              <a:rPr b="0" i="0" lang="en-US"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Ηγέτες: Αποτελέστε πρότυπο ισορροπίας και αναστοχασμού στην επικοινωνία με το προσωπικό.</a:t>
            </a:r>
            <a:br>
              <a:rPr b="0" i="0" lang="en-US"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Αυτό αποκεντρώνει την ιδιοκτησία και ενσωματώνει τη βιωσιμότητα σε πολλαπλά επίπεδα του οργανισμού.</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9e7a0877ee_0_96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307" name="Google Shape;307;g39e7a0877ee_0_96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PERMA &amp; Σχολικό Σύστημα Προώθησης Θετικών Συμπεριφορών - Γλώσσα</a:t>
            </a:r>
            <a:endParaRPr b="1" i="0" sz="2400" u="none" cap="none" strike="noStrike">
              <a:solidFill>
                <a:schemeClr val="accent2"/>
              </a:solidFill>
              <a:latin typeface="Calibri"/>
              <a:ea typeface="Calibri"/>
              <a:cs typeface="Calibri"/>
              <a:sym typeface="Calibri"/>
            </a:endParaRPr>
          </a:p>
        </p:txBody>
      </p:sp>
      <p:pic>
        <p:nvPicPr>
          <p:cNvPr descr="People talking with colleagues by video call. Office workers discuss statistics. Employees at online business conference (Provided by Getty Images)" id="308" name="Google Shape;308;g39e7a0877ee_0_966"/>
          <p:cNvPicPr preferRelativeResize="0"/>
          <p:nvPr/>
        </p:nvPicPr>
        <p:blipFill rotWithShape="1">
          <a:blip r:embed="rId3">
            <a:alphaModFix/>
          </a:blip>
          <a:srcRect b="0" l="0" r="0" t="0"/>
          <a:stretch/>
        </p:blipFill>
        <p:spPr>
          <a:xfrm>
            <a:off x="2979038" y="5069821"/>
            <a:ext cx="5733176" cy="3821201"/>
          </a:xfrm>
          <a:prstGeom prst="rect">
            <a:avLst/>
          </a:prstGeom>
          <a:noFill/>
          <a:ln>
            <a:noFill/>
          </a:ln>
        </p:spPr>
      </p:pic>
      <p:sp>
        <p:nvSpPr>
          <p:cNvPr id="309" name="Google Shape;309;g39e7a0877ee_0_966"/>
          <p:cNvSpPr txBox="1"/>
          <p:nvPr/>
        </p:nvSpPr>
        <p:spPr>
          <a:xfrm>
            <a:off x="97975" y="1462675"/>
            <a:ext cx="12192000" cy="715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Μετασχηματισμός της γλώσσας του SWPBS σε θετικές, βασισμένες σε αξίες δηλώσεις:</a:t>
            </a:r>
            <a:endParaRPr b="0" i="0" sz="2100" u="none" cap="none" strike="noStrike">
              <a:solidFill>
                <a:srgbClr val="000000"/>
              </a:solidFill>
              <a:latin typeface="Calibri"/>
              <a:ea typeface="Calibri"/>
              <a:cs typeface="Calibri"/>
              <a:sym typeface="Calibri"/>
            </a:endParaRPr>
          </a:p>
        </p:txBody>
      </p:sp>
      <p:sp>
        <p:nvSpPr>
          <p:cNvPr id="310" name="Google Shape;310;g39e7a0877ee_0_966"/>
          <p:cNvSpPr txBox="1"/>
          <p:nvPr/>
        </p:nvSpPr>
        <p:spPr>
          <a:xfrm>
            <a:off x="648350" y="2476700"/>
            <a:ext cx="49776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Παραδοσιακός Κανόνας:</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Μην τρέχετε στους διαδρόμους</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Κάντε τα μαθήματά σας</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Διατηρείτε το χώρο σας καθαρό</a:t>
            </a:r>
            <a:endParaRPr b="0" i="0" sz="1800" u="none" cap="none" strike="noStrike">
              <a:solidFill>
                <a:srgbClr val="000000"/>
              </a:solidFill>
              <a:latin typeface="Calibri"/>
              <a:ea typeface="Calibri"/>
              <a:cs typeface="Calibri"/>
              <a:sym typeface="Calibri"/>
            </a:endParaRPr>
          </a:p>
        </p:txBody>
      </p:sp>
      <p:sp>
        <p:nvSpPr>
          <p:cNvPr id="311" name="Google Shape;311;g39e7a0877ee_0_966"/>
          <p:cNvSpPr txBox="1"/>
          <p:nvPr/>
        </p:nvSpPr>
        <p:spPr>
          <a:xfrm>
            <a:off x="6674296" y="2070705"/>
            <a:ext cx="5176328"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Αναδιαμόρφωση μέσω PERMA:</a:t>
            </a:r>
            <a:endParaRPr b="1" i="0" sz="18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Μετακινηθείτε με ασφάλεια για να δείξετε σεβασμό στον εαυτό σας και τους άλλους (Σχέσεις, Νόημα)</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Συμμετέχετε στη μάθηση για να νιώθετε περήφανοι για τα επιτεύγματά σας (Συμμετοχή, Επιτεύγματα)</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Δείξτε φροντίδα για τον χώρο μας για την υποστήριξη του κοινού μας σκοπού (Νόημα, Δέσμευση)</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g39e7a0877ee_0_966"/>
          <p:cNvSpPr/>
          <p:nvPr/>
        </p:nvSpPr>
        <p:spPr>
          <a:xfrm>
            <a:off x="3678800" y="2868300"/>
            <a:ext cx="2887252" cy="1121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9e7a0877ee_0_1037"/>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318" name="Google Shape;318;g39e7a0877ee_0_1037"/>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Δραστηριότητα - Γλώσσα</a:t>
            </a:r>
            <a:endParaRPr b="1" i="0" sz="2400" u="none" cap="none" strike="noStrike">
              <a:solidFill>
                <a:schemeClr val="accent2"/>
              </a:solidFill>
              <a:latin typeface="Calibri"/>
              <a:ea typeface="Calibri"/>
              <a:cs typeface="Calibri"/>
              <a:sym typeface="Calibri"/>
            </a:endParaRPr>
          </a:p>
        </p:txBody>
      </p:sp>
      <p:sp>
        <p:nvSpPr>
          <p:cNvPr id="319" name="Google Shape;319;g39e7a0877ee_0_1037"/>
          <p:cNvSpPr txBox="1"/>
          <p:nvPr/>
        </p:nvSpPr>
        <p:spPr>
          <a:xfrm>
            <a:off x="97975" y="1462675"/>
            <a:ext cx="4166787" cy="49788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Σε ζευγάρια - Διαβάστε το κείμενο του εγγράφου επικοινωνίας του σχολείου </a:t>
            </a:r>
            <a:endParaRPr/>
          </a:p>
          <a:p>
            <a:pPr indent="0" lvl="0" marL="0" marR="0" rtl="0" algn="l">
              <a:lnSpc>
                <a:spcPct val="115000"/>
              </a:lnSpc>
              <a:spcBef>
                <a:spcPts val="120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Προσδιορίστε γλώσσα που μπορεί να προσαρμοστεί στο PERMA</a:t>
            </a:r>
            <a:endParaRPr b="0" i="0" sz="21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298450" lvl="0" marL="457200" marR="0" rtl="0" algn="l">
              <a:lnSpc>
                <a:spcPct val="115000"/>
              </a:lnSpc>
              <a:spcBef>
                <a:spcPts val="1200"/>
              </a:spcBef>
              <a:spcAft>
                <a:spcPts val="0"/>
              </a:spcAft>
              <a:buClr>
                <a:srgbClr val="000000"/>
              </a:buClr>
              <a:buSzPts val="1100"/>
              <a:buFont typeface="Arial"/>
              <a:buAutoNum type="arabicPeriod"/>
            </a:pPr>
            <a:r>
              <a:rPr b="0" i="0" lang="en-US" sz="2100" u="none" cap="none" strike="noStrike">
                <a:solidFill>
                  <a:srgbClr val="000000"/>
                </a:solidFill>
                <a:latin typeface="Calibri"/>
                <a:ea typeface="Calibri"/>
                <a:cs typeface="Calibri"/>
                <a:sym typeface="Calibri"/>
              </a:rPr>
              <a:t>Πως θα τα αλλάζατε σύμφωνα με το PERMA; </a:t>
            </a:r>
            <a:endParaRPr b="0" i="0" sz="2100" u="none" cap="none" strike="noStrike">
              <a:solidFill>
                <a:srgbClr val="000000"/>
              </a:solidFill>
              <a:latin typeface="Calibri"/>
              <a:ea typeface="Calibri"/>
              <a:cs typeface="Calibri"/>
              <a:sym typeface="Calibri"/>
            </a:endParaRPr>
          </a:p>
          <a:p>
            <a:pPr indent="-298450" lvl="0" marL="457200" marR="0" rtl="0" algn="l">
              <a:lnSpc>
                <a:spcPct val="115000"/>
              </a:lnSpc>
              <a:spcBef>
                <a:spcPts val="1200"/>
              </a:spcBef>
              <a:spcAft>
                <a:spcPts val="0"/>
              </a:spcAft>
              <a:buClr>
                <a:srgbClr val="000000"/>
              </a:buClr>
              <a:buSzPts val="1100"/>
              <a:buFont typeface="Arial"/>
              <a:buAutoNum type="arabicPeriod"/>
            </a:pPr>
            <a:r>
              <a:rPr b="0" i="0" lang="en-US" sz="2100" u="none" cap="none" strike="noStrike">
                <a:solidFill>
                  <a:srgbClr val="000000"/>
                </a:solidFill>
                <a:latin typeface="Calibri"/>
                <a:ea typeface="Calibri"/>
                <a:cs typeface="Calibri"/>
                <a:sym typeface="Calibri"/>
              </a:rPr>
              <a:t>Πώς σας κάνει να νιώθετε το αναδιαμορφωμένο στυλ PERMA;</a:t>
            </a:r>
            <a:endParaRPr b="0" i="0" sz="2100" u="none" cap="none" strike="noStrike">
              <a:solidFill>
                <a:srgbClr val="000000"/>
              </a:solidFill>
              <a:latin typeface="Calibri"/>
              <a:ea typeface="Calibri"/>
              <a:cs typeface="Calibri"/>
              <a:sym typeface="Calibri"/>
            </a:endParaRPr>
          </a:p>
        </p:txBody>
      </p:sp>
      <p:grpSp>
        <p:nvGrpSpPr>
          <p:cNvPr id="320" name="Google Shape;320;g39e7a0877ee_0_1037"/>
          <p:cNvGrpSpPr/>
          <p:nvPr/>
        </p:nvGrpSpPr>
        <p:grpSpPr>
          <a:xfrm>
            <a:off x="4330598" y="1949900"/>
            <a:ext cx="7616727" cy="3847200"/>
            <a:chOff x="5837675" y="2963300"/>
            <a:chExt cx="6204900" cy="3847200"/>
          </a:xfrm>
        </p:grpSpPr>
        <p:sp>
          <p:nvSpPr>
            <p:cNvPr id="321" name="Google Shape;321;g39e7a0877ee_0_1037"/>
            <p:cNvSpPr/>
            <p:nvPr/>
          </p:nvSpPr>
          <p:spPr>
            <a:xfrm>
              <a:off x="5837675" y="2963300"/>
              <a:ext cx="6204900" cy="384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39e7a0877ee_0_1037"/>
            <p:cNvSpPr txBox="1"/>
            <p:nvPr/>
          </p:nvSpPr>
          <p:spPr>
            <a:xfrm>
              <a:off x="5869425" y="3032325"/>
              <a:ext cx="34251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Παραδοσιακός Κανόνας:</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Μην τρέχετε στους διαδρόμους</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Κάντε τα μαθήματά σας</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Διατηρείτε το χώρο σας καθαρό</a:t>
              </a:r>
              <a:endParaRPr/>
            </a:p>
          </p:txBody>
        </p:sp>
        <p:sp>
          <p:nvSpPr>
            <p:cNvPr id="323" name="Google Shape;323;g39e7a0877ee_0_1037"/>
            <p:cNvSpPr txBox="1"/>
            <p:nvPr/>
          </p:nvSpPr>
          <p:spPr>
            <a:xfrm>
              <a:off x="8504442" y="3028025"/>
              <a:ext cx="34251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Αναδιαμόρφωση μέσω PERMA: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Μετακινηθείτε με ασφάλεια για να δείξετε σεβασμό στον εαυτό σας και τους άλλους (Σχέσεις, Νόημα)</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Συμμετέχετε στη μάθηση για να νιώθετε περήφανοι για τα επιτεύγματά σας (Συμμετοχή, Επιτεύγματα)</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Δείξτε φροντίδα για τον χώρο μας για την υποστήριξη του κοινού μας σκοπού (Νόημα, Δέσμευση)</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9e7a0877ee_0_102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329" name="Google Shape;329;g39e7a0877ee_0_102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100" u="none" cap="none" strike="noStrike">
                <a:solidFill>
                  <a:schemeClr val="accent2"/>
                </a:solidFill>
                <a:latin typeface="Calibri"/>
                <a:ea typeface="Calibri"/>
                <a:cs typeface="Calibri"/>
                <a:sym typeface="Calibri"/>
              </a:rPr>
              <a:t>PERMA &amp; Σχολικό Σύστημα Προώθησης Θετικών Συμπεριφορών - Δημιουργώντας συνήθειες</a:t>
            </a:r>
            <a:endParaRPr b="1" i="0" sz="2100" u="none" cap="none" strike="noStrike">
              <a:solidFill>
                <a:schemeClr val="accent2"/>
              </a:solidFill>
              <a:latin typeface="Calibri"/>
              <a:ea typeface="Calibri"/>
              <a:cs typeface="Calibri"/>
              <a:sym typeface="Calibri"/>
            </a:endParaRPr>
          </a:p>
        </p:txBody>
      </p:sp>
      <p:sp>
        <p:nvSpPr>
          <p:cNvPr id="330" name="Google Shape;330;g39e7a0877ee_0_1026"/>
          <p:cNvSpPr txBox="1"/>
          <p:nvPr/>
        </p:nvSpPr>
        <p:spPr>
          <a:xfrm>
            <a:off x="97975" y="1462675"/>
            <a:ext cx="12192000" cy="38502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Για να διατηρηθούν οι νέες συμπεριφορές, οι πρακτικές PERMA θα πρέπει να ενσωματωθούν σε σύνολο συνηθειών.</a:t>
            </a:r>
            <a:endParaRPr b="0" i="0" sz="2100" u="none" cap="none" strike="noStrike">
              <a:solidFill>
                <a:srgbClr val="000000"/>
              </a:solidFill>
              <a:latin typeface="Calibri"/>
              <a:ea typeface="Calibri"/>
              <a:cs typeface="Calibri"/>
              <a:sym typeface="Calibri"/>
            </a:endParaRPr>
          </a:p>
          <a:p>
            <a:pPr indent="-298450" lvl="0" marL="457200" marR="0" rtl="0" algn="l">
              <a:lnSpc>
                <a:spcPct val="115000"/>
              </a:lnSpc>
              <a:spcBef>
                <a:spcPts val="1200"/>
              </a:spcBef>
              <a:spcAft>
                <a:spcPts val="0"/>
              </a:spcAft>
              <a:buClr>
                <a:srgbClr val="000000"/>
              </a:buClr>
              <a:buSzPts val="1100"/>
              <a:buFont typeface="Arial"/>
              <a:buChar char="●"/>
            </a:pPr>
            <a:r>
              <a:rPr b="0" i="0" lang="en-US" sz="2100" u="none" cap="none" strike="noStrike">
                <a:solidFill>
                  <a:srgbClr val="000000"/>
                </a:solidFill>
                <a:latin typeface="Calibri"/>
                <a:ea typeface="Calibri"/>
                <a:cs typeface="Calibri"/>
                <a:sym typeface="Calibri"/>
              </a:rPr>
              <a:t>Υπόδειξη: Τι σας υπενθυμίζει να το κάνετε (π.χ., πρωινό κουδούνι → έλεγχος ευγνωμοσύνης).</a:t>
            </a: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Arial"/>
              <a:buChar char="●"/>
            </a:pPr>
            <a:r>
              <a:rPr b="0" i="0" lang="en-US" sz="2100" u="none" cap="none" strike="noStrike">
                <a:solidFill>
                  <a:srgbClr val="000000"/>
                </a:solidFill>
                <a:latin typeface="Calibri"/>
                <a:ea typeface="Calibri"/>
                <a:cs typeface="Calibri"/>
                <a:sym typeface="Calibri"/>
              </a:rPr>
              <a:t>Ρουτίνα: Η δράση (π.χ., οι μαθητές μοιράζονται ένα θετικό στοιχείο από χθες).</a:t>
            </a: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Arial"/>
              <a:buChar char="●"/>
            </a:pPr>
            <a:r>
              <a:rPr b="0" i="0" lang="en-US" sz="2100" u="none" cap="none" strike="noStrike">
                <a:solidFill>
                  <a:srgbClr val="000000"/>
                </a:solidFill>
                <a:latin typeface="Calibri"/>
                <a:ea typeface="Calibri"/>
                <a:cs typeface="Calibri"/>
                <a:sym typeface="Calibri"/>
              </a:rPr>
              <a:t>Ανταμοιβή: Η συναισθηματική ανταμοιβή (π.χ. θετικός τόνος και σύνδεση).</a:t>
            </a: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9e7a0877ee_0_13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336" name="Google Shape;336;g39e7a0877ee_0_13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Δραστηριότητες σε επίπεδο σχολείου - άσκηση</a:t>
            </a:r>
            <a:endParaRPr/>
          </a:p>
        </p:txBody>
      </p:sp>
      <p:grpSp>
        <p:nvGrpSpPr>
          <p:cNvPr id="337" name="Google Shape;337;g39e7a0877ee_0_136"/>
          <p:cNvGrpSpPr/>
          <p:nvPr/>
        </p:nvGrpSpPr>
        <p:grpSpPr>
          <a:xfrm>
            <a:off x="906409" y="1727671"/>
            <a:ext cx="10681849" cy="975576"/>
            <a:chOff x="-2" y="880977"/>
            <a:chExt cx="8011587" cy="731700"/>
          </a:xfrm>
        </p:grpSpPr>
        <p:sp>
          <p:nvSpPr>
            <p:cNvPr id="338" name="Google Shape;338;g39e7a0877ee_0_136"/>
            <p:cNvSpPr txBox="1"/>
            <p:nvPr/>
          </p:nvSpPr>
          <p:spPr>
            <a:xfrm>
              <a:off x="-2" y="931167"/>
              <a:ext cx="27150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561561"/>
                  </a:solidFill>
                  <a:latin typeface="Calibri"/>
                  <a:ea typeface="Calibri"/>
                  <a:cs typeface="Calibri"/>
                  <a:sym typeface="Calibri"/>
                </a:rPr>
                <a:t>PERMA (5 ομάδες)</a:t>
              </a:r>
              <a:endParaRPr b="0" i="0" sz="3000" u="none" cap="none" strike="noStrike">
                <a:solidFill>
                  <a:srgbClr val="561561"/>
                </a:solidFill>
                <a:latin typeface="Calibri"/>
                <a:ea typeface="Calibri"/>
                <a:cs typeface="Calibri"/>
                <a:sym typeface="Calibri"/>
              </a:endParaRPr>
            </a:p>
          </p:txBody>
        </p:sp>
        <p:sp>
          <p:nvSpPr>
            <p:cNvPr id="339" name="Google Shape;339;g39e7a0877ee_0_136"/>
            <p:cNvSpPr/>
            <p:nvPr/>
          </p:nvSpPr>
          <p:spPr>
            <a:xfrm>
              <a:off x="2789785" y="880977"/>
              <a:ext cx="5221800" cy="731700"/>
            </a:xfrm>
            <a:prstGeom prst="rect">
              <a:avLst/>
            </a:prstGeom>
            <a:solidFill>
              <a:srgbClr val="561561"/>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0" name="Google Shape;340;g39e7a0877ee_0_136"/>
            <p:cNvSpPr txBox="1"/>
            <p:nvPr/>
          </p:nvSpPr>
          <p:spPr>
            <a:xfrm>
              <a:off x="2914389" y="965253"/>
              <a:ext cx="4765800" cy="5754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Χωριστείτε σε 5 ομάδες, μία για κάθε στοιχείο PERMA</a:t>
              </a:r>
              <a:endParaRPr b="0" i="0" sz="1600" u="none" cap="none" strike="noStrike">
                <a:solidFill>
                  <a:srgbClr val="FFFFFF"/>
                </a:solidFill>
                <a:latin typeface="Calibri"/>
                <a:ea typeface="Calibri"/>
                <a:cs typeface="Calibri"/>
                <a:sym typeface="Calibri"/>
              </a:endParaRPr>
            </a:p>
          </p:txBody>
        </p:sp>
      </p:grpSp>
      <p:grpSp>
        <p:nvGrpSpPr>
          <p:cNvPr id="341" name="Google Shape;341;g39e7a0877ee_0_136"/>
          <p:cNvGrpSpPr/>
          <p:nvPr/>
        </p:nvGrpSpPr>
        <p:grpSpPr>
          <a:xfrm>
            <a:off x="-51205" y="2906789"/>
            <a:ext cx="11157477" cy="975576"/>
            <a:chOff x="-718230" y="1765338"/>
            <a:chExt cx="8368317" cy="731700"/>
          </a:xfrm>
        </p:grpSpPr>
        <p:sp>
          <p:nvSpPr>
            <p:cNvPr id="342" name="Google Shape;342;g39e7a0877ee_0_136"/>
            <p:cNvSpPr txBox="1"/>
            <p:nvPr/>
          </p:nvSpPr>
          <p:spPr>
            <a:xfrm>
              <a:off x="-718230" y="1815541"/>
              <a:ext cx="3433556"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701C7F"/>
                  </a:solidFill>
                  <a:latin typeface="Calibri"/>
                  <a:ea typeface="Calibri"/>
                  <a:cs typeface="Calibri"/>
                  <a:sym typeface="Calibri"/>
                </a:rPr>
                <a:t>Τι - Επιλέξτε δραστηριότητα</a:t>
              </a:r>
              <a:endParaRPr b="0" i="0" sz="3000" u="none" cap="none" strike="noStrike">
                <a:solidFill>
                  <a:srgbClr val="701C7F"/>
                </a:solidFill>
                <a:latin typeface="Calibri"/>
                <a:ea typeface="Calibri"/>
                <a:cs typeface="Calibri"/>
                <a:sym typeface="Calibri"/>
              </a:endParaRPr>
            </a:p>
          </p:txBody>
        </p:sp>
        <p:sp>
          <p:nvSpPr>
            <p:cNvPr id="343" name="Google Shape;343;g39e7a0877ee_0_136"/>
            <p:cNvSpPr/>
            <p:nvPr/>
          </p:nvSpPr>
          <p:spPr>
            <a:xfrm>
              <a:off x="2789787" y="1765338"/>
              <a:ext cx="4860300" cy="731700"/>
            </a:xfrm>
            <a:prstGeom prst="rect">
              <a:avLst/>
            </a:prstGeom>
            <a:solidFill>
              <a:srgbClr val="701C7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4" name="Google Shape;344;g39e7a0877ee_0_136"/>
            <p:cNvSpPr txBox="1"/>
            <p:nvPr/>
          </p:nvSpPr>
          <p:spPr>
            <a:xfrm>
              <a:off x="2914387" y="1971908"/>
              <a:ext cx="4373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Προσδιορίστε μία δραστηριότητα που σχετίζεται με το στοιχείο PERMA που συνδυάζει το SWPBS. Περιγράψτε τη δραστηριότητα.</a:t>
              </a:r>
              <a:endParaRPr b="0" i="0" sz="1600" u="none" cap="none" strike="noStrike">
                <a:solidFill>
                  <a:srgbClr val="FFFFFF"/>
                </a:solidFill>
                <a:latin typeface="Calibri"/>
                <a:ea typeface="Calibri"/>
                <a:cs typeface="Calibri"/>
                <a:sym typeface="Calibri"/>
              </a:endParaRPr>
            </a:p>
          </p:txBody>
        </p:sp>
      </p:grpSp>
      <p:grpSp>
        <p:nvGrpSpPr>
          <p:cNvPr id="345" name="Google Shape;345;g39e7a0877ee_0_136"/>
          <p:cNvGrpSpPr/>
          <p:nvPr/>
        </p:nvGrpSpPr>
        <p:grpSpPr>
          <a:xfrm>
            <a:off x="190195" y="4081560"/>
            <a:ext cx="10607040" cy="975576"/>
            <a:chOff x="-517187" y="2646438"/>
            <a:chExt cx="7804574" cy="731700"/>
          </a:xfrm>
        </p:grpSpPr>
        <p:sp>
          <p:nvSpPr>
            <p:cNvPr id="346" name="Google Shape;346;g39e7a0877ee_0_136"/>
            <p:cNvSpPr txBox="1"/>
            <p:nvPr/>
          </p:nvSpPr>
          <p:spPr>
            <a:xfrm>
              <a:off x="-517187" y="2696625"/>
              <a:ext cx="3232365"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771E86"/>
                  </a:solidFill>
                  <a:latin typeface="Calibri"/>
                  <a:ea typeface="Calibri"/>
                  <a:cs typeface="Calibri"/>
                  <a:sym typeface="Calibri"/>
                </a:rPr>
                <a:t>Πώς (γλώσσα, συχνότητα, συνήθειες κ.λπ.)</a:t>
              </a:r>
              <a:endParaRPr b="0" i="0" sz="3000" u="none" cap="none" strike="noStrike">
                <a:solidFill>
                  <a:srgbClr val="771E86"/>
                </a:solidFill>
                <a:latin typeface="Calibri"/>
                <a:ea typeface="Calibri"/>
                <a:cs typeface="Calibri"/>
                <a:sym typeface="Calibri"/>
              </a:endParaRPr>
            </a:p>
          </p:txBody>
        </p:sp>
        <p:sp>
          <p:nvSpPr>
            <p:cNvPr id="347" name="Google Shape;347;g39e7a0877ee_0_136"/>
            <p:cNvSpPr/>
            <p:nvPr/>
          </p:nvSpPr>
          <p:spPr>
            <a:xfrm>
              <a:off x="2746666" y="2646438"/>
              <a:ext cx="4540721" cy="731700"/>
            </a:xfrm>
            <a:prstGeom prst="rect">
              <a:avLst/>
            </a:prstGeom>
            <a:solidFill>
              <a:srgbClr val="771E86"/>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8" name="Google Shape;348;g39e7a0877ee_0_136"/>
            <p:cNvSpPr txBox="1"/>
            <p:nvPr/>
          </p:nvSpPr>
          <p:spPr>
            <a:xfrm>
              <a:off x="2914388" y="2852992"/>
              <a:ext cx="4257316"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Καθορίστε πώς θα ενσωματώσετε αυτήν τη δραστηριότητα καθ' όλη τη διάρκεια του έτους για να προωθήσετε μια παρέμβαση σε ολόκληρο το σχολείο.</a:t>
              </a:r>
              <a:endParaRPr b="0" i="0" sz="1600" u="none" cap="none" strike="noStrike">
                <a:solidFill>
                  <a:srgbClr val="FFFFFF"/>
                </a:solidFill>
                <a:latin typeface="Calibri"/>
                <a:ea typeface="Calibri"/>
                <a:cs typeface="Calibri"/>
                <a:sym typeface="Calibri"/>
              </a:endParaRPr>
            </a:p>
          </p:txBody>
        </p:sp>
      </p:grpSp>
      <p:grpSp>
        <p:nvGrpSpPr>
          <p:cNvPr id="349" name="Google Shape;349;g39e7a0877ee_0_136"/>
          <p:cNvGrpSpPr/>
          <p:nvPr/>
        </p:nvGrpSpPr>
        <p:grpSpPr>
          <a:xfrm>
            <a:off x="1960474" y="5260697"/>
            <a:ext cx="8180223" cy="975576"/>
            <a:chOff x="790567" y="3530813"/>
            <a:chExt cx="6135320" cy="731700"/>
          </a:xfrm>
        </p:grpSpPr>
        <p:sp>
          <p:nvSpPr>
            <p:cNvPr id="350" name="Google Shape;350;g39e7a0877ee_0_136"/>
            <p:cNvSpPr txBox="1"/>
            <p:nvPr/>
          </p:nvSpPr>
          <p:spPr>
            <a:xfrm>
              <a:off x="790567" y="3581001"/>
              <a:ext cx="1924469"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802090"/>
                  </a:solidFill>
                  <a:latin typeface="Calibri"/>
                  <a:ea typeface="Calibri"/>
                  <a:cs typeface="Calibri"/>
                  <a:sym typeface="Calibri"/>
                </a:rPr>
                <a:t>Αναστοχασμός και Δεδομένα</a:t>
              </a:r>
              <a:endParaRPr b="0" i="0" sz="3000" u="none" cap="none" strike="noStrike">
                <a:solidFill>
                  <a:srgbClr val="802090"/>
                </a:solidFill>
                <a:latin typeface="Calibri"/>
                <a:ea typeface="Calibri"/>
                <a:cs typeface="Calibri"/>
                <a:sym typeface="Calibri"/>
              </a:endParaRPr>
            </a:p>
          </p:txBody>
        </p:sp>
        <p:sp>
          <p:nvSpPr>
            <p:cNvPr id="351" name="Google Shape;351;g39e7a0877ee_0_136"/>
            <p:cNvSpPr/>
            <p:nvPr/>
          </p:nvSpPr>
          <p:spPr>
            <a:xfrm>
              <a:off x="2789787" y="3530813"/>
              <a:ext cx="4136100" cy="731700"/>
            </a:xfrm>
            <a:prstGeom prst="rect">
              <a:avLst/>
            </a:prstGeom>
            <a:solidFill>
              <a:srgbClr val="802090"/>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2" name="Google Shape;352;g39e7a0877ee_0_136"/>
            <p:cNvSpPr txBox="1"/>
            <p:nvPr/>
          </p:nvSpPr>
          <p:spPr>
            <a:xfrm>
              <a:off x="2914388" y="3737366"/>
              <a:ext cx="38499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Κάντε ένα σχέδιο για το πώς θα μετρήσετε την επιτυχία και θα εντοπίσετε τομείς βελτίωσης και προσαρμογής.</a:t>
              </a:r>
              <a:endParaRPr b="0" i="0" sz="1600" u="none" cap="none" strike="noStrike">
                <a:solidFill>
                  <a:srgbClr val="FFFFFF"/>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9e7a0877ee_0_105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358" name="Google Shape;358;g39e7a0877ee_0_105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Δραστηριότητες σε επίπεδο σχολείου - άσκηση</a:t>
            </a:r>
            <a:endParaRPr b="1" i="0" sz="2400" u="none" cap="none" strike="noStrike">
              <a:solidFill>
                <a:schemeClr val="accent2"/>
              </a:solidFill>
              <a:latin typeface="Calibri"/>
              <a:ea typeface="Calibri"/>
              <a:cs typeface="Calibri"/>
              <a:sym typeface="Calibri"/>
            </a:endParaRPr>
          </a:p>
        </p:txBody>
      </p:sp>
      <p:pic>
        <p:nvPicPr>
          <p:cNvPr id="359" name="Google Shape;359;g39e7a0877ee_0_1052"/>
          <p:cNvPicPr preferRelativeResize="0"/>
          <p:nvPr/>
        </p:nvPicPr>
        <p:blipFill rotWithShape="1">
          <a:blip r:embed="rId3">
            <a:alphaModFix/>
          </a:blip>
          <a:srcRect b="0" l="0" r="0" t="0"/>
          <a:stretch/>
        </p:blipFill>
        <p:spPr>
          <a:xfrm rot="-429742">
            <a:off x="2612350" y="1613222"/>
            <a:ext cx="3653227" cy="5147729"/>
          </a:xfrm>
          <a:prstGeom prst="rect">
            <a:avLst/>
          </a:prstGeom>
          <a:noFill/>
          <a:ln>
            <a:noFill/>
          </a:ln>
        </p:spPr>
      </p:pic>
      <p:sp>
        <p:nvSpPr>
          <p:cNvPr id="360" name="Google Shape;360;g39e7a0877ee_0_1052"/>
          <p:cNvSpPr txBox="1"/>
          <p:nvPr/>
        </p:nvSpPr>
        <p:spPr>
          <a:xfrm>
            <a:off x="6282175" y="3075875"/>
            <a:ext cx="4000500" cy="22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3000" u="none" cap="none" strike="noStrike">
                <a:solidFill>
                  <a:srgbClr val="434343"/>
                </a:solidFill>
                <a:latin typeface="Calibri"/>
                <a:ea typeface="Calibri"/>
                <a:cs typeface="Calibri"/>
                <a:sym typeface="Calibri"/>
              </a:rPr>
              <a:t>Μοιραστείτε την δική σας μελέτη περίπτωσης με την ομάδα</a:t>
            </a:r>
            <a:endParaRPr b="0" i="0" sz="30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9e7a0877ee_0_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Ολοκληρώνοντας</a:t>
            </a:r>
            <a:endParaRPr/>
          </a:p>
        </p:txBody>
      </p:sp>
      <p:sp>
        <p:nvSpPr>
          <p:cNvPr id="366" name="Google Shape;366;g39e7a0877ee_0_3"/>
          <p:cNvSpPr txBox="1"/>
          <p:nvPr>
            <p:ph idx="2" type="body"/>
          </p:nvPr>
        </p:nvSpPr>
        <p:spPr>
          <a:xfrm>
            <a:off x="1088570" y="2799275"/>
            <a:ext cx="9884229" cy="2335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SzPts val="1800"/>
              <a:buNone/>
            </a:pPr>
            <a:r>
              <a:rPr b="1" lang="en-US" sz="2500"/>
              <a:t>Η συνήθεια PERMA που θα συνεχίσω να  εφαρμόζω είναι_________.</a:t>
            </a:r>
            <a:endParaRPr b="1" sz="2500"/>
          </a:p>
          <a:p>
            <a:pPr indent="0" lvl="0" marL="0" rtl="0" algn="ctr">
              <a:lnSpc>
                <a:spcPct val="115000"/>
              </a:lnSpc>
              <a:spcBef>
                <a:spcPts val="1200"/>
              </a:spcBef>
              <a:spcAft>
                <a:spcPts val="0"/>
              </a:spcAft>
              <a:buSzPts val="1800"/>
              <a:buNone/>
            </a:pPr>
            <a:r>
              <a:t/>
            </a:r>
            <a:endParaRPr b="1" sz="2500"/>
          </a:p>
          <a:p>
            <a:pPr indent="0" lvl="0" marL="0" rtl="0" algn="ctr">
              <a:lnSpc>
                <a:spcPct val="115000"/>
              </a:lnSpc>
              <a:spcBef>
                <a:spcPts val="1200"/>
              </a:spcBef>
              <a:spcAft>
                <a:spcPts val="0"/>
              </a:spcAft>
              <a:buSzPts val="1800"/>
              <a:buNone/>
            </a:pPr>
            <a:r>
              <a:t/>
            </a:r>
            <a:endParaRPr b="1" sz="2500"/>
          </a:p>
          <a:p>
            <a:pPr indent="0" lvl="0" marL="0" rtl="0" algn="ctr">
              <a:lnSpc>
                <a:spcPct val="115000"/>
              </a:lnSpc>
              <a:spcBef>
                <a:spcPts val="1200"/>
              </a:spcBef>
              <a:spcAft>
                <a:spcPts val="1200"/>
              </a:spcAft>
              <a:buSzPts val="1800"/>
              <a:buNone/>
            </a:pPr>
            <a:r>
              <a:t/>
            </a:r>
            <a:endParaRPr b="1"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dcd7c80e4_0_306"/>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Εκπαίδευση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2400"/>
              <a:buFont typeface="Arial"/>
              <a:buNone/>
            </a:pPr>
            <a:r>
              <a:rPr b="0" i="0" lang="en-US" sz="2300" u="none" cap="none" strike="noStrike">
                <a:solidFill>
                  <a:srgbClr val="545454"/>
                </a:solidFill>
                <a:latin typeface="Calibri"/>
                <a:ea typeface="Calibri"/>
                <a:cs typeface="Calibri"/>
                <a:sym typeface="Calibri"/>
              </a:rPr>
              <a:t>D3.1. Μάθημα για Εκπαιδευτές (Κύριοι Εκπαιδευτές) και ερευνητές</a:t>
            </a:r>
            <a:endParaRPr b="1" i="0" sz="2300" u="none" cap="none" strike="noStrike">
              <a:solidFill>
                <a:srgbClr val="4F4F50"/>
              </a:solidFill>
              <a:latin typeface="Arial"/>
              <a:ea typeface="Arial"/>
              <a:cs typeface="Arial"/>
              <a:sym typeface="Arial"/>
            </a:endParaRPr>
          </a:p>
        </p:txBody>
      </p:sp>
      <p:sp>
        <p:nvSpPr>
          <p:cNvPr id="179" name="Google Shape;179;g37dcd7c80e4_0_306"/>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Ενότητα 7 - Ενσωμάτωση και Βιωσιμότητα </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7dcd7c80e4_0_3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Ευχαριστούμε!</a:t>
            </a:r>
            <a:endParaRPr/>
          </a:p>
        </p:txBody>
      </p:sp>
      <p:sp>
        <p:nvSpPr>
          <p:cNvPr id="372" name="Google Shape;372;g37dcd7c80e4_0_359"/>
          <p:cNvSpPr txBox="1"/>
          <p:nvPr>
            <p:ph idx="4294967295" type="body"/>
          </p:nvPr>
        </p:nvSpPr>
        <p:spPr>
          <a:xfrm>
            <a:off x="2281125" y="820057"/>
            <a:ext cx="7629900" cy="2538568"/>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SzPts val="1800"/>
              <a:buNone/>
            </a:pPr>
            <a:r>
              <a:rPr b="1" lang="en-US" sz="2500">
                <a:solidFill>
                  <a:srgbClr val="FFFFFF"/>
                </a:solidFill>
              </a:rPr>
              <a:t>«Η βιωσιμότητα ξεκινά με μικρές, συνεπείς ενέργειες — τις καθημερινές συνήθειες που δημιουργούν ανθεκτικούς ανθρώπους, ενωμένες τάξεις και ευημερεύοντα σχολεία» </a:t>
            </a:r>
            <a:endParaRPr b="1" sz="25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aab26bfacb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dcd7c80e4_0_32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b="0" i="0" sz="3800" u="none" cap="none" strike="noStrike">
              <a:solidFill>
                <a:srgbClr val="FFFFFF"/>
              </a:solidFill>
              <a:latin typeface="Calibri"/>
              <a:ea typeface="Calibri"/>
              <a:cs typeface="Calibri"/>
              <a:sym typeface="Calibri"/>
            </a:endParaRPr>
          </a:p>
        </p:txBody>
      </p:sp>
      <p:sp>
        <p:nvSpPr>
          <p:cNvPr id="186" name="Google Shape;186;g37dcd7c80e4_0_32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Προθέρμανση - Αφίσα Ευγνωμοσύνης</a:t>
            </a:r>
            <a:endParaRPr b="1" i="0" sz="2400" u="none" cap="none" strike="noStrike">
              <a:solidFill>
                <a:srgbClr val="F05A22"/>
              </a:solidFill>
              <a:latin typeface="Calibri"/>
              <a:ea typeface="Calibri"/>
              <a:cs typeface="Calibri"/>
              <a:sym typeface="Calibri"/>
            </a:endParaRPr>
          </a:p>
        </p:txBody>
      </p:sp>
      <p:sp>
        <p:nvSpPr>
          <p:cNvPr id="187" name="Google Shape;187;g37dcd7c80e4_0_322"/>
          <p:cNvSpPr txBox="1"/>
          <p:nvPr/>
        </p:nvSpPr>
        <p:spPr>
          <a:xfrm>
            <a:off x="8941400" y="1462700"/>
            <a:ext cx="2904900" cy="52893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Αφίσα Ευγνωμοσύνης</a:t>
            </a:r>
            <a:endParaRPr/>
          </a:p>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Σκεφτείτε τα πράγματα για τα οποία είστε ευγνώμονες από την αρχή της πορείας του προγράμματος     Thriving Schools.</a:t>
            </a:r>
            <a:endParaRPr/>
          </a:p>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Αφιερώστε 5 λεπτά για να γράψετε όσο το δυνατόν περισσότερες δηλώσεις για τα πράγματα για τα οποία είστε ευγνώμονες.</a:t>
            </a:r>
            <a:endParaRPr/>
          </a:p>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Ας φτιάξουμε μαζί μια αφίσα ευγνωμοσύνης!</a:t>
            </a:r>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Business hands using sticky note paper with meeting. (Provided by Getty Images)" id="188" name="Google Shape;188;g37dcd7c80e4_0_322"/>
          <p:cNvPicPr preferRelativeResize="0"/>
          <p:nvPr/>
        </p:nvPicPr>
        <p:blipFill rotWithShape="1">
          <a:blip r:embed="rId3">
            <a:alphaModFix/>
          </a:blip>
          <a:srcRect b="0" l="0" r="0" t="0"/>
          <a:stretch/>
        </p:blipFill>
        <p:spPr>
          <a:xfrm>
            <a:off x="2" y="1405475"/>
            <a:ext cx="8567675" cy="5714576"/>
          </a:xfrm>
          <a:prstGeom prst="rect">
            <a:avLst/>
          </a:prstGeom>
          <a:noFill/>
          <a:ln>
            <a:noFill/>
          </a:ln>
          <a:effectLst>
            <a:outerShdw blurRad="57150" rotWithShape="0" algn="bl" dir="5400000" dist="19050">
              <a:srgbClr val="000000">
                <a:alpha val="35686"/>
              </a:srgbClr>
            </a:outerShdw>
            <a:reflection blurRad="0" dir="5400000" dist="38100" endA="0" endPos="30000" fadeDir="5400012" kx="0" rotWithShape="0" algn="bl"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9e7a0877ee_0_11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195" name="Google Shape;195;g39e7a0877ee_0_11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Εισαγωγή </a:t>
            </a:r>
            <a:endParaRPr b="1" i="0" sz="2400" u="none" cap="none" strike="noStrike">
              <a:solidFill>
                <a:srgbClr val="F05A22"/>
              </a:solidFill>
              <a:latin typeface="Calibri"/>
              <a:ea typeface="Calibri"/>
              <a:cs typeface="Calibri"/>
              <a:sym typeface="Calibri"/>
            </a:endParaRPr>
          </a:p>
        </p:txBody>
      </p:sp>
      <p:sp>
        <p:nvSpPr>
          <p:cNvPr id="196" name="Google Shape;196;g39e7a0877ee_0_112"/>
          <p:cNvSpPr txBox="1"/>
          <p:nvPr/>
        </p:nvSpPr>
        <p:spPr>
          <a:xfrm>
            <a:off x="158376" y="1462702"/>
            <a:ext cx="5519700" cy="43539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highlight>
                <a:srgbClr val="FF0000"/>
              </a:highlight>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Κατά τη διάρκεια του προγράμματος Thriving Schools, εξερευνήσατε πώς οι αρχές του </a:t>
            </a:r>
            <a:r>
              <a:rPr b="1" i="0" lang="en-US" sz="1800" u="none" cap="none" strike="noStrike">
                <a:solidFill>
                  <a:schemeClr val="dk1"/>
                </a:solidFill>
                <a:latin typeface="Calibri"/>
                <a:ea typeface="Calibri"/>
                <a:cs typeface="Calibri"/>
                <a:sym typeface="Calibri"/>
              </a:rPr>
              <a:t>Μοντέλου PERMA</a:t>
            </a:r>
            <a:r>
              <a:rPr b="0" i="0" lang="en-US" sz="1800" u="none" cap="none" strike="noStrike">
                <a:solidFill>
                  <a:schemeClr val="dk1"/>
                </a:solidFill>
                <a:latin typeface="Calibri"/>
                <a:ea typeface="Calibri"/>
                <a:cs typeface="Calibri"/>
                <a:sym typeface="Calibri"/>
              </a:rPr>
              <a:t>:</a:t>
            </a:r>
            <a:endParaRPr/>
          </a:p>
          <a:p>
            <a:pPr indent="-342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Θετικά συναισθήματα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Εμπλοκή</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Σχέσεις </a:t>
            </a:r>
            <a:endParaRPr/>
          </a:p>
          <a:p>
            <a:pPr indent="-342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Νόημα</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Επιτεύγματα</a:t>
            </a:r>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μπορούν να δημιουργήσουν ευημερούσες τάξεις και να καλλιεργήσουν την ευημερία των εκπαιδευτικών και των μαθητών. Κατά τη διάρκεια αυτής της διαδρομής, είδατε επίσης πώς αυτές οι πρακτικές ευθυγραμμίζονται με την προσέγγιση Ολιστική Σχολική Προσέγγιση (ΟΣΠ) και το Σχολικό Σύστημα Προώθησης Θετικών Συμπεριφορών (SWPBS) του σχολείου σας για την προώθηση μιας κουλτούρας σεβασμού, θετικής στάσης και αξιών.</a:t>
            </a:r>
            <a:endParaRPr/>
          </a:p>
        </p:txBody>
      </p:sp>
      <p:pic>
        <p:nvPicPr>
          <p:cNvPr id="197" name="Google Shape;197;g39e7a0877ee_0_112"/>
          <p:cNvPicPr preferRelativeResize="0"/>
          <p:nvPr/>
        </p:nvPicPr>
        <p:blipFill rotWithShape="1">
          <a:blip r:embed="rId3">
            <a:alphaModFix/>
          </a:blip>
          <a:srcRect b="0" l="0" r="0" t="0"/>
          <a:stretch/>
        </p:blipFill>
        <p:spPr>
          <a:xfrm>
            <a:off x="6513925" y="1299725"/>
            <a:ext cx="5678075" cy="425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7dcd7c80e4_0_31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03" name="Google Shape;203;g37dcd7c80e4_0_31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Μαθησιακοί στόχοι</a:t>
            </a:r>
            <a:endParaRPr/>
          </a:p>
        </p:txBody>
      </p:sp>
      <p:sp>
        <p:nvSpPr>
          <p:cNvPr id="204" name="Google Shape;204;g37dcd7c80e4_0_316"/>
          <p:cNvSpPr txBox="1"/>
          <p:nvPr/>
        </p:nvSpPr>
        <p:spPr>
          <a:xfrm>
            <a:off x="149530" y="1329165"/>
            <a:ext cx="6289690" cy="48487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Μέχρι το τέλος αυτής της ενότητας, θα είστε σε θέση να:</a:t>
            </a:r>
            <a:endParaRPr b="0" i="0" sz="1800" u="none" cap="none" strike="noStrike">
              <a:solidFill>
                <a:srgbClr val="4F4F5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a:p>
            <a:pPr indent="-342900" lvl="0" marL="457200" marR="0" rtl="0" algn="l">
              <a:lnSpc>
                <a:spcPct val="90000"/>
              </a:lnSpc>
              <a:spcBef>
                <a:spcPts val="0"/>
              </a:spcBef>
              <a:spcAft>
                <a:spcPts val="0"/>
              </a:spcAft>
              <a:buClr>
                <a:srgbClr val="4F4F50"/>
              </a:buClr>
              <a:buSzPts val="1800"/>
              <a:buFont typeface="Calibri"/>
              <a:buChar char="●"/>
            </a:pPr>
            <a:r>
              <a:rPr b="0" i="0" lang="en-US" sz="1800" u="none" cap="none" strike="noStrike">
                <a:solidFill>
                  <a:srgbClr val="4F4F50"/>
                </a:solidFill>
                <a:latin typeface="Calibri"/>
                <a:ea typeface="Calibri"/>
                <a:cs typeface="Calibri"/>
                <a:sym typeface="Calibri"/>
              </a:rPr>
              <a:t>Αναστοχάζεστε ποιοι παράγοντες του πλαισίου PERMA ήταν πιο αποτελεσματικοί και ποιες προκλήσεις αντιμετωπίσατε στην πράξη.</a:t>
            </a:r>
            <a:endParaRPr/>
          </a:p>
          <a:p>
            <a:pPr indent="-228600" lvl="0" marL="457200" marR="0" rtl="0" algn="l">
              <a:lnSpc>
                <a:spcPct val="90000"/>
              </a:lnSpc>
              <a:spcBef>
                <a:spcPts val="0"/>
              </a:spcBef>
              <a:spcAft>
                <a:spcPts val="0"/>
              </a:spcAft>
              <a:buClr>
                <a:srgbClr val="4F4F50"/>
              </a:buClr>
              <a:buSzPts val="1800"/>
              <a:buFont typeface="Calibri"/>
              <a:buNone/>
            </a:pPr>
            <a:r>
              <a:t/>
            </a:r>
            <a:endParaRPr b="0" i="0" sz="1800" u="none" cap="none" strike="noStrike">
              <a:solidFill>
                <a:srgbClr val="4F4F50"/>
              </a:solidFill>
              <a:latin typeface="Calibri"/>
              <a:ea typeface="Calibri"/>
              <a:cs typeface="Calibri"/>
              <a:sym typeface="Calibri"/>
            </a:endParaRPr>
          </a:p>
          <a:p>
            <a:pPr indent="-342900" lvl="0" marL="457200" marR="0" rtl="0" algn="l">
              <a:lnSpc>
                <a:spcPct val="90000"/>
              </a:lnSpc>
              <a:spcBef>
                <a:spcPts val="0"/>
              </a:spcBef>
              <a:spcAft>
                <a:spcPts val="0"/>
              </a:spcAft>
              <a:buClr>
                <a:srgbClr val="4F4F50"/>
              </a:buClr>
              <a:buSzPts val="1800"/>
              <a:buFont typeface="Calibri"/>
              <a:buChar char="●"/>
            </a:pPr>
            <a:r>
              <a:rPr b="0" i="0" lang="en-US" sz="1800" u="none" cap="none" strike="noStrike">
                <a:solidFill>
                  <a:srgbClr val="4F4F50"/>
                </a:solidFill>
                <a:latin typeface="Calibri"/>
                <a:ea typeface="Calibri"/>
                <a:cs typeface="Calibri"/>
                <a:sym typeface="Calibri"/>
              </a:rPr>
              <a:t>Εξερευνείτε πρακτικούς τρόπους για να ενσωματώσετε το PERMA και τις αξίες του SWPBS στον καθημερινό ρυθμό της ζωής στην τάξη, ώστε να γίνουν δεύτερη φύση και όχι επιπλέον εργασία.</a:t>
            </a:r>
            <a:endParaRPr/>
          </a:p>
          <a:p>
            <a:pPr indent="-228600" lvl="0" marL="457200" marR="0" rtl="0" algn="l">
              <a:lnSpc>
                <a:spcPct val="90000"/>
              </a:lnSpc>
              <a:spcBef>
                <a:spcPts val="0"/>
              </a:spcBef>
              <a:spcAft>
                <a:spcPts val="0"/>
              </a:spcAft>
              <a:buClr>
                <a:srgbClr val="4F4F50"/>
              </a:buClr>
              <a:buSzPts val="1800"/>
              <a:buFont typeface="Calibri"/>
              <a:buNone/>
            </a:pPr>
            <a:r>
              <a:t/>
            </a:r>
            <a:endParaRPr b="0" i="0" sz="1800" u="none" cap="none" strike="noStrike">
              <a:solidFill>
                <a:srgbClr val="4F4F50"/>
              </a:solidFill>
              <a:latin typeface="Calibri"/>
              <a:ea typeface="Calibri"/>
              <a:cs typeface="Calibri"/>
              <a:sym typeface="Calibri"/>
            </a:endParaRPr>
          </a:p>
          <a:p>
            <a:pPr indent="-342900" lvl="0" marL="457200" marR="0" rtl="0" algn="l">
              <a:lnSpc>
                <a:spcPct val="90000"/>
              </a:lnSpc>
              <a:spcBef>
                <a:spcPts val="0"/>
              </a:spcBef>
              <a:spcAft>
                <a:spcPts val="0"/>
              </a:spcAft>
              <a:buClr>
                <a:srgbClr val="4F4F50"/>
              </a:buClr>
              <a:buSzPts val="1800"/>
              <a:buFont typeface="Calibri"/>
              <a:buChar char="●"/>
            </a:pPr>
            <a:r>
              <a:rPr b="0" i="0" lang="en-US" sz="1800" u="none" cap="none" strike="noStrike">
                <a:solidFill>
                  <a:srgbClr val="4F4F50"/>
                </a:solidFill>
                <a:latin typeface="Calibri"/>
                <a:ea typeface="Calibri"/>
                <a:cs typeface="Calibri"/>
                <a:sym typeface="Calibri"/>
              </a:rPr>
              <a:t>Ενισχύετε τις προσωπικές και επαγγελματικές συνήθειες ευημερίας για να διατηρήσετε τη δική σας ψυχική υγεία ως εκπαιδευτικός.</a:t>
            </a:r>
            <a:endParaRPr/>
          </a:p>
          <a:p>
            <a:pPr indent="-228600" lvl="0" marL="457200" marR="0" rtl="0" algn="l">
              <a:lnSpc>
                <a:spcPct val="90000"/>
              </a:lnSpc>
              <a:spcBef>
                <a:spcPts val="0"/>
              </a:spcBef>
              <a:spcAft>
                <a:spcPts val="0"/>
              </a:spcAft>
              <a:buClr>
                <a:srgbClr val="4F4F50"/>
              </a:buClr>
              <a:buSzPts val="1800"/>
              <a:buFont typeface="Calibri"/>
              <a:buNone/>
            </a:pPr>
            <a:r>
              <a:t/>
            </a:r>
            <a:endParaRPr b="0" i="0" sz="1800" u="none" cap="none" strike="noStrike">
              <a:solidFill>
                <a:srgbClr val="4F4F50"/>
              </a:solidFill>
              <a:latin typeface="Calibri"/>
              <a:ea typeface="Calibri"/>
              <a:cs typeface="Calibri"/>
              <a:sym typeface="Calibri"/>
            </a:endParaRPr>
          </a:p>
          <a:p>
            <a:pPr indent="-342900" lvl="0" marL="457200" marR="0" rtl="0" algn="l">
              <a:lnSpc>
                <a:spcPct val="90000"/>
              </a:lnSpc>
              <a:spcBef>
                <a:spcPts val="0"/>
              </a:spcBef>
              <a:spcAft>
                <a:spcPts val="0"/>
              </a:spcAft>
              <a:buClr>
                <a:srgbClr val="4F4F50"/>
              </a:buClr>
              <a:buSzPts val="1800"/>
              <a:buFont typeface="Calibri"/>
              <a:buChar char="●"/>
            </a:pPr>
            <a:r>
              <a:rPr b="0" i="0" lang="en-US" sz="1800" u="none" cap="none" strike="noStrike">
                <a:solidFill>
                  <a:srgbClr val="4F4F50"/>
                </a:solidFill>
                <a:latin typeface="Calibri"/>
                <a:ea typeface="Calibri"/>
                <a:cs typeface="Calibri"/>
                <a:sym typeface="Calibri"/>
              </a:rPr>
              <a:t>Αναπτύξετε μια κοινή κατανόηση για το πώς να διατηρήσετε και να εξελίξετε την κουλτούρα ευημερίας του σχολείου με την πάροδο του χρόνου.</a:t>
            </a:r>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p:txBody>
      </p:sp>
      <p:pic>
        <p:nvPicPr>
          <p:cNvPr descr="Disability and Education Concept, Kids on Lesson. Children with Teacher in Classroom. Disabled Boy in Wheelchair (Provided by Getty Images)" id="205" name="Google Shape;205;g37dcd7c80e4_0_316"/>
          <p:cNvPicPr preferRelativeResize="0"/>
          <p:nvPr/>
        </p:nvPicPr>
        <p:blipFill rotWithShape="1">
          <a:blip r:embed="rId3">
            <a:alphaModFix/>
          </a:blip>
          <a:srcRect b="0" l="0" r="0" t="0"/>
          <a:stretch/>
        </p:blipFill>
        <p:spPr>
          <a:xfrm>
            <a:off x="6232499" y="797442"/>
            <a:ext cx="5959501" cy="297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9e7a0877ee_0_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11" name="Google Shape;211;g39e7a0877ee_0_9"/>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αναστοχασμού - PERMA στην πράξη με Καρουσέλ Αναστοχασμού</a:t>
            </a:r>
            <a:endParaRPr b="1" i="0" sz="2400" u="none" cap="none" strike="noStrike">
              <a:solidFill>
                <a:srgbClr val="F05A22"/>
              </a:solidFill>
              <a:latin typeface="Calibri"/>
              <a:ea typeface="Calibri"/>
              <a:cs typeface="Calibri"/>
              <a:sym typeface="Calibri"/>
            </a:endParaRPr>
          </a:p>
        </p:txBody>
      </p:sp>
      <p:sp>
        <p:nvSpPr>
          <p:cNvPr id="212" name="Google Shape;212;g39e7a0877ee_0_9"/>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p:txBody>
      </p:sp>
      <p:pic>
        <p:nvPicPr>
          <p:cNvPr id="213" name="Google Shape;213;g39e7a0877ee_0_9"/>
          <p:cNvPicPr preferRelativeResize="0"/>
          <p:nvPr/>
        </p:nvPicPr>
        <p:blipFill rotWithShape="1">
          <a:blip r:embed="rId3">
            <a:alphaModFix/>
          </a:blip>
          <a:srcRect b="0" l="0" r="0" t="0"/>
          <a:stretch/>
        </p:blipFill>
        <p:spPr>
          <a:xfrm>
            <a:off x="2438400" y="1924664"/>
            <a:ext cx="73152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9e7a0877ee_0_5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19" name="Google Shape;219;g39e7a0877ee_0_59"/>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Εφαρμογή και Εκδήλωση πρακτικών Ευημερίας </a:t>
            </a:r>
            <a:endParaRPr b="1" i="0" sz="2400" u="none" cap="none" strike="noStrike">
              <a:solidFill>
                <a:srgbClr val="F05A22"/>
              </a:solidFill>
              <a:latin typeface="Calibri"/>
              <a:ea typeface="Calibri"/>
              <a:cs typeface="Calibri"/>
              <a:sym typeface="Calibri"/>
            </a:endParaRPr>
          </a:p>
        </p:txBody>
      </p:sp>
      <p:sp>
        <p:nvSpPr>
          <p:cNvPr id="220" name="Google Shape;220;g39e7a0877ee_0_59"/>
          <p:cNvSpPr txBox="1"/>
          <p:nvPr/>
        </p:nvSpPr>
        <p:spPr>
          <a:xfrm>
            <a:off x="1254025" y="1769975"/>
            <a:ext cx="9632400" cy="39021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Έρευνες στον τομέα της Θετικής Εκπαίδευσης (Seligman, 2011; Waters, 2021) δείχνουν ότι πολλές πρωτοβουλίες για την ευημερία αποτυγχάνουν όχι επειδή στερούνται ποιότητας, αλλά επειδή στερούνται </a:t>
            </a:r>
            <a:r>
              <a:rPr b="0" i="1" lang="en-US" sz="2100" u="none" cap="none" strike="noStrike">
                <a:solidFill>
                  <a:srgbClr val="000000"/>
                </a:solidFill>
                <a:latin typeface="Calibri"/>
                <a:ea typeface="Calibri"/>
                <a:cs typeface="Calibri"/>
                <a:sym typeface="Calibri"/>
              </a:rPr>
              <a:t>συνέχειας</a:t>
            </a:r>
            <a:r>
              <a:rPr b="0" i="0" lang="en-US" sz="2100" u="none" cap="none" strike="noStrike">
                <a:solidFill>
                  <a:srgbClr val="000000"/>
                </a:solidFill>
                <a:latin typeface="Calibri"/>
                <a:ea typeface="Calibri"/>
                <a:cs typeface="Calibri"/>
                <a:sym typeface="Calibri"/>
              </a:rPr>
              <a:t>.</a:t>
            </a:r>
            <a:endParaRPr/>
          </a:p>
          <a:p>
            <a:pPr indent="0" lvl="0" marL="0" marR="0" rtl="0" algn="ctr">
              <a:lnSpc>
                <a:spcPct val="115000"/>
              </a:lnSpc>
              <a:spcBef>
                <a:spcPts val="1200"/>
              </a:spcBef>
              <a:spcAft>
                <a:spcPts val="0"/>
              </a:spcAft>
              <a:buClr>
                <a:srgbClr val="000000"/>
              </a:buClr>
              <a:buSzPts val="2100"/>
              <a:buFont typeface="Arial"/>
              <a:buNone/>
            </a:pPr>
            <a:r>
              <a:rPr b="0" i="0" lang="en-US" sz="2100" u="sng" cap="none" strike="noStrike">
                <a:solidFill>
                  <a:srgbClr val="000000"/>
                </a:solidFill>
                <a:latin typeface="Calibri"/>
                <a:ea typeface="Calibri"/>
                <a:cs typeface="Calibri"/>
                <a:sym typeface="Calibri"/>
              </a:rPr>
              <a:t>Η διατήρηση των πρακτικών PERMA απαιτεί σκόπιμο σχεδιασμό σε τρία επίπεδα:</a:t>
            </a:r>
            <a:endParaRPr b="0" i="0" sz="2100" u="sng" cap="none" strike="noStrike">
              <a:solidFill>
                <a:srgbClr val="000000"/>
              </a:solidFill>
              <a:latin typeface="Calibri"/>
              <a:ea typeface="Calibri"/>
              <a:cs typeface="Calibri"/>
              <a:sym typeface="Calibri"/>
            </a:endParaRPr>
          </a:p>
          <a:p>
            <a:pPr indent="-361950" lvl="0" marL="457200" marR="0" rtl="0" algn="ctr">
              <a:lnSpc>
                <a:spcPct val="115000"/>
              </a:lnSpc>
              <a:spcBef>
                <a:spcPts val="120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Άτομο (Εκπαιδευτικός) - </a:t>
            </a:r>
            <a:r>
              <a:rPr b="0" i="0" lang="en-US" sz="2100" u="none" cap="none" strike="noStrike">
                <a:solidFill>
                  <a:srgbClr val="000000"/>
                </a:solidFill>
                <a:latin typeface="Calibri"/>
                <a:ea typeface="Calibri"/>
                <a:cs typeface="Calibri"/>
                <a:sym typeface="Calibri"/>
              </a:rPr>
              <a:t>Συνήθειες, πρότυπα και προβληματισμός.</a:t>
            </a: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a:p>
            <a:pPr indent="-361950" lvl="0" marL="457200" marR="0" rtl="0" algn="ctr">
              <a:lnSpc>
                <a:spcPct val="115000"/>
              </a:lnSpc>
              <a:spcBef>
                <a:spcPts val="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Τάξη - </a:t>
            </a:r>
            <a:r>
              <a:rPr b="0" i="0" lang="en-US" sz="2100" u="none" cap="none" strike="noStrike">
                <a:solidFill>
                  <a:srgbClr val="000000"/>
                </a:solidFill>
                <a:latin typeface="Calibri"/>
                <a:ea typeface="Calibri"/>
                <a:cs typeface="Calibri"/>
                <a:sym typeface="Calibri"/>
              </a:rPr>
              <a:t>Καθημερινές ρουτίνες, ορατή κουλτούρα και πρωτοβουλία των μαθητών.</a:t>
            </a: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a:p>
            <a:pPr indent="-361950" lvl="0" marL="457200" marR="0" rtl="0" algn="ctr">
              <a:lnSpc>
                <a:spcPct val="115000"/>
              </a:lnSpc>
              <a:spcBef>
                <a:spcPts val="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Όλο το σχολείο - </a:t>
            </a:r>
            <a:r>
              <a:rPr b="0" i="0" lang="en-US" sz="2100" u="none" cap="none" strike="noStrike">
                <a:solidFill>
                  <a:srgbClr val="000000"/>
                </a:solidFill>
                <a:latin typeface="Calibri"/>
                <a:ea typeface="Calibri"/>
                <a:cs typeface="Calibri"/>
                <a:sym typeface="Calibri"/>
              </a:rPr>
              <a:t>Ευθυγράμμιση με τις προσδοκίες και υποστήριξη της ηγεσίας.</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9e7a0877ee_0_1001"/>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26" name="Google Shape;226;g39e7a0877ee_0_1001"/>
          <p:cNvSpPr txBox="1"/>
          <p:nvPr/>
        </p:nvSpPr>
        <p:spPr>
          <a:xfrm>
            <a:off x="97970" y="854672"/>
            <a:ext cx="11944500" cy="770928"/>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Ευθυγράμμιση των πρακτικών στην τάξη με το Σχολικό Σύστημα Προώθησης Θετικών Συμπεριφορών (SWPBS) </a:t>
            </a:r>
            <a:endParaRPr b="1" i="0" sz="2400" u="none" cap="none" strike="noStrike">
              <a:solidFill>
                <a:srgbClr val="F05A22"/>
              </a:solidFill>
              <a:latin typeface="Calibri"/>
              <a:ea typeface="Calibri"/>
              <a:cs typeface="Calibri"/>
              <a:sym typeface="Calibri"/>
            </a:endParaRPr>
          </a:p>
        </p:txBody>
      </p:sp>
      <p:sp>
        <p:nvSpPr>
          <p:cNvPr id="227" name="Google Shape;227;g39e7a0877ee_0_1001"/>
          <p:cNvSpPr txBox="1"/>
          <p:nvPr/>
        </p:nvSpPr>
        <p:spPr>
          <a:xfrm>
            <a:off x="478975" y="2071350"/>
            <a:ext cx="7860900" cy="3931978"/>
          </a:xfrm>
          <a:prstGeom prst="rect">
            <a:avLst/>
          </a:prstGeom>
          <a:noFill/>
          <a:ln>
            <a:noFill/>
          </a:ln>
        </p:spPr>
        <p:txBody>
          <a:bodyPr anchorCtr="0" anchor="t" bIns="45700" lIns="91425" spcFirstLastPara="1" rIns="91425" wrap="square" tIns="45700">
            <a:noAutofit/>
          </a:bodyPr>
          <a:lstStyle/>
          <a:p>
            <a:pPr indent="0" lvl="0" marL="0" marR="0" rtl="0" algn="l">
              <a:lnSpc>
                <a:spcPct val="107916"/>
              </a:lnSpc>
              <a:spcBef>
                <a:spcPts val="0"/>
              </a:spcBef>
              <a:spcAft>
                <a:spcPts val="0"/>
              </a:spcAft>
              <a:buClr>
                <a:srgbClr val="000000"/>
              </a:buClr>
              <a:buSzPts val="1900"/>
              <a:buFont typeface="Arial"/>
              <a:buNone/>
            </a:pPr>
            <a:r>
              <a:t/>
            </a:r>
            <a:endParaRPr b="0" i="0" sz="1900" u="none" cap="none" strike="noStrike">
              <a:solidFill>
                <a:srgbClr val="4F4F5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900"/>
              <a:buFont typeface="Arial"/>
              <a:buNone/>
            </a:pPr>
            <a:r>
              <a:rPr b="1" i="0" lang="en-US" sz="1900" u="none" cap="none" strike="noStrike">
                <a:solidFill>
                  <a:srgbClr val="4F4F50"/>
                </a:solidFill>
                <a:latin typeface="Calibri"/>
                <a:ea typeface="Calibri"/>
                <a:cs typeface="Calibri"/>
                <a:sym typeface="Calibri"/>
              </a:rPr>
              <a:t>Το Σχολικό Σύστημα Προώθησης Θετικών Συμπεριφορών (SWPBS) </a:t>
            </a:r>
            <a:r>
              <a:rPr b="0" i="0" lang="en-US" sz="1900" u="none" cap="none" strike="noStrike">
                <a:solidFill>
                  <a:srgbClr val="4F4F50"/>
                </a:solidFill>
                <a:latin typeface="Calibri"/>
                <a:ea typeface="Calibri"/>
                <a:cs typeface="Calibri"/>
                <a:sym typeface="Calibri"/>
              </a:rPr>
              <a:t>είναι ένα πλαίσιο που φέρνει σε επαφή τις σχολικές κοινότητες με σκοπό την ανάπτυξη θετικής, ασφαλής και υποστηρικτικής μαθησιακής κουλτούρας.</a:t>
            </a:r>
            <a:endParaRPr/>
          </a:p>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4F4F50"/>
                </a:solidFill>
                <a:latin typeface="Calibri"/>
                <a:ea typeface="Calibri"/>
                <a:cs typeface="Calibri"/>
                <a:sym typeface="Calibri"/>
              </a:rPr>
              <a:t>Το SWPBS βοηθά τα σχολεία να βελτιώσουν τα κοινωνικά, συναισθηματικά, συμπεριφορικά και ακαδημαϊκά αποτελέσματα των παιδιών και των νέων.</a:t>
            </a:r>
            <a:endParaRPr/>
          </a:p>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4F4F50"/>
                </a:solidFill>
                <a:latin typeface="Calibri"/>
                <a:ea typeface="Calibri"/>
                <a:cs typeface="Calibri"/>
                <a:sym typeface="Calibri"/>
              </a:rPr>
              <a:t>Όταν το SWPBS εφαρμόζεται σωστά, οι εκπαιδευτικοί και οι μαθητές έχουν περισσότερο χρόνο να επικεντρωθούν στις σχέσεις και στη διδασκαλία στην τάξη.</a:t>
            </a:r>
            <a:r>
              <a:rPr b="1" i="0" lang="en-US" sz="1900" u="none" cap="none" strike="noStrike">
                <a:solidFill>
                  <a:srgbClr val="4F4F50"/>
                </a:solidFill>
                <a:latin typeface="Calibri"/>
                <a:ea typeface="Calibri"/>
                <a:cs typeface="Calibri"/>
                <a:sym typeface="Calibri"/>
              </a:rPr>
              <a:t> </a:t>
            </a:r>
            <a:endParaRPr b="0" i="0" sz="1100" u="none" cap="none" strike="noStrike">
              <a:solidFill>
                <a:srgbClr val="4F4F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9e7a0877ee_0_1007"/>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Ενότητα 7.1: Ενσωμάτωση και Βιωσιμότητα </a:t>
            </a:r>
            <a:endParaRPr/>
          </a:p>
        </p:txBody>
      </p:sp>
      <p:sp>
        <p:nvSpPr>
          <p:cNvPr id="233" name="Google Shape;233;g39e7a0877ee_0_1007"/>
          <p:cNvSpPr txBox="1"/>
          <p:nvPr/>
        </p:nvSpPr>
        <p:spPr>
          <a:xfrm>
            <a:off x="97970" y="854672"/>
            <a:ext cx="11944500" cy="948628"/>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Ευθυγράμμιση των πρακτικών στην τάξη με το Σχολικό Σύστημα Προώθησης Θετικών Συμπεριφορών (SWPBS) </a:t>
            </a:r>
            <a:endParaRPr/>
          </a:p>
        </p:txBody>
      </p:sp>
      <p:sp>
        <p:nvSpPr>
          <p:cNvPr id="234" name="Google Shape;234;g39e7a0877ee_0_1007"/>
          <p:cNvSpPr txBox="1"/>
          <p:nvPr/>
        </p:nvSpPr>
        <p:spPr>
          <a:xfrm>
            <a:off x="4948675" y="1462675"/>
            <a:ext cx="7093800" cy="52893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4F4F50"/>
                </a:solidFill>
                <a:latin typeface="Calibri"/>
                <a:ea typeface="Calibri"/>
                <a:cs typeface="Calibri"/>
                <a:sym typeface="Calibri"/>
              </a:rPr>
              <a:t>Οι μαθητές και οι εκπαιδευτικοί επωφελούνται από:</a:t>
            </a:r>
            <a:endParaRPr b="0" i="0" sz="1900" u="none" cap="none" strike="noStrike">
              <a:solidFill>
                <a:srgbClr val="4F4F50"/>
              </a:solidFill>
              <a:latin typeface="Calibri"/>
              <a:ea typeface="Calibri"/>
              <a:cs typeface="Calibri"/>
              <a:sym typeface="Calibri"/>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τον αυξημένο σεβασμό και τη θετική συμπεριφορά</a:t>
            </a:r>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τον αυξημένο χρόνο που αφιερώνεται στη διδασκαλία</a:t>
            </a:r>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Τη βελτιωμένη κοινωνικο-συναισθηματική ευημερία</a:t>
            </a:r>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Τις θετικές και  με σεβασμό σχέσεις μεταξύ μαθητών και προσωπικού</a:t>
            </a:r>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Την αυξημένη υιοθέτηση διδακτικών πρακτικών βασισμένων σε αποδεικτικά στοιχεία </a:t>
            </a:r>
            <a:endParaRPr/>
          </a:p>
          <a:p>
            <a:pPr indent="-355600" lvl="0" marL="457200" marR="0" rtl="0" algn="l">
              <a:lnSpc>
                <a:spcPct val="115000"/>
              </a:lnSpc>
              <a:spcBef>
                <a:spcPts val="600"/>
              </a:spcBef>
              <a:spcAft>
                <a:spcPts val="0"/>
              </a:spcAft>
              <a:buClr>
                <a:srgbClr val="011A3C"/>
              </a:buClr>
              <a:buSzPts val="2000"/>
              <a:buFont typeface="Arial"/>
              <a:buChar char="●"/>
            </a:pPr>
            <a:r>
              <a:rPr b="0" i="0" lang="en-US" sz="1900" u="none" cap="none" strike="noStrike">
                <a:solidFill>
                  <a:srgbClr val="4F4F50"/>
                </a:solidFill>
                <a:latin typeface="Calibri"/>
                <a:ea typeface="Calibri"/>
                <a:cs typeface="Calibri"/>
                <a:sym typeface="Calibri"/>
              </a:rPr>
              <a:t>ένα προβλέψιμο μαθησιακό περιβάλλον με βελτιωμένη αίσθηση ασφάλειας και αυξημένη συμμετοχή.</a:t>
            </a:r>
            <a:endParaRPr/>
          </a:p>
          <a:p>
            <a:pPr indent="0" lvl="0" marL="0" marR="0" rtl="0" algn="l">
              <a:lnSpc>
                <a:spcPct val="107916"/>
              </a:lnSpc>
              <a:spcBef>
                <a:spcPts val="1200"/>
              </a:spcBef>
              <a:spcAft>
                <a:spcPts val="0"/>
              </a:spcAft>
              <a:buClr>
                <a:srgbClr val="000000"/>
              </a:buClr>
              <a:buSzPts val="1100"/>
              <a:buFont typeface="Arial"/>
              <a:buNone/>
            </a:pPr>
            <a:r>
              <a:t/>
            </a:r>
            <a:endParaRPr b="0" i="0" sz="1100" u="none" cap="none" strike="noStrike">
              <a:solidFill>
                <a:srgbClr val="4F4F50"/>
              </a:solidFill>
              <a:latin typeface="Calibri"/>
              <a:ea typeface="Calibri"/>
              <a:cs typeface="Calibri"/>
              <a:sym typeface="Calibri"/>
            </a:endParaRPr>
          </a:p>
        </p:txBody>
      </p:sp>
      <p:pic>
        <p:nvPicPr>
          <p:cNvPr descr="Mental health matters - lettering round composition with linear natural elements. Motivation quote, message with flower, cloud, cun. Hand drawn line vector illustration isolated on white background. (Provided by Getty Images)" id="235" name="Google Shape;235;g39e7a0877ee_0_1007"/>
          <p:cNvPicPr preferRelativeResize="0"/>
          <p:nvPr/>
        </p:nvPicPr>
        <p:blipFill rotWithShape="1">
          <a:blip r:embed="rId3">
            <a:alphaModFix/>
          </a:blip>
          <a:srcRect b="0" l="0" r="0" t="0"/>
          <a:stretch/>
        </p:blipFill>
        <p:spPr>
          <a:xfrm>
            <a:off x="412750" y="1803300"/>
            <a:ext cx="4281923" cy="42819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