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12192000"/>
  <p:notesSz cx="6858000" cy="9144000"/>
  <p:embeddedFontLs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H/yZR6MmK4o63S/phjzoIW2q8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72D9EE-D140-4D52-9723-5500DF86A2B7}">
  <a:tblStyle styleId="{1172D9EE-D140-4D52-9723-5500DF86A2B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F253313-C77C-4036-BA5C-C91812DADC7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2.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OpenSansLight-bold.fntdata"/><Relationship Id="rId12" Type="http://schemas.openxmlformats.org/officeDocument/2006/relationships/slide" Target="slides/slide4.xml"/><Relationship Id="rId34" Type="http://schemas.openxmlformats.org/officeDocument/2006/relationships/font" Target="fonts/OpenSansLight-regular.fntdata"/><Relationship Id="rId15" Type="http://schemas.openxmlformats.org/officeDocument/2006/relationships/slide" Target="slides/slide7.xml"/><Relationship Id="rId37" Type="http://schemas.openxmlformats.org/officeDocument/2006/relationships/font" Target="fonts/OpenSansLight-boldItalic.fntdata"/><Relationship Id="rId14" Type="http://schemas.openxmlformats.org/officeDocument/2006/relationships/slide" Target="slides/slide6.xml"/><Relationship Id="rId36" Type="http://schemas.openxmlformats.org/officeDocument/2006/relationships/font" Target="fonts/OpenSansLight-italic.fntdata"/><Relationship Id="rId17" Type="http://schemas.openxmlformats.org/officeDocument/2006/relationships/slide" Target="slides/slide9.xml"/><Relationship Id="rId39" Type="http://schemas.openxmlformats.org/officeDocument/2006/relationships/font" Target="fonts/OpenSans-bold.fntdata"/><Relationship Id="rId16" Type="http://schemas.openxmlformats.org/officeDocument/2006/relationships/slide" Target="slides/slide8.xml"/><Relationship Id="rId38" Type="http://schemas.openxmlformats.org/officeDocument/2006/relationships/font" Target="fonts/OpenSans-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c7966687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εξηγήσετε πώς η αναγνώριση των μικρών επιτυχιών διατηρεί το ενδιαφέρον. Σύνδεση με το SWPBS: η επιβράβευση της προσπάθειας ενισχύει τις θετικές προσδοκίες («Σεβασμός στη μάθηση», «Σεβασμός στον εαυτό σου»).</a:t>
            </a:r>
            <a:endParaRPr/>
          </a:p>
        </p:txBody>
      </p:sp>
      <p:sp>
        <p:nvSpPr>
          <p:cNvPr id="200" name="Google Shape;200;g38c7966687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8c79666877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Θα διευκολύνετε την πρακτική του καθορισμού στόχων. Δώστε ένα παράδειγμα: «Βελτίωση της συμμετοχής των μαθητών στην ομαδική εργασία, αυξάνοντας την ενεργό συμμετοχή στο 80% εντός 2 μηνών». Τονίστε ότι οι στόχοι πρέπει να είναι παρακινητικοί και ρεαλιστικοί.</a:t>
            </a:r>
            <a:endParaRPr/>
          </a:p>
        </p:txBody>
      </p:sp>
      <p:sp>
        <p:nvSpPr>
          <p:cNvPr id="207" name="Google Shape;207;g38c7966687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8c7966687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Θα παρουσιάσετε απλές μεθόδους για να επαινέσετε την πρόοδο. Ενθαρρύνετε τους εκπαιδευτικούς να ενσωματώσουν την αναγνώριση στις καθημερινές ρουτίνες — ακόμη και οι λεκτικές αναγνωρίσεις έχουν σημασία. Προτείνετε να το συνδέσετε με το SWPBS «Σεβασμός στη μάθηση».</a:t>
            </a:r>
            <a:endParaRPr/>
          </a:p>
        </p:txBody>
      </p:sp>
      <p:sp>
        <p:nvSpPr>
          <p:cNvPr id="214" name="Google Shape;214;g38c7966687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8c7966687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Αυτό το Φύλλο Αναστοχασμού Στόχων σας βοηθά να καθοδηγήσετε τους μαθητές μέσω του στοιχείου «Επίτευγματα» του μοντέλου PERMA.</a:t>
            </a:r>
            <a:endParaRPr/>
          </a:p>
          <a:p>
            <a:pPr indent="0" lvl="0" marL="0" rtl="0" algn="l">
              <a:lnSpc>
                <a:spcPct val="100000"/>
              </a:lnSpc>
              <a:spcBef>
                <a:spcPts val="0"/>
              </a:spcBef>
              <a:spcAft>
                <a:spcPts val="0"/>
              </a:spcAft>
              <a:buSzPts val="1400"/>
              <a:buNone/>
            </a:pPr>
            <a:r>
              <a:rPr lang="en-US"/>
              <a:t>Τους ενθαρρύνει να θέτουν στόχους, να σχεδιάζουν τις ενέργειές τους και να αναστοχάζονται πάνω σε όσα έχουν μάθει και επιτύχει.</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Πώς να το χρησιμοποιήσετε:</a:t>
            </a:r>
            <a:endParaRPr/>
          </a:p>
          <a:p>
            <a:pPr indent="0" lvl="0" marL="0" rtl="0" algn="l">
              <a:lnSpc>
                <a:spcPct val="100000"/>
              </a:lnSpc>
              <a:spcBef>
                <a:spcPts val="0"/>
              </a:spcBef>
              <a:spcAft>
                <a:spcPts val="0"/>
              </a:spcAft>
              <a:buSzPts val="1400"/>
              <a:buNone/>
            </a:pPr>
            <a:r>
              <a:rPr lang="en-US"/>
              <a:t>-Παρουσιάστε το φύλλο στην αρχή της εβδομάδας ή του έργου.</a:t>
            </a:r>
            <a:endParaRPr/>
          </a:p>
          <a:p>
            <a:pPr indent="0" lvl="0" marL="0" rtl="0" algn="l">
              <a:lnSpc>
                <a:spcPct val="100000"/>
              </a:lnSpc>
              <a:spcBef>
                <a:spcPts val="0"/>
              </a:spcBef>
              <a:spcAft>
                <a:spcPts val="0"/>
              </a:spcAft>
              <a:buSzPts val="1400"/>
              <a:buNone/>
            </a:pPr>
            <a:r>
              <a:rPr lang="en-US"/>
              <a:t>-Ζητήστε από τους μαθητές να συμπληρώσουν πρώτα τον στόχο και το σχέδιό τους και, στη συνέχεια, επανεξετάστε το φύλλο στο τέλος της εβδομάδας για να συμπληρώσετε τα μέρη που αφορούν την πρόοδο και τον αναστοχασμό.</a:t>
            </a:r>
            <a:endParaRPr/>
          </a:p>
          <a:p>
            <a:pPr indent="0" lvl="0" marL="0" rtl="0" algn="l">
              <a:lnSpc>
                <a:spcPct val="100000"/>
              </a:lnSpc>
              <a:spcBef>
                <a:spcPts val="0"/>
              </a:spcBef>
              <a:spcAft>
                <a:spcPts val="0"/>
              </a:spcAft>
              <a:buSzPts val="1400"/>
              <a:buNone/>
            </a:pPr>
            <a:r>
              <a:rPr lang="en-US"/>
              <a:t>-Χρησιμοποιήστε την ενότητα «Αναγνώριση» για να δημιουργήσετε μια κοινότητα στην τάξη — αφήστε τους μαθητές να αναγνωρίσουν τους συμμαθητές τους που τους βοήθησαν ή πέτυχαν κάτι.</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Συμβουλές:</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Κρατήστε το σύντομο και τακτικό — οι εβδομαδιαίες αναστοχαστικές σκέψεις είναι οι πιο αποτελεσματικές.</a:t>
            </a:r>
            <a:endParaRPr/>
          </a:p>
          <a:p>
            <a:pPr indent="0" lvl="0" marL="0" rtl="0" algn="l">
              <a:lnSpc>
                <a:spcPct val="100000"/>
              </a:lnSpc>
              <a:spcBef>
                <a:spcPts val="0"/>
              </a:spcBef>
              <a:spcAft>
                <a:spcPts val="0"/>
              </a:spcAft>
              <a:buSzPts val="1400"/>
              <a:buNone/>
            </a:pPr>
            <a:r>
              <a:rPr lang="en-US"/>
              <a:t>✅ Δώστε το παράδειγμα με τις δικές σας αναστοχαστικές σκέψεις για να δείξετε πώς να σκέφτεστε για τη μάθηση και την πρόοδο.</a:t>
            </a:r>
            <a:endParaRPr/>
          </a:p>
          <a:p>
            <a:pPr indent="0" lvl="0" marL="0" rtl="0" algn="l">
              <a:lnSpc>
                <a:spcPct val="100000"/>
              </a:lnSpc>
              <a:spcBef>
                <a:spcPts val="0"/>
              </a:spcBef>
              <a:spcAft>
                <a:spcPts val="0"/>
              </a:spcAft>
              <a:buSzPts val="1400"/>
              <a:buNone/>
            </a:pPr>
            <a:r>
              <a:rPr lang="en-US"/>
              <a:t>✅ Εξυμνήστε τις μικρές επιτυχίες για να ενισχύσετε την αυτοπεποίθηση και την κινητοποίηση</a:t>
            </a:r>
            <a:endParaRPr/>
          </a:p>
          <a:p>
            <a:pPr indent="0" lvl="0" marL="0" rtl="0" algn="l">
              <a:lnSpc>
                <a:spcPct val="100000"/>
              </a:lnSpc>
              <a:spcBef>
                <a:spcPts val="0"/>
              </a:spcBef>
              <a:spcAft>
                <a:spcPts val="0"/>
              </a:spcAft>
              <a:buSzPts val="1400"/>
              <a:buNone/>
            </a:pPr>
            <a:r>
              <a:rPr lang="en-US"/>
              <a:t>✅ Συνδέστε τις αναστοχαστικές σκέψεις με τις αξίες SWPBS του σχολείου σας — Σεβασμός στη μάθηση, σεβασμός στον εαυτό σας, σεβασμός στους άλλους.</a:t>
            </a:r>
            <a:endParaRPr/>
          </a:p>
        </p:txBody>
      </p:sp>
      <p:sp>
        <p:nvSpPr>
          <p:cNvPr id="221" name="Google Shape;221;g38c7966687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c7966687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το παρουσιάσετε ως ένα εργαλείο που οι εκπαιδευτικοί μπορούν να χρησιμοποιούν κάθε μήνα. Ενθαρρύνετέ τους να το χρησιμοποιούν και με τους μαθητές, προωθώντας την υπευθυνότητα και την αυτοαξιολόγηση.</a:t>
            </a:r>
            <a:endParaRPr/>
          </a:p>
          <a:p>
            <a:pPr indent="0" lvl="0" marL="0" rtl="0" algn="l">
              <a:lnSpc>
                <a:spcPct val="100000"/>
              </a:lnSpc>
              <a:spcBef>
                <a:spcPts val="0"/>
              </a:spcBef>
              <a:spcAft>
                <a:spcPts val="0"/>
              </a:spcAft>
              <a:buSzPts val="1400"/>
              <a:buNone/>
            </a:pPr>
            <a:r>
              <a:rPr lang="en-US"/>
              <a:t>Αυτός ο πίνακας σας βοηθά να συνδέσετε το </a:t>
            </a:r>
            <a:r>
              <a:rPr b="1" lang="en-US"/>
              <a:t>στοιχείο «Α» του PERMA – Επίτευγματα </a:t>
            </a:r>
            <a:r>
              <a:rPr lang="en-US"/>
              <a:t>με τις </a:t>
            </a:r>
            <a:r>
              <a:rPr b="1" lang="en-US"/>
              <a:t>αξίες του SWPBS </a:t>
            </a:r>
            <a:r>
              <a:rPr lang="en-US"/>
              <a:t>στην καθημερινή πρακτική.</a:t>
            </a:r>
            <a:endParaRPr/>
          </a:p>
          <a:p>
            <a:pPr indent="0" lvl="0" marL="0" rtl="0" algn="l">
              <a:lnSpc>
                <a:spcPct val="100000"/>
              </a:lnSpc>
              <a:spcBef>
                <a:spcPts val="0"/>
              </a:spcBef>
              <a:spcAft>
                <a:spcPts val="0"/>
              </a:spcAft>
              <a:buSzPts val="1400"/>
              <a:buNone/>
            </a:pPr>
            <a:r>
              <a:rPr lang="en-US"/>
              <a:t>Μπορείτε να το χρησιμοποιήσετε για να καθοδηγήσετε τους μαθητές σε τρεις βασικούς τομείς:</a:t>
            </a:r>
            <a:endParaRPr/>
          </a:p>
          <a:p>
            <a:pPr indent="-171450" lvl="1" marL="628650" rtl="0" algn="l">
              <a:lnSpc>
                <a:spcPct val="100000"/>
              </a:lnSpc>
              <a:spcBef>
                <a:spcPts val="0"/>
              </a:spcBef>
              <a:spcAft>
                <a:spcPts val="0"/>
              </a:spcAft>
              <a:buSzPts val="1400"/>
              <a:buFont typeface="Arial"/>
              <a:buChar char="•"/>
            </a:pPr>
            <a:r>
              <a:rPr b="1" lang="en-US"/>
              <a:t>Επίτευγμα – Σεβασμός στη μάθηση: </a:t>
            </a:r>
            <a:r>
              <a:rPr b="0" lang="en-US"/>
              <a:t>Βοηθήστε τους μαθητές να θέσουν σαφείς στόχους και να παρακολουθούν την πρόοδό τους χρησιμοποιώντας πίνακες στόχων ή ημερολόγια προόδου</a:t>
            </a:r>
            <a:r>
              <a:rPr b="1" lang="en-US"/>
              <a:t>.</a:t>
            </a:r>
            <a:endParaRPr/>
          </a:p>
          <a:p>
            <a:pPr indent="-171450" lvl="1" marL="628650" rtl="0" algn="l">
              <a:lnSpc>
                <a:spcPct val="100000"/>
              </a:lnSpc>
              <a:spcBef>
                <a:spcPts val="0"/>
              </a:spcBef>
              <a:spcAft>
                <a:spcPts val="0"/>
              </a:spcAft>
              <a:buSzPts val="1400"/>
              <a:buFont typeface="Arial"/>
              <a:buChar char="•"/>
            </a:pPr>
            <a:r>
              <a:rPr b="1" lang="en-US"/>
              <a:t>Αυτοπεποίθηση – Σεβασμός στον εαυτό σας: </a:t>
            </a:r>
            <a:r>
              <a:rPr b="0" lang="en-US"/>
              <a:t>Ενθαρρύνετε τις θετικές συνήθειες εσωτερικού διάλογου, ώστε οι μαθητές να αναπτύξουν αυτοπεποίθηση και ανθεκτικότητα.</a:t>
            </a:r>
            <a:endParaRPr/>
          </a:p>
          <a:p>
            <a:pPr indent="-171450" lvl="1" marL="628650" rtl="0" algn="l">
              <a:lnSpc>
                <a:spcPct val="100000"/>
              </a:lnSpc>
              <a:spcBef>
                <a:spcPts val="0"/>
              </a:spcBef>
              <a:spcAft>
                <a:spcPts val="0"/>
              </a:spcAft>
              <a:buSzPts val="1400"/>
              <a:buFont typeface="Arial"/>
              <a:buChar char="•"/>
            </a:pPr>
            <a:r>
              <a:rPr b="1" lang="en-US"/>
              <a:t>Αναγνώριση – Σεβασμός στους άλλους: </a:t>
            </a:r>
            <a:r>
              <a:rPr b="0" lang="en-US"/>
              <a:t>Δημιουργήστε ευκαιρίες για τους μαθητές να γιορτάσουν την επιτυχία του άλλου μέσω επευφημιών από τους συμμαθητές τους ή βραβείων στην τάξη.</a:t>
            </a:r>
            <a:endParaRPr/>
          </a:p>
          <a:p>
            <a:pPr indent="0" lvl="1" marL="457200" rtl="0" algn="l">
              <a:lnSpc>
                <a:spcPct val="100000"/>
              </a:lnSpc>
              <a:spcBef>
                <a:spcPts val="0"/>
              </a:spcBef>
              <a:spcAft>
                <a:spcPts val="0"/>
              </a:spcAft>
              <a:buSzPts val="1400"/>
              <a:buFont typeface="Arial"/>
              <a:buNone/>
            </a:pPr>
            <a:r>
              <a:t/>
            </a:r>
            <a:endParaRPr b="0"/>
          </a:p>
          <a:p>
            <a:pPr indent="0" lvl="1" marL="457200" rtl="0" algn="l">
              <a:lnSpc>
                <a:spcPct val="100000"/>
              </a:lnSpc>
              <a:spcBef>
                <a:spcPts val="0"/>
              </a:spcBef>
              <a:spcAft>
                <a:spcPts val="0"/>
              </a:spcAft>
              <a:buSzPts val="1400"/>
              <a:buFont typeface="Arial"/>
              <a:buNone/>
            </a:pPr>
            <a:r>
              <a:rPr b="0" lang="en-US"/>
              <a:t>Χρησιμοποιώντας αυτό το πρότυπο, βοηθάτε τους μαθητές να αναστοχαστούν για τους στόχους τους, να αναπτύξουν αυτογνωσία και να ενισχύσουν μια κουλτούρα σεβασμού και επίτευξης στην τάξη.</a:t>
            </a:r>
            <a:endParaRPr b="0"/>
          </a:p>
        </p:txBody>
      </p:sp>
      <p:sp>
        <p:nvSpPr>
          <p:cNvPr id="229" name="Google Shape;229;g38c7966687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9be3b64e0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Αυτή η διαφάνεια σας δίνει μια γενική εικόνα της πλήρους ροής του μαθήματος — από τη νοοτροπία έως την ομαδική εργασία και τον προσωπικό αναστοχασμό.</a:t>
            </a:r>
            <a:br>
              <a:rPr lang="en-US" sz="1100">
                <a:latin typeface="Arial"/>
                <a:ea typeface="Arial"/>
                <a:cs typeface="Arial"/>
                <a:sym typeface="Arial"/>
              </a:rPr>
            </a:br>
            <a:r>
              <a:rPr lang="en-US" sz="1100">
                <a:latin typeface="Arial"/>
                <a:ea typeface="Arial"/>
                <a:cs typeface="Arial"/>
                <a:sym typeface="Arial"/>
              </a:rPr>
              <a:t>Κάθε δραστηριότητα βασίζεται στην προηγούμενη — προχωρώντας από τη σκέψη → την πράξη → τον αναστοχασμό, και βοηθώντας τους μαθητές να κατανοήσουν ότι η ανάπτυξη και η επιτυχία επιτυγχάνονται βήμα προς βήμα.</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Ξεκινάτε με την δύναμη του «ακόμα» για να εισαγάγετε την έννοια της προσπάθειας και της επιμονής. </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Στη συνέχεια, στην Ομαδική Πρόκληση Κατασκευής Πύργου, όπου οι μαθητές βιώνουν την αίσθηση της επιτυχίας όταν συνεργάζονται. </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Τέλος, ο SMART στόχος μου και η Παρακολούθηση της Προόδου, μετατρέπουν αυτές τις ιδέες σε προσωπικούς, υλοποιήσιμους στόχους.</a:t>
            </a:r>
            <a:br>
              <a:rPr lang="en-US" sz="1100">
                <a:latin typeface="Arial"/>
                <a:ea typeface="Arial"/>
                <a:cs typeface="Arial"/>
                <a:sym typeface="Arial"/>
              </a:rPr>
            </a:br>
            <a:r>
              <a:rPr lang="en-US" sz="1100">
                <a:latin typeface="Arial"/>
                <a:ea typeface="Arial"/>
                <a:cs typeface="Arial"/>
                <a:sym typeface="Arial"/>
              </a:rPr>
              <a:t>Κάθε δραστηριότητα βασίζεται στην προηγούμενη — προχωρώντας από τη </a:t>
            </a:r>
            <a:r>
              <a:rPr b="1" lang="en-US" sz="1100">
                <a:latin typeface="Arial"/>
                <a:ea typeface="Arial"/>
                <a:cs typeface="Arial"/>
                <a:sym typeface="Arial"/>
              </a:rPr>
              <a:t>σκέψη → την πράξη → τον αναστοχασμό</a:t>
            </a:r>
            <a:r>
              <a:rPr lang="en-US" sz="1100">
                <a:latin typeface="Arial"/>
                <a:ea typeface="Arial"/>
                <a:cs typeface="Arial"/>
                <a:sym typeface="Arial"/>
              </a:rPr>
              <a:t>, βοηθώντας τους μαθητές να κατανοήσουν ότι η ανάπτυξη και η επιτυχία επιτυγχάνονται βήμα προς βήμα.</a:t>
            </a:r>
            <a:endParaRPr/>
          </a:p>
          <a:p>
            <a:pPr indent="0" lvl="0" marL="0" marR="38100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p:txBody>
      </p:sp>
      <p:sp>
        <p:nvSpPr>
          <p:cNvPr id="236" name="Google Shape;236;g39be3b64e0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9be3b64e0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Θα εισαγάγετε την ιδέα της </a:t>
            </a:r>
            <a:r>
              <a:rPr b="1" lang="en-US" sz="1100">
                <a:latin typeface="Arial"/>
                <a:ea typeface="Arial"/>
                <a:cs typeface="Arial"/>
                <a:sym typeface="Arial"/>
              </a:rPr>
              <a:t>νοοτροπίας ανάπτυξης </a:t>
            </a:r>
            <a:r>
              <a:rPr lang="en-US" sz="1100">
                <a:latin typeface="Arial"/>
                <a:ea typeface="Arial"/>
                <a:cs typeface="Arial"/>
                <a:sym typeface="Arial"/>
              </a:rPr>
              <a:t>— ότι η μάθηση είναι μια διαδικασία, όχι ένας αγώνας δρόμου.</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Όταν προσθέτετε τη λέξη «ακόμα», μετατρέπετε μια σταθερή δήλωση σε μια δήλωση ελπίδας.</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Ενθαρρύνετε τους μαθητές να μοιραστούν απλά παραδείγματα όπως «Δεν μπορούσα να οδηγήσω ποδήλατο» ή «Δεν μπορούσα να κάνω διαιρέσεις με μεγάλους αριθμούς».</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Κρατήστε το ελαφρύ και προσωπικό — ο στόχος είναι να τους κάνετε να συνειδητοποιήσουν ότι η προσπάθεια είναι αυτό που οδηγεί στη βελτίωση.</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Τελειώστε ενισχύοντας: Όλοι μπορούμε να εξελιχθούμε, βήμα βήμα.</a:t>
            </a:r>
            <a:endParaRPr/>
          </a:p>
          <a:p>
            <a:pPr indent="0" lvl="0" marL="0" rtl="0" algn="l">
              <a:lnSpc>
                <a:spcPct val="100000"/>
              </a:lnSpc>
              <a:spcBef>
                <a:spcPts val="0"/>
              </a:spcBef>
              <a:spcAft>
                <a:spcPts val="0"/>
              </a:spcAft>
              <a:buClr>
                <a:schemeClr val="dk1"/>
              </a:buClr>
              <a:buSzPts val="1100"/>
              <a:buFont typeface="Arial"/>
              <a:buNone/>
            </a:pPr>
            <a:r>
              <a:rPr i="1" lang="en-US" sz="1100">
                <a:latin typeface="Arial"/>
                <a:ea typeface="Arial"/>
                <a:cs typeface="Arial"/>
                <a:sym typeface="Arial"/>
              </a:rPr>
              <a:t>Θα εξηγήσετε ότι όλες οι λεπτομέρειες βρίσκονται στο σχέδιο μαθήματος Α, το οποίο μπορείτε επίσης να χρησιμοποιήσετε και να τους δείξετε.</a:t>
            </a:r>
            <a:endParaRPr/>
          </a:p>
        </p:txBody>
      </p:sp>
      <p:sp>
        <p:nvSpPr>
          <p:cNvPr id="242" name="Google Shape;242;g39be3b64e0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9be3b64e02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ότι αυτή η δραστηριότητα μετατρέπει τον καθορισμό στόχων σε κάτι διασκεδαστικό και σωματικό.</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την ομαδική εργασία, τον προγραμματισμό και την ανθεκτικότητα στην πράξη και θα παρατηρήσετε τον τρόπο επικοινωνίας των μαθητών — επαινέστε συμπεριφορές όπως το να ακούνε, να μοιράζονται ιδέες ή να παραμένουν ψύχραιμοι υπό πίεση.</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Κατά την ανασκόπηση, εστιάστε στη διαδικασία και όχι στο αποτέλεσμα: «Ποιες στρατηγικές απέδωσαν; Τι μάθατε για την ομαδική εργασία;» </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Ενισχύστε την ιδέα ότι </a:t>
            </a:r>
            <a:r>
              <a:rPr b="1" lang="en-US" sz="1100">
                <a:latin typeface="Arial"/>
                <a:ea typeface="Arial"/>
                <a:cs typeface="Arial"/>
                <a:sym typeface="Arial"/>
              </a:rPr>
              <a:t>επίτευγμα = προσπάθεια + συνεργασία.</a:t>
            </a:r>
            <a:endParaRPr/>
          </a:p>
          <a:p>
            <a:pPr indent="0" lvl="0" marL="0" marR="381000" rtl="0" algn="l">
              <a:lnSpc>
                <a:spcPct val="115000"/>
              </a:lnSpc>
              <a:spcBef>
                <a:spcPts val="1200"/>
              </a:spcBef>
              <a:spcAft>
                <a:spcPts val="0"/>
              </a:spcAft>
              <a:buClr>
                <a:schemeClr val="dk1"/>
              </a:buClr>
              <a:buSzPts val="1100"/>
              <a:buFont typeface="Arial"/>
              <a:buNone/>
            </a:pPr>
            <a:r>
              <a:rPr i="1" lang="en-US" sz="1100">
                <a:latin typeface="Arial"/>
                <a:ea typeface="Arial"/>
                <a:cs typeface="Arial"/>
                <a:sym typeface="Arial"/>
              </a:rPr>
              <a:t>Θα εξηγήσετε ότι όλες οι λεπτομέρειες βρίσκονται στο σχέδιο μαθήματος Α, το οποίο μπορείτε επίσης να χρησιμοποιήσετε και να τους δείξετε.</a:t>
            </a:r>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48" name="Google Shape;248;g39be3b64e0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9be3b64e02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ότι αυτή η τελική δραστηριότητα βοηθά τους μαθητές να εφαρμόσουν όσα έμαθαν από την ομαδική εργασία.</a:t>
            </a:r>
            <a:br>
              <a:rPr lang="en-US" sz="1100">
                <a:latin typeface="Arial"/>
                <a:ea typeface="Arial"/>
                <a:cs typeface="Arial"/>
                <a:sym typeface="Arial"/>
              </a:rPr>
            </a:br>
            <a:r>
              <a:rPr lang="en-US" sz="1100">
                <a:latin typeface="Arial"/>
                <a:ea typeface="Arial"/>
                <a:cs typeface="Arial"/>
                <a:sym typeface="Arial"/>
              </a:rPr>
              <a:t>Θα τους εξηγήσετε το πλαίσιο SMART και θα τους δείξετε ένα απλό παράδειγμα, ενθαρρύνοντάς τους να θέσουν ρεαλιστικούς στόχους — κάτι που μπορεί να επιτευχθεί την επόμενη εβδομάδα ή τον επόμενο μήνα.</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τονίσετε ότι όταν μοιράζονται με τους συμμαθητές τους, θα τους καθοδηγήσετε να χρησιμοποιούν ενθαρρυντικά σχόλια όπως «Αυτός είναι ένας σαφής στόχος επειδή...».</a:t>
            </a:r>
            <a:br>
              <a:rPr lang="en-US" sz="1100">
                <a:latin typeface="Arial"/>
                <a:ea typeface="Arial"/>
                <a:cs typeface="Arial"/>
                <a:sym typeface="Arial"/>
              </a:rPr>
            </a:br>
            <a:r>
              <a:rPr lang="en-US" sz="1100">
                <a:latin typeface="Arial"/>
                <a:ea typeface="Arial"/>
                <a:cs typeface="Arial"/>
                <a:sym typeface="Arial"/>
              </a:rPr>
              <a:t>Θα εξηγήσετε ότι θα κλείσετε ρωτώντας: </a:t>
            </a:r>
            <a:r>
              <a:rPr i="1" lang="en-US" sz="1100">
                <a:latin typeface="Arial"/>
                <a:ea typeface="Arial"/>
                <a:cs typeface="Arial"/>
                <a:sym typeface="Arial"/>
              </a:rPr>
              <a:t>«Τι θα κάνετε πρώτα για να πλησιάσετε τον στόχο σας;» </a:t>
            </a:r>
            <a:r>
              <a:rPr lang="en-US" sz="1100">
                <a:latin typeface="Arial"/>
                <a:ea typeface="Arial"/>
                <a:cs typeface="Arial"/>
                <a:sym typeface="Arial"/>
              </a:rPr>
              <a:t>και θα τους υπενθυμίσετε να χαίρονται με την πρόοδο, όχι μόνο τα αποτελέσματα.</a:t>
            </a:r>
            <a:endParaRPr/>
          </a:p>
          <a:p>
            <a:pPr indent="0" lvl="0" marL="0" marR="381000" rtl="0" algn="l">
              <a:lnSpc>
                <a:spcPct val="115000"/>
              </a:lnSpc>
              <a:spcBef>
                <a:spcPts val="1200"/>
              </a:spcBef>
              <a:spcAft>
                <a:spcPts val="0"/>
              </a:spcAft>
              <a:buClr>
                <a:schemeClr val="dk1"/>
              </a:buClr>
              <a:buSzPts val="1100"/>
              <a:buFont typeface="Arial"/>
              <a:buNone/>
            </a:pPr>
            <a:r>
              <a:rPr i="1" lang="en-US" sz="1100">
                <a:latin typeface="Arial"/>
                <a:ea typeface="Arial"/>
                <a:cs typeface="Arial"/>
                <a:sym typeface="Arial"/>
              </a:rPr>
              <a:t>Θα εξηγήσετε ότι όλες οι λεπτομέρειες βρίσκονται στο σχέδιο μαθήματος Α, το οποίο μπορείτε επίσης να χρησιμοποιήσετε και να τους δείξετε.</a:t>
            </a:r>
            <a:endParaRPr/>
          </a:p>
          <a:p>
            <a:pPr indent="0" lvl="0" marL="0" marR="38100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55" name="Google Shape;255;g39be3b64e0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9be3b64e02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ότι στο τέλος των δραστηριοτήτων, είναι σημαντικό να ολοκληρώσετε το μάθημα ενισχύοντας τον αναστοχασμό και την ανάπτυξη.</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ότι κατά την αξιολόγηση, πρέπει να εστιάζετε στην εμπλοκή και τη νοοτροπία — όχι στην τελειότητα — και να αναγνωρίζετε την πορεία: την πρόοδο, την επιμονή και την ομαδική εργασία, καθώς και να δίνετε το παράδειγμα του πώς μοιάζει η επιτυχία— ένα απλό χειροκρότημα, αυτοκόλλητα ή λεκτική επιδοκιμασία.</a:t>
            </a:r>
            <a:endParaRPr/>
          </a:p>
          <a:p>
            <a:pPr indent="0" lvl="0" marL="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εξηγήσετε ότι στο τέλος θα υπενθυμίσετε στους μαθητές: «Κάθε βήμα μετράει — η επιτυχία χτίζεται ένα στόχο τη φορά».</a:t>
            </a:r>
            <a:endParaRPr/>
          </a:p>
          <a:p>
            <a:pPr indent="0" lvl="0" marL="0" marR="381000" rtl="0" algn="l">
              <a:lnSpc>
                <a:spcPct val="115000"/>
              </a:lnSpc>
              <a:spcBef>
                <a:spcPts val="1200"/>
              </a:spcBef>
              <a:spcAft>
                <a:spcPts val="0"/>
              </a:spcAft>
              <a:buClr>
                <a:schemeClr val="dk1"/>
              </a:buClr>
              <a:buSzPts val="1100"/>
              <a:buFont typeface="Arial"/>
              <a:buNone/>
            </a:pPr>
            <a:r>
              <a:rPr i="1" lang="en-US" sz="1100">
                <a:latin typeface="Arial"/>
                <a:ea typeface="Arial"/>
                <a:cs typeface="Arial"/>
                <a:sym typeface="Arial"/>
              </a:rPr>
              <a:t>Θα εξηγήσετε ότι όλες οι λεπτομέρειες βρίσκονται στο σχέδιο μαθήματος Α, το οποίο μπορείτε επίσης να χρησιμοποιήσετε και να τους δείξετε.</a:t>
            </a:r>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marR="381000" rtl="0" algn="l">
              <a:lnSpc>
                <a:spcPct val="115000"/>
              </a:lnSpc>
              <a:spcBef>
                <a:spcPts val="1200"/>
              </a:spcBef>
              <a:spcAft>
                <a:spcPts val="0"/>
              </a:spcAft>
              <a:buSzPts val="11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62" name="Google Shape;262;g39be3b64e0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dcd7c80e4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7dcd7c80e4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8c7966687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διευκολύνετε τον προβληματισμό και την ανταλλαγή απόψεων. Ενθαρρύνετε τους εκπαιδευτικούς να θέσουν έναν βραχυπρόθεσμο στόχο για την επόμενη εβδομάδα και να μοιραστούν τον τρόπο με τον οποίο θα τον παρακολουθήσουν.</a:t>
            </a:r>
            <a:endParaRPr/>
          </a:p>
        </p:txBody>
      </p:sp>
      <p:sp>
        <p:nvSpPr>
          <p:cNvPr id="268" name="Google Shape;268;g38c7966687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8c79666877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κλείσετε συνοψίζοντας πώς η επιτυχία καλλιεργεί την αυτοπεποίθηση και τα κίνητρα. Τονίστε ότι η συνεπής αναγνώριση δημιουργεί μια κουλτούρα ευημερίας.</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76" name="Google Shape;276;g38c79666877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e4f2bf8d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Θα ολοκληρώσετε τονίζοντας ότι η επιτυχία έχει να κάνει με τη συνεχή βελτίωση. Προσκαλέστε τους συμμετέχοντες σε μια τελική ανταλλαγή απόψεων για να εμπνεύσετε τη συλλογική κινητοποίηση.</a:t>
            </a:r>
            <a:endParaRPr/>
          </a:p>
        </p:txBody>
      </p:sp>
      <p:sp>
        <p:nvSpPr>
          <p:cNvPr id="284" name="Google Shape;284;g37e4f2bf8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8c79666877_1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ζητήσετε από τους συμμετέχοντες να συμπληρώσουν αυτή τη σύντομη άσκηση ανατροφοδότησης πριν από το κλείσιμο. Τονίστε ότι η ανατροφοδότησή τους βοηθά στη βελτίωση μελλοντικών ενοτήτων και διασφαλίζει ότι το υλικό παραμένει πρακτικό και σχετικό. Ενθαρρύνετε ειλικρινείς και εποικοδομητικές παρατηρήσεις τόσο για τη σαφήνεια όσο και για την παρουσίαση.</a:t>
            </a:r>
            <a:endParaRPr/>
          </a:p>
        </p:txBody>
      </p:sp>
      <p:sp>
        <p:nvSpPr>
          <p:cNvPr id="292" name="Google Shape;292;g38c79666877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8c79666877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8c79666877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aab36be4ac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Αφήστε αυτή τη διαφάνεια να μιλήσει από μόνη της!</a:t>
            </a:r>
            <a:endParaRPr/>
          </a:p>
        </p:txBody>
      </p:sp>
      <p:sp>
        <p:nvSpPr>
          <p:cNvPr id="304" name="Google Shape;304;g3aab36be4ac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dcd7c80e4_0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Σε αυτό το κεφάλαιο, θα παρουσιάσετε το στοιχείο «Α» του PERMA — τα Επιτεύγματα. Τονίστε ότι δεν πρόκειται για ανταγωνισμό, αλλά για πρόοδο, δεξιότητα και επιμονή. Ενθαρρύνετε τους συμμετέχοντες να σκεφτούν την «επίτευξη» ως ανάπτυξη που συνάδει με τις αξίες τους, και όχι μόνο ως αποτέλεσμα.</a:t>
            </a:r>
            <a:endParaRPr/>
          </a:p>
        </p:txBody>
      </p:sp>
      <p:sp>
        <p:nvSpPr>
          <p:cNvPr id="151" name="Google Shape;151;g37dcd7c80e4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dcd7c80e4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7dcd7c80e4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Θα καλέσετε τους εκπαιδευτικούς να αναλογιστούν: «Για ποιο πρόσφατο επίτευγμά σας είστε περήφανοι — προσωπικά ή επαγγελματικά;» Συνδέστε τις σκέψεις τους με την έννοια της διαρκούς κινητοποίησης και της εγγενούς ικανοποίησης.</a:t>
            </a:r>
            <a:endParaRPr/>
          </a:p>
        </p:txBody>
      </p:sp>
      <p:sp>
        <p:nvSpPr>
          <p:cNvPr id="159" name="Google Shape;159;g37dcd7c80e4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dcd7c80e4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εξηγήσετε συνοπτικά κάθε στόχο. Διευκρινίστε ότι SMART = Συγκεκριμένος, Μετρήσιμος, Εφικτός, Σχετικός, Χρονικά προσδιορισμένος· WOOP = Επιθυμία, Αποτέλεσμα, Εμπόδιο, Σχέδιο. Δείξτε πώς αυτά τα εργαλεία ενισχύουν την αυτονομία των μαθητών και την αυτοαποτελεσματικότητα των εκπαιδευτικών.</a:t>
            </a:r>
            <a:endParaRPr/>
          </a:p>
        </p:txBody>
      </p:sp>
      <p:sp>
        <p:nvSpPr>
          <p:cNvPr id="167" name="Google Shape;167;g37dcd7c80e4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dcd7c80e4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Θα εξηγήσετε ότι στο πλαίσιο PERMA του Seligman (2011), τα Επιτεύγματα (που αναφέρεται επίσης ως Επιτυχία) αντιπροσωπεύει την επιδίωξη και την επίτευξη στόχων, την επιδεξιότητα και την ικανότητα.</a:t>
            </a:r>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Βασικά στοιχεία</a:t>
            </a:r>
            <a:endParaRPr/>
          </a:p>
          <a:p>
            <a:pPr indent="-171450" lvl="1" marL="628650" rtl="0" algn="l">
              <a:lnSpc>
                <a:spcPct val="115000"/>
              </a:lnSpc>
              <a:spcBef>
                <a:spcPts val="1200"/>
              </a:spcBef>
              <a:spcAft>
                <a:spcPts val="0"/>
              </a:spcAft>
              <a:buSzPts val="1400"/>
              <a:buFont typeface="Arial"/>
              <a:buChar char="•"/>
            </a:pPr>
            <a:r>
              <a:rPr b="1" lang="en-US" sz="1100">
                <a:latin typeface="Arial"/>
                <a:ea typeface="Arial"/>
                <a:cs typeface="Arial"/>
                <a:sym typeface="Arial"/>
              </a:rPr>
              <a:t>Θέσπιση στόχων: </a:t>
            </a:r>
            <a:r>
              <a:rPr lang="en-US" sz="1100">
                <a:latin typeface="Arial"/>
                <a:ea typeface="Arial"/>
                <a:cs typeface="Arial"/>
                <a:sym typeface="Arial"/>
              </a:rPr>
              <a:t>καθορισμός σημαντικών και εφικτών στόχων</a:t>
            </a:r>
            <a:endParaRPr/>
          </a:p>
          <a:p>
            <a:pPr indent="-171450" lvl="1" marL="628650" rtl="0" algn="l">
              <a:lnSpc>
                <a:spcPct val="115000"/>
              </a:lnSpc>
              <a:spcBef>
                <a:spcPts val="1200"/>
              </a:spcBef>
              <a:spcAft>
                <a:spcPts val="0"/>
              </a:spcAft>
              <a:buSzPts val="1400"/>
              <a:buFont typeface="Arial"/>
              <a:buChar char="•"/>
            </a:pPr>
            <a:r>
              <a:rPr b="1" lang="en-US" sz="1100">
                <a:latin typeface="Arial"/>
                <a:ea typeface="Arial"/>
                <a:cs typeface="Arial"/>
                <a:sym typeface="Arial"/>
              </a:rPr>
              <a:t>Επιδεξιότητα: </a:t>
            </a:r>
            <a:r>
              <a:rPr lang="en-US" sz="1100">
                <a:latin typeface="Arial"/>
                <a:ea typeface="Arial"/>
                <a:cs typeface="Arial"/>
                <a:sym typeface="Arial"/>
              </a:rPr>
              <a:t>ανάπτυξη ικανοτήτων και δεξιοτήτων μέσω προσπάθειας και ανατροφοδότησης</a:t>
            </a:r>
            <a:endParaRPr/>
          </a:p>
          <a:p>
            <a:pPr indent="-171450" lvl="1" marL="628650" rtl="0" algn="l">
              <a:lnSpc>
                <a:spcPct val="115000"/>
              </a:lnSpc>
              <a:spcBef>
                <a:spcPts val="1200"/>
              </a:spcBef>
              <a:spcAft>
                <a:spcPts val="0"/>
              </a:spcAft>
              <a:buSzPts val="1400"/>
              <a:buFont typeface="Arial"/>
              <a:buChar char="•"/>
            </a:pPr>
            <a:r>
              <a:rPr b="1" lang="en-US" sz="1100">
                <a:latin typeface="Arial"/>
                <a:ea typeface="Arial"/>
                <a:cs typeface="Arial"/>
                <a:sym typeface="Arial"/>
              </a:rPr>
              <a:t>Αυτοαποτελεσματικότητα: </a:t>
            </a:r>
            <a:r>
              <a:rPr lang="en-US" sz="1100">
                <a:latin typeface="Arial"/>
                <a:ea typeface="Arial"/>
                <a:cs typeface="Arial"/>
                <a:sym typeface="Arial"/>
              </a:rPr>
              <a:t>πίστη στην ικανότητα του ατόμου να επιτύχει τα επιθυμητά αποτελέσματα</a:t>
            </a:r>
            <a:endParaRPr/>
          </a:p>
          <a:p>
            <a:pPr indent="-171450" lvl="1" marL="628650" rtl="0" algn="l">
              <a:lnSpc>
                <a:spcPct val="115000"/>
              </a:lnSpc>
              <a:spcBef>
                <a:spcPts val="1200"/>
              </a:spcBef>
              <a:spcAft>
                <a:spcPts val="0"/>
              </a:spcAft>
              <a:buSzPts val="1400"/>
              <a:buFont typeface="Arial"/>
              <a:buChar char="•"/>
            </a:pPr>
            <a:r>
              <a:rPr b="1" lang="en-US" sz="1100">
                <a:latin typeface="Arial"/>
                <a:ea typeface="Arial"/>
                <a:cs typeface="Arial"/>
                <a:sym typeface="Arial"/>
              </a:rPr>
              <a:t>Πρόοδος: </a:t>
            </a:r>
            <a:r>
              <a:rPr lang="en-US" sz="1100">
                <a:latin typeface="Arial"/>
                <a:ea typeface="Arial"/>
                <a:cs typeface="Arial"/>
                <a:sym typeface="Arial"/>
              </a:rPr>
              <a:t>αναγνώριση και επιβράβευση μικρών και μεγάλων επιτυχιών</a:t>
            </a:r>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75" name="Google Shape;175;g37dcd7c80e4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9bb6ab94f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1" name="Google Shape;181;g39bb6ab94f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bb6ab94f5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7" name="Google Shape;187;g39bb6ab94f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9bb6ab94f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τονίσετε ότι η επιτυχία στην Θετική Ψυχολογία περιλαμβάνει διαδικασία και πρόοδο. Χρησιμοποιήστε παραδείγματα από την τάξη — π.χ., εξυμνώντας τη βελτίωση στη συμμετοχή, όχι μόνο τους βαθμούς.</a:t>
            </a:r>
            <a:endParaRPr/>
          </a:p>
        </p:txBody>
      </p:sp>
      <p:sp>
        <p:nvSpPr>
          <p:cNvPr id="193" name="Google Shape;193;g39bb6ab94f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d7c80e4_0_40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d7c80e4_0_4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d7c80e4_0_40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89" name="Shape 89"/>
        <p:cNvGrpSpPr/>
        <p:nvPr/>
      </p:nvGrpSpPr>
      <p:grpSpPr>
        <a:xfrm>
          <a:off x="0" y="0"/>
          <a:ext cx="0" cy="0"/>
          <a:chOff x="0" y="0"/>
          <a:chExt cx="0" cy="0"/>
        </a:xfrm>
      </p:grpSpPr>
      <p:sp>
        <p:nvSpPr>
          <p:cNvPr id="90" name="Google Shape;90;g38c79666877_1_12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38c79666877_1_127"/>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8c79666877_1_127"/>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93" name="Shape 93"/>
        <p:cNvGrpSpPr/>
        <p:nvPr/>
      </p:nvGrpSpPr>
      <p:grpSpPr>
        <a:xfrm>
          <a:off x="0" y="0"/>
          <a:ext cx="0" cy="0"/>
          <a:chOff x="0" y="0"/>
          <a:chExt cx="0" cy="0"/>
        </a:xfrm>
      </p:grpSpPr>
      <p:sp>
        <p:nvSpPr>
          <p:cNvPr id="94" name="Google Shape;94;g37dcd7c80e4_0_4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7dcd7c80e4_0_408"/>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g37dcd7c80e4_0_408"/>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7c80e4_0_40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8" name="Shape 98"/>
        <p:cNvGrpSpPr/>
        <p:nvPr/>
      </p:nvGrpSpPr>
      <p:grpSpPr>
        <a:xfrm>
          <a:off x="0" y="0"/>
          <a:ext cx="0" cy="0"/>
          <a:chOff x="0" y="0"/>
          <a:chExt cx="0" cy="0"/>
        </a:xfrm>
      </p:grpSpPr>
      <p:sp>
        <p:nvSpPr>
          <p:cNvPr id="99" name="Google Shape;99;g37dcd7c80e4_0_4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37dcd7c80e4_0_413"/>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d7c80e4_0_413"/>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aab36be4ac_0_9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aab36be4ac_0_9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aab36be4ac_0_9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aab36be4ac_0_9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aab36be4ac_0_9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aab36be4ac_0_9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aab36be4ac_0_98"/>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aab36be4ac_0_9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aab36be4ac_0_9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8" name="Shape 118"/>
        <p:cNvGrpSpPr/>
        <p:nvPr/>
      </p:nvGrpSpPr>
      <p:grpSpPr>
        <a:xfrm>
          <a:off x="0" y="0"/>
          <a:ext cx="0" cy="0"/>
          <a:chOff x="0" y="0"/>
          <a:chExt cx="0" cy="0"/>
        </a:xfrm>
      </p:grpSpPr>
      <p:sp>
        <p:nvSpPr>
          <p:cNvPr id="119" name="Google Shape;119;g3aab36be4ac_0_108"/>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0" name="Google Shape;120;g3aab36be4ac_0_108"/>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g3aab36be4ac_0_108"/>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2" name="Google Shape;122;g3aab36be4ac_0_108"/>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23" name="Shape 123"/>
        <p:cNvGrpSpPr/>
        <p:nvPr/>
      </p:nvGrpSpPr>
      <p:grpSpPr>
        <a:xfrm>
          <a:off x="0" y="0"/>
          <a:ext cx="0" cy="0"/>
          <a:chOff x="0" y="0"/>
          <a:chExt cx="0" cy="0"/>
        </a:xfrm>
      </p:grpSpPr>
      <p:sp>
        <p:nvSpPr>
          <p:cNvPr id="124" name="Google Shape;124;g3aab36be4ac_0_113"/>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aab36be4ac_0_11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aab36be4ac_0_113"/>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7" name="Shape 127"/>
        <p:cNvGrpSpPr/>
        <p:nvPr/>
      </p:nvGrpSpPr>
      <p:grpSpPr>
        <a:xfrm>
          <a:off x="0" y="0"/>
          <a:ext cx="0" cy="0"/>
          <a:chOff x="0" y="0"/>
          <a:chExt cx="0" cy="0"/>
        </a:xfrm>
      </p:grpSpPr>
      <p:sp>
        <p:nvSpPr>
          <p:cNvPr id="128" name="Google Shape;128;g3aab36be4ac_0_117"/>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3aab36be4ac_0_117"/>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aab36be4ac_0_117"/>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aab36be4ac_0_117"/>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2" name="Google Shape;132;g3aab36be4ac_0_117"/>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3" name="Google Shape;133;g3aab36be4ac_0_117"/>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4" name="Google Shape;134;g3aab36be4ac_0_117"/>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5" name="Google Shape;135;g3aab36be4ac_0_117"/>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6" name="Google Shape;136;g3aab36be4ac_0_117"/>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d7c80e4_0_3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d7c80e4_0_3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d7c80e4_0_3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d7c80e4_0_3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d7c80e4_0_3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d7c80e4_0_3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d7c80e4_0_3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d7c80e4_0_3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d7c80e4_0_3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d7c80e4_0_3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d7c80e4_0_3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d7c80e4_0_3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d7c80e4_0_3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d7c80e4_0_3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d7c80e4_0_3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d7c80e4_0_3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d7c80e4_0_3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d7c80e4_0_3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d7c80e4_0_3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d7c80e4_0_3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d7c80e4_0_3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d7c80e4_0_3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d7c80e4_0_3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d7c80e4_0_3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d7c80e4_0_3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d7c80e4_0_40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d7c80e4_0_401"/>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6274"/>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d7c80e4_0_3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d7c80e4_0_3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d7c80e4_0_3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d7c80e4_0_3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d7c80e4_0_3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d7c80e4_0_398"/>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d7c80e4_0_3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102" name="Shape 102"/>
        <p:cNvGrpSpPr/>
        <p:nvPr/>
      </p:nvGrpSpPr>
      <p:grpSpPr>
        <a:xfrm>
          <a:off x="0" y="0"/>
          <a:ext cx="0" cy="0"/>
          <a:chOff x="0" y="0"/>
          <a:chExt cx="0" cy="0"/>
        </a:xfrm>
      </p:grpSpPr>
      <p:sp>
        <p:nvSpPr>
          <p:cNvPr id="103" name="Google Shape;103;g3aab36be4ac_0_9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g3aab36be4ac_0_9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g3aab36be4ac_0_92"/>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g3aab36be4ac_0_92"/>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g3aab36be4ac_0_92"/>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Ευημερεύοντα Σχολεία: Μια Συστημική, Ολιστική Σχολική Προσέγγιση στην Ψυχική Υγεία και Ευζωία</a:t>
            </a:r>
            <a:endParaRPr sz="2200"/>
          </a:p>
        </p:txBody>
      </p:sp>
      <p:sp>
        <p:nvSpPr>
          <p:cNvPr id="142" name="Google Shape;142;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Διάρκεια του έργου: 36 μήνες (Μαρ 2025 - Φεβ 2028)</a:t>
            </a:r>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Αρ. Έργου: 101196057</a:t>
            </a:r>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Αναφορά: ERASMUS-EDU-2024-POL-EXP</a:t>
            </a:r>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8c79666877_0_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Γιατί έχει σημασία</a:t>
            </a:r>
            <a:endParaRPr/>
          </a:p>
        </p:txBody>
      </p:sp>
      <p:sp>
        <p:nvSpPr>
          <p:cNvPr id="203" name="Google Shape;203;g38c79666877_0_4"/>
          <p:cNvSpPr txBox="1"/>
          <p:nvPr>
            <p:ph idx="2" type="body"/>
          </p:nvPr>
        </p:nvSpPr>
        <p:spPr>
          <a:xfrm>
            <a:off x="375500" y="1137788"/>
            <a:ext cx="5484600" cy="430416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sz="2200"/>
          </a:p>
          <a:p>
            <a:pPr indent="-368300" lvl="0" marL="457200" rtl="0" algn="l">
              <a:lnSpc>
                <a:spcPct val="100000"/>
              </a:lnSpc>
              <a:spcBef>
                <a:spcPts val="1200"/>
              </a:spcBef>
              <a:spcAft>
                <a:spcPts val="0"/>
              </a:spcAft>
              <a:buClr>
                <a:schemeClr val="dk1"/>
              </a:buClr>
              <a:buSzPts val="2200"/>
              <a:buFont typeface="Calibri"/>
              <a:buChar char="●"/>
            </a:pPr>
            <a:r>
              <a:rPr lang="en-US" sz="2200"/>
              <a:t>Χτίζει αυτοπεποίθηση και εσωτερικά κίνητρα.</a:t>
            </a:r>
            <a:endParaRPr/>
          </a:p>
          <a:p>
            <a:pPr indent="-368300" lvl="0" marL="457200" rtl="0" algn="l">
              <a:lnSpc>
                <a:spcPct val="115000"/>
              </a:lnSpc>
              <a:spcBef>
                <a:spcPts val="1200"/>
              </a:spcBef>
              <a:spcAft>
                <a:spcPts val="0"/>
              </a:spcAft>
              <a:buClr>
                <a:schemeClr val="dk1"/>
              </a:buClr>
              <a:buSzPts val="2200"/>
              <a:buFont typeface="Calibri"/>
              <a:buChar char="●"/>
            </a:pPr>
            <a:r>
              <a:rPr lang="en-US" sz="2200"/>
              <a:t>Ενθαρρύνει την επιμονή μετά από αποτυχίες.</a:t>
            </a:r>
            <a:endParaRPr/>
          </a:p>
          <a:p>
            <a:pPr indent="-368300" lvl="0" marL="457200" rtl="0" algn="l">
              <a:lnSpc>
                <a:spcPct val="115000"/>
              </a:lnSpc>
              <a:spcBef>
                <a:spcPts val="1200"/>
              </a:spcBef>
              <a:spcAft>
                <a:spcPts val="0"/>
              </a:spcAft>
              <a:buClr>
                <a:schemeClr val="dk1"/>
              </a:buClr>
              <a:buSzPts val="2200"/>
              <a:buFont typeface="Calibri"/>
              <a:buChar char="●"/>
            </a:pPr>
            <a:r>
              <a:rPr lang="en-US" sz="2200"/>
              <a:t>Ενισχύει τις σχέσεις μεταξύ δασκάλου και μαθητή.</a:t>
            </a:r>
            <a:endParaRPr/>
          </a:p>
          <a:p>
            <a:pPr indent="-368300" lvl="0" marL="457200" rtl="0" algn="l">
              <a:lnSpc>
                <a:spcPct val="115000"/>
              </a:lnSpc>
              <a:spcBef>
                <a:spcPts val="1200"/>
              </a:spcBef>
              <a:spcAft>
                <a:spcPts val="0"/>
              </a:spcAft>
              <a:buClr>
                <a:schemeClr val="dk1"/>
              </a:buClr>
              <a:buSzPts val="2200"/>
              <a:buFont typeface="Calibri"/>
              <a:buChar char="●"/>
            </a:pPr>
            <a:r>
              <a:rPr lang="en-US" sz="2200"/>
              <a:t>Προάγει τον σεβασμό για τη μάθηση και τον εαυτό (σύνδεσμος SWPBS).</a:t>
            </a:r>
            <a:br>
              <a:rPr lang="en-US" sz="2200"/>
            </a:br>
            <a:endParaRPr i="1" sz="2200">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204" name="Google Shape;204;g38c79666877_0_4"/>
          <p:cNvPicPr preferRelativeResize="0"/>
          <p:nvPr/>
        </p:nvPicPr>
        <p:blipFill rotWithShape="1">
          <a:blip r:embed="rId3">
            <a:alphaModFix/>
          </a:blip>
          <a:srcRect b="0" l="0" r="0" t="0"/>
          <a:stretch/>
        </p:blipFill>
        <p:spPr>
          <a:xfrm>
            <a:off x="6227950" y="2585699"/>
            <a:ext cx="5662125" cy="180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8c79666877_0_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Θέσπιση στόχων SMART (15 λεπτά)</a:t>
            </a:r>
            <a:endParaRPr/>
          </a:p>
        </p:txBody>
      </p:sp>
      <p:sp>
        <p:nvSpPr>
          <p:cNvPr id="210" name="Google Shape;210;g38c79666877_0_10"/>
          <p:cNvSpPr txBox="1"/>
          <p:nvPr>
            <p:ph idx="2" type="body"/>
          </p:nvPr>
        </p:nvSpPr>
        <p:spPr>
          <a:xfrm>
            <a:off x="327550" y="1762825"/>
            <a:ext cx="6193900" cy="3561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200"/>
              <a:t>Βήμα 1:</a:t>
            </a:r>
            <a:r>
              <a:rPr lang="en-US" sz="2200"/>
              <a:t> Προσδιορίστε έναν επαγγελματικό ή εκπαιδευτικό στόχο.</a:t>
            </a:r>
            <a:br>
              <a:rPr lang="en-US" sz="2200"/>
            </a:br>
            <a:r>
              <a:rPr b="1" lang="en-US" sz="2200"/>
              <a:t>Βήμα 2: </a:t>
            </a:r>
            <a:r>
              <a:rPr lang="en-US" sz="2200"/>
              <a:t>Εφαρμόστε το πλαίσιο </a:t>
            </a:r>
            <a:r>
              <a:rPr b="1" lang="en-US" sz="2200"/>
              <a:t>SMART</a:t>
            </a:r>
            <a:r>
              <a:rPr lang="en-US" sz="2200"/>
              <a:t>:</a:t>
            </a:r>
            <a:endParaRPr sz="2200"/>
          </a:p>
          <a:p>
            <a:pPr indent="-368300" lvl="0" marL="457200" rtl="0" algn="l">
              <a:lnSpc>
                <a:spcPct val="115000"/>
              </a:lnSpc>
              <a:spcBef>
                <a:spcPts val="1200"/>
              </a:spcBef>
              <a:spcAft>
                <a:spcPts val="0"/>
              </a:spcAft>
              <a:buClr>
                <a:schemeClr val="dk1"/>
              </a:buClr>
              <a:buSzPts val="2200"/>
              <a:buChar char="●"/>
            </a:pPr>
            <a:r>
              <a:rPr lang="en-US" sz="2200"/>
              <a:t>Συγκεκριμένος - Μετρήσιμος - Εφικτός - Σχετικός - Χρονικά προσδιορισμένος</a:t>
            </a:r>
            <a:endParaRPr/>
          </a:p>
          <a:p>
            <a:pPr indent="0" lvl="0" marL="88900" rtl="0" algn="l">
              <a:lnSpc>
                <a:spcPct val="115000"/>
              </a:lnSpc>
              <a:spcBef>
                <a:spcPts val="1200"/>
              </a:spcBef>
              <a:spcAft>
                <a:spcPts val="0"/>
              </a:spcAft>
              <a:buClr>
                <a:schemeClr val="dk1"/>
              </a:buClr>
              <a:buSzPts val="2200"/>
              <a:buNone/>
            </a:pPr>
            <a:r>
              <a:rPr b="1" lang="en-US" sz="2200"/>
              <a:t>Βήμα 3: </a:t>
            </a:r>
            <a:r>
              <a:rPr lang="en-US" sz="2200"/>
              <a:t>Μοιραστείτε το με έναν συνάδελφο και βελτιώστε το.</a:t>
            </a:r>
            <a:endParaRPr/>
          </a:p>
          <a:p>
            <a:pPr indent="0" lvl="0" marL="0" rtl="0" algn="l">
              <a:lnSpc>
                <a:spcPct val="115000"/>
              </a:lnSpc>
              <a:spcBef>
                <a:spcPts val="1200"/>
              </a:spcBef>
              <a:spcAft>
                <a:spcPts val="0"/>
              </a:spcAft>
              <a:buSzPts val="1800"/>
              <a:buNone/>
            </a:pPr>
            <a:r>
              <a:rPr lang="en-US" sz="2200"/>
              <a:t>🕒 </a:t>
            </a:r>
            <a:r>
              <a:rPr i="1" lang="en-US" sz="2200"/>
              <a:t>5-λεπτά προβληματισμού+ 10-λεπτά συζήτησης.</a:t>
            </a:r>
            <a:endParaRPr i="1" sz="2200"/>
          </a:p>
        </p:txBody>
      </p:sp>
      <p:pic>
        <p:nvPicPr>
          <p:cNvPr id="211" name="Google Shape;211;g38c79666877_0_10" title="crea la parola smart scrita in modo carino.jpg"/>
          <p:cNvPicPr preferRelativeResize="0"/>
          <p:nvPr/>
        </p:nvPicPr>
        <p:blipFill rotWithShape="1">
          <a:blip r:embed="rId3">
            <a:alphaModFix/>
          </a:blip>
          <a:srcRect b="0" l="0" r="0" t="0"/>
          <a:stretch/>
        </p:blipFill>
        <p:spPr>
          <a:xfrm>
            <a:off x="6594988" y="3714926"/>
            <a:ext cx="5612660" cy="3143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8c79666877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Εξυμνήστε την πρόοδο</a:t>
            </a:r>
            <a:endParaRPr/>
          </a:p>
        </p:txBody>
      </p:sp>
      <p:sp>
        <p:nvSpPr>
          <p:cNvPr id="217" name="Google Shape;217;g38c79666877_0_16"/>
          <p:cNvSpPr txBox="1"/>
          <p:nvPr>
            <p:ph idx="2" type="body"/>
          </p:nvPr>
        </p:nvSpPr>
        <p:spPr>
          <a:xfrm>
            <a:off x="198425" y="2438275"/>
            <a:ext cx="6819000" cy="337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t>Ιδέες για να κάνετε τα επιτεύγματα ορατά:</a:t>
            </a:r>
            <a:endParaRPr/>
          </a:p>
          <a:p>
            <a:pPr indent="-368300" lvl="0" marL="457200" rtl="0" algn="l">
              <a:lnSpc>
                <a:spcPct val="100000"/>
              </a:lnSpc>
              <a:spcBef>
                <a:spcPts val="1200"/>
              </a:spcBef>
              <a:spcAft>
                <a:spcPts val="0"/>
              </a:spcAft>
              <a:buClr>
                <a:schemeClr val="dk1"/>
              </a:buClr>
              <a:buSzPts val="2200"/>
              <a:buChar char="●"/>
            </a:pPr>
            <a:r>
              <a:rPr lang="en-US" sz="2200"/>
              <a:t>Δημιουργήστε έναν </a:t>
            </a:r>
            <a:r>
              <a:rPr b="1" lang="en-US" sz="2200"/>
              <a:t>«Τοίχο Προόδου» </a:t>
            </a:r>
            <a:r>
              <a:rPr lang="en-US" sz="2200"/>
              <a:t>για τα επιτεύγματα της τάξης και του προσωπικού.</a:t>
            </a:r>
            <a:endParaRPr/>
          </a:p>
          <a:p>
            <a:pPr indent="-368300" lvl="0" marL="457200" rtl="0" algn="l">
              <a:lnSpc>
                <a:spcPct val="100000"/>
              </a:lnSpc>
              <a:spcBef>
                <a:spcPts val="0"/>
              </a:spcBef>
              <a:spcAft>
                <a:spcPts val="0"/>
              </a:spcAft>
              <a:buClr>
                <a:schemeClr val="dk1"/>
              </a:buClr>
              <a:buSzPts val="2200"/>
              <a:buChar char="●"/>
            </a:pPr>
            <a:r>
              <a:rPr lang="en-US" sz="2200"/>
              <a:t>Εισαγάγετε </a:t>
            </a:r>
            <a:r>
              <a:rPr b="1" lang="en-US" sz="2200"/>
              <a:t>κύκλους αναγνώρισης </a:t>
            </a:r>
            <a:r>
              <a:rPr lang="en-US" sz="2200"/>
              <a:t>από τους συμμαθητές. </a:t>
            </a:r>
            <a:endParaRPr sz="2200"/>
          </a:p>
          <a:p>
            <a:pPr indent="-368300" lvl="0" marL="457200" rtl="0" algn="l">
              <a:lnSpc>
                <a:spcPct val="100000"/>
              </a:lnSpc>
              <a:spcBef>
                <a:spcPts val="0"/>
              </a:spcBef>
              <a:spcAft>
                <a:spcPts val="0"/>
              </a:spcAft>
              <a:buClr>
                <a:schemeClr val="dk1"/>
              </a:buClr>
              <a:buSzPts val="2200"/>
              <a:buChar char="●"/>
            </a:pPr>
            <a:r>
              <a:rPr lang="en-US" sz="2200"/>
              <a:t>Χρησιμοποιήστε </a:t>
            </a:r>
            <a:r>
              <a:rPr b="1" lang="en-US" sz="2200"/>
              <a:t>εβδομαδιαίες κάρτες αναστοχασμού </a:t>
            </a:r>
            <a:r>
              <a:rPr lang="en-US" sz="2200"/>
              <a:t>(«Τι βελτίωσα αυτή την εβδομάδα;»).</a:t>
            </a:r>
            <a:endParaRPr/>
          </a:p>
          <a:p>
            <a:pPr indent="-368300" lvl="0" marL="457200" rtl="0" algn="l">
              <a:lnSpc>
                <a:spcPct val="100000"/>
              </a:lnSpc>
              <a:spcBef>
                <a:spcPts val="0"/>
              </a:spcBef>
              <a:spcAft>
                <a:spcPts val="0"/>
              </a:spcAft>
              <a:buClr>
                <a:srgbClr val="000000"/>
              </a:buClr>
              <a:buSzPts val="2200"/>
              <a:buChar char="●"/>
            </a:pPr>
            <a:r>
              <a:rPr lang="en-US" sz="2200"/>
              <a:t>Επαινέστε την </a:t>
            </a:r>
            <a:r>
              <a:rPr b="1" lang="en-US" sz="2200"/>
              <a:t>προσπάθεια</a:t>
            </a:r>
            <a:r>
              <a:rPr lang="en-US" sz="2200"/>
              <a:t>, όχι την τελειότητα.</a:t>
            </a:r>
            <a:endParaRPr/>
          </a:p>
          <a:p>
            <a:pPr indent="0" lvl="0" marL="88900" rtl="0" algn="l">
              <a:lnSpc>
                <a:spcPct val="100000"/>
              </a:lnSpc>
              <a:spcBef>
                <a:spcPts val="0"/>
              </a:spcBef>
              <a:spcAft>
                <a:spcPts val="0"/>
              </a:spcAft>
              <a:buClr>
                <a:srgbClr val="000000"/>
              </a:buClr>
              <a:buSzPts val="2200"/>
              <a:buNone/>
            </a:pPr>
            <a:br>
              <a:rPr lang="en-US" sz="2200">
                <a:solidFill>
                  <a:srgbClr val="000000"/>
                </a:solidFill>
              </a:rPr>
            </a:br>
            <a:endParaRPr sz="2200">
              <a:solidFill>
                <a:srgbClr val="000000"/>
              </a:solidFill>
            </a:endParaRPr>
          </a:p>
          <a:p>
            <a:pPr indent="0" lvl="0" marL="0" rtl="0" algn="l">
              <a:lnSpc>
                <a:spcPct val="115000"/>
              </a:lnSpc>
              <a:spcBef>
                <a:spcPts val="1200"/>
              </a:spcBef>
              <a:spcAft>
                <a:spcPts val="0"/>
              </a:spcAft>
              <a:buSzPts val="1800"/>
              <a:buNone/>
            </a:pPr>
            <a:r>
              <a:t/>
            </a:r>
            <a:endParaRPr i="1" sz="2200">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218" name="Google Shape;218;g38c79666877_0_16"/>
          <p:cNvPicPr preferRelativeResize="0"/>
          <p:nvPr/>
        </p:nvPicPr>
        <p:blipFill rotWithShape="1">
          <a:blip r:embed="rId3">
            <a:alphaModFix/>
          </a:blip>
          <a:srcRect b="0" l="0" r="0" t="0"/>
          <a:stretch/>
        </p:blipFill>
        <p:spPr>
          <a:xfrm>
            <a:off x="7169825" y="1557872"/>
            <a:ext cx="4869774" cy="4981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8c79666877_0_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Πρότυπο: Φύλλο Αναστοχασμού Στόχων</a:t>
            </a:r>
            <a:endParaRPr/>
          </a:p>
        </p:txBody>
      </p:sp>
      <p:sp>
        <p:nvSpPr>
          <p:cNvPr id="224" name="Google Shape;224;g38c79666877_0_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Φύλλο Αναστοχασμού Στόχων</a:t>
            </a:r>
            <a:endParaRPr/>
          </a:p>
        </p:txBody>
      </p:sp>
      <p:sp>
        <p:nvSpPr>
          <p:cNvPr id="225" name="Google Shape;225;g38c79666877_0_22"/>
          <p:cNvSpPr txBox="1"/>
          <p:nvPr>
            <p:ph idx="2" type="body"/>
          </p:nvPr>
        </p:nvSpPr>
        <p:spPr>
          <a:xfrm>
            <a:off x="97971" y="1320800"/>
            <a:ext cx="11944500" cy="543118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800"/>
              <a:buNone/>
            </a:pPr>
            <a:r>
              <a:rPr b="1" lang="en-US"/>
              <a:t>Σκοπός: </a:t>
            </a:r>
            <a:r>
              <a:rPr lang="en-US"/>
              <a:t>Χρησιμοποιήστε αυτό το φύλλο για να βοηθήσετε τους μαθητές να θέσουν στόχους, να παρακολουθήσουν την πρόοδό τους και να αναστοχαστούν σχετικά με τη μάθησή τους και τα επιτεύγματά τους.</a:t>
            </a:r>
            <a:endParaRPr/>
          </a:p>
        </p:txBody>
      </p:sp>
      <p:graphicFrame>
        <p:nvGraphicFramePr>
          <p:cNvPr id="226" name="Google Shape;226;g38c79666877_0_22"/>
          <p:cNvGraphicFramePr/>
          <p:nvPr/>
        </p:nvGraphicFramePr>
        <p:xfrm>
          <a:off x="480500" y="2276975"/>
          <a:ext cx="3000000" cy="3000000"/>
        </p:xfrm>
        <a:graphic>
          <a:graphicData uri="http://schemas.openxmlformats.org/drawingml/2006/table">
            <a:tbl>
              <a:tblPr>
                <a:noFill/>
                <a:tableStyleId>{1172D9EE-D140-4D52-9723-5500DF86A2B7}</a:tableStyleId>
              </a:tblPr>
              <a:tblGrid>
                <a:gridCol w="1858675"/>
                <a:gridCol w="4666300"/>
                <a:gridCol w="4760100"/>
              </a:tblGrid>
              <a:tr h="616275">
                <a:tc>
                  <a:txBody>
                    <a:bodyPr/>
                    <a:lstStyle/>
                    <a:p>
                      <a:pPr indent="0" lvl="0" marL="0" marR="0" rtl="0" algn="ctr">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Τμήμα</a:t>
                      </a:r>
                      <a:endParaRPr b="1" sz="1500" u="none" cap="none" strike="noStrike">
                        <a:solidFill>
                          <a:schemeClr val="dk1"/>
                        </a:solidFill>
                        <a:latin typeface="Calibri"/>
                        <a:ea typeface="Calibri"/>
                        <a:cs typeface="Calibri"/>
                        <a:sym typeface="Calibri"/>
                      </a:endParaRPr>
                    </a:p>
                  </a:txBody>
                  <a:tcPr marT="91425" marB="91425" marR="91425" marL="91425">
                    <a:solidFill>
                      <a:srgbClr val="B4A7D6"/>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Κατευθυντήρια ερώτηση</a:t>
                      </a:r>
                      <a:endParaRPr b="1" sz="1500" u="none" cap="none" strike="noStrike">
                        <a:solidFill>
                          <a:schemeClr val="dk1"/>
                        </a:solidFill>
                        <a:latin typeface="Calibri"/>
                        <a:ea typeface="Calibri"/>
                        <a:cs typeface="Calibri"/>
                        <a:sym typeface="Calibri"/>
                      </a:endParaRPr>
                    </a:p>
                  </a:txBody>
                  <a:tcPr marT="91425" marB="91425" marR="91425" marL="91425">
                    <a:solidFill>
                      <a:srgbClr val="B4A7D6"/>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Παράδειγμα</a:t>
                      </a:r>
                      <a:endParaRPr b="1" sz="1500" u="none" cap="none" strike="noStrike">
                        <a:solidFill>
                          <a:schemeClr val="dk1"/>
                        </a:solidFill>
                        <a:latin typeface="Calibri"/>
                        <a:ea typeface="Calibri"/>
                        <a:cs typeface="Calibri"/>
                        <a:sym typeface="Calibri"/>
                      </a:endParaRPr>
                    </a:p>
                  </a:txBody>
                  <a:tcPr marT="91425" marB="91425" marR="91425" marL="91425">
                    <a:solidFill>
                      <a:srgbClr val="B4A7D6"/>
                    </a:solidFill>
                  </a:tcPr>
                </a:tc>
              </a:tr>
              <a:tr h="6477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Ο στόχος μου</a:t>
                      </a:r>
                      <a:endParaRPr b="1" sz="15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Τι θέλω να πετύχω αυτή την εβδομάδα;</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Θέλω να ολοκληρώσω το πρόγραμμα ανάγνωσής μου.</a:t>
                      </a:r>
                      <a:endParaRPr sz="1800" u="none" cap="none" strike="noStrike">
                        <a:solidFill>
                          <a:schemeClr val="dk1"/>
                        </a:solidFill>
                        <a:latin typeface="Calibri"/>
                        <a:ea typeface="Calibri"/>
                        <a:cs typeface="Calibri"/>
                        <a:sym typeface="Calibri"/>
                      </a:endParaRPr>
                    </a:p>
                  </a:txBody>
                  <a:tcPr marT="91425" marB="91425" marR="91425" marL="91425"/>
                </a:tc>
              </a:tr>
              <a:tr h="6477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Το σχέδιό μου</a:t>
                      </a:r>
                      <a:endParaRPr b="1" sz="15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Πώς θα εργαστώ για την επίτευξη του στόχου μου;</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Θα διαβάζω 10 σελίδες κάθε μέρα.</a:t>
                      </a:r>
                      <a:endParaRPr sz="1800" u="none" cap="none" strike="noStrike">
                        <a:solidFill>
                          <a:schemeClr val="dk1"/>
                        </a:solidFill>
                        <a:latin typeface="Calibri"/>
                        <a:ea typeface="Calibri"/>
                        <a:cs typeface="Calibri"/>
                        <a:sym typeface="Calibri"/>
                      </a:endParaRPr>
                    </a:p>
                  </a:txBody>
                  <a:tcPr marT="91425" marB="91425" marR="91425" marL="91425"/>
                </a:tc>
              </a:tr>
              <a:tr h="6477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Η πρόοδός μου</a:t>
                      </a:r>
                      <a:endParaRPr b="1" sz="15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Τι έχω κάνει μέχρι τώρα;</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Διάβασα 30 σελίδες αυτή την εβδομάδα.</a:t>
                      </a:r>
                      <a:endParaRPr sz="1800" u="none" cap="none" strike="noStrike">
                        <a:solidFill>
                          <a:schemeClr val="dk1"/>
                        </a:solidFill>
                        <a:latin typeface="Calibri"/>
                        <a:ea typeface="Calibri"/>
                        <a:cs typeface="Calibri"/>
                        <a:sym typeface="Calibri"/>
                      </a:endParaRPr>
                    </a:p>
                  </a:txBody>
                  <a:tcPr marT="91425" marB="91425" marR="91425" marL="91425"/>
                </a:tc>
              </a:tr>
              <a:tr h="6477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Η σκέψη μου</a:t>
                      </a:r>
                      <a:endParaRPr b="1" sz="15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Τι έμαθα ή βελτίωσα;</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Έμαθα να συγκεντρώνομαι καλύτερα και να διαχειρίζομαι τον χρόνο μου.</a:t>
                      </a:r>
                      <a:endParaRPr sz="1800" u="none" cap="none" strike="noStrike">
                        <a:solidFill>
                          <a:schemeClr val="dk1"/>
                        </a:solidFill>
                        <a:latin typeface="Calibri"/>
                        <a:ea typeface="Calibri"/>
                        <a:cs typeface="Calibri"/>
                        <a:sym typeface="Calibri"/>
                      </a:endParaRPr>
                    </a:p>
                  </a:txBody>
                  <a:tcPr marT="91425" marB="91425" marR="91425" marL="91425"/>
                </a:tc>
              </a:tr>
              <a:tr h="993625">
                <a:tc>
                  <a:txBody>
                    <a:bodyPr/>
                    <a:lstStyle/>
                    <a:p>
                      <a:pPr indent="0" lvl="0" marL="0" marR="0" rtl="0" algn="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Η αναγνώρισή μου</a:t>
                      </a:r>
                      <a:endParaRPr b="1" sz="15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Ποιος με βοήθησε ή ποιον είδα να επιτυγχάνει τον στόχο του;</a:t>
                      </a:r>
                      <a:endParaRPr sz="18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Calibri"/>
                          <a:ea typeface="Calibri"/>
                          <a:cs typeface="Calibri"/>
                          <a:sym typeface="Calibri"/>
                        </a:rPr>
                        <a:t>Θέλω να ευχαριστήσω την Έμμα που με ενθάρρυνε.</a:t>
                      </a:r>
                      <a:endParaRPr sz="1800" u="none" cap="none" strike="noStrike">
                        <a:solidFill>
                          <a:schemeClr val="dk1"/>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8c79666877_0_2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Σύνδεση των Επιτευγμάτων με το SWPBS</a:t>
            </a:r>
            <a:endParaRPr/>
          </a:p>
        </p:txBody>
      </p:sp>
      <p:sp>
        <p:nvSpPr>
          <p:cNvPr id="232" name="Google Shape;232;g38c79666877_0_2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800"/>
              <a:buNone/>
            </a:pPr>
            <a:r>
              <a:t/>
            </a:r>
            <a:endParaRPr/>
          </a:p>
        </p:txBody>
      </p:sp>
      <p:graphicFrame>
        <p:nvGraphicFramePr>
          <p:cNvPr id="233" name="Google Shape;233;g38c79666877_0_28"/>
          <p:cNvGraphicFramePr/>
          <p:nvPr/>
        </p:nvGraphicFramePr>
        <p:xfrm>
          <a:off x="811925" y="2182725"/>
          <a:ext cx="3000000" cy="3000000"/>
        </p:xfrm>
        <a:graphic>
          <a:graphicData uri="http://schemas.openxmlformats.org/drawingml/2006/table">
            <a:tbl>
              <a:tblPr>
                <a:noFill/>
                <a:tableStyleId>{8F253313-C77C-4036-BA5C-C91812DADC79}</a:tableStyleId>
              </a:tblPr>
              <a:tblGrid>
                <a:gridCol w="3429000"/>
                <a:gridCol w="3429000"/>
                <a:gridCol w="3429000"/>
              </a:tblGrid>
              <a:tr h="381000">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PERMA “A”</a:t>
                      </a:r>
                      <a:endParaRPr b="1" sz="2200" u="none" cap="none" strike="noStrike">
                        <a:solidFill>
                          <a:schemeClr val="dk1"/>
                        </a:solidFill>
                        <a:latin typeface="Calibri"/>
                        <a:ea typeface="Calibri"/>
                        <a:cs typeface="Calibri"/>
                        <a:sym typeface="Calibri"/>
                      </a:endParaRPr>
                    </a:p>
                  </a:txBody>
                  <a:tcPr marT="91425" marB="91425" marR="91425" marL="91425">
                    <a:solidFill>
                      <a:srgbClr val="D9D2E9"/>
                    </a:solidFill>
                  </a:tcPr>
                </a:tc>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SWPBS στοιχείο</a:t>
                      </a:r>
                      <a:endParaRPr b="1" sz="2200" u="none" cap="none" strike="noStrike">
                        <a:solidFill>
                          <a:schemeClr val="dk1"/>
                        </a:solidFill>
                        <a:latin typeface="Calibri"/>
                        <a:ea typeface="Calibri"/>
                        <a:cs typeface="Calibri"/>
                        <a:sym typeface="Calibri"/>
                      </a:endParaRPr>
                    </a:p>
                  </a:txBody>
                  <a:tcPr marT="91425" marB="91425" marR="91425" marL="91425">
                    <a:solidFill>
                      <a:srgbClr val="D9D2E9"/>
                    </a:solidFill>
                  </a:tcPr>
                </a:tc>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Παράδειγμα στη πράξη</a:t>
                      </a:r>
                      <a:endParaRPr b="1" sz="2200" u="none" cap="none" strike="noStrike">
                        <a:solidFill>
                          <a:schemeClr val="dk1"/>
                        </a:solidFill>
                        <a:latin typeface="Calibri"/>
                        <a:ea typeface="Calibri"/>
                        <a:cs typeface="Calibri"/>
                        <a:sym typeface="Calibri"/>
                      </a:endParaRPr>
                    </a:p>
                  </a:txBody>
                  <a:tcPr marT="91425" marB="91425" marR="91425" marL="91425">
                    <a:solidFill>
                      <a:srgbClr val="D9D2E9"/>
                    </a:solidFill>
                  </a:tcPr>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Επίτευγμα </a:t>
                      </a:r>
                      <a:endParaRPr b="1"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στη Μάθηση</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Πίνακες στόχων, ημερολόγια προόδου</a:t>
                      </a:r>
                      <a:endParaRPr sz="2200" u="none" cap="none" strike="noStrike">
                        <a:solidFill>
                          <a:schemeClr val="dk1"/>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Αυτοπεποίθηση</a:t>
                      </a:r>
                      <a:endParaRPr b="1"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στον εαυτό</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Θετικές ρουτίνες εσωτερικού διάλογου</a:t>
                      </a:r>
                      <a:endParaRPr sz="2200" u="none" cap="none" strike="noStrike">
                        <a:solidFill>
                          <a:schemeClr val="dk1"/>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Αναγνώριση</a:t>
                      </a:r>
                      <a:endParaRPr b="1"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στους άλλους</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Επαίνους από συμμαθητές ή βραβεία τάξης</a:t>
                      </a:r>
                      <a:endParaRPr sz="2200" u="none" cap="none" strike="noStrike">
                        <a:solidFill>
                          <a:schemeClr val="dk1"/>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9be3b64e02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Επισκόπηση δραστηριοτήτων</a:t>
            </a:r>
            <a:endParaRPr/>
          </a:p>
        </p:txBody>
      </p:sp>
      <p:sp>
        <p:nvSpPr>
          <p:cNvPr id="239" name="Google Shape;239;g39be3b64e02_0_0"/>
          <p:cNvSpPr txBox="1"/>
          <p:nvPr>
            <p:ph idx="2" type="body"/>
          </p:nvPr>
        </p:nvSpPr>
        <p:spPr>
          <a:xfrm>
            <a:off x="149530" y="797442"/>
            <a:ext cx="11944500" cy="583702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sz="1900"/>
              <a:t>✳️ Δραστηριότητα 1 – Η Δύναμη του «Ακόμα» (10 λεπτά)</a:t>
            </a:r>
            <a:endParaRPr/>
          </a:p>
          <a:p>
            <a:pPr indent="0" lvl="0" marL="0" rtl="0" algn="l">
              <a:lnSpc>
                <a:spcPct val="100000"/>
              </a:lnSpc>
              <a:spcBef>
                <a:spcPts val="1200"/>
              </a:spcBef>
              <a:spcAft>
                <a:spcPts val="0"/>
              </a:spcAft>
              <a:buSzPts val="1800"/>
              <a:buNone/>
            </a:pPr>
            <a:r>
              <a:rPr lang="en-US" sz="1900"/>
              <a:t>Οι μαθητές εξερευνούν την ιδέα ότι η προσπάθεια οδηγεί στην πρόοδο και ότι το «ακόμα» σημαίνει ότι η ανάπτυξη είναι ακόμα δυνατή. Συζητούν παραδείγματα δεξιοτήτων που κάποτε δεν μπορούσαν να κάνουν, αλλά έμαθαν μέσω εξάσκησης. </a:t>
            </a:r>
            <a:br>
              <a:rPr lang="en-US" sz="1900"/>
            </a:br>
            <a:r>
              <a:rPr lang="en-US" sz="1900"/>
              <a:t> </a:t>
            </a:r>
            <a:r>
              <a:rPr b="1" lang="en-US" sz="1900"/>
              <a:t>Στόχος:</a:t>
            </a:r>
            <a:r>
              <a:rPr lang="en-US" sz="1900"/>
              <a:t> Ανάπτυξη νοοτροπίας ανάπτυξης και κατανόηση ότι η επιτυχία προέρχεται από την επιμονή.</a:t>
            </a:r>
            <a:endParaRPr/>
          </a:p>
          <a:p>
            <a:pPr indent="0" lvl="0" marL="0" rtl="0" algn="l">
              <a:lnSpc>
                <a:spcPct val="115000"/>
              </a:lnSpc>
              <a:spcBef>
                <a:spcPts val="1400"/>
              </a:spcBef>
              <a:spcAft>
                <a:spcPts val="0"/>
              </a:spcAft>
              <a:buSzPts val="1800"/>
              <a:buNone/>
            </a:pPr>
            <a:r>
              <a:rPr b="1" lang="en-US" sz="1900"/>
              <a:t>✳️ Δραστηριότητα 2 – Ομαδική Πρόκληση Κατασκευής Πύργου (25 λεπτά)</a:t>
            </a:r>
            <a:endParaRPr/>
          </a:p>
          <a:p>
            <a:pPr indent="0" lvl="0" marL="0" rtl="0" algn="l">
              <a:lnSpc>
                <a:spcPct val="100000"/>
              </a:lnSpc>
              <a:spcBef>
                <a:spcPts val="600"/>
              </a:spcBef>
              <a:spcAft>
                <a:spcPts val="0"/>
              </a:spcAft>
              <a:buSzPts val="1800"/>
              <a:buNone/>
            </a:pPr>
            <a:r>
              <a:rPr lang="en-US" sz="1900"/>
              <a:t>Σε μικρές ομάδες, οι μαθητές κατασκευάζουν τον ψηλότερο πύργο χρησιμοποιώντας περιορισμένα υλικά και θέτουν έναν </a:t>
            </a:r>
            <a:r>
              <a:rPr b="1" lang="en-US" sz="1900"/>
              <a:t>SMART Ομαδικό Στόχο. </a:t>
            </a:r>
            <a:r>
              <a:rPr lang="en-US" sz="1900"/>
              <a:t>Βιώνουν την ομαδική εργασία, την επίλυση προβλημάτων και τη σημασία της επικοινωνίας και της επιμονής.</a:t>
            </a:r>
            <a:endParaRPr/>
          </a:p>
          <a:p>
            <a:pPr indent="0" lvl="0" marL="0" rtl="0" algn="l">
              <a:lnSpc>
                <a:spcPct val="100000"/>
              </a:lnSpc>
              <a:spcBef>
                <a:spcPts val="600"/>
              </a:spcBef>
              <a:spcAft>
                <a:spcPts val="0"/>
              </a:spcAft>
              <a:buSzPts val="1800"/>
              <a:buNone/>
            </a:pPr>
            <a:r>
              <a:rPr b="1" lang="en-US" sz="1900"/>
              <a:t>Σκοπός:</a:t>
            </a:r>
            <a:r>
              <a:rPr lang="en-US" sz="1900"/>
              <a:t> Εξασκήστε τη συνεργατική επίτευξη στόχων και εξυμνήστε την ομαδική προσπάθεια.</a:t>
            </a:r>
            <a:endParaRPr/>
          </a:p>
          <a:p>
            <a:pPr indent="0" lvl="0" marL="0" rtl="0" algn="l">
              <a:lnSpc>
                <a:spcPct val="100000"/>
              </a:lnSpc>
              <a:spcBef>
                <a:spcPts val="600"/>
              </a:spcBef>
              <a:spcAft>
                <a:spcPts val="0"/>
              </a:spcAft>
              <a:buSzPts val="1800"/>
              <a:buNone/>
            </a:pPr>
            <a:r>
              <a:rPr b="1" lang="en-US" sz="1900"/>
              <a:t>✳️ Δραστηριότητα 3 – Ο SMART στόχος μου και η Παρακολούθηση της Προόδου (25 λεπτά)</a:t>
            </a:r>
            <a:endParaRPr b="1" sz="1900"/>
          </a:p>
          <a:p>
            <a:pPr indent="0" lvl="0" marL="0" rtl="0" algn="l">
              <a:lnSpc>
                <a:spcPct val="115000"/>
              </a:lnSpc>
              <a:spcBef>
                <a:spcPts val="600"/>
              </a:spcBef>
              <a:spcAft>
                <a:spcPts val="0"/>
              </a:spcAft>
              <a:buSzPts val="1800"/>
              <a:buNone/>
            </a:pPr>
            <a:r>
              <a:rPr lang="en-US" sz="1900"/>
              <a:t>Οι μαθητές δημιουργούν έναν προσωπικό SMART στόχο και προσδιορίζουν δύο ενέργειες για την επίτευξή του χρησιμοποιώντας ένα εργαλείο παρακολούθησης της προόδου. Μοιράζονται τους στόχους τους με τους συμμαθητές τους και αναλογίζονται πώς να γιορτάσουν τις μικρές επιτυχίες.</a:t>
            </a:r>
            <a:endParaRPr/>
          </a:p>
          <a:p>
            <a:pPr indent="0" lvl="0" marL="0" rtl="0" algn="l">
              <a:lnSpc>
                <a:spcPct val="115000"/>
              </a:lnSpc>
              <a:spcBef>
                <a:spcPts val="600"/>
              </a:spcBef>
              <a:spcAft>
                <a:spcPts val="0"/>
              </a:spcAft>
              <a:buSzPts val="1800"/>
              <a:buNone/>
            </a:pPr>
            <a:r>
              <a:rPr b="1" lang="en-US" sz="1900"/>
              <a:t>Σκοπός: </a:t>
            </a:r>
            <a:r>
              <a:rPr lang="en-US" sz="1900"/>
              <a:t>Εφαρμόστε στρατηγικές καθορισμού στόχων στην προσωπική σας ανάπτυξη και αναγνωρίστε την πρόοδο πάνω από την τελειότητα.</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9be3b64e02_0_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1 – Η Δύναμη του «Ακόμα»</a:t>
            </a:r>
            <a:endParaRPr/>
          </a:p>
        </p:txBody>
      </p:sp>
      <p:sp>
        <p:nvSpPr>
          <p:cNvPr id="245" name="Google Shape;245;g39be3b64e02_0_9"/>
          <p:cNvSpPr txBox="1"/>
          <p:nvPr>
            <p:ph idx="2" type="body"/>
          </p:nvPr>
        </p:nvSpPr>
        <p:spPr>
          <a:xfrm>
            <a:off x="123750" y="1063456"/>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900"/>
              <a:t>Σκοπός:</a:t>
            </a:r>
            <a:br>
              <a:rPr b="1" lang="en-US" sz="1900"/>
            </a:br>
            <a:r>
              <a:rPr lang="en-US" sz="1900"/>
              <a:t>Βοηθήστε τους μαθητές να καταλάβουν ότι η επιτυχία είναι αποτέλεσμα προσπάθειας και επιμονής — το «όχι ακόμα» σημαίνει ότι η πρόοδος είναι ακόμα δυνατή.</a:t>
            </a:r>
            <a:endParaRPr/>
          </a:p>
          <a:p>
            <a:pPr indent="0" lvl="0" marL="0" rtl="0" algn="l">
              <a:lnSpc>
                <a:spcPct val="115000"/>
              </a:lnSpc>
              <a:spcBef>
                <a:spcPts val="1200"/>
              </a:spcBef>
              <a:spcAft>
                <a:spcPts val="0"/>
              </a:spcAft>
              <a:buSzPts val="1800"/>
              <a:buNone/>
            </a:pPr>
            <a:r>
              <a:rPr b="1" lang="en-US" sz="1900"/>
              <a:t>Βήματα:</a:t>
            </a:r>
            <a:endParaRPr b="1" sz="1900"/>
          </a:p>
          <a:p>
            <a:pPr indent="-349250" lvl="0" marL="457200" rtl="0" algn="l">
              <a:lnSpc>
                <a:spcPct val="115000"/>
              </a:lnSpc>
              <a:spcBef>
                <a:spcPts val="1200"/>
              </a:spcBef>
              <a:spcAft>
                <a:spcPts val="0"/>
              </a:spcAft>
              <a:buClr>
                <a:schemeClr val="dk1"/>
              </a:buClr>
              <a:buSzPts val="1900"/>
              <a:buFont typeface="Calibri"/>
              <a:buAutoNum type="arabicPeriod"/>
            </a:pPr>
            <a:r>
              <a:rPr lang="en-US" sz="1900"/>
              <a:t>Γράψτε στον πίνακα: «Δεν μπορώ να το κάνω... ακόμα!» και συζητήστε τι αλλάζει με το «ακόμα».</a:t>
            </a:r>
            <a:endParaRPr/>
          </a:p>
          <a:p>
            <a:pPr indent="-349250" lvl="0" marL="457200" rtl="0" algn="l">
              <a:lnSpc>
                <a:spcPct val="115000"/>
              </a:lnSpc>
              <a:spcBef>
                <a:spcPts val="1200"/>
              </a:spcBef>
              <a:spcAft>
                <a:spcPts val="0"/>
              </a:spcAft>
              <a:buClr>
                <a:schemeClr val="dk1"/>
              </a:buClr>
              <a:buSzPts val="1900"/>
              <a:buFont typeface="Calibri"/>
              <a:buAutoNum type="arabicPeriod"/>
            </a:pPr>
            <a:r>
              <a:rPr lang="en-US" sz="1900"/>
              <a:t>Δείξτε ένα σύντομο βίντεο ή διηγηθείτε μια ιστορία για κάποιον που πέτυχε μετά από πολλές προσπάθειες (π.χ. J.K. Rowling, Michael Jordan).</a:t>
            </a:r>
            <a:endParaRPr/>
          </a:p>
          <a:p>
            <a:pPr indent="-349250" lvl="0" marL="457200" rtl="0" algn="l">
              <a:lnSpc>
                <a:spcPct val="115000"/>
              </a:lnSpc>
              <a:spcBef>
                <a:spcPts val="1200"/>
              </a:spcBef>
              <a:spcAft>
                <a:spcPts val="0"/>
              </a:spcAft>
              <a:buClr>
                <a:schemeClr val="dk1"/>
              </a:buClr>
              <a:buSzPts val="1900"/>
              <a:buFont typeface="Calibri"/>
              <a:buAutoNum type="arabicPeriod"/>
            </a:pPr>
            <a:r>
              <a:rPr lang="en-US" sz="1900"/>
              <a:t>Σε ζευγάρια, οι μαθητές μοιράζονται κάτι που κάποτε δεν μπορούσαν να κάνουν, αλλά έμαθαν μέσω εξάσκησης.</a:t>
            </a:r>
            <a:endParaRPr/>
          </a:p>
          <a:p>
            <a:pPr indent="-349250" lvl="0" marL="457200" rtl="0" algn="l">
              <a:lnSpc>
                <a:spcPct val="115000"/>
              </a:lnSpc>
              <a:spcBef>
                <a:spcPts val="1200"/>
              </a:spcBef>
              <a:spcAft>
                <a:spcPts val="0"/>
              </a:spcAft>
              <a:buClr>
                <a:schemeClr val="dk1"/>
              </a:buClr>
              <a:buSzPts val="1900"/>
              <a:buFont typeface="Calibri"/>
              <a:buAutoNum type="arabicPeriod"/>
            </a:pPr>
            <a:r>
              <a:rPr lang="en-US" sz="1900"/>
              <a:t>Συνοψίστε: η επιτυχία προέρχεται από την </a:t>
            </a:r>
            <a:r>
              <a:rPr i="1" lang="en-US" sz="1900"/>
              <a:t>προσπάθεια</a:t>
            </a:r>
            <a:r>
              <a:rPr lang="en-US" sz="1900"/>
              <a:t>, όχι από την τελειότητα. </a:t>
            </a:r>
            <a:endParaRPr sz="1900"/>
          </a:p>
          <a:p>
            <a:pPr indent="0" lvl="0" marL="107950" rtl="0" algn="l">
              <a:lnSpc>
                <a:spcPct val="115000"/>
              </a:lnSpc>
              <a:spcBef>
                <a:spcPts val="1200"/>
              </a:spcBef>
              <a:spcAft>
                <a:spcPts val="0"/>
              </a:spcAft>
              <a:buClr>
                <a:schemeClr val="dk1"/>
              </a:buClr>
              <a:buSzPts val="1900"/>
              <a:buNone/>
            </a:pPr>
            <a:r>
              <a:rPr b="1" lang="en-US" sz="1900"/>
              <a:t>Μέθοδος:</a:t>
            </a:r>
            <a:r>
              <a:rPr lang="en-US" sz="1900"/>
              <a:t> Αναστοχαστική συζήτηση</a:t>
            </a:r>
            <a:br>
              <a:rPr lang="en-US" sz="1900"/>
            </a:br>
            <a:r>
              <a:rPr b="1" lang="en-US" sz="1900"/>
              <a:t>Μέθοδος ομάδας:</a:t>
            </a:r>
            <a:r>
              <a:rPr lang="en-US" sz="1900"/>
              <a:t> Ολόκληρη τάξη → Ζευγάρια</a:t>
            </a:r>
            <a:br>
              <a:rPr lang="en-US" sz="1900"/>
            </a:br>
            <a:r>
              <a:rPr b="1" lang="en-US" sz="1900"/>
              <a:t>Πόροι: </a:t>
            </a:r>
            <a:r>
              <a:rPr lang="en-US" sz="1900"/>
              <a:t>Πίνακας, προαιρετικό βίνεο</a:t>
            </a:r>
            <a:endParaRPr sz="1900"/>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9be3b64e02_0_17"/>
          <p:cNvSpPr txBox="1"/>
          <p:nvPr>
            <p:ph type="title"/>
          </p:nvPr>
        </p:nvSpPr>
        <p:spPr>
          <a:xfrm>
            <a:off x="97969" y="81642"/>
            <a:ext cx="12304619"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2 – Ομαδική Πρόκληση Κατασκευής Πύργου</a:t>
            </a:r>
            <a:endParaRPr/>
          </a:p>
        </p:txBody>
      </p:sp>
      <p:sp>
        <p:nvSpPr>
          <p:cNvPr id="251" name="Google Shape;251;g39be3b64e02_0_17"/>
          <p:cNvSpPr txBox="1"/>
          <p:nvPr>
            <p:ph idx="2" type="body"/>
          </p:nvPr>
        </p:nvSpPr>
        <p:spPr>
          <a:xfrm>
            <a:off x="123750" y="1007956"/>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600"/>
              <a:t>Σκοπός:</a:t>
            </a:r>
            <a:br>
              <a:rPr b="1" lang="en-US" sz="1600"/>
            </a:br>
            <a:r>
              <a:rPr lang="en-US" sz="1600"/>
              <a:t>Βοηθήστε τους μαθητές να βιώσουν την ομαδική εργασία, τον προγραμματισμό και την επιμονή — την επιτυχία μέσω της συνεργασίας.</a:t>
            </a:r>
            <a:endParaRPr sz="1600"/>
          </a:p>
          <a:p>
            <a:pPr indent="0" lvl="0" marL="0" rtl="0" algn="l">
              <a:lnSpc>
                <a:spcPct val="115000"/>
              </a:lnSpc>
              <a:spcBef>
                <a:spcPts val="1200"/>
              </a:spcBef>
              <a:spcAft>
                <a:spcPts val="0"/>
              </a:spcAft>
              <a:buSzPts val="1800"/>
              <a:buNone/>
            </a:pPr>
            <a:r>
              <a:rPr b="1" lang="en-US" sz="1600"/>
              <a:t>Βήματα:</a:t>
            </a:r>
            <a:endParaRPr b="1" sz="1600"/>
          </a:p>
          <a:p>
            <a:pPr indent="-349250" lvl="0" marL="457200" rtl="0" algn="l">
              <a:lnSpc>
                <a:spcPct val="115000"/>
              </a:lnSpc>
              <a:spcBef>
                <a:spcPts val="600"/>
              </a:spcBef>
              <a:spcAft>
                <a:spcPts val="0"/>
              </a:spcAft>
              <a:buClr>
                <a:schemeClr val="dk1"/>
              </a:buClr>
              <a:buSzPts val="1900"/>
              <a:buFont typeface="Calibri"/>
              <a:buAutoNum type="arabicPeriod"/>
            </a:pPr>
            <a:r>
              <a:rPr lang="en-US" sz="1600"/>
              <a:t>Χωρίστε τους μαθητές σε ομάδες των 4-5 ατόμων. Δώστε σε κάθε ομάδα 10-15 χάρτινα ποτήρια ή μπλοκ.</a:t>
            </a:r>
            <a:endParaRPr/>
          </a:p>
          <a:p>
            <a:pPr indent="-349250" lvl="0" marL="457200" rtl="0" algn="l">
              <a:lnSpc>
                <a:spcPct val="115000"/>
              </a:lnSpc>
              <a:spcBef>
                <a:spcPts val="600"/>
              </a:spcBef>
              <a:spcAft>
                <a:spcPts val="0"/>
              </a:spcAft>
              <a:buClr>
                <a:schemeClr val="dk1"/>
              </a:buClr>
              <a:buSzPts val="1900"/>
              <a:buFont typeface="Calibri"/>
              <a:buAutoNum type="arabicPeriod"/>
            </a:pPr>
            <a:r>
              <a:rPr lang="en-US" sz="1600"/>
              <a:t>Εξηγήστε την πρόκληση: «Χτίστε τον ψηλότερο πύργο που στέκεται όρθιος σε 10 λεπτά χρησιμοποιώντας μόνο αυτά τα υλικά».</a:t>
            </a:r>
            <a:endParaRPr/>
          </a:p>
          <a:p>
            <a:pPr indent="-349250" lvl="0" marL="457200" rtl="0" algn="l">
              <a:lnSpc>
                <a:spcPct val="115000"/>
              </a:lnSpc>
              <a:spcBef>
                <a:spcPts val="600"/>
              </a:spcBef>
              <a:spcAft>
                <a:spcPts val="0"/>
              </a:spcAft>
              <a:buClr>
                <a:schemeClr val="dk1"/>
              </a:buClr>
              <a:buSzPts val="1900"/>
              <a:buFont typeface="Calibri"/>
              <a:buAutoNum type="arabicPeriod"/>
            </a:pPr>
            <a:r>
              <a:rPr lang="en-US" sz="1600"/>
              <a:t>Κάθε ομάδα θέτει έναν </a:t>
            </a:r>
            <a:r>
              <a:rPr b="1" lang="en-US" sz="1600"/>
              <a:t>SMART Ομαδικό Στόχο </a:t>
            </a:r>
            <a:r>
              <a:rPr lang="en-US" sz="1600"/>
              <a:t>(π.χ. «Θα χτίσουμε έναν πύργο 40 εκ σε 10 λεπτά, εναλλάσσοντας τη σειρά μεταξύ μας»).</a:t>
            </a:r>
            <a:endParaRPr/>
          </a:p>
          <a:p>
            <a:pPr indent="-349250" lvl="0" marL="457200" rtl="0" algn="l">
              <a:lnSpc>
                <a:spcPct val="115000"/>
              </a:lnSpc>
              <a:spcBef>
                <a:spcPts val="600"/>
              </a:spcBef>
              <a:spcAft>
                <a:spcPts val="0"/>
              </a:spcAft>
              <a:buClr>
                <a:schemeClr val="dk1"/>
              </a:buClr>
              <a:buSzPts val="1900"/>
              <a:buFont typeface="Calibri"/>
              <a:buAutoNum type="arabicPeriod"/>
            </a:pPr>
            <a:r>
              <a:rPr lang="en-US" sz="1600"/>
              <a:t>Ξεκινήστε το χρονόμετρο και παρατηρήστε την ομαδική εργασία και την επικοινωνία.</a:t>
            </a:r>
            <a:endParaRPr/>
          </a:p>
          <a:p>
            <a:pPr indent="-349250" lvl="0" marL="457200" rtl="0" algn="l">
              <a:lnSpc>
                <a:spcPct val="115000"/>
              </a:lnSpc>
              <a:spcBef>
                <a:spcPts val="600"/>
              </a:spcBef>
              <a:spcAft>
                <a:spcPts val="0"/>
              </a:spcAft>
              <a:buClr>
                <a:schemeClr val="dk1"/>
              </a:buClr>
              <a:buSzPts val="1900"/>
              <a:buFont typeface="Calibri"/>
              <a:buAutoNum type="arabicPeriod"/>
            </a:pPr>
            <a:r>
              <a:rPr lang="en-US" sz="1600"/>
              <a:t>Όταν τελειώσει ο χρόνος, μετρήστε τους πύργους και αναλογιστείτε:</a:t>
            </a:r>
            <a:endParaRPr/>
          </a:p>
          <a:p>
            <a:pPr indent="-342900" lvl="1" marL="908050" rtl="0" algn="l">
              <a:lnSpc>
                <a:spcPct val="115000"/>
              </a:lnSpc>
              <a:spcBef>
                <a:spcPts val="600"/>
              </a:spcBef>
              <a:spcAft>
                <a:spcPts val="0"/>
              </a:spcAft>
              <a:buSzPts val="1900"/>
              <a:buFont typeface="Courier New"/>
              <a:buChar char="o"/>
            </a:pPr>
            <a:r>
              <a:rPr lang="en-US" sz="1600"/>
              <a:t>Τι σας βοήθησε να πετύχετε;</a:t>
            </a:r>
            <a:endParaRPr/>
          </a:p>
          <a:p>
            <a:pPr indent="-342900" lvl="1" marL="908050" rtl="0" algn="l">
              <a:lnSpc>
                <a:spcPct val="115000"/>
              </a:lnSpc>
              <a:spcBef>
                <a:spcPts val="600"/>
              </a:spcBef>
              <a:spcAft>
                <a:spcPts val="0"/>
              </a:spcAft>
              <a:buSzPts val="1900"/>
              <a:buFont typeface="Courier New"/>
              <a:buChar char="o"/>
            </a:pPr>
            <a:r>
              <a:rPr lang="en-US" sz="1600"/>
              <a:t>Τι θα αλλάζατε την επόμενη φορά;</a:t>
            </a:r>
            <a:endParaRPr/>
          </a:p>
          <a:p>
            <a:pPr indent="-342900" lvl="1" marL="908050" rtl="0" algn="l">
              <a:lnSpc>
                <a:spcPct val="115000"/>
              </a:lnSpc>
              <a:spcBef>
                <a:spcPts val="600"/>
              </a:spcBef>
              <a:spcAft>
                <a:spcPts val="0"/>
              </a:spcAft>
              <a:buSzPts val="1900"/>
              <a:buFont typeface="Courier New"/>
              <a:buChar char="o"/>
            </a:pPr>
            <a:r>
              <a:rPr lang="en-US" sz="1600"/>
              <a:t>Πώς νιώσατε που συνεργαστήκατε;</a:t>
            </a:r>
            <a:endParaRPr/>
          </a:p>
          <a:p>
            <a:pPr indent="0" lvl="0" marL="0" rtl="0" algn="l">
              <a:lnSpc>
                <a:spcPct val="115000"/>
              </a:lnSpc>
              <a:spcBef>
                <a:spcPts val="1200"/>
              </a:spcBef>
              <a:spcAft>
                <a:spcPts val="0"/>
              </a:spcAft>
              <a:buSzPts val="1800"/>
              <a:buNone/>
            </a:pPr>
            <a:r>
              <a:rPr b="1" lang="en-US" sz="1600"/>
              <a:t>Μέθοδος:</a:t>
            </a:r>
            <a:r>
              <a:rPr lang="en-US" sz="1600"/>
              <a:t> Συνεργατική μάθηση &amp; βιωματικό παιχνίδι</a:t>
            </a:r>
            <a:br>
              <a:rPr lang="en-US" sz="1600"/>
            </a:br>
            <a:r>
              <a:rPr b="1" lang="en-US" sz="1600"/>
              <a:t>Μέγεθος ομάδας:</a:t>
            </a:r>
            <a:r>
              <a:rPr lang="en-US" sz="1600"/>
              <a:t> Μικρές ομάδες των 4–5</a:t>
            </a:r>
            <a:br>
              <a:rPr lang="en-US" sz="1600"/>
            </a:br>
            <a:r>
              <a:rPr b="1" lang="en-US" sz="1600"/>
              <a:t>Πόροι: </a:t>
            </a:r>
            <a:r>
              <a:rPr lang="en-US" sz="1600"/>
              <a:t>Χάρτινα ποτήρια/κύβοι, χρονόμετρο, ερωτήσεις για προβληματισμό</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52" name="Google Shape;252;g39be3b64e02_0_17" title="Team Tower Challenge.jpg"/>
          <p:cNvPicPr preferRelativeResize="0"/>
          <p:nvPr/>
        </p:nvPicPr>
        <p:blipFill rotWithShape="1">
          <a:blip r:embed="rId3">
            <a:alphaModFix/>
          </a:blip>
          <a:srcRect b="0" l="0" r="0" t="0"/>
          <a:stretch/>
        </p:blipFill>
        <p:spPr>
          <a:xfrm>
            <a:off x="7165970" y="4054649"/>
            <a:ext cx="5006000" cy="2803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9be3b64e02_0_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Ο SMART στόχος μου και η Παρακολούθηση της Προόδου </a:t>
            </a:r>
            <a:endParaRPr/>
          </a:p>
        </p:txBody>
      </p:sp>
      <p:sp>
        <p:nvSpPr>
          <p:cNvPr id="258" name="Google Shape;258;g39be3b64e02_0_25"/>
          <p:cNvSpPr txBox="1"/>
          <p:nvPr>
            <p:ph idx="2" type="body"/>
          </p:nvPr>
        </p:nvSpPr>
        <p:spPr>
          <a:xfrm>
            <a:off x="123750" y="713418"/>
            <a:ext cx="11944500" cy="60629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a:t>Σκοπός:</a:t>
            </a:r>
            <a:br>
              <a:rPr b="1" lang="en-US"/>
            </a:br>
            <a:r>
              <a:rPr lang="en-US"/>
              <a:t>Καθοδηγήστε τους μαθητές να θέσουν προσωπικούς στόχους χρησιμοποιώντας το πλαίσιο SMART και να αναστοχαστούν την πρόοδό τους.</a:t>
            </a:r>
            <a:endParaRPr/>
          </a:p>
          <a:p>
            <a:pPr indent="0" lvl="0" marL="0" rtl="0" algn="l">
              <a:lnSpc>
                <a:spcPct val="115000"/>
              </a:lnSpc>
              <a:spcBef>
                <a:spcPts val="1200"/>
              </a:spcBef>
              <a:spcAft>
                <a:spcPts val="0"/>
              </a:spcAft>
              <a:buSzPts val="1800"/>
              <a:buNone/>
            </a:pPr>
            <a:r>
              <a:rPr b="1" lang="en-US"/>
              <a:t>Βήματα:</a:t>
            </a:r>
            <a:endParaRPr b="1"/>
          </a:p>
          <a:p>
            <a:pPr indent="-349250" lvl="0" marL="457200" rtl="0" algn="l">
              <a:lnSpc>
                <a:spcPct val="115000"/>
              </a:lnSpc>
              <a:spcBef>
                <a:spcPts val="1200"/>
              </a:spcBef>
              <a:spcAft>
                <a:spcPts val="0"/>
              </a:spcAft>
              <a:buClr>
                <a:schemeClr val="dk1"/>
              </a:buClr>
              <a:buSzPts val="1900"/>
              <a:buAutoNum type="arabicPeriod"/>
            </a:pPr>
            <a:r>
              <a:rPr lang="en-US"/>
              <a:t>Εισαγωγή στο πλαίσιο SMART στόχος:</a:t>
            </a:r>
            <a:endParaRPr/>
          </a:p>
          <a:p>
            <a:pPr indent="-349250" lvl="1" marL="914400" rtl="0" algn="l">
              <a:lnSpc>
                <a:spcPct val="115000"/>
              </a:lnSpc>
              <a:spcBef>
                <a:spcPts val="0"/>
              </a:spcBef>
              <a:spcAft>
                <a:spcPts val="0"/>
              </a:spcAft>
              <a:buClr>
                <a:schemeClr val="dk1"/>
              </a:buClr>
              <a:buSzPts val="1900"/>
              <a:buFont typeface="Calibri"/>
              <a:buChar char="○"/>
            </a:pPr>
            <a:r>
              <a:rPr i="1" lang="en-US" sz="1800"/>
              <a:t>Συγκεκριμένος, Μετρήσιμος, Εφικτός, Σχετικός, Χρονικά προσδιορισμένος.</a:t>
            </a:r>
            <a:endParaRPr i="1" sz="1800"/>
          </a:p>
          <a:p>
            <a:pPr indent="-349250" lvl="0" marL="457200" rtl="0" algn="l">
              <a:lnSpc>
                <a:spcPct val="115000"/>
              </a:lnSpc>
              <a:spcBef>
                <a:spcPts val="0"/>
              </a:spcBef>
              <a:spcAft>
                <a:spcPts val="0"/>
              </a:spcAft>
              <a:buClr>
                <a:schemeClr val="dk1"/>
              </a:buClr>
              <a:buSzPts val="1900"/>
              <a:buFont typeface="Calibri"/>
              <a:buAutoNum type="arabicPeriod"/>
            </a:pPr>
            <a:r>
              <a:rPr lang="en-US"/>
              <a:t>Δώστε ένα παράδειγμα: «Θα διαβάσω ένα νέο βιβλίο μέχρι το τέλος του μήνα».</a:t>
            </a:r>
            <a:endParaRPr/>
          </a:p>
          <a:p>
            <a:pPr indent="-349250" lvl="0" marL="457200" rtl="0" algn="l">
              <a:lnSpc>
                <a:spcPct val="115000"/>
              </a:lnSpc>
              <a:spcBef>
                <a:spcPts val="0"/>
              </a:spcBef>
              <a:spcAft>
                <a:spcPts val="0"/>
              </a:spcAft>
              <a:buClr>
                <a:schemeClr val="dk1"/>
              </a:buClr>
              <a:buSzPts val="1900"/>
              <a:buFont typeface="Calibri"/>
              <a:buAutoNum type="arabicPeriod"/>
            </a:pPr>
            <a:r>
              <a:rPr lang="en-US"/>
              <a:t>Οι μαθητές συμπληρώνουν το </a:t>
            </a:r>
            <a:r>
              <a:rPr b="1" lang="en-US"/>
              <a:t>Φύλλο Εργασίας SMART Στόχος </a:t>
            </a:r>
            <a:r>
              <a:rPr lang="en-US"/>
              <a:t>με έναν προσωπικό στόχο.</a:t>
            </a:r>
            <a:endParaRPr/>
          </a:p>
          <a:p>
            <a:pPr indent="-349250" lvl="0" marL="457200" rtl="0" algn="l">
              <a:lnSpc>
                <a:spcPct val="115000"/>
              </a:lnSpc>
              <a:spcBef>
                <a:spcPts val="0"/>
              </a:spcBef>
              <a:spcAft>
                <a:spcPts val="0"/>
              </a:spcAft>
              <a:buClr>
                <a:schemeClr val="dk1"/>
              </a:buClr>
              <a:buSzPts val="1900"/>
              <a:buFont typeface="Calibri"/>
              <a:buAutoNum type="arabicPeriod"/>
            </a:pPr>
            <a:r>
              <a:rPr lang="en-US"/>
              <a:t>Χρησιμοποιώντας το </a:t>
            </a:r>
            <a:r>
              <a:rPr b="1" lang="en-US"/>
              <a:t>Φύλλο Παρακολούθησης Προόδου</a:t>
            </a:r>
            <a:r>
              <a:rPr lang="en-US"/>
              <a:t>, καταγράφουν δύο μικρές ενέργειες που θα τους βοηθήσουν να τον επιτύχουν.</a:t>
            </a:r>
            <a:endParaRPr/>
          </a:p>
          <a:p>
            <a:pPr indent="-349250" lvl="0" marL="457200" rtl="0" algn="l">
              <a:lnSpc>
                <a:spcPct val="115000"/>
              </a:lnSpc>
              <a:spcBef>
                <a:spcPts val="0"/>
              </a:spcBef>
              <a:spcAft>
                <a:spcPts val="0"/>
              </a:spcAft>
              <a:buClr>
                <a:schemeClr val="dk1"/>
              </a:buClr>
              <a:buSzPts val="1900"/>
              <a:buFont typeface="Calibri"/>
              <a:buAutoNum type="arabicPeriod"/>
            </a:pPr>
            <a:r>
              <a:rPr lang="en-US"/>
              <a:t>Σε ζευγάρια, οι μαθητές μοιράζονται τους στόχους τους και δίνουν θετική ανατροφοδότηση.</a:t>
            </a:r>
            <a:endParaRPr/>
          </a:p>
          <a:p>
            <a:pPr indent="-349250" lvl="0" marL="457200" rtl="0" algn="l">
              <a:lnSpc>
                <a:spcPct val="115000"/>
              </a:lnSpc>
              <a:spcBef>
                <a:spcPts val="0"/>
              </a:spcBef>
              <a:spcAft>
                <a:spcPts val="0"/>
              </a:spcAft>
              <a:buClr>
                <a:schemeClr val="dk1"/>
              </a:buClr>
              <a:buSzPts val="1900"/>
              <a:buFont typeface="Calibri"/>
              <a:buAutoNum type="arabicPeriod"/>
            </a:pPr>
            <a:r>
              <a:rPr lang="en-US"/>
              <a:t>Σκεφτείτε ως ομάδα:</a:t>
            </a:r>
            <a:endParaRPr/>
          </a:p>
          <a:p>
            <a:pPr indent="-349250" lvl="1" marL="914400" rtl="0" algn="l">
              <a:lnSpc>
                <a:spcPct val="115000"/>
              </a:lnSpc>
              <a:spcBef>
                <a:spcPts val="0"/>
              </a:spcBef>
              <a:spcAft>
                <a:spcPts val="0"/>
              </a:spcAft>
              <a:buClr>
                <a:schemeClr val="dk1"/>
              </a:buClr>
              <a:buSzPts val="1900"/>
              <a:buFont typeface="Calibri"/>
              <a:buChar char="○"/>
            </a:pPr>
            <a:r>
              <a:rPr lang="en-US" sz="1800"/>
              <a:t>“Ποιο βήμα θα κάνω πρώτα?”</a:t>
            </a:r>
            <a:endParaRPr/>
          </a:p>
          <a:p>
            <a:pPr indent="-349250" lvl="1" marL="914400" rtl="0" algn="l">
              <a:lnSpc>
                <a:spcPct val="115000"/>
              </a:lnSpc>
              <a:spcBef>
                <a:spcPts val="0"/>
              </a:spcBef>
              <a:spcAft>
                <a:spcPts val="0"/>
              </a:spcAft>
              <a:buClr>
                <a:schemeClr val="dk1"/>
              </a:buClr>
              <a:buSzPts val="1900"/>
              <a:buFont typeface="Calibri"/>
              <a:buChar char="○"/>
            </a:pPr>
            <a:r>
              <a:rPr lang="en-US" sz="1800"/>
              <a:t>“Πως θα γιορτάσω μικρές νίκες?”</a:t>
            </a:r>
            <a:endParaRPr sz="1800"/>
          </a:p>
          <a:p>
            <a:pPr indent="0" lvl="0" marL="0" rtl="0" algn="l">
              <a:lnSpc>
                <a:spcPct val="115000"/>
              </a:lnSpc>
              <a:spcBef>
                <a:spcPts val="1200"/>
              </a:spcBef>
              <a:spcAft>
                <a:spcPts val="0"/>
              </a:spcAft>
              <a:buSzPts val="1800"/>
              <a:buNone/>
            </a:pPr>
            <a:r>
              <a:rPr b="1" lang="en-US" sz="1900"/>
              <a:t>Μέθοδος:</a:t>
            </a:r>
            <a:r>
              <a:rPr lang="en-US" sz="1900"/>
              <a:t> Καθοδηγούμενη αναστοχαστική σκέψη και ανατροφοδότηση από τους συμμαθητές</a:t>
            </a:r>
            <a:br>
              <a:rPr lang="en-US" sz="1900"/>
            </a:br>
            <a:r>
              <a:rPr b="1" lang="en-US" sz="1900"/>
              <a:t>Μέγεθος ομάδας:</a:t>
            </a:r>
            <a:r>
              <a:rPr lang="en-US" sz="1900"/>
              <a:t> Ατομικά → Ζευγάρια → Ολόκληρη τάξη</a:t>
            </a:r>
            <a:br>
              <a:rPr lang="en-US" sz="1900"/>
            </a:br>
            <a:r>
              <a:rPr b="1" lang="en-US" sz="1900"/>
              <a:t>Πόροι:</a:t>
            </a:r>
            <a:r>
              <a:rPr lang="en-US" sz="1900"/>
              <a:t> Φύλλο Εργασίας SMART Στόχος, Φύλλο Παρακολούθησης Προόδου, μολύβια</a:t>
            </a:r>
            <a:endParaRPr sz="1900"/>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59" name="Google Shape;259;g39be3b64e02_0_25" title="crea la parola smart scrita in modo carino.jpg"/>
          <p:cNvPicPr preferRelativeResize="0"/>
          <p:nvPr/>
        </p:nvPicPr>
        <p:blipFill rotWithShape="1">
          <a:blip r:embed="rId3">
            <a:alphaModFix/>
          </a:blip>
          <a:srcRect b="-8130" l="6667" r="-6667" t="8130"/>
          <a:stretch/>
        </p:blipFill>
        <p:spPr>
          <a:xfrm>
            <a:off x="8636924" y="1565924"/>
            <a:ext cx="3762894" cy="2008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9be3b64e02_0_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3200"/>
              <a:t>Ανταστοχασμός &amp; Αξιολόγηση + Συμβουλές για τους εκπαιδευτικούς</a:t>
            </a:r>
            <a:endParaRPr sz="3200"/>
          </a:p>
        </p:txBody>
      </p:sp>
      <p:sp>
        <p:nvSpPr>
          <p:cNvPr id="265" name="Google Shape;265;g39be3b64e02_0_38"/>
          <p:cNvSpPr txBox="1"/>
          <p:nvPr>
            <p:ph idx="2" type="body"/>
          </p:nvPr>
        </p:nvSpPr>
        <p:spPr>
          <a:xfrm>
            <a:off x="97970" y="997526"/>
            <a:ext cx="11944500" cy="577883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b="1" lang="en-US" sz="1900"/>
              <a:t>Ανταστοχασμός &amp; Αξιολόγηση </a:t>
            </a:r>
            <a:endParaRPr b="1" sz="1900"/>
          </a:p>
          <a:p>
            <a:pPr indent="-349250" lvl="0" marL="457200" rtl="0" algn="l">
              <a:lnSpc>
                <a:spcPct val="115000"/>
              </a:lnSpc>
              <a:spcBef>
                <a:spcPts val="600"/>
              </a:spcBef>
              <a:spcAft>
                <a:spcPts val="0"/>
              </a:spcAft>
              <a:buClr>
                <a:schemeClr val="dk1"/>
              </a:buClr>
              <a:buSzPts val="1900"/>
              <a:buFont typeface="Calibri"/>
              <a:buChar char="●"/>
            </a:pPr>
            <a:r>
              <a:rPr lang="en-US" sz="1900"/>
              <a:t>Παρατηρήστε την ομαδική εργασία και τη συμμετοχή κατά τη διάρκεια της πρόκλησης.</a:t>
            </a:r>
            <a:endParaRPr/>
          </a:p>
          <a:p>
            <a:pPr indent="-349250" lvl="0" marL="457200" rtl="0" algn="l">
              <a:lnSpc>
                <a:spcPct val="115000"/>
              </a:lnSpc>
              <a:spcBef>
                <a:spcPts val="600"/>
              </a:spcBef>
              <a:spcAft>
                <a:spcPts val="0"/>
              </a:spcAft>
              <a:buClr>
                <a:schemeClr val="dk1"/>
              </a:buClr>
              <a:buSzPts val="1900"/>
              <a:buFont typeface="Calibri"/>
              <a:buChar char="●"/>
            </a:pPr>
            <a:r>
              <a:rPr lang="en-US" sz="1900"/>
              <a:t>Ελέγξτε τα φύλλα εργασίας SMART Στόχος για καθαρότητα και προσωπική συνάφεια.</a:t>
            </a:r>
            <a:endParaRPr/>
          </a:p>
          <a:p>
            <a:pPr indent="-349250" lvl="0" marL="457200" rtl="0" algn="l">
              <a:lnSpc>
                <a:spcPct val="115000"/>
              </a:lnSpc>
              <a:spcBef>
                <a:spcPts val="600"/>
              </a:spcBef>
              <a:spcAft>
                <a:spcPts val="0"/>
              </a:spcAft>
              <a:buClr>
                <a:schemeClr val="dk1"/>
              </a:buClr>
              <a:buSzPts val="1900"/>
              <a:buFont typeface="Calibri"/>
              <a:buChar char="●"/>
            </a:pPr>
            <a:r>
              <a:rPr lang="en-US" sz="1900"/>
              <a:t>Χρησιμοποιήστε μια ερώτηση εξόδου: </a:t>
            </a:r>
            <a:r>
              <a:rPr i="1" lang="en-US" sz="1900"/>
              <a:t>«Τι έμαθα για την επίτευξη ενός κοινού στόχου;»</a:t>
            </a:r>
            <a:endParaRPr i="1" sz="1900"/>
          </a:p>
          <a:p>
            <a:pPr indent="0" lvl="0" marL="0" rtl="0" algn="l">
              <a:lnSpc>
                <a:spcPct val="115000"/>
              </a:lnSpc>
              <a:spcBef>
                <a:spcPts val="1400"/>
              </a:spcBef>
              <a:spcAft>
                <a:spcPts val="0"/>
              </a:spcAft>
              <a:buSzPts val="1800"/>
              <a:buNone/>
            </a:pPr>
            <a:r>
              <a:rPr b="1" lang="en-US" sz="1900"/>
              <a:t>💡 Συμβουλές για τους εκπαιδευτικούς</a:t>
            </a:r>
            <a:endParaRPr b="1" sz="1900"/>
          </a:p>
          <a:p>
            <a:pPr indent="-349250" lvl="0" marL="457200" rtl="0" algn="l">
              <a:lnSpc>
                <a:spcPct val="115000"/>
              </a:lnSpc>
              <a:spcBef>
                <a:spcPts val="1200"/>
              </a:spcBef>
              <a:spcAft>
                <a:spcPts val="0"/>
              </a:spcAft>
              <a:buSzPts val="1900"/>
              <a:buFont typeface="Calibri"/>
              <a:buChar char="●"/>
            </a:pPr>
            <a:r>
              <a:rPr lang="en-US" sz="1900"/>
              <a:t>Keep the classroom energy positive and focused on progress. Διατηρήστε θετικήενέργεια στην τάξη και επικεντρωμένη στην πρόοδο.</a:t>
            </a:r>
            <a:endParaRPr/>
          </a:p>
          <a:p>
            <a:pPr indent="-349250" lvl="0" marL="457200" rtl="0" algn="l">
              <a:lnSpc>
                <a:spcPct val="115000"/>
              </a:lnSpc>
              <a:spcBef>
                <a:spcPts val="1200"/>
              </a:spcBef>
              <a:spcAft>
                <a:spcPts val="0"/>
              </a:spcAft>
              <a:buSzPts val="1900"/>
              <a:buFont typeface="Calibri"/>
              <a:buChar char="●"/>
            </a:pPr>
            <a:r>
              <a:rPr lang="en-US" sz="1900"/>
              <a:t>Επαινέστε την προσπάθεια και τη συνεργασία περισσότερο από τον ανταγωνισμό.</a:t>
            </a:r>
            <a:endParaRPr/>
          </a:p>
          <a:p>
            <a:pPr indent="-349250" lvl="0" marL="457200" rtl="0" algn="l">
              <a:lnSpc>
                <a:spcPct val="115000"/>
              </a:lnSpc>
              <a:spcBef>
                <a:spcPts val="1200"/>
              </a:spcBef>
              <a:spcAft>
                <a:spcPts val="0"/>
              </a:spcAft>
              <a:buSzPts val="1900"/>
              <a:buFont typeface="Calibri"/>
              <a:buChar char="●"/>
            </a:pPr>
            <a:r>
              <a:rPr lang="en-US" sz="1900"/>
              <a:t>Χρησιμοποιήστε γλώσσα που προάγει τη νοοτροπία ανάπτυξης:</a:t>
            </a:r>
            <a:endParaRPr sz="1900"/>
          </a:p>
          <a:p>
            <a:pPr indent="-349250" lvl="1" marL="914400" rtl="0" algn="l">
              <a:lnSpc>
                <a:spcPct val="115000"/>
              </a:lnSpc>
              <a:spcBef>
                <a:spcPts val="0"/>
              </a:spcBef>
              <a:spcAft>
                <a:spcPts val="0"/>
              </a:spcAft>
              <a:buClr>
                <a:schemeClr val="dk1"/>
              </a:buClr>
              <a:buSzPts val="1900"/>
              <a:buFont typeface="Calibri"/>
              <a:buChar char="○"/>
            </a:pPr>
            <a:r>
              <a:rPr lang="en-US" sz="1900"/>
              <a:t>«Συνέχισες να προσπαθείς — αυτό είναι μεγάλη επιμονή».</a:t>
            </a:r>
            <a:endParaRPr sz="1900"/>
          </a:p>
          <a:p>
            <a:pPr indent="-349250" lvl="1" marL="914400" rtl="0" algn="l">
              <a:lnSpc>
                <a:spcPct val="115000"/>
              </a:lnSpc>
              <a:spcBef>
                <a:spcPts val="0"/>
              </a:spcBef>
              <a:spcAft>
                <a:spcPts val="0"/>
              </a:spcAft>
              <a:buClr>
                <a:schemeClr val="dk1"/>
              </a:buClr>
              <a:buSzPts val="1900"/>
              <a:buFont typeface="Calibri"/>
              <a:buChar char="○"/>
            </a:pPr>
            <a:r>
              <a:rPr lang="en-US" sz="1900"/>
              <a:t>«Μου αρέσει ο τρόπος με τον οποίο συνεργαστήκατε, ακόμα και όταν ήταν δύσκολο».</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Αναρτήστε τη φράση «Επιτυχία = Προσπάθεια + Ομαδική εργασία» ως σύνθημα της τάξης. </a:t>
            </a:r>
            <a:endParaRPr/>
          </a:p>
          <a:p>
            <a:pPr indent="-349250" lvl="0" marL="457200" rtl="0" algn="l">
              <a:lnSpc>
                <a:spcPct val="115000"/>
              </a:lnSpc>
              <a:spcBef>
                <a:spcPts val="0"/>
              </a:spcBef>
              <a:spcAft>
                <a:spcPts val="0"/>
              </a:spcAft>
              <a:buClr>
                <a:schemeClr val="dk1"/>
              </a:buClr>
              <a:buSzPts val="1900"/>
              <a:buFont typeface="Calibri"/>
              <a:buChar char="●"/>
            </a:pPr>
            <a:r>
              <a:rPr lang="en-US" sz="1900"/>
              <a:t>Ενθαρρύνετε την εβδομαδιαία ενημέρωση των στόχων χρησιμοποιώντας το Φύλλο Παρακολούθησης Προόδου.</a:t>
            </a:r>
            <a:br>
              <a:rPr lang="en-US"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dcd7c80e4_0_306"/>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Εκπαίδευση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Μάθημα για Εκπαιδευτές (Κύριοι Εκπαιδευτές) και ερευνητές</a:t>
            </a:r>
            <a:endParaRPr b="1" i="0" sz="2300" u="none" cap="none" strike="noStrike">
              <a:solidFill>
                <a:srgbClr val="4F4F50"/>
              </a:solidFill>
              <a:latin typeface="Arial"/>
              <a:ea typeface="Arial"/>
              <a:cs typeface="Arial"/>
              <a:sym typeface="Arial"/>
            </a:endParaRPr>
          </a:p>
        </p:txBody>
      </p:sp>
      <p:sp>
        <p:nvSpPr>
          <p:cNvPr id="148" name="Google Shape;148;g37dcd7c80e4_0_306"/>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Ενότητα 2 - Καλλιεργώντας τa Επιτεύγματα  </a:t>
            </a:r>
            <a:endParaRPr b="1" i="1" sz="1800" u="none" cap="none" strike="noStrike">
              <a:solidFill>
                <a:srgbClr val="735AA5"/>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(A στο PERMA)</a:t>
            </a:r>
            <a:endParaRPr b="1" i="1" sz="1800" u="none" cap="none" strike="noStrike">
              <a:solidFill>
                <a:srgbClr val="735AA5"/>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1" i="1" sz="1800" u="none" cap="none" strike="noStrike">
              <a:solidFill>
                <a:srgbClr val="735AA5"/>
              </a:solidFill>
              <a:highlight>
                <a:srgbClr val="FFFF00"/>
              </a:highlight>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8c79666877_0_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Αναστοχασμός</a:t>
            </a:r>
            <a:endParaRPr/>
          </a:p>
        </p:txBody>
      </p:sp>
      <p:sp>
        <p:nvSpPr>
          <p:cNvPr id="271" name="Google Shape;271;g38c79666877_0_34"/>
          <p:cNvSpPr txBox="1"/>
          <p:nvPr>
            <p:ph idx="1" type="body"/>
          </p:nvPr>
        </p:nvSpPr>
        <p:spPr>
          <a:xfrm>
            <a:off x="97970" y="854671"/>
            <a:ext cx="11944500" cy="95750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Αντιγράψτε/επικολλήστε τη διαφάνεια όσες φορές χρειάζεται – αλλά αποφύγετε την υπερφόρτωση.</a:t>
            </a:r>
            <a:endParaRPr/>
          </a:p>
        </p:txBody>
      </p:sp>
      <p:sp>
        <p:nvSpPr>
          <p:cNvPr id="272" name="Google Shape;272;g38c79666877_0_34"/>
          <p:cNvSpPr txBox="1"/>
          <p:nvPr>
            <p:ph idx="2" type="body"/>
          </p:nvPr>
        </p:nvSpPr>
        <p:spPr>
          <a:xfrm>
            <a:off x="169700" y="1979175"/>
            <a:ext cx="6517800" cy="3849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t>💭 Αναστοχαστείτε:</a:t>
            </a:r>
            <a:endParaRPr sz="2200"/>
          </a:p>
          <a:p>
            <a:pPr indent="-368300" lvl="0" marL="457200" rtl="0" algn="l">
              <a:lnSpc>
                <a:spcPct val="115000"/>
              </a:lnSpc>
              <a:spcBef>
                <a:spcPts val="1200"/>
              </a:spcBef>
              <a:spcAft>
                <a:spcPts val="0"/>
              </a:spcAft>
              <a:buClr>
                <a:schemeClr val="dk1"/>
              </a:buClr>
              <a:buSzPts val="2200"/>
              <a:buFont typeface="Calibri"/>
              <a:buAutoNum type="arabicPeriod"/>
            </a:pPr>
            <a:r>
              <a:rPr lang="en-US" sz="2200"/>
              <a:t>Ποια νέα γνώση σχετικά με τα επιτεύγματα θα εφαρμόσετε πρώτα;</a:t>
            </a:r>
            <a:endParaRPr/>
          </a:p>
          <a:p>
            <a:pPr indent="-368300" lvl="0" marL="457200" rtl="0" algn="l">
              <a:lnSpc>
                <a:spcPct val="115000"/>
              </a:lnSpc>
              <a:spcBef>
                <a:spcPts val="0"/>
              </a:spcBef>
              <a:spcAft>
                <a:spcPts val="0"/>
              </a:spcAft>
              <a:buClr>
                <a:schemeClr val="dk1"/>
              </a:buClr>
              <a:buSzPts val="2200"/>
              <a:buFont typeface="Calibri"/>
              <a:buAutoNum type="arabicPeriod"/>
            </a:pPr>
            <a:r>
              <a:rPr lang="en-US" sz="2200"/>
              <a:t>Πώς θα επαινέσετε την πρόοδο στην τάξη σας;</a:t>
            </a:r>
            <a:endParaRPr/>
          </a:p>
          <a:p>
            <a:pPr indent="-368300" lvl="0" marL="457200" rtl="0" algn="l">
              <a:lnSpc>
                <a:spcPct val="115000"/>
              </a:lnSpc>
              <a:spcBef>
                <a:spcPts val="0"/>
              </a:spcBef>
              <a:spcAft>
                <a:spcPts val="0"/>
              </a:spcAft>
              <a:buSzPts val="2200"/>
              <a:buFont typeface="Calibri"/>
              <a:buAutoNum type="arabicPeriod"/>
            </a:pPr>
            <a:r>
              <a:rPr lang="en-US" sz="2200"/>
              <a:t>Ποιος είναι ένας προσωπικός στόχος τον οποίο θα συνεχίσεις να δουλεύεις;</a:t>
            </a:r>
            <a:endParaRPr sz="2200"/>
          </a:p>
          <a:p>
            <a:pPr indent="0" lvl="0" marL="0" rtl="0" algn="l">
              <a:lnSpc>
                <a:spcPct val="115000"/>
              </a:lnSpc>
              <a:spcBef>
                <a:spcPts val="1200"/>
              </a:spcBef>
              <a:spcAft>
                <a:spcPts val="0"/>
              </a:spcAft>
              <a:buSzPts val="1800"/>
              <a:buNone/>
            </a:pPr>
            <a:r>
              <a:rPr lang="en-US" sz="2200"/>
              <a:t>🕒 </a:t>
            </a:r>
            <a:r>
              <a:rPr i="1" lang="en-US" sz="2200"/>
              <a:t>2-λεπτά αναστοχασμός + 3-λεπτά διαμοιρασμός σκέψεων στην ομάδα.</a:t>
            </a:r>
            <a:endParaRPr i="1" sz="2200"/>
          </a:p>
          <a:p>
            <a:pPr indent="0" lvl="0" marL="0" rtl="0" algn="l">
              <a:lnSpc>
                <a:spcPct val="115000"/>
              </a:lnSpc>
              <a:spcBef>
                <a:spcPts val="1200"/>
              </a:spcBef>
              <a:spcAft>
                <a:spcPts val="1200"/>
              </a:spcAft>
              <a:buSzPts val="1800"/>
              <a:buNone/>
            </a:pPr>
            <a:r>
              <a:t/>
            </a:r>
            <a:endParaRPr/>
          </a:p>
        </p:txBody>
      </p:sp>
      <p:pic>
        <p:nvPicPr>
          <p:cNvPr id="273" name="Google Shape;273;g38c79666877_0_34"/>
          <p:cNvPicPr preferRelativeResize="0"/>
          <p:nvPr/>
        </p:nvPicPr>
        <p:blipFill rotWithShape="1">
          <a:blip r:embed="rId3">
            <a:alphaModFix/>
          </a:blip>
          <a:srcRect b="0" l="0" r="0" t="0"/>
          <a:stretch/>
        </p:blipFill>
        <p:spPr>
          <a:xfrm>
            <a:off x="6687500" y="1697326"/>
            <a:ext cx="5373200" cy="5074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8c79666877_0_4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Βασικά σημεία</a:t>
            </a:r>
            <a:endParaRPr/>
          </a:p>
        </p:txBody>
      </p:sp>
      <p:sp>
        <p:nvSpPr>
          <p:cNvPr id="279" name="Google Shape;279;g38c79666877_0_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280" name="Google Shape;280;g38c79666877_0_40"/>
          <p:cNvSpPr txBox="1"/>
          <p:nvPr>
            <p:ph idx="2" type="body"/>
          </p:nvPr>
        </p:nvSpPr>
        <p:spPr>
          <a:xfrm>
            <a:off x="933886" y="2064109"/>
            <a:ext cx="5997900" cy="3829613"/>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600"/>
              </a:spcBef>
              <a:spcAft>
                <a:spcPts val="0"/>
              </a:spcAft>
              <a:buClr>
                <a:schemeClr val="dk1"/>
              </a:buClr>
              <a:buSzPts val="2200"/>
              <a:buFont typeface="Calibri"/>
              <a:buChar char="●"/>
            </a:pPr>
            <a:r>
              <a:rPr lang="en-US" sz="2200"/>
              <a:t>Επιτεύγματα = πρόοδος + αναγνώριση + σκοπός.</a:t>
            </a:r>
            <a:endParaRPr/>
          </a:p>
          <a:p>
            <a:pPr indent="-368300" lvl="0" marL="457200" rtl="0" algn="l">
              <a:lnSpc>
                <a:spcPct val="115000"/>
              </a:lnSpc>
              <a:spcBef>
                <a:spcPts val="600"/>
              </a:spcBef>
              <a:spcAft>
                <a:spcPts val="0"/>
              </a:spcAft>
              <a:buClr>
                <a:schemeClr val="dk1"/>
              </a:buClr>
              <a:buSzPts val="2200"/>
              <a:buFont typeface="Calibri"/>
              <a:buChar char="●"/>
            </a:pPr>
            <a:r>
              <a:rPr lang="en-US" sz="2200"/>
              <a:t>Επαινέστε την προσπάθεια όσο και την επιτυχία.</a:t>
            </a:r>
            <a:endParaRPr/>
          </a:p>
          <a:p>
            <a:pPr indent="-368300" lvl="0" marL="457200" rtl="0" algn="l">
              <a:lnSpc>
                <a:spcPct val="115000"/>
              </a:lnSpc>
              <a:spcBef>
                <a:spcPts val="600"/>
              </a:spcBef>
              <a:spcAft>
                <a:spcPts val="0"/>
              </a:spcAft>
              <a:buClr>
                <a:schemeClr val="dk1"/>
              </a:buClr>
              <a:buSzPts val="2200"/>
              <a:buFont typeface="Calibri"/>
              <a:buChar char="●"/>
            </a:pPr>
            <a:r>
              <a:rPr lang="en-US" sz="2200"/>
              <a:t>Οι μικρές νίκες οδηγούν σε διαρκή ευημερία και κίνητρα.</a:t>
            </a:r>
            <a:endParaRPr/>
          </a:p>
          <a:p>
            <a:pPr indent="-368300" lvl="0" marL="457200" rtl="0" algn="l">
              <a:lnSpc>
                <a:spcPct val="115000"/>
              </a:lnSpc>
              <a:spcBef>
                <a:spcPts val="600"/>
              </a:spcBef>
              <a:spcAft>
                <a:spcPts val="0"/>
              </a:spcAft>
              <a:buClr>
                <a:schemeClr val="dk1"/>
              </a:buClr>
              <a:buSzPts val="2200"/>
              <a:buFont typeface="Calibri"/>
              <a:buChar char="●"/>
            </a:pPr>
            <a:r>
              <a:rPr lang="en-US" sz="2200"/>
              <a:t>Ενδυναμώστε τους μαθητές να αναλάβουν την ευθύνη της ανάπτυξής τους.</a:t>
            </a:r>
            <a:endParaRPr/>
          </a:p>
          <a:p>
            <a:pPr indent="0" lvl="0" marL="0" rtl="0" algn="l">
              <a:lnSpc>
                <a:spcPct val="115000"/>
              </a:lnSpc>
              <a:spcBef>
                <a:spcPts val="1200"/>
              </a:spcBef>
              <a:spcAft>
                <a:spcPts val="1200"/>
              </a:spcAft>
              <a:buSzPts val="1800"/>
              <a:buNone/>
            </a:pPr>
            <a:r>
              <a:t/>
            </a:r>
            <a:endParaRPr/>
          </a:p>
        </p:txBody>
      </p:sp>
      <p:pic>
        <p:nvPicPr>
          <p:cNvPr id="281" name="Google Shape;281;g38c79666877_0_40"/>
          <p:cNvPicPr preferRelativeResize="0"/>
          <p:nvPr/>
        </p:nvPicPr>
        <p:blipFill rotWithShape="1">
          <a:blip r:embed="rId3">
            <a:alphaModFix/>
          </a:blip>
          <a:srcRect b="0" l="0" r="0" t="0"/>
          <a:stretch/>
        </p:blipFill>
        <p:spPr>
          <a:xfrm>
            <a:off x="7385462" y="1462702"/>
            <a:ext cx="2835150" cy="5240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7e4f2bf8d5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Συμπέρασμα</a:t>
            </a:r>
            <a:endParaRPr/>
          </a:p>
        </p:txBody>
      </p:sp>
      <p:sp>
        <p:nvSpPr>
          <p:cNvPr id="287" name="Google Shape;287;g37e4f2bf8d5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Αφιερώστε λίγο χρόνο για να σκεφτείτε</a:t>
            </a:r>
            <a:endParaRPr/>
          </a:p>
        </p:txBody>
      </p:sp>
      <p:sp>
        <p:nvSpPr>
          <p:cNvPr id="288" name="Google Shape;288;g37e4f2bf8d5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b="1" sz="2300"/>
          </a:p>
          <a:p>
            <a:pPr indent="-330200" lvl="0" marL="457200" rtl="0" algn="l">
              <a:lnSpc>
                <a:spcPct val="115000"/>
              </a:lnSpc>
              <a:spcBef>
                <a:spcPts val="600"/>
              </a:spcBef>
              <a:spcAft>
                <a:spcPts val="0"/>
              </a:spcAft>
              <a:buClr>
                <a:srgbClr val="000000"/>
              </a:buClr>
              <a:buSzPts val="1600"/>
              <a:buChar char="●"/>
            </a:pPr>
            <a:r>
              <a:rPr lang="en-US" sz="2300"/>
              <a:t>Τι σημαίνει για εσάς η επιτυχία;</a:t>
            </a:r>
            <a:endParaRPr/>
          </a:p>
          <a:p>
            <a:pPr indent="-330200" lvl="0" marL="457200" rtl="0" algn="l">
              <a:lnSpc>
                <a:spcPct val="115000"/>
              </a:lnSpc>
              <a:spcBef>
                <a:spcPts val="600"/>
              </a:spcBef>
              <a:spcAft>
                <a:spcPts val="0"/>
              </a:spcAft>
              <a:buClr>
                <a:srgbClr val="000000"/>
              </a:buClr>
              <a:buSzPts val="1600"/>
              <a:buChar char="●"/>
            </a:pPr>
            <a:r>
              <a:rPr lang="en-US" sz="2300"/>
              <a:t>Πώς μπορείτε να κάνετε την επιτυχία ορατή σε όλους τους μαθητές;</a:t>
            </a:r>
            <a:endParaRPr/>
          </a:p>
          <a:p>
            <a:pPr indent="-330200" lvl="0" marL="457200" rtl="0" algn="l">
              <a:lnSpc>
                <a:spcPct val="115000"/>
              </a:lnSpc>
              <a:spcBef>
                <a:spcPts val="600"/>
              </a:spcBef>
              <a:spcAft>
                <a:spcPts val="0"/>
              </a:spcAft>
              <a:buClr>
                <a:srgbClr val="000000"/>
              </a:buClr>
              <a:buSzPts val="1600"/>
              <a:buChar char="●"/>
            </a:pPr>
            <a:r>
              <a:rPr lang="en-US" sz="2300"/>
              <a:t>Ποια πρακτική επαίνου θα εισαγάγετε την επόμενη εβδομάδα;</a:t>
            </a:r>
            <a:br>
              <a:rPr lang="en-US" sz="2300"/>
            </a:br>
            <a:endParaRPr sz="2300"/>
          </a:p>
          <a:p>
            <a:pPr indent="0" lvl="0" marL="0" rtl="0" algn="l">
              <a:lnSpc>
                <a:spcPct val="115000"/>
              </a:lnSpc>
              <a:spcBef>
                <a:spcPts val="1200"/>
              </a:spcBef>
              <a:spcAft>
                <a:spcPts val="1200"/>
              </a:spcAft>
              <a:buSzPts val="1800"/>
              <a:buNone/>
            </a:pPr>
            <a:r>
              <a:t/>
            </a:r>
            <a:endParaRPr b="1"/>
          </a:p>
        </p:txBody>
      </p:sp>
      <p:sp>
        <p:nvSpPr>
          <p:cNvPr id="289" name="Google Shape;289;g37e4f2bf8d5_0_0"/>
          <p:cNvSpPr/>
          <p:nvPr/>
        </p:nvSpPr>
        <p:spPr>
          <a:xfrm>
            <a:off x="2723520" y="3715332"/>
            <a:ext cx="5976300" cy="18381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200" u="none" cap="none" strike="noStrike">
                <a:solidFill>
                  <a:schemeClr val="accent2"/>
                </a:solidFill>
                <a:latin typeface="Open Sans Light"/>
                <a:ea typeface="Open Sans Light"/>
                <a:cs typeface="Open Sans Light"/>
                <a:sym typeface="Open Sans Light"/>
              </a:rPr>
              <a:t>«Η επιτυχία είναι το άθροισμα μικρών προσπαθειών, που επαναλαμβάνονται μέρα με τη μέρα»— R. Collier</a:t>
            </a:r>
            <a:endParaRPr b="0" i="1" sz="2200" u="none" cap="none" strike="noStrike">
              <a:solidFill>
                <a:schemeClr val="accen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chemeClr val="accent2"/>
              </a:solidFill>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8c79666877_1_6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Ανατροφοδότηση</a:t>
            </a:r>
            <a:endParaRPr/>
          </a:p>
        </p:txBody>
      </p:sp>
      <p:sp>
        <p:nvSpPr>
          <p:cNvPr id="295" name="Google Shape;295;g38c79666877_1_6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200"/>
              <a:t>Παρακαλώ αφιερώστε λίγα λεπτά για να μας δώσετε τη γνώμη σας:</a:t>
            </a:r>
            <a:endParaRPr b="1" sz="2200"/>
          </a:p>
          <a:p>
            <a:pPr indent="0" lvl="0" marL="0" rtl="0" algn="ctr">
              <a:lnSpc>
                <a:spcPct val="115000"/>
              </a:lnSpc>
              <a:spcBef>
                <a:spcPts val="1200"/>
              </a:spcBef>
              <a:spcAft>
                <a:spcPts val="0"/>
              </a:spcAft>
              <a:buSzPts val="1800"/>
              <a:buNone/>
            </a:pPr>
            <a:br>
              <a:rPr b="1" lang="en-US" sz="2200"/>
            </a:br>
            <a:r>
              <a:rPr lang="en-US" sz="2200"/>
              <a:t> ⭐ Πόσο σαφές και σχετικό σας φάνηκε το σημερινό υλικό;</a:t>
            </a:r>
            <a:br>
              <a:rPr lang="en-US" sz="2200"/>
            </a:br>
            <a:br>
              <a:rPr b="1" lang="en-US" sz="2200"/>
            </a:br>
            <a:r>
              <a:rPr lang="en-US" sz="2200"/>
              <a:t> ⭐ Πόσο ελκυστική και χρήσιμη ήταν η μορφή παρουσίασης;</a:t>
            </a:r>
            <a:br>
              <a:rPr lang="en-US" sz="2200"/>
            </a:br>
            <a:r>
              <a:rPr lang="en-US" sz="2200"/>
              <a:t> </a:t>
            </a:r>
            <a:endParaRPr/>
          </a:p>
          <a:p>
            <a:pPr indent="0" lvl="0" marL="0" rtl="0" algn="ctr">
              <a:lnSpc>
                <a:spcPct val="115000"/>
              </a:lnSpc>
              <a:spcBef>
                <a:spcPts val="1200"/>
              </a:spcBef>
              <a:spcAft>
                <a:spcPts val="0"/>
              </a:spcAft>
              <a:buSzPts val="1800"/>
              <a:buNone/>
            </a:pPr>
            <a:r>
              <a:rPr b="1" lang="en-US" sz="2200"/>
              <a:t>Σχόλια / Προτάσεις:.............................................................</a:t>
            </a:r>
            <a:endParaRPr i="1" sz="2200"/>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pic>
        <p:nvPicPr>
          <p:cNvPr id="296" name="Google Shape;296;g38c79666877_1_62"/>
          <p:cNvPicPr preferRelativeResize="0"/>
          <p:nvPr/>
        </p:nvPicPr>
        <p:blipFill rotWithShape="1">
          <a:blip r:embed="rId3">
            <a:alphaModFix/>
          </a:blip>
          <a:srcRect b="0" l="0" r="0" t="0"/>
          <a:stretch/>
        </p:blipFill>
        <p:spPr>
          <a:xfrm>
            <a:off x="3046863" y="5432275"/>
            <a:ext cx="6046725" cy="105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8c79666877_1_88"/>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Ευχαριστούμε για την προσοχή σας!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aab36be4ac_0_88"/>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dcd7c80e4_0_31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Εκπαίδευση εκπαιδευτικών - Ενότητα 6</a:t>
            </a:r>
            <a:endParaRPr/>
          </a:p>
        </p:txBody>
      </p:sp>
      <p:sp>
        <p:nvSpPr>
          <p:cNvPr id="154" name="Google Shape;154;g37dcd7c80e4_0_311"/>
          <p:cNvSpPr txBox="1"/>
          <p:nvPr/>
        </p:nvSpPr>
        <p:spPr>
          <a:xfrm>
            <a:off x="1181825" y="1288474"/>
            <a:ext cx="4638300" cy="461616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Αυτό το μάθημα εστιάζει στην επίτευξη στόχων — στην αναγνώριση της προσπάθειας, της προόδου και των επιτευγμάτων τόσο των εκπαιδευτικών όσο και των μαθητών. Θα μάθετε πώς να θέτετε ρεαλιστικούς στόχους, να αναγνωρίζετε τις μικρές επιτυχίες και να ενισχύετε το κίνητρο μέσω εποικοδομητικής ανατροφοδότησης. Με την προώθηση μιας νοοτροπίας ανάπτυξης, δημιουργείτε μια σχολική κουλτούρα όπου η προσπάθεια και η επιμονή οδηγούν στην επιτυχία και την ευημερία.</a:t>
            </a:r>
            <a:endParaRPr b="0" i="0" sz="2200" u="none" cap="none" strike="noStrike">
              <a:solidFill>
                <a:srgbClr val="4F4F50"/>
              </a:solidFill>
              <a:latin typeface="Calibri"/>
              <a:ea typeface="Calibri"/>
              <a:cs typeface="Calibri"/>
              <a:sym typeface="Calibri"/>
            </a:endParaRPr>
          </a:p>
        </p:txBody>
      </p:sp>
      <p:pic>
        <p:nvPicPr>
          <p:cNvPr id="155" name="Google Shape;155;g37dcd7c80e4_0_311"/>
          <p:cNvPicPr preferRelativeResize="0"/>
          <p:nvPr/>
        </p:nvPicPr>
        <p:blipFill rotWithShape="1">
          <a:blip r:embed="rId3">
            <a:alphaModFix/>
          </a:blip>
          <a:srcRect b="0" l="0" r="0" t="0"/>
          <a:stretch/>
        </p:blipFill>
        <p:spPr>
          <a:xfrm>
            <a:off x="6653425" y="1380267"/>
            <a:ext cx="4629150" cy="4524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7dcd7c80e4_0_322"/>
          <p:cNvSpPr txBox="1"/>
          <p:nvPr/>
        </p:nvSpPr>
        <p:spPr>
          <a:xfrm>
            <a:off x="97975" y="246648"/>
            <a:ext cx="11944500" cy="550800"/>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6</a:t>
            </a:r>
            <a:endParaRPr b="0" i="0" sz="3800" u="none" cap="none" strike="noStrike">
              <a:solidFill>
                <a:srgbClr val="FFFFFF"/>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800"/>
              <a:buFont typeface="Arial"/>
              <a:buNone/>
            </a:pPr>
            <a:r>
              <a:t/>
            </a:r>
            <a:endParaRPr b="0" i="0" sz="3800" u="none" cap="none" strike="noStrike">
              <a:solidFill>
                <a:srgbClr val="FFFFFF"/>
              </a:solidFill>
              <a:latin typeface="Calibri"/>
              <a:ea typeface="Calibri"/>
              <a:cs typeface="Calibri"/>
              <a:sym typeface="Calibri"/>
            </a:endParaRPr>
          </a:p>
        </p:txBody>
      </p:sp>
      <p:sp>
        <p:nvSpPr>
          <p:cNvPr id="162" name="Google Shape;162;g37dcd7c80e4_0_322"/>
          <p:cNvSpPr txBox="1"/>
          <p:nvPr/>
        </p:nvSpPr>
        <p:spPr>
          <a:xfrm>
            <a:off x="97970" y="902259"/>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Εισαγωγή</a:t>
            </a:r>
            <a:endParaRPr b="1" i="0" sz="2400" u="none" cap="none" strike="noStrike">
              <a:solidFill>
                <a:srgbClr val="F05A22"/>
              </a:solidFill>
              <a:latin typeface="Calibri"/>
              <a:ea typeface="Calibri"/>
              <a:cs typeface="Calibri"/>
              <a:sym typeface="Calibri"/>
            </a:endParaRPr>
          </a:p>
        </p:txBody>
      </p:sp>
      <p:sp>
        <p:nvSpPr>
          <p:cNvPr id="163" name="Google Shape;163;g37dcd7c80e4_0_322"/>
          <p:cNvSpPr txBox="1"/>
          <p:nvPr/>
        </p:nvSpPr>
        <p:spPr>
          <a:xfrm>
            <a:off x="600100" y="2710900"/>
            <a:ext cx="5742900" cy="299775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Επίτευγμα σημαίνει να αγωνίζεσαι για την επίτευξη των στόχων σου και να αναγνωρίζεις την πρόοδο που έχεις κάνει στην πορεία. Σε αυτό το κεφάλαιο, θα εξερευνήσεις στρατηγικές για να θέτεις και να προωθείς σημαντικούς στόχους, βοηθώντας τους μαθητές να νιώθουν υπερήφανοι για τις προσπάθειές τους, ενώ παράλληλα ενισχύεις το δικό σου αίσθημα επαγγελματικής ικανοποίησης.</a:t>
            </a:r>
            <a:endParaRPr b="0" i="0" sz="2200" u="none" cap="none" strike="noStrike">
              <a:solidFill>
                <a:srgbClr val="4F4F50"/>
              </a:solidFill>
              <a:latin typeface="Calibri"/>
              <a:ea typeface="Calibri"/>
              <a:cs typeface="Calibri"/>
              <a:sym typeface="Calibri"/>
            </a:endParaRPr>
          </a:p>
        </p:txBody>
      </p:sp>
      <p:pic>
        <p:nvPicPr>
          <p:cNvPr id="164" name="Google Shape;164;g37dcd7c80e4_0_322"/>
          <p:cNvPicPr preferRelativeResize="0"/>
          <p:nvPr/>
        </p:nvPicPr>
        <p:blipFill rotWithShape="1">
          <a:blip r:embed="rId3">
            <a:alphaModFix/>
          </a:blip>
          <a:srcRect b="0" l="0" r="0" t="0"/>
          <a:stretch/>
        </p:blipFill>
        <p:spPr>
          <a:xfrm>
            <a:off x="6524100" y="1557875"/>
            <a:ext cx="5156174" cy="490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7dcd7c80e4_0_316"/>
          <p:cNvSpPr txBox="1"/>
          <p:nvPr/>
        </p:nvSpPr>
        <p:spPr>
          <a:xfrm>
            <a:off x="97975" y="246649"/>
            <a:ext cx="11944500" cy="550800"/>
          </a:xfrm>
          <a:prstGeom prst="rect">
            <a:avLst/>
          </a:prstGeom>
          <a:noFill/>
          <a:ln>
            <a:noFill/>
          </a:ln>
        </p:spPr>
        <p:txBody>
          <a:bodyPr anchorCtr="0" anchor="ctr" bIns="54000" lIns="91425" spcFirstLastPara="1" rIns="54000" wrap="square" tIns="54000">
            <a:noAutofit/>
          </a:bodyPr>
          <a:lstStyle/>
          <a:p>
            <a:pPr indent="0" lvl="0" marL="0" marR="0" rtl="0" algn="l">
              <a:lnSpc>
                <a:spcPct val="100000"/>
              </a:lnSpc>
              <a:spcBef>
                <a:spcPts val="0"/>
              </a:spcBef>
              <a:spcAft>
                <a:spcPts val="0"/>
              </a:spcAft>
              <a:buClr>
                <a:srgbClr val="000000"/>
              </a:buClr>
              <a:buSzPts val="2000"/>
              <a:buFont typeface="Arial"/>
              <a:buNone/>
            </a:pPr>
            <a:r>
              <a:rPr b="0" i="0" lang="en-US" sz="3800" u="none" cap="none" strike="noStrike">
                <a:solidFill>
                  <a:srgbClr val="FFFFFF"/>
                </a:solidFill>
                <a:latin typeface="Calibri"/>
                <a:ea typeface="Calibri"/>
                <a:cs typeface="Calibri"/>
                <a:sym typeface="Calibri"/>
              </a:rPr>
              <a:t>Εκπαίδευση εκπαιδευτικών - Ενότητα 6</a:t>
            </a:r>
            <a:endParaRPr b="0" i="0" sz="1400" u="none" cap="none" strike="noStrike">
              <a:solidFill>
                <a:srgbClr val="000000"/>
              </a:solidFill>
              <a:latin typeface="Arial"/>
              <a:ea typeface="Arial"/>
              <a:cs typeface="Arial"/>
              <a:sym typeface="Arial"/>
            </a:endParaRPr>
          </a:p>
        </p:txBody>
      </p:sp>
      <p:sp>
        <p:nvSpPr>
          <p:cNvPr id="170" name="Google Shape;170;g37dcd7c80e4_0_31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Μαθησιακοί στόχοι</a:t>
            </a:r>
            <a:endParaRPr b="0" i="0" sz="1400" u="none" cap="none" strike="noStrike">
              <a:solidFill>
                <a:srgbClr val="000000"/>
              </a:solidFill>
              <a:latin typeface="Arial"/>
              <a:ea typeface="Arial"/>
              <a:cs typeface="Arial"/>
              <a:sym typeface="Arial"/>
            </a:endParaRPr>
          </a:p>
        </p:txBody>
      </p:sp>
      <p:sp>
        <p:nvSpPr>
          <p:cNvPr id="171" name="Google Shape;171;g37dcd7c80e4_0_316"/>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4F4F50"/>
                </a:solidFill>
                <a:latin typeface="Calibri"/>
                <a:ea typeface="Calibri"/>
                <a:cs typeface="Calibri"/>
                <a:sym typeface="Calibri"/>
              </a:rPr>
              <a:t>Μέχρι το τέλος αυτής της ενότητας, θα είστε σε θέση να:</a:t>
            </a:r>
            <a:endParaRPr b="0" i="0" sz="1400" u="none" cap="none" strike="noStrike">
              <a:solidFill>
                <a:srgbClr val="000000"/>
              </a:solidFill>
              <a:latin typeface="Arial"/>
              <a:ea typeface="Arial"/>
              <a:cs typeface="Arial"/>
              <a:sym typeface="Arial"/>
            </a:endParaRPr>
          </a:p>
          <a:p>
            <a:pPr indent="-323850" lvl="0" marL="457200" marR="0" rtl="0" algn="l">
              <a:lnSpc>
                <a:spcPct val="115000"/>
              </a:lnSpc>
              <a:spcBef>
                <a:spcPts val="1200"/>
              </a:spcBef>
              <a:spcAft>
                <a:spcPts val="0"/>
              </a:spcAft>
              <a:buClr>
                <a:srgbClr val="000000"/>
              </a:buClr>
              <a:buSzPts val="1500"/>
              <a:buFont typeface="Arial"/>
              <a:buChar char="●"/>
            </a:pPr>
            <a:r>
              <a:rPr b="0" i="0" lang="en-US" sz="2200" u="none" cap="none" strike="noStrike">
                <a:solidFill>
                  <a:srgbClr val="4F4F50"/>
                </a:solidFill>
                <a:latin typeface="Calibri"/>
                <a:ea typeface="Calibri"/>
                <a:cs typeface="Calibri"/>
                <a:sym typeface="Calibri"/>
              </a:rPr>
              <a:t>Εφαρμόζετε στρατηγικές καθορισμού στόχων (SMART, WOOP).</a:t>
            </a:r>
            <a:endParaRPr b="0" i="0" sz="1400" u="none" cap="none" strike="noStrike">
              <a:solidFill>
                <a:srgbClr val="000000"/>
              </a:solidFill>
              <a:latin typeface="Arial"/>
              <a:ea typeface="Arial"/>
              <a:cs typeface="Arial"/>
              <a:sym typeface="Arial"/>
            </a:endParaRPr>
          </a:p>
          <a:p>
            <a:pPr indent="-323850" lvl="0" marL="457200" marR="0" rtl="0" algn="l">
              <a:lnSpc>
                <a:spcPct val="115000"/>
              </a:lnSpc>
              <a:spcBef>
                <a:spcPts val="1200"/>
              </a:spcBef>
              <a:spcAft>
                <a:spcPts val="0"/>
              </a:spcAft>
              <a:buClr>
                <a:srgbClr val="000000"/>
              </a:buClr>
              <a:buSzPts val="1500"/>
              <a:buFont typeface="Arial"/>
              <a:buChar char="●"/>
            </a:pPr>
            <a:r>
              <a:rPr b="0" i="0" lang="en-US" sz="2200" u="none" cap="none" strike="noStrike">
                <a:solidFill>
                  <a:srgbClr val="4F4F50"/>
                </a:solidFill>
                <a:latin typeface="Calibri"/>
                <a:ea typeface="Calibri"/>
                <a:cs typeface="Calibri"/>
                <a:sym typeface="Calibri"/>
              </a:rPr>
              <a:t>Αναγνωρίζετε και προωθείτε την πρόοδο με ορατό και συνεπή τρόπο.</a:t>
            </a:r>
            <a:endParaRPr b="0" i="0" sz="1400" u="none" cap="none" strike="noStrike">
              <a:solidFill>
                <a:srgbClr val="000000"/>
              </a:solidFill>
              <a:latin typeface="Arial"/>
              <a:ea typeface="Arial"/>
              <a:cs typeface="Arial"/>
              <a:sym typeface="Arial"/>
            </a:endParaRPr>
          </a:p>
          <a:p>
            <a:pPr indent="-323850" lvl="0" marL="457200" marR="0" rtl="0" algn="l">
              <a:lnSpc>
                <a:spcPct val="115000"/>
              </a:lnSpc>
              <a:spcBef>
                <a:spcPts val="1200"/>
              </a:spcBef>
              <a:spcAft>
                <a:spcPts val="0"/>
              </a:spcAft>
              <a:buClr>
                <a:srgbClr val="000000"/>
              </a:buClr>
              <a:buSzPts val="1500"/>
              <a:buFont typeface="Arial"/>
              <a:buChar char="●"/>
            </a:pPr>
            <a:r>
              <a:rPr b="0" i="0" lang="en-US" sz="2200" u="none" cap="none" strike="noStrike">
                <a:solidFill>
                  <a:srgbClr val="4F4F50"/>
                </a:solidFill>
                <a:latin typeface="Calibri"/>
                <a:ea typeface="Calibri"/>
                <a:cs typeface="Calibri"/>
                <a:sym typeface="Calibri"/>
              </a:rPr>
              <a:t>Σκέφτεστε την προσωπική σας εξέλιξη ως εκπαιδευτικός.</a:t>
            </a:r>
            <a:endParaRPr b="0" i="0" sz="2200" u="none" cap="none" strike="noStrike">
              <a:solidFill>
                <a:srgbClr val="4F4F50"/>
              </a:solidFill>
              <a:latin typeface="Calibri"/>
              <a:ea typeface="Calibri"/>
              <a:cs typeface="Calibri"/>
              <a:sym typeface="Calibri"/>
            </a:endParaRPr>
          </a:p>
        </p:txBody>
      </p:sp>
      <p:pic>
        <p:nvPicPr>
          <p:cNvPr id="172" name="Google Shape;172;g37dcd7c80e4_0_316" title="People flourish when they pursue achievement for its own sake — not just as a means to an end.”_— Seligman, 2011.jpg"/>
          <p:cNvPicPr preferRelativeResize="0"/>
          <p:nvPr/>
        </p:nvPicPr>
        <p:blipFill rotWithShape="1">
          <a:blip r:embed="rId3">
            <a:alphaModFix/>
          </a:blip>
          <a:srcRect b="0" l="0" r="0" t="0"/>
          <a:stretch/>
        </p:blipFill>
        <p:spPr>
          <a:xfrm>
            <a:off x="6291825" y="3740451"/>
            <a:ext cx="5377724" cy="301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dcd7c80e4_0_329"/>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Τι είναι τα «Επιτεύγματα» στο PERMA;</a:t>
            </a:r>
            <a:endParaRPr/>
          </a:p>
        </p:txBody>
      </p:sp>
      <p:sp>
        <p:nvSpPr>
          <p:cNvPr id="178" name="Google Shape;178;g37dcd7c80e4_0_329"/>
          <p:cNvSpPr/>
          <p:nvPr/>
        </p:nvSpPr>
        <p:spPr>
          <a:xfrm>
            <a:off x="2524976" y="2585050"/>
            <a:ext cx="6792000" cy="18381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200" u="none" cap="none" strike="noStrike">
                <a:solidFill>
                  <a:schemeClr val="accent2"/>
                </a:solidFill>
                <a:latin typeface="Open Sans Light"/>
                <a:ea typeface="Open Sans Light"/>
                <a:cs typeface="Open Sans Light"/>
                <a:sym typeface="Open Sans Light"/>
              </a:rPr>
              <a:t>«Οι άνθρωποι ευημερούν όταν επιδιώκουν την επιτυχία για την ίδια την επιτυχία — όχι μόνο ως μέσο για την επίτευξη ενός σκοπού»— Seligman, 2011</a:t>
            </a:r>
            <a:endParaRPr b="0" i="1" sz="2200" u="none" cap="none" strike="noStrike">
              <a:solidFill>
                <a:schemeClr val="accen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chemeClr val="accent2"/>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9bb6ab94f5_0_19"/>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Επιτεύγματα στον Εκπαιδευτικό και Επαγγελματικό Τομέα</a:t>
            </a:r>
            <a:endParaRPr/>
          </a:p>
        </p:txBody>
      </p:sp>
      <p:sp>
        <p:nvSpPr>
          <p:cNvPr id="184" name="Google Shape;184;g39bb6ab94f5_0_19"/>
          <p:cNvSpPr txBox="1"/>
          <p:nvPr/>
        </p:nvSpPr>
        <p:spPr>
          <a:xfrm>
            <a:off x="74700" y="901150"/>
            <a:ext cx="12042600" cy="39148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Σημασία για τους εκπαιδευτικούς</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Η επιτυχία ενισχύει την επαγγελματική ταυτότητα, την παρακίνηση και την ψυχολογική ευεξία (Lomas et al., 2015).</a:t>
            </a:r>
            <a:endParaRPr b="0" i="0" sz="1400" u="none" cap="none" strike="noStrike">
              <a:solidFill>
                <a:srgbClr val="000000"/>
              </a:solidFill>
              <a:latin typeface="Arial"/>
              <a:ea typeface="Arial"/>
              <a:cs typeface="Arial"/>
              <a:sym typeface="Arial"/>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Οι εκπαιδευτικοί που βιώνουν ένα αίσθημα επιτυχίας είναι πιο πιθανό να επιδείξουν επιμονή, αισιοδοξία και αφοσίωση.</a:t>
            </a:r>
            <a:endParaRPr b="0" i="0" sz="1400" u="none" cap="none" strike="noStrike">
              <a:solidFill>
                <a:srgbClr val="000000"/>
              </a:solidFill>
              <a:latin typeface="Arial"/>
              <a:ea typeface="Arial"/>
              <a:cs typeface="Arial"/>
              <a:sym typeface="Arial"/>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Η χαρά της προόδου —τόσο της προσωπικής όσο και της συλλογικής— ενισχύει το ηθικό και μειώνει τον κίνδυνο επαγγελματικής εξουθένωσης.</a:t>
            </a:r>
            <a:br>
              <a:rPr b="0" i="0" lang="en-US" sz="2200" u="none" cap="none" strike="noStrike">
                <a:solidFill>
                  <a:srgbClr val="545454"/>
                </a:solidFill>
                <a:latin typeface="Calibri"/>
                <a:ea typeface="Calibri"/>
                <a:cs typeface="Calibri"/>
                <a:sym typeface="Calibri"/>
              </a:rPr>
            </a:br>
            <a:endParaRPr b="0" i="0" sz="2200" u="none" cap="none" strike="noStrike">
              <a:solidFill>
                <a:srgbClr val="54545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9bb6ab94f5_0_27"/>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Επιτεύγματα στον Εκπαιδευτικό και Επαγγελματικό Τομέα</a:t>
            </a:r>
            <a:endParaRPr/>
          </a:p>
        </p:txBody>
      </p:sp>
      <p:sp>
        <p:nvSpPr>
          <p:cNvPr id="190" name="Google Shape;190;g39bb6ab94f5_0_27"/>
          <p:cNvSpPr txBox="1"/>
          <p:nvPr/>
        </p:nvSpPr>
        <p:spPr>
          <a:xfrm>
            <a:off x="74700" y="901150"/>
            <a:ext cx="12042600" cy="52367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Μηχανισμοί</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Ενισχύει τα </a:t>
            </a:r>
            <a:r>
              <a:rPr b="1" i="0" lang="en-US" sz="2200" u="none" cap="none" strike="noStrike">
                <a:solidFill>
                  <a:srgbClr val="545454"/>
                </a:solidFill>
                <a:latin typeface="Calibri"/>
                <a:ea typeface="Calibri"/>
                <a:cs typeface="Calibri"/>
                <a:sym typeface="Calibri"/>
              </a:rPr>
              <a:t>εσωτερικά κίνητρα </a:t>
            </a:r>
            <a:r>
              <a:rPr b="0" i="0" lang="en-US" sz="2200" u="none" cap="none" strike="noStrike">
                <a:solidFill>
                  <a:srgbClr val="545454"/>
                </a:solidFill>
                <a:latin typeface="Calibri"/>
                <a:ea typeface="Calibri"/>
                <a:cs typeface="Calibri"/>
                <a:sym typeface="Calibri"/>
              </a:rPr>
              <a:t>και την </a:t>
            </a:r>
            <a:r>
              <a:rPr b="1" i="0" lang="en-US" sz="2200" u="none" cap="none" strike="noStrike">
                <a:solidFill>
                  <a:srgbClr val="545454"/>
                </a:solidFill>
                <a:latin typeface="Calibri"/>
                <a:ea typeface="Calibri"/>
                <a:cs typeface="Calibri"/>
                <a:sym typeface="Calibri"/>
              </a:rPr>
              <a:t>αυτορρύθμιση</a:t>
            </a:r>
            <a:r>
              <a:rPr b="0" i="0" lang="en-US" sz="2200" u="none" cap="none" strike="noStrike">
                <a:solidFill>
                  <a:srgbClr val="545454"/>
                </a:solidFill>
                <a:latin typeface="Calibri"/>
                <a:ea typeface="Calibri"/>
                <a:cs typeface="Calibri"/>
                <a:sym typeface="Calibri"/>
              </a:rPr>
              <a:t>.</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Προωθεί τη </a:t>
            </a:r>
            <a:r>
              <a:rPr b="1" i="0" lang="en-US" sz="2200" u="none" cap="none" strike="noStrike">
                <a:solidFill>
                  <a:srgbClr val="545454"/>
                </a:solidFill>
                <a:latin typeface="Calibri"/>
                <a:ea typeface="Calibri"/>
                <a:cs typeface="Calibri"/>
                <a:sym typeface="Calibri"/>
              </a:rPr>
              <a:t>διδασκαλία με στόχο </a:t>
            </a:r>
            <a:r>
              <a:rPr b="0" i="0" lang="en-US" sz="2200" u="none" cap="none" strike="noStrike">
                <a:solidFill>
                  <a:srgbClr val="545454"/>
                </a:solidFill>
                <a:latin typeface="Calibri"/>
                <a:ea typeface="Calibri"/>
                <a:cs typeface="Calibri"/>
                <a:sym typeface="Calibri"/>
              </a:rPr>
              <a:t>και τη συνεχή βελτίωση.</a:t>
            </a:r>
            <a:endParaRPr b="0"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Ενθαρρύνει μια </a:t>
            </a:r>
            <a:r>
              <a:rPr b="1" i="0" lang="en-US" sz="2200" u="none" cap="none" strike="noStrike">
                <a:solidFill>
                  <a:srgbClr val="545454"/>
                </a:solidFill>
                <a:latin typeface="Calibri"/>
                <a:ea typeface="Calibri"/>
                <a:cs typeface="Calibri"/>
                <a:sym typeface="Calibri"/>
              </a:rPr>
              <a:t>νοοτροπία ανάπτυξης </a:t>
            </a:r>
            <a:r>
              <a:rPr b="0" i="0" lang="en-US" sz="2200" u="none" cap="none" strike="noStrike">
                <a:solidFill>
                  <a:srgbClr val="545454"/>
                </a:solidFill>
                <a:latin typeface="Calibri"/>
                <a:ea typeface="Calibri"/>
                <a:cs typeface="Calibri"/>
                <a:sym typeface="Calibri"/>
              </a:rPr>
              <a:t>και ανθεκτικότητα σε δύσκολες συνθήκες.</a:t>
            </a:r>
            <a:endParaRPr b="0" i="0" sz="2200" u="none" cap="none" strike="noStrike">
              <a:solidFill>
                <a:srgbClr val="545454"/>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Εμπειρικά Δεδομένα </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Calibri"/>
              <a:buChar char="●"/>
            </a:pPr>
            <a:r>
              <a:rPr b="0" i="0" lang="en-US" sz="2200" u="none" cap="none" strike="noStrike">
                <a:solidFill>
                  <a:srgbClr val="545454"/>
                </a:solidFill>
                <a:latin typeface="Calibri"/>
                <a:ea typeface="Calibri"/>
                <a:cs typeface="Calibri"/>
                <a:sym typeface="Calibri"/>
              </a:rPr>
              <a:t>Το αίσθημα της επιτυχίας μεσολαβεί στη σχέση μεταξύ ικανοποίησης από την εργασία και ευημερίας (Butler &amp; Kern, 2016). </a:t>
            </a:r>
            <a:endParaRPr b="0"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Calibri"/>
              <a:buChar char="●"/>
            </a:pPr>
            <a:r>
              <a:rPr b="0" i="0" lang="en-US" sz="2200" u="none" cap="none" strike="noStrike">
                <a:solidFill>
                  <a:srgbClr val="545454"/>
                </a:solidFill>
                <a:latin typeface="Calibri"/>
                <a:ea typeface="Calibri"/>
                <a:cs typeface="Calibri"/>
                <a:sym typeface="Calibri"/>
              </a:rPr>
              <a:t>Η επαγγελματική αναγνώριση και η αντιληπτή ικανότητα συνδέονται με τη μείωση της συναισθηματικής εξάντλησης των εκπαιδευτικών (Fiorilli et al., 2019).</a:t>
            </a:r>
            <a:br>
              <a:rPr b="0" i="0" lang="en-US" sz="2200" u="none" cap="none" strike="noStrike">
                <a:solidFill>
                  <a:srgbClr val="545454"/>
                </a:solidFill>
                <a:latin typeface="Calibri"/>
                <a:ea typeface="Calibri"/>
                <a:cs typeface="Calibri"/>
                <a:sym typeface="Calibri"/>
              </a:rPr>
            </a:br>
            <a:br>
              <a:rPr b="0" i="0" lang="en-US" sz="2200" u="none" cap="none" strike="noStrike">
                <a:solidFill>
                  <a:srgbClr val="545454"/>
                </a:solidFill>
                <a:latin typeface="Calibri"/>
                <a:ea typeface="Calibri"/>
                <a:cs typeface="Calibri"/>
                <a:sym typeface="Calibri"/>
              </a:rPr>
            </a:br>
            <a:endParaRPr b="0" i="0" sz="2200" u="none" cap="none" strike="noStrike">
              <a:solidFill>
                <a:srgbClr val="54545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9bb6ab94f5_0_6"/>
          <p:cNvSpPr txBox="1"/>
          <p:nvPr>
            <p:ph type="title"/>
          </p:nvPr>
        </p:nvSpPr>
        <p:spPr>
          <a:xfrm>
            <a:off x="97970" y="-8"/>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Τι είναι τα «Επιτεύγματα» στο PERMA;</a:t>
            </a:r>
            <a:endParaRPr/>
          </a:p>
        </p:txBody>
      </p:sp>
      <p:sp>
        <p:nvSpPr>
          <p:cNvPr id="196" name="Google Shape;196;g39bb6ab94f5_0_6"/>
          <p:cNvSpPr txBox="1"/>
          <p:nvPr>
            <p:ph idx="2" type="body"/>
          </p:nvPr>
        </p:nvSpPr>
        <p:spPr>
          <a:xfrm>
            <a:off x="743625" y="2165675"/>
            <a:ext cx="6360000" cy="384142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p>
          <a:p>
            <a:pPr indent="-368300" lvl="0" marL="457200" rtl="0" algn="l">
              <a:lnSpc>
                <a:spcPct val="115000"/>
              </a:lnSpc>
              <a:spcBef>
                <a:spcPts val="1200"/>
              </a:spcBef>
              <a:spcAft>
                <a:spcPts val="0"/>
              </a:spcAft>
              <a:buClr>
                <a:schemeClr val="dk1"/>
              </a:buClr>
              <a:buSzPts val="2200"/>
              <a:buChar char="●"/>
            </a:pPr>
            <a:r>
              <a:rPr lang="en-US" sz="2200"/>
              <a:t>Το «Α» στο PERMA σημαίνει</a:t>
            </a:r>
            <a:r>
              <a:rPr b="1" lang="en-US" sz="2200"/>
              <a:t> Επιτεύγματα </a:t>
            </a:r>
            <a:r>
              <a:rPr lang="en-US" sz="2200"/>
              <a:t>— η αίσθηση της επιτυχίας και της επιδεξιότητας.</a:t>
            </a:r>
            <a:endParaRPr/>
          </a:p>
          <a:p>
            <a:pPr indent="-368300" lvl="0" marL="457200" rtl="0" algn="l">
              <a:lnSpc>
                <a:spcPct val="115000"/>
              </a:lnSpc>
              <a:spcBef>
                <a:spcPts val="1200"/>
              </a:spcBef>
              <a:spcAft>
                <a:spcPts val="0"/>
              </a:spcAft>
              <a:buClr>
                <a:schemeClr val="dk1"/>
              </a:buClr>
              <a:buSzPts val="2200"/>
              <a:buChar char="●"/>
            </a:pPr>
            <a:r>
              <a:rPr lang="en-US" sz="2200"/>
              <a:t>Συνδέεται με τα </a:t>
            </a:r>
            <a:r>
              <a:rPr b="1" lang="en-US" sz="2200"/>
              <a:t>κίνητρα</a:t>
            </a:r>
            <a:r>
              <a:rPr lang="en-US" sz="2200"/>
              <a:t>, την </a:t>
            </a:r>
            <a:r>
              <a:rPr b="1" lang="en-US" sz="2200"/>
              <a:t>ανθεκτικότητα </a:t>
            </a:r>
            <a:r>
              <a:rPr lang="en-US" sz="2200"/>
              <a:t>και την</a:t>
            </a:r>
            <a:r>
              <a:rPr b="1" lang="en-US" sz="2200"/>
              <a:t> αυτοαποτελεσματικότητα</a:t>
            </a:r>
            <a:r>
              <a:rPr lang="en-US" sz="2200"/>
              <a:t>.</a:t>
            </a:r>
            <a:endParaRPr/>
          </a:p>
          <a:p>
            <a:pPr indent="-368300" lvl="0" marL="457200" rtl="0" algn="l">
              <a:lnSpc>
                <a:spcPct val="115000"/>
              </a:lnSpc>
              <a:spcBef>
                <a:spcPts val="1200"/>
              </a:spcBef>
              <a:spcAft>
                <a:spcPts val="0"/>
              </a:spcAft>
              <a:buClr>
                <a:schemeClr val="dk1"/>
              </a:buClr>
              <a:buSzPts val="2200"/>
              <a:buChar char="●"/>
            </a:pPr>
            <a:r>
              <a:rPr lang="en-US" sz="2200"/>
              <a:t>Στα σχολεία, το επίτευγμα σημαίνει να επαινούμε την </a:t>
            </a:r>
            <a:r>
              <a:rPr b="1" lang="en-US" sz="2200"/>
              <a:t>προσπάθεια</a:t>
            </a:r>
            <a:r>
              <a:rPr lang="en-US" sz="2200"/>
              <a:t> και την </a:t>
            </a:r>
            <a:r>
              <a:rPr b="1" lang="en-US" sz="2200"/>
              <a:t>πρόοδο</a:t>
            </a:r>
            <a:r>
              <a:rPr lang="en-US" sz="2200"/>
              <a:t>, όχι μόνο τα αποτελέσματα.</a:t>
            </a:r>
            <a:endParaRPr i="1" sz="2200">
              <a:solidFill>
                <a:srgbClr val="000000"/>
              </a:solidFill>
            </a:endParaRPr>
          </a:p>
        </p:txBody>
      </p:sp>
      <p:pic>
        <p:nvPicPr>
          <p:cNvPr id="197" name="Google Shape;197;g39bb6ab94f5_0_6"/>
          <p:cNvPicPr preferRelativeResize="0"/>
          <p:nvPr/>
        </p:nvPicPr>
        <p:blipFill rotWithShape="1">
          <a:blip r:embed="rId3">
            <a:alphaModFix/>
          </a:blip>
          <a:srcRect b="0" l="0" r="0" t="0"/>
          <a:stretch/>
        </p:blipFill>
        <p:spPr>
          <a:xfrm>
            <a:off x="7169900" y="1787451"/>
            <a:ext cx="4610775" cy="4587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