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 id="2147483658" r:id="rId6"/>
    <p:sldMasterId id="2147483663" r:id="rId7"/>
    <p:sldMasterId id="214748366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Lst>
  <p:sldSz cy="6858000" cx="12192000"/>
  <p:notesSz cx="6858000" cy="9144000"/>
  <p:embeddedFontLst>
    <p:embeddedFont>
      <p:font typeface="Open Sans Light"/>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5" roundtripDataSignature="AMtx7mhGQLiKwqcXRqXxufgWVNv3ZH2A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B7AE50A-480C-4910-A28D-0C72F1B965A6}">
  <a:tblStyle styleId="{AB7AE50A-480C-4910-A28D-0C72F1B965A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Light-boldItalic.fntdata"/><Relationship Id="rId20" Type="http://schemas.openxmlformats.org/officeDocument/2006/relationships/slide" Target="slides/slide11.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3.xml"/><Relationship Id="rId44" Type="http://schemas.openxmlformats.org/officeDocument/2006/relationships/font" Target="fonts/OpenSans-boldItalic.fntdata"/><Relationship Id="rId21" Type="http://schemas.openxmlformats.org/officeDocument/2006/relationships/slide" Target="slides/slide12.xml"/><Relationship Id="rId43" Type="http://schemas.openxmlformats.org/officeDocument/2006/relationships/font" Target="fonts/OpenSans-italic.fntdata"/><Relationship Id="rId24" Type="http://schemas.openxmlformats.org/officeDocument/2006/relationships/slide" Target="slides/slide15.xml"/><Relationship Id="rId23" Type="http://schemas.openxmlformats.org/officeDocument/2006/relationships/slide" Target="slides/slide14.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0.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schemas.openxmlformats.org/officeDocument/2006/relationships/font" Target="fonts/OpenSansLight-regular.fntdata"/><Relationship Id="rId14" Type="http://schemas.openxmlformats.org/officeDocument/2006/relationships/slide" Target="slides/slide5.xml"/><Relationship Id="rId36" Type="http://schemas.openxmlformats.org/officeDocument/2006/relationships/slide" Target="slides/slide27.xml"/><Relationship Id="rId17" Type="http://schemas.openxmlformats.org/officeDocument/2006/relationships/slide" Target="slides/slide8.xml"/><Relationship Id="rId39" Type="http://schemas.openxmlformats.org/officeDocument/2006/relationships/font" Target="fonts/OpenSansLight-italic.fntdata"/><Relationship Id="rId16" Type="http://schemas.openxmlformats.org/officeDocument/2006/relationships/slide" Target="slides/slide7.xml"/><Relationship Id="rId38" Type="http://schemas.openxmlformats.org/officeDocument/2006/relationships/font" Target="fonts/OpenSansLight-bold.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7dcbf358be_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Θα συζητήσετε πώς η κοινή αίσθηση σκοπού συμβάλλει στη δημιουργία μιας θετικής σχολικής κουλτούρας. Τονίστε ότι όταν οι εκπαιδευτικοί δίνουν το παράδειγμα της ουσιαστικής δέσμευσης, οι μαθητές/μαθήτριες τείνουν να το μιμούνται. Δώστε ένα σύντομο παράδειγμα: ένα σχολείο που ενσωματώνει τη μάθηση μέσω υπηρεσίας (service-learning) στο πλαίσιο των μαθημάτων φυσικών επιστημών – τόσο η ευημερία όσο και τα μαθησιακά αποτελέσματα βελτιώνονται.</a:t>
            </a:r>
            <a:endParaRPr/>
          </a:p>
        </p:txBody>
      </p:sp>
      <p:sp>
        <p:nvSpPr>
          <p:cNvPr id="237" name="Google Shape;237;g37dcbf358be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8c6f32c7d8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Μοιράστε ή προβάλετε μια λίστα αξιών. Ζητήστε από τους/τις συμμετέχοντες/συμμετέχουσες να προσδιορίσουν τις βασικές τους αξίες ως εκπαιδευτικοί και τον τρόπο με τον οποίο αυτές επηρεάζουν τις αποφάσεις τους μέσα στην τάξη. Στη συνέχεια, χωρίστε τους σε ζευγάρια, ώστε να ανταλλάξουν τις απόψεις τους. Κλείστε τη συζήτηση υπογραμμίζοντας ότι η επίγνωση των αξιών συμβάλλει στην ευθυγράμμιση της διδακτικής πρακτικής με το νόημα.</a:t>
            </a:r>
            <a:endParaRPr/>
          </a:p>
        </p:txBody>
      </p:sp>
      <p:sp>
        <p:nvSpPr>
          <p:cNvPr id="245" name="Google Shape;245;g38c6f32c7d8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8c6f32c7d8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Θα καθοδηγήσετε τους εκπαιδευτικούς να σκεφτούν πρακτικά - πώς να βοηθήσουν τους/τις μαθητές/μαθήτριες να βρουν νόημα στην καθημερινή μάθηση. Μοιραστείτε παραδείγματα: μαθητές/μαθήτριες που γράφουν γράμματα σε ηλικιωμένους της κοινότητας (γλώσσα + ενσυναίσθηση) ή συνδέουν τα μαθηματικά με έργα βιώσιμου προϋπολογισμού. Τονίστε το διπλό όφελος – ευημερία και σύνδεση με τον πραγματικό κόσμο.</a:t>
            </a:r>
            <a:endParaRPr/>
          </a:p>
        </p:txBody>
      </p:sp>
      <p:sp>
        <p:nvSpPr>
          <p:cNvPr id="253" name="Google Shape;253;g38c6f32c7d8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8c6f32c7d8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Παρουσιάστε το ως ένα πρακτικό συμπέρασμα. Ενθαρρύνετε τους/τις συμμετέχοντες/συμμετέχουσες να το συμπληρώσουν μετά τη συνεδρία ή να το προσαρμόσουν ως εργαλείο για την τάξη. Εξηγήστε ότι το νόημα ενισχύεται όταν οι ενέργειες ευθυγραμμίζονται με τις αξίες με συνέπεια - και ότι αυτό το φύλλο εργασίας βοηθά στην παρακολούθηση αυτής της ευθυγράμμισης με την πάροδο του χρόνου.</a:t>
            </a:r>
            <a:endParaRPr/>
          </a:p>
        </p:txBody>
      </p:sp>
      <p:sp>
        <p:nvSpPr>
          <p:cNvPr id="260" name="Google Shape;260;g38c6f32c7d8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8c6f32c7d8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Εξηγήστε πώς οι θετικές προσδοκίες του σχολείου σχετικά με τη συμπεριφορά μπορούν να ενισχύσουν το νόημα. Ενθαρρύνετε τους/τις εκπαιδευτικούς να αναδιατυπώνουν τους κανόνες ως αξίες («Σεβόμαστε τον χώρο μας» → «Φροντίζουμε ό,τι μοιραζόμαστε»). Με αυτόν τον τρόπο, η ευημερία συνδέεται με την πειθαρχία με θετικό και στοχοθετημένο τρόπο.</a:t>
            </a:r>
            <a:endParaRPr/>
          </a:p>
        </p:txBody>
      </p:sp>
      <p:sp>
        <p:nvSpPr>
          <p:cNvPr id="267" name="Google Shape;267;g38c6f32c7d8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9be1bc576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Εδώ θα εξηγήσετε πώς θα καθοδηγήσουν τους μαθητές/μαθήτριες σε τρεις αλληλοσυνδεόμενες δραστηριότητες – μεταβαίνοντας από </a:t>
            </a:r>
            <a:r>
              <a:rPr b="1" lang="en-US" sz="1100">
                <a:latin typeface="Arial"/>
                <a:ea typeface="Arial"/>
                <a:cs typeface="Arial"/>
                <a:sym typeface="Arial"/>
              </a:rPr>
              <a:t>τον προσωπικό αναστοχασμό </a:t>
            </a:r>
            <a:r>
              <a:rPr lang="en-US" sz="1100">
                <a:latin typeface="Arial"/>
                <a:ea typeface="Arial"/>
                <a:cs typeface="Arial"/>
                <a:sym typeface="Arial"/>
              </a:rPr>
              <a:t>στην </a:t>
            </a:r>
            <a:r>
              <a:rPr b="1" lang="en-US" sz="1100">
                <a:latin typeface="Arial"/>
                <a:ea typeface="Arial"/>
                <a:cs typeface="Arial"/>
                <a:sym typeface="Arial"/>
              </a:rPr>
              <a:t>κοινή κατανόηση</a:t>
            </a:r>
            <a:r>
              <a:rPr lang="en-US" sz="1100">
                <a:latin typeface="Arial"/>
                <a:ea typeface="Arial"/>
                <a:cs typeface="Arial"/>
                <a:sym typeface="Arial"/>
              </a:rPr>
              <a:t>.</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Στη δραστηριότητα «Gallery Walk», τους βοηθάτε να κατανοήσουν τι έχει σημασία για τον καθένα προσωπικά.</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Στο «Οι αξίες μου στην πράξη», τους βοηθάτε να συνδέσουν αυτές τις αξίες με πραγματικές συμπεριφορές.</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Τέλος, το «Δέντρο Σκοπού» μετατρέπει τις αφηρημένες ιδέες σε κάτι ορατό και συλλογικό – ένα σύμβολο του τρόπου με τον οποίο οι αξίες τους δημιουργούν νόημα και σκοπό στην τάξη.</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Εξηγήστε ότι το χρονοδιάγραμμα μπορεί να προσαρμοστεί, αλλά η ροή πρέπει να είναι από </a:t>
            </a:r>
            <a:r>
              <a:rPr i="1" lang="en-US" sz="1100">
                <a:latin typeface="Arial"/>
                <a:ea typeface="Arial"/>
                <a:cs typeface="Arial"/>
                <a:sym typeface="Arial"/>
              </a:rPr>
              <a:t>το άτομο → τη μικρή ομάδα → ολόκληρη την τάξη.</a:t>
            </a:r>
            <a:endParaRPr/>
          </a:p>
        </p:txBody>
      </p:sp>
      <p:sp>
        <p:nvSpPr>
          <p:cNvPr id="274" name="Google Shape;274;g39be1bc576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9be1bc576c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Ξεκινάτε βοηθώντας τους/τις μαθητές/μαθήτριες </a:t>
            </a:r>
            <a:r>
              <a:rPr i="1" lang="en-US" sz="1100">
                <a:latin typeface="Arial"/>
                <a:ea typeface="Arial"/>
                <a:cs typeface="Arial"/>
                <a:sym typeface="Arial"/>
              </a:rPr>
              <a:t>να κατανοήσουν </a:t>
            </a:r>
            <a:r>
              <a:rPr lang="en-US" sz="1100">
                <a:latin typeface="Arial"/>
                <a:ea typeface="Arial"/>
                <a:cs typeface="Arial"/>
                <a:sym typeface="Arial"/>
              </a:rPr>
              <a:t>και </a:t>
            </a:r>
            <a:r>
              <a:rPr i="1" lang="en-US" sz="1100">
                <a:latin typeface="Arial"/>
                <a:ea typeface="Arial"/>
                <a:cs typeface="Arial"/>
                <a:sym typeface="Arial"/>
              </a:rPr>
              <a:t>να νιώσουν </a:t>
            </a:r>
            <a:r>
              <a:rPr lang="en-US" sz="1100">
                <a:latin typeface="Arial"/>
                <a:ea typeface="Arial"/>
                <a:cs typeface="Arial"/>
                <a:sym typeface="Arial"/>
              </a:rPr>
              <a:t>τι σημαίνουν οι αξίες.</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Καθώς περπατούν στον χώρο, κάνουν προσωπικές επιλογές – αυτό δημιουργεί αίσθημα πρωτοβουλίας και οδηγεί σε αναστοχασμό.</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Ενθαρρύνετέ τους/τις να επιλέγουν με την καρδιά τους, όχι με βάση αυτό που θεωρούν «καλό».</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Κατά τη διάρκεια της συζήτησης, επισημάνετε κοινά μοτίβα, για παράδειγμα, «Πολλοί από εσάς επιλέξατε την καλοσύνη και την ομαδική εργασία – αυτό λέει πολλά για την τάξη μας!».</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Διατηρήστε τον τόνο θετικό και ενδιαφέρων. Ο στόχος δεν είναι να κρίνετε, αλλά να παρατηρήσετε τι έχει μεγαλύτερη σημασία για αυτούς/αυτές.</a:t>
            </a:r>
            <a:endParaRPr/>
          </a:p>
        </p:txBody>
      </p:sp>
      <p:sp>
        <p:nvSpPr>
          <p:cNvPr id="280" name="Google Shape;280;g39be1bc576c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9be1bc576c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Εξηγήστε ότι η δραστηριότητα αυτή μεταβαίνει από τον αναστοχασμό στην εφαρμογή. Δείξτε στους/στις μαθητές/μαθήτριες πώς μπορούν να </a:t>
            </a:r>
            <a:r>
              <a:rPr i="1" lang="en-US" sz="1100">
                <a:latin typeface="Arial"/>
                <a:ea typeface="Arial"/>
                <a:cs typeface="Arial"/>
                <a:sym typeface="Arial"/>
              </a:rPr>
              <a:t>αναγνωρίζουν τις αξίες τους στην πράξη</a:t>
            </a:r>
            <a:r>
              <a:rPr lang="en-US" sz="1100">
                <a:latin typeface="Arial"/>
                <a:ea typeface="Arial"/>
                <a:cs typeface="Arial"/>
                <a:sym typeface="Arial"/>
              </a:rPr>
              <a:t> – τι κάνουν που αντανακλά τις πεποιθήσεις τους.</a:t>
            </a:r>
            <a:br>
              <a:rPr lang="en-US" sz="1100">
                <a:latin typeface="Arial"/>
                <a:ea typeface="Arial"/>
                <a:cs typeface="Arial"/>
                <a:sym typeface="Arial"/>
              </a:rPr>
            </a:br>
            <a:r>
              <a:rPr lang="en-US" sz="1100">
                <a:latin typeface="Arial"/>
                <a:ea typeface="Arial"/>
                <a:cs typeface="Arial"/>
                <a:sym typeface="Arial"/>
              </a:rPr>
              <a:t>Ενθαρρύνετε τα προσωπικά, πραγματικά παραδείγματα: «Πότε δείξατε θάρρος ή καλοσύνη αυτή την εβδομάδα;».</a:t>
            </a:r>
            <a:br>
              <a:rPr lang="en-US" sz="1100">
                <a:latin typeface="Arial"/>
                <a:ea typeface="Arial"/>
                <a:cs typeface="Arial"/>
                <a:sym typeface="Arial"/>
              </a:rPr>
            </a:br>
            <a:r>
              <a:rPr lang="en-US" sz="1100">
                <a:latin typeface="Arial"/>
                <a:ea typeface="Arial"/>
                <a:cs typeface="Arial"/>
                <a:sym typeface="Arial"/>
              </a:rPr>
              <a:t>Καθώς οι ομάδες μοιράζονται τις απαντήσεις τους, βοηθήστε τους να εντοπίσουν μοτίβα: «Φαίνεται ότι η ομαδική εργασία και ο σεβασμός είναι ισχυρά στοιχεία στην τάξη μας».</a:t>
            </a:r>
            <a:br>
              <a:rPr lang="en-US" sz="1100">
                <a:latin typeface="Arial"/>
                <a:ea typeface="Arial"/>
                <a:cs typeface="Arial"/>
                <a:sym typeface="Arial"/>
              </a:rPr>
            </a:br>
            <a:r>
              <a:rPr lang="en-US" sz="1100">
                <a:latin typeface="Arial"/>
                <a:ea typeface="Arial"/>
                <a:cs typeface="Arial"/>
                <a:sym typeface="Arial"/>
              </a:rPr>
              <a:t>Ο Χάρτης Νοήματος της Τάξης γίνεται μια οπτική υπενθύμιση των κοινών δυνατών σημείων και αξιών.</a:t>
            </a:r>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Σημείωση: Μπορείτε να ανατρέξετε στο σχέδιο μαθήματος Μ του ΠΕ3, όπου στο παράρτημα υπάρχει το φύλλο εργασίας «Τι είναι σημαντικό για μένα», και να το προβάλετε.</a:t>
            </a:r>
            <a:endParaRPr/>
          </a:p>
        </p:txBody>
      </p:sp>
      <p:sp>
        <p:nvSpPr>
          <p:cNvPr id="287" name="Google Shape;287;g39be1bc576c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9be1bc576c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sz="1100">
                <a:latin typeface="Arial"/>
                <a:ea typeface="Arial"/>
                <a:cs typeface="Arial"/>
                <a:sym typeface="Arial"/>
              </a:rPr>
              <a:t>Εξηγήστε ότι μπορούν να ολοκληρώσουν το μάθημα με μια δημιουργική, συμβολική δραστηριότητα που συνθέτει όλα τα στοιχεία. Παρουσιάστε με σαφήνεια το «Δέντρο Σκοπού»: οι ρίζες αντιπροσωπεύουν τις αξίες, ο κορμός τις πράξεις και τα κλαδιά τους μελλοντικούς στόχους.</a:t>
            </a:r>
            <a:br>
              <a:rPr lang="en-US" sz="1100">
                <a:latin typeface="Arial"/>
                <a:ea typeface="Arial"/>
                <a:cs typeface="Arial"/>
                <a:sym typeface="Arial"/>
              </a:rPr>
            </a:br>
            <a:r>
              <a:rPr lang="en-US" sz="1100">
                <a:latin typeface="Arial"/>
                <a:ea typeface="Arial"/>
                <a:cs typeface="Arial"/>
                <a:sym typeface="Arial"/>
              </a:rPr>
              <a:t>Καθώς οι μαθητές/μαθήτριες δημιουργούν το δέντρο, ενθαρρύνετε τη συνεργασία και τη δημιουργικότητα, αφήνοντάς τους να ζωγραφίσουν, να χρωματίσουν ή να προσθέσουν σύμβολα.</a:t>
            </a:r>
            <a:endParaRPr/>
          </a:p>
          <a:p>
            <a:pPr indent="0" lvl="0" marL="0" rtl="0" algn="l">
              <a:lnSpc>
                <a:spcPct val="100000"/>
              </a:lnSpc>
              <a:spcBef>
                <a:spcPts val="0"/>
              </a:spcBef>
              <a:spcAft>
                <a:spcPts val="0"/>
              </a:spcAft>
              <a:buSzPts val="1100"/>
              <a:buNone/>
            </a:pPr>
            <a:r>
              <a:rPr lang="en-US" sz="1100">
                <a:latin typeface="Arial"/>
                <a:ea typeface="Arial"/>
                <a:cs typeface="Arial"/>
                <a:sym typeface="Arial"/>
              </a:rPr>
              <a:t>Κατά τη διάρκεια του αναστοχασμού, τονίστε το κεντρικό μήνυμα: όταν ζούμε σύμφωνα με τις αξίες μας, καλλιεργούμε την αίσθηση σκοπού μας.</a:t>
            </a:r>
            <a:br>
              <a:rPr lang="en-US" sz="1100">
                <a:latin typeface="Arial"/>
                <a:ea typeface="Arial"/>
                <a:cs typeface="Arial"/>
                <a:sym typeface="Arial"/>
              </a:rPr>
            </a:br>
            <a:r>
              <a:rPr lang="en-US" sz="1100">
                <a:latin typeface="Arial"/>
                <a:ea typeface="Arial"/>
                <a:cs typeface="Arial"/>
                <a:sym typeface="Arial"/>
              </a:rPr>
              <a:t>Τοποθετήστε το δέντρο σε ένα εμφανές σημείο της τάξης· θα λειτουργεί ως καθημερινή οπτική υπενθύμιση του νοήματος και του πώς συνδέεται με την τάξη.</a:t>
            </a:r>
            <a:endParaRPr/>
          </a:p>
          <a:p>
            <a:pPr indent="0" lvl="0" marL="0" rtl="0" algn="l">
              <a:lnSpc>
                <a:spcPct val="100000"/>
              </a:lnSpc>
              <a:spcBef>
                <a:spcPts val="0"/>
              </a:spcBef>
              <a:spcAft>
                <a:spcPts val="0"/>
              </a:spcAft>
              <a:buSzPts val="1100"/>
              <a:buNone/>
            </a:pPr>
            <a:r>
              <a:rPr lang="en-US" sz="1100">
                <a:latin typeface="Arial"/>
                <a:ea typeface="Arial"/>
                <a:cs typeface="Arial"/>
                <a:sym typeface="Arial"/>
              </a:rPr>
              <a:t>Σημείωση: Στο παράρτημα Μ του σχεδίου μαθήματος υπάρχει η αναλυτική περιγραφή της δραστηριότητας, καθώς και οι τρεις εικόνες που μπορούν να χρησιμοποιηθούν (βλ. επίσης την επόμενη διαφάνεια).</a:t>
            </a:r>
            <a:endParaRPr sz="1100">
              <a:latin typeface="Arial"/>
              <a:ea typeface="Arial"/>
              <a:cs typeface="Arial"/>
              <a:sym typeface="Arial"/>
            </a:endParaRPr>
          </a:p>
        </p:txBody>
      </p:sp>
      <p:sp>
        <p:nvSpPr>
          <p:cNvPr id="293" name="Google Shape;293;g39be1bc576c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9be1bc576c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
        <p:nvSpPr>
          <p:cNvPr id="299" name="Google Shape;299;g39be1bc576c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7dcbf358be_0_1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37dcbf358be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9be1bc576c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0" i="0" lang="en-US" sz="1200" u="none" cap="none" strike="noStrike">
                <a:solidFill>
                  <a:schemeClr val="dk1"/>
                </a:solidFill>
                <a:latin typeface="Calibri"/>
                <a:ea typeface="Calibri"/>
                <a:cs typeface="Calibri"/>
                <a:sym typeface="Calibri"/>
              </a:rPr>
              <a:t>Στο τελευταίο μέρος του μαθήματος, εξηγήστε ότι η εστίαση μετατοπίζεται στον αναστοχασμό και την ενοποίηση. Τονίστε ότι είναι σημαντικό να παρατηρούν πώς οι μαθητές/μαθήτριες εκφράζουν τις αξίες τους και να συνδέουν τις πεποιθήσεις, τις ενέργειες και τους στόχους τους.</a:t>
            </a:r>
            <a:br>
              <a:rPr lang="en-US" sz="1100"/>
            </a:br>
            <a:r>
              <a:rPr b="0" i="0" lang="en-US" sz="1200" u="none" cap="none" strike="noStrike">
                <a:solidFill>
                  <a:schemeClr val="dk1"/>
                </a:solidFill>
                <a:latin typeface="Calibri"/>
                <a:ea typeface="Calibri"/>
                <a:cs typeface="Calibri"/>
                <a:sym typeface="Calibri"/>
              </a:rPr>
              <a:t>Επαινέστε το βάθος του αναστοχασμού τους – κάθε συμβολή υποδηλώνει ανάπτυξη αυτογνωσίας και ενσυναίσθησης.</a:t>
            </a:r>
            <a:br>
              <a:rPr lang="en-US" sz="1100"/>
            </a:br>
            <a:r>
              <a:rPr b="0" i="0" lang="en-US" sz="1200" u="none" cap="none" strike="noStrike">
                <a:solidFill>
                  <a:schemeClr val="dk1"/>
                </a:solidFill>
                <a:latin typeface="Calibri"/>
                <a:ea typeface="Calibri"/>
                <a:cs typeface="Calibri"/>
                <a:sym typeface="Calibri"/>
              </a:rPr>
              <a:t>Υπενθυμίστε τους ότι οι αξίες μπορούν να εξελίσσονται. Αυτό που έχει σημασία τώρα μπορεί να αλλάξει, καθώς μαθαίνουν και αποκτούν νέες εμπειρίες.</a:t>
            </a:r>
            <a:br>
              <a:rPr lang="en-US" sz="1100"/>
            </a:br>
            <a:r>
              <a:rPr b="0" i="0" lang="en-US" sz="1200" u="none" cap="none" strike="noStrike">
                <a:solidFill>
                  <a:schemeClr val="dk1"/>
                </a:solidFill>
                <a:latin typeface="Calibri"/>
                <a:ea typeface="Calibri"/>
                <a:cs typeface="Calibri"/>
                <a:sym typeface="Calibri"/>
              </a:rPr>
              <a:t>Τοποθετήστε το Δέντρο Σκοπού σε εμφανές σημείο και επιστρέφετε σε αυτό καθ’ όλη τη διάρκεια του έτους – λειτουργεί ως ζωντανό σύμβολο του σκοπού και της θετικής κουλτούρας της τάξης σας. </a:t>
            </a:r>
            <a:endParaRPr sz="1100">
              <a:latin typeface="Arial"/>
              <a:ea typeface="Arial"/>
              <a:cs typeface="Arial"/>
              <a:sym typeface="Arial"/>
            </a:endParaRPr>
          </a:p>
        </p:txBody>
      </p:sp>
      <p:sp>
        <p:nvSpPr>
          <p:cNvPr id="305" name="Google Shape;305;g39be1bc576c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8c6f32c7d8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Αφού δοκιμάσετε όλες τις δραστηριότητες για τους/τις μαθητές/μαθήτριες, προσκαλέστε τους/τις εκπαιδευτικούς να κάνουν μια παύση και να σκεφτούν σιωπηλά πριν μοιραστούν μία σκέψη. Ενθαρρύνετέ τους να γράψουν μια μικρή, ρεαλιστική δέσμευση (π.χ. «Θα ξεκινώ το μάθημα με μια ερώτηση για τον σκοπό»). Τονίστε ότι οι μικρές, συνεπείς ενέργειες διατηρούν το νόημα με την πάροδο του χρόνου.</a:t>
            </a:r>
            <a:endParaRPr/>
          </a:p>
        </p:txBody>
      </p:sp>
      <p:sp>
        <p:nvSpPr>
          <p:cNvPr id="311" name="Google Shape;311;g38c6f32c7d8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8c6f32c7d8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Συνοψίστε τη συνεδρία συνοψίζοντας τα βασικά σημεία. Τονίστε ότι το νόημα δεν αποτελεί κάτι επιπλέον∙ είναι η βάση ενός ευημερεύοντος μαθησιακού περιβάλλοντος. Προσκαλέστε τους/τις συμμετέχοντες/συμμετέχουσες να επανεξετάζουν τακτικά το «Φύλλο Σχεδιασμού Σκοπού» και να ενσωματώνουν στιγμές αναστοχασμού στις συναντήσεις του προσωπικού ή στις καθημερινές ρουτίνες της τάξης.</a:t>
            </a:r>
            <a:endParaRPr/>
          </a:p>
        </p:txBody>
      </p:sp>
      <p:sp>
        <p:nvSpPr>
          <p:cNvPr id="318" name="Google Shape;318;g38c6f32c7d8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7e4d1300b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0" i="0" lang="en-US" sz="1200" u="none" cap="none" strike="noStrike">
                <a:solidFill>
                  <a:schemeClr val="dk1"/>
                </a:solidFill>
                <a:latin typeface="Calibri"/>
                <a:ea typeface="Calibri"/>
                <a:cs typeface="Calibri"/>
                <a:sym typeface="Calibri"/>
              </a:rPr>
              <a:t>Ολοκληρώστε τη συνεδρία προσκαλώντας τους/τις εκπαιδευτικούς να μοιραστούν ένα προσωπικό συμπέρασμα ή μια πρόθεση, είτε στην ολομέλεια είτε σε ζευγάρια. Τονίστε ότι το νόημα ενισχύεται μέσω συνεπούς αναστοχασμού και δράσης. Ενθαρρύνετέ τους να κρατήσουν το </a:t>
            </a:r>
            <a:r>
              <a:rPr b="1" i="0" lang="en-US" sz="1200" u="none" cap="none" strike="noStrike">
                <a:solidFill>
                  <a:schemeClr val="dk1"/>
                </a:solidFill>
                <a:latin typeface="Calibri"/>
                <a:ea typeface="Calibri"/>
                <a:cs typeface="Calibri"/>
                <a:sym typeface="Calibri"/>
              </a:rPr>
              <a:t>Εργαλείο Σχεδιασμού Σκοπού </a:t>
            </a:r>
            <a:r>
              <a:rPr b="0" i="0" lang="en-US" sz="1200" u="none" cap="none" strike="noStrike">
                <a:solidFill>
                  <a:schemeClr val="dk1"/>
                </a:solidFill>
                <a:latin typeface="Calibri"/>
                <a:ea typeface="Calibri"/>
                <a:cs typeface="Calibri"/>
                <a:sym typeface="Calibri"/>
              </a:rPr>
              <a:t>και να το επανεξετάζουν αυτό κάθε μήνα.</a:t>
            </a:r>
            <a:br>
              <a:rPr lang="en-US" sz="1100"/>
            </a:br>
            <a:r>
              <a:rPr b="0" i="0" lang="en-US" sz="1200" u="none" cap="none" strike="noStrike">
                <a:solidFill>
                  <a:schemeClr val="dk1"/>
                </a:solidFill>
                <a:latin typeface="Calibri"/>
                <a:ea typeface="Calibri"/>
                <a:cs typeface="Calibri"/>
                <a:sym typeface="Calibri"/>
              </a:rPr>
              <a:t>Συνοψίστε το κεντρικό μήνυμα της συνεδρίας: </a:t>
            </a:r>
            <a:r>
              <a:rPr b="0" i="1" lang="en-US" sz="1200" u="none" cap="none" strike="noStrike">
                <a:solidFill>
                  <a:schemeClr val="dk1"/>
                </a:solidFill>
                <a:latin typeface="Calibri"/>
                <a:ea typeface="Calibri"/>
                <a:cs typeface="Calibri"/>
                <a:sym typeface="Calibri"/>
              </a:rPr>
              <a:t>Το να ζει και να διδάσκει κανείς με σκοπό βελτιώνει την ευημερία τόσο των εκπαιδευτικών όσο και των μαθητών/μαθητριών.</a:t>
            </a:r>
            <a:endParaRPr i="1"/>
          </a:p>
        </p:txBody>
      </p:sp>
      <p:sp>
        <p:nvSpPr>
          <p:cNvPr id="325" name="Google Shape;325;g37e4d1300b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7e4d1300b0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Ζητήστε από τους/τις συμμετέχοντες/συμμετέχουσες να συμπληρώσουν αυτή τη σύντομη άσκηση ανατροφοδότησης πριν από το κλείσιμο. Τονίστε ότι η ανατροφοδότησή τους συμβάλλει στη βελτίωση των μελλοντικών μαθημάτων και διασφαλίζει ότι το υλικό παραμένει πρακτικό και συναφές. Ενθαρρύνετε ειλικρινείς και εποικοδομητικές παρατηρήσεις, τόσο για τη σαφήνεια όσο και για τον τρόπο παράδοσης.</a:t>
            </a:r>
            <a:endParaRPr/>
          </a:p>
        </p:txBody>
      </p:sp>
      <p:sp>
        <p:nvSpPr>
          <p:cNvPr id="332" name="Google Shape;332;g37e4d1300b0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7dcbf358be_0_2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g37dcbf358be_0_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7dcbf358be_0_2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g37dcbf358be_0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911d3d2fe9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Αφήστε αυτή τη διαφάνεια να μιλήσει από μόνη της!</a:t>
            </a:r>
            <a:endParaRPr/>
          </a:p>
        </p:txBody>
      </p:sp>
      <p:sp>
        <p:nvSpPr>
          <p:cNvPr id="350" name="Google Shape;350;g3911d3d2fe9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7dcbf358be_0_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Σε αυτό το μάθημα θα καθοδηγήσετε τους/τις συμμετέχοντες/συμμετέχουσες να αναλογιστούν </a:t>
            </a:r>
            <a:r>
              <a:rPr b="0" i="1" lang="en-US" sz="1200" u="none" cap="none" strike="noStrike">
                <a:solidFill>
                  <a:schemeClr val="dk1"/>
                </a:solidFill>
                <a:latin typeface="Calibri"/>
                <a:ea typeface="Calibri"/>
                <a:cs typeface="Calibri"/>
                <a:sym typeface="Calibri"/>
              </a:rPr>
              <a:t>γιατί</a:t>
            </a:r>
            <a:r>
              <a:rPr b="0" i="0" lang="en-US" sz="1200" u="none" cap="none" strike="noStrike">
                <a:solidFill>
                  <a:schemeClr val="dk1"/>
                </a:solidFill>
                <a:latin typeface="Calibri"/>
                <a:ea typeface="Calibri"/>
                <a:cs typeface="Calibri"/>
                <a:sym typeface="Calibri"/>
              </a:rPr>
              <a:t> διδάσκουν και πώς οι προσωπικές τους αξίες διαμορφώνουν την καθημερινή τους πρακτική. Ενθαρρύνετε την ανοιχτή ανταλλαγή απόψεων και συνδέστε αυτές τις σκέψεις με το στοιχείο “Μ” (νόημα) του μοντέλου PERMA. Τονίστε ότι το νόημα προέρχεται από τη συμβολή σε κάτι μεγαλύτερο – το σχολείο, την κοινότητα και την ανάπτυξη των μαθητών/μαθητριών/μαθητριών. Προσκαλέστε τους να παρατηρήσουν πώς ο σκοπός ενισχύει τόσο την ευημερία όσο και την απόδοση.</a:t>
            </a:r>
            <a:endParaRPr/>
          </a:p>
        </p:txBody>
      </p:sp>
      <p:sp>
        <p:nvSpPr>
          <p:cNvPr id="182" name="Google Shape;182;g37dcbf358be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9bb405242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39bb405242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Θα εξηγήσετε ότι </a:t>
            </a:r>
            <a:r>
              <a:rPr lang="en-US" sz="1100">
                <a:latin typeface="Arial"/>
                <a:ea typeface="Arial"/>
                <a:cs typeface="Arial"/>
                <a:sym typeface="Arial"/>
              </a:rPr>
              <a:t>στο μοντέλο PERMA του Seligman (2011), </a:t>
            </a:r>
            <a:r>
              <a:rPr i="1" lang="en-US" sz="1100">
                <a:latin typeface="Arial"/>
                <a:ea typeface="Arial"/>
                <a:cs typeface="Arial"/>
                <a:sym typeface="Arial"/>
              </a:rPr>
              <a:t>ο όρος «Νόημα» (Meaining) </a:t>
            </a:r>
            <a:r>
              <a:rPr lang="en-US" sz="1100">
                <a:latin typeface="Arial"/>
                <a:ea typeface="Arial"/>
                <a:cs typeface="Arial"/>
                <a:sym typeface="Arial"/>
              </a:rPr>
              <a:t>αναφέρεται στην αίσθηση του σκοπού και του ανήκειν που προκύπτει από τη σύνδεση με κάτι μεγαλύτερο από τον εαυτό μας.</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Περιλαμβάνει τη συμμετοχή σε δραστηριότητες ή σχέσεις που συμβάλλουν στο γενικότερο καλό, δίνοντας συνοχή και κατεύθυνση στη ζωή του ατόμου.</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rPr b="1" lang="en-US" sz="1100">
                <a:latin typeface="Arial"/>
                <a:ea typeface="Arial"/>
                <a:cs typeface="Arial"/>
                <a:sym typeface="Arial"/>
              </a:rPr>
              <a:t>Βασικά στοιχεία</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b="1" lang="en-US" sz="1100">
                <a:latin typeface="Arial"/>
                <a:ea typeface="Arial"/>
                <a:cs typeface="Arial"/>
                <a:sym typeface="Arial"/>
              </a:rPr>
              <a:t>Σκοπός: </a:t>
            </a:r>
            <a:r>
              <a:rPr lang="en-US" sz="1100">
                <a:latin typeface="Arial"/>
                <a:ea typeface="Arial"/>
                <a:cs typeface="Arial"/>
                <a:sym typeface="Arial"/>
              </a:rPr>
              <a:t>να έχει κανείς αξιόλογους στόχους και φιλοδοξίες στη ζωή</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Σημασία: </a:t>
            </a:r>
            <a:r>
              <a:rPr lang="en-US" sz="1100">
                <a:latin typeface="Arial"/>
                <a:ea typeface="Arial"/>
                <a:cs typeface="Arial"/>
                <a:sym typeface="Arial"/>
              </a:rPr>
              <a:t>να αντιλαμβάνεται τη ζωή του ως πολύτιμη και αξιόλογη</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Συνοχή: </a:t>
            </a:r>
            <a:r>
              <a:rPr lang="en-US" sz="1100">
                <a:latin typeface="Arial"/>
                <a:ea typeface="Arial"/>
                <a:cs typeface="Arial"/>
                <a:sym typeface="Arial"/>
              </a:rPr>
              <a:t>να θεωρεί τη ζωή ως συνεπή και σημαντική</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00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90" name="Google Shape;190;g39bb405242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7dcbf358be_0_1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37dcbf358be_0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7dcbf358be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37dcbf358be_0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Ξεκινήστε ζητώντας από τους/τις συμμετέχοντες/συμμετέχουσες να εξηγήσουν τι σημαίνει για τους ίδιους το «νόημα» στη διδασκαλία τους. Μπορείτε να χρησιμοποιήσετε μια σύντομη ερώτηση, όπως: «Πότε αισθάνεστε ότι έχετε περισσότερη αίσθηση σκοπού ως εκπαιδευτικοί;». Συσχετίστε τις απαντήσεις με το μοντέλο PERMA και αναδείξτε τον τρόπο με τον οποίο ο σκοπός ενισχύει την ανθεκτικότητα, το κίνητρο και το αίσθημα του ανήκειν στη σχολική κοινότητα.</a:t>
            </a:r>
            <a:endParaRPr/>
          </a:p>
        </p:txBody>
      </p:sp>
      <p:sp>
        <p:nvSpPr>
          <p:cNvPr id="206" name="Google Shape;206;g37dcbf358be_0_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9bb405242d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39bb405242d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g39bb405242d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9c3117d7e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39c3117d7e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g39c3117d7e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8c6f32c7d8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Θα παρουσιάσετε τη διάσταση του νοήματος (Μ) και θα εξηγήσετε πώς το νόημα διαφέρει από την ευχαρίστηση ή την επιτυχία. Χρησιμοποιήστε απλά παραδείγματα: ένας/μία εκπαιδευτικός που βρίσκει σκοπό στην καθοδήγηση μαθητών/μαθητριών με δυσκολίες ή ένας/μία μαθητής/μαθήτρια που συνδέει μια εργασία με τις ανάγκες της κοινότητας. Ενθαρρύνετε τους/τις εκπαιδευτικούς να σκεφτούν πώς εκδηλώνεται το νόημα στην καθημερινή τους πρακτική.</a:t>
            </a:r>
            <a:endParaRPr/>
          </a:p>
        </p:txBody>
      </p:sp>
      <p:sp>
        <p:nvSpPr>
          <p:cNvPr id="230" name="Google Shape;230;g38c6f32c7d8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5"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85" name="Shape 85"/>
        <p:cNvGrpSpPr/>
        <p:nvPr/>
      </p:nvGrpSpPr>
      <p:grpSpPr>
        <a:xfrm>
          <a:off x="0" y="0"/>
          <a:ext cx="0" cy="0"/>
          <a:chOff x="0" y="0"/>
          <a:chExt cx="0" cy="0"/>
        </a:xfrm>
      </p:grpSpPr>
      <p:sp>
        <p:nvSpPr>
          <p:cNvPr id="86" name="Google Shape;86;g37dcbf358be_0_25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g37dcbf358be_0_25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g37dcbf358be_0_25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89" name="Shape 89"/>
        <p:cNvGrpSpPr/>
        <p:nvPr/>
      </p:nvGrpSpPr>
      <p:grpSpPr>
        <a:xfrm>
          <a:off x="0" y="0"/>
          <a:ext cx="0" cy="0"/>
          <a:chOff x="0" y="0"/>
          <a:chExt cx="0" cy="0"/>
        </a:xfrm>
      </p:grpSpPr>
      <p:sp>
        <p:nvSpPr>
          <p:cNvPr id="90" name="Google Shape;90;g37dcbf358be_0_25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g37dcbf358be_0_255"/>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g37dcbf358be_0_255"/>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g37dcbf358be_0_255"/>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94" name="Shape 94"/>
        <p:cNvGrpSpPr/>
        <p:nvPr/>
      </p:nvGrpSpPr>
      <p:grpSpPr>
        <a:xfrm>
          <a:off x="0" y="0"/>
          <a:ext cx="0" cy="0"/>
          <a:chOff x="0" y="0"/>
          <a:chExt cx="0" cy="0"/>
        </a:xfrm>
      </p:grpSpPr>
      <p:sp>
        <p:nvSpPr>
          <p:cNvPr id="95" name="Google Shape;95;g37dcbf358be_0_26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37dcbf358be_0_260"/>
          <p:cNvSpPr txBox="1"/>
          <p:nvPr>
            <p:ph idx="1" type="body"/>
          </p:nvPr>
        </p:nvSpPr>
        <p:spPr>
          <a:xfrm>
            <a:off x="97971"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g37dcbf358be_0_260"/>
          <p:cNvSpPr txBox="1"/>
          <p:nvPr>
            <p:ph idx="2" type="body"/>
          </p:nvPr>
        </p:nvSpPr>
        <p:spPr>
          <a:xfrm>
            <a:off x="6131377"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04" name="Shape 104"/>
        <p:cNvGrpSpPr/>
        <p:nvPr/>
      </p:nvGrpSpPr>
      <p:grpSpPr>
        <a:xfrm>
          <a:off x="0" y="0"/>
          <a:ext cx="0" cy="0"/>
          <a:chOff x="0" y="0"/>
          <a:chExt cx="0" cy="0"/>
        </a:xfrm>
      </p:grpSpPr>
      <p:sp>
        <p:nvSpPr>
          <p:cNvPr id="105" name="Google Shape;105;g37dcbf358be_0_280"/>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g37dcbf358be_0_280"/>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g37dcbf358be_0_280"/>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08" name="Shape 108"/>
        <p:cNvGrpSpPr/>
        <p:nvPr/>
      </p:nvGrpSpPr>
      <p:grpSpPr>
        <a:xfrm>
          <a:off x="0" y="0"/>
          <a:ext cx="0" cy="0"/>
          <a:chOff x="0" y="0"/>
          <a:chExt cx="0" cy="0"/>
        </a:xfrm>
      </p:grpSpPr>
      <p:sp>
        <p:nvSpPr>
          <p:cNvPr id="109" name="Google Shape;109;g37dcbf358be_0_270"/>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g37dcbf358be_0_270"/>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g37dcbf358be_0_270"/>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g37dcbf358be_0_270"/>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3" name="Google Shape;113;g37dcbf358be_0_270"/>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4" name="Google Shape;114;g37dcbf358be_0_270"/>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15" name="Google Shape;115;g37dcbf358be_0_270"/>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116" name="Google Shape;116;g37dcbf358be_0_270"/>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17" name="Google Shape;117;g37dcbf358be_0_270"/>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18" name="Shape 118"/>
        <p:cNvGrpSpPr/>
        <p:nvPr/>
      </p:nvGrpSpPr>
      <p:grpSpPr>
        <a:xfrm>
          <a:off x="0" y="0"/>
          <a:ext cx="0" cy="0"/>
          <a:chOff x="0" y="0"/>
          <a:chExt cx="0" cy="0"/>
        </a:xfrm>
      </p:grpSpPr>
      <p:sp>
        <p:nvSpPr>
          <p:cNvPr id="119" name="Google Shape;119;g37dcbf358be_0_284"/>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120" name="Google Shape;120;g37dcbf358be_0_284"/>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1" name="Google Shape;121;g37dcbf358be_0_284"/>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122" name="Google Shape;122;g37dcbf358be_0_284"/>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23" name="Shape 123"/>
        <p:cNvGrpSpPr/>
        <p:nvPr/>
      </p:nvGrpSpPr>
      <p:grpSpPr>
        <a:xfrm>
          <a:off x="0" y="0"/>
          <a:ext cx="0" cy="0"/>
          <a:chOff x="0" y="0"/>
          <a:chExt cx="0" cy="0"/>
        </a:xfrm>
      </p:grpSpPr>
      <p:sp>
        <p:nvSpPr>
          <p:cNvPr id="124" name="Google Shape;124;g37dcbf358be_0_289"/>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 name="Google Shape;125;g37dcbf358be_0_289"/>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g37dcbf358be_0_289"/>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37dcbf358be_0_289"/>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8" name="Google Shape;128;g37dcbf358be_0_289"/>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9" name="Google Shape;129;g37dcbf358be_0_289"/>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30" name="Google Shape;130;g37dcbf358be_0_289"/>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131" name="Google Shape;131;g37dcbf358be_0_289"/>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32" name="Google Shape;132;g37dcbf358be_0_289"/>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39" name="Shape 139"/>
        <p:cNvGrpSpPr/>
        <p:nvPr/>
      </p:nvGrpSpPr>
      <p:grpSpPr>
        <a:xfrm>
          <a:off x="0" y="0"/>
          <a:ext cx="0" cy="0"/>
          <a:chOff x="0" y="0"/>
          <a:chExt cx="0" cy="0"/>
        </a:xfrm>
      </p:grpSpPr>
      <p:sp>
        <p:nvSpPr>
          <p:cNvPr id="140" name="Google Shape;140;g3911d3d2fe9_0_49"/>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g3911d3d2fe9_0_49"/>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g3911d3d2fe9_0_49"/>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3911d3d2fe9_0_49"/>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4" name="Google Shape;144;g3911d3d2fe9_0_49"/>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5" name="Google Shape;145;g3911d3d2fe9_0_49"/>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46" name="Google Shape;146;g3911d3d2fe9_0_49"/>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147" name="Google Shape;147;g3911d3d2fe9_0_49"/>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48" name="Google Shape;148;g3911d3d2fe9_0_49"/>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49" name="Shape 149"/>
        <p:cNvGrpSpPr/>
        <p:nvPr/>
      </p:nvGrpSpPr>
      <p:grpSpPr>
        <a:xfrm>
          <a:off x="0" y="0"/>
          <a:ext cx="0" cy="0"/>
          <a:chOff x="0" y="0"/>
          <a:chExt cx="0" cy="0"/>
        </a:xfrm>
      </p:grpSpPr>
      <p:sp>
        <p:nvSpPr>
          <p:cNvPr id="150" name="Google Shape;150;g3911d3d2fe9_0_59"/>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151" name="Google Shape;151;g3911d3d2fe9_0_59"/>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52" name="Google Shape;152;g3911d3d2fe9_0_59"/>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153" name="Google Shape;153;g3911d3d2fe9_0_59"/>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54" name="Shape 154"/>
        <p:cNvGrpSpPr/>
        <p:nvPr/>
      </p:nvGrpSpPr>
      <p:grpSpPr>
        <a:xfrm>
          <a:off x="0" y="0"/>
          <a:ext cx="0" cy="0"/>
          <a:chOff x="0" y="0"/>
          <a:chExt cx="0" cy="0"/>
        </a:xfrm>
      </p:grpSpPr>
      <p:sp>
        <p:nvSpPr>
          <p:cNvPr id="155" name="Google Shape;155;g3911d3d2fe9_0_64"/>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g3911d3d2fe9_0_64"/>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3911d3d2fe9_0_64"/>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5"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8"/>
          <p:cNvSpPr/>
          <p:nvPr/>
        </p:nvSpPr>
        <p:spPr>
          <a:xfrm flipH="1">
            <a:off x="2172708" y="2774849"/>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58" name="Shape 158"/>
        <p:cNvGrpSpPr/>
        <p:nvPr/>
      </p:nvGrpSpPr>
      <p:grpSpPr>
        <a:xfrm>
          <a:off x="0" y="0"/>
          <a:ext cx="0" cy="0"/>
          <a:chOff x="0" y="0"/>
          <a:chExt cx="0" cy="0"/>
        </a:xfrm>
      </p:grpSpPr>
      <p:sp>
        <p:nvSpPr>
          <p:cNvPr id="159" name="Google Shape;159;g3911d3d2fe9_0_68"/>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g3911d3d2fe9_0_68"/>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g3911d3d2fe9_0_68"/>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g3911d3d2fe9_0_68"/>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3" name="Google Shape;163;g3911d3d2fe9_0_68"/>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4" name="Google Shape;164;g3911d3d2fe9_0_68"/>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65" name="Google Shape;165;g3911d3d2fe9_0_68"/>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166" name="Google Shape;166;g3911d3d2fe9_0_68"/>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67" name="Google Shape;167;g3911d3d2fe9_0_68"/>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9"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31" name="Google Shape;31;p19"/>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2" name="Google Shape;32;p19"/>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34"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12"/>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b="0" l="0" r="0" t="0"/>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50" name="Shape 50"/>
        <p:cNvGrpSpPr/>
        <p:nvPr/>
      </p:nvGrpSpPr>
      <p:grpSpPr>
        <a:xfrm>
          <a:off x="0" y="0"/>
          <a:ext cx="0" cy="0"/>
          <a:chOff x="0" y="0"/>
          <a:chExt cx="0" cy="0"/>
        </a:xfrm>
      </p:grpSpPr>
      <p:sp>
        <p:nvSpPr>
          <p:cNvPr id="51" name="Google Shape;51;g37dcbf358be_0_216"/>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g37dcbf358be_0_216"/>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g37dcbf358be_0_216"/>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g37dcbf358be_0_216"/>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5" name="Google Shape;55;g37dcbf358be_0_216"/>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6" name="Google Shape;56;g37dcbf358be_0_216"/>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57" name="Google Shape;57;g37dcbf358be_0_216"/>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58" name="Google Shape;58;g37dcbf358be_0_216"/>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59" name="Google Shape;59;g37dcbf358be_0_216"/>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60" name="Shape 60"/>
        <p:cNvGrpSpPr/>
        <p:nvPr/>
      </p:nvGrpSpPr>
      <p:grpSpPr>
        <a:xfrm>
          <a:off x="0" y="0"/>
          <a:ext cx="0" cy="0"/>
          <a:chOff x="0" y="0"/>
          <a:chExt cx="0" cy="0"/>
        </a:xfrm>
      </p:grpSpPr>
      <p:sp>
        <p:nvSpPr>
          <p:cNvPr id="61" name="Google Shape;61;g37dcbf358be_0_226"/>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g37dcbf358be_0_226"/>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37dcbf358be_0_226"/>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64" name="Shape 64"/>
        <p:cNvGrpSpPr/>
        <p:nvPr/>
      </p:nvGrpSpPr>
      <p:grpSpPr>
        <a:xfrm>
          <a:off x="0" y="0"/>
          <a:ext cx="0" cy="0"/>
          <a:chOff x="0" y="0"/>
          <a:chExt cx="0" cy="0"/>
        </a:xfrm>
      </p:grpSpPr>
      <p:sp>
        <p:nvSpPr>
          <p:cNvPr id="65" name="Google Shape;65;g37dcbf358be_0_230"/>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66" name="Google Shape;66;g37dcbf358be_0_230"/>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7" name="Google Shape;67;g37dcbf358be_0_230"/>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68" name="Google Shape;68;g37dcbf358be_0_230"/>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69" name="Shape 69"/>
        <p:cNvGrpSpPr/>
        <p:nvPr/>
      </p:nvGrpSpPr>
      <p:grpSpPr>
        <a:xfrm>
          <a:off x="0" y="0"/>
          <a:ext cx="0" cy="0"/>
          <a:chOff x="0" y="0"/>
          <a:chExt cx="0" cy="0"/>
        </a:xfrm>
      </p:grpSpPr>
      <p:sp>
        <p:nvSpPr>
          <p:cNvPr id="70" name="Google Shape;70;g37dcbf358be_0_235"/>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g37dcbf358be_0_235"/>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g37dcbf358be_0_235"/>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g37dcbf358be_0_235"/>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4" name="Google Shape;74;g37dcbf358be_0_235"/>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5" name="Google Shape;75;g37dcbf358be_0_235"/>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76" name="Google Shape;76;g37dcbf358be_0_235"/>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77" name="Google Shape;77;g37dcbf358be_0_235"/>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78" name="Google Shape;78;g37dcbf358be_0_235"/>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82" name="Shape 82"/>
        <p:cNvGrpSpPr/>
        <p:nvPr/>
      </p:nvGrpSpPr>
      <p:grpSpPr>
        <a:xfrm>
          <a:off x="0" y="0"/>
          <a:ext cx="0" cy="0"/>
          <a:chOff x="0" y="0"/>
          <a:chExt cx="0" cy="0"/>
        </a:xfrm>
      </p:grpSpPr>
      <p:sp>
        <p:nvSpPr>
          <p:cNvPr id="83" name="Google Shape;83;g37dcbf358be_0_24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37dcbf358be_0_248"/>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theme" Target="../theme/theme6.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7058"/>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627"/>
          </a:srgbClr>
        </a:solidFill>
      </p:bgPr>
    </p:bg>
    <p:spTree>
      <p:nvGrpSpPr>
        <p:cNvPr id="44" name="Shape 44"/>
        <p:cNvGrpSpPr/>
        <p:nvPr/>
      </p:nvGrpSpPr>
      <p:grpSpPr>
        <a:xfrm>
          <a:off x="0" y="0"/>
          <a:ext cx="0" cy="0"/>
          <a:chOff x="0" y="0"/>
          <a:chExt cx="0" cy="0"/>
        </a:xfrm>
      </p:grpSpPr>
      <p:sp>
        <p:nvSpPr>
          <p:cNvPr id="45" name="Google Shape;45;g37dcbf358be_0_210"/>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g37dcbf358be_0_21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g37dcbf358be_0_210"/>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8" name="Google Shape;48;g37dcbf358be_0_210"/>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9" name="Google Shape;49;g37dcbf358be_0_210"/>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79" name="Shape 79"/>
        <p:cNvGrpSpPr/>
        <p:nvPr/>
      </p:nvGrpSpPr>
      <p:grpSpPr>
        <a:xfrm>
          <a:off x="0" y="0"/>
          <a:ext cx="0" cy="0"/>
          <a:chOff x="0" y="0"/>
          <a:chExt cx="0" cy="0"/>
        </a:xfrm>
      </p:grpSpPr>
      <p:sp>
        <p:nvSpPr>
          <p:cNvPr id="80" name="Google Shape;80;g37dcbf358be_0_245"/>
          <p:cNvSpPr/>
          <p:nvPr/>
        </p:nvSpPr>
        <p:spPr>
          <a:xfrm>
            <a:off x="0" y="0"/>
            <a:ext cx="12192000" cy="79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81" name="Google Shape;81;g37dcbf358be_0_24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Calibri"/>
              <a:buNone/>
              <a:defRPr b="0" i="0" sz="38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9019"/>
          </a:srgbClr>
        </a:solidFill>
      </p:bgPr>
    </p:bg>
    <p:spTree>
      <p:nvGrpSpPr>
        <p:cNvPr id="98" name="Shape 98"/>
        <p:cNvGrpSpPr/>
        <p:nvPr/>
      </p:nvGrpSpPr>
      <p:grpSpPr>
        <a:xfrm>
          <a:off x="0" y="0"/>
          <a:ext cx="0" cy="0"/>
          <a:chOff x="0" y="0"/>
          <a:chExt cx="0" cy="0"/>
        </a:xfrm>
      </p:grpSpPr>
      <p:sp>
        <p:nvSpPr>
          <p:cNvPr id="99" name="Google Shape;99;g37dcbf358be_0_264"/>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 name="Google Shape;100;g37dcbf358be_0_26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g37dcbf358be_0_264"/>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2" name="Google Shape;102;g37dcbf358be_0_264"/>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3" name="Google Shape;103;g37dcbf358be_0_264"/>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7450"/>
          </a:srgbClr>
        </a:solidFill>
      </p:bgPr>
    </p:bg>
    <p:spTree>
      <p:nvGrpSpPr>
        <p:cNvPr id="133" name="Shape 133"/>
        <p:cNvGrpSpPr/>
        <p:nvPr/>
      </p:nvGrpSpPr>
      <p:grpSpPr>
        <a:xfrm>
          <a:off x="0" y="0"/>
          <a:ext cx="0" cy="0"/>
          <a:chOff x="0" y="0"/>
          <a:chExt cx="0" cy="0"/>
        </a:xfrm>
      </p:grpSpPr>
      <p:sp>
        <p:nvSpPr>
          <p:cNvPr id="134" name="Google Shape;134;g3911d3d2fe9_0_43"/>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5" name="Google Shape;135;g3911d3d2fe9_0_4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g3911d3d2fe9_0_43"/>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7" name="Google Shape;137;g3911d3d2fe9_0_43"/>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8" name="Google Shape;138;g3911d3d2fe9_0_43"/>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hyperlink" Target="https://thrivingschools.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a:t>Ευημερεύοντα Σχολεία: Μια Συστημική, Ολιστική Σχολική Προσέγγιση στην Ψυχική Υγεία και Ευημερία</a:t>
            </a:r>
            <a:endParaRPr sz="2200"/>
          </a:p>
        </p:txBody>
      </p:sp>
      <p:sp>
        <p:nvSpPr>
          <p:cNvPr id="173" name="Google Shape;173;p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p>
            <a:pPr indent="0" lvl="0" marL="0" rtl="0" algn="l">
              <a:lnSpc>
                <a:spcPct val="140011"/>
              </a:lnSpc>
              <a:spcBef>
                <a:spcPts val="0"/>
              </a:spcBef>
              <a:spcAft>
                <a:spcPts val="0"/>
              </a:spcAft>
              <a:buClr>
                <a:srgbClr val="000000"/>
              </a:buClr>
              <a:buSzPts val="1800"/>
              <a:buNone/>
            </a:pPr>
            <a:r>
              <a:rPr b="0" i="0" lang="en-US" sz="1800">
                <a:solidFill>
                  <a:srgbClr val="545454"/>
                </a:solidFill>
              </a:rPr>
              <a:t>Διάρκεια έργου: 36 μήνες (Μάρτιος 2025 - Φεβρουάριος 2028)</a:t>
            </a:r>
            <a:endParaRPr b="0" i="0" sz="1800">
              <a:solidFill>
                <a:srgbClr val="000000"/>
              </a:solidFill>
            </a:endParaRPr>
          </a:p>
          <a:p>
            <a:pPr indent="0" lvl="0" marL="0" rtl="0" algn="l">
              <a:lnSpc>
                <a:spcPct val="140011"/>
              </a:lnSpc>
              <a:spcBef>
                <a:spcPts val="0"/>
              </a:spcBef>
              <a:spcAft>
                <a:spcPts val="0"/>
              </a:spcAft>
              <a:buClr>
                <a:srgbClr val="000000"/>
              </a:buClr>
              <a:buSzPts val="1800"/>
              <a:buNone/>
            </a:pPr>
            <a:r>
              <a:rPr b="0" i="0" lang="en-US" sz="1800">
                <a:solidFill>
                  <a:srgbClr val="545454"/>
                </a:solidFill>
              </a:rPr>
              <a:t>Αριθμός έργου: 101196057</a:t>
            </a:r>
            <a:endParaRPr b="0" i="0" sz="1800">
              <a:solidFill>
                <a:srgbClr val="000000"/>
              </a:solidFill>
            </a:endParaRPr>
          </a:p>
          <a:p>
            <a:pPr indent="0" lvl="0" marL="0" rtl="0" algn="l">
              <a:lnSpc>
                <a:spcPct val="140011"/>
              </a:lnSpc>
              <a:spcBef>
                <a:spcPts val="0"/>
              </a:spcBef>
              <a:spcAft>
                <a:spcPts val="0"/>
              </a:spcAft>
              <a:buClr>
                <a:srgbClr val="000000"/>
              </a:buClr>
              <a:buSzPts val="1800"/>
              <a:buNone/>
            </a:pPr>
            <a:r>
              <a:rPr b="0" i="0" lang="en-US" sz="1800">
                <a:solidFill>
                  <a:srgbClr val="545454"/>
                </a:solidFill>
              </a:rPr>
              <a:t>Πρόσκληση: ERASMUS-EDU-2024-POL-EXP</a:t>
            </a:r>
            <a:endParaRPr b="0" i="0" sz="18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37dcbf358be_0_17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Γιατί έχει σημασία το νόημα στα σχολεία;</a:t>
            </a:r>
            <a:endParaRPr/>
          </a:p>
        </p:txBody>
      </p:sp>
      <p:sp>
        <p:nvSpPr>
          <p:cNvPr id="240" name="Google Shape;240;g37dcbf358be_0_176"/>
          <p:cNvSpPr txBox="1"/>
          <p:nvPr>
            <p:ph idx="2" type="body"/>
          </p:nvPr>
        </p:nvSpPr>
        <p:spPr>
          <a:xfrm>
            <a:off x="297925" y="1643100"/>
            <a:ext cx="7162200" cy="3571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t/>
            </a:r>
            <a:endParaRPr/>
          </a:p>
          <a:p>
            <a:pPr indent="-330200" lvl="0" marL="457200" rtl="0" algn="l">
              <a:lnSpc>
                <a:spcPct val="115000"/>
              </a:lnSpc>
              <a:spcBef>
                <a:spcPts val="1200"/>
              </a:spcBef>
              <a:spcAft>
                <a:spcPts val="0"/>
              </a:spcAft>
              <a:buClr>
                <a:srgbClr val="000000"/>
              </a:buClr>
              <a:buSzPts val="1600"/>
              <a:buChar char="●"/>
            </a:pPr>
            <a:r>
              <a:rPr lang="en-US" sz="2300"/>
              <a:t>Υποστηρίζει την ανθεκτικότητα των εκπαιδευτικών και μειώνει την επαγγελματική εξουθένωση.</a:t>
            </a:r>
            <a:endParaRPr sz="2300"/>
          </a:p>
          <a:p>
            <a:pPr indent="-330200" lvl="0" marL="457200" rtl="0" algn="l">
              <a:lnSpc>
                <a:spcPct val="115000"/>
              </a:lnSpc>
              <a:spcBef>
                <a:spcPts val="0"/>
              </a:spcBef>
              <a:spcAft>
                <a:spcPts val="0"/>
              </a:spcAft>
              <a:buClr>
                <a:srgbClr val="000000"/>
              </a:buClr>
              <a:buSzPts val="1600"/>
              <a:buChar char="●"/>
            </a:pPr>
            <a:r>
              <a:rPr lang="en-US" sz="2300"/>
              <a:t>Ενισχύει το κίνητρο και το αίσθημα του ανήκειν των μαθητών/μαθητριών.</a:t>
            </a:r>
            <a:endParaRPr sz="2300"/>
          </a:p>
          <a:p>
            <a:pPr indent="-330200" lvl="0" marL="457200" rtl="0" algn="l">
              <a:lnSpc>
                <a:spcPct val="115000"/>
              </a:lnSpc>
              <a:spcBef>
                <a:spcPts val="0"/>
              </a:spcBef>
              <a:spcAft>
                <a:spcPts val="0"/>
              </a:spcAft>
              <a:buClr>
                <a:srgbClr val="000000"/>
              </a:buClr>
              <a:buSzPts val="1600"/>
              <a:buChar char="●"/>
            </a:pPr>
            <a:r>
              <a:rPr lang="en-US" sz="2300"/>
              <a:t>Δημιουργεί μια κοινή σχολική ταυτότητα και σκοπό.</a:t>
            </a:r>
            <a:endParaRPr sz="2300"/>
          </a:p>
          <a:p>
            <a:pPr indent="-330200" lvl="0" marL="457200" rtl="0" algn="l">
              <a:lnSpc>
                <a:spcPct val="115000"/>
              </a:lnSpc>
              <a:spcBef>
                <a:spcPts val="0"/>
              </a:spcBef>
              <a:spcAft>
                <a:spcPts val="0"/>
              </a:spcAft>
              <a:buClr>
                <a:srgbClr val="000000"/>
              </a:buClr>
              <a:buSzPts val="1600"/>
              <a:buChar char="●"/>
            </a:pPr>
            <a:r>
              <a:rPr lang="en-US" sz="2300"/>
              <a:t>Προωθεί τον σεβασμό για τη μάθηση και το περιβάλλον (σύνδεση με ΣΠΘΣ).</a:t>
            </a:r>
            <a:endParaRPr sz="2300"/>
          </a:p>
          <a:p>
            <a:pPr indent="0" lvl="0" marL="0" rtl="0" algn="l">
              <a:lnSpc>
                <a:spcPct val="115000"/>
              </a:lnSpc>
              <a:spcBef>
                <a:spcPts val="1200"/>
              </a:spcBef>
              <a:spcAft>
                <a:spcPts val="1200"/>
              </a:spcAft>
              <a:buSzPts val="1800"/>
              <a:buNone/>
            </a:pPr>
            <a:r>
              <a:t/>
            </a:r>
            <a:endParaRPr/>
          </a:p>
        </p:txBody>
      </p:sp>
      <p:pic>
        <p:nvPicPr>
          <p:cNvPr id="241" name="Google Shape;241;g37dcbf358be_0_176"/>
          <p:cNvPicPr preferRelativeResize="0"/>
          <p:nvPr/>
        </p:nvPicPr>
        <p:blipFill rotWithShape="1">
          <a:blip r:embed="rId3">
            <a:alphaModFix/>
          </a:blip>
          <a:srcRect b="3358" l="-100000" r="100000" t="-3360"/>
          <a:stretch/>
        </p:blipFill>
        <p:spPr>
          <a:xfrm>
            <a:off x="5158663" y="2680238"/>
            <a:ext cx="2619375" cy="3571875"/>
          </a:xfrm>
          <a:prstGeom prst="rect">
            <a:avLst/>
          </a:prstGeom>
          <a:noFill/>
          <a:ln>
            <a:noFill/>
          </a:ln>
        </p:spPr>
      </p:pic>
      <p:pic>
        <p:nvPicPr>
          <p:cNvPr id="242" name="Google Shape;242;g37dcbf358be_0_176"/>
          <p:cNvPicPr preferRelativeResize="0"/>
          <p:nvPr/>
        </p:nvPicPr>
        <p:blipFill rotWithShape="1">
          <a:blip r:embed="rId3">
            <a:alphaModFix/>
          </a:blip>
          <a:srcRect b="0" l="0" r="0" t="0"/>
          <a:stretch/>
        </p:blipFill>
        <p:spPr>
          <a:xfrm>
            <a:off x="7778050" y="1617150"/>
            <a:ext cx="3399000" cy="4634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38c6f32c7d8_0_1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Δραστηριότητα: Αναστοχασμός για τις προσωπικές αξίες</a:t>
            </a:r>
            <a:endParaRPr/>
          </a:p>
        </p:txBody>
      </p:sp>
      <p:sp>
        <p:nvSpPr>
          <p:cNvPr id="248" name="Google Shape;248;g38c6f32c7d8_0_12"/>
          <p:cNvSpPr txBox="1"/>
          <p:nvPr>
            <p:ph idx="1" type="body"/>
          </p:nvPr>
        </p:nvSpPr>
        <p:spPr>
          <a:xfrm>
            <a:off x="123745" y="997410"/>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(10 λεπτά)</a:t>
            </a:r>
            <a:endParaRPr/>
          </a:p>
        </p:txBody>
      </p:sp>
      <p:sp>
        <p:nvSpPr>
          <p:cNvPr id="249" name="Google Shape;249;g38c6f32c7d8_0_12"/>
          <p:cNvSpPr txBox="1"/>
          <p:nvPr>
            <p:ph idx="2" type="body"/>
          </p:nvPr>
        </p:nvSpPr>
        <p:spPr>
          <a:xfrm>
            <a:off x="537850" y="2183825"/>
            <a:ext cx="6822300" cy="3868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b="1" lang="en-US" sz="2200"/>
              <a:t>Βήμα 1: </a:t>
            </a:r>
            <a:r>
              <a:rPr lang="en-US" sz="2200"/>
              <a:t>Εξετάστε τη λίστα των αξιών (π.χ. περιέργεια, δικαιοσύνη, καλοσύνη, δημιουργικότητα).</a:t>
            </a:r>
            <a:br>
              <a:rPr lang="en-US" sz="2200"/>
            </a:br>
            <a:r>
              <a:rPr b="1" lang="en-US" sz="2200"/>
              <a:t>Βήμα 2: </a:t>
            </a:r>
            <a:r>
              <a:rPr lang="en-US" sz="2200"/>
              <a:t>Επιλέξτε τις 3 σημαντικότερες αξίες σας ως εκπαιδευτικοί</a:t>
            </a:r>
            <a:br>
              <a:rPr lang="en-US" sz="2200"/>
            </a:br>
            <a:r>
              <a:rPr b="1" lang="en-US" sz="2200"/>
              <a:t>Βήμα 3: </a:t>
            </a:r>
            <a:r>
              <a:rPr lang="en-US" sz="2200"/>
              <a:t>Αναστοχασμός:</a:t>
            </a:r>
            <a:endParaRPr sz="2200"/>
          </a:p>
          <a:p>
            <a:pPr indent="-368300" lvl="0" marL="457200" rtl="0" algn="l">
              <a:lnSpc>
                <a:spcPct val="115000"/>
              </a:lnSpc>
              <a:spcBef>
                <a:spcPts val="1200"/>
              </a:spcBef>
              <a:spcAft>
                <a:spcPts val="0"/>
              </a:spcAft>
              <a:buClr>
                <a:srgbClr val="000000"/>
              </a:buClr>
              <a:buSzPts val="2200"/>
              <a:buChar char="●"/>
            </a:pPr>
            <a:r>
              <a:rPr b="1" lang="en-US" sz="2200"/>
              <a:t>Πώς εκδηλώνονται αυτές οι αξίες στην τάξη σας;</a:t>
            </a:r>
            <a:endParaRPr b="1" sz="2200"/>
          </a:p>
          <a:p>
            <a:pPr indent="-368300" lvl="0" marL="457200" rtl="0" algn="l">
              <a:lnSpc>
                <a:spcPct val="115000"/>
              </a:lnSpc>
              <a:spcBef>
                <a:spcPts val="0"/>
              </a:spcBef>
              <a:spcAft>
                <a:spcPts val="0"/>
              </a:spcAft>
              <a:buClr>
                <a:srgbClr val="000000"/>
              </a:buClr>
              <a:buSzPts val="2200"/>
              <a:buChar char="●"/>
            </a:pPr>
            <a:r>
              <a:rPr b="1" lang="en-US" sz="2200"/>
              <a:t>Ποια από αυτές χρειάζεται περισσότερη προσοχή;</a:t>
            </a:r>
            <a:endParaRPr b="1" sz="2200"/>
          </a:p>
          <a:p>
            <a:pPr indent="0" lvl="0" marL="0" rtl="0" algn="l">
              <a:lnSpc>
                <a:spcPct val="115000"/>
              </a:lnSpc>
              <a:spcBef>
                <a:spcPts val="1200"/>
              </a:spcBef>
              <a:spcAft>
                <a:spcPts val="0"/>
              </a:spcAft>
              <a:buSzPts val="1800"/>
              <a:buNone/>
            </a:pPr>
            <a:r>
              <a:rPr b="1" lang="en-US" sz="2200"/>
              <a:t>🕒 2 λεπτά προσωπικός αναστοχασμός + 5 λεπτά συζήτηση σε ζευγάρια.</a:t>
            </a:r>
            <a:endParaRPr b="1" sz="2200"/>
          </a:p>
          <a:p>
            <a:pPr indent="0" lvl="0" marL="0" rtl="0" algn="l">
              <a:lnSpc>
                <a:spcPct val="115000"/>
              </a:lnSpc>
              <a:spcBef>
                <a:spcPts val="1200"/>
              </a:spcBef>
              <a:spcAft>
                <a:spcPts val="1200"/>
              </a:spcAft>
              <a:buSzPts val="1800"/>
              <a:buNone/>
            </a:pPr>
            <a:r>
              <a:t/>
            </a:r>
            <a:endParaRPr b="1">
              <a:highlight>
                <a:schemeClr val="accent2"/>
              </a:highlight>
            </a:endParaRPr>
          </a:p>
        </p:txBody>
      </p:sp>
      <p:pic>
        <p:nvPicPr>
          <p:cNvPr id="250" name="Google Shape;250;g38c6f32c7d8_0_12"/>
          <p:cNvPicPr preferRelativeResize="0"/>
          <p:nvPr/>
        </p:nvPicPr>
        <p:blipFill rotWithShape="1">
          <a:blip r:embed="rId3">
            <a:alphaModFix/>
          </a:blip>
          <a:srcRect b="0" l="0" r="0" t="0"/>
          <a:stretch/>
        </p:blipFill>
        <p:spPr>
          <a:xfrm>
            <a:off x="7360150" y="1348250"/>
            <a:ext cx="4553550" cy="47169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38c6f32c7d8_0_1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Σύνδεση με την τάξη: Διδασκαλία με σκοπό</a:t>
            </a:r>
            <a:endParaRPr/>
          </a:p>
        </p:txBody>
      </p:sp>
      <p:sp>
        <p:nvSpPr>
          <p:cNvPr id="256" name="Google Shape;256;g38c6f32c7d8_0_18"/>
          <p:cNvSpPr txBox="1"/>
          <p:nvPr>
            <p:ph idx="2" type="body"/>
          </p:nvPr>
        </p:nvSpPr>
        <p:spPr>
          <a:xfrm>
            <a:off x="269400" y="1440650"/>
            <a:ext cx="6432900" cy="3687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0"/>
              </a:spcAft>
              <a:buSzPts val="1800"/>
              <a:buNone/>
            </a:pPr>
            <a:r>
              <a:rPr b="1" lang="en-US" sz="2200"/>
              <a:t>Τρόποι για να προσδώσετε νόημα στα μαθήματα:</a:t>
            </a:r>
            <a:endParaRPr b="1" sz="2200"/>
          </a:p>
          <a:p>
            <a:pPr indent="-323850" lvl="0" marL="457200" rtl="0" algn="l">
              <a:lnSpc>
                <a:spcPct val="115000"/>
              </a:lnSpc>
              <a:spcBef>
                <a:spcPts val="1200"/>
              </a:spcBef>
              <a:spcAft>
                <a:spcPts val="0"/>
              </a:spcAft>
              <a:buClr>
                <a:srgbClr val="000000"/>
              </a:buClr>
              <a:buSzPts val="1500"/>
              <a:buChar char="●"/>
            </a:pPr>
            <a:r>
              <a:rPr lang="en-US" sz="2200"/>
              <a:t>Ξεκινήστε με αναστοχασμό του τύπου «Γιατί έχει σημασία αυτό;».</a:t>
            </a:r>
            <a:endParaRPr sz="2200"/>
          </a:p>
          <a:p>
            <a:pPr indent="-323850" lvl="0" marL="457200" rtl="0" algn="l">
              <a:lnSpc>
                <a:spcPct val="115000"/>
              </a:lnSpc>
              <a:spcBef>
                <a:spcPts val="0"/>
              </a:spcBef>
              <a:spcAft>
                <a:spcPts val="0"/>
              </a:spcAft>
              <a:buClr>
                <a:srgbClr val="000000"/>
              </a:buClr>
              <a:buSzPts val="1500"/>
              <a:buChar char="●"/>
            </a:pPr>
            <a:r>
              <a:rPr lang="en-US" sz="2200"/>
              <a:t>Χρησιμοποιήστε έργα μάθησης μέσω υπηρεσίας (service-learning) που συνδέονται με τους στόχους της κοινότητας.</a:t>
            </a:r>
            <a:endParaRPr sz="2200"/>
          </a:p>
          <a:p>
            <a:pPr indent="-323850" lvl="0" marL="457200" rtl="0" algn="l">
              <a:lnSpc>
                <a:spcPct val="115000"/>
              </a:lnSpc>
              <a:spcBef>
                <a:spcPts val="0"/>
              </a:spcBef>
              <a:spcAft>
                <a:spcPts val="0"/>
              </a:spcAft>
              <a:buClr>
                <a:srgbClr val="000000"/>
              </a:buClr>
              <a:buSzPts val="1500"/>
              <a:buChar char="●"/>
            </a:pPr>
            <a:r>
              <a:rPr lang="en-US" sz="2200"/>
              <a:t>Δημιουργήστε έναν «Τοίχο Αξιών» – κοινές αρχές της τάξης (π.χ. ευγένεια, σεβασμός).</a:t>
            </a:r>
            <a:endParaRPr sz="2200"/>
          </a:p>
          <a:p>
            <a:pPr indent="-311150" lvl="0" marL="457200" rtl="0" algn="l">
              <a:lnSpc>
                <a:spcPct val="115000"/>
              </a:lnSpc>
              <a:spcBef>
                <a:spcPts val="0"/>
              </a:spcBef>
              <a:spcAft>
                <a:spcPts val="0"/>
              </a:spcAft>
              <a:buClr>
                <a:srgbClr val="000000"/>
              </a:buClr>
              <a:buSzPts val="1300"/>
              <a:buChar char="●"/>
            </a:pPr>
            <a:r>
              <a:rPr lang="en-US" sz="2200"/>
              <a:t>Προσκαλέστε τους/τις μαθητές/μαθήτριες να θέσουν προσωπικούς μαθησιακούς στόχους.</a:t>
            </a:r>
            <a:br>
              <a:rPr lang="en-US" sz="2000"/>
            </a:br>
            <a:endParaRPr sz="2000"/>
          </a:p>
          <a:p>
            <a:pPr indent="0" lvl="0" marL="0" rtl="0" algn="l">
              <a:lnSpc>
                <a:spcPct val="115000"/>
              </a:lnSpc>
              <a:spcBef>
                <a:spcPts val="1200"/>
              </a:spcBef>
              <a:spcAft>
                <a:spcPts val="0"/>
              </a:spcAft>
              <a:buSzPts val="1800"/>
              <a:buNone/>
            </a:pPr>
            <a:r>
              <a:t/>
            </a:r>
            <a:endParaRPr b="1" i="1" sz="1100" u="sng">
              <a:solidFill>
                <a:srgbClr val="000000"/>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a:p>
        </p:txBody>
      </p:sp>
      <p:pic>
        <p:nvPicPr>
          <p:cNvPr id="257" name="Google Shape;257;g38c6f32c7d8_0_18"/>
          <p:cNvPicPr preferRelativeResize="0"/>
          <p:nvPr/>
        </p:nvPicPr>
        <p:blipFill rotWithShape="1">
          <a:blip r:embed="rId3">
            <a:alphaModFix/>
          </a:blip>
          <a:srcRect b="0" l="0" r="0" t="0"/>
          <a:stretch/>
        </p:blipFill>
        <p:spPr>
          <a:xfrm>
            <a:off x="6820325" y="1440650"/>
            <a:ext cx="5102275" cy="4990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38c6f32c7d8_0_4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Πρότυπο: Εργαλείο σχεδιασμού σκοπού</a:t>
            </a:r>
            <a:endParaRPr/>
          </a:p>
        </p:txBody>
      </p:sp>
      <p:sp>
        <p:nvSpPr>
          <p:cNvPr id="263" name="Google Shape;263;g38c6f32c7d8_0_49"/>
          <p:cNvSpPr txBox="1"/>
          <p:nvPr>
            <p:ph idx="2" type="body"/>
          </p:nvPr>
        </p:nvSpPr>
        <p:spPr>
          <a:xfrm>
            <a:off x="497821" y="124423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lang="en-US"/>
              <a:t>Φύλλο σχεδιασμού σκοπού (δείγματα πεδίων)</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1200"/>
              </a:spcAft>
              <a:buSzPts val="1800"/>
              <a:buNone/>
            </a:pPr>
            <a:r>
              <a:t/>
            </a:r>
            <a:endParaRPr/>
          </a:p>
        </p:txBody>
      </p:sp>
      <p:graphicFrame>
        <p:nvGraphicFramePr>
          <p:cNvPr id="264" name="Google Shape;264;g38c6f32c7d8_0_49"/>
          <p:cNvGraphicFramePr/>
          <p:nvPr/>
        </p:nvGraphicFramePr>
        <p:xfrm>
          <a:off x="332725" y="2157500"/>
          <a:ext cx="3000000" cy="3000000"/>
        </p:xfrm>
        <a:graphic>
          <a:graphicData uri="http://schemas.openxmlformats.org/drawingml/2006/table">
            <a:tbl>
              <a:tblPr>
                <a:noFill/>
                <a:tableStyleId>{AB7AE50A-480C-4910-A28D-0C72F1B965A6}</a:tableStyleId>
              </a:tblPr>
              <a:tblGrid>
                <a:gridCol w="984125"/>
                <a:gridCol w="4902950"/>
                <a:gridCol w="5822675"/>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US" sz="2200" u="none" cap="none" strike="noStrike">
                          <a:solidFill>
                            <a:srgbClr val="545454"/>
                          </a:solidFill>
                          <a:latin typeface="Calibri"/>
                          <a:ea typeface="Calibri"/>
                          <a:cs typeface="Calibri"/>
                          <a:sym typeface="Calibri"/>
                        </a:rPr>
                        <a:t>Βήμα</a:t>
                      </a:r>
                      <a:endParaRPr b="1" sz="2200" u="none" cap="none" strike="noStrike">
                        <a:solidFill>
                          <a:srgbClr val="545454"/>
                        </a:solidFill>
                        <a:latin typeface="Calibri"/>
                        <a:ea typeface="Calibri"/>
                        <a:cs typeface="Calibri"/>
                        <a:sym typeface="Calibri"/>
                      </a:endParaRPr>
                    </a:p>
                  </a:txBody>
                  <a:tcPr marT="91425" marB="91425" marR="91425" marL="91425">
                    <a:solidFill>
                      <a:srgbClr val="C6BBDB"/>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US" sz="2200" u="none" cap="none" strike="noStrike">
                          <a:solidFill>
                            <a:srgbClr val="545454"/>
                          </a:solidFill>
                          <a:latin typeface="Calibri"/>
                          <a:ea typeface="Calibri"/>
                          <a:cs typeface="Calibri"/>
                          <a:sym typeface="Calibri"/>
                        </a:rPr>
                        <a:t>Ερώτηση αναστοχασμού</a:t>
                      </a:r>
                      <a:endParaRPr b="1" sz="2200" u="none" cap="none" strike="noStrike">
                        <a:solidFill>
                          <a:srgbClr val="545454"/>
                        </a:solidFill>
                        <a:latin typeface="Calibri"/>
                        <a:ea typeface="Calibri"/>
                        <a:cs typeface="Calibri"/>
                        <a:sym typeface="Calibri"/>
                      </a:endParaRPr>
                    </a:p>
                  </a:txBody>
                  <a:tcPr marT="91425" marB="91425" marR="91425" marL="91425">
                    <a:solidFill>
                      <a:srgbClr val="C6BBDB"/>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US" sz="2200" u="none" cap="none" strike="noStrike">
                          <a:solidFill>
                            <a:srgbClr val="545454"/>
                          </a:solidFill>
                          <a:latin typeface="Calibri"/>
                          <a:ea typeface="Calibri"/>
                          <a:cs typeface="Calibri"/>
                          <a:sym typeface="Calibri"/>
                        </a:rPr>
                        <a:t>Παράδειγμα</a:t>
                      </a:r>
                      <a:endParaRPr b="1" sz="2200" u="none" cap="none" strike="noStrike">
                        <a:solidFill>
                          <a:srgbClr val="545454"/>
                        </a:solidFill>
                        <a:latin typeface="Calibri"/>
                        <a:ea typeface="Calibri"/>
                        <a:cs typeface="Calibri"/>
                        <a:sym typeface="Calibri"/>
                      </a:endParaRPr>
                    </a:p>
                  </a:txBody>
                  <a:tcPr marT="91425" marB="91425" marR="91425" marL="91425">
                    <a:solidFill>
                      <a:srgbClr val="C6BBDB"/>
                    </a:solidFill>
                  </a:tcPr>
                </a:tc>
              </a:tr>
              <a:tr h="381000">
                <a:tc>
                  <a:txBody>
                    <a:bodyPr/>
                    <a:lstStyle/>
                    <a:p>
                      <a:pPr indent="0" lvl="0" marL="0" marR="0" rtl="0" algn="ctr">
                        <a:lnSpc>
                          <a:spcPct val="100000"/>
                        </a:lnSpc>
                        <a:spcBef>
                          <a:spcPts val="0"/>
                        </a:spcBef>
                        <a:spcAft>
                          <a:spcPts val="0"/>
                        </a:spcAft>
                        <a:buClr>
                          <a:srgbClr val="000000"/>
                        </a:buClr>
                        <a:buSzPts val="2200"/>
                        <a:buFont typeface="Arial"/>
                        <a:buNone/>
                      </a:pPr>
                      <a:r>
                        <a:rPr lang="en-US" sz="2200" u="none" cap="none" strike="noStrike">
                          <a:solidFill>
                            <a:srgbClr val="545454"/>
                          </a:solidFill>
                          <a:latin typeface="Calibri"/>
                          <a:ea typeface="Calibri"/>
                          <a:cs typeface="Calibri"/>
                          <a:sym typeface="Calibri"/>
                        </a:rPr>
                        <a:t>1</a:t>
                      </a:r>
                      <a:endParaRPr sz="2200" u="none" cap="none" strike="noStrike">
                        <a:solidFill>
                          <a:srgbClr val="545454"/>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rgbClr val="545454"/>
                          </a:solidFill>
                          <a:latin typeface="Calibri"/>
                          <a:ea typeface="Calibri"/>
                          <a:cs typeface="Calibri"/>
                          <a:sym typeface="Calibri"/>
                        </a:rPr>
                        <a:t>Οι βασικές μου αξίες στη διδασκαλία</a:t>
                      </a:r>
                      <a:endParaRPr sz="2200" u="none" cap="none" strike="noStrike">
                        <a:solidFill>
                          <a:srgbClr val="545454"/>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rgbClr val="545454"/>
                          </a:solidFill>
                          <a:latin typeface="Calibri"/>
                          <a:ea typeface="Calibri"/>
                          <a:cs typeface="Calibri"/>
                          <a:sym typeface="Calibri"/>
                        </a:rPr>
                        <a:t>Περιέργεια</a:t>
                      </a:r>
                      <a:endParaRPr sz="2200" u="none" cap="none" strike="noStrike">
                        <a:solidFill>
                          <a:srgbClr val="545454"/>
                        </a:solidFill>
                        <a:latin typeface="Calibri"/>
                        <a:ea typeface="Calibri"/>
                        <a:cs typeface="Calibri"/>
                        <a:sym typeface="Calibri"/>
                      </a:endParaRPr>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2200"/>
                        <a:buFont typeface="Arial"/>
                        <a:buNone/>
                      </a:pPr>
                      <a:r>
                        <a:rPr lang="en-US" sz="2200" u="none" cap="none" strike="noStrike">
                          <a:solidFill>
                            <a:srgbClr val="545454"/>
                          </a:solidFill>
                          <a:latin typeface="Calibri"/>
                          <a:ea typeface="Calibri"/>
                          <a:cs typeface="Calibri"/>
                          <a:sym typeface="Calibri"/>
                        </a:rPr>
                        <a:t>2</a:t>
                      </a:r>
                      <a:endParaRPr sz="2200" u="none" cap="none" strike="noStrike">
                        <a:solidFill>
                          <a:srgbClr val="545454"/>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rgbClr val="545454"/>
                          </a:solidFill>
                          <a:latin typeface="Calibri"/>
                          <a:ea typeface="Calibri"/>
                          <a:cs typeface="Calibri"/>
                          <a:sym typeface="Calibri"/>
                        </a:rPr>
                        <a:t>Πώς εκδηλώνεται στην τάξη</a:t>
                      </a:r>
                      <a:endParaRPr sz="2200" u="none" cap="none" strike="noStrike">
                        <a:solidFill>
                          <a:srgbClr val="545454"/>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rgbClr val="545454"/>
                          </a:solidFill>
                          <a:latin typeface="Calibri"/>
                          <a:ea typeface="Calibri"/>
                          <a:cs typeface="Calibri"/>
                          <a:sym typeface="Calibri"/>
                        </a:rPr>
                        <a:t>Ενθαρρύνετε τις ερωτήσεις, τη διερεύνηση</a:t>
                      </a:r>
                      <a:endParaRPr sz="2200" u="none" cap="none" strike="noStrike">
                        <a:solidFill>
                          <a:srgbClr val="545454"/>
                        </a:solidFill>
                        <a:latin typeface="Calibri"/>
                        <a:ea typeface="Calibri"/>
                        <a:cs typeface="Calibri"/>
                        <a:sym typeface="Calibri"/>
                      </a:endParaRPr>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2200"/>
                        <a:buFont typeface="Arial"/>
                        <a:buNone/>
                      </a:pPr>
                      <a:r>
                        <a:rPr lang="en-US" sz="2200" u="none" cap="none" strike="noStrike">
                          <a:solidFill>
                            <a:srgbClr val="545454"/>
                          </a:solidFill>
                          <a:latin typeface="Calibri"/>
                          <a:ea typeface="Calibri"/>
                          <a:cs typeface="Calibri"/>
                          <a:sym typeface="Calibri"/>
                        </a:rPr>
                        <a:t>3</a:t>
                      </a:r>
                      <a:endParaRPr sz="2200" u="none" cap="none" strike="noStrike">
                        <a:solidFill>
                          <a:srgbClr val="545454"/>
                        </a:solidFill>
                        <a:latin typeface="Calibri"/>
                        <a:ea typeface="Calibri"/>
                        <a:cs typeface="Calibri"/>
                        <a:sym typeface="Calibri"/>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2200"/>
                        <a:buFont typeface="Arial"/>
                        <a:buNone/>
                      </a:pPr>
                      <a:r>
                        <a:rPr lang="en-US" sz="2200" u="none" cap="none" strike="noStrike">
                          <a:solidFill>
                            <a:srgbClr val="545454"/>
                          </a:solidFill>
                          <a:latin typeface="Calibri"/>
                          <a:ea typeface="Calibri"/>
                          <a:cs typeface="Calibri"/>
                          <a:sym typeface="Calibri"/>
                        </a:rPr>
                        <a:t>Πώς θα την ενισχύσω</a:t>
                      </a:r>
                      <a:endParaRPr sz="2200" u="none" cap="none" strike="noStrike">
                        <a:solidFill>
                          <a:srgbClr val="545454"/>
                        </a:solidFill>
                        <a:latin typeface="Calibri"/>
                        <a:ea typeface="Calibri"/>
                        <a:cs typeface="Calibri"/>
                        <a:sym typeface="Calibri"/>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2200"/>
                        <a:buFont typeface="Arial"/>
                        <a:buNone/>
                      </a:pPr>
                      <a:r>
                        <a:rPr lang="en-US" sz="2200" u="none" cap="none" strike="noStrike">
                          <a:solidFill>
                            <a:srgbClr val="545454"/>
                          </a:solidFill>
                          <a:latin typeface="Calibri"/>
                          <a:ea typeface="Calibri"/>
                          <a:cs typeface="Calibri"/>
                          <a:sym typeface="Calibri"/>
                        </a:rPr>
                        <a:t>Προσθέστε βασικές ερευνητικές εργασίες σε εβδομαδιαία βάση</a:t>
                      </a:r>
                      <a:endParaRPr sz="2200" u="none" cap="none" strike="noStrike">
                        <a:solidFill>
                          <a:srgbClr val="545454"/>
                        </a:solidFill>
                        <a:latin typeface="Calibri"/>
                        <a:ea typeface="Calibri"/>
                        <a:cs typeface="Calibri"/>
                        <a:sym typeface="Calibri"/>
                      </a:endParaRPr>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2200"/>
                        <a:buFont typeface="Arial"/>
                        <a:buNone/>
                      </a:pPr>
                      <a:r>
                        <a:rPr lang="en-US" sz="2200" u="none" cap="none" strike="noStrike">
                          <a:solidFill>
                            <a:srgbClr val="545454"/>
                          </a:solidFill>
                          <a:latin typeface="Calibri"/>
                          <a:ea typeface="Calibri"/>
                          <a:cs typeface="Calibri"/>
                          <a:sym typeface="Calibri"/>
                        </a:rPr>
                        <a:t>4</a:t>
                      </a:r>
                      <a:endParaRPr sz="2200" u="none" cap="none" strike="noStrike">
                        <a:solidFill>
                          <a:srgbClr val="545454"/>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rgbClr val="545454"/>
                          </a:solidFill>
                          <a:latin typeface="Calibri"/>
                          <a:ea typeface="Calibri"/>
                          <a:cs typeface="Calibri"/>
                          <a:sym typeface="Calibri"/>
                        </a:rPr>
                        <a:t>Σύνδεση με τους/τις μαθητές/μαθήτριες</a:t>
                      </a:r>
                      <a:endParaRPr sz="2200" u="none" cap="none" strike="noStrike">
                        <a:solidFill>
                          <a:srgbClr val="545454"/>
                        </a:solidFill>
                        <a:latin typeface="Calibri"/>
                        <a:ea typeface="Calibri"/>
                        <a:cs typeface="Calibri"/>
                        <a:sym typeface="Calibri"/>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2200"/>
                        <a:buFont typeface="Arial"/>
                        <a:buNone/>
                      </a:pPr>
                      <a:r>
                        <a:rPr lang="en-US" sz="2200" u="none" cap="none" strike="noStrike">
                          <a:solidFill>
                            <a:srgbClr val="545454"/>
                          </a:solidFill>
                          <a:latin typeface="Calibri"/>
                          <a:ea typeface="Calibri"/>
                          <a:cs typeface="Calibri"/>
                          <a:sym typeface="Calibri"/>
                        </a:rPr>
                        <a:t>Ζητήστε από τους/τις μαθητές/μαθήτριες να σχεδιάσουν μια μικρή ερευνητική εργασία </a:t>
                      </a:r>
                      <a:endParaRPr sz="2200" u="none" cap="none" strike="noStrike">
                        <a:solidFill>
                          <a:srgbClr val="545454"/>
                        </a:solidFill>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38c6f32c7d8_0_5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Σύνδεση του νοήματος με το ΣΠΘΣ</a:t>
            </a:r>
            <a:endParaRPr/>
          </a:p>
        </p:txBody>
      </p:sp>
      <p:sp>
        <p:nvSpPr>
          <p:cNvPr id="270" name="Google Shape;270;g38c6f32c7d8_0_57"/>
          <p:cNvSpPr txBox="1"/>
          <p:nvPr>
            <p:ph idx="2" type="body"/>
          </p:nvPr>
        </p:nvSpPr>
        <p:spPr>
          <a:xfrm>
            <a:off x="247500" y="1328203"/>
            <a:ext cx="11944500" cy="3546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lang="en-US"/>
              <a:t>Νόημα ↔ Προσδοκίες συμπεριφοράς</a:t>
            </a:r>
            <a:endParaRPr/>
          </a:p>
          <a:p>
            <a:pPr indent="0" lvl="0" marL="0" rtl="0" algn="l">
              <a:lnSpc>
                <a:spcPct val="115000"/>
              </a:lnSpc>
              <a:spcBef>
                <a:spcPts val="1200"/>
              </a:spcBef>
              <a:spcAft>
                <a:spcPts val="1200"/>
              </a:spcAft>
              <a:buSzPts val="1800"/>
              <a:buNone/>
            </a:pPr>
            <a:r>
              <a:t/>
            </a:r>
            <a:endParaRPr i="1" u="sng"/>
          </a:p>
        </p:txBody>
      </p:sp>
      <p:graphicFrame>
        <p:nvGraphicFramePr>
          <p:cNvPr id="271" name="Google Shape;271;g38c6f32c7d8_0_57"/>
          <p:cNvGraphicFramePr/>
          <p:nvPr/>
        </p:nvGraphicFramePr>
        <p:xfrm>
          <a:off x="215350" y="2527850"/>
          <a:ext cx="3000000" cy="3000000"/>
        </p:xfrm>
        <a:graphic>
          <a:graphicData uri="http://schemas.openxmlformats.org/drawingml/2006/table">
            <a:tbl>
              <a:tblPr>
                <a:noFill/>
                <a:tableStyleId>{AB7AE50A-480C-4910-A28D-0C72F1B965A6}</a:tableStyleId>
              </a:tblPr>
              <a:tblGrid>
                <a:gridCol w="3403425"/>
                <a:gridCol w="3003500"/>
                <a:gridCol w="5302825"/>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US" sz="2200" u="none" cap="none" strike="noStrike">
                          <a:solidFill>
                            <a:schemeClr val="dk1"/>
                          </a:solidFill>
                          <a:latin typeface="Calibri"/>
                          <a:ea typeface="Calibri"/>
                          <a:cs typeface="Calibri"/>
                          <a:sym typeface="Calibri"/>
                        </a:rPr>
                        <a:t>PERMA «M»</a:t>
                      </a:r>
                      <a:endParaRPr b="1" sz="2200" u="none" cap="none" strike="noStrike">
                        <a:solidFill>
                          <a:schemeClr val="dk1"/>
                        </a:solidFill>
                        <a:latin typeface="Calibri"/>
                        <a:ea typeface="Calibri"/>
                        <a:cs typeface="Calibri"/>
                        <a:sym typeface="Calibri"/>
                      </a:endParaRPr>
                    </a:p>
                  </a:txBody>
                  <a:tcPr marT="91425" marB="91425" marR="91425" marL="91425">
                    <a:solidFill>
                      <a:srgbClr val="C6BBDB"/>
                    </a:solidFill>
                  </a:tcPr>
                </a:tc>
                <a:tc>
                  <a:txBody>
                    <a:bodyPr/>
                    <a:lstStyle/>
                    <a:p>
                      <a:pPr indent="0" lvl="0" marL="0" marR="0" rtl="0" algn="ctr">
                        <a:lnSpc>
                          <a:spcPct val="115000"/>
                        </a:lnSpc>
                        <a:spcBef>
                          <a:spcPts val="0"/>
                        </a:spcBef>
                        <a:spcAft>
                          <a:spcPts val="0"/>
                        </a:spcAft>
                        <a:buClr>
                          <a:srgbClr val="000000"/>
                        </a:buClr>
                        <a:buSzPts val="2200"/>
                        <a:buFont typeface="Arial"/>
                        <a:buNone/>
                      </a:pPr>
                      <a:r>
                        <a:rPr b="1" lang="en-US" sz="2200" u="none" cap="none" strike="noStrike">
                          <a:solidFill>
                            <a:schemeClr val="dk1"/>
                          </a:solidFill>
                          <a:latin typeface="Calibri"/>
                          <a:ea typeface="Calibri"/>
                          <a:cs typeface="Calibri"/>
                          <a:sym typeface="Calibri"/>
                        </a:rPr>
                        <a:t>Στοιχεία ΣΠΘΣ </a:t>
                      </a:r>
                      <a:endParaRPr b="1" sz="2200" u="none" cap="none" strike="noStrike">
                        <a:solidFill>
                          <a:schemeClr val="dk1"/>
                        </a:solidFill>
                        <a:latin typeface="Calibri"/>
                        <a:ea typeface="Calibri"/>
                        <a:cs typeface="Calibri"/>
                        <a:sym typeface="Calibri"/>
                      </a:endParaRPr>
                    </a:p>
                  </a:txBody>
                  <a:tcPr marT="91425" marB="91425" marR="91425" marL="91425">
                    <a:solidFill>
                      <a:srgbClr val="C6BBDB"/>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US" sz="2200" u="none" cap="none" strike="noStrike">
                          <a:solidFill>
                            <a:schemeClr val="dk1"/>
                          </a:solidFill>
                          <a:latin typeface="Calibri"/>
                          <a:ea typeface="Calibri"/>
                          <a:cs typeface="Calibri"/>
                          <a:sym typeface="Calibri"/>
                        </a:rPr>
                        <a:t>Παράδειγμα στην πράξη</a:t>
                      </a:r>
                      <a:endParaRPr b="1" sz="2200" u="none" cap="none" strike="noStrike">
                        <a:solidFill>
                          <a:schemeClr val="dk1"/>
                        </a:solidFill>
                        <a:latin typeface="Calibri"/>
                        <a:ea typeface="Calibri"/>
                        <a:cs typeface="Calibri"/>
                        <a:sym typeface="Calibri"/>
                      </a:endParaRPr>
                    </a:p>
                  </a:txBody>
                  <a:tcPr marT="91425" marB="91425" marR="91425" marL="91425">
                    <a:solidFill>
                      <a:srgbClr val="C6BBDB"/>
                    </a:solidFill>
                  </a:tcPr>
                </a:tc>
              </a:tr>
              <a:tr h="381000">
                <a:tc>
                  <a:txBody>
                    <a:bodyPr/>
                    <a:lstStyle/>
                    <a:p>
                      <a:pPr indent="0" lvl="0" marL="0" marR="0" rtl="0" algn="ctr">
                        <a:lnSpc>
                          <a:spcPct val="100000"/>
                        </a:lnSpc>
                        <a:spcBef>
                          <a:spcPts val="0"/>
                        </a:spcBef>
                        <a:spcAft>
                          <a:spcPts val="0"/>
                        </a:spcAft>
                        <a:buClr>
                          <a:srgbClr val="000000"/>
                        </a:buClr>
                        <a:buSzPts val="2200"/>
                        <a:buFont typeface="Arial"/>
                        <a:buNone/>
                      </a:pPr>
                      <a:r>
                        <a:rPr lang="en-US" sz="2200" u="none" cap="none" strike="noStrike">
                          <a:solidFill>
                            <a:schemeClr val="dk1"/>
                          </a:solidFill>
                          <a:latin typeface="Calibri"/>
                          <a:ea typeface="Calibri"/>
                          <a:cs typeface="Calibri"/>
                          <a:sym typeface="Calibri"/>
                        </a:rPr>
                        <a:t>Σκοπός δράσης</a:t>
                      </a:r>
                      <a:endParaRPr sz="22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chemeClr val="dk1"/>
                          </a:solidFill>
                          <a:latin typeface="Calibri"/>
                          <a:ea typeface="Calibri"/>
                          <a:cs typeface="Calibri"/>
                          <a:sym typeface="Calibri"/>
                        </a:rPr>
                        <a:t>Σεβασμός στο περιβάλλον</a:t>
                      </a:r>
                      <a:endParaRPr sz="22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chemeClr val="dk1"/>
                          </a:solidFill>
                          <a:latin typeface="Calibri"/>
                          <a:ea typeface="Calibri"/>
                          <a:cs typeface="Calibri"/>
                          <a:sym typeface="Calibri"/>
                        </a:rPr>
                        <a:t>Σχολικό οικολογικό πρόγραμμα</a:t>
                      </a:r>
                      <a:endParaRPr sz="2200" u="none" cap="none" strike="noStrike">
                        <a:solidFill>
                          <a:schemeClr val="dk1"/>
                        </a:solidFill>
                        <a:latin typeface="Calibri"/>
                        <a:ea typeface="Calibri"/>
                        <a:cs typeface="Calibri"/>
                        <a:sym typeface="Calibri"/>
                      </a:endParaRPr>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2200"/>
                        <a:buFont typeface="Arial"/>
                        <a:buNone/>
                      </a:pPr>
                      <a:r>
                        <a:rPr lang="en-US" sz="2200" u="none" cap="none" strike="noStrike">
                          <a:solidFill>
                            <a:schemeClr val="dk1"/>
                          </a:solidFill>
                          <a:latin typeface="Calibri"/>
                          <a:ea typeface="Calibri"/>
                          <a:cs typeface="Calibri"/>
                          <a:sym typeface="Calibri"/>
                        </a:rPr>
                        <a:t>Αξίες στην πράξη</a:t>
                      </a:r>
                      <a:endParaRPr sz="22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chemeClr val="dk1"/>
                          </a:solidFill>
                          <a:latin typeface="Calibri"/>
                          <a:ea typeface="Calibri"/>
                          <a:cs typeface="Calibri"/>
                          <a:sym typeface="Calibri"/>
                        </a:rPr>
                        <a:t>Σεβασμός στη μάθηση</a:t>
                      </a:r>
                      <a:endParaRPr sz="22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2200"/>
                        <a:buFont typeface="Arial"/>
                        <a:buNone/>
                      </a:pPr>
                      <a:r>
                        <a:rPr lang="en-US" sz="2200" u="none" cap="none" strike="noStrike">
                          <a:solidFill>
                            <a:schemeClr val="dk1"/>
                          </a:solidFill>
                          <a:latin typeface="Calibri"/>
                          <a:ea typeface="Calibri"/>
                          <a:cs typeface="Calibri"/>
                          <a:sym typeface="Calibri"/>
                        </a:rPr>
                        <a:t>Χάρτες τάξεων που δημιουργήθηκαν από μαθητές/μαθήτριες</a:t>
                      </a:r>
                      <a:endParaRPr sz="2200" u="none" cap="none" strike="noStrike">
                        <a:solidFill>
                          <a:schemeClr val="dk1"/>
                        </a:solidFill>
                        <a:latin typeface="Calibri"/>
                        <a:ea typeface="Calibri"/>
                        <a:cs typeface="Calibri"/>
                        <a:sym typeface="Calibri"/>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chemeClr val="dk1"/>
                          </a:solidFill>
                          <a:latin typeface="Calibri"/>
                          <a:ea typeface="Calibri"/>
                          <a:cs typeface="Calibri"/>
                          <a:sym typeface="Calibri"/>
                        </a:rPr>
                        <a:t>Σημασία για τους άλλους</a:t>
                      </a:r>
                      <a:endParaRPr sz="22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2200"/>
                        <a:buFont typeface="Arial"/>
                        <a:buNone/>
                      </a:pPr>
                      <a:r>
                        <a:rPr lang="en-US" sz="2200" u="none" cap="none" strike="noStrike">
                          <a:solidFill>
                            <a:schemeClr val="dk1"/>
                          </a:solidFill>
                          <a:latin typeface="Calibri"/>
                          <a:ea typeface="Calibri"/>
                          <a:cs typeface="Calibri"/>
                          <a:sym typeface="Calibri"/>
                        </a:rPr>
                        <a:t>Σεβασμός προς τους άλλους</a:t>
                      </a:r>
                      <a:endParaRPr sz="2200" u="none" cap="none" strike="noStrike">
                        <a:solidFill>
                          <a:schemeClr val="dk1"/>
                        </a:solidFill>
                        <a:latin typeface="Calibri"/>
                        <a:ea typeface="Calibri"/>
                        <a:cs typeface="Calibri"/>
                        <a:sym typeface="Calibri"/>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2200"/>
                        <a:buFont typeface="Arial"/>
                        <a:buNone/>
                      </a:pPr>
                      <a:r>
                        <a:rPr lang="en-US" sz="2200" u="none" cap="none" strike="noStrike">
                          <a:solidFill>
                            <a:schemeClr val="dk1"/>
                          </a:solidFill>
                          <a:latin typeface="Calibri"/>
                          <a:ea typeface="Calibri"/>
                          <a:cs typeface="Calibri"/>
                          <a:sym typeface="Calibri"/>
                        </a:rPr>
                        <a:t>Καθοδήγηση από συμμαθητές/συμμαθήτριες ή «εβδομάδες καλοσύνης» </a:t>
                      </a:r>
                      <a:endParaRPr sz="2200" u="none" cap="none" strike="noStrike">
                        <a:solidFill>
                          <a:schemeClr val="dk1"/>
                        </a:solidFill>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39be1bc576c_0_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Επισκόπηση δραστηριοτήτων</a:t>
            </a:r>
            <a:endParaRPr/>
          </a:p>
        </p:txBody>
      </p:sp>
      <p:sp>
        <p:nvSpPr>
          <p:cNvPr id="277" name="Google Shape;277;g39be1bc576c_0_0"/>
          <p:cNvSpPr txBox="1"/>
          <p:nvPr>
            <p:ph idx="2" type="body"/>
          </p:nvPr>
        </p:nvSpPr>
        <p:spPr>
          <a:xfrm>
            <a:off x="247500" y="797442"/>
            <a:ext cx="11944500" cy="5369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400"/>
              </a:spcBef>
              <a:spcAft>
                <a:spcPts val="0"/>
              </a:spcAft>
              <a:buSzPts val="1800"/>
              <a:buNone/>
            </a:pPr>
            <a:r>
              <a:rPr b="1" lang="en-US" sz="2000">
                <a:solidFill>
                  <a:srgbClr val="545454"/>
                </a:solidFill>
              </a:rPr>
              <a:t>✳️ Δραστηριότητα 1 – «Gallery Walk» αξιών (15 λεπτά)</a:t>
            </a:r>
            <a:endParaRPr b="1" sz="2000">
              <a:solidFill>
                <a:srgbClr val="545454"/>
              </a:solidFill>
            </a:endParaRPr>
          </a:p>
          <a:p>
            <a:pPr indent="0" lvl="0" marL="0" rtl="0" algn="l">
              <a:lnSpc>
                <a:spcPct val="115000"/>
              </a:lnSpc>
              <a:spcBef>
                <a:spcPts val="1200"/>
              </a:spcBef>
              <a:spcAft>
                <a:spcPts val="0"/>
              </a:spcAft>
              <a:buSzPts val="1800"/>
              <a:buNone/>
            </a:pPr>
            <a:r>
              <a:rPr lang="en-US">
                <a:solidFill>
                  <a:srgbClr val="545454"/>
                </a:solidFill>
              </a:rPr>
              <a:t>Οι μαθητές/μαθήτριες εξερευνούν τις «κάρτες αξιών» (καλοσύνη, θάρρος, περιέργεια).</a:t>
            </a:r>
            <a:br>
              <a:rPr lang="en-US">
                <a:solidFill>
                  <a:srgbClr val="545454"/>
                </a:solidFill>
              </a:rPr>
            </a:br>
            <a:r>
              <a:rPr lang="en-US">
                <a:solidFill>
                  <a:srgbClr val="545454"/>
                </a:solidFill>
              </a:rPr>
              <a:t>Επιλέγουν τις τρεις που τους εκφράζουν περισσότερο και μοιράζονται τους λόγους με έναν/μία συμμαθητή/συμμαθήτριά τους.</a:t>
            </a:r>
            <a:br>
              <a:rPr lang="en-US">
                <a:solidFill>
                  <a:srgbClr val="545454"/>
                </a:solidFill>
              </a:rPr>
            </a:br>
            <a:r>
              <a:rPr b="1" lang="en-US">
                <a:solidFill>
                  <a:srgbClr val="545454"/>
                </a:solidFill>
              </a:rPr>
              <a:t>Στόχος: </a:t>
            </a:r>
            <a:r>
              <a:rPr lang="en-US">
                <a:solidFill>
                  <a:srgbClr val="545454"/>
                </a:solidFill>
              </a:rPr>
              <a:t>Να προσδιορίσουν τις προσωπικές τους αξίες και να κατανοήσουν πώς αυτές καθοδηγούν τις επιλογές τους.</a:t>
            </a:r>
            <a:endParaRPr>
              <a:solidFill>
                <a:srgbClr val="545454"/>
              </a:solidFill>
            </a:endParaRPr>
          </a:p>
          <a:p>
            <a:pPr indent="0" lvl="0" marL="0" rtl="0" algn="l">
              <a:lnSpc>
                <a:spcPct val="115000"/>
              </a:lnSpc>
              <a:spcBef>
                <a:spcPts val="1400"/>
              </a:spcBef>
              <a:spcAft>
                <a:spcPts val="0"/>
              </a:spcAft>
              <a:buSzPts val="1800"/>
              <a:buNone/>
            </a:pPr>
            <a:r>
              <a:rPr b="1" lang="en-US" sz="2000">
                <a:solidFill>
                  <a:srgbClr val="545454"/>
                </a:solidFill>
              </a:rPr>
              <a:t>✳️ Δραστηριότητα 2 – Οι αξίες μου στην πράξη (25 λεπτά)</a:t>
            </a:r>
            <a:endParaRPr b="1" sz="2000">
              <a:solidFill>
                <a:srgbClr val="545454"/>
              </a:solidFill>
            </a:endParaRPr>
          </a:p>
          <a:p>
            <a:pPr indent="0" lvl="0" marL="0" rtl="0" algn="l">
              <a:lnSpc>
                <a:spcPct val="115000"/>
              </a:lnSpc>
              <a:spcBef>
                <a:spcPts val="1200"/>
              </a:spcBef>
              <a:spcAft>
                <a:spcPts val="0"/>
              </a:spcAft>
              <a:buSzPts val="1800"/>
              <a:buNone/>
            </a:pPr>
            <a:r>
              <a:rPr lang="en-US">
                <a:solidFill>
                  <a:srgbClr val="545454"/>
                </a:solidFill>
              </a:rPr>
              <a:t>Οι μαθητές/μαθήτριες χρησιμοποιούν το </a:t>
            </a:r>
            <a:r>
              <a:rPr i="1" lang="en-US">
                <a:solidFill>
                  <a:srgbClr val="545454"/>
                </a:solidFill>
              </a:rPr>
              <a:t>φύλλο εργασίας «Τι είναι σημαντικό για μένα» </a:t>
            </a:r>
            <a:r>
              <a:rPr lang="en-US">
                <a:solidFill>
                  <a:srgbClr val="545454"/>
                </a:solidFill>
              </a:rPr>
              <a:t>για να συνδέσουν τις αξίες με πράξεις της πραγματικής ζωής.</a:t>
            </a:r>
            <a:br>
              <a:rPr lang="en-US">
                <a:solidFill>
                  <a:srgbClr val="545454"/>
                </a:solidFill>
              </a:rPr>
            </a:br>
            <a:r>
              <a:rPr lang="en-US">
                <a:solidFill>
                  <a:srgbClr val="545454"/>
                </a:solidFill>
              </a:rPr>
              <a:t> Οι ομάδες προσδιορίζουν μια κοινή αξία και δημιουργούν έναν «Χάρτη Νοήματος της Τάξης».</a:t>
            </a:r>
            <a:br>
              <a:rPr lang="en-US">
                <a:solidFill>
                  <a:srgbClr val="545454"/>
                </a:solidFill>
              </a:rPr>
            </a:br>
            <a:r>
              <a:rPr b="1" lang="en-US">
                <a:solidFill>
                  <a:srgbClr val="545454"/>
                </a:solidFill>
              </a:rPr>
              <a:t> Στόχος: </a:t>
            </a:r>
            <a:r>
              <a:rPr lang="en-US">
                <a:solidFill>
                  <a:srgbClr val="545454"/>
                </a:solidFill>
              </a:rPr>
              <a:t>Σύνδεση των αξιών με συμπεριφορές και κοινό νόημα.</a:t>
            </a:r>
            <a:endParaRPr>
              <a:solidFill>
                <a:srgbClr val="545454"/>
              </a:solidFill>
            </a:endParaRPr>
          </a:p>
          <a:p>
            <a:pPr indent="0" lvl="0" marL="0" rtl="0" algn="l">
              <a:lnSpc>
                <a:spcPct val="115000"/>
              </a:lnSpc>
              <a:spcBef>
                <a:spcPts val="1400"/>
              </a:spcBef>
              <a:spcAft>
                <a:spcPts val="0"/>
              </a:spcAft>
              <a:buSzPts val="1800"/>
              <a:buNone/>
            </a:pPr>
            <a:r>
              <a:rPr b="1" lang="en-US" sz="2000">
                <a:solidFill>
                  <a:srgbClr val="545454"/>
                </a:solidFill>
              </a:rPr>
              <a:t>✳️ Δραστηριότητα 3 – Δέντρο Σκοπού (20 λεπτά)</a:t>
            </a:r>
            <a:endParaRPr b="1" sz="2000">
              <a:solidFill>
                <a:srgbClr val="545454"/>
              </a:solidFill>
            </a:endParaRPr>
          </a:p>
          <a:p>
            <a:pPr indent="0" lvl="0" marL="0" rtl="0" algn="l">
              <a:lnSpc>
                <a:spcPct val="115000"/>
              </a:lnSpc>
              <a:spcBef>
                <a:spcPts val="1200"/>
              </a:spcBef>
              <a:spcAft>
                <a:spcPts val="0"/>
              </a:spcAft>
              <a:buSzPts val="1800"/>
              <a:buNone/>
            </a:pPr>
            <a:r>
              <a:rPr lang="en-US">
                <a:solidFill>
                  <a:srgbClr val="545454"/>
                </a:solidFill>
              </a:rPr>
              <a:t>Οι μαθητές/μαθήτριες γράφουν αξίες (ρίζες), ενέργειες (κορμός) και στόχους (κλαδιά) σε αυτοκόλλητα χαρτάκια σημειώσεων.</a:t>
            </a:r>
            <a:br>
              <a:rPr lang="en-US">
                <a:solidFill>
                  <a:srgbClr val="545454"/>
                </a:solidFill>
              </a:rPr>
            </a:br>
            <a:r>
              <a:rPr lang="en-US">
                <a:solidFill>
                  <a:srgbClr val="545454"/>
                </a:solidFill>
              </a:rPr>
              <a:t> Μαζί δημιουργούν ένα </a:t>
            </a:r>
            <a:r>
              <a:rPr i="1" lang="en-US">
                <a:solidFill>
                  <a:srgbClr val="545454"/>
                </a:solidFill>
              </a:rPr>
              <a:t>Δέντρο Σκοπού</a:t>
            </a:r>
            <a:r>
              <a:rPr lang="en-US">
                <a:solidFill>
                  <a:srgbClr val="545454"/>
                </a:solidFill>
              </a:rPr>
              <a:t> για την τάξη</a:t>
            </a:r>
            <a:r>
              <a:rPr i="1" lang="en-US">
                <a:solidFill>
                  <a:srgbClr val="545454"/>
                </a:solidFill>
              </a:rPr>
              <a:t>.</a:t>
            </a:r>
            <a:br>
              <a:rPr i="1" lang="en-US">
                <a:solidFill>
                  <a:srgbClr val="545454"/>
                </a:solidFill>
              </a:rPr>
            </a:br>
            <a:r>
              <a:rPr b="1" lang="en-US">
                <a:solidFill>
                  <a:srgbClr val="545454"/>
                </a:solidFill>
              </a:rPr>
              <a:t> Στόχος: </a:t>
            </a:r>
            <a:r>
              <a:rPr lang="en-US">
                <a:solidFill>
                  <a:srgbClr val="545454"/>
                </a:solidFill>
              </a:rPr>
              <a:t>Να οπτικοποιήσουν πώς η ζωή που είναι ευθυγραμμισμένη με τις αξίες μετατρέπεται σε σκοπό και προσφορά.</a:t>
            </a:r>
            <a:endParaRPr>
              <a:solidFill>
                <a:srgbClr val="545454"/>
              </a:solidFill>
            </a:endParaRPr>
          </a:p>
          <a:p>
            <a:pPr indent="0" lvl="0" marL="0" rtl="0" algn="l">
              <a:lnSpc>
                <a:spcPct val="115000"/>
              </a:lnSpc>
              <a:spcBef>
                <a:spcPts val="1200"/>
              </a:spcBef>
              <a:spcAft>
                <a:spcPts val="1200"/>
              </a:spcAft>
              <a:buSzPts val="1800"/>
              <a:buNone/>
            </a:pPr>
            <a:r>
              <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9be1bc576c_0_1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Δραστηριότητα 1: «Gallery Walk» αξιών</a:t>
            </a:r>
            <a:endParaRPr/>
          </a:p>
        </p:txBody>
      </p:sp>
      <p:sp>
        <p:nvSpPr>
          <p:cNvPr id="283" name="Google Shape;283;g39be1bc576c_0_16"/>
          <p:cNvSpPr txBox="1"/>
          <p:nvPr>
            <p:ph idx="2" type="body"/>
          </p:nvPr>
        </p:nvSpPr>
        <p:spPr>
          <a:xfrm>
            <a:off x="247500" y="778385"/>
            <a:ext cx="11944500" cy="3546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b="1" lang="en-US" sz="1900">
                <a:solidFill>
                  <a:srgbClr val="545454"/>
                </a:solidFill>
                <a:latin typeface="Arial"/>
                <a:ea typeface="Arial"/>
                <a:cs typeface="Arial"/>
                <a:sym typeface="Arial"/>
              </a:rPr>
              <a:t>Στόχος:</a:t>
            </a:r>
            <a:br>
              <a:rPr b="1" lang="en-US" sz="1900">
                <a:solidFill>
                  <a:srgbClr val="545454"/>
                </a:solidFill>
                <a:latin typeface="Arial"/>
                <a:ea typeface="Arial"/>
                <a:cs typeface="Arial"/>
                <a:sym typeface="Arial"/>
              </a:rPr>
            </a:br>
            <a:r>
              <a:rPr lang="en-US" sz="1900">
                <a:solidFill>
                  <a:srgbClr val="545454"/>
                </a:solidFill>
                <a:latin typeface="Arial"/>
                <a:ea typeface="Arial"/>
                <a:cs typeface="Arial"/>
                <a:sym typeface="Arial"/>
              </a:rPr>
              <a:t>Να βοηθήσει τους/τις μαθητές/μαθήτριες να ανακαλύψουν τις προσωπικές τους αξίες και να δουν πώς αυτές καθοδηγούν τις καθημερινές τους επιλογές.</a:t>
            </a:r>
            <a:endParaRPr sz="1900">
              <a:solidFill>
                <a:srgbClr val="545454"/>
              </a:solidFill>
              <a:latin typeface="Arial"/>
              <a:ea typeface="Arial"/>
              <a:cs typeface="Arial"/>
              <a:sym typeface="Arial"/>
            </a:endParaRPr>
          </a:p>
          <a:p>
            <a:pPr indent="0" lvl="0" marL="0" rtl="0" algn="l">
              <a:lnSpc>
                <a:spcPct val="115000"/>
              </a:lnSpc>
              <a:spcBef>
                <a:spcPts val="1200"/>
              </a:spcBef>
              <a:spcAft>
                <a:spcPts val="0"/>
              </a:spcAft>
              <a:buSzPts val="1800"/>
              <a:buNone/>
            </a:pPr>
            <a:r>
              <a:rPr b="1" lang="en-US" sz="1900">
                <a:solidFill>
                  <a:srgbClr val="545454"/>
                </a:solidFill>
                <a:latin typeface="Arial"/>
                <a:ea typeface="Arial"/>
                <a:cs typeface="Arial"/>
                <a:sym typeface="Arial"/>
              </a:rPr>
              <a:t>Βήματα</a:t>
            </a:r>
            <a:endParaRPr b="1" sz="1900">
              <a:solidFill>
                <a:srgbClr val="545454"/>
              </a:solidFill>
              <a:latin typeface="Arial"/>
              <a:ea typeface="Arial"/>
              <a:cs typeface="Arial"/>
              <a:sym typeface="Arial"/>
            </a:endParaRPr>
          </a:p>
          <a:p>
            <a:pPr indent="-349250" lvl="0" marL="457200" rtl="0" algn="l">
              <a:lnSpc>
                <a:spcPct val="115000"/>
              </a:lnSpc>
              <a:spcBef>
                <a:spcPts val="1200"/>
              </a:spcBef>
              <a:spcAft>
                <a:spcPts val="0"/>
              </a:spcAft>
              <a:buClr>
                <a:srgbClr val="545454"/>
              </a:buClr>
              <a:buSzPts val="1900"/>
              <a:buAutoNum type="arabicPeriod"/>
            </a:pPr>
            <a:r>
              <a:rPr lang="en-US" sz="1900">
                <a:solidFill>
                  <a:srgbClr val="545454"/>
                </a:solidFill>
                <a:latin typeface="Arial"/>
                <a:ea typeface="Arial"/>
                <a:cs typeface="Arial"/>
                <a:sym typeface="Arial"/>
              </a:rPr>
              <a:t>Τοποθετήστε 15-20 </a:t>
            </a:r>
            <a:r>
              <a:rPr i="1" lang="en-US" sz="1900">
                <a:solidFill>
                  <a:srgbClr val="545454"/>
                </a:solidFill>
                <a:latin typeface="Arial"/>
                <a:ea typeface="Arial"/>
                <a:cs typeface="Arial"/>
                <a:sym typeface="Arial"/>
              </a:rPr>
              <a:t>κάρτες αξιών </a:t>
            </a:r>
            <a:r>
              <a:rPr lang="en-US" sz="1900">
                <a:solidFill>
                  <a:srgbClr val="545454"/>
                </a:solidFill>
                <a:latin typeface="Arial"/>
                <a:ea typeface="Arial"/>
                <a:cs typeface="Arial"/>
                <a:sym typeface="Arial"/>
              </a:rPr>
              <a:t>σε διάφορα σημεία της τάξης (π.χ. καλοσύνη, θάρρος, περιέργεια).</a:t>
            </a:r>
            <a:br>
              <a:rPr lang="en-US" sz="1900">
                <a:solidFill>
                  <a:srgbClr val="545454"/>
                </a:solidFill>
                <a:latin typeface="Arial"/>
                <a:ea typeface="Arial"/>
                <a:cs typeface="Arial"/>
                <a:sym typeface="Arial"/>
              </a:rPr>
            </a:br>
            <a:r>
              <a:rPr lang="en-US" sz="1900">
                <a:solidFill>
                  <a:srgbClr val="545454"/>
                </a:solidFill>
                <a:latin typeface="Arial"/>
                <a:ea typeface="Arial"/>
                <a:cs typeface="Arial"/>
                <a:sym typeface="Arial"/>
              </a:rPr>
              <a:t>Εξηγήστε: «Οι αξίες είναι αρχές που μας βοηθούν να αποφασίσουμε τι είναι σωστό και σημαντικό».</a:t>
            </a:r>
            <a:endParaRPr sz="1900">
              <a:solidFill>
                <a:srgbClr val="545454"/>
              </a:solidFill>
              <a:latin typeface="Arial"/>
              <a:ea typeface="Arial"/>
              <a:cs typeface="Arial"/>
              <a:sym typeface="Arial"/>
            </a:endParaRPr>
          </a:p>
          <a:p>
            <a:pPr indent="-349250" lvl="0" marL="457200" rtl="0" algn="l">
              <a:lnSpc>
                <a:spcPct val="115000"/>
              </a:lnSpc>
              <a:spcBef>
                <a:spcPts val="0"/>
              </a:spcBef>
              <a:spcAft>
                <a:spcPts val="0"/>
              </a:spcAft>
              <a:buClr>
                <a:srgbClr val="545454"/>
              </a:buClr>
              <a:buSzPts val="1900"/>
              <a:buAutoNum type="arabicPeriod"/>
            </a:pPr>
            <a:r>
              <a:rPr lang="en-US" sz="1900">
                <a:solidFill>
                  <a:srgbClr val="545454"/>
                </a:solidFill>
                <a:latin typeface="Arial"/>
                <a:ea typeface="Arial"/>
                <a:cs typeface="Arial"/>
                <a:sym typeface="Arial"/>
              </a:rPr>
              <a:t>Οι μαθητές/μαθήτριες περπατούν στην τάξη, διαβάζουν σιωπηλά κάθε κάρτα και επιλέγουν τις τρεις που έχουν μεγαλύτερη σημασία για αυτούς, χρησιμοποιώντας αυτοκόλλητα χαρτάκια σημειώσεων.</a:t>
            </a:r>
            <a:endParaRPr sz="1900">
              <a:solidFill>
                <a:srgbClr val="545454"/>
              </a:solidFill>
              <a:latin typeface="Arial"/>
              <a:ea typeface="Arial"/>
              <a:cs typeface="Arial"/>
              <a:sym typeface="Arial"/>
            </a:endParaRPr>
          </a:p>
          <a:p>
            <a:pPr indent="-349250" lvl="0" marL="457200" rtl="0" algn="l">
              <a:lnSpc>
                <a:spcPct val="115000"/>
              </a:lnSpc>
              <a:spcBef>
                <a:spcPts val="0"/>
              </a:spcBef>
              <a:spcAft>
                <a:spcPts val="0"/>
              </a:spcAft>
              <a:buClr>
                <a:srgbClr val="545454"/>
              </a:buClr>
              <a:buSzPts val="1900"/>
              <a:buAutoNum type="arabicPeriod"/>
            </a:pPr>
            <a:r>
              <a:rPr lang="en-US" sz="1900">
                <a:solidFill>
                  <a:srgbClr val="545454"/>
                </a:solidFill>
                <a:latin typeface="Arial"/>
                <a:ea typeface="Arial"/>
                <a:cs typeface="Arial"/>
                <a:sym typeface="Arial"/>
              </a:rPr>
              <a:t>Σε ζευγάρια, μοιράζονται τους λόγους για τους οποίους επέλεξαν αυτές τις αξίες.</a:t>
            </a:r>
            <a:endParaRPr sz="1900">
              <a:solidFill>
                <a:srgbClr val="545454"/>
              </a:solidFill>
              <a:latin typeface="Arial"/>
              <a:ea typeface="Arial"/>
              <a:cs typeface="Arial"/>
              <a:sym typeface="Arial"/>
            </a:endParaRPr>
          </a:p>
          <a:p>
            <a:pPr indent="-349250" lvl="0" marL="457200" rtl="0" algn="l">
              <a:lnSpc>
                <a:spcPct val="115000"/>
              </a:lnSpc>
              <a:spcBef>
                <a:spcPts val="0"/>
              </a:spcBef>
              <a:spcAft>
                <a:spcPts val="0"/>
              </a:spcAft>
              <a:buClr>
                <a:srgbClr val="545454"/>
              </a:buClr>
              <a:buSzPts val="1900"/>
              <a:buAutoNum type="arabicPeriod"/>
            </a:pPr>
            <a:r>
              <a:rPr lang="en-US" sz="1900">
                <a:solidFill>
                  <a:srgbClr val="545454"/>
                </a:solidFill>
                <a:latin typeface="Arial"/>
                <a:ea typeface="Arial"/>
                <a:cs typeface="Arial"/>
                <a:sym typeface="Arial"/>
              </a:rPr>
              <a:t>Συζητήστε με όλη την τάξη: </a:t>
            </a:r>
            <a:r>
              <a:rPr i="1" lang="en-US" sz="1900">
                <a:solidFill>
                  <a:srgbClr val="545454"/>
                </a:solidFill>
                <a:latin typeface="Arial"/>
                <a:ea typeface="Arial"/>
                <a:cs typeface="Arial"/>
                <a:sym typeface="Arial"/>
              </a:rPr>
              <a:t>Ποιες αξίες εμφανίζονται πιο συχνά;</a:t>
            </a:r>
            <a:endParaRPr i="1" sz="1900">
              <a:solidFill>
                <a:srgbClr val="545454"/>
              </a:solidFill>
              <a:latin typeface="Arial"/>
              <a:ea typeface="Arial"/>
              <a:cs typeface="Arial"/>
              <a:sym typeface="Arial"/>
            </a:endParaRPr>
          </a:p>
          <a:p>
            <a:pPr indent="0" lvl="0" marL="457200" rtl="0" algn="l">
              <a:lnSpc>
                <a:spcPct val="115000"/>
              </a:lnSpc>
              <a:spcBef>
                <a:spcPts val="1200"/>
              </a:spcBef>
              <a:spcAft>
                <a:spcPts val="0"/>
              </a:spcAft>
              <a:buSzPts val="1800"/>
              <a:buNone/>
            </a:pPr>
            <a:r>
              <a:rPr i="1" lang="en-US" sz="1900">
                <a:solidFill>
                  <a:srgbClr val="545454"/>
                </a:solidFill>
                <a:latin typeface="Arial"/>
                <a:ea typeface="Arial"/>
                <a:cs typeface="Arial"/>
                <a:sym typeface="Arial"/>
              </a:rPr>
              <a:t>Τι μας λένε για την τάξη μας;</a:t>
            </a:r>
            <a:br>
              <a:rPr i="1" lang="en-US" sz="1900">
                <a:solidFill>
                  <a:srgbClr val="545454"/>
                </a:solidFill>
                <a:latin typeface="Arial"/>
                <a:ea typeface="Arial"/>
                <a:cs typeface="Arial"/>
                <a:sym typeface="Arial"/>
              </a:rPr>
            </a:br>
            <a:endParaRPr i="1" sz="1900">
              <a:solidFill>
                <a:srgbClr val="545454"/>
              </a:solidFill>
              <a:latin typeface="Arial"/>
              <a:ea typeface="Arial"/>
              <a:cs typeface="Arial"/>
              <a:sym typeface="Arial"/>
            </a:endParaRPr>
          </a:p>
          <a:p>
            <a:pPr indent="0" lvl="0" marL="0" rtl="0" algn="l">
              <a:lnSpc>
                <a:spcPct val="115000"/>
              </a:lnSpc>
              <a:spcBef>
                <a:spcPts val="1200"/>
              </a:spcBef>
              <a:spcAft>
                <a:spcPts val="0"/>
              </a:spcAft>
              <a:buSzPts val="1800"/>
              <a:buNone/>
            </a:pPr>
            <a:r>
              <a:rPr b="1" lang="en-US" sz="1900">
                <a:solidFill>
                  <a:srgbClr val="545454"/>
                </a:solidFill>
                <a:latin typeface="Arial"/>
                <a:ea typeface="Arial"/>
                <a:cs typeface="Arial"/>
                <a:sym typeface="Arial"/>
              </a:rPr>
              <a:t>Μέγεθος ομάδας: </a:t>
            </a:r>
            <a:r>
              <a:rPr lang="en-US" sz="1900">
                <a:solidFill>
                  <a:srgbClr val="545454"/>
                </a:solidFill>
                <a:latin typeface="Arial"/>
                <a:ea typeface="Arial"/>
                <a:cs typeface="Arial"/>
                <a:sym typeface="Arial"/>
              </a:rPr>
              <a:t>Ατομικά → Ζευγάρια → Όλη η τάξη</a:t>
            </a:r>
            <a:br>
              <a:rPr lang="en-US" sz="1900">
                <a:solidFill>
                  <a:srgbClr val="545454"/>
                </a:solidFill>
                <a:latin typeface="Arial"/>
                <a:ea typeface="Arial"/>
                <a:cs typeface="Arial"/>
                <a:sym typeface="Arial"/>
              </a:rPr>
            </a:br>
            <a:r>
              <a:rPr b="1" lang="en-US" sz="1900">
                <a:solidFill>
                  <a:srgbClr val="545454"/>
                </a:solidFill>
                <a:latin typeface="Arial"/>
                <a:ea typeface="Arial"/>
                <a:cs typeface="Arial"/>
                <a:sym typeface="Arial"/>
              </a:rPr>
              <a:t>Υλικά: </a:t>
            </a:r>
            <a:r>
              <a:rPr lang="en-US" sz="1900">
                <a:solidFill>
                  <a:srgbClr val="545454"/>
                </a:solidFill>
                <a:latin typeface="Arial"/>
                <a:ea typeface="Arial"/>
                <a:cs typeface="Arial"/>
                <a:sym typeface="Arial"/>
              </a:rPr>
              <a:t>Κάρτες αξιών, αυτοκόλλητα χαρτάκια σημειώσεων, μαρκαδόροι</a:t>
            </a:r>
            <a:endParaRPr sz="1900">
              <a:solidFill>
                <a:srgbClr val="545454"/>
              </a:solidFill>
              <a:latin typeface="Arial"/>
              <a:ea typeface="Arial"/>
              <a:cs typeface="Arial"/>
              <a:sym typeface="Arial"/>
            </a:endParaRPr>
          </a:p>
          <a:p>
            <a:pPr indent="0" lvl="0" marL="0" rtl="0" algn="l">
              <a:lnSpc>
                <a:spcPct val="115000"/>
              </a:lnSpc>
              <a:spcBef>
                <a:spcPts val="1200"/>
              </a:spcBef>
              <a:spcAft>
                <a:spcPts val="0"/>
              </a:spcAft>
              <a:buSzPts val="1800"/>
              <a:buNone/>
            </a:pPr>
            <a:r>
              <a:t/>
            </a:r>
            <a:endParaRPr b="1" sz="1300">
              <a:solidFill>
                <a:srgbClr val="545454"/>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a:p>
        </p:txBody>
      </p:sp>
      <p:pic>
        <p:nvPicPr>
          <p:cNvPr id="284" name="Google Shape;284;g39be1bc576c_0_16"/>
          <p:cNvPicPr preferRelativeResize="0"/>
          <p:nvPr/>
        </p:nvPicPr>
        <p:blipFill rotWithShape="1">
          <a:blip r:embed="rId3">
            <a:alphaModFix/>
          </a:blip>
          <a:srcRect b="0" l="0" r="0" t="0"/>
          <a:stretch/>
        </p:blipFill>
        <p:spPr>
          <a:xfrm>
            <a:off x="8183880" y="4259070"/>
            <a:ext cx="4008121" cy="253361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39be1bc576c_0_2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Δραστηριότητα 2: Οι αξίες μου στην πράξη</a:t>
            </a:r>
            <a:endParaRPr/>
          </a:p>
        </p:txBody>
      </p:sp>
      <p:sp>
        <p:nvSpPr>
          <p:cNvPr id="290" name="Google Shape;290;g39be1bc576c_0_23"/>
          <p:cNvSpPr txBox="1"/>
          <p:nvPr>
            <p:ph idx="2" type="body"/>
          </p:nvPr>
        </p:nvSpPr>
        <p:spPr>
          <a:xfrm>
            <a:off x="247500" y="1328200"/>
            <a:ext cx="11944500" cy="511832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b="1" lang="en-US" sz="1900"/>
              <a:t>Στόχος:</a:t>
            </a:r>
            <a:br>
              <a:rPr b="1" lang="en-US" sz="1900"/>
            </a:br>
            <a:r>
              <a:rPr lang="en-US" sz="1900"/>
              <a:t>Να βοηθήσει τους/τις μαθητές/μαθήτριες να συνδέσουν τις αξίες τους με πραγματικές πράξεις στην καθημερινή ζωή.</a:t>
            </a:r>
            <a:endParaRPr sz="1900"/>
          </a:p>
          <a:p>
            <a:pPr indent="0" lvl="0" marL="0" rtl="0" algn="l">
              <a:lnSpc>
                <a:spcPct val="115000"/>
              </a:lnSpc>
              <a:spcBef>
                <a:spcPts val="1200"/>
              </a:spcBef>
              <a:spcAft>
                <a:spcPts val="0"/>
              </a:spcAft>
              <a:buSzPts val="1800"/>
              <a:buNone/>
            </a:pPr>
            <a:r>
              <a:rPr b="1" lang="en-US" sz="1900"/>
              <a:t>Βήματα</a:t>
            </a:r>
            <a:endParaRPr b="1" sz="1900"/>
          </a:p>
          <a:p>
            <a:pPr indent="-349250" lvl="0" marL="457200" rtl="0" algn="l">
              <a:lnSpc>
                <a:spcPct val="115000"/>
              </a:lnSpc>
              <a:spcBef>
                <a:spcPts val="1200"/>
              </a:spcBef>
              <a:spcAft>
                <a:spcPts val="0"/>
              </a:spcAft>
              <a:buClr>
                <a:schemeClr val="dk1"/>
              </a:buClr>
              <a:buSzPts val="1900"/>
              <a:buFont typeface="Calibri"/>
              <a:buAutoNum type="arabicPeriod"/>
            </a:pPr>
            <a:r>
              <a:rPr lang="en-US" sz="1900"/>
              <a:t>Μοιράστε το </a:t>
            </a:r>
            <a:r>
              <a:rPr i="1" lang="en-US" sz="1900"/>
              <a:t>φύλλο εργασίας «Τι είναι σημαντικό για μένα».</a:t>
            </a:r>
            <a:endParaRPr i="1" sz="1900"/>
          </a:p>
          <a:p>
            <a:pPr indent="-349250" lvl="0" marL="457200" rtl="0" algn="l">
              <a:lnSpc>
                <a:spcPct val="115000"/>
              </a:lnSpc>
              <a:spcBef>
                <a:spcPts val="0"/>
              </a:spcBef>
              <a:spcAft>
                <a:spcPts val="0"/>
              </a:spcAft>
              <a:buClr>
                <a:schemeClr val="dk1"/>
              </a:buClr>
              <a:buSzPts val="1900"/>
              <a:buFont typeface="Calibri"/>
              <a:buAutoNum type="arabicPeriod"/>
            </a:pPr>
            <a:r>
              <a:rPr lang="en-US" sz="1900"/>
              <a:t>Οι μαθητές/μαθήτριες γράφουν ή ζωγραφίζουν παραδείγματα για το πώς βιώνουν την κάθε αξία στο σχολείο, στο σπίτι ή στην κοινότητα.</a:t>
            </a:r>
            <a:endParaRPr sz="1900"/>
          </a:p>
          <a:p>
            <a:pPr indent="-349250" lvl="0" marL="457200" rtl="0" algn="l">
              <a:lnSpc>
                <a:spcPct val="115000"/>
              </a:lnSpc>
              <a:spcBef>
                <a:spcPts val="0"/>
              </a:spcBef>
              <a:spcAft>
                <a:spcPts val="0"/>
              </a:spcAft>
              <a:buClr>
                <a:schemeClr val="dk1"/>
              </a:buClr>
              <a:buSzPts val="1900"/>
              <a:buFont typeface="Calibri"/>
              <a:buAutoNum type="arabicPeriod"/>
            </a:pPr>
            <a:r>
              <a:rPr lang="en-US" sz="1900"/>
              <a:t>Σε ομάδες των τεσσάρων, μοιράζονται τα παραδείγματα και βρίσκουν μια </a:t>
            </a:r>
            <a:r>
              <a:rPr i="1" lang="en-US" sz="1900"/>
              <a:t>κοινή αξία </a:t>
            </a:r>
            <a:r>
              <a:rPr lang="en-US" sz="1900"/>
              <a:t>που μοιράζονται όλοι.</a:t>
            </a:r>
            <a:endParaRPr sz="1900"/>
          </a:p>
          <a:p>
            <a:pPr indent="-349250" lvl="0" marL="457200" rtl="0" algn="l">
              <a:lnSpc>
                <a:spcPct val="115000"/>
              </a:lnSpc>
              <a:spcBef>
                <a:spcPts val="0"/>
              </a:spcBef>
              <a:spcAft>
                <a:spcPts val="0"/>
              </a:spcAft>
              <a:buClr>
                <a:schemeClr val="dk1"/>
              </a:buClr>
              <a:buSzPts val="1900"/>
              <a:buFont typeface="Calibri"/>
              <a:buAutoNum type="arabicPeriod"/>
            </a:pPr>
            <a:r>
              <a:rPr lang="en-US" sz="1900"/>
              <a:t>Κάθε ομάδα παρουσιάζει την κοινή αξία της στην τάξη.</a:t>
            </a:r>
            <a:endParaRPr sz="1900"/>
          </a:p>
          <a:p>
            <a:pPr indent="-349250" lvl="0" marL="457200" rtl="0" algn="l">
              <a:lnSpc>
                <a:spcPct val="115000"/>
              </a:lnSpc>
              <a:spcBef>
                <a:spcPts val="0"/>
              </a:spcBef>
              <a:spcAft>
                <a:spcPts val="0"/>
              </a:spcAft>
              <a:buClr>
                <a:schemeClr val="dk1"/>
              </a:buClr>
              <a:buSzPts val="1900"/>
              <a:buAutoNum type="arabicPeriod"/>
            </a:pPr>
            <a:r>
              <a:rPr lang="en-US" sz="1900"/>
              <a:t>Καταγράψτε τις κοινές αξίες σε ένα μεγάλο φύλλο χαρτιού για να δημιουργήσετε έναν </a:t>
            </a:r>
            <a:r>
              <a:rPr b="1" lang="en-US" sz="1900"/>
              <a:t>Χάρτη Νοήματος της Τάξης.</a:t>
            </a:r>
            <a:endParaRPr b="1" sz="1900"/>
          </a:p>
          <a:p>
            <a:pPr indent="0" lvl="0" marL="0" rtl="0" algn="l">
              <a:lnSpc>
                <a:spcPct val="115000"/>
              </a:lnSpc>
              <a:spcBef>
                <a:spcPts val="1200"/>
              </a:spcBef>
              <a:spcAft>
                <a:spcPts val="0"/>
              </a:spcAft>
              <a:buSzPts val="1800"/>
              <a:buNone/>
            </a:pPr>
            <a:r>
              <a:rPr b="1" lang="en-US" sz="1900"/>
              <a:t>Μέγεθος ομάδας: </a:t>
            </a:r>
            <a:r>
              <a:rPr lang="en-US" sz="1900"/>
              <a:t>Ατομικά → Μικρή ομάδα → Όλη η τάξη</a:t>
            </a:r>
            <a:br>
              <a:rPr lang="en-US" sz="1900"/>
            </a:br>
            <a:r>
              <a:rPr b="1" lang="en-US" sz="1900"/>
              <a:t> Υλικά: </a:t>
            </a:r>
            <a:r>
              <a:rPr lang="en-US" sz="1900"/>
              <a:t>Φύλλο εργασίας, χαρτί, μαρκαδόροι</a:t>
            </a:r>
            <a:endParaRPr sz="1900"/>
          </a:p>
          <a:p>
            <a:pPr indent="0" lvl="0" marL="0" rtl="0" algn="l">
              <a:lnSpc>
                <a:spcPct val="115000"/>
              </a:lnSpc>
              <a:spcBef>
                <a:spcPts val="1200"/>
              </a:spcBef>
              <a:spcAft>
                <a:spcPts val="0"/>
              </a:spcAft>
              <a:buSzPts val="1800"/>
              <a:buNone/>
            </a:pPr>
            <a:r>
              <a:t/>
            </a:r>
            <a:endParaRPr b="1"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t/>
            </a:r>
            <a:endParaRPr b="1" sz="1300">
              <a:solidFill>
                <a:srgbClr val="000000"/>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39be1bc576c_0_4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Δραστηριότητα 3: Δέντρο Σκοπού</a:t>
            </a:r>
            <a:endParaRPr/>
          </a:p>
        </p:txBody>
      </p:sp>
      <p:sp>
        <p:nvSpPr>
          <p:cNvPr id="296" name="Google Shape;296;g39be1bc576c_0_42"/>
          <p:cNvSpPr txBox="1"/>
          <p:nvPr>
            <p:ph idx="2" type="body"/>
          </p:nvPr>
        </p:nvSpPr>
        <p:spPr>
          <a:xfrm>
            <a:off x="247500" y="1052485"/>
            <a:ext cx="11944500" cy="5642228"/>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b="1" lang="en-US" sz="1900">
                <a:solidFill>
                  <a:srgbClr val="545454"/>
                </a:solidFill>
              </a:rPr>
              <a:t>Στόχος:</a:t>
            </a:r>
            <a:br>
              <a:rPr b="1" lang="en-US" sz="1900">
                <a:solidFill>
                  <a:srgbClr val="545454"/>
                </a:solidFill>
              </a:rPr>
            </a:br>
            <a:r>
              <a:rPr lang="en-US" sz="1900">
                <a:solidFill>
                  <a:srgbClr val="545454"/>
                </a:solidFill>
              </a:rPr>
              <a:t> Να βοηθήσει τους/τις μαθητές/μαθήτριες να απεικονίσουν οπτικά τον τρόπο με τον οποίο οι αξίες τους μετατρέπονται σε πράξεις και στόχους που δίνουν νόημα στη ζωή.</a:t>
            </a:r>
            <a:endParaRPr sz="1900">
              <a:solidFill>
                <a:srgbClr val="545454"/>
              </a:solidFill>
            </a:endParaRPr>
          </a:p>
          <a:p>
            <a:pPr indent="0" lvl="0" marL="0" rtl="0" algn="l">
              <a:lnSpc>
                <a:spcPct val="115000"/>
              </a:lnSpc>
              <a:spcBef>
                <a:spcPts val="1200"/>
              </a:spcBef>
              <a:spcAft>
                <a:spcPts val="0"/>
              </a:spcAft>
              <a:buSzPts val="1800"/>
              <a:buNone/>
            </a:pPr>
            <a:r>
              <a:rPr b="1" lang="en-US" sz="1900">
                <a:solidFill>
                  <a:srgbClr val="545454"/>
                </a:solidFill>
              </a:rPr>
              <a:t>Βήματα</a:t>
            </a:r>
            <a:endParaRPr b="1" sz="1900">
              <a:solidFill>
                <a:srgbClr val="545454"/>
              </a:solidFill>
            </a:endParaRPr>
          </a:p>
          <a:p>
            <a:pPr indent="-349250" lvl="0" marL="457200" rtl="0" algn="l">
              <a:lnSpc>
                <a:spcPct val="115000"/>
              </a:lnSpc>
              <a:spcBef>
                <a:spcPts val="1200"/>
              </a:spcBef>
              <a:spcAft>
                <a:spcPts val="0"/>
              </a:spcAft>
              <a:buClr>
                <a:srgbClr val="545454"/>
              </a:buClr>
              <a:buSzPts val="1900"/>
              <a:buFont typeface="Calibri"/>
              <a:buAutoNum type="arabicPeriod"/>
            </a:pPr>
            <a:r>
              <a:rPr lang="en-US" sz="1900">
                <a:solidFill>
                  <a:srgbClr val="545454"/>
                </a:solidFill>
              </a:rPr>
              <a:t>Σε ένα μεγάλο φύλλο χαρτιού, σχεδιάστε ένα </a:t>
            </a:r>
            <a:r>
              <a:rPr i="1" lang="en-US" sz="1900">
                <a:solidFill>
                  <a:srgbClr val="545454"/>
                </a:solidFill>
              </a:rPr>
              <a:t>Δέντρο Σκοπού </a:t>
            </a:r>
            <a:r>
              <a:rPr lang="en-US" sz="1900">
                <a:solidFill>
                  <a:srgbClr val="545454"/>
                </a:solidFill>
              </a:rPr>
              <a:t>με ρίζες, κορμό και κλαδιά.</a:t>
            </a:r>
            <a:endParaRPr sz="1900">
              <a:solidFill>
                <a:srgbClr val="545454"/>
              </a:solidFill>
            </a:endParaRPr>
          </a:p>
          <a:p>
            <a:pPr indent="-349250" lvl="0" marL="457200" rtl="0" algn="l">
              <a:lnSpc>
                <a:spcPct val="115000"/>
              </a:lnSpc>
              <a:spcBef>
                <a:spcPts val="0"/>
              </a:spcBef>
              <a:spcAft>
                <a:spcPts val="0"/>
              </a:spcAft>
              <a:buClr>
                <a:srgbClr val="545454"/>
              </a:buClr>
              <a:buSzPts val="1900"/>
              <a:buFont typeface="Calibri"/>
              <a:buAutoNum type="arabicPeriod"/>
            </a:pPr>
            <a:r>
              <a:rPr lang="en-US" sz="1900">
                <a:solidFill>
                  <a:srgbClr val="545454"/>
                </a:solidFill>
              </a:rPr>
              <a:t>Εξηγήστε τη μεταφορά:</a:t>
            </a:r>
            <a:endParaRPr sz="1900">
              <a:solidFill>
                <a:srgbClr val="545454"/>
              </a:solidFill>
            </a:endParaRPr>
          </a:p>
          <a:p>
            <a:pPr indent="-349250" lvl="1" marL="914400" rtl="0" algn="l">
              <a:lnSpc>
                <a:spcPct val="115000"/>
              </a:lnSpc>
              <a:spcBef>
                <a:spcPts val="0"/>
              </a:spcBef>
              <a:spcAft>
                <a:spcPts val="0"/>
              </a:spcAft>
              <a:buClr>
                <a:srgbClr val="545454"/>
              </a:buClr>
              <a:buSzPts val="1900"/>
              <a:buFont typeface="Calibri"/>
              <a:buChar char="○"/>
            </a:pPr>
            <a:r>
              <a:rPr lang="en-US" sz="1900">
                <a:solidFill>
                  <a:srgbClr val="545454"/>
                </a:solidFill>
              </a:rPr>
              <a:t>Ρίζες = προσωπικές αξίες</a:t>
            </a:r>
            <a:endParaRPr sz="1900">
              <a:solidFill>
                <a:srgbClr val="545454"/>
              </a:solidFill>
            </a:endParaRPr>
          </a:p>
          <a:p>
            <a:pPr indent="-349250" lvl="1" marL="914400" rtl="0" algn="l">
              <a:lnSpc>
                <a:spcPct val="115000"/>
              </a:lnSpc>
              <a:spcBef>
                <a:spcPts val="0"/>
              </a:spcBef>
              <a:spcAft>
                <a:spcPts val="0"/>
              </a:spcAft>
              <a:buClr>
                <a:srgbClr val="545454"/>
              </a:buClr>
              <a:buSzPts val="1900"/>
              <a:buFont typeface="Calibri"/>
              <a:buChar char="○"/>
            </a:pPr>
            <a:r>
              <a:rPr lang="en-US" sz="1900">
                <a:solidFill>
                  <a:srgbClr val="545454"/>
                </a:solidFill>
              </a:rPr>
              <a:t>Κορμός = πράξεις ή συνήθειες</a:t>
            </a:r>
            <a:endParaRPr sz="1900">
              <a:solidFill>
                <a:srgbClr val="545454"/>
              </a:solidFill>
            </a:endParaRPr>
          </a:p>
          <a:p>
            <a:pPr indent="-349250" lvl="1" marL="914400" rtl="0" algn="l">
              <a:lnSpc>
                <a:spcPct val="115000"/>
              </a:lnSpc>
              <a:spcBef>
                <a:spcPts val="0"/>
              </a:spcBef>
              <a:spcAft>
                <a:spcPts val="0"/>
              </a:spcAft>
              <a:buClr>
                <a:srgbClr val="545454"/>
              </a:buClr>
              <a:buSzPts val="1900"/>
              <a:buFont typeface="Calibri"/>
              <a:buChar char="○"/>
            </a:pPr>
            <a:r>
              <a:rPr lang="en-US" sz="1900">
                <a:solidFill>
                  <a:srgbClr val="545454"/>
                </a:solidFill>
              </a:rPr>
              <a:t>Κλαδιά = όνειρα ή στόχοι</a:t>
            </a:r>
            <a:endParaRPr sz="1900">
              <a:solidFill>
                <a:srgbClr val="545454"/>
              </a:solidFill>
            </a:endParaRPr>
          </a:p>
          <a:p>
            <a:pPr indent="-349250" lvl="0" marL="457200" rtl="0" algn="l">
              <a:lnSpc>
                <a:spcPct val="115000"/>
              </a:lnSpc>
              <a:spcBef>
                <a:spcPts val="0"/>
              </a:spcBef>
              <a:spcAft>
                <a:spcPts val="0"/>
              </a:spcAft>
              <a:buClr>
                <a:srgbClr val="545454"/>
              </a:buClr>
              <a:buSzPts val="1900"/>
              <a:buFont typeface="Calibri"/>
              <a:buAutoNum type="arabicPeriod"/>
            </a:pPr>
            <a:r>
              <a:rPr lang="en-US" sz="1900">
                <a:solidFill>
                  <a:srgbClr val="545454"/>
                </a:solidFill>
              </a:rPr>
              <a:t>Οι μαθητές/μαθήτριες γράφουν μία ιδέα ανά αυτοκόλλητο χαρτάκι σημείωσεων (αξία, πράξη ή στόχος).</a:t>
            </a:r>
            <a:endParaRPr sz="1900">
              <a:solidFill>
                <a:srgbClr val="545454"/>
              </a:solidFill>
            </a:endParaRPr>
          </a:p>
          <a:p>
            <a:pPr indent="-349250" lvl="0" marL="457200" rtl="0" algn="l">
              <a:lnSpc>
                <a:spcPct val="115000"/>
              </a:lnSpc>
              <a:spcBef>
                <a:spcPts val="0"/>
              </a:spcBef>
              <a:spcAft>
                <a:spcPts val="0"/>
              </a:spcAft>
              <a:buClr>
                <a:srgbClr val="545454"/>
              </a:buClr>
              <a:buSzPts val="1900"/>
              <a:buFont typeface="Calibri"/>
              <a:buAutoNum type="arabicPeriod"/>
            </a:pPr>
            <a:r>
              <a:rPr lang="en-US" sz="1900">
                <a:solidFill>
                  <a:srgbClr val="545454"/>
                </a:solidFill>
              </a:rPr>
              <a:t>Κολλήστε τα χαρτάκια στο δεξί μέρος του δέντρου.</a:t>
            </a:r>
            <a:endParaRPr sz="1900">
              <a:solidFill>
                <a:srgbClr val="545454"/>
              </a:solidFill>
            </a:endParaRPr>
          </a:p>
          <a:p>
            <a:pPr indent="-349250" lvl="0" marL="457200" rtl="0" algn="l">
              <a:lnSpc>
                <a:spcPct val="115000"/>
              </a:lnSpc>
              <a:spcBef>
                <a:spcPts val="0"/>
              </a:spcBef>
              <a:spcAft>
                <a:spcPts val="0"/>
              </a:spcAft>
              <a:buClr>
                <a:srgbClr val="545454"/>
              </a:buClr>
              <a:buSzPts val="1900"/>
              <a:buFont typeface="Calibri"/>
              <a:buAutoNum type="arabicPeriod"/>
            </a:pPr>
            <a:r>
              <a:rPr lang="en-US" sz="1900">
                <a:solidFill>
                  <a:srgbClr val="545454"/>
                </a:solidFill>
              </a:rPr>
              <a:t>Σκεφτείτε μαζί: </a:t>
            </a:r>
            <a:r>
              <a:rPr i="1" lang="en-US" sz="1900">
                <a:solidFill>
                  <a:srgbClr val="545454"/>
                </a:solidFill>
              </a:rPr>
              <a:t>«Τι συνδέει τις ρίζες, τις ενέργειες και τους στόχους μας;»</a:t>
            </a:r>
            <a:endParaRPr i="1" sz="1900">
              <a:solidFill>
                <a:srgbClr val="545454"/>
              </a:solidFill>
            </a:endParaRPr>
          </a:p>
          <a:p>
            <a:pPr indent="-349250" lvl="0" marL="457200" rtl="0" algn="l">
              <a:lnSpc>
                <a:spcPct val="115000"/>
              </a:lnSpc>
              <a:spcBef>
                <a:spcPts val="0"/>
              </a:spcBef>
              <a:spcAft>
                <a:spcPts val="0"/>
              </a:spcAft>
              <a:buClr>
                <a:srgbClr val="545454"/>
              </a:buClr>
              <a:buSzPts val="1900"/>
              <a:buFont typeface="Calibri"/>
              <a:buAutoNum type="arabicPeriod"/>
            </a:pPr>
            <a:r>
              <a:rPr lang="en-US" sz="1900">
                <a:solidFill>
                  <a:srgbClr val="545454"/>
                </a:solidFill>
              </a:rPr>
              <a:t>Τοποθετήσε το δέντρο σε ένα σημείο στην τάξη, ως σύμβολο του κοινού σκοπού της τάξης.</a:t>
            </a:r>
            <a:endParaRPr sz="1900">
              <a:solidFill>
                <a:srgbClr val="545454"/>
              </a:solidFill>
            </a:endParaRPr>
          </a:p>
          <a:p>
            <a:pPr indent="0" lvl="0" marL="0" rtl="0" algn="l">
              <a:lnSpc>
                <a:spcPct val="115000"/>
              </a:lnSpc>
              <a:spcBef>
                <a:spcPts val="1200"/>
              </a:spcBef>
              <a:spcAft>
                <a:spcPts val="0"/>
              </a:spcAft>
              <a:buSzPts val="1800"/>
              <a:buNone/>
            </a:pPr>
            <a:r>
              <a:rPr b="1" lang="en-US" sz="1900">
                <a:solidFill>
                  <a:srgbClr val="545454"/>
                </a:solidFill>
              </a:rPr>
              <a:t>Μέγεθος ομάδας: </a:t>
            </a:r>
            <a:r>
              <a:rPr lang="en-US" sz="1900">
                <a:solidFill>
                  <a:srgbClr val="545454"/>
                </a:solidFill>
              </a:rPr>
              <a:t>Όλη η τάξη</a:t>
            </a:r>
            <a:br>
              <a:rPr lang="en-US" sz="1900">
                <a:solidFill>
                  <a:srgbClr val="545454"/>
                </a:solidFill>
              </a:rPr>
            </a:br>
            <a:r>
              <a:rPr b="1" lang="en-US" sz="1900">
                <a:solidFill>
                  <a:srgbClr val="545454"/>
                </a:solidFill>
              </a:rPr>
              <a:t>Υλικά: </a:t>
            </a:r>
            <a:r>
              <a:rPr lang="en-US" sz="1900">
                <a:solidFill>
                  <a:srgbClr val="545454"/>
                </a:solidFill>
              </a:rPr>
              <a:t>Χαρτί, αυτοκόλλητα χαρτάκια σημείωσεων , μαρκαδόροι</a:t>
            </a:r>
            <a:endParaRPr sz="1900">
              <a:solidFill>
                <a:srgbClr val="545454"/>
              </a:solidFill>
            </a:endParaRPr>
          </a:p>
          <a:p>
            <a:pPr indent="0" lvl="0" marL="0" rtl="0" algn="l">
              <a:lnSpc>
                <a:spcPct val="115000"/>
              </a:lnSpc>
              <a:spcBef>
                <a:spcPts val="1200"/>
              </a:spcBef>
              <a:spcAft>
                <a:spcPts val="0"/>
              </a:spcAft>
              <a:buSzPts val="1800"/>
              <a:buNone/>
            </a:pPr>
            <a:r>
              <a:t/>
            </a:r>
            <a:endParaRPr b="1"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t/>
            </a:r>
            <a:endParaRPr b="1"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t/>
            </a:r>
            <a:endParaRPr b="1" sz="1300">
              <a:solidFill>
                <a:srgbClr val="000000"/>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9be1bc576c_0_3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Δραστηριότητα 3: Δέντρο Σκοπού</a:t>
            </a:r>
            <a:endParaRPr/>
          </a:p>
        </p:txBody>
      </p:sp>
      <p:pic>
        <p:nvPicPr>
          <p:cNvPr id="302" name="Google Shape;302;g39be1bc576c_0_30"/>
          <p:cNvPicPr preferRelativeResize="0"/>
          <p:nvPr/>
        </p:nvPicPr>
        <p:blipFill rotWithShape="1">
          <a:blip r:embed="rId3">
            <a:alphaModFix/>
          </a:blip>
          <a:srcRect b="0" l="0" r="0" t="0"/>
          <a:stretch/>
        </p:blipFill>
        <p:spPr>
          <a:xfrm>
            <a:off x="3521050" y="797450"/>
            <a:ext cx="4477675" cy="59733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7dcbf358be_0_153"/>
          <p:cNvSpPr txBox="1"/>
          <p:nvPr/>
        </p:nvSpPr>
        <p:spPr>
          <a:xfrm>
            <a:off x="374725" y="2184268"/>
            <a:ext cx="7038445" cy="13341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l">
              <a:lnSpc>
                <a:spcPct val="107916"/>
              </a:lnSpc>
              <a:spcBef>
                <a:spcPts val="0"/>
              </a:spcBef>
              <a:spcAft>
                <a:spcPts val="0"/>
              </a:spcAft>
              <a:buNone/>
            </a:pPr>
            <a:r>
              <a:rPr b="1" i="0" lang="en-US" sz="2400" u="none" cap="none" strike="noStrike">
                <a:solidFill>
                  <a:srgbClr val="4F4F50"/>
                </a:solidFill>
                <a:latin typeface="Arial"/>
                <a:ea typeface="Arial"/>
                <a:cs typeface="Arial"/>
                <a:sym typeface="Arial"/>
              </a:rPr>
              <a:t>ΠΕ3 Κατάρτιση και ανάπτυξη ικανοτήτων</a:t>
            </a:r>
            <a:endParaRPr b="1" i="0" sz="2400" u="none" cap="none" strike="noStrike">
              <a:solidFill>
                <a:srgbClr val="4F4F50"/>
              </a:solidFill>
              <a:latin typeface="Arial"/>
              <a:ea typeface="Arial"/>
              <a:cs typeface="Arial"/>
              <a:sym typeface="Arial"/>
            </a:endParaRPr>
          </a:p>
          <a:p>
            <a:pPr indent="0" lvl="0" marL="0" marR="0" rtl="0" algn="l">
              <a:lnSpc>
                <a:spcPct val="107916"/>
              </a:lnSpc>
              <a:spcBef>
                <a:spcPts val="800"/>
              </a:spcBef>
              <a:spcAft>
                <a:spcPts val="0"/>
              </a:spcAft>
              <a:buClr>
                <a:srgbClr val="000000"/>
              </a:buClr>
              <a:buSzPct val="100000"/>
              <a:buFont typeface="Arial"/>
              <a:buNone/>
            </a:pPr>
            <a:r>
              <a:rPr b="0" i="0" lang="en-US" sz="2300" u="none" cap="none" strike="noStrike">
                <a:solidFill>
                  <a:srgbClr val="545454"/>
                </a:solidFill>
                <a:latin typeface="Calibri"/>
                <a:ea typeface="Calibri"/>
                <a:cs typeface="Calibri"/>
                <a:sym typeface="Calibri"/>
              </a:rPr>
              <a:t>D3.1. Εκπαιδευτικό πρόγραμμα για εκπαιδευτές/εκπαιδεύτριες ενηλίκων </a:t>
            </a:r>
            <a:endParaRPr b="0" i="0" sz="2300" u="none" cap="none" strike="noStrike">
              <a:solidFill>
                <a:srgbClr val="545454"/>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ct val="100000"/>
              <a:buFont typeface="Arial"/>
              <a:buNone/>
            </a:pPr>
            <a:r>
              <a:rPr b="0" i="0" lang="en-US" sz="2300" u="none" cap="none" strike="noStrike">
                <a:solidFill>
                  <a:srgbClr val="545454"/>
                </a:solidFill>
                <a:latin typeface="Calibri"/>
                <a:ea typeface="Calibri"/>
                <a:cs typeface="Calibri"/>
                <a:sym typeface="Calibri"/>
              </a:rPr>
              <a:t>και ερευνητές/ερευνήτριες</a:t>
            </a:r>
            <a:endParaRPr b="1" i="0" sz="2300" u="none" cap="none" strike="noStrike">
              <a:solidFill>
                <a:srgbClr val="4F4F50"/>
              </a:solidFill>
              <a:latin typeface="Arial"/>
              <a:ea typeface="Arial"/>
              <a:cs typeface="Arial"/>
              <a:sym typeface="Arial"/>
            </a:endParaRPr>
          </a:p>
        </p:txBody>
      </p:sp>
      <p:sp>
        <p:nvSpPr>
          <p:cNvPr id="179" name="Google Shape;179;g37dcbf358be_0_153"/>
          <p:cNvSpPr txBox="1"/>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p>
            <a:pPr indent="0" lvl="0" marL="0" marR="0" rtl="0" algn="l">
              <a:lnSpc>
                <a:spcPct val="107916"/>
              </a:lnSpc>
              <a:spcBef>
                <a:spcPts val="0"/>
              </a:spcBef>
              <a:spcAft>
                <a:spcPts val="0"/>
              </a:spcAft>
              <a:buClr>
                <a:srgbClr val="000000"/>
              </a:buClr>
              <a:buSzPts val="1800"/>
              <a:buFont typeface="Arial"/>
              <a:buNone/>
            </a:pPr>
            <a:r>
              <a:rPr b="1" i="1" lang="en-US" sz="1800" u="none" cap="none" strike="noStrike">
                <a:solidFill>
                  <a:srgbClr val="735AA5"/>
                </a:solidFill>
                <a:latin typeface="Calibri"/>
                <a:ea typeface="Calibri"/>
                <a:cs typeface="Calibri"/>
                <a:sym typeface="Calibri"/>
              </a:rPr>
              <a:t>Μάθημα 5 - Αναζήτηση νοήματος και σκοπού </a:t>
            </a:r>
            <a:endParaRPr b="1" i="1" sz="1800" u="none" cap="none" strike="noStrike">
              <a:solidFill>
                <a:srgbClr val="735AA5"/>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1800"/>
              <a:buFont typeface="Arial"/>
              <a:buNone/>
            </a:pPr>
            <a:r>
              <a:rPr b="1" i="1" lang="en-US" sz="1800" u="none" cap="none" strike="noStrike">
                <a:solidFill>
                  <a:srgbClr val="735AA5"/>
                </a:solidFill>
                <a:latin typeface="Calibri"/>
                <a:ea typeface="Calibri"/>
                <a:cs typeface="Calibri"/>
                <a:sym typeface="Calibri"/>
              </a:rPr>
              <a:t>(Το «M» στο PERMA)</a:t>
            </a:r>
            <a:endParaRPr b="1" i="1" sz="1800" u="none" cap="none" strike="noStrike">
              <a:solidFill>
                <a:srgbClr val="735AA5"/>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1800"/>
              <a:buFont typeface="Arial"/>
              <a:buNone/>
            </a:pPr>
            <a:r>
              <a:rPr b="1" i="1" lang="en-US" sz="1800" u="none" cap="none" strike="noStrike">
                <a:solidFill>
                  <a:srgbClr val="735AA5"/>
                </a:solidFill>
                <a:latin typeface="Calibri"/>
                <a:ea typeface="Calibri"/>
                <a:cs typeface="Calibri"/>
                <a:sym typeface="Calibri"/>
              </a:rPr>
              <a:t> </a:t>
            </a:r>
            <a:endParaRPr b="1" i="1" sz="1800" u="none" cap="none" strike="noStrike">
              <a:solidFill>
                <a:srgbClr val="735AA5"/>
              </a:solidFill>
              <a:highlight>
                <a:srgbClr val="FFFF00"/>
              </a:highlight>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39be1bc576c_0_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sz="3600"/>
              <a:t>Αναστοχασμός, αξιολόγηση και συμβουλές για εκπαιδευτικούς</a:t>
            </a:r>
            <a:endParaRPr sz="3600"/>
          </a:p>
        </p:txBody>
      </p:sp>
      <p:sp>
        <p:nvSpPr>
          <p:cNvPr id="308" name="Google Shape;308;g39be1bc576c_0_8"/>
          <p:cNvSpPr txBox="1"/>
          <p:nvPr>
            <p:ph idx="2" type="body"/>
          </p:nvPr>
        </p:nvSpPr>
        <p:spPr>
          <a:xfrm>
            <a:off x="247500" y="1328199"/>
            <a:ext cx="11944500" cy="41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400"/>
              </a:spcBef>
              <a:spcAft>
                <a:spcPts val="0"/>
              </a:spcAft>
              <a:buSzPts val="1800"/>
              <a:buNone/>
            </a:pPr>
            <a:r>
              <a:rPr b="1" lang="en-US" sz="1900"/>
              <a:t>🪞 Αξιολόγηση</a:t>
            </a:r>
            <a:endParaRPr b="1" sz="1900"/>
          </a:p>
          <a:p>
            <a:pPr indent="-349250" lvl="0" marL="457200" rtl="0" algn="l">
              <a:lnSpc>
                <a:spcPct val="115000"/>
              </a:lnSpc>
              <a:spcBef>
                <a:spcPts val="1200"/>
              </a:spcBef>
              <a:spcAft>
                <a:spcPts val="0"/>
              </a:spcAft>
              <a:buClr>
                <a:schemeClr val="dk1"/>
              </a:buClr>
              <a:buSzPts val="1900"/>
              <a:buFont typeface="Calibri"/>
              <a:buChar char="●"/>
            </a:pPr>
            <a:r>
              <a:rPr lang="en-US" sz="1900"/>
              <a:t>Παρατηρήστε τη συμμετοχή και τη δέσμευση.</a:t>
            </a:r>
            <a:endParaRPr sz="1900"/>
          </a:p>
          <a:p>
            <a:pPr indent="-349250" lvl="0" marL="457200" rtl="0" algn="l">
              <a:lnSpc>
                <a:spcPct val="115000"/>
              </a:lnSpc>
              <a:spcBef>
                <a:spcPts val="0"/>
              </a:spcBef>
              <a:spcAft>
                <a:spcPts val="0"/>
              </a:spcAft>
              <a:buClr>
                <a:schemeClr val="dk1"/>
              </a:buClr>
              <a:buSzPts val="1900"/>
              <a:buFont typeface="Calibri"/>
              <a:buChar char="●"/>
            </a:pPr>
            <a:r>
              <a:rPr lang="en-US" sz="1900"/>
              <a:t>Εξετάστε το φύλλο εργασίας «Τι είναι σημαντικό για μένα» για να αξιολογήσετε το βάθος του αναστοχασμού.</a:t>
            </a:r>
            <a:endParaRPr sz="1900"/>
          </a:p>
          <a:p>
            <a:pPr indent="-349250" lvl="0" marL="457200" rtl="0" algn="l">
              <a:lnSpc>
                <a:spcPct val="115000"/>
              </a:lnSpc>
              <a:spcBef>
                <a:spcPts val="0"/>
              </a:spcBef>
              <a:spcAft>
                <a:spcPts val="0"/>
              </a:spcAft>
              <a:buClr>
                <a:schemeClr val="dk1"/>
              </a:buClr>
              <a:buSzPts val="1900"/>
              <a:buFont typeface="Calibri"/>
              <a:buChar char="●"/>
            </a:pPr>
            <a:r>
              <a:rPr lang="en-US" sz="1900"/>
              <a:t>Αξιολογήστε τις συνεισφορές στο Δέντρο Σκοπού για να βρείτε στοιχεία που συνδέουν τις αξίες με τις ενέργειες και τους στόχους.</a:t>
            </a:r>
            <a:endParaRPr sz="1900"/>
          </a:p>
          <a:p>
            <a:pPr indent="0" lvl="0" marL="0" rtl="0" algn="l">
              <a:lnSpc>
                <a:spcPct val="115000"/>
              </a:lnSpc>
              <a:spcBef>
                <a:spcPts val="1400"/>
              </a:spcBef>
              <a:spcAft>
                <a:spcPts val="0"/>
              </a:spcAft>
              <a:buSzPts val="1800"/>
              <a:buNone/>
            </a:pPr>
            <a:r>
              <a:rPr b="1" lang="en-US" sz="1900"/>
              <a:t>💡 Συμβουλές για τους/τις εκπαιδευτικούς</a:t>
            </a:r>
            <a:endParaRPr b="1" sz="1900"/>
          </a:p>
          <a:p>
            <a:pPr indent="-349250" lvl="0" marL="457200" rtl="0" algn="l">
              <a:lnSpc>
                <a:spcPct val="115000"/>
              </a:lnSpc>
              <a:spcBef>
                <a:spcPts val="1200"/>
              </a:spcBef>
              <a:spcAft>
                <a:spcPts val="0"/>
              </a:spcAft>
              <a:buClr>
                <a:schemeClr val="dk1"/>
              </a:buClr>
              <a:buSzPts val="1900"/>
              <a:buFont typeface="Calibri"/>
              <a:buChar char="●"/>
            </a:pPr>
            <a:r>
              <a:rPr lang="en-US" sz="1900"/>
              <a:t>Ενθαρρύνετε την ανοιχτή ανταλλαγή απόψεων – δεν υπάρχουν σωστές ή λανθασμένες απαντήσεις.</a:t>
            </a:r>
            <a:endParaRPr sz="1900"/>
          </a:p>
          <a:p>
            <a:pPr indent="-349250" lvl="0" marL="457200" rtl="0" algn="l">
              <a:lnSpc>
                <a:spcPct val="115000"/>
              </a:lnSpc>
              <a:spcBef>
                <a:spcPts val="0"/>
              </a:spcBef>
              <a:spcAft>
                <a:spcPts val="0"/>
              </a:spcAft>
              <a:buClr>
                <a:schemeClr val="dk1"/>
              </a:buClr>
              <a:buSzPts val="1900"/>
              <a:buFont typeface="Calibri"/>
              <a:buChar char="●"/>
            </a:pPr>
            <a:r>
              <a:rPr lang="en-US" sz="1900"/>
              <a:t>Δώστε παραδείγματα (π.χ. «Καλοσύνη σημαίνει να βοηθάς χωρίς να σου το ζητήσουν»).</a:t>
            </a:r>
            <a:endParaRPr sz="1900"/>
          </a:p>
          <a:p>
            <a:pPr indent="-349250" lvl="0" marL="457200" rtl="0" algn="l">
              <a:lnSpc>
                <a:spcPct val="115000"/>
              </a:lnSpc>
              <a:spcBef>
                <a:spcPts val="0"/>
              </a:spcBef>
              <a:spcAft>
                <a:spcPts val="0"/>
              </a:spcAft>
              <a:buClr>
                <a:schemeClr val="dk1"/>
              </a:buClr>
              <a:buSzPts val="1900"/>
              <a:buFont typeface="Calibri"/>
              <a:buChar char="●"/>
            </a:pPr>
            <a:r>
              <a:rPr lang="en-US" sz="1900"/>
              <a:t>Ενισχύστε τη θετική συμπεριφορά και τις δημιουργικές ιδέες.</a:t>
            </a:r>
            <a:endParaRPr sz="1900"/>
          </a:p>
          <a:p>
            <a:pPr indent="-349250" lvl="0" marL="457200" rtl="0" algn="l">
              <a:lnSpc>
                <a:spcPct val="115000"/>
              </a:lnSpc>
              <a:spcBef>
                <a:spcPts val="0"/>
              </a:spcBef>
              <a:spcAft>
                <a:spcPts val="0"/>
              </a:spcAft>
              <a:buClr>
                <a:schemeClr val="dk1"/>
              </a:buClr>
              <a:buSzPts val="1900"/>
              <a:buFont typeface="Calibri"/>
              <a:buChar char="●"/>
            </a:pPr>
            <a:r>
              <a:rPr lang="en-US" sz="1900"/>
              <a:t>Αφήστε τους πολύγλωσσους μαθητές/μαθήτριες να εκφράσουν τις αξίες στη μητρική τους γλώσσα ή οπτικά.</a:t>
            </a:r>
            <a:endParaRPr sz="1900"/>
          </a:p>
          <a:p>
            <a:pPr indent="-342900" lvl="0" marL="457200" rtl="0" algn="l">
              <a:lnSpc>
                <a:spcPct val="115000"/>
              </a:lnSpc>
              <a:spcBef>
                <a:spcPts val="0"/>
              </a:spcBef>
              <a:spcAft>
                <a:spcPts val="0"/>
              </a:spcAft>
              <a:buClr>
                <a:srgbClr val="000000"/>
              </a:buClr>
              <a:buSzPts val="1800"/>
              <a:buFont typeface="Calibri"/>
              <a:buChar char="●"/>
            </a:pPr>
            <a:r>
              <a:rPr lang="en-US" sz="1900"/>
              <a:t>Χρησιμοποιήστε το ολοκληρωμένο </a:t>
            </a:r>
            <a:r>
              <a:rPr i="1" lang="en-US" sz="1900"/>
              <a:t>Δέντρο Σκοπού </a:t>
            </a:r>
            <a:r>
              <a:rPr lang="en-US" sz="1900"/>
              <a:t>ως υπενθύμιση στην τάξη για το κοινό νόημα.</a:t>
            </a:r>
            <a:br>
              <a:rPr lang="en-US">
                <a:solidFill>
                  <a:srgbClr val="000000"/>
                </a:solidFill>
              </a:rPr>
            </a:br>
            <a:endParaRPr>
              <a:solidFill>
                <a:srgbClr val="000000"/>
              </a:solidFill>
            </a:endParaRPr>
          </a:p>
          <a:p>
            <a:pPr indent="0" lvl="0" marL="0" rtl="0" algn="l">
              <a:lnSpc>
                <a:spcPct val="115000"/>
              </a:lnSpc>
              <a:spcBef>
                <a:spcPts val="1200"/>
              </a:spcBef>
              <a:spcAft>
                <a:spcPts val="0"/>
              </a:spcAft>
              <a:buSzPts val="1800"/>
              <a:buNone/>
            </a:pPr>
            <a:r>
              <a:rPr lang="en-US" sz="1100">
                <a:solidFill>
                  <a:srgbClr val="000000"/>
                </a:solidFill>
                <a:latin typeface="Arial"/>
                <a:ea typeface="Arial"/>
                <a:cs typeface="Arial"/>
                <a:sym typeface="Arial"/>
              </a:rPr>
              <a:t>.</a:t>
            </a:r>
            <a:endParaRPr sz="1100">
              <a:solidFill>
                <a:srgbClr val="000000"/>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38c6f32c7d8_0_6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Αναστοχασμός</a:t>
            </a:r>
            <a:endParaRPr/>
          </a:p>
        </p:txBody>
      </p:sp>
      <p:sp>
        <p:nvSpPr>
          <p:cNvPr id="314" name="Google Shape;314;g38c6f32c7d8_0_62"/>
          <p:cNvSpPr txBox="1"/>
          <p:nvPr>
            <p:ph idx="2" type="body"/>
          </p:nvPr>
        </p:nvSpPr>
        <p:spPr>
          <a:xfrm>
            <a:off x="516307" y="1768800"/>
            <a:ext cx="6076800" cy="3320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lang="en-US" sz="2200">
                <a:solidFill>
                  <a:srgbClr val="000000"/>
                </a:solidFill>
              </a:rPr>
              <a:t>💭 </a:t>
            </a:r>
            <a:r>
              <a:rPr b="1" lang="en-US" sz="2200">
                <a:solidFill>
                  <a:srgbClr val="000000"/>
                </a:solidFill>
              </a:rPr>
              <a:t>Αναστοχαστείτε:</a:t>
            </a:r>
            <a:endParaRPr b="1" sz="2200">
              <a:solidFill>
                <a:srgbClr val="000000"/>
              </a:solidFill>
            </a:endParaRPr>
          </a:p>
          <a:p>
            <a:pPr indent="-368300" lvl="0" marL="457200" rtl="0" algn="l">
              <a:lnSpc>
                <a:spcPct val="115000"/>
              </a:lnSpc>
              <a:spcBef>
                <a:spcPts val="1200"/>
              </a:spcBef>
              <a:spcAft>
                <a:spcPts val="0"/>
              </a:spcAft>
              <a:buClr>
                <a:srgbClr val="000000"/>
              </a:buClr>
              <a:buSzPts val="2200"/>
              <a:buFont typeface="Calibri"/>
              <a:buAutoNum type="arabicPeriod"/>
            </a:pPr>
            <a:r>
              <a:rPr lang="en-US" sz="2200">
                <a:solidFill>
                  <a:srgbClr val="000000"/>
                </a:solidFill>
              </a:rPr>
              <a:t>Συνέδεσαν οι μαθητές/μαθήτριες τη μάθησή τους με ευρύτερους στόχους;</a:t>
            </a:r>
            <a:endParaRPr sz="2200">
              <a:solidFill>
                <a:srgbClr val="000000"/>
              </a:solidFill>
            </a:endParaRPr>
          </a:p>
          <a:p>
            <a:pPr indent="-368300" lvl="0" marL="457200" rtl="0" algn="l">
              <a:lnSpc>
                <a:spcPct val="115000"/>
              </a:lnSpc>
              <a:spcBef>
                <a:spcPts val="0"/>
              </a:spcBef>
              <a:spcAft>
                <a:spcPts val="0"/>
              </a:spcAft>
              <a:buClr>
                <a:srgbClr val="000000"/>
              </a:buClr>
              <a:buSzPts val="2200"/>
              <a:buFont typeface="Calibri"/>
              <a:buAutoNum type="arabicPeriod"/>
            </a:pPr>
            <a:r>
              <a:rPr lang="en-US" sz="2200">
                <a:solidFill>
                  <a:srgbClr val="000000"/>
                </a:solidFill>
              </a:rPr>
              <a:t>Επανασυνδεθήκατε με τον δικό σας σκοπό ως εκπαιδευτικοί;</a:t>
            </a:r>
            <a:endParaRPr sz="2200">
              <a:solidFill>
                <a:srgbClr val="000000"/>
              </a:solidFill>
            </a:endParaRPr>
          </a:p>
          <a:p>
            <a:pPr indent="-368300" lvl="0" marL="457200" rtl="0" algn="l">
              <a:lnSpc>
                <a:spcPct val="115000"/>
              </a:lnSpc>
              <a:spcBef>
                <a:spcPts val="0"/>
              </a:spcBef>
              <a:spcAft>
                <a:spcPts val="0"/>
              </a:spcAft>
              <a:buClr>
                <a:srgbClr val="000000"/>
              </a:buClr>
              <a:buSzPts val="2200"/>
              <a:buFont typeface="Calibri"/>
              <a:buAutoNum type="arabicPeriod"/>
            </a:pPr>
            <a:r>
              <a:rPr lang="en-US" sz="2200">
                <a:solidFill>
                  <a:srgbClr val="000000"/>
                </a:solidFill>
              </a:rPr>
              <a:t>Μια ενέργεια που θα κάνετε την επόμενη εβδομάδα για να εφαρμόσετε τις αξίες σας στην πράξη είναι...</a:t>
            </a:r>
            <a:endParaRPr sz="2200">
              <a:solidFill>
                <a:srgbClr val="000000"/>
              </a:solidFill>
            </a:endParaRPr>
          </a:p>
          <a:p>
            <a:pPr indent="0" lvl="0" marL="0" rtl="0" algn="l">
              <a:lnSpc>
                <a:spcPct val="115000"/>
              </a:lnSpc>
              <a:spcBef>
                <a:spcPts val="1200"/>
              </a:spcBef>
              <a:spcAft>
                <a:spcPts val="1200"/>
              </a:spcAft>
              <a:buSzPts val="1800"/>
              <a:buNone/>
            </a:pPr>
            <a:r>
              <a:rPr lang="en-US" sz="2200">
                <a:solidFill>
                  <a:srgbClr val="000000"/>
                </a:solidFill>
              </a:rPr>
              <a:t>🕒</a:t>
            </a:r>
            <a:r>
              <a:rPr i="1" lang="en-US" sz="2200">
                <a:solidFill>
                  <a:srgbClr val="000000"/>
                </a:solidFill>
              </a:rPr>
              <a:t> 2 λεπτά αναστοχασμού + 3 λεπτά ανταλλαγής απόψεων.</a:t>
            </a:r>
            <a:endParaRPr sz="2200"/>
          </a:p>
        </p:txBody>
      </p:sp>
      <p:pic>
        <p:nvPicPr>
          <p:cNvPr id="315" name="Google Shape;315;g38c6f32c7d8_0_62"/>
          <p:cNvPicPr preferRelativeResize="0"/>
          <p:nvPr/>
        </p:nvPicPr>
        <p:blipFill rotWithShape="1">
          <a:blip r:embed="rId3">
            <a:alphaModFix/>
          </a:blip>
          <a:srcRect b="0" l="0" r="0" t="0"/>
          <a:stretch/>
        </p:blipFill>
        <p:spPr>
          <a:xfrm>
            <a:off x="6420350" y="1197426"/>
            <a:ext cx="5373200" cy="5074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38c6f32c7d8_0_6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Βασικά συμπεράσματα</a:t>
            </a:r>
            <a:endParaRPr/>
          </a:p>
        </p:txBody>
      </p:sp>
      <p:sp>
        <p:nvSpPr>
          <p:cNvPr id="321" name="Google Shape;321;g38c6f32c7d8_0_67"/>
          <p:cNvSpPr txBox="1"/>
          <p:nvPr>
            <p:ph idx="2" type="body"/>
          </p:nvPr>
        </p:nvSpPr>
        <p:spPr>
          <a:xfrm>
            <a:off x="947420" y="1668900"/>
            <a:ext cx="5567680" cy="3520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lang="en-US" sz="2200"/>
              <a:t>Το νόημα συνδέει </a:t>
            </a:r>
            <a:r>
              <a:rPr b="1" lang="en-US" sz="2200"/>
              <a:t>τις αξίες, τον σκοπό και τη συνεισφορά</a:t>
            </a:r>
            <a:r>
              <a:rPr lang="en-US" sz="2200"/>
              <a:t>.</a:t>
            </a:r>
            <a:endParaRPr sz="2200"/>
          </a:p>
          <a:p>
            <a:pPr indent="-368300" lvl="0" marL="457200" rtl="0" algn="l">
              <a:lnSpc>
                <a:spcPct val="115000"/>
              </a:lnSpc>
              <a:spcBef>
                <a:spcPts val="1200"/>
              </a:spcBef>
              <a:spcAft>
                <a:spcPts val="0"/>
              </a:spcAft>
              <a:buClr>
                <a:schemeClr val="dk1"/>
              </a:buClr>
              <a:buSzPts val="2200"/>
              <a:buFont typeface="Calibri"/>
              <a:buChar char="●"/>
            </a:pPr>
            <a:r>
              <a:rPr lang="en-US" sz="2200"/>
              <a:t>Οι εκπαιδευτικοί που γνωρίζουν το «γιατί» τους εμπνέουν τους μαθητές/μαθήτριες να ανακαλύψουν το δικό τους.</a:t>
            </a:r>
            <a:endParaRPr sz="2200"/>
          </a:p>
          <a:p>
            <a:pPr indent="-342900" lvl="0" marL="457200" rtl="0" algn="l">
              <a:lnSpc>
                <a:spcPct val="115000"/>
              </a:lnSpc>
              <a:spcBef>
                <a:spcPts val="0"/>
              </a:spcBef>
              <a:spcAft>
                <a:spcPts val="0"/>
              </a:spcAft>
              <a:buClr>
                <a:srgbClr val="000000"/>
              </a:buClr>
              <a:buSzPts val="1800"/>
              <a:buChar char="●"/>
            </a:pPr>
            <a:r>
              <a:rPr lang="en-US" sz="2200"/>
              <a:t>Οι τάξεις που έχουν ως γνώμονα την αίσθηση σκοπού προάγουν </a:t>
            </a:r>
            <a:r>
              <a:rPr b="1" lang="en-US" sz="2200"/>
              <a:t>τη δέσμευση, τον σεβασμό και την ευημερία.</a:t>
            </a:r>
            <a:br>
              <a:rPr lang="en-US">
                <a:solidFill>
                  <a:srgbClr val="000000"/>
                </a:solidFill>
              </a:rPr>
            </a:br>
            <a:r>
              <a:rPr lang="en-US">
                <a:solidFill>
                  <a:srgbClr val="000000"/>
                </a:solidFill>
              </a:rPr>
              <a:t>.</a:t>
            </a:r>
            <a:endParaRPr>
              <a:solidFill>
                <a:srgbClr val="000000"/>
              </a:solidFill>
            </a:endParaRPr>
          </a:p>
          <a:p>
            <a:pPr indent="0" lvl="0" marL="0" rtl="0" algn="l">
              <a:lnSpc>
                <a:spcPct val="115000"/>
              </a:lnSpc>
              <a:spcBef>
                <a:spcPts val="1200"/>
              </a:spcBef>
              <a:spcAft>
                <a:spcPts val="0"/>
              </a:spcAft>
              <a:buSzPts val="1800"/>
              <a:buNone/>
            </a:pPr>
            <a:r>
              <a:t/>
            </a:r>
            <a:endParaRPr i="1">
              <a:solidFill>
                <a:srgbClr val="000000"/>
              </a:solidFill>
            </a:endParaRPr>
          </a:p>
          <a:p>
            <a:pPr indent="0" lvl="0" marL="0" rtl="0" algn="l">
              <a:lnSpc>
                <a:spcPct val="115000"/>
              </a:lnSpc>
              <a:spcBef>
                <a:spcPts val="1200"/>
              </a:spcBef>
              <a:spcAft>
                <a:spcPts val="1200"/>
              </a:spcAft>
              <a:buSzPts val="1800"/>
              <a:buNone/>
            </a:pPr>
            <a:r>
              <a:t/>
            </a:r>
            <a:endParaRPr/>
          </a:p>
        </p:txBody>
      </p:sp>
      <p:pic>
        <p:nvPicPr>
          <p:cNvPr id="322" name="Google Shape;322;g38c6f32c7d8_0_67"/>
          <p:cNvPicPr preferRelativeResize="0"/>
          <p:nvPr/>
        </p:nvPicPr>
        <p:blipFill rotWithShape="1">
          <a:blip r:embed="rId3">
            <a:alphaModFix/>
          </a:blip>
          <a:srcRect b="0" l="0" r="0" t="0"/>
          <a:stretch/>
        </p:blipFill>
        <p:spPr>
          <a:xfrm>
            <a:off x="6380350" y="1105350"/>
            <a:ext cx="4339925" cy="4529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37e4d1300b0_0_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Κλείσιμο</a:t>
            </a:r>
            <a:endParaRPr/>
          </a:p>
        </p:txBody>
      </p:sp>
      <p:sp>
        <p:nvSpPr>
          <p:cNvPr id="328" name="Google Shape;328;g37e4d1300b0_0_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b="1" lang="en-US" sz="2200"/>
              <a:t>Αφιερώστε λίγο χρόνο για να αναστοχαστείτε για όσα μάθατε σήμερα:</a:t>
            </a:r>
            <a:endParaRPr b="1" sz="2200"/>
          </a:p>
          <a:p>
            <a:pPr indent="-368300" lvl="0" marL="457200" rtl="0" algn="l">
              <a:lnSpc>
                <a:spcPct val="115000"/>
              </a:lnSpc>
              <a:spcBef>
                <a:spcPts val="1200"/>
              </a:spcBef>
              <a:spcAft>
                <a:spcPts val="0"/>
              </a:spcAft>
              <a:buClr>
                <a:schemeClr val="dk1"/>
              </a:buClr>
              <a:buSzPts val="2200"/>
              <a:buFont typeface="Calibri"/>
              <a:buChar char="●"/>
            </a:pPr>
            <a:r>
              <a:rPr lang="en-US" sz="2200"/>
              <a:t>Ποια γνώση ή ιδέα θα αποκομίσετε από αυτή τη συνεδρία;</a:t>
            </a:r>
            <a:endParaRPr sz="2200"/>
          </a:p>
          <a:p>
            <a:pPr indent="-368300" lvl="0" marL="457200" rtl="0" algn="l">
              <a:lnSpc>
                <a:spcPct val="115000"/>
              </a:lnSpc>
              <a:spcBef>
                <a:spcPts val="0"/>
              </a:spcBef>
              <a:spcAft>
                <a:spcPts val="0"/>
              </a:spcAft>
              <a:buClr>
                <a:schemeClr val="dk1"/>
              </a:buClr>
              <a:buSzPts val="2200"/>
              <a:buFont typeface="Calibri"/>
              <a:buChar char="●"/>
            </a:pPr>
            <a:r>
              <a:rPr lang="en-US" sz="2200"/>
              <a:t>Πώς θα ενσωματώσετε το νόημα και τον σκοπό στην καθημερινή σας διδασκαλία;</a:t>
            </a:r>
            <a:endParaRPr sz="2200"/>
          </a:p>
          <a:p>
            <a:pPr indent="-368300" lvl="0" marL="457200" rtl="0" algn="l">
              <a:lnSpc>
                <a:spcPct val="115000"/>
              </a:lnSpc>
              <a:spcBef>
                <a:spcPts val="0"/>
              </a:spcBef>
              <a:spcAft>
                <a:spcPts val="0"/>
              </a:spcAft>
              <a:buClr>
                <a:schemeClr val="dk1"/>
              </a:buClr>
              <a:buSzPts val="2200"/>
              <a:buFont typeface="Calibri"/>
              <a:buChar char="●"/>
            </a:pPr>
            <a:r>
              <a:rPr lang="en-US" sz="2200"/>
              <a:t>Ποια δραστηριότητα ή στρατηγική θα δοκιμάσετε πρώτα με τους/τις μαθητές/μαθήτριες σας;</a:t>
            </a:r>
            <a:br>
              <a:rPr lang="en-US" sz="2200"/>
            </a:br>
            <a:endParaRPr sz="2200"/>
          </a:p>
          <a:p>
            <a:pPr indent="0" lvl="0" marL="381000" marR="381000" rtl="0" algn="l">
              <a:lnSpc>
                <a:spcPct val="115000"/>
              </a:lnSpc>
              <a:spcBef>
                <a:spcPts val="1200"/>
              </a:spcBef>
              <a:spcAft>
                <a:spcPts val="0"/>
              </a:spcAft>
              <a:buSzPts val="1800"/>
              <a:buNone/>
            </a:pPr>
            <a:r>
              <a:t/>
            </a:r>
            <a:endParaRPr>
              <a:solidFill>
                <a:srgbClr val="000000"/>
              </a:solidFill>
            </a:endParaRPr>
          </a:p>
          <a:p>
            <a:pPr indent="0" lvl="0" marL="0" rtl="0" algn="l">
              <a:lnSpc>
                <a:spcPct val="115000"/>
              </a:lnSpc>
              <a:spcBef>
                <a:spcPts val="1200"/>
              </a:spcBef>
              <a:spcAft>
                <a:spcPts val="0"/>
              </a:spcAft>
              <a:buSzPts val="1800"/>
              <a:buNone/>
            </a:pPr>
            <a:r>
              <a:t/>
            </a:r>
            <a:endParaRPr b="1"/>
          </a:p>
          <a:p>
            <a:pPr indent="0" lvl="0" marL="0" rtl="0" algn="l">
              <a:lnSpc>
                <a:spcPct val="115000"/>
              </a:lnSpc>
              <a:spcBef>
                <a:spcPts val="1200"/>
              </a:spcBef>
              <a:spcAft>
                <a:spcPts val="1200"/>
              </a:spcAft>
              <a:buSzPts val="1800"/>
              <a:buNone/>
            </a:pPr>
            <a:r>
              <a:t/>
            </a:r>
            <a:endParaRPr b="1"/>
          </a:p>
        </p:txBody>
      </p:sp>
      <p:sp>
        <p:nvSpPr>
          <p:cNvPr id="329" name="Google Shape;329;g37e4d1300b0_0_0"/>
          <p:cNvSpPr/>
          <p:nvPr/>
        </p:nvSpPr>
        <p:spPr>
          <a:xfrm>
            <a:off x="2561275" y="3543425"/>
            <a:ext cx="7017900" cy="2719200"/>
          </a:xfrm>
          <a:prstGeom prst="rect">
            <a:avLst/>
          </a:prstGeom>
          <a:solidFill>
            <a:srgbClr val="F8E7E3">
              <a:alpha val="40000"/>
            </a:srgbClr>
          </a:solidFill>
          <a:ln cap="flat" cmpd="sng" w="12700">
            <a:solidFill>
              <a:srgbClr val="C6BB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1" lang="en-US" sz="2000" u="none" cap="none" strike="noStrike">
                <a:solidFill>
                  <a:schemeClr val="accent2"/>
                </a:solidFill>
                <a:latin typeface="Open Sans Light"/>
                <a:ea typeface="Open Sans Light"/>
                <a:cs typeface="Open Sans Light"/>
                <a:sym typeface="Open Sans Light"/>
              </a:rPr>
              <a:t>«Ο σκοπός δεν είναι κάτι που βρίσκουμε – είναι κάτι που δημιουργούμε μέσω της δράσης.»</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37e4d1300b0_0_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Ανατροφοδότηση</a:t>
            </a:r>
            <a:endParaRPr/>
          </a:p>
        </p:txBody>
      </p:sp>
      <p:sp>
        <p:nvSpPr>
          <p:cNvPr id="335" name="Google Shape;335;g37e4d1300b0_0_6"/>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b="1" lang="en-US" sz="2200"/>
              <a:t>Αφιερώστε λίγα λεπτά για να δώσετε την ανατροφοδότησή σας:</a:t>
            </a:r>
            <a:endParaRPr b="1" sz="2200"/>
          </a:p>
          <a:p>
            <a:pPr indent="0" lvl="0" marL="0" rtl="0" algn="ctr">
              <a:lnSpc>
                <a:spcPct val="115000"/>
              </a:lnSpc>
              <a:spcBef>
                <a:spcPts val="1200"/>
              </a:spcBef>
              <a:spcAft>
                <a:spcPts val="0"/>
              </a:spcAft>
              <a:buSzPts val="1800"/>
              <a:buNone/>
            </a:pPr>
            <a:br>
              <a:rPr b="1" lang="en-US" sz="2200"/>
            </a:br>
            <a:r>
              <a:rPr lang="en-US" sz="2200"/>
              <a:t> ⭐ Πόσο σαφές και συναφές ήταν το σημερινό υλικό;</a:t>
            </a:r>
            <a:br>
              <a:rPr lang="en-US" sz="2200"/>
            </a:br>
            <a:br>
              <a:rPr b="1" lang="en-US" sz="2200"/>
            </a:br>
            <a:r>
              <a:rPr lang="en-US" sz="2200"/>
              <a:t> ⭐ Πόσο ενδιαφέρων και χρήσιμος ήταν ο τρόπος παράδοσης;</a:t>
            </a:r>
            <a:br>
              <a:rPr lang="en-US" sz="2200"/>
            </a:br>
            <a:endParaRPr sz="2200"/>
          </a:p>
          <a:p>
            <a:pPr indent="0" lvl="0" marL="0" rtl="0" algn="ctr">
              <a:lnSpc>
                <a:spcPct val="115000"/>
              </a:lnSpc>
              <a:spcBef>
                <a:spcPts val="1200"/>
              </a:spcBef>
              <a:spcAft>
                <a:spcPts val="0"/>
              </a:spcAft>
              <a:buSzPts val="1800"/>
              <a:buNone/>
            </a:pPr>
            <a:r>
              <a:rPr b="1" lang="en-US" sz="2200"/>
              <a:t>Σχόλια / Προτάσεις:.............................................................</a:t>
            </a:r>
            <a:endParaRPr i="1" sz="2200"/>
          </a:p>
          <a:p>
            <a:pPr indent="0" lvl="0" marL="0" rtl="0" algn="l">
              <a:lnSpc>
                <a:spcPct val="115000"/>
              </a:lnSpc>
              <a:spcBef>
                <a:spcPts val="1200"/>
              </a:spcBef>
              <a:spcAft>
                <a:spcPts val="0"/>
              </a:spcAft>
              <a:buSzPts val="1800"/>
              <a:buNone/>
            </a:pPr>
            <a:r>
              <a:t/>
            </a:r>
            <a:endParaRPr b="1"/>
          </a:p>
          <a:p>
            <a:pPr indent="0" lvl="0" marL="0" rtl="0" algn="l">
              <a:lnSpc>
                <a:spcPct val="115000"/>
              </a:lnSpc>
              <a:spcBef>
                <a:spcPts val="1200"/>
              </a:spcBef>
              <a:spcAft>
                <a:spcPts val="0"/>
              </a:spcAft>
              <a:buSzPts val="1800"/>
              <a:buNone/>
            </a:pPr>
            <a:r>
              <a:t/>
            </a:r>
            <a:endParaRPr b="1"/>
          </a:p>
          <a:p>
            <a:pPr indent="0" lvl="0" marL="0" rtl="0" algn="l">
              <a:lnSpc>
                <a:spcPct val="115000"/>
              </a:lnSpc>
              <a:spcBef>
                <a:spcPts val="1200"/>
              </a:spcBef>
              <a:spcAft>
                <a:spcPts val="0"/>
              </a:spcAft>
              <a:buSzPts val="1800"/>
              <a:buNone/>
            </a:pPr>
            <a:r>
              <a:t/>
            </a:r>
            <a:endParaRPr b="1"/>
          </a:p>
          <a:p>
            <a:pPr indent="0" lvl="0" marL="0" rtl="0" algn="l">
              <a:lnSpc>
                <a:spcPct val="115000"/>
              </a:lnSpc>
              <a:spcBef>
                <a:spcPts val="1200"/>
              </a:spcBef>
              <a:spcAft>
                <a:spcPts val="1200"/>
              </a:spcAft>
              <a:buSzPts val="1800"/>
              <a:buNone/>
            </a:pPr>
            <a:r>
              <a:t/>
            </a:r>
            <a:endParaRPr b="1"/>
          </a:p>
        </p:txBody>
      </p:sp>
      <p:pic>
        <p:nvPicPr>
          <p:cNvPr id="336" name="Google Shape;336;g37e4d1300b0_0_6"/>
          <p:cNvPicPr preferRelativeResize="0"/>
          <p:nvPr/>
        </p:nvPicPr>
        <p:blipFill rotWithShape="1">
          <a:blip r:embed="rId3">
            <a:alphaModFix/>
          </a:blip>
          <a:srcRect b="0" l="0" r="0" t="0"/>
          <a:stretch/>
        </p:blipFill>
        <p:spPr>
          <a:xfrm>
            <a:off x="3046863" y="5432275"/>
            <a:ext cx="6046725" cy="1050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37dcbf358be_0_20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Αναφορές</a:t>
            </a:r>
            <a:endParaRPr/>
          </a:p>
        </p:txBody>
      </p:sp>
      <p:sp>
        <p:nvSpPr>
          <p:cNvPr id="342" name="Google Shape;342;g37dcbf358be_0_200"/>
          <p:cNvSpPr txBox="1"/>
          <p:nvPr/>
        </p:nvSpPr>
        <p:spPr>
          <a:xfrm>
            <a:off x="250371" y="1615085"/>
            <a:ext cx="11944500" cy="5289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chemeClr val="dk1"/>
              </a:buClr>
              <a:buSzPts val="1800"/>
              <a:buFont typeface="Arial"/>
              <a:buNone/>
            </a:pPr>
            <a:r>
              <a:rPr b="1" i="0" lang="en-US" sz="1800" u="none" cap="none" strike="noStrike">
                <a:solidFill>
                  <a:schemeClr val="dk1"/>
                </a:solidFill>
                <a:latin typeface="Calibri"/>
                <a:ea typeface="Calibri"/>
                <a:cs typeface="Calibri"/>
                <a:sym typeface="Calibri"/>
              </a:rPr>
              <a:t>Seligman, M. E. P. (2011). Flourish: A visionary new understanding of happiness and well-being. Free Press.</a:t>
            </a:r>
            <a:endParaRPr/>
          </a:p>
          <a:p>
            <a:pPr indent="0" lvl="0" marL="0" marR="0" rtl="0" algn="l">
              <a:lnSpc>
                <a:spcPct val="115000"/>
              </a:lnSpc>
              <a:spcBef>
                <a:spcPts val="1200"/>
              </a:spcBef>
              <a:spcAft>
                <a:spcPts val="0"/>
              </a:spcAft>
              <a:buClr>
                <a:schemeClr val="dk1"/>
              </a:buClr>
              <a:buSzPts val="1800"/>
              <a:buFont typeface="Arial"/>
              <a:buNone/>
            </a:pPr>
            <a:r>
              <a:rPr b="1" i="0" lang="en-US" sz="1800" u="none" cap="none" strike="noStrike">
                <a:solidFill>
                  <a:schemeClr val="dk1"/>
                </a:solidFill>
                <a:latin typeface="Calibri"/>
                <a:ea typeface="Calibri"/>
                <a:cs typeface="Calibri"/>
                <a:sym typeface="Calibri"/>
              </a:rPr>
              <a:t>Niemiec, R. M. (2018). Character Strengths Interventions: A Field Guide for Practitioners. Hogrefe.</a:t>
            </a:r>
            <a:endParaRPr/>
          </a:p>
          <a:p>
            <a:pPr indent="0" lvl="0" marL="0" marR="0" rtl="0" algn="l">
              <a:lnSpc>
                <a:spcPct val="115000"/>
              </a:lnSpc>
              <a:spcBef>
                <a:spcPts val="1200"/>
              </a:spcBef>
              <a:spcAft>
                <a:spcPts val="1200"/>
              </a:spcAft>
              <a:buClr>
                <a:schemeClr val="dk1"/>
              </a:buClr>
              <a:buSzPts val="1800"/>
              <a:buFont typeface="Arial"/>
              <a:buNone/>
            </a:pPr>
            <a:r>
              <a:rPr b="1" i="0" lang="en-US" sz="1800" u="none" cap="none" strike="noStrike">
                <a:solidFill>
                  <a:schemeClr val="dk1"/>
                </a:solidFill>
                <a:latin typeface="Calibri"/>
                <a:ea typeface="Calibri"/>
                <a:cs typeface="Calibri"/>
                <a:sym typeface="Calibri"/>
              </a:rPr>
              <a:t>Waters, L., et al. (2022). Positive education pedagogy: Shifting teacher mindsets, practice, and wellbeing. Contemporary Educational Psychology, 70.</a:t>
            </a:r>
            <a:endParaRPr b="1" i="0" sz="18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37dcbf358be_0_206"/>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2000"/>
              <a:buFont typeface="Calibri"/>
              <a:buNone/>
            </a:pPr>
            <a:r>
              <a:rPr lang="en-US"/>
              <a:t>Ευχαριστούμε για την προσοχή σας!</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3911d3d2fe9_0_39"/>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accent2"/>
              </a:buClr>
              <a:buSzPts val="2000"/>
              <a:buFont typeface="Calibri"/>
              <a:buNone/>
            </a:pPr>
            <a:r>
              <a:rPr lang="en-US" u="sng">
                <a:solidFill>
                  <a:schemeClr val="accent3"/>
                </a:solidFill>
                <a:hlinkClick r:id="rId3">
                  <a:extLst>
                    <a:ext uri="{A12FA001-AC4F-418D-AE19-62706E023703}">
                      <ahyp:hlinkClr val="tx"/>
                    </a:ext>
                  </a:extLst>
                </a:hlinkClick>
              </a:rPr>
              <a:t>https://thrivingschools.eu/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7dcbf358be_0_15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Font typeface="Arial"/>
              <a:buNone/>
            </a:pPr>
            <a:r>
              <a:rPr lang="en-US"/>
              <a:t>Κατάρτιση εκπαιδευτικών – Μάθημα 5</a:t>
            </a:r>
            <a:endParaRPr/>
          </a:p>
        </p:txBody>
      </p:sp>
      <p:sp>
        <p:nvSpPr>
          <p:cNvPr id="185" name="Google Shape;185;g37dcbf358be_0_158"/>
          <p:cNvSpPr txBox="1"/>
          <p:nvPr/>
        </p:nvSpPr>
        <p:spPr>
          <a:xfrm>
            <a:off x="559300" y="1705275"/>
            <a:ext cx="5536699" cy="58701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200"/>
              <a:buFont typeface="Arial"/>
              <a:buNone/>
            </a:pPr>
            <a:r>
              <a:rPr b="0" i="0" lang="en-US" sz="2200" u="none" cap="none" strike="noStrike">
                <a:solidFill>
                  <a:srgbClr val="4F4F50"/>
                </a:solidFill>
                <a:latin typeface="Calibri"/>
                <a:ea typeface="Calibri"/>
                <a:cs typeface="Calibri"/>
                <a:sym typeface="Calibri"/>
              </a:rPr>
              <a:t>Το μάθημα αυτό σας βοηθά να εξερευνήσετε πώς η αίσθηση νοήματος και σκοπού επηρεάζουν την ευημερία των εκπαιδευτικών και των μαθητών/μαθητριών. Θα αναστοχαστείτε για τις προσωπικές σας αξίες, θα ανακαλύψετε τρόπους σύνδεσης της μάθησης στην τάξη με ευρύτερους στόχους και θα μάθετε πώς να υποστηρίζετε τους/τις μαθητές/μαθήτριες να βρουν σκοπό στη μάθησή τους. Ευθυγραμμίζοντας τη διδασκαλία με τις αξίες, ενισχύετε τη δέσμευση, το κίνητρο και καλλιεργείτε ένα βαθύτερο αίσθημα ικανοποίησης.</a:t>
            </a:r>
            <a:endParaRPr b="0" i="0" sz="2200" u="none" cap="none" strike="noStrike">
              <a:solidFill>
                <a:srgbClr val="4F4F50"/>
              </a:solidFill>
              <a:latin typeface="Calibri"/>
              <a:ea typeface="Calibri"/>
              <a:cs typeface="Calibri"/>
              <a:sym typeface="Calibri"/>
            </a:endParaRPr>
          </a:p>
        </p:txBody>
      </p:sp>
      <p:pic>
        <p:nvPicPr>
          <p:cNvPr id="186" name="Google Shape;186;g37dcbf358be_0_158"/>
          <p:cNvPicPr preferRelativeResize="0"/>
          <p:nvPr/>
        </p:nvPicPr>
        <p:blipFill rotWithShape="1">
          <a:blip r:embed="rId3">
            <a:alphaModFix/>
          </a:blip>
          <a:srcRect b="0" l="20204" r="0" t="20204"/>
          <a:stretch/>
        </p:blipFill>
        <p:spPr>
          <a:xfrm>
            <a:off x="6455900" y="1375322"/>
            <a:ext cx="5222925" cy="51730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39bb405242d_0_0"/>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b="0" i="0" lang="en-US" sz="3800" u="none" cap="none" strike="noStrike">
                <a:solidFill>
                  <a:srgbClr val="FFFFFF"/>
                </a:solidFill>
                <a:latin typeface="Calibri"/>
                <a:ea typeface="Calibri"/>
                <a:cs typeface="Calibri"/>
                <a:sym typeface="Calibri"/>
              </a:rPr>
              <a:t>Κατάρτιση εκπαιδευτικών – Μάθημα 5</a:t>
            </a:r>
            <a:endParaRPr b="0" i="0" sz="3800" u="none" cap="none" strike="noStrike">
              <a:solidFill>
                <a:srgbClr val="FFFFFF"/>
              </a:solidFill>
              <a:latin typeface="Calibri"/>
              <a:ea typeface="Calibri"/>
              <a:cs typeface="Calibri"/>
              <a:sym typeface="Calibri"/>
            </a:endParaRPr>
          </a:p>
        </p:txBody>
      </p:sp>
      <p:sp>
        <p:nvSpPr>
          <p:cNvPr id="193" name="Google Shape;193;g39bb405242d_0_0"/>
          <p:cNvSpPr txBox="1"/>
          <p:nvPr/>
        </p:nvSpPr>
        <p:spPr>
          <a:xfrm>
            <a:off x="97970" y="97462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Εισαγωγή</a:t>
            </a:r>
            <a:endParaRPr b="1" i="0" sz="2400" u="none" cap="none" strike="noStrike">
              <a:solidFill>
                <a:srgbClr val="F05A22"/>
              </a:solidFill>
              <a:latin typeface="Calibri"/>
              <a:ea typeface="Calibri"/>
              <a:cs typeface="Calibri"/>
              <a:sym typeface="Calibri"/>
            </a:endParaRPr>
          </a:p>
        </p:txBody>
      </p:sp>
      <p:sp>
        <p:nvSpPr>
          <p:cNvPr id="194" name="Google Shape;194;g39bb405242d_0_0"/>
          <p:cNvSpPr/>
          <p:nvPr/>
        </p:nvSpPr>
        <p:spPr>
          <a:xfrm>
            <a:off x="2329725" y="2314325"/>
            <a:ext cx="7017900" cy="2719200"/>
          </a:xfrm>
          <a:prstGeom prst="rect">
            <a:avLst/>
          </a:prstGeom>
          <a:solidFill>
            <a:srgbClr val="F8E7E3">
              <a:alpha val="40000"/>
            </a:srgbClr>
          </a:solidFill>
          <a:ln cap="flat" cmpd="sng" w="12700">
            <a:solidFill>
              <a:srgbClr val="C6BB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1" lang="en-US" sz="2000" u="none" cap="none" strike="noStrike">
                <a:solidFill>
                  <a:schemeClr val="accent2"/>
                </a:solidFill>
                <a:latin typeface="Open Sans Light"/>
                <a:ea typeface="Open Sans Light"/>
                <a:cs typeface="Open Sans Light"/>
                <a:sym typeface="Open Sans Light"/>
              </a:rPr>
              <a:t>«Το νόημα έχει να κάνει με το να νιώθεις ότι ανήκεις και ότι υπηρετείς κάτι που υπερβαίνει τον εαυτό σου».</a:t>
            </a:r>
            <a:endParaRPr b="0" i="1" sz="2000" u="none" cap="none" strike="noStrike">
              <a:solidFill>
                <a:schemeClr val="accent2"/>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000000"/>
              </a:buClr>
              <a:buSzPts val="1600"/>
              <a:buFont typeface="Arial"/>
              <a:buNone/>
            </a:pPr>
            <a:r>
              <a:rPr b="0" i="1" lang="en-US" sz="2000" u="none" cap="none" strike="noStrike">
                <a:solidFill>
                  <a:schemeClr val="accent2"/>
                </a:solidFill>
                <a:latin typeface="Open Sans Light"/>
                <a:ea typeface="Open Sans Light"/>
                <a:cs typeface="Open Sans Light"/>
                <a:sym typeface="Open Sans Light"/>
              </a:rPr>
              <a:t>— Seligman, 2011</a:t>
            </a:r>
            <a:endParaRPr b="0" i="1" sz="2000" u="none" cap="none" strike="noStrike">
              <a:solidFill>
                <a:schemeClr val="accent2"/>
              </a:solidFill>
              <a:latin typeface="Open Sans Light"/>
              <a:ea typeface="Open Sans Light"/>
              <a:cs typeface="Open Sans Light"/>
              <a:sym typeface="Open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37dcbf358be_0_163"/>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b="0" i="0" lang="en-US" sz="3800" u="none" cap="none" strike="noStrike">
                <a:solidFill>
                  <a:srgbClr val="FFFFFF"/>
                </a:solidFill>
                <a:latin typeface="Calibri"/>
                <a:ea typeface="Calibri"/>
                <a:cs typeface="Calibri"/>
                <a:sym typeface="Calibri"/>
              </a:rPr>
              <a:t>Κατάρτιση εκπαιδευτικών – Μάθημα 5</a:t>
            </a:r>
            <a:endParaRPr b="0" i="0" sz="3800" u="none" cap="none" strike="noStrike">
              <a:solidFill>
                <a:srgbClr val="FFFFFF"/>
              </a:solidFill>
              <a:highlight>
                <a:srgbClr val="FFFF00"/>
              </a:highlight>
              <a:latin typeface="Calibri"/>
              <a:ea typeface="Calibri"/>
              <a:cs typeface="Calibri"/>
              <a:sym typeface="Calibri"/>
            </a:endParaRPr>
          </a:p>
        </p:txBody>
      </p:sp>
      <p:sp>
        <p:nvSpPr>
          <p:cNvPr id="200" name="Google Shape;200;g37dcbf358be_0_163"/>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05A22"/>
                </a:solidFill>
                <a:latin typeface="Calibri"/>
                <a:ea typeface="Calibri"/>
                <a:cs typeface="Calibri"/>
                <a:sym typeface="Calibri"/>
              </a:rPr>
              <a:t>Μαθησιακοί στόχοι</a:t>
            </a:r>
            <a:endParaRPr b="1" i="0" sz="2400" u="none" cap="none" strike="noStrike">
              <a:solidFill>
                <a:srgbClr val="F05A22"/>
              </a:solidFill>
              <a:latin typeface="Calibri"/>
              <a:ea typeface="Calibri"/>
              <a:cs typeface="Calibri"/>
              <a:sym typeface="Calibri"/>
            </a:endParaRPr>
          </a:p>
        </p:txBody>
      </p:sp>
      <p:sp>
        <p:nvSpPr>
          <p:cNvPr id="201" name="Google Shape;201;g37dcbf358be_0_163"/>
          <p:cNvSpPr txBox="1"/>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200"/>
              <a:buFont typeface="Arial"/>
              <a:buNone/>
            </a:pPr>
            <a:r>
              <a:rPr b="0" i="0" lang="en-US" sz="2200" u="none" cap="none" strike="noStrike">
                <a:solidFill>
                  <a:srgbClr val="4F4F50"/>
                </a:solidFill>
                <a:latin typeface="Calibri"/>
                <a:ea typeface="Calibri"/>
                <a:cs typeface="Calibri"/>
                <a:sym typeface="Calibri"/>
              </a:rPr>
              <a:t>Μέχρι το τέλος αυτής της ενότητας, θα είστε σε θέση να:</a:t>
            </a:r>
            <a:endParaRPr b="0" i="0" sz="2200" u="none" cap="none" strike="noStrike">
              <a:solidFill>
                <a:srgbClr val="4F4F5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200"/>
              <a:buFont typeface="Arial"/>
              <a:buNone/>
            </a:pPr>
            <a:r>
              <a:t/>
            </a:r>
            <a:endParaRPr b="0" i="0" sz="2200" u="none" cap="none" strike="noStrike">
              <a:solidFill>
                <a:srgbClr val="4F4F50"/>
              </a:solidFill>
              <a:latin typeface="Calibri"/>
              <a:ea typeface="Calibri"/>
              <a:cs typeface="Calibri"/>
              <a:sym typeface="Calibri"/>
            </a:endParaRPr>
          </a:p>
          <a:p>
            <a:pPr indent="-368300" lvl="0" marL="457200" marR="0" rtl="0" algn="l">
              <a:lnSpc>
                <a:spcPct val="90000"/>
              </a:lnSpc>
              <a:spcBef>
                <a:spcPts val="0"/>
              </a:spcBef>
              <a:spcAft>
                <a:spcPts val="0"/>
              </a:spcAft>
              <a:buClr>
                <a:srgbClr val="4F4F50"/>
              </a:buClr>
              <a:buSzPts val="2200"/>
              <a:buFont typeface="Arial"/>
              <a:buChar char="●"/>
            </a:pPr>
            <a:r>
              <a:rPr b="0" i="0" lang="en-US" sz="2200" u="none" cap="none" strike="noStrike">
                <a:solidFill>
                  <a:srgbClr val="4F4F50"/>
                </a:solidFill>
                <a:latin typeface="Calibri"/>
                <a:ea typeface="Calibri"/>
                <a:cs typeface="Calibri"/>
                <a:sym typeface="Calibri"/>
              </a:rPr>
              <a:t>Διευκολύνετε τον αναστοχασμό των μαθητών/μαθητριών σχετικά με τις αξίες και τον σκοπό.</a:t>
            </a:r>
            <a:endParaRPr b="0" i="0" sz="2200" u="none" cap="none" strike="noStrike">
              <a:solidFill>
                <a:srgbClr val="4F4F50"/>
              </a:solidFill>
              <a:latin typeface="Calibri"/>
              <a:ea typeface="Calibri"/>
              <a:cs typeface="Calibri"/>
              <a:sym typeface="Calibri"/>
            </a:endParaRPr>
          </a:p>
          <a:p>
            <a:pPr indent="-368300" lvl="0" marL="457200" marR="0" rtl="0" algn="l">
              <a:lnSpc>
                <a:spcPct val="90000"/>
              </a:lnSpc>
              <a:spcBef>
                <a:spcPts val="0"/>
              </a:spcBef>
              <a:spcAft>
                <a:spcPts val="0"/>
              </a:spcAft>
              <a:buClr>
                <a:srgbClr val="4F4F50"/>
              </a:buClr>
              <a:buSzPts val="2200"/>
              <a:buFont typeface="Arial"/>
              <a:buChar char="●"/>
            </a:pPr>
            <a:r>
              <a:rPr b="0" i="0" lang="en-US" sz="2200" u="none" cap="none" strike="noStrike">
                <a:solidFill>
                  <a:srgbClr val="4F4F50"/>
                </a:solidFill>
                <a:latin typeface="Calibri"/>
                <a:ea typeface="Calibri"/>
                <a:cs typeface="Calibri"/>
                <a:sym typeface="Calibri"/>
              </a:rPr>
              <a:t>Προσδιορίσετε και να ζείτε σύμφωνα με τις προσωπικές σας βασικές αξίες ως εκπαιδευτικοί.</a:t>
            </a:r>
            <a:endParaRPr b="0" i="0" sz="2200" u="none" cap="none" strike="noStrike">
              <a:solidFill>
                <a:srgbClr val="4F4F50"/>
              </a:solidFill>
              <a:latin typeface="Calibri"/>
              <a:ea typeface="Calibri"/>
              <a:cs typeface="Calibri"/>
              <a:sym typeface="Calibri"/>
            </a:endParaRPr>
          </a:p>
          <a:p>
            <a:pPr indent="-368300" lvl="0" marL="457200" marR="0" rtl="0" algn="l">
              <a:lnSpc>
                <a:spcPct val="90000"/>
              </a:lnSpc>
              <a:spcBef>
                <a:spcPts val="0"/>
              </a:spcBef>
              <a:spcAft>
                <a:spcPts val="0"/>
              </a:spcAft>
              <a:buClr>
                <a:srgbClr val="4F4F50"/>
              </a:buClr>
              <a:buSzPts val="2200"/>
              <a:buFont typeface="Arial"/>
              <a:buChar char="●"/>
            </a:pPr>
            <a:r>
              <a:rPr b="0" i="0" lang="en-US" sz="2200" u="none" cap="none" strike="noStrike">
                <a:solidFill>
                  <a:srgbClr val="4F4F50"/>
                </a:solidFill>
                <a:latin typeface="Calibri"/>
                <a:ea typeface="Calibri"/>
                <a:cs typeface="Calibri"/>
                <a:sym typeface="Calibri"/>
              </a:rPr>
              <a:t>Συνδέσετε τις δραστηριότητες της τάξης με ευρύτερους στόχους της κοινότητας.</a:t>
            </a:r>
            <a:endParaRPr b="0" i="0" sz="2200" u="none" cap="none" strike="noStrike">
              <a:solidFill>
                <a:srgbClr val="4F4F5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rgbClr val="4F4F50"/>
              </a:solidFill>
              <a:latin typeface="Calibri"/>
              <a:ea typeface="Calibri"/>
              <a:cs typeface="Calibri"/>
              <a:sym typeface="Calibri"/>
            </a:endParaRPr>
          </a:p>
        </p:txBody>
      </p:sp>
      <p:pic>
        <p:nvPicPr>
          <p:cNvPr id="202" name="Google Shape;202;g37dcbf358be_0_163"/>
          <p:cNvPicPr preferRelativeResize="0"/>
          <p:nvPr/>
        </p:nvPicPr>
        <p:blipFill rotWithShape="1">
          <a:blip r:embed="rId3">
            <a:alphaModFix/>
          </a:blip>
          <a:srcRect b="0" l="0" r="0" t="0"/>
          <a:stretch/>
        </p:blipFill>
        <p:spPr>
          <a:xfrm>
            <a:off x="8587475" y="3296650"/>
            <a:ext cx="3250800" cy="3392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37dcbf358be_0_169"/>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b="0" i="0" lang="en-US" sz="3800" u="none" cap="none" strike="noStrike">
                <a:solidFill>
                  <a:srgbClr val="FFFFFF"/>
                </a:solidFill>
                <a:latin typeface="Calibri"/>
                <a:ea typeface="Calibri"/>
                <a:cs typeface="Calibri"/>
                <a:sym typeface="Calibri"/>
              </a:rPr>
              <a:t>Κατάρτιση εκπαιδευτικών – Μάθημα 5</a:t>
            </a:r>
            <a:endParaRPr b="0" i="0" sz="3800" u="none" cap="none" strike="noStrike">
              <a:solidFill>
                <a:srgbClr val="FFFFFF"/>
              </a:solidFill>
              <a:latin typeface="Calibri"/>
              <a:ea typeface="Calibri"/>
              <a:cs typeface="Calibri"/>
              <a:sym typeface="Calibri"/>
            </a:endParaRPr>
          </a:p>
        </p:txBody>
      </p:sp>
      <p:sp>
        <p:nvSpPr>
          <p:cNvPr id="209" name="Google Shape;209;g37dcbf358be_0_169"/>
          <p:cNvSpPr txBox="1"/>
          <p:nvPr/>
        </p:nvSpPr>
        <p:spPr>
          <a:xfrm>
            <a:off x="97970" y="97462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t/>
            </a:r>
            <a:endParaRPr b="1" i="0" sz="2400" u="none" cap="none" strike="noStrike">
              <a:solidFill>
                <a:srgbClr val="F05A22"/>
              </a:solidFill>
              <a:latin typeface="Calibri"/>
              <a:ea typeface="Calibri"/>
              <a:cs typeface="Calibri"/>
              <a:sym typeface="Calibri"/>
            </a:endParaRPr>
          </a:p>
        </p:txBody>
      </p:sp>
      <p:sp>
        <p:nvSpPr>
          <p:cNvPr id="210" name="Google Shape;210;g37dcbf358be_0_169"/>
          <p:cNvSpPr txBox="1"/>
          <p:nvPr/>
        </p:nvSpPr>
        <p:spPr>
          <a:xfrm>
            <a:off x="677800" y="2382425"/>
            <a:ext cx="5140800" cy="52893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200"/>
              <a:buFont typeface="Arial"/>
              <a:buNone/>
            </a:pPr>
            <a:r>
              <a:rPr b="0" i="0" lang="en-US" sz="2200" u="none" cap="none" strike="noStrike">
                <a:solidFill>
                  <a:srgbClr val="4F4F50"/>
                </a:solidFill>
                <a:latin typeface="Calibri"/>
                <a:ea typeface="Calibri"/>
                <a:cs typeface="Calibri"/>
                <a:sym typeface="Calibri"/>
              </a:rPr>
              <a:t>Το νόημα και ο σκοπός προσδίδουν κατεύθυνση και βάθος στη διδασκαλία μας. Όταν συνδέετε τη δουλειά σας με προσωπικές και συλλογικές αξίες, εμπνέετε και τους/τις μαθητές/μαθήτριες να κάνουν το ίδιο. Το μάθημα αυτό σας προσκαλεί να διερευνήσετε τι είναι πραγματικά σημαντικό για εσάς και πώς μπορείτε να το μεταφράσετε σε ουσιαστική πρακτική μέσα στην τάξη.</a:t>
            </a:r>
            <a:endParaRPr b="0" i="0" sz="2200" u="none" cap="none" strike="noStrike">
              <a:solidFill>
                <a:srgbClr val="4F4F50"/>
              </a:solidFill>
              <a:latin typeface="Calibri"/>
              <a:ea typeface="Calibri"/>
              <a:cs typeface="Calibri"/>
              <a:sym typeface="Calibri"/>
            </a:endParaRPr>
          </a:p>
        </p:txBody>
      </p:sp>
      <p:pic>
        <p:nvPicPr>
          <p:cNvPr id="211" name="Google Shape;211;g37dcbf358be_0_169"/>
          <p:cNvPicPr preferRelativeResize="0"/>
          <p:nvPr/>
        </p:nvPicPr>
        <p:blipFill rotWithShape="1">
          <a:blip r:embed="rId3">
            <a:alphaModFix/>
          </a:blip>
          <a:srcRect b="0" l="0" r="0" t="0"/>
          <a:stretch/>
        </p:blipFill>
        <p:spPr>
          <a:xfrm>
            <a:off x="6650800" y="1525425"/>
            <a:ext cx="4728100" cy="4728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39bb405242d_0_15"/>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rgbClr val="000000"/>
              </a:buClr>
              <a:buSzPts val="3800"/>
              <a:buFont typeface="Arial"/>
              <a:buNone/>
            </a:pPr>
            <a:r>
              <a:rPr b="0" i="0" lang="en-US" sz="3800" u="none" cap="none" strike="noStrike">
                <a:solidFill>
                  <a:srgbClr val="FFFFFF"/>
                </a:solidFill>
                <a:latin typeface="Calibri"/>
                <a:ea typeface="Calibri"/>
                <a:cs typeface="Calibri"/>
                <a:sym typeface="Calibri"/>
              </a:rPr>
              <a:t>Το «νόημα» σε επαγγελματικά και εκπαιδευτικά πλαίσια</a:t>
            </a:r>
            <a:endParaRPr b="0" i="0" sz="3800" u="none" cap="none" strike="noStrike">
              <a:solidFill>
                <a:srgbClr val="FFFFFF"/>
              </a:solidFill>
              <a:latin typeface="Calibri"/>
              <a:ea typeface="Calibri"/>
              <a:cs typeface="Calibri"/>
              <a:sym typeface="Calibri"/>
            </a:endParaRPr>
          </a:p>
        </p:txBody>
      </p:sp>
      <p:sp>
        <p:nvSpPr>
          <p:cNvPr id="218" name="Google Shape;218;g39bb405242d_0_15"/>
          <p:cNvSpPr txBox="1"/>
          <p:nvPr/>
        </p:nvSpPr>
        <p:spPr>
          <a:xfrm>
            <a:off x="97970" y="97462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t/>
            </a:r>
            <a:endParaRPr b="1" i="0" sz="2400" u="none" cap="none" strike="noStrike">
              <a:solidFill>
                <a:srgbClr val="F05A22"/>
              </a:solidFill>
              <a:latin typeface="Calibri"/>
              <a:ea typeface="Calibri"/>
              <a:cs typeface="Calibri"/>
              <a:sym typeface="Calibri"/>
            </a:endParaRPr>
          </a:p>
        </p:txBody>
      </p:sp>
      <p:sp>
        <p:nvSpPr>
          <p:cNvPr id="219" name="Google Shape;219;g39bb405242d_0_15"/>
          <p:cNvSpPr txBox="1"/>
          <p:nvPr/>
        </p:nvSpPr>
        <p:spPr>
          <a:xfrm>
            <a:off x="189450" y="1169750"/>
            <a:ext cx="11813100" cy="645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2200"/>
              <a:buFont typeface="Arial"/>
              <a:buNone/>
            </a:pPr>
            <a:r>
              <a:rPr b="1" i="0" lang="en-US" sz="2200" u="none" cap="none" strike="noStrike">
                <a:solidFill>
                  <a:srgbClr val="545454"/>
                </a:solidFill>
                <a:latin typeface="Calibri"/>
                <a:ea typeface="Calibri"/>
                <a:cs typeface="Calibri"/>
                <a:sym typeface="Calibri"/>
              </a:rPr>
              <a:t>Σημασία για τους/τις εκπαιδευτικούς</a:t>
            </a:r>
            <a:endParaRPr b="1" i="0" sz="2200" u="none" cap="none" strike="noStrike">
              <a:solidFill>
                <a:srgbClr val="545454"/>
              </a:solidFill>
              <a:latin typeface="Calibri"/>
              <a:ea typeface="Calibri"/>
              <a:cs typeface="Calibri"/>
              <a:sym typeface="Calibri"/>
            </a:endParaRPr>
          </a:p>
          <a:p>
            <a:pPr indent="-368300" lvl="0" marL="457200" marR="0" rtl="0" algn="l">
              <a:lnSpc>
                <a:spcPct val="115000"/>
              </a:lnSpc>
              <a:spcBef>
                <a:spcPts val="1200"/>
              </a:spcBef>
              <a:spcAft>
                <a:spcPts val="0"/>
              </a:spcAft>
              <a:buClr>
                <a:srgbClr val="545454"/>
              </a:buClr>
              <a:buSzPts val="2200"/>
              <a:buFont typeface="Arial"/>
              <a:buChar char="●"/>
            </a:pPr>
            <a:r>
              <a:rPr b="0" i="0" lang="en-US" sz="2200" u="none" cap="none" strike="noStrike">
                <a:solidFill>
                  <a:srgbClr val="545454"/>
                </a:solidFill>
                <a:latin typeface="Calibri"/>
                <a:ea typeface="Calibri"/>
                <a:cs typeface="Calibri"/>
                <a:sym typeface="Calibri"/>
              </a:rPr>
              <a:t>Το νόημα αποτελεί </a:t>
            </a:r>
            <a:r>
              <a:rPr b="1" i="0" lang="en-US" sz="2200" u="none" cap="none" strike="noStrike">
                <a:solidFill>
                  <a:srgbClr val="545454"/>
                </a:solidFill>
                <a:latin typeface="Calibri"/>
                <a:ea typeface="Calibri"/>
                <a:cs typeface="Calibri"/>
                <a:sym typeface="Calibri"/>
              </a:rPr>
              <a:t>προστατευτικό παράγοντα κατά της επαγγελματικής εξουθένωσης </a:t>
            </a:r>
            <a:r>
              <a:rPr b="0" i="0" lang="en-US" sz="2200" u="none" cap="none" strike="noStrike">
                <a:solidFill>
                  <a:srgbClr val="545454"/>
                </a:solidFill>
                <a:latin typeface="Calibri"/>
                <a:ea typeface="Calibri"/>
                <a:cs typeface="Calibri"/>
                <a:sym typeface="Calibri"/>
              </a:rPr>
              <a:t>και </a:t>
            </a:r>
            <a:r>
              <a:rPr b="1" i="0" lang="en-US" sz="2200" u="none" cap="none" strike="noStrike">
                <a:solidFill>
                  <a:srgbClr val="545454"/>
                </a:solidFill>
                <a:latin typeface="Calibri"/>
                <a:ea typeface="Calibri"/>
                <a:cs typeface="Calibri"/>
                <a:sym typeface="Calibri"/>
              </a:rPr>
              <a:t>προγνωστικό παράγοντα ευημερίας </a:t>
            </a:r>
            <a:r>
              <a:rPr b="0" i="0" lang="en-US" sz="2200" u="none" cap="none" strike="noStrike">
                <a:solidFill>
                  <a:srgbClr val="545454"/>
                </a:solidFill>
                <a:latin typeface="Calibri"/>
                <a:ea typeface="Calibri"/>
                <a:cs typeface="Calibri"/>
                <a:sym typeface="Calibri"/>
              </a:rPr>
              <a:t>μεταξύ των εκπαιδευτικών και των παιδαγωγών (Shoshani &amp; Eldor, 2016).</a:t>
            </a:r>
            <a:br>
              <a:rPr b="0" i="0" lang="en-US" sz="2200" u="none" cap="none" strike="noStrike">
                <a:solidFill>
                  <a:srgbClr val="545454"/>
                </a:solidFill>
                <a:latin typeface="Calibri"/>
                <a:ea typeface="Calibri"/>
                <a:cs typeface="Calibri"/>
                <a:sym typeface="Calibri"/>
              </a:rPr>
            </a:br>
            <a:r>
              <a:rPr b="0" i="0" lang="en-US" sz="2200" u="none" cap="none" strike="noStrike">
                <a:solidFill>
                  <a:srgbClr val="545454"/>
                </a:solidFill>
                <a:latin typeface="Calibri"/>
                <a:ea typeface="Calibri"/>
                <a:cs typeface="Calibri"/>
                <a:sym typeface="Calibri"/>
              </a:rPr>
              <a:t>Όταν οι εκπαιδευτικοί συνδέουν την εργασία τους με ευρύτερες αξίες, όπως η συμπερίληψη, η ισότητα και η ανάπτυξη των παιδιών, βιώνουν μεγαλύτερη ικανοποίηση από την εργασία τους και μεγαλύτερη ανθεκτικότητα.</a:t>
            </a:r>
            <a:endParaRPr b="0" i="0" sz="2200" u="none" cap="none" strike="noStrike">
              <a:solidFill>
                <a:srgbClr val="545454"/>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2200"/>
              <a:buFont typeface="Arial"/>
              <a:buNone/>
            </a:pPr>
            <a:r>
              <a:rPr b="1" i="0" lang="en-US" sz="2200" u="none" cap="none" strike="noStrike">
                <a:solidFill>
                  <a:srgbClr val="545454"/>
                </a:solidFill>
                <a:latin typeface="Calibri"/>
                <a:ea typeface="Calibri"/>
                <a:cs typeface="Calibri"/>
                <a:sym typeface="Calibri"/>
              </a:rPr>
              <a:t>Μηχανισμοί</a:t>
            </a:r>
            <a:endParaRPr b="1" i="0" sz="2200" u="none" cap="none" strike="noStrike">
              <a:solidFill>
                <a:srgbClr val="545454"/>
              </a:solidFill>
              <a:latin typeface="Calibri"/>
              <a:ea typeface="Calibri"/>
              <a:cs typeface="Calibri"/>
              <a:sym typeface="Calibri"/>
            </a:endParaRPr>
          </a:p>
          <a:p>
            <a:pPr indent="-368300" lvl="0" marL="457200" marR="0" rtl="0" algn="l">
              <a:lnSpc>
                <a:spcPct val="115000"/>
              </a:lnSpc>
              <a:spcBef>
                <a:spcPts val="1200"/>
              </a:spcBef>
              <a:spcAft>
                <a:spcPts val="0"/>
              </a:spcAft>
              <a:buClr>
                <a:srgbClr val="545454"/>
              </a:buClr>
              <a:buSzPts val="2200"/>
              <a:buFont typeface="Arial"/>
              <a:buChar char="●"/>
            </a:pPr>
            <a:r>
              <a:rPr b="0" i="0" lang="en-US" sz="2200" u="none" cap="none" strike="noStrike">
                <a:solidFill>
                  <a:srgbClr val="545454"/>
                </a:solidFill>
                <a:latin typeface="Calibri"/>
                <a:ea typeface="Calibri"/>
                <a:cs typeface="Calibri"/>
                <a:sym typeface="Calibri"/>
              </a:rPr>
              <a:t>Ενισχύει </a:t>
            </a:r>
            <a:r>
              <a:rPr b="1" i="0" lang="en-US" sz="2200" u="none" cap="none" strike="noStrike">
                <a:solidFill>
                  <a:srgbClr val="545454"/>
                </a:solidFill>
                <a:latin typeface="Calibri"/>
                <a:ea typeface="Calibri"/>
                <a:cs typeface="Calibri"/>
                <a:sym typeface="Calibri"/>
              </a:rPr>
              <a:t>το κίνητρο και τη συμμετοχή</a:t>
            </a:r>
            <a:endParaRPr b="1" i="0" sz="2200" u="none" cap="none" strike="noStrike">
              <a:solidFill>
                <a:srgbClr val="545454"/>
              </a:solidFill>
              <a:latin typeface="Calibri"/>
              <a:ea typeface="Calibri"/>
              <a:cs typeface="Calibri"/>
              <a:sym typeface="Calibri"/>
            </a:endParaRPr>
          </a:p>
          <a:p>
            <a:pPr indent="-368300" lvl="0" marL="457200" marR="0" rtl="0" algn="l">
              <a:lnSpc>
                <a:spcPct val="115000"/>
              </a:lnSpc>
              <a:spcBef>
                <a:spcPts val="0"/>
              </a:spcBef>
              <a:spcAft>
                <a:spcPts val="0"/>
              </a:spcAft>
              <a:buClr>
                <a:srgbClr val="545454"/>
              </a:buClr>
              <a:buSzPts val="2200"/>
              <a:buFont typeface="Arial"/>
              <a:buChar char="●"/>
            </a:pPr>
            <a:r>
              <a:rPr b="0" i="0" lang="en-US" sz="2200" u="none" cap="none" strike="noStrike">
                <a:solidFill>
                  <a:srgbClr val="545454"/>
                </a:solidFill>
                <a:latin typeface="Calibri"/>
                <a:ea typeface="Calibri"/>
                <a:cs typeface="Calibri"/>
                <a:sym typeface="Calibri"/>
              </a:rPr>
              <a:t>Ενισχύει </a:t>
            </a:r>
            <a:r>
              <a:rPr b="1" i="0" lang="en-US" sz="2200" u="none" cap="none" strike="noStrike">
                <a:solidFill>
                  <a:srgbClr val="545454"/>
                </a:solidFill>
                <a:latin typeface="Calibri"/>
                <a:ea typeface="Calibri"/>
                <a:cs typeface="Calibri"/>
                <a:sym typeface="Calibri"/>
              </a:rPr>
              <a:t>την συναισθηματική ισορροπία </a:t>
            </a:r>
            <a:r>
              <a:rPr b="0" i="0" lang="en-US" sz="2200" u="none" cap="none" strike="noStrike">
                <a:solidFill>
                  <a:srgbClr val="545454"/>
                </a:solidFill>
                <a:latin typeface="Calibri"/>
                <a:ea typeface="Calibri"/>
                <a:cs typeface="Calibri"/>
                <a:sym typeface="Calibri"/>
              </a:rPr>
              <a:t>και </a:t>
            </a:r>
            <a:r>
              <a:rPr b="1" i="0" lang="en-US" sz="2200" u="none" cap="none" strike="noStrike">
                <a:solidFill>
                  <a:srgbClr val="545454"/>
                </a:solidFill>
                <a:latin typeface="Calibri"/>
                <a:ea typeface="Calibri"/>
                <a:cs typeface="Calibri"/>
                <a:sym typeface="Calibri"/>
              </a:rPr>
              <a:t>την ψυχολογική ανθεκτικότητα</a:t>
            </a:r>
            <a:endParaRPr b="1" i="0" sz="2200" u="none" cap="none" strike="noStrike">
              <a:solidFill>
                <a:srgbClr val="545454"/>
              </a:solidFill>
              <a:latin typeface="Calibri"/>
              <a:ea typeface="Calibri"/>
              <a:cs typeface="Calibri"/>
              <a:sym typeface="Calibri"/>
            </a:endParaRPr>
          </a:p>
          <a:p>
            <a:pPr indent="-368300" lvl="0" marL="457200" marR="0" rtl="0" algn="l">
              <a:lnSpc>
                <a:spcPct val="115000"/>
              </a:lnSpc>
              <a:spcBef>
                <a:spcPts val="0"/>
              </a:spcBef>
              <a:spcAft>
                <a:spcPts val="0"/>
              </a:spcAft>
              <a:buClr>
                <a:srgbClr val="545454"/>
              </a:buClr>
              <a:buSzPts val="2200"/>
              <a:buFont typeface="Arial"/>
              <a:buChar char="●"/>
            </a:pPr>
            <a:r>
              <a:rPr b="0" i="0" lang="en-US" sz="2200" u="none" cap="none" strike="noStrike">
                <a:solidFill>
                  <a:srgbClr val="545454"/>
                </a:solidFill>
                <a:latin typeface="Calibri"/>
                <a:ea typeface="Calibri"/>
                <a:cs typeface="Calibri"/>
                <a:sym typeface="Calibri"/>
              </a:rPr>
              <a:t>Ενισχύει </a:t>
            </a:r>
            <a:r>
              <a:rPr b="1" i="0" lang="en-US" sz="2200" u="none" cap="none" strike="noStrike">
                <a:solidFill>
                  <a:srgbClr val="545454"/>
                </a:solidFill>
                <a:latin typeface="Calibri"/>
                <a:ea typeface="Calibri"/>
                <a:cs typeface="Calibri"/>
                <a:sym typeface="Calibri"/>
              </a:rPr>
              <a:t>τη δέσμευση σε διαπολιτισμικές και ηθικές αξίες</a:t>
            </a:r>
            <a:endParaRPr b="1" i="0" sz="2200" u="none" cap="none" strike="noStrike">
              <a:solidFill>
                <a:srgbClr val="545454"/>
              </a:solidFill>
              <a:latin typeface="Calibri"/>
              <a:ea typeface="Calibri"/>
              <a:cs typeface="Calibri"/>
              <a:sym typeface="Calibri"/>
            </a:endParaRPr>
          </a:p>
          <a:p>
            <a:pPr indent="0" lvl="0" marL="0" marR="0" rtl="0" algn="l">
              <a:lnSpc>
                <a:spcPct val="115000"/>
              </a:lnSpc>
              <a:spcBef>
                <a:spcPts val="1200"/>
              </a:spcBef>
              <a:spcAft>
                <a:spcPts val="1200"/>
              </a:spcAft>
              <a:buClr>
                <a:srgbClr val="000000"/>
              </a:buClr>
              <a:buSzPts val="2200"/>
              <a:buFont typeface="Arial"/>
              <a:buNone/>
            </a:pPr>
            <a:r>
              <a:t/>
            </a:r>
            <a:endParaRPr b="0" i="0" sz="2200" u="none" cap="none" strike="noStrike">
              <a:solidFill>
                <a:srgbClr val="4F4F5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39c3117d7e3_0_0"/>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b="0" i="0" lang="en-US" sz="3800" u="none" cap="none" strike="noStrike">
                <a:solidFill>
                  <a:srgbClr val="FFFFFF"/>
                </a:solidFill>
                <a:latin typeface="Calibri"/>
                <a:ea typeface="Calibri"/>
                <a:cs typeface="Calibri"/>
                <a:sym typeface="Calibri"/>
              </a:rPr>
              <a:t>Το «νόημα» σε επαγγελματικά και εκπαιδευτικά πλαίσια</a:t>
            </a:r>
            <a:endParaRPr/>
          </a:p>
        </p:txBody>
      </p:sp>
      <p:sp>
        <p:nvSpPr>
          <p:cNvPr id="226" name="Google Shape;226;g39c3117d7e3_0_0"/>
          <p:cNvSpPr txBox="1"/>
          <p:nvPr/>
        </p:nvSpPr>
        <p:spPr>
          <a:xfrm>
            <a:off x="97970" y="97462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t/>
            </a:r>
            <a:endParaRPr b="1" i="0" sz="2400" u="none" cap="none" strike="noStrike">
              <a:solidFill>
                <a:srgbClr val="F05A22"/>
              </a:solidFill>
              <a:latin typeface="Calibri"/>
              <a:ea typeface="Calibri"/>
              <a:cs typeface="Calibri"/>
              <a:sym typeface="Calibri"/>
            </a:endParaRPr>
          </a:p>
        </p:txBody>
      </p:sp>
      <p:sp>
        <p:nvSpPr>
          <p:cNvPr id="227" name="Google Shape;227;g39c3117d7e3_0_0"/>
          <p:cNvSpPr txBox="1"/>
          <p:nvPr/>
        </p:nvSpPr>
        <p:spPr>
          <a:xfrm>
            <a:off x="189450" y="1169750"/>
            <a:ext cx="11813100" cy="645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2200"/>
              <a:buFont typeface="Arial"/>
              <a:buNone/>
            </a:pPr>
            <a:r>
              <a:rPr b="1" i="0" lang="en-US" sz="2200" u="none" cap="none" strike="noStrike">
                <a:solidFill>
                  <a:srgbClr val="545454"/>
                </a:solidFill>
                <a:latin typeface="Calibri"/>
                <a:ea typeface="Calibri"/>
                <a:cs typeface="Calibri"/>
                <a:sym typeface="Calibri"/>
              </a:rPr>
              <a:t>Εμπειρικά στοιχεία</a:t>
            </a:r>
            <a:endParaRPr b="1" i="0" sz="2200" u="none" cap="none" strike="noStrike">
              <a:solidFill>
                <a:srgbClr val="545454"/>
              </a:solidFill>
              <a:latin typeface="Calibri"/>
              <a:ea typeface="Calibri"/>
              <a:cs typeface="Calibri"/>
              <a:sym typeface="Calibri"/>
            </a:endParaRPr>
          </a:p>
          <a:p>
            <a:pPr indent="-368300" lvl="0" marL="457200" marR="0" rtl="0" algn="l">
              <a:lnSpc>
                <a:spcPct val="115000"/>
              </a:lnSpc>
              <a:spcBef>
                <a:spcPts val="1200"/>
              </a:spcBef>
              <a:spcAft>
                <a:spcPts val="0"/>
              </a:spcAft>
              <a:buClr>
                <a:srgbClr val="545454"/>
              </a:buClr>
              <a:buSzPts val="2200"/>
              <a:buFont typeface="Calibri"/>
              <a:buChar char="●"/>
            </a:pPr>
            <a:r>
              <a:rPr b="0" i="0" lang="en-US" sz="2200" u="none" cap="none" strike="noStrike">
                <a:solidFill>
                  <a:srgbClr val="545454"/>
                </a:solidFill>
                <a:latin typeface="Calibri"/>
                <a:ea typeface="Calibri"/>
                <a:cs typeface="Calibri"/>
                <a:sym typeface="Calibri"/>
              </a:rPr>
              <a:t>Το νόημα στην εργασία μεσολαβεί στη σχέση μεταξύ των θετικών συναισθημάτων και της επαγγελματικής ευημερίας (Allan et al., 2019).</a:t>
            </a:r>
            <a:endParaRPr b="0" i="0" sz="2200" u="none" cap="none" strike="noStrike">
              <a:solidFill>
                <a:srgbClr val="545454"/>
              </a:solidFill>
              <a:latin typeface="Calibri"/>
              <a:ea typeface="Calibri"/>
              <a:cs typeface="Calibri"/>
              <a:sym typeface="Calibri"/>
            </a:endParaRPr>
          </a:p>
          <a:p>
            <a:pPr indent="-368300" lvl="0" marL="457200" marR="0" rtl="0" algn="l">
              <a:lnSpc>
                <a:spcPct val="115000"/>
              </a:lnSpc>
              <a:spcBef>
                <a:spcPts val="0"/>
              </a:spcBef>
              <a:spcAft>
                <a:spcPts val="0"/>
              </a:spcAft>
              <a:buClr>
                <a:srgbClr val="545454"/>
              </a:buClr>
              <a:buSzPts val="2200"/>
              <a:buFont typeface="Arial"/>
              <a:buChar char="●"/>
            </a:pPr>
            <a:r>
              <a:rPr b="0" i="0" lang="en-US" sz="2200" u="none" cap="none" strike="noStrike">
                <a:solidFill>
                  <a:srgbClr val="545454"/>
                </a:solidFill>
                <a:latin typeface="Calibri"/>
                <a:ea typeface="Calibri"/>
                <a:cs typeface="Calibri"/>
                <a:sym typeface="Calibri"/>
              </a:rPr>
              <a:t>Σε εκπαιδευτικό περιβάλλον, μια ισχυρή αίσθηση νοήματος υποστηρίζει </a:t>
            </a:r>
            <a:r>
              <a:rPr b="1" i="0" lang="en-US" sz="2200" u="none" cap="none" strike="noStrike">
                <a:solidFill>
                  <a:srgbClr val="545454"/>
                </a:solidFill>
                <a:latin typeface="Calibri"/>
                <a:ea typeface="Calibri"/>
                <a:cs typeface="Calibri"/>
                <a:sym typeface="Calibri"/>
              </a:rPr>
              <a:t>τη διδασκαλία που βασίζεται στον σκοπό</a:t>
            </a:r>
            <a:r>
              <a:rPr b="0" i="0" lang="en-US" sz="2200" u="none" cap="none" strike="noStrike">
                <a:solidFill>
                  <a:srgbClr val="545454"/>
                </a:solidFill>
                <a:latin typeface="Calibri"/>
                <a:ea typeface="Calibri"/>
                <a:cs typeface="Calibri"/>
                <a:sym typeface="Calibri"/>
              </a:rPr>
              <a:t>, </a:t>
            </a:r>
            <a:r>
              <a:rPr b="1" i="0" lang="en-US" sz="2200" u="none" cap="none" strike="noStrike">
                <a:solidFill>
                  <a:srgbClr val="545454"/>
                </a:solidFill>
                <a:latin typeface="Calibri"/>
                <a:ea typeface="Calibri"/>
                <a:cs typeface="Calibri"/>
                <a:sym typeface="Calibri"/>
              </a:rPr>
              <a:t>τη σύνδεση με τους μαθητές/μαθήτριες </a:t>
            </a:r>
            <a:r>
              <a:rPr b="0" i="0" lang="en-US" sz="2200" u="none" cap="none" strike="noStrike">
                <a:solidFill>
                  <a:srgbClr val="545454"/>
                </a:solidFill>
                <a:latin typeface="Calibri"/>
                <a:ea typeface="Calibri"/>
                <a:cs typeface="Calibri"/>
                <a:sym typeface="Calibri"/>
              </a:rPr>
              <a:t>και </a:t>
            </a:r>
            <a:r>
              <a:rPr b="1" i="0" lang="en-US" sz="2200" u="none" cap="none" strike="noStrike">
                <a:solidFill>
                  <a:srgbClr val="545454"/>
                </a:solidFill>
                <a:latin typeface="Calibri"/>
                <a:ea typeface="Calibri"/>
                <a:cs typeface="Calibri"/>
                <a:sym typeface="Calibri"/>
              </a:rPr>
              <a:t>τη μακροπρόθεσμη ευημερία</a:t>
            </a:r>
            <a:r>
              <a:rPr b="0" i="0" lang="en-US" sz="2200" u="none" cap="none" strike="noStrike">
                <a:solidFill>
                  <a:srgbClr val="545454"/>
                </a:solidFill>
                <a:latin typeface="Calibri"/>
                <a:ea typeface="Calibri"/>
                <a:cs typeface="Calibri"/>
                <a:sym typeface="Calibri"/>
              </a:rPr>
              <a:t>.</a:t>
            </a:r>
            <a:endParaRPr b="0" i="0" sz="2200" u="none" cap="none" strike="noStrike">
              <a:solidFill>
                <a:srgbClr val="545454"/>
              </a:solidFill>
              <a:latin typeface="Calibri"/>
              <a:ea typeface="Calibri"/>
              <a:cs typeface="Calibri"/>
              <a:sym typeface="Calibri"/>
            </a:endParaRPr>
          </a:p>
          <a:p>
            <a:pPr indent="0" lvl="0" marL="0" marR="0" rtl="0" algn="just">
              <a:lnSpc>
                <a:spcPct val="90000"/>
              </a:lnSpc>
              <a:spcBef>
                <a:spcPts val="1200"/>
              </a:spcBef>
              <a:spcAft>
                <a:spcPts val="0"/>
              </a:spcAft>
              <a:buClr>
                <a:srgbClr val="000000"/>
              </a:buClr>
              <a:buSzPts val="2200"/>
              <a:buFont typeface="Arial"/>
              <a:buNone/>
            </a:pPr>
            <a:r>
              <a:t/>
            </a:r>
            <a:endParaRPr b="0" i="0" sz="2200" u="none" cap="none" strike="noStrike">
              <a:solidFill>
                <a:srgbClr val="4F4F5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8c6f32c7d8_0_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Τι σημαίνει το «νόημα» στο PERMA;</a:t>
            </a:r>
            <a:endParaRPr/>
          </a:p>
        </p:txBody>
      </p:sp>
      <p:sp>
        <p:nvSpPr>
          <p:cNvPr id="233" name="Google Shape;233;g38c6f32c7d8_0_1"/>
          <p:cNvSpPr txBox="1"/>
          <p:nvPr>
            <p:ph idx="2" type="body"/>
          </p:nvPr>
        </p:nvSpPr>
        <p:spPr>
          <a:xfrm>
            <a:off x="926283" y="797442"/>
            <a:ext cx="4623000" cy="52893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SzPts val="1800"/>
              <a:buNone/>
            </a:pPr>
            <a:r>
              <a:t/>
            </a:r>
            <a:endParaRPr b="1" sz="2300"/>
          </a:p>
          <a:p>
            <a:pPr indent="-374650" lvl="0" marL="457200" marR="0" rtl="0" algn="just">
              <a:lnSpc>
                <a:spcPct val="115000"/>
              </a:lnSpc>
              <a:spcBef>
                <a:spcPts val="1200"/>
              </a:spcBef>
              <a:spcAft>
                <a:spcPts val="0"/>
              </a:spcAft>
              <a:buClr>
                <a:schemeClr val="dk1"/>
              </a:buClr>
              <a:buSzPts val="2300"/>
              <a:buChar char="●"/>
            </a:pPr>
            <a:r>
              <a:rPr b="1" lang="en-US" sz="2300"/>
              <a:t>Το «M» στο PERMA = Νόημα (Meaning) </a:t>
            </a:r>
            <a:r>
              <a:rPr lang="en-US" sz="2300"/>
              <a:t>– να ανήκεις και να υπηρετείς κάτι μεγαλύτερο από τον εαυτό σου.</a:t>
            </a:r>
            <a:endParaRPr sz="2300"/>
          </a:p>
          <a:p>
            <a:pPr indent="-374650" lvl="0" marL="457200" marR="0" rtl="0" algn="just">
              <a:lnSpc>
                <a:spcPct val="115000"/>
              </a:lnSpc>
              <a:spcBef>
                <a:spcPts val="0"/>
              </a:spcBef>
              <a:spcAft>
                <a:spcPts val="0"/>
              </a:spcAft>
              <a:buClr>
                <a:schemeClr val="dk1"/>
              </a:buClr>
              <a:buSzPts val="2300"/>
              <a:buChar char="●"/>
            </a:pPr>
            <a:r>
              <a:rPr lang="en-US" sz="2300"/>
              <a:t>Στην εκπαίδευση, το νόημα συνδέει τις αξίες, τον σκοπό και τον αντίκτυπο στην κοινότητα.</a:t>
            </a:r>
            <a:endParaRPr sz="2300"/>
          </a:p>
          <a:p>
            <a:pPr indent="-374650" lvl="0" marL="457200" marR="0" rtl="0" algn="just">
              <a:lnSpc>
                <a:spcPct val="115000"/>
              </a:lnSpc>
              <a:spcBef>
                <a:spcPts val="0"/>
              </a:spcBef>
              <a:spcAft>
                <a:spcPts val="0"/>
              </a:spcAft>
              <a:buClr>
                <a:schemeClr val="dk1"/>
              </a:buClr>
              <a:buSzPts val="2300"/>
              <a:buChar char="●"/>
            </a:pPr>
            <a:r>
              <a:rPr lang="en-US" sz="2300"/>
              <a:t>Όταν οι εκπαιδευτικοί και οι μαθητές/μαθήτριες κατανοούν γιατί μαθαίνουν ή διδάσκουν, η δέσμευση και το κίνητρο αυξάνονται.</a:t>
            </a:r>
            <a:endParaRPr sz="2300"/>
          </a:p>
          <a:p>
            <a:pPr indent="0" lvl="0" marL="0" marR="0" rtl="0" algn="l">
              <a:lnSpc>
                <a:spcPct val="115000"/>
              </a:lnSpc>
              <a:spcBef>
                <a:spcPts val="1200"/>
              </a:spcBef>
              <a:spcAft>
                <a:spcPts val="0"/>
              </a:spcAft>
              <a:buSzPts val="1800"/>
              <a:buNone/>
            </a:pPr>
            <a:r>
              <a:t/>
            </a:r>
            <a:endParaRPr b="1" sz="2000" u="sng">
              <a:highlight>
                <a:schemeClr val="accent2"/>
              </a:highlight>
            </a:endParaRPr>
          </a:p>
          <a:p>
            <a:pPr indent="0" lvl="0" marL="457200" marR="0" rtl="0" algn="l">
              <a:lnSpc>
                <a:spcPct val="115000"/>
              </a:lnSpc>
              <a:spcBef>
                <a:spcPts val="1200"/>
              </a:spcBef>
              <a:spcAft>
                <a:spcPts val="1200"/>
              </a:spcAft>
              <a:buSzPts val="1800"/>
              <a:buNone/>
            </a:pPr>
            <a:r>
              <a:t/>
            </a:r>
            <a:endParaRPr/>
          </a:p>
        </p:txBody>
      </p:sp>
      <p:pic>
        <p:nvPicPr>
          <p:cNvPr id="234" name="Google Shape;234;g38c6f32c7d8_0_1"/>
          <p:cNvPicPr preferRelativeResize="0"/>
          <p:nvPr/>
        </p:nvPicPr>
        <p:blipFill rotWithShape="1">
          <a:blip r:embed="rId3">
            <a:alphaModFix/>
          </a:blip>
          <a:srcRect b="0" l="0" r="0" t="0"/>
          <a:stretch/>
        </p:blipFill>
        <p:spPr>
          <a:xfrm>
            <a:off x="5940500" y="1135500"/>
            <a:ext cx="5067829" cy="5289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