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2" r:id="rId4"/>
    <p:sldMasterId id="2147483657" r:id="rId5"/>
    <p:sldMasterId id="2147483662" r:id="rId6"/>
    <p:sldMasterId id="214748366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Lst>
  <p:sldSz cy="6858000" cx="12192000"/>
  <p:notesSz cx="6858000" cy="9144000"/>
  <p:embeddedFontLs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grtt4b9KN5GAJ0a0dxGJzjikab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1.xml"/><Relationship Id="rId7" Type="http://schemas.openxmlformats.org/officeDocument/2006/relationships/slideMaster" Target="slideMasters/slideMaster5.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font" Target="fonts/OpenSans-regular.fntdata"/><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font" Target="fonts/OpenSans-italic.fntdata"/><Relationship Id="rId14" Type="http://schemas.openxmlformats.org/officeDocument/2006/relationships/slide" Target="slides/slide6.xml"/><Relationship Id="rId36" Type="http://schemas.openxmlformats.org/officeDocument/2006/relationships/font" Target="fonts/OpenSans-bold.fntdata"/><Relationship Id="rId17" Type="http://schemas.openxmlformats.org/officeDocument/2006/relationships/slide" Target="slides/slide9.xml"/><Relationship Id="rId39" Type="http://customschemas.google.com/relationships/presentationmetadata" Target="metadata"/><Relationship Id="rId16" Type="http://schemas.openxmlformats.org/officeDocument/2006/relationships/slide" Target="slides/slide8.xml"/><Relationship Id="rId38" Type="http://schemas.openxmlformats.org/officeDocument/2006/relationships/font" Target="fonts/OpenSans-boldItalic.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a:t>Σκοπός αυτής της διαφάνειας: </a:t>
            </a:r>
            <a:r>
              <a:rPr b="0" i="0" lang="en-US" sz="1200" u="none" cap="none" strike="noStrike">
                <a:solidFill>
                  <a:schemeClr val="dk1"/>
                </a:solidFill>
                <a:latin typeface="Calibri"/>
                <a:ea typeface="Calibri"/>
                <a:cs typeface="Calibri"/>
                <a:sym typeface="Calibri"/>
              </a:rPr>
              <a:t>Να επισημανθεί η επίδραση των σχέσεων και της δέσμευσης στην κοινωνική μάθηση. Ζητήστε από τους/τις εκπαιδευτικούς να συνεισφέρουν με παραδείγματα από την πρακτική τους εμπειρία.</a:t>
            </a:r>
            <a:endParaRPr/>
          </a:p>
        </p:txBody>
      </p:sp>
      <p:sp>
        <p:nvSpPr>
          <p:cNvPr id="232" name="Google Shape;2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a:t>Σκοπός αυτής της διαφάνειας</a:t>
            </a:r>
            <a:r>
              <a:rPr b="0" lang="en-US"/>
              <a:t>: Συζήτηση σχετικά με την έννοια του «ανήκειν» και παρουσίαση των 10 διαστάσεων των </a:t>
            </a:r>
            <a:r>
              <a:rPr b="0" i="0" lang="en-US" sz="1200" u="none" cap="none" strike="noStrike">
                <a:solidFill>
                  <a:schemeClr val="dk1"/>
                </a:solidFill>
                <a:latin typeface="Calibri"/>
                <a:ea typeface="Calibri"/>
                <a:cs typeface="Calibri"/>
                <a:sym typeface="Calibri"/>
              </a:rPr>
              <a:t>Erik W. Carter και Elizabeth E. Biggs (Εικόνα 1)</a:t>
            </a:r>
            <a:endParaRPr/>
          </a:p>
          <a:p>
            <a:pPr indent="-228600" lvl="0" marL="457200" marR="0" rtl="0" algn="l">
              <a:lnSpc>
                <a:spcPct val="100000"/>
              </a:lnSpc>
              <a:spcBef>
                <a:spcPts val="0"/>
              </a:spcBef>
              <a:spcAft>
                <a:spcPts val="0"/>
              </a:spcAft>
              <a:buClr>
                <a:srgbClr val="000000"/>
              </a:buClr>
              <a:buSzPts val="1400"/>
              <a:buFont typeface="Arial"/>
              <a:buNone/>
            </a:pPr>
            <a:r>
              <a:t/>
            </a:r>
            <a:endParaRPr b="1"/>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Το αίσθημα του «ανήκειν» βιώνεται όταν οι μαθητές/μαθήτριες βιώνουν τα ακόλουθα: </a:t>
            </a:r>
            <a:r>
              <a:rPr b="1" i="1" lang="en-US" sz="1200" u="none" cap="none" strike="noStrike">
                <a:solidFill>
                  <a:schemeClr val="dk1"/>
                </a:solidFill>
                <a:latin typeface="Calibri"/>
                <a:ea typeface="Calibri"/>
                <a:cs typeface="Calibri"/>
                <a:sym typeface="Calibri"/>
              </a:rPr>
              <a:t>παρουσία, πρόσκληση, καλωσόρισμα, αναγνώριση, αποδοχή, συμμετοχή, υποστήριξη, προσοχή, φιλία </a:t>
            </a:r>
            <a:r>
              <a:rPr b="1" i="0" lang="en-US" sz="1200" u="none" cap="none" strike="noStrike">
                <a:solidFill>
                  <a:schemeClr val="dk1"/>
                </a:solidFill>
                <a:latin typeface="Calibri"/>
                <a:ea typeface="Calibri"/>
                <a:cs typeface="Calibri"/>
                <a:sym typeface="Calibri"/>
              </a:rPr>
              <a:t>και </a:t>
            </a:r>
            <a:r>
              <a:rPr b="1" i="1" lang="en-US" sz="1200" u="none" cap="none" strike="noStrike">
                <a:solidFill>
                  <a:schemeClr val="dk1"/>
                </a:solidFill>
                <a:latin typeface="Calibri"/>
                <a:ea typeface="Calibri"/>
                <a:cs typeface="Calibri"/>
                <a:sym typeface="Calibri"/>
              </a:rPr>
              <a:t>σημαντικότητα. </a:t>
            </a:r>
            <a:endParaRPr b="1" i="0" sz="1200" u="none" cap="none" strike="noStrike">
              <a:solidFill>
                <a:schemeClr val="dk1"/>
              </a:solidFill>
              <a:latin typeface="Calibri"/>
              <a:ea typeface="Calibri"/>
              <a:cs typeface="Calibri"/>
              <a:sym typeface="Calibri"/>
            </a:endParaRPr>
          </a:p>
        </p:txBody>
      </p:sp>
      <p:sp>
        <p:nvSpPr>
          <p:cNvPr id="241" name="Google Shape;24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Για καθεμία από τις δέκα διαστάσεις του «ανήκειν», ρωτήστε: </a:t>
            </a:r>
            <a:r>
              <a:rPr b="0" i="1" lang="en-US" sz="1200" u="none" cap="none" strike="noStrike">
                <a:solidFill>
                  <a:schemeClr val="dk1"/>
                </a:solidFill>
                <a:latin typeface="Calibri"/>
                <a:ea typeface="Calibri"/>
                <a:cs typeface="Calibri"/>
                <a:sym typeface="Calibri"/>
              </a:rPr>
              <a:t>Τι κάνουμε πολύ καλά αυτή τη στιγμή σε αυτόν τον τομέα; Τι θα μπορούσαμε να κάνουμε καλύτερα ή διαφορετικά σε αυτόν τον τομέα</a:t>
            </a: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Η πρώτη ερώτηση ενθαρρύνει την αναγνώριση των επιτευγμάτων. Βεβαιωθείτε ότι όλοι γνωρίζουν τι πηγαίνει καλά και συνεχίστε να κάνετε το ίδιο και στο μέλλον.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Η δεύτερη ερώτηση προτρέπει σε δράση. Συγκεντρώστε όλες τις ιδέες που μοιράζονται οι συμμετέχοντες/συμμετέχουσες σχετικά με το τι θα μπορούσε να γίνει καλύτερα ή διαφορετικά και εντοπίστε κοινά θέματα.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Αφού απαντήσετε και στις δύο ερωτήσεις για καθεμία από τις δέκα διαστάσεις, ρωτήστε: </a:t>
            </a:r>
            <a:r>
              <a:rPr b="0" i="1" lang="en-US" sz="1200" u="none" cap="none" strike="noStrike">
                <a:solidFill>
                  <a:schemeClr val="dk1"/>
                </a:solidFill>
                <a:latin typeface="Calibri"/>
                <a:ea typeface="Calibri"/>
                <a:cs typeface="Calibri"/>
                <a:sym typeface="Calibri"/>
              </a:rPr>
              <a:t>Ποια πρακτικά μέτρα πρέπει να λάβουμε στη συνέχεια για να αλλάξουμε τον τρόπο με τον οποίο οι μαθητές/μαθήτριες βιώνουν το αίσθημα του ανήκειν στο σχολείο μας</a:t>
            </a: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Αυτή η τελευταία ερώτηση οδηγεί στη βελτίωση.</a:t>
            </a:r>
            <a:endParaRPr/>
          </a:p>
        </p:txBody>
      </p:sp>
      <p:sp>
        <p:nvSpPr>
          <p:cNvPr id="250" name="Google Shape;25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Οι εκπαιδευτικοί πρέπει να αναστοχαστούν για τις δραστηριότητες της Εικ. 2 για τις θετικές σχέσεις εκπαιδευτικού-μαθητή/μαθήτριας.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Char char="•"/>
            </a:pPr>
            <a:r>
              <a:rPr lang="en-US"/>
              <a:t>Χαιρετήστε κάθε παιδί με το όνομά του</a:t>
            </a:r>
            <a:endParaRPr/>
          </a:p>
          <a:p>
            <a:pPr indent="-228600" lvl="0" marL="457200" marR="0" rtl="0" algn="l">
              <a:lnSpc>
                <a:spcPct val="100000"/>
              </a:lnSpc>
              <a:spcBef>
                <a:spcPts val="0"/>
              </a:spcBef>
              <a:spcAft>
                <a:spcPts val="0"/>
              </a:spcAft>
              <a:buClr>
                <a:srgbClr val="000000"/>
              </a:buClr>
              <a:buSzPts val="1400"/>
              <a:buFont typeface="Arial"/>
              <a:buChar char="•"/>
            </a:pPr>
            <a:r>
              <a:rPr lang="en-US"/>
              <a:t>Χρησιμοποιήστε ενσυναισθητική ακρόαση</a:t>
            </a:r>
            <a:endParaRPr/>
          </a:p>
          <a:p>
            <a:pPr indent="-228600" lvl="0" marL="457200" marR="0" rtl="0" algn="l">
              <a:lnSpc>
                <a:spcPct val="100000"/>
              </a:lnSpc>
              <a:spcBef>
                <a:spcPts val="0"/>
              </a:spcBef>
              <a:spcAft>
                <a:spcPts val="0"/>
              </a:spcAft>
              <a:buClr>
                <a:srgbClr val="000000"/>
              </a:buClr>
              <a:buSzPts val="1400"/>
              <a:buFont typeface="Arial"/>
              <a:buChar char="•"/>
            </a:pPr>
            <a:r>
              <a:rPr lang="en-US"/>
              <a:t>Επιβραβεύστε την προσπάθεια</a:t>
            </a:r>
            <a:endParaRPr/>
          </a:p>
          <a:p>
            <a:pPr indent="-228600" lvl="0" marL="457200" marR="0" rtl="0" algn="l">
              <a:lnSpc>
                <a:spcPct val="100000"/>
              </a:lnSpc>
              <a:spcBef>
                <a:spcPts val="0"/>
              </a:spcBef>
              <a:spcAft>
                <a:spcPts val="0"/>
              </a:spcAft>
              <a:buClr>
                <a:srgbClr val="000000"/>
              </a:buClr>
              <a:buSzPts val="1400"/>
              <a:buFont typeface="Arial"/>
              <a:buChar char="•"/>
            </a:pPr>
            <a:r>
              <a:rPr lang="en-US"/>
              <a:t>Εναλλάξτε ρόλους</a:t>
            </a:r>
            <a:endParaRPr/>
          </a:p>
          <a:p>
            <a:pPr indent="-228600" lvl="0" marL="457200" marR="0" rtl="0" algn="l">
              <a:lnSpc>
                <a:spcPct val="100000"/>
              </a:lnSpc>
              <a:spcBef>
                <a:spcPts val="0"/>
              </a:spcBef>
              <a:spcAft>
                <a:spcPts val="0"/>
              </a:spcAft>
              <a:buClr>
                <a:srgbClr val="000000"/>
              </a:buClr>
              <a:buSzPts val="1400"/>
              <a:buFont typeface="Arial"/>
              <a:buChar char="•"/>
            </a:pPr>
            <a:r>
              <a:rPr lang="en-US"/>
              <a:t>Ενισχύστε τις σχέσεις εκπαιδευτικών–μαθητών/μαθητριών </a:t>
            </a:r>
            <a:endParaRPr/>
          </a:p>
          <a:p>
            <a:pPr indent="-228600" lvl="0" marL="457200" marR="0" rtl="0" algn="l">
              <a:lnSpc>
                <a:spcPct val="100000"/>
              </a:lnSpc>
              <a:spcBef>
                <a:spcPts val="0"/>
              </a:spcBef>
              <a:spcAft>
                <a:spcPts val="0"/>
              </a:spcAft>
              <a:buClr>
                <a:srgbClr val="000000"/>
              </a:buClr>
              <a:buSzPts val="1400"/>
              <a:buFont typeface="Arial"/>
              <a:buChar char="•"/>
            </a:pPr>
            <a:r>
              <a:rPr lang="en-US"/>
              <a:t>Διδάξτε αποκαταστατικές συνομιλίες</a:t>
            </a:r>
            <a:endParaRPr/>
          </a:p>
          <a:p>
            <a:pPr indent="-228600" lvl="0" marL="457200" marR="0" rtl="0" algn="l">
              <a:lnSpc>
                <a:spcPct val="100000"/>
              </a:lnSpc>
              <a:spcBef>
                <a:spcPts val="0"/>
              </a:spcBef>
              <a:spcAft>
                <a:spcPts val="0"/>
              </a:spcAft>
              <a:buClr>
                <a:srgbClr val="000000"/>
              </a:buClr>
              <a:buSzPts val="1400"/>
              <a:buFont typeface="Arial"/>
              <a:buChar char="•"/>
            </a:pPr>
            <a:r>
              <a:rPr lang="en-US"/>
              <a:t>Εμπλέξτε τις οικογένειες</a:t>
            </a:r>
            <a:endParaRPr/>
          </a:p>
          <a:p>
            <a:pPr indent="-228600" lvl="0" marL="457200" marR="0" rtl="0" algn="l">
              <a:lnSpc>
                <a:spcPct val="100000"/>
              </a:lnSpc>
              <a:spcBef>
                <a:spcPts val="0"/>
              </a:spcBef>
              <a:spcAft>
                <a:spcPts val="0"/>
              </a:spcAft>
              <a:buClr>
                <a:srgbClr val="000000"/>
              </a:buClr>
              <a:buSzPts val="1400"/>
              <a:buFont typeface="Arial"/>
              <a:buChar char="•"/>
            </a:pPr>
            <a:r>
              <a:rPr lang="en-US"/>
              <a:t>Παρέχετε προβλέψιμες ρουτίνες</a:t>
            </a:r>
            <a:endParaRPr/>
          </a:p>
          <a:p>
            <a:pPr indent="-228600" lvl="0" marL="457200" marR="0" rtl="0" algn="l">
              <a:lnSpc>
                <a:spcPct val="100000"/>
              </a:lnSpc>
              <a:spcBef>
                <a:spcPts val="0"/>
              </a:spcBef>
              <a:spcAft>
                <a:spcPts val="0"/>
              </a:spcAft>
              <a:buClr>
                <a:srgbClr val="000000"/>
              </a:buClr>
              <a:buSzPts val="1400"/>
              <a:buFont typeface="Arial"/>
              <a:buChar char="•"/>
            </a:pPr>
            <a:r>
              <a:rPr lang="en-US"/>
              <a:t>Παρακολουθείτε το αίσθημα του ανήκειν με σύντομες αξιολογήσεις</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59" name="Google Shape;25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Εξηγήστε την Ενεργητική-Εποικοδομητική Ανταπόκριση και τη σημασία της. Συγκρίνετε με τους άλλους τρεις τύπους αντιδράσεων (</a:t>
            </a:r>
            <a:r>
              <a:rPr lang="en-US" sz="1200">
                <a:solidFill>
                  <a:schemeClr val="accent1"/>
                </a:solidFill>
                <a:latin typeface="Calibri"/>
                <a:ea typeface="Calibri"/>
                <a:cs typeface="Calibri"/>
                <a:sym typeface="Calibri"/>
              </a:rPr>
              <a:t>παθητική-εποικοδομητική, η </a:t>
            </a:r>
            <a:r>
              <a:rPr lang="en-US" sz="1200">
                <a:solidFill>
                  <a:schemeClr val="accent1"/>
                </a:solidFill>
              </a:rPr>
              <a:t>ενεργητική-μη εποικοδομητική</a:t>
            </a:r>
            <a:r>
              <a:rPr lang="en-US" sz="1200">
                <a:solidFill>
                  <a:schemeClr val="accent1"/>
                </a:solidFill>
                <a:latin typeface="Calibri"/>
                <a:ea typeface="Calibri"/>
                <a:cs typeface="Calibri"/>
                <a:sym typeface="Calibri"/>
              </a:rPr>
              <a:t> και η παθητική-</a:t>
            </a:r>
            <a:r>
              <a:rPr lang="en-US" sz="1200">
                <a:solidFill>
                  <a:schemeClr val="accent1"/>
                </a:solidFill>
              </a:rPr>
              <a:t>μη εποικοδομητική</a:t>
            </a:r>
            <a:r>
              <a:rPr lang="en-US"/>
              <a:t>) και παρατηρήστε τα παραδείγματα στην Εικ. 3.</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Ενεργητική και Εποικοδομητική</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«Αυτό είναι υπέροχο. Ξέρω πόσο σημαντική ήταν για εσένα αυτή η προαγωγή! Πρέπει να βγούμε να το γιορτάσουμε και να μου πεις τι σε ενθουσιάζει περισσότερο στη νέα σου θέση.»</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(Μη λεκτική επικοινωνία: διατήρηση οπτικής επαφής, εκδήλωση θετικών συναισθημάτων, όπως αυθεντικό χαμόγελο, άγγιγμα, γέλιο.)</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Παθητική και Εποικοδομητική</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«Αυτά είναι καλά νέα.»</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(Μη λεκτική επικοινωνία: ελάχιστη ή καθόλου ενεργητική συναισθηματική έκφραση.)</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Ενεργητική και Μη εποικοδομητική</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«Ακούγεται πολύ μεγάλη ευθύνη. Μάλλον θα έχει περισσότερο άγχος η νέα θέση και περισσότερες ώρες στο γραφείο.»</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(Μη λεκτική επικοινωνία: εκδήλωση αρνητικών συναισθημάτων, όπως συνοφρύωμα, έκφραση ανησυχίας.)</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Παθητική και Μη εποικοδομητική</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«Τι θα κάνουμε την Παρασκευή το βράδυ;»</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(Μη λεκτική επικοινωνία: ελάχιστη ή καθόλου οπτική επαφή, το άτομο στρέφει το σώμα του αλλού, απομάκρυνση από τον χώρο.)</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68" name="Google Shape;26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Επισημάνετε τις διαφορές της Ενεργητικής-Εποικοδομητικής Ανταπόκρισης στην Εικ. 4. Λάβετε υπόψη τις βασικές κινήσεις (Συναίσθημα, Προσοχή, Εμβάθυνση, Αναγνώριση, Απόλαυση).</a:t>
            </a:r>
            <a:endParaRPr/>
          </a:p>
          <a:p>
            <a:pPr indent="-228600" lvl="0" marL="457200" marR="0" rtl="0" algn="l">
              <a:lnSpc>
                <a:spcPct val="100000"/>
              </a:lnSpc>
              <a:spcBef>
                <a:spcPts val="0"/>
              </a:spcBef>
              <a:spcAft>
                <a:spcPts val="0"/>
              </a:spcAft>
              <a:buClr>
                <a:srgbClr val="000000"/>
              </a:buClr>
              <a:buSzPts val="1400"/>
              <a:buFont typeface="Arial"/>
              <a:buNone/>
            </a:pPr>
            <a:r>
              <a:rPr lang="en-US"/>
              <a:t>Οι εκπαιδευτικοί θα πρέπει να εργαστούν σε ζεύγη για να παρατηρήσουν τους περιορισμούς και τα οφέλη της Ενεργητικής-Εποικοδομητικής Ανταπόκρισης που έχουν εφαρμόσει μέχρι τώρα στις τάξεις τους . Θα πρέπει να επισημανθούν οι βέλτιστες πρακτικές.</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Ενεργητική – Εποικοδομητική Ανταπόκριση (ACR)</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Παραδείγματα διαλόγου</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«Αυτό είναι υπέροχο – τι σε κάνει πιο περήφανο/η;»</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«Θες να μου πεις βήμα-βήμα πώς τα κατάφερες;»</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«Πρέπει να ένιωσες [συναίσθημα] όταν συνέβη αυτό.»</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«Τι θα ήθελες να δοκιμάσεις στη συνέχεια, τώρα που αυτό πέτυχε;»</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78" name="Google Shape;27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Δύο εκπαιδευτικοί θα πρέπει να αναλάβουν τους ρόλους του Άλεξ και της Ντάνα. Ζητήστε από δύο εθελοντές/εθελόντριες να βάλουν τον εαυτό τους στη θέση των χαρακτήρων και να κάνουν έναν διάλογο. </a:t>
            </a:r>
            <a:endParaRPr/>
          </a:p>
          <a:p>
            <a:pPr indent="0" lvl="0" marL="0" rtl="0" algn="l">
              <a:lnSpc>
                <a:spcPct val="100000"/>
              </a:lnSpc>
              <a:spcBef>
                <a:spcPts val="0"/>
              </a:spcBef>
              <a:spcAft>
                <a:spcPts val="0"/>
              </a:spcAft>
              <a:buSzPts val="1400"/>
              <a:buNone/>
            </a:pPr>
            <a:r>
              <a:rPr lang="en-US"/>
              <a:t>Οι υπόλοιποι εκπαιδευτικοί θα αναλύσουν τον διάλογο, θα παρατηρήσουν τις διαθέσεις και τα συναισθήματα του Άλεξ, την αντίδραση της Ντάνα και θα συζητήσουν πώς μπορούν να εφαρμοστούν οι αρχές της ενεργητικής ακρόασης.</a:t>
            </a:r>
            <a:endParaRPr/>
          </a:p>
        </p:txBody>
      </p:sp>
      <p:sp>
        <p:nvSpPr>
          <p:cNvPr id="288" name="Google Shape;28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Τώρα ζητήστε από τους/τις εκπαιδευτικούς που παρακολούθησαν τον διάλογο να ελέγξουν ποια στοιχεία λεκτικής και μη λεκτικής επικοινωνίας χρησιμοποίησαν ο Άλεξ και η Ντάνα. Σημειώστε τα στοιχεία που δεν χρησιμοποιήθηκαν και τονίστε τη σημασία τους.</a:t>
            </a:r>
            <a:endParaRPr/>
          </a:p>
        </p:txBody>
      </p:sp>
      <p:sp>
        <p:nvSpPr>
          <p:cNvPr id="296" name="Google Shape;29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Τώρα ζητήστε από τους/τις εκπαιδευτικούς που παρακολούθησαν τον διάλογο να ελέγξουν ποια στοιχεία λεκτικής και μη λεκτικής επικοινωνίας χρησιμοποίησαν ο Άλεξ και η Ντάνα. Σημειώστε τα στοιχεία που δεν χρησιμοποιήθηκαν και τονίστε τη σημασία τους.</a:t>
            </a:r>
            <a:endParaRPr/>
          </a:p>
          <a:p>
            <a:pPr indent="0" lvl="0" marL="0" rtl="0" algn="l">
              <a:lnSpc>
                <a:spcPct val="100000"/>
              </a:lnSpc>
              <a:spcBef>
                <a:spcPts val="0"/>
              </a:spcBef>
              <a:spcAft>
                <a:spcPts val="0"/>
              </a:spcAft>
              <a:buSzPts val="1400"/>
              <a:buNone/>
            </a:pPr>
            <a:r>
              <a:t/>
            </a:r>
            <a:endParaRPr/>
          </a:p>
        </p:txBody>
      </p:sp>
      <p:sp>
        <p:nvSpPr>
          <p:cNvPr id="303" name="Google Shape;30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Ανακεφαλαιώνετε τι είναι οι θετικές σχέσεις και καλείτε τους/τις συμμετέχοντες/συμμετέχουσες να δεσμευτούν να δοκιμάσουν μια ρουτίνα την επόμενη εβδομάδα.</a:t>
            </a:r>
            <a:endParaRPr/>
          </a:p>
        </p:txBody>
      </p:sp>
      <p:sp>
        <p:nvSpPr>
          <p:cNvPr id="310" name="Google Shape;31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7dcd420f0c_0_1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Παρουσιάζετε τον σκοπό του μαθήματος, τονίζοντας τη σύνδεσή του με το μοντέλο PERMA (Σχέσεις) και τη ΚΣΜ.</a:t>
            </a:r>
            <a:endParaRPr/>
          </a:p>
          <a:p>
            <a:pPr indent="-228600" lvl="0" marL="457200" marR="0" rtl="0" algn="l">
              <a:lnSpc>
                <a:spcPct val="100000"/>
              </a:lnSpc>
              <a:spcBef>
                <a:spcPts val="0"/>
              </a:spcBef>
              <a:spcAft>
                <a:spcPts val="0"/>
              </a:spcAft>
              <a:buClr>
                <a:srgbClr val="000000"/>
              </a:buClr>
              <a:buSzPts val="1400"/>
              <a:buFont typeface="Arial"/>
              <a:buNone/>
            </a:pPr>
            <a:r>
              <a:rPr lang="en-US"/>
              <a:t>Εξηγείτε εν συντομία ότι οι συμμετέχοντες/συμμετέχουσες θα εξασκηθούν στην ενεργητική ακρόαση, την ενσυναίσθηση, την ενεργητική-εποικοδομητική ανταπόκριση, τις δομές συνεργατικής μάθησης και την αποκαταστατική επίλυση προβλημάτων.</a:t>
            </a:r>
            <a:endParaRPr/>
          </a:p>
        </p:txBody>
      </p:sp>
      <p:sp>
        <p:nvSpPr>
          <p:cNvPr id="172" name="Google Shape;172;g37dcd420f0c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Θα ζητήσετε από τους/τις συμμετέχοντες/συμμετέχουσες να απαντήσουν στις τρεις ερωτήσεις πριν από το κλείσιμο.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br>
              <a:rPr lang="en-US"/>
            </a:br>
            <a:endParaRPr/>
          </a:p>
        </p:txBody>
      </p:sp>
      <p:sp>
        <p:nvSpPr>
          <p:cNvPr id="319" name="Google Shape;31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7dcd420f0c_0_2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Ενημερώνετε εν συντομία τους/τις συμμετέχοντες/συμμετέχουσες για τις βασικές πηγές ώστε να εμβαθύνουν στην πρακτική.</a:t>
            </a:r>
            <a:endParaRPr/>
          </a:p>
        </p:txBody>
      </p:sp>
      <p:sp>
        <p:nvSpPr>
          <p:cNvPr id="340" name="Google Shape;340;g37dcd420f0c_0_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Ενημερώνετε εν συντομία τους/τις συμμετέχοντες/συμμετέχουσες για τις βασικές πηγές ώστε να εμβαθύνουν στην πρακτική.</a:t>
            </a:r>
            <a:endParaRPr/>
          </a:p>
        </p:txBody>
      </p:sp>
      <p:sp>
        <p:nvSpPr>
          <p:cNvPr id="347" name="Google Shape;34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7dcd420f0c_0_2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g37dcd420f0c_0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aab3f9ecab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Αφήστε αυτή τη διαφάνεια να μιλήσει από μόνη της!</a:t>
            </a:r>
            <a:endParaRPr/>
          </a:p>
        </p:txBody>
      </p:sp>
      <p:sp>
        <p:nvSpPr>
          <p:cNvPr id="359" name="Google Shape;359;g3aab3f9ecab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7dcd420f0c_0_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Παρουσιάστε τον στόχο του μαθήματος, τονίζοντας τη σύνδεσή του με το μοντέλο PERMA (Σχέσεις) και τη ΚΣΜ.</a:t>
            </a:r>
            <a:endParaRPr/>
          </a:p>
          <a:p>
            <a:pPr indent="-228600" lvl="0" marL="457200" marR="0" rtl="0" algn="l">
              <a:lnSpc>
                <a:spcPct val="100000"/>
              </a:lnSpc>
              <a:spcBef>
                <a:spcPts val="0"/>
              </a:spcBef>
              <a:spcAft>
                <a:spcPts val="0"/>
              </a:spcAft>
              <a:buClr>
                <a:srgbClr val="000000"/>
              </a:buClr>
              <a:buSzPts val="1400"/>
              <a:buFont typeface="Arial"/>
              <a:buNone/>
            </a:pPr>
            <a:r>
              <a:rPr lang="en-US"/>
              <a:t>Εξηγείτε εν συντομία ότι οι συμμετέχοντες/συμμετέχουσες θα εξασκηθούν στην ενεργητική ακρόαση, την ενσυναίσθηση, την ενεργητική-εποικοδομητική ανταπόκριση, τις δομές συνεργατικής μάθησης και την αποκαταστατική επίλυση προβλημάτων.</a:t>
            </a:r>
            <a:endParaRPr/>
          </a:p>
          <a:p>
            <a:pPr indent="0" lvl="0" marL="0" rtl="0" algn="l">
              <a:lnSpc>
                <a:spcPct val="100000"/>
              </a:lnSpc>
              <a:spcBef>
                <a:spcPts val="0"/>
              </a:spcBef>
              <a:spcAft>
                <a:spcPts val="0"/>
              </a:spcAft>
              <a:buSzPts val="1400"/>
              <a:buNone/>
            </a:pPr>
            <a:r>
              <a:t/>
            </a:r>
            <a:endParaRPr/>
          </a:p>
        </p:txBody>
      </p:sp>
      <p:sp>
        <p:nvSpPr>
          <p:cNvPr id="178" name="Google Shape;178;g37dcd420f0c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7dcd420f0c_0_1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lang="en-US"/>
              <a:t>Εξηγήστε πώς κάθε στόχος αντιστοιχεί στις κατευθυντήριες γραμμές του ΠΕ3 (ενότητες του Μαθήματος 4). </a:t>
            </a:r>
            <a:endParaRPr/>
          </a:p>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Ζητήστε από τους/τις εκπαιδευτικούς να αναστοχαστούν: </a:t>
            </a:r>
            <a:r>
              <a:rPr b="0" i="1" lang="en-US" sz="1200" u="none" cap="none" strike="noStrike">
                <a:solidFill>
                  <a:schemeClr val="dk1"/>
                </a:solidFill>
                <a:latin typeface="Calibri"/>
                <a:ea typeface="Calibri"/>
                <a:cs typeface="Calibri"/>
                <a:sym typeface="Calibri"/>
              </a:rPr>
              <a:t>«Ποιες στρατηγικές θετικής ψυχολογίας χρησιμοποιήσατε πρόσφατα;» </a:t>
            </a:r>
            <a:r>
              <a:rPr b="0" i="0" lang="en-US" sz="1200" u="none" cap="none" strike="noStrike">
                <a:solidFill>
                  <a:schemeClr val="dk1"/>
                </a:solidFill>
                <a:latin typeface="Calibri"/>
                <a:ea typeface="Calibri"/>
                <a:cs typeface="Calibri"/>
                <a:sym typeface="Calibri"/>
              </a:rPr>
              <a:t>Συνδέστε τους αναστοχασμούς τους με τις έννοιες της Ενεργητικής-Εποικοδομητικής Ανταπόκρισης και των πρακτικών ευημερίας.</a:t>
            </a:r>
            <a:endParaRPr b="0"/>
          </a:p>
          <a:p>
            <a:pPr indent="-228600" lvl="0" marL="457200" marR="0" rtl="0" algn="l">
              <a:lnSpc>
                <a:spcPct val="100000"/>
              </a:lnSpc>
              <a:spcBef>
                <a:spcPts val="0"/>
              </a:spcBef>
              <a:spcAft>
                <a:spcPts val="0"/>
              </a:spcAft>
              <a:buClr>
                <a:srgbClr val="000000"/>
              </a:buClr>
              <a:buSzPts val="1400"/>
              <a:buFont typeface="Arial"/>
              <a:buNone/>
            </a:pPr>
            <a:br>
              <a:rPr lang="en-US"/>
            </a:br>
            <a:br>
              <a:rPr lang="en-US"/>
            </a:br>
            <a:br>
              <a:rPr lang="en-US"/>
            </a:br>
            <a:endParaRPr/>
          </a:p>
        </p:txBody>
      </p:sp>
      <p:sp>
        <p:nvSpPr>
          <p:cNvPr id="188" name="Google Shape;188;g37dcd420f0c_0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Παρουσιάστε </a:t>
            </a:r>
            <a:r>
              <a:rPr b="0" i="0" lang="en-US" sz="1200" u="none" cap="none" strike="noStrike">
                <a:solidFill>
                  <a:schemeClr val="dk1"/>
                </a:solidFill>
                <a:latin typeface="Calibri"/>
                <a:ea typeface="Calibri"/>
                <a:cs typeface="Calibri"/>
                <a:sym typeface="Calibri"/>
              </a:rPr>
              <a:t>μια σύνοψη του τι σημαίνει το μοντέλο PERMA, με έμφαση στις Θετικές Σχέσεις.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Χρησιμοποιήστε και την επόμενη διαφάνεια.</a:t>
            </a:r>
            <a:endParaRPr/>
          </a:p>
        </p:txBody>
      </p:sp>
      <p:sp>
        <p:nvSpPr>
          <p:cNvPr id="198" name="Google Shape;198;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7dcd420f0c_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Παρουσιάστε </a:t>
            </a:r>
            <a:r>
              <a:rPr b="0" i="0" lang="en-US" sz="1200" u="none" cap="none" strike="noStrike">
                <a:solidFill>
                  <a:schemeClr val="dk1"/>
                </a:solidFill>
                <a:latin typeface="Calibri"/>
                <a:ea typeface="Calibri"/>
                <a:cs typeface="Calibri"/>
                <a:sym typeface="Calibri"/>
              </a:rPr>
              <a:t>μια σύνοψη του τι σημαίνει το μοντέλο PERMA, με έμφαση στις Θετικές Σχέσεις.</a:t>
            </a:r>
            <a:endParaRPr/>
          </a:p>
        </p:txBody>
      </p:sp>
      <p:sp>
        <p:nvSpPr>
          <p:cNvPr id="205" name="Google Shape;205;g37dcd420f0c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None/>
            </a:pPr>
            <a:r>
              <a:rPr b="1" lang="en-US"/>
              <a:t>Σκοπός αυτής της διαφάνειας: </a:t>
            </a:r>
            <a:r>
              <a:rPr b="0" i="0" lang="en-US" sz="1200" u="none" cap="none" strike="noStrike">
                <a:solidFill>
                  <a:schemeClr val="dk1"/>
                </a:solidFill>
                <a:latin typeface="Calibri"/>
                <a:ea typeface="Calibri"/>
                <a:cs typeface="Calibri"/>
                <a:sym typeface="Calibri"/>
              </a:rPr>
              <a:t>Να εξηγήσει τη σημασία των σχέσεων στη ζωή των ανθρώπων, σε διαφορετικές ηλικιακές ομάδες, στο πλαίσιο μελετών που δείχνουν ότι οι διαπροσωπικές σχέσεις είναι απαραίτητες για τη συνύπαρξη και την ανάπτυξη.</a:t>
            </a:r>
            <a:endParaRPr b="0" i="0" sz="1200" u="none" cap="none" strike="noStrike">
              <a:solidFill>
                <a:schemeClr val="dk1"/>
              </a:solidFill>
              <a:latin typeface="Calibri"/>
              <a:ea typeface="Calibri"/>
              <a:cs typeface="Calibri"/>
              <a:sym typeface="Calibri"/>
            </a:endParaRPr>
          </a:p>
          <a:p>
            <a:pPr indent="-228600" lvl="0" marL="457200" rtl="0" algn="just">
              <a:lnSpc>
                <a:spcPct val="100000"/>
              </a:lnSpc>
              <a:spcBef>
                <a:spcPts val="0"/>
              </a:spcBef>
              <a:spcAft>
                <a:spcPts val="0"/>
              </a:spcAft>
              <a:buSzPts val="1400"/>
              <a:buNone/>
            </a:pPr>
            <a:r>
              <a:rPr b="1" i="0" lang="en-US" sz="1200" u="none" cap="none" strike="noStrike">
                <a:solidFill>
                  <a:schemeClr val="dk1"/>
                </a:solidFill>
                <a:latin typeface="Calibri"/>
                <a:ea typeface="Calibri"/>
                <a:cs typeface="Calibri"/>
                <a:sym typeface="Calibri"/>
              </a:rPr>
              <a:t>Βασικά στοιχεία</a:t>
            </a:r>
            <a:endParaRPr b="1" i="0" sz="1200" u="none" cap="none" strike="noStrike">
              <a:solidFill>
                <a:schemeClr val="dk1"/>
              </a:solidFill>
              <a:latin typeface="Calibri"/>
              <a:ea typeface="Calibri"/>
              <a:cs typeface="Calibri"/>
              <a:sym typeface="Calibri"/>
            </a:endParaRPr>
          </a:p>
          <a:p>
            <a:pPr indent="-228600" lvl="0" marL="457200" rtl="0" algn="just">
              <a:lnSpc>
                <a:spcPct val="100000"/>
              </a:lnSpc>
              <a:spcBef>
                <a:spcPts val="0"/>
              </a:spcBef>
              <a:spcAft>
                <a:spcPts val="0"/>
              </a:spcAft>
              <a:buSzPts val="1400"/>
              <a:buNone/>
            </a:pPr>
            <a:r>
              <a:rPr lang="en-US"/>
              <a:t>Οι διαπροσωπικές σχέσεις είναι απαραίτητες για την ανθρώπινη ανάπτυξη και τη συνύπαρξη σε όλες τις ηλικιακές ομάδες, καθώς προάγουν την κοινωνική και συναισθηματική ευημερία, αναπτύσσουν βασικές δεξιότητες ζωής και παρέχουν υποστήριξη σε διαφορετικές φάσεις της ζωής</a:t>
            </a: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228600" lvl="0" marL="457200" rtl="0" algn="just">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Από την παιδική ηλικία έως την τρίτη ηλικία, οι σχέσεις διαμορφώνουν την ταυτότητά μας, μας προσφέρουν ένα αίσθημα ότι ανήκουμε κάπου και ενισχύουν την ανθεκτικότητά μας απέναντι στο άγχος και τις δυσκολίες. </a:t>
            </a:r>
            <a:endParaRPr b="0" i="0" sz="1200" u="none" cap="none" strike="noStrike">
              <a:solidFill>
                <a:schemeClr val="dk1"/>
              </a:solidFill>
              <a:latin typeface="Calibri"/>
              <a:ea typeface="Calibri"/>
              <a:cs typeface="Calibri"/>
              <a:sym typeface="Calibri"/>
            </a:endParaRPr>
          </a:p>
          <a:p>
            <a:pPr indent="-228600" lvl="0" marL="457200" rtl="0" algn="just">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Για τα παιδιά και τους εφήβους, αυτοί οι δεσμοί είναι κρίσιμοι για την ανάπτυξη. Για τους ενήλικες, είναι ζωτικής σημασίας για τη διαχείριση του στρες και τη συνολική ικανοποίηση από τη ζωή. Για τους ηλικιωμένους, παρέχουν μία αίσθηση σκοπού και σύνδεσης που γίνεται ακόμη πιο πολύτιμη με την πάροδο του χρόνου.</a:t>
            </a:r>
            <a:endParaRPr/>
          </a:p>
        </p:txBody>
      </p:sp>
      <p:sp>
        <p:nvSpPr>
          <p:cNvPr id="218" name="Google Shape;21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a:t>Σκοπός αυτής της διαφάνειας: </a:t>
            </a:r>
            <a:r>
              <a:rPr b="0" i="0" lang="en-US" sz="1200" u="none" cap="none" strike="noStrike">
                <a:solidFill>
                  <a:schemeClr val="dk1"/>
                </a:solidFill>
                <a:latin typeface="Calibri"/>
                <a:ea typeface="Calibri"/>
                <a:cs typeface="Calibri"/>
                <a:sym typeface="Calibri"/>
              </a:rPr>
              <a:t>Να δείξει πώς το κοινωνικό περιβάλλον επηρεάζει τις στάσεις και τις συμπεριφορές.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Εστιάστε σε στοιχεία που βελτιώνουν τις σχέσεις: </a:t>
            </a:r>
            <a:r>
              <a:rPr b="1" i="0" lang="en-US" sz="1200" u="none" cap="none" strike="noStrike">
                <a:solidFill>
                  <a:schemeClr val="dk1"/>
                </a:solidFill>
                <a:latin typeface="Calibri"/>
                <a:ea typeface="Calibri"/>
                <a:cs typeface="Calibri"/>
                <a:sym typeface="Calibri"/>
              </a:rPr>
              <a:t>ενσυναίσθηση, ενεργητική ακρόαση, ενθουσιώδεις αντιδράσεις, χαμόγελο, μοίρασμα θετικών νέων</a:t>
            </a: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Ζητήστε από τους/τις εκπαιδευτικούς να συνεισφέρουν με άλλα/διαφορετικά παραδείγματα. </a:t>
            </a:r>
            <a:endParaRPr/>
          </a:p>
        </p:txBody>
      </p:sp>
      <p:sp>
        <p:nvSpPr>
          <p:cNvPr id="225" name="Google Shape;2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5"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85" name="Shape 85"/>
        <p:cNvGrpSpPr/>
        <p:nvPr/>
      </p:nvGrpSpPr>
      <p:grpSpPr>
        <a:xfrm>
          <a:off x="0" y="0"/>
          <a:ext cx="0" cy="0"/>
          <a:chOff x="0" y="0"/>
          <a:chExt cx="0" cy="0"/>
        </a:xfrm>
      </p:grpSpPr>
      <p:sp>
        <p:nvSpPr>
          <p:cNvPr id="86" name="Google Shape;86;g37dcd420f0c_0_25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g37dcd420f0c_0_255"/>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g37dcd420f0c_0_255"/>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g37dcd420f0c_0_255"/>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90" name="Shape 90"/>
        <p:cNvGrpSpPr/>
        <p:nvPr/>
      </p:nvGrpSpPr>
      <p:grpSpPr>
        <a:xfrm>
          <a:off x="0" y="0"/>
          <a:ext cx="0" cy="0"/>
          <a:chOff x="0" y="0"/>
          <a:chExt cx="0" cy="0"/>
        </a:xfrm>
      </p:grpSpPr>
      <p:sp>
        <p:nvSpPr>
          <p:cNvPr id="91" name="Google Shape;91;g37dcd420f0c_0_26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g37dcd420f0c_0_260"/>
          <p:cNvSpPr txBox="1"/>
          <p:nvPr>
            <p:ph idx="1" type="body"/>
          </p:nvPr>
        </p:nvSpPr>
        <p:spPr>
          <a:xfrm>
            <a:off x="97971"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g37dcd420f0c_0_260"/>
          <p:cNvSpPr txBox="1"/>
          <p:nvPr>
            <p:ph idx="2" type="body"/>
          </p:nvPr>
        </p:nvSpPr>
        <p:spPr>
          <a:xfrm>
            <a:off x="6131377"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00" name="Shape 100"/>
        <p:cNvGrpSpPr/>
        <p:nvPr/>
      </p:nvGrpSpPr>
      <p:grpSpPr>
        <a:xfrm>
          <a:off x="0" y="0"/>
          <a:ext cx="0" cy="0"/>
          <a:chOff x="0" y="0"/>
          <a:chExt cx="0" cy="0"/>
        </a:xfrm>
      </p:grpSpPr>
      <p:sp>
        <p:nvSpPr>
          <p:cNvPr id="101" name="Google Shape;101;g37dcd420f0c_0_280"/>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 name="Google Shape;102;g37dcd420f0c_0_280"/>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g37dcd420f0c_0_280"/>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04" name="Shape 104"/>
        <p:cNvGrpSpPr/>
        <p:nvPr/>
      </p:nvGrpSpPr>
      <p:grpSpPr>
        <a:xfrm>
          <a:off x="0" y="0"/>
          <a:ext cx="0" cy="0"/>
          <a:chOff x="0" y="0"/>
          <a:chExt cx="0" cy="0"/>
        </a:xfrm>
      </p:grpSpPr>
      <p:sp>
        <p:nvSpPr>
          <p:cNvPr id="105" name="Google Shape;105;g37dcd420f0c_0_270"/>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g37dcd420f0c_0_270"/>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g37dcd420f0c_0_270"/>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g37dcd420f0c_0_270"/>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9" name="Google Shape;109;g37dcd420f0c_0_270"/>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0" name="Google Shape;110;g37dcd420f0c_0_270"/>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11" name="Google Shape;111;g37dcd420f0c_0_270"/>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112" name="Google Shape;112;g37dcd420f0c_0_270"/>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13" name="Google Shape;113;g37dcd420f0c_0_270"/>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14" name="Shape 114"/>
        <p:cNvGrpSpPr/>
        <p:nvPr/>
      </p:nvGrpSpPr>
      <p:grpSpPr>
        <a:xfrm>
          <a:off x="0" y="0"/>
          <a:ext cx="0" cy="0"/>
          <a:chOff x="0" y="0"/>
          <a:chExt cx="0" cy="0"/>
        </a:xfrm>
      </p:grpSpPr>
      <p:sp>
        <p:nvSpPr>
          <p:cNvPr id="115" name="Google Shape;115;g37dcd420f0c_0_284"/>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116" name="Google Shape;116;g37dcd420f0c_0_284"/>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7" name="Google Shape;117;g37dcd420f0c_0_284"/>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118" name="Google Shape;118;g37dcd420f0c_0_284"/>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19" name="Shape 119"/>
        <p:cNvGrpSpPr/>
        <p:nvPr/>
      </p:nvGrpSpPr>
      <p:grpSpPr>
        <a:xfrm>
          <a:off x="0" y="0"/>
          <a:ext cx="0" cy="0"/>
          <a:chOff x="0" y="0"/>
          <a:chExt cx="0" cy="0"/>
        </a:xfrm>
      </p:grpSpPr>
      <p:sp>
        <p:nvSpPr>
          <p:cNvPr id="120" name="Google Shape;120;g37dcd420f0c_0_289"/>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g37dcd420f0c_0_289"/>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g37dcd420f0c_0_289"/>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g37dcd420f0c_0_289"/>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4" name="Google Shape;124;g37dcd420f0c_0_289"/>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5" name="Google Shape;125;g37dcd420f0c_0_289"/>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26" name="Google Shape;126;g37dcd420f0c_0_289"/>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127" name="Google Shape;127;g37dcd420f0c_0_289"/>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28" name="Google Shape;128;g37dcd420f0c_0_289"/>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35" name="Shape 135"/>
        <p:cNvGrpSpPr/>
        <p:nvPr/>
      </p:nvGrpSpPr>
      <p:grpSpPr>
        <a:xfrm>
          <a:off x="0" y="0"/>
          <a:ext cx="0" cy="0"/>
          <a:chOff x="0" y="0"/>
          <a:chExt cx="0" cy="0"/>
        </a:xfrm>
      </p:grpSpPr>
      <p:sp>
        <p:nvSpPr>
          <p:cNvPr id="136" name="Google Shape;136;g3aab3f9ecab_0_49"/>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g3aab3f9ecab_0_49"/>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8" name="Google Shape;138;g3aab3f9ecab_0_49"/>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g3aab3f9ecab_0_49"/>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0" name="Google Shape;140;g3aab3f9ecab_0_49"/>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1" name="Google Shape;141;g3aab3f9ecab_0_49"/>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42" name="Google Shape;142;g3aab3f9ecab_0_49"/>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143" name="Google Shape;143;g3aab3f9ecab_0_49"/>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44" name="Google Shape;144;g3aab3f9ecab_0_49"/>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45" name="Shape 145"/>
        <p:cNvGrpSpPr/>
        <p:nvPr/>
      </p:nvGrpSpPr>
      <p:grpSpPr>
        <a:xfrm>
          <a:off x="0" y="0"/>
          <a:ext cx="0" cy="0"/>
          <a:chOff x="0" y="0"/>
          <a:chExt cx="0" cy="0"/>
        </a:xfrm>
      </p:grpSpPr>
      <p:sp>
        <p:nvSpPr>
          <p:cNvPr id="146" name="Google Shape;146;g3aab3f9ecab_0_59"/>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147" name="Google Shape;147;g3aab3f9ecab_0_59"/>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48" name="Google Shape;148;g3aab3f9ecab_0_59"/>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149" name="Google Shape;149;g3aab3f9ecab_0_59"/>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50" name="Shape 150"/>
        <p:cNvGrpSpPr/>
        <p:nvPr/>
      </p:nvGrpSpPr>
      <p:grpSpPr>
        <a:xfrm>
          <a:off x="0" y="0"/>
          <a:ext cx="0" cy="0"/>
          <a:chOff x="0" y="0"/>
          <a:chExt cx="0" cy="0"/>
        </a:xfrm>
      </p:grpSpPr>
      <p:sp>
        <p:nvSpPr>
          <p:cNvPr id="151" name="Google Shape;151;g3aab3f9ecab_0_64"/>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2" name="Google Shape;152;g3aab3f9ecab_0_64"/>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g3aab3f9ecab_0_64"/>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54" name="Shape 154"/>
        <p:cNvGrpSpPr/>
        <p:nvPr/>
      </p:nvGrpSpPr>
      <p:grpSpPr>
        <a:xfrm>
          <a:off x="0" y="0"/>
          <a:ext cx="0" cy="0"/>
          <a:chOff x="0" y="0"/>
          <a:chExt cx="0" cy="0"/>
        </a:xfrm>
      </p:grpSpPr>
      <p:sp>
        <p:nvSpPr>
          <p:cNvPr id="155" name="Google Shape;155;g3aab3f9ecab_0_68"/>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g3aab3f9ecab_0_68"/>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7" name="Google Shape;157;g3aab3f9ecab_0_68"/>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g3aab3f9ecab_0_68"/>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9" name="Google Shape;159;g3aab3f9ecab_0_68"/>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0" name="Google Shape;160;g3aab3f9ecab_0_68"/>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61" name="Google Shape;161;g3aab3f9ecab_0_68"/>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162" name="Google Shape;162;g3aab3f9ecab_0_68"/>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63" name="Google Shape;163;g3aab3f9ecab_0_68"/>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5" name="Shape 25"/>
        <p:cNvGrpSpPr/>
        <p:nvPr/>
      </p:nvGrpSpPr>
      <p:grpSpPr>
        <a:xfrm>
          <a:off x="0" y="0"/>
          <a:ext cx="0" cy="0"/>
          <a:chOff x="0" y="0"/>
          <a:chExt cx="0" cy="0"/>
        </a:xfrm>
      </p:grpSpPr>
      <p:sp>
        <p:nvSpPr>
          <p:cNvPr id="26" name="Google Shape;26;p19"/>
          <p:cNvSpPr txBox="1"/>
          <p:nvPr/>
        </p:nvSpPr>
        <p:spPr>
          <a:xfrm>
            <a:off x="2172707" y="2960694"/>
            <a:ext cx="7832271" cy="1600197"/>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27" name="Google Shape;27;p19"/>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8" name="Google Shape;28;p19"/>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29" name="Google Shape;29;p19"/>
          <p:cNvSpPr/>
          <p:nvPr/>
        </p:nvSpPr>
        <p:spPr>
          <a:xfrm flipH="1">
            <a:off x="2172707" y="2913643"/>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30" name="Shape 30"/>
        <p:cNvGrpSpPr/>
        <p:nvPr/>
      </p:nvGrpSpPr>
      <p:grpSpPr>
        <a:xfrm>
          <a:off x="0" y="0"/>
          <a:ext cx="0" cy="0"/>
          <a:chOff x="0" y="0"/>
          <a:chExt cx="0" cy="0"/>
        </a:xfrm>
      </p:grpSpPr>
      <p:sp>
        <p:nvSpPr>
          <p:cNvPr id="31" name="Google Shape;31;p12"/>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12"/>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 name="Google Shape;33;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12"/>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 name="Google Shape;36;p12"/>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37" name="Google Shape;37;p12"/>
          <p:cNvPicPr preferRelativeResize="0"/>
          <p:nvPr/>
        </p:nvPicPr>
        <p:blipFill rotWithShape="1">
          <a:blip r:embed="rId3">
            <a:alphaModFix/>
          </a:blip>
          <a:srcRect b="0" l="0" r="0" t="0"/>
          <a:stretch/>
        </p:blipFill>
        <p:spPr>
          <a:xfrm>
            <a:off x="7557741" y="680458"/>
            <a:ext cx="3408733" cy="4711410"/>
          </a:xfrm>
          <a:prstGeom prst="rect">
            <a:avLst/>
          </a:prstGeom>
          <a:noFill/>
          <a:ln>
            <a:noFill/>
          </a:ln>
        </p:spPr>
      </p:pic>
      <p:pic>
        <p:nvPicPr>
          <p:cNvPr id="38" name="Google Shape;38;p12"/>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39" name="Google Shape;39;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46" name="Shape 46"/>
        <p:cNvGrpSpPr/>
        <p:nvPr/>
      </p:nvGrpSpPr>
      <p:grpSpPr>
        <a:xfrm>
          <a:off x="0" y="0"/>
          <a:ext cx="0" cy="0"/>
          <a:chOff x="0" y="0"/>
          <a:chExt cx="0" cy="0"/>
        </a:xfrm>
      </p:grpSpPr>
      <p:sp>
        <p:nvSpPr>
          <p:cNvPr id="47" name="Google Shape;47;g37dcd420f0c_0_216"/>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g37dcd420f0c_0_216"/>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 name="Google Shape;49;g37dcd420f0c_0_216"/>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g37dcd420f0c_0_216"/>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1" name="Google Shape;51;g37dcd420f0c_0_216"/>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2" name="Google Shape;52;g37dcd420f0c_0_216"/>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53" name="Google Shape;53;g37dcd420f0c_0_216"/>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54" name="Google Shape;54;g37dcd420f0c_0_216"/>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55" name="Google Shape;55;g37dcd420f0c_0_216"/>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56" name="Shape 56"/>
        <p:cNvGrpSpPr/>
        <p:nvPr/>
      </p:nvGrpSpPr>
      <p:grpSpPr>
        <a:xfrm>
          <a:off x="0" y="0"/>
          <a:ext cx="0" cy="0"/>
          <a:chOff x="0" y="0"/>
          <a:chExt cx="0" cy="0"/>
        </a:xfrm>
      </p:grpSpPr>
      <p:sp>
        <p:nvSpPr>
          <p:cNvPr id="57" name="Google Shape;57;g37dcd420f0c_0_226"/>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 name="Google Shape;58;g37dcd420f0c_0_226"/>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37dcd420f0c_0_226"/>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60" name="Shape 60"/>
        <p:cNvGrpSpPr/>
        <p:nvPr/>
      </p:nvGrpSpPr>
      <p:grpSpPr>
        <a:xfrm>
          <a:off x="0" y="0"/>
          <a:ext cx="0" cy="0"/>
          <a:chOff x="0" y="0"/>
          <a:chExt cx="0" cy="0"/>
        </a:xfrm>
      </p:grpSpPr>
      <p:sp>
        <p:nvSpPr>
          <p:cNvPr id="61" name="Google Shape;61;g37dcd420f0c_0_230"/>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62" name="Google Shape;62;g37dcd420f0c_0_230"/>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3" name="Google Shape;63;g37dcd420f0c_0_230"/>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64" name="Google Shape;64;g37dcd420f0c_0_230"/>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65" name="Shape 65"/>
        <p:cNvGrpSpPr/>
        <p:nvPr/>
      </p:nvGrpSpPr>
      <p:grpSpPr>
        <a:xfrm>
          <a:off x="0" y="0"/>
          <a:ext cx="0" cy="0"/>
          <a:chOff x="0" y="0"/>
          <a:chExt cx="0" cy="0"/>
        </a:xfrm>
      </p:grpSpPr>
      <p:sp>
        <p:nvSpPr>
          <p:cNvPr id="66" name="Google Shape;66;g37dcd420f0c_0_235"/>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 name="Google Shape;67;g37dcd420f0c_0_235"/>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 name="Google Shape;68;g37dcd420f0c_0_235"/>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g37dcd420f0c_0_235"/>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0" name="Google Shape;70;g37dcd420f0c_0_235"/>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1" name="Google Shape;71;g37dcd420f0c_0_235"/>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72" name="Google Shape;72;g37dcd420f0c_0_235"/>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73" name="Google Shape;73;g37dcd420f0c_0_235"/>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74" name="Google Shape;74;g37dcd420f0c_0_235"/>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78" name="Shape 78"/>
        <p:cNvGrpSpPr/>
        <p:nvPr/>
      </p:nvGrpSpPr>
      <p:grpSpPr>
        <a:xfrm>
          <a:off x="0" y="0"/>
          <a:ext cx="0" cy="0"/>
          <a:chOff x="0" y="0"/>
          <a:chExt cx="0" cy="0"/>
        </a:xfrm>
      </p:grpSpPr>
      <p:sp>
        <p:nvSpPr>
          <p:cNvPr id="79" name="Google Shape;79;g37dcd420f0c_0_24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g37dcd420f0c_0_248"/>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81" name="Shape 81"/>
        <p:cNvGrpSpPr/>
        <p:nvPr/>
      </p:nvGrpSpPr>
      <p:grpSpPr>
        <a:xfrm>
          <a:off x="0" y="0"/>
          <a:ext cx="0" cy="0"/>
          <a:chOff x="0" y="0"/>
          <a:chExt cx="0" cy="0"/>
        </a:xfrm>
      </p:grpSpPr>
      <p:sp>
        <p:nvSpPr>
          <p:cNvPr id="82" name="Google Shape;82;g37dcd420f0c_0_25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g37dcd420f0c_0_25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 name="Google Shape;84;g37dcd420f0c_0_25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7058"/>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235"/>
          </a:srgbClr>
        </a:solidFill>
      </p:bgPr>
    </p:bg>
    <p:spTree>
      <p:nvGrpSpPr>
        <p:cNvPr id="40" name="Shape 40"/>
        <p:cNvGrpSpPr/>
        <p:nvPr/>
      </p:nvGrpSpPr>
      <p:grpSpPr>
        <a:xfrm>
          <a:off x="0" y="0"/>
          <a:ext cx="0" cy="0"/>
          <a:chOff x="0" y="0"/>
          <a:chExt cx="0" cy="0"/>
        </a:xfrm>
      </p:grpSpPr>
      <p:sp>
        <p:nvSpPr>
          <p:cNvPr id="41" name="Google Shape;41;g37dcd420f0c_0_210"/>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 name="Google Shape;42;g37dcd420f0c_0_21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g37dcd420f0c_0_210"/>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4" name="Google Shape;44;g37dcd420f0c_0_210"/>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5" name="Google Shape;45;g37dcd420f0c_0_210"/>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75" name="Shape 75"/>
        <p:cNvGrpSpPr/>
        <p:nvPr/>
      </p:nvGrpSpPr>
      <p:grpSpPr>
        <a:xfrm>
          <a:off x="0" y="0"/>
          <a:ext cx="0" cy="0"/>
          <a:chOff x="0" y="0"/>
          <a:chExt cx="0" cy="0"/>
        </a:xfrm>
      </p:grpSpPr>
      <p:sp>
        <p:nvSpPr>
          <p:cNvPr id="76" name="Google Shape;76;g37dcd420f0c_0_245"/>
          <p:cNvSpPr/>
          <p:nvPr/>
        </p:nvSpPr>
        <p:spPr>
          <a:xfrm>
            <a:off x="0" y="0"/>
            <a:ext cx="12192000" cy="79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77" name="Google Shape;77;g37dcd420f0c_0_24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Calibri"/>
              <a:buNone/>
              <a:defRPr b="0" i="0" sz="38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627"/>
          </a:srgbClr>
        </a:solidFill>
      </p:bgPr>
    </p:bg>
    <p:spTree>
      <p:nvGrpSpPr>
        <p:cNvPr id="94" name="Shape 94"/>
        <p:cNvGrpSpPr/>
        <p:nvPr/>
      </p:nvGrpSpPr>
      <p:grpSpPr>
        <a:xfrm>
          <a:off x="0" y="0"/>
          <a:ext cx="0" cy="0"/>
          <a:chOff x="0" y="0"/>
          <a:chExt cx="0" cy="0"/>
        </a:xfrm>
      </p:grpSpPr>
      <p:sp>
        <p:nvSpPr>
          <p:cNvPr id="95" name="Google Shape;95;g37dcd420f0c_0_264"/>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6" name="Google Shape;96;g37dcd420f0c_0_26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g37dcd420f0c_0_264"/>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8" name="Google Shape;98;g37dcd420f0c_0_264"/>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9" name="Google Shape;99;g37dcd420f0c_0_264"/>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7450"/>
          </a:srgbClr>
        </a:solidFill>
      </p:bgPr>
    </p:bg>
    <p:spTree>
      <p:nvGrpSpPr>
        <p:cNvPr id="129" name="Shape 129"/>
        <p:cNvGrpSpPr/>
        <p:nvPr/>
      </p:nvGrpSpPr>
      <p:grpSpPr>
        <a:xfrm>
          <a:off x="0" y="0"/>
          <a:ext cx="0" cy="0"/>
          <a:chOff x="0" y="0"/>
          <a:chExt cx="0" cy="0"/>
        </a:xfrm>
      </p:grpSpPr>
      <p:sp>
        <p:nvSpPr>
          <p:cNvPr id="130" name="Google Shape;130;g3aab3f9ecab_0_43"/>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g3aab3f9ecab_0_4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g3aab3f9ecab_0_43"/>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3" name="Google Shape;133;g3aab3f9ecab_0_43"/>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4" name="Google Shape;134;g3aab3f9ecab_0_43"/>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24.jpg"/><Relationship Id="rId4" Type="http://schemas.openxmlformats.org/officeDocument/2006/relationships/image" Target="../media/image3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8.jp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9.jpg"/><Relationship Id="rId4" Type="http://schemas.openxmlformats.org/officeDocument/2006/relationships/image" Target="../media/image3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1.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8.jp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32.jpg"/><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3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hyperlink" Target="https://casel.org/" TargetMode="External"/><Relationship Id="rId4" Type="http://schemas.openxmlformats.org/officeDocument/2006/relationships/hyperlink" Target="https://doi.org/10.3102/003465430298563" TargetMode="External"/><Relationship Id="rId5" Type="http://schemas.openxmlformats.org/officeDocument/2006/relationships/hyperlink" Target="https://doi.org/10.1111/j.1467-8624.2010.01564.x" TargetMode="External"/><Relationship Id="rId6" Type="http://schemas.openxmlformats.org/officeDocument/2006/relationships/hyperlink" Target="https://doi.org/10.1037/0022-3514.87.2.228" TargetMode="External"/><Relationship Id="rId7" Type="http://schemas.openxmlformats.org/officeDocument/2006/relationships/hyperlink" Target="https://doi.org/10.1177/0272431693013001002"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hyperlink" Target="https://doi.org/10.1111/j.1746-1561.2004.tb08283.x" TargetMode="External"/><Relationship Id="rId4" Type="http://schemas.openxmlformats.org/officeDocument/2006/relationships/hyperlink" Target="https://doi.org/10.1037/0033-2909.134.2.223" TargetMode="External"/><Relationship Id="rId5" Type="http://schemas.openxmlformats.org/officeDocument/2006/relationships/hyperlink" Target="https://doi.org/10.1037/h0045357" TargetMode="External"/><Relationship Id="rId6" Type="http://schemas.openxmlformats.org/officeDocument/2006/relationships/hyperlink" Target="https://doi.org/10.1126/science.1198364"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 Id="rId3" Type="http://schemas.openxmlformats.org/officeDocument/2006/relationships/hyperlink" Target="https://thrivingschools.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25.jpg"/><Relationship Id="rId5"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3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3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sz="2200"/>
              <a:t>Ευημερεύοντα Σχολεία: Μια Συστημική, Ολιστική Σχολική Προσέγγιση στην Ψυχική Υγεία και Ευημερία</a:t>
            </a:r>
            <a:endParaRPr sz="2200"/>
          </a:p>
        </p:txBody>
      </p:sp>
      <p:sp>
        <p:nvSpPr>
          <p:cNvPr id="169" name="Google Shape;169;p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p>
            <a:pPr indent="0" lvl="0" marL="0" rtl="0" algn="l">
              <a:lnSpc>
                <a:spcPct val="140011"/>
              </a:lnSpc>
              <a:spcBef>
                <a:spcPts val="0"/>
              </a:spcBef>
              <a:spcAft>
                <a:spcPts val="0"/>
              </a:spcAft>
              <a:buClr>
                <a:srgbClr val="000000"/>
              </a:buClr>
              <a:buSzPts val="1800"/>
              <a:buNone/>
            </a:pPr>
            <a:r>
              <a:rPr b="0" i="0" lang="en-US" sz="1800">
                <a:solidFill>
                  <a:srgbClr val="545454"/>
                </a:solidFill>
              </a:rPr>
              <a:t>Διάρκεια έργου: 36 μήνες (Μάρτιος 2025 - Φεβρουάριος 2028)</a:t>
            </a:r>
            <a:endParaRPr b="0" i="0" sz="1800">
              <a:solidFill>
                <a:srgbClr val="000000"/>
              </a:solidFill>
            </a:endParaRPr>
          </a:p>
          <a:p>
            <a:pPr indent="0" lvl="0" marL="0" rtl="0" algn="l">
              <a:lnSpc>
                <a:spcPct val="140011"/>
              </a:lnSpc>
              <a:spcBef>
                <a:spcPts val="0"/>
              </a:spcBef>
              <a:spcAft>
                <a:spcPts val="0"/>
              </a:spcAft>
              <a:buClr>
                <a:srgbClr val="000000"/>
              </a:buClr>
              <a:buSzPts val="1800"/>
              <a:buNone/>
            </a:pPr>
            <a:r>
              <a:rPr b="0" i="0" lang="en-US" sz="1800">
                <a:solidFill>
                  <a:srgbClr val="545454"/>
                </a:solidFill>
              </a:rPr>
              <a:t>Αριθμός έργου: 101196057</a:t>
            </a:r>
            <a:endParaRPr b="0" i="0" sz="1800">
              <a:solidFill>
                <a:srgbClr val="000000"/>
              </a:solidFill>
            </a:endParaRPr>
          </a:p>
          <a:p>
            <a:pPr indent="0" lvl="0" marL="0" rtl="0" algn="l">
              <a:lnSpc>
                <a:spcPct val="140011"/>
              </a:lnSpc>
              <a:spcBef>
                <a:spcPts val="0"/>
              </a:spcBef>
              <a:spcAft>
                <a:spcPts val="0"/>
              </a:spcAft>
              <a:buClr>
                <a:srgbClr val="000000"/>
              </a:buClr>
              <a:buSzPts val="1800"/>
              <a:buNone/>
            </a:pPr>
            <a:r>
              <a:rPr b="0" i="0" lang="en-US" sz="1800">
                <a:solidFill>
                  <a:srgbClr val="545454"/>
                </a:solidFill>
              </a:rPr>
              <a:t>Πρόσκληση: ERASMUS-EDU-2024-POL-EXP</a:t>
            </a:r>
            <a:endParaRPr b="0" i="0" sz="1800">
              <a:solidFill>
                <a:srgbClr val="000000"/>
              </a:solidFill>
            </a:endParaRPr>
          </a:p>
          <a:p>
            <a:pPr indent="0" lvl="0" marL="0" rtl="0" algn="l">
              <a:lnSpc>
                <a:spcPct val="90000"/>
              </a:lnSpc>
              <a:spcBef>
                <a:spcPts val="0"/>
              </a:spcBef>
              <a:spcAft>
                <a:spcPts val="0"/>
              </a:spcAft>
              <a:buClr>
                <a:schemeClr val="accent1"/>
              </a:buClr>
              <a:buSzPts val="800"/>
              <a:buNone/>
            </a:pPr>
            <a:r>
              <a:t/>
            </a:r>
            <a:endParaRPr sz="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5"/>
          <p:cNvSpPr txBox="1"/>
          <p:nvPr>
            <p:ph idx="1" type="body"/>
          </p:nvPr>
        </p:nvSpPr>
        <p:spPr>
          <a:xfrm>
            <a:off x="489266" y="1079702"/>
            <a:ext cx="7152504" cy="2024743"/>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sz="1800">
                <a:solidFill>
                  <a:srgbClr val="181818"/>
                </a:solidFill>
              </a:rPr>
              <a:t>Οι σχέσεις αποτελούν τα κοινωνικά θεμέλια της μάθησης. Οι ζεστές σχέσεις εμπιστοσύνης ανάμεσα σε εκπαιδευτικούς και μαθητές/μαθήτριες, αλλά και μεταξύ των ίδιων των μαθητών/μαθητριών, δημιουργούν συναισθηματική ασφάλεια και αίσθημα του ανήκειν. Αυτά, με τη σειρά τους, ενισχύουν τη δέσμευση, την επιμονή και την επίτευξη στόχων, ενώ ταυτόχρονα μειώνουν το στρες και τα προβλήματα συμπεριφοράς.</a:t>
            </a:r>
            <a:endParaRPr sz="1800">
              <a:solidFill>
                <a:srgbClr val="181818"/>
              </a:solidFill>
            </a:endParaRPr>
          </a:p>
        </p:txBody>
      </p:sp>
      <p:sp>
        <p:nvSpPr>
          <p:cNvPr id="235" name="Google Shape;235;p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R – Θετικές σχέσεις</a:t>
            </a:r>
            <a:endParaRPr/>
          </a:p>
        </p:txBody>
      </p:sp>
      <p:pic>
        <p:nvPicPr>
          <p:cNvPr descr="Child sitting on rug at school" id="236" name="Google Shape;236;p5"/>
          <p:cNvPicPr preferRelativeResize="0"/>
          <p:nvPr/>
        </p:nvPicPr>
        <p:blipFill rotWithShape="1">
          <a:blip r:embed="rId3">
            <a:alphaModFix/>
          </a:blip>
          <a:srcRect b="0" l="0" r="0" t="0"/>
          <a:stretch/>
        </p:blipFill>
        <p:spPr>
          <a:xfrm>
            <a:off x="7787573" y="944740"/>
            <a:ext cx="3915161" cy="2612571"/>
          </a:xfrm>
          <a:prstGeom prst="rect">
            <a:avLst/>
          </a:prstGeom>
          <a:noFill/>
          <a:ln>
            <a:noFill/>
          </a:ln>
        </p:spPr>
      </p:pic>
      <p:pic>
        <p:nvPicPr>
          <p:cNvPr descr="Children learning outdoors" id="237" name="Google Shape;237;p5"/>
          <p:cNvPicPr preferRelativeResize="0"/>
          <p:nvPr/>
        </p:nvPicPr>
        <p:blipFill rotWithShape="1">
          <a:blip r:embed="rId4">
            <a:alphaModFix/>
          </a:blip>
          <a:srcRect b="0" l="0" r="0" t="0"/>
          <a:stretch/>
        </p:blipFill>
        <p:spPr>
          <a:xfrm>
            <a:off x="489266" y="3104445"/>
            <a:ext cx="4223549" cy="2715194"/>
          </a:xfrm>
          <a:prstGeom prst="rect">
            <a:avLst/>
          </a:prstGeom>
          <a:noFill/>
          <a:ln>
            <a:noFill/>
          </a:ln>
        </p:spPr>
      </p:pic>
      <p:sp>
        <p:nvSpPr>
          <p:cNvPr id="238" name="Google Shape;238;p5"/>
          <p:cNvSpPr txBox="1"/>
          <p:nvPr/>
        </p:nvSpPr>
        <p:spPr>
          <a:xfrm>
            <a:off x="5285607" y="4146987"/>
            <a:ext cx="6166756" cy="175428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en-US" sz="1800" u="none" cap="none" strike="noStrike">
                <a:solidFill>
                  <a:schemeClr val="accent2"/>
                </a:solidFill>
                <a:latin typeface="Calibri"/>
                <a:ea typeface="Calibri"/>
                <a:cs typeface="Calibri"/>
                <a:sym typeface="Calibri"/>
              </a:rPr>
              <a:t>Τα στοιχεία δείχνουν ότι, όταν οι τάξεις καλλιεργούν σκόπιμα υποστηρικτικούς δεσμούς –μέσω ενσυναισθητικής επικοινωνίας, ενεργητικών-εποικοδομητικών ανταποκρίσεων, συνεργατικής μάθησης και αποκαταστατικών πρακτικών– οι μαθητές/μαθήτριες μαθαίνουν περισσότερα και αισθάνονται καλύτερα.</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6"/>
          <p:cNvSpPr txBox="1"/>
          <p:nvPr>
            <p:ph idx="1" type="body"/>
          </p:nvPr>
        </p:nvSpPr>
        <p:spPr>
          <a:xfrm>
            <a:off x="239485" y="908958"/>
            <a:ext cx="6564086" cy="2759528"/>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sz="1800"/>
              <a:t>Αίσθημα του ανήκειν → βελτίωση απόδοσης &amp; υγείας</a:t>
            </a:r>
            <a:endParaRPr sz="1800"/>
          </a:p>
          <a:p>
            <a:pPr indent="0" lvl="0" marL="0" rtl="0" algn="just">
              <a:lnSpc>
                <a:spcPct val="90000"/>
              </a:lnSpc>
              <a:spcBef>
                <a:spcPts val="0"/>
              </a:spcBef>
              <a:spcAft>
                <a:spcPts val="0"/>
              </a:spcAft>
              <a:buSzPts val="2400"/>
              <a:buNone/>
            </a:pPr>
            <a:br>
              <a:rPr lang="en-US" sz="1800"/>
            </a:br>
            <a:r>
              <a:rPr lang="en-US" sz="1800"/>
              <a:t>Η αίσθηση ότι κάποιος ανήκει, ότι τον εκτιμούν και τον αποδέχονται σε μια ομάδα. Στο πλαίσιο της τάξης εκδηλώνεται ως συναισθηματική ασφάλεια, ισότιμη συμμετοχή και κανόνες που επιβεβαιώνουν την ταυτότητα. Αποτελεί ισχυρό προγνωστικό δείκτη κινήτρου, επιμονής και επίτευξης στόχων.</a:t>
            </a:r>
            <a:endParaRPr/>
          </a:p>
        </p:txBody>
      </p:sp>
      <p:sp>
        <p:nvSpPr>
          <p:cNvPr id="244" name="Google Shape;244;p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 Αίσθημα του ανήκειν</a:t>
            </a:r>
            <a:endParaRPr/>
          </a:p>
        </p:txBody>
      </p:sp>
      <p:pic>
        <p:nvPicPr>
          <p:cNvPr descr="Students running into school" id="245" name="Google Shape;245;p6"/>
          <p:cNvPicPr preferRelativeResize="0"/>
          <p:nvPr/>
        </p:nvPicPr>
        <p:blipFill rotWithShape="1">
          <a:blip r:embed="rId3">
            <a:alphaModFix/>
          </a:blip>
          <a:srcRect b="0" l="0" r="0" t="0"/>
          <a:stretch/>
        </p:blipFill>
        <p:spPr>
          <a:xfrm>
            <a:off x="3925389" y="3357832"/>
            <a:ext cx="2878182" cy="1918788"/>
          </a:xfrm>
          <a:prstGeom prst="rect">
            <a:avLst/>
          </a:prstGeom>
          <a:noFill/>
          <a:ln>
            <a:noFill/>
          </a:ln>
        </p:spPr>
      </p:pic>
      <p:pic>
        <p:nvPicPr>
          <p:cNvPr descr="Creating Communities of Belonging for Students with Significant Cognitive  Disabilities | TIES Center" id="246" name="Google Shape;246;p6"/>
          <p:cNvPicPr preferRelativeResize="0"/>
          <p:nvPr/>
        </p:nvPicPr>
        <p:blipFill rotWithShape="1">
          <a:blip r:embed="rId4">
            <a:alphaModFix/>
          </a:blip>
          <a:srcRect b="0" l="0" r="0" t="0"/>
          <a:stretch/>
        </p:blipFill>
        <p:spPr>
          <a:xfrm>
            <a:off x="7611532" y="1341708"/>
            <a:ext cx="3761317" cy="3761317"/>
          </a:xfrm>
          <a:prstGeom prst="rect">
            <a:avLst/>
          </a:prstGeom>
          <a:noFill/>
          <a:ln>
            <a:noFill/>
          </a:ln>
        </p:spPr>
      </p:pic>
      <p:sp>
        <p:nvSpPr>
          <p:cNvPr id="247" name="Google Shape;247;p6"/>
          <p:cNvSpPr txBox="1"/>
          <p:nvPr/>
        </p:nvSpPr>
        <p:spPr>
          <a:xfrm>
            <a:off x="7274137" y="5298617"/>
            <a:ext cx="439674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Εικ. 1 Οι διαστάσεις του αισθήματος του ανήκειν, σύμφωνα με τους Erik W. Carter και Elizabeth E. Biggs</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7"/>
          <p:cNvSpPr txBox="1"/>
          <p:nvPr>
            <p:ph idx="1" type="body"/>
          </p:nvPr>
        </p:nvSpPr>
        <p:spPr>
          <a:xfrm>
            <a:off x="206828" y="944798"/>
            <a:ext cx="11778344" cy="3145972"/>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b="0" lang="en-US" sz="2200">
                <a:solidFill>
                  <a:schemeClr val="accent1"/>
                </a:solidFill>
              </a:rPr>
              <a:t>Το σχολείο πρέπει να είναι ένας χώρος όπου </a:t>
            </a:r>
            <a:r>
              <a:rPr b="0" i="1" lang="en-US" sz="2200">
                <a:solidFill>
                  <a:schemeClr val="accent1"/>
                </a:solidFill>
              </a:rPr>
              <a:t>κάθε </a:t>
            </a:r>
            <a:r>
              <a:rPr b="0" lang="en-US" sz="2200">
                <a:solidFill>
                  <a:schemeClr val="accent1"/>
                </a:solidFill>
              </a:rPr>
              <a:t>μαθητής/μαθήτρια αισθάνεται ότι ανήκει. </a:t>
            </a:r>
            <a:endParaRPr b="0" sz="2200">
              <a:solidFill>
                <a:schemeClr val="accent1"/>
              </a:solidFill>
            </a:endParaRPr>
          </a:p>
          <a:p>
            <a:pPr indent="-228600" lvl="0" marL="457200" marR="0" rtl="0" algn="just">
              <a:lnSpc>
                <a:spcPct val="90000"/>
              </a:lnSpc>
              <a:spcBef>
                <a:spcPts val="1000"/>
              </a:spcBef>
              <a:spcAft>
                <a:spcPts val="0"/>
              </a:spcAft>
              <a:buClr>
                <a:schemeClr val="accent2"/>
              </a:buClr>
              <a:buSzPts val="2400"/>
              <a:buFont typeface="Arial"/>
              <a:buNone/>
            </a:pPr>
            <a:r>
              <a:rPr b="0" lang="en-US" sz="2200">
                <a:solidFill>
                  <a:schemeClr val="accent1"/>
                </a:solidFill>
              </a:rPr>
              <a:t>Το αίσθημα του ανήκειν είναι εύκολο να επιβεβαιωθεί, αλλά πολύ πιο δύσκολο να οριστεί.</a:t>
            </a:r>
            <a:endParaRPr b="0" sz="2200">
              <a:solidFill>
                <a:schemeClr val="accent1"/>
              </a:solidFill>
            </a:endParaRPr>
          </a:p>
          <a:p>
            <a:pPr indent="-228600" lvl="0" marL="457200" marR="0" rtl="0" algn="just">
              <a:lnSpc>
                <a:spcPct val="90000"/>
              </a:lnSpc>
              <a:spcBef>
                <a:spcPts val="1000"/>
              </a:spcBef>
              <a:spcAft>
                <a:spcPts val="0"/>
              </a:spcAft>
              <a:buClr>
                <a:schemeClr val="accent2"/>
              </a:buClr>
              <a:buSzPts val="2400"/>
              <a:buFont typeface="Arial"/>
              <a:buNone/>
            </a:pPr>
            <a:r>
              <a:rPr b="0" lang="en-US" sz="2200">
                <a:solidFill>
                  <a:schemeClr val="accent1"/>
                </a:solidFill>
              </a:rPr>
              <a:t>Βιώνεται όταν οι μαθητές/μαθήτριες νιώθουν </a:t>
            </a:r>
            <a:r>
              <a:rPr b="0" i="1" lang="en-US" sz="2200">
                <a:solidFill>
                  <a:schemeClr val="accent1"/>
                </a:solidFill>
              </a:rPr>
              <a:t>ότι είναι «παρών», ότι τους προσκαλούν, τους καλωσορίζουν, τους αναγνωρίζουν, τους αποδέχονται, ότι συμμετέχουν, τους υποστηρίζουν, τους ακούν, ότι συνδέονται φιλικά με τους άλλους και ότι είναι απαραίτητο</a:t>
            </a:r>
            <a:r>
              <a:rPr b="0" lang="en-US" sz="2200">
                <a:solidFill>
                  <a:schemeClr val="accent1"/>
                </a:solidFill>
              </a:rPr>
              <a:t>ι (βλ. Εικόνα 1). </a:t>
            </a:r>
            <a:endParaRPr b="0" sz="2200">
              <a:solidFill>
                <a:schemeClr val="accent1"/>
              </a:solidFill>
            </a:endParaRPr>
          </a:p>
          <a:p>
            <a:pPr indent="-228600" lvl="0" marL="457200" marR="0" rtl="0" algn="just">
              <a:lnSpc>
                <a:spcPct val="90000"/>
              </a:lnSpc>
              <a:spcBef>
                <a:spcPts val="1000"/>
              </a:spcBef>
              <a:spcAft>
                <a:spcPts val="0"/>
              </a:spcAft>
              <a:buClr>
                <a:schemeClr val="accent2"/>
              </a:buClr>
              <a:buSzPts val="2400"/>
              <a:buFont typeface="Arial"/>
              <a:buNone/>
            </a:pPr>
            <a:r>
              <a:rPr b="0" lang="en-US" sz="2200">
                <a:solidFill>
                  <a:schemeClr val="accent1"/>
                </a:solidFill>
              </a:rPr>
              <a:t>Όταν κάθε ένας από αυτούς τους τομείς καλλιεργείται συστηματικά, τα σχολεία μετατρέπονται σε μαθησιακά περιβάλλοντα όπου οι μαθητές/μαθήτριες ευημερούν και αναγνωρίζονται ως πολύτιμα και απαραίτητα μέλη της σχολικής κοινότητας.</a:t>
            </a:r>
            <a:endParaRPr sz="2200">
              <a:solidFill>
                <a:schemeClr val="accent1"/>
              </a:solidFill>
            </a:endParaRPr>
          </a:p>
        </p:txBody>
      </p:sp>
      <p:sp>
        <p:nvSpPr>
          <p:cNvPr id="253" name="Google Shape;253;p7"/>
          <p:cNvSpPr txBox="1"/>
          <p:nvPr>
            <p:ph type="title"/>
          </p:nvPr>
        </p:nvSpPr>
        <p:spPr>
          <a:xfrm>
            <a:off x="247500" y="293915"/>
            <a:ext cx="11944500" cy="642256"/>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3200"/>
              <a:t>Αναστοχασμός για το αίσθημα του ανήκειν (δραστηριότητα για εκπαιδευτικούς)</a:t>
            </a:r>
            <a:br>
              <a:rPr lang="en-US" sz="3200"/>
            </a:br>
            <a:endParaRPr sz="3200"/>
          </a:p>
        </p:txBody>
      </p:sp>
      <p:pic>
        <p:nvPicPr>
          <p:cNvPr descr="Collection of colorful office supplies" id="254" name="Google Shape;254;p7"/>
          <p:cNvPicPr preferRelativeResize="0"/>
          <p:nvPr/>
        </p:nvPicPr>
        <p:blipFill rotWithShape="1">
          <a:blip r:embed="rId3">
            <a:alphaModFix/>
          </a:blip>
          <a:srcRect b="0" l="0" r="0" t="0"/>
          <a:stretch/>
        </p:blipFill>
        <p:spPr>
          <a:xfrm>
            <a:off x="8760167" y="4855189"/>
            <a:ext cx="3293040" cy="2002811"/>
          </a:xfrm>
          <a:prstGeom prst="rect">
            <a:avLst/>
          </a:prstGeom>
          <a:noFill/>
          <a:ln>
            <a:noFill/>
          </a:ln>
        </p:spPr>
      </p:pic>
      <p:pic>
        <p:nvPicPr>
          <p:cNvPr descr="Making sense of belonging" id="255" name="Google Shape;255;p7"/>
          <p:cNvPicPr preferRelativeResize="0"/>
          <p:nvPr/>
        </p:nvPicPr>
        <p:blipFill rotWithShape="1">
          <a:blip r:embed="rId4">
            <a:alphaModFix/>
          </a:blip>
          <a:srcRect b="0" l="0" r="0" t="0"/>
          <a:stretch/>
        </p:blipFill>
        <p:spPr>
          <a:xfrm>
            <a:off x="6096000" y="4090770"/>
            <a:ext cx="3467100" cy="1314450"/>
          </a:xfrm>
          <a:prstGeom prst="rect">
            <a:avLst/>
          </a:prstGeom>
          <a:noFill/>
          <a:ln>
            <a:noFill/>
          </a:ln>
        </p:spPr>
      </p:pic>
      <p:sp>
        <p:nvSpPr>
          <p:cNvPr id="256" name="Google Shape;256;p7"/>
          <p:cNvSpPr txBox="1"/>
          <p:nvPr/>
        </p:nvSpPr>
        <p:spPr>
          <a:xfrm>
            <a:off x="361746" y="4148454"/>
            <a:ext cx="5858004" cy="34162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030A0"/>
                </a:solidFill>
                <a:latin typeface="Calibri"/>
                <a:ea typeface="Calibri"/>
                <a:cs typeface="Calibri"/>
                <a:sym typeface="Calibri"/>
              </a:rPr>
              <a:t>Δραστηριότητα</a:t>
            </a: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Ε1: Τι κάνουμε πολύ καλά αυτή τη στιγμή σε αυτόν τον τομέα; </a:t>
            </a:r>
            <a:endParaRPr b="0"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Ε2: Τι θα μπορούσαμε να κάνουμε καλύτερα ή διαφορετικά σε αυτόν τον τομέα</a:t>
            </a: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Ε3:Ποια πρακτικά μέτρα πρέπει να λάβουμε στη συνέχεια για να αλλάξουμε τον τρόπο με τον οποίο οι μαθητές/μαθήτριες βιώνουν το αίσθημα του «ανήκειν» στο σχολείο μας</a:t>
            </a: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6858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7030A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3"/>
          <p:cNvSpPr txBox="1"/>
          <p:nvPr>
            <p:ph idx="2" type="body"/>
          </p:nvPr>
        </p:nvSpPr>
        <p:spPr>
          <a:xfrm>
            <a:off x="834144" y="4026228"/>
            <a:ext cx="4722593" cy="1182543"/>
          </a:xfrm>
          <a:prstGeom prst="rect">
            <a:avLst/>
          </a:prstGeom>
          <a:noFill/>
          <a:ln>
            <a:noFill/>
          </a:ln>
        </p:spPr>
        <p:txBody>
          <a:bodyPr anchorCtr="0" anchor="t" bIns="45700" lIns="91425" spcFirstLastPara="1" rIns="91425" wrap="square" tIns="45700">
            <a:noAutofit/>
          </a:bodyPr>
          <a:lstStyle/>
          <a:p>
            <a:pPr indent="0" lvl="0" marL="228600" rtl="0" algn="l">
              <a:lnSpc>
                <a:spcPct val="90000"/>
              </a:lnSpc>
              <a:spcBef>
                <a:spcPts val="1000"/>
              </a:spcBef>
              <a:spcAft>
                <a:spcPts val="0"/>
              </a:spcAft>
              <a:buSzPts val="1800"/>
              <a:buNone/>
            </a:pPr>
            <a:r>
              <a:rPr b="1" lang="en-US" sz="2800">
                <a:solidFill>
                  <a:srgbClr val="7030A0"/>
                </a:solidFill>
                <a:latin typeface="Calibri"/>
                <a:ea typeface="Calibri"/>
                <a:cs typeface="Calibri"/>
                <a:sym typeface="Calibri"/>
              </a:rPr>
              <a:t>Δραστηριότητα: </a:t>
            </a:r>
            <a:endParaRPr b="1" sz="2800">
              <a:solidFill>
                <a:srgbClr val="7030A0"/>
              </a:solidFill>
              <a:latin typeface="Calibri"/>
              <a:ea typeface="Calibri"/>
              <a:cs typeface="Calibri"/>
              <a:sym typeface="Calibri"/>
            </a:endParaRPr>
          </a:p>
          <a:p>
            <a:pPr indent="0" lvl="0" marL="228600" rtl="0" algn="l">
              <a:lnSpc>
                <a:spcPct val="90000"/>
              </a:lnSpc>
              <a:spcBef>
                <a:spcPts val="1000"/>
              </a:spcBef>
              <a:spcAft>
                <a:spcPts val="0"/>
              </a:spcAft>
              <a:buSzPts val="1800"/>
              <a:buNone/>
            </a:pPr>
            <a:r>
              <a:rPr lang="en-US" sz="2800">
                <a:solidFill>
                  <a:srgbClr val="7030A0"/>
                </a:solidFill>
                <a:latin typeface="Calibri"/>
                <a:ea typeface="Calibri"/>
                <a:cs typeface="Calibri"/>
                <a:sym typeface="Calibri"/>
              </a:rPr>
              <a:t>Αναστοχαστείτε ατομικά: </a:t>
            </a:r>
            <a:r>
              <a:rPr i="1" lang="en-US" sz="2800">
                <a:solidFill>
                  <a:srgbClr val="7030A0"/>
                </a:solidFill>
                <a:latin typeface="Calibri"/>
                <a:ea typeface="Calibri"/>
                <a:cs typeface="Calibri"/>
                <a:sym typeface="Calibri"/>
              </a:rPr>
              <a:t>Ποιες δραστηριότητες χρησιμοποιείτε με τους/τις μαθητές/μαθήτριες σας;</a:t>
            </a:r>
            <a:endParaRPr sz="2800">
              <a:solidFill>
                <a:srgbClr val="7030A0"/>
              </a:solidFill>
              <a:latin typeface="Calibri"/>
              <a:ea typeface="Calibri"/>
              <a:cs typeface="Calibri"/>
              <a:sym typeface="Calibri"/>
            </a:endParaRPr>
          </a:p>
        </p:txBody>
      </p:sp>
      <p:sp>
        <p:nvSpPr>
          <p:cNvPr id="262" name="Google Shape;262;p1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Σχέσεις μεταξύ εκπαιδευτικών και μαθητών/μαθητριών</a:t>
            </a:r>
            <a:endParaRPr/>
          </a:p>
        </p:txBody>
      </p:sp>
      <p:sp>
        <p:nvSpPr>
          <p:cNvPr id="263" name="Google Shape;263;p13"/>
          <p:cNvSpPr txBox="1"/>
          <p:nvPr/>
        </p:nvSpPr>
        <p:spPr>
          <a:xfrm>
            <a:off x="834145" y="980694"/>
            <a:ext cx="5039140" cy="255450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Οι θετικές σχέσεις ανάμεσα σε εκπαιδευτικούς και μαθητές/μαθήτριες δημιουργούν συναισθηματική ασφάλεια και αίσθημα του ανήκειν, ενισχύοντας τη δέσμευση, το κίνητρο, την ανθεκτικότητα, τη συμπεριφορά και τις ακαδημαϊκές επιδόσεις όλων των μαθητών/μαθητριών, ανεξαρτήτως των ιδιαίτερων χαρακτηριστικών τους.</a:t>
            </a:r>
            <a:endParaRPr b="0" i="0" sz="2000" u="none" cap="none" strike="noStrike">
              <a:solidFill>
                <a:srgbClr val="000000"/>
              </a:solidFill>
              <a:latin typeface="Calibri"/>
              <a:ea typeface="Calibri"/>
              <a:cs typeface="Calibri"/>
              <a:sym typeface="Calibri"/>
            </a:endParaRPr>
          </a:p>
        </p:txBody>
      </p:sp>
      <p:sp>
        <p:nvSpPr>
          <p:cNvPr id="264" name="Google Shape;264;p13"/>
          <p:cNvSpPr txBox="1"/>
          <p:nvPr/>
        </p:nvSpPr>
        <p:spPr>
          <a:xfrm>
            <a:off x="6996452" y="6093959"/>
            <a:ext cx="4379119"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chemeClr val="accent2"/>
              </a:buClr>
              <a:buSzPts val="2400"/>
              <a:buFont typeface="Arial"/>
              <a:buNone/>
            </a:pPr>
            <a:r>
              <a:rPr b="1" i="0" lang="en-US" sz="1400" u="none" cap="none" strike="noStrike">
                <a:solidFill>
                  <a:schemeClr val="accent2"/>
                </a:solidFill>
                <a:latin typeface="Calibri"/>
                <a:ea typeface="Calibri"/>
                <a:cs typeface="Calibri"/>
                <a:sym typeface="Calibri"/>
              </a:rPr>
              <a:t>Εικ. 2 Δραστηριότητες για θετικές σχέσεις μεταξύ εκπαιδευτικών και μαθητών/μαθητριών</a:t>
            </a:r>
            <a:endParaRPr b="1" i="0" sz="1400" u="none" cap="none" strike="noStrike">
              <a:solidFill>
                <a:schemeClr val="accent2"/>
              </a:solidFill>
              <a:latin typeface="Calibri"/>
              <a:ea typeface="Calibri"/>
              <a:cs typeface="Calibri"/>
              <a:sym typeface="Calibri"/>
            </a:endParaRPr>
          </a:p>
        </p:txBody>
      </p:sp>
      <p:pic>
        <p:nvPicPr>
          <p:cNvPr descr="O imagine care conține text, captură de ecran, Font&#10;&#10;Conținutul generat de inteligența artificială poate fi incorect." id="265" name="Google Shape;265;p13"/>
          <p:cNvPicPr preferRelativeResize="0"/>
          <p:nvPr/>
        </p:nvPicPr>
        <p:blipFill rotWithShape="1">
          <a:blip r:embed="rId3">
            <a:alphaModFix/>
          </a:blip>
          <a:srcRect b="0" l="0" r="0" t="0"/>
          <a:stretch/>
        </p:blipFill>
        <p:spPr>
          <a:xfrm>
            <a:off x="6202783" y="797442"/>
            <a:ext cx="5510189" cy="52965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Ενεργητική-Εποικοδομητική Ανταπόκριση</a:t>
            </a:r>
            <a:endParaRPr/>
          </a:p>
        </p:txBody>
      </p:sp>
      <p:sp>
        <p:nvSpPr>
          <p:cNvPr id="271" name="Google Shape;271;p14"/>
          <p:cNvSpPr txBox="1"/>
          <p:nvPr>
            <p:ph idx="1" type="body"/>
          </p:nvPr>
        </p:nvSpPr>
        <p:spPr>
          <a:xfrm>
            <a:off x="337459" y="1559378"/>
            <a:ext cx="4386942" cy="4014108"/>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sz="1800">
                <a:solidFill>
                  <a:schemeClr val="accent1"/>
                </a:solidFill>
                <a:latin typeface="Calibri"/>
                <a:ea typeface="Calibri"/>
                <a:cs typeface="Calibri"/>
                <a:sym typeface="Calibri"/>
              </a:rPr>
              <a:t>Η ενεργητική-εποικοδομητική ανταπόκριση (Active-Constructive Responding, ACR) είναι μια τεχνική επικοινωνίας που χρησιμοποιείται για την ενίσχυση των σχέσεων</a:t>
            </a:r>
            <a:r>
              <a:rPr lang="en-US" sz="1800">
                <a:solidFill>
                  <a:schemeClr val="accent1"/>
                </a:solidFill>
              </a:rPr>
              <a:t>. Έχει να κάνει </a:t>
            </a:r>
            <a:r>
              <a:rPr lang="en-US" sz="1800">
                <a:solidFill>
                  <a:schemeClr val="accent1"/>
                </a:solidFill>
                <a:latin typeface="Calibri"/>
                <a:ea typeface="Calibri"/>
                <a:cs typeface="Calibri"/>
                <a:sym typeface="Calibri"/>
              </a:rPr>
              <a:t>με τον ενθουσιασμό και την υποστήριξη που δείχνουμε, όταν κάποιος ή κάποια μοιράζεται καλά νέα ή ένα θετικό γεγονός.</a:t>
            </a:r>
            <a:endParaRPr sz="1800">
              <a:solidFill>
                <a:schemeClr val="accent1"/>
              </a:solidFill>
              <a:latin typeface="Calibri"/>
              <a:ea typeface="Calibri"/>
              <a:cs typeface="Calibri"/>
              <a:sym typeface="Calibri"/>
            </a:endParaRPr>
          </a:p>
          <a:p>
            <a:pPr indent="0" lvl="0" marL="0" rtl="0" algn="just">
              <a:lnSpc>
                <a:spcPct val="90000"/>
              </a:lnSpc>
              <a:spcBef>
                <a:spcPts val="0"/>
              </a:spcBef>
              <a:spcAft>
                <a:spcPts val="0"/>
              </a:spcAft>
              <a:buSzPts val="2400"/>
              <a:buNone/>
            </a:pPr>
            <a:r>
              <a:t/>
            </a:r>
            <a:endParaRPr sz="1800">
              <a:solidFill>
                <a:schemeClr val="accent1"/>
              </a:solidFill>
              <a:latin typeface="Calibri"/>
              <a:ea typeface="Calibri"/>
              <a:cs typeface="Calibri"/>
              <a:sym typeface="Calibri"/>
            </a:endParaRPr>
          </a:p>
          <a:p>
            <a:pPr indent="0" lvl="0" marL="0" rtl="0" algn="just">
              <a:lnSpc>
                <a:spcPct val="90000"/>
              </a:lnSpc>
              <a:spcBef>
                <a:spcPts val="0"/>
              </a:spcBef>
              <a:spcAft>
                <a:spcPts val="0"/>
              </a:spcAft>
              <a:buSzPts val="2400"/>
              <a:buNone/>
            </a:pPr>
            <a:r>
              <a:rPr lang="en-US" sz="1800">
                <a:solidFill>
                  <a:schemeClr val="accent1"/>
                </a:solidFill>
                <a:latin typeface="Calibri"/>
                <a:ea typeface="Calibri"/>
                <a:cs typeface="Calibri"/>
                <a:sym typeface="Calibri"/>
              </a:rPr>
              <a:t>Είναι ένας από τους τέσσερις τύπους ανταπόκρισης </a:t>
            </a:r>
            <a:r>
              <a:rPr lang="en-US" sz="1800">
                <a:solidFill>
                  <a:schemeClr val="accent1"/>
                </a:solidFill>
              </a:rPr>
              <a:t>(</a:t>
            </a:r>
            <a:r>
              <a:rPr lang="en-US" sz="1800">
                <a:solidFill>
                  <a:schemeClr val="accent1"/>
                </a:solidFill>
                <a:latin typeface="Calibri"/>
                <a:ea typeface="Calibri"/>
                <a:cs typeface="Calibri"/>
                <a:sym typeface="Calibri"/>
              </a:rPr>
              <a:t>οι άλλοι είναι η παθητική-εποικοδομητική, η </a:t>
            </a:r>
            <a:r>
              <a:rPr lang="en-US" sz="1800">
                <a:solidFill>
                  <a:schemeClr val="accent1"/>
                </a:solidFill>
              </a:rPr>
              <a:t>ενεργητική-μη εποικοδομητική</a:t>
            </a:r>
            <a:r>
              <a:rPr lang="en-US" sz="1800">
                <a:solidFill>
                  <a:schemeClr val="accent1"/>
                </a:solidFill>
                <a:latin typeface="Calibri"/>
                <a:ea typeface="Calibri"/>
                <a:cs typeface="Calibri"/>
                <a:sym typeface="Calibri"/>
              </a:rPr>
              <a:t> και η παθητική-</a:t>
            </a:r>
            <a:r>
              <a:rPr lang="en-US" sz="1800">
                <a:solidFill>
                  <a:schemeClr val="accent1"/>
                </a:solidFill>
              </a:rPr>
              <a:t>μη εποικοδομητική)</a:t>
            </a:r>
            <a:r>
              <a:rPr lang="en-US" sz="1800">
                <a:solidFill>
                  <a:schemeClr val="accent1"/>
                </a:solidFill>
                <a:latin typeface="Calibri"/>
                <a:ea typeface="Calibri"/>
                <a:cs typeface="Calibri"/>
                <a:sym typeface="Calibri"/>
              </a:rPr>
              <a:t> που προσδιορίστηκαν από την ψυχολόγο Shelley Gable και τους συνεργάτες της.  </a:t>
            </a:r>
            <a:endParaRPr sz="1800">
              <a:solidFill>
                <a:schemeClr val="accent1"/>
              </a:solidFill>
              <a:latin typeface="Calibri"/>
              <a:ea typeface="Calibri"/>
              <a:cs typeface="Calibri"/>
              <a:sym typeface="Calibri"/>
            </a:endParaRPr>
          </a:p>
          <a:p>
            <a:pPr indent="0" lvl="0" marL="0" rtl="0" algn="just">
              <a:lnSpc>
                <a:spcPct val="90000"/>
              </a:lnSpc>
              <a:spcBef>
                <a:spcPts val="0"/>
              </a:spcBef>
              <a:spcAft>
                <a:spcPts val="0"/>
              </a:spcAft>
              <a:buSzPts val="2400"/>
              <a:buNone/>
            </a:pPr>
            <a:r>
              <a:t/>
            </a:r>
            <a:endParaRPr sz="1800">
              <a:latin typeface="Calibri"/>
              <a:ea typeface="Calibri"/>
              <a:cs typeface="Calibri"/>
              <a:sym typeface="Calibri"/>
            </a:endParaRPr>
          </a:p>
          <a:p>
            <a:pPr indent="0" lvl="0" marL="0" rtl="0" algn="just">
              <a:lnSpc>
                <a:spcPct val="90000"/>
              </a:lnSpc>
              <a:spcBef>
                <a:spcPts val="0"/>
              </a:spcBef>
              <a:spcAft>
                <a:spcPts val="0"/>
              </a:spcAft>
              <a:buSzPts val="2400"/>
              <a:buNone/>
            </a:pPr>
            <a:r>
              <a:t/>
            </a:r>
            <a:endParaRPr sz="1800">
              <a:latin typeface="Calibri"/>
              <a:ea typeface="Calibri"/>
              <a:cs typeface="Calibri"/>
              <a:sym typeface="Calibri"/>
            </a:endParaRPr>
          </a:p>
          <a:p>
            <a:pPr indent="0" lvl="0" marL="0" rtl="0" algn="just">
              <a:lnSpc>
                <a:spcPct val="90000"/>
              </a:lnSpc>
              <a:spcBef>
                <a:spcPts val="0"/>
              </a:spcBef>
              <a:spcAft>
                <a:spcPts val="0"/>
              </a:spcAft>
              <a:buSzPts val="2400"/>
              <a:buNone/>
            </a:pPr>
            <a:r>
              <a:t/>
            </a:r>
            <a:endParaRPr/>
          </a:p>
        </p:txBody>
      </p:sp>
      <p:sp>
        <p:nvSpPr>
          <p:cNvPr descr="Imagine cu " id="272" name="Google Shape;272;p14"/>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ctive and Constructive Responding – With A Twist – Positive Psychology News" id="273" name="Google Shape;273;p14"/>
          <p:cNvPicPr preferRelativeResize="0"/>
          <p:nvPr/>
        </p:nvPicPr>
        <p:blipFill rotWithShape="1">
          <a:blip r:embed="rId3">
            <a:alphaModFix/>
          </a:blip>
          <a:srcRect b="0" l="0" r="0" t="0"/>
          <a:stretch/>
        </p:blipFill>
        <p:spPr>
          <a:xfrm>
            <a:off x="4869407" y="1559378"/>
            <a:ext cx="7073401" cy="3739243"/>
          </a:xfrm>
          <a:prstGeom prst="rect">
            <a:avLst/>
          </a:prstGeom>
          <a:noFill/>
          <a:ln>
            <a:noFill/>
          </a:ln>
        </p:spPr>
      </p:pic>
      <p:sp>
        <p:nvSpPr>
          <p:cNvPr id="274" name="Google Shape;274;p14"/>
          <p:cNvSpPr txBox="1"/>
          <p:nvPr/>
        </p:nvSpPr>
        <p:spPr>
          <a:xfrm>
            <a:off x="5205046" y="5419597"/>
            <a:ext cx="6649495"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313131"/>
                </a:solidFill>
                <a:latin typeface="Calibri"/>
                <a:ea typeface="Calibri"/>
                <a:cs typeface="Calibri"/>
                <a:sym typeface="Calibri"/>
              </a:rPr>
              <a:t>Εικ. 3. Τα τέσσερα είδη ανταπόκρισης από τη Δρ Shelly Gable</a:t>
            </a:r>
            <a:endParaRPr b="0" i="0" sz="1800" u="none" cap="none" strike="noStrike">
              <a:solidFill>
                <a:srgbClr val="000000"/>
              </a:solidFill>
              <a:latin typeface="Arial"/>
              <a:ea typeface="Arial"/>
              <a:cs typeface="Arial"/>
              <a:sym typeface="Arial"/>
            </a:endParaRPr>
          </a:p>
        </p:txBody>
      </p:sp>
      <p:pic>
        <p:nvPicPr>
          <p:cNvPr descr="ACTIVE AND CONSTRUCTIVE RESPONDING: COMMUNICATION" id="275" name="Google Shape;275;p14"/>
          <p:cNvPicPr preferRelativeResize="0"/>
          <p:nvPr/>
        </p:nvPicPr>
        <p:blipFill rotWithShape="1">
          <a:blip r:embed="rId4">
            <a:alphaModFix/>
          </a:blip>
          <a:srcRect b="0" l="0" r="0" t="0"/>
          <a:stretch/>
        </p:blipFill>
        <p:spPr>
          <a:xfrm>
            <a:off x="542730" y="5335943"/>
            <a:ext cx="3918857" cy="13379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Ενεργητική-Εποικοδομητική Ανταπόκριση</a:t>
            </a:r>
            <a:endParaRPr/>
          </a:p>
        </p:txBody>
      </p:sp>
      <p:sp>
        <p:nvSpPr>
          <p:cNvPr id="281" name="Google Shape;281;p15"/>
          <p:cNvSpPr txBox="1"/>
          <p:nvPr>
            <p:ph idx="1" type="body"/>
          </p:nvPr>
        </p:nvSpPr>
        <p:spPr>
          <a:xfrm>
            <a:off x="217715" y="968943"/>
            <a:ext cx="6050781" cy="1926659"/>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sz="1700">
                <a:solidFill>
                  <a:schemeClr val="accent1"/>
                </a:solidFill>
              </a:rPr>
              <a:t>Αντί για ένα σύντομο «Μπράβο», η Ενεργητική-Εποικοδομητική Ανταπόκριση συνδυάζει εμφανή ενθουσιασμό, ερωτήσεις και αναγνώριση, ώστε ο/η ομιλητής/ομιλήτρια να «ξαναζήσει» το θετικό γεγονός και να αισθανθεί ότι έγινε πραγματικά κατανοητός/ή. Αντίθετα, διακρίνονται τρεις λιγότερο υποστηρικτικοί τρόποι ανταπόκρισης: Παθητική–Εποικοδομητική («Ωραία»), Ενεργητική–μη εποικοδομητική (εστίαση στους κινδύνους ή τις αδυναμίες) και Παθητική–μη εποικοδομητική (άμεση αλλαγή θέματος).</a:t>
            </a:r>
            <a:endParaRPr sz="1700"/>
          </a:p>
        </p:txBody>
      </p:sp>
      <p:sp>
        <p:nvSpPr>
          <p:cNvPr id="282" name="Google Shape;282;p15"/>
          <p:cNvSpPr txBox="1"/>
          <p:nvPr/>
        </p:nvSpPr>
        <p:spPr>
          <a:xfrm>
            <a:off x="248697" y="3026385"/>
            <a:ext cx="6019799" cy="313928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alibri"/>
                <a:ea typeface="Calibri"/>
                <a:cs typeface="Calibri"/>
                <a:sym typeface="Calibri"/>
              </a:rPr>
              <a:t>Βασικές κινήσεις</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alibri"/>
                <a:ea typeface="Calibri"/>
                <a:cs typeface="Calibri"/>
                <a:sym typeface="Calibri"/>
              </a:rPr>
              <a:t>Συναίσθημα</a:t>
            </a:r>
            <a:r>
              <a:rPr b="1" i="0" lang="en-US" sz="1800" u="none" cap="none" strike="noStrike">
                <a:solidFill>
                  <a:schemeClr val="accent1"/>
                </a:solidFill>
                <a:latin typeface="Calibri"/>
                <a:ea typeface="Calibri"/>
                <a:cs typeface="Calibri"/>
                <a:sym typeface="Calibri"/>
              </a:rPr>
              <a:t>: ανταποκριθείτε και ενισχύστε ελαφρώς το θετικό συναίσθημα (ζεστός τόνος, ανοιχτή στάση σώματος).</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alibri"/>
                <a:ea typeface="Calibri"/>
                <a:cs typeface="Calibri"/>
                <a:sym typeface="Calibri"/>
              </a:rPr>
              <a:t>Προσοχή</a:t>
            </a:r>
            <a:r>
              <a:rPr b="1" i="0" lang="en-US" sz="1800" u="none" cap="none" strike="noStrike">
                <a:solidFill>
                  <a:schemeClr val="accent1"/>
                </a:solidFill>
                <a:latin typeface="Calibri"/>
                <a:ea typeface="Calibri"/>
                <a:cs typeface="Calibri"/>
                <a:sym typeface="Calibri"/>
              </a:rPr>
              <a:t>: διατηρήστε την οπτική επαφή, αποφύγετε να κάνετε άλλα πράγματα ταυτόχρονα.</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alibri"/>
                <a:ea typeface="Calibri"/>
                <a:cs typeface="Calibri"/>
                <a:sym typeface="Calibri"/>
              </a:rPr>
              <a:t>Εμβάθυνση</a:t>
            </a:r>
            <a:r>
              <a:rPr b="1" i="0" lang="en-US" sz="1800" u="none" cap="none" strike="noStrike">
                <a:solidFill>
                  <a:schemeClr val="accent1"/>
                </a:solidFill>
                <a:latin typeface="Calibri"/>
                <a:ea typeface="Calibri"/>
                <a:cs typeface="Calibri"/>
                <a:sym typeface="Calibri"/>
              </a:rPr>
              <a:t>: ζητήστε λεπτομέρειες – διαδικασία, προσπάθεια, νόημα.</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alibri"/>
                <a:ea typeface="Calibri"/>
                <a:cs typeface="Calibri"/>
                <a:sym typeface="Calibri"/>
              </a:rPr>
              <a:t>Αναγνώριση</a:t>
            </a:r>
            <a:r>
              <a:rPr b="1" i="0" lang="en-US" sz="1800" u="none" cap="none" strike="noStrike">
                <a:solidFill>
                  <a:schemeClr val="accent1"/>
                </a:solidFill>
                <a:latin typeface="Calibri"/>
                <a:ea typeface="Calibri"/>
                <a:cs typeface="Calibri"/>
                <a:sym typeface="Calibri"/>
              </a:rPr>
              <a:t>: καθρεφτίστε το συναίσθημα και αναγνωρίστε την ικανότητα ή την επιμονή του ατόμου.</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alibri"/>
                <a:ea typeface="Calibri"/>
                <a:cs typeface="Calibri"/>
                <a:sym typeface="Calibri"/>
              </a:rPr>
              <a:t>Απόλαυση</a:t>
            </a:r>
            <a:r>
              <a:rPr b="1" i="0" lang="en-US" sz="1800" u="none" cap="none" strike="noStrike">
                <a:solidFill>
                  <a:schemeClr val="accent1"/>
                </a:solidFill>
                <a:latin typeface="Calibri"/>
                <a:ea typeface="Calibri"/>
                <a:cs typeface="Calibri"/>
                <a:sym typeface="Calibri"/>
              </a:rPr>
              <a:t>: βοηθήστε στον σχεδιασμό των επόμενων βημάτων ή γιορτάστε κατάλληλα.</a:t>
            </a:r>
            <a:endParaRPr b="0" i="0" sz="1400" u="none" cap="none" strike="noStrike">
              <a:solidFill>
                <a:srgbClr val="000000"/>
              </a:solidFill>
              <a:latin typeface="Arial"/>
              <a:ea typeface="Arial"/>
              <a:cs typeface="Arial"/>
              <a:sym typeface="Arial"/>
            </a:endParaRPr>
          </a:p>
        </p:txBody>
      </p:sp>
      <p:pic>
        <p:nvPicPr>
          <p:cNvPr descr="O imagine care conține text, captură de ecran, Font, număr&#10;&#10;Conținutul generat de inteligența artificială poate fi incorect." id="283" name="Google Shape;283;p15"/>
          <p:cNvPicPr preferRelativeResize="0"/>
          <p:nvPr/>
        </p:nvPicPr>
        <p:blipFill rotWithShape="1">
          <a:blip r:embed="rId3">
            <a:alphaModFix/>
          </a:blip>
          <a:srcRect b="0" l="0" r="0" t="0"/>
          <a:stretch/>
        </p:blipFill>
        <p:spPr>
          <a:xfrm>
            <a:off x="6727371" y="1186543"/>
            <a:ext cx="4811486" cy="4811486"/>
          </a:xfrm>
          <a:prstGeom prst="rect">
            <a:avLst/>
          </a:prstGeom>
          <a:noFill/>
          <a:ln>
            <a:noFill/>
          </a:ln>
        </p:spPr>
      </p:pic>
      <p:sp>
        <p:nvSpPr>
          <p:cNvPr id="284" name="Google Shape;284;p15"/>
          <p:cNvSpPr txBox="1"/>
          <p:nvPr/>
        </p:nvSpPr>
        <p:spPr>
          <a:xfrm>
            <a:off x="8307117" y="6079353"/>
            <a:ext cx="356764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13131"/>
                </a:solidFill>
                <a:latin typeface="Calibri"/>
                <a:ea typeface="Calibri"/>
                <a:cs typeface="Calibri"/>
                <a:sym typeface="Calibri"/>
              </a:rPr>
              <a:t>Εικ. 4. Παραδείγματα συνομιλιών για ACR</a:t>
            </a:r>
            <a:endParaRPr b="1" i="0" sz="1400" u="none" cap="none" strike="noStrike">
              <a:solidFill>
                <a:srgbClr val="313131"/>
              </a:solidFill>
              <a:latin typeface="Calibri"/>
              <a:ea typeface="Calibri"/>
              <a:cs typeface="Calibri"/>
              <a:sym typeface="Calibri"/>
            </a:endParaRPr>
          </a:p>
        </p:txBody>
      </p:sp>
      <p:sp>
        <p:nvSpPr>
          <p:cNvPr id="285" name="Google Shape;285;p15"/>
          <p:cNvSpPr txBox="1"/>
          <p:nvPr/>
        </p:nvSpPr>
        <p:spPr>
          <a:xfrm>
            <a:off x="0" y="6129909"/>
            <a:ext cx="7737231" cy="923289"/>
          </a:xfrm>
          <a:prstGeom prst="rect">
            <a:avLst/>
          </a:prstGeom>
          <a:noFill/>
          <a:ln>
            <a:noFill/>
          </a:ln>
        </p:spPr>
        <p:txBody>
          <a:bodyPr anchorCtr="0" anchor="t" bIns="45700" lIns="91425" spcFirstLastPara="1" rIns="91425" wrap="square" tIns="45700">
            <a:spAutoFit/>
          </a:bodyPr>
          <a:lstStyle/>
          <a:p>
            <a:pPr indent="0" lvl="0" marL="228600" marR="0" rtl="0" algn="just">
              <a:lnSpc>
                <a:spcPct val="100000"/>
              </a:lnSpc>
              <a:spcBef>
                <a:spcPts val="0"/>
              </a:spcBef>
              <a:spcAft>
                <a:spcPts val="0"/>
              </a:spcAft>
              <a:buClr>
                <a:srgbClr val="000000"/>
              </a:buClr>
              <a:buSzPts val="1800"/>
              <a:buFont typeface="Arial"/>
              <a:buNone/>
            </a:pPr>
            <a:r>
              <a:rPr b="1" i="0" lang="en-US" sz="1800" u="none" cap="none" strike="noStrike">
                <a:solidFill>
                  <a:srgbClr val="7030A0"/>
                </a:solidFill>
                <a:latin typeface="Calibri"/>
                <a:ea typeface="Calibri"/>
                <a:cs typeface="Calibri"/>
                <a:sym typeface="Calibri"/>
              </a:rPr>
              <a:t>Δραστηριότητα</a:t>
            </a:r>
            <a:r>
              <a:rPr b="0" i="0" lang="en-US" sz="1800" u="none" cap="none" strike="noStrike">
                <a:solidFill>
                  <a:srgbClr val="7030A0"/>
                </a:solidFill>
                <a:latin typeface="Calibri"/>
                <a:ea typeface="Calibri"/>
                <a:cs typeface="Calibri"/>
                <a:sym typeface="Calibri"/>
              </a:rPr>
              <a:t>: Αναστοχαστείτε σε ζευγάρια </a:t>
            </a:r>
            <a:r>
              <a:rPr b="0" i="1" lang="en-US" sz="1800" u="none" cap="none" strike="noStrike">
                <a:solidFill>
                  <a:srgbClr val="7030A0"/>
                </a:solidFill>
                <a:latin typeface="Calibri"/>
                <a:ea typeface="Calibri"/>
                <a:cs typeface="Calibri"/>
                <a:sym typeface="Calibri"/>
              </a:rPr>
              <a:t>– Πώς μπορείτε να εφαρμόσετε την Ενεργητική-Εποικοδομητική Ανταπόκριση στην τάξη σας; Εντοπίστε τους περιορισμούς και τα οφέλη.</a:t>
            </a:r>
            <a:endParaRPr b="0" i="1" sz="1800" u="none" cap="none" strike="noStrike">
              <a:solidFill>
                <a:srgbClr val="7030A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Δραστηριότητα </a:t>
            </a:r>
            <a:endParaRPr/>
          </a:p>
        </p:txBody>
      </p:sp>
      <p:sp>
        <p:nvSpPr>
          <p:cNvPr id="291" name="Google Shape;291;p16"/>
          <p:cNvSpPr txBox="1"/>
          <p:nvPr>
            <p:ph idx="1" type="body"/>
          </p:nvPr>
        </p:nvSpPr>
        <p:spPr>
          <a:xfrm>
            <a:off x="435071" y="1125264"/>
            <a:ext cx="10507749"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Σενάριο υπόδυσης ρόλων: Εξάσκηση στην ενεργητική ακρόαση και την ενσυναίσθηση</a:t>
            </a:r>
            <a:endParaRPr/>
          </a:p>
          <a:p>
            <a:pPr indent="0" lvl="0" marL="0" rtl="0" algn="just">
              <a:lnSpc>
                <a:spcPct val="90000"/>
              </a:lnSpc>
              <a:spcBef>
                <a:spcPts val="0"/>
              </a:spcBef>
              <a:spcAft>
                <a:spcPts val="0"/>
              </a:spcAft>
              <a:buClr>
                <a:schemeClr val="accent2"/>
              </a:buClr>
              <a:buSzPts val="2400"/>
              <a:buNone/>
            </a:pPr>
            <a:r>
              <a:t/>
            </a:r>
            <a:endParaRPr/>
          </a:p>
        </p:txBody>
      </p:sp>
      <p:sp>
        <p:nvSpPr>
          <p:cNvPr id="292" name="Google Shape;292;p16"/>
          <p:cNvSpPr txBox="1"/>
          <p:nvPr>
            <p:ph idx="2" type="body"/>
          </p:nvPr>
        </p:nvSpPr>
        <p:spPr>
          <a:xfrm>
            <a:off x="97970" y="1559214"/>
            <a:ext cx="4419600" cy="521025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a:solidFill>
                  <a:schemeClr val="accent1"/>
                </a:solidFill>
              </a:rPr>
              <a:t>Σε αυτό το σενάριο, θα έχουμε δύο ρόλους:</a:t>
            </a:r>
            <a:endParaRPr/>
          </a:p>
          <a:p>
            <a:pPr indent="-228600" lvl="0" marL="457200" marR="0" rtl="0" algn="l">
              <a:lnSpc>
                <a:spcPct val="90000"/>
              </a:lnSpc>
              <a:spcBef>
                <a:spcPts val="1000"/>
              </a:spcBef>
              <a:spcAft>
                <a:spcPts val="0"/>
              </a:spcAft>
              <a:buClr>
                <a:schemeClr val="dk1"/>
              </a:buClr>
              <a:buSzPts val="1800"/>
              <a:buFont typeface="Arial"/>
              <a:buNone/>
            </a:pPr>
            <a:r>
              <a:rPr b="1" lang="en-US">
                <a:solidFill>
                  <a:schemeClr val="accent1"/>
                </a:solidFill>
              </a:rPr>
              <a:t>Τον Άλεξ</a:t>
            </a:r>
            <a:r>
              <a:rPr lang="en-US">
                <a:solidFill>
                  <a:schemeClr val="accent1"/>
                </a:solidFill>
              </a:rPr>
              <a:t>, έναν μαθητή που είναι εμφανώς αναστατωμένος, και </a:t>
            </a:r>
            <a:endParaRPr/>
          </a:p>
          <a:p>
            <a:pPr indent="-228600" lvl="0" marL="457200" marR="0" rtl="0" algn="l">
              <a:lnSpc>
                <a:spcPct val="90000"/>
              </a:lnSpc>
              <a:spcBef>
                <a:spcPts val="1000"/>
              </a:spcBef>
              <a:spcAft>
                <a:spcPts val="0"/>
              </a:spcAft>
              <a:buClr>
                <a:schemeClr val="dk1"/>
              </a:buClr>
              <a:buSzPts val="1800"/>
              <a:buFont typeface="Arial"/>
              <a:buNone/>
            </a:pPr>
            <a:r>
              <a:rPr b="1" lang="en-US">
                <a:solidFill>
                  <a:schemeClr val="accent1"/>
                </a:solidFill>
              </a:rPr>
              <a:t>Την Ντάνα</a:t>
            </a:r>
            <a:r>
              <a:rPr lang="en-US">
                <a:solidFill>
                  <a:schemeClr val="accent1"/>
                </a:solidFill>
              </a:rPr>
              <a:t>, μια συμμαθήτριά του που εφαρμόζει την ενεργητική ακρόαση και την ενσυναίσθηση.</a:t>
            </a:r>
            <a:endParaRPr/>
          </a:p>
          <a:p>
            <a:pPr indent="-228600" lvl="0" marL="457200" marR="0" rtl="0" algn="l">
              <a:lnSpc>
                <a:spcPct val="90000"/>
              </a:lnSpc>
              <a:spcBef>
                <a:spcPts val="1000"/>
              </a:spcBef>
              <a:spcAft>
                <a:spcPts val="0"/>
              </a:spcAft>
              <a:buClr>
                <a:schemeClr val="dk1"/>
              </a:buClr>
              <a:buSzPts val="1800"/>
              <a:buFont typeface="Arial"/>
              <a:buNone/>
            </a:pPr>
            <a:r>
              <a:rPr b="1" lang="en-US">
                <a:solidFill>
                  <a:schemeClr val="accent1"/>
                </a:solidFill>
              </a:rPr>
              <a:t>Πλαίσιο: </a:t>
            </a:r>
            <a:r>
              <a:rPr lang="en-US">
                <a:solidFill>
                  <a:schemeClr val="accent1"/>
                </a:solidFill>
              </a:rPr>
              <a:t>Ο Άλεξ μόλις πήρε τον βαθμό του για μια εργασία για την οποία δούλεψε πολύ σκληρά και είναι απογοητευμένος. Κάθεται σε ένα παγκάκι στην αυλή του σχολείου, φανερά απογοητευμένος. Η Ντάνα τον πλησιάζει.</a:t>
            </a:r>
            <a:endParaRPr/>
          </a:p>
          <a:p>
            <a:pPr indent="0" lvl="0" marL="0" rtl="0" algn="l">
              <a:lnSpc>
                <a:spcPct val="115000"/>
              </a:lnSpc>
              <a:spcBef>
                <a:spcPts val="1200"/>
              </a:spcBef>
              <a:spcAft>
                <a:spcPts val="0"/>
              </a:spcAft>
              <a:buSzPts val="1800"/>
              <a:buNone/>
            </a:pPr>
            <a:r>
              <a:t/>
            </a:r>
            <a:endParaRPr b="1">
              <a:solidFill>
                <a:schemeClr val="accent1"/>
              </a:solidFill>
            </a:endParaRPr>
          </a:p>
          <a:p>
            <a:pPr indent="0" lvl="0" marL="0" rtl="0" algn="l">
              <a:lnSpc>
                <a:spcPct val="115000"/>
              </a:lnSpc>
              <a:spcBef>
                <a:spcPts val="1200"/>
              </a:spcBef>
              <a:spcAft>
                <a:spcPts val="0"/>
              </a:spcAft>
              <a:buSzPts val="1800"/>
              <a:buNone/>
            </a:pPr>
            <a:r>
              <a:t/>
            </a:r>
            <a:endParaRPr b="1">
              <a:solidFill>
                <a:schemeClr val="accent1"/>
              </a:solidFill>
            </a:endParaRPr>
          </a:p>
          <a:p>
            <a:pPr indent="0" lvl="0" marL="0" rtl="0" algn="l">
              <a:lnSpc>
                <a:spcPct val="115000"/>
              </a:lnSpc>
              <a:spcBef>
                <a:spcPts val="1200"/>
              </a:spcBef>
              <a:spcAft>
                <a:spcPts val="1200"/>
              </a:spcAft>
              <a:buSzPts val="1800"/>
              <a:buNone/>
            </a:pPr>
            <a:r>
              <a:t/>
            </a:r>
            <a:endParaRPr b="1">
              <a:solidFill>
                <a:schemeClr val="accent1"/>
              </a:solidFill>
            </a:endParaRPr>
          </a:p>
        </p:txBody>
      </p:sp>
      <p:pic>
        <p:nvPicPr>
          <p:cNvPr descr="42 Best Role-Play Scenarios for Adults for Real-Life Conversations" id="293" name="Google Shape;293;p16"/>
          <p:cNvPicPr preferRelativeResize="0"/>
          <p:nvPr/>
        </p:nvPicPr>
        <p:blipFill rotWithShape="1">
          <a:blip r:embed="rId3">
            <a:alphaModFix/>
          </a:blip>
          <a:srcRect b="0" l="0" r="0" t="0"/>
          <a:stretch/>
        </p:blipFill>
        <p:spPr>
          <a:xfrm>
            <a:off x="5362987" y="1582280"/>
            <a:ext cx="5196156" cy="34578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Δραστηριότητα</a:t>
            </a:r>
            <a:endParaRPr/>
          </a:p>
        </p:txBody>
      </p:sp>
      <p:sp>
        <p:nvSpPr>
          <p:cNvPr id="299" name="Google Shape;299;p17"/>
          <p:cNvSpPr txBox="1"/>
          <p:nvPr>
            <p:ph idx="2" type="body"/>
          </p:nvPr>
        </p:nvSpPr>
        <p:spPr>
          <a:xfrm>
            <a:off x="69141" y="2286000"/>
            <a:ext cx="11611230" cy="389992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 Λεκτική επικοινωνία</a:t>
            </a:r>
            <a:endParaRPr/>
          </a:p>
          <a:p>
            <a:pPr indent="-228600" lvl="0" marL="457200" rtl="0" algn="l">
              <a:lnSpc>
                <a:spcPct val="90000"/>
              </a:lnSpc>
              <a:spcBef>
                <a:spcPts val="1000"/>
              </a:spcBef>
              <a:spcAft>
                <a:spcPts val="0"/>
              </a:spcAft>
              <a:buSzPts val="1800"/>
              <a:buNone/>
            </a:pPr>
            <a:r>
              <a:rPr b="1" lang="en-US">
                <a:extLst>
                  <a:ext uri="http://customooxmlschemas.google.com/">
                    <go:slidesCustomData xmlns:go="http://customooxmlschemas.google.com/" textRoundtripDataId="3"/>
                  </a:ext>
                </a:extLst>
              </a:rPr>
              <a:t>Σαφείς και συνοπτικές οδηγίες: </a:t>
            </a:r>
            <a:r>
              <a:rPr lang="en-US">
                <a:extLst>
                  <a:ext uri="http://customooxmlschemas.google.com/">
                    <go:slidesCustomData xmlns:go="http://customooxmlschemas.google.com/" textRoundtripDataId="4"/>
                  </a:ext>
                </a:extLst>
              </a:rPr>
              <a:t>Χρησιμοποιήστε απλή και άμεση γλώσσα. Χωρίστε τις σύνθετες εργασίες σε μικρότερα βήματα και ελέγξτε αν έχουν γίνει κατανοητές (π.χ. «Έχει κανείς κάποια ερώτηση σχετικά με το βήμα 2;»).</a:t>
            </a:r>
            <a:endParaRPr>
              <a:extLst>
                <a:ext uri="http://customooxmlschemas.google.com/">
                  <go:slidesCustomData xmlns:go="http://customooxmlschemas.google.com/" textRoundtripDataId="5"/>
                </a:ext>
              </a:extLst>
            </a:endParaRPr>
          </a:p>
          <a:p>
            <a:pPr indent="-228600" lvl="0" marL="457200" rtl="0" algn="l">
              <a:lnSpc>
                <a:spcPct val="90000"/>
              </a:lnSpc>
              <a:spcBef>
                <a:spcPts val="1000"/>
              </a:spcBef>
              <a:spcAft>
                <a:spcPts val="0"/>
              </a:spcAft>
              <a:buSzPts val="1800"/>
              <a:buNone/>
            </a:pPr>
            <a:r>
              <a:rPr b="1" lang="en-US">
                <a:extLst>
                  <a:ext uri="http://customooxmlschemas.google.com/">
                    <go:slidesCustomData xmlns:go="http://customooxmlschemas.google.com/" textRoundtripDataId="6"/>
                  </a:ext>
                </a:extLst>
              </a:rPr>
              <a:t>Θετική και ενθαρρυντική γλώσσα: </a:t>
            </a:r>
            <a:r>
              <a:rPr lang="en-US">
                <a:extLst>
                  <a:ext uri="http://customooxmlschemas.google.com/">
                    <go:slidesCustomData xmlns:go="http://customooxmlschemas.google.com/" textRoundtripDataId="7"/>
                  </a:ext>
                </a:extLst>
              </a:rPr>
              <a:t>Αντί για «Σταματήστε να μιλάτε!», δοκιμάστε «Θα το εκτιμούσα αν μπορούσαμε να έχουμε ησυχία τώρα, ώστε να μπορέσουμε να συγκεντρωθούμε». Αντί για «Η απάντησή σου είναι λάθος», πείτε «Αυτό είναι ένα καλό ξεκίνημα. Μπορεί κανείς να προσθέσει κάτι στην ιδέα του/της;».</a:t>
            </a:r>
            <a:endParaRPr>
              <a:extLst>
                <a:ext uri="http://customooxmlschemas.google.com/">
                  <go:slidesCustomData xmlns:go="http://customooxmlschemas.google.com/" textRoundtripDataId="8"/>
                </a:ext>
              </a:extLst>
            </a:endParaRPr>
          </a:p>
          <a:p>
            <a:pPr indent="-228600" lvl="0" marL="457200" rtl="0" algn="l">
              <a:lnSpc>
                <a:spcPct val="90000"/>
              </a:lnSpc>
              <a:spcBef>
                <a:spcPts val="1000"/>
              </a:spcBef>
              <a:spcAft>
                <a:spcPts val="0"/>
              </a:spcAft>
              <a:buSzPts val="1800"/>
              <a:buNone/>
            </a:pPr>
            <a:r>
              <a:rPr b="1" lang="en-US">
                <a:extLst>
                  <a:ext uri="http://customooxmlschemas.google.com/">
                    <go:slidesCustomData xmlns:go="http://customooxmlschemas.google.com/" textRoundtripDataId="9"/>
                  </a:ext>
                </a:extLst>
              </a:rPr>
              <a:t>Χρήση ανοικτών ερωτήσεων: </a:t>
            </a:r>
            <a:r>
              <a:rPr lang="en-US">
                <a:extLst>
                  <a:ext uri="http://customooxmlschemas.google.com/">
                    <go:slidesCustomData xmlns:go="http://customooxmlschemas.google.com/" textRoundtripDataId="10"/>
                  </a:ext>
                </a:extLst>
              </a:rPr>
              <a:t>Ενθαρρύνετε την κριτική σκέψη με ερωτήσεις που δεν μπορούν να απαντηθούν με ένα απλό «ναι» ή «όχι» (π.χ. «Γιατί νομίζετε ότι ο χαρακτήρας πήρε αυτή την απόφαση;» αντί για «Ήταν καλή η απόφαση του χαρακτήρα;»).</a:t>
            </a:r>
            <a:endParaRPr>
              <a:extLst>
                <a:ext uri="http://customooxmlschemas.google.com/">
                  <go:slidesCustomData xmlns:go="http://customooxmlschemas.google.com/" textRoundtripDataId="11"/>
                </a:ext>
              </a:extLst>
            </a:endParaRPr>
          </a:p>
          <a:p>
            <a:pPr indent="-228600" lvl="0" marL="457200" rtl="0" algn="l">
              <a:lnSpc>
                <a:spcPct val="90000"/>
              </a:lnSpc>
              <a:spcBef>
                <a:spcPts val="1000"/>
              </a:spcBef>
              <a:spcAft>
                <a:spcPts val="0"/>
              </a:spcAft>
              <a:buSzPts val="1800"/>
              <a:buNone/>
            </a:pPr>
            <a:r>
              <a:rPr b="1" lang="en-US">
                <a:extLst>
                  <a:ext uri="http://customooxmlschemas.google.com/">
                    <go:slidesCustomData xmlns:go="http://customooxmlschemas.google.com/" textRoundtripDataId="12"/>
                  </a:ext>
                </a:extLst>
              </a:rPr>
              <a:t>Χρόνος αναμονής: </a:t>
            </a:r>
            <a:r>
              <a:rPr lang="en-US">
                <a:extLst>
                  <a:ext uri="http://customooxmlschemas.google.com/">
                    <go:slidesCustomData xmlns:go="http://customooxmlschemas.google.com/" textRoundtripDataId="13"/>
                  </a:ext>
                </a:extLst>
              </a:rPr>
              <a:t>Αφού κάνετε μια ερώτηση, περιμένετε 3-5 δευτερόλεπτα πριν πείτε σε έναν/μία μαθητή/μαθήτρια να απαντήσει. Αυτός ο χρόνος επιτρέπει σε όλους να σκεφτούν.</a:t>
            </a:r>
            <a:endParaRPr>
              <a:extLst>
                <a:ext uri="http://customooxmlschemas.google.com/">
                  <go:slidesCustomData xmlns:go="http://customooxmlschemas.google.com/" textRoundtripDataId="14"/>
                </a:ext>
              </a:extLst>
            </a:endParaRPr>
          </a:p>
          <a:p>
            <a:pPr indent="-228600" lvl="0" marL="457200" rtl="0" algn="l">
              <a:lnSpc>
                <a:spcPct val="90000"/>
              </a:lnSpc>
              <a:spcBef>
                <a:spcPts val="1000"/>
              </a:spcBef>
              <a:spcAft>
                <a:spcPts val="0"/>
              </a:spcAft>
              <a:buSzPts val="1800"/>
              <a:buNone/>
            </a:pPr>
            <a:r>
              <a:rPr b="1" lang="en-US">
                <a:extLst>
                  <a:ext uri="http://customooxmlschemas.google.com/">
                    <go:slidesCustomData xmlns:go="http://customooxmlschemas.google.com/" textRoundtripDataId="15"/>
                  </a:ext>
                </a:extLst>
              </a:rPr>
              <a:t>Συγκεκριμένη και εποικοδομητική ανατροφοδότηση: </a:t>
            </a:r>
            <a:r>
              <a:rPr lang="en-US">
                <a:extLst>
                  <a:ext uri="http://customooxmlschemas.google.com/">
                    <go:slidesCustomData xmlns:go="http://customooxmlschemas.google.com/" textRoundtripDataId="16"/>
                  </a:ext>
                </a:extLst>
              </a:rPr>
              <a:t>Αντί για ένα απλό «Μπράβο!», προσφέρετε συγκεκριμένη ανατροφοδότηση: «Μου άρεσε πολύ ο τρόπος που χρησιμοποίησες μεταφορές σε αυτό το δοκίμιο για να δημιουργήσεις μια ισχυρή οπτική εικόνα». Εστιάστε στην προσπάθεια και στη διαδικασία, όχι μόνο στο </a:t>
            </a:r>
            <a:r>
              <a:rPr lang="en-US"/>
              <a:t>αποτέλεσμα.</a:t>
            </a:r>
            <a:endParaRPr/>
          </a:p>
          <a:p>
            <a:pPr indent="0" lvl="0" marL="0" rtl="0" algn="l">
              <a:lnSpc>
                <a:spcPct val="115000"/>
              </a:lnSpc>
              <a:spcBef>
                <a:spcPts val="1200"/>
              </a:spcBef>
              <a:spcAft>
                <a:spcPts val="0"/>
              </a:spcAft>
              <a:buSzPts val="1800"/>
              <a:buNone/>
            </a:pPr>
            <a:r>
              <a:t/>
            </a:r>
            <a:endParaRPr b="1"/>
          </a:p>
          <a:p>
            <a:pPr indent="0" lvl="0" marL="0" rtl="0" algn="l">
              <a:lnSpc>
                <a:spcPct val="115000"/>
              </a:lnSpc>
              <a:spcBef>
                <a:spcPts val="1200"/>
              </a:spcBef>
              <a:spcAft>
                <a:spcPts val="1200"/>
              </a:spcAft>
              <a:buSzPts val="1800"/>
              <a:buNone/>
            </a:pPr>
            <a:r>
              <a:t/>
            </a:r>
            <a:endParaRPr b="1"/>
          </a:p>
        </p:txBody>
      </p:sp>
      <p:sp>
        <p:nvSpPr>
          <p:cNvPr id="300" name="Google Shape;300;p17"/>
          <p:cNvSpPr txBox="1"/>
          <p:nvPr>
            <p:ph idx="1" type="body"/>
          </p:nvPr>
        </p:nvSpPr>
        <p:spPr>
          <a:xfrm>
            <a:off x="178359" y="1181517"/>
            <a:ext cx="11835282" cy="936172"/>
          </a:xfrm>
          <a:prstGeom prst="rect">
            <a:avLst/>
          </a:prstGeom>
          <a:noFill/>
          <a:ln>
            <a:noFill/>
          </a:ln>
        </p:spPr>
        <p:txBody>
          <a:bodyPr anchorCtr="0" anchor="ctr" bIns="45700" lIns="91425" spcFirstLastPara="1" rIns="91425" wrap="square" tIns="45700">
            <a:noAutofit/>
          </a:bodyPr>
          <a:lstStyle/>
          <a:p>
            <a:pPr indent="0" lvl="0" marL="0" rtl="0" algn="just">
              <a:lnSpc>
                <a:spcPct val="115000"/>
              </a:lnSpc>
              <a:spcBef>
                <a:spcPts val="1200"/>
              </a:spcBef>
              <a:spcAft>
                <a:spcPts val="0"/>
              </a:spcAft>
              <a:buSzPts val="2400"/>
              <a:buNone/>
            </a:pPr>
            <a:r>
              <a:rPr lang="en-US"/>
              <a:t>Προσδιορίστε τις στρατηγικές που θα δημιουργήσουν ένα θετικό, συμπεριληπτικό και αποτελεσματικό μαθησιακό περιβάλλον χρησιμοποιώντας ΛΕΚΤΙΚΗ και ΜΗ ΛΕΚΤΙΚΗ επικοινωνία.</a:t>
            </a:r>
            <a:endParaRPr/>
          </a:p>
          <a:p>
            <a:pPr indent="0" lvl="0" marL="0" rtl="0" algn="just">
              <a:lnSpc>
                <a:spcPct val="90000"/>
              </a:lnSpc>
              <a:spcBef>
                <a:spcPts val="0"/>
              </a:spcBef>
              <a:spcAft>
                <a:spcPts val="0"/>
              </a:spcAft>
              <a:buClr>
                <a:schemeClr val="accent2"/>
              </a:buClr>
              <a:buSzPts val="24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Δραστηριότητα</a:t>
            </a:r>
            <a:endParaRPr/>
          </a:p>
        </p:txBody>
      </p:sp>
      <p:sp>
        <p:nvSpPr>
          <p:cNvPr id="306" name="Google Shape;306;p20"/>
          <p:cNvSpPr txBox="1"/>
          <p:nvPr>
            <p:ph idx="2" type="body"/>
          </p:nvPr>
        </p:nvSpPr>
        <p:spPr>
          <a:xfrm>
            <a:off x="178359" y="2011015"/>
            <a:ext cx="11611230" cy="389992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 Μη λεκτική επικοινωνία</a:t>
            </a:r>
            <a:endParaRPr/>
          </a:p>
          <a:p>
            <a:pPr indent="-228600" lvl="0" marL="457200" rtl="0" algn="l">
              <a:lnSpc>
                <a:spcPct val="90000"/>
              </a:lnSpc>
              <a:spcBef>
                <a:spcPts val="1000"/>
              </a:spcBef>
              <a:spcAft>
                <a:spcPts val="0"/>
              </a:spcAft>
              <a:buSzPts val="1800"/>
              <a:buNone/>
            </a:pPr>
            <a:r>
              <a:rPr b="1" lang="en-US">
                <a:extLst>
                  <a:ext uri="http://customooxmlschemas.google.com/">
                    <go:slidesCustomData xmlns:go="http://customooxmlschemas.google.com/" textRoundtripDataId="17"/>
                  </a:ext>
                </a:extLst>
              </a:rPr>
              <a:t>Οπτική επαφή: </a:t>
            </a:r>
            <a:r>
              <a:rPr lang="en-US">
                <a:extLst>
                  <a:ext uri="http://customooxmlschemas.google.com/">
                    <go:slidesCustomData xmlns:go="http://customooxmlschemas.google.com/" textRoundtripDataId="18"/>
                  </a:ext>
                </a:extLst>
              </a:rPr>
              <a:t>Κρατήστε οπτική επαφή με όσο το δυνατόν περισσότερους μαθητές/μαθήτριες ενώ μιλάτε. Αυτό δείχνει αυτοπεποίθηση, ενδιαφέρον και βοηθά στη διατήρηση της προσοχής.</a:t>
            </a:r>
            <a:endParaRPr>
              <a:extLst>
                <a:ext uri="http://customooxmlschemas.google.com/">
                  <go:slidesCustomData xmlns:go="http://customooxmlschemas.google.com/" textRoundtripDataId="19"/>
                </a:ext>
              </a:extLst>
            </a:endParaRPr>
          </a:p>
          <a:p>
            <a:pPr indent="-228600" lvl="0" marL="457200" rtl="0" algn="l">
              <a:lnSpc>
                <a:spcPct val="90000"/>
              </a:lnSpc>
              <a:spcBef>
                <a:spcPts val="1000"/>
              </a:spcBef>
              <a:spcAft>
                <a:spcPts val="0"/>
              </a:spcAft>
              <a:buSzPts val="1800"/>
              <a:buNone/>
            </a:pPr>
            <a:r>
              <a:rPr b="1" lang="en-US">
                <a:extLst>
                  <a:ext uri="http://customooxmlschemas.google.com/">
                    <go:slidesCustomData xmlns:go="http://customooxmlschemas.google.com/" textRoundtripDataId="20"/>
                  </a:ext>
                </a:extLst>
              </a:rPr>
              <a:t>Εκφράσεις του προσώπου: </a:t>
            </a:r>
            <a:r>
              <a:rPr lang="en-US">
                <a:extLst>
                  <a:ext uri="http://customooxmlschemas.google.com/">
                    <go:slidesCustomData xmlns:go="http://customooxmlschemas.google.com/" textRoundtripDataId="21"/>
                  </a:ext>
                </a:extLst>
              </a:rPr>
              <a:t>Ένα ζεστό χαμόγελο μπορεί να δημιουργήσει μια ευχάριστη ατμόσφαιρα. Μια προσεκτική και συγκεντρωμένη έκφραση του προσώπου ενώ ένας/μία μαθητής/μαθήτρια μιλάει, του δείχνει ότι τον ακούνε. Οι εκφράσεις πρέπει να είναι σύμφωνες με το λεκτικό μήνυμα. 😊</a:t>
            </a:r>
            <a:endParaRPr>
              <a:extLst>
                <a:ext uri="http://customooxmlschemas.google.com/">
                  <go:slidesCustomData xmlns:go="http://customooxmlschemas.google.com/" textRoundtripDataId="22"/>
                </a:ext>
              </a:extLst>
            </a:endParaRPr>
          </a:p>
          <a:p>
            <a:pPr indent="-228600" lvl="0" marL="457200" rtl="0" algn="l">
              <a:lnSpc>
                <a:spcPct val="90000"/>
              </a:lnSpc>
              <a:spcBef>
                <a:spcPts val="1000"/>
              </a:spcBef>
              <a:spcAft>
                <a:spcPts val="0"/>
              </a:spcAft>
              <a:buSzPts val="1800"/>
              <a:buNone/>
            </a:pPr>
            <a:r>
              <a:rPr b="1" lang="en-US">
                <a:extLst>
                  <a:ext uri="http://customooxmlschemas.google.com/">
                    <go:slidesCustomData xmlns:go="http://customooxmlschemas.google.com/" textRoundtripDataId="23"/>
                  </a:ext>
                </a:extLst>
              </a:rPr>
              <a:t>Στάση και γλώσσα του σώματος: </a:t>
            </a:r>
            <a:r>
              <a:rPr lang="en-US">
                <a:extLst>
                  <a:ext uri="http://customooxmlschemas.google.com/">
                    <go:slidesCustomData xmlns:go="http://customooxmlschemas.google.com/" textRoundtripDataId="24"/>
                  </a:ext>
                </a:extLst>
              </a:rPr>
              <a:t>Μια ανοικτή στάση (χωρίς σταυρωμένα χέρια, με χαλαρούς ώμους) ενθαρρύνει την επικοινωνία. Η κίνηση μέσα στην τάξη (εγγύτητα) σας βοηθά να αλληλεπιδράσετε με περισσότερους μαθητές/μαθήτριες και να διαχειριστείτε καλύτερα τις δραστηριότητες.</a:t>
            </a:r>
            <a:endParaRPr>
              <a:extLst>
                <a:ext uri="http://customooxmlschemas.google.com/">
                  <go:slidesCustomData xmlns:go="http://customooxmlschemas.google.com/" textRoundtripDataId="25"/>
                </a:ext>
              </a:extLst>
            </a:endParaRPr>
          </a:p>
          <a:p>
            <a:pPr indent="-228600" lvl="0" marL="457200" rtl="0" algn="l">
              <a:lnSpc>
                <a:spcPct val="90000"/>
              </a:lnSpc>
              <a:spcBef>
                <a:spcPts val="1000"/>
              </a:spcBef>
              <a:spcAft>
                <a:spcPts val="0"/>
              </a:spcAft>
              <a:buSzPts val="1800"/>
              <a:buNone/>
            </a:pPr>
            <a:r>
              <a:rPr b="1" lang="en-US">
                <a:extLst>
                  <a:ext uri="http://customooxmlschemas.google.com/">
                    <go:slidesCustomData xmlns:go="http://customooxmlschemas.google.com/" textRoundtripDataId="26"/>
                  </a:ext>
                </a:extLst>
              </a:rPr>
              <a:t>Χειρονομίες: </a:t>
            </a:r>
            <a:r>
              <a:rPr lang="en-US">
                <a:extLst>
                  <a:ext uri="http://customooxmlschemas.google.com/">
                    <go:slidesCustomData xmlns:go="http://customooxmlschemas.google.com/" textRoundtripDataId="27"/>
                  </a:ext>
                </a:extLst>
              </a:rPr>
              <a:t>Χρησιμοποιήστε χειρονομίες για να τονίσετε σημαντικές ιδέες, να δώσετε οδηγίες ή να συντονίσετε μια συζήτηση. Οι χειρονομίες μπορούν να προσθέσουν δυναμισμό και σαφήνεια στην ομιλία σας.</a:t>
            </a:r>
            <a:endParaRPr>
              <a:extLst>
                <a:ext uri="http://customooxmlschemas.google.com/">
                  <go:slidesCustomData xmlns:go="http://customooxmlschemas.google.com/" textRoundtripDataId="28"/>
                </a:ext>
              </a:extLst>
            </a:endParaRPr>
          </a:p>
          <a:p>
            <a:pPr indent="-228600" lvl="0" marL="457200" rtl="0" algn="l">
              <a:lnSpc>
                <a:spcPct val="90000"/>
              </a:lnSpc>
              <a:spcBef>
                <a:spcPts val="1000"/>
              </a:spcBef>
              <a:spcAft>
                <a:spcPts val="0"/>
              </a:spcAft>
              <a:buSzPts val="1800"/>
              <a:buNone/>
            </a:pPr>
            <a:r>
              <a:rPr b="1" lang="en-US">
                <a:extLst>
                  <a:ext uri="http://customooxmlschemas.google.com/">
                    <go:slidesCustomData xmlns:go="http://customooxmlschemas.google.com/" textRoundtripDataId="29"/>
                  </a:ext>
                </a:extLst>
              </a:rPr>
              <a:t>Τόνος φωνής: </a:t>
            </a:r>
            <a:r>
              <a:rPr lang="en-US">
                <a:extLst>
                  <a:ext uri="http://customooxmlschemas.google.com/">
                    <go:slidesCustomData xmlns:go="http://customooxmlschemas.google.com/" textRoundtripDataId="30"/>
                  </a:ext>
                </a:extLst>
              </a:rPr>
              <a:t>Διαφοροποιείτε τον τόνο, το ρυθμό και την ένταση της φωνής σας για να διατηρήσετε το ενδιαφέρον και να τονίσετε ορισμένες έννοιες. Ένας ήρεμος και σταθερός τόνος είναι αποτελεσματικός για τη διαχείριση της τάξης, ενώ ένας ενθουσιώδης τόνος μπορεί να προκαλέσει περιέργεια.</a:t>
            </a:r>
            <a:endParaRPr>
              <a:extLst>
                <a:ext uri="http://customooxmlschemas.google.com/">
                  <go:slidesCustomData xmlns:go="http://customooxmlschemas.google.com/" textRoundtripDataId="31"/>
                </a:ext>
              </a:extLst>
            </a:endParaRPr>
          </a:p>
          <a:p>
            <a:pPr indent="0" lvl="0" marL="0" rtl="0" algn="l">
              <a:lnSpc>
                <a:spcPct val="115000"/>
              </a:lnSpc>
              <a:spcBef>
                <a:spcPts val="1200"/>
              </a:spcBef>
              <a:spcAft>
                <a:spcPts val="0"/>
              </a:spcAft>
              <a:buSzPts val="1800"/>
              <a:buNone/>
            </a:pPr>
            <a:r>
              <a:t/>
            </a:r>
            <a:endParaRPr b="1"/>
          </a:p>
          <a:p>
            <a:pPr indent="0" lvl="0" marL="0" rtl="0" algn="l">
              <a:lnSpc>
                <a:spcPct val="115000"/>
              </a:lnSpc>
              <a:spcBef>
                <a:spcPts val="1200"/>
              </a:spcBef>
              <a:spcAft>
                <a:spcPts val="1200"/>
              </a:spcAft>
              <a:buSzPts val="1800"/>
              <a:buNone/>
            </a:pPr>
            <a:r>
              <a:t/>
            </a:r>
            <a:endParaRPr b="1"/>
          </a:p>
        </p:txBody>
      </p:sp>
      <p:sp>
        <p:nvSpPr>
          <p:cNvPr id="307" name="Google Shape;307;p20"/>
          <p:cNvSpPr txBox="1"/>
          <p:nvPr>
            <p:ph idx="1" type="body"/>
          </p:nvPr>
        </p:nvSpPr>
        <p:spPr>
          <a:xfrm>
            <a:off x="207188" y="1074843"/>
            <a:ext cx="11835282" cy="936172"/>
          </a:xfrm>
          <a:prstGeom prst="rect">
            <a:avLst/>
          </a:prstGeom>
          <a:noFill/>
          <a:ln>
            <a:noFill/>
          </a:ln>
        </p:spPr>
        <p:txBody>
          <a:bodyPr anchorCtr="0" anchor="ctr" bIns="45700" lIns="91425" spcFirstLastPara="1" rIns="91425" wrap="square" tIns="45700">
            <a:noAutofit/>
          </a:bodyPr>
          <a:lstStyle/>
          <a:p>
            <a:pPr indent="0" lvl="0" marL="0" rtl="0" algn="just">
              <a:lnSpc>
                <a:spcPct val="115000"/>
              </a:lnSpc>
              <a:spcBef>
                <a:spcPts val="1200"/>
              </a:spcBef>
              <a:spcAft>
                <a:spcPts val="0"/>
              </a:spcAft>
              <a:buSzPts val="2400"/>
              <a:buNone/>
            </a:pPr>
            <a:r>
              <a:rPr lang="en-US"/>
              <a:t>Προσδιορίστε τις στρατηγικές που θα δημιουργήσουν ένα θετικό, συμπεριληπτικό και αποτελεσματικό μαθησιακό περιβάλλον χρησιμοποιώντας ΛΕΚΤΙΚΗ και ΜΗ ΛΕΚΤΙΚΗ επικοινωνία.</a:t>
            </a:r>
            <a:endParaRPr/>
          </a:p>
          <a:p>
            <a:pPr indent="0" lvl="0" marL="0" rtl="0" algn="just">
              <a:lnSpc>
                <a:spcPct val="90000"/>
              </a:lnSpc>
              <a:spcBef>
                <a:spcPts val="0"/>
              </a:spcBef>
              <a:spcAft>
                <a:spcPts val="0"/>
              </a:spcAft>
              <a:buClr>
                <a:schemeClr val="accent2"/>
              </a:buClr>
              <a:buSzPts val="24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latin typeface="Calibri"/>
                <a:ea typeface="Calibri"/>
                <a:cs typeface="Calibri"/>
                <a:sym typeface="Calibri"/>
              </a:rPr>
              <a:t>Συμπέρασμα</a:t>
            </a:r>
            <a:endParaRPr/>
          </a:p>
        </p:txBody>
      </p:sp>
      <p:sp>
        <p:nvSpPr>
          <p:cNvPr id="313" name="Google Shape;313;p21"/>
          <p:cNvSpPr txBox="1"/>
          <p:nvPr>
            <p:ph idx="1" type="body"/>
          </p:nvPr>
        </p:nvSpPr>
        <p:spPr>
          <a:xfrm>
            <a:off x="907842" y="965594"/>
            <a:ext cx="5514729" cy="19784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b="0" lang="en-US" sz="1600">
                <a:solidFill>
                  <a:schemeClr val="accent1"/>
                </a:solidFill>
                <a:latin typeface="Calibri"/>
                <a:ea typeface="Calibri"/>
                <a:cs typeface="Calibri"/>
                <a:sym typeface="Calibri"/>
              </a:rPr>
              <a:t>Οι θετικές σχέσεις μπορούν να καλλιεργηθούν μέσα από τη διδασκαλία και τη μάθηση.</a:t>
            </a:r>
            <a:endParaRPr b="0" sz="1600">
              <a:solidFill>
                <a:schemeClr val="accent1"/>
              </a:solidFill>
              <a:latin typeface="Calibri"/>
              <a:ea typeface="Calibri"/>
              <a:cs typeface="Calibri"/>
              <a:sym typeface="Calibri"/>
            </a:endParaRPr>
          </a:p>
          <a:p>
            <a:pPr indent="0" lvl="0" marL="0" rtl="0" algn="just">
              <a:lnSpc>
                <a:spcPct val="90000"/>
              </a:lnSpc>
              <a:spcBef>
                <a:spcPts val="0"/>
              </a:spcBef>
              <a:spcAft>
                <a:spcPts val="0"/>
              </a:spcAft>
              <a:buClr>
                <a:schemeClr val="accent2"/>
              </a:buClr>
              <a:buSzPts val="2400"/>
              <a:buNone/>
            </a:pPr>
            <a:r>
              <a:t/>
            </a:r>
            <a:endParaRPr b="0" sz="1600">
              <a:solidFill>
                <a:schemeClr val="accent1"/>
              </a:solidFill>
            </a:endParaRPr>
          </a:p>
          <a:p>
            <a:pPr indent="0" lvl="0" marL="0" rtl="0" algn="just">
              <a:lnSpc>
                <a:spcPct val="90000"/>
              </a:lnSpc>
              <a:spcBef>
                <a:spcPts val="0"/>
              </a:spcBef>
              <a:spcAft>
                <a:spcPts val="0"/>
              </a:spcAft>
              <a:buClr>
                <a:schemeClr val="accent2"/>
              </a:buClr>
              <a:buSzPts val="2400"/>
              <a:buNone/>
            </a:pPr>
            <a:r>
              <a:rPr b="0" lang="en-US" sz="1600">
                <a:solidFill>
                  <a:schemeClr val="accent1"/>
                </a:solidFill>
                <a:latin typeface="Calibri"/>
                <a:ea typeface="Calibri"/>
                <a:cs typeface="Calibri"/>
                <a:sym typeface="Calibri"/>
              </a:rPr>
              <a:t> Η ενσωμάτωση απλών, επαναλαμβανόμενων ρουτινών χτίζει εμπιστοσύνη, συνεργασία και ανθεκτικότητα, υποστηρίζοντας την ανάπτυξη των μαθητών</a:t>
            </a:r>
            <a:r>
              <a:rPr b="0" lang="en-US" sz="1600">
                <a:solidFill>
                  <a:schemeClr val="accent1"/>
                </a:solidFill>
              </a:rPr>
              <a:t>/μαθητριών</a:t>
            </a:r>
            <a:r>
              <a:rPr b="0" lang="en-US" sz="1600">
                <a:solidFill>
                  <a:schemeClr val="accent1"/>
                </a:solidFill>
                <a:latin typeface="Calibri"/>
                <a:ea typeface="Calibri"/>
                <a:cs typeface="Calibri"/>
                <a:sym typeface="Calibri"/>
              </a:rPr>
              <a:t> και του προσωπικού.</a:t>
            </a:r>
            <a:endParaRPr sz="2000">
              <a:solidFill>
                <a:schemeClr val="accent1"/>
              </a:solidFill>
            </a:endParaRPr>
          </a:p>
        </p:txBody>
      </p:sp>
      <p:sp>
        <p:nvSpPr>
          <p:cNvPr id="314" name="Google Shape;314;p21"/>
          <p:cNvSpPr txBox="1"/>
          <p:nvPr>
            <p:ph idx="2" type="body"/>
          </p:nvPr>
        </p:nvSpPr>
        <p:spPr>
          <a:xfrm>
            <a:off x="4945225" y="3314510"/>
            <a:ext cx="6848670" cy="3188986"/>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SzPts val="1800"/>
              <a:buNone/>
            </a:pPr>
            <a:r>
              <a:rPr lang="en-US" sz="1600">
                <a:solidFill>
                  <a:schemeClr val="accent1"/>
                </a:solidFill>
              </a:rPr>
              <a:t>Οι θετικές σχέσεις μέσα στην τάξη θεμελιώνονται στον αμοιβαίο σεβασμό, την εμπιστοσύνη και την ανοικτή επικοινωνία μεταξύ μαθητών/μαθητριών και εκπαιδευτικών. Οι βασικές στρατηγικές περιλαμβάνουν την εξοικείωση των εκπαιδευτικών με τα ενδιαφέροντα και το υπόβαθρο κάθε μαθητή/μαθήτριας, τη διαμόρφωση ενός δομημένου και υποστηρικτικού περιβάλλοντος και την καλλιέργεια θετικών συμπεριφορών, όπως η ενσυναίσθηση και ο σεβασμός.</a:t>
            </a:r>
            <a:endParaRPr sz="1600">
              <a:solidFill>
                <a:schemeClr val="accent1"/>
              </a:solidFill>
            </a:endParaRPr>
          </a:p>
          <a:p>
            <a:pPr indent="0" lvl="0" marL="0" rtl="0" algn="just">
              <a:lnSpc>
                <a:spcPct val="115000"/>
              </a:lnSpc>
              <a:spcBef>
                <a:spcPts val="1200"/>
              </a:spcBef>
              <a:spcAft>
                <a:spcPts val="0"/>
              </a:spcAft>
              <a:buSzPts val="1800"/>
              <a:buNone/>
            </a:pPr>
            <a:r>
              <a:rPr lang="en-US" sz="1600">
                <a:solidFill>
                  <a:schemeClr val="accent1"/>
                </a:solidFill>
              </a:rPr>
              <a:t>Η ενθάρρυνση θετικών αλληλεπιδράσεων μεταξύ των συμμαθητών/συμμαθητριών και η διασφάλιση ότι οι μαθητές/μαθήτριες αισθάνονται ότι τους «βλέπουν» και τους εκτιμούν αποτελεί επίσης καθοριστικό παράγοντα για την ακαδημαϊκή και προσωπική τους ευημερία.</a:t>
            </a:r>
            <a:endParaRPr b="1" sz="1600">
              <a:solidFill>
                <a:schemeClr val="accent1"/>
              </a:solidFill>
            </a:endParaRPr>
          </a:p>
        </p:txBody>
      </p:sp>
      <p:pic>
        <p:nvPicPr>
          <p:cNvPr descr="Boy in class" id="315" name="Google Shape;315;p21"/>
          <p:cNvPicPr preferRelativeResize="0"/>
          <p:nvPr/>
        </p:nvPicPr>
        <p:blipFill rotWithShape="1">
          <a:blip r:embed="rId3">
            <a:alphaModFix/>
          </a:blip>
          <a:srcRect b="0" l="0" r="0" t="0"/>
          <a:stretch/>
        </p:blipFill>
        <p:spPr>
          <a:xfrm>
            <a:off x="7990114" y="1141714"/>
            <a:ext cx="3294044" cy="2004644"/>
          </a:xfrm>
          <a:prstGeom prst="rect">
            <a:avLst/>
          </a:prstGeom>
          <a:noFill/>
          <a:ln>
            <a:noFill/>
          </a:ln>
        </p:spPr>
      </p:pic>
      <p:pic>
        <p:nvPicPr>
          <p:cNvPr descr="Child raising hand in classroom" id="316" name="Google Shape;316;p21"/>
          <p:cNvPicPr preferRelativeResize="0"/>
          <p:nvPr/>
        </p:nvPicPr>
        <p:blipFill rotWithShape="1">
          <a:blip r:embed="rId4">
            <a:alphaModFix/>
          </a:blip>
          <a:srcRect b="0" l="0" r="0" t="0"/>
          <a:stretch/>
        </p:blipFill>
        <p:spPr>
          <a:xfrm>
            <a:off x="907842" y="3825059"/>
            <a:ext cx="3564460" cy="21678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37dcd420f0c_0_153"/>
          <p:cNvSpPr txBox="1"/>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p>
            <a:pPr indent="0" lvl="0" marL="0" marR="0" rtl="0" algn="l">
              <a:lnSpc>
                <a:spcPct val="107916"/>
              </a:lnSpc>
              <a:spcBef>
                <a:spcPts val="0"/>
              </a:spcBef>
              <a:spcAft>
                <a:spcPts val="0"/>
              </a:spcAft>
              <a:buClr>
                <a:srgbClr val="000000"/>
              </a:buClr>
              <a:buSzPts val="3200"/>
              <a:buFont typeface="Arial"/>
              <a:buNone/>
            </a:pPr>
            <a:r>
              <a:rPr b="1" i="0" lang="en-US" sz="3200" u="none" cap="none" strike="noStrike">
                <a:solidFill>
                  <a:srgbClr val="000000"/>
                </a:solidFill>
                <a:latin typeface="Calibri"/>
                <a:ea typeface="Calibri"/>
                <a:cs typeface="Calibri"/>
                <a:sym typeface="Calibri"/>
              </a:rPr>
              <a:t>Μάθημα 4 – Οικοδόμηση θετικών σχέσεων (το «R» στο PERMA)</a:t>
            </a:r>
            <a:endParaRPr b="1" i="1" sz="1800" u="none" cap="none" strike="noStrike">
              <a:solidFill>
                <a:srgbClr val="735AA5"/>
              </a:solidFill>
              <a:highlight>
                <a:srgbClr val="FFFF00"/>
              </a:highlight>
              <a:latin typeface="Calibri"/>
              <a:ea typeface="Calibri"/>
              <a:cs typeface="Calibri"/>
              <a:sym typeface="Calibri"/>
            </a:endParaRPr>
          </a:p>
        </p:txBody>
      </p:sp>
      <p:sp>
        <p:nvSpPr>
          <p:cNvPr id="175" name="Google Shape;175;g37dcd420f0c_0_153"/>
          <p:cNvSpPr txBox="1"/>
          <p:nvPr/>
        </p:nvSpPr>
        <p:spPr>
          <a:xfrm>
            <a:off x="374725" y="2184268"/>
            <a:ext cx="7071104" cy="13341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l">
              <a:lnSpc>
                <a:spcPct val="107916"/>
              </a:lnSpc>
              <a:spcBef>
                <a:spcPts val="0"/>
              </a:spcBef>
              <a:spcAft>
                <a:spcPts val="0"/>
              </a:spcAft>
              <a:buNone/>
            </a:pPr>
            <a:r>
              <a:rPr b="1" i="0" lang="en-US" sz="2400" u="none" cap="none" strike="noStrike">
                <a:solidFill>
                  <a:srgbClr val="4F4F50"/>
                </a:solidFill>
                <a:latin typeface="Arial"/>
                <a:ea typeface="Arial"/>
                <a:cs typeface="Arial"/>
                <a:sym typeface="Arial"/>
              </a:rPr>
              <a:t>ΠΕ3 Κατάρτιση και ανάπτυξη ικανοτήτων</a:t>
            </a:r>
            <a:endParaRPr b="1" i="0" sz="2400" u="none" cap="none" strike="noStrike">
              <a:solidFill>
                <a:srgbClr val="4F4F50"/>
              </a:solidFill>
              <a:latin typeface="Arial"/>
              <a:ea typeface="Arial"/>
              <a:cs typeface="Arial"/>
              <a:sym typeface="Arial"/>
            </a:endParaRPr>
          </a:p>
          <a:p>
            <a:pPr indent="0" lvl="0" marL="0" marR="0" rtl="0" algn="l">
              <a:lnSpc>
                <a:spcPct val="107916"/>
              </a:lnSpc>
              <a:spcBef>
                <a:spcPts val="800"/>
              </a:spcBef>
              <a:spcAft>
                <a:spcPts val="0"/>
              </a:spcAft>
              <a:buClr>
                <a:srgbClr val="000000"/>
              </a:buClr>
              <a:buSzPct val="100000"/>
              <a:buFont typeface="Arial"/>
              <a:buNone/>
            </a:pPr>
            <a:r>
              <a:rPr b="0" i="0" lang="en-US" sz="2300" u="none" cap="none" strike="noStrike">
                <a:solidFill>
                  <a:srgbClr val="545454"/>
                </a:solidFill>
                <a:latin typeface="Calibri"/>
                <a:ea typeface="Calibri"/>
                <a:cs typeface="Calibri"/>
                <a:sym typeface="Calibri"/>
              </a:rPr>
              <a:t>D3.1. Εκπαιδευτικό πρόγραμμα για εκπαιδευτές/εκπαιδεύτριες ενηλίκων </a:t>
            </a:r>
            <a:endParaRPr b="0" i="0" sz="2300" u="none" cap="none" strike="noStrike">
              <a:solidFill>
                <a:srgbClr val="545454"/>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ct val="100000"/>
              <a:buFont typeface="Arial"/>
              <a:buNone/>
            </a:pPr>
            <a:r>
              <a:rPr b="0" i="0" lang="en-US" sz="2300" u="none" cap="none" strike="noStrike">
                <a:solidFill>
                  <a:srgbClr val="545454"/>
                </a:solidFill>
                <a:latin typeface="Calibri"/>
                <a:ea typeface="Calibri"/>
                <a:cs typeface="Calibri"/>
                <a:sym typeface="Calibri"/>
              </a:rPr>
              <a:t>και ερευνητές/ερευνήτριες</a:t>
            </a:r>
            <a:endParaRPr b="1" i="0" sz="2300" u="none" cap="none" strike="noStrike">
              <a:solidFill>
                <a:srgbClr val="4F4F5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latin typeface="Calibri"/>
                <a:ea typeface="Calibri"/>
                <a:cs typeface="Calibri"/>
                <a:sym typeface="Calibri"/>
              </a:rPr>
              <a:t>Συμπέρασμα</a:t>
            </a:r>
            <a:endParaRPr/>
          </a:p>
        </p:txBody>
      </p:sp>
      <p:sp>
        <p:nvSpPr>
          <p:cNvPr id="322" name="Google Shape;322;p22"/>
          <p:cNvSpPr txBox="1"/>
          <p:nvPr>
            <p:ph idx="1" type="body"/>
          </p:nvPr>
        </p:nvSpPr>
        <p:spPr>
          <a:xfrm>
            <a:off x="1223528" y="1023254"/>
            <a:ext cx="5514729" cy="2004645"/>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sz="1800"/>
              <a:t>Το μάθημα δείχνει ότι οι θετικές σχέσεις (το «R» στο PERMA) είναι τα κοινωνικά θεμέλια της μάθησης: ενισχύουν το αίσθημα του ανήκειν και τη συναισθηματική ασφάλεια, βελτιώνουν τη δέσμευση και τα ακαδημαϊκά αποτελέσματα και μειώνουν το στρες και τα προβλήματα συμπεριφοράς. </a:t>
            </a:r>
            <a:endParaRPr>
              <a:solidFill>
                <a:schemeClr val="accent1"/>
              </a:solidFill>
            </a:endParaRPr>
          </a:p>
        </p:txBody>
      </p:sp>
      <p:sp>
        <p:nvSpPr>
          <p:cNvPr id="323" name="Google Shape;323;p22"/>
          <p:cNvSpPr txBox="1"/>
          <p:nvPr>
            <p:ph idx="2" type="body"/>
          </p:nvPr>
        </p:nvSpPr>
        <p:spPr>
          <a:xfrm>
            <a:off x="3694585" y="3819214"/>
            <a:ext cx="7530181" cy="2373087"/>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SzPts val="1800"/>
              <a:buNone/>
            </a:pPr>
            <a:r>
              <a:rPr b="1" lang="en-US"/>
              <a:t>Αφιερώστε λίγο χρόνο για αναστοχασμό:</a:t>
            </a:r>
            <a:endParaRPr/>
          </a:p>
          <a:p>
            <a:pPr indent="0" lvl="0" marL="0" rtl="0" algn="just">
              <a:lnSpc>
                <a:spcPct val="115000"/>
              </a:lnSpc>
              <a:spcBef>
                <a:spcPts val="1200"/>
              </a:spcBef>
              <a:spcAft>
                <a:spcPts val="0"/>
              </a:spcAft>
              <a:buSzPts val="1800"/>
              <a:buNone/>
            </a:pPr>
            <a:r>
              <a:rPr b="1" lang="en-US"/>
              <a:t>Τι σημαίνουν για εσάς οι θετικές σχέσεις; </a:t>
            </a:r>
            <a:endParaRPr/>
          </a:p>
          <a:p>
            <a:pPr indent="0" lvl="0" marL="0" rtl="0" algn="just">
              <a:lnSpc>
                <a:spcPct val="115000"/>
              </a:lnSpc>
              <a:spcBef>
                <a:spcPts val="1200"/>
              </a:spcBef>
              <a:spcAft>
                <a:spcPts val="0"/>
              </a:spcAft>
              <a:buSzPts val="1800"/>
              <a:buNone/>
            </a:pPr>
            <a:r>
              <a:rPr b="1" lang="en-US"/>
              <a:t>Τι σας ενέπνευσε σε αυτό το μάθημα;</a:t>
            </a:r>
            <a:endParaRPr/>
          </a:p>
          <a:p>
            <a:pPr indent="0" lvl="0" marL="0" rtl="0" algn="just">
              <a:lnSpc>
                <a:spcPct val="115000"/>
              </a:lnSpc>
              <a:spcBef>
                <a:spcPts val="1200"/>
              </a:spcBef>
              <a:spcAft>
                <a:spcPts val="0"/>
              </a:spcAft>
              <a:buSzPts val="1800"/>
              <a:buNone/>
            </a:pPr>
            <a:r>
              <a:rPr b="1" lang="en-US"/>
              <a:t>Τι θα αλλάξετε στην τάξη σας;</a:t>
            </a:r>
            <a:endParaRPr/>
          </a:p>
          <a:p>
            <a:pPr indent="0" lvl="0" marL="0" rtl="0" algn="just">
              <a:lnSpc>
                <a:spcPct val="115000"/>
              </a:lnSpc>
              <a:spcBef>
                <a:spcPts val="1200"/>
              </a:spcBef>
              <a:spcAft>
                <a:spcPts val="0"/>
              </a:spcAft>
              <a:buSzPts val="1800"/>
              <a:buNone/>
            </a:pPr>
            <a:r>
              <a:t/>
            </a:r>
            <a:endParaRPr b="1"/>
          </a:p>
        </p:txBody>
      </p:sp>
      <p:pic>
        <p:nvPicPr>
          <p:cNvPr descr="Graduate celebrating illustration" id="324" name="Google Shape;324;p22"/>
          <p:cNvPicPr preferRelativeResize="0"/>
          <p:nvPr/>
        </p:nvPicPr>
        <p:blipFill rotWithShape="1">
          <a:blip r:embed="rId3">
            <a:alphaModFix/>
          </a:blip>
          <a:srcRect b="0" l="0" r="0" t="0"/>
          <a:stretch/>
        </p:blipFill>
        <p:spPr>
          <a:xfrm>
            <a:off x="687394" y="2950028"/>
            <a:ext cx="2252599" cy="3521529"/>
          </a:xfrm>
          <a:prstGeom prst="rect">
            <a:avLst/>
          </a:prstGeom>
          <a:noFill/>
          <a:ln>
            <a:noFill/>
          </a:ln>
        </p:spPr>
      </p:pic>
      <p:pic>
        <p:nvPicPr>
          <p:cNvPr descr="Children playing with toy blocks" id="325" name="Google Shape;325;p22"/>
          <p:cNvPicPr preferRelativeResize="0"/>
          <p:nvPr/>
        </p:nvPicPr>
        <p:blipFill rotWithShape="1">
          <a:blip r:embed="rId4">
            <a:alphaModFix/>
          </a:blip>
          <a:srcRect b="0" l="0" r="0" t="0"/>
          <a:stretch/>
        </p:blipFill>
        <p:spPr>
          <a:xfrm>
            <a:off x="8358182" y="1034142"/>
            <a:ext cx="3325059" cy="221670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Ανατροφοδότηση</a:t>
            </a:r>
            <a:endParaRPr/>
          </a:p>
        </p:txBody>
      </p:sp>
      <p:sp>
        <p:nvSpPr>
          <p:cNvPr id="331" name="Google Shape;331;p23"/>
          <p:cNvSpPr txBox="1"/>
          <p:nvPr>
            <p:ph idx="2" type="body"/>
          </p:nvPr>
        </p:nvSpPr>
        <p:spPr>
          <a:xfrm>
            <a:off x="266047" y="1485899"/>
            <a:ext cx="7049153" cy="4446815"/>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Αφιερώστε λίγα λεπτά για να μας δώσετε την ανατροφοδότησή σας:</a:t>
            </a:r>
            <a:endParaRPr/>
          </a:p>
          <a:p>
            <a:pPr indent="-228600" lvl="0" marL="457200" marR="0" rtl="0" algn="l">
              <a:lnSpc>
                <a:spcPct val="90000"/>
              </a:lnSpc>
              <a:spcBef>
                <a:spcPts val="1000"/>
              </a:spcBef>
              <a:spcAft>
                <a:spcPts val="0"/>
              </a:spcAft>
              <a:buClr>
                <a:schemeClr val="dk1"/>
              </a:buClr>
              <a:buSzPts val="1800"/>
              <a:buFont typeface="Arial"/>
              <a:buNone/>
            </a:pPr>
            <a:br>
              <a:rPr b="1" lang="en-US"/>
            </a:br>
            <a:r>
              <a:rPr lang="en-US"/>
              <a:t>⭐ Πόσο σαφές και σχετικό ήταν το σημερινό υλικό;</a:t>
            </a:r>
            <a:br>
              <a:rPr lang="en-US"/>
            </a:br>
            <a:br>
              <a:rPr b="1" lang="en-US"/>
            </a:br>
            <a:r>
              <a:rPr lang="en-US"/>
              <a:t>⭐ Πόσο ενδιαφέρων και χρήσιμος ήταν ο τρόπος παράδοσης;</a:t>
            </a:r>
            <a:br>
              <a:rPr lang="en-US"/>
            </a:br>
            <a:endParaRPr/>
          </a:p>
          <a:p>
            <a:pPr indent="-228600" lvl="0" marL="457200" marR="0" rtl="0" algn="l">
              <a:lnSpc>
                <a:spcPct val="90000"/>
              </a:lnSpc>
              <a:spcBef>
                <a:spcPts val="1000"/>
              </a:spcBef>
              <a:spcAft>
                <a:spcPts val="0"/>
              </a:spcAft>
              <a:buClr>
                <a:schemeClr val="dk1"/>
              </a:buClr>
              <a:buSzPts val="1800"/>
              <a:buFont typeface="Arial"/>
              <a:buNone/>
            </a:pPr>
            <a:r>
              <a:rPr b="1" lang="en-US"/>
              <a:t>Σχόλια / Προτάσεις:...................................................</a:t>
            </a:r>
            <a:endParaRPr/>
          </a:p>
          <a:p>
            <a:pPr indent="-228600" lvl="0" marL="457200" marR="0" rtl="0" algn="l">
              <a:lnSpc>
                <a:spcPct val="90000"/>
              </a:lnSpc>
              <a:spcBef>
                <a:spcPts val="1000"/>
              </a:spcBef>
              <a:spcAft>
                <a:spcPts val="0"/>
              </a:spcAft>
              <a:buClr>
                <a:schemeClr val="dk1"/>
              </a:buClr>
              <a:buSzPts val="1800"/>
              <a:buFont typeface="Arial"/>
              <a:buNone/>
            </a:pPr>
            <a:br>
              <a:rPr lang="en-US"/>
            </a:br>
            <a:br>
              <a:rPr lang="en-US"/>
            </a:br>
            <a:br>
              <a:rPr lang="en-US"/>
            </a:br>
            <a:br>
              <a:rPr lang="en-US"/>
            </a:br>
            <a:endParaRPr/>
          </a:p>
          <a:p>
            <a:pPr indent="-228600" lvl="0" marL="457200" marR="0" rtl="0" algn="l">
              <a:lnSpc>
                <a:spcPct val="90000"/>
              </a:lnSpc>
              <a:spcBef>
                <a:spcPts val="1000"/>
              </a:spcBef>
              <a:spcAft>
                <a:spcPts val="0"/>
              </a:spcAft>
              <a:buClr>
                <a:schemeClr val="dk1"/>
              </a:buClr>
              <a:buSzPts val="1800"/>
              <a:buFont typeface="Arial"/>
              <a:buNone/>
            </a:pPr>
            <a:br>
              <a:rPr lang="en-US"/>
            </a:br>
            <a:endParaRPr/>
          </a:p>
        </p:txBody>
      </p:sp>
      <p:pic>
        <p:nvPicPr>
          <p:cNvPr descr="Is client feedback a GOOD or BAD idea?" id="332" name="Google Shape;332;p23"/>
          <p:cNvPicPr preferRelativeResize="0"/>
          <p:nvPr/>
        </p:nvPicPr>
        <p:blipFill rotWithShape="1">
          <a:blip r:embed="rId3">
            <a:alphaModFix/>
          </a:blip>
          <a:srcRect b="0" l="0" r="0" t="0"/>
          <a:stretch/>
        </p:blipFill>
        <p:spPr>
          <a:xfrm>
            <a:off x="6982409" y="2177143"/>
            <a:ext cx="4746305" cy="250371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4"/>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2000"/>
              <a:buFont typeface="Calibri"/>
              <a:buNone/>
            </a:pPr>
            <a:r>
              <a:rPr lang="en-US" sz="2800"/>
              <a:t>Πολύ καλά!</a:t>
            </a: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37dcd420f0c_0_200"/>
          <p:cNvSpPr txBox="1"/>
          <p:nvPr>
            <p:ph type="title"/>
          </p:nvPr>
        </p:nvSpPr>
        <p:spPr>
          <a:xfrm>
            <a:off x="247500" y="2389414"/>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b="1" lang="en-US" sz="2800">
                <a:latin typeface="Calibri"/>
                <a:ea typeface="Calibri"/>
                <a:cs typeface="Calibri"/>
                <a:sym typeface="Calibri"/>
              </a:rPr>
              <a:t>Αναφορές (APA 7η έκδοση)</a:t>
            </a:r>
            <a:endParaRPr/>
          </a:p>
        </p:txBody>
      </p:sp>
      <p:sp>
        <p:nvSpPr>
          <p:cNvPr id="343" name="Google Shape;343;g37dcd420f0c_0_200"/>
          <p:cNvSpPr txBox="1"/>
          <p:nvPr/>
        </p:nvSpPr>
        <p:spPr>
          <a:xfrm>
            <a:off x="165874" y="22302"/>
            <a:ext cx="6106884" cy="76478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2800"/>
              <a:buFont typeface="Arial"/>
              <a:buNone/>
            </a:pPr>
            <a:r>
              <a:rPr b="0" i="0" lang="en-US" sz="3800" u="none" cap="none" strike="noStrike">
                <a:solidFill>
                  <a:schemeClr val="lt1"/>
                </a:solidFill>
                <a:latin typeface="Calibri"/>
                <a:ea typeface="Calibri"/>
                <a:cs typeface="Calibri"/>
                <a:sym typeface="Calibri"/>
              </a:rPr>
              <a:t>Αναφορές</a:t>
            </a:r>
            <a:r>
              <a:rPr b="1" i="0" lang="en-US" sz="2800" u="none" cap="none" strike="noStrike">
                <a:solidFill>
                  <a:schemeClr val="lt1"/>
                </a:solidFill>
                <a:latin typeface="Calibri"/>
                <a:ea typeface="Calibri"/>
                <a:cs typeface="Calibri"/>
                <a:sym typeface="Calibri"/>
              </a:rPr>
              <a:t> </a:t>
            </a:r>
            <a:endParaRPr b="0" i="0" sz="2400" u="none" cap="none" strike="noStrike">
              <a:solidFill>
                <a:schemeClr val="lt1"/>
              </a:solidFill>
              <a:latin typeface="Arial"/>
              <a:ea typeface="Arial"/>
              <a:cs typeface="Arial"/>
              <a:sym typeface="Arial"/>
            </a:endParaRPr>
          </a:p>
        </p:txBody>
      </p:sp>
      <p:sp>
        <p:nvSpPr>
          <p:cNvPr id="344" name="Google Shape;344;g37dcd420f0c_0_200"/>
          <p:cNvSpPr txBox="1"/>
          <p:nvPr/>
        </p:nvSpPr>
        <p:spPr>
          <a:xfrm>
            <a:off x="165874" y="787086"/>
            <a:ext cx="11681927" cy="5644142"/>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120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Collaborative for Academic, Social, and Emotional Learning (CASEL). (2023). What is SEL? </a:t>
            </a:r>
            <a:r>
              <a:rPr b="0" i="0" lang="en-US" sz="1800" u="sng" cap="none" strike="noStrike">
                <a:solidFill>
                  <a:schemeClr val="hlink"/>
                </a:solidFill>
                <a:latin typeface="Calibri"/>
                <a:ea typeface="Calibri"/>
                <a:cs typeface="Calibri"/>
                <a:sym typeface="Calibri"/>
                <a:hlinkClick r:id="rId3"/>
              </a:rPr>
              <a:t>https://casel.org/</a:t>
            </a:r>
            <a:r>
              <a:rPr b="0" i="0" lang="en-US" sz="1800" u="none" cap="none" strike="noStrike">
                <a:solidFill>
                  <a:schemeClr val="dk1"/>
                </a:solidFill>
                <a:latin typeface="Calibri"/>
                <a:ea typeface="Calibri"/>
                <a:cs typeface="Calibri"/>
                <a:sym typeface="Calibri"/>
              </a:rPr>
              <a:t> </a:t>
            </a:r>
            <a:endParaRPr/>
          </a:p>
          <a:p>
            <a:pPr indent="0" lvl="0" marL="0" marR="0" rtl="0" algn="just">
              <a:lnSpc>
                <a:spcPct val="115000"/>
              </a:lnSpc>
              <a:spcBef>
                <a:spcPts val="240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Cornelius-White, J. (2007). Learner-centered teacher–student relationships are effective: A meta-analysis. Review of Educational Research, 77(1), 113–143. </a:t>
            </a:r>
            <a:r>
              <a:rPr b="0" i="0" lang="en-US" sz="1800" u="sng" cap="none" strike="noStrike">
                <a:solidFill>
                  <a:schemeClr val="hlink"/>
                </a:solidFill>
                <a:latin typeface="Calibri"/>
                <a:ea typeface="Calibri"/>
                <a:cs typeface="Calibri"/>
                <a:sym typeface="Calibri"/>
                <a:hlinkClick r:id="rId4"/>
              </a:rPr>
              <a:t>https://doi.org/10.3102/003465430298563</a:t>
            </a:r>
            <a:r>
              <a:rPr b="0" i="0" lang="en-US" sz="1800" u="none" cap="none" strike="noStrike">
                <a:solidFill>
                  <a:schemeClr val="dk1"/>
                </a:solidFill>
                <a:latin typeface="Calibri"/>
                <a:ea typeface="Calibri"/>
                <a:cs typeface="Calibri"/>
                <a:sym typeface="Calibri"/>
              </a:rPr>
              <a:t> </a:t>
            </a:r>
            <a:endParaRPr/>
          </a:p>
          <a:p>
            <a:pPr indent="0" lvl="0" marL="0" marR="0" rtl="0" algn="just">
              <a:lnSpc>
                <a:spcPct val="115000"/>
              </a:lnSpc>
              <a:spcBef>
                <a:spcPts val="240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Durlak, J. A., Weissberg, R. P., Dymnicki, A. B., Taylor, R. D., &amp; Schellinger, K. B. (2011). The impact of enhancing students’ social and emotional learning: A meta-analysis of school-based universal interventions. Child Development, 82(1), 405–432. </a:t>
            </a:r>
            <a:r>
              <a:rPr b="0" i="0" lang="en-US" sz="1800" u="sng" cap="none" strike="noStrike">
                <a:solidFill>
                  <a:schemeClr val="hlink"/>
                </a:solidFill>
                <a:latin typeface="Calibri"/>
                <a:ea typeface="Calibri"/>
                <a:cs typeface="Calibri"/>
                <a:sym typeface="Calibri"/>
                <a:hlinkClick r:id="rId5"/>
              </a:rPr>
              <a:t>https://doi.org/10.1111/j.1467-8624.2010.01564.x</a:t>
            </a:r>
            <a:r>
              <a:rPr b="0" i="0" lang="en-US" sz="1800" u="none" cap="none" strike="noStrike">
                <a:solidFill>
                  <a:schemeClr val="dk1"/>
                </a:solidFill>
                <a:latin typeface="Calibri"/>
                <a:ea typeface="Calibri"/>
                <a:cs typeface="Calibri"/>
                <a:sym typeface="Calibri"/>
              </a:rPr>
              <a:t> </a:t>
            </a:r>
            <a:endParaRPr b="1" i="0" sz="1800" u="none" cap="none" strike="noStrike">
              <a:solidFill>
                <a:schemeClr val="dk1"/>
              </a:solidFill>
              <a:latin typeface="Calibri"/>
              <a:ea typeface="Calibri"/>
              <a:cs typeface="Calibri"/>
              <a:sym typeface="Calibri"/>
            </a:endParaRPr>
          </a:p>
          <a:p>
            <a:pPr indent="0" lvl="0" marL="0" marR="0" rtl="0" algn="just">
              <a:lnSpc>
                <a:spcPct val="115000"/>
              </a:lnSpc>
              <a:spcBef>
                <a:spcPts val="240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Gable, S. L., Reis, H. T., Impett, E. A., &amp; Asher, E. R. (2004). What do you do when things go right? The intrapersonal and interpersonal benefits of sharing positive events. </a:t>
            </a:r>
            <a:r>
              <a:rPr b="0" i="1" lang="en-US" sz="1800" u="none" cap="none" strike="noStrike">
                <a:solidFill>
                  <a:schemeClr val="dk1"/>
                </a:solidFill>
                <a:latin typeface="Calibri"/>
                <a:ea typeface="Calibri"/>
                <a:cs typeface="Calibri"/>
                <a:sym typeface="Calibri"/>
              </a:rPr>
              <a:t>Journal of Personality and Social Psychology, 87</a:t>
            </a:r>
            <a:r>
              <a:rPr b="0" i="0" lang="en-US" sz="1800" u="none" cap="none" strike="noStrike">
                <a:solidFill>
                  <a:schemeClr val="dk1"/>
                </a:solidFill>
                <a:latin typeface="Calibri"/>
                <a:ea typeface="Calibri"/>
                <a:cs typeface="Calibri"/>
                <a:sym typeface="Calibri"/>
              </a:rPr>
              <a:t>(2), 228–245. </a:t>
            </a:r>
            <a:r>
              <a:rPr b="0" i="0" lang="en-US" sz="1800" u="sng" cap="none" strike="noStrike">
                <a:solidFill>
                  <a:schemeClr val="hlink"/>
                </a:solidFill>
                <a:latin typeface="Calibri"/>
                <a:ea typeface="Calibri"/>
                <a:cs typeface="Calibri"/>
                <a:sym typeface="Calibri"/>
                <a:hlinkClick r:id="rId6"/>
              </a:rPr>
              <a:t>https://doi.org/10.1037/0022-3514.87.2.228</a:t>
            </a:r>
            <a:r>
              <a:rPr b="0" i="0" lang="en-US" sz="1800" u="none" cap="none" strike="noStrike">
                <a:solidFill>
                  <a:schemeClr val="dk1"/>
                </a:solidFill>
                <a:latin typeface="Calibri"/>
                <a:ea typeface="Calibri"/>
                <a:cs typeface="Calibri"/>
                <a:sym typeface="Calibri"/>
              </a:rPr>
              <a:t> </a:t>
            </a:r>
            <a:endParaRPr/>
          </a:p>
          <a:p>
            <a:pPr indent="0" lvl="0" marL="0" marR="0" rtl="0" algn="just">
              <a:lnSpc>
                <a:spcPct val="115000"/>
              </a:lnSpc>
              <a:spcBef>
                <a:spcPts val="240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Goodenow, C. (1993). Classroom belonging among early adolescent students: Relationships to motivation and achievement. The Journal of Early Adolescence, 13(1), 21–43. </a:t>
            </a:r>
            <a:r>
              <a:rPr b="0" i="0" lang="en-US" sz="1800" u="sng" cap="none" strike="noStrike">
                <a:solidFill>
                  <a:schemeClr val="hlink"/>
                </a:solidFill>
                <a:latin typeface="Calibri"/>
                <a:ea typeface="Calibri"/>
                <a:cs typeface="Calibri"/>
                <a:sym typeface="Calibri"/>
                <a:hlinkClick r:id="rId7"/>
              </a:rPr>
              <a:t>https://doi.org/10.1177/0272431693013001002</a:t>
            </a:r>
            <a:r>
              <a:rPr b="0" i="0" lang="en-US" sz="1800" u="none" cap="none" strike="noStrike">
                <a:solidFill>
                  <a:schemeClr val="dk1"/>
                </a:solidFill>
                <a:latin typeface="Calibri"/>
                <a:ea typeface="Calibri"/>
                <a:cs typeface="Calibri"/>
                <a:sym typeface="Calibri"/>
              </a:rPr>
              <a:t> </a:t>
            </a:r>
            <a:endParaRPr/>
          </a:p>
          <a:p>
            <a:pPr indent="0" lvl="0" marL="0" marR="0" rtl="0" algn="just">
              <a:lnSpc>
                <a:spcPct val="115000"/>
              </a:lnSpc>
              <a:spcBef>
                <a:spcPts val="2400"/>
              </a:spcBef>
              <a:spcAft>
                <a:spcPts val="120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Johnson, D. W., Johnson, R. T., &amp; Holubec, E. J. (2013). Cooperation in the classroom (9th ed.). Interaction Book Company.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5"/>
          <p:cNvSpPr txBox="1"/>
          <p:nvPr>
            <p:ph type="title"/>
          </p:nvPr>
        </p:nvSpPr>
        <p:spPr>
          <a:xfrm>
            <a:off x="247500" y="2389414"/>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b="1" lang="en-US" sz="2800">
                <a:latin typeface="Calibri"/>
                <a:ea typeface="Calibri"/>
                <a:cs typeface="Calibri"/>
                <a:sym typeface="Calibri"/>
              </a:rPr>
              <a:t>Αναφορές (APA 7η έκδοση)</a:t>
            </a:r>
            <a:endParaRPr/>
          </a:p>
        </p:txBody>
      </p:sp>
      <p:sp>
        <p:nvSpPr>
          <p:cNvPr id="350" name="Google Shape;350;p25"/>
          <p:cNvSpPr txBox="1"/>
          <p:nvPr/>
        </p:nvSpPr>
        <p:spPr>
          <a:xfrm>
            <a:off x="247500" y="25097"/>
            <a:ext cx="6106884" cy="76478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2800"/>
              <a:buFont typeface="Arial"/>
              <a:buNone/>
            </a:pPr>
            <a:r>
              <a:rPr b="0" i="0" lang="en-US" sz="3800" u="none" cap="none" strike="noStrike">
                <a:solidFill>
                  <a:schemeClr val="lt1"/>
                </a:solidFill>
                <a:latin typeface="Calibri"/>
                <a:ea typeface="Calibri"/>
                <a:cs typeface="Calibri"/>
                <a:sym typeface="Calibri"/>
              </a:rPr>
              <a:t>Αναφορές</a:t>
            </a:r>
            <a:r>
              <a:rPr b="1" i="0" lang="en-US" sz="2800" u="none" cap="none" strike="noStrike">
                <a:solidFill>
                  <a:schemeClr val="lt1"/>
                </a:solidFill>
                <a:latin typeface="Calibri"/>
                <a:ea typeface="Calibri"/>
                <a:cs typeface="Calibri"/>
                <a:sym typeface="Calibri"/>
              </a:rPr>
              <a:t> </a:t>
            </a:r>
            <a:endParaRPr b="0" i="0" sz="2400" u="none" cap="none" strike="noStrike">
              <a:solidFill>
                <a:schemeClr val="lt1"/>
              </a:solidFill>
              <a:latin typeface="Arial"/>
              <a:ea typeface="Arial"/>
              <a:cs typeface="Arial"/>
              <a:sym typeface="Arial"/>
            </a:endParaRPr>
          </a:p>
        </p:txBody>
      </p:sp>
      <p:sp>
        <p:nvSpPr>
          <p:cNvPr id="351" name="Google Shape;351;p25"/>
          <p:cNvSpPr txBox="1"/>
          <p:nvPr/>
        </p:nvSpPr>
        <p:spPr>
          <a:xfrm>
            <a:off x="247500" y="930716"/>
            <a:ext cx="11607282" cy="5644142"/>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120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Klem, A. M., &amp; Connell, J. P. (2004). Relationships matter: Linking teacher support to student engagement and achievement. Journal of School Health, 74(7), 262–273. </a:t>
            </a:r>
            <a:r>
              <a:rPr b="0" i="0" lang="en-US" sz="1800" u="sng" cap="none" strike="noStrike">
                <a:solidFill>
                  <a:schemeClr val="hlink"/>
                </a:solidFill>
                <a:latin typeface="Calibri"/>
                <a:ea typeface="Calibri"/>
                <a:cs typeface="Calibri"/>
                <a:sym typeface="Calibri"/>
                <a:hlinkClick r:id="rId3"/>
              </a:rPr>
              <a:t>https://doi.org/10.1111/j.1746-1561.2004.tb08283.x</a:t>
            </a:r>
            <a:r>
              <a:rPr b="0" i="0" lang="en-US" sz="1800" u="none" cap="none" strike="noStrike">
                <a:solidFill>
                  <a:schemeClr val="dk1"/>
                </a:solidFill>
                <a:latin typeface="Calibri"/>
                <a:ea typeface="Calibri"/>
                <a:cs typeface="Calibri"/>
                <a:sym typeface="Calibri"/>
              </a:rPr>
              <a:t> </a:t>
            </a:r>
            <a:endParaRPr/>
          </a:p>
          <a:p>
            <a:pPr indent="0" lvl="0" marL="0" marR="0" rtl="0" algn="just">
              <a:lnSpc>
                <a:spcPct val="115000"/>
              </a:lnSpc>
              <a:spcBef>
                <a:spcPts val="240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Roseth, C. J., Johnson, D. W., &amp; Johnson, R. T. (2008). Promoting early adolescents’ achievement and peer relationships: The effects of cooperative, competitive, and individualistic goal structures. Psychological Bulletin, 134(2), 223–249. </a:t>
            </a:r>
            <a:r>
              <a:rPr b="0" i="0" lang="en-US" sz="1800" u="sng" cap="none" strike="noStrike">
                <a:solidFill>
                  <a:schemeClr val="hlink"/>
                </a:solidFill>
                <a:latin typeface="Calibri"/>
                <a:ea typeface="Calibri"/>
                <a:cs typeface="Calibri"/>
                <a:sym typeface="Calibri"/>
                <a:hlinkClick r:id="rId4"/>
              </a:rPr>
              <a:t>https://doi.org/10.1037/0033-2909.134.2.223</a:t>
            </a:r>
            <a:endParaRPr b="0" i="0" sz="1800" u="none" cap="none" strike="noStrike">
              <a:solidFill>
                <a:schemeClr val="dk1"/>
              </a:solidFill>
              <a:latin typeface="Calibri"/>
              <a:ea typeface="Calibri"/>
              <a:cs typeface="Calibri"/>
              <a:sym typeface="Calibri"/>
            </a:endParaRPr>
          </a:p>
          <a:p>
            <a:pPr indent="0" lvl="0" marL="0" marR="0" rtl="0" algn="just">
              <a:lnSpc>
                <a:spcPct val="115000"/>
              </a:lnSpc>
              <a:spcBef>
                <a:spcPts val="240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Rogers, C. R. (1957). The necessary and sufficient conditions of therapeutic personality change. Journal of Consulting Psychology, 21(2), 95–103. </a:t>
            </a:r>
            <a:r>
              <a:rPr b="0" i="0" lang="en-US" sz="1800" u="sng" cap="none" strike="noStrike">
                <a:solidFill>
                  <a:schemeClr val="hlink"/>
                </a:solidFill>
                <a:latin typeface="Calibri"/>
                <a:ea typeface="Calibri"/>
                <a:cs typeface="Calibri"/>
                <a:sym typeface="Calibri"/>
                <a:hlinkClick r:id="rId5"/>
              </a:rPr>
              <a:t>https://doi.org/10.1037/h0045357</a:t>
            </a:r>
            <a:endParaRPr b="0" i="0" sz="1800" u="none" cap="none" strike="noStrike">
              <a:solidFill>
                <a:schemeClr val="dk1"/>
              </a:solidFill>
              <a:latin typeface="Calibri"/>
              <a:ea typeface="Calibri"/>
              <a:cs typeface="Calibri"/>
              <a:sym typeface="Calibri"/>
            </a:endParaRPr>
          </a:p>
          <a:p>
            <a:pPr indent="0" lvl="0" marL="0" marR="0" rtl="0" algn="just">
              <a:lnSpc>
                <a:spcPct val="115000"/>
              </a:lnSpc>
              <a:spcBef>
                <a:spcPts val="240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Rosenberg, M. B. (2003). Nonviolent communication: A language of life (2nd ed.). PuddleDancer Press.</a:t>
            </a:r>
            <a:endParaRPr/>
          </a:p>
          <a:p>
            <a:pPr indent="0" lvl="0" marL="0" marR="0" rtl="0" algn="just">
              <a:lnSpc>
                <a:spcPct val="115000"/>
              </a:lnSpc>
              <a:spcBef>
                <a:spcPts val="240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Seligman, M. E. P. (2011). Flourish: A visionary new understanding of happiness and well-being. Free Press.</a:t>
            </a:r>
            <a:endParaRPr/>
          </a:p>
          <a:p>
            <a:pPr indent="0" lvl="0" marL="0" marR="0" rtl="0" algn="just">
              <a:lnSpc>
                <a:spcPct val="115000"/>
              </a:lnSpc>
              <a:spcBef>
                <a:spcPts val="240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Walton, G. M., &amp; Cohen, G. L. (2011). A brief social-belonging intervention improves academic and health outcomes of minority students. Science, 331(6023), 1447–1451. </a:t>
            </a:r>
            <a:r>
              <a:rPr b="0" i="0" lang="en-US" sz="1800" u="sng" cap="none" strike="noStrike">
                <a:solidFill>
                  <a:schemeClr val="hlink"/>
                </a:solidFill>
                <a:latin typeface="Calibri"/>
                <a:ea typeface="Calibri"/>
                <a:cs typeface="Calibri"/>
                <a:sym typeface="Calibri"/>
                <a:hlinkClick r:id="rId6"/>
              </a:rPr>
              <a:t>https://doi.org/10.1126/science.1198364</a:t>
            </a:r>
            <a:r>
              <a:rPr b="0" i="0" lang="en-US" sz="1800" u="none" cap="none" strike="noStrike">
                <a:solidFill>
                  <a:schemeClr val="dk1"/>
                </a:solidFill>
                <a:latin typeface="Calibri"/>
                <a:ea typeface="Calibri"/>
                <a:cs typeface="Calibri"/>
                <a:sym typeface="Calibri"/>
              </a:rPr>
              <a:t> </a:t>
            </a:r>
            <a:endParaRPr/>
          </a:p>
          <a:p>
            <a:pPr indent="0" lvl="0" marL="0" marR="0" rtl="0" algn="just">
              <a:lnSpc>
                <a:spcPct val="115000"/>
              </a:lnSpc>
              <a:spcBef>
                <a:spcPts val="24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15000"/>
              </a:lnSpc>
              <a:spcBef>
                <a:spcPts val="24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15000"/>
              </a:lnSpc>
              <a:spcBef>
                <a:spcPts val="2400"/>
              </a:spcBef>
              <a:spcAft>
                <a:spcPts val="120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37dcd420f0c_0_206"/>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2000"/>
              <a:buFont typeface="Calibri"/>
              <a:buNone/>
            </a:pPr>
            <a:r>
              <a:rPr lang="en-US"/>
              <a:t>Ευχαριστούμε για την προσοχή σας!</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3aab3f9ecab_0_39"/>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accent2"/>
              </a:buClr>
              <a:buSzPts val="2000"/>
              <a:buFont typeface="Calibri"/>
              <a:buNone/>
            </a:pPr>
            <a:r>
              <a:rPr lang="en-US" u="sng">
                <a:solidFill>
                  <a:schemeClr val="accent3"/>
                </a:solidFill>
                <a:hlinkClick r:id="rId3">
                  <a:extLst>
                    <a:ext uri="{A12FA001-AC4F-418D-AE19-62706E023703}">
                      <ahyp:hlinkClr val="tx"/>
                    </a:ext>
                  </a:extLst>
                </a:hlinkClick>
              </a:rPr>
              <a:t>https://thrivingschools.eu/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37dcd420f0c_0_15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Font typeface="Arial"/>
              <a:buNone/>
            </a:pPr>
            <a:r>
              <a:rPr lang="en-US"/>
              <a:t>Κατάρτιση εκπαιδευτικών – Μάθημα 4</a:t>
            </a:r>
            <a:endParaRPr/>
          </a:p>
        </p:txBody>
      </p:sp>
      <p:sp>
        <p:nvSpPr>
          <p:cNvPr id="181" name="Google Shape;181;g37dcd420f0c_0_158"/>
          <p:cNvSpPr txBox="1"/>
          <p:nvPr/>
        </p:nvSpPr>
        <p:spPr>
          <a:xfrm>
            <a:off x="238050" y="1507209"/>
            <a:ext cx="11715899" cy="5870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a:p>
            <a:pPr indent="0" lvl="0" marL="0" marR="0" rtl="0" algn="just">
              <a:lnSpc>
                <a:spcPct val="90000"/>
              </a:lnSpc>
              <a:spcBef>
                <a:spcPts val="0"/>
              </a:spcBef>
              <a:spcAft>
                <a:spcPts val="0"/>
              </a:spcAft>
              <a:buNone/>
            </a:pPr>
            <a:r>
              <a:rPr b="0" i="0" lang="en-US" sz="1800" u="none" cap="none" strike="noStrike">
                <a:solidFill>
                  <a:schemeClr val="accent1"/>
                </a:solidFill>
                <a:latin typeface="Calibri"/>
                <a:ea typeface="Calibri"/>
                <a:cs typeface="Calibri"/>
                <a:sym typeface="Calibri"/>
              </a:rPr>
              <a:t>Ο γενικός στόχος του Μαθήματος 4 είναι να παρέχει στους/στις εκπαιδευτικούς σαφείς γνώσεις, δεξιότητες και ρουτίνες για την οικοδόμηση και διατήρηση θετικών σχέσεων</a:t>
            </a:r>
            <a:r>
              <a:rPr b="0" i="0" lang="en-US" sz="1800" u="none" cap="none" strike="noStrike">
                <a:solidFill>
                  <a:schemeClr val="accent1"/>
                </a:solidFill>
                <a:latin typeface="Calibri"/>
                <a:ea typeface="Calibri"/>
                <a:cs typeface="Calibri"/>
                <a:sym typeface="Calibri"/>
                <a:extLst>
                  <a:ext uri="http://customooxmlschemas.google.com/">
                    <go:slidesCustomData xmlns:go="http://customooxmlschemas.google.com/" textRoundtripDataId="0"/>
                  </a:ext>
                </a:extLst>
              </a:rPr>
              <a:t> </a:t>
            </a:r>
            <a:r>
              <a:rPr b="0" i="0" lang="en-US" sz="1800" u="none" cap="none" strike="noStrike">
                <a:solidFill>
                  <a:schemeClr val="accent1"/>
                </a:solidFill>
                <a:latin typeface="Calibri"/>
                <a:ea typeface="Calibri"/>
                <a:cs typeface="Calibri"/>
                <a:sym typeface="Calibri"/>
              </a:rPr>
              <a:t>(το «R» στο PERMA) στις τάξεις και σε ολόκληρο το σχολείο. </a:t>
            </a:r>
            <a:endParaRPr b="0" i="0" sz="1800" u="none" cap="none" strike="noStrike">
              <a:solidFill>
                <a:schemeClr val="accent1"/>
              </a:solidFill>
              <a:latin typeface="Calibri"/>
              <a:ea typeface="Calibri"/>
              <a:cs typeface="Calibri"/>
              <a:sym typeface="Calibri"/>
            </a:endParaRPr>
          </a:p>
          <a:p>
            <a:pPr indent="0" lvl="0" marL="0" marR="0" rtl="0" algn="just">
              <a:lnSpc>
                <a:spcPct val="9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a:p>
            <a:pPr indent="0" lvl="0" marL="0" marR="0" rtl="0" algn="just">
              <a:lnSpc>
                <a:spcPct val="90000"/>
              </a:lnSpc>
              <a:spcBef>
                <a:spcPts val="0"/>
              </a:spcBef>
              <a:spcAft>
                <a:spcPts val="0"/>
              </a:spcAft>
              <a:buClr>
                <a:srgbClr val="000000"/>
              </a:buClr>
              <a:buSzPts val="1800"/>
              <a:buFont typeface="Arial"/>
              <a:buNone/>
            </a:pPr>
            <a:r>
              <a:rPr b="0" i="0" lang="en-US" sz="1800" u="none" cap="none" strike="noStrike">
                <a:solidFill>
                  <a:schemeClr val="accent1"/>
                </a:solidFill>
                <a:latin typeface="Calibri"/>
                <a:ea typeface="Calibri"/>
                <a:cs typeface="Calibri"/>
                <a:sym typeface="Calibri"/>
              </a:rPr>
              <a:t>Ενσωματώνοντας τις δεξιότητες ΚΣΜ, την ενεργητική-εποικοδομητική ανταπόκριση, τη συνεργατική μάθηση και τις αποκαταστατικές προσεγγίσεις, το μάθημα επιτρέπει στους/στις συμμετέχοντες/συμμετέχουσες να σχεδιάσουν εφαρμόσιμες πρακτικές, να παρακολουθήσουν τον αντίκτυπό τους και να ενισχύσουν το αίσθημα του ανήκειν, την ψυχολογική ασφάλεια και τα μαθησιακά αποτελέσματα για όλους τους/τις μαθητές/μαθήτριες.</a:t>
            </a:r>
            <a:endParaRPr b="0" i="0" sz="1800" u="none" cap="none" strike="noStrike">
              <a:solidFill>
                <a:schemeClr val="accent1"/>
              </a:solidFill>
              <a:latin typeface="Calibri"/>
              <a:ea typeface="Calibri"/>
              <a:cs typeface="Calibri"/>
              <a:sym typeface="Calibri"/>
            </a:endParaRPr>
          </a:p>
          <a:p>
            <a:pPr indent="0" lvl="0" marL="0" marR="0" rtl="0" algn="just">
              <a:lnSpc>
                <a:spcPct val="9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a:p>
            <a:pPr indent="0" lvl="0" marL="0" marR="0" rtl="0" algn="just">
              <a:lnSpc>
                <a:spcPct val="90000"/>
              </a:lnSpc>
              <a:spcBef>
                <a:spcPts val="0"/>
              </a:spcBef>
              <a:spcAft>
                <a:spcPts val="0"/>
              </a:spcAft>
              <a:buClr>
                <a:srgbClr val="000000"/>
              </a:buClr>
              <a:buSzPts val="1800"/>
              <a:buFont typeface="Arial"/>
              <a:buNone/>
            </a:pPr>
            <a:r>
              <a:rPr b="0" i="0" lang="en-US" sz="1800" u="none" cap="none" strike="noStrike">
                <a:solidFill>
                  <a:schemeClr val="accent1"/>
                </a:solidFill>
                <a:latin typeface="Calibri"/>
                <a:ea typeface="Calibri"/>
                <a:cs typeface="Calibri"/>
                <a:sym typeface="Calibri"/>
              </a:rPr>
              <a:t>Ο κύριος στόχος του Μαθήματος 4 είναι να αναπτύξει τις ικανότητες των εκπαιδευτικών για την καλλιέργεια </a:t>
            </a:r>
            <a:r>
              <a:rPr b="1" i="0" lang="en-US" sz="1800" u="none" cap="none" strike="noStrike">
                <a:solidFill>
                  <a:schemeClr val="accent1"/>
                </a:solidFill>
                <a:latin typeface="Calibri"/>
                <a:ea typeface="Calibri"/>
                <a:cs typeface="Calibri"/>
                <a:sym typeface="Calibri"/>
              </a:rPr>
              <a:t>θετικών σχέσεων </a:t>
            </a:r>
            <a:r>
              <a:rPr b="0" i="0" lang="en-US" sz="1800" u="none" cap="none" strike="noStrike">
                <a:solidFill>
                  <a:schemeClr val="accent1"/>
                </a:solidFill>
                <a:latin typeface="Calibri"/>
                <a:ea typeface="Calibri"/>
                <a:cs typeface="Calibri"/>
                <a:sym typeface="Calibri"/>
              </a:rPr>
              <a:t>μέσω </a:t>
            </a:r>
            <a:r>
              <a:rPr b="1" i="0" lang="en-US" sz="1800" u="none" cap="none" strike="noStrike">
                <a:solidFill>
                  <a:schemeClr val="accent1"/>
                </a:solidFill>
                <a:latin typeface="Calibri"/>
                <a:ea typeface="Calibri"/>
                <a:cs typeface="Calibri"/>
                <a:sym typeface="Calibri"/>
              </a:rPr>
              <a:t>της ενσυναίσθησης</a:t>
            </a:r>
            <a:r>
              <a:rPr b="0" i="0" lang="en-US" sz="1800" u="none" cap="none" strike="noStrike">
                <a:solidFill>
                  <a:schemeClr val="accent1"/>
                </a:solidFill>
                <a:latin typeface="Calibri"/>
                <a:ea typeface="Calibri"/>
                <a:cs typeface="Calibri"/>
                <a:sym typeface="Calibri"/>
              </a:rPr>
              <a:t>, </a:t>
            </a:r>
            <a:r>
              <a:rPr b="1" i="0" lang="en-US" sz="1800" u="none" cap="none" strike="noStrike">
                <a:solidFill>
                  <a:schemeClr val="accent1"/>
                </a:solidFill>
                <a:latin typeface="Calibri"/>
                <a:ea typeface="Calibri"/>
                <a:cs typeface="Calibri"/>
                <a:sym typeface="Calibri"/>
              </a:rPr>
              <a:t>της ενεργητικής ακρόασης </a:t>
            </a:r>
            <a:r>
              <a:rPr b="0" i="0" lang="en-US" sz="1800" u="none" cap="none" strike="noStrike">
                <a:solidFill>
                  <a:schemeClr val="accent1"/>
                </a:solidFill>
                <a:latin typeface="Calibri"/>
                <a:ea typeface="Calibri"/>
                <a:cs typeface="Calibri"/>
                <a:sym typeface="Calibri"/>
              </a:rPr>
              <a:t>και </a:t>
            </a:r>
            <a:r>
              <a:rPr b="1" i="0" lang="en-US" sz="1800" u="none" cap="none" strike="noStrike">
                <a:solidFill>
                  <a:schemeClr val="accent1"/>
                </a:solidFill>
                <a:latin typeface="Calibri"/>
                <a:ea typeface="Calibri"/>
                <a:cs typeface="Calibri"/>
                <a:sym typeface="Calibri"/>
              </a:rPr>
              <a:t>της ενεργητικής-εποικοδομητικής ανταπόκρισης</a:t>
            </a:r>
            <a:r>
              <a:rPr b="0" i="0" lang="en-US" sz="1800" u="none" cap="none" strike="noStrike">
                <a:solidFill>
                  <a:schemeClr val="accent1"/>
                </a:solidFill>
                <a:latin typeface="Calibri"/>
                <a:ea typeface="Calibri"/>
                <a:cs typeface="Calibri"/>
                <a:sym typeface="Calibri"/>
              </a:rPr>
              <a:t>, </a:t>
            </a:r>
            <a:r>
              <a:rPr b="1" i="0" lang="en-US" sz="1800" u="none" cap="none" strike="noStrike">
                <a:solidFill>
                  <a:schemeClr val="accent1"/>
                </a:solidFill>
                <a:latin typeface="Calibri"/>
                <a:ea typeface="Calibri"/>
                <a:cs typeface="Calibri"/>
                <a:sym typeface="Calibri"/>
              </a:rPr>
              <a:t>των δομών συνεργασίας </a:t>
            </a:r>
            <a:r>
              <a:rPr b="0" i="0" lang="en-US" sz="1800" u="none" cap="none" strike="noStrike">
                <a:solidFill>
                  <a:schemeClr val="accent1"/>
                </a:solidFill>
                <a:latin typeface="Calibri"/>
                <a:ea typeface="Calibri"/>
                <a:cs typeface="Calibri"/>
                <a:sym typeface="Calibri"/>
              </a:rPr>
              <a:t>και </a:t>
            </a:r>
            <a:r>
              <a:rPr b="1" i="0" lang="en-US" sz="1800" u="none" cap="none" strike="noStrike">
                <a:solidFill>
                  <a:schemeClr val="accent1"/>
                </a:solidFill>
                <a:latin typeface="Calibri"/>
                <a:ea typeface="Calibri"/>
                <a:cs typeface="Calibri"/>
                <a:sym typeface="Calibri"/>
              </a:rPr>
              <a:t>των αποκαταστατικών προσεγγίσεων</a:t>
            </a:r>
            <a:r>
              <a:rPr b="0" i="0" lang="en-US" sz="1800" u="none" cap="none" strike="noStrike">
                <a:solidFill>
                  <a:schemeClr val="accent1"/>
                </a:solidFill>
                <a:latin typeface="Calibri"/>
                <a:ea typeface="Calibri"/>
                <a:cs typeface="Calibri"/>
                <a:sym typeface="Calibri"/>
              </a:rPr>
              <a:t>, που εφαρμόζονται μέσω μικρο-ρουτινών και πρακτικών στην τάξη για την ενίσχυση του αισθήματος του ανήκειν, του κλίματος και της μάθησης.</a:t>
            </a:r>
            <a:endParaRPr b="0" i="0" sz="1800" u="none" cap="none" strike="noStrike">
              <a:solidFill>
                <a:schemeClr val="accent1"/>
              </a:solidFill>
              <a:latin typeface="Calibri"/>
              <a:ea typeface="Calibri"/>
              <a:cs typeface="Calibri"/>
              <a:sym typeface="Calibri"/>
            </a:endParaRPr>
          </a:p>
          <a:p>
            <a:pPr indent="0" lvl="0" marL="0" marR="0" rtl="0" algn="just">
              <a:lnSpc>
                <a:spcPct val="9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pic>
        <p:nvPicPr>
          <p:cNvPr descr="Business Growth with solid fill" id="182" name="Google Shape;182;g37dcd420f0c_0_158"/>
          <p:cNvPicPr preferRelativeResize="0"/>
          <p:nvPr/>
        </p:nvPicPr>
        <p:blipFill rotWithShape="1">
          <a:blip r:embed="rId3">
            <a:alphaModFix/>
          </a:blip>
          <a:srcRect b="0" l="0" r="0" t="0"/>
          <a:stretch/>
        </p:blipFill>
        <p:spPr>
          <a:xfrm>
            <a:off x="10291283" y="925036"/>
            <a:ext cx="914400" cy="914400"/>
          </a:xfrm>
          <a:prstGeom prst="rect">
            <a:avLst/>
          </a:prstGeom>
          <a:noFill/>
          <a:ln>
            <a:noFill/>
          </a:ln>
        </p:spPr>
      </p:pic>
      <p:pic>
        <p:nvPicPr>
          <p:cNvPr descr="Stack of sticky notes and pencil" id="183" name="Google Shape;183;g37dcd420f0c_0_158"/>
          <p:cNvPicPr preferRelativeResize="0"/>
          <p:nvPr/>
        </p:nvPicPr>
        <p:blipFill rotWithShape="1">
          <a:blip r:embed="rId4">
            <a:alphaModFix/>
          </a:blip>
          <a:srcRect b="0" l="0" r="0" t="0"/>
          <a:stretch/>
        </p:blipFill>
        <p:spPr>
          <a:xfrm>
            <a:off x="9356270" y="5090784"/>
            <a:ext cx="2362202" cy="1574801"/>
          </a:xfrm>
          <a:prstGeom prst="rect">
            <a:avLst/>
          </a:prstGeom>
          <a:noFill/>
          <a:ln>
            <a:noFill/>
          </a:ln>
        </p:spPr>
      </p:pic>
      <p:sp>
        <p:nvSpPr>
          <p:cNvPr id="184" name="Google Shape;184;g37dcd420f0c_0_158"/>
          <p:cNvSpPr txBox="1"/>
          <p:nvPr/>
        </p:nvSpPr>
        <p:spPr>
          <a:xfrm>
            <a:off x="238057" y="922415"/>
            <a:ext cx="6150300" cy="585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Arial"/>
              <a:buNone/>
            </a:pPr>
            <a:r>
              <a:rPr b="1" i="0" lang="en-US" sz="3200" u="none" cap="none" strike="noStrike">
                <a:solidFill>
                  <a:srgbClr val="7030A0"/>
                </a:solidFill>
                <a:latin typeface="Calibri"/>
                <a:ea typeface="Calibri"/>
                <a:cs typeface="Calibri"/>
                <a:sym typeface="Calibri"/>
              </a:rPr>
              <a:t>Γενικός στόχος</a:t>
            </a:r>
            <a:endParaRPr b="0" i="0" sz="1400" u="none" cap="none" strike="noStrike">
              <a:solidFill>
                <a:srgbClr val="000000"/>
              </a:solidFill>
              <a:latin typeface="Arial"/>
              <a:ea typeface="Arial"/>
              <a:cs typeface="Arial"/>
              <a:sym typeface="Arial"/>
            </a:endParaRPr>
          </a:p>
        </p:txBody>
      </p:sp>
      <p:pic>
        <p:nvPicPr>
          <p:cNvPr id="185" name="Google Shape;185;g37dcd420f0c_0_158"/>
          <p:cNvPicPr preferRelativeResize="0"/>
          <p:nvPr/>
        </p:nvPicPr>
        <p:blipFill rotWithShape="1">
          <a:blip r:embed="rId5">
            <a:alphaModFix/>
          </a:blip>
          <a:srcRect b="0" l="0" r="0" t="0"/>
          <a:stretch/>
        </p:blipFill>
        <p:spPr>
          <a:xfrm>
            <a:off x="743858" y="4957912"/>
            <a:ext cx="1549401" cy="184054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7dcd420f0c_0_163"/>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800"/>
              <a:buFont typeface="Arial"/>
              <a:buNone/>
            </a:pPr>
            <a:r>
              <a:t/>
            </a:r>
            <a:endParaRPr b="1" i="0" sz="2800" u="none" cap="none" strike="noStrike">
              <a:solidFill>
                <a:srgbClr val="000000"/>
              </a:solidFill>
              <a:latin typeface="Calibri"/>
              <a:ea typeface="Calibri"/>
              <a:cs typeface="Calibri"/>
              <a:sym typeface="Calibri"/>
            </a:endParaRPr>
          </a:p>
          <a:p>
            <a:pPr indent="0" lvl="0" marL="0" marR="0" rtl="0" algn="just">
              <a:lnSpc>
                <a:spcPct val="90000"/>
              </a:lnSpc>
              <a:spcBef>
                <a:spcPts val="0"/>
              </a:spcBef>
              <a:spcAft>
                <a:spcPts val="0"/>
              </a:spcAft>
              <a:buClr>
                <a:srgbClr val="000000"/>
              </a:buClr>
              <a:buSzPts val="2800"/>
              <a:buFont typeface="Arial"/>
              <a:buNone/>
            </a:pPr>
            <a:r>
              <a:rPr b="1" i="0" lang="en-US" sz="2800" u="none" cap="none" strike="noStrike">
                <a:solidFill>
                  <a:srgbClr val="000000"/>
                </a:solidFill>
                <a:latin typeface="Calibri"/>
                <a:ea typeface="Calibri"/>
                <a:cs typeface="Calibri"/>
                <a:sym typeface="Calibri"/>
              </a:rPr>
              <a:t>Μαθησιακοί στόχοι</a:t>
            </a:r>
            <a:endParaRPr b="1" i="0" sz="2400" u="none" cap="none" strike="noStrike">
              <a:solidFill>
                <a:srgbClr val="F05A22"/>
              </a:solidFill>
              <a:latin typeface="Calibri"/>
              <a:ea typeface="Calibri"/>
              <a:cs typeface="Calibri"/>
              <a:sym typeface="Calibri"/>
            </a:endParaRPr>
          </a:p>
        </p:txBody>
      </p:sp>
      <p:sp>
        <p:nvSpPr>
          <p:cNvPr id="191" name="Google Shape;191;g37dcd420f0c_0_163"/>
          <p:cNvSpPr txBox="1"/>
          <p:nvPr/>
        </p:nvSpPr>
        <p:spPr>
          <a:xfrm>
            <a:off x="410786" y="1830015"/>
            <a:ext cx="7396783" cy="426598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Με την ολοκλήρωση αυτού του μαθήματος, θα είστε σε θέση να: </a:t>
            </a:r>
            <a:endParaRPr b="0" i="0" sz="2400" u="none"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accent1"/>
                </a:solidFill>
                <a:latin typeface="Calibri"/>
                <a:ea typeface="Calibri"/>
                <a:cs typeface="Calibri"/>
                <a:sym typeface="Calibri"/>
              </a:rPr>
              <a:t>- Εφαρμόσετε τουλάχιστον δύο στρατηγικές Θετικής Ψυχολογίας για τις σχέσεις (π.χ. ενεργητική εποικοδομητική ανταπόκριση (ACR), ρουτίνες καλοσύνης).</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br>
              <a:rPr b="0" i="0" lang="en-US" sz="2400" u="none" cap="none" strike="noStrike">
                <a:solidFill>
                  <a:schemeClr val="accent1"/>
                </a:solidFill>
                <a:latin typeface="Calibri"/>
                <a:ea typeface="Calibri"/>
                <a:cs typeface="Calibri"/>
                <a:sym typeface="Calibri"/>
              </a:rPr>
            </a:br>
            <a:r>
              <a:rPr b="0" i="0" lang="en-US" sz="2400" u="none" cap="none" strike="noStrike">
                <a:solidFill>
                  <a:schemeClr val="accent1"/>
                </a:solidFill>
                <a:latin typeface="Calibri"/>
                <a:ea typeface="Calibri"/>
                <a:cs typeface="Calibri"/>
                <a:sym typeface="Calibri"/>
              </a:rPr>
              <a:t>- Εμπλέξετε οικογένειες και συμμετέχοντες/συμμετέχουσες σε πρακτικές ευημερίας.</a:t>
            </a:r>
            <a:br>
              <a:rPr b="0" i="0" lang="en-US" sz="2400" u="none" cap="none" strike="noStrike">
                <a:solidFill>
                  <a:schemeClr val="accent1"/>
                </a:solidFill>
                <a:latin typeface="Calibri"/>
                <a:ea typeface="Calibri"/>
                <a:cs typeface="Calibri"/>
                <a:sym typeface="Calibri"/>
              </a:rPr>
            </a:br>
            <a:endParaRPr b="0" i="0" sz="2400" u="none" cap="none" strike="noStrike">
              <a:solidFill>
                <a:schemeClr val="accent1"/>
              </a:solidFill>
              <a:latin typeface="Calibri"/>
              <a:ea typeface="Calibri"/>
              <a:cs typeface="Calibri"/>
              <a:sym typeface="Calibri"/>
            </a:endParaRPr>
          </a:p>
        </p:txBody>
      </p:sp>
      <p:sp>
        <p:nvSpPr>
          <p:cNvPr id="192" name="Google Shape;192;g37dcd420f0c_0_163"/>
          <p:cNvSpPr txBox="1"/>
          <p:nvPr>
            <p:ph type="title"/>
          </p:nvPr>
        </p:nvSpPr>
        <p:spPr>
          <a:xfrm>
            <a:off x="247500" y="72229"/>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Font typeface="Arial"/>
              <a:buNone/>
            </a:pPr>
            <a:r>
              <a:rPr lang="en-US"/>
              <a:t>Κατάρτιση εκπαιδευτικών – Μάθημα 4</a:t>
            </a:r>
            <a:endParaRPr/>
          </a:p>
        </p:txBody>
      </p:sp>
      <p:sp>
        <p:nvSpPr>
          <p:cNvPr id="193" name="Google Shape;193;g37dcd420f0c_0_163"/>
          <p:cNvSpPr/>
          <p:nvPr/>
        </p:nvSpPr>
        <p:spPr>
          <a:xfrm>
            <a:off x="4659630" y="4625975"/>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4" name="Google Shape;194;g37dcd420f0c_0_163"/>
          <p:cNvPicPr preferRelativeResize="0"/>
          <p:nvPr/>
        </p:nvPicPr>
        <p:blipFill rotWithShape="1">
          <a:blip r:embed="rId3">
            <a:alphaModFix/>
          </a:blip>
          <a:srcRect b="0" l="0" r="0" t="0"/>
          <a:stretch/>
        </p:blipFill>
        <p:spPr>
          <a:xfrm>
            <a:off x="7708994" y="2033257"/>
            <a:ext cx="4310743" cy="34435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
          <p:cNvSpPr txBox="1"/>
          <p:nvPr/>
        </p:nvSpPr>
        <p:spPr>
          <a:xfrm>
            <a:off x="123750" y="143337"/>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800"/>
              <a:buFont typeface="Arial"/>
              <a:buNone/>
            </a:pPr>
            <a:r>
              <a:rPr b="0" i="0" lang="en-US" sz="4000" u="none" cap="none" strike="noStrike">
                <a:solidFill>
                  <a:schemeClr val="lt1"/>
                </a:solidFill>
                <a:latin typeface="Calibri"/>
                <a:ea typeface="Calibri"/>
                <a:cs typeface="Calibri"/>
                <a:sym typeface="Calibri"/>
              </a:rPr>
              <a:t>Εισαγωγή</a:t>
            </a:r>
            <a:endParaRPr b="0" i="0" sz="2400" u="none" cap="none" strike="noStrike">
              <a:solidFill>
                <a:schemeClr val="lt1"/>
              </a:solidFill>
              <a:latin typeface="Calibri"/>
              <a:ea typeface="Calibri"/>
              <a:cs typeface="Calibri"/>
              <a:sym typeface="Calibri"/>
            </a:endParaRPr>
          </a:p>
        </p:txBody>
      </p:sp>
      <p:sp>
        <p:nvSpPr>
          <p:cNvPr id="201" name="Google Shape;201;p2"/>
          <p:cNvSpPr txBox="1"/>
          <p:nvPr/>
        </p:nvSpPr>
        <p:spPr>
          <a:xfrm>
            <a:off x="123750" y="858551"/>
            <a:ext cx="8369721" cy="589343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900"/>
              <a:buFont typeface="Arial"/>
              <a:buNone/>
            </a:pPr>
            <a:r>
              <a:t/>
            </a:r>
            <a:endParaRPr b="1" i="0" sz="1900" u="none" cap="none" strike="noStrike">
              <a:solidFill>
                <a:schemeClr val="accen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Οι θετικές σχέσεις αποτελούν τη ραχοκοκαλιά των τάξεων και σχολείων που ευημερούν. </a:t>
            </a:r>
            <a:endParaRPr b="0" i="0" sz="1900" u="none" cap="none" strike="noStrike">
              <a:solidFill>
                <a:schemeClr val="accen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900"/>
              <a:buFont typeface="Arial"/>
              <a:buNone/>
            </a:pPr>
            <a:r>
              <a:t/>
            </a:r>
            <a:endParaRPr b="0" i="0" sz="1900" u="none" cap="none" strike="noStrike">
              <a:solidFill>
                <a:schemeClr val="accen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chemeClr val="accent1"/>
                </a:solidFill>
                <a:latin typeface="Calibri"/>
                <a:ea typeface="Calibri"/>
                <a:cs typeface="Calibri"/>
                <a:sym typeface="Calibri"/>
              </a:rPr>
              <a:t>Αυτό το μάθημα παρουσιάζει το «R» στο PERMA και το συνδέει με τις βασικές δεξιότητες ΚΣΜ, για να δείξει πώς </a:t>
            </a:r>
            <a:r>
              <a:rPr b="0" i="0" lang="en-US" sz="1900" u="none" cap="none" strike="noStrike">
                <a:solidFill>
                  <a:schemeClr val="accent2"/>
                </a:solidFill>
                <a:latin typeface="Calibri"/>
                <a:ea typeface="Calibri"/>
                <a:cs typeface="Calibri"/>
                <a:sym typeface="Calibri"/>
              </a:rPr>
              <a:t>η ενσυναίσθηση, η ενεργητική ακρόαση </a:t>
            </a:r>
            <a:r>
              <a:rPr b="0" i="0" lang="en-US" sz="1900" u="none" cap="none" strike="noStrike">
                <a:solidFill>
                  <a:schemeClr val="accent1"/>
                </a:solidFill>
                <a:latin typeface="Calibri"/>
                <a:ea typeface="Calibri"/>
                <a:cs typeface="Calibri"/>
                <a:sym typeface="Calibri"/>
              </a:rPr>
              <a:t>και </a:t>
            </a:r>
            <a:r>
              <a:rPr b="0" i="0" lang="en-US" sz="1900" u="none" cap="none" strike="noStrike">
                <a:solidFill>
                  <a:schemeClr val="accent2"/>
                </a:solidFill>
                <a:latin typeface="Calibri"/>
                <a:ea typeface="Calibri"/>
                <a:cs typeface="Calibri"/>
                <a:sym typeface="Calibri"/>
              </a:rPr>
              <a:t>οι πρακτικές συνεργασίας </a:t>
            </a:r>
            <a:r>
              <a:rPr b="0" i="0" lang="en-US" sz="1900" u="none" cap="none" strike="noStrike">
                <a:solidFill>
                  <a:schemeClr val="accent1"/>
                </a:solidFill>
                <a:latin typeface="Calibri"/>
                <a:ea typeface="Calibri"/>
                <a:cs typeface="Calibri"/>
                <a:sym typeface="Calibri"/>
              </a:rPr>
              <a:t>ενισχύουν </a:t>
            </a:r>
            <a:r>
              <a:rPr b="0" i="0" lang="en-US" sz="1900" u="none" cap="none" strike="noStrike">
                <a:solidFill>
                  <a:srgbClr val="00B050"/>
                </a:solidFill>
                <a:latin typeface="Calibri"/>
                <a:ea typeface="Calibri"/>
                <a:cs typeface="Calibri"/>
                <a:sym typeface="Calibri"/>
              </a:rPr>
              <a:t>το αίσθημα του ανήκειν </a:t>
            </a:r>
            <a:r>
              <a:rPr b="0" i="0" lang="en-US" sz="1900" u="none" cap="none" strike="noStrike">
                <a:solidFill>
                  <a:schemeClr val="accent1"/>
                </a:solidFill>
                <a:latin typeface="Calibri"/>
                <a:ea typeface="Calibri"/>
                <a:cs typeface="Calibri"/>
                <a:sym typeface="Calibri"/>
              </a:rPr>
              <a:t>και </a:t>
            </a:r>
            <a:r>
              <a:rPr b="0" i="0" lang="en-US" sz="1900" u="none" cap="none" strike="noStrike">
                <a:solidFill>
                  <a:srgbClr val="FFC000"/>
                </a:solidFill>
                <a:latin typeface="Calibri"/>
                <a:ea typeface="Calibri"/>
                <a:cs typeface="Calibri"/>
                <a:sym typeface="Calibri"/>
              </a:rPr>
              <a:t>τη μάθηση</a:t>
            </a:r>
            <a:r>
              <a:rPr b="0" i="0" lang="en-US" sz="1900" u="none" cap="none" strike="noStrike">
                <a:solidFill>
                  <a:schemeClr val="accent1"/>
                </a:solidFill>
                <a:latin typeface="Calibri"/>
                <a:ea typeface="Calibri"/>
                <a:cs typeface="Calibri"/>
                <a:sym typeface="Calibri"/>
              </a:rPr>
              <a:t>. </a:t>
            </a:r>
            <a:endParaRPr b="0" i="0" sz="1900" u="none" cap="none" strike="noStrike">
              <a:solidFill>
                <a:schemeClr val="accen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900"/>
              <a:buFont typeface="Arial"/>
              <a:buNone/>
            </a:pPr>
            <a:r>
              <a:t/>
            </a:r>
            <a:endParaRPr b="0" i="0" sz="1900" u="none" cap="none" strike="noStrike">
              <a:solidFill>
                <a:schemeClr val="accent1"/>
              </a:solidFill>
              <a:latin typeface="Calibri"/>
              <a:ea typeface="Calibri"/>
              <a:cs typeface="Calibri"/>
              <a:sym typeface="Calibri"/>
            </a:endParaRPr>
          </a:p>
          <a:p>
            <a:pPr indent="0" lvl="0" marL="0" marR="0" rtl="0" algn="just">
              <a:lnSpc>
                <a:spcPct val="90000"/>
              </a:lnSpc>
              <a:spcBef>
                <a:spcPts val="0"/>
              </a:spcBef>
              <a:spcAft>
                <a:spcPts val="0"/>
              </a:spcAft>
              <a:buClr>
                <a:srgbClr val="000000"/>
              </a:buClr>
              <a:buSzPts val="1900"/>
              <a:buFont typeface="Arial"/>
              <a:buNone/>
            </a:pPr>
            <a:r>
              <a:rPr b="0" i="0" lang="en-US" sz="1900" u="none" cap="none" strike="noStrike">
                <a:solidFill>
                  <a:schemeClr val="accent1"/>
                </a:solidFill>
                <a:latin typeface="Calibri"/>
                <a:ea typeface="Calibri"/>
                <a:cs typeface="Calibri"/>
                <a:sym typeface="Calibri"/>
              </a:rPr>
              <a:t>Μέσα από συνεκτικές, τεκμηριωμένες στρατηγικές –όπως η ενεργητική-εποικοδομητική ανταπόκριση, η δομημένη συνεργασία και οι αποκαταστατικές συνομιλίες– οι συμμετέχοντες/συμμετέχουσες θα μάθουν να σχεδιάζουν καθημερινές μικρο-ρουτίνες και πρακτικές για ολόκληρο το σχολείο που καλλιεργούν την εμπιστοσύνη, τη συναισθηματική ασφάλεια και την προκοινωνική συμπεριφορά. </a:t>
            </a:r>
            <a:endParaRPr b="0" i="0" sz="1900" u="none" cap="none" strike="noStrike">
              <a:solidFill>
                <a:schemeClr val="accen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900"/>
              <a:buFont typeface="Arial"/>
              <a:buNone/>
            </a:pPr>
            <a:r>
              <a:t/>
            </a:r>
            <a:endParaRPr b="0" i="0" sz="1900" u="none" cap="none" strike="noStrike">
              <a:solidFill>
                <a:schemeClr val="accen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chemeClr val="accent1"/>
                </a:solidFill>
                <a:latin typeface="Calibri"/>
                <a:ea typeface="Calibri"/>
                <a:cs typeface="Calibri"/>
                <a:sym typeface="Calibri"/>
              </a:rPr>
              <a:t>Η έμφαση δίνεται στην πρακτική εφαρμογή και την απλή παρακολούθηση για τη διατήρηση του αντίκτυπου στον χρόνο.</a:t>
            </a:r>
            <a:endParaRPr b="0" i="0" sz="1900" u="none" cap="none" strike="noStrike">
              <a:solidFill>
                <a:schemeClr val="accen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900"/>
              <a:buFont typeface="Arial"/>
              <a:buNone/>
            </a:pPr>
            <a:r>
              <a:t/>
            </a:r>
            <a:endParaRPr b="0" i="0" sz="1900" u="none" cap="none" strike="noStrike">
              <a:solidFill>
                <a:schemeClr val="accen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900"/>
              <a:buFont typeface="Arial"/>
              <a:buNone/>
            </a:pPr>
            <a:r>
              <a:rPr b="1" i="0" lang="en-US" sz="1900" u="none" cap="none" strike="noStrike">
                <a:solidFill>
                  <a:schemeClr val="accent1"/>
                </a:solidFill>
                <a:latin typeface="Calibri"/>
                <a:ea typeface="Calibri"/>
                <a:cs typeface="Calibri"/>
                <a:sym typeface="Calibri"/>
              </a:rPr>
              <a:t>Οι συμμετέχοντες/συμμετέχουσες εξασκούν μικροδεξιότητες, συν-σχεδιάζουν κανόνες για την τάξη και προγραμματίζουν παρακολούθηση χαμηλών απαιτήσεων για την αξιολόγηση του αντίκτυπου.</a:t>
            </a:r>
            <a:endParaRPr b="1" i="0" sz="1900" u="none" cap="none" strike="noStrike">
              <a:solidFill>
                <a:schemeClr val="accen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900"/>
              <a:buFont typeface="Arial"/>
              <a:buNone/>
            </a:pPr>
            <a:r>
              <a:t/>
            </a:r>
            <a:endParaRPr b="0" i="0" sz="1900" u="none" cap="none" strike="noStrike">
              <a:solidFill>
                <a:schemeClr val="accen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900"/>
              <a:buFont typeface="Arial"/>
              <a:buNone/>
            </a:pPr>
            <a:r>
              <a:t/>
            </a:r>
            <a:endParaRPr b="0" i="0" sz="1900" u="none" cap="none" strike="noStrike">
              <a:solidFill>
                <a:schemeClr val="accent1"/>
              </a:solidFill>
              <a:latin typeface="Calibri"/>
              <a:ea typeface="Calibri"/>
              <a:cs typeface="Calibri"/>
              <a:sym typeface="Calibri"/>
            </a:endParaRPr>
          </a:p>
        </p:txBody>
      </p:sp>
      <p:pic>
        <p:nvPicPr>
          <p:cNvPr descr="Children in classroom" id="202" name="Google Shape;202;p2"/>
          <p:cNvPicPr preferRelativeResize="0"/>
          <p:nvPr/>
        </p:nvPicPr>
        <p:blipFill rotWithShape="1">
          <a:blip r:embed="rId3">
            <a:alphaModFix/>
          </a:blip>
          <a:srcRect b="0" l="0" r="0" t="0"/>
          <a:stretch/>
        </p:blipFill>
        <p:spPr>
          <a:xfrm>
            <a:off x="8602329" y="2675043"/>
            <a:ext cx="3465921" cy="23106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37dcd420f0c_0_176"/>
          <p:cNvSpPr txBox="1"/>
          <p:nvPr>
            <p:ph idx="1" type="body"/>
          </p:nvPr>
        </p:nvSpPr>
        <p:spPr>
          <a:xfrm>
            <a:off x="97970" y="1066799"/>
            <a:ext cx="5622892" cy="440871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400"/>
              <a:buNone/>
            </a:pPr>
            <a:r>
              <a:rPr lang="en-US">
                <a:solidFill>
                  <a:schemeClr val="accent1"/>
                </a:solidFill>
              </a:rPr>
              <a:t>PERMA </a:t>
            </a:r>
            <a:endParaRPr>
              <a:solidFill>
                <a:schemeClr val="accent1"/>
              </a:solidFill>
            </a:endParaRPr>
          </a:p>
          <a:p>
            <a:pPr indent="0" lvl="0" marL="0" rtl="0" algn="ctr">
              <a:lnSpc>
                <a:spcPct val="90000"/>
              </a:lnSpc>
              <a:spcBef>
                <a:spcPts val="0"/>
              </a:spcBef>
              <a:spcAft>
                <a:spcPts val="0"/>
              </a:spcAft>
              <a:buSzPts val="2400"/>
              <a:buNone/>
            </a:pPr>
            <a:r>
              <a:t/>
            </a:r>
            <a:endParaRPr>
              <a:solidFill>
                <a:schemeClr val="accent1"/>
              </a:solidFill>
            </a:endParaRPr>
          </a:p>
          <a:p>
            <a:pPr indent="0" lvl="0" marL="0" rtl="0" algn="just">
              <a:lnSpc>
                <a:spcPct val="90000"/>
              </a:lnSpc>
              <a:spcBef>
                <a:spcPts val="0"/>
              </a:spcBef>
              <a:spcAft>
                <a:spcPts val="0"/>
              </a:spcAft>
              <a:buSzPts val="2400"/>
              <a:buNone/>
            </a:pPr>
            <a:r>
              <a:rPr lang="en-US">
                <a:solidFill>
                  <a:schemeClr val="accent1"/>
                </a:solidFill>
              </a:rPr>
              <a:t>(Θετικά συναισθήματα, Δέσμευση, </a:t>
            </a:r>
            <a:r>
              <a:rPr lang="en-US">
                <a:solidFill>
                  <a:schemeClr val="accent1"/>
                </a:solidFill>
                <a:highlight>
                  <a:srgbClr val="00FFFF"/>
                </a:highlight>
              </a:rPr>
              <a:t>Σχέσεις</a:t>
            </a:r>
            <a:r>
              <a:rPr lang="en-US">
                <a:solidFill>
                  <a:schemeClr val="accent1"/>
                </a:solidFill>
              </a:rPr>
              <a:t>, Νόημα, Επίτευξη)</a:t>
            </a:r>
            <a:br>
              <a:rPr lang="en-US">
                <a:solidFill>
                  <a:schemeClr val="accent1"/>
                </a:solidFill>
              </a:rPr>
            </a:br>
            <a:endParaRPr>
              <a:solidFill>
                <a:schemeClr val="accent1"/>
              </a:solidFill>
            </a:endParaRPr>
          </a:p>
          <a:p>
            <a:pPr indent="0" lvl="0" marL="0" rtl="0" algn="just">
              <a:lnSpc>
                <a:spcPct val="90000"/>
              </a:lnSpc>
              <a:spcBef>
                <a:spcPts val="0"/>
              </a:spcBef>
              <a:spcAft>
                <a:spcPts val="0"/>
              </a:spcAft>
              <a:buSzPts val="2400"/>
              <a:buNone/>
            </a:pPr>
            <a:r>
              <a:t/>
            </a:r>
            <a:endParaRPr>
              <a:solidFill>
                <a:schemeClr val="accent1"/>
              </a:solidFill>
            </a:endParaRPr>
          </a:p>
          <a:p>
            <a:pPr indent="0" lvl="0" marL="0" rtl="0" algn="just">
              <a:lnSpc>
                <a:spcPct val="90000"/>
              </a:lnSpc>
              <a:spcBef>
                <a:spcPts val="0"/>
              </a:spcBef>
              <a:spcAft>
                <a:spcPts val="0"/>
              </a:spcAft>
              <a:buSzPts val="2400"/>
              <a:buNone/>
            </a:pPr>
            <a:r>
              <a:t/>
            </a:r>
            <a:endParaRPr>
              <a:solidFill>
                <a:schemeClr val="accent1"/>
              </a:solidFill>
            </a:endParaRPr>
          </a:p>
          <a:p>
            <a:pPr indent="0" lvl="0" marL="0" rtl="0" algn="just">
              <a:lnSpc>
                <a:spcPct val="90000"/>
              </a:lnSpc>
              <a:spcBef>
                <a:spcPts val="0"/>
              </a:spcBef>
              <a:spcAft>
                <a:spcPts val="0"/>
              </a:spcAft>
              <a:buSzPts val="2400"/>
              <a:buNone/>
            </a:pPr>
            <a:r>
              <a:rPr lang="en-US" sz="1600">
                <a:solidFill>
                  <a:schemeClr val="accent1"/>
                </a:solidFill>
              </a:rPr>
              <a:t>Ένα πλαίσιο από την Θετική Ψυχολογία που περιγράφει πέντε αλληλένδετους πυλώνες της ευημερίας. Στα σχολεία, το «R–Σχέσεις» </a:t>
            </a:r>
            <a:r>
              <a:rPr lang="en-US" sz="1600">
                <a:solidFill>
                  <a:schemeClr val="accent1"/>
                </a:solidFill>
                <a:highlight>
                  <a:srgbClr val="00FFFF"/>
                </a:highlight>
                <a:extLst>
                  <a:ext uri="http://customooxmlschemas.google.com/">
                    <go:slidesCustomData xmlns:go="http://customooxmlschemas.google.com/" textRoundtripDataId="1"/>
                  </a:ext>
                </a:extLst>
              </a:rPr>
              <a:t>δίνει έμφαση στην εμπιστοσύνη, την υποστήριξη και τις κοινωνικές σχέσεις ως προϋποθέσεις για τη μάθηση και την ανάπτυξη</a:t>
            </a:r>
            <a:r>
              <a:rPr lang="en-US" sz="1600">
                <a:solidFill>
                  <a:schemeClr val="accent1"/>
                </a:solidFill>
                <a:extLst>
                  <a:ext uri="http://customooxmlschemas.google.com/">
                    <go:slidesCustomData xmlns:go="http://customooxmlschemas.google.com/" textRoundtripDataId="2"/>
                  </a:ext>
                </a:extLst>
              </a:rPr>
              <a:t>.</a:t>
            </a:r>
            <a:endParaRPr sz="1600">
              <a:solidFill>
                <a:schemeClr val="accent1"/>
              </a:solidFill>
            </a:endParaRPr>
          </a:p>
        </p:txBody>
      </p:sp>
      <p:sp>
        <p:nvSpPr>
          <p:cNvPr id="208" name="Google Shape;208;g37dcd420f0c_0_17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4000"/>
              <a:t>PERMA</a:t>
            </a:r>
            <a:r>
              <a:rPr lang="en-US"/>
              <a:t>                                                          R – Σχέσεις</a:t>
            </a:r>
            <a:endParaRPr/>
          </a:p>
        </p:txBody>
      </p:sp>
      <p:pic>
        <p:nvPicPr>
          <p:cNvPr descr="O imagine care conține text, diagramă, captură de ecran, Font&#10;&#10;Conținutul generat de inteligența artificială poate fi incorect." id="209" name="Google Shape;209;g37dcd420f0c_0_176"/>
          <p:cNvPicPr preferRelativeResize="0"/>
          <p:nvPr/>
        </p:nvPicPr>
        <p:blipFill rotWithShape="1">
          <a:blip r:embed="rId3">
            <a:alphaModFix/>
          </a:blip>
          <a:srcRect b="0" l="0" r="0" t="0"/>
          <a:stretch/>
        </p:blipFill>
        <p:spPr>
          <a:xfrm>
            <a:off x="6204857" y="1279072"/>
            <a:ext cx="5220520" cy="4315414"/>
          </a:xfrm>
          <a:prstGeom prst="rect">
            <a:avLst/>
          </a:prstGeom>
          <a:noFill/>
          <a:ln>
            <a:noFill/>
          </a:ln>
        </p:spPr>
      </p:pic>
      <p:sp>
        <p:nvSpPr>
          <p:cNvPr id="210" name="Google Shape;210;g37dcd420f0c_0_176"/>
          <p:cNvSpPr txBox="1"/>
          <p:nvPr/>
        </p:nvSpPr>
        <p:spPr>
          <a:xfrm>
            <a:off x="6096000" y="5706804"/>
            <a:ext cx="57912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ΕΙΚ. 1 «ι πυλώνες της ευημερίας PERMA. </a:t>
            </a:r>
            <a:r>
              <a:rPr b="1" i="0" lang="en-US" sz="1400" u="none" cap="none" strike="noStrike">
                <a:solidFill>
                  <a:srgbClr val="000000"/>
                </a:solidFill>
                <a:latin typeface="Arial"/>
                <a:ea typeface="Arial"/>
                <a:cs typeface="Arial"/>
                <a:sym typeface="Arial"/>
              </a:rPr>
              <a:t>Το R–Σχέσεις </a:t>
            </a:r>
            <a:r>
              <a:rPr b="0" i="0" lang="en-US" sz="1400" u="none" cap="none" strike="noStrike">
                <a:solidFill>
                  <a:srgbClr val="000000"/>
                </a:solidFill>
                <a:latin typeface="Arial"/>
                <a:ea typeface="Arial"/>
                <a:cs typeface="Arial"/>
                <a:sym typeface="Arial"/>
              </a:rPr>
              <a:t>δίνει έμφαση στην εμπιστοσύνη, την υποστήριξη και το αίσθημα του ανήκειν.</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8"/>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000"/>
              <a:buNone/>
            </a:pPr>
            <a:r>
              <a:rPr lang="en-US" sz="2800"/>
              <a:t>Ενότητα 4.1: </a:t>
            </a:r>
            <a:r>
              <a:rPr b="0" lang="en-US" sz="2800"/>
              <a:t>Οικοδόμηση εμπιστοσύνης, ενσυναίσθησης και θετικών σχέσεων</a:t>
            </a: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
          <p:cNvSpPr txBox="1"/>
          <p:nvPr>
            <p:ph idx="1" type="body"/>
          </p:nvPr>
        </p:nvSpPr>
        <p:spPr>
          <a:xfrm>
            <a:off x="280159" y="1537687"/>
            <a:ext cx="5957355" cy="4722687"/>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t/>
            </a:r>
            <a:endParaRPr b="0" sz="2200">
              <a:solidFill>
                <a:schemeClr val="accent1"/>
              </a:solidFill>
            </a:endParaRPr>
          </a:p>
          <a:p>
            <a:pPr indent="0" lvl="0" marL="0" rtl="0" algn="just">
              <a:lnSpc>
                <a:spcPct val="90000"/>
              </a:lnSpc>
              <a:spcBef>
                <a:spcPts val="0"/>
              </a:spcBef>
              <a:spcAft>
                <a:spcPts val="0"/>
              </a:spcAft>
              <a:buSzPts val="2400"/>
              <a:buNone/>
            </a:pPr>
            <a:r>
              <a:rPr b="0" lang="en-US" sz="2200">
                <a:solidFill>
                  <a:schemeClr val="accent1"/>
                </a:solidFill>
              </a:rPr>
              <a:t>Οι σχέσεις περιλαμβάνουν όλες τις μορφές αλληλεπίδρασης που έχουν τα άτομα με τους/τις συντρόφους τους, τους φίλους και τις φίλες τους, τα μέλη της οικογένειας, τους συναδέλφους, τους προϊσταμένους/μέντορες/επόπτες και την ευρύτερη κοινότητά τους.</a:t>
            </a:r>
            <a:endParaRPr/>
          </a:p>
          <a:p>
            <a:pPr indent="0" lvl="0" marL="0" rtl="0" algn="just">
              <a:lnSpc>
                <a:spcPct val="90000"/>
              </a:lnSpc>
              <a:spcBef>
                <a:spcPts val="0"/>
              </a:spcBef>
              <a:spcAft>
                <a:spcPts val="0"/>
              </a:spcAft>
              <a:buSzPts val="2400"/>
              <a:buNone/>
            </a:pPr>
            <a:r>
              <a:t/>
            </a:r>
            <a:endParaRPr b="0" sz="2200">
              <a:solidFill>
                <a:schemeClr val="accent1"/>
              </a:solidFill>
            </a:endParaRPr>
          </a:p>
          <a:p>
            <a:pPr indent="0" lvl="0" marL="0" rtl="0" algn="just">
              <a:lnSpc>
                <a:spcPct val="90000"/>
              </a:lnSpc>
              <a:spcBef>
                <a:spcPts val="0"/>
              </a:spcBef>
              <a:spcAft>
                <a:spcPts val="0"/>
              </a:spcAft>
              <a:buSzPts val="2400"/>
              <a:buNone/>
            </a:pPr>
            <a:r>
              <a:rPr b="0" lang="en-US" sz="2200">
                <a:solidFill>
                  <a:schemeClr val="accent1"/>
                </a:solidFill>
              </a:rPr>
              <a:t>Στο μοντέλο PERMA, οι σχέσεις αναφέρονται στο αίσθημα υποστήριξης, αγάπης και εκτίμησης που νιώθουμε από τους άλλους.</a:t>
            </a:r>
            <a:endParaRPr b="0" sz="2200">
              <a:solidFill>
                <a:schemeClr val="accent1"/>
              </a:solidFill>
            </a:endParaRPr>
          </a:p>
          <a:p>
            <a:pPr indent="0" lvl="0" marL="0" rtl="0" algn="just">
              <a:lnSpc>
                <a:spcPct val="90000"/>
              </a:lnSpc>
              <a:spcBef>
                <a:spcPts val="0"/>
              </a:spcBef>
              <a:spcAft>
                <a:spcPts val="0"/>
              </a:spcAft>
              <a:buSzPts val="2400"/>
              <a:buNone/>
            </a:pPr>
            <a:r>
              <a:t/>
            </a:r>
            <a:endParaRPr b="0" sz="2200">
              <a:solidFill>
                <a:schemeClr val="accent1"/>
              </a:solidFill>
            </a:endParaRPr>
          </a:p>
          <a:p>
            <a:pPr indent="0" lvl="0" marL="0" rtl="0" algn="just">
              <a:lnSpc>
                <a:spcPct val="90000"/>
              </a:lnSpc>
              <a:spcBef>
                <a:spcPts val="0"/>
              </a:spcBef>
              <a:spcAft>
                <a:spcPts val="0"/>
              </a:spcAft>
              <a:buSzPts val="2400"/>
              <a:buNone/>
            </a:pPr>
            <a:r>
              <a:rPr b="0" lang="en-US" sz="2200">
                <a:solidFill>
                  <a:schemeClr val="accent1"/>
                </a:solidFill>
              </a:rPr>
              <a:t>Οι σχέσεις αποτελούν βασικό στοιχείο του μοντέλου, στηριζόμενες στην ιδέα ότι οι άνθρωποι είναι από τη φύση τους κοινωνικά όντα (Seligman, 2012). Αυτό επιβεβαιώνεται σε πολλά επίπεδα, ενώ οι κοινωνικοί δεσμοί αποκτούν ακόμη μεγαλύτερη σημασία καθώς οι άνθρωποι μεγαλώνουν.</a:t>
            </a:r>
            <a:endParaRPr b="0" sz="2200">
              <a:solidFill>
                <a:schemeClr val="accent1"/>
              </a:solidFill>
            </a:endParaRPr>
          </a:p>
          <a:p>
            <a:pPr indent="0" lvl="0" marL="0" rtl="0" algn="just">
              <a:lnSpc>
                <a:spcPct val="90000"/>
              </a:lnSpc>
              <a:spcBef>
                <a:spcPts val="0"/>
              </a:spcBef>
              <a:spcAft>
                <a:spcPts val="0"/>
              </a:spcAft>
              <a:buSzPts val="2400"/>
              <a:buNone/>
            </a:pPr>
            <a:r>
              <a:t/>
            </a:r>
            <a:endParaRPr sz="2200">
              <a:solidFill>
                <a:schemeClr val="accent1"/>
              </a:solidFill>
            </a:endParaRPr>
          </a:p>
        </p:txBody>
      </p:sp>
      <p:sp>
        <p:nvSpPr>
          <p:cNvPr id="221" name="Google Shape;221;p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R – Θετικές σχέσεις</a:t>
            </a:r>
            <a:endParaRPr/>
          </a:p>
        </p:txBody>
      </p:sp>
      <p:pic>
        <p:nvPicPr>
          <p:cNvPr descr="A hand of two adults and a kid on top of each other" id="222" name="Google Shape;222;p3"/>
          <p:cNvPicPr preferRelativeResize="0"/>
          <p:nvPr/>
        </p:nvPicPr>
        <p:blipFill rotWithShape="1">
          <a:blip r:embed="rId3">
            <a:alphaModFix/>
          </a:blip>
          <a:srcRect b="0" l="0" r="0" t="0"/>
          <a:stretch/>
        </p:blipFill>
        <p:spPr>
          <a:xfrm>
            <a:off x="6576384" y="1220528"/>
            <a:ext cx="5335457" cy="44169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
          <p:cNvSpPr txBox="1"/>
          <p:nvPr>
            <p:ph idx="1" type="body"/>
          </p:nvPr>
        </p:nvSpPr>
        <p:spPr>
          <a:xfrm>
            <a:off x="283512" y="1718382"/>
            <a:ext cx="5931021" cy="3421236"/>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t/>
            </a:r>
            <a:endParaRPr b="0" sz="2200">
              <a:solidFill>
                <a:schemeClr val="accent1"/>
              </a:solidFill>
            </a:endParaRPr>
          </a:p>
          <a:p>
            <a:pPr indent="0" lvl="0" marL="0" rtl="0" algn="just">
              <a:lnSpc>
                <a:spcPct val="90000"/>
              </a:lnSpc>
              <a:spcBef>
                <a:spcPts val="0"/>
              </a:spcBef>
              <a:spcAft>
                <a:spcPts val="0"/>
              </a:spcAft>
              <a:buSzPts val="2400"/>
              <a:buNone/>
            </a:pPr>
            <a:r>
              <a:t/>
            </a:r>
            <a:endParaRPr b="0" sz="2200">
              <a:solidFill>
                <a:schemeClr val="accent1"/>
              </a:solidFill>
            </a:endParaRPr>
          </a:p>
          <a:p>
            <a:pPr indent="0" lvl="0" marL="0" rtl="0" algn="just">
              <a:lnSpc>
                <a:spcPct val="90000"/>
              </a:lnSpc>
              <a:spcBef>
                <a:spcPts val="0"/>
              </a:spcBef>
              <a:spcAft>
                <a:spcPts val="0"/>
              </a:spcAft>
              <a:buSzPts val="2400"/>
              <a:buNone/>
            </a:pPr>
            <a:r>
              <a:rPr b="0" lang="en-US" sz="2200">
                <a:solidFill>
                  <a:schemeClr val="accent1"/>
                </a:solidFill>
              </a:rPr>
              <a:t>Έχει διαπιστωθεί ότι το κοινωνικό περιβάλλον διαδραματίζει κρίσιμο ρόλο στην πρόληψη της γνωστικής έκπτωσης, ενώ τα ισχυρά κοινωνικά δίκτυα συμβάλλουν στη βελτίωση της σωματικής υγείας των ηλικιωμένων (Siedlecki et al., 2014). (Siedlecki et al., 2014).</a:t>
            </a:r>
            <a:endParaRPr b="0" sz="2200">
              <a:solidFill>
                <a:schemeClr val="accent1"/>
              </a:solidFill>
            </a:endParaRPr>
          </a:p>
          <a:p>
            <a:pPr indent="0" lvl="0" marL="0" rtl="0" algn="just">
              <a:lnSpc>
                <a:spcPct val="90000"/>
              </a:lnSpc>
              <a:spcBef>
                <a:spcPts val="0"/>
              </a:spcBef>
              <a:spcAft>
                <a:spcPts val="0"/>
              </a:spcAft>
              <a:buSzPts val="2400"/>
              <a:buNone/>
            </a:pPr>
            <a:r>
              <a:t/>
            </a:r>
            <a:endParaRPr b="0" sz="2200">
              <a:solidFill>
                <a:schemeClr val="accent1"/>
              </a:solidFill>
            </a:endParaRPr>
          </a:p>
          <a:p>
            <a:pPr indent="0" lvl="0" marL="0" rtl="0" algn="just">
              <a:lnSpc>
                <a:spcPct val="90000"/>
              </a:lnSpc>
              <a:spcBef>
                <a:spcPts val="0"/>
              </a:spcBef>
              <a:spcAft>
                <a:spcPts val="0"/>
              </a:spcAft>
              <a:buSzPts val="2400"/>
              <a:buNone/>
            </a:pPr>
            <a:r>
              <a:rPr b="0" lang="en-US" sz="2200">
                <a:solidFill>
                  <a:schemeClr val="accent1"/>
                </a:solidFill>
              </a:rPr>
              <a:t>Πολλοί άνθρωποι επιδιώκουν να ενισχύσουν τις σχέσεις τους με τα άτομα που βρίσκονται πιο κοντά τους. Έρευνες έχουν δείξει ότι το μοίρασμα καλών νέων ή ο εορτασμός επιτυχιών ενισχύουν τους στενούς δεσμούς και βελτιώνουν την ποιότητα των σχέσεων (Siedlecki et al., 2014). </a:t>
            </a:r>
            <a:endParaRPr b="0" sz="2200">
              <a:solidFill>
                <a:schemeClr val="accent1"/>
              </a:solidFill>
            </a:endParaRPr>
          </a:p>
          <a:p>
            <a:pPr indent="0" lvl="0" marL="0" rtl="0" algn="just">
              <a:lnSpc>
                <a:spcPct val="90000"/>
              </a:lnSpc>
              <a:spcBef>
                <a:spcPts val="0"/>
              </a:spcBef>
              <a:spcAft>
                <a:spcPts val="0"/>
              </a:spcAft>
              <a:buSzPts val="2400"/>
              <a:buNone/>
            </a:pPr>
            <a:r>
              <a:t/>
            </a:r>
            <a:endParaRPr b="0" sz="2200">
              <a:solidFill>
                <a:schemeClr val="accent1"/>
              </a:solidFill>
            </a:endParaRPr>
          </a:p>
          <a:p>
            <a:pPr indent="0" lvl="0" marL="0" rtl="0" algn="just">
              <a:lnSpc>
                <a:spcPct val="90000"/>
              </a:lnSpc>
              <a:spcBef>
                <a:spcPts val="0"/>
              </a:spcBef>
              <a:spcAft>
                <a:spcPts val="0"/>
              </a:spcAft>
              <a:buSzPts val="2400"/>
              <a:buNone/>
            </a:pPr>
            <a:r>
              <a:rPr b="0" lang="en-US" sz="2200">
                <a:solidFill>
                  <a:schemeClr val="accent1"/>
                </a:solidFill>
              </a:rPr>
              <a:t>Επιπλέον, η ενθουσιώδης αντίδραση στους άλλους, ιδιαίτερα στις στενές ή οικείες σχέσεις, αυξάνει την οικειότητα, την ευημερία και την ικανοποίηση.</a:t>
            </a:r>
            <a:endParaRPr sz="2200">
              <a:solidFill>
                <a:schemeClr val="accent1"/>
              </a:solidFill>
            </a:endParaRPr>
          </a:p>
        </p:txBody>
      </p:sp>
      <p:sp>
        <p:nvSpPr>
          <p:cNvPr id="228" name="Google Shape;228;p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R – Θετικές σχέσεις</a:t>
            </a:r>
            <a:endParaRPr/>
          </a:p>
        </p:txBody>
      </p:sp>
      <p:pic>
        <p:nvPicPr>
          <p:cNvPr descr="PERMA Model - Overview, Core Elements, Workplace Application" id="229" name="Google Shape;229;p4"/>
          <p:cNvPicPr preferRelativeResize="0"/>
          <p:nvPr/>
        </p:nvPicPr>
        <p:blipFill rotWithShape="1">
          <a:blip r:embed="rId3">
            <a:alphaModFix/>
          </a:blip>
          <a:srcRect b="0" l="0" r="0" t="0"/>
          <a:stretch/>
        </p:blipFill>
        <p:spPr>
          <a:xfrm>
            <a:off x="6896900" y="1464273"/>
            <a:ext cx="4789730" cy="342123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