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2.xml"/>
  <Override ContentType="application/vnd.openxmlformats-officedocument.drawingml.chart+xml" PartName="/ppt/charts/chart1.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 id="2147483658" r:id="rId6"/>
    <p:sldMasterId id="214748366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y="6858000" cx="12192000"/>
  <p:notesSz cx="6858000" cy="9144000"/>
  <p:embeddedFontLst>
    <p:embeddedFont>
      <p:font typeface="Noto Sans Symbols"/>
      <p:regular r:id="rId39"/>
      <p:bold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jmsrtwTxA3dotTtyIJCtQG9IQ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F57DF0A-E371-48E5-81D0-5E0F70D659ED}">
  <a:tblStyle styleId="{7F57DF0A-E371-48E5-81D0-5E0F70D659E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NotoSansSymbols-bold.fntdata"/><Relationship Id="rId20" Type="http://schemas.openxmlformats.org/officeDocument/2006/relationships/slide" Target="slides/slide12.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4.xml"/><Relationship Id="rId44" Type="http://schemas.openxmlformats.org/officeDocument/2006/relationships/font" Target="fonts/OpenSans-boldItalic.fntdata"/><Relationship Id="rId21" Type="http://schemas.openxmlformats.org/officeDocument/2006/relationships/slide" Target="slides/slide13.xml"/><Relationship Id="rId43" Type="http://schemas.openxmlformats.org/officeDocument/2006/relationships/font" Target="fonts/OpenSans-italic.fntdata"/><Relationship Id="rId24" Type="http://schemas.openxmlformats.org/officeDocument/2006/relationships/slide" Target="slides/slide16.xml"/><Relationship Id="rId23" Type="http://schemas.openxmlformats.org/officeDocument/2006/relationships/slide" Target="slides/slide15.xml"/><Relationship Id="rId45" Type="http://customschemas.google.com/relationships/presentationmetadata" Target="meta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font" Target="fonts/NotoSansSymbols-regular.fntdata"/><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Improved Student Engagement (%)</c:v>
                </c:pt>
              </c:strCache>
            </c:strRef>
          </c:tx>
          <c:invertIfNegative val="1"/>
          <c:cat>
            <c:strRef>
              <c:f>Sheet1!$A$2:$A$4</c:f>
              <c:strCache>
                <c:ptCount val="3"/>
                <c:pt idx="0">
                  <c:v>Positive Schools</c:v>
                </c:pt>
                <c:pt idx="1">
                  <c:v>Learn to Be</c:v>
                </c:pt>
                <c:pt idx="2">
                  <c:v>Whole School Well-being</c:v>
                </c:pt>
              </c:strCache>
            </c:strRef>
          </c:cat>
          <c:val>
            <c:numRef>
              <c:f>Sheet1!$B$2:$B$4</c:f>
              <c:numCache>
                <c:formatCode>General</c:formatCode>
                <c:ptCount val="3"/>
                <c:pt idx="0">
                  <c:v>35</c:v>
                </c:pt>
                <c:pt idx="1">
                  <c:v>50</c:v>
                </c:pt>
                <c:pt idx="2">
                  <c:v>45</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A17-F245-86D0-FAE127CF07E7}"/>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crossAx val="-2068027336"/>
        <c:crosses val="autoZero"/>
        <c:crossBetween val="between"/>
      </c:valAx>
    </c:plotArea>
    <c:plotVisOnly val="1"/>
    <c:dispBlanksAs val="gap"/>
    <c:showDLblsOverMax val="1"/>
  </c:chart>
  <c:txPr>
    <a:bodyPr/>
    <a:lstStyle/>
    <a:p>
      <a:pPr>
        <a:defRPr sz="1800"/>
      </a:pPr>
      <a:endParaRPr lang="en-R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1"/>
  <c:style val="2"/>
  <c:chart>
    <c:title>
      <c:tx>
        <c:rich>
          <a:bodyPr/>
          <a:lstStyle/>
          <a:p>
            <a:pPr>
              <a:defRPr/>
            </a:pPr>
            <a:r>
              <a:rPr lang="en-US" dirty="0" err="1">
                <a:solidFill>
                  <a:srgbClr val="7030A0"/>
                </a:solidFill>
              </a:rPr>
              <a:t>Ε</a:t>
            </a:r>
            <a:r>
              <a:rPr lang="en-US" dirty="0">
                <a:solidFill>
                  <a:srgbClr val="7030A0"/>
                </a:solidFill>
              </a:rPr>
              <a:t>π</a:t>
            </a:r>
            <a:r>
              <a:rPr lang="en-US" dirty="0" err="1">
                <a:solidFill>
                  <a:srgbClr val="7030A0"/>
                </a:solidFill>
              </a:rPr>
              <a:t>ίδρ</a:t>
            </a:r>
            <a:r>
              <a:rPr lang="en-US" dirty="0">
                <a:solidFill>
                  <a:srgbClr val="7030A0"/>
                </a:solidFill>
              </a:rPr>
              <a:t>α</a:t>
            </a:r>
            <a:r>
              <a:rPr lang="en-US" dirty="0" err="1">
                <a:solidFill>
                  <a:srgbClr val="7030A0"/>
                </a:solidFill>
              </a:rPr>
              <a:t>ση</a:t>
            </a:r>
            <a:r>
              <a:rPr lang="en-US" dirty="0">
                <a:solidFill>
                  <a:srgbClr val="7030A0"/>
                </a:solidFill>
              </a:rPr>
              <a:t> </a:t>
            </a:r>
            <a:r>
              <a:rPr lang="en-US" dirty="0" err="1">
                <a:solidFill>
                  <a:srgbClr val="7030A0"/>
                </a:solidFill>
              </a:rPr>
              <a:t>στη</a:t>
            </a:r>
            <a:r>
              <a:rPr lang="el-GR" baseline="0" dirty="0">
                <a:solidFill>
                  <a:srgbClr val="7030A0"/>
                </a:solidFill>
              </a:rPr>
              <a:t> δέσμευση </a:t>
            </a:r>
            <a:r>
              <a:rPr lang="en-US" dirty="0">
                <a:solidFill>
                  <a:srgbClr val="7030A0"/>
                </a:solidFill>
              </a:rPr>
              <a:t>(%)</a:t>
            </a:r>
          </a:p>
        </c:rich>
      </c:tx>
      <c:overlay val="0"/>
    </c:title>
    <c:autoTitleDeleted val="0"/>
    <c:plotArea>
      <c:layout/>
      <c:pieChart>
        <c:varyColors val="1"/>
        <c:ser>
          <c:idx val="0"/>
          <c:order val="0"/>
          <c:tx>
            <c:strRef>
              <c:f>Sheet1!$B$1</c:f>
              <c:strCache>
                <c:ptCount val="1"/>
                <c:pt idx="0">
                  <c:v>Επίδραση στην αφοσίωση (%)</c:v>
                </c:pt>
              </c:strCache>
            </c:strRef>
          </c:tx>
          <c:dPt>
            <c:idx val="0"/>
            <c:bubble3D val="0"/>
            <c:spPr>
              <a:solidFill>
                <a:srgbClr val="0066CC"/>
              </a:solidFill>
            </c:spPr>
            <c:extLst xmlns:c15="http://schemas.microsoft.com/office/drawing/2012/chart" xmlns:c16="http://schemas.microsoft.com/office/drawing/2014/chart">
              <c:ext xmlns:c16="http://schemas.microsoft.com/office/drawing/2014/chart" uri="{C3380CC4-5D6E-409C-BE32-E72D297353CC}">
                <c16:uniqueId val="{00000001-273E-8D4F-9598-679DD971CEFA}"/>
              </c:ext>
            </c:extLst>
          </c:dPt>
          <c:dPt>
            <c:idx val="1"/>
            <c:bubble3D val="0"/>
            <c:spPr>
              <a:solidFill>
                <a:srgbClr val="009900"/>
              </a:solidFill>
            </c:spPr>
            <c:extLst xmlns:c15="http://schemas.microsoft.com/office/drawing/2012/chart" xmlns:c16="http://schemas.microsoft.com/office/drawing/2014/chart">
              <c:ext xmlns:c16="http://schemas.microsoft.com/office/drawing/2014/chart" uri="{C3380CC4-5D6E-409C-BE32-E72D297353CC}">
                <c16:uniqueId val="{00000003-273E-8D4F-9598-679DD971CEFA}"/>
              </c:ext>
            </c:extLst>
          </c:dPt>
          <c:dPt>
            <c:idx val="2"/>
            <c:bubble3D val="0"/>
            <c:spPr>
              <a:solidFill>
                <a:srgbClr val="800080"/>
              </a:solidFill>
            </c:spPr>
            <c:extLst xmlns:c15="http://schemas.microsoft.com/office/drawing/2012/chart" xmlns:c16="http://schemas.microsoft.com/office/drawing/2014/chart">
              <c:ext xmlns:c16="http://schemas.microsoft.com/office/drawing/2014/chart" uri="{C3380CC4-5D6E-409C-BE32-E72D297353CC}">
                <c16:uniqueId val="{00000005-273E-8D4F-9598-679DD971CEFA}"/>
              </c:ext>
            </c:extLst>
          </c:dPt>
          <c:dPt>
            <c:idx val="3"/>
            <c:bubble3D val="0"/>
            <c:spPr>
              <a:solidFill>
                <a:srgbClr val="FF8C00"/>
              </a:solidFill>
            </c:spPr>
            <c:extLst xmlns:c15="http://schemas.microsoft.com/office/drawing/2012/chart" xmlns:c16="http://schemas.microsoft.com/office/drawing/2014/chart">
              <c:ext xmlns:c16="http://schemas.microsoft.com/office/drawing/2014/chart" uri="{C3380CC4-5D6E-409C-BE32-E72D297353CC}">
                <c16:uniqueId val="{00000007-273E-8D4F-9598-679DD971CEFA}"/>
              </c:ext>
            </c:extLst>
          </c:dPt>
          <c:dPt>
            <c:idx val="4"/>
            <c:bubble3D val="0"/>
            <c:spPr>
              <a:solidFill>
                <a:srgbClr val="FFCC00"/>
              </a:solidFill>
            </c:spPr>
            <c:extLst xmlns:c15="http://schemas.microsoft.com/office/drawing/2012/chart" xmlns:c16="http://schemas.microsoft.com/office/drawing/2014/chart">
              <c:ext xmlns:c16="http://schemas.microsoft.com/office/drawing/2014/chart" uri="{C3380CC4-5D6E-409C-BE32-E72D297353CC}">
                <c16:uniqueId val="{00000009-273E-8D4F-9598-679DD971CEFA}"/>
              </c:ext>
            </c:extLst>
          </c:dPt>
          <c:dLbls>
            <c:spPr>
              <a:noFill/>
              <a:ln>
                <a:noFill/>
              </a:ln>
              <a:effectLst/>
            </c:spPr>
            <c:txPr>
              <a:bodyPr/>
              <a:lstStyle/>
              <a:p>
                <a:pPr>
                  <a:defRPr sz="1200"/>
                </a:pPr>
                <a:endParaRPr lang="en-RO"/>
              </a:p>
            </c:txPr>
            <c:showLegendKey val="0"/>
            <c:showVal val="1"/>
            <c:showCatName val="0"/>
            <c:showSerName val="0"/>
            <c:showPercent val="1"/>
            <c:showBubbleSize val="0"/>
            <c:showLeaderLines val="1"/>
            <c:extLst xmlns:c15="http://schemas.microsoft.com/office/drawing/2012/chart" xmlns:c16="http://schemas.microsoft.com/office/drawing/2014/chart">
              <c:ext xmlns:c15="http://schemas.microsoft.com/office/drawing/2012/chart" uri="{CE6537A1-D6FC-4f65-9D91-7224C49458BB}"/>
            </c:extLst>
          </c:dLbls>
          <c:cat>
            <c:strRef>
              <c:f>Sheet1!$A$2:$A$6</c:f>
              <c:strCache>
                <c:ptCount val="5"/>
                <c:pt idx="0">
                  <c:v>Αυτογνωσία (18%)</c:v>
                </c:pt>
                <c:pt idx="1">
                  <c:v>Αυτοδιαχείριση (22%)</c:v>
                </c:pt>
                <c:pt idx="2">
                  <c:v>Κοινωνική συνειδητοποίηση (15%)</c:v>
                </c:pt>
                <c:pt idx="3">
                  <c:v>Δεξιότητες στις σχέσεις (25%)</c:v>
                </c:pt>
                <c:pt idx="4">
                  <c:v>Υπεύθυνη λήψη αποφάσεων (20%)</c:v>
                </c:pt>
              </c:strCache>
            </c:strRef>
          </c:cat>
          <c:val>
            <c:numRef>
              <c:f>Sheet1!$B$2:$B$6</c:f>
              <c:numCache>
                <c:formatCode>General</c:formatCode>
                <c:ptCount val="5"/>
                <c:pt idx="0">
                  <c:v>18</c:v>
                </c:pt>
                <c:pt idx="1">
                  <c:v>22</c:v>
                </c:pt>
                <c:pt idx="2">
                  <c:v>15</c:v>
                </c:pt>
                <c:pt idx="3">
                  <c:v>25</c:v>
                </c:pt>
                <c:pt idx="4">
                  <c:v>20</c:v>
                </c:pt>
              </c:numCache>
            </c:numRef>
          </c:val>
          <c:extLst xmlns:c15="http://schemas.microsoft.com/office/drawing/2012/chart" xmlns:c16="http://schemas.microsoft.com/office/drawing/2014/chart">
            <c:ext xmlns:c16="http://schemas.microsoft.com/office/drawing/2014/chart" uri="{C3380CC4-5D6E-409C-BE32-E72D297353CC}">
              <c16:uniqueId val="{0000000A-273E-8D4F-9598-679DD971CEFA}"/>
            </c:ext>
          </c:extLst>
        </c:ser>
        <c:dLbls>
          <c:showLegendKey val="0"/>
          <c:showVal val="1"/>
          <c:showCatName val="0"/>
          <c:showSerName val="0"/>
          <c:showPercent val="1"/>
          <c:showBubbleSize val="0"/>
          <c:showLeaderLines val="1"/>
        </c:dLbls>
        <c:firstSliceAng val="0"/>
      </c:pieChart>
    </c:plotArea>
    <c:plotVisOnly val="1"/>
    <c:dispBlanksAs val="gap"/>
    <c:showDLblsOverMax val="1"/>
  </c:chart>
  <c:txPr>
    <a:bodyPr/>
    <a:lstStyle/>
    <a:p>
      <a:pPr>
        <a:defRPr sz="1800"/>
      </a:pPr>
      <a:endParaRPr lang="en-R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Font typeface="Arial"/>
              <a:buChar char="•"/>
            </a:pPr>
            <a:r>
              <a:rPr lang="en-US"/>
              <a:t>Εξηγήστε ότι οι εκπαιδευτικοί ακολούθησαν ένα </a:t>
            </a:r>
            <a:r>
              <a:rPr b="1" lang="en-US"/>
              <a:t>σχέδιο δράσης 4 βημάτων για την ενεργό δέσμευση (</a:t>
            </a:r>
            <a:r>
              <a:rPr lang="en-US"/>
              <a:t>αυτοαξιολόγηση, καθορισμός στόχων SMART, σχεδιασμός μαθημάτων με βάση τη ροή και τον αναστοχασμό) που αντικατοπτρίζει το πλαίσιο του ΠΕ3.</a:t>
            </a:r>
            <a:endParaRPr/>
          </a:p>
          <a:p>
            <a:pPr indent="-228600" lvl="0" marL="457200" rtl="0" algn="just">
              <a:lnSpc>
                <a:spcPct val="100000"/>
              </a:lnSpc>
              <a:spcBef>
                <a:spcPts val="0"/>
              </a:spcBef>
              <a:spcAft>
                <a:spcPts val="0"/>
              </a:spcAft>
              <a:buSzPts val="1400"/>
              <a:buFont typeface="Arial"/>
              <a:buChar char="•"/>
            </a:pPr>
            <a:r>
              <a:rPr lang="en-US"/>
              <a:t>Τονίστε τα </a:t>
            </a:r>
            <a:r>
              <a:rPr b="1" lang="en-US"/>
              <a:t>αποτελέσματα</a:t>
            </a:r>
            <a:r>
              <a:rPr lang="en-US"/>
              <a:t>: αύξηση κατά 22% του ενθουσιασμού και της δέσμευσης των εκπαιδευτικών, μεγαλύτερη συγκέντρωση των μαθητών/μαθητριών και καλύτερες σχέσεις στην τάξη.</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09" name="Google Shape;20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Ξεκινήστε υπενθυμίζοντας στους/τις συμμετέχοντες/συμμετέχουσες ότι η δέσμευση είναι δυναμική – ποικίλλει ανάλογα με το πλαίσιο και την εκπαιδευτική προσέγγιση.</a:t>
            </a:r>
            <a:endParaRPr/>
          </a:p>
          <a:p>
            <a:pPr indent="-228600" lvl="0" marL="45720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Παρουσιάστε το εργαλείο παρακολούθησης ως μια πρακτική διαδικασία συγκέντρωσης σύντομων, συστηματικών πληροφοριών, αντί της χρήσης εκτεταμένων και σπoράδικων ερευνών.</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17" name="Google Shape;21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Καθοδηγήστε τους/τις συμμετέχοντες/συμμετέχουσες στον πίνακα παρακολούθησης, εξηγώντας κάθε στήλη και πώς συνδέεται με το PERMA–E και το ΣΠΘΣ.</a:t>
            </a:r>
            <a:endParaRPr/>
          </a:p>
          <a:p>
            <a:pPr indent="-228600" lvl="0" marL="457200" rtl="0" algn="l">
              <a:lnSpc>
                <a:spcPct val="100000"/>
              </a:lnSpc>
              <a:spcBef>
                <a:spcPts val="0"/>
              </a:spcBef>
              <a:spcAft>
                <a:spcPts val="0"/>
              </a:spcAft>
              <a:buSzPts val="1400"/>
              <a:buFont typeface="Arial"/>
              <a:buChar char="•"/>
            </a:pPr>
            <a:r>
              <a:rPr lang="en-US"/>
              <a:t>Ζητήστε από τους/τις εκπαιδευτικούς να φανταστούν πώς θα μπορούσαν να προσαρμόσουν αυτό το εργαλείο στις δικές τους τάξεις (καθημερινός αναστοχασμός, αξιολόγηση ομάδας, ψηφιακό ημερολόγιο).</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25" name="Google Shape;22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Παρουσιάστε αυτή τη διαφάνεια για να βοηθήσετε τους/τις εκπαιδευτικούς να κατανοήσουν πώς μπορούν να </a:t>
            </a:r>
            <a:r>
              <a:rPr b="1" i="0" lang="en-US" sz="1200" u="none" cap="none" strike="noStrike">
                <a:solidFill>
                  <a:schemeClr val="dk1"/>
                </a:solidFill>
                <a:latin typeface="Calibri"/>
                <a:ea typeface="Calibri"/>
                <a:cs typeface="Calibri"/>
                <a:sym typeface="Calibri"/>
              </a:rPr>
              <a:t>σχεδιάζουν στοχευμένες μαθησιακές εμπειρίες</a:t>
            </a:r>
            <a:r>
              <a:rPr b="0" i="0" lang="en-US" sz="1200" u="none" cap="none" strike="noStrike">
                <a:solidFill>
                  <a:schemeClr val="dk1"/>
                </a:solidFill>
                <a:latin typeface="Calibri"/>
                <a:ea typeface="Calibri"/>
                <a:cs typeface="Calibri"/>
                <a:sym typeface="Calibri"/>
              </a:rPr>
              <a:t> που δημιουργούν ροή — στιγμές πλήρους αφοσίωσης, όπου οι μαθητές/μαθήτριες (και οι εκπαιδευτικοί) προσηλώνονται βαθιά σε ουσιαστικές δραστηριότητες.</a:t>
            </a:r>
            <a:endParaRPr/>
          </a:p>
          <a:p>
            <a:pPr indent="-228600" lvl="0" marL="457200" rtl="0" algn="l">
              <a:lnSpc>
                <a:spcPct val="100000"/>
              </a:lnSpc>
              <a:spcBef>
                <a:spcPts val="0"/>
              </a:spcBef>
              <a:spcAft>
                <a:spcPts val="0"/>
              </a:spcAft>
              <a:buSzPts val="1400"/>
              <a:buFont typeface="Arial"/>
              <a:buChar char="•"/>
            </a:pPr>
            <a:r>
              <a:rPr lang="en-US"/>
              <a:t>Διευκρινίστε ότι μια </a:t>
            </a:r>
            <a:r>
              <a:rPr b="1" lang="en-US"/>
              <a:t>δραστηριότητα που προκαλεί ροή </a:t>
            </a:r>
            <a:r>
              <a:rPr lang="en-US"/>
              <a:t>δεν είναι απλώς διασκεδαστική ή διαδραστική — ισορροπεί </a:t>
            </a:r>
            <a:r>
              <a:rPr i="1" lang="en-US"/>
              <a:t>την πρόκληση και τις δεξιότητες</a:t>
            </a:r>
            <a:r>
              <a:rPr lang="en-US"/>
              <a:t>, προσφέρει </a:t>
            </a:r>
            <a:r>
              <a:rPr i="1" lang="en-US"/>
              <a:t>άμεση ανατροφοδότηση </a:t>
            </a:r>
            <a:r>
              <a:rPr lang="en-US"/>
              <a:t>και παρέχει μια </a:t>
            </a:r>
            <a:r>
              <a:rPr i="1" lang="en-US"/>
              <a:t>σαφή αίσθηση σκοπού και προόδου</a:t>
            </a:r>
            <a:r>
              <a:rPr lang="en-US"/>
              <a:t>.</a:t>
            </a:r>
            <a:endParaRPr/>
          </a:p>
          <a:p>
            <a:pPr indent="-228600" lvl="0" marL="457200" rtl="0" algn="l">
              <a:lnSpc>
                <a:spcPct val="100000"/>
              </a:lnSpc>
              <a:spcBef>
                <a:spcPts val="0"/>
              </a:spcBef>
              <a:spcAft>
                <a:spcPts val="0"/>
              </a:spcAft>
              <a:buSzPts val="1400"/>
              <a:buFont typeface="Arial"/>
              <a:buChar char="•"/>
            </a:pPr>
            <a:r>
              <a:rPr lang="en-US"/>
              <a:t>Εξηγήστε ότι στο </a:t>
            </a:r>
            <a:r>
              <a:rPr b="1" lang="en-US"/>
              <a:t>μοντέλο PERMA</a:t>
            </a:r>
            <a:r>
              <a:rPr lang="en-US"/>
              <a:t>, </a:t>
            </a:r>
            <a:r>
              <a:rPr i="1" lang="en-US"/>
              <a:t>η δέσμευση (E) </a:t>
            </a:r>
            <a:r>
              <a:rPr lang="en-US"/>
              <a:t>αποτυπώνει τις ψυχολογικές καταστάσεις της εμβάθυνσης και της συγκέντρωσης, οι οποίες ενισχύουν άμεσα τόσο </a:t>
            </a:r>
            <a:r>
              <a:rPr i="1" lang="en-US"/>
              <a:t>τα μαθησιακά αποτελέσματα </a:t>
            </a:r>
            <a:r>
              <a:rPr lang="en-US"/>
              <a:t>όσο και </a:t>
            </a:r>
            <a:r>
              <a:rPr i="1" lang="en-US"/>
              <a:t>την ευημερία των εκπαιδευτικών</a:t>
            </a:r>
            <a:r>
              <a:rPr lang="en-US"/>
              <a:t>.</a:t>
            </a:r>
            <a:endParaRPr/>
          </a:p>
          <a:p>
            <a:pPr indent="-228600" lvl="0" marL="457200" rtl="0" algn="l">
              <a:lnSpc>
                <a:spcPct val="100000"/>
              </a:lnSpc>
              <a:spcBef>
                <a:spcPts val="0"/>
              </a:spcBef>
              <a:spcAft>
                <a:spcPts val="0"/>
              </a:spcAft>
              <a:buSzPts val="1400"/>
              <a:buFont typeface="Arial"/>
              <a:buChar char="•"/>
            </a:pPr>
            <a:r>
              <a:rPr lang="en-US"/>
              <a:t>Στο </a:t>
            </a:r>
            <a:r>
              <a:rPr i="1" lang="en-US"/>
              <a:t>Thriving Schools ΠΕ3</a:t>
            </a:r>
            <a:r>
              <a:rPr lang="en-US"/>
              <a:t>, </a:t>
            </a:r>
            <a:r>
              <a:rPr i="1" lang="en-US"/>
              <a:t>η ροή </a:t>
            </a:r>
            <a:r>
              <a:rPr lang="en-US"/>
              <a:t>θεωρείται τόσο </a:t>
            </a:r>
            <a:r>
              <a:rPr b="1" lang="en-US"/>
              <a:t>δείκτης συμπεριφοράς </a:t>
            </a:r>
            <a:r>
              <a:rPr lang="en-US"/>
              <a:t>(ορατή συγκέντρωση, συμμετοχή, επιμονή) όσο και </a:t>
            </a:r>
            <a:r>
              <a:rPr b="1" lang="en-US"/>
              <a:t>δείκτης συναισθημάτων </a:t>
            </a:r>
            <a:r>
              <a:rPr lang="en-US"/>
              <a:t>(ενθουσιασμός, ικανοποίηση, περιέργεια).</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34" name="Google Shape;23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Παρουσιάστε </a:t>
            </a:r>
            <a:r>
              <a:rPr b="1" lang="en-US" u="sng"/>
              <a:t>το PERMA.teach</a:t>
            </a:r>
            <a:r>
              <a:rPr b="1" lang="en-US" u="none"/>
              <a:t> </a:t>
            </a:r>
            <a:r>
              <a:rPr lang="en-US"/>
              <a:t>ως μια </a:t>
            </a:r>
            <a:r>
              <a:rPr b="1" lang="en-US"/>
              <a:t>μεγάλης κλίμακας πρωτοβουλία θετικής εκπαίδευσης </a:t>
            </a:r>
            <a:r>
              <a:rPr lang="en-US"/>
              <a:t>που </a:t>
            </a:r>
            <a:r>
              <a:rPr b="1" lang="en-US"/>
              <a:t>υποστηρίζεται από την ΕΕ </a:t>
            </a:r>
            <a:r>
              <a:rPr lang="en-US"/>
              <a:t>και μεταφράζει τη θεωρία PERMA –ιδιαίτερα </a:t>
            </a:r>
            <a:r>
              <a:rPr i="1" lang="en-US"/>
              <a:t>τη δέσμευση–</a:t>
            </a:r>
            <a:r>
              <a:rPr lang="en-US"/>
              <a:t> σε καθημερινή διδακτική πρακτική.</a:t>
            </a:r>
            <a:endParaRPr/>
          </a:p>
          <a:p>
            <a:pPr indent="-228600" lvl="0" marL="457200" rtl="0" algn="l">
              <a:lnSpc>
                <a:spcPct val="100000"/>
              </a:lnSpc>
              <a:spcBef>
                <a:spcPts val="0"/>
              </a:spcBef>
              <a:spcAft>
                <a:spcPts val="0"/>
              </a:spcAft>
              <a:buSzPts val="1400"/>
              <a:buFont typeface="Arial"/>
              <a:buChar char="•"/>
            </a:pPr>
            <a:r>
              <a:rPr lang="en-US"/>
              <a:t>Τονίστε ότι οι εκπαιδευτικοί εκπαιδεύτηκαν να </a:t>
            </a:r>
            <a:r>
              <a:rPr b="1" lang="en-US"/>
              <a:t>σχεδιάζουν δραστηριότητες που δημιουργούν ροή</a:t>
            </a:r>
            <a:r>
              <a:rPr lang="en-US"/>
              <a:t>: εξισορροπώντας τις προκλήσεις και τις δεξιότητες, δίνοντας ανατροφοδότηση και ενισχύοντας την αυτονομία.</a:t>
            </a:r>
            <a:endParaRPr/>
          </a:p>
          <a:p>
            <a:pPr indent="-228600" lvl="0" marL="457200" rtl="0" algn="l">
              <a:lnSpc>
                <a:spcPct val="100000"/>
              </a:lnSpc>
              <a:spcBef>
                <a:spcPts val="0"/>
              </a:spcBef>
              <a:spcAft>
                <a:spcPts val="0"/>
              </a:spcAft>
              <a:buSzPts val="1400"/>
              <a:buFont typeface="Arial"/>
              <a:buChar char="•"/>
            </a:pPr>
            <a:r>
              <a:rPr lang="en-US"/>
              <a:t>Συνδέστε το με το </a:t>
            </a:r>
            <a:r>
              <a:rPr b="1" lang="en-US"/>
              <a:t>πρότυπο</a:t>
            </a:r>
            <a:r>
              <a:rPr lang="en-US"/>
              <a:t> </a:t>
            </a:r>
            <a:r>
              <a:rPr b="1" lang="en-US"/>
              <a:t>για δραστηριότητες που δημιουργούν ροή</a:t>
            </a:r>
            <a:r>
              <a:rPr lang="en-US"/>
              <a:t>: αυτές είναι οι ίδιες αρχές σχεδιασμού που μπορούν να εφαρμόσουν οι εκπαιδευτικοί χρησιμοποιώντας το εργαλείο.</a:t>
            </a:r>
            <a:endParaRPr/>
          </a:p>
          <a:p>
            <a:pPr indent="-228600" lvl="0" marL="457200" marR="0" rtl="0" algn="l">
              <a:lnSpc>
                <a:spcPct val="100000"/>
              </a:lnSpc>
              <a:spcBef>
                <a:spcPts val="0"/>
              </a:spcBef>
              <a:spcAft>
                <a:spcPts val="0"/>
              </a:spcAft>
              <a:buClr>
                <a:srgbClr val="000000"/>
              </a:buClr>
              <a:buSzPts val="1400"/>
              <a:buFont typeface="Arial"/>
              <a:buNone/>
            </a:pPr>
            <a:r>
              <a:rPr lang="en-US"/>
              <a:t>Επισημάνετε τα </a:t>
            </a:r>
            <a:r>
              <a:rPr i="1" lang="en-US"/>
              <a:t>διπλά αποτελέσματα</a:t>
            </a:r>
            <a:r>
              <a:rPr lang="en-US"/>
              <a:t>:</a:t>
            </a:r>
            <a:endParaRPr/>
          </a:p>
          <a:p>
            <a:pPr indent="-228600" lvl="0" marL="457200" rtl="0" algn="l">
              <a:lnSpc>
                <a:spcPct val="100000"/>
              </a:lnSpc>
              <a:spcBef>
                <a:spcPts val="0"/>
              </a:spcBef>
              <a:spcAft>
                <a:spcPts val="0"/>
              </a:spcAft>
              <a:buSzPts val="1400"/>
              <a:buFont typeface="Arial"/>
              <a:buChar char="•"/>
            </a:pPr>
            <a:r>
              <a:rPr b="1" lang="en-US"/>
              <a:t>Μαθητές/μαθήτριες</a:t>
            </a:r>
            <a:r>
              <a:rPr lang="en-US"/>
              <a:t>: βαθύτερη συγκέντρωση, δημιουργικότητα και απόλαυση της μάθησης.</a:t>
            </a:r>
            <a:endParaRPr/>
          </a:p>
          <a:p>
            <a:pPr indent="-228600" lvl="0" marL="457200" rtl="0" algn="l">
              <a:lnSpc>
                <a:spcPct val="100000"/>
              </a:lnSpc>
              <a:spcBef>
                <a:spcPts val="0"/>
              </a:spcBef>
              <a:spcAft>
                <a:spcPts val="0"/>
              </a:spcAft>
              <a:buSzPts val="1400"/>
              <a:buFont typeface="Arial"/>
              <a:buChar char="•"/>
            </a:pPr>
            <a:r>
              <a:rPr b="1" lang="en-US"/>
              <a:t>Εκπαιδευτικοί</a:t>
            </a:r>
            <a:r>
              <a:rPr lang="en-US"/>
              <a:t>: περισσότερη ενέργεια, ικανοποίηση και σύνδεση με τον σκοπό.</a:t>
            </a:r>
            <a:endParaRPr/>
          </a:p>
          <a:p>
            <a:pPr indent="-228600" lvl="0" marL="457200" marR="0" rtl="0" algn="l">
              <a:lnSpc>
                <a:spcPct val="100000"/>
              </a:lnSpc>
              <a:spcBef>
                <a:spcPts val="0"/>
              </a:spcBef>
              <a:spcAft>
                <a:spcPts val="0"/>
              </a:spcAft>
              <a:buClr>
                <a:srgbClr val="000000"/>
              </a:buClr>
              <a:buSzPts val="1400"/>
              <a:buFont typeface="Arial"/>
              <a:buNone/>
            </a:pPr>
            <a:r>
              <a:rPr lang="en-US"/>
              <a:t>Επισημάνετε ότι </a:t>
            </a:r>
            <a:r>
              <a:rPr b="1" lang="en-US"/>
              <a:t>το PERMA–E </a:t>
            </a:r>
            <a:r>
              <a:rPr lang="en-US"/>
              <a:t>δεν είναι μόνο θεωρητικό. Όταν εφαρμόζεται μέσω δομημένου σχεδιασμού, αποφέρει μετρήσιμα ακαδημαϊκά και συναισθηματικά οφέλη.</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42" name="Google Shape;24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rPr lang="en-US" sz="1800">
                <a:latin typeface="Noto Sans Symbols"/>
                <a:ea typeface="Noto Sans Symbols"/>
                <a:cs typeface="Noto Sans Symbols"/>
                <a:sym typeface="Noto Sans Symbols"/>
              </a:rPr>
              <a:t>∙ </a:t>
            </a:r>
            <a:r>
              <a:rPr lang="en-US" sz="1800">
                <a:latin typeface="Times New Roman"/>
                <a:ea typeface="Times New Roman"/>
                <a:cs typeface="Times New Roman"/>
                <a:sym typeface="Times New Roman"/>
              </a:rPr>
              <a:t> Παρουσιάστε την εικόνα ως ένα </a:t>
            </a:r>
            <a:r>
              <a:rPr b="1" lang="en-US" sz="1800">
                <a:latin typeface="Times New Roman"/>
                <a:ea typeface="Times New Roman"/>
                <a:cs typeface="Times New Roman"/>
                <a:sym typeface="Times New Roman"/>
              </a:rPr>
              <a:t>πρακτικό πρότυπο </a:t>
            </a:r>
            <a:r>
              <a:rPr lang="en-US" sz="1800">
                <a:latin typeface="Times New Roman"/>
                <a:ea typeface="Times New Roman"/>
                <a:cs typeface="Times New Roman"/>
                <a:sym typeface="Times New Roman"/>
              </a:rPr>
              <a:t>για το σχεδιασμό μαθημάτων που δημιουργούν ροή.</a:t>
            </a:r>
            <a:endParaRPr/>
          </a:p>
          <a:p>
            <a:pPr indent="-228600" lvl="0" marL="457200" rtl="0" algn="just">
              <a:lnSpc>
                <a:spcPct val="100000"/>
              </a:lnSpc>
              <a:spcBef>
                <a:spcPts val="0"/>
              </a:spcBef>
              <a:spcAft>
                <a:spcPts val="0"/>
              </a:spcAft>
              <a:buSzPts val="1400"/>
              <a:buNone/>
            </a:pPr>
            <a:r>
              <a:rPr lang="en-US" sz="1800">
                <a:latin typeface="Noto Sans Symbols"/>
                <a:ea typeface="Noto Sans Symbols"/>
                <a:cs typeface="Noto Sans Symbols"/>
                <a:sym typeface="Noto Sans Symbols"/>
              </a:rPr>
              <a:t>∙ </a:t>
            </a:r>
            <a:r>
              <a:rPr lang="en-US" sz="1800">
                <a:latin typeface="Times New Roman"/>
                <a:ea typeface="Times New Roman"/>
                <a:cs typeface="Times New Roman"/>
                <a:sym typeface="Times New Roman"/>
              </a:rPr>
              <a:t> Τονίστε ότι κάθε βήμα –από τον καθορισμό του σκοπού έως τη δημιουργία στιγμών αναστοχασμού– ευθυγραμμίζεται με τη διάσταση </a:t>
            </a:r>
            <a:r>
              <a:rPr b="1" lang="en-US" sz="1800">
                <a:latin typeface="Times New Roman"/>
                <a:ea typeface="Times New Roman"/>
                <a:cs typeface="Times New Roman"/>
                <a:sym typeface="Times New Roman"/>
              </a:rPr>
              <a:t>PERMA–E (Δέσμευση) </a:t>
            </a:r>
            <a:r>
              <a:rPr lang="en-US" sz="1800">
                <a:latin typeface="Times New Roman"/>
                <a:ea typeface="Times New Roman"/>
                <a:cs typeface="Times New Roman"/>
                <a:sym typeface="Times New Roman"/>
              </a:rPr>
              <a:t>και υποστηρίζει την </a:t>
            </a:r>
            <a:r>
              <a:rPr b="1" lang="en-US" sz="1800">
                <a:latin typeface="Times New Roman"/>
                <a:ea typeface="Times New Roman"/>
                <a:cs typeface="Times New Roman"/>
                <a:sym typeface="Times New Roman"/>
              </a:rPr>
              <a:t>Ολιστική Σχολική Προσέγγιση (WSA) </a:t>
            </a:r>
            <a:r>
              <a:rPr lang="en-US" sz="1800">
                <a:latin typeface="Times New Roman"/>
                <a:ea typeface="Times New Roman"/>
                <a:cs typeface="Times New Roman"/>
                <a:sym typeface="Times New Roman"/>
              </a:rPr>
              <a:t>που προωθείται στο ΠΕ3.</a:t>
            </a:r>
            <a:endParaRPr/>
          </a:p>
          <a:p>
            <a:pPr indent="-228600" lvl="0" marL="457200" rtl="0" algn="just">
              <a:lnSpc>
                <a:spcPct val="100000"/>
              </a:lnSpc>
              <a:spcBef>
                <a:spcPts val="0"/>
              </a:spcBef>
              <a:spcAft>
                <a:spcPts val="0"/>
              </a:spcAft>
              <a:buSzPts val="1400"/>
              <a:buNone/>
            </a:pPr>
            <a:r>
              <a:rPr lang="en-US" sz="1800">
                <a:latin typeface="Noto Sans Symbols"/>
                <a:ea typeface="Noto Sans Symbols"/>
                <a:cs typeface="Noto Sans Symbols"/>
                <a:sym typeface="Noto Sans Symbols"/>
              </a:rPr>
              <a:t>∙ </a:t>
            </a:r>
            <a:r>
              <a:rPr lang="en-US" sz="1800">
                <a:latin typeface="Times New Roman"/>
                <a:ea typeface="Times New Roman"/>
                <a:cs typeface="Times New Roman"/>
                <a:sym typeface="Times New Roman"/>
              </a:rPr>
              <a:t> Εξηγήστε ότι η ροή προκύπτει όταν </a:t>
            </a:r>
            <a:r>
              <a:rPr b="1" lang="en-US" sz="1800">
                <a:latin typeface="Times New Roman"/>
                <a:ea typeface="Times New Roman"/>
                <a:cs typeface="Times New Roman"/>
                <a:sym typeface="Times New Roman"/>
              </a:rPr>
              <a:t>η πρόκληση και η δεξιότητα είναι ισορροπημένες</a:t>
            </a:r>
            <a:r>
              <a:rPr lang="en-US" sz="1800">
                <a:latin typeface="Times New Roman"/>
                <a:ea typeface="Times New Roman"/>
                <a:cs typeface="Times New Roman"/>
                <a:sym typeface="Times New Roman"/>
              </a:rPr>
              <a:t>, οι μαθητές/μαθήτριες έχουν </a:t>
            </a:r>
            <a:r>
              <a:rPr b="1" lang="en-US" sz="1800">
                <a:latin typeface="Times New Roman"/>
                <a:ea typeface="Times New Roman"/>
                <a:cs typeface="Times New Roman"/>
                <a:sym typeface="Times New Roman"/>
              </a:rPr>
              <a:t>αυτονομία </a:t>
            </a:r>
            <a:r>
              <a:rPr lang="en-US" sz="1800">
                <a:latin typeface="Times New Roman"/>
                <a:ea typeface="Times New Roman"/>
                <a:cs typeface="Times New Roman"/>
                <a:sym typeface="Times New Roman"/>
              </a:rPr>
              <a:t>και η ανατροφοδότηση είναι </a:t>
            </a:r>
            <a:r>
              <a:rPr b="1" lang="en-US" sz="1800">
                <a:latin typeface="Times New Roman"/>
                <a:ea typeface="Times New Roman"/>
                <a:cs typeface="Times New Roman"/>
                <a:sym typeface="Times New Roman"/>
              </a:rPr>
              <a:t>άμεση</a:t>
            </a:r>
            <a:r>
              <a:rPr lang="en-US" sz="1800">
                <a:latin typeface="Times New Roman"/>
                <a:ea typeface="Times New Roman"/>
                <a:cs typeface="Times New Roman"/>
                <a:sym typeface="Times New Roman"/>
              </a:rPr>
              <a:t>.</a:t>
            </a:r>
            <a:endParaRPr/>
          </a:p>
          <a:p>
            <a:pPr indent="-228600" lvl="0" marL="457200" rtl="0" algn="just">
              <a:lnSpc>
                <a:spcPct val="100000"/>
              </a:lnSpc>
              <a:spcBef>
                <a:spcPts val="0"/>
              </a:spcBef>
              <a:spcAft>
                <a:spcPts val="0"/>
              </a:spcAft>
              <a:buSzPts val="1400"/>
              <a:buNone/>
            </a:pPr>
            <a:r>
              <a:rPr lang="en-US" sz="1800">
                <a:latin typeface="Noto Sans Symbols"/>
                <a:ea typeface="Noto Sans Symbols"/>
                <a:cs typeface="Noto Sans Symbols"/>
                <a:sym typeface="Noto Sans Symbols"/>
              </a:rPr>
              <a:t>∙ </a:t>
            </a:r>
            <a:r>
              <a:rPr lang="en-US" sz="1800">
                <a:latin typeface="Times New Roman"/>
                <a:ea typeface="Times New Roman"/>
                <a:cs typeface="Times New Roman"/>
                <a:sym typeface="Times New Roman"/>
              </a:rPr>
              <a:t> Τονίστε ότι αυτή η διαδικασία ωφελεί τόσο </a:t>
            </a:r>
            <a:r>
              <a:rPr b="1" lang="en-US" sz="1800">
                <a:latin typeface="Times New Roman"/>
                <a:ea typeface="Times New Roman"/>
                <a:cs typeface="Times New Roman"/>
                <a:sym typeface="Times New Roman"/>
              </a:rPr>
              <a:t>τη μάθηση των μαθητών/μαθητριών </a:t>
            </a:r>
            <a:r>
              <a:rPr lang="en-US" sz="1800">
                <a:latin typeface="Times New Roman"/>
                <a:ea typeface="Times New Roman"/>
                <a:cs typeface="Times New Roman"/>
                <a:sym typeface="Times New Roman"/>
              </a:rPr>
              <a:t>όσο και </a:t>
            </a:r>
            <a:r>
              <a:rPr b="1" lang="en-US" sz="1800">
                <a:latin typeface="Times New Roman"/>
                <a:ea typeface="Times New Roman"/>
                <a:cs typeface="Times New Roman"/>
                <a:sym typeface="Times New Roman"/>
              </a:rPr>
              <a:t>την ευημερία των εκπαιδευτικών</a:t>
            </a:r>
            <a:r>
              <a:rPr lang="en-US" sz="1800">
                <a:latin typeface="Times New Roman"/>
                <a:ea typeface="Times New Roman"/>
                <a:cs typeface="Times New Roman"/>
                <a:sym typeface="Times New Roman"/>
              </a:rPr>
              <a:t>, καθώς η ροή ενισχύει την ευημερία με αμοιβαίο τρόπο.</a:t>
            </a:r>
            <a:endParaRPr/>
          </a:p>
          <a:p>
            <a:pPr indent="-228600" lvl="0" marL="45720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a:p>
            <a:pPr indent="-228600" lvl="0" marL="457200" rtl="0" algn="just">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ΠΡΟΤΥΠΟ ΣΧΕΔΙΑΣΜΟΥ ΔΡΑΣΤΗΡΙΟΤΗΤΑΣ ΠΟΥ ΠΡΟΑΓΕΙ ΤΗΝ ΚΑΤΑΣΤΑΣΗ ΡΟΗΣ ΣΤΗΝ ΤΑΞΗ</a:t>
            </a:r>
            <a:endParaRPr sz="1800">
              <a:latin typeface="Times New Roman"/>
              <a:ea typeface="Times New Roman"/>
              <a:cs typeface="Times New Roman"/>
              <a:sym typeface="Times New Roman"/>
            </a:endParaRPr>
          </a:p>
          <a:p>
            <a:pPr indent="-139700" lvl="0" marL="457200" rtl="0" algn="just">
              <a:lnSpc>
                <a:spcPct val="100000"/>
              </a:lnSpc>
              <a:spcBef>
                <a:spcPts val="0"/>
              </a:spcBef>
              <a:spcAft>
                <a:spcPts val="0"/>
              </a:spcAft>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ΒΗΜΑ 1</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ΠΑΡΑΔΕΙΓΜΑ (ΕΦΑΡΜΟΣΜΕΝΗ ΠΡΑΚΤΙΚΗ)</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ΕΣΤΙΑΣΗ: Ορισμός Σκοπού</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ΚΑΘΟΔΗΓΗΤΙΚΑ ΕΡΩΤΗΜΑΤΑ: Ποια δεξιότητα ή ποια έννοια θα κατακτήσουν οι μαθητές μέσω βαθιάς εμπλοκής;</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ΠΑΡΑΔΕΙΓΜΑ (ΕΦΑΡΜΟΣΜΕΝΗ ΠΡΑΚΤΙΚΗ): Εξερεύνηση ανανεώσιμων πηγών ενέργειας με σχεδιασμό μικρού ηλιακού αυτοκινήτου.</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ΒΗΜΑ 2</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ΕΣΤΙΑΣΗ: Ισορροπία Πρόκλησης &amp; Δεξιότητας</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ΚΑΘΟΔΗΓΗΤΙΚΑ ΕΡΩΤΗΜΑΤΑ: Πώς μπορώ να εξασφαλίσω ότι η δραστηριότητα δεν είναι ούτε υπερβολικά εύκολη ούτε υπερβολικά δύσκολη;</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ΠΑΡΑΔΕΙΓΜΑ (ΕΦΑΡΜΟΣΜΕΝΗ ΠΡΑΚΤΙΚΗ): Διαφοροποιημένα επίπεδα δυσκολίας (αρχάριο, μεσαίο, προχωρημένο).</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ΒΗΜΑ 3</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ΕΣΤΙΑΣΗ: Δημιουργία Σαφών Στόχων</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ΚΑΘΟΔΗΓΗΤΙΚΑ ΕΡΩΤΗΜΑΤΑ: Πώς μπορούν οι μαθησιακοί στόχοι να καταστούν ορατοί και μετρήσιμοι;</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ΠΑΡΑΔΕΙΓΜΑ (ΕΦΑΡΜΟΣΜΕΝΗ ΠΡΑΚΤΙΚΗ): Διαμόρφωση δεικτών επιτυχίας και ρουμπρίκων με τους μαθητές/μαθήτριες.</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ΒΗΜΑ 4</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ΕΣΤΙΑΣΗ: Ενσωμάτωση Άμεσης Ανατροφοδότησης</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ΚΑΘΟΔΗΓΗΤΙΚΑ ΕΡΩΤΗΜΑΤΑ: Με ποιον τρόπο θα δημιουργηθούν σημεία ελέγχου και ανατροφοδότησης καθ’ όλη τη διάρκεια της εργασίας;</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ΠΑΡΑΔΕΙΓΜΑ (ΕΦΑΡΜΟΣΜΕΝΗ ΠΡΑΚΤΙΚΗ): Κύκλοι ανατροφοδότησης από συμμαθητές/συμμαθήτριες ή πίνακες παρακολούθησης προόδου.</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ΒΗΜΑ 5</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ΕΣΤΙΑΣΗ: Ενίσχυση Αυτονομίας &amp; Επιλογής</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ΚΑΘΟΔΗΓΗΤΙΚΑ ΕΡΩΤΗΜΑΤΑ: Πώς μπορώ να προσφέρω χώρο για δημιουργικότητα και προσωπική ευθύνη;</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ΠΑΡΑΔΕΙΓΜΑ (ΕΦΑΡΜΟΣΜΕΝΗ ΠΡΑΚΤΙΚΗ): Επιλογή θέματος, μορφής ή συνεργάτη από τους μαθητές/μαθήτριες.</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ΒΗΜΑ 6</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ΕΣΤΙΑΣΗ: Δημιουργία Στιγμών Αναστοχασμού</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ΚΑΘΟΔΗΓΗΤΙΚΑ ΕΡΩΤΗΜΑΤΑ: Πώς θα ενισχυθεί η επίγνωση της μάθησης και των συναισθημάτων των μαθητών/μαθητριών;</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ΠΑΡΑΔΕΙΓΜΑ (ΕΦΑΡΜΟΣΜΕΝΗ ΠΡΑΚΤΙΚΗ): Σύντομες αναστοχαστικές ερωτήσεις κλεισίματος.</a:t>
            </a:r>
            <a:endParaRPr/>
          </a:p>
          <a:p>
            <a:pPr indent="-139700" lvl="0" marL="457200" rtl="0" algn="just">
              <a:lnSpc>
                <a:spcPct val="100000"/>
              </a:lnSpc>
              <a:spcBef>
                <a:spcPts val="0"/>
              </a:spcBef>
              <a:spcAft>
                <a:spcPts val="0"/>
              </a:spcAft>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50" name="Google Shape;25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Παρουσιάσετε αυτή τη διαφάνεια τονίζοντας ότι </a:t>
            </a:r>
            <a:r>
              <a:rPr i="1" lang="en-US"/>
              <a:t>η βιώσιμη δέσμευση και η ευημερία </a:t>
            </a:r>
            <a:r>
              <a:rPr lang="en-US"/>
              <a:t>στο σχολείο εξαρτώνται από </a:t>
            </a:r>
            <a:r>
              <a:rPr b="1" lang="en-US"/>
              <a:t>τη συνεργασία, την κοινή μάθηση και τον συλλογικό αναστοχασμό </a:t>
            </a:r>
            <a:r>
              <a:rPr b="0" lang="en-US"/>
              <a:t>–</a:t>
            </a:r>
            <a:r>
              <a:rPr lang="en-US"/>
              <a:t> και όχι μόνο από την ατομική προσπάθεια.</a:t>
            </a:r>
            <a:endParaRPr/>
          </a:p>
          <a:p>
            <a:pPr indent="-228600" lvl="0" marL="457200" rtl="0" algn="l">
              <a:lnSpc>
                <a:spcPct val="100000"/>
              </a:lnSpc>
              <a:spcBef>
                <a:spcPts val="0"/>
              </a:spcBef>
              <a:spcAft>
                <a:spcPts val="0"/>
              </a:spcAft>
              <a:buSzPts val="1400"/>
              <a:buFont typeface="Arial"/>
              <a:buChar char="•"/>
            </a:pPr>
            <a:r>
              <a:rPr lang="en-US"/>
              <a:t>Εξηγήστε ότι το </a:t>
            </a:r>
            <a:r>
              <a:rPr b="1" lang="en-US"/>
              <a:t>Ομαδικό Ημερολόγιο Αναστοχασμού </a:t>
            </a:r>
            <a:r>
              <a:rPr lang="en-US"/>
              <a:t>έχει σχεδιαστεί για να βοηθά τους/τις εκπαιδευτικούς να μετατρέπουν </a:t>
            </a:r>
            <a:r>
              <a:rPr b="1" lang="en-US"/>
              <a:t>τις προσωπικές τους παρατηρήσεις</a:t>
            </a:r>
            <a:r>
              <a:rPr lang="en-US"/>
              <a:t> (από </a:t>
            </a:r>
            <a:r>
              <a:rPr i="1" lang="en-US"/>
              <a:t>το Εργαλείο Παρακολούθησης της δέσμευσης </a:t>
            </a:r>
            <a:r>
              <a:rPr lang="en-US"/>
              <a:t>και </a:t>
            </a:r>
            <a:r>
              <a:rPr i="1" lang="en-US"/>
              <a:t>το Πρότυπο Δραστηριοτήτων που Προάγουν τη Ροή</a:t>
            </a:r>
            <a:r>
              <a:rPr lang="en-US"/>
              <a:t>) σε </a:t>
            </a:r>
            <a:r>
              <a:rPr b="1" lang="en-US"/>
              <a:t>συλλογική κατανόηση και συντονισμένη δράση</a:t>
            </a:r>
            <a:r>
              <a:rPr lang="en-US"/>
              <a:t>.</a:t>
            </a:r>
            <a:endParaRPr/>
          </a:p>
          <a:p>
            <a:pPr indent="-228600" lvl="0" marL="457200" rtl="0" algn="l">
              <a:lnSpc>
                <a:spcPct val="100000"/>
              </a:lnSpc>
              <a:spcBef>
                <a:spcPts val="0"/>
              </a:spcBef>
              <a:spcAft>
                <a:spcPts val="0"/>
              </a:spcAft>
              <a:buSzPts val="1400"/>
              <a:buFont typeface="Arial"/>
              <a:buChar char="•"/>
            </a:pPr>
            <a:r>
              <a:rPr lang="en-US"/>
              <a:t>Στόχος του είναι να προωθήσει μια </a:t>
            </a:r>
            <a:r>
              <a:rPr b="1" lang="en-US"/>
              <a:t>κουλτούρα συνεργατικού αναστοχασμού</a:t>
            </a:r>
            <a:r>
              <a:rPr lang="en-US"/>
              <a:t>, όπου οι εκπαιδευτικοί εξετάζουν τακτικά τις πρακτικές δέσμευσης, επιβραβεύουν την πρόοδο και δημιουργούν από κοινού στρατηγικές για συνεχή βελτίωση.</a:t>
            </a:r>
            <a:endParaRPr/>
          </a:p>
          <a:p>
            <a:pPr indent="-228600" lvl="0" marL="457200" rtl="0" algn="l">
              <a:lnSpc>
                <a:spcPct val="100000"/>
              </a:lnSpc>
              <a:spcBef>
                <a:spcPts val="0"/>
              </a:spcBef>
              <a:spcAft>
                <a:spcPts val="0"/>
              </a:spcAft>
              <a:buSzPts val="1400"/>
              <a:buFont typeface="Arial"/>
              <a:buChar char="•"/>
            </a:pPr>
            <a:r>
              <a:rPr lang="en-US"/>
              <a:t>Τονίστε ότι το ημερολόγιο είναι κάτι περισσότερο από ένα εργαλείο καταγραφής: είναι μια </a:t>
            </a:r>
            <a:r>
              <a:rPr b="1" lang="en-US"/>
              <a:t>δομημένη διαδικασία διαλόγου της ομάδας</a:t>
            </a:r>
            <a:r>
              <a:rPr lang="en-US"/>
              <a:t>.</a:t>
            </a:r>
            <a:endParaRPr/>
          </a:p>
          <a:p>
            <a:pPr indent="-228600" lvl="0" marL="457200" rtl="0" algn="l">
              <a:lnSpc>
                <a:spcPct val="100000"/>
              </a:lnSpc>
              <a:spcBef>
                <a:spcPts val="0"/>
              </a:spcBef>
              <a:spcAft>
                <a:spcPts val="0"/>
              </a:spcAft>
              <a:buSzPts val="1400"/>
              <a:buFont typeface="Arial"/>
              <a:buChar char="•"/>
            </a:pPr>
            <a:r>
              <a:rPr lang="en-US"/>
              <a:t>Υποστηρίζει επαγγελματικές συζητήσεις σχετικά με </a:t>
            </a:r>
            <a:r>
              <a:rPr i="1" lang="en-US"/>
              <a:t>το τι λειτουργεί</a:t>
            </a:r>
            <a:r>
              <a:rPr lang="en-US"/>
              <a:t>, </a:t>
            </a:r>
            <a:r>
              <a:rPr i="1" lang="en-US"/>
              <a:t>ποιες προκλήσεις παραμένουν </a:t>
            </a:r>
            <a:r>
              <a:rPr lang="en-US"/>
              <a:t>και </a:t>
            </a:r>
            <a:r>
              <a:rPr i="1" lang="en-US"/>
              <a:t>πώς μπορεί να ενισχυθεί η δέσμευση </a:t>
            </a:r>
            <a:r>
              <a:rPr lang="en-US"/>
              <a:t>σε όλα τα μαθήματα και τις τάξεις.</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57" name="Google Shape;25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Τονίστε τα αποτελέσματα:</a:t>
            </a:r>
            <a:endParaRPr/>
          </a:p>
          <a:p>
            <a:pPr indent="-228600" lvl="0" marL="457200" rtl="0" algn="l">
              <a:lnSpc>
                <a:spcPct val="100000"/>
              </a:lnSpc>
              <a:spcBef>
                <a:spcPts val="0"/>
              </a:spcBef>
              <a:spcAft>
                <a:spcPts val="0"/>
              </a:spcAft>
              <a:buSzPts val="1400"/>
              <a:buFont typeface="Arial"/>
              <a:buChar char="•"/>
            </a:pPr>
            <a:r>
              <a:rPr lang="en-US"/>
              <a:t>Αυξημένη </a:t>
            </a:r>
            <a:r>
              <a:rPr b="1" lang="en-US"/>
              <a:t>συνεργασία μεταξύ των μαθητών/μαθητριών </a:t>
            </a:r>
            <a:r>
              <a:rPr lang="en-US"/>
              <a:t>και μείωση του στρες των εκπαιδευτικών μέσω του κοινού σχεδιασμού.</a:t>
            </a:r>
            <a:endParaRPr/>
          </a:p>
          <a:p>
            <a:pPr indent="-228600" lvl="0" marL="457200" rtl="0" algn="l">
              <a:lnSpc>
                <a:spcPct val="100000"/>
              </a:lnSpc>
              <a:spcBef>
                <a:spcPts val="0"/>
              </a:spcBef>
              <a:spcAft>
                <a:spcPts val="0"/>
              </a:spcAft>
              <a:buSzPts val="1400"/>
              <a:buFont typeface="Arial"/>
              <a:buChar char="•"/>
            </a:pPr>
            <a:r>
              <a:rPr lang="en-US"/>
              <a:t>Οι μαθητές/μαθήτριες έδειξαν </a:t>
            </a:r>
            <a:r>
              <a:rPr b="1" lang="en-US"/>
              <a:t>μεγαλύτερη ανάληψη ευιύνης για τη μάθησή τους</a:t>
            </a:r>
            <a:r>
              <a:rPr lang="en-US"/>
              <a:t>, αναφέροντας ότι «οι δάσκαλοι/δασκάλες μας ακούνε περισσότερο».</a:t>
            </a:r>
            <a:endParaRPr/>
          </a:p>
          <a:p>
            <a:pPr indent="-228600" lvl="0" marL="457200" rtl="0" algn="l">
              <a:lnSpc>
                <a:spcPct val="100000"/>
              </a:lnSpc>
              <a:spcBef>
                <a:spcPts val="0"/>
              </a:spcBef>
              <a:spcAft>
                <a:spcPts val="0"/>
              </a:spcAft>
              <a:buSzPts val="1400"/>
              <a:buFont typeface="Arial"/>
              <a:buChar char="•"/>
            </a:pPr>
            <a:r>
              <a:rPr lang="en-US"/>
              <a:t>Τα δεδομένα αναστοχασμού ενσωματώθηκαν στην </a:t>
            </a:r>
            <a:r>
              <a:rPr b="1" lang="en-US"/>
              <a:t>ετήσια έκθεση ευημερίας του σχολείου</a:t>
            </a:r>
            <a:r>
              <a:rPr lang="en-US"/>
              <a:t>, δείχνοντας τεκμηριωμένη βελτίωση.</a:t>
            </a:r>
            <a:endParaRPr/>
          </a:p>
          <a:p>
            <a:pPr indent="-228600" lvl="0" marL="457200" marR="0" rtl="0" algn="l">
              <a:lnSpc>
                <a:spcPct val="100000"/>
              </a:lnSpc>
              <a:spcBef>
                <a:spcPts val="0"/>
              </a:spcBef>
              <a:spcAft>
                <a:spcPts val="0"/>
              </a:spcAft>
              <a:buClr>
                <a:srgbClr val="000000"/>
              </a:buClr>
              <a:buSzPts val="1400"/>
              <a:buFont typeface="Arial"/>
              <a:buNone/>
            </a:pPr>
            <a:r>
              <a:rPr lang="en-US"/>
              <a:t>Τονίστε ότι το </a:t>
            </a:r>
            <a:r>
              <a:rPr b="1" lang="en-US"/>
              <a:t>κλειδί της επιτυχίας </a:t>
            </a:r>
            <a:r>
              <a:rPr lang="en-US"/>
              <a:t>ήταν </a:t>
            </a:r>
            <a:r>
              <a:rPr i="1" lang="en-US"/>
              <a:t>η συνέπεια –</a:t>
            </a:r>
            <a:r>
              <a:rPr lang="en-US"/>
              <a:t> μικρές, δομημένες συνεδρίες αναστοχασμού ενσωματωμένες στον κανονικό ρυθμό του σχολείου.</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65" name="Google Shape;26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Εξηγήστε ότι ο πίνακας αυτός απεικονίζει ένα </a:t>
            </a:r>
            <a:r>
              <a:rPr i="1" lang="en-US"/>
              <a:t>Σχέδιο Ομαδικού Αναστοχασμού </a:t>
            </a:r>
            <a:r>
              <a:rPr lang="en-US"/>
              <a:t>— ένα πρακτικό παράδειγμα του τρόπου με τον οποίο τα σχολεία μπορούν να οργανώσουν, να προγραμματίσουν και να παρακολουθήσουν τον αναστοχασμό που εστιάζει στη δέσμευση, σύμφωνα με </a:t>
            </a:r>
            <a:r>
              <a:rPr b="1" lang="en-US"/>
              <a:t>τους στόχους του ΠΕ3</a:t>
            </a:r>
            <a:r>
              <a:rPr lang="en-US"/>
              <a:t>.</a:t>
            </a:r>
            <a:endParaRPr/>
          </a:p>
          <a:p>
            <a:pPr indent="-228600" lvl="0" marL="457200" marR="0" rtl="0" algn="l">
              <a:lnSpc>
                <a:spcPct val="100000"/>
              </a:lnSpc>
              <a:spcBef>
                <a:spcPts val="0"/>
              </a:spcBef>
              <a:spcAft>
                <a:spcPts val="0"/>
              </a:spcAft>
              <a:buClr>
                <a:srgbClr val="000000"/>
              </a:buClr>
              <a:buSzPts val="1400"/>
              <a:buFont typeface="Arial"/>
              <a:buNone/>
            </a:pPr>
            <a:r>
              <a:rPr lang="en-US"/>
              <a:t>Ξεκινήστε παρουσιάζοντας τη δομή:</a:t>
            </a:r>
            <a:endParaRPr/>
          </a:p>
          <a:p>
            <a:pPr indent="-228600" lvl="0" marL="457200" rtl="0" algn="l">
              <a:lnSpc>
                <a:spcPct val="100000"/>
              </a:lnSpc>
              <a:spcBef>
                <a:spcPts val="0"/>
              </a:spcBef>
              <a:spcAft>
                <a:spcPts val="0"/>
              </a:spcAft>
              <a:buSzPts val="1400"/>
              <a:buFont typeface="Arial"/>
              <a:buChar char="•"/>
            </a:pPr>
            <a:r>
              <a:rPr lang="en-US"/>
              <a:t>Η στήλη </a:t>
            </a:r>
            <a:r>
              <a:rPr b="1" lang="en-US"/>
              <a:t>«Στόχος» </a:t>
            </a:r>
            <a:r>
              <a:rPr lang="en-US"/>
              <a:t>προσδιορίζει τι επιδιώκει να ενισχύσει το σχολείο (π.χ. κουλτούρα δέσμευσης, μάθηση μεταξύ ομοτίμων).</a:t>
            </a:r>
            <a:endParaRPr/>
          </a:p>
          <a:p>
            <a:pPr indent="-228600" lvl="0" marL="457200" rtl="0" algn="l">
              <a:lnSpc>
                <a:spcPct val="100000"/>
              </a:lnSpc>
              <a:spcBef>
                <a:spcPts val="0"/>
              </a:spcBef>
              <a:spcAft>
                <a:spcPts val="0"/>
              </a:spcAft>
              <a:buSzPts val="1400"/>
              <a:buFont typeface="Arial"/>
              <a:buChar char="•"/>
            </a:pPr>
            <a:r>
              <a:rPr b="1" lang="en-US"/>
              <a:t>Τα «Βήματα δράσης» </a:t>
            </a:r>
            <a:r>
              <a:rPr lang="en-US"/>
              <a:t>περιγράφουν συγκεκριμένα μέτρα που μετατρέπουν τον αναστοχασμό σε δράση — όπως η εισαγωγή συνεδριών «Ημερολογίου Ομαδικού Αναστοχασμού» ή η δημιουργία «Κυκλών ροής».</a:t>
            </a:r>
            <a:endParaRPr/>
          </a:p>
          <a:p>
            <a:pPr indent="-228600" lvl="0" marL="457200" rtl="0" algn="l">
              <a:lnSpc>
                <a:spcPct val="100000"/>
              </a:lnSpc>
              <a:spcBef>
                <a:spcPts val="0"/>
              </a:spcBef>
              <a:spcAft>
                <a:spcPts val="0"/>
              </a:spcAft>
              <a:buSzPts val="1400"/>
              <a:buFont typeface="Arial"/>
              <a:buChar char="•"/>
            </a:pPr>
            <a:r>
              <a:rPr lang="en-US"/>
              <a:t>Το </a:t>
            </a:r>
            <a:r>
              <a:rPr b="1" lang="en-US"/>
              <a:t>«Χρονοδιάγραμμα» </a:t>
            </a:r>
            <a:r>
              <a:rPr lang="en-US"/>
              <a:t>προσφέρει μια ρεαλιστική, σταδιακή προσέγγιση, διασφαλίζοντας ότι ο αναστοχασμός παραμένει συνεχής και προσανατολισμένος στους στόχους.</a:t>
            </a:r>
            <a:endParaRPr/>
          </a:p>
          <a:p>
            <a:pPr indent="-228600" lvl="0" marL="457200" rtl="0" algn="l">
              <a:lnSpc>
                <a:spcPct val="100000"/>
              </a:lnSpc>
              <a:spcBef>
                <a:spcPts val="0"/>
              </a:spcBef>
              <a:spcAft>
                <a:spcPts val="0"/>
              </a:spcAft>
              <a:buSzPts val="1400"/>
              <a:buFont typeface="Arial"/>
              <a:buChar char="•"/>
            </a:pPr>
            <a:r>
              <a:rPr lang="en-US"/>
              <a:t>Η στήλη </a:t>
            </a:r>
            <a:r>
              <a:rPr b="1" lang="en-US"/>
              <a:t>«Υπεύθυνος» </a:t>
            </a:r>
            <a:r>
              <a:rPr lang="en-US"/>
              <a:t>αποσαφηνίζει την ευθύνη, διασφαλίζοντας την κοινή ευθύνη μεταξύ των επικεφαλής των τμημάτων, της διεύθυνσης και όλου του διδακτικού προσωπικού.</a:t>
            </a:r>
            <a:endParaRPr/>
          </a:p>
          <a:p>
            <a:pPr indent="-228600" lvl="0" marL="457200" rtl="0" algn="l">
              <a:lnSpc>
                <a:spcPct val="100000"/>
              </a:lnSpc>
              <a:spcBef>
                <a:spcPts val="0"/>
              </a:spcBef>
              <a:spcAft>
                <a:spcPts val="0"/>
              </a:spcAft>
              <a:buSzPts val="1400"/>
              <a:buFont typeface="Arial"/>
              <a:buChar char="•"/>
            </a:pPr>
            <a:r>
              <a:rPr b="1" lang="en-US"/>
              <a:t>Τα εργαλεία παρακολούθησης </a:t>
            </a:r>
            <a:r>
              <a:rPr lang="en-US"/>
              <a:t>δείχνουν πώς μετράται η πρόοδος χρησιμοποιώντας τόσο ποιοτικά (ανατροφοδότηση, αρχεία καταγραφής) όσο και ποσοτικά (δεδομένα πίνακα ελέγχου ΠΕ3, συγκρίσεις δέσμευσης) στοιχεία.</a:t>
            </a:r>
            <a:endParaRPr/>
          </a:p>
          <a:p>
            <a:pPr indent="-228600" lvl="0" marL="457200" marR="0" rtl="0" algn="l">
              <a:lnSpc>
                <a:spcPct val="100000"/>
              </a:lnSpc>
              <a:spcBef>
                <a:spcPts val="0"/>
              </a:spcBef>
              <a:spcAft>
                <a:spcPts val="0"/>
              </a:spcAft>
              <a:buClr>
                <a:srgbClr val="000000"/>
              </a:buClr>
              <a:buSzPts val="1400"/>
              <a:buFont typeface="Arial"/>
              <a:buNone/>
            </a:pPr>
            <a:r>
              <a:rPr lang="en-US"/>
              <a:t>Τονίστε ότι αυτό το σχέδιο ενσωματώνει το </a:t>
            </a:r>
            <a:r>
              <a:rPr b="1" lang="en-US"/>
              <a:t>μοντέλο ολιστικής σχολικής δέσμευσης </a:t>
            </a:r>
            <a:r>
              <a:rPr b="0" lang="en-US"/>
              <a:t>–</a:t>
            </a:r>
            <a:r>
              <a:rPr lang="en-US"/>
              <a:t> ο αναστοχασμός γίνεται </a:t>
            </a:r>
            <a:r>
              <a:rPr i="1" lang="en-US"/>
              <a:t>συνήθεια, όχι ένα μεμονωμένο γεγονός</a:t>
            </a:r>
            <a:r>
              <a:rPr lang="en-US"/>
              <a:t>. Κάθε δράση ενισχύει την ικανότητα συνεργασίας, διαφάνειας και ανάπτυξης βάσει δεδομένων.</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73" name="Google Shape;27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7dcc5151c8_0_4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400"/>
              <a:buFont typeface="Arial"/>
              <a:buChar char="•"/>
            </a:pPr>
            <a:r>
              <a:rPr lang="en-US"/>
              <a:t>Θα χρησιμοποιήσετε αυτό το παράδειγμα για να δείξετε την πρακτική εφαρμογή του PERMA. Ενθαρρύνετε τους/τις συμμετέχοντες/συμμετέχουσες να σκεφτούν παραδείγματα από το δικό τους εκπαιδευτικό πλαίσιο.</a:t>
            </a:r>
            <a:endParaRPr/>
          </a:p>
          <a:p>
            <a:pPr indent="-171450" lvl="0" marL="171450" marR="0" rtl="0" algn="l">
              <a:lnSpc>
                <a:spcPct val="100000"/>
              </a:lnSpc>
              <a:spcBef>
                <a:spcPts val="0"/>
              </a:spcBef>
              <a:spcAft>
                <a:spcPts val="0"/>
              </a:spcAft>
              <a:buClr>
                <a:srgbClr val="000000"/>
              </a:buClr>
              <a:buSzPts val="1400"/>
              <a:buFont typeface="Arial"/>
              <a:buChar char="•"/>
            </a:pPr>
            <a:r>
              <a:rPr lang="en-US"/>
              <a:t>Θα εξετάσετε κάθε στόχο, συνδέοντας τη θεωρία με την πρακτική. Προτείνετε μια σύντομη δραστηριότητα αναστοχασμού: «Πώς ορίζετε τη δέσμευση στη διδασκαλία σας;»</a:t>
            </a:r>
            <a:endParaRPr/>
          </a:p>
          <a:p>
            <a:pPr indent="-171450" lvl="0" marL="171450" marR="0" rtl="0" algn="l">
              <a:lnSpc>
                <a:spcPct val="100000"/>
              </a:lnSpc>
              <a:spcBef>
                <a:spcPts val="0"/>
              </a:spcBef>
              <a:spcAft>
                <a:spcPts val="0"/>
              </a:spcAft>
              <a:buClr>
                <a:srgbClr val="000000"/>
              </a:buClr>
              <a:buSzPts val="1400"/>
              <a:buFont typeface="Arial"/>
              <a:buChar char="•"/>
            </a:pPr>
            <a:r>
              <a:rPr b="0" i="0" lang="en-US" sz="1200" u="none" cap="none" strike="noStrike">
                <a:solidFill>
                  <a:schemeClr val="dk1"/>
                </a:solidFill>
                <a:latin typeface="Calibri"/>
                <a:ea typeface="Calibri"/>
                <a:cs typeface="Calibri"/>
                <a:sym typeface="Calibri"/>
              </a:rPr>
              <a:t>Αν θέλετε να περιγράψετε την αναφορά, μπορείτε να πείτε:</a:t>
            </a:r>
            <a:br>
              <a:rPr lang="en-US"/>
            </a:br>
            <a:r>
              <a:rPr b="0" i="0" lang="en-US" sz="1200" u="none" cap="none" strike="noStrike">
                <a:solidFill>
                  <a:schemeClr val="dk1"/>
                </a:solidFill>
                <a:latin typeface="Calibri"/>
                <a:ea typeface="Calibri"/>
                <a:cs typeface="Calibri"/>
                <a:sym typeface="Calibri"/>
              </a:rPr>
              <a:t>«Το πρόγραμμα Positive Schools (Erasmus+, 2019–2022) στη Φινλανδία ανέπτυξε μαθήματα βασισμένα στο PERMA, με έμφαση στη ροή, την αυτονομία και τη συναισθηματική παιδεία. Τα σχολεία που συμμετείχαν ανέφεραν αυξημένη συγκέντρωση, συνεργασία και ικανοποίηση των μαθητών/μαθητριών – αποτελέσματα που συνάδουν με τη διεθνή βιβλιογραφία για το PERMA (Seligman, 2011· OECD, 2021).</a:t>
            </a:r>
            <a:endParaRPr/>
          </a:p>
        </p:txBody>
      </p:sp>
      <p:sp>
        <p:nvSpPr>
          <p:cNvPr id="280" name="Google Shape;280;g37dcc5151c8_0_4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7dcc5151c8_0_4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37dcc5151c8_0_4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Περιγράψτε πώς αυτή η πρωτοβουλία εισήγαγε</a:t>
            </a:r>
            <a:r>
              <a:rPr b="1" lang="en-US"/>
              <a:t> ρουτίνες μικρο-δέσμευσης </a:t>
            </a:r>
            <a:r>
              <a:rPr b="0" lang="en-US"/>
              <a:t>–</a:t>
            </a:r>
            <a:r>
              <a:rPr lang="en-US"/>
              <a:t> σύντομες, δομημένες παύσεις κατά τις οποίες οι μαθητές/μαθήτριες αξιολόγησαν την συγκέντρωσή τους και την συναισθηματική τους κατάσταση. Αυτές οι ρουτίνες διάρκειας 3-5 λεπτών ενσωματώθηκαν στα μαθήματα για να αναζωογονήσουν τους/τις μαθητές/μαθήτριες και να τους επανασυνδέσουν με τους στόχους τους. Οι εκπαιδευτικοί παρατήρησαν βελτίωση </a:t>
            </a:r>
            <a:r>
              <a:rPr b="1" lang="en-US"/>
              <a:t>στην προσοχή, τη συνεργασία και τη συναισθηματική ρύθμιση</a:t>
            </a:r>
            <a:r>
              <a:rPr lang="en-US"/>
              <a:t>, ειδικά μεταξύ των μαθητών/μαθητριών με χαμηλότερο κίνητρο.</a:t>
            </a:r>
            <a:endParaRPr/>
          </a:p>
        </p:txBody>
      </p:sp>
      <p:sp>
        <p:nvSpPr>
          <p:cNvPr id="288" name="Google Shape;28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Font typeface="Arial"/>
              <a:buChar char="•"/>
            </a:pPr>
            <a:r>
              <a:rPr lang="en-US"/>
              <a:t>Παρουσιάστε το αυτό ως ένα δεύτερο ευρωπαϊκό παράδειγμα εφαρμογής του PERMA, τονίζοντας τους πυλώνες </a:t>
            </a:r>
            <a:r>
              <a:rPr i="1" lang="en-US"/>
              <a:t>της Δέσμευσης και των Σχέσεων</a:t>
            </a:r>
            <a:r>
              <a:rPr lang="en-US"/>
              <a:t>.</a:t>
            </a:r>
            <a:endParaRPr/>
          </a:p>
          <a:p>
            <a:pPr indent="-228600" lvl="0" marL="457200" rtl="0" algn="just">
              <a:lnSpc>
                <a:spcPct val="100000"/>
              </a:lnSpc>
              <a:spcBef>
                <a:spcPts val="0"/>
              </a:spcBef>
              <a:spcAft>
                <a:spcPts val="0"/>
              </a:spcAft>
              <a:buSzPts val="1400"/>
              <a:buFont typeface="Arial"/>
              <a:buChar char="•"/>
            </a:pPr>
            <a:r>
              <a:rPr lang="en-US"/>
              <a:t>Εξηγήστε πώς μικρές, συνεπείς ρουτίνες –όπως διαλείμματα δύο λεπτών για ενσυνειδητότητα, έλεγχο συναισθημάτων μεταξύ συμμαθητών/συμμαθητριών ή γωνιές αναστοχασμού– ενίσχυσαν τόσο τη ροή της μάθησης όσο και το κλίμα στην τάξη. Ενθαρρύνετε τους/τις εκπαιδευτικούς να σκεφτούν απλά, εύκολα στην προετοιμασία μέσα ενίσχυσης της δέσμευσης που ταιριάζουν στο περιβάλλον τους.</a:t>
            </a:r>
            <a:endParaRPr/>
          </a:p>
        </p:txBody>
      </p:sp>
      <p:sp>
        <p:nvSpPr>
          <p:cNvPr id="296" name="Google Shape;29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     Παρουσιάστε αυτή τη διαφάνεια για να συνδέσετε το θεωρητικό περιεχόμενο του μαθήματος με πραγματικές ευρωπαϊκές πρακτικές.</a:t>
            </a:r>
            <a:br>
              <a:rPr lang="en-US"/>
            </a:br>
            <a:r>
              <a:rPr lang="en-US"/>
              <a:t>Εξηγήστε ότι το έργο PROW αποτελεί μια συνεργατική προσπάθεια μεταξύ </a:t>
            </a:r>
            <a:r>
              <a:rPr b="1" lang="en-US"/>
              <a:t>της Ρουμανίας, της Ελλάδας, της Κύπρου και της Πορτογαλίας </a:t>
            </a:r>
            <a:r>
              <a:rPr lang="en-US"/>
              <a:t>για την ενίσχυση της επαγγελματικής ευημερίας των εκπαιδευτικών και των μαθητών/μαθητριών.</a:t>
            </a:r>
            <a:br>
              <a:rPr lang="en-US"/>
            </a:br>
            <a:r>
              <a:rPr lang="en-US"/>
              <a:t>Τονίστε ότι αυτή η πρωτοβουλία παρήγαγε πρακτικά εργαλεία και πλαίσια παρόμοια με αυτά του </a:t>
            </a:r>
            <a:r>
              <a:rPr i="1" lang="en-US"/>
              <a:t>Thriving Schools</a:t>
            </a:r>
            <a:r>
              <a:rPr lang="en-US"/>
              <a:t>, συμπεριλαμβανομένων μαθημάτων κατάρτισης, ασκήσεων αναστοχασμού και εργαλείων παρακολούθησης της δέσμευσης.</a:t>
            </a:r>
            <a:br>
              <a:rPr lang="en-US"/>
            </a:br>
            <a:r>
              <a:rPr lang="en-US"/>
              <a:t>Προσκαλέστε τους/τις συμμετέχοντες/συμμετέχουσες να διερευνήσουν πώς τα έργα που χρηματοδοτούνται από την ΕΕ δημιουργούν συνέχεια και κοινή μάθηση σε διαφορετικά εκπαιδευτικά περιβάλλοντα.</a:t>
            </a:r>
            <a:br>
              <a:rPr lang="en-US"/>
            </a:br>
            <a:r>
              <a:rPr lang="en-US"/>
              <a:t>Ενθαρρύνετε τον αναστοχασμό: «Πώς μπορεί το σχολείο σας να επωφεληθεί από τη σύνδεση με ευρύτερα ευρωπαϊκά δίκτυα που προωθούν την ευημερία και τη δέσμευση;»</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05" name="Google Shape;30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 Χρησιμοποιήστε αυτή τη διαφάνεια για να δείξετε πώς </a:t>
            </a:r>
            <a:r>
              <a:rPr b="0" lang="en-US"/>
              <a:t>τα εκπαιδευτικά προγράμματα που χρηματοδοτούνται από την ΕΕ έχουν </a:t>
            </a:r>
            <a:r>
              <a:rPr lang="en-US"/>
              <a:t>βελτιώσει αισθητά </a:t>
            </a:r>
            <a:r>
              <a:rPr b="0" lang="en-US"/>
              <a:t>τη δέσμευση, το κίνητρο και τη δέσμευση των μαθητών/μαθητριών στην τάξη </a:t>
            </a:r>
            <a:r>
              <a:rPr lang="en-US"/>
              <a:t>μέσω δομημένων παρεμβάσεων για την ευημερία και την κοινωνικο-συναισθηματική ανάπτυξη. Τονίστε ότι τα δεδομένα </a:t>
            </a:r>
            <a:r>
              <a:rPr b="0" lang="en-US"/>
              <a:t>που απεικονίζονται σε αυτή τη γραφική παράσταση </a:t>
            </a:r>
            <a:r>
              <a:rPr lang="en-US"/>
              <a:t>αντιπροσωπεύουν ευρήματα και συνθέσεις από διάφορες πρωτοβουλίες Erasmus+ και Horizon 2020 που ενσωματώνουν τα πλαίσια PERMA </a:t>
            </a:r>
            <a:r>
              <a:rPr b="0" lang="en-US"/>
              <a:t>και </a:t>
            </a:r>
            <a:r>
              <a:rPr lang="en-US"/>
              <a:t>ΚΣΜ στα σχολικά συστήματα.</a:t>
            </a:r>
            <a:endParaRPr/>
          </a:p>
          <a:p>
            <a:pPr indent="-228600" lvl="0" marL="457200" marR="0" rtl="0" algn="l">
              <a:lnSpc>
                <a:spcPct val="100000"/>
              </a:lnSpc>
              <a:spcBef>
                <a:spcPts val="0"/>
              </a:spcBef>
              <a:spcAft>
                <a:spcPts val="0"/>
              </a:spcAft>
              <a:buClr>
                <a:srgbClr val="000000"/>
              </a:buClr>
              <a:buSzPts val="1400"/>
              <a:buFont typeface="Arial"/>
              <a:buNone/>
            </a:pPr>
            <a:r>
              <a:rPr lang="en-US"/>
              <a:t>Έργα όπως </a:t>
            </a:r>
            <a:r>
              <a:rPr b="0" lang="en-US"/>
              <a:t>το PROW (Προώθηση της ανθεκτικότητας και της ευημερίας στα σχολεία), το Learn to Be (Πορτογαλία), το INCLUDEED (Ελλάδα</a:t>
            </a:r>
            <a:r>
              <a:rPr b="1" lang="en-US"/>
              <a:t>) </a:t>
            </a:r>
            <a:r>
              <a:rPr lang="en-US"/>
              <a:t>και </a:t>
            </a:r>
            <a:r>
              <a:rPr b="0" lang="en-US"/>
              <a:t>το Well@School (Ρουμανία) </a:t>
            </a:r>
            <a:r>
              <a:rPr lang="en-US"/>
              <a:t>έχουν καταγράψει μετρήσιμα οφέλη στους δείκτες δέσμευσης των μαθητών/μαθητριών, μεταξύ των οποίων:</a:t>
            </a:r>
            <a:endParaRPr/>
          </a:p>
          <a:p>
            <a:pPr indent="-228600" lvl="0" marL="457200" rtl="0" algn="l">
              <a:lnSpc>
                <a:spcPct val="100000"/>
              </a:lnSpc>
              <a:spcBef>
                <a:spcPts val="0"/>
              </a:spcBef>
              <a:spcAft>
                <a:spcPts val="0"/>
              </a:spcAft>
              <a:buSzPts val="1400"/>
              <a:buFont typeface="Arial"/>
              <a:buChar char="•"/>
            </a:pPr>
            <a:r>
              <a:rPr lang="en-US"/>
              <a:t>Αύξηση της δέσμευσης στις δραστηριότητες της τάξης (+15–20 %)</a:t>
            </a:r>
            <a:endParaRPr/>
          </a:p>
          <a:p>
            <a:pPr indent="-228600" lvl="0" marL="457200" rtl="0" algn="l">
              <a:lnSpc>
                <a:spcPct val="100000"/>
              </a:lnSpc>
              <a:spcBef>
                <a:spcPts val="0"/>
              </a:spcBef>
              <a:spcAft>
                <a:spcPts val="0"/>
              </a:spcAft>
              <a:buSzPts val="1400"/>
              <a:buFont typeface="Arial"/>
              <a:buChar char="•"/>
            </a:pPr>
            <a:r>
              <a:rPr lang="en-US"/>
              <a:t>Βελτίωση της συναισθηματικής ρύθμισης και της συγκέντρωσης (+12%)</a:t>
            </a:r>
            <a:endParaRPr/>
          </a:p>
          <a:p>
            <a:pPr indent="-228600" lvl="0" marL="457200" rtl="0" algn="l">
              <a:lnSpc>
                <a:spcPct val="100000"/>
              </a:lnSpc>
              <a:spcBef>
                <a:spcPts val="0"/>
              </a:spcBef>
              <a:spcAft>
                <a:spcPts val="0"/>
              </a:spcAft>
              <a:buSzPts val="1400"/>
              <a:buFont typeface="Arial"/>
              <a:buChar char="•"/>
            </a:pPr>
            <a:r>
              <a:rPr lang="en-US"/>
              <a:t>Αύξηση του αισθήματος του ανήκειν και του κινήτρου (+18%)</a:t>
            </a:r>
            <a:endParaRPr/>
          </a:p>
          <a:p>
            <a:pPr indent="-228600" lvl="0" marL="457200" rtl="0" algn="l">
              <a:lnSpc>
                <a:spcPct val="100000"/>
              </a:lnSpc>
              <a:spcBef>
                <a:spcPts val="0"/>
              </a:spcBef>
              <a:spcAft>
                <a:spcPts val="0"/>
              </a:spcAft>
              <a:buSzPts val="1400"/>
              <a:buFont typeface="Arial"/>
              <a:buChar char="•"/>
            </a:pPr>
            <a:r>
              <a:rPr lang="en-US"/>
              <a:t>Μείωση των απουσιών και της αποσύνδεσης (-10–12%)</a:t>
            </a:r>
            <a:endParaRPr/>
          </a:p>
          <a:p>
            <a:pPr indent="-228600" lvl="0" marL="457200" marR="0" rtl="0" algn="l">
              <a:lnSpc>
                <a:spcPct val="100000"/>
              </a:lnSpc>
              <a:spcBef>
                <a:spcPts val="0"/>
              </a:spcBef>
              <a:spcAft>
                <a:spcPts val="0"/>
              </a:spcAft>
              <a:buClr>
                <a:srgbClr val="000000"/>
              </a:buClr>
              <a:buSzPts val="1400"/>
              <a:buFont typeface="Arial"/>
              <a:buNone/>
            </a:pPr>
            <a:r>
              <a:rPr lang="en-US"/>
              <a:t>Εξηγήστε ότι αυτές οι βελτιώσεις αντικατοπτρίζουν τον τρόπο με τον οποίο </a:t>
            </a:r>
            <a:r>
              <a:rPr b="0" lang="en-US"/>
              <a:t>η δέσμευση λειτουργεί τόσο ως μεσολαβητής όσο και ως αποτέλεσμα </a:t>
            </a:r>
            <a:r>
              <a:rPr lang="en-US"/>
              <a:t>των πρωτοβουλιών ευημερίας.</a:t>
            </a:r>
            <a:br>
              <a:rPr lang="en-US"/>
            </a:br>
            <a:r>
              <a:rPr lang="en-US"/>
              <a:t>Τονίστε ότι οι </a:t>
            </a:r>
            <a:r>
              <a:rPr b="0" lang="en-US"/>
              <a:t>πιο επιτυχημένες παρεμβάσεις </a:t>
            </a:r>
            <a:r>
              <a:rPr lang="en-US"/>
              <a:t>είναι αυτές που συνδυάζουν την κατάρτιση των εκπαιδευτικών, τη συνεργασία μεταξύ ομοτίμων και τον δομημένο αναστοχασμό — και όχι τα εργαστήρια που πραγματοποιούνται μία φορά.</a:t>
            </a:r>
            <a:endParaRPr/>
          </a:p>
          <a:p>
            <a:pPr indent="-228600" lvl="0" marL="457200" marR="0" rtl="0" algn="l">
              <a:lnSpc>
                <a:spcPct val="100000"/>
              </a:lnSpc>
              <a:spcBef>
                <a:spcPts val="0"/>
              </a:spcBef>
              <a:spcAft>
                <a:spcPts val="0"/>
              </a:spcAft>
              <a:buClr>
                <a:srgbClr val="000000"/>
              </a:buClr>
              <a:buSzPts val="1400"/>
              <a:buFont typeface="Arial"/>
              <a:buNone/>
            </a:pPr>
            <a:r>
              <a:rPr lang="en-US"/>
              <a:t>Ολοκληρώστε τονίζοντας το βασικό συμπέρασμα: «Η δέσμευση αυξάνεται όταν τα σχολεία καθιστούν την ευημερία συλλογική προτεραιότητα – ενσωματώνοντας τις αρχές του μοντέλου PERMA και της ΚΣΜ στην καθημερινή πρακτική».</a:t>
            </a:r>
            <a:endParaRPr/>
          </a:p>
          <a:p>
            <a:pPr indent="-228600" lvl="0" marL="457200" marR="0" rtl="0" algn="l">
              <a:lnSpc>
                <a:spcPct val="100000"/>
              </a:lnSpc>
              <a:spcBef>
                <a:spcPts val="0"/>
              </a:spcBef>
              <a:spcAft>
                <a:spcPts val="0"/>
              </a:spcAft>
              <a:buClr>
                <a:srgbClr val="000000"/>
              </a:buClr>
              <a:buSzPts val="1400"/>
              <a:buFont typeface="Arial"/>
              <a:buNone/>
            </a:pPr>
            <a:r>
              <a:rPr lang="en-US"/>
              <a:t>Ενθαρρύνετε μια σύντομη συζήτηση: «Ποια από αυτές τις βελτιώσεις αντιστοιχεί περισσότερο στην εμπειρία του σχολείου σας; Πού θα μπορούσαν να επιτευχθούν παρόμοια οφέλη μέσω στοχευμένων πρακτικών δέσμευσης;»</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12" name="Google Shape;31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Παρουσιάστε αυτή τη διαφάνεια για να δείξετε πώς οι δεξιότητες </a:t>
            </a:r>
            <a:r>
              <a:rPr b="1" lang="en-US"/>
              <a:t>της Κοινωνικής και Συναισθηματικής Μάθησης (ΚΣΜ) </a:t>
            </a:r>
            <a:r>
              <a:rPr lang="en-US"/>
              <a:t>υποστηρίζουν άμεσα τη δέσμευση στο πλαίσιο </a:t>
            </a:r>
            <a:r>
              <a:rPr b="1" lang="en-US"/>
              <a:t>PERMA</a:t>
            </a:r>
            <a:r>
              <a:rPr lang="en-US"/>
              <a:t>.</a:t>
            </a:r>
            <a:endParaRPr/>
          </a:p>
          <a:p>
            <a:pPr indent="-228600" lvl="0" marL="457200" rtl="0" algn="l">
              <a:lnSpc>
                <a:spcPct val="100000"/>
              </a:lnSpc>
              <a:spcBef>
                <a:spcPts val="0"/>
              </a:spcBef>
              <a:spcAft>
                <a:spcPts val="0"/>
              </a:spcAft>
              <a:buSzPts val="1400"/>
              <a:buFont typeface="Arial"/>
              <a:buChar char="•"/>
            </a:pPr>
            <a:r>
              <a:rPr lang="en-US"/>
              <a:t>Εξηγήστε ότι κάθε χρώμα στο διάγραμμα αντιπροσωπεύει μία από τις πέντε διαστάσεις της ΚΣΜ, οι οποίες από κοινού ενισχύουν την συγκέντρωση, την επιμονή και τη συναισθηματική σύνδεση των μαθητών/μαθητριών με τη μάθηση.</a:t>
            </a:r>
            <a:endParaRPr/>
          </a:p>
          <a:p>
            <a:pPr indent="-228600" lvl="0" marL="457200" marR="0" rtl="0" algn="l">
              <a:lnSpc>
                <a:spcPct val="100000"/>
              </a:lnSpc>
              <a:spcBef>
                <a:spcPts val="0"/>
              </a:spcBef>
              <a:spcAft>
                <a:spcPts val="0"/>
              </a:spcAft>
              <a:buClr>
                <a:srgbClr val="000000"/>
              </a:buClr>
              <a:buSzPts val="1400"/>
              <a:buFont typeface="Arial"/>
              <a:buNone/>
            </a:pPr>
            <a:r>
              <a:rPr lang="en-US"/>
              <a:t>Τονίστε ότι:</a:t>
            </a:r>
            <a:endParaRPr/>
          </a:p>
          <a:p>
            <a:pPr indent="-228600" lvl="0" marL="457200" rtl="0" algn="l">
              <a:lnSpc>
                <a:spcPct val="100000"/>
              </a:lnSpc>
              <a:spcBef>
                <a:spcPts val="0"/>
              </a:spcBef>
              <a:spcAft>
                <a:spcPts val="0"/>
              </a:spcAft>
              <a:buSzPts val="1400"/>
              <a:buFont typeface="Arial"/>
              <a:buChar char="•"/>
            </a:pPr>
            <a:r>
              <a:rPr b="1" lang="en-US"/>
              <a:t>Η αυτογνωσία (μπλε) </a:t>
            </a:r>
            <a:r>
              <a:rPr lang="en-US"/>
              <a:t>βοηθά τους/τις μαθητές/μαθήτριες να κατανοήσουν τι τους παρακινεί και να αναγνωρίσουν τα συναισθήματα που επηρεάζουν την απόδοσή τους.</a:t>
            </a:r>
            <a:endParaRPr/>
          </a:p>
          <a:p>
            <a:pPr indent="-228600" lvl="0" marL="457200" rtl="0" algn="l">
              <a:lnSpc>
                <a:spcPct val="100000"/>
              </a:lnSpc>
              <a:spcBef>
                <a:spcPts val="0"/>
              </a:spcBef>
              <a:spcAft>
                <a:spcPts val="0"/>
              </a:spcAft>
              <a:buSzPts val="1400"/>
              <a:buFont typeface="Arial"/>
              <a:buChar char="•"/>
            </a:pPr>
            <a:r>
              <a:rPr b="1" lang="en-US"/>
              <a:t>Η αυτοδιαχείριση (πράσινο) </a:t>
            </a:r>
            <a:r>
              <a:rPr lang="en-US"/>
              <a:t>είναι ζωτικής σημασίας για τη διατήρηση της συγκέντρωσης, της ανθεκτικότητας και της ολοκλήρωσης των εργασιών.</a:t>
            </a:r>
            <a:endParaRPr/>
          </a:p>
          <a:p>
            <a:pPr indent="-228600" lvl="0" marL="457200" rtl="0" algn="l">
              <a:lnSpc>
                <a:spcPct val="100000"/>
              </a:lnSpc>
              <a:spcBef>
                <a:spcPts val="0"/>
              </a:spcBef>
              <a:spcAft>
                <a:spcPts val="0"/>
              </a:spcAft>
              <a:buSzPts val="1400"/>
              <a:buFont typeface="Arial"/>
              <a:buChar char="•"/>
            </a:pPr>
            <a:r>
              <a:rPr b="1" lang="en-US"/>
              <a:t>Η κοινωνική επίγνωση (μωβ) </a:t>
            </a:r>
            <a:r>
              <a:rPr lang="en-US"/>
              <a:t>καλλιεργεί την ενσυναίσθηση και τη συμπερίληψη, που είναι βασικά στοιχεία για ένα ασφαλές κλίμα στην τάξη.</a:t>
            </a:r>
            <a:endParaRPr/>
          </a:p>
          <a:p>
            <a:pPr indent="-228600" lvl="0" marL="457200" rtl="0" algn="l">
              <a:lnSpc>
                <a:spcPct val="100000"/>
              </a:lnSpc>
              <a:spcBef>
                <a:spcPts val="0"/>
              </a:spcBef>
              <a:spcAft>
                <a:spcPts val="0"/>
              </a:spcAft>
              <a:buSzPts val="1400"/>
              <a:buFont typeface="Arial"/>
              <a:buChar char="•"/>
            </a:pPr>
            <a:r>
              <a:rPr b="1" lang="en-US"/>
              <a:t>Οι δεξιότητες σχέσεων (πορτοκαλί) </a:t>
            </a:r>
            <a:r>
              <a:rPr lang="en-US"/>
              <a:t>προωθούν τη συνεργασία, το αίσθημα του ανήκειν και την αλληλοϋποστήριξη, που ενισχύουν τη δέσμευση και την παρουσία.</a:t>
            </a:r>
            <a:endParaRPr/>
          </a:p>
          <a:p>
            <a:pPr indent="-228600" lvl="0" marL="457200" rtl="0" algn="l">
              <a:lnSpc>
                <a:spcPct val="100000"/>
              </a:lnSpc>
              <a:spcBef>
                <a:spcPts val="0"/>
              </a:spcBef>
              <a:spcAft>
                <a:spcPts val="0"/>
              </a:spcAft>
              <a:buSzPts val="1400"/>
              <a:buFont typeface="Arial"/>
              <a:buChar char="•"/>
            </a:pPr>
            <a:r>
              <a:rPr b="1" lang="en-US"/>
              <a:t>Η υπεύθυνη λήψη αποφάσεων (κίτρινο) </a:t>
            </a:r>
            <a:r>
              <a:rPr lang="en-US"/>
              <a:t>συνδέει τις ενέργειες με τους στόχους, δημιουργώντας ένα αίσθημα αυτονομίας και σκοπού.</a:t>
            </a:r>
            <a:endParaRPr/>
          </a:p>
          <a:p>
            <a:pPr indent="-228600" lvl="0" marL="457200" marR="0" rtl="0" algn="l">
              <a:lnSpc>
                <a:spcPct val="100000"/>
              </a:lnSpc>
              <a:spcBef>
                <a:spcPts val="0"/>
              </a:spcBef>
              <a:spcAft>
                <a:spcPts val="0"/>
              </a:spcAft>
              <a:buClr>
                <a:srgbClr val="000000"/>
              </a:buClr>
              <a:buSzPts val="1400"/>
              <a:buFont typeface="Arial"/>
              <a:buNone/>
            </a:pPr>
            <a:r>
              <a:rPr lang="en-US"/>
              <a:t>Τονίστε ότι αυτοί οι πέντε τομείς είναι </a:t>
            </a:r>
            <a:r>
              <a:rPr b="1" lang="en-US"/>
              <a:t>αλληλένδετοι </a:t>
            </a:r>
            <a:r>
              <a:rPr lang="en-US"/>
              <a:t>και πρέπει να αναπτύσσονται συστηματικά μέσω της διδασκαλίας, της ανατροφοδότησης και του αναστοχασμού.</a:t>
            </a:r>
            <a:br>
              <a:rPr lang="en-US"/>
            </a:br>
            <a:r>
              <a:rPr lang="en-US"/>
              <a:t>Αναφέρετε ότι στοιχεία από μελέτες </a:t>
            </a:r>
            <a:r>
              <a:rPr b="1" lang="en-US"/>
              <a:t>του CASEL </a:t>
            </a:r>
            <a:r>
              <a:rPr lang="en-US"/>
              <a:t>και </a:t>
            </a:r>
            <a:r>
              <a:rPr b="1" lang="en-US"/>
              <a:t>του ΟΟΣΑ </a:t>
            </a:r>
            <a:r>
              <a:rPr lang="en-US"/>
              <a:t>δείχνουν ότι τα σχολεία που εφαρμόζουν ολοκληρωμένα πλαίσια ΚΣΜ παρουσιάζουν, κατά μέσο όρο, </a:t>
            </a:r>
            <a:r>
              <a:rPr b="1" lang="en-US"/>
              <a:t>βελτίωση 11 εκατοστιαίων μονάδων στις ακαδημαϊκές επιδόσεις </a:t>
            </a:r>
            <a:r>
              <a:rPr lang="en-US"/>
              <a:t>και ισχυρότερους δείκτες ευημερίας των μαθητών/μαθητριών.</a:t>
            </a:r>
            <a:endParaRPr/>
          </a:p>
          <a:p>
            <a:pPr indent="-228600" lvl="0" marL="457200" marR="0" rtl="0" algn="l">
              <a:lnSpc>
                <a:spcPct val="100000"/>
              </a:lnSpc>
              <a:spcBef>
                <a:spcPts val="0"/>
              </a:spcBef>
              <a:spcAft>
                <a:spcPts val="0"/>
              </a:spcAft>
              <a:buClr>
                <a:srgbClr val="000000"/>
              </a:buClr>
              <a:buSzPts val="1400"/>
              <a:buFont typeface="Arial"/>
              <a:buNone/>
            </a:pPr>
            <a:r>
              <a:rPr lang="en-US"/>
              <a:t>Ολοκληρώστε προτρέποντας τους/τις μαθητές/μαθήτριες να αναστοχαστούν:</a:t>
            </a:r>
            <a:endParaRPr/>
          </a:p>
          <a:p>
            <a:pPr indent="-228600" lvl="0" marL="457200" marR="0" rtl="0" algn="l">
              <a:lnSpc>
                <a:spcPct val="100000"/>
              </a:lnSpc>
              <a:spcBef>
                <a:spcPts val="0"/>
              </a:spcBef>
              <a:spcAft>
                <a:spcPts val="0"/>
              </a:spcAft>
              <a:buClr>
                <a:srgbClr val="000000"/>
              </a:buClr>
              <a:buSzPts val="1400"/>
              <a:buFont typeface="Arial"/>
              <a:buNone/>
            </a:pPr>
            <a:r>
              <a:rPr lang="en-US"/>
              <a:t>«Ποιες από αυτές τις δεξιότητες ΚΣΜ καλλιεργείτε ήδη πιο αποτελεσματικά στην τάξη σας και ποιες θα μπορούσαν να ενισχυθούν περαιτέρω για να βελτιώσουν τη δέσμευση;»</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21" name="Google Shape;32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7e4e296b6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Τονίστε ότι η δέσμευση πρέπει να διατηρηθεί από </a:t>
            </a:r>
            <a:r>
              <a:rPr i="1" lang="en-US"/>
              <a:t>όλους τους παράγοντες</a:t>
            </a:r>
            <a:r>
              <a:rPr lang="en-US"/>
              <a:t>:</a:t>
            </a:r>
            <a:endParaRPr/>
          </a:p>
          <a:p>
            <a:pPr indent="-228600" lvl="0" marL="457200" rtl="0" algn="l">
              <a:lnSpc>
                <a:spcPct val="100000"/>
              </a:lnSpc>
              <a:spcBef>
                <a:spcPts val="0"/>
              </a:spcBef>
              <a:spcAft>
                <a:spcPts val="0"/>
              </a:spcAft>
              <a:buSzPts val="1400"/>
              <a:buFont typeface="Arial"/>
              <a:buChar char="•"/>
            </a:pPr>
            <a:r>
              <a:rPr b="1" lang="en-US"/>
              <a:t>Οι εκπαιδευτικοί </a:t>
            </a:r>
            <a:r>
              <a:rPr lang="en-US"/>
              <a:t>ως διευκολυντές της αίσθησης ροής και της περιέργειας.</a:t>
            </a:r>
            <a:endParaRPr/>
          </a:p>
          <a:p>
            <a:pPr indent="-228600" lvl="0" marL="457200" rtl="0" algn="l">
              <a:lnSpc>
                <a:spcPct val="100000"/>
              </a:lnSpc>
              <a:spcBef>
                <a:spcPts val="0"/>
              </a:spcBef>
              <a:spcAft>
                <a:spcPts val="0"/>
              </a:spcAft>
              <a:buSzPts val="1400"/>
              <a:buFont typeface="Arial"/>
              <a:buChar char="•"/>
            </a:pPr>
            <a:r>
              <a:rPr b="1" lang="en-US"/>
              <a:t>Οι μαθητές/μαθήτριες </a:t>
            </a:r>
            <a:r>
              <a:rPr lang="en-US"/>
              <a:t>ως συνεργάτες στη μάθηση.</a:t>
            </a:r>
            <a:endParaRPr/>
          </a:p>
          <a:p>
            <a:pPr indent="-228600" lvl="0" marL="457200" rtl="0" algn="l">
              <a:lnSpc>
                <a:spcPct val="100000"/>
              </a:lnSpc>
              <a:spcBef>
                <a:spcPts val="0"/>
              </a:spcBef>
              <a:spcAft>
                <a:spcPts val="0"/>
              </a:spcAft>
              <a:buSzPts val="1400"/>
              <a:buFont typeface="Arial"/>
              <a:buChar char="•"/>
            </a:pPr>
            <a:r>
              <a:rPr b="1" lang="en-US"/>
              <a:t>Οι ηγέτες </a:t>
            </a:r>
            <a:r>
              <a:rPr lang="en-US"/>
              <a:t>ως καθοριστές του οράματος και παράγοντες που διευκολύνουν την πρόσβαση σε πόρους.</a:t>
            </a:r>
            <a:endParaRPr/>
          </a:p>
          <a:p>
            <a:pPr indent="-228600" lvl="0" marL="457200" rtl="0" algn="l">
              <a:lnSpc>
                <a:spcPct val="100000"/>
              </a:lnSpc>
              <a:spcBef>
                <a:spcPts val="0"/>
              </a:spcBef>
              <a:spcAft>
                <a:spcPts val="0"/>
              </a:spcAft>
              <a:buSzPts val="1400"/>
              <a:buFont typeface="Arial"/>
              <a:buChar char="•"/>
            </a:pPr>
            <a:r>
              <a:rPr b="1" lang="en-US"/>
              <a:t>Οι γονείς </a:t>
            </a:r>
            <a:r>
              <a:rPr lang="en-US"/>
              <a:t>ως συνεργάτες στην ανάπτυξη των παιδιών.</a:t>
            </a:r>
            <a:endParaRPr/>
          </a:p>
          <a:p>
            <a:pPr indent="-228600" lvl="0" marL="457200" marR="0" rtl="0" algn="l">
              <a:lnSpc>
                <a:spcPct val="100000"/>
              </a:lnSpc>
              <a:spcBef>
                <a:spcPts val="0"/>
              </a:spcBef>
              <a:spcAft>
                <a:spcPts val="0"/>
              </a:spcAft>
              <a:buClr>
                <a:srgbClr val="000000"/>
              </a:buClr>
              <a:buSzPts val="1400"/>
              <a:buFont typeface="Arial"/>
              <a:buNone/>
            </a:pPr>
            <a:r>
              <a:rPr lang="en-US"/>
              <a:t>Δώστε παραδείγματα:</a:t>
            </a:r>
            <a:endParaRPr/>
          </a:p>
          <a:p>
            <a:pPr indent="-228600" lvl="0" marL="457200" rtl="0" algn="l">
              <a:lnSpc>
                <a:spcPct val="100000"/>
              </a:lnSpc>
              <a:spcBef>
                <a:spcPts val="0"/>
              </a:spcBef>
              <a:spcAft>
                <a:spcPts val="0"/>
              </a:spcAft>
              <a:buSzPts val="1400"/>
              <a:buFont typeface="Arial"/>
              <a:buChar char="•"/>
            </a:pPr>
            <a:r>
              <a:rPr lang="en-US"/>
              <a:t>Στο έργο </a:t>
            </a:r>
            <a:r>
              <a:rPr i="1" lang="en-US"/>
              <a:t>Learn to Be </a:t>
            </a:r>
            <a:r>
              <a:rPr lang="en-US"/>
              <a:t>της Πορτογαλίας, οι εκπαιδευτικοί και οι γονείς εξέταζαν από κοινού τους στόχους ευημερίας των μαθητών/μαθητριών κάθε τρίμηνο.</a:t>
            </a:r>
            <a:endParaRPr/>
          </a:p>
          <a:p>
            <a:pPr indent="-228600" lvl="0" marL="457200" rtl="0" algn="l">
              <a:lnSpc>
                <a:spcPct val="100000"/>
              </a:lnSpc>
              <a:spcBef>
                <a:spcPts val="0"/>
              </a:spcBef>
              <a:spcAft>
                <a:spcPts val="0"/>
              </a:spcAft>
              <a:buSzPts val="1400"/>
              <a:buFont typeface="Arial"/>
              <a:buChar char="•"/>
            </a:pPr>
            <a:r>
              <a:rPr lang="en-US"/>
              <a:t>Στο έργο</a:t>
            </a:r>
            <a:r>
              <a:rPr i="1" lang="en-US"/>
              <a:t> PROW</a:t>
            </a:r>
            <a:r>
              <a:rPr lang="en-US"/>
              <a:t> της Ρουμανίας, τα σχολεία δημιούργησαν «Επιτροπές δέσμευσης» που περιλάμβαναν εκπαιδευτικούς, μαθητές/μαθήτριες και γονείς, με σκοπό την παρακολούθηση της προόδου και τον σχεδιασμό κοινών δραστηριοτήτων.</a:t>
            </a:r>
            <a:endParaRPr/>
          </a:p>
          <a:p>
            <a:pPr indent="-228600" lvl="0" marL="457200" rtl="0" algn="l">
              <a:lnSpc>
                <a:spcPct val="100000"/>
              </a:lnSpc>
              <a:spcBef>
                <a:spcPts val="0"/>
              </a:spcBef>
              <a:spcAft>
                <a:spcPts val="0"/>
              </a:spcAft>
              <a:buSzPts val="1400"/>
              <a:buFont typeface="Arial"/>
              <a:buChar char="•"/>
            </a:pPr>
            <a:r>
              <a:rPr lang="en-US"/>
              <a:t>Στην Ελλάδα και την Κύπρο, οι εβδομαδιαίοι «κύκλοι αναστοχασμού» στις τάξεις έδωσαν φωνή στους/στις μαθητές/μαθήτριες και ενίσχυσαν το κίνητρό τους.</a:t>
            </a:r>
            <a:endParaRPr/>
          </a:p>
          <a:p>
            <a:pPr indent="-228600" lvl="0" marL="457200" marR="0" rtl="0" algn="l">
              <a:lnSpc>
                <a:spcPct val="100000"/>
              </a:lnSpc>
              <a:spcBef>
                <a:spcPts val="0"/>
              </a:spcBef>
              <a:spcAft>
                <a:spcPts val="0"/>
              </a:spcAft>
              <a:buClr>
                <a:srgbClr val="000000"/>
              </a:buClr>
              <a:buSzPts val="1400"/>
              <a:buFont typeface="Arial"/>
              <a:buNone/>
            </a:pPr>
            <a:r>
              <a:rPr lang="en-US"/>
              <a:t>Θα καταλήξετε στο συμπέρασμα ότι μια κουλτούρα δέσμευσης αναδύεται όταν </a:t>
            </a:r>
            <a:r>
              <a:rPr b="1" lang="en-US"/>
              <a:t>οι αξίες της δέσμευσης, της εμπιστοσύνης και του κοινού σκοπού </a:t>
            </a:r>
            <a:r>
              <a:rPr lang="en-US"/>
              <a:t>ενσωματώνονται στην καθημερινή πρακτική, στις προτεραιότητες της ηγεσίας και στις κοινοτικές συνεργασίες.</a:t>
            </a:r>
            <a:endParaRPr/>
          </a:p>
          <a:p>
            <a:pPr indent="0" lvl="0" marL="0" rtl="0" algn="l">
              <a:lnSpc>
                <a:spcPct val="100000"/>
              </a:lnSpc>
              <a:spcBef>
                <a:spcPts val="0"/>
              </a:spcBef>
              <a:spcAft>
                <a:spcPts val="0"/>
              </a:spcAft>
              <a:buSzPts val="1400"/>
              <a:buNone/>
            </a:pPr>
            <a:br>
              <a:rPr lang="en-US"/>
            </a:br>
            <a:endParaRPr/>
          </a:p>
        </p:txBody>
      </p:sp>
      <p:sp>
        <p:nvSpPr>
          <p:cNvPr id="328" name="Google Shape;328;g37e4e296b6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7e4e296b67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Ξεκινήστε αναγνωρίζοντας τον </a:t>
            </a:r>
            <a:r>
              <a:rPr b="1" lang="en-US"/>
              <a:t>σκοπό του μαθήματος:</a:t>
            </a:r>
            <a:r>
              <a:rPr lang="en-US"/>
              <a:t> να εμβαθύνει την κατανόηση των εκπαιδευτικών σχετικά με </a:t>
            </a:r>
            <a:r>
              <a:rPr b="1" lang="en-US"/>
              <a:t>τη δέσμευση (E) </a:t>
            </a:r>
            <a:r>
              <a:rPr lang="en-US"/>
              <a:t>στο μοντέλο PERMA και να δείξει πώς μπορεί να εφαρμοστεί σε πραγματικά σχολικά περιβάλλοντα.</a:t>
            </a:r>
            <a:endParaRPr/>
          </a:p>
          <a:p>
            <a:pPr indent="-228600" lvl="0" marL="457200" rtl="0" algn="l">
              <a:lnSpc>
                <a:spcPct val="100000"/>
              </a:lnSpc>
              <a:spcBef>
                <a:spcPts val="0"/>
              </a:spcBef>
              <a:spcAft>
                <a:spcPts val="0"/>
              </a:spcAft>
              <a:buSzPts val="1400"/>
              <a:buFont typeface="Arial"/>
              <a:buChar char="•"/>
            </a:pPr>
            <a:r>
              <a:rPr lang="en-US"/>
              <a:t>Τονίστε ότι η συνεδρία συνδύαζε </a:t>
            </a:r>
            <a:r>
              <a:rPr b="1" lang="en-US"/>
              <a:t>την εννοιολογική εξερεύνηση </a:t>
            </a:r>
            <a:r>
              <a:rPr lang="en-US"/>
              <a:t>(PERMA, θεωρία ροής, συνδέσεις ΚΣΜ) με </a:t>
            </a:r>
            <a:r>
              <a:rPr b="1" lang="en-US"/>
              <a:t>πρακτικές δραστηριότητες</a:t>
            </a:r>
            <a:r>
              <a:rPr lang="en-US"/>
              <a:t>, όπως ημερολόγια αναστοχασμού, παρακολούθηση της δέσμευσης και σχεδιασμό μαθημάτων που δημιουργούν ροή.</a:t>
            </a:r>
            <a:endParaRPr/>
          </a:p>
          <a:p>
            <a:pPr indent="-228600" lvl="0" marL="457200" rtl="0" algn="l">
              <a:lnSpc>
                <a:spcPct val="100000"/>
              </a:lnSpc>
              <a:spcBef>
                <a:spcPts val="0"/>
              </a:spcBef>
              <a:spcAft>
                <a:spcPts val="0"/>
              </a:spcAft>
              <a:buSzPts val="1400"/>
              <a:buFont typeface="Arial"/>
              <a:buChar char="•"/>
            </a:pPr>
            <a:r>
              <a:rPr lang="en-US"/>
              <a:t>Επισημάνετε ότι η </a:t>
            </a:r>
            <a:r>
              <a:rPr b="1" lang="en-US"/>
              <a:t>σαφήνεια και η εξέλιξη του περιεχομένου </a:t>
            </a:r>
            <a:r>
              <a:rPr lang="en-US"/>
              <a:t>επέτρεψαν στους/στις συμμετέχοντες/συμμετέχουσες να προχωρήσουν σταδιακά </a:t>
            </a:r>
            <a:r>
              <a:rPr i="1" lang="en-US"/>
              <a:t>από τη θεωρία στην πράξη</a:t>
            </a:r>
            <a:r>
              <a:rPr lang="en-US"/>
              <a:t>.</a:t>
            </a:r>
            <a:endParaRPr/>
          </a:p>
          <a:p>
            <a:pPr indent="-228600" lvl="0" marL="457200" rtl="0" algn="l">
              <a:lnSpc>
                <a:spcPct val="100000"/>
              </a:lnSpc>
              <a:spcBef>
                <a:spcPts val="0"/>
              </a:spcBef>
              <a:spcAft>
                <a:spcPts val="0"/>
              </a:spcAft>
              <a:buSzPts val="1400"/>
              <a:buFont typeface="Arial"/>
              <a:buChar char="•"/>
            </a:pPr>
            <a:r>
              <a:rPr lang="en-US"/>
              <a:t>Η μέθοδος παράδοσης ενθάρρυνε </a:t>
            </a:r>
            <a:r>
              <a:rPr b="1" lang="en-US"/>
              <a:t>την αλληλεπίδραση, τη συνεργασία και τον αναστοχασμό </a:t>
            </a:r>
            <a:r>
              <a:rPr b="0" lang="en-US"/>
              <a:t>–</a:t>
            </a:r>
            <a:r>
              <a:rPr lang="en-US"/>
              <a:t> ευθυγραμμίζοντας με την προσέγγιση της ενεργής, βιωματικής μάθησης του ΠΕ3.</a:t>
            </a:r>
            <a:endParaRPr/>
          </a:p>
          <a:p>
            <a:pPr indent="-228600" lvl="0" marL="457200" marR="0" rtl="0" algn="l">
              <a:lnSpc>
                <a:spcPct val="100000"/>
              </a:lnSpc>
              <a:spcBef>
                <a:spcPts val="0"/>
              </a:spcBef>
              <a:spcAft>
                <a:spcPts val="0"/>
              </a:spcAft>
              <a:buClr>
                <a:srgbClr val="000000"/>
              </a:buClr>
              <a:buSzPts val="1400"/>
              <a:buFont typeface="Arial"/>
              <a:buNone/>
            </a:pPr>
            <a:r>
              <a:rPr lang="en-US"/>
              <a:t>Στη συνέχεια, συνοψίστε τα </a:t>
            </a:r>
            <a:r>
              <a:rPr b="1" lang="en-US"/>
              <a:t>βασικά θέματα ανατροφοδότησης </a:t>
            </a:r>
            <a:r>
              <a:rPr lang="en-US"/>
              <a:t>που παρατηρήσατε ή συλλέξατε από τους/τις συμμετέχοντες/συμμετέχουσες:</a:t>
            </a:r>
            <a:endParaRPr/>
          </a:p>
          <a:p>
            <a:pPr indent="-228600" lvl="0" marL="457200" rtl="0" algn="l">
              <a:lnSpc>
                <a:spcPct val="100000"/>
              </a:lnSpc>
              <a:spcBef>
                <a:spcPts val="0"/>
              </a:spcBef>
              <a:spcAft>
                <a:spcPts val="0"/>
              </a:spcAft>
              <a:buSzPts val="1400"/>
              <a:buFont typeface="Arial"/>
              <a:buChar char="•"/>
            </a:pPr>
            <a:r>
              <a:rPr lang="en-US"/>
              <a:t>Οι εκπαιδευτικοί βρήκαν τα </a:t>
            </a:r>
            <a:r>
              <a:rPr b="1" lang="en-US"/>
              <a:t>πλαίσια PERMA και ΚΣΜ </a:t>
            </a:r>
            <a:r>
              <a:rPr lang="en-US"/>
              <a:t>σαφή, συναφή και προσαρμόσιμα στις πραγματικές συνθήκες της τάξης τους.</a:t>
            </a:r>
            <a:endParaRPr/>
          </a:p>
          <a:p>
            <a:pPr indent="-228600" lvl="0" marL="457200" rtl="0" algn="l">
              <a:lnSpc>
                <a:spcPct val="100000"/>
              </a:lnSpc>
              <a:spcBef>
                <a:spcPts val="0"/>
              </a:spcBef>
              <a:spcAft>
                <a:spcPts val="0"/>
              </a:spcAft>
              <a:buSzPts val="1400"/>
              <a:buFont typeface="Arial"/>
              <a:buChar char="•"/>
            </a:pPr>
            <a:r>
              <a:rPr b="1" lang="en-US"/>
              <a:t>Τα παραδείγματα περιπτώσεων και τα πρότυπα </a:t>
            </a:r>
            <a:r>
              <a:rPr lang="en-US"/>
              <a:t>(π.χ. Παρακολούθηση δέσμευσης στην Τάξη, Πρότυπο Σχεδιασμού Ροής) βοήθησαν στη μετατροπή αφηρημένων ιδεών σε εφαρμόσιμες στρατηγικές.</a:t>
            </a:r>
            <a:endParaRPr/>
          </a:p>
          <a:p>
            <a:pPr indent="-228600" lvl="0" marL="457200" rtl="0" algn="l">
              <a:lnSpc>
                <a:spcPct val="100000"/>
              </a:lnSpc>
              <a:spcBef>
                <a:spcPts val="0"/>
              </a:spcBef>
              <a:spcAft>
                <a:spcPts val="0"/>
              </a:spcAft>
              <a:buSzPts val="1400"/>
              <a:buFont typeface="Arial"/>
              <a:buChar char="•"/>
            </a:pPr>
            <a:r>
              <a:rPr lang="en-US"/>
              <a:t>Οι συμμετέχοντες/συμμετέχουσες εκτίμησαν την </a:t>
            </a:r>
            <a:r>
              <a:rPr b="1" lang="en-US"/>
              <a:t>ισορροπία μεταξύ εννοιολογικού βάθους και χρηστικότητας </a:t>
            </a:r>
            <a:r>
              <a:rPr b="0" lang="en-US"/>
              <a:t>–</a:t>
            </a:r>
            <a:r>
              <a:rPr lang="en-US"/>
              <a:t> το πρόγραμμα θεωρήθηκε τόσο θεωρητικά χρήσιμο όσο και πρακτικό.</a:t>
            </a:r>
            <a:endParaRPr/>
          </a:p>
          <a:p>
            <a:pPr indent="-228600" lvl="0" marL="457200" rtl="0" algn="l">
              <a:lnSpc>
                <a:spcPct val="100000"/>
              </a:lnSpc>
              <a:spcBef>
                <a:spcPts val="0"/>
              </a:spcBef>
              <a:spcAft>
                <a:spcPts val="0"/>
              </a:spcAft>
              <a:buSzPts val="1400"/>
              <a:buFont typeface="Arial"/>
              <a:buChar char="•"/>
            </a:pPr>
            <a:r>
              <a:rPr lang="en-US"/>
              <a:t>Τα </a:t>
            </a:r>
            <a:r>
              <a:rPr b="1" lang="en-US"/>
              <a:t>διαδραστικά στοιχεία </a:t>
            </a:r>
            <a:r>
              <a:rPr b="0" lang="en-US"/>
              <a:t>–</a:t>
            </a:r>
            <a:r>
              <a:rPr lang="en-US"/>
              <a:t>όπως οι ομαδικές συζητήσεις και οι στιγμές αναστοχασμού– ενίσχυσαν το αίσθημα της ευθύνης, της δέσμευσης και της κοινής κατανόησης.</a:t>
            </a:r>
            <a:endParaRPr/>
          </a:p>
          <a:p>
            <a:pPr indent="-228600" lvl="0" marL="457200" rtl="0" algn="l">
              <a:lnSpc>
                <a:spcPct val="100000"/>
              </a:lnSpc>
              <a:spcBef>
                <a:spcPts val="0"/>
              </a:spcBef>
              <a:spcAft>
                <a:spcPts val="0"/>
              </a:spcAft>
              <a:buSzPts val="1400"/>
              <a:buFont typeface="Arial"/>
              <a:buChar char="•"/>
            </a:pPr>
            <a:r>
              <a:rPr lang="en-US"/>
              <a:t>Θα παρατηρήσετε ότι αυτή η αναστοχαστική προσέγγιση παρέχει επίσης </a:t>
            </a:r>
            <a:r>
              <a:rPr b="1" lang="en-US"/>
              <a:t>πολύτιμες πληροφορίες για τη συνεχή βελτίωση </a:t>
            </a:r>
            <a:r>
              <a:rPr lang="en-US"/>
              <a:t>του υλικού της κατάρτισης και της παιδαγωγικής προσέγγισης, που θα χρησιμοποιηθούν στα μελλοντικά μαθήματα </a:t>
            </a:r>
            <a:r>
              <a:rPr i="1" lang="en-US"/>
              <a:t>του Thriving Schools</a:t>
            </a:r>
            <a:r>
              <a:rPr lang="en-US"/>
              <a:t>.</a:t>
            </a:r>
            <a:endParaRPr/>
          </a:p>
          <a:p>
            <a:pPr indent="-228600" lvl="0" marL="457200" rtl="0" algn="l">
              <a:lnSpc>
                <a:spcPct val="100000"/>
              </a:lnSpc>
              <a:spcBef>
                <a:spcPts val="0"/>
              </a:spcBef>
              <a:spcAft>
                <a:spcPts val="0"/>
              </a:spcAft>
              <a:buSzPts val="1400"/>
              <a:buFont typeface="Arial"/>
              <a:buChar char="•"/>
            </a:pPr>
            <a:r>
              <a:rPr lang="en-US"/>
              <a:t>Ενθαρρύνετε τους/τις συμμετέχοντες/συμμετέχουσες να συνεχίσουν να μοιράζονται ιδέες και παραδείγματα από τα δικά τους σχολεία, ώστε να εμπλουτίσουν τις επόμενες συνεδρίες.</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Κλείστε με μια θετική και προσανατολισμένη στο μέλλον οπτική:</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«Η ενεργή σας συμμετοχή και ο αναστοχασμός σας έκαναν αυτό το μάθημα πιο πλούσιο και πιο ουσιαστικό. Καθώς συνεχίζουμε να αναπτύσσουμε την κατάρτιση του Thriving Schools, η συμβολή σας διασφαλίζει ότι η δέσμευση παραμένει τόσο παιδαγωγικός στόχος όσο και ζωντανή εμπειρία σε όλες τις ευρωπαϊκές σχολικές κοινότητες». </a:t>
            </a:r>
            <a:endParaRPr/>
          </a:p>
        </p:txBody>
      </p:sp>
      <p:sp>
        <p:nvSpPr>
          <p:cNvPr id="335" name="Google Shape;335;g37e4e296b6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Χρησιμοποιήστε αυτή τη διαφάνεια για να καθοδηγήσετε τους/τις συμμετέχοντες/συμμετέχουσες σε έναν σύντομο </a:t>
            </a:r>
            <a:r>
              <a:rPr i="1" lang="en-US"/>
              <a:t>αναστοχασμό για τη μάθηση και μια σύνοψη των εννοιών</a:t>
            </a:r>
            <a:r>
              <a:rPr lang="en-US"/>
              <a:t>.</a:t>
            </a:r>
            <a:endParaRPr/>
          </a:p>
          <a:p>
            <a:pPr indent="-228600" lvl="0" marL="457200" rtl="0" algn="l">
              <a:lnSpc>
                <a:spcPct val="100000"/>
              </a:lnSpc>
              <a:spcBef>
                <a:spcPts val="0"/>
              </a:spcBef>
              <a:spcAft>
                <a:spcPts val="0"/>
              </a:spcAft>
              <a:buSzPts val="1400"/>
              <a:buFont typeface="Arial"/>
              <a:buChar char="•"/>
            </a:pPr>
            <a:r>
              <a:rPr lang="en-US"/>
              <a:t>Ενθαρρύνετέ τους να προσδιορίσουν ποια μέρη του μαθήματος είχαν τη μεγαλύτερη επίδραση και πώς αυτές οι ιδέες θα μπορούσαν να επηρεάσουν τα επόμενα βήματά τους.</a:t>
            </a:r>
            <a:endParaRPr/>
          </a:p>
          <a:p>
            <a:pPr indent="-228600" lvl="0" marL="457200" rtl="0" algn="l">
              <a:lnSpc>
                <a:spcPct val="100000"/>
              </a:lnSpc>
              <a:spcBef>
                <a:spcPts val="0"/>
              </a:spcBef>
              <a:spcAft>
                <a:spcPts val="0"/>
              </a:spcAft>
              <a:buSzPts val="1400"/>
              <a:buFont typeface="Arial"/>
              <a:buChar char="•"/>
            </a:pPr>
            <a:r>
              <a:rPr lang="en-US"/>
              <a:t>Επισημάνετε τα </a:t>
            </a:r>
            <a:r>
              <a:rPr b="1" lang="en-US"/>
              <a:t>τέσσερα κύρια θέματα </a:t>
            </a:r>
            <a:r>
              <a:rPr lang="en-US"/>
              <a:t>του μαθήματος:</a:t>
            </a:r>
            <a:br>
              <a:rPr lang="en-US"/>
            </a:br>
            <a:r>
              <a:rPr lang="en-US"/>
              <a:t>- </a:t>
            </a:r>
            <a:r>
              <a:rPr b="1" lang="en-US"/>
              <a:t>Κατανόηση της δέσμευσης </a:t>
            </a:r>
            <a:r>
              <a:rPr lang="en-US"/>
              <a:t>ως μέρος του μοντέλου PERMA και της ευημερίας.</a:t>
            </a:r>
            <a:br>
              <a:rPr lang="en-US"/>
            </a:br>
            <a:r>
              <a:rPr lang="en-US"/>
              <a:t>- </a:t>
            </a:r>
            <a:r>
              <a:rPr b="1" lang="en-US"/>
              <a:t>Εφαρμογή της θεωρίας ροής και της ΚΣΜ </a:t>
            </a:r>
            <a:r>
              <a:rPr lang="en-US"/>
              <a:t>για την ενίσχυση της δέσμευσης μαθητών/μαθητριών και εκπαιδευτικών.</a:t>
            </a:r>
            <a:br>
              <a:rPr lang="en-US"/>
            </a:br>
            <a:r>
              <a:rPr lang="en-US"/>
              <a:t>- </a:t>
            </a:r>
            <a:r>
              <a:rPr b="1" lang="en-US"/>
              <a:t>Χρήση πρακτικών εργαλείων PERMA–E </a:t>
            </a:r>
            <a:r>
              <a:rPr lang="en-US"/>
              <a:t>για αναστοχασμό, παρακολούθηση και σχεδιασμό δραστηριοτήτων.</a:t>
            </a:r>
            <a:br>
              <a:rPr lang="en-US"/>
            </a:br>
            <a:r>
              <a:rPr lang="en-US"/>
              <a:t>- </a:t>
            </a:r>
            <a:r>
              <a:rPr b="1" lang="en-US"/>
              <a:t>Δημιουργία μιας ολιστικής σχολικής κουλτούρας </a:t>
            </a:r>
            <a:r>
              <a:rPr lang="en-US"/>
              <a:t>που υποστηρίζει τη δέσμευση και τη συλλογική ανάπτυξη.</a:t>
            </a:r>
            <a:endParaRPr/>
          </a:p>
          <a:p>
            <a:pPr indent="-228600" lvl="0" marL="457200" rtl="0" algn="l">
              <a:lnSpc>
                <a:spcPct val="100000"/>
              </a:lnSpc>
              <a:spcBef>
                <a:spcPts val="0"/>
              </a:spcBef>
              <a:spcAft>
                <a:spcPts val="0"/>
              </a:spcAft>
              <a:buSzPts val="1400"/>
              <a:buFont typeface="Arial"/>
              <a:buChar char="•"/>
            </a:pPr>
            <a:r>
              <a:rPr lang="en-US"/>
              <a:t>Ζητήστε από τους/τις συμμετέχοντες/συμμετέχουσες να μοιραστούν ένα συγκεκριμένο συμπέρασμα ή μια μικρή αλλαγή που σκοπεύουν να εφαρμόσουν στην τάξη ή στο σχολείο τους.</a:t>
            </a:r>
            <a:endParaRPr/>
          </a:p>
          <a:p>
            <a:pPr indent="-228600" lvl="0" marL="457200" rtl="0" algn="l">
              <a:lnSpc>
                <a:spcPct val="100000"/>
              </a:lnSpc>
              <a:spcBef>
                <a:spcPts val="0"/>
              </a:spcBef>
              <a:spcAft>
                <a:spcPts val="0"/>
              </a:spcAft>
              <a:buSzPts val="1400"/>
              <a:buFont typeface="Arial"/>
              <a:buChar char="•"/>
            </a:pPr>
            <a:r>
              <a:rPr lang="en-US"/>
              <a:t>Ολοκληρώστε τονίζοντας ότι η προώθηση της δέσμευσης είναι μια </a:t>
            </a:r>
            <a:r>
              <a:rPr b="1" lang="en-US"/>
              <a:t>συνεχής, συνεργατική διαδικασία </a:t>
            </a:r>
            <a:r>
              <a:rPr lang="en-US"/>
              <a:t>που υποστηρίζει τα ευημερεύοντα σχολεία και τους εκπαιδευτικούς.</a:t>
            </a:r>
            <a:endParaRPr/>
          </a:p>
          <a:p>
            <a:pPr indent="-228600" lvl="0" marL="457200" rtl="0" algn="l">
              <a:lnSpc>
                <a:spcPct val="100000"/>
              </a:lnSpc>
              <a:spcBef>
                <a:spcPts val="0"/>
              </a:spcBef>
              <a:spcAft>
                <a:spcPts val="0"/>
              </a:spcAft>
              <a:buSzPts val="1400"/>
              <a:buFont typeface="Arial"/>
              <a:buChar char="•"/>
            </a:pPr>
            <a:r>
              <a:rPr lang="en-US"/>
              <a:t>Τελειώστε με μια εμψυχωτική πρόταση: «Η δέσμευση ξεκινά με την ενημέρωση, αναπτύσσεται μέσω της πρακτικής και ανθίζει μέσω της συνεργασίας».</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43" name="Google Shape;34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7dcc5151c8_0_4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Εξηγήστε ότι η λίστα αντικατοπτρίζει τις </a:t>
            </a:r>
            <a:r>
              <a:rPr b="1" lang="en-US"/>
              <a:t>βασικές ακαδημαϊκές, θεσμικές και ευρωπαϊκές πηγές </a:t>
            </a:r>
            <a:r>
              <a:rPr lang="en-US"/>
              <a:t>που υποστηρίζουν το Μάθημα 3.</a:t>
            </a:r>
            <a:endParaRPr/>
          </a:p>
          <a:p>
            <a:pPr indent="-171450" lvl="0" marL="171450" rtl="0" algn="l">
              <a:lnSpc>
                <a:spcPct val="100000"/>
              </a:lnSpc>
              <a:spcBef>
                <a:spcPts val="0"/>
              </a:spcBef>
              <a:spcAft>
                <a:spcPts val="0"/>
              </a:spcAft>
              <a:buSzPts val="1400"/>
              <a:buFont typeface="Arial"/>
              <a:buChar char="•"/>
            </a:pPr>
            <a:r>
              <a:rPr lang="en-US"/>
              <a:t>Τονίστε ότι το περιεχόμενο του μαθήματος ευθυγραμμίζεται τόσο με </a:t>
            </a:r>
            <a:r>
              <a:rPr b="1" lang="en-US"/>
              <a:t>τη θεωρία PERMA (Seligman, 2011) </a:t>
            </a:r>
            <a:r>
              <a:rPr lang="en-US"/>
              <a:t>όσο και με </a:t>
            </a:r>
            <a:r>
              <a:rPr b="1" lang="en-US"/>
              <a:t>τα πλαίσια πολιτικής της ΕΕ </a:t>
            </a:r>
            <a:r>
              <a:rPr lang="en-US"/>
              <a:t>που προωθούν την ολιστική εκπαίδευση και την ευημερία των εκπαιδευτικών.</a:t>
            </a:r>
            <a:endParaRPr/>
          </a:p>
          <a:p>
            <a:pPr indent="-171450" lvl="0" marL="171450" rtl="0" algn="l">
              <a:lnSpc>
                <a:spcPct val="100000"/>
              </a:lnSpc>
              <a:spcBef>
                <a:spcPts val="0"/>
              </a:spcBef>
              <a:spcAft>
                <a:spcPts val="0"/>
              </a:spcAft>
              <a:buSzPts val="1400"/>
              <a:buFont typeface="Arial"/>
              <a:buChar char="•"/>
            </a:pPr>
            <a:r>
              <a:rPr lang="en-US"/>
              <a:t>Τονίστε ότι η συμπερίληψη </a:t>
            </a:r>
            <a:r>
              <a:rPr b="1" lang="en-US"/>
              <a:t>αναφορών σε</a:t>
            </a:r>
            <a:r>
              <a:rPr lang="en-US"/>
              <a:t> </a:t>
            </a:r>
            <a:r>
              <a:rPr b="1" lang="en-US"/>
              <a:t>έργα Erasmus+ </a:t>
            </a:r>
            <a:r>
              <a:rPr lang="en-US"/>
              <a:t>(π.χ. PROW, Learn to Be, Thriving Schools) αποδεικνύει την τεκμηριωμένη συνέχεια μεταξύ θεωρίας, πρακτικής και ευρωπαϊκής συνεργασίας.</a:t>
            </a:r>
            <a:endParaRPr/>
          </a:p>
          <a:p>
            <a:pPr indent="-171450" lvl="0" marL="171450" rtl="0" algn="l">
              <a:lnSpc>
                <a:spcPct val="100000"/>
              </a:lnSpc>
              <a:spcBef>
                <a:spcPts val="0"/>
              </a:spcBef>
              <a:spcAft>
                <a:spcPts val="0"/>
              </a:spcAft>
              <a:buSzPts val="1400"/>
              <a:buFont typeface="Arial"/>
              <a:buChar char="•"/>
            </a:pPr>
            <a:r>
              <a:rPr lang="en-US"/>
              <a:t>Ενθαρρύνετε τους/τις συμμετέχοντες/συμμετέχουσες να μελετήσουν αυτές τις αναφορές για πιο εμπεριστατωμένη ανάγνωση και για χρήση στα δικά τους σχέδια επαγγελματικής ανάπτυξης στο σχολείο.</a:t>
            </a:r>
            <a:endParaRPr/>
          </a:p>
        </p:txBody>
      </p:sp>
      <p:sp>
        <p:nvSpPr>
          <p:cNvPr id="350" name="Google Shape;350;g37dcc5151c8_0_4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7dcc5151c8_0_5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Θα κλείσετε τη συνεδρία ενθαρρύνοντας τον αναστοχασμό σχετικά με τα βασικά συμπεράσματα και τα επόμενα βήματα για την εφαρμογή στο σχολείο.</a:t>
            </a:r>
            <a:endParaRPr/>
          </a:p>
        </p:txBody>
      </p:sp>
      <p:sp>
        <p:nvSpPr>
          <p:cNvPr id="356" name="Google Shape;356;g37dcc5151c8_0_5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7dcc5151c8_0_4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37dcc5151c8_0_4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Αφήστε αυτή τη διαφάνεια να μιλήσει από μόνη της!</a:t>
            </a:r>
            <a:endParaRPr/>
          </a:p>
        </p:txBody>
      </p:sp>
      <p:sp>
        <p:nvSpPr>
          <p:cNvPr id="362" name="Google Shape;3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7dcc5151c8_0_4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37dcc5151c8_0_4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37dcc5151c8_0_4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7dcc5151c8_0_4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37dcc5151c8_0_4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Font typeface="Arial"/>
              <a:buChar char="•"/>
            </a:pPr>
            <a:r>
              <a:rPr lang="en-US"/>
              <a:t>Θα καθοδηγήσετε τους/τις συμμετέχοντες/συμμετέχουσες βήμα προς βήμα σε κάθε εργαλείο (στις επόμενες διαφάνειες όπου τα εργαλεία παρουσιάζονται λεπτομερώς), δείχνοντάς τους πώς μπορούν να τα ενσωματώσουν στις διδακτικές τους πρακτικές. </a:t>
            </a:r>
            <a:endParaRPr/>
          </a:p>
          <a:p>
            <a:pPr indent="-228600" lvl="0" marL="457200" rtl="0" algn="just">
              <a:lnSpc>
                <a:spcPct val="100000"/>
              </a:lnSpc>
              <a:spcBef>
                <a:spcPts val="0"/>
              </a:spcBef>
              <a:spcAft>
                <a:spcPts val="0"/>
              </a:spcAft>
              <a:buSzPts val="1400"/>
              <a:buFont typeface="Arial"/>
              <a:buChar char="•"/>
            </a:pPr>
            <a:r>
              <a:rPr lang="en-US"/>
              <a:t>Τονίστε τη σημασία του δομημένου αναστοχασμού και της συνεργασίας για τη διατήρηση της δέσμευσης με την πάροδο του χρόνου. Προτείνετε τη χρήση του </a:t>
            </a:r>
            <a:r>
              <a:rPr b="1" lang="en-US"/>
              <a:t>Σχεδίου Δράσης </a:t>
            </a:r>
            <a:r>
              <a:rPr lang="en-US"/>
              <a:t>στην αρχή κάθε τετραμήνου/σχολικής περιόδου, ακολουθούμενο από το </a:t>
            </a:r>
            <a:r>
              <a:rPr b="1" lang="en-US"/>
              <a:t>Εργαλείο Παρακολούθησης </a:t>
            </a:r>
            <a:r>
              <a:rPr lang="en-US"/>
              <a:t>για συμπεράσματα στο τέλος κάθε εβδομάσας και το </a:t>
            </a:r>
            <a:r>
              <a:rPr b="1" lang="en-US"/>
              <a:t>Ημερολόγιο Αναστοχασμού </a:t>
            </a:r>
            <a:r>
              <a:rPr lang="en-US"/>
              <a:t>για συζητήσεις σχετικά με την επαγγελματική μάθηση. </a:t>
            </a:r>
            <a:endParaRPr/>
          </a:p>
          <a:p>
            <a:pPr indent="-228600" lvl="0" marL="457200" rtl="0" algn="just">
              <a:lnSpc>
                <a:spcPct val="100000"/>
              </a:lnSpc>
              <a:spcBef>
                <a:spcPts val="0"/>
              </a:spcBef>
              <a:spcAft>
                <a:spcPts val="0"/>
              </a:spcAft>
              <a:buSzPts val="1400"/>
              <a:buFont typeface="Arial"/>
              <a:buChar char="•"/>
            </a:pPr>
            <a:r>
              <a:rPr lang="en-US"/>
              <a:t>Ενθαρρύνετε την προσαρμογή των προτύπων σε διαφορετικές ηλικιακές ομάδες και σχολικές πραγματικότητες, υπογραμμίζοντας ότι μικρές, συνεπείς αλλαγές οδηγούν σε ουσιαστική αλλαγή του μαθησιακού κλίματος.</a:t>
            </a:r>
            <a:endParaRPr/>
          </a:p>
        </p:txBody>
      </p:sp>
      <p:sp>
        <p:nvSpPr>
          <p:cNvPr id="178" name="Google Shape;1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Font typeface="Arial"/>
              <a:buChar char="•"/>
            </a:pPr>
            <a:r>
              <a:rPr lang="en-US"/>
              <a:t>Εξηγήστε ότι το σημερινό θέμα είναι </a:t>
            </a:r>
            <a:r>
              <a:rPr i="1" lang="en-US"/>
              <a:t>η δέσμευση –</a:t>
            </a:r>
            <a:r>
              <a:rPr lang="en-US"/>
              <a:t> το «Ε» στο PERMA, που συνδέεται στενά με το κίνητρο, την ποιότητα της μάθησης και την ευημερία.</a:t>
            </a:r>
            <a:endParaRPr/>
          </a:p>
          <a:p>
            <a:pPr indent="-228600" lvl="0" marL="457200" rtl="0" algn="just">
              <a:lnSpc>
                <a:spcPct val="100000"/>
              </a:lnSpc>
              <a:spcBef>
                <a:spcPts val="0"/>
              </a:spcBef>
              <a:spcAft>
                <a:spcPts val="0"/>
              </a:spcAft>
              <a:buSzPts val="1400"/>
              <a:buFont typeface="Arial"/>
              <a:buChar char="•"/>
            </a:pPr>
            <a:r>
              <a:rPr lang="en-US"/>
              <a:t>Τονίστε ότι η δέσμευση δεν αφορά μόνο τη συμμετοχή των μαθητών/μαθητριών, αλλά και </a:t>
            </a:r>
            <a:r>
              <a:rPr b="1" lang="en-US"/>
              <a:t>την αίσθηση ροής και την ικανοποίηση των εκπαιδευτικών</a:t>
            </a:r>
            <a:r>
              <a:rPr lang="en-US"/>
              <a:t>.</a:t>
            </a:r>
            <a:endParaRPr/>
          </a:p>
          <a:p>
            <a:pPr indent="-228600" lvl="0" marL="457200" rtl="0" algn="just">
              <a:lnSpc>
                <a:spcPct val="100000"/>
              </a:lnSpc>
              <a:spcBef>
                <a:spcPts val="0"/>
              </a:spcBef>
              <a:spcAft>
                <a:spcPts val="0"/>
              </a:spcAft>
              <a:buSzPts val="1400"/>
              <a:buFont typeface="Arial"/>
              <a:buChar char="•"/>
            </a:pPr>
            <a:r>
              <a:rPr lang="en-US"/>
              <a:t>Διευκρινίστε τον σκοπό του μαθήματος: να βοηθήσει τους/τις εκπαιδευτικούς να μεταφράσουν τις αρχές της δέσμευσης σε καθημερινές πρακτικές στην τάξη και στο σχολείο χρησιμοποιώντας εργαλεία αναστοχασμού, ένα σχέδιο δράσης και ένα εργαλείο παρακολούθησης της δέσμευσης.</a:t>
            </a:r>
            <a:endParaRPr/>
          </a:p>
          <a:p>
            <a:pPr indent="-228600" lvl="0" marL="457200" rtl="0" algn="just">
              <a:lnSpc>
                <a:spcPct val="100000"/>
              </a:lnSpc>
              <a:spcBef>
                <a:spcPts val="0"/>
              </a:spcBef>
              <a:spcAft>
                <a:spcPts val="0"/>
              </a:spcAft>
              <a:buSzPts val="1400"/>
              <a:buFont typeface="Arial"/>
              <a:buChar char="•"/>
            </a:pPr>
            <a:r>
              <a:rPr lang="en-US"/>
              <a:t>Αναφέρετε ότι το </a:t>
            </a:r>
            <a:r>
              <a:rPr i="1" lang="en-US"/>
              <a:t>Σχέδιο Δράσης για τη δέσμευση </a:t>
            </a:r>
            <a:r>
              <a:rPr lang="en-US"/>
              <a:t>υποστηρίζει τη συνεχή αυτοαξιολόγηση και τη συνεργασία σε επίπεδο σχολείου, σε πλήρη ευθυγράμμιση με την Ολιστική Σχολική Προσέγγιση (WSA) του ΠΕ3.</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86" name="Google Shape;18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b="1"/>
          </a:p>
          <a:p>
            <a:pPr indent="-228600" lvl="0" marL="457200" rtl="0" algn="l">
              <a:lnSpc>
                <a:spcPct val="100000"/>
              </a:lnSpc>
              <a:spcBef>
                <a:spcPts val="0"/>
              </a:spcBef>
              <a:spcAft>
                <a:spcPts val="0"/>
              </a:spcAft>
              <a:buSzPts val="1400"/>
              <a:buFont typeface="Arial"/>
              <a:buChar char="•"/>
            </a:pPr>
            <a:r>
              <a:rPr b="1" lang="en-US"/>
              <a:t>Σκοπός αυτής της διαφάνειας: </a:t>
            </a:r>
            <a:r>
              <a:rPr lang="en-US"/>
              <a:t>Να καθοδηγήσει τους/τις εκπαιδευτικούς μέσω μιας </a:t>
            </a:r>
            <a:r>
              <a:rPr b="1" lang="en-US"/>
              <a:t>δομημένης διαδικασίας αναστοχασμού και σχεδιασμού </a:t>
            </a:r>
            <a:r>
              <a:rPr lang="en-US"/>
              <a:t>που μεταφράζει τον πυλώνα </a:t>
            </a:r>
            <a:r>
              <a:rPr i="1" lang="en-US"/>
              <a:t>«Δέσμευση» </a:t>
            </a:r>
            <a:r>
              <a:rPr lang="en-US"/>
              <a:t>του μοντέλου PERMA σε πρακτικές, τεκμηριωμένες δράσεις στην τάξη και στο σχολείο.</a:t>
            </a:r>
            <a:endParaRPr/>
          </a:p>
          <a:p>
            <a:pPr indent="-139700" lvl="0" marL="457200" rtl="0" algn="l">
              <a:lnSpc>
                <a:spcPct val="100000"/>
              </a:lnSpc>
              <a:spcBef>
                <a:spcPts val="0"/>
              </a:spcBef>
              <a:spcAft>
                <a:spcPts val="0"/>
              </a:spcAft>
              <a:buSzPts val="1400"/>
              <a:buFont typeface="Arial"/>
              <a:buNone/>
            </a:pPr>
            <a:r>
              <a:t/>
            </a:r>
            <a:endParaRPr/>
          </a:p>
          <a:p>
            <a:pPr indent="-228600" lvl="0" marL="457200" rtl="0" algn="l">
              <a:lnSpc>
                <a:spcPct val="100000"/>
              </a:lnSpc>
              <a:spcBef>
                <a:spcPts val="0"/>
              </a:spcBef>
              <a:spcAft>
                <a:spcPts val="0"/>
              </a:spcAft>
              <a:buSzPts val="1400"/>
              <a:buFont typeface="Arial"/>
              <a:buChar char="•"/>
            </a:pPr>
            <a:r>
              <a:rPr lang="en-US"/>
              <a:t>Βήμα: 1: Αυτοαξιολόγηση</a:t>
            </a:r>
            <a:endParaRPr/>
          </a:p>
          <a:p>
            <a:pPr indent="0" lvl="0" marL="228600" rtl="0" algn="l">
              <a:lnSpc>
                <a:spcPct val="100000"/>
              </a:lnSpc>
              <a:spcBef>
                <a:spcPts val="0"/>
              </a:spcBef>
              <a:spcAft>
                <a:spcPts val="0"/>
              </a:spcAft>
              <a:buSzPts val="1400"/>
              <a:buFont typeface="Arial"/>
              <a:buNone/>
            </a:pPr>
            <a:r>
              <a:rPr lang="en-US"/>
              <a:t>Περιγραφή: Αναστοχασμός / Καθοδηγητικά ερωτήματα: Πότε βιώνω μεγαλύτερη αίσθηση «ροής» ως εκπαιδευτικός; Πότε δείχουν οι μαθητές/μαθήτριές μου γνήσιο ενθουσιασμό; / Παράδειγμα: Καταγραφή στιγμών ροής δύο φορές την εβδομάδα</a:t>
            </a:r>
            <a:endParaRPr/>
          </a:p>
          <a:p>
            <a:pPr indent="-171450" lvl="0" marL="400050" rtl="0" algn="l">
              <a:lnSpc>
                <a:spcPct val="100000"/>
              </a:lnSpc>
              <a:spcBef>
                <a:spcPts val="0"/>
              </a:spcBef>
              <a:spcAft>
                <a:spcPts val="0"/>
              </a:spcAft>
              <a:buSzPts val="1400"/>
              <a:buFont typeface="Arial"/>
              <a:buChar char="•"/>
            </a:pPr>
            <a:r>
              <a:rPr lang="en-US"/>
              <a:t>Βήμα 2: Εντοπισμός δυνατών σημείων</a:t>
            </a:r>
            <a:endParaRPr/>
          </a:p>
          <a:p>
            <a:pPr indent="0" lvl="0" marL="228600" rtl="0" algn="l">
              <a:lnSpc>
                <a:spcPct val="100000"/>
              </a:lnSpc>
              <a:spcBef>
                <a:spcPts val="0"/>
              </a:spcBef>
              <a:spcAft>
                <a:spcPts val="0"/>
              </a:spcAft>
              <a:buSzPts val="1400"/>
              <a:buFont typeface="Arial"/>
              <a:buNone/>
            </a:pPr>
            <a:r>
              <a:rPr lang="en-US"/>
              <a:t>Περιγραφή: Αναγνώριση και χρήση ατομικών ή ομαδικών δυνατών σημείων / Καθοδηγητικά ερωτήματα: Ποια είναι τα δυνατά χαρακτηριστικά της τάξης ώς σύνολο; / Παράδειγμα: Δημιουργικότητα, συνεργασία, επιμονή</a:t>
            </a:r>
            <a:endParaRPr/>
          </a:p>
          <a:p>
            <a:pPr indent="-171450" lvl="0" marL="400050" rtl="0" algn="l">
              <a:lnSpc>
                <a:spcPct val="100000"/>
              </a:lnSpc>
              <a:spcBef>
                <a:spcPts val="0"/>
              </a:spcBef>
              <a:spcAft>
                <a:spcPts val="0"/>
              </a:spcAft>
              <a:buSzPts val="1400"/>
              <a:buFont typeface="Arial"/>
              <a:buChar char="•"/>
            </a:pPr>
            <a:r>
              <a:rPr lang="en-US"/>
              <a:t>Βήμα 3: Καθορισμός SMART στόχων</a:t>
            </a:r>
            <a:endParaRPr/>
          </a:p>
          <a:p>
            <a:pPr indent="0" lvl="0" marL="228600" rtl="0" algn="l">
              <a:lnSpc>
                <a:spcPct val="100000"/>
              </a:lnSpc>
              <a:spcBef>
                <a:spcPts val="0"/>
              </a:spcBef>
              <a:spcAft>
                <a:spcPts val="0"/>
              </a:spcAft>
              <a:buSzPts val="1400"/>
              <a:buFont typeface="Arial"/>
              <a:buNone/>
            </a:pPr>
            <a:r>
              <a:rPr lang="en-US"/>
              <a:t>Περιγραφή: Ορισμός μετρήσιμων αποτελεσμάτων δέσμευσης / Καθοδηγητικά ερωτήματα: Τι μπορώ να κάνω για να ενισχύσω τη ροή και την περιέργεια; / Παράδειγμα: Εισαγωγή πίνακα επιλογών για ασκήσεις και εργασιών που πραγματοποιούνται με την καθοδήγηση των μαθητών/μαθητριών</a:t>
            </a:r>
            <a:endParaRPr/>
          </a:p>
          <a:p>
            <a:pPr indent="-171450" lvl="0" marL="400050" rtl="0" algn="l">
              <a:lnSpc>
                <a:spcPct val="100000"/>
              </a:lnSpc>
              <a:spcBef>
                <a:spcPts val="0"/>
              </a:spcBef>
              <a:spcAft>
                <a:spcPts val="0"/>
              </a:spcAft>
              <a:buSzPts val="1400"/>
              <a:buFont typeface="Arial"/>
              <a:buChar char="•"/>
            </a:pPr>
            <a:r>
              <a:rPr lang="en-US"/>
              <a:t>Βήμα 4: Σχεδιασμός δράσεων</a:t>
            </a:r>
            <a:endParaRPr/>
          </a:p>
          <a:p>
            <a:pPr indent="0" lvl="0" marL="228600" rtl="0" algn="l">
              <a:lnSpc>
                <a:spcPct val="100000"/>
              </a:lnSpc>
              <a:spcBef>
                <a:spcPts val="0"/>
              </a:spcBef>
              <a:spcAft>
                <a:spcPts val="0"/>
              </a:spcAft>
              <a:buSzPts val="1400"/>
              <a:buFont typeface="Arial"/>
              <a:buNone/>
            </a:pPr>
            <a:r>
              <a:rPr lang="en-US"/>
              <a:t>Περιγραφή: Επιλέξτε 2-3 τεκμηριωμένες στρατηγικές / Καθοδηγητικά ερωτήματα: Πώς μπορώ να καταγράφω την πρόοδο σε μηνιαία βάση και να κάνω προσαρμογές; / Παράδειγμα: Καταγραφή αναστοχασμών στο εργαλείο παρακολούθησης και συζήτηση στις ομαδικές συναντήσεις</a:t>
            </a:r>
            <a:endParaRPr/>
          </a:p>
        </p:txBody>
      </p:sp>
      <p:sp>
        <p:nvSpPr>
          <p:cNvPr id="194" name="Google Shape;19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Font typeface="Arial"/>
              <a:buChar char="•"/>
            </a:pPr>
            <a:r>
              <a:rPr lang="en-US"/>
              <a:t>Εισάγετε την ιδέα ότι η ενίσχυση της δέσμευσης είναι μια </a:t>
            </a:r>
            <a:r>
              <a:rPr i="1" lang="en-US"/>
              <a:t>κοινή ευθύνη </a:t>
            </a:r>
            <a:r>
              <a:rPr lang="en-US"/>
              <a:t>σε τρία επίπεδα: εκπαιδευτικοί, ηγεσία και κοινότητα.</a:t>
            </a:r>
            <a:endParaRPr/>
          </a:p>
          <a:p>
            <a:pPr indent="-228600" lvl="0" marL="457200" rtl="0" algn="just">
              <a:lnSpc>
                <a:spcPct val="100000"/>
              </a:lnSpc>
              <a:spcBef>
                <a:spcPts val="0"/>
              </a:spcBef>
              <a:spcAft>
                <a:spcPts val="0"/>
              </a:spcAft>
              <a:buSzPts val="1400"/>
              <a:buFont typeface="Arial"/>
              <a:buChar char="•"/>
            </a:pPr>
            <a:r>
              <a:rPr b="1" lang="en-US"/>
              <a:t>Εκπαιδευτικοί: </a:t>
            </a:r>
            <a:r>
              <a:rPr lang="en-US"/>
              <a:t>Τονίστε πρακτικές στρατηγικές, όπως η αξιοποίηση των δυνατών σημείων των μαθητών/μαθητριών, ο σχεδιασμός μαθημάτων που προωθούν τη ροή με σαφείς στόχους και ανατροφοδότηση, και η παροχή στους/στις μαθητές/μαθήτριες της δυνατότητας επιλογής.</a:t>
            </a:r>
            <a:endParaRPr/>
          </a:p>
          <a:p>
            <a:pPr indent="-228600" lvl="0" marL="457200" rtl="0" algn="just">
              <a:lnSpc>
                <a:spcPct val="100000"/>
              </a:lnSpc>
              <a:spcBef>
                <a:spcPts val="0"/>
              </a:spcBef>
              <a:spcAft>
                <a:spcPts val="0"/>
              </a:spcAft>
              <a:buSzPts val="1400"/>
              <a:buFont typeface="Arial"/>
              <a:buChar char="•"/>
            </a:pPr>
            <a:r>
              <a:rPr b="1" lang="en-US"/>
              <a:t>Διευθυντές/διευθύντριες σχολείων: </a:t>
            </a:r>
            <a:r>
              <a:rPr lang="en-US"/>
              <a:t>Τονίστε τη σημασία της ενσωμάτωσης της δέσμευσης στο στρατηγικό σχέδιο του σχολείου, της υποστήριξης της καινοτομίας των εκπαιδευτικών και της συλλογής δεδομένων (π.χ. παρατηρήσεις στην τάξη ή έρευνες δέσμευσης).</a:t>
            </a:r>
            <a:endParaRPr/>
          </a:p>
          <a:p>
            <a:pPr indent="-228600" lvl="0" marL="457200" rtl="0" algn="just">
              <a:lnSpc>
                <a:spcPct val="100000"/>
              </a:lnSpc>
              <a:spcBef>
                <a:spcPts val="0"/>
              </a:spcBef>
              <a:spcAft>
                <a:spcPts val="0"/>
              </a:spcAft>
              <a:buSzPts val="1400"/>
              <a:buFont typeface="Arial"/>
              <a:buChar char="•"/>
            </a:pPr>
            <a:r>
              <a:rPr b="1" lang="en-US"/>
              <a:t>Γονείς και κοινότητα: </a:t>
            </a:r>
            <a:r>
              <a:rPr lang="en-US"/>
              <a:t>Τονίστε τη σημασία της συνεργασίας – διοργανώνοντας εργαστήρια για γονείς με θέμα το κίνητρο, εμπλέκοντας τις οικογένειες σε έργα και δημιουργώντας μια κοινή «γλώσσα δυνατών σημείων» στο σπίτι και στο σχολείο.</a:t>
            </a:r>
            <a:endParaRPr/>
          </a:p>
          <a:p>
            <a:pPr indent="-228600" lvl="0" marL="457200" rtl="0" algn="just">
              <a:lnSpc>
                <a:spcPct val="100000"/>
              </a:lnSpc>
              <a:spcBef>
                <a:spcPts val="0"/>
              </a:spcBef>
              <a:spcAft>
                <a:spcPts val="0"/>
              </a:spcAft>
              <a:buSzPts val="1400"/>
              <a:buFont typeface="Arial"/>
              <a:buChar char="•"/>
            </a:pPr>
            <a:r>
              <a:rPr lang="en-US"/>
              <a:t>Δώστε ένα σύντομο παράδειγμα: «Για παράδειγμα, ένα σχολείο στην Πορτογαλία εισήγαγε τους «Τοίχους των Δυνατών Σημείων της Οικογένειας», όπου γονείς και παιδιά μοιράζονταν τα δυνατά σημεία της εβδομάδας, βελτιώνοντας τόσο το κίνητρο όσο και τη σύνδεση με το σχολείο».</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01" name="Google Shape;20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85" name="Shape 85"/>
        <p:cNvGrpSpPr/>
        <p:nvPr/>
      </p:nvGrpSpPr>
      <p:grpSpPr>
        <a:xfrm>
          <a:off x="0" y="0"/>
          <a:ext cx="0" cy="0"/>
          <a:chOff x="0" y="0"/>
          <a:chExt cx="0" cy="0"/>
        </a:xfrm>
      </p:grpSpPr>
      <p:sp>
        <p:nvSpPr>
          <p:cNvPr id="86" name="Google Shape;86;g37dcc5151c8_0_55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37dcc5151c8_0_55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g37dcc5151c8_0_55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2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SzPts val="3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2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2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94" name="Shape 94"/>
        <p:cNvGrpSpPr/>
        <p:nvPr/>
      </p:nvGrpSpPr>
      <p:grpSpPr>
        <a:xfrm>
          <a:off x="0" y="0"/>
          <a:ext cx="0" cy="0"/>
          <a:chOff x="0" y="0"/>
          <a:chExt cx="0" cy="0"/>
        </a:xfrm>
      </p:grpSpPr>
      <p:sp>
        <p:nvSpPr>
          <p:cNvPr id="95" name="Google Shape;95;g37dcc5151c8_0_55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37dcc5151c8_0_554"/>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g37dcc5151c8_0_554"/>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Google Shape;98;g37dcc5151c8_0_554"/>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99" name="Shape 99"/>
        <p:cNvGrpSpPr/>
        <p:nvPr/>
      </p:nvGrpSpPr>
      <p:grpSpPr>
        <a:xfrm>
          <a:off x="0" y="0"/>
          <a:ext cx="0" cy="0"/>
          <a:chOff x="0" y="0"/>
          <a:chExt cx="0" cy="0"/>
        </a:xfrm>
      </p:grpSpPr>
      <p:sp>
        <p:nvSpPr>
          <p:cNvPr id="100" name="Google Shape;100;g37dcc5151c8_0_55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g37dcc5151c8_0_559"/>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g37dcc5151c8_0_559"/>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09" name="Shape 109"/>
        <p:cNvGrpSpPr/>
        <p:nvPr/>
      </p:nvGrpSpPr>
      <p:grpSpPr>
        <a:xfrm>
          <a:off x="0" y="0"/>
          <a:ext cx="0" cy="0"/>
          <a:chOff x="0" y="0"/>
          <a:chExt cx="0" cy="0"/>
        </a:xfrm>
      </p:grpSpPr>
      <p:sp>
        <p:nvSpPr>
          <p:cNvPr id="110" name="Google Shape;110;g37dcc5151c8_0_57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g37dcc5151c8_0_579"/>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37dcc5151c8_0_579"/>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13" name="Shape 113"/>
        <p:cNvGrpSpPr/>
        <p:nvPr/>
      </p:nvGrpSpPr>
      <p:grpSpPr>
        <a:xfrm>
          <a:off x="0" y="0"/>
          <a:ext cx="0" cy="0"/>
          <a:chOff x="0" y="0"/>
          <a:chExt cx="0" cy="0"/>
        </a:xfrm>
      </p:grpSpPr>
      <p:sp>
        <p:nvSpPr>
          <p:cNvPr id="114" name="Google Shape;114;g37dcc5151c8_0_56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g37dcc5151c8_0_56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g37dcc5151c8_0_56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37dcc5151c8_0_56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8" name="Google Shape;118;g37dcc5151c8_0_56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9" name="Google Shape;119;g37dcc5151c8_0_56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20" name="Google Shape;120;g37dcc5151c8_0_56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21" name="Google Shape;121;g37dcc5151c8_0_56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22" name="Google Shape;122;g37dcc5151c8_0_56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3" name="Shape 123"/>
        <p:cNvGrpSpPr/>
        <p:nvPr/>
      </p:nvGrpSpPr>
      <p:grpSpPr>
        <a:xfrm>
          <a:off x="0" y="0"/>
          <a:ext cx="0" cy="0"/>
          <a:chOff x="0" y="0"/>
          <a:chExt cx="0" cy="0"/>
        </a:xfrm>
      </p:grpSpPr>
      <p:sp>
        <p:nvSpPr>
          <p:cNvPr id="124" name="Google Shape;124;g37dcc5151c8_0_583"/>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25" name="Google Shape;125;g37dcc5151c8_0_583"/>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6" name="Google Shape;126;g37dcc5151c8_0_583"/>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27" name="Google Shape;127;g37dcc5151c8_0_583"/>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28" name="Shape 128"/>
        <p:cNvGrpSpPr/>
        <p:nvPr/>
      </p:nvGrpSpPr>
      <p:grpSpPr>
        <a:xfrm>
          <a:off x="0" y="0"/>
          <a:ext cx="0" cy="0"/>
          <a:chOff x="0" y="0"/>
          <a:chExt cx="0" cy="0"/>
        </a:xfrm>
      </p:grpSpPr>
      <p:sp>
        <p:nvSpPr>
          <p:cNvPr id="129" name="Google Shape;129;g37dcc5151c8_0_58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g37dcc5151c8_0_58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g37dcc5151c8_0_58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37dcc5151c8_0_58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3" name="Google Shape;133;g37dcc5151c8_0_58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4" name="Google Shape;134;g37dcc5151c8_0_58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35" name="Google Shape;135;g37dcc5151c8_0_58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36" name="Google Shape;136;g37dcc5151c8_0_58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37" name="Google Shape;137;g37dcc5151c8_0_58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5" name="Shape 25"/>
        <p:cNvGrpSpPr/>
        <p:nvPr/>
      </p:nvGrpSpPr>
      <p:grpSpPr>
        <a:xfrm>
          <a:off x="0" y="0"/>
          <a:ext cx="0" cy="0"/>
          <a:chOff x="0" y="0"/>
          <a:chExt cx="0" cy="0"/>
        </a:xfrm>
      </p:grpSpPr>
      <p:sp>
        <p:nvSpPr>
          <p:cNvPr id="26" name="Google Shape;26;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27" name="Google Shape;27;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8" name="Google Shape;28;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29" name="Google Shape;29;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0" name="Shape 30"/>
        <p:cNvGrpSpPr/>
        <p:nvPr/>
      </p:nvGrpSpPr>
      <p:grpSpPr>
        <a:xfrm>
          <a:off x="0" y="0"/>
          <a:ext cx="0" cy="0"/>
          <a:chOff x="0" y="0"/>
          <a:chExt cx="0" cy="0"/>
        </a:xfrm>
      </p:grpSpPr>
      <p:sp>
        <p:nvSpPr>
          <p:cNvPr id="31" name="Google Shape;31;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0" name="Shape 50"/>
        <p:cNvGrpSpPr/>
        <p:nvPr/>
      </p:nvGrpSpPr>
      <p:grpSpPr>
        <a:xfrm>
          <a:off x="0" y="0"/>
          <a:ext cx="0" cy="0"/>
          <a:chOff x="0" y="0"/>
          <a:chExt cx="0" cy="0"/>
        </a:xfrm>
      </p:grpSpPr>
      <p:sp>
        <p:nvSpPr>
          <p:cNvPr id="51" name="Google Shape;51;g37dcc5151c8_0_515"/>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g37dcc5151c8_0_515"/>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g37dcc5151c8_0_515"/>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g37dcc5151c8_0_515"/>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g37dcc5151c8_0_515"/>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6" name="Google Shape;56;g37dcc5151c8_0_515"/>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57" name="Google Shape;57;g37dcc5151c8_0_515"/>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58" name="Google Shape;58;g37dcc5151c8_0_515"/>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59" name="Google Shape;59;g37dcc5151c8_0_515"/>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0" name="Shape 60"/>
        <p:cNvGrpSpPr/>
        <p:nvPr/>
      </p:nvGrpSpPr>
      <p:grpSpPr>
        <a:xfrm>
          <a:off x="0" y="0"/>
          <a:ext cx="0" cy="0"/>
          <a:chOff x="0" y="0"/>
          <a:chExt cx="0" cy="0"/>
        </a:xfrm>
      </p:grpSpPr>
      <p:sp>
        <p:nvSpPr>
          <p:cNvPr id="61" name="Google Shape;61;g37dcc5151c8_0_525"/>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g37dcc5151c8_0_525"/>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37dcc5151c8_0_525"/>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64" name="Shape 64"/>
        <p:cNvGrpSpPr/>
        <p:nvPr/>
      </p:nvGrpSpPr>
      <p:grpSpPr>
        <a:xfrm>
          <a:off x="0" y="0"/>
          <a:ext cx="0" cy="0"/>
          <a:chOff x="0" y="0"/>
          <a:chExt cx="0" cy="0"/>
        </a:xfrm>
      </p:grpSpPr>
      <p:sp>
        <p:nvSpPr>
          <p:cNvPr id="65" name="Google Shape;65;g37dcc5151c8_0_529"/>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66" name="Google Shape;66;g37dcc5151c8_0_529"/>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7" name="Google Shape;67;g37dcc5151c8_0_52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68" name="Google Shape;68;g37dcc5151c8_0_529"/>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69" name="Shape 69"/>
        <p:cNvGrpSpPr/>
        <p:nvPr/>
      </p:nvGrpSpPr>
      <p:grpSpPr>
        <a:xfrm>
          <a:off x="0" y="0"/>
          <a:ext cx="0" cy="0"/>
          <a:chOff x="0" y="0"/>
          <a:chExt cx="0" cy="0"/>
        </a:xfrm>
      </p:grpSpPr>
      <p:sp>
        <p:nvSpPr>
          <p:cNvPr id="70" name="Google Shape;70;g37dcc5151c8_0_534"/>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g37dcc5151c8_0_534"/>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g37dcc5151c8_0_534"/>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37dcc5151c8_0_534"/>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g37dcc5151c8_0_534"/>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5" name="Google Shape;75;g37dcc5151c8_0_534"/>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76" name="Google Shape;76;g37dcc5151c8_0_534"/>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77" name="Google Shape;77;g37dcc5151c8_0_534"/>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78" name="Google Shape;78;g37dcc5151c8_0_534"/>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82" name="Shape 82"/>
        <p:cNvGrpSpPr/>
        <p:nvPr/>
      </p:nvGrpSpPr>
      <p:grpSpPr>
        <a:xfrm>
          <a:off x="0" y="0"/>
          <a:ext cx="0" cy="0"/>
          <a:chOff x="0" y="0"/>
          <a:chExt cx="0" cy="0"/>
        </a:xfrm>
      </p:grpSpPr>
      <p:sp>
        <p:nvSpPr>
          <p:cNvPr id="83" name="Google Shape;83;g37dcc5151c8_0_54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37dcc5151c8_0_547"/>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450"/>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35"/>
          </a:srgbClr>
        </a:solidFill>
      </p:bgPr>
    </p:bg>
    <p:spTree>
      <p:nvGrpSpPr>
        <p:cNvPr id="44" name="Shape 44"/>
        <p:cNvGrpSpPr/>
        <p:nvPr/>
      </p:nvGrpSpPr>
      <p:grpSpPr>
        <a:xfrm>
          <a:off x="0" y="0"/>
          <a:ext cx="0" cy="0"/>
          <a:chOff x="0" y="0"/>
          <a:chExt cx="0" cy="0"/>
        </a:xfrm>
      </p:grpSpPr>
      <p:sp>
        <p:nvSpPr>
          <p:cNvPr id="45" name="Google Shape;45;g37dcc5151c8_0_509"/>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g37dcc5151c8_0_50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g37dcc5151c8_0_509"/>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8" name="Google Shape;48;g37dcc5151c8_0_509"/>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g37dcc5151c8_0_509"/>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79" name="Shape 79"/>
        <p:cNvGrpSpPr/>
        <p:nvPr/>
      </p:nvGrpSpPr>
      <p:grpSpPr>
        <a:xfrm>
          <a:off x="0" y="0"/>
          <a:ext cx="0" cy="0"/>
          <a:chOff x="0" y="0"/>
          <a:chExt cx="0" cy="0"/>
        </a:xfrm>
      </p:grpSpPr>
      <p:sp>
        <p:nvSpPr>
          <p:cNvPr id="80" name="Google Shape;80;g37dcc5151c8_0_544"/>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81" name="Google Shape;81;g37dcc5151c8_0_54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103" name="Shape 103"/>
        <p:cNvGrpSpPr/>
        <p:nvPr/>
      </p:nvGrpSpPr>
      <p:grpSpPr>
        <a:xfrm>
          <a:off x="0" y="0"/>
          <a:ext cx="0" cy="0"/>
          <a:chOff x="0" y="0"/>
          <a:chExt cx="0" cy="0"/>
        </a:xfrm>
      </p:grpSpPr>
      <p:sp>
        <p:nvSpPr>
          <p:cNvPr id="104" name="Google Shape;104;g37dcc5151c8_0_56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 name="Google Shape;105;g37dcc5151c8_0_56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g37dcc5151c8_0_56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7" name="Google Shape;107;g37dcc5151c8_0_56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8" name="Google Shape;108;g37dcc5151c8_0_56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hyperlink" Target="https://www.frontiersin.org/journals/psychology/articles/10.3389/fpsyg.2025.1516572/full?utm_source=chatgpt.com" TargetMode="External"/><Relationship Id="rId4" Type="http://schemas.openxmlformats.org/officeDocument/2006/relationships/hyperlink" Target="https://www.frontiersin.org/journals/psychology/articles/10.3389/fpsyg.2025.1516572/full?utm_source=chatgpt.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https://pmc.ncbi.nlm.nih.gov/articles/PMC12053473/?utm_source=chatgpt.com" TargetMode="External"/><Relationship Id="rId4" Type="http://schemas.openxmlformats.org/officeDocument/2006/relationships/hyperlink" Target="https://pmc.ncbi.nlm.nih.gov/articles/PMC12053473/?utm_source=chatgpt.com" TargetMode="External"/><Relationship Id="rId5" Type="http://schemas.openxmlformats.org/officeDocument/2006/relationships/hyperlink" Target="https://pmc.ncbi.nlm.nih.gov/articles/PMC12053473/?utm_source=chatgpt.com" TargetMode="External"/><Relationship Id="rId6" Type="http://schemas.openxmlformats.org/officeDocument/2006/relationships/hyperlink" Target="https://pmc.ncbi.nlm.nih.gov/articles/PMC12053473/?utm_source=chatgpt.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hyperlink" Target="https://publications.jrc.ec.europa.eu/repository/handle/JRC138661?utm_source=chatgpt.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hyperlink" Target="https://education.ec.europa.eu/" TargetMode="External"/><Relationship Id="rId4" Type="http://schemas.openxmlformats.org/officeDocument/2006/relationships/hyperlink" Target="https://casel.org/fundamentals-of-se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thrivingschools.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2200"/>
              <a:t>Ευημερεύοντα Σχολεία: Μια Συστημική, Ολιστική Σχολική Προσέγγιση στην Ψυχική Υγεία και Ευημερία</a:t>
            </a:r>
            <a:endParaRPr sz="2200"/>
          </a:p>
        </p:txBody>
      </p:sp>
      <p:sp>
        <p:nvSpPr>
          <p:cNvPr id="143" name="Google Shape;143;p1"/>
          <p:cNvSpPr txBox="1"/>
          <p:nvPr/>
        </p:nvSpPr>
        <p:spPr>
          <a:xfrm>
            <a:off x="553724" y="3804230"/>
            <a:ext cx="6893057" cy="1292830"/>
          </a:xfrm>
          <a:prstGeom prst="rect">
            <a:avLst/>
          </a:prstGeom>
          <a:noFill/>
          <a:ln>
            <a:noFill/>
          </a:ln>
        </p:spPr>
        <p:txBody>
          <a:bodyPr anchorCtr="0" anchor="ctr" bIns="45700" lIns="91425" spcFirstLastPara="1" rIns="91425" wrap="square" tIns="45700">
            <a:normAutofit/>
          </a:bodyPr>
          <a:lstStyle/>
          <a:p>
            <a:pPr indent="0" lvl="0" marL="0" marR="0" rtl="0" algn="l">
              <a:lnSpc>
                <a:spcPct val="140011"/>
              </a:lnSpc>
              <a:spcBef>
                <a:spcPts val="0"/>
              </a:spcBef>
              <a:spcAft>
                <a:spcPts val="0"/>
              </a:spcAft>
              <a:buClr>
                <a:srgbClr val="000000"/>
              </a:buClr>
              <a:buSzPts val="1800"/>
              <a:buFont typeface="Arial"/>
              <a:buNone/>
            </a:pPr>
            <a:r>
              <a:rPr b="0" i="0" lang="en-US" sz="1800" u="none" cap="none" strike="noStrike">
                <a:solidFill>
                  <a:srgbClr val="545454"/>
                </a:solidFill>
                <a:latin typeface="Calibri"/>
                <a:ea typeface="Calibri"/>
                <a:cs typeface="Calibri"/>
                <a:sym typeface="Calibri"/>
              </a:rPr>
              <a:t>Διάρκεια έργου: 36 μήνες (Μάρτιος 2025 - Φεβρουάριος 2028)</a:t>
            </a:r>
            <a:endParaRPr b="0" i="0" sz="1800" u="none" cap="none" strike="noStrike">
              <a:solidFill>
                <a:srgbClr val="000000"/>
              </a:solidFill>
              <a:latin typeface="Calibri"/>
              <a:ea typeface="Calibri"/>
              <a:cs typeface="Calibri"/>
              <a:sym typeface="Calibri"/>
            </a:endParaRPr>
          </a:p>
          <a:p>
            <a:pPr indent="0" lvl="0" marL="0" marR="0" rtl="0" algn="l">
              <a:lnSpc>
                <a:spcPct val="140011"/>
              </a:lnSpc>
              <a:spcBef>
                <a:spcPts val="0"/>
              </a:spcBef>
              <a:spcAft>
                <a:spcPts val="0"/>
              </a:spcAft>
              <a:buClr>
                <a:srgbClr val="000000"/>
              </a:buClr>
              <a:buSzPts val="1800"/>
              <a:buFont typeface="Arial"/>
              <a:buNone/>
            </a:pPr>
            <a:r>
              <a:rPr b="0" i="0" lang="en-US" sz="1800" u="none" cap="none" strike="noStrike">
                <a:solidFill>
                  <a:srgbClr val="545454"/>
                </a:solidFill>
                <a:latin typeface="Calibri"/>
                <a:ea typeface="Calibri"/>
                <a:cs typeface="Calibri"/>
                <a:sym typeface="Calibri"/>
              </a:rPr>
              <a:t>Αριθμός έργου: 101196057</a:t>
            </a:r>
            <a:endParaRPr b="0" i="0" sz="1800" u="none" cap="none" strike="noStrike">
              <a:solidFill>
                <a:srgbClr val="000000"/>
              </a:solidFill>
              <a:latin typeface="Calibri"/>
              <a:ea typeface="Calibri"/>
              <a:cs typeface="Calibri"/>
              <a:sym typeface="Calibri"/>
            </a:endParaRPr>
          </a:p>
          <a:p>
            <a:pPr indent="0" lvl="0" marL="0" marR="0" rtl="0" algn="l">
              <a:lnSpc>
                <a:spcPct val="140011"/>
              </a:lnSpc>
              <a:spcBef>
                <a:spcPts val="0"/>
              </a:spcBef>
              <a:spcAft>
                <a:spcPts val="0"/>
              </a:spcAft>
              <a:buClr>
                <a:srgbClr val="000000"/>
              </a:buClr>
              <a:buSzPts val="1800"/>
              <a:buFont typeface="Arial"/>
              <a:buNone/>
            </a:pPr>
            <a:r>
              <a:rPr b="0" i="0" lang="en-US" sz="1800" u="none" cap="none" strike="noStrike">
                <a:solidFill>
                  <a:srgbClr val="545454"/>
                </a:solidFill>
                <a:latin typeface="Calibri"/>
                <a:ea typeface="Calibri"/>
                <a:cs typeface="Calibri"/>
                <a:sym typeface="Calibri"/>
              </a:rPr>
              <a:t>Πρόσκληση: ERASMUS-EDU-2024-POL-EXP</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200"/>
              <a:t>Παράδειγμα εφαρμογής σε σχολείο (ευρωπαϊκό πλαίσιο)</a:t>
            </a:r>
            <a:endParaRPr sz="3600"/>
          </a:p>
        </p:txBody>
      </p:sp>
      <p:sp>
        <p:nvSpPr>
          <p:cNvPr id="212" name="Google Shape;212;p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PERMA.teach – Αυστρία &amp; Γερμανία (2022–2025)</a:t>
            </a:r>
            <a:endParaRPr/>
          </a:p>
        </p:txBody>
      </p:sp>
      <p:sp>
        <p:nvSpPr>
          <p:cNvPr id="213" name="Google Shape;213;p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1000"/>
              </a:spcBef>
              <a:spcAft>
                <a:spcPts val="0"/>
              </a:spcAft>
              <a:buSzPts val="1800"/>
              <a:buFont typeface="Arial"/>
              <a:buChar char="•"/>
            </a:pPr>
            <a:r>
              <a:rPr lang="en-US">
                <a:solidFill>
                  <a:srgbClr val="7030A0"/>
                </a:solidFill>
              </a:rPr>
              <a:t>Το πρόγραμμα </a:t>
            </a:r>
            <a:r>
              <a:rPr b="1" lang="en-US">
                <a:solidFill>
                  <a:srgbClr val="7030A0"/>
                </a:solidFill>
              </a:rPr>
              <a:t>PERMA.teach </a:t>
            </a:r>
            <a:r>
              <a:rPr lang="en-US">
                <a:solidFill>
                  <a:srgbClr val="7030A0"/>
                </a:solidFill>
              </a:rPr>
              <a:t>εκπαίδευσε πάνω από</a:t>
            </a:r>
            <a:r>
              <a:rPr b="1" lang="en-US">
                <a:solidFill>
                  <a:srgbClr val="7030A0"/>
                </a:solidFill>
              </a:rPr>
              <a:t> 300 εκπαιδευτικούς </a:t>
            </a:r>
            <a:r>
              <a:rPr lang="en-US">
                <a:solidFill>
                  <a:srgbClr val="7030A0"/>
                </a:solidFill>
              </a:rPr>
              <a:t>στην εφαρμογή στρατηγικών βασισμένων στο μοντέλο PERMA, με έμφαση </a:t>
            </a:r>
            <a:r>
              <a:rPr b="1" lang="en-US">
                <a:solidFill>
                  <a:srgbClr val="7030A0"/>
                </a:solidFill>
              </a:rPr>
              <a:t>στη δέσμευση (E) </a:t>
            </a:r>
            <a:r>
              <a:rPr lang="en-US">
                <a:solidFill>
                  <a:srgbClr val="7030A0"/>
                </a:solidFill>
              </a:rPr>
              <a:t>μέσω </a:t>
            </a:r>
            <a:r>
              <a:rPr i="1" lang="en-US">
                <a:solidFill>
                  <a:srgbClr val="7030A0"/>
                </a:solidFill>
              </a:rPr>
              <a:t>μαθημάτων που ευνοούν την αίσθηση ροής</a:t>
            </a:r>
            <a:r>
              <a:rPr lang="en-US">
                <a:solidFill>
                  <a:srgbClr val="7030A0"/>
                </a:solidFill>
              </a:rPr>
              <a:t>. </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Οι εκπαιδευτικοί ακολούθησαν ένα </a:t>
            </a:r>
            <a:r>
              <a:rPr b="1" lang="en-US">
                <a:solidFill>
                  <a:srgbClr val="7030A0"/>
                </a:solidFill>
              </a:rPr>
              <a:t>σχέδιο δράσης</a:t>
            </a:r>
            <a:r>
              <a:rPr lang="en-US">
                <a:solidFill>
                  <a:srgbClr val="7030A0"/>
                </a:solidFill>
              </a:rPr>
              <a:t> 4 βημάτων </a:t>
            </a:r>
            <a:r>
              <a:rPr b="1" lang="en-US">
                <a:solidFill>
                  <a:srgbClr val="7030A0"/>
                </a:solidFill>
              </a:rPr>
              <a:t>για τη δέσμευση</a:t>
            </a:r>
            <a:r>
              <a:rPr lang="en-US">
                <a:solidFill>
                  <a:srgbClr val="7030A0"/>
                </a:solidFill>
              </a:rPr>
              <a:t>: αυτοαξιολόγηση, καθορισμός στόχων SMART, σχεδιασμός μαθημάτων με χρήση αυτονομίας και ανατροφοδότησης, και αξιολόγηση των αποτελεσμάτων.</a:t>
            </a:r>
            <a:endParaRPr/>
          </a:p>
          <a:p>
            <a:pPr indent="0" lvl="0" marL="228600" rtl="0" algn="l">
              <a:lnSpc>
                <a:spcPct val="90000"/>
              </a:lnSpc>
              <a:spcBef>
                <a:spcPts val="1000"/>
              </a:spcBef>
              <a:spcAft>
                <a:spcPts val="0"/>
              </a:spcAft>
              <a:buSzPts val="1800"/>
              <a:buNone/>
            </a:pPr>
            <a:br>
              <a:rPr lang="en-US">
                <a:solidFill>
                  <a:srgbClr val="7030A0"/>
                </a:solidFill>
              </a:rPr>
            </a:br>
            <a:r>
              <a:rPr b="1" i="1" lang="en-US">
                <a:solidFill>
                  <a:srgbClr val="7030A0"/>
                </a:solidFill>
              </a:rPr>
              <a:t>Αποτελέσματα</a:t>
            </a:r>
            <a:r>
              <a:rPr lang="en-US">
                <a:solidFill>
                  <a:srgbClr val="7030A0"/>
                </a:solidFill>
              </a:rPr>
              <a:t>: </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Η δέσμευση και ο ενθουσιασμός  των εκπαιδευτικών αυξήθηκαν κατά</a:t>
            </a:r>
            <a:r>
              <a:rPr b="1" lang="en-US">
                <a:solidFill>
                  <a:srgbClr val="7030A0"/>
                </a:solidFill>
              </a:rPr>
              <a:t> 22%</a:t>
            </a:r>
            <a:r>
              <a:rPr lang="en-US">
                <a:solidFill>
                  <a:srgbClr val="7030A0"/>
                </a:solidFill>
              </a:rPr>
              <a:t>, οι μαθητές/μαθήτριες έδειξαν μεγαλύτερη</a:t>
            </a:r>
            <a:r>
              <a:rPr b="1" lang="en-US">
                <a:solidFill>
                  <a:srgbClr val="7030A0"/>
                </a:solidFill>
              </a:rPr>
              <a:t> ροή και συγκέντρωση</a:t>
            </a:r>
            <a:r>
              <a:rPr lang="en-US">
                <a:solidFill>
                  <a:srgbClr val="7030A0"/>
                </a:solidFill>
              </a:rPr>
              <a:t>, και το κλίμα στην τάξη βελτιώθηκε σε όλα τα σχολεία.</a:t>
            </a:r>
            <a:endParaRPr/>
          </a:p>
          <a:p>
            <a:pPr indent="0" lvl="0" marL="228600" rtl="0" algn="l">
              <a:lnSpc>
                <a:spcPct val="90000"/>
              </a:lnSpc>
              <a:spcBef>
                <a:spcPts val="1000"/>
              </a:spcBef>
              <a:spcAft>
                <a:spcPts val="0"/>
              </a:spcAft>
              <a:buSzPts val="1800"/>
              <a:buNone/>
            </a:pPr>
            <a:br>
              <a:rPr lang="en-US">
                <a:solidFill>
                  <a:srgbClr val="7030A0"/>
                </a:solidFill>
              </a:rPr>
            </a:br>
            <a:r>
              <a:rPr b="1" lang="en-US">
                <a:solidFill>
                  <a:srgbClr val="7030A0"/>
                </a:solidFill>
              </a:rPr>
              <a:t>Βασικός παράγοντας επιτυχίας</a:t>
            </a:r>
            <a:r>
              <a:rPr lang="en-US">
                <a:solidFill>
                  <a:srgbClr val="7030A0"/>
                </a:solidFill>
              </a:rPr>
              <a:t>: </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Ενσωμάτωση </a:t>
            </a:r>
            <a:r>
              <a:rPr b="1" lang="en-US">
                <a:solidFill>
                  <a:srgbClr val="7030A0"/>
                </a:solidFill>
              </a:rPr>
              <a:t>των αρχών PERMA–E  (</a:t>
            </a:r>
            <a:r>
              <a:rPr lang="en-US">
                <a:solidFill>
                  <a:srgbClr val="7030A0"/>
                </a:solidFill>
              </a:rPr>
              <a:t>σαφήνεια στόχων, ισορροπία προκλήσεων-δεξιοτήτων και αναστοχασμός) στην καθημερινή διδασκαλία και συνεργασία.</a:t>
            </a:r>
            <a:endParaRPr/>
          </a:p>
          <a:p>
            <a:pPr indent="0" lvl="0" marL="228600" rtl="0" algn="l">
              <a:lnSpc>
                <a:spcPct val="90000"/>
              </a:lnSpc>
              <a:spcBef>
                <a:spcPts val="1000"/>
              </a:spcBef>
              <a:spcAft>
                <a:spcPts val="0"/>
              </a:spcAft>
              <a:buSzPts val="1800"/>
              <a:buNone/>
            </a:pPr>
            <a:br>
              <a:rPr lang="en-US"/>
            </a:br>
            <a:r>
              <a:rPr lang="en-US"/>
              <a:t>🔗 </a:t>
            </a:r>
            <a:r>
              <a:rPr lang="en-US" u="sng">
                <a:solidFill>
                  <a:schemeClr val="hlink"/>
                </a:solidFill>
                <a:hlinkClick r:id="rId3"/>
              </a:rPr>
              <a:t>Wammerl et al., 2025, </a:t>
            </a:r>
            <a:r>
              <a:rPr i="1" lang="en-US" u="sng">
                <a:solidFill>
                  <a:schemeClr val="hlink"/>
                </a:solidFill>
                <a:hlinkClick r:id="rId4"/>
              </a:rPr>
              <a:t>Frontiers in Psychology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Παρακολούθηση της δέσμευσης στην τάξη (PERMA – E)</a:t>
            </a:r>
            <a:endParaRPr/>
          </a:p>
        </p:txBody>
      </p:sp>
      <p:sp>
        <p:nvSpPr>
          <p:cNvPr id="220" name="Google Shape;220;p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Σκοπός</a:t>
            </a:r>
            <a:endParaRPr/>
          </a:p>
        </p:txBody>
      </p:sp>
      <p:sp>
        <p:nvSpPr>
          <p:cNvPr id="221" name="Google Shape;221;p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228600" rtl="0" algn="just">
              <a:lnSpc>
                <a:spcPct val="90000"/>
              </a:lnSpc>
              <a:spcBef>
                <a:spcPts val="1000"/>
              </a:spcBef>
              <a:spcAft>
                <a:spcPts val="0"/>
              </a:spcAft>
              <a:buSzPts val="1800"/>
              <a:buNone/>
            </a:pPr>
            <a:r>
              <a:rPr lang="en-US">
                <a:solidFill>
                  <a:srgbClr val="7030A0"/>
                </a:solidFill>
              </a:rPr>
              <a:t>Να βοηθήσει τους/τις εκπαιδευτικούς και τις σχολικές ομάδες </a:t>
            </a:r>
            <a:r>
              <a:rPr b="1" lang="en-US">
                <a:solidFill>
                  <a:srgbClr val="7030A0"/>
                </a:solidFill>
              </a:rPr>
              <a:t>να παρακολουθούν συστηματικά τα επίπεδα δέσμευσης </a:t>
            </a:r>
            <a:r>
              <a:rPr lang="en-US">
                <a:solidFill>
                  <a:srgbClr val="7030A0"/>
                </a:solidFill>
              </a:rPr>
              <a:t>των μαθητών/μαθητριών και του προσωπικού, να αναλογίζονται τα δυνατά σημεία και τους τομείς που χρήζουν βελτίωσης και να ευθυγραμμίζουν τις πρακτικές τους στην τάξη με τη συνολική στρατηγική ευεξίας του σχολείου.</a:t>
            </a:r>
            <a:br>
              <a:rPr lang="en-US">
                <a:solidFill>
                  <a:srgbClr val="7030A0"/>
                </a:solidFill>
              </a:rPr>
            </a:br>
            <a:r>
              <a:rPr lang="en-US">
                <a:solidFill>
                  <a:srgbClr val="7030A0"/>
                </a:solidFill>
              </a:rPr>
              <a:t>Αυτό το εργαλείο υποστηρίζει </a:t>
            </a:r>
            <a:r>
              <a:rPr i="1" lang="en-US">
                <a:solidFill>
                  <a:srgbClr val="7030A0"/>
                </a:solidFill>
              </a:rPr>
              <a:t>τον αναστοχασμό, τον σχεδιασμό βάσει δεδομένων και τη συνεχή βελτίωση</a:t>
            </a:r>
            <a:r>
              <a:rPr lang="en-US">
                <a:solidFill>
                  <a:srgbClr val="7030A0"/>
                </a:solidFill>
              </a:rPr>
              <a:t>, προωθώντας μια κουλτούρα</a:t>
            </a:r>
            <a:r>
              <a:rPr b="1" lang="en-US">
                <a:solidFill>
                  <a:srgbClr val="7030A0"/>
                </a:solidFill>
              </a:rPr>
              <a:t> ροής, κινήτρου και συμπερίληψης</a:t>
            </a:r>
            <a:r>
              <a:rPr lang="en-US">
                <a:solidFill>
                  <a:srgbClr val="7030A0"/>
                </a:solidFill>
              </a:rPr>
              <a:t>.</a:t>
            </a:r>
            <a:endParaRPr/>
          </a:p>
          <a:p>
            <a:pPr indent="0" lvl="0" marL="228600" rtl="0" algn="just">
              <a:lnSpc>
                <a:spcPct val="90000"/>
              </a:lnSpc>
              <a:spcBef>
                <a:spcPts val="1000"/>
              </a:spcBef>
              <a:spcAft>
                <a:spcPts val="0"/>
              </a:spcAft>
              <a:buSzPts val="1800"/>
              <a:buNone/>
            </a:pPr>
            <a:r>
              <a:t/>
            </a:r>
            <a:endParaRPr>
              <a:solidFill>
                <a:srgbClr val="7030A0"/>
              </a:solidFill>
            </a:endParaRPr>
          </a:p>
          <a:p>
            <a:pPr indent="-228600" lvl="0" marL="457200" marR="0" rtl="0" algn="l">
              <a:lnSpc>
                <a:spcPct val="90000"/>
              </a:lnSpc>
              <a:spcBef>
                <a:spcPts val="1000"/>
              </a:spcBef>
              <a:spcAft>
                <a:spcPts val="0"/>
              </a:spcAft>
              <a:buClr>
                <a:schemeClr val="dk1"/>
              </a:buClr>
              <a:buSzPts val="1800"/>
              <a:buFont typeface="Arial"/>
              <a:buNone/>
            </a:pPr>
            <a:r>
              <a:rPr b="1" lang="en-US">
                <a:solidFill>
                  <a:srgbClr val="7030A0"/>
                </a:solidFill>
              </a:rPr>
              <a:t>Τι είναι ο δείκτης Παρακολούθησης της δέσμευσης στην Τάξη;</a:t>
            </a:r>
            <a:endParaRPr/>
          </a:p>
          <a:p>
            <a:pPr indent="-228600" lvl="0" marL="457200" marR="0" rtl="0" algn="l">
              <a:lnSpc>
                <a:spcPct val="90000"/>
              </a:lnSpc>
              <a:spcBef>
                <a:spcPts val="1000"/>
              </a:spcBef>
              <a:spcAft>
                <a:spcPts val="0"/>
              </a:spcAft>
              <a:buClr>
                <a:schemeClr val="dk1"/>
              </a:buClr>
              <a:buSzPts val="1800"/>
              <a:buFont typeface="Arial"/>
              <a:buNone/>
            </a:pPr>
            <a:r>
              <a:t/>
            </a:r>
            <a:endParaRPr b="1">
              <a:solidFill>
                <a:srgbClr val="7030A0"/>
              </a:solidFill>
            </a:endParaRPr>
          </a:p>
          <a:p>
            <a:pPr indent="-228600" lvl="0" marL="457200" rtl="0" algn="l">
              <a:lnSpc>
                <a:spcPct val="90000"/>
              </a:lnSpc>
              <a:spcBef>
                <a:spcPts val="1000"/>
              </a:spcBef>
              <a:spcAft>
                <a:spcPts val="0"/>
              </a:spcAft>
              <a:buSzPts val="1800"/>
              <a:buFont typeface="Arial"/>
              <a:buChar char="•"/>
            </a:pPr>
            <a:r>
              <a:rPr lang="en-US">
                <a:solidFill>
                  <a:srgbClr val="7030A0"/>
                </a:solidFill>
              </a:rPr>
              <a:t>Ένα </a:t>
            </a:r>
            <a:r>
              <a:rPr b="1" lang="en-US">
                <a:solidFill>
                  <a:srgbClr val="7030A0"/>
                </a:solidFill>
              </a:rPr>
              <a:t>εργαλείο αυτοαξιολόγησης και παρακολούθησης </a:t>
            </a:r>
            <a:r>
              <a:rPr lang="en-US">
                <a:solidFill>
                  <a:srgbClr val="7030A0"/>
                </a:solidFill>
              </a:rPr>
              <a:t>που επιτρέπει στους/στις εκπαιδευτικούς να παρακολουθούν τους δείκτες δέσμευσης σε μαθήματα, εβδομάδες ή εξάμηνα.</a:t>
            </a:r>
            <a:endParaRPr/>
          </a:p>
          <a:p>
            <a:pPr indent="-228600" lvl="0" marL="457200" rtl="0" algn="l">
              <a:lnSpc>
                <a:spcPct val="90000"/>
              </a:lnSpc>
              <a:spcBef>
                <a:spcPts val="1000"/>
              </a:spcBef>
              <a:spcAft>
                <a:spcPts val="0"/>
              </a:spcAft>
              <a:buSzPts val="1800"/>
              <a:buFont typeface="Arial"/>
              <a:buChar char="•"/>
            </a:pPr>
            <a:r>
              <a:rPr lang="en-US">
                <a:solidFill>
                  <a:srgbClr val="7030A0"/>
                </a:solidFill>
              </a:rPr>
              <a:t>Συνδέει τη διάσταση </a:t>
            </a:r>
            <a:r>
              <a:rPr b="1" lang="en-US">
                <a:solidFill>
                  <a:srgbClr val="7030A0"/>
                </a:solidFill>
              </a:rPr>
              <a:t>PERMA–E (Εμπλοκή) </a:t>
            </a:r>
            <a:r>
              <a:rPr lang="en-US">
                <a:solidFill>
                  <a:srgbClr val="7030A0"/>
                </a:solidFill>
              </a:rPr>
              <a:t>με </a:t>
            </a:r>
            <a:r>
              <a:rPr b="1" lang="en-US">
                <a:solidFill>
                  <a:srgbClr val="7030A0"/>
                </a:solidFill>
              </a:rPr>
              <a:t>τις αρχές του ΣΠΘΣ </a:t>
            </a:r>
            <a:r>
              <a:rPr lang="en-US">
                <a:solidFill>
                  <a:srgbClr val="7030A0"/>
                </a:solidFill>
              </a:rPr>
              <a:t>(«Σεβασμός στη μάθηση», «Σεβασμός στον εαυτό σου», «Σεβασμός στους άλλους»).</a:t>
            </a:r>
            <a:endParaRPr/>
          </a:p>
          <a:p>
            <a:pPr indent="-228600" lvl="0" marL="457200" rtl="0" algn="l">
              <a:lnSpc>
                <a:spcPct val="90000"/>
              </a:lnSpc>
              <a:spcBef>
                <a:spcPts val="1000"/>
              </a:spcBef>
              <a:spcAft>
                <a:spcPts val="0"/>
              </a:spcAft>
              <a:buSzPts val="1800"/>
              <a:buFont typeface="Arial"/>
              <a:buChar char="•"/>
            </a:pPr>
            <a:r>
              <a:rPr lang="en-US">
                <a:solidFill>
                  <a:srgbClr val="7030A0"/>
                </a:solidFill>
              </a:rPr>
              <a:t>Το εργαλείο παρακολούθησης προτρέπει τον αναστοχασμό σχετικά με </a:t>
            </a:r>
            <a:r>
              <a:rPr b="1" lang="en-US">
                <a:solidFill>
                  <a:srgbClr val="7030A0"/>
                </a:solidFill>
              </a:rPr>
              <a:t>τη δέσμευση των μαθητών/μαθητριών, τη ζωτικότητα των εκπαιδευτικών, το συναισθηματικό κλίμα και τις εμπειρίες ροής</a:t>
            </a:r>
            <a:r>
              <a:rPr lang="en-US">
                <a:solidFill>
                  <a:srgbClr val="7030A0"/>
                </a:solidFill>
              </a:rPr>
              <a:t>.</a:t>
            </a:r>
            <a:endParaRPr/>
          </a:p>
          <a:p>
            <a:pPr indent="-171450" lvl="0" marL="514350" rtl="0" algn="just">
              <a:lnSpc>
                <a:spcPct val="90000"/>
              </a:lnSpc>
              <a:spcBef>
                <a:spcPts val="1000"/>
              </a:spcBef>
              <a:spcAft>
                <a:spcPts val="0"/>
              </a:spcAft>
              <a:buSzPts val="1800"/>
              <a:buFont typeface="Arial"/>
              <a:buNone/>
            </a:pPr>
            <a:r>
              <a:t/>
            </a:r>
            <a:endParaRPr>
              <a:solidFill>
                <a:srgbClr val="7030A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br>
              <a:rPr lang="en-US" sz="3200"/>
            </a:br>
            <a:r>
              <a:rPr lang="en-US" sz="3200"/>
              <a:t>Παρακολούθηση της δέσμευσης στην τάξη (PERMA – E) – </a:t>
            </a:r>
            <a:r>
              <a:rPr i="0" lang="en-US" sz="3200" u="none" cap="none" strike="noStrike">
                <a:solidFill>
                  <a:schemeClr val="lt1"/>
                </a:solidFill>
                <a:latin typeface="Arial"/>
                <a:ea typeface="Arial"/>
                <a:cs typeface="Arial"/>
                <a:sym typeface="Arial"/>
              </a:rPr>
              <a:t>Πρότυπο</a:t>
            </a:r>
            <a:br>
              <a:rPr i="0" lang="en-US" sz="3600" u="none" cap="none" strike="noStrike">
                <a:solidFill>
                  <a:schemeClr val="dk1"/>
                </a:solidFill>
                <a:latin typeface="Arial"/>
                <a:ea typeface="Arial"/>
                <a:cs typeface="Arial"/>
                <a:sym typeface="Arial"/>
              </a:rPr>
            </a:br>
            <a:endParaRPr sz="3600"/>
          </a:p>
        </p:txBody>
      </p:sp>
      <p:sp>
        <p:nvSpPr>
          <p:cNvPr id="228" name="Google Shape;228;p13"/>
          <p:cNvSpPr txBox="1"/>
          <p:nvPr>
            <p:ph idx="1" type="body"/>
          </p:nvPr>
        </p:nvSpPr>
        <p:spPr>
          <a:xfrm>
            <a:off x="97970" y="726656"/>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i="0" lang="en-US" sz="2400" u="none" cap="none" strike="noStrike">
                <a:solidFill>
                  <a:srgbClr val="FF0000"/>
                </a:solidFill>
                <a:latin typeface="Arial"/>
                <a:ea typeface="Arial"/>
                <a:cs typeface="Arial"/>
                <a:sym typeface="Arial"/>
              </a:rPr>
              <a:t>Παρακολούθηση σε μηνιαία βάση</a:t>
            </a:r>
            <a:endParaRPr>
              <a:solidFill>
                <a:srgbClr val="FF0000"/>
              </a:solidFill>
            </a:endParaRPr>
          </a:p>
        </p:txBody>
      </p:sp>
      <p:graphicFrame>
        <p:nvGraphicFramePr>
          <p:cNvPr id="229" name="Google Shape;229;p13"/>
          <p:cNvGraphicFramePr/>
          <p:nvPr/>
        </p:nvGraphicFramePr>
        <p:xfrm>
          <a:off x="493875" y="1277456"/>
          <a:ext cx="3000000" cy="3000000"/>
        </p:xfrm>
        <a:graphic>
          <a:graphicData uri="http://schemas.openxmlformats.org/drawingml/2006/table">
            <a:tbl>
              <a:tblPr>
                <a:noFill/>
                <a:tableStyleId>{7F57DF0A-E371-48E5-81D0-5E0F70D659ED}</a:tableStyleId>
              </a:tblPr>
              <a:tblGrid>
                <a:gridCol w="1867375"/>
                <a:gridCol w="1867375"/>
                <a:gridCol w="2002950"/>
                <a:gridCol w="1634250"/>
                <a:gridCol w="1964925"/>
                <a:gridCol w="1867375"/>
              </a:tblGrid>
              <a:tr h="7387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Εβδομάδα / Μήνας</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Μαθησιακή δραστηριότητα</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Συμμετοχή μαθητών/μαθητριών (1–5)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Εμπειρία ροής του/της εκπαιδευτικού</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Στρατηγικές που εφαρμόστηκαν</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Επόμενο βήμα / Προσαρμογή</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387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Εβδομάδα 1 (Ιαν.)</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Κάρτες εντοπισμού δυνατών σημείων</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4,2</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Ανατροφοδότηση σχετικά με τα δυνατά σημεία, ομάδες συνεργασίας</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Επέκταση σε εβδομαδιαίο «κύκλο δυνατών σημείων»</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387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Εβδομάδα 2 (Ιαν.)</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Εργασία βάσει έργων</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4,8</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Πίνακες επιλογών, αυτονομία χρόνου</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Κοινοποίηση του παραδείγματος στη συνάντηση του προσωπικού</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387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Εβδομάδα 3 (Ιαν.)</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Κύκλοι αναστοχασμού</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3,7</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3</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Καθοδηγούμενες προτροπές, ανταλλαγή απόψεων σε ζευγάρια</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Απλοποίηση των προτροπών για μεγαλύτερη σαφήνεια</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429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Εβδομάδα 4 (Ιαν.)</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Έργο Τέχνη-Επιστήμη-Ροή</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Καθοδήγηση μεταξύ συμμαθητών/συμμαθητριών, προσαρμογή προκλήσεων</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Συμμετοχή των γονέων στην παρουσίαση του έργου</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30" name="Google Shape;230;p13"/>
          <p:cNvSpPr txBox="1"/>
          <p:nvPr>
            <p:ph idx="2" type="body"/>
          </p:nvPr>
        </p:nvSpPr>
        <p:spPr>
          <a:xfrm>
            <a:off x="76950" y="5641773"/>
            <a:ext cx="12726749" cy="1610657"/>
          </a:xfrm>
          <a:prstGeom prst="rect">
            <a:avLst/>
          </a:prstGeom>
          <a:noFill/>
          <a:ln>
            <a:noFill/>
          </a:ln>
        </p:spPr>
        <p:txBody>
          <a:bodyPr anchorCtr="0" anchor="ctr" bIns="45700" lIns="91425" spcFirstLastPara="1" rIns="91425" wrap="square" tIns="45700">
            <a:spAutoFit/>
          </a:bodyPr>
          <a:lstStyle/>
          <a:p>
            <a:pPr indent="-228600" lvl="0" marL="457200" marR="0" rtl="0" algn="l">
              <a:lnSpc>
                <a:spcPct val="100000"/>
              </a:lnSpc>
              <a:spcBef>
                <a:spcPts val="400"/>
              </a:spcBef>
              <a:spcAft>
                <a:spcPts val="0"/>
              </a:spcAft>
              <a:buClr>
                <a:schemeClr val="dk1"/>
              </a:buClr>
              <a:buSzPts val="1800"/>
              <a:buFont typeface="Arial"/>
              <a:buNone/>
            </a:pPr>
            <a:r>
              <a:rPr b="1" lang="en-US" sz="1600"/>
              <a:t>Τρόπος χρήσης:</a:t>
            </a:r>
            <a:endParaRPr sz="1600"/>
          </a:p>
          <a:p>
            <a:pPr indent="-228600" lvl="0" marL="457200" rtl="0" algn="l">
              <a:lnSpc>
                <a:spcPct val="100000"/>
              </a:lnSpc>
              <a:spcBef>
                <a:spcPts val="400"/>
              </a:spcBef>
              <a:spcAft>
                <a:spcPts val="0"/>
              </a:spcAft>
              <a:buSzPts val="1800"/>
              <a:buFont typeface="Arial"/>
              <a:buChar char="•"/>
            </a:pPr>
            <a:r>
              <a:rPr lang="en-US" sz="1600"/>
              <a:t>Οι εκπαιδευτικοί συμπληρώνουν το έντυπο παρακολούθησης κάθε εβδομάδα ή κάθε δύο εβδομάδες.</a:t>
            </a:r>
            <a:endParaRPr/>
          </a:p>
          <a:p>
            <a:pPr indent="-228600" lvl="0" marL="457200" rtl="0" algn="l">
              <a:lnSpc>
                <a:spcPct val="100000"/>
              </a:lnSpc>
              <a:spcBef>
                <a:spcPts val="400"/>
              </a:spcBef>
              <a:spcAft>
                <a:spcPts val="0"/>
              </a:spcAft>
              <a:buSzPts val="1800"/>
              <a:buFont typeface="Arial"/>
              <a:buChar char="•"/>
            </a:pPr>
            <a:r>
              <a:rPr lang="en-US" sz="1600"/>
              <a:t>Οι διευθυντές/διευθύντριες των σχολείων εξετάζουν τα δεδομένα κατά τη διάρκεια των συναντήσεων για την ευημερία.</a:t>
            </a:r>
            <a:endParaRPr/>
          </a:p>
          <a:p>
            <a:pPr indent="-228600" lvl="0" marL="457200" rtl="0" algn="l">
              <a:lnSpc>
                <a:spcPct val="100000"/>
              </a:lnSpc>
              <a:spcBef>
                <a:spcPts val="400"/>
              </a:spcBef>
              <a:spcAft>
                <a:spcPts val="0"/>
              </a:spcAft>
              <a:buSzPts val="1800"/>
              <a:buFont typeface="Arial"/>
              <a:buChar char="•"/>
            </a:pPr>
            <a:r>
              <a:rPr lang="en-US" sz="1600"/>
              <a:t>Τα αποτελέσματα χρησιμοποιούνται για την προσαρμογή των πρακτικών στην τάξη και το επόμενο </a:t>
            </a:r>
            <a:r>
              <a:rPr i="1" lang="en-US" sz="1600"/>
              <a:t>Σχέδιο Δράσης για τη δέσμευση</a:t>
            </a:r>
            <a:r>
              <a:rPr lang="en-US" sz="1600"/>
              <a:t>.</a:t>
            </a:r>
            <a:endParaRPr/>
          </a:p>
          <a:p>
            <a:pPr indent="0" lvl="0" marL="0" marR="0" rtl="0" algn="l">
              <a:lnSpc>
                <a:spcPct val="100000"/>
              </a:lnSpc>
              <a:spcBef>
                <a:spcPts val="40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4"/>
          <p:cNvSpPr txBox="1"/>
          <p:nvPr>
            <p:ph type="title"/>
          </p:nvPr>
        </p:nvSpPr>
        <p:spPr>
          <a:xfrm>
            <a:off x="97970" y="4273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200"/>
              <a:t>Πρότυπο σχεδιασμού δραστηριοτήτων που προάγουν τη ροή στην τάξη (PERMA – E)</a:t>
            </a:r>
            <a:endParaRPr sz="3600"/>
          </a:p>
        </p:txBody>
      </p:sp>
      <p:sp>
        <p:nvSpPr>
          <p:cNvPr id="237" name="Google Shape;237;p1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Στόχος</a:t>
            </a:r>
            <a:endParaRPr/>
          </a:p>
        </p:txBody>
      </p:sp>
      <p:sp>
        <p:nvSpPr>
          <p:cNvPr id="238" name="Google Shape;238;p1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1000"/>
              </a:spcBef>
              <a:spcAft>
                <a:spcPts val="0"/>
              </a:spcAft>
              <a:buSzPts val="1800"/>
              <a:buFont typeface="Arial"/>
              <a:buChar char="•"/>
            </a:pPr>
            <a:r>
              <a:rPr lang="en-US">
                <a:solidFill>
                  <a:srgbClr val="7030A0"/>
                </a:solidFill>
              </a:rPr>
              <a:t>Αυτό το μοντέλο παρέχει στους/στις εκπαιδευτικούς ένα </a:t>
            </a:r>
            <a:r>
              <a:rPr b="1" lang="en-US">
                <a:solidFill>
                  <a:srgbClr val="7030A0"/>
                </a:solidFill>
              </a:rPr>
              <a:t>δομημένο πρότυπο </a:t>
            </a:r>
            <a:r>
              <a:rPr lang="en-US">
                <a:solidFill>
                  <a:srgbClr val="7030A0"/>
                </a:solidFill>
              </a:rPr>
              <a:t>για τον σχεδιασμό δραστηριοτήτων που προάγουν </a:t>
            </a:r>
            <a:r>
              <a:rPr b="1" lang="en-US">
                <a:solidFill>
                  <a:srgbClr val="7030A0"/>
                </a:solidFill>
              </a:rPr>
              <a:t>τη ροή, το κίνητρο και τη δέσμευση </a:t>
            </a:r>
            <a:r>
              <a:rPr lang="en-US">
                <a:solidFill>
                  <a:srgbClr val="7030A0"/>
                </a:solidFill>
              </a:rPr>
              <a:t>στην τάξη.</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Βασίζεται στο </a:t>
            </a:r>
            <a:r>
              <a:rPr b="1" lang="en-US">
                <a:solidFill>
                  <a:srgbClr val="7030A0"/>
                </a:solidFill>
              </a:rPr>
              <a:t>Σχέδιο Δράσης για τη δέσμευση </a:t>
            </a:r>
            <a:r>
              <a:rPr lang="en-US">
                <a:solidFill>
                  <a:srgbClr val="7030A0"/>
                </a:solidFill>
              </a:rPr>
              <a:t>και </a:t>
            </a:r>
            <a:r>
              <a:rPr b="1" lang="en-US">
                <a:solidFill>
                  <a:srgbClr val="7030A0"/>
                </a:solidFill>
              </a:rPr>
              <a:t>στο Εργαλείο Παρακολούθησης της δέσμευσης</a:t>
            </a:r>
            <a:r>
              <a:rPr lang="en-US">
                <a:solidFill>
                  <a:srgbClr val="7030A0"/>
                </a:solidFill>
              </a:rPr>
              <a:t>, μετατρέποντας τα δεδομένα αναστοχασμού σε </a:t>
            </a:r>
            <a:r>
              <a:rPr b="1" lang="en-US">
                <a:solidFill>
                  <a:srgbClr val="7030A0"/>
                </a:solidFill>
              </a:rPr>
              <a:t>πρακτικές αποφάσεις σχεδιασμού </a:t>
            </a:r>
            <a:r>
              <a:rPr lang="en-US">
                <a:solidFill>
                  <a:srgbClr val="7030A0"/>
                </a:solidFill>
              </a:rPr>
              <a:t>που βελτιώνουν την ευημερία τόσο των μαθητών/μαθητριών όσο και των εκπαιδευτικών.</a:t>
            </a:r>
            <a:endParaRPr/>
          </a:p>
          <a:p>
            <a:pPr indent="-171450" lvl="0" marL="514350" rtl="0" algn="l">
              <a:lnSpc>
                <a:spcPct val="90000"/>
              </a:lnSpc>
              <a:spcBef>
                <a:spcPts val="1000"/>
              </a:spcBef>
              <a:spcAft>
                <a:spcPts val="0"/>
              </a:spcAft>
              <a:buSzPts val="1800"/>
              <a:buFont typeface="Arial"/>
              <a:buNone/>
            </a:pPr>
            <a:r>
              <a:t/>
            </a:r>
            <a:endParaRPr>
              <a:solidFill>
                <a:srgbClr val="7030A0"/>
              </a:solidFill>
            </a:endParaRPr>
          </a:p>
          <a:p>
            <a:pPr indent="-228600" lvl="0" marL="457200" marR="0" rtl="0" algn="l">
              <a:lnSpc>
                <a:spcPct val="90000"/>
              </a:lnSpc>
              <a:spcBef>
                <a:spcPts val="1000"/>
              </a:spcBef>
              <a:spcAft>
                <a:spcPts val="0"/>
              </a:spcAft>
              <a:buClr>
                <a:schemeClr val="dk1"/>
              </a:buClr>
              <a:buSzPts val="1800"/>
              <a:buFont typeface="Arial"/>
              <a:buNone/>
            </a:pPr>
            <a:r>
              <a:rPr b="1" lang="en-US">
                <a:solidFill>
                  <a:srgbClr val="7030A0"/>
                </a:solidFill>
              </a:rPr>
              <a:t>Τι είναι μια δραστηριότητα που προάγει τη ροή;</a:t>
            </a:r>
            <a:endParaRPr/>
          </a:p>
          <a:p>
            <a:pPr indent="-228600" lvl="0" marL="457200" rtl="0" algn="l">
              <a:lnSpc>
                <a:spcPct val="90000"/>
              </a:lnSpc>
              <a:spcBef>
                <a:spcPts val="1000"/>
              </a:spcBef>
              <a:spcAft>
                <a:spcPts val="0"/>
              </a:spcAft>
              <a:buSzPts val="1800"/>
              <a:buFont typeface="Arial"/>
              <a:buChar char="•"/>
            </a:pPr>
            <a:r>
              <a:rPr lang="en-US">
                <a:solidFill>
                  <a:srgbClr val="7030A0"/>
                </a:solidFill>
              </a:rPr>
              <a:t>Μια </a:t>
            </a:r>
            <a:r>
              <a:rPr b="1" lang="en-US">
                <a:solidFill>
                  <a:srgbClr val="7030A0"/>
                </a:solidFill>
              </a:rPr>
              <a:t>δραστηριότητα που προάγει τη ροή </a:t>
            </a:r>
            <a:r>
              <a:rPr lang="en-US">
                <a:solidFill>
                  <a:srgbClr val="7030A0"/>
                </a:solidFill>
              </a:rPr>
              <a:t>είναι μια μαθησιακή εμπειρία στην οποία οι μαθητές/μαθήτριες (και οι εκπαιδευτικοί) είναι πλήρως προσηλωμένοι, ενεργοί και με εσωτερικό κίνητρο.</a:t>
            </a:r>
            <a:endParaRPr/>
          </a:p>
          <a:p>
            <a:pPr indent="-228600" lvl="0" marL="457200" rtl="0" algn="l">
              <a:lnSpc>
                <a:spcPct val="90000"/>
              </a:lnSpc>
              <a:spcBef>
                <a:spcPts val="1000"/>
              </a:spcBef>
              <a:spcAft>
                <a:spcPts val="0"/>
              </a:spcAft>
              <a:buSzPts val="1800"/>
              <a:buFont typeface="Arial"/>
              <a:buChar char="•"/>
            </a:pPr>
            <a:r>
              <a:rPr lang="en-US">
                <a:solidFill>
                  <a:srgbClr val="7030A0"/>
                </a:solidFill>
              </a:rPr>
              <a:t>Σύμφωνα με </a:t>
            </a:r>
            <a:r>
              <a:rPr b="1" lang="en-US">
                <a:solidFill>
                  <a:srgbClr val="7030A0"/>
                </a:solidFill>
              </a:rPr>
              <a:t>τη Θεωρία Ροής του Csikszentmihalyi</a:t>
            </a:r>
            <a:r>
              <a:rPr lang="en-US">
                <a:solidFill>
                  <a:srgbClr val="7030A0"/>
                </a:solidFill>
              </a:rPr>
              <a:t>, η βέλτιστη μάθηση συμβαίνει όταν </a:t>
            </a:r>
            <a:r>
              <a:rPr b="1" lang="en-US">
                <a:solidFill>
                  <a:srgbClr val="7030A0"/>
                </a:solidFill>
              </a:rPr>
              <a:t>τα επίπεδα πρόκλησης και δεξιοτήτων είναι ισορροπημένα </a:t>
            </a:r>
            <a:r>
              <a:rPr lang="en-US">
                <a:solidFill>
                  <a:srgbClr val="7030A0"/>
                </a:solidFill>
              </a:rPr>
              <a:t>και οι συμμετέχοντες/συμμετέχουσες  λαμβάνουν </a:t>
            </a:r>
            <a:r>
              <a:rPr b="1" lang="en-US">
                <a:solidFill>
                  <a:srgbClr val="7030A0"/>
                </a:solidFill>
              </a:rPr>
              <a:t>άμεση ανατροφοδότηση</a:t>
            </a:r>
            <a:r>
              <a:rPr lang="en-US">
                <a:solidFill>
                  <a:srgbClr val="7030A0"/>
                </a:solidFill>
              </a:rPr>
              <a:t>.</a:t>
            </a:r>
            <a:endParaRPr/>
          </a:p>
          <a:p>
            <a:pPr indent="-228600" lvl="0" marL="457200" rtl="0" algn="l">
              <a:lnSpc>
                <a:spcPct val="90000"/>
              </a:lnSpc>
              <a:spcBef>
                <a:spcPts val="1000"/>
              </a:spcBef>
              <a:spcAft>
                <a:spcPts val="0"/>
              </a:spcAft>
              <a:buSzPts val="1800"/>
              <a:buFont typeface="Arial"/>
              <a:buChar char="•"/>
            </a:pPr>
            <a:r>
              <a:rPr lang="en-US">
                <a:solidFill>
                  <a:srgbClr val="7030A0"/>
                </a:solidFill>
              </a:rPr>
              <a:t>Στο πλαίσιο </a:t>
            </a:r>
            <a:r>
              <a:rPr b="1" lang="en-US">
                <a:solidFill>
                  <a:srgbClr val="7030A0"/>
                </a:solidFill>
              </a:rPr>
              <a:t>του PERMA</a:t>
            </a:r>
            <a:r>
              <a:rPr lang="en-US">
                <a:solidFill>
                  <a:srgbClr val="7030A0"/>
                </a:solidFill>
              </a:rPr>
              <a:t>, </a:t>
            </a:r>
            <a:r>
              <a:rPr i="1" lang="en-US">
                <a:solidFill>
                  <a:srgbClr val="7030A0"/>
                </a:solidFill>
              </a:rPr>
              <a:t>η δέσμευση (E) </a:t>
            </a:r>
            <a:r>
              <a:rPr lang="en-US">
                <a:solidFill>
                  <a:srgbClr val="7030A0"/>
                </a:solidFill>
              </a:rPr>
              <a:t>δίνει έμφαση σε αυτές τις στιγμές βαθιάς προσήλωσης και συγκέντρωσης.</a:t>
            </a:r>
            <a:endParaRPr/>
          </a:p>
          <a:p>
            <a:pPr indent="-228600" lvl="0" marL="457200" rtl="0" algn="l">
              <a:lnSpc>
                <a:spcPct val="90000"/>
              </a:lnSpc>
              <a:spcBef>
                <a:spcPts val="1000"/>
              </a:spcBef>
              <a:spcAft>
                <a:spcPts val="0"/>
              </a:spcAft>
              <a:buSzPts val="1800"/>
              <a:buFont typeface="Arial"/>
              <a:buChar char="•"/>
            </a:pPr>
            <a:r>
              <a:rPr lang="en-US">
                <a:solidFill>
                  <a:srgbClr val="7030A0"/>
                </a:solidFill>
              </a:rPr>
              <a:t>Στο </a:t>
            </a:r>
            <a:r>
              <a:rPr b="1" lang="en-US">
                <a:solidFill>
                  <a:srgbClr val="7030A0"/>
                </a:solidFill>
              </a:rPr>
              <a:t>Thriving Schools ΠΕ3</a:t>
            </a:r>
            <a:r>
              <a:rPr lang="en-US">
                <a:solidFill>
                  <a:srgbClr val="7030A0"/>
                </a:solidFill>
              </a:rPr>
              <a:t>, η ροή είναι ένας </a:t>
            </a:r>
            <a:r>
              <a:rPr i="1" lang="en-US">
                <a:solidFill>
                  <a:srgbClr val="7030A0"/>
                </a:solidFill>
              </a:rPr>
              <a:t>βασικός δείκτης συμπεριφορικής και συναισθηματικής δέσμευσης </a:t>
            </a:r>
            <a:r>
              <a:rPr lang="en-US">
                <a:solidFill>
                  <a:srgbClr val="7030A0"/>
                </a:solidFill>
              </a:rPr>
              <a:t>που υποστηρίζει τόσο τη ζωτικότητα των εκπαιδευτικών όσο και τα μαθησιακά αποτελέσματα των μαθητών/μαθητριών.</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Εφαρμογή στο σχολείο (πρακτική της ΕΕ)</a:t>
            </a:r>
            <a:endParaRPr/>
          </a:p>
        </p:txBody>
      </p:sp>
      <p:sp>
        <p:nvSpPr>
          <p:cNvPr id="245" name="Google Shape;245;p1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PERMA.teach – Γερμανία &amp; Αυστρία (2022–2025)</a:t>
            </a:r>
            <a:endParaRPr/>
          </a:p>
        </p:txBody>
      </p:sp>
      <p:sp>
        <p:nvSpPr>
          <p:cNvPr id="246" name="Google Shape;246;p1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1000"/>
              </a:spcBef>
              <a:spcAft>
                <a:spcPts val="0"/>
              </a:spcAft>
              <a:buSzPts val="1800"/>
              <a:buFont typeface="Arial"/>
              <a:buChar char="•"/>
            </a:pPr>
            <a:r>
              <a:rPr lang="en-US">
                <a:solidFill>
                  <a:srgbClr val="7030A0"/>
                </a:solidFill>
              </a:rPr>
              <a:t>Το πρόγραμμα </a:t>
            </a:r>
            <a:r>
              <a:rPr b="1" lang="en-US">
                <a:solidFill>
                  <a:srgbClr val="7030A0"/>
                </a:solidFill>
              </a:rPr>
              <a:t>PERMA.teach</a:t>
            </a:r>
            <a:r>
              <a:rPr lang="en-US">
                <a:solidFill>
                  <a:srgbClr val="7030A0"/>
                </a:solidFill>
              </a:rPr>
              <a:t> εκπαίδευσε περισσότερους από 300 εκπαιδευτικούς, ώστε να ενσωματώνουν δραστηριότητες </a:t>
            </a:r>
            <a:r>
              <a:rPr b="1" lang="en-US">
                <a:solidFill>
                  <a:srgbClr val="7030A0"/>
                </a:solidFill>
              </a:rPr>
              <a:t>που δημιουργούν ροή και αξιοποιούν τα δυνατά σημεία των μαθητών/μαθητριών</a:t>
            </a:r>
            <a:r>
              <a:rPr lang="en-US">
                <a:solidFill>
                  <a:srgbClr val="7030A0"/>
                </a:solidFill>
              </a:rPr>
              <a:t> στην καθημερινή διδασκαλία. Οι εκπαιδευτικοί έμαθαν να ισορροπούν ανάμεσα στην πρόκληση και τις δεξιότητες, να θέτουν σαφείς στόχους και να προσφέρουν άμεση ανατροφοδότηση – συνθήκες απαραίτητες για το </a:t>
            </a:r>
            <a:r>
              <a:rPr b="1" lang="en-US">
                <a:solidFill>
                  <a:srgbClr val="7030A0"/>
                </a:solidFill>
              </a:rPr>
              <a:t>PERMA–E (Δέσμευση).</a:t>
            </a:r>
            <a:endParaRPr b="1"/>
          </a:p>
          <a:p>
            <a:pPr indent="-285750" lvl="0" marL="514350" rtl="0" algn="l">
              <a:lnSpc>
                <a:spcPct val="90000"/>
              </a:lnSpc>
              <a:spcBef>
                <a:spcPts val="1000"/>
              </a:spcBef>
              <a:spcAft>
                <a:spcPts val="0"/>
              </a:spcAft>
              <a:buSzPts val="1800"/>
              <a:buFont typeface="Arial"/>
              <a:buChar char="•"/>
            </a:pPr>
            <a:r>
              <a:rPr lang="en-US">
                <a:solidFill>
                  <a:srgbClr val="7030A0"/>
                </a:solidFill>
              </a:rPr>
              <a:t>Η εφαρμογή αυτών των πρακτικών σε σχολεία πρωτοβάθμιας και δευτεροβάθμιας εκπαίδευσης οδήγησε σε </a:t>
            </a:r>
            <a:r>
              <a:rPr b="1" lang="en-US">
                <a:solidFill>
                  <a:srgbClr val="7030A0"/>
                </a:solidFill>
              </a:rPr>
              <a:t>σημαντική αύξηση των εμπειριών ροής των μαθητών/μαθητριών </a:t>
            </a:r>
            <a:r>
              <a:rPr lang="en-US">
                <a:solidFill>
                  <a:srgbClr val="7030A0"/>
                </a:solidFill>
              </a:rPr>
              <a:t>και </a:t>
            </a:r>
            <a:r>
              <a:rPr b="1" lang="en-US">
                <a:solidFill>
                  <a:srgbClr val="7030A0"/>
                </a:solidFill>
              </a:rPr>
              <a:t>σε αύξηση της ζωτικότητας των εκπαιδευτικών</a:t>
            </a:r>
            <a:r>
              <a:rPr lang="en-US">
                <a:solidFill>
                  <a:srgbClr val="7030A0"/>
                </a:solidFill>
              </a:rPr>
              <a:t>.</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Οι μαθητές/μαθήτριες ανέφεραν ότι «τα μαθήματα τούς φαινόταν πιο σύντομα» και ότι «ήταν πλήρως συγκεντρωμένοι σε δημιουργικές εργασίες ή εργασίες επίλυσης προβλημάτων».</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Οι εκπαιδευτικοί σημείωσαν μεγαλύτερη </a:t>
            </a:r>
            <a:r>
              <a:rPr b="1" lang="en-US">
                <a:solidFill>
                  <a:srgbClr val="7030A0"/>
                </a:solidFill>
              </a:rPr>
              <a:t>αυτονομία, κίνητρο και συναισθηματική σύνδεση </a:t>
            </a:r>
            <a:r>
              <a:rPr lang="en-US">
                <a:solidFill>
                  <a:srgbClr val="7030A0"/>
                </a:solidFill>
              </a:rPr>
              <a:t>με τους/τις μαθητές/μαθήτριες.</a:t>
            </a:r>
            <a:endParaRPr/>
          </a:p>
          <a:p>
            <a:pPr indent="0" lvl="0" marL="228600" rtl="0" algn="l">
              <a:lnSpc>
                <a:spcPct val="90000"/>
              </a:lnSpc>
              <a:spcBef>
                <a:spcPts val="1000"/>
              </a:spcBef>
              <a:spcAft>
                <a:spcPts val="0"/>
              </a:spcAft>
              <a:buSzPts val="1800"/>
              <a:buNone/>
            </a:pPr>
            <a:br>
              <a:rPr lang="en-US">
                <a:solidFill>
                  <a:srgbClr val="7030A0"/>
                </a:solidFill>
              </a:rPr>
            </a:br>
            <a:r>
              <a:rPr b="1" i="1" lang="en-US">
                <a:solidFill>
                  <a:srgbClr val="7030A0"/>
                </a:solidFill>
              </a:rPr>
              <a:t>Αποτελέσματα</a:t>
            </a:r>
            <a:r>
              <a:rPr lang="en-US">
                <a:solidFill>
                  <a:srgbClr val="7030A0"/>
                </a:solidFill>
              </a:rPr>
              <a:t>: </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Υψηλότερη δέσμευση, βελτιωμένη ευημερία και καλύτερες σχέσεις στην τάξη.</a:t>
            </a:r>
            <a:endParaRPr/>
          </a:p>
          <a:p>
            <a:pPr indent="0" lvl="0" marL="228600" rtl="0" algn="l">
              <a:lnSpc>
                <a:spcPct val="90000"/>
              </a:lnSpc>
              <a:spcBef>
                <a:spcPts val="1000"/>
              </a:spcBef>
              <a:spcAft>
                <a:spcPts val="0"/>
              </a:spcAft>
              <a:buSzPts val="1800"/>
              <a:buNone/>
            </a:pPr>
            <a:br>
              <a:rPr lang="en-US"/>
            </a:br>
            <a:r>
              <a:rPr lang="en-US"/>
              <a:t>🔗 </a:t>
            </a:r>
            <a:r>
              <a:rPr lang="en-US" u="sng">
                <a:solidFill>
                  <a:schemeClr val="hlink"/>
                </a:solidFill>
                <a:hlinkClick r:id="rId3"/>
              </a:rPr>
              <a:t>Wammerl, M. et al., </a:t>
            </a:r>
            <a:r>
              <a:rPr i="1" lang="en-US" u="sng">
                <a:solidFill>
                  <a:schemeClr val="hlink"/>
                </a:solidFill>
                <a:hlinkClick r:id="rId4"/>
              </a:rPr>
              <a:t>PERMA.teach: Αποτελεσματικότητα της εφαρμογής του μοντέλου PERMA στα σχολεία </a:t>
            </a:r>
            <a:r>
              <a:rPr lang="en-US" u="sng">
                <a:solidFill>
                  <a:schemeClr val="hlink"/>
                </a:solidFill>
                <a:hlinkClick r:id="rId5"/>
              </a:rPr>
              <a:t>(2025, European Journal of Positive </a:t>
            </a:r>
            <a:r>
              <a:rPr lang="en-US" u="sng">
                <a:solidFill>
                  <a:schemeClr val="hlink"/>
                </a:solidFill>
                <a:hlinkClick r:id="rId6"/>
                <a:extLst>
                  <a:ext uri="http://customooxmlschemas.google.com/">
                    <go:slidesCustomData xmlns:go="http://customooxmlschemas.google.com/" textRoundtripDataId="47"/>
                  </a:ext>
                </a:extLst>
              </a:rPr>
              <a:t>Psychology</a:t>
            </a:r>
            <a:r>
              <a:rPr b="1" lang="en-US"/>
              <a:t>)   </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6"/>
          <p:cNvSpPr txBox="1"/>
          <p:nvPr>
            <p:ph type="title"/>
          </p:nvPr>
        </p:nvSpPr>
        <p:spPr>
          <a:xfrm>
            <a:off x="97969" y="81642"/>
            <a:ext cx="12268201"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200"/>
              <a:t>Δραστηριότητα ροής στην τάξη για την ενίσχυση της δέσμευσης - Πρότυπο</a:t>
            </a:r>
            <a:endParaRPr sz="3200"/>
          </a:p>
        </p:txBody>
      </p:sp>
      <p:pic>
        <p:nvPicPr>
          <p:cNvPr id="253" name="Google Shape;253;p16"/>
          <p:cNvPicPr preferRelativeResize="0"/>
          <p:nvPr/>
        </p:nvPicPr>
        <p:blipFill rotWithShape="1">
          <a:blip r:embed="rId3">
            <a:alphaModFix/>
          </a:blip>
          <a:srcRect b="0" l="0" r="0" t="0"/>
          <a:stretch/>
        </p:blipFill>
        <p:spPr>
          <a:xfrm>
            <a:off x="276727" y="986589"/>
            <a:ext cx="11538284" cy="50297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Ομαδικό Ημερολόγιο Αναστοχασμού (PERMA–E)</a:t>
            </a:r>
            <a:endParaRPr/>
          </a:p>
        </p:txBody>
      </p:sp>
      <p:sp>
        <p:nvSpPr>
          <p:cNvPr id="260" name="Google Shape;260;p1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Στόχος</a:t>
            </a:r>
            <a:endParaRPr/>
          </a:p>
        </p:txBody>
      </p:sp>
      <p:sp>
        <p:nvSpPr>
          <p:cNvPr id="261" name="Google Shape;261;p17"/>
          <p:cNvSpPr txBox="1"/>
          <p:nvPr>
            <p:ph idx="2" type="body"/>
          </p:nvPr>
        </p:nvSpPr>
        <p:spPr>
          <a:xfrm>
            <a:off x="97971" y="1462684"/>
            <a:ext cx="11944500" cy="5503599"/>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1000"/>
              </a:spcBef>
              <a:spcAft>
                <a:spcPts val="0"/>
              </a:spcAft>
              <a:buSzPts val="1800"/>
              <a:buFont typeface="Arial"/>
              <a:buChar char="•"/>
            </a:pPr>
            <a:r>
              <a:rPr lang="en-US" sz="1600">
                <a:solidFill>
                  <a:srgbClr val="7030A0"/>
                </a:solidFill>
              </a:rPr>
              <a:t>Να προωθηθεί μια </a:t>
            </a:r>
            <a:r>
              <a:rPr b="1" lang="en-US" sz="1600">
                <a:solidFill>
                  <a:srgbClr val="7030A0"/>
                </a:solidFill>
              </a:rPr>
              <a:t>κουλτούρα συνεργασίας, αναστοχασμού και συνεχούς βελτίωσης</a:t>
            </a:r>
            <a:r>
              <a:rPr lang="en-US" sz="1600">
                <a:solidFill>
                  <a:srgbClr val="7030A0"/>
                </a:solidFill>
              </a:rPr>
              <a:t>, όπου οι εκπαιδευτικοί αναθεωρούν τακτικά τις πρακτικές </a:t>
            </a:r>
            <a:r>
              <a:rPr lang="en-US" sz="1600">
                <a:solidFill>
                  <a:srgbClr val="7030A0"/>
                </a:solidFill>
                <a:extLst>
                  <a:ext uri="http://customooxmlschemas.google.com/">
                    <go:slidesCustomData xmlns:go="http://customooxmlschemas.google.com/" textRoundtripDataId="48"/>
                  </a:ext>
                </a:extLst>
              </a:rPr>
              <a:t>δέσμευσης</a:t>
            </a:r>
            <a:r>
              <a:rPr lang="en-US" sz="1600">
                <a:solidFill>
                  <a:srgbClr val="7030A0"/>
                </a:solidFill>
              </a:rPr>
              <a:t>, επιβραβεύουν την πρόοδο και συν-δημιουργούν σχέδια δράσης. Το </a:t>
            </a:r>
            <a:r>
              <a:rPr b="1" lang="en-US" sz="1600">
                <a:solidFill>
                  <a:srgbClr val="7030A0"/>
                </a:solidFill>
              </a:rPr>
              <a:t>Ομαδικό</a:t>
            </a:r>
            <a:r>
              <a:rPr lang="en-US" sz="1600">
                <a:solidFill>
                  <a:srgbClr val="7030A0"/>
                </a:solidFill>
              </a:rPr>
              <a:t> </a:t>
            </a:r>
            <a:r>
              <a:rPr b="1" lang="en-US" sz="1600">
                <a:solidFill>
                  <a:srgbClr val="7030A0"/>
                </a:solidFill>
              </a:rPr>
              <a:t>Ημερολόγιο Αναστοχασμού </a:t>
            </a:r>
            <a:r>
              <a:rPr lang="en-US" sz="1600">
                <a:solidFill>
                  <a:srgbClr val="7030A0"/>
                </a:solidFill>
              </a:rPr>
              <a:t>μετατρέπει τις ατομικές ιδέες (από το </a:t>
            </a:r>
            <a:r>
              <a:rPr i="1" lang="en-US" sz="1600">
                <a:solidFill>
                  <a:srgbClr val="7030A0"/>
                </a:solidFill>
              </a:rPr>
              <a:t>Εργαλείο Παρακολούθησης Δέσμευσης </a:t>
            </a:r>
            <a:r>
              <a:rPr lang="en-US" sz="1600">
                <a:solidFill>
                  <a:srgbClr val="7030A0"/>
                </a:solidFill>
              </a:rPr>
              <a:t>και </a:t>
            </a:r>
            <a:r>
              <a:rPr i="1" lang="en-US" sz="1600">
                <a:solidFill>
                  <a:srgbClr val="7030A0"/>
                </a:solidFill>
              </a:rPr>
              <a:t>το Πρότυπο Σχεδιασμού Ροής</a:t>
            </a:r>
            <a:r>
              <a:rPr lang="en-US" sz="1600">
                <a:solidFill>
                  <a:srgbClr val="7030A0"/>
                </a:solidFill>
              </a:rPr>
              <a:t>) σε </a:t>
            </a:r>
            <a:r>
              <a:rPr b="1" lang="en-US" sz="1600">
                <a:solidFill>
                  <a:srgbClr val="7030A0"/>
                </a:solidFill>
              </a:rPr>
              <a:t>συλλογική μάθηση στο σχολείο</a:t>
            </a:r>
            <a:r>
              <a:rPr lang="en-US" sz="1600">
                <a:solidFill>
                  <a:srgbClr val="7030A0"/>
                </a:solidFill>
              </a:rPr>
              <a:t>, υποστηρίζοντας τον επαγγελματικό διάλογο, την αμοιβαία υποστήριξη και τη συστημική ευημερία.</a:t>
            </a:r>
            <a:endParaRPr sz="1600"/>
          </a:p>
          <a:p>
            <a:pPr indent="-228600" lvl="0" marL="457200" rtl="0" algn="l">
              <a:lnSpc>
                <a:spcPct val="90000"/>
              </a:lnSpc>
              <a:spcBef>
                <a:spcPts val="1000"/>
              </a:spcBef>
              <a:spcAft>
                <a:spcPts val="0"/>
              </a:spcAft>
              <a:buSzPts val="1800"/>
              <a:buNone/>
            </a:pPr>
            <a:r>
              <a:rPr b="1" lang="en-US" sz="1600">
                <a:solidFill>
                  <a:srgbClr val="7030A0"/>
                </a:solidFill>
              </a:rPr>
              <a:t>Τι είναι το Ομαδικό</a:t>
            </a:r>
            <a:r>
              <a:rPr lang="en-US" sz="1600">
                <a:solidFill>
                  <a:srgbClr val="7030A0"/>
                </a:solidFill>
              </a:rPr>
              <a:t> </a:t>
            </a:r>
            <a:r>
              <a:rPr b="1" lang="en-US" sz="1600">
                <a:solidFill>
                  <a:srgbClr val="7030A0"/>
                </a:solidFill>
              </a:rPr>
              <a:t>Ημερολόγιο Αναστοχασμού;</a:t>
            </a:r>
            <a:endParaRPr sz="1600"/>
          </a:p>
          <a:p>
            <a:pPr indent="0" lvl="0" marL="228600" rtl="0" algn="l">
              <a:lnSpc>
                <a:spcPct val="90000"/>
              </a:lnSpc>
              <a:spcBef>
                <a:spcPts val="1000"/>
              </a:spcBef>
              <a:spcAft>
                <a:spcPts val="0"/>
              </a:spcAft>
              <a:buSzPts val="1800"/>
              <a:buNone/>
            </a:pPr>
            <a:r>
              <a:rPr lang="en-US" sz="1600">
                <a:solidFill>
                  <a:srgbClr val="7030A0"/>
                </a:solidFill>
              </a:rPr>
              <a:t>Ένα </a:t>
            </a:r>
            <a:r>
              <a:rPr b="1" lang="en-US" sz="1600">
                <a:solidFill>
                  <a:srgbClr val="7030A0"/>
                </a:solidFill>
              </a:rPr>
              <a:t>δομημένο εργαλείο αυτοαξιολόγησης της ομάδας </a:t>
            </a:r>
            <a:r>
              <a:rPr lang="en-US" sz="1600">
                <a:solidFill>
                  <a:srgbClr val="7030A0"/>
                </a:solidFill>
              </a:rPr>
              <a:t>που βοηθά τις ομάδες διδασκόντων ή τα τμήματα:</a:t>
            </a:r>
            <a:endParaRPr sz="1600"/>
          </a:p>
          <a:p>
            <a:pPr indent="-285750" lvl="1" marL="742950" rtl="0" algn="l">
              <a:lnSpc>
                <a:spcPct val="90000"/>
              </a:lnSpc>
              <a:spcBef>
                <a:spcPts val="500"/>
              </a:spcBef>
              <a:spcAft>
                <a:spcPts val="0"/>
              </a:spcAft>
              <a:buSzPts val="2200"/>
              <a:buFont typeface="Arial"/>
              <a:buChar char="•"/>
            </a:pPr>
            <a:r>
              <a:rPr lang="en-US" sz="1600">
                <a:solidFill>
                  <a:srgbClr val="7030A0"/>
                </a:solidFill>
              </a:rPr>
              <a:t>Να αναστοχάζονται τις πρακτικές δέσμευσης σε επίπεδο τάξης, ομάδας ή σχολείου.</a:t>
            </a:r>
            <a:endParaRPr sz="2000"/>
          </a:p>
          <a:p>
            <a:pPr indent="-285750" lvl="1" marL="742950" rtl="0" algn="l">
              <a:lnSpc>
                <a:spcPct val="90000"/>
              </a:lnSpc>
              <a:spcBef>
                <a:spcPts val="500"/>
              </a:spcBef>
              <a:spcAft>
                <a:spcPts val="0"/>
              </a:spcAft>
              <a:buSzPts val="2200"/>
              <a:buFont typeface="Arial"/>
              <a:buChar char="•"/>
            </a:pPr>
            <a:r>
              <a:rPr lang="en-US" sz="1600">
                <a:solidFill>
                  <a:srgbClr val="7030A0"/>
                </a:solidFill>
              </a:rPr>
              <a:t>Να προσδιορίσουν </a:t>
            </a:r>
            <a:r>
              <a:rPr b="1" lang="en-US" sz="1600">
                <a:solidFill>
                  <a:srgbClr val="7030A0"/>
                </a:solidFill>
              </a:rPr>
              <a:t>τα δυνατά σημεία, τις προκλήσεις και τους τομείς ανάπτυξης</a:t>
            </a:r>
            <a:r>
              <a:rPr lang="en-US" sz="1600">
                <a:solidFill>
                  <a:srgbClr val="7030A0"/>
                </a:solidFill>
              </a:rPr>
              <a:t>.</a:t>
            </a:r>
            <a:endParaRPr sz="2000"/>
          </a:p>
          <a:p>
            <a:pPr indent="-285750" lvl="1" marL="742950" rtl="0" algn="l">
              <a:lnSpc>
                <a:spcPct val="90000"/>
              </a:lnSpc>
              <a:spcBef>
                <a:spcPts val="500"/>
              </a:spcBef>
              <a:spcAft>
                <a:spcPts val="0"/>
              </a:spcAft>
              <a:buSzPts val="2200"/>
              <a:buFont typeface="Arial"/>
              <a:buChar char="•"/>
            </a:pPr>
            <a:r>
              <a:rPr lang="en-US" sz="1600">
                <a:solidFill>
                  <a:srgbClr val="7030A0"/>
                </a:solidFill>
              </a:rPr>
              <a:t>Να θέτουν </a:t>
            </a:r>
            <a:r>
              <a:rPr b="1" lang="en-US" sz="1600">
                <a:solidFill>
                  <a:srgbClr val="7030A0"/>
                </a:solidFill>
              </a:rPr>
              <a:t>στόχους SMART </a:t>
            </a:r>
            <a:r>
              <a:rPr lang="en-US" sz="1600">
                <a:solidFill>
                  <a:srgbClr val="7030A0"/>
                </a:solidFill>
              </a:rPr>
              <a:t>για τη βελτίωση της δέσμευσης και της συνεργασίας.</a:t>
            </a:r>
            <a:endParaRPr sz="2000"/>
          </a:p>
          <a:p>
            <a:pPr indent="-285750" lvl="1" marL="742950" rtl="0" algn="l">
              <a:lnSpc>
                <a:spcPct val="90000"/>
              </a:lnSpc>
              <a:spcBef>
                <a:spcPts val="500"/>
              </a:spcBef>
              <a:spcAft>
                <a:spcPts val="0"/>
              </a:spcAft>
              <a:buSzPts val="2200"/>
              <a:buFont typeface="Arial"/>
              <a:buChar char="•"/>
            </a:pPr>
            <a:r>
              <a:rPr lang="en-US" sz="1600">
                <a:solidFill>
                  <a:srgbClr val="7030A0"/>
                </a:solidFill>
              </a:rPr>
              <a:t>Σχεδιάζουν και παρακολουθούν </a:t>
            </a:r>
            <a:r>
              <a:rPr b="1" lang="en-US" sz="1600">
                <a:solidFill>
                  <a:srgbClr val="7030A0"/>
                </a:solidFill>
              </a:rPr>
              <a:t>τεκμηριωμένες</a:t>
            </a:r>
            <a:r>
              <a:rPr lang="en-US" sz="1600">
                <a:solidFill>
                  <a:srgbClr val="7030A0"/>
                </a:solidFill>
              </a:rPr>
              <a:t> </a:t>
            </a:r>
            <a:r>
              <a:rPr b="1" lang="en-US" sz="1600">
                <a:solidFill>
                  <a:srgbClr val="7030A0"/>
                </a:solidFill>
              </a:rPr>
              <a:t>δράσεις </a:t>
            </a:r>
            <a:r>
              <a:rPr lang="en-US" sz="1600">
                <a:solidFill>
                  <a:srgbClr val="7030A0"/>
                </a:solidFill>
              </a:rPr>
              <a:t>που συνάδουν με </a:t>
            </a:r>
            <a:r>
              <a:rPr i="1" lang="en-US" sz="1600">
                <a:solidFill>
                  <a:srgbClr val="7030A0"/>
                </a:solidFill>
              </a:rPr>
              <a:t>τους δείκτες ευημερίας PERMA–E </a:t>
            </a:r>
            <a:r>
              <a:rPr lang="en-US" sz="1600">
                <a:solidFill>
                  <a:srgbClr val="7030A0"/>
                </a:solidFill>
              </a:rPr>
              <a:t>και </a:t>
            </a:r>
            <a:r>
              <a:rPr i="1" lang="en-US" sz="1600">
                <a:solidFill>
                  <a:srgbClr val="7030A0"/>
                </a:solidFill>
              </a:rPr>
              <a:t>ΠΕ3</a:t>
            </a:r>
            <a:r>
              <a:rPr lang="en-US" sz="1600">
                <a:solidFill>
                  <a:srgbClr val="7030A0"/>
                </a:solidFill>
              </a:rPr>
              <a:t>.</a:t>
            </a:r>
            <a:endParaRPr sz="2000"/>
          </a:p>
          <a:p>
            <a:pPr indent="-285750" lvl="1" marL="742950" rtl="0" algn="l">
              <a:lnSpc>
                <a:spcPct val="90000"/>
              </a:lnSpc>
              <a:spcBef>
                <a:spcPts val="500"/>
              </a:spcBef>
              <a:spcAft>
                <a:spcPts val="0"/>
              </a:spcAft>
              <a:buSzPts val="2200"/>
              <a:buFont typeface="Arial"/>
              <a:buChar char="•"/>
            </a:pPr>
            <a:r>
              <a:rPr lang="en-US" sz="1600">
                <a:solidFill>
                  <a:srgbClr val="7030A0"/>
                </a:solidFill>
              </a:rPr>
              <a:t>Προωθεί </a:t>
            </a:r>
            <a:r>
              <a:rPr b="1" lang="en-US" sz="1600">
                <a:solidFill>
                  <a:srgbClr val="7030A0"/>
                </a:solidFill>
              </a:rPr>
              <a:t>τη μάθηση μεταξύ ομοτίμων </a:t>
            </a:r>
            <a:r>
              <a:rPr lang="en-US" sz="1600">
                <a:solidFill>
                  <a:srgbClr val="7030A0"/>
                </a:solidFill>
              </a:rPr>
              <a:t>και </a:t>
            </a:r>
            <a:r>
              <a:rPr b="1" lang="en-US" sz="1600">
                <a:solidFill>
                  <a:srgbClr val="7030A0"/>
                </a:solidFill>
              </a:rPr>
              <a:t>την κοινή ευθύνη </a:t>
            </a:r>
            <a:r>
              <a:rPr lang="en-US" sz="1600">
                <a:solidFill>
                  <a:srgbClr val="7030A0"/>
                </a:solidFill>
              </a:rPr>
              <a:t>για τη δέσμευση μαθητών/μαθητριών και εκπαιδευτικών.</a:t>
            </a:r>
            <a:endParaRPr sz="1600"/>
          </a:p>
          <a:p>
            <a:pPr indent="-228600" lvl="0" marL="457200" marR="0" rtl="0" algn="l">
              <a:lnSpc>
                <a:spcPct val="90000"/>
              </a:lnSpc>
              <a:spcBef>
                <a:spcPts val="1000"/>
              </a:spcBef>
              <a:spcAft>
                <a:spcPts val="0"/>
              </a:spcAft>
              <a:buClr>
                <a:schemeClr val="dk1"/>
              </a:buClr>
              <a:buSzPts val="1800"/>
              <a:buFont typeface="Arial"/>
              <a:buNone/>
            </a:pPr>
            <a:r>
              <a:rPr b="1" lang="en-US" sz="1600">
                <a:solidFill>
                  <a:srgbClr val="7030A0"/>
                </a:solidFill>
              </a:rPr>
              <a:t>Γιατί είναι σημαντικό (Οπτική ΠΕ3)</a:t>
            </a:r>
            <a:endParaRPr sz="1600"/>
          </a:p>
          <a:p>
            <a:pPr indent="-238125" lvl="0" marL="774700" rtl="0" algn="l">
              <a:lnSpc>
                <a:spcPct val="100000"/>
              </a:lnSpc>
              <a:spcBef>
                <a:spcPts val="0"/>
              </a:spcBef>
              <a:spcAft>
                <a:spcPts val="0"/>
              </a:spcAft>
              <a:buSzPts val="1800"/>
              <a:buFont typeface="Arial"/>
              <a:buChar char="•"/>
            </a:pPr>
            <a:r>
              <a:rPr lang="en-US" sz="1600">
                <a:solidFill>
                  <a:srgbClr val="7030A0"/>
                </a:solidFill>
              </a:rPr>
              <a:t>Ενθαρρύνει </a:t>
            </a:r>
            <a:r>
              <a:rPr b="1" lang="en-US" sz="1600">
                <a:solidFill>
                  <a:srgbClr val="7030A0"/>
                </a:solidFill>
              </a:rPr>
              <a:t>την επαγγελματική συνεργασία</a:t>
            </a:r>
            <a:r>
              <a:rPr lang="en-US" sz="1600">
                <a:solidFill>
                  <a:srgbClr val="7030A0"/>
                </a:solidFill>
              </a:rPr>
              <a:t>, έναν βασικό πυλώνα της </a:t>
            </a:r>
            <a:r>
              <a:rPr i="1" lang="en-US" sz="1600">
                <a:solidFill>
                  <a:srgbClr val="7030A0"/>
                </a:solidFill>
              </a:rPr>
              <a:t>ολιστικής Σχολικής Προσέγγισης</a:t>
            </a:r>
            <a:r>
              <a:rPr lang="en-US" sz="1600">
                <a:solidFill>
                  <a:srgbClr val="7030A0"/>
                </a:solidFill>
              </a:rPr>
              <a:t>.</a:t>
            </a:r>
            <a:endParaRPr sz="1600"/>
          </a:p>
          <a:p>
            <a:pPr indent="-238125" lvl="0" marL="774700" rtl="0" algn="l">
              <a:lnSpc>
                <a:spcPct val="100000"/>
              </a:lnSpc>
              <a:spcBef>
                <a:spcPts val="0"/>
              </a:spcBef>
              <a:spcAft>
                <a:spcPts val="0"/>
              </a:spcAft>
              <a:buSzPts val="1800"/>
              <a:buFont typeface="Arial"/>
              <a:buChar char="•"/>
            </a:pPr>
            <a:r>
              <a:rPr lang="en-US" sz="1600">
                <a:solidFill>
                  <a:srgbClr val="7030A0"/>
                </a:solidFill>
              </a:rPr>
              <a:t>Ενισχύει </a:t>
            </a:r>
            <a:r>
              <a:rPr b="1" lang="en-US" sz="1600">
                <a:solidFill>
                  <a:srgbClr val="7030A0"/>
                </a:solidFill>
              </a:rPr>
              <a:t>τη συλλογική αποτελεσματικότητα </a:t>
            </a:r>
            <a:r>
              <a:rPr lang="en-US" sz="1600">
                <a:solidFill>
                  <a:srgbClr val="7030A0"/>
                </a:solidFill>
              </a:rPr>
              <a:t>— την εμπιστοσύνη στην ικανότητα της ομάδας να βελτιώσει τη δέσμευση.</a:t>
            </a:r>
            <a:endParaRPr sz="1600"/>
          </a:p>
          <a:p>
            <a:pPr indent="-238125" lvl="0" marL="774700" rtl="0" algn="l">
              <a:lnSpc>
                <a:spcPct val="100000"/>
              </a:lnSpc>
              <a:spcBef>
                <a:spcPts val="0"/>
              </a:spcBef>
              <a:spcAft>
                <a:spcPts val="0"/>
              </a:spcAft>
              <a:buSzPts val="1800"/>
              <a:buFont typeface="Arial"/>
              <a:buChar char="•"/>
            </a:pPr>
            <a:r>
              <a:rPr lang="en-US" sz="1600">
                <a:solidFill>
                  <a:srgbClr val="7030A0"/>
                </a:solidFill>
              </a:rPr>
              <a:t>Προάγει </a:t>
            </a:r>
            <a:r>
              <a:rPr b="1" lang="en-US" sz="1600">
                <a:solidFill>
                  <a:srgbClr val="7030A0"/>
                </a:solidFill>
              </a:rPr>
              <a:t>τη συναισθηματική ασφάλεια</a:t>
            </a:r>
            <a:r>
              <a:rPr lang="en-US" sz="1600">
                <a:solidFill>
                  <a:srgbClr val="7030A0"/>
                </a:solidFill>
              </a:rPr>
              <a:t>, επιτρέποντας στους/στις εκπαιδευτικούς να μοιράζονται ανοιχτά τις απόψεις τους και να μαθαίνουν ο ένας από τον άλλο.</a:t>
            </a:r>
            <a:endParaRPr sz="1600"/>
          </a:p>
          <a:p>
            <a:pPr indent="-238125" lvl="0" marL="774700" rtl="0" algn="l">
              <a:lnSpc>
                <a:spcPct val="100000"/>
              </a:lnSpc>
              <a:spcBef>
                <a:spcPts val="0"/>
              </a:spcBef>
              <a:spcAft>
                <a:spcPts val="0"/>
              </a:spcAft>
              <a:buSzPts val="1800"/>
              <a:buFont typeface="Arial"/>
              <a:buChar char="•"/>
            </a:pPr>
            <a:r>
              <a:rPr lang="en-US" sz="1600">
                <a:solidFill>
                  <a:srgbClr val="7030A0"/>
                </a:solidFill>
              </a:rPr>
              <a:t>Δημιουργεί </a:t>
            </a:r>
            <a:r>
              <a:rPr b="1" lang="en-US" sz="1600">
                <a:solidFill>
                  <a:srgbClr val="7030A0"/>
                </a:solidFill>
              </a:rPr>
              <a:t>δεδομένα που η ηγεσία </a:t>
            </a:r>
            <a:r>
              <a:rPr lang="en-US" sz="1600">
                <a:solidFill>
                  <a:srgbClr val="7030A0"/>
                </a:solidFill>
              </a:rPr>
              <a:t>μπορεί να ενσωματώσει στο σχέδιο παρακολούθησης και ανάπτυξης της ευημερίας του σχολείου.</a:t>
            </a:r>
            <a:endParaRPr sz="1600"/>
          </a:p>
          <a:p>
            <a:pPr indent="-114300" lvl="0" marL="457200" rtl="0" algn="l">
              <a:lnSpc>
                <a:spcPct val="90000"/>
              </a:lnSpc>
              <a:spcBef>
                <a:spcPts val="1000"/>
              </a:spcBef>
              <a:spcAft>
                <a:spcPts val="0"/>
              </a:spcAft>
              <a:buSzPts val="1800"/>
              <a:buFont typeface="Arial"/>
              <a:buNone/>
            </a:pPr>
            <a:r>
              <a:t/>
            </a:r>
            <a:endParaRPr sz="1600"/>
          </a:p>
          <a:p>
            <a:pPr indent="-171450" lvl="0" marL="514350" rtl="0" algn="l">
              <a:lnSpc>
                <a:spcPct val="90000"/>
              </a:lnSpc>
              <a:spcBef>
                <a:spcPts val="1000"/>
              </a:spcBef>
              <a:spcAft>
                <a:spcPts val="0"/>
              </a:spcAft>
              <a:buSzPts val="1800"/>
              <a:buFont typeface="Arial"/>
              <a:buNone/>
            </a:pPr>
            <a:r>
              <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Εφαρμογή στο σχολείο (πρακτική της ΕΕ)</a:t>
            </a:r>
            <a:endParaRPr/>
          </a:p>
        </p:txBody>
      </p:sp>
      <p:sp>
        <p:nvSpPr>
          <p:cNvPr id="268" name="Google Shape;268;p20"/>
          <p:cNvSpPr txBox="1"/>
          <p:nvPr>
            <p:ph idx="1" type="body"/>
          </p:nvPr>
        </p:nvSpPr>
        <p:spPr>
          <a:xfrm>
            <a:off x="97970" y="854672"/>
            <a:ext cx="11944500" cy="715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t/>
            </a:r>
            <a:endParaRPr b="0"/>
          </a:p>
          <a:p>
            <a:pPr indent="-228600" lvl="0" marL="457200" marR="0" rtl="0" algn="just">
              <a:lnSpc>
                <a:spcPct val="90000"/>
              </a:lnSpc>
              <a:spcBef>
                <a:spcPts val="1000"/>
              </a:spcBef>
              <a:spcAft>
                <a:spcPts val="0"/>
              </a:spcAft>
              <a:buClr>
                <a:schemeClr val="accent2"/>
              </a:buClr>
              <a:buSzPts val="2400"/>
              <a:buFont typeface="Arial"/>
              <a:buNone/>
            </a:pPr>
            <a:r>
              <a:rPr b="1" lang="en-US"/>
              <a:t>SELFIEforTEACHERS (Ευρωπαϊκή Επιτροπή, 2024)</a:t>
            </a:r>
            <a:endParaRPr/>
          </a:p>
          <a:p>
            <a:pPr indent="-228600" lvl="0" marL="457200" marR="0" rtl="0" algn="just">
              <a:lnSpc>
                <a:spcPct val="90000"/>
              </a:lnSpc>
              <a:spcBef>
                <a:spcPts val="1000"/>
              </a:spcBef>
              <a:spcAft>
                <a:spcPts val="0"/>
              </a:spcAft>
              <a:buClr>
                <a:schemeClr val="accent2"/>
              </a:buClr>
              <a:buSzPts val="2400"/>
              <a:buFont typeface="Arial"/>
              <a:buNone/>
            </a:pPr>
            <a:r>
              <a:t/>
            </a:r>
            <a:endParaRPr/>
          </a:p>
        </p:txBody>
      </p:sp>
      <p:sp>
        <p:nvSpPr>
          <p:cNvPr id="269" name="Google Shape;269;p20"/>
          <p:cNvSpPr txBox="1"/>
          <p:nvPr>
            <p:ph idx="2" type="body"/>
          </p:nvPr>
        </p:nvSpPr>
        <p:spPr>
          <a:xfrm>
            <a:off x="97971" y="1937083"/>
            <a:ext cx="11944500" cy="4814901"/>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1000"/>
              </a:spcBef>
              <a:spcAft>
                <a:spcPts val="0"/>
              </a:spcAft>
              <a:buSzPts val="1800"/>
              <a:buFont typeface="Arial"/>
              <a:buChar char="•"/>
            </a:pPr>
            <a:r>
              <a:rPr lang="en-US">
                <a:solidFill>
                  <a:srgbClr val="7030A0"/>
                </a:solidFill>
              </a:rPr>
              <a:t>Σε σχολεία της Ισπανίας, της Φινλανδίας και της Κύπρου, το εργαλείο </a:t>
            </a:r>
            <a:r>
              <a:rPr b="1" lang="en-US">
                <a:solidFill>
                  <a:srgbClr val="7030A0"/>
                </a:solidFill>
              </a:rPr>
              <a:t>SELFIEforTEACHERS </a:t>
            </a:r>
            <a:r>
              <a:rPr lang="en-US">
                <a:solidFill>
                  <a:srgbClr val="7030A0"/>
                </a:solidFill>
              </a:rPr>
              <a:t>χρησιμοποιήθηκε για τη δομημένο ομαδικό αναστοχασμό, σύμφωνα με την Ολιστική Σχολική Προσέγγιση και τις αρχές </a:t>
            </a:r>
            <a:r>
              <a:rPr i="1" lang="en-US">
                <a:solidFill>
                  <a:srgbClr val="7030A0"/>
                </a:solidFill>
              </a:rPr>
              <a:t>PERMA</a:t>
            </a:r>
            <a:r>
              <a:rPr lang="en-US">
                <a:solidFill>
                  <a:srgbClr val="7030A0"/>
                </a:solidFill>
              </a:rPr>
              <a:t>. </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Οι εκπαιδευτικοί ανέλυσαν από κοινού τους δείκτες δέσμευσης, ψηφιακών ικανοτήτων και ευημερίας, προσδιορίζοντας τα δυνατά σημεία και τους τομείς που χρήζουν βελτίωσης. Τα αποτελέσματα του αναστοχασμού συνέβαλαν στη διαμόρφωση κοινών σχεδίων δράσης και τεκμηριωμένων στρατηγικών βελτίωσης.</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Αυτή η διαδικασία ενίσχυσε </a:t>
            </a:r>
            <a:r>
              <a:rPr i="1" lang="en-US">
                <a:solidFill>
                  <a:srgbClr val="7030A0"/>
                </a:solidFill>
              </a:rPr>
              <a:t>την αυτονομία, τη συνεργασία </a:t>
            </a:r>
            <a:r>
              <a:rPr lang="en-US">
                <a:solidFill>
                  <a:srgbClr val="7030A0"/>
                </a:solidFill>
              </a:rPr>
              <a:t>και το νόημα – βασικά στοιχεία του </a:t>
            </a:r>
            <a:r>
              <a:rPr b="1" lang="en-US">
                <a:solidFill>
                  <a:srgbClr val="7030A0"/>
                </a:solidFill>
              </a:rPr>
              <a:t>PERMA–E</a:t>
            </a:r>
            <a:r>
              <a:rPr lang="en-US">
                <a:solidFill>
                  <a:srgbClr val="7030A0"/>
                </a:solidFill>
              </a:rPr>
              <a:t>.</a:t>
            </a:r>
            <a:endParaRPr/>
          </a:p>
          <a:p>
            <a:pPr indent="0" lvl="0" marL="228600" rtl="0" algn="l">
              <a:lnSpc>
                <a:spcPct val="90000"/>
              </a:lnSpc>
              <a:spcBef>
                <a:spcPts val="1000"/>
              </a:spcBef>
              <a:spcAft>
                <a:spcPts val="0"/>
              </a:spcAft>
              <a:buSzPts val="1800"/>
              <a:buNone/>
            </a:pPr>
            <a:br>
              <a:rPr lang="en-US">
                <a:solidFill>
                  <a:srgbClr val="7030A0"/>
                </a:solidFill>
              </a:rPr>
            </a:br>
            <a:r>
              <a:rPr b="1" i="1" lang="en-US">
                <a:solidFill>
                  <a:srgbClr val="7030A0"/>
                </a:solidFill>
              </a:rPr>
              <a:t>Αποτελέσματα</a:t>
            </a:r>
            <a:r>
              <a:rPr lang="en-US">
                <a:solidFill>
                  <a:srgbClr val="7030A0"/>
                </a:solidFill>
              </a:rPr>
              <a:t>: </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Ενισχυμένη δέσμευση των εκπαιδευτικών, υψηλότερη αυτοαποτελεσματικότητα και ισχυρότερες επαγγελματικές κοινότητες.</a:t>
            </a:r>
            <a:endParaRPr/>
          </a:p>
          <a:p>
            <a:pPr indent="0" lvl="0" marL="228600" rtl="0" algn="l">
              <a:lnSpc>
                <a:spcPct val="90000"/>
              </a:lnSpc>
              <a:spcBef>
                <a:spcPts val="1000"/>
              </a:spcBef>
              <a:spcAft>
                <a:spcPts val="0"/>
              </a:spcAft>
              <a:buSzPts val="1800"/>
              <a:buNone/>
            </a:pPr>
            <a:br>
              <a:rPr lang="en-US"/>
            </a:br>
            <a:r>
              <a:rPr lang="en-US"/>
              <a:t>🔗 </a:t>
            </a:r>
            <a:r>
              <a:rPr lang="en-US" u="sng">
                <a:solidFill>
                  <a:schemeClr val="hlink"/>
                </a:solidFill>
                <a:hlinkClick r:id="rId3"/>
              </a:rPr>
              <a:t>Ευρωπαϊκή Επιτροπή, JRC138661 (2024)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Σχέδιο Ομαδικού Αναστοχασμού (εφαρμογή στο σχολείο)</a:t>
            </a:r>
            <a:endParaRPr/>
          </a:p>
        </p:txBody>
      </p:sp>
      <p:sp>
        <p:nvSpPr>
          <p:cNvPr id="276" name="Google Shape;276;p2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Παράδειγμα</a:t>
            </a:r>
            <a:endParaRPr/>
          </a:p>
        </p:txBody>
      </p:sp>
      <p:graphicFrame>
        <p:nvGraphicFramePr>
          <p:cNvPr id="277" name="Google Shape;277;p21"/>
          <p:cNvGraphicFramePr/>
          <p:nvPr/>
        </p:nvGraphicFramePr>
        <p:xfrm>
          <a:off x="838200" y="1864895"/>
          <a:ext cx="3000000" cy="3000000"/>
        </p:xfrm>
        <a:graphic>
          <a:graphicData uri="http://schemas.openxmlformats.org/drawingml/2006/table">
            <a:tbl>
              <a:tblPr>
                <a:noFill/>
                <a:tableStyleId>{7F57DF0A-E371-48E5-81D0-5E0F70D659ED}</a:tableStyleId>
              </a:tblPr>
              <a:tblGrid>
                <a:gridCol w="2103125"/>
                <a:gridCol w="2103125"/>
                <a:gridCol w="2103125"/>
                <a:gridCol w="2103125"/>
                <a:gridCol w="2103125"/>
              </a:tblGrid>
              <a:tr h="3846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Στόχος</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Βήματα δράσης</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Χρονοδιάγραμμα</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Υπεύθυνος</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Εργαλεία παρακολούθησης</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3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Προώθηση της κουλτούρας αναστοχασμού για ενίσχυση της δέσμευσης</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Εισαγωγή μηνιαίων συνεδριών καταγραφής του ομαδικού αναστοχασμού</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Ιανουάριος–Ιούνιος 2026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Προϊστάμενοι τμημάτων</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Συμπληρωμένα ημερολόγια, πρακτικά συνεδριάσεων</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30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Δημιουργία δικτύων μάθησης μεταξύ ομοτίμων</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Δημιουργία διατμηματικών «κύκλων ροής»</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Μάρτιος 2026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Επιτροπή Ευημερίας</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Ανατροφοδότηση προσωπικού, σημειώσεις παρατήρησης</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30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Ευθυγράμμιση του αναστοχασμού με το σχέδιο του σχολείου</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Ενσωμάτωση των ευρημάτων στην ετήσια έκθεση ευημερίας</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Απρίλιος 2026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Διεύθυνση</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Δείκτες πίνακα ελέγχου ΠΕ3</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3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Αξιολόγηση των αποτελεσμάτων</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Επανεξέταση της προόδου και καθορισμός νέων στόχων SMART</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Ιούνιος 2026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Όλες οι ομάδες διδασκόντων</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Συγκριτική ανάλυση των δεδομένων για τη δέσμευση</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7dcc5151c8_0_475"/>
          <p:cNvSpPr txBox="1"/>
          <p:nvPr>
            <p:ph type="title"/>
          </p:nvPr>
        </p:nvSpPr>
        <p:spPr>
          <a:xfrm>
            <a:off x="97970" y="169810"/>
            <a:ext cx="11944500" cy="979514"/>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4000"/>
              <a:t>Παράδειγμα πρακτικής εφαρμογής</a:t>
            </a:r>
            <a:br>
              <a:rPr lang="en-US" sz="4000"/>
            </a:br>
            <a:endParaRPr/>
          </a:p>
        </p:txBody>
      </p:sp>
      <p:sp>
        <p:nvSpPr>
          <p:cNvPr id="283" name="Google Shape;283;g37dcc5151c8_0_475"/>
          <p:cNvSpPr txBox="1"/>
          <p:nvPr>
            <p:ph idx="1" type="body"/>
          </p:nvPr>
        </p:nvSpPr>
        <p:spPr>
          <a:xfrm>
            <a:off x="97970" y="963527"/>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solidFill>
                  <a:srgbClr val="7030A0"/>
                </a:solidFill>
              </a:rPr>
              <a:t>Παράδειγμα</a:t>
            </a:r>
            <a:endParaRPr>
              <a:solidFill>
                <a:srgbClr val="7030A0"/>
              </a:solidFill>
            </a:endParaRPr>
          </a:p>
        </p:txBody>
      </p:sp>
      <p:sp>
        <p:nvSpPr>
          <p:cNvPr id="284" name="Google Shape;284;g37dcc5151c8_0_47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solidFill>
                  <a:srgbClr val="7030A0"/>
                </a:solidFill>
              </a:rPr>
              <a:t>Παράδειγμα 1</a:t>
            </a:r>
            <a:r>
              <a:rPr lang="en-US">
                <a:solidFill>
                  <a:srgbClr val="7030A0"/>
                </a:solidFill>
              </a:rPr>
              <a:t>: Σε ένα γυμνάσιο στη Φινλανδία (έργο </a:t>
            </a:r>
            <a:r>
              <a:rPr i="1" lang="en-US">
                <a:solidFill>
                  <a:srgbClr val="7030A0"/>
                </a:solidFill>
              </a:rPr>
              <a:t>Positive Schools</a:t>
            </a:r>
            <a:r>
              <a:rPr lang="en-US">
                <a:solidFill>
                  <a:srgbClr val="7030A0"/>
                </a:solidFill>
              </a:rPr>
              <a:t> που χρηματοδοτείται από την ΕΕ), οι εκπαιδευτικοί ενσωμάτωσαν εργασίες που εστιάζουν στη ροή, εμπνευσμένες από τον πυλώνα «Δέσμευση» του μοντέλου PERMA. Οι μαθητές/μαθήτριες ανέφεραν μεγαλύτερη συγκέντρωση και ικανοποίηση. </a:t>
            </a:r>
            <a:endParaRPr/>
          </a:p>
          <a:p>
            <a:pPr indent="-228600" lvl="0" marL="457200" marR="0" rtl="0" algn="l">
              <a:lnSpc>
                <a:spcPct val="90000"/>
              </a:lnSpc>
              <a:spcBef>
                <a:spcPts val="1000"/>
              </a:spcBef>
              <a:spcAft>
                <a:spcPts val="0"/>
              </a:spcAft>
              <a:buClr>
                <a:schemeClr val="dk1"/>
              </a:buClr>
              <a:buSzPts val="1800"/>
              <a:buFont typeface="Arial"/>
              <a:buNone/>
            </a:pPr>
            <a:r>
              <a:rPr b="1" lang="en-US">
                <a:solidFill>
                  <a:srgbClr val="7030A0"/>
                </a:solidFill>
              </a:rPr>
              <a:t>Ο πυλώνας «Δέσμευση» του PERMA </a:t>
            </a:r>
            <a:r>
              <a:rPr lang="en-US">
                <a:solidFill>
                  <a:srgbClr val="7030A0"/>
                </a:solidFill>
              </a:rPr>
              <a:t>εφαρμόστηκε αποτελεσματικά σε αυτό το φινλανδικό παράδειγμα:</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Στο έργο </a:t>
            </a:r>
            <a:r>
              <a:rPr i="1" lang="en-US">
                <a:solidFill>
                  <a:srgbClr val="7030A0"/>
                </a:solidFill>
              </a:rPr>
              <a:t>Positive Schools </a:t>
            </a:r>
            <a:r>
              <a:rPr lang="en-US">
                <a:solidFill>
                  <a:srgbClr val="7030A0"/>
                </a:solidFill>
              </a:rPr>
              <a:t>(Φινλανδία, 2019-2022), ο </a:t>
            </a:r>
            <a:r>
              <a:rPr b="1" lang="en-US">
                <a:solidFill>
                  <a:srgbClr val="7030A0"/>
                </a:solidFill>
              </a:rPr>
              <a:t>πυλώνας «Δέσμευση» </a:t>
            </a:r>
            <a:r>
              <a:rPr lang="en-US">
                <a:solidFill>
                  <a:srgbClr val="7030A0"/>
                </a:solidFill>
              </a:rPr>
              <a:t>του PERMA υλοποιήθηκε μέσω </a:t>
            </a:r>
            <a:r>
              <a:rPr i="1" lang="en-US">
                <a:solidFill>
                  <a:srgbClr val="7030A0"/>
                </a:solidFill>
              </a:rPr>
              <a:t>ενός σχεδίου μάθησης που εστιάζει στη ροή</a:t>
            </a:r>
            <a:r>
              <a:rPr lang="en-US">
                <a:solidFill>
                  <a:srgbClr val="7030A0"/>
                </a:solidFill>
              </a:rPr>
              <a:t>. Οι εκπαιδευτικοί σχεδίασαν μαθήματα που εξισορροπούσαν </a:t>
            </a:r>
            <a:r>
              <a:rPr b="1" lang="en-US">
                <a:solidFill>
                  <a:srgbClr val="7030A0"/>
                </a:solidFill>
              </a:rPr>
              <a:t>την πρόκληση και τις δεξιότητες</a:t>
            </a:r>
            <a:r>
              <a:rPr lang="en-US">
                <a:solidFill>
                  <a:srgbClr val="7030A0"/>
                </a:solidFill>
              </a:rPr>
              <a:t>, προσέφεραν </a:t>
            </a:r>
            <a:r>
              <a:rPr b="1" lang="en-US">
                <a:solidFill>
                  <a:srgbClr val="7030A0"/>
                </a:solidFill>
              </a:rPr>
              <a:t>σαφείς στόχους και άμεση ανατροφοδότηση </a:t>
            </a:r>
            <a:r>
              <a:rPr lang="en-US">
                <a:solidFill>
                  <a:srgbClr val="7030A0"/>
                </a:solidFill>
              </a:rPr>
              <a:t>και επέτρεπαν </a:t>
            </a:r>
            <a:r>
              <a:rPr b="1" lang="en-US">
                <a:solidFill>
                  <a:srgbClr val="7030A0"/>
                </a:solidFill>
              </a:rPr>
              <a:t>την αυτονομία και την παροχή δυνατότητας επιλογής στους/στις μαθητές/μαθήτριες</a:t>
            </a:r>
            <a:r>
              <a:rPr lang="en-US">
                <a:solidFill>
                  <a:srgbClr val="7030A0"/>
                </a:solidFill>
              </a:rPr>
              <a:t>.</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Αυτές οι πρακτικές βοήθησαν τους/τις μαθητές/μαθήτριες να βιώσουν βαθύτερη συγκέντρωση και ικανοποίηση κατά τη διάρκεια των εργασιών, ενώ οι εκπαιδευτικοί ανέφεραν υψηλότερη επαγγελματική κινητοποίηση και ζωτικότητα στην τάξη.</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Η προσέγγιση περιλάμβανε επίσης εβδομαδιαίο «αναστοχασμό για τη ροή», κατά τον οποίο οι μαθητές/μαθήτριες εντόπιζαν στιγμές έντονης δέσμευσης, συνδέοντάς τες με τα προσωπικά τους δυνατά σημεία και τους μαθησιακούς τους στόχους.</a:t>
            </a:r>
            <a:endParaRPr>
              <a:solidFill>
                <a:srgbClr val="7030A0"/>
              </a:solidFill>
            </a:endParaRPr>
          </a:p>
          <a:p>
            <a:pPr indent="-228600" lvl="0" marL="457200" rtl="0" algn="l">
              <a:lnSpc>
                <a:spcPct val="90000"/>
              </a:lnSpc>
              <a:spcBef>
                <a:spcPts val="1000"/>
              </a:spcBef>
              <a:spcAft>
                <a:spcPts val="0"/>
              </a:spcAft>
              <a:buSzPts val="1800"/>
              <a:buNone/>
            </a:pPr>
            <a:r>
              <a:rPr b="1" lang="en-US">
                <a:solidFill>
                  <a:srgbClr val="7030A0"/>
                </a:solidFill>
              </a:rPr>
              <a:t>Αναφορά : </a:t>
            </a:r>
            <a:r>
              <a:rPr lang="en-US">
                <a:solidFill>
                  <a:srgbClr val="7030A0"/>
                </a:solidFill>
              </a:rPr>
              <a:t>Hämäläinen, J., &amp; Lappalainen, K. (2022). </a:t>
            </a:r>
            <a:r>
              <a:rPr i="1" lang="en-US">
                <a:solidFill>
                  <a:srgbClr val="7030A0"/>
                </a:solidFill>
              </a:rPr>
              <a:t>Positive Schools: Integrating well-being and learning through the PERMA framework in Finnish secondary education.</a:t>
            </a:r>
            <a:r>
              <a:rPr lang="en-US">
                <a:solidFill>
                  <a:srgbClr val="7030A0"/>
                </a:solidFill>
              </a:rPr>
              <a:t> Erasmus+ Programme, 2019-1-FI01-KA201-060988. Finnish National Agency for Education.</a:t>
            </a:r>
            <a:endParaRPr>
              <a:solidFill>
                <a:srgbClr val="7030A0"/>
              </a:solidFill>
            </a:endParaRPr>
          </a:p>
          <a:p>
            <a:pPr indent="-342900" lvl="0" marL="685800" rtl="0" algn="just">
              <a:lnSpc>
                <a:spcPct val="90000"/>
              </a:lnSpc>
              <a:spcBef>
                <a:spcPts val="1000"/>
              </a:spcBef>
              <a:spcAft>
                <a:spcPts val="0"/>
              </a:spcAft>
              <a:buSzPts val="1800"/>
              <a:buFont typeface="Arial"/>
              <a:buNone/>
            </a:pPr>
            <a:r>
              <a:t/>
            </a:r>
            <a:endParaRPr>
              <a:solidFill>
                <a:srgbClr val="7030A0"/>
              </a:solidFill>
            </a:endParaRPr>
          </a:p>
          <a:p>
            <a:pPr indent="-342900" lvl="0" marL="685800" rtl="0" algn="just">
              <a:lnSpc>
                <a:spcPct val="90000"/>
              </a:lnSpc>
              <a:spcBef>
                <a:spcPts val="1000"/>
              </a:spcBef>
              <a:spcAft>
                <a:spcPts val="0"/>
              </a:spcAft>
              <a:buSzPts val="1800"/>
              <a:buFont typeface="Arial"/>
              <a:buNone/>
            </a:pPr>
            <a:r>
              <a:t/>
            </a:r>
            <a:endParaRPr>
              <a:solidFill>
                <a:srgbClr val="7030A0"/>
              </a:solidFill>
            </a:endParaRPr>
          </a:p>
          <a:p>
            <a:pPr indent="-342900" lvl="0" marL="685800" rtl="0" algn="just">
              <a:lnSpc>
                <a:spcPct val="90000"/>
              </a:lnSpc>
              <a:spcBef>
                <a:spcPts val="1000"/>
              </a:spcBef>
              <a:spcAft>
                <a:spcPts val="0"/>
              </a:spcAft>
              <a:buSzPts val="1800"/>
              <a:buFont typeface="Arial"/>
              <a:buNone/>
            </a:pPr>
            <a:r>
              <a:t/>
            </a:r>
            <a:endParaRPr sz="3200">
              <a:solidFill>
                <a:srgbClr val="7030A0"/>
              </a:solidFill>
            </a:endParaRPr>
          </a:p>
          <a:p>
            <a:pPr indent="-228600" lvl="0" marL="457200" rtl="0" algn="just">
              <a:lnSpc>
                <a:spcPct val="90000"/>
              </a:lnSpc>
              <a:spcBef>
                <a:spcPts val="1000"/>
              </a:spcBef>
              <a:spcAft>
                <a:spcPts val="0"/>
              </a:spcAft>
              <a:buSzPts val="1800"/>
              <a:buNone/>
            </a:pPr>
            <a:r>
              <a:t/>
            </a:r>
            <a:endParaRPr sz="3200">
              <a:solidFill>
                <a:srgbClr val="7030A0"/>
              </a:solidFill>
            </a:endParaRPr>
          </a:p>
          <a:p>
            <a:pPr indent="0" lvl="0" marL="0" rtl="0" algn="l">
              <a:lnSpc>
                <a:spcPct val="115000"/>
              </a:lnSpc>
              <a:spcBef>
                <a:spcPts val="120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7dcc5151c8_0_452"/>
          <p:cNvSpPr txBox="1"/>
          <p:nvPr/>
        </p:nvSpPr>
        <p:spPr>
          <a:xfrm>
            <a:off x="396326" y="3832452"/>
            <a:ext cx="6083987" cy="1292700"/>
          </a:xfrm>
          <a:prstGeom prst="rect">
            <a:avLst/>
          </a:prstGeom>
          <a:noFill/>
          <a:ln>
            <a:noFill/>
          </a:ln>
        </p:spPr>
        <p:txBody>
          <a:bodyPr anchorCtr="0" anchor="ctr" bIns="45700" lIns="91425" spcFirstLastPara="1" rIns="91425" wrap="square" tIns="45700">
            <a:normAutofit fontScale="40000" lnSpcReduction="20000"/>
          </a:bodyPr>
          <a:lstStyle/>
          <a:p>
            <a:pPr indent="0" lvl="0" marL="0" marR="0" rtl="0" algn="l">
              <a:lnSpc>
                <a:spcPct val="107916"/>
              </a:lnSpc>
              <a:spcBef>
                <a:spcPts val="0"/>
              </a:spcBef>
              <a:spcAft>
                <a:spcPts val="0"/>
              </a:spcAft>
              <a:buClr>
                <a:srgbClr val="000000"/>
              </a:buClr>
              <a:buSzPct val="100000"/>
              <a:buFont typeface="Arial"/>
              <a:buNone/>
            </a:pPr>
            <a:r>
              <a:rPr b="1" i="1" lang="en-US" sz="4000" u="none" cap="none" strike="noStrike">
                <a:solidFill>
                  <a:srgbClr val="735AA5"/>
                </a:solidFill>
                <a:latin typeface="Calibri"/>
                <a:ea typeface="Calibri"/>
                <a:cs typeface="Calibri"/>
                <a:sym typeface="Calibri"/>
              </a:rPr>
              <a:t>Μάθημα 3 –  Ενίσχυση της δέσμευσης (το «E» στο PERMA) - </a:t>
            </a:r>
            <a:r>
              <a:rPr b="1" i="1" lang="en-US" sz="4000" u="none" cap="none" strike="noStrike">
                <a:solidFill>
                  <a:srgbClr val="7030A0"/>
                </a:solidFill>
                <a:latin typeface="Calibri"/>
                <a:ea typeface="Calibri"/>
                <a:cs typeface="Calibri"/>
                <a:sym typeface="Calibri"/>
              </a:rPr>
              <a:t>Ανακαλύψτε τα δυνατά σημεία και τα ενδιαφέροντα των μαθητών/μαθητριών και μάθετε πώς να βιώνετε μια «κατάσταση ροής». Αυτό συνδέεταιι με την αυτογνωσία και την αυτοδιαχείριση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br>
              <a:rPr b="0" i="0" lang="en-US" sz="24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endParaRPr b="1" i="1" sz="1800" u="none" cap="none" strike="noStrike">
              <a:solidFill>
                <a:srgbClr val="735AA5"/>
              </a:solidFill>
              <a:highlight>
                <a:srgbClr val="FFFF00"/>
              </a:highlight>
              <a:latin typeface="Calibri"/>
              <a:ea typeface="Calibri"/>
              <a:cs typeface="Calibri"/>
              <a:sym typeface="Calibri"/>
            </a:endParaRPr>
          </a:p>
        </p:txBody>
      </p:sp>
      <p:sp>
        <p:nvSpPr>
          <p:cNvPr id="149" name="Google Shape;149;g37dcc5151c8_0_452"/>
          <p:cNvSpPr txBox="1"/>
          <p:nvPr/>
        </p:nvSpPr>
        <p:spPr>
          <a:xfrm>
            <a:off x="374725" y="2184268"/>
            <a:ext cx="7038445" cy="13341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107916"/>
              </a:lnSpc>
              <a:spcBef>
                <a:spcPts val="0"/>
              </a:spcBef>
              <a:spcAft>
                <a:spcPts val="0"/>
              </a:spcAft>
              <a:buNone/>
            </a:pPr>
            <a:r>
              <a:rPr b="1" i="0" lang="en-US" sz="2400" u="none" cap="none" strike="noStrike">
                <a:solidFill>
                  <a:srgbClr val="4F4F50"/>
                </a:solidFill>
                <a:latin typeface="Arial"/>
                <a:ea typeface="Arial"/>
                <a:cs typeface="Arial"/>
                <a:sym typeface="Arial"/>
              </a:rPr>
              <a:t>ΠΕ3 Κατάρτιση και ανάπτυξη ικανοτήτων</a:t>
            </a:r>
            <a:endParaRPr b="1" i="0" sz="2400" u="none" cap="none" strike="noStrike">
              <a:solidFill>
                <a:srgbClr val="4F4F50"/>
              </a:solidFill>
              <a:latin typeface="Arial"/>
              <a:ea typeface="Arial"/>
              <a:cs typeface="Arial"/>
              <a:sym typeface="Arial"/>
            </a:endParaRPr>
          </a:p>
          <a:p>
            <a:pPr indent="0" lvl="0" marL="0" marR="0" rtl="0" algn="l">
              <a:lnSpc>
                <a:spcPct val="107916"/>
              </a:lnSpc>
              <a:spcBef>
                <a:spcPts val="800"/>
              </a:spcBef>
              <a:spcAft>
                <a:spcPts val="0"/>
              </a:spcAft>
              <a:buClr>
                <a:srgbClr val="000000"/>
              </a:buClr>
              <a:buSzPct val="100000"/>
              <a:buFont typeface="Arial"/>
              <a:buNone/>
            </a:pPr>
            <a:r>
              <a:rPr b="0" i="0" lang="en-US" sz="2300" u="none" cap="none" strike="noStrike">
                <a:solidFill>
                  <a:srgbClr val="545454"/>
                </a:solidFill>
                <a:latin typeface="Calibri"/>
                <a:ea typeface="Calibri"/>
                <a:cs typeface="Calibri"/>
                <a:sym typeface="Calibri"/>
              </a:rPr>
              <a:t>D3.1. Εκπαιδευτικό πρόγραμμα για εκπαιδευτές/εκπαιδεύτριες ενηλίκων </a:t>
            </a:r>
            <a:endParaRPr b="0" i="0" sz="2300" u="none" cap="none" strike="noStrike">
              <a:solidFill>
                <a:srgbClr val="545454"/>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ct val="100000"/>
              <a:buFont typeface="Arial"/>
              <a:buNone/>
            </a:pPr>
            <a:r>
              <a:rPr b="0" i="0" lang="en-US" sz="2300" u="none" cap="none" strike="noStrike">
                <a:solidFill>
                  <a:srgbClr val="545454"/>
                </a:solidFill>
                <a:latin typeface="Calibri"/>
                <a:ea typeface="Calibri"/>
                <a:cs typeface="Calibri"/>
                <a:sym typeface="Calibri"/>
              </a:rPr>
              <a:t>και ερευνητές/ερευνήτριες</a:t>
            </a:r>
            <a:endParaRPr b="1" i="0" sz="2300" u="none" cap="none" strike="noStrike">
              <a:solidFill>
                <a:srgbClr val="4F4F5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4000"/>
              <a:t>Παράδειγμα πρακτικής εφαρμογής</a:t>
            </a:r>
            <a:endParaRPr sz="4000"/>
          </a:p>
        </p:txBody>
      </p:sp>
      <p:sp>
        <p:nvSpPr>
          <p:cNvPr id="291" name="Google Shape;291;p2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solidFill>
                  <a:srgbClr val="7030A0"/>
                </a:solidFill>
              </a:rPr>
              <a:t>Παράδειγμα</a:t>
            </a:r>
            <a:endParaRPr/>
          </a:p>
        </p:txBody>
      </p:sp>
      <p:sp>
        <p:nvSpPr>
          <p:cNvPr id="292" name="Google Shape;292;p2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solidFill>
                  <a:srgbClr val="7030A0"/>
                </a:solidFill>
              </a:rPr>
              <a:t>Παράδειγμα 2: </a:t>
            </a:r>
            <a:r>
              <a:rPr lang="en-US">
                <a:solidFill>
                  <a:srgbClr val="7030A0"/>
                </a:solidFill>
              </a:rPr>
              <a:t>Σε ένα δημοτικό σχολείο στη Λισαβόνα, η πρωτοβουλία </a:t>
            </a:r>
            <a:r>
              <a:rPr i="1" lang="en-US">
                <a:solidFill>
                  <a:srgbClr val="7030A0"/>
                </a:solidFill>
              </a:rPr>
              <a:t>Engage to Learn </a:t>
            </a:r>
            <a:r>
              <a:rPr lang="en-US">
                <a:solidFill>
                  <a:srgbClr val="7030A0"/>
                </a:solidFill>
              </a:rPr>
              <a:t>Erasmus+ εισήγαγε </a:t>
            </a:r>
            <a:r>
              <a:rPr b="1" lang="en-US">
                <a:solidFill>
                  <a:srgbClr val="7030A0"/>
                </a:solidFill>
              </a:rPr>
              <a:t>τις «ρουτίνες μικρο-δέσμευσης</a:t>
            </a:r>
            <a:r>
              <a:rPr lang="en-US">
                <a:solidFill>
                  <a:srgbClr val="7030A0"/>
                </a:solidFill>
              </a:rPr>
              <a:t>» – σύντομα διαλείμματα αναστοχασμού υπό την καθοδήγηση των μαθητών/μαθητριών, τα οποία ενσωματώθηκαν στην καθημερινή διδασκαλία</a:t>
            </a:r>
            <a:br>
              <a:rPr lang="en-US">
                <a:solidFill>
                  <a:srgbClr val="7030A0"/>
                </a:solidFill>
              </a:rPr>
            </a:br>
            <a:r>
              <a:rPr lang="en-US">
                <a:solidFill>
                  <a:srgbClr val="7030A0"/>
                </a:solidFill>
              </a:rPr>
              <a:t>Οι εκπαιδευτικοί παρατήρησαν βελτίωση στη </a:t>
            </a:r>
            <a:r>
              <a:rPr b="1" lang="en-US">
                <a:solidFill>
                  <a:srgbClr val="7030A0"/>
                </a:solidFill>
              </a:rPr>
              <a:t>συγκέντρωση, τη συνεργασία μεταξύ των μαθητών/μαθητριών και τον έλεγχο των συναισθημάτων</a:t>
            </a:r>
            <a:r>
              <a:rPr lang="en-US">
                <a:solidFill>
                  <a:srgbClr val="7030A0"/>
                </a:solidFill>
              </a:rPr>
              <a:t>, ιδιαίτερα μεταξύ των μαθητών/μαθητριών με χαμηλό αρχικό κίνητρο. </a:t>
            </a:r>
            <a:endParaRPr/>
          </a:p>
          <a:p>
            <a:pPr indent="-228600" lvl="0" marL="457200" marR="0" rtl="0" algn="l">
              <a:lnSpc>
                <a:spcPct val="90000"/>
              </a:lnSpc>
              <a:spcBef>
                <a:spcPts val="1000"/>
              </a:spcBef>
              <a:spcAft>
                <a:spcPts val="0"/>
              </a:spcAft>
              <a:buClr>
                <a:schemeClr val="dk1"/>
              </a:buClr>
              <a:buSzPts val="1800"/>
              <a:buFont typeface="Arial"/>
              <a:buNone/>
            </a:pPr>
            <a:r>
              <a:rPr b="1" lang="en-US">
                <a:solidFill>
                  <a:srgbClr val="7030A0"/>
                </a:solidFill>
              </a:rPr>
              <a:t>Ο πυλώνας «Δέσμευση» του μοντέλου PERMA </a:t>
            </a:r>
            <a:r>
              <a:rPr lang="en-US">
                <a:solidFill>
                  <a:srgbClr val="7030A0"/>
                </a:solidFill>
              </a:rPr>
              <a:t>εφαρμόστηκε αποτελεσματικά σε αυτό το παράδειγμα από τη Λισαβόνα:</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Το έργο </a:t>
            </a:r>
            <a:r>
              <a:rPr b="1" lang="en-US">
                <a:solidFill>
                  <a:srgbClr val="7030A0"/>
                </a:solidFill>
              </a:rPr>
              <a:t>Engage to Learn </a:t>
            </a:r>
            <a:r>
              <a:rPr lang="en-US">
                <a:solidFill>
                  <a:srgbClr val="7030A0"/>
                </a:solidFill>
              </a:rPr>
              <a:t>ενσωμάτωσε τη συνιστώσα </a:t>
            </a:r>
            <a:r>
              <a:rPr i="1" lang="en-US">
                <a:solidFill>
                  <a:srgbClr val="7030A0"/>
                </a:solidFill>
              </a:rPr>
              <a:t>«Δέσμευση» </a:t>
            </a:r>
            <a:r>
              <a:rPr lang="en-US">
                <a:solidFill>
                  <a:srgbClr val="7030A0"/>
                </a:solidFill>
              </a:rPr>
              <a:t>του PERMA μέσω </a:t>
            </a:r>
            <a:r>
              <a:rPr b="1" lang="en-US">
                <a:solidFill>
                  <a:srgbClr val="7030A0"/>
                </a:solidFill>
              </a:rPr>
              <a:t>σύντομων, δομημένων διαλειμμάτων αναστοχασμού και κίνησης </a:t>
            </a:r>
            <a:r>
              <a:rPr lang="en-US">
                <a:solidFill>
                  <a:srgbClr val="7030A0"/>
                </a:solidFill>
              </a:rPr>
              <a:t>—των λεγόμενων </a:t>
            </a:r>
            <a:r>
              <a:rPr i="1" lang="en-US">
                <a:solidFill>
                  <a:srgbClr val="7030A0"/>
                </a:solidFill>
              </a:rPr>
              <a:t>μικρο-ρουτινών δέσμευσης</a:t>
            </a:r>
            <a:r>
              <a:rPr lang="en-US">
                <a:solidFill>
                  <a:srgbClr val="7030A0"/>
                </a:solidFill>
              </a:rPr>
              <a:t>— που εφαρμόζονταν δύο έως τρεις φορές την ημέρα.</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Κάθε ρουτίνα διαρκούσε 3-5 λεπτά και καλούσε τους/τις μαθητές/μαθήτριες να κάνουν μια παύση, να αξιολογήσουν την συγκέντρωσή τους ή τα συναισθήματά τους και να επανασυνδεθούν με τον μαθησιακό στόχο.</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Αυτές οι σύντομες παρεμβάσεις αύξησαν την προσοχή στην τάξη, </a:t>
            </a:r>
            <a:r>
              <a:rPr b="1" lang="en-US">
                <a:solidFill>
                  <a:srgbClr val="7030A0"/>
                </a:solidFill>
              </a:rPr>
              <a:t>τη συνεργασία μεταξύ των μαθητών/μαθητριών </a:t>
            </a:r>
            <a:r>
              <a:rPr lang="en-US">
                <a:solidFill>
                  <a:srgbClr val="7030A0"/>
                </a:solidFill>
              </a:rPr>
              <a:t>και </a:t>
            </a:r>
            <a:r>
              <a:rPr b="1" lang="en-US">
                <a:solidFill>
                  <a:srgbClr val="7030A0"/>
                </a:solidFill>
              </a:rPr>
              <a:t>τη συναισθηματική αυτορρύθμιση</a:t>
            </a:r>
            <a:r>
              <a:rPr lang="en-US">
                <a:solidFill>
                  <a:srgbClr val="7030A0"/>
                </a:solidFill>
              </a:rPr>
              <a:t>, ιδίως μεταξύ αυτών που αρχικά έδειχναν χαμηλό κίνητρο.</a:t>
            </a:r>
            <a:endParaRPr/>
          </a:p>
          <a:p>
            <a:pPr indent="-228600" lvl="0" marL="457200" marR="0" rtl="0" algn="l">
              <a:lnSpc>
                <a:spcPct val="90000"/>
              </a:lnSpc>
              <a:spcBef>
                <a:spcPts val="1000"/>
              </a:spcBef>
              <a:spcAft>
                <a:spcPts val="0"/>
              </a:spcAft>
              <a:buClr>
                <a:schemeClr val="dk1"/>
              </a:buClr>
              <a:buSzPts val="1800"/>
              <a:buFont typeface="Arial"/>
              <a:buNone/>
            </a:pPr>
            <a:r>
              <a:t/>
            </a:r>
            <a:endParaRPr>
              <a:solidFill>
                <a:srgbClr val="7030A0"/>
              </a:solidFill>
            </a:endParaRPr>
          </a:p>
          <a:p>
            <a:pPr indent="-228600" lvl="0" marL="457200" rtl="0" algn="l">
              <a:lnSpc>
                <a:spcPct val="90000"/>
              </a:lnSpc>
              <a:spcBef>
                <a:spcPts val="1000"/>
              </a:spcBef>
              <a:spcAft>
                <a:spcPts val="0"/>
              </a:spcAft>
              <a:buSzPts val="1800"/>
              <a:buNone/>
            </a:pPr>
            <a:r>
              <a:rPr b="1" lang="en-US">
                <a:solidFill>
                  <a:srgbClr val="7030A0"/>
                </a:solidFill>
              </a:rPr>
              <a:t>Αναφορά: </a:t>
            </a:r>
            <a:r>
              <a:rPr lang="en-US">
                <a:solidFill>
                  <a:srgbClr val="7030A0"/>
                </a:solidFill>
              </a:rPr>
              <a:t>Silva, M., Rodrigues, L., &amp; Pereira, D. (2022). </a:t>
            </a:r>
            <a:r>
              <a:rPr i="1" lang="en-US">
                <a:solidFill>
                  <a:srgbClr val="7030A0"/>
                </a:solidFill>
              </a:rPr>
              <a:t>Engage to Learn: Enhancing classroom engagement and emotional literacy through micro-routines.</a:t>
            </a:r>
            <a:r>
              <a:rPr lang="en-US">
                <a:solidFill>
                  <a:srgbClr val="7030A0"/>
                </a:solidFill>
              </a:rPr>
              <a:t> Erasmus+ Programme, 2020-1-PT01-KA201-078956. Instituto Politécnico de Lisboa.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4000"/>
              <a:t>Πρακτική εφαρμογή</a:t>
            </a:r>
            <a:endParaRPr sz="4000"/>
          </a:p>
        </p:txBody>
      </p:sp>
      <p:sp>
        <p:nvSpPr>
          <p:cNvPr id="299" name="Google Shape;299;p2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t/>
            </a:r>
            <a:endParaRPr sz="3200">
              <a:solidFill>
                <a:srgbClr val="7030A0"/>
              </a:solidFill>
            </a:endParaRPr>
          </a:p>
          <a:p>
            <a:pPr indent="-228600" lvl="0" marL="457200" marR="0" rtl="0" algn="just">
              <a:lnSpc>
                <a:spcPct val="90000"/>
              </a:lnSpc>
              <a:spcBef>
                <a:spcPts val="1000"/>
              </a:spcBef>
              <a:spcAft>
                <a:spcPts val="0"/>
              </a:spcAft>
              <a:buClr>
                <a:schemeClr val="accent2"/>
              </a:buClr>
              <a:buSzPts val="2400"/>
              <a:buFont typeface="Arial"/>
              <a:buNone/>
            </a:pPr>
            <a:r>
              <a:rPr lang="en-US" sz="3200">
                <a:solidFill>
                  <a:srgbClr val="7030A0"/>
                </a:solidFill>
              </a:rPr>
              <a:t>Δραστηριότητες</a:t>
            </a:r>
            <a:endParaRPr/>
          </a:p>
        </p:txBody>
      </p:sp>
      <p:sp>
        <p:nvSpPr>
          <p:cNvPr id="300" name="Google Shape;300;p23"/>
          <p:cNvSpPr txBox="1"/>
          <p:nvPr>
            <p:ph idx="2" type="body"/>
          </p:nvPr>
        </p:nvSpPr>
        <p:spPr>
          <a:xfrm>
            <a:off x="149530" y="439542"/>
            <a:ext cx="11944500" cy="5289300"/>
          </a:xfrm>
          <a:prstGeom prst="rect">
            <a:avLst/>
          </a:prstGeom>
          <a:noFill/>
          <a:ln>
            <a:noFill/>
          </a:ln>
        </p:spPr>
        <p:txBody>
          <a:bodyPr anchorCtr="0" anchor="t" bIns="45700" lIns="91425" spcFirstLastPara="1" rIns="91425" wrap="square" tIns="45700">
            <a:noAutofit/>
          </a:bodyPr>
          <a:lstStyle/>
          <a:p>
            <a:pPr indent="-342900" lvl="0" marL="685800" rtl="0" algn="l">
              <a:lnSpc>
                <a:spcPct val="90000"/>
              </a:lnSpc>
              <a:spcBef>
                <a:spcPts val="1000"/>
              </a:spcBef>
              <a:spcAft>
                <a:spcPts val="0"/>
              </a:spcAft>
              <a:buSzPts val="1800"/>
              <a:buFont typeface="Arial"/>
              <a:buNone/>
            </a:pPr>
            <a:r>
              <a:t/>
            </a:r>
            <a:endParaRPr b="1" sz="2400">
              <a:solidFill>
                <a:srgbClr val="7030A0"/>
              </a:solidFill>
            </a:endParaRPr>
          </a:p>
          <a:p>
            <a:pPr indent="-342900" lvl="0" marL="685800" rtl="0" algn="l">
              <a:lnSpc>
                <a:spcPct val="90000"/>
              </a:lnSpc>
              <a:spcBef>
                <a:spcPts val="1000"/>
              </a:spcBef>
              <a:spcAft>
                <a:spcPts val="0"/>
              </a:spcAft>
              <a:buSzPts val="1800"/>
              <a:buFont typeface="Arial"/>
              <a:buNone/>
            </a:pPr>
            <a:r>
              <a:t/>
            </a:r>
            <a:endParaRPr b="1" sz="2400">
              <a:solidFill>
                <a:srgbClr val="7030A0"/>
              </a:solidFill>
            </a:endParaRPr>
          </a:p>
          <a:p>
            <a:pPr indent="-342900" lvl="0" marL="685800" rtl="0" algn="l">
              <a:lnSpc>
                <a:spcPct val="90000"/>
              </a:lnSpc>
              <a:spcBef>
                <a:spcPts val="1000"/>
              </a:spcBef>
              <a:spcAft>
                <a:spcPts val="0"/>
              </a:spcAft>
              <a:buSzPts val="1800"/>
              <a:buFont typeface="Arial"/>
              <a:buNone/>
            </a:pPr>
            <a:r>
              <a:t/>
            </a:r>
            <a:endParaRPr b="1" sz="2400">
              <a:solidFill>
                <a:srgbClr val="7030A0"/>
              </a:solidFill>
            </a:endParaRPr>
          </a:p>
          <a:p>
            <a:pPr indent="-457200" lvl="0" marL="685800" rtl="0" algn="l">
              <a:lnSpc>
                <a:spcPct val="90000"/>
              </a:lnSpc>
              <a:spcBef>
                <a:spcPts val="1000"/>
              </a:spcBef>
              <a:spcAft>
                <a:spcPts val="0"/>
              </a:spcAft>
              <a:buSzPts val="1800"/>
              <a:buFont typeface="Arial"/>
              <a:buChar char="•"/>
            </a:pPr>
            <a:r>
              <a:rPr b="1" lang="en-US" sz="2400">
                <a:solidFill>
                  <a:srgbClr val="7030A0"/>
                </a:solidFill>
              </a:rPr>
              <a:t>Δραστηριότητα 1: </a:t>
            </a:r>
            <a:r>
              <a:rPr lang="en-US" sz="2400">
                <a:solidFill>
                  <a:srgbClr val="7030A0"/>
                </a:solidFill>
              </a:rPr>
              <a:t>Αναστοχαστείτε ατομικά: </a:t>
            </a:r>
            <a:r>
              <a:rPr i="1" lang="en-US" sz="2400">
                <a:solidFill>
                  <a:srgbClr val="7030A0"/>
                </a:solidFill>
              </a:rPr>
              <a:t>Ποιες μικρές, επαναλαμβανόμενες ρουτίνες στην τάξη θα μπορούσαν να ενισχύσουν τη δέσμευση των μαθητών/μαθητριών σας;</a:t>
            </a:r>
            <a:endParaRPr sz="2400"/>
          </a:p>
          <a:p>
            <a:pPr indent="-342900" lvl="0" marL="685800" rtl="0" algn="l">
              <a:lnSpc>
                <a:spcPct val="90000"/>
              </a:lnSpc>
              <a:spcBef>
                <a:spcPts val="1000"/>
              </a:spcBef>
              <a:spcAft>
                <a:spcPts val="0"/>
              </a:spcAft>
              <a:buSzPts val="1800"/>
              <a:buFont typeface="Arial"/>
              <a:buNone/>
            </a:pPr>
            <a:r>
              <a:t/>
            </a:r>
            <a:endParaRPr i="1" sz="2400">
              <a:solidFill>
                <a:srgbClr val="7030A0"/>
              </a:solidFill>
            </a:endParaRPr>
          </a:p>
          <a:p>
            <a:pPr indent="-457200" lvl="0" marL="685800" rtl="0" algn="l">
              <a:lnSpc>
                <a:spcPct val="90000"/>
              </a:lnSpc>
              <a:spcBef>
                <a:spcPts val="1000"/>
              </a:spcBef>
              <a:spcAft>
                <a:spcPts val="0"/>
              </a:spcAft>
              <a:buSzPts val="1800"/>
              <a:buFont typeface="Arial"/>
              <a:buChar char="•"/>
            </a:pPr>
            <a:r>
              <a:rPr b="1" lang="en-US" sz="2400">
                <a:solidFill>
                  <a:srgbClr val="7030A0"/>
                </a:solidFill>
              </a:rPr>
              <a:t>Δραστηριότητα 2</a:t>
            </a:r>
            <a:r>
              <a:rPr lang="en-US" sz="2400">
                <a:solidFill>
                  <a:srgbClr val="7030A0"/>
                </a:solidFill>
              </a:rPr>
              <a:t>: Αναστοχαστείτε σε ζευγάρια</a:t>
            </a:r>
            <a:r>
              <a:rPr i="1" lang="en-US" sz="2400">
                <a:solidFill>
                  <a:srgbClr val="7030A0"/>
                </a:solidFill>
              </a:rPr>
              <a:t>: Πώς μπορείτε να αναπαραγάγετε παρόμοιες εμπειρίες ροής στην τάξη σας;</a:t>
            </a:r>
            <a:endParaRPr sz="2400"/>
          </a:p>
          <a:p>
            <a:pPr indent="-342900" lvl="0" marL="685800" rtl="0" algn="l">
              <a:lnSpc>
                <a:spcPct val="90000"/>
              </a:lnSpc>
              <a:spcBef>
                <a:spcPts val="1000"/>
              </a:spcBef>
              <a:spcAft>
                <a:spcPts val="0"/>
              </a:spcAft>
              <a:buSzPts val="1800"/>
              <a:buFont typeface="Arial"/>
              <a:buNone/>
            </a:pPr>
            <a:r>
              <a:t/>
            </a:r>
            <a:endParaRPr sz="4000">
              <a:solidFill>
                <a:srgbClr val="7030A0"/>
              </a:solidFill>
            </a:endParaRPr>
          </a:p>
          <a:p>
            <a:pPr indent="-228600" lvl="0" marL="457200" marR="0" rtl="0" algn="l">
              <a:lnSpc>
                <a:spcPct val="90000"/>
              </a:lnSpc>
              <a:spcBef>
                <a:spcPts val="1000"/>
              </a:spcBef>
              <a:spcAft>
                <a:spcPts val="0"/>
              </a:spcAft>
              <a:buClr>
                <a:schemeClr val="dk1"/>
              </a:buClr>
              <a:buSzPts val="1800"/>
              <a:buFont typeface="Arial"/>
              <a:buNone/>
            </a:pPr>
            <a:r>
              <a:t/>
            </a:r>
            <a:endParaRPr sz="2400"/>
          </a:p>
        </p:txBody>
      </p:sp>
      <p:pic>
        <p:nvPicPr>
          <p:cNvPr id="301" name="Google Shape;301;p23"/>
          <p:cNvPicPr preferRelativeResize="0"/>
          <p:nvPr/>
        </p:nvPicPr>
        <p:blipFill rotWithShape="1">
          <a:blip r:embed="rId3">
            <a:alphaModFix/>
          </a:blip>
          <a:srcRect b="0" l="0" r="0" t="0"/>
          <a:stretch/>
        </p:blipFill>
        <p:spPr>
          <a:xfrm>
            <a:off x="4673599" y="4136571"/>
            <a:ext cx="2612571" cy="254362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4"/>
          <p:cNvSpPr txBox="1"/>
          <p:nvPr>
            <p:ph type="title"/>
          </p:nvPr>
        </p:nvSpPr>
        <p:spPr>
          <a:xfrm>
            <a:off x="97970" y="61764"/>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200"/>
              <a:t>Ευρωπαϊκές πρακτικές/έργα με έμφαση στη δέσμευση στο πλαίσιο του PERMA</a:t>
            </a:r>
            <a:endParaRPr sz="3200"/>
          </a:p>
        </p:txBody>
      </p:sp>
      <p:sp>
        <p:nvSpPr>
          <p:cNvPr id="308" name="Google Shape;308;p24"/>
          <p:cNvSpPr txBox="1"/>
          <p:nvPr/>
        </p:nvSpPr>
        <p:spPr>
          <a:xfrm>
            <a:off x="753656" y="612864"/>
            <a:ext cx="10171288" cy="56322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7030A0"/>
              </a:solidFill>
              <a:latin typeface="Calibri"/>
              <a:ea typeface="Calibri"/>
              <a:cs typeface="Calibri"/>
              <a:sym typeface="Calibri"/>
            </a:endParaRPr>
          </a:p>
          <a:p>
            <a:pPr indent="-228600" lvl="0" marL="342900" marR="0" rtl="0" algn="l">
              <a:lnSpc>
                <a:spcPct val="100000"/>
              </a:lnSpc>
              <a:spcBef>
                <a:spcPts val="0"/>
              </a:spcBef>
              <a:spcAft>
                <a:spcPts val="0"/>
              </a:spcAft>
              <a:buClr>
                <a:srgbClr val="000000"/>
              </a:buClr>
              <a:buSzPts val="1800"/>
              <a:buFont typeface="Arial"/>
              <a:buNone/>
            </a:pPr>
            <a:r>
              <a:t/>
            </a:r>
            <a:endParaRPr b="0" i="0" sz="2000" u="none" cap="none" strike="noStrike">
              <a:solidFill>
                <a:srgbClr val="7030A0"/>
              </a:solidFill>
              <a:latin typeface="Calibri"/>
              <a:ea typeface="Calibri"/>
              <a:cs typeface="Calibri"/>
              <a:sym typeface="Calibri"/>
            </a:endParaRPr>
          </a:p>
          <a:p>
            <a:pPr indent="-228600" lvl="0" marL="342900" marR="0" rtl="0" algn="l">
              <a:lnSpc>
                <a:spcPct val="100000"/>
              </a:lnSpc>
              <a:spcBef>
                <a:spcPts val="0"/>
              </a:spcBef>
              <a:spcAft>
                <a:spcPts val="0"/>
              </a:spcAft>
              <a:buClr>
                <a:srgbClr val="000000"/>
              </a:buClr>
              <a:buSzPts val="1800"/>
              <a:buFont typeface="Arial"/>
              <a:buNone/>
            </a:pPr>
            <a:r>
              <a:t/>
            </a:r>
            <a:endParaRPr b="0" i="0" sz="2000" u="none" cap="none" strike="noStrike">
              <a:solidFill>
                <a:srgbClr val="7030A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800"/>
              <a:buFont typeface="Arial"/>
              <a:buChar char="•"/>
            </a:pPr>
            <a:r>
              <a:rPr b="0" i="0" lang="en-US" sz="2000" u="none" cap="none" strike="noStrike">
                <a:solidFill>
                  <a:srgbClr val="7030A0"/>
                </a:solidFill>
                <a:latin typeface="Calibri"/>
                <a:ea typeface="Calibri"/>
                <a:cs typeface="Calibri"/>
                <a:sym typeface="Calibri"/>
              </a:rPr>
              <a:t>Το </a:t>
            </a:r>
            <a:r>
              <a:rPr b="1" i="0" lang="en-US" sz="2000" u="none" cap="none" strike="noStrike">
                <a:solidFill>
                  <a:srgbClr val="7030A0"/>
                </a:solidFill>
                <a:latin typeface="Calibri"/>
                <a:ea typeface="Calibri"/>
                <a:cs typeface="Calibri"/>
                <a:sym typeface="Calibri"/>
              </a:rPr>
              <a:t>έργο ProW (Προώθηση της ανθεκτικότητας και της ευημερίας στα σχολεία) </a:t>
            </a:r>
            <a:r>
              <a:rPr b="0" i="0" lang="en-US" sz="2000" u="none" cap="none" strike="noStrike">
                <a:solidFill>
                  <a:srgbClr val="7030A0"/>
                </a:solidFill>
                <a:latin typeface="Calibri"/>
                <a:ea typeface="Calibri"/>
                <a:cs typeface="Calibri"/>
                <a:sym typeface="Calibri"/>
              </a:rPr>
              <a:t>είναι μια πρωτοβουλία Erasmus+ που υλοποιείται από συνεργαζόμενους φορείς από </a:t>
            </a:r>
            <a:r>
              <a:rPr b="1" i="0" lang="en-US" sz="2000" u="none" cap="none" strike="noStrike">
                <a:solidFill>
                  <a:srgbClr val="7030A0"/>
                </a:solidFill>
                <a:latin typeface="Calibri"/>
                <a:ea typeface="Calibri"/>
                <a:cs typeface="Calibri"/>
                <a:sym typeface="Calibri"/>
              </a:rPr>
              <a:t>τη Ρουμανία, την Ελλάδα, την Κύπρο και την Πορτογαλία</a:t>
            </a:r>
            <a:r>
              <a:rPr b="0" i="0" lang="en-US" sz="2000" u="none" cap="none" strike="noStrike">
                <a:solidFill>
                  <a:srgbClr val="7030A0"/>
                </a:solidFill>
                <a:latin typeface="Calibri"/>
                <a:ea typeface="Calibri"/>
                <a:cs typeface="Calibri"/>
                <a:sym typeface="Calibri"/>
              </a:rPr>
              <a:t>.</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7030A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800"/>
              <a:buFont typeface="Arial"/>
              <a:buChar char="•"/>
            </a:pPr>
            <a:r>
              <a:rPr b="0" i="0" lang="en-US" sz="2000" u="none" cap="none" strike="noStrike">
                <a:solidFill>
                  <a:srgbClr val="7030A0"/>
                </a:solidFill>
                <a:latin typeface="Calibri"/>
                <a:ea typeface="Calibri"/>
                <a:cs typeface="Calibri"/>
                <a:sym typeface="Calibri"/>
              </a:rPr>
              <a:t>Σκοπός του είναι να ενισχύσει την ικανότητα των εκπαιδευτικών να ενσωματώνουν </a:t>
            </a:r>
            <a:r>
              <a:rPr b="1" i="0" lang="en-US" sz="2000" u="none" cap="none" strike="noStrike">
                <a:solidFill>
                  <a:srgbClr val="7030A0"/>
                </a:solidFill>
                <a:latin typeface="Calibri"/>
                <a:ea typeface="Calibri"/>
                <a:cs typeface="Calibri"/>
                <a:sym typeface="Calibri"/>
              </a:rPr>
              <a:t>την κοινωνική και συναισθηματική μάθηση (ΚΣΜ) </a:t>
            </a:r>
            <a:r>
              <a:rPr b="0" i="0" lang="en-US" sz="2000" u="none" cap="none" strike="noStrike">
                <a:solidFill>
                  <a:srgbClr val="7030A0"/>
                </a:solidFill>
                <a:latin typeface="Calibri"/>
                <a:ea typeface="Calibri"/>
                <a:cs typeface="Calibri"/>
                <a:sym typeface="Calibri"/>
              </a:rPr>
              <a:t>και </a:t>
            </a:r>
            <a:r>
              <a:rPr b="1" i="0" lang="en-US" sz="2000" u="none" cap="none" strike="noStrike">
                <a:solidFill>
                  <a:srgbClr val="7030A0"/>
                </a:solidFill>
                <a:latin typeface="Calibri"/>
                <a:ea typeface="Calibri"/>
                <a:cs typeface="Calibri"/>
                <a:sym typeface="Calibri"/>
              </a:rPr>
              <a:t>τα πλαίσια θετικής εκπαίδευσης</a:t>
            </a:r>
            <a:r>
              <a:rPr b="0" i="0" lang="en-US" sz="2000" u="none" cap="none" strike="noStrike">
                <a:solidFill>
                  <a:srgbClr val="7030A0"/>
                </a:solidFill>
                <a:latin typeface="Calibri"/>
                <a:ea typeface="Calibri"/>
                <a:cs typeface="Calibri"/>
                <a:sym typeface="Calibri"/>
              </a:rPr>
              <a:t>, όπως </a:t>
            </a:r>
            <a:r>
              <a:rPr b="1" i="0" lang="en-US" sz="2000" u="none" cap="none" strike="noStrike">
                <a:solidFill>
                  <a:srgbClr val="7030A0"/>
                </a:solidFill>
                <a:latin typeface="Calibri"/>
                <a:ea typeface="Calibri"/>
                <a:cs typeface="Calibri"/>
                <a:sym typeface="Calibri"/>
              </a:rPr>
              <a:t>το PERMA</a:t>
            </a:r>
            <a:r>
              <a:rPr b="0" i="0" lang="en-US" sz="2000" u="none" cap="none" strike="noStrike">
                <a:solidFill>
                  <a:srgbClr val="7030A0"/>
                </a:solidFill>
                <a:latin typeface="Calibri"/>
                <a:ea typeface="Calibri"/>
                <a:cs typeface="Calibri"/>
                <a:sym typeface="Calibri"/>
              </a:rPr>
              <a:t>, στην σχολική πρακτική.</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7030A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800"/>
              <a:buFont typeface="Arial"/>
              <a:buChar char="•"/>
            </a:pPr>
            <a:r>
              <a:rPr b="0" i="0" lang="en-US" sz="2000" u="none" cap="none" strike="noStrike">
                <a:solidFill>
                  <a:srgbClr val="7030A0"/>
                </a:solidFill>
                <a:latin typeface="Calibri"/>
                <a:ea typeface="Calibri"/>
                <a:cs typeface="Calibri"/>
                <a:sym typeface="Calibri"/>
              </a:rPr>
              <a:t>Με την ανάπτυξη τεκμηριωμένου υλικού, μαθημάτων κατάρτισης και εργαλείων αναστοχασμού, το PROW συμβάλλει στη δημιουργία </a:t>
            </a:r>
            <a:r>
              <a:rPr b="1" i="0" lang="en-US" sz="2000" u="none" cap="none" strike="noStrike">
                <a:solidFill>
                  <a:srgbClr val="7030A0"/>
                </a:solidFill>
                <a:latin typeface="Calibri"/>
                <a:ea typeface="Calibri"/>
                <a:cs typeface="Calibri"/>
                <a:sym typeface="Calibri"/>
              </a:rPr>
              <a:t>ανθεκτικών, συμπεριληπτικών και ελκυστικών μαθησιακών περιβαλλόντων </a:t>
            </a:r>
            <a:r>
              <a:rPr b="0" i="0" lang="en-US" sz="2000" u="none" cap="none" strike="noStrike">
                <a:solidFill>
                  <a:srgbClr val="7030A0"/>
                </a:solidFill>
                <a:latin typeface="Calibri"/>
                <a:ea typeface="Calibri"/>
                <a:cs typeface="Calibri"/>
                <a:sym typeface="Calibri"/>
              </a:rPr>
              <a:t>σε όλη την Ευρώπη.</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7030A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800"/>
              <a:buFont typeface="Arial"/>
              <a:buChar char="•"/>
            </a:pPr>
            <a:r>
              <a:rPr b="0" i="0" lang="en-US" sz="2000" u="sng" cap="none" strike="noStrike">
                <a:solidFill>
                  <a:srgbClr val="7030A0"/>
                </a:solidFill>
                <a:latin typeface="Calibri"/>
                <a:ea typeface="Calibri"/>
                <a:cs typeface="Calibri"/>
                <a:sym typeface="Calibri"/>
              </a:rPr>
              <a:t>Τα αποτελέσματα του έργου δείχνουν ότι τα σχολεία που εφαρμόζουν στρατηγικές ευθυγραμμισμένες με το PERMA σημειώνουν βελτίωση στο κίνητρο των μαθητών/μαθητριών, τη συναισθηματική ισορροπία και την ευημερία της κοινότητας.</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Ευρωπαϊκά έργα για τον αντίκτυπο της δέσμευσης </a:t>
            </a:r>
            <a:endParaRPr/>
          </a:p>
        </p:txBody>
      </p:sp>
      <p:sp>
        <p:nvSpPr>
          <p:cNvPr id="315" name="Google Shape;315;p2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solidFill>
                  <a:srgbClr val="7030A0"/>
                </a:solidFill>
              </a:rPr>
              <a:t>Βελτίωση της δέσμευσης των μαθητών/μαθητριών (%)</a:t>
            </a:r>
            <a:endParaRPr/>
          </a:p>
        </p:txBody>
      </p:sp>
      <p:sp>
        <p:nvSpPr>
          <p:cNvPr id="316" name="Google Shape;316;p25"/>
          <p:cNvSpPr txBox="1"/>
          <p:nvPr>
            <p:ph idx="2" type="body"/>
          </p:nvPr>
        </p:nvSpPr>
        <p:spPr>
          <a:xfrm>
            <a:off x="97971" y="1239864"/>
            <a:ext cx="11944500" cy="5827363"/>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p>
          <a:p>
            <a:pPr indent="-228600" lvl="0" marL="457200" marR="0" rtl="0" algn="l">
              <a:lnSpc>
                <a:spcPct val="90000"/>
              </a:lnSpc>
              <a:spcBef>
                <a:spcPts val="1000"/>
              </a:spcBef>
              <a:spcAft>
                <a:spcPts val="0"/>
              </a:spcAft>
              <a:buClr>
                <a:schemeClr val="dk1"/>
              </a:buClr>
              <a:buSzPts val="1800"/>
              <a:buFont typeface="Arial"/>
              <a:buNone/>
            </a:pPr>
            <a:r>
              <a:t/>
            </a:r>
            <a:endParaRPr>
              <a:solidFill>
                <a:srgbClr val="7030A0"/>
              </a:solidFill>
            </a:endParaRPr>
          </a:p>
          <a:p>
            <a:pPr indent="-228600" lvl="0" marL="457200" rtl="0" algn="l">
              <a:lnSpc>
                <a:spcPct val="90000"/>
              </a:lnSpc>
              <a:spcBef>
                <a:spcPts val="1000"/>
              </a:spcBef>
              <a:spcAft>
                <a:spcPts val="0"/>
              </a:spcAft>
              <a:buSzPts val="1800"/>
              <a:buNone/>
            </a:pPr>
            <a:r>
              <a:rPr lang="en-US">
                <a:solidFill>
                  <a:srgbClr val="7030A0"/>
                </a:solidFill>
              </a:rPr>
              <a:t> European Commission. (2023). </a:t>
            </a:r>
            <a:r>
              <a:rPr i="1" lang="en-US">
                <a:solidFill>
                  <a:srgbClr val="7030A0"/>
                </a:solidFill>
              </a:rPr>
              <a:t>Erasmus+ Impact Study: The role of well-being and social-emotional learning in improving student engagement.</a:t>
            </a:r>
            <a:r>
              <a:rPr lang="en-US">
                <a:solidFill>
                  <a:srgbClr val="7030A0"/>
                </a:solidFill>
              </a:rPr>
              <a:t> Publications Office of the European Union. Retrieved from https://education.ec.europa.eu</a:t>
            </a:r>
            <a:endParaRPr/>
          </a:p>
        </p:txBody>
      </p:sp>
      <p:graphicFrame>
        <p:nvGraphicFramePr>
          <p:cNvPr id="317" name="Google Shape;317;p25"/>
          <p:cNvGraphicFramePr/>
          <p:nvPr/>
        </p:nvGraphicFramePr>
        <p:xfrm>
          <a:off x="914400" y="1645920"/>
          <a:ext cx="8861778" cy="4114800"/>
        </p:xfrm>
        <a:graphic>
          <a:graphicData uri="http://schemas.openxmlformats.org/drawingml/2006/chart">
            <c:chart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rmAutofit/>
          </a:bodyPr>
          <a:lstStyle/>
          <a:p>
            <a:pPr indent="0" lvl="0" marL="0" rtl="0" algn="l">
              <a:lnSpc>
                <a:spcPct val="90000"/>
              </a:lnSpc>
              <a:spcBef>
                <a:spcPts val="0"/>
              </a:spcBef>
              <a:spcAft>
                <a:spcPts val="0"/>
              </a:spcAft>
              <a:buSzPts val="3800"/>
              <a:buNone/>
            </a:pPr>
            <a:r>
              <a:rPr lang="en-US" sz="3600"/>
              <a:t>Δεξιότητες ΚΣΜ και η επίδρασή τους στη δέσμευση </a:t>
            </a:r>
            <a:endParaRPr sz="4400"/>
          </a:p>
        </p:txBody>
      </p:sp>
      <p:graphicFrame>
        <p:nvGraphicFramePr>
          <p:cNvPr id="324" name="Google Shape;324;p26"/>
          <p:cNvGraphicFramePr/>
          <p:nvPr/>
        </p:nvGraphicFramePr>
        <p:xfrm>
          <a:off x="0" y="993425"/>
          <a:ext cx="5041040" cy="2708434"/>
        </p:xfrm>
        <a:graphic>
          <a:graphicData uri="http://schemas.openxmlformats.org/drawingml/2006/chart">
            <c:chart r:id="rId3"/>
          </a:graphicData>
        </a:graphic>
      </p:graphicFrame>
      <p:sp>
        <p:nvSpPr>
          <p:cNvPr id="325" name="Google Shape;325;p26"/>
          <p:cNvSpPr txBox="1"/>
          <p:nvPr/>
        </p:nvSpPr>
        <p:spPr>
          <a:xfrm>
            <a:off x="3574660" y="2559859"/>
            <a:ext cx="8401549" cy="42164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r>
              <a:rPr b="0" i="0" lang="en-US" sz="1400" u="none" cap="none" strike="noStrike">
                <a:solidFill>
                  <a:srgbClr val="7030A0"/>
                </a:solidFill>
                <a:latin typeface="Arial"/>
                <a:ea typeface="Arial"/>
                <a:cs typeface="Arial"/>
                <a:sym typeface="Arial"/>
              </a:rPr>
              <a:t> Αυτογνωσία (18%) – Κατανόηση των συναισθημάτων και των δυνατών σημείων· ενισχύει την αυτοπεποίθηση και τον σκοπό.</a:t>
            </a:r>
            <a:br>
              <a:rPr b="0" i="0" lang="en-US" sz="1400" u="none" cap="none" strike="noStrike">
                <a:solidFill>
                  <a:srgbClr val="7030A0"/>
                </a:solidFill>
                <a:latin typeface="Arial"/>
                <a:ea typeface="Arial"/>
                <a:cs typeface="Arial"/>
                <a:sym typeface="Arial"/>
              </a:rPr>
            </a:br>
            <a:br>
              <a:rPr b="0" i="0" lang="en-US" sz="1400" u="none" cap="none" strike="noStrike">
                <a:solidFill>
                  <a:srgbClr val="7030A0"/>
                </a:solidFill>
                <a:latin typeface="Arial"/>
                <a:ea typeface="Arial"/>
                <a:cs typeface="Arial"/>
                <a:sym typeface="Arial"/>
              </a:rPr>
            </a:br>
            <a:r>
              <a:rPr b="0" i="0" lang="en-US" sz="1400" u="none" cap="none" strike="noStrike">
                <a:solidFill>
                  <a:srgbClr val="7030A0"/>
                </a:solidFill>
                <a:latin typeface="Arial"/>
                <a:ea typeface="Arial"/>
                <a:cs typeface="Arial"/>
                <a:sym typeface="Arial"/>
              </a:rPr>
              <a:t>🟩  Αυτοδιαχείριση (22%) – Ρύθμιση των συναισθημάτων, της προσοχής και της επιμονής. Υποστηρίζει την εστίαση και την επίτευξη στόχων.</a:t>
            </a:r>
            <a:br>
              <a:rPr b="0" i="0" lang="en-US" sz="1400" u="none" cap="none" strike="noStrike">
                <a:solidFill>
                  <a:srgbClr val="7030A0"/>
                </a:solidFill>
                <a:latin typeface="Arial"/>
                <a:ea typeface="Arial"/>
                <a:cs typeface="Arial"/>
                <a:sym typeface="Arial"/>
              </a:rPr>
            </a:br>
            <a:br>
              <a:rPr b="0" i="0" lang="en-US" sz="1400" u="none" cap="none" strike="noStrike">
                <a:solidFill>
                  <a:srgbClr val="7030A0"/>
                </a:solidFill>
                <a:latin typeface="Arial"/>
                <a:ea typeface="Arial"/>
                <a:cs typeface="Arial"/>
                <a:sym typeface="Arial"/>
              </a:rPr>
            </a:br>
            <a:r>
              <a:rPr b="0" i="0" lang="en-US" sz="1400" u="none" cap="none" strike="noStrike">
                <a:solidFill>
                  <a:srgbClr val="7030A0"/>
                </a:solidFill>
                <a:latin typeface="Arial"/>
                <a:ea typeface="Arial"/>
                <a:cs typeface="Arial"/>
                <a:sym typeface="Arial"/>
              </a:rPr>
              <a:t>🟪  Κοινωνική επίγνωση (15%) – Επίδειξη ενσυναίσθησης και σεβασμού. Ενισχύει τη συμπερίληψη και την κοινωνική συνοχή.</a:t>
            </a:r>
            <a:br>
              <a:rPr b="0" i="0" lang="en-US" sz="1400" u="none" cap="none" strike="noStrike">
                <a:solidFill>
                  <a:srgbClr val="7030A0"/>
                </a:solidFill>
                <a:latin typeface="Arial"/>
                <a:ea typeface="Arial"/>
                <a:cs typeface="Arial"/>
                <a:sym typeface="Arial"/>
              </a:rPr>
            </a:br>
            <a:br>
              <a:rPr b="0" i="0" lang="en-US" sz="1400" u="none" cap="none" strike="noStrike">
                <a:solidFill>
                  <a:srgbClr val="7030A0"/>
                </a:solidFill>
                <a:latin typeface="Arial"/>
                <a:ea typeface="Arial"/>
                <a:cs typeface="Arial"/>
                <a:sym typeface="Arial"/>
              </a:rPr>
            </a:br>
            <a:r>
              <a:rPr b="0" i="0" lang="en-US" sz="1400" u="none" cap="none" strike="noStrike">
                <a:solidFill>
                  <a:srgbClr val="7030A0"/>
                </a:solidFill>
                <a:latin typeface="Arial"/>
                <a:ea typeface="Arial"/>
                <a:cs typeface="Arial"/>
                <a:sym typeface="Arial"/>
              </a:rPr>
              <a:t>🟧  Δεξιότητες σχέσεων (25%) – Επικοινωνία και συνεργασία. Ενισχύει την ομαδική εργασία και το αίσθημα του ανήκειν.</a:t>
            </a:r>
            <a:br>
              <a:rPr b="0" i="0" lang="en-US" sz="1400" u="none" cap="none" strike="noStrike">
                <a:solidFill>
                  <a:srgbClr val="7030A0"/>
                </a:solidFill>
                <a:latin typeface="Arial"/>
                <a:ea typeface="Arial"/>
                <a:cs typeface="Arial"/>
                <a:sym typeface="Arial"/>
              </a:rPr>
            </a:br>
            <a:br>
              <a:rPr b="0" i="0" lang="en-US" sz="1400" u="none" cap="none" strike="noStrike">
                <a:solidFill>
                  <a:srgbClr val="7030A0"/>
                </a:solidFill>
                <a:latin typeface="Arial"/>
                <a:ea typeface="Arial"/>
                <a:cs typeface="Arial"/>
                <a:sym typeface="Arial"/>
              </a:rPr>
            </a:br>
            <a:r>
              <a:rPr b="0" i="0" lang="en-US" sz="1400" u="none" cap="none" strike="noStrike">
                <a:solidFill>
                  <a:srgbClr val="7030A0"/>
                </a:solidFill>
                <a:latin typeface="Arial"/>
                <a:ea typeface="Arial"/>
                <a:cs typeface="Arial"/>
                <a:sym typeface="Arial"/>
              </a:rPr>
              <a:t>🟨  Υπεύθυνη λήψη αποφάσεων (20%) – Ηθικές, αναστοχαστικές επιλογές. Συνδέει τη μάθηση με τον σκοπό.</a:t>
            </a:r>
            <a:br>
              <a:rPr b="0" i="0" lang="en-US" sz="1400" u="none" cap="none" strike="noStrike">
                <a:solidFill>
                  <a:srgbClr val="7030A0"/>
                </a:solidFill>
                <a:latin typeface="Arial"/>
                <a:ea typeface="Arial"/>
                <a:cs typeface="Arial"/>
                <a:sym typeface="Arial"/>
              </a:rPr>
            </a:br>
            <a:br>
              <a:rPr b="0" i="0" lang="en-US" sz="1400" u="none" cap="none" strike="noStrike">
                <a:solidFill>
                  <a:srgbClr val="7030A0"/>
                </a:solidFill>
                <a:latin typeface="Arial"/>
                <a:ea typeface="Arial"/>
                <a:cs typeface="Arial"/>
                <a:sym typeface="Arial"/>
              </a:rPr>
            </a:br>
            <a:r>
              <a:rPr b="0" i="0" lang="en-US" sz="1400" u="none" cap="none" strike="noStrike">
                <a:solidFill>
                  <a:srgbClr val="7030A0"/>
                </a:solidFill>
                <a:latin typeface="Arial"/>
                <a:ea typeface="Arial"/>
                <a:cs typeface="Arial"/>
                <a:sym typeface="Arial"/>
              </a:rPr>
              <a:t>Αυτές οι αναλογίες αντανακλούν τάσεις που επισημαίνονται σε μελέτες του CASEL και του ΟΟΣΑ, σύμφωνα με τις οποίες τα προγράμματα ΚΣΜ οδηγούν, κατά μέσο όρο, σε αύξηση κατά 11 ποσοστιαίες μονάδες στα ακαδημαϊκά αποτελέσματα.</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37e4e296b67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200"/>
              <a:t>Αποτελέσματα της ΕΕ στην οικοδόμηση μιας κουλτούρας δέσμευσης σε ολόκληρο το σχολείο</a:t>
            </a:r>
            <a:endParaRPr sz="3200"/>
          </a:p>
        </p:txBody>
      </p:sp>
      <p:sp>
        <p:nvSpPr>
          <p:cNvPr id="331" name="Google Shape;331;g37e4e296b67_0_0"/>
          <p:cNvSpPr txBox="1"/>
          <p:nvPr>
            <p:ph idx="1" type="body"/>
          </p:nvPr>
        </p:nvSpPr>
        <p:spPr>
          <a:xfrm>
            <a:off x="97970" y="854672"/>
            <a:ext cx="11944500" cy="745529"/>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sz="2000">
                <a:solidFill>
                  <a:srgbClr val="7030A0"/>
                </a:solidFill>
              </a:rPr>
              <a:t>Η δέσμευση δεν είναι ένα μεμονωμένο γεγονός, αλλά μια διαρκής, δυναμική διαδικασία που καλλιεργεί την περιέργεια, το κίνητρο και τη σύνδεση εντός της σχολικής κοινότητας.</a:t>
            </a:r>
            <a:endParaRPr sz="2000"/>
          </a:p>
        </p:txBody>
      </p:sp>
      <p:sp>
        <p:nvSpPr>
          <p:cNvPr id="332" name="Google Shape;332;g37e4e296b67_0_0"/>
          <p:cNvSpPr txBox="1"/>
          <p:nvPr>
            <p:ph idx="2" type="body"/>
          </p:nvPr>
        </p:nvSpPr>
        <p:spPr>
          <a:xfrm>
            <a:off x="97971" y="1436914"/>
            <a:ext cx="11944500" cy="5486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1700">
                <a:solidFill>
                  <a:srgbClr val="7030A0"/>
                </a:solidFill>
              </a:rPr>
              <a:t>Η Η κουλτούρα δέσμευσης σε ολόκληρο το σχολείο </a:t>
            </a:r>
            <a:r>
              <a:rPr lang="en-US" sz="1700">
                <a:solidFill>
                  <a:srgbClr val="7030A0"/>
                </a:solidFill>
              </a:rPr>
              <a:t>είναι μια κοινή προσπάθεια για τη δημιουργία μαθησιακών περιβαλλόντων όπου κάθε μέλος </a:t>
            </a:r>
            <a:r>
              <a:rPr lang="en-US" sz="1700">
                <a:solidFill>
                  <a:srgbClr val="7030A0"/>
                </a:solidFill>
                <a:extLst>
                  <a:ext uri="http://customooxmlschemas.google.com/">
                    <go:slidesCustomData xmlns:go="http://customooxmlschemas.google.com/" textRoundtripDataId="49"/>
                  </a:ext>
                </a:extLst>
              </a:rPr>
              <a:t>της </a:t>
            </a:r>
            <a:r>
              <a:rPr lang="en-US" sz="1700">
                <a:solidFill>
                  <a:srgbClr val="7030A0"/>
                </a:solidFill>
              </a:rPr>
              <a:t>κοινότητας –εκπαιδευτικοί, μαθητές/μαθήτριες, ηγέτες και γονείς– συμβάλλει ενεργά στην περιέργεια, το κίνητρο και του αισθήματος του ανήκειν.</a:t>
            </a:r>
            <a:endParaRPr sz="1700"/>
          </a:p>
          <a:p>
            <a:pPr indent="-228600" lvl="0" marL="457200" rtl="0" algn="l">
              <a:lnSpc>
                <a:spcPct val="90000"/>
              </a:lnSpc>
              <a:spcBef>
                <a:spcPts val="1000"/>
              </a:spcBef>
              <a:spcAft>
                <a:spcPts val="0"/>
              </a:spcAft>
              <a:buSzPts val="1800"/>
              <a:buFont typeface="Arial"/>
              <a:buChar char="•"/>
            </a:pPr>
            <a:r>
              <a:rPr b="1" lang="en-US" sz="1700">
                <a:solidFill>
                  <a:srgbClr val="7030A0"/>
                </a:solidFill>
              </a:rPr>
              <a:t>Οι εκπαιδευτικοί </a:t>
            </a:r>
            <a:r>
              <a:rPr lang="en-US" sz="1700">
                <a:solidFill>
                  <a:srgbClr val="7030A0"/>
                </a:solidFill>
              </a:rPr>
              <a:t>καλλιεργούν τη δέσμευση σχεδιάζοντας μαθήματα με νόημα και συμμετοχικό χαρακτήρα, προωθώντας την αυτονομία και δείχνοντας ενθουσιασμό και επιμονή.</a:t>
            </a:r>
            <a:endParaRPr sz="1700"/>
          </a:p>
          <a:p>
            <a:pPr indent="-228600" lvl="0" marL="457200" rtl="0" algn="l">
              <a:lnSpc>
                <a:spcPct val="90000"/>
              </a:lnSpc>
              <a:spcBef>
                <a:spcPts val="1000"/>
              </a:spcBef>
              <a:spcAft>
                <a:spcPts val="0"/>
              </a:spcAft>
              <a:buSzPts val="1800"/>
              <a:buFont typeface="Arial"/>
              <a:buChar char="•"/>
            </a:pPr>
            <a:r>
              <a:rPr b="1" lang="en-US" sz="1700">
                <a:solidFill>
                  <a:srgbClr val="7030A0"/>
                </a:solidFill>
              </a:rPr>
              <a:t>Η ηγεσία του σχολείου </a:t>
            </a:r>
            <a:r>
              <a:rPr lang="en-US" sz="1700">
                <a:solidFill>
                  <a:srgbClr val="7030A0"/>
                </a:solidFill>
              </a:rPr>
              <a:t>ενσωματώνει τη δέσμευση στον στρατηγικό σχεδιασμό, την αξιολόγηση των εκπαιδευτικών και τις πρωτοβουλίες για την ευημερία, εξασφαλίζοντας χρόνο και χώρο για καινοτομία και συνεργασία.</a:t>
            </a:r>
            <a:endParaRPr sz="1700"/>
          </a:p>
          <a:p>
            <a:pPr indent="-228600" lvl="0" marL="457200" rtl="0" algn="l">
              <a:lnSpc>
                <a:spcPct val="90000"/>
              </a:lnSpc>
              <a:spcBef>
                <a:spcPts val="1000"/>
              </a:spcBef>
              <a:spcAft>
                <a:spcPts val="0"/>
              </a:spcAft>
              <a:buSzPts val="1800"/>
              <a:buFont typeface="Arial"/>
              <a:buChar char="•"/>
            </a:pPr>
            <a:r>
              <a:rPr b="1" lang="en-US" sz="1700">
                <a:solidFill>
                  <a:srgbClr val="7030A0"/>
                </a:solidFill>
              </a:rPr>
              <a:t>Οι μαθητές/μαθήτριες </a:t>
            </a:r>
            <a:r>
              <a:rPr lang="en-US" sz="1700">
                <a:solidFill>
                  <a:srgbClr val="7030A0"/>
                </a:solidFill>
              </a:rPr>
              <a:t>συνδημιουργούν τη μάθηση θέτοντας προσωπικούς στόχους, δίνοντας ανατροφοδότηση για τη διδασκαλία και συμμετέχοντας σε έργα που καθοδηγούνται από συμμαθητές/συμαθήτριες και σε δραστηριότητες μάθησης μέσω υπηρεσίας (service learning).</a:t>
            </a:r>
            <a:endParaRPr sz="1700"/>
          </a:p>
          <a:p>
            <a:pPr indent="-228600" lvl="0" marL="457200" rtl="0" algn="l">
              <a:lnSpc>
                <a:spcPct val="90000"/>
              </a:lnSpc>
              <a:spcBef>
                <a:spcPts val="1000"/>
              </a:spcBef>
              <a:spcAft>
                <a:spcPts val="0"/>
              </a:spcAft>
              <a:buSzPts val="1800"/>
              <a:buFont typeface="Arial"/>
              <a:buChar char="•"/>
            </a:pPr>
            <a:r>
              <a:rPr b="1" lang="en-US" sz="1700">
                <a:solidFill>
                  <a:srgbClr val="7030A0"/>
                </a:solidFill>
              </a:rPr>
              <a:t>Οι γονείς και οι κοινότητες </a:t>
            </a:r>
            <a:r>
              <a:rPr lang="en-US" sz="1700">
                <a:solidFill>
                  <a:srgbClr val="7030A0"/>
                </a:solidFill>
              </a:rPr>
              <a:t>ενισχύουν τη δέσμευση μέσω του εθελοντισμού, της καθοδήγησης και της ανοιχτής επικοινωνίας που συνδέει τη μάθηση στο σχολείο με την πραγματική ζωή.</a:t>
            </a:r>
            <a:endParaRPr sz="1700"/>
          </a:p>
          <a:p>
            <a:pPr indent="-228600" lvl="0" marL="457200" marR="0" rtl="0" algn="l">
              <a:lnSpc>
                <a:spcPct val="90000"/>
              </a:lnSpc>
              <a:spcBef>
                <a:spcPts val="1000"/>
              </a:spcBef>
              <a:spcAft>
                <a:spcPts val="0"/>
              </a:spcAft>
              <a:buClr>
                <a:schemeClr val="dk1"/>
              </a:buClr>
              <a:buSzPts val="1800"/>
              <a:buFont typeface="Arial"/>
              <a:buNone/>
            </a:pPr>
            <a:r>
              <a:rPr lang="en-US" sz="1700">
                <a:solidFill>
                  <a:srgbClr val="7030A0"/>
                </a:solidFill>
              </a:rPr>
              <a:t>Ευρωπαϊκές έρευνες (ΟΟΣΑ 2021, Erasmus+ 2023) δείχνουν ότι τα σχολεία με δομημένες πρακτικές δέσμευσης αναφέρουν:</a:t>
            </a:r>
            <a:endParaRPr sz="1700"/>
          </a:p>
          <a:p>
            <a:pPr indent="-228600" lvl="0" marL="457200" rtl="0" algn="l">
              <a:lnSpc>
                <a:spcPct val="90000"/>
              </a:lnSpc>
              <a:spcBef>
                <a:spcPts val="1000"/>
              </a:spcBef>
              <a:spcAft>
                <a:spcPts val="0"/>
              </a:spcAft>
              <a:buSzPts val="1800"/>
              <a:buFont typeface="Arial"/>
              <a:buChar char="•"/>
            </a:pPr>
            <a:r>
              <a:rPr b="1" lang="en-US" sz="1700">
                <a:solidFill>
                  <a:srgbClr val="7030A0"/>
                </a:solidFill>
              </a:rPr>
              <a:t>+18% βελτίωση </a:t>
            </a:r>
            <a:r>
              <a:rPr lang="en-US" sz="1700">
                <a:solidFill>
                  <a:srgbClr val="7030A0"/>
                </a:solidFill>
              </a:rPr>
              <a:t>στη κίνητρο και τις παρουσίες των μαθητών/μαθητριών,</a:t>
            </a:r>
            <a:endParaRPr sz="1700"/>
          </a:p>
          <a:p>
            <a:pPr indent="-228600" lvl="0" marL="457200" rtl="0" algn="l">
              <a:lnSpc>
                <a:spcPct val="90000"/>
              </a:lnSpc>
              <a:spcBef>
                <a:spcPts val="1000"/>
              </a:spcBef>
              <a:spcAft>
                <a:spcPts val="0"/>
              </a:spcAft>
              <a:buSzPts val="1800"/>
              <a:buFont typeface="Arial"/>
              <a:buChar char="•"/>
            </a:pPr>
            <a:r>
              <a:rPr b="1" lang="en-US" sz="1700">
                <a:solidFill>
                  <a:srgbClr val="7030A0"/>
                </a:solidFill>
              </a:rPr>
              <a:t>αύξηση +22% </a:t>
            </a:r>
            <a:r>
              <a:rPr lang="en-US" sz="1700">
                <a:solidFill>
                  <a:srgbClr val="7030A0"/>
                </a:solidFill>
              </a:rPr>
              <a:t>στην επαγγελματική ικανοποίηση των εκπαιδευτικών και</a:t>
            </a:r>
            <a:endParaRPr sz="1700"/>
          </a:p>
          <a:p>
            <a:pPr indent="-228600" lvl="0" marL="457200" rtl="0" algn="l">
              <a:lnSpc>
                <a:spcPct val="90000"/>
              </a:lnSpc>
              <a:spcBef>
                <a:spcPts val="1000"/>
              </a:spcBef>
              <a:spcAft>
                <a:spcPts val="0"/>
              </a:spcAft>
              <a:buSzPts val="1800"/>
              <a:buFont typeface="Arial"/>
              <a:buChar char="•"/>
            </a:pPr>
            <a:r>
              <a:rPr b="1" lang="en-US" sz="1700">
                <a:solidFill>
                  <a:srgbClr val="7030A0"/>
                </a:solidFill>
              </a:rPr>
              <a:t>χαμηλότερα ποσοστά εγκατάλειψης (−15%) </a:t>
            </a:r>
            <a:r>
              <a:rPr lang="en-US" sz="1700">
                <a:solidFill>
                  <a:srgbClr val="7030A0"/>
                </a:solidFill>
              </a:rPr>
              <a:t>σε σχολεία με ισχυρή συνεργασία μεταξύ οικογένειας και σχολείου.</a:t>
            </a:r>
            <a:endParaRPr sz="1700"/>
          </a:p>
          <a:p>
            <a:pPr indent="-228600" lvl="0" marL="457200" marR="0" rtl="0" algn="l">
              <a:lnSpc>
                <a:spcPct val="90000"/>
              </a:lnSpc>
              <a:spcBef>
                <a:spcPts val="1000"/>
              </a:spcBef>
              <a:spcAft>
                <a:spcPts val="0"/>
              </a:spcAft>
              <a:buClr>
                <a:schemeClr val="dk1"/>
              </a:buClr>
              <a:buSzPts val="1800"/>
              <a:buFont typeface="Arial"/>
              <a:buNone/>
            </a:pPr>
            <a:r>
              <a:rPr lang="en-US" sz="1700">
                <a:solidFill>
                  <a:srgbClr val="7030A0"/>
                </a:solidFill>
              </a:rPr>
              <a:t>    Η δέσμευση γίνεται έτσι όχι μόνο ένας παιδαγωγικός στόχος, αλλά μια </a:t>
            </a:r>
            <a:r>
              <a:rPr b="1" lang="en-US" sz="1700">
                <a:solidFill>
                  <a:srgbClr val="7030A0"/>
                </a:solidFill>
              </a:rPr>
              <a:t>συλλογική κουλτούρα φροντίδας και κοινής ευθύνης, </a:t>
            </a:r>
            <a:r>
              <a:rPr lang="en-US" sz="1700">
                <a:solidFill>
                  <a:srgbClr val="7030A0"/>
                </a:solidFill>
              </a:rPr>
              <a:t>που προωθεί την ακαδημαϊκή και συναισθηματική άνθηση σε ολόκληρο το σχολικό σύστημα.</a:t>
            </a:r>
            <a:endParaRPr sz="1700"/>
          </a:p>
          <a:p>
            <a:pPr indent="-228600" lvl="0" marL="457200" marR="0" rtl="0" algn="l">
              <a:lnSpc>
                <a:spcPct val="90000"/>
              </a:lnSpc>
              <a:spcBef>
                <a:spcPts val="1000"/>
              </a:spcBef>
              <a:spcAft>
                <a:spcPts val="0"/>
              </a:spcAft>
              <a:buClr>
                <a:schemeClr val="dk1"/>
              </a:buClr>
              <a:buSzPts val="1800"/>
              <a:buFont typeface="Arial"/>
              <a:buNone/>
            </a:pPr>
            <a:r>
              <a:t/>
            </a:r>
            <a:endParaRPr sz="1700">
              <a:solidFill>
                <a:srgbClr val="7030A0"/>
              </a:solidFill>
            </a:endParaRPr>
          </a:p>
          <a:p>
            <a:pPr indent="-228600" lvl="0" marL="342900" rtl="0" algn="just">
              <a:lnSpc>
                <a:spcPct val="115000"/>
              </a:lnSpc>
              <a:spcBef>
                <a:spcPts val="1200"/>
              </a:spcBef>
              <a:spcAft>
                <a:spcPts val="1200"/>
              </a:spcAft>
              <a:buSzPts val="1800"/>
              <a:buFont typeface="Arial"/>
              <a:buNone/>
            </a:pPr>
            <a:r>
              <a:t/>
            </a:r>
            <a:endParaRPr b="1" sz="1700">
              <a:solidFill>
                <a:srgbClr val="7030A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37e4e296b67_0_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Ανατροφοδότηση εκπαιδευτών/εκπαιδευτριών</a:t>
            </a:r>
            <a:endParaRPr/>
          </a:p>
        </p:txBody>
      </p:sp>
      <p:sp>
        <p:nvSpPr>
          <p:cNvPr id="338" name="Google Shape;338;g37e4e296b67_0_6"/>
          <p:cNvSpPr txBox="1"/>
          <p:nvPr>
            <p:ph idx="1" type="body"/>
          </p:nvPr>
        </p:nvSpPr>
        <p:spPr>
          <a:xfrm>
            <a:off x="149529" y="962102"/>
            <a:ext cx="11944500" cy="993257"/>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Το Μάθημα 3 είχε ως στόχο να προωθήσει μια βαθύτερη κατανόηση της δέσμευσης</a:t>
            </a:r>
            <a:r>
              <a:rPr b="1" lang="en-US"/>
              <a:t> </a:t>
            </a:r>
            <a:r>
              <a:rPr lang="en-US"/>
              <a:t>ως βασικού στοιχείου του πλαισίου PERMA και να διερευνήσει την εφαρμογή της σε πραγματικά σχολικά περιβάλλοντα.</a:t>
            </a:r>
            <a:endParaRPr/>
          </a:p>
        </p:txBody>
      </p:sp>
      <p:sp>
        <p:nvSpPr>
          <p:cNvPr id="339" name="Google Shape;339;g37e4e296b67_0_6"/>
          <p:cNvSpPr txBox="1"/>
          <p:nvPr>
            <p:ph idx="2" type="body"/>
          </p:nvPr>
        </p:nvSpPr>
        <p:spPr>
          <a:xfrm>
            <a:off x="97971" y="1941688"/>
            <a:ext cx="11944500" cy="5221111"/>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1000"/>
              </a:spcBef>
              <a:spcAft>
                <a:spcPts val="0"/>
              </a:spcAft>
              <a:buSzPts val="1800"/>
              <a:buFont typeface="Arial"/>
              <a:buChar char="•"/>
            </a:pPr>
            <a:r>
              <a:rPr b="1" lang="en-US">
                <a:solidFill>
                  <a:srgbClr val="7030A0"/>
                </a:solidFill>
              </a:rPr>
              <a:t>Καθ' όλη τη διάρκεια της συνεδρίας</a:t>
            </a:r>
            <a:r>
              <a:rPr lang="en-US">
                <a:solidFill>
                  <a:srgbClr val="7030A0"/>
                </a:solidFill>
              </a:rPr>
              <a:t>, οι συμμετέχοντες/συμμετέχουσες συνέβαλαν ενεργά στις συζητήσεις, μοιράστηκαν εμπειρίες και συνέδεσαν τις θεωρητικές γνώσεις με την πραγματικότητα της τάξης.</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Η </a:t>
            </a:r>
            <a:r>
              <a:rPr b="1" lang="en-US">
                <a:solidFill>
                  <a:srgbClr val="7030A0"/>
                </a:solidFill>
              </a:rPr>
              <a:t>σαφήνεια και η ροή του περιεχομένου </a:t>
            </a:r>
            <a:r>
              <a:rPr lang="en-US">
                <a:solidFill>
                  <a:srgbClr val="7030A0"/>
                </a:solidFill>
              </a:rPr>
              <a:t>υποστήριξαν τη σταδιακή μάθηση –από τη θεωρία στην πράξη– ενώ ο </a:t>
            </a:r>
            <a:r>
              <a:rPr b="1" lang="en-US">
                <a:solidFill>
                  <a:srgbClr val="7030A0"/>
                </a:solidFill>
              </a:rPr>
              <a:t>τρόπος παράδοσης </a:t>
            </a:r>
            <a:r>
              <a:rPr lang="en-US">
                <a:solidFill>
                  <a:srgbClr val="7030A0"/>
                </a:solidFill>
              </a:rPr>
              <a:t>ενθάρρυνε τον αναστοχασμό, τη συνεργασία και την ανταλλαγή απόψεων μεταξύ των συμμετεχόντων/συμμετεχουσών.</a:t>
            </a:r>
            <a:endParaRPr>
              <a:solidFill>
                <a:srgbClr val="7030A0"/>
              </a:solidFill>
            </a:endParaRPr>
          </a:p>
          <a:p>
            <a:pPr indent="-228600" lvl="0" marL="457200" marR="0" rtl="0" algn="l">
              <a:lnSpc>
                <a:spcPct val="90000"/>
              </a:lnSpc>
              <a:spcBef>
                <a:spcPts val="1000"/>
              </a:spcBef>
              <a:spcAft>
                <a:spcPts val="0"/>
              </a:spcAft>
              <a:buClr>
                <a:schemeClr val="dk1"/>
              </a:buClr>
              <a:buSzPts val="1800"/>
              <a:buFont typeface="Arial"/>
              <a:buNone/>
            </a:pPr>
            <a:r>
              <a:rPr b="1" lang="en-US">
                <a:solidFill>
                  <a:srgbClr val="7030A0"/>
                </a:solidFill>
              </a:rPr>
              <a:t>Τα βασικά σημεία της ανατροφοδότησης περιλαμβάνουν:</a:t>
            </a:r>
            <a:endParaRPr/>
          </a:p>
          <a:p>
            <a:pPr indent="-228600" lvl="0" marL="457200" rtl="0" algn="l">
              <a:lnSpc>
                <a:spcPct val="90000"/>
              </a:lnSpc>
              <a:spcBef>
                <a:spcPts val="1000"/>
              </a:spcBef>
              <a:spcAft>
                <a:spcPts val="0"/>
              </a:spcAft>
              <a:buSzPts val="1800"/>
              <a:buFont typeface="Arial"/>
              <a:buChar char="•"/>
            </a:pPr>
            <a:r>
              <a:rPr lang="en-US">
                <a:solidFill>
                  <a:srgbClr val="7030A0"/>
                </a:solidFill>
              </a:rPr>
              <a:t>Τα πλαίσια PERMA και ΚΣΜ πρέπει να είναι σαφή και ιδιαίτερα συναφή με την ευημερία στο σχολείο.</a:t>
            </a:r>
            <a:endParaRPr/>
          </a:p>
          <a:p>
            <a:pPr indent="-228600" lvl="0" marL="457200" rtl="0" algn="l">
              <a:lnSpc>
                <a:spcPct val="90000"/>
              </a:lnSpc>
              <a:spcBef>
                <a:spcPts val="1000"/>
              </a:spcBef>
              <a:spcAft>
                <a:spcPts val="0"/>
              </a:spcAft>
              <a:buSzPts val="1800"/>
              <a:buFont typeface="Arial"/>
              <a:buChar char="•"/>
            </a:pPr>
            <a:r>
              <a:rPr lang="en-US">
                <a:solidFill>
                  <a:srgbClr val="7030A0"/>
                </a:solidFill>
              </a:rPr>
              <a:t>Τα παραδείγματα περιπτώσεων και τα πρότυπα δραστηριοτήτων ενισχύουν την κατανόηση του τρόπου με τον οποίο μπορεί να ενισχυθεί η δέσμευση.</a:t>
            </a:r>
            <a:endParaRPr/>
          </a:p>
          <a:p>
            <a:pPr indent="-228600" lvl="0" marL="457200" rtl="0" algn="l">
              <a:lnSpc>
                <a:spcPct val="90000"/>
              </a:lnSpc>
              <a:spcBef>
                <a:spcPts val="1000"/>
              </a:spcBef>
              <a:spcAft>
                <a:spcPts val="0"/>
              </a:spcAft>
              <a:buSzPts val="1800"/>
              <a:buFont typeface="Arial"/>
              <a:buChar char="•"/>
            </a:pPr>
            <a:r>
              <a:rPr lang="en-US">
                <a:solidFill>
                  <a:srgbClr val="7030A0"/>
                </a:solidFill>
              </a:rPr>
              <a:t>Οι συμμετέχοντες/συμμετέχουσες εκτίμησαν την ισορροπία μεταξύ του εννοιολογικού βάθους και των πρακτικών εργαλείων.</a:t>
            </a:r>
            <a:endParaRPr/>
          </a:p>
          <a:p>
            <a:pPr indent="-228600" lvl="0" marL="457200" rtl="0" algn="l">
              <a:lnSpc>
                <a:spcPct val="90000"/>
              </a:lnSpc>
              <a:spcBef>
                <a:spcPts val="1000"/>
              </a:spcBef>
              <a:spcAft>
                <a:spcPts val="0"/>
              </a:spcAft>
              <a:buSzPts val="1800"/>
              <a:buFont typeface="Arial"/>
              <a:buChar char="•"/>
            </a:pPr>
            <a:r>
              <a:rPr lang="en-US">
                <a:solidFill>
                  <a:srgbClr val="7030A0"/>
                </a:solidFill>
              </a:rPr>
              <a:t>Οι διαδραστικές μέθοδοι παράδοσης (ομαδικές εργασίες, στιγμές αναστοχασμού) αύξησαν τη δέσμευση και τη συμμετοχή.</a:t>
            </a:r>
            <a:endParaRPr>
              <a:solidFill>
                <a:srgbClr val="7030A0"/>
              </a:solidFill>
            </a:endParaRPr>
          </a:p>
          <a:p>
            <a:pPr indent="-228600" lvl="0" marL="457200" rtl="0" algn="just">
              <a:lnSpc>
                <a:spcPct val="90000"/>
              </a:lnSpc>
              <a:spcBef>
                <a:spcPts val="1000"/>
              </a:spcBef>
              <a:spcAft>
                <a:spcPts val="0"/>
              </a:spcAft>
              <a:buSzPts val="1800"/>
              <a:buNone/>
            </a:pPr>
            <a:r>
              <a:rPr b="1" lang="en-US">
                <a:solidFill>
                  <a:srgbClr val="7030A0"/>
                </a:solidFill>
              </a:rPr>
              <a:t>    Αυτή η αναστοχαστική σύνθεση θα συμβάλει στη συνεχή βελτίωση του υλικού της κατάρτισης και των παιδαγωγικών προσεγγίσεων σε μελλοντικά μαθήματα.</a:t>
            </a:r>
            <a:endParaRPr b="1"/>
          </a:p>
          <a:p>
            <a:pPr indent="0" lvl="0" marL="0" rtl="0" algn="l">
              <a:lnSpc>
                <a:spcPct val="115000"/>
              </a:lnSpc>
              <a:spcBef>
                <a:spcPts val="1200"/>
              </a:spcBef>
              <a:spcAft>
                <a:spcPts val="1200"/>
              </a:spcAft>
              <a:buSzPts val="1800"/>
              <a:buNone/>
            </a:pPr>
            <a:r>
              <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200"/>
              <a:t>Αναστοχασμός για τη μάθηση και σύνοψη των κύριων θεμάτων</a:t>
            </a:r>
            <a:endParaRPr sz="3200"/>
          </a:p>
        </p:txBody>
      </p:sp>
      <p:sp>
        <p:nvSpPr>
          <p:cNvPr id="346" name="Google Shape;346;p2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Μάθημα 3 </a:t>
            </a:r>
            <a:endParaRPr/>
          </a:p>
        </p:txBody>
      </p:sp>
      <p:sp>
        <p:nvSpPr>
          <p:cNvPr id="347" name="Google Shape;347;p2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a:solidFill>
                  <a:srgbClr val="7030A0"/>
                </a:solidFill>
              </a:rPr>
              <a:t>Καθώς ολοκληρώνουμε το Μάθημα 3, αφιερώστε λίγο χρόνο για να αναστοχαστείτε για τις βασικές έννοιες και πρακτικές που εξετάσαμε κατά τη διάρκεια αυτής της συνεδρίας.</a:t>
            </a:r>
            <a:endParaRPr/>
          </a:p>
          <a:p>
            <a:pPr indent="-285750" lvl="0" marL="514350" rtl="0" algn="l">
              <a:lnSpc>
                <a:spcPct val="90000"/>
              </a:lnSpc>
              <a:spcBef>
                <a:spcPts val="1000"/>
              </a:spcBef>
              <a:spcAft>
                <a:spcPts val="0"/>
              </a:spcAft>
              <a:buSzPts val="1800"/>
              <a:buFont typeface="Arial"/>
              <a:buChar char="•"/>
            </a:pPr>
            <a:r>
              <a:rPr b="1" lang="en-US">
                <a:solidFill>
                  <a:srgbClr val="7030A0"/>
                </a:solidFill>
              </a:rPr>
              <a:t>Η δέσμευση ως ευημερία:</a:t>
            </a:r>
            <a:br>
              <a:rPr lang="en-US">
                <a:solidFill>
                  <a:srgbClr val="7030A0"/>
                </a:solidFill>
              </a:rPr>
            </a:br>
            <a:r>
              <a:rPr lang="en-US">
                <a:solidFill>
                  <a:srgbClr val="7030A0"/>
                </a:solidFill>
              </a:rPr>
              <a:t>Εξετάσαμε τη δέσμευση ως ατομικό και συλλογικό παράγοντα ευημερίας, που βασίζεται στον πυλώνα «E» (Engagement) του μοντέλου PERMA.</a:t>
            </a:r>
            <a:endParaRPr/>
          </a:p>
          <a:p>
            <a:pPr indent="-285750" lvl="0" marL="514350" rtl="0" algn="l">
              <a:lnSpc>
                <a:spcPct val="90000"/>
              </a:lnSpc>
              <a:spcBef>
                <a:spcPts val="1000"/>
              </a:spcBef>
              <a:spcAft>
                <a:spcPts val="0"/>
              </a:spcAft>
              <a:buSzPts val="1800"/>
              <a:buFont typeface="Arial"/>
              <a:buChar char="•"/>
            </a:pPr>
            <a:r>
              <a:rPr b="1" lang="en-US">
                <a:solidFill>
                  <a:srgbClr val="7030A0"/>
                </a:solidFill>
              </a:rPr>
              <a:t>Από τη θεωρία στην πράξη:</a:t>
            </a:r>
            <a:br>
              <a:rPr lang="en-US">
                <a:solidFill>
                  <a:srgbClr val="7030A0"/>
                </a:solidFill>
              </a:rPr>
            </a:br>
            <a:r>
              <a:rPr lang="en-US">
                <a:solidFill>
                  <a:srgbClr val="7030A0"/>
                </a:solidFill>
              </a:rPr>
              <a:t>Εξερευνήσαμε πώς </a:t>
            </a:r>
            <a:r>
              <a:rPr i="1" lang="en-US">
                <a:solidFill>
                  <a:srgbClr val="7030A0"/>
                </a:solidFill>
              </a:rPr>
              <a:t>η θεωρία της ροής</a:t>
            </a:r>
            <a:r>
              <a:rPr lang="en-US">
                <a:solidFill>
                  <a:srgbClr val="7030A0"/>
                </a:solidFill>
              </a:rPr>
              <a:t>, </a:t>
            </a:r>
            <a:r>
              <a:rPr i="1" lang="en-US">
                <a:solidFill>
                  <a:srgbClr val="7030A0"/>
                </a:solidFill>
              </a:rPr>
              <a:t>οι αρχές της ΚΣΜ </a:t>
            </a:r>
            <a:r>
              <a:rPr lang="en-US">
                <a:solidFill>
                  <a:srgbClr val="7030A0"/>
                </a:solidFill>
              </a:rPr>
              <a:t>και </a:t>
            </a:r>
            <a:r>
              <a:rPr i="1" lang="en-US">
                <a:solidFill>
                  <a:srgbClr val="7030A0"/>
                </a:solidFill>
              </a:rPr>
              <a:t>οι στρατηγικές που βασίζονται στο μοντέλο PERMA </a:t>
            </a:r>
            <a:r>
              <a:rPr lang="en-US">
                <a:solidFill>
                  <a:srgbClr val="7030A0"/>
                </a:solidFill>
              </a:rPr>
              <a:t>μεταφράζονται σε καθημερινές εμπειρίες στην τάξη που ενισχύουν το κίνητρο και την ανθεκτικότητα.</a:t>
            </a:r>
            <a:endParaRPr/>
          </a:p>
          <a:p>
            <a:pPr indent="-285750" lvl="0" marL="514350" rtl="0" algn="l">
              <a:lnSpc>
                <a:spcPct val="90000"/>
              </a:lnSpc>
              <a:spcBef>
                <a:spcPts val="1000"/>
              </a:spcBef>
              <a:spcAft>
                <a:spcPts val="0"/>
              </a:spcAft>
              <a:buSzPts val="1800"/>
              <a:buFont typeface="Arial"/>
              <a:buChar char="•"/>
            </a:pPr>
            <a:r>
              <a:rPr b="1" lang="en-US">
                <a:solidFill>
                  <a:srgbClr val="7030A0"/>
                </a:solidFill>
              </a:rPr>
              <a:t>Εργαλεία για εφαρμογή:</a:t>
            </a:r>
            <a:br>
              <a:rPr lang="en-US">
                <a:solidFill>
                  <a:srgbClr val="7030A0"/>
                </a:solidFill>
              </a:rPr>
            </a:br>
            <a:r>
              <a:rPr lang="en-US">
                <a:solidFill>
                  <a:srgbClr val="7030A0"/>
                </a:solidFill>
              </a:rPr>
              <a:t>Ανακαλύψατε πρακτικά πλαίσια –το </a:t>
            </a:r>
            <a:r>
              <a:rPr i="1" lang="en-US">
                <a:solidFill>
                  <a:srgbClr val="7030A0"/>
                </a:solidFill>
              </a:rPr>
              <a:t>Εργαλείο παρακολούθησης της δέσμευσης στην τάξη</a:t>
            </a:r>
            <a:r>
              <a:rPr lang="en-US">
                <a:solidFill>
                  <a:srgbClr val="7030A0"/>
                </a:solidFill>
              </a:rPr>
              <a:t>, </a:t>
            </a:r>
            <a:r>
              <a:rPr i="1" lang="en-US">
                <a:solidFill>
                  <a:srgbClr val="7030A0"/>
                </a:solidFill>
              </a:rPr>
              <a:t>το </a:t>
            </a:r>
            <a:r>
              <a:rPr lang="en-US">
                <a:solidFill>
                  <a:srgbClr val="7030A0"/>
                </a:solidFill>
              </a:rPr>
              <a:t>Πρότυπο σχεδιασμού δραστηριοτήτων που δημιουργούν ροή και </a:t>
            </a:r>
            <a:r>
              <a:rPr i="1" lang="en-US">
                <a:solidFill>
                  <a:srgbClr val="7030A0"/>
                </a:solidFill>
              </a:rPr>
              <a:t>Ημερολόγιο αναστοχασμού Ομάδας</a:t>
            </a:r>
            <a:r>
              <a:rPr lang="en-US">
                <a:solidFill>
                  <a:srgbClr val="7030A0"/>
                </a:solidFill>
              </a:rPr>
              <a:t>– για την ενίσχυση της δέσμευσης τόσο σε ατομικό όσο και σε ομαδικό επίπεδο.</a:t>
            </a:r>
            <a:endParaRPr/>
          </a:p>
          <a:p>
            <a:pPr indent="-285750" lvl="0" marL="514350" rtl="0" algn="l">
              <a:lnSpc>
                <a:spcPct val="90000"/>
              </a:lnSpc>
              <a:spcBef>
                <a:spcPts val="1000"/>
              </a:spcBef>
              <a:spcAft>
                <a:spcPts val="0"/>
              </a:spcAft>
              <a:buSzPts val="1800"/>
              <a:buFont typeface="Arial"/>
              <a:buChar char="•"/>
            </a:pPr>
            <a:r>
              <a:rPr b="1" lang="en-US">
                <a:solidFill>
                  <a:srgbClr val="7030A0"/>
                </a:solidFill>
              </a:rPr>
              <a:t>Ολιστική Σχολική Προσέγγιση:</a:t>
            </a:r>
            <a:br>
              <a:rPr lang="en-US">
                <a:solidFill>
                  <a:srgbClr val="7030A0"/>
                </a:solidFill>
              </a:rPr>
            </a:br>
            <a:r>
              <a:rPr lang="en-US">
                <a:solidFill>
                  <a:srgbClr val="7030A0"/>
                </a:solidFill>
              </a:rPr>
              <a:t>Τονίσαμε ότι η δέσμευση εκτείνεται πέρα από τα μεμονωμένα μαθήματα και διαμορφώνει μια </a:t>
            </a:r>
            <a:r>
              <a:rPr i="1" lang="en-US">
                <a:solidFill>
                  <a:srgbClr val="7030A0"/>
                </a:solidFill>
              </a:rPr>
              <a:t>κουλτούρα </a:t>
            </a:r>
            <a:r>
              <a:rPr lang="en-US">
                <a:solidFill>
                  <a:srgbClr val="7030A0"/>
                </a:solidFill>
              </a:rPr>
              <a:t>σύνδεσης, ένταξης και επαγγελματικής ευημερίας </a:t>
            </a:r>
            <a:r>
              <a:rPr i="1" lang="en-US">
                <a:solidFill>
                  <a:srgbClr val="7030A0"/>
                </a:solidFill>
              </a:rPr>
              <a:t>σε ολόκληρο το σχολείο</a:t>
            </a:r>
            <a:r>
              <a:rPr lang="en-US">
                <a:solidFill>
                  <a:srgbClr val="7030A0"/>
                </a:solidFill>
              </a:rPr>
              <a:t>.</a:t>
            </a:r>
            <a:endParaRPr/>
          </a:p>
          <a:p>
            <a:pPr indent="-228600" lvl="0" marL="457200" marR="0" rtl="0" algn="l">
              <a:lnSpc>
                <a:spcPct val="90000"/>
              </a:lnSpc>
              <a:spcBef>
                <a:spcPts val="1000"/>
              </a:spcBef>
              <a:spcAft>
                <a:spcPts val="0"/>
              </a:spcAft>
              <a:buClr>
                <a:schemeClr val="dk1"/>
              </a:buClr>
              <a:buSzPts val="1800"/>
              <a:buFont typeface="Arial"/>
              <a:buNone/>
            </a:pPr>
            <a:r>
              <a:rPr lang="en-US">
                <a:solidFill>
                  <a:srgbClr val="7030A0"/>
                </a:solidFill>
              </a:rPr>
              <a:t>    Η συνεχής πρόκληση για εσάς είναι να ενσωματώσετε αυτές τις γνώσεις στην καθημερινή διδασκαλία — καθιστώντας τη δέσμευση ορατή, στοχευμένη και κοινή σε όλη την κοινότητα πρακτικής σας.</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7dcc5151c8_0_49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Αναφορές</a:t>
            </a:r>
            <a:endParaRPr/>
          </a:p>
        </p:txBody>
      </p:sp>
      <p:sp>
        <p:nvSpPr>
          <p:cNvPr id="353" name="Google Shape;353;g37dcc5151c8_0_499"/>
          <p:cNvSpPr txBox="1"/>
          <p:nvPr/>
        </p:nvSpPr>
        <p:spPr>
          <a:xfrm>
            <a:off x="247500" y="1157885"/>
            <a:ext cx="11944500" cy="52893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1000"/>
              </a:spcBef>
              <a:spcAft>
                <a:spcPts val="0"/>
              </a:spcAft>
              <a:buClr>
                <a:schemeClr val="dk1"/>
              </a:buClr>
              <a:buSzPts val="1800"/>
              <a:buFont typeface="Arial"/>
              <a:buChar char="•"/>
            </a:pPr>
            <a:r>
              <a:rPr b="0" i="0" lang="en-US" sz="1800" u="none" cap="none" strike="noStrike">
                <a:solidFill>
                  <a:srgbClr val="7030A0"/>
                </a:solidFill>
                <a:latin typeface="Calibri"/>
                <a:ea typeface="Calibri"/>
                <a:cs typeface="Calibri"/>
                <a:sym typeface="Calibri"/>
              </a:rPr>
              <a:t>European Commission. (2023). </a:t>
            </a:r>
            <a:r>
              <a:rPr b="0" i="1" lang="en-US" sz="1800" u="none" cap="none" strike="noStrike">
                <a:solidFill>
                  <a:srgbClr val="7030A0"/>
                </a:solidFill>
                <a:latin typeface="Calibri"/>
                <a:ea typeface="Calibri"/>
                <a:cs typeface="Calibri"/>
                <a:sym typeface="Calibri"/>
              </a:rPr>
              <a:t>Erasmus+ impact study: The role of well-being and social-emotional learning in improving student engagement.</a:t>
            </a:r>
            <a:r>
              <a:rPr b="0" i="0" lang="en-US" sz="1800" u="none" cap="none" strike="noStrike">
                <a:solidFill>
                  <a:srgbClr val="7030A0"/>
                </a:solidFill>
                <a:latin typeface="Calibri"/>
                <a:ea typeface="Calibri"/>
                <a:cs typeface="Calibri"/>
                <a:sym typeface="Calibri"/>
              </a:rPr>
              <a:t> Publications Office of the European Union. </a:t>
            </a:r>
            <a:r>
              <a:rPr b="0" i="0" lang="en-US" sz="1800" u="sng" cap="none" strike="noStrike">
                <a:solidFill>
                  <a:srgbClr val="7030A0"/>
                </a:solidFill>
                <a:latin typeface="Calibri"/>
                <a:ea typeface="Calibri"/>
                <a:cs typeface="Calibri"/>
                <a:sym typeface="Calibri"/>
                <a:hlinkClick r:id="rId3">
                  <a:extLst>
                    <a:ext uri="{A12FA001-AC4F-418D-AE19-62706E023703}">
                      <ahyp:hlinkClr val="tx"/>
                    </a:ext>
                  </a:extLst>
                </a:hlinkClick>
              </a:rPr>
              <a:t>https://education.ec.europa.eu</a:t>
            </a:r>
            <a:endParaRPr b="0" i="0" sz="1800" u="none" cap="none" strike="noStrike">
              <a:solidFill>
                <a:srgbClr val="7030A0"/>
              </a:solidFill>
              <a:latin typeface="Calibri"/>
              <a:ea typeface="Calibri"/>
              <a:cs typeface="Calibri"/>
              <a:sym typeface="Calibri"/>
            </a:endParaRPr>
          </a:p>
          <a:p>
            <a:pPr indent="-342900" lvl="0" marL="342900" marR="0" rtl="0" algn="just">
              <a:lnSpc>
                <a:spcPct val="90000"/>
              </a:lnSpc>
              <a:spcBef>
                <a:spcPts val="1000"/>
              </a:spcBef>
              <a:spcAft>
                <a:spcPts val="0"/>
              </a:spcAft>
              <a:buClr>
                <a:schemeClr val="dk1"/>
              </a:buClr>
              <a:buSzPts val="1800"/>
              <a:buFont typeface="Arial"/>
              <a:buChar char="•"/>
            </a:pPr>
            <a:r>
              <a:rPr b="0" i="0" lang="en-US" sz="1800" u="none" cap="none" strike="noStrike">
                <a:solidFill>
                  <a:srgbClr val="7030A0"/>
                </a:solidFill>
                <a:latin typeface="Calibri"/>
                <a:ea typeface="Calibri"/>
                <a:cs typeface="Calibri"/>
                <a:sym typeface="Calibri"/>
              </a:rPr>
              <a:t>European Parliament &amp; Council of the European Union. (2018). </a:t>
            </a:r>
            <a:r>
              <a:rPr b="0" i="1" lang="en-US" sz="1800" u="none" cap="none" strike="noStrike">
                <a:solidFill>
                  <a:srgbClr val="7030A0"/>
                </a:solidFill>
                <a:latin typeface="Calibri"/>
                <a:ea typeface="Calibri"/>
                <a:cs typeface="Calibri"/>
                <a:sym typeface="Calibri"/>
              </a:rPr>
              <a:t>Council Recommendation on key competences for lifelong learning (2018/C 189/01).</a:t>
            </a:r>
            <a:r>
              <a:rPr b="0" i="0" lang="en-US" sz="1800" u="none" cap="none" strike="noStrike">
                <a:solidFill>
                  <a:srgbClr val="7030A0"/>
                </a:solidFill>
                <a:latin typeface="Calibri"/>
                <a:ea typeface="Calibri"/>
                <a:cs typeface="Calibri"/>
                <a:sym typeface="Calibri"/>
              </a:rPr>
              <a:t> Official Journal of the European Union.</a:t>
            </a:r>
            <a:endParaRPr/>
          </a:p>
          <a:p>
            <a:pPr indent="-342900" lvl="0" marL="342900" marR="0" rtl="0" algn="just">
              <a:lnSpc>
                <a:spcPct val="90000"/>
              </a:lnSpc>
              <a:spcBef>
                <a:spcPts val="1000"/>
              </a:spcBef>
              <a:spcAft>
                <a:spcPts val="0"/>
              </a:spcAft>
              <a:buClr>
                <a:schemeClr val="dk1"/>
              </a:buClr>
              <a:buSzPts val="1800"/>
              <a:buFont typeface="Arial"/>
              <a:buChar char="•"/>
            </a:pPr>
            <a:r>
              <a:rPr b="0" i="0" lang="en-US" sz="1800" u="none" cap="none" strike="noStrike">
                <a:solidFill>
                  <a:srgbClr val="7030A0"/>
                </a:solidFill>
                <a:latin typeface="Calibri"/>
                <a:ea typeface="Calibri"/>
                <a:cs typeface="Calibri"/>
                <a:sym typeface="Calibri"/>
              </a:rPr>
              <a:t>Organisation for Economic Co-operation and Development (OECD). (2021). </a:t>
            </a:r>
            <a:r>
              <a:rPr b="0" i="1" lang="en-US" sz="1800" u="none" cap="none" strike="noStrike">
                <a:solidFill>
                  <a:srgbClr val="7030A0"/>
                </a:solidFill>
                <a:latin typeface="Calibri"/>
                <a:ea typeface="Calibri"/>
                <a:cs typeface="Calibri"/>
                <a:sym typeface="Calibri"/>
              </a:rPr>
              <a:t>Beyond academic learning: First results from the Survey on Social and Emotional Skills.</a:t>
            </a:r>
            <a:r>
              <a:rPr b="0" i="0" lang="en-US" sz="1800" u="none" cap="none" strike="noStrike">
                <a:solidFill>
                  <a:srgbClr val="7030A0"/>
                </a:solidFill>
                <a:latin typeface="Calibri"/>
                <a:ea typeface="Calibri"/>
                <a:cs typeface="Calibri"/>
                <a:sym typeface="Calibri"/>
              </a:rPr>
              <a:t> OECD Publishing.</a:t>
            </a:r>
            <a:endParaRPr/>
          </a:p>
          <a:p>
            <a:pPr indent="-342900" lvl="0" marL="342900" marR="0" rtl="0" algn="just">
              <a:lnSpc>
                <a:spcPct val="90000"/>
              </a:lnSpc>
              <a:spcBef>
                <a:spcPts val="1000"/>
              </a:spcBef>
              <a:spcAft>
                <a:spcPts val="0"/>
              </a:spcAft>
              <a:buClr>
                <a:schemeClr val="dk1"/>
              </a:buClr>
              <a:buSzPts val="1800"/>
              <a:buFont typeface="Arial"/>
              <a:buChar char="•"/>
            </a:pPr>
            <a:r>
              <a:rPr b="0" i="0" lang="en-US" sz="1800" u="none" cap="none" strike="noStrike">
                <a:solidFill>
                  <a:srgbClr val="7030A0"/>
                </a:solidFill>
                <a:latin typeface="Calibri"/>
                <a:ea typeface="Calibri"/>
                <a:cs typeface="Calibri"/>
                <a:sym typeface="Calibri"/>
              </a:rPr>
              <a:t>PROW Project. (2023). </a:t>
            </a:r>
            <a:r>
              <a:rPr b="0" i="1" lang="en-US" sz="1800" u="none" cap="none" strike="noStrike">
                <a:solidFill>
                  <a:srgbClr val="7030A0"/>
                </a:solidFill>
                <a:latin typeface="Calibri"/>
                <a:ea typeface="Calibri"/>
                <a:cs typeface="Calibri"/>
                <a:sym typeface="Calibri"/>
              </a:rPr>
              <a:t>Promoting resilience and well-being in schools: European partnership for teacher professional development.</a:t>
            </a:r>
            <a:r>
              <a:rPr b="0" i="0" lang="en-US" sz="1800" u="none" cap="none" strike="noStrike">
                <a:solidFill>
                  <a:srgbClr val="7030A0"/>
                </a:solidFill>
                <a:latin typeface="Calibri"/>
                <a:ea typeface="Calibri"/>
                <a:cs typeface="Calibri"/>
                <a:sym typeface="Calibri"/>
              </a:rPr>
              <a:t> Erasmus+ Programme, 2020–1-RO01-KA201-080256.</a:t>
            </a:r>
            <a:endParaRPr/>
          </a:p>
          <a:p>
            <a:pPr indent="-342900" lvl="0" marL="342900" marR="0" rtl="0" algn="just">
              <a:lnSpc>
                <a:spcPct val="90000"/>
              </a:lnSpc>
              <a:spcBef>
                <a:spcPts val="1000"/>
              </a:spcBef>
              <a:spcAft>
                <a:spcPts val="0"/>
              </a:spcAft>
              <a:buClr>
                <a:schemeClr val="dk1"/>
              </a:buClr>
              <a:buSzPts val="1800"/>
              <a:buFont typeface="Arial"/>
              <a:buChar char="•"/>
            </a:pPr>
            <a:r>
              <a:rPr b="0" i="0" lang="en-US" sz="1800" u="none" cap="none" strike="noStrike">
                <a:solidFill>
                  <a:srgbClr val="7030A0"/>
                </a:solidFill>
                <a:latin typeface="Calibri"/>
                <a:ea typeface="Calibri"/>
                <a:cs typeface="Calibri"/>
                <a:sym typeface="Calibri"/>
              </a:rPr>
              <a:t>Seligman, M. E. P. (2011). </a:t>
            </a:r>
            <a:r>
              <a:rPr b="0" i="1" lang="en-US" sz="1800" u="none" cap="none" strike="noStrike">
                <a:solidFill>
                  <a:srgbClr val="7030A0"/>
                </a:solidFill>
                <a:latin typeface="Calibri"/>
                <a:ea typeface="Calibri"/>
                <a:cs typeface="Calibri"/>
                <a:sym typeface="Calibri"/>
              </a:rPr>
              <a:t>Flourish: A visionary new understanding of happiness and well-being.</a:t>
            </a:r>
            <a:r>
              <a:rPr b="0" i="0" lang="en-US" sz="1800" u="none" cap="none" strike="noStrike">
                <a:solidFill>
                  <a:srgbClr val="7030A0"/>
                </a:solidFill>
                <a:latin typeface="Calibri"/>
                <a:ea typeface="Calibri"/>
                <a:cs typeface="Calibri"/>
                <a:sym typeface="Calibri"/>
              </a:rPr>
              <a:t> Free Press.</a:t>
            </a:r>
            <a:endParaRPr/>
          </a:p>
          <a:p>
            <a:pPr indent="-342900" lvl="0" marL="342900" marR="0" rtl="0" algn="just">
              <a:lnSpc>
                <a:spcPct val="90000"/>
              </a:lnSpc>
              <a:spcBef>
                <a:spcPts val="1000"/>
              </a:spcBef>
              <a:spcAft>
                <a:spcPts val="0"/>
              </a:spcAft>
              <a:buClr>
                <a:schemeClr val="dk1"/>
              </a:buClr>
              <a:buSzPts val="1800"/>
              <a:buFont typeface="Arial"/>
              <a:buChar char="•"/>
            </a:pPr>
            <a:r>
              <a:rPr b="0" i="0" lang="en-US" sz="1800" u="none" cap="none" strike="noStrike">
                <a:solidFill>
                  <a:srgbClr val="7030A0"/>
                </a:solidFill>
                <a:latin typeface="Calibri"/>
                <a:ea typeface="Calibri"/>
                <a:cs typeface="Calibri"/>
                <a:sym typeface="Calibri"/>
              </a:rPr>
              <a:t>CASEL. (2020). </a:t>
            </a:r>
            <a:r>
              <a:rPr b="0" i="1" lang="en-US" sz="1800" u="none" cap="none" strike="noStrike">
                <a:solidFill>
                  <a:srgbClr val="7030A0"/>
                </a:solidFill>
                <a:latin typeface="Calibri"/>
                <a:ea typeface="Calibri"/>
                <a:cs typeface="Calibri"/>
                <a:sym typeface="Calibri"/>
              </a:rPr>
              <a:t>What does the research say?</a:t>
            </a:r>
            <a:r>
              <a:rPr b="0" i="0" lang="en-US" sz="1800" u="none" cap="none" strike="noStrike">
                <a:solidFill>
                  <a:srgbClr val="7030A0"/>
                </a:solidFill>
                <a:latin typeface="Calibri"/>
                <a:ea typeface="Calibri"/>
                <a:cs typeface="Calibri"/>
                <a:sym typeface="Calibri"/>
              </a:rPr>
              <a:t> Collaborative for Academic, Social, and Emotional Learning (CASEL). </a:t>
            </a:r>
            <a:r>
              <a:rPr b="0" i="0" lang="en-US" sz="1800" u="sng" cap="none" strike="noStrike">
                <a:solidFill>
                  <a:srgbClr val="7030A0"/>
                </a:solidFill>
                <a:latin typeface="Calibri"/>
                <a:ea typeface="Calibri"/>
                <a:cs typeface="Calibri"/>
                <a:sym typeface="Calibri"/>
                <a:hlinkClick r:id="rId4">
                  <a:extLst>
                    <a:ext uri="{A12FA001-AC4F-418D-AE19-62706E023703}">
                      <ahyp:hlinkClr val="tx"/>
                    </a:ext>
                  </a:extLst>
                </a:hlinkClick>
              </a:rPr>
              <a:t>https://casel.org/fundamentals-of-sel/</a:t>
            </a:r>
            <a:endParaRPr b="0" i="0" sz="1800" u="none" cap="none" strike="noStrike">
              <a:solidFill>
                <a:srgbClr val="7030A0"/>
              </a:solidFill>
              <a:latin typeface="Calibri"/>
              <a:ea typeface="Calibri"/>
              <a:cs typeface="Calibri"/>
              <a:sym typeface="Calibri"/>
            </a:endParaRPr>
          </a:p>
          <a:p>
            <a:pPr indent="-342900" lvl="0" marL="342900" marR="0" rtl="0" algn="just">
              <a:lnSpc>
                <a:spcPct val="90000"/>
              </a:lnSpc>
              <a:spcBef>
                <a:spcPts val="1000"/>
              </a:spcBef>
              <a:spcAft>
                <a:spcPts val="0"/>
              </a:spcAft>
              <a:buClr>
                <a:schemeClr val="dk1"/>
              </a:buClr>
              <a:buSzPts val="1800"/>
              <a:buFont typeface="Arial"/>
              <a:buChar char="•"/>
            </a:pPr>
            <a:r>
              <a:rPr b="0" i="0" lang="en-US" sz="1800" u="none" cap="none" strike="noStrike">
                <a:solidFill>
                  <a:srgbClr val="7030A0"/>
                </a:solidFill>
                <a:latin typeface="Calibri"/>
                <a:ea typeface="Calibri"/>
                <a:cs typeface="Calibri"/>
                <a:sym typeface="Calibri"/>
              </a:rPr>
              <a:t>Learn to Be Project. (2022). </a:t>
            </a:r>
            <a:r>
              <a:rPr b="0" i="1" lang="en-US" sz="1800" u="none" cap="none" strike="noStrike">
                <a:solidFill>
                  <a:srgbClr val="7030A0"/>
                </a:solidFill>
                <a:latin typeface="Calibri"/>
                <a:ea typeface="Calibri"/>
                <a:cs typeface="Calibri"/>
                <a:sym typeface="Calibri"/>
              </a:rPr>
              <a:t>Fostering social and emotional learning in Portuguese schools: Final report.</a:t>
            </a:r>
            <a:r>
              <a:rPr b="0" i="0" lang="en-US" sz="1800" u="none" cap="none" strike="noStrike">
                <a:solidFill>
                  <a:srgbClr val="7030A0"/>
                </a:solidFill>
                <a:latin typeface="Calibri"/>
                <a:ea typeface="Calibri"/>
                <a:cs typeface="Calibri"/>
                <a:sym typeface="Calibri"/>
              </a:rPr>
              <a:t> Erasmus+ Programme, 2019–PT01-KA201-060985.</a:t>
            </a:r>
            <a:endParaRPr b="0" i="0" sz="1800" u="none" cap="none" strike="noStrike">
              <a:solidFill>
                <a:schemeClr val="dk1"/>
              </a:solidFill>
              <a:latin typeface="Calibri"/>
              <a:ea typeface="Calibri"/>
              <a:cs typeface="Calibri"/>
              <a:sym typeface="Calibri"/>
            </a:endParaRPr>
          </a:p>
          <a:p>
            <a:pPr indent="-342900" lvl="0" marL="342900" marR="0" rtl="0" algn="just">
              <a:lnSpc>
                <a:spcPct val="90000"/>
              </a:lnSpc>
              <a:spcBef>
                <a:spcPts val="1000"/>
              </a:spcBef>
              <a:spcAft>
                <a:spcPts val="0"/>
              </a:spcAft>
              <a:buClr>
                <a:schemeClr val="dk1"/>
              </a:buClr>
              <a:buSzPts val="1800"/>
              <a:buFont typeface="Arial"/>
              <a:buChar char="•"/>
            </a:pPr>
            <a:r>
              <a:rPr b="0" i="0" lang="en-US" sz="1800" u="none" cap="none" strike="noStrike">
                <a:solidFill>
                  <a:srgbClr val="7030A0"/>
                </a:solidFill>
                <a:latin typeface="Calibri"/>
                <a:ea typeface="Calibri"/>
                <a:cs typeface="Calibri"/>
                <a:sym typeface="Calibri"/>
              </a:rPr>
              <a:t>Thriving Schools Consortium. (2024). </a:t>
            </a:r>
            <a:r>
              <a:rPr b="0" i="1" lang="en-US" sz="1800" u="none" cap="none" strike="noStrike">
                <a:solidFill>
                  <a:srgbClr val="7030A0"/>
                </a:solidFill>
                <a:latin typeface="Calibri"/>
                <a:ea typeface="Calibri"/>
                <a:cs typeface="Calibri"/>
                <a:sym typeface="Calibri"/>
              </a:rPr>
              <a:t>WP3 Teacher Training: Fostering Engagement through PERMA-based practice.</a:t>
            </a:r>
            <a:r>
              <a:rPr b="0" i="0" lang="en-US" sz="1800" u="none" cap="none" strike="noStrike">
                <a:solidFill>
                  <a:srgbClr val="7030A0"/>
                </a:solidFill>
                <a:latin typeface="Calibri"/>
                <a:ea typeface="Calibri"/>
                <a:cs typeface="Calibri"/>
                <a:sym typeface="Calibri"/>
              </a:rPr>
              <a:t> Erasmus+ KA2 Strategic Partnership Report.</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12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15000"/>
              </a:lnSpc>
              <a:spcBef>
                <a:spcPts val="24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15000"/>
              </a:lnSpc>
              <a:spcBef>
                <a:spcPts val="2400"/>
              </a:spcBef>
              <a:spcAft>
                <a:spcPts val="120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37dcc5151c8_0_505"/>
          <p:cNvSpPr txBox="1"/>
          <p:nvPr>
            <p:ph type="ctrTitle"/>
          </p:nvPr>
        </p:nvSpPr>
        <p:spPr>
          <a:xfrm>
            <a:off x="2179865" y="3018971"/>
            <a:ext cx="7832400" cy="222068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Font typeface="Calibri"/>
              <a:buNone/>
            </a:pPr>
            <a:r>
              <a:rPr lang="en-US" sz="2800"/>
              <a:t>Σας ευχαριστούμε για την προσοχή σας και για τη δέσμευση σας στο Μάθημα 3: Προώθηση της δέσμευσης</a:t>
            </a:r>
            <a:endParaRPr sz="2800"/>
          </a:p>
        </p:txBody>
      </p:sp>
      <p:pic>
        <p:nvPicPr>
          <p:cNvPr id="359" name="Google Shape;359;g37dcc5151c8_0_505"/>
          <p:cNvPicPr preferRelativeResize="0"/>
          <p:nvPr/>
        </p:nvPicPr>
        <p:blipFill rotWithShape="1">
          <a:blip r:embed="rId3">
            <a:alphaModFix/>
          </a:blip>
          <a:srcRect b="0" l="0" r="0" t="0"/>
          <a:stretch/>
        </p:blipFill>
        <p:spPr>
          <a:xfrm>
            <a:off x="4789714" y="279400"/>
            <a:ext cx="2612571" cy="24057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7dcc5151c8_0_45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Κατάρτιση εκπαιδευτικών – Μάθημα 3</a:t>
            </a:r>
            <a:endParaRPr/>
          </a:p>
        </p:txBody>
      </p:sp>
      <p:sp>
        <p:nvSpPr>
          <p:cNvPr id="155" name="Google Shape;155;g37dcc5151c8_0_457"/>
          <p:cNvSpPr txBox="1"/>
          <p:nvPr/>
        </p:nvSpPr>
        <p:spPr>
          <a:xfrm>
            <a:off x="97971" y="881743"/>
            <a:ext cx="11944500" cy="5870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3200"/>
              <a:buFont typeface="Arial"/>
              <a:buNone/>
            </a:pPr>
            <a:r>
              <a:t/>
            </a:r>
            <a:endParaRPr b="1" i="0" sz="3200" u="none" cap="none" strike="noStrik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Arial"/>
              <a:buNone/>
            </a:pPr>
            <a:r>
              <a:rPr b="1" i="0" lang="en-US" sz="3200" u="none" cap="none" strike="noStrike">
                <a:solidFill>
                  <a:srgbClr val="7030A0"/>
                </a:solidFill>
                <a:latin typeface="Calibri"/>
                <a:ea typeface="Calibri"/>
                <a:cs typeface="Calibri"/>
                <a:sym typeface="Calibri"/>
              </a:rPr>
              <a:t>Γενικός στόχος</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t/>
            </a:r>
            <a:endParaRPr b="1" i="0" sz="3200" u="none" cap="none" strike="noStrike">
              <a:solidFill>
                <a:srgbClr val="7030A0"/>
              </a:solidFill>
              <a:latin typeface="Calibri"/>
              <a:ea typeface="Calibri"/>
              <a:cs typeface="Calibri"/>
              <a:sym typeface="Calibri"/>
            </a:endParaRPr>
          </a:p>
          <a:p>
            <a:pPr indent="-457200" lvl="0" marL="45720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7030A0"/>
                </a:solidFill>
                <a:latin typeface="Calibri"/>
                <a:ea typeface="Calibri"/>
                <a:cs typeface="Calibri"/>
                <a:sym typeface="Calibri"/>
              </a:rPr>
              <a:t>Αυτό το μάθημα αποσκοπεί στην ενίσχυση της ικανότητας των εκπαιδευτικών να προωθούν την πραγματική δέσμευση των μαθητών/μαθητριών και των συναδέλφων τους, εφαρμόζοντας το πλαίσιο ευημερίας PERMA στη σχολική κουλτούρα. </a:t>
            </a:r>
            <a:endParaRPr b="0" i="0" sz="1400" u="none" cap="none" strike="noStrike">
              <a:solidFill>
                <a:srgbClr val="000000"/>
              </a:solidFill>
              <a:latin typeface="Arial"/>
              <a:ea typeface="Arial"/>
              <a:cs typeface="Arial"/>
              <a:sym typeface="Arial"/>
            </a:endParaRPr>
          </a:p>
          <a:p>
            <a:pPr indent="-457200" lvl="0" marL="45720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7030A0"/>
                </a:solidFill>
                <a:latin typeface="Calibri"/>
                <a:ea typeface="Calibri"/>
                <a:cs typeface="Calibri"/>
                <a:sym typeface="Calibri"/>
              </a:rPr>
              <a:t>Εξετάζει στρατηγικές που βασίζονται σε έρευνες της Θετικής Ψυχολογίας και σε ευρωπαϊκές πρωτοβουλίες, οι οποίες συνδέουν τη δέσμευση με το κίνητρο, τη δημιουργικότητα και τη συναισθηματική ευημερία.</a:t>
            </a:r>
            <a:endParaRPr b="0" i="0" sz="1400" u="none" cap="none" strike="noStrike">
              <a:solidFill>
                <a:srgbClr val="000000"/>
              </a:solidFill>
              <a:latin typeface="Arial"/>
              <a:ea typeface="Arial"/>
              <a:cs typeface="Arial"/>
              <a:sym typeface="Arial"/>
            </a:endParaRPr>
          </a:p>
          <a:p>
            <a:pPr indent="-457200" lvl="0" marL="457200"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7030A0"/>
                </a:solidFill>
                <a:latin typeface="Calibri"/>
                <a:ea typeface="Calibri"/>
                <a:cs typeface="Calibri"/>
                <a:sym typeface="Calibri"/>
              </a:rPr>
              <a:t>Το μάθημα υποστηρίζει τους/τις εκπαιδευτικούς στον σχεδιασμό μαθησιακών περιβαλλόντων που ενθαρρύνουν τη ροή, την περιέργεια και τη διαρκή συμμετοχή – βασικούς παράγοντες τόσο για την ακαδημαϊκή επιτυχία όσο και για την επαγγελματική ικανοποίηση</a:t>
            </a:r>
            <a:r>
              <a:rPr b="0" i="0" lang="en-US" sz="18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7030A0"/>
              </a:solidFill>
              <a:latin typeface="Calibri"/>
              <a:ea typeface="Calibri"/>
              <a:cs typeface="Calibri"/>
              <a:sym typeface="Calibri"/>
            </a:endParaRPr>
          </a:p>
          <a:p>
            <a:pPr indent="-342900" lvl="0" marL="4572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7030A0"/>
              </a:solidFill>
              <a:latin typeface="Calibri"/>
              <a:ea typeface="Calibri"/>
              <a:cs typeface="Calibri"/>
              <a:sym typeface="Calibri"/>
            </a:endParaRPr>
          </a:p>
          <a:p>
            <a:pPr indent="-342900" lvl="0" marL="4572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7030A0"/>
              </a:solidFill>
              <a:latin typeface="Calibri"/>
              <a:ea typeface="Calibri"/>
              <a:cs typeface="Calibri"/>
              <a:sym typeface="Calibri"/>
            </a:endParaRPr>
          </a:p>
        </p:txBody>
      </p:sp>
      <p:sp>
        <p:nvSpPr>
          <p:cNvPr id="156" name="Google Shape;156;g37dcc5151c8_0_457"/>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7" name="Google Shape;157;g37dcc5151c8_0_457"/>
          <p:cNvPicPr preferRelativeResize="0"/>
          <p:nvPr/>
        </p:nvPicPr>
        <p:blipFill rotWithShape="1">
          <a:blip r:embed="rId3">
            <a:alphaModFix/>
          </a:blip>
          <a:srcRect b="0" l="0" r="0" t="0"/>
          <a:stretch/>
        </p:blipFill>
        <p:spPr>
          <a:xfrm>
            <a:off x="4767943" y="4506685"/>
            <a:ext cx="2126344" cy="224515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8"/>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accent2"/>
              </a:buClr>
              <a:buSzPts val="2000"/>
              <a:buFont typeface="Calibri"/>
              <a:buNone/>
            </a:pPr>
            <a:r>
              <a:rPr lang="en-US" u="sng">
                <a:solidFill>
                  <a:schemeClr val="accent3"/>
                </a:solidFill>
                <a:hlinkClick r:id="rId3">
                  <a:extLst>
                    <a:ext uri="{A12FA001-AC4F-418D-AE19-62706E023703}">
                      <ahyp:hlinkClr val="tx"/>
                    </a:ext>
                  </a:extLst>
                </a:hlinkClick>
              </a:rPr>
              <a:t>https://thrivingschools.eu/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37dcc5151c8_0_468"/>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just">
              <a:lnSpc>
                <a:spcPct val="90000"/>
              </a:lnSpc>
              <a:spcBef>
                <a:spcPts val="0"/>
              </a:spcBef>
              <a:spcAft>
                <a:spcPts val="0"/>
              </a:spcAft>
              <a:buClr>
                <a:srgbClr val="000000"/>
              </a:buClr>
              <a:buSzPts val="4000"/>
              <a:buFont typeface="Arial"/>
              <a:buNone/>
            </a:pPr>
            <a:r>
              <a:rPr b="0" i="0" lang="en-US" sz="4000" u="none" cap="none" strike="noStrike">
                <a:solidFill>
                  <a:schemeClr val="lt1"/>
                </a:solidFill>
                <a:latin typeface="Calibri"/>
                <a:ea typeface="Calibri"/>
                <a:cs typeface="Calibri"/>
                <a:sym typeface="Calibri"/>
              </a:rPr>
              <a:t>Εισαγωγή</a:t>
            </a:r>
            <a:endParaRPr b="0" i="0" sz="1400" u="none" cap="none" strike="noStrike">
              <a:solidFill>
                <a:srgbClr val="000000"/>
              </a:solidFill>
              <a:latin typeface="Arial"/>
              <a:ea typeface="Arial"/>
              <a:cs typeface="Arial"/>
              <a:sym typeface="Arial"/>
            </a:endParaRPr>
          </a:p>
        </p:txBody>
      </p:sp>
      <p:sp>
        <p:nvSpPr>
          <p:cNvPr id="164" name="Google Shape;164;g37dcc5151c8_0_468"/>
          <p:cNvSpPr txBox="1"/>
          <p:nvPr/>
        </p:nvSpPr>
        <p:spPr>
          <a:xfrm>
            <a:off x="247500" y="854663"/>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3200"/>
              <a:buFont typeface="Arial"/>
              <a:buNone/>
            </a:pPr>
            <a:r>
              <a:t/>
            </a:r>
            <a:endParaRPr b="1" i="0" sz="3200" u="none" cap="none" strike="noStrike">
              <a:solidFill>
                <a:srgbClr val="7030A0"/>
              </a:solidFill>
              <a:latin typeface="Calibri"/>
              <a:ea typeface="Calibri"/>
              <a:cs typeface="Calibri"/>
              <a:sym typeface="Calibri"/>
            </a:endParaRPr>
          </a:p>
        </p:txBody>
      </p:sp>
      <p:sp>
        <p:nvSpPr>
          <p:cNvPr id="165" name="Google Shape;165;g37dcc5151c8_0_468"/>
          <p:cNvSpPr txBox="1"/>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7030A0"/>
                </a:solidFill>
                <a:latin typeface="Calibri"/>
                <a:ea typeface="Calibri"/>
                <a:cs typeface="Calibri"/>
                <a:sym typeface="Calibri"/>
              </a:rPr>
              <a:t>Η σύγχρονη έρευνα σχετικά με τη δέσμευση, στο πλαίσιο του μοντέλου PERMA, αναδεικνύει τρεις βασικές διαπιστώσεις: </a:t>
            </a:r>
            <a:endParaRPr b="0" i="0" sz="1400" u="none" cap="none" strike="noStrike">
              <a:solidFill>
                <a:srgbClr val="000000"/>
              </a:solidFill>
              <a:latin typeface="Arial"/>
              <a:ea typeface="Arial"/>
              <a:cs typeface="Arial"/>
              <a:sym typeface="Arial"/>
            </a:endParaRPr>
          </a:p>
          <a:p>
            <a:pPr indent="-342900" lvl="0" marL="342900" marR="0" rtl="0" algn="just">
              <a:lnSpc>
                <a:spcPct val="150000"/>
              </a:lnSpc>
              <a:spcBef>
                <a:spcPts val="800"/>
              </a:spcBef>
              <a:spcAft>
                <a:spcPts val="0"/>
              </a:spcAft>
              <a:buClr>
                <a:srgbClr val="000000"/>
              </a:buClr>
              <a:buSzPts val="1800"/>
              <a:buFont typeface="Arial"/>
              <a:buChar char="•"/>
            </a:pPr>
            <a:r>
              <a:rPr b="0" i="0" lang="en-US" sz="1800" u="none" cap="none" strike="noStrike">
                <a:solidFill>
                  <a:srgbClr val="7030A0"/>
                </a:solidFill>
                <a:latin typeface="Calibri"/>
                <a:ea typeface="Calibri"/>
                <a:cs typeface="Calibri"/>
                <a:sym typeface="Calibri"/>
              </a:rPr>
              <a:t>προωθεί τη βέλτιστη μάθηση και ευημερία μέσω της βαθιάς προσήλωσης, </a:t>
            </a:r>
            <a:endParaRPr b="0" i="0" sz="1400" u="none" cap="none" strike="noStrike">
              <a:solidFill>
                <a:srgbClr val="000000"/>
              </a:solidFill>
              <a:latin typeface="Arial"/>
              <a:ea typeface="Arial"/>
              <a:cs typeface="Arial"/>
              <a:sym typeface="Arial"/>
            </a:endParaRPr>
          </a:p>
          <a:p>
            <a:pPr indent="-342900" lvl="0" marL="342900" marR="0" rtl="0" algn="just">
              <a:lnSpc>
                <a:spcPct val="150000"/>
              </a:lnSpc>
              <a:spcBef>
                <a:spcPts val="800"/>
              </a:spcBef>
              <a:spcAft>
                <a:spcPts val="0"/>
              </a:spcAft>
              <a:buClr>
                <a:srgbClr val="000000"/>
              </a:buClr>
              <a:buSzPts val="1800"/>
              <a:buFont typeface="Arial"/>
              <a:buChar char="•"/>
            </a:pPr>
            <a:r>
              <a:rPr b="0" i="0" lang="en-US" sz="1800" u="none" cap="none" strike="noStrike">
                <a:solidFill>
                  <a:srgbClr val="7030A0"/>
                </a:solidFill>
                <a:latin typeface="Calibri"/>
                <a:ea typeface="Calibri"/>
                <a:cs typeface="Calibri"/>
                <a:sym typeface="Calibri"/>
              </a:rPr>
              <a:t>ευθυγραμμίζεται με την ΚΣΜ (Κοινωνική και Συναισθηματική Μάθηση) και τη θετική εκπαίδευση, ενισχύοντας το κίνητρο, την ανθεκτικότητα και το αίσθημα του ανήκειν, </a:t>
            </a:r>
            <a:endParaRPr b="0" i="0" sz="1400" u="none" cap="none" strike="noStrike">
              <a:solidFill>
                <a:srgbClr val="000000"/>
              </a:solidFill>
              <a:latin typeface="Arial"/>
              <a:ea typeface="Arial"/>
              <a:cs typeface="Arial"/>
              <a:sym typeface="Arial"/>
            </a:endParaRPr>
          </a:p>
          <a:p>
            <a:pPr indent="-342900" lvl="0" marL="342900" marR="0" rtl="0" algn="just">
              <a:lnSpc>
                <a:spcPct val="150000"/>
              </a:lnSpc>
              <a:spcBef>
                <a:spcPts val="800"/>
              </a:spcBef>
              <a:spcAft>
                <a:spcPts val="800"/>
              </a:spcAft>
              <a:buClr>
                <a:srgbClr val="000000"/>
              </a:buClr>
              <a:buSzPts val="1800"/>
              <a:buFont typeface="Arial"/>
              <a:buChar char="•"/>
            </a:pPr>
            <a:r>
              <a:rPr b="0" i="0" lang="en-US" sz="1800" u="none" cap="none" strike="noStrike">
                <a:solidFill>
                  <a:srgbClr val="7030A0"/>
                </a:solidFill>
                <a:latin typeface="Calibri"/>
                <a:ea typeface="Calibri"/>
                <a:cs typeface="Calibri"/>
                <a:sym typeface="Calibri"/>
              </a:rPr>
              <a:t>και προάγει την ανάπτυξη σχολικών κοινοτήτων όπου τόσο οι μαθητές/μαθήτριες όσο και οι εκπαιδευτικοί βιώνουν διαρκή ανάπτυξη και σκοπό.</a:t>
            </a:r>
            <a:endParaRPr b="0" i="0" sz="1800" u="none" cap="none" strike="noStrike">
              <a:solidFill>
                <a:srgbClr val="7030A0"/>
              </a:solidFill>
              <a:latin typeface="Calibri"/>
              <a:ea typeface="Calibri"/>
              <a:cs typeface="Calibri"/>
              <a:sym typeface="Calibri"/>
            </a:endParaRPr>
          </a:p>
        </p:txBody>
      </p:sp>
      <p:pic>
        <p:nvPicPr>
          <p:cNvPr id="166" name="Google Shape;166;g37dcc5151c8_0_468"/>
          <p:cNvPicPr preferRelativeResize="0"/>
          <p:nvPr/>
        </p:nvPicPr>
        <p:blipFill rotWithShape="1">
          <a:blip r:embed="rId3">
            <a:alphaModFix/>
          </a:blip>
          <a:srcRect b="0" l="0" r="0" t="0"/>
          <a:stretch/>
        </p:blipFill>
        <p:spPr>
          <a:xfrm>
            <a:off x="4419600" y="4310742"/>
            <a:ext cx="3534229" cy="23694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7dcc5151c8_0_462"/>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just">
              <a:lnSpc>
                <a:spcPct val="90000"/>
              </a:lnSpc>
              <a:spcBef>
                <a:spcPts val="0"/>
              </a:spcBef>
              <a:spcAft>
                <a:spcPts val="0"/>
              </a:spcAft>
              <a:buClr>
                <a:srgbClr val="000000"/>
              </a:buClr>
              <a:buSzPts val="4000"/>
              <a:buFont typeface="Arial"/>
              <a:buNone/>
            </a:pPr>
            <a:r>
              <a:rPr b="0" i="0" lang="en-US" sz="4000" u="none" cap="none" strike="noStrike">
                <a:solidFill>
                  <a:schemeClr val="lt1"/>
                </a:solidFill>
                <a:latin typeface="Calibri"/>
                <a:ea typeface="Calibri"/>
                <a:cs typeface="Calibri"/>
                <a:sym typeface="Calibri"/>
              </a:rPr>
              <a:t>Μαθησιακοί στόχοι</a:t>
            </a:r>
            <a:endParaRPr b="0" i="0" sz="1400" u="none" cap="none" strike="noStrike">
              <a:solidFill>
                <a:srgbClr val="000000"/>
              </a:solidFill>
              <a:latin typeface="Arial"/>
              <a:ea typeface="Arial"/>
              <a:cs typeface="Arial"/>
              <a:sym typeface="Arial"/>
            </a:endParaRPr>
          </a:p>
        </p:txBody>
      </p:sp>
      <p:sp>
        <p:nvSpPr>
          <p:cNvPr id="172" name="Google Shape;172;g37dcc5151c8_0_462"/>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3200"/>
              <a:buFont typeface="Arial"/>
              <a:buNone/>
            </a:pPr>
            <a:r>
              <a:t/>
            </a:r>
            <a:endParaRPr b="1" i="0" sz="3200" u="none" cap="none" strike="noStrike">
              <a:solidFill>
                <a:srgbClr val="F05A22"/>
              </a:solidFill>
              <a:latin typeface="Calibri"/>
              <a:ea typeface="Calibri"/>
              <a:cs typeface="Calibri"/>
              <a:sym typeface="Calibri"/>
            </a:endParaRPr>
          </a:p>
        </p:txBody>
      </p:sp>
      <p:sp>
        <p:nvSpPr>
          <p:cNvPr id="173" name="Google Shape;173;g37dcc5151c8_0_462"/>
          <p:cNvSpPr txBox="1"/>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114300" marR="0" rtl="0" algn="l">
              <a:lnSpc>
                <a:spcPct val="90000"/>
              </a:lnSpc>
              <a:spcBef>
                <a:spcPts val="0"/>
              </a:spcBef>
              <a:spcAft>
                <a:spcPts val="0"/>
              </a:spcAft>
              <a:buClr>
                <a:srgbClr val="000000"/>
              </a:buClr>
              <a:buSzPts val="2800"/>
              <a:buFont typeface="Arial"/>
              <a:buNone/>
            </a:pPr>
            <a:r>
              <a:t/>
            </a:r>
            <a:endParaRPr b="0" i="0" sz="2800" u="none" cap="none" strike="noStrike">
              <a:solidFill>
                <a:srgbClr val="7030A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7030A0"/>
                </a:solidFill>
                <a:latin typeface="Calibri"/>
                <a:ea typeface="Calibri"/>
                <a:cs typeface="Calibri"/>
                <a:sym typeface="Calibri"/>
              </a:rPr>
              <a:t>Με την ολοκλήρωση αυτού του μαθήματος, θα είστε σε θέση να:</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7030A0"/>
              </a:solidFill>
              <a:latin typeface="Calibri"/>
              <a:ea typeface="Calibri"/>
              <a:cs typeface="Calibri"/>
              <a:sym typeface="Calibri"/>
            </a:endParaRPr>
          </a:p>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7030A0"/>
                </a:solidFill>
                <a:latin typeface="Calibri"/>
                <a:ea typeface="Calibri"/>
                <a:cs typeface="Calibri"/>
                <a:sym typeface="Calibri"/>
              </a:rPr>
              <a:t>Αναγνωρίζετε τα προσωπικά σας δυνατά σημεία και να τα ενσωματώνετε στη διδασκαλία.</a:t>
            </a:r>
            <a:endParaRPr b="0" i="0" sz="1800" u="none" cap="none" strike="noStrike">
              <a:solidFill>
                <a:srgbClr val="7030A0"/>
              </a:solidFill>
              <a:latin typeface="Calibri"/>
              <a:ea typeface="Calibri"/>
              <a:cs typeface="Calibri"/>
              <a:sym typeface="Calibri"/>
            </a:endParaRPr>
          </a:p>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7030A0"/>
                </a:solidFill>
                <a:latin typeface="Calibri"/>
                <a:ea typeface="Calibri"/>
                <a:cs typeface="Calibri"/>
                <a:sym typeface="Calibri"/>
              </a:rPr>
              <a:t>Αναγνώριση τα δυνατά σημεία των μαθητών/μαθητριών στην τάξη.</a:t>
            </a:r>
            <a:endParaRPr b="0" i="0" sz="1800" u="none" cap="none" strike="noStrike">
              <a:solidFill>
                <a:srgbClr val="7030A0"/>
              </a:solidFill>
              <a:latin typeface="Calibri"/>
              <a:ea typeface="Calibri"/>
              <a:cs typeface="Calibri"/>
              <a:sym typeface="Calibri"/>
            </a:endParaRPr>
          </a:p>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7030A0"/>
                </a:solidFill>
                <a:latin typeface="Calibri"/>
                <a:ea typeface="Calibri"/>
                <a:cs typeface="Calibri"/>
                <a:sym typeface="Calibri"/>
              </a:rPr>
              <a:t>Σχεδιάζετε δραστηριότητες για την ενίσχυση της ροής</a:t>
            </a:r>
            <a:r>
              <a:rPr b="0" i="0" lang="en-US" sz="2400" u="none" cap="none" strike="noStrike">
                <a:solidFill>
                  <a:srgbClr val="7030A0"/>
                </a:solidFill>
                <a:latin typeface="Arial"/>
                <a:ea typeface="Arial"/>
                <a:cs typeface="Arial"/>
                <a:sym typeface="Arial"/>
              </a:rPr>
              <a:t>. </a:t>
            </a:r>
            <a:endParaRPr b="0" i="0" sz="1800" u="none" cap="none" strike="noStrike">
              <a:solidFill>
                <a:srgbClr val="7030A0"/>
              </a:solidFill>
              <a:latin typeface="Calibri"/>
              <a:ea typeface="Calibri"/>
              <a:cs typeface="Calibri"/>
              <a:sym typeface="Calibri"/>
            </a:endParaRPr>
          </a:p>
        </p:txBody>
      </p:sp>
      <p:pic>
        <p:nvPicPr>
          <p:cNvPr id="174" name="Google Shape;174;g37dcc5151c8_0_462"/>
          <p:cNvPicPr preferRelativeResize="0"/>
          <p:nvPr/>
        </p:nvPicPr>
        <p:blipFill rotWithShape="1">
          <a:blip r:embed="rId3">
            <a:alphaModFix/>
          </a:blip>
          <a:srcRect b="0" l="0" r="0" t="0"/>
          <a:stretch/>
        </p:blipFill>
        <p:spPr>
          <a:xfrm>
            <a:off x="7184571" y="3429000"/>
            <a:ext cx="3846286" cy="29173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Πρότυπα και εργαλεία</a:t>
            </a:r>
            <a:endParaRPr/>
          </a:p>
        </p:txBody>
      </p:sp>
      <p:sp>
        <p:nvSpPr>
          <p:cNvPr id="181" name="Google Shape;181;p2"/>
          <p:cNvSpPr txBox="1"/>
          <p:nvPr>
            <p:ph idx="1" type="body"/>
          </p:nvPr>
        </p:nvSpPr>
        <p:spPr>
          <a:xfrm flipH="1">
            <a:off x="149529" y="1066798"/>
            <a:ext cx="11286115" cy="1379663"/>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sz="2400">
                <a:solidFill>
                  <a:srgbClr val="7030A0"/>
                </a:solidFill>
              </a:rPr>
              <a:t>   Για την αποτελεσματική μεταφορά του μοντέλου PERMA –ιδίως </a:t>
            </a:r>
            <a:r>
              <a:rPr i="1" lang="en-US" sz="2400">
                <a:solidFill>
                  <a:srgbClr val="7030A0"/>
                </a:solidFill>
              </a:rPr>
              <a:t>της </a:t>
            </a:r>
            <a:r>
              <a:rPr i="1" lang="en-US">
                <a:solidFill>
                  <a:srgbClr val="7030A0"/>
                </a:solidFill>
              </a:rPr>
              <a:t>Δέσμευσης– </a:t>
            </a:r>
            <a:r>
              <a:rPr i="1" lang="en-US" sz="2400">
                <a:solidFill>
                  <a:srgbClr val="7030A0"/>
                </a:solidFill>
              </a:rPr>
              <a:t> </a:t>
            </a:r>
            <a:r>
              <a:rPr lang="en-US" sz="2400">
                <a:solidFill>
                  <a:srgbClr val="7030A0"/>
                </a:solidFill>
              </a:rPr>
              <a:t>στην τάξη και στη σχολική πρακτική, το παρόν μάθημα παρέχει μια σειρά από </a:t>
            </a:r>
            <a:r>
              <a:rPr b="1" lang="en-US" sz="2400">
                <a:solidFill>
                  <a:srgbClr val="7030A0"/>
                </a:solidFill>
              </a:rPr>
              <a:t>πρακτικά εργαλεία και πρότυπα </a:t>
            </a:r>
            <a:r>
              <a:rPr lang="en-US" sz="2400">
                <a:solidFill>
                  <a:srgbClr val="7030A0"/>
                </a:solidFill>
              </a:rPr>
              <a:t>που υποστηρίζουν τον αναστοχασμό, τον σχεδιασμό και τη συνεχή αξιολόγηση.</a:t>
            </a:r>
            <a:endParaRPr/>
          </a:p>
          <a:p>
            <a:pPr indent="-228600" lvl="0" marL="457200" marR="0" rtl="0" algn="just">
              <a:lnSpc>
                <a:spcPct val="90000"/>
              </a:lnSpc>
              <a:spcBef>
                <a:spcPts val="1000"/>
              </a:spcBef>
              <a:spcAft>
                <a:spcPts val="0"/>
              </a:spcAft>
              <a:buClr>
                <a:schemeClr val="accent2"/>
              </a:buClr>
              <a:buSzPts val="2400"/>
              <a:buFont typeface="Arial"/>
              <a:buNone/>
            </a:pPr>
            <a:r>
              <a:t/>
            </a:r>
            <a:endParaRPr/>
          </a:p>
        </p:txBody>
      </p:sp>
      <p:sp>
        <p:nvSpPr>
          <p:cNvPr id="182" name="Google Shape;182;p2"/>
          <p:cNvSpPr txBox="1"/>
          <p:nvPr>
            <p:ph idx="2" type="body"/>
          </p:nvPr>
        </p:nvSpPr>
        <p:spPr>
          <a:xfrm>
            <a:off x="97971" y="2359377"/>
            <a:ext cx="11944500" cy="4392607"/>
          </a:xfrm>
          <a:prstGeom prst="rect">
            <a:avLst/>
          </a:prstGeom>
          <a:noFill/>
          <a:ln>
            <a:noFill/>
          </a:ln>
        </p:spPr>
        <p:txBody>
          <a:bodyPr anchorCtr="0" anchor="t" bIns="45700" lIns="91425" spcFirstLastPara="1" rIns="91425" wrap="square" tIns="45700">
            <a:noAutofit/>
          </a:bodyPr>
          <a:lstStyle/>
          <a:p>
            <a:pPr indent="-228600" lvl="0" marL="457200" rtl="0" algn="just">
              <a:lnSpc>
                <a:spcPct val="90000"/>
              </a:lnSpc>
              <a:spcBef>
                <a:spcPts val="1000"/>
              </a:spcBef>
              <a:spcAft>
                <a:spcPts val="0"/>
              </a:spcAft>
              <a:buSzPts val="1800"/>
              <a:buFont typeface="Arial"/>
              <a:buChar char="•"/>
            </a:pPr>
            <a:r>
              <a:rPr b="1" lang="en-US">
                <a:solidFill>
                  <a:srgbClr val="7030A0"/>
                </a:solidFill>
              </a:rPr>
              <a:t>Σχέδιο δράσης για τη δέσμευση: </a:t>
            </a:r>
            <a:r>
              <a:rPr lang="en-US">
                <a:solidFill>
                  <a:srgbClr val="7030A0"/>
                </a:solidFill>
              </a:rPr>
              <a:t>ένα δομημένο εργαλείο αυτοαξιολόγησης που επιτρέπει στους/στις εκπαιδευτικούς να εντοπίζουν τα δυνατά σημεία και τους τομείς που χρήζουν βελτίωσης, να θέτουν στόχους SMART και να σχεδιάζουν δράσεις βασισμένες σε στοιχεία για την ενίσχυση της δέσμευσης.</a:t>
            </a:r>
            <a:endParaRPr>
              <a:solidFill>
                <a:srgbClr val="7030A0"/>
              </a:solidFill>
            </a:endParaRPr>
          </a:p>
          <a:p>
            <a:pPr indent="-228600" lvl="0" marL="457200" rtl="0" algn="just">
              <a:lnSpc>
                <a:spcPct val="90000"/>
              </a:lnSpc>
              <a:spcBef>
                <a:spcPts val="1000"/>
              </a:spcBef>
              <a:spcAft>
                <a:spcPts val="0"/>
              </a:spcAft>
              <a:buSzPts val="1800"/>
              <a:buFont typeface="Arial"/>
              <a:buChar char="•"/>
            </a:pPr>
            <a:r>
              <a:rPr b="1" lang="en-US">
                <a:solidFill>
                  <a:srgbClr val="7030A0"/>
                </a:solidFill>
              </a:rPr>
              <a:t>Παρακολούθηση της δέσμευσης στην τάξη: </a:t>
            </a:r>
            <a:r>
              <a:rPr lang="en-US">
                <a:solidFill>
                  <a:srgbClr val="7030A0"/>
                </a:solidFill>
              </a:rPr>
              <a:t>ένας εβδομαδιαίος πίνακας παρακολούθησης για την καταγραφή δεικτών όπως η προσοχή, η συμμετοχή, ο ενθουσιασμός και η επιμονή. Προωθεί την παρατήρηση και τη διδασκαλία με βάση τα δεδομένα.</a:t>
            </a:r>
            <a:endParaRPr>
              <a:solidFill>
                <a:srgbClr val="7030A0"/>
              </a:solidFill>
            </a:endParaRPr>
          </a:p>
          <a:p>
            <a:pPr indent="-228600" lvl="0" marL="457200" rtl="0" algn="just">
              <a:lnSpc>
                <a:spcPct val="90000"/>
              </a:lnSpc>
              <a:spcBef>
                <a:spcPts val="1000"/>
              </a:spcBef>
              <a:spcAft>
                <a:spcPts val="0"/>
              </a:spcAft>
              <a:buSzPts val="1800"/>
              <a:buFont typeface="Arial"/>
              <a:buChar char="•"/>
            </a:pPr>
            <a:r>
              <a:rPr b="1" lang="en-US">
                <a:solidFill>
                  <a:srgbClr val="7030A0"/>
                </a:solidFill>
              </a:rPr>
              <a:t>Πρότυπο σχεδιασμού δραστηριοτήτων που συμβάλλον στη ροή: </a:t>
            </a:r>
            <a:r>
              <a:rPr lang="en-US">
                <a:solidFill>
                  <a:srgbClr val="7030A0"/>
                </a:solidFill>
              </a:rPr>
              <a:t>υποστηρίζει τον σχεδιασμό μαθημάτων που εστιάζουν στην ισορροπία μεταξύ πρόκλησης και δεξιοτήτων, στην περιέργεια, στην αυτονομία και στη συναισθηματική σύνδεση.</a:t>
            </a:r>
            <a:endParaRPr>
              <a:solidFill>
                <a:srgbClr val="7030A0"/>
              </a:solidFill>
            </a:endParaRPr>
          </a:p>
          <a:p>
            <a:pPr indent="-228600" lvl="0" marL="457200" rtl="0" algn="just">
              <a:lnSpc>
                <a:spcPct val="90000"/>
              </a:lnSpc>
              <a:spcBef>
                <a:spcPts val="1000"/>
              </a:spcBef>
              <a:spcAft>
                <a:spcPts val="0"/>
              </a:spcAft>
              <a:buSzPts val="1800"/>
              <a:buFont typeface="Arial"/>
              <a:buChar char="•"/>
            </a:pPr>
            <a:r>
              <a:rPr b="1" lang="en-US">
                <a:solidFill>
                  <a:srgbClr val="7030A0"/>
                </a:solidFill>
              </a:rPr>
              <a:t>Ομαδικό ημερολόγιο αναστοχασμού: </a:t>
            </a:r>
            <a:r>
              <a:rPr lang="en-US">
                <a:solidFill>
                  <a:srgbClr val="7030A0"/>
                </a:solidFill>
              </a:rPr>
              <a:t>ενθαρρύνει τη συνεργατική ανασκόπηση των στρατηγικών δέσμευσης κατά τη διάρκεια των συνεδριάσεων του προσωπικού ή των μαθησιακών κοινοτήτων.</a:t>
            </a:r>
            <a:endParaRPr/>
          </a:p>
          <a:p>
            <a:pPr indent="-228600" lvl="0" marL="457200" rtl="0" algn="just">
              <a:lnSpc>
                <a:spcPct val="90000"/>
              </a:lnSpc>
              <a:spcBef>
                <a:spcPts val="1000"/>
              </a:spcBef>
              <a:spcAft>
                <a:spcPts val="0"/>
              </a:spcAft>
              <a:buSzPts val="1800"/>
              <a:buNone/>
            </a:pPr>
            <a:r>
              <a:rPr lang="en-US">
                <a:solidFill>
                  <a:srgbClr val="7030A0"/>
                </a:solidFill>
              </a:rPr>
              <a:t>    Αυτά τα εργαλεία προωθούν μια </a:t>
            </a:r>
            <a:r>
              <a:rPr b="1" lang="en-US">
                <a:solidFill>
                  <a:srgbClr val="7030A0"/>
                </a:solidFill>
              </a:rPr>
              <a:t>κουλτούρα δέσμευσης σε ολόκληρο το σχολείο, </a:t>
            </a:r>
            <a:r>
              <a:rPr lang="en-US">
                <a:solidFill>
                  <a:srgbClr val="7030A0"/>
                </a:solidFill>
              </a:rPr>
              <a:t>βοηθώντας τους/τις εκπαιδευτικούς να βελτιώνουν συνεχώς τις πρακτικές τους, να ενισχύουν το κίνητρο και την ανθεκτικότητα και να μετρούν τον αντίκτυπο τόσο στην ευημερία των μαθητών/μαθητριών όσο και των εκπαιδευτικών.</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br>
              <a:rPr lang="en-US"/>
            </a:br>
            <a:r>
              <a:rPr lang="en-US"/>
              <a:t>Σχέδιο δράσης για τη δέσμευση (PERMA – E)</a:t>
            </a:r>
            <a:br>
              <a:rPr lang="en-US"/>
            </a:br>
            <a:endParaRPr/>
          </a:p>
        </p:txBody>
      </p:sp>
      <p:sp>
        <p:nvSpPr>
          <p:cNvPr id="189" name="Google Shape;189;p3"/>
          <p:cNvSpPr txBox="1"/>
          <p:nvPr>
            <p:ph idx="1" type="body"/>
          </p:nvPr>
        </p:nvSpPr>
        <p:spPr>
          <a:xfrm>
            <a:off x="123750" y="1050615"/>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t/>
            </a:r>
            <a:endParaRPr b="1"/>
          </a:p>
          <a:p>
            <a:pPr indent="-44450" lvl="0" marL="273050" marR="0" rtl="0" algn="just">
              <a:lnSpc>
                <a:spcPct val="90000"/>
              </a:lnSpc>
              <a:spcBef>
                <a:spcPts val="1000"/>
              </a:spcBef>
              <a:spcAft>
                <a:spcPts val="0"/>
              </a:spcAft>
              <a:buClr>
                <a:schemeClr val="accent2"/>
              </a:buClr>
              <a:buSzPts val="2400"/>
              <a:buFont typeface="Arial"/>
              <a:buNone/>
            </a:pPr>
            <a:r>
              <a:rPr lang="en-US"/>
              <a:t>Μεταφορά του πυλώνα της Δέσμευσης του μοντέλου PERMA στην τάξη και τη σχολική πρακτική</a:t>
            </a:r>
            <a:endParaRPr b="1"/>
          </a:p>
          <a:p>
            <a:pPr indent="-228600" lvl="0" marL="457200" marR="0" rtl="0" algn="just">
              <a:lnSpc>
                <a:spcPct val="90000"/>
              </a:lnSpc>
              <a:spcBef>
                <a:spcPts val="1000"/>
              </a:spcBef>
              <a:spcAft>
                <a:spcPts val="0"/>
              </a:spcAft>
              <a:buClr>
                <a:schemeClr val="accent2"/>
              </a:buClr>
              <a:buSzPts val="2400"/>
              <a:buFont typeface="Arial"/>
              <a:buNone/>
            </a:pPr>
            <a:r>
              <a:t/>
            </a:r>
            <a:endParaRPr/>
          </a:p>
        </p:txBody>
      </p:sp>
      <p:sp>
        <p:nvSpPr>
          <p:cNvPr id="190" name="Google Shape;190;p3"/>
          <p:cNvSpPr txBox="1"/>
          <p:nvPr>
            <p:ph idx="2" type="body"/>
          </p:nvPr>
        </p:nvSpPr>
        <p:spPr>
          <a:xfrm>
            <a:off x="97970" y="1568700"/>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Μεταφορά του </a:t>
            </a:r>
            <a:r>
              <a:rPr b="1" lang="en-US">
                <a:solidFill>
                  <a:srgbClr val="7030A0"/>
                </a:solidFill>
              </a:rPr>
              <a:t>πυλώνα </a:t>
            </a:r>
            <a:r>
              <a:rPr lang="en-US">
                <a:solidFill>
                  <a:srgbClr val="7030A0"/>
                </a:solidFill>
              </a:rPr>
              <a:t>της δέσμευσης</a:t>
            </a:r>
            <a:r>
              <a:rPr b="1" i="1" lang="en-US">
                <a:solidFill>
                  <a:srgbClr val="7030A0"/>
                </a:solidFill>
              </a:rPr>
              <a:t> </a:t>
            </a:r>
            <a:r>
              <a:rPr lang="en-US">
                <a:solidFill>
                  <a:srgbClr val="7030A0"/>
                </a:solidFill>
              </a:rPr>
              <a:t>του μοντέλου PERMA στην καθημερινή πρακτική της τάξης και του σχολείου μέσω </a:t>
            </a:r>
            <a:r>
              <a:rPr b="1" lang="en-US">
                <a:solidFill>
                  <a:srgbClr val="7030A0"/>
                </a:solidFill>
              </a:rPr>
              <a:t>αυτοαξιολόγησης, συνεργατικού αναστοχασμού και δομημένου σχεδιασμού</a:t>
            </a:r>
            <a:r>
              <a:rPr lang="en-US">
                <a:solidFill>
                  <a:srgbClr val="7030A0"/>
                </a:solidFill>
              </a:rPr>
              <a:t>.</a:t>
            </a:r>
            <a:br>
              <a:rPr lang="en-US">
                <a:solidFill>
                  <a:srgbClr val="7030A0"/>
                </a:solidFill>
              </a:rPr>
            </a:br>
            <a:r>
              <a:rPr lang="en-US">
                <a:solidFill>
                  <a:srgbClr val="7030A0"/>
                </a:solidFill>
              </a:rPr>
              <a:t>Βοηθά τους/τις εκπαιδευτικούς και τις σχολικές ομάδες να δημιουργήσουν μια κουλτούρα όπου τόσο το προσωπικό όσο και οι μαθητές/μαθήτριες βιώνουν την αίσθηση</a:t>
            </a:r>
            <a:r>
              <a:rPr b="1" lang="en-US">
                <a:solidFill>
                  <a:srgbClr val="7030A0"/>
                </a:solidFill>
              </a:rPr>
              <a:t> ροής, κινήτρου και το αίσθημα του ανήκειν </a:t>
            </a:r>
            <a:r>
              <a:rPr lang="en-US">
                <a:solidFill>
                  <a:srgbClr val="7030A0"/>
                </a:solidFill>
              </a:rPr>
              <a:t>στο πλαίσιο της μάθησης και της διδασκαλίας.</a:t>
            </a:r>
            <a:endParaRPr/>
          </a:p>
          <a:p>
            <a:pPr indent="0" lvl="0" marL="228600" rtl="0" algn="l">
              <a:lnSpc>
                <a:spcPct val="90000"/>
              </a:lnSpc>
              <a:spcBef>
                <a:spcPts val="1000"/>
              </a:spcBef>
              <a:spcAft>
                <a:spcPts val="0"/>
              </a:spcAft>
              <a:buSzPts val="1800"/>
              <a:buNone/>
            </a:pPr>
            <a:r>
              <a:t/>
            </a:r>
            <a:endParaRPr>
              <a:solidFill>
                <a:srgbClr val="7030A0"/>
              </a:solidFill>
            </a:endParaRPr>
          </a:p>
          <a:p>
            <a:pPr indent="-228600" lvl="0" marL="457200" marR="0" rtl="0" algn="l">
              <a:lnSpc>
                <a:spcPct val="90000"/>
              </a:lnSpc>
              <a:spcBef>
                <a:spcPts val="1000"/>
              </a:spcBef>
              <a:spcAft>
                <a:spcPts val="0"/>
              </a:spcAft>
              <a:buClr>
                <a:schemeClr val="dk1"/>
              </a:buClr>
              <a:buSzPts val="1800"/>
              <a:buFont typeface="Arial"/>
              <a:buNone/>
            </a:pPr>
            <a:r>
              <a:rPr b="1" lang="en-US">
                <a:solidFill>
                  <a:srgbClr val="7030A0"/>
                </a:solidFill>
              </a:rPr>
              <a:t>Τι είναι η δέσμευση στο μοντέλο PERMA;</a:t>
            </a:r>
            <a:endParaRPr/>
          </a:p>
          <a:p>
            <a:pPr indent="-228600" lvl="0" marL="457200" rtl="0" algn="l">
              <a:lnSpc>
                <a:spcPct val="90000"/>
              </a:lnSpc>
              <a:spcBef>
                <a:spcPts val="1000"/>
              </a:spcBef>
              <a:spcAft>
                <a:spcPts val="0"/>
              </a:spcAft>
              <a:buSzPts val="1800"/>
              <a:buFont typeface="Arial"/>
              <a:buChar char="•"/>
            </a:pPr>
            <a:r>
              <a:rPr b="1" lang="en-US">
                <a:solidFill>
                  <a:srgbClr val="7030A0"/>
                </a:solidFill>
              </a:rPr>
              <a:t>Ορισμός: </a:t>
            </a:r>
            <a:r>
              <a:rPr lang="en-US">
                <a:solidFill>
                  <a:srgbClr val="7030A0"/>
                </a:solidFill>
              </a:rPr>
              <a:t> Η δέσμευση είναι η βαθιά ψυχολογική εμπλοκή και προσήλωση που βιώνουν τα άτομα όταν είναι πλήρως αφοσιωμένα σε μια σημαντική δραστηριότητα («κατάσταση ροής»).</a:t>
            </a:r>
            <a:endParaRPr/>
          </a:p>
          <a:p>
            <a:pPr indent="-228600" lvl="0" marL="457200" rtl="0" algn="l">
              <a:lnSpc>
                <a:spcPct val="90000"/>
              </a:lnSpc>
              <a:spcBef>
                <a:spcPts val="1000"/>
              </a:spcBef>
              <a:spcAft>
                <a:spcPts val="0"/>
              </a:spcAft>
              <a:buSzPts val="1800"/>
              <a:buFont typeface="Arial"/>
              <a:buChar char="•"/>
            </a:pPr>
            <a:r>
              <a:rPr b="1" lang="en-US">
                <a:solidFill>
                  <a:srgbClr val="7030A0"/>
                </a:solidFill>
              </a:rPr>
              <a:t>Στα σχολεία: </a:t>
            </a:r>
            <a:r>
              <a:rPr lang="en-US">
                <a:solidFill>
                  <a:srgbClr val="7030A0"/>
                </a:solidFill>
              </a:rPr>
              <a:t>Αντικατοπτρίζει την ενεργό συμμετοχή, την περιέργεια και τη διαρκή προσοχή – τόσο για τους μαθητές/μαθήτριες όσο και για τους/τις εκπαιδευτικούς.</a:t>
            </a:r>
            <a:endParaRPr/>
          </a:p>
          <a:p>
            <a:pPr indent="-228600" lvl="0" marL="457200" rtl="0" algn="l">
              <a:lnSpc>
                <a:spcPct val="90000"/>
              </a:lnSpc>
              <a:spcBef>
                <a:spcPts val="1000"/>
              </a:spcBef>
              <a:spcAft>
                <a:spcPts val="0"/>
              </a:spcAft>
              <a:buSzPts val="1800"/>
              <a:buFont typeface="Arial"/>
              <a:buChar char="•"/>
            </a:pPr>
            <a:r>
              <a:rPr b="1" lang="en-US">
                <a:solidFill>
                  <a:srgbClr val="7030A0"/>
                </a:solidFill>
              </a:rPr>
              <a:t>Δείκτες: </a:t>
            </a:r>
            <a:r>
              <a:rPr lang="en-US">
                <a:solidFill>
                  <a:srgbClr val="7030A0"/>
                </a:solidFill>
              </a:rPr>
              <a:t>Απόλαυση της μάθησης, μείωση των απουσιών, συμμετοχή σε εξωσχολικές δραστηριότητες, ενθουσιασμός των εκπαιδευτικών και συνεργατική μάθηση.</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2800"/>
              <a:t>Πρότυπο σχεδίου δράσης για τη δέσμευση και εργαλείο παρακολούθησης της δέσμευσης (για παρακολούθηση και αξιολόγηση) </a:t>
            </a:r>
            <a:endParaRPr sz="3600"/>
          </a:p>
        </p:txBody>
      </p:sp>
      <p:pic>
        <p:nvPicPr>
          <p:cNvPr descr="Generated image" id="197" name="Google Shape;197;p4"/>
          <p:cNvPicPr preferRelativeResize="0"/>
          <p:nvPr/>
        </p:nvPicPr>
        <p:blipFill rotWithShape="1">
          <a:blip r:embed="rId3">
            <a:alphaModFix/>
          </a:blip>
          <a:srcRect b="0" l="0" r="0" t="0"/>
          <a:stretch/>
        </p:blipFill>
        <p:spPr>
          <a:xfrm>
            <a:off x="-50799" y="797442"/>
            <a:ext cx="12286328" cy="62777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Πώς μπορεί να ενισχυθεί και να διατηρηθεί η δέσμευση;</a:t>
            </a:r>
            <a:endParaRPr/>
          </a:p>
        </p:txBody>
      </p:sp>
      <p:sp>
        <p:nvSpPr>
          <p:cNvPr id="204" name="Google Shape;204;p5"/>
          <p:cNvSpPr txBox="1"/>
          <p:nvPr>
            <p:ph idx="1" type="body"/>
          </p:nvPr>
        </p:nvSpPr>
        <p:spPr>
          <a:xfrm>
            <a:off x="97970" y="753074"/>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Τα διάφορα επίπεδα</a:t>
            </a:r>
            <a:endParaRPr/>
          </a:p>
        </p:txBody>
      </p:sp>
      <p:sp>
        <p:nvSpPr>
          <p:cNvPr id="205" name="Google Shape;205;p5"/>
          <p:cNvSpPr txBox="1"/>
          <p:nvPr>
            <p:ph idx="2" type="body"/>
          </p:nvPr>
        </p:nvSpPr>
        <p:spPr>
          <a:xfrm>
            <a:off x="97970" y="1210027"/>
            <a:ext cx="11944500" cy="5647978"/>
          </a:xfrm>
          <a:prstGeom prst="rect">
            <a:avLst/>
          </a:prstGeom>
          <a:noFill/>
          <a:ln>
            <a:noFill/>
          </a:ln>
        </p:spPr>
        <p:txBody>
          <a:bodyPr anchorCtr="0" anchor="t" bIns="45700" lIns="91425" spcFirstLastPara="1" rIns="91425" wrap="square" tIns="45700">
            <a:noAutofit/>
          </a:bodyPr>
          <a:lstStyle/>
          <a:p>
            <a:pPr indent="-228600" lvl="0" marL="457200" rtl="0" algn="just">
              <a:lnSpc>
                <a:spcPct val="90000"/>
              </a:lnSpc>
              <a:spcBef>
                <a:spcPts val="1000"/>
              </a:spcBef>
              <a:spcAft>
                <a:spcPts val="0"/>
              </a:spcAft>
              <a:buSzPts val="1800"/>
              <a:buNone/>
            </a:pPr>
            <a:r>
              <a:rPr b="1" lang="en-US" sz="1600">
                <a:solidFill>
                  <a:srgbClr val="7030A0"/>
                </a:solidFill>
                <a:extLst>
                  <a:ext uri="http://customooxmlschemas.google.com/">
                    <go:slidesCustomData xmlns:go="http://customooxmlschemas.google.com/" textRoundtripDataId="0"/>
                  </a:ext>
                </a:extLst>
              </a:rPr>
              <a:t>Σε επίπεδο τάξης (εκπαιδευτικοί):</a:t>
            </a:r>
            <a:endParaRPr sz="1600">
              <a:solidFill>
                <a:srgbClr val="7030A0"/>
              </a:solidFill>
              <a:extLst>
                <a:ext uri="http://customooxmlschemas.google.com/">
                  <go:slidesCustomData xmlns:go="http://customooxmlschemas.google.com/" textRoundtripDataId="1"/>
                </a:ext>
              </a:extLst>
            </a:endParaRPr>
          </a:p>
          <a:p>
            <a:pPr indent="-228600" lvl="0" marL="457200" rtl="0" algn="just">
              <a:lnSpc>
                <a:spcPct val="90000"/>
              </a:lnSpc>
              <a:spcBef>
                <a:spcPts val="1000"/>
              </a:spcBef>
              <a:spcAft>
                <a:spcPts val="0"/>
              </a:spcAft>
              <a:buSzPts val="1800"/>
              <a:buFont typeface="Arial"/>
              <a:buChar char="•"/>
            </a:pPr>
            <a:r>
              <a:rPr lang="en-US" sz="1600">
                <a:solidFill>
                  <a:srgbClr val="7030A0"/>
                </a:solidFill>
                <a:extLst>
                  <a:ext uri="http://customooxmlschemas.google.com/">
                    <go:slidesCustomData xmlns:go="http://customooxmlschemas.google.com/" textRoundtripDataId="2"/>
                  </a:ext>
                </a:extLst>
              </a:rPr>
              <a:t>Χρησιμοποιήστε </a:t>
            </a:r>
            <a:r>
              <a:rPr b="1" lang="en-US" sz="1600">
                <a:solidFill>
                  <a:srgbClr val="7030A0"/>
                </a:solidFill>
                <a:extLst>
                  <a:ext uri="http://customooxmlschemas.google.com/">
                    <go:slidesCustomData xmlns:go="http://customooxmlschemas.google.com/" textRoundtripDataId="3"/>
                  </a:ext>
                </a:extLst>
              </a:rPr>
              <a:t>προσεγγίσεις που εστιάζουν στα δυνατά σημεία </a:t>
            </a:r>
            <a:r>
              <a:rPr lang="en-US" sz="1600">
                <a:solidFill>
                  <a:srgbClr val="7030A0"/>
                </a:solidFill>
                <a:extLst>
                  <a:ext uri="http://customooxmlschemas.google.com/">
                    <go:slidesCustomData xmlns:go="http://customooxmlschemas.google.com/" textRoundtripDataId="4"/>
                  </a:ext>
                </a:extLst>
              </a:rPr>
              <a:t>(εντοπίστε και αξιοποιήστε καθημερινά τα δυνατά σημεία των μαθητών/μαθητριών και τα δικά σας).</a:t>
            </a:r>
            <a:endParaRPr sz="1600">
              <a:extLst>
                <a:ext uri="http://customooxmlschemas.google.com/">
                  <go:slidesCustomData xmlns:go="http://customooxmlschemas.google.com/" textRoundtripDataId="5"/>
                </a:ext>
              </a:extLst>
            </a:endParaRPr>
          </a:p>
          <a:p>
            <a:pPr indent="-228600" lvl="0" marL="457200" rtl="0" algn="just">
              <a:lnSpc>
                <a:spcPct val="90000"/>
              </a:lnSpc>
              <a:spcBef>
                <a:spcPts val="1000"/>
              </a:spcBef>
              <a:spcAft>
                <a:spcPts val="0"/>
              </a:spcAft>
              <a:buSzPts val="1800"/>
              <a:buFont typeface="Arial"/>
              <a:buChar char="•"/>
            </a:pPr>
            <a:r>
              <a:rPr lang="en-US" sz="1600">
                <a:solidFill>
                  <a:srgbClr val="7030A0"/>
                </a:solidFill>
                <a:extLst>
                  <a:ext uri="http://customooxmlschemas.google.com/">
                    <go:slidesCustomData xmlns:go="http://customooxmlschemas.google.com/" textRoundtripDataId="6"/>
                  </a:ext>
                </a:extLst>
              </a:rPr>
              <a:t>Σχεδιάστε </a:t>
            </a:r>
            <a:r>
              <a:rPr b="1" lang="en-US" sz="1600">
                <a:solidFill>
                  <a:srgbClr val="7030A0"/>
                </a:solidFill>
                <a:extLst>
                  <a:ext uri="http://customooxmlschemas.google.com/">
                    <go:slidesCustomData xmlns:go="http://customooxmlschemas.google.com/" textRoundtripDataId="7"/>
                  </a:ext>
                </a:extLst>
              </a:rPr>
              <a:t>μαθήματα που ευνοούν τη ροή</a:t>
            </a:r>
            <a:r>
              <a:rPr lang="en-US" sz="1600">
                <a:solidFill>
                  <a:srgbClr val="7030A0"/>
                </a:solidFill>
                <a:extLst>
                  <a:ext uri="http://customooxmlschemas.google.com/">
                    <go:slidesCustomData xmlns:go="http://customooxmlschemas.google.com/" textRoundtripDataId="8"/>
                  </a:ext>
                </a:extLst>
              </a:rPr>
              <a:t>: εργασίες με σαφείς στόχους, ισορροπημένες προκλήσεις, άμεση ανατροφοδότηση.</a:t>
            </a:r>
            <a:endParaRPr sz="1600">
              <a:extLst>
                <a:ext uri="http://customooxmlschemas.google.com/">
                  <go:slidesCustomData xmlns:go="http://customooxmlschemas.google.com/" textRoundtripDataId="9"/>
                </a:ext>
              </a:extLst>
            </a:endParaRPr>
          </a:p>
          <a:p>
            <a:pPr indent="-228600" lvl="0" marL="457200" rtl="0" algn="just">
              <a:lnSpc>
                <a:spcPct val="90000"/>
              </a:lnSpc>
              <a:spcBef>
                <a:spcPts val="1000"/>
              </a:spcBef>
              <a:spcAft>
                <a:spcPts val="0"/>
              </a:spcAft>
              <a:buSzPts val="1800"/>
              <a:buFont typeface="Arial"/>
              <a:buChar char="•"/>
            </a:pPr>
            <a:r>
              <a:rPr lang="en-US" sz="1600">
                <a:solidFill>
                  <a:srgbClr val="7030A0"/>
                </a:solidFill>
                <a:extLst>
                  <a:ext uri="http://customooxmlschemas.google.com/">
                    <go:slidesCustomData xmlns:go="http://customooxmlschemas.google.com/" textRoundtripDataId="10"/>
                  </a:ext>
                </a:extLst>
              </a:rPr>
              <a:t>Προωθήστε </a:t>
            </a:r>
            <a:r>
              <a:rPr b="1" lang="en-US" sz="1600">
                <a:solidFill>
                  <a:srgbClr val="7030A0"/>
                </a:solidFill>
                <a:extLst>
                  <a:ext uri="http://customooxmlschemas.google.com/">
                    <go:slidesCustomData xmlns:go="http://customooxmlschemas.google.com/" textRoundtripDataId="11"/>
                  </a:ext>
                </a:extLst>
              </a:rPr>
              <a:t>την αυτονομία και την έκφραση</a:t>
            </a:r>
            <a:r>
              <a:rPr lang="en-US" sz="1600">
                <a:solidFill>
                  <a:srgbClr val="7030A0"/>
                </a:solidFill>
                <a:extLst>
                  <a:ext uri="http://customooxmlschemas.google.com/">
                    <go:slidesCustomData xmlns:go="http://customooxmlschemas.google.com/" textRoundtripDataId="12"/>
                  </a:ext>
                </a:extLst>
              </a:rPr>
              <a:t>: αφήστε τους/τις μαθητές/μαθήτριες να κάνουν επιλογές σε έργα, ρουτίνες αναστοχασμού ή δραστηριότητες που καθοδηγούνται από τους/τις συμμαθητές/συμμαθήτριές τους.</a:t>
            </a:r>
            <a:endParaRPr sz="1600">
              <a:extLst>
                <a:ext uri="http://customooxmlschemas.google.com/">
                  <go:slidesCustomData xmlns:go="http://customooxmlschemas.google.com/" textRoundtripDataId="13"/>
                </a:ext>
              </a:extLst>
            </a:endParaRPr>
          </a:p>
          <a:p>
            <a:pPr indent="-228600" lvl="0" marL="457200" rtl="0" algn="just">
              <a:lnSpc>
                <a:spcPct val="90000"/>
              </a:lnSpc>
              <a:spcBef>
                <a:spcPts val="1000"/>
              </a:spcBef>
              <a:spcAft>
                <a:spcPts val="0"/>
              </a:spcAft>
              <a:buSzPts val="1800"/>
              <a:buFont typeface="Arial"/>
              <a:buChar char="•"/>
            </a:pPr>
            <a:r>
              <a:rPr lang="en-US" sz="1600">
                <a:solidFill>
                  <a:srgbClr val="7030A0"/>
                </a:solidFill>
                <a:extLst>
                  <a:ext uri="http://customooxmlschemas.google.com/">
                    <go:slidesCustomData xmlns:go="http://customooxmlschemas.google.com/" textRoundtripDataId="14"/>
                  </a:ext>
                </a:extLst>
              </a:rPr>
              <a:t>Ενσωματώστε </a:t>
            </a:r>
            <a:r>
              <a:rPr b="1" lang="en-US" sz="1600">
                <a:solidFill>
                  <a:srgbClr val="7030A0"/>
                </a:solidFill>
                <a:extLst>
                  <a:ext uri="http://customooxmlschemas.google.com/">
                    <go:slidesCustomData xmlns:go="http://customooxmlschemas.google.com/" textRoundtripDataId="15"/>
                  </a:ext>
                </a:extLst>
              </a:rPr>
              <a:t>πρακτικές μικρο-δέσμευσης </a:t>
            </a:r>
            <a:r>
              <a:rPr lang="en-US" sz="1600">
                <a:solidFill>
                  <a:srgbClr val="7030A0"/>
                </a:solidFill>
                <a:extLst>
                  <a:ext uri="http://customooxmlschemas.google.com/">
                    <go:slidesCustomData xmlns:go="http://customooxmlschemas.google.com/" textRoundtripDataId="16"/>
                  </a:ext>
                </a:extLst>
              </a:rPr>
              <a:t>(π.χ. «Κύκλοι ελέγχου», «Στιγμές ροής», «Το δυνατό σημείο της εβδομάδας»).</a:t>
            </a:r>
            <a:endParaRPr sz="1600">
              <a:extLst>
                <a:ext uri="http://customooxmlschemas.google.com/">
                  <go:slidesCustomData xmlns:go="http://customooxmlschemas.google.com/" textRoundtripDataId="17"/>
                </a:ext>
              </a:extLst>
            </a:endParaRPr>
          </a:p>
          <a:p>
            <a:pPr indent="-228600" lvl="0" marL="457200" rtl="0" algn="just">
              <a:lnSpc>
                <a:spcPct val="90000"/>
              </a:lnSpc>
              <a:spcBef>
                <a:spcPts val="1000"/>
              </a:spcBef>
              <a:spcAft>
                <a:spcPts val="0"/>
              </a:spcAft>
              <a:buSzPts val="1800"/>
              <a:buNone/>
            </a:pPr>
            <a:r>
              <a:rPr b="1" lang="en-US" sz="1600">
                <a:solidFill>
                  <a:srgbClr val="7030A0"/>
                </a:solidFill>
                <a:extLst>
                  <a:ext uri="http://customooxmlschemas.google.com/">
                    <go:slidesCustomData xmlns:go="http://customooxmlschemas.google.com/" textRoundtripDataId="18"/>
                  </a:ext>
                </a:extLst>
              </a:rPr>
              <a:t>Σε επίπεδο σχολικής ηγεσίας (διεύθυνση):</a:t>
            </a:r>
            <a:endParaRPr sz="1600">
              <a:solidFill>
                <a:srgbClr val="7030A0"/>
              </a:solidFill>
              <a:extLst>
                <a:ext uri="http://customooxmlschemas.google.com/">
                  <go:slidesCustomData xmlns:go="http://customooxmlschemas.google.com/" textRoundtripDataId="19"/>
                </a:ext>
              </a:extLst>
            </a:endParaRPr>
          </a:p>
          <a:p>
            <a:pPr indent="-228600" lvl="0" marL="457200" rtl="0" algn="just">
              <a:lnSpc>
                <a:spcPct val="90000"/>
              </a:lnSpc>
              <a:spcBef>
                <a:spcPts val="1000"/>
              </a:spcBef>
              <a:spcAft>
                <a:spcPts val="0"/>
              </a:spcAft>
              <a:buSzPts val="1800"/>
              <a:buFont typeface="Arial"/>
              <a:buChar char="•"/>
            </a:pPr>
            <a:r>
              <a:rPr lang="en-US" sz="1600">
                <a:solidFill>
                  <a:srgbClr val="7030A0"/>
                </a:solidFill>
                <a:extLst>
                  <a:ext uri="http://customooxmlschemas.google.com/">
                    <go:slidesCustomData xmlns:go="http://customooxmlschemas.google.com/" textRoundtripDataId="20"/>
                  </a:ext>
                </a:extLst>
              </a:rPr>
              <a:t>Ενσωματώστε τη δέσμευση στο </a:t>
            </a:r>
            <a:r>
              <a:rPr b="1" lang="en-US" sz="1600">
                <a:solidFill>
                  <a:srgbClr val="7030A0"/>
                </a:solidFill>
                <a:extLst>
                  <a:ext uri="http://customooxmlschemas.google.com/">
                    <go:slidesCustomData xmlns:go="http://customooxmlschemas.google.com/" textRoundtripDataId="21"/>
                  </a:ext>
                </a:extLst>
              </a:rPr>
              <a:t>σχέδιο ανάπτυξης του σχολείου </a:t>
            </a:r>
            <a:r>
              <a:rPr lang="en-US" sz="1600">
                <a:solidFill>
                  <a:srgbClr val="7030A0"/>
                </a:solidFill>
                <a:extLst>
                  <a:ext uri="http://customooxmlschemas.google.com/">
                    <go:slidesCustomData xmlns:go="http://customooxmlschemas.google.com/" textRoundtripDataId="22"/>
                  </a:ext>
                </a:extLst>
              </a:rPr>
              <a:t>και </a:t>
            </a:r>
            <a:r>
              <a:rPr b="1" lang="en-US" sz="1600">
                <a:solidFill>
                  <a:srgbClr val="7030A0"/>
                </a:solidFill>
                <a:extLst>
                  <a:ext uri="http://customooxmlschemas.google.com/">
                    <go:slidesCustomData xmlns:go="http://customooxmlschemas.google.com/" textRoundtripDataId="23"/>
                  </a:ext>
                </a:extLst>
              </a:rPr>
              <a:t>στο σύστημα αξιολόγησης των εκπαιδευτικών</a:t>
            </a:r>
            <a:r>
              <a:rPr lang="en-US" sz="1600">
                <a:solidFill>
                  <a:srgbClr val="7030A0"/>
                </a:solidFill>
                <a:extLst>
                  <a:ext uri="http://customooxmlschemas.google.com/">
                    <go:slidesCustomData xmlns:go="http://customooxmlschemas.google.com/" textRoundtripDataId="24"/>
                  </a:ext>
                </a:extLst>
              </a:rPr>
              <a:t>.</a:t>
            </a:r>
            <a:endParaRPr sz="1600">
              <a:extLst>
                <a:ext uri="http://customooxmlschemas.google.com/">
                  <go:slidesCustomData xmlns:go="http://customooxmlschemas.google.com/" textRoundtripDataId="25"/>
                </a:ext>
              </a:extLst>
            </a:endParaRPr>
          </a:p>
          <a:p>
            <a:pPr indent="-228600" lvl="0" marL="457200" rtl="0" algn="just">
              <a:lnSpc>
                <a:spcPct val="90000"/>
              </a:lnSpc>
              <a:spcBef>
                <a:spcPts val="1000"/>
              </a:spcBef>
              <a:spcAft>
                <a:spcPts val="0"/>
              </a:spcAft>
              <a:buSzPts val="1800"/>
              <a:buFont typeface="Arial"/>
              <a:buChar char="•"/>
            </a:pPr>
            <a:r>
              <a:rPr lang="en-US" sz="1600">
                <a:solidFill>
                  <a:srgbClr val="7030A0"/>
                </a:solidFill>
                <a:extLst>
                  <a:ext uri="http://customooxmlschemas.google.com/">
                    <go:slidesCustomData xmlns:go="http://customooxmlschemas.google.com/" textRoundtripDataId="26"/>
                  </a:ext>
                </a:extLst>
              </a:rPr>
              <a:t>Επιβραβεύστε την καινοτομία και </a:t>
            </a:r>
            <a:r>
              <a:rPr b="1" lang="en-US" sz="1600">
                <a:solidFill>
                  <a:srgbClr val="7030A0"/>
                </a:solidFill>
                <a:extLst>
                  <a:ext uri="http://customooxmlschemas.google.com/">
                    <go:slidesCustomData xmlns:go="http://customooxmlschemas.google.com/" textRoundtripDataId="27"/>
                  </a:ext>
                </a:extLst>
              </a:rPr>
              <a:t>τις πρωτοβουλίες των εκπαιδευτικών </a:t>
            </a:r>
            <a:r>
              <a:rPr lang="en-US" sz="1600">
                <a:solidFill>
                  <a:srgbClr val="7030A0"/>
                </a:solidFill>
                <a:extLst>
                  <a:ext uri="http://customooxmlschemas.google.com/">
                    <go:slidesCustomData xmlns:go="http://customooxmlschemas.google.com/" textRoundtripDataId="28"/>
                  </a:ext>
                </a:extLst>
              </a:rPr>
              <a:t>που ενισχύουν τη δέσμευση.</a:t>
            </a:r>
            <a:endParaRPr sz="1600">
              <a:extLst>
                <a:ext uri="http://customooxmlschemas.google.com/">
                  <go:slidesCustomData xmlns:go="http://customooxmlschemas.google.com/" textRoundtripDataId="29"/>
                </a:ext>
              </a:extLst>
            </a:endParaRPr>
          </a:p>
          <a:p>
            <a:pPr indent="-228600" lvl="0" marL="457200" rtl="0" algn="just">
              <a:lnSpc>
                <a:spcPct val="90000"/>
              </a:lnSpc>
              <a:spcBef>
                <a:spcPts val="1000"/>
              </a:spcBef>
              <a:spcAft>
                <a:spcPts val="0"/>
              </a:spcAft>
              <a:buSzPts val="1800"/>
              <a:buFont typeface="Arial"/>
              <a:buChar char="•"/>
            </a:pPr>
            <a:r>
              <a:rPr lang="en-US" sz="1600">
                <a:solidFill>
                  <a:srgbClr val="7030A0"/>
                </a:solidFill>
                <a:extLst>
                  <a:ext uri="http://customooxmlschemas.google.com/">
                    <go:slidesCustomData xmlns:go="http://customooxmlschemas.google.com/" textRoundtripDataId="30"/>
                  </a:ext>
                </a:extLst>
              </a:rPr>
              <a:t>Αφιερώστε χρόνο για </a:t>
            </a:r>
            <a:r>
              <a:rPr b="1" lang="en-US" sz="1600">
                <a:solidFill>
                  <a:srgbClr val="7030A0"/>
                </a:solidFill>
                <a:extLst>
                  <a:ext uri="http://customooxmlschemas.google.com/">
                    <go:slidesCustomData xmlns:go="http://customooxmlschemas.google.com/" textRoundtripDataId="31"/>
                  </a:ext>
                </a:extLst>
              </a:rPr>
              <a:t>συνεργατικό σχεδιασμό</a:t>
            </a:r>
            <a:r>
              <a:rPr lang="en-US" sz="1600">
                <a:solidFill>
                  <a:srgbClr val="7030A0"/>
                </a:solidFill>
                <a:extLst>
                  <a:ext uri="http://customooxmlschemas.google.com/">
                    <go:slidesCustomData xmlns:go="http://customooxmlschemas.google.com/" textRoundtripDataId="32"/>
                  </a:ext>
                </a:extLst>
              </a:rPr>
              <a:t>, αναστοχασμό και επαγγελματικές κοινότητες μάθησης.</a:t>
            </a:r>
            <a:endParaRPr sz="1600">
              <a:extLst>
                <a:ext uri="http://customooxmlschemas.google.com/">
                  <go:slidesCustomData xmlns:go="http://customooxmlschemas.google.com/" textRoundtripDataId="33"/>
                </a:ext>
              </a:extLst>
            </a:endParaRPr>
          </a:p>
          <a:p>
            <a:pPr indent="-228600" lvl="0" marL="457200" rtl="0" algn="just">
              <a:lnSpc>
                <a:spcPct val="90000"/>
              </a:lnSpc>
              <a:spcBef>
                <a:spcPts val="1000"/>
              </a:spcBef>
              <a:spcAft>
                <a:spcPts val="0"/>
              </a:spcAft>
              <a:buSzPts val="1800"/>
              <a:buFont typeface="Arial"/>
              <a:buChar char="•"/>
            </a:pPr>
            <a:r>
              <a:rPr lang="en-US" sz="1600">
                <a:solidFill>
                  <a:srgbClr val="7030A0"/>
                </a:solidFill>
                <a:extLst>
                  <a:ext uri="http://customooxmlschemas.google.com/">
                    <go:slidesCustomData xmlns:go="http://customooxmlschemas.google.com/" textRoundtripDataId="34"/>
                  </a:ext>
                </a:extLst>
              </a:rPr>
              <a:t>Συγκεντρώστε δεδομένα (έρευνες, ομάδες εστίασης, ημερολόγια παρατήρησης) για να παρακολουθείτε τους δείκτες δέσμευσης.</a:t>
            </a:r>
            <a:endParaRPr sz="1600">
              <a:extLst>
                <a:ext uri="http://customooxmlschemas.google.com/">
                  <go:slidesCustomData xmlns:go="http://customooxmlschemas.google.com/" textRoundtripDataId="35"/>
                </a:ext>
              </a:extLst>
            </a:endParaRPr>
          </a:p>
          <a:p>
            <a:pPr indent="-228600" lvl="0" marL="457200" rtl="0" algn="just">
              <a:lnSpc>
                <a:spcPct val="90000"/>
              </a:lnSpc>
              <a:spcBef>
                <a:spcPts val="1000"/>
              </a:spcBef>
              <a:spcAft>
                <a:spcPts val="0"/>
              </a:spcAft>
              <a:buSzPts val="1800"/>
              <a:buNone/>
            </a:pPr>
            <a:r>
              <a:rPr b="1" lang="en-US" sz="1600">
                <a:solidFill>
                  <a:srgbClr val="7030A0"/>
                </a:solidFill>
                <a:extLst>
                  <a:ext uri="http://customooxmlschemas.google.com/">
                    <go:slidesCustomData xmlns:go="http://customooxmlschemas.google.com/" textRoundtripDataId="36"/>
                  </a:ext>
                </a:extLst>
              </a:rPr>
              <a:t>Σε επίπεδο γονέων/κοινότητας:</a:t>
            </a:r>
            <a:endParaRPr sz="1600">
              <a:solidFill>
                <a:srgbClr val="7030A0"/>
              </a:solidFill>
              <a:extLst>
                <a:ext uri="http://customooxmlschemas.google.com/">
                  <go:slidesCustomData xmlns:go="http://customooxmlschemas.google.com/" textRoundtripDataId="37"/>
                </a:ext>
              </a:extLst>
            </a:endParaRPr>
          </a:p>
          <a:p>
            <a:pPr indent="-228600" lvl="0" marL="457200" rtl="0" algn="just">
              <a:lnSpc>
                <a:spcPct val="90000"/>
              </a:lnSpc>
              <a:spcBef>
                <a:spcPts val="1000"/>
              </a:spcBef>
              <a:spcAft>
                <a:spcPts val="0"/>
              </a:spcAft>
              <a:buSzPts val="1800"/>
              <a:buFont typeface="Arial"/>
              <a:buChar char="•"/>
            </a:pPr>
            <a:r>
              <a:rPr lang="en-US" sz="1600">
                <a:solidFill>
                  <a:srgbClr val="7030A0"/>
                </a:solidFill>
                <a:extLst>
                  <a:ext uri="http://customooxmlschemas.google.com/">
                    <go:slidesCustomData xmlns:go="http://customooxmlschemas.google.com/" textRoundtripDataId="38"/>
                  </a:ext>
                </a:extLst>
              </a:rPr>
              <a:t>Οργανώστε </a:t>
            </a:r>
            <a:r>
              <a:rPr b="1" lang="en-US" sz="1600">
                <a:solidFill>
                  <a:srgbClr val="7030A0"/>
                </a:solidFill>
                <a:extLst>
                  <a:ext uri="http://customooxmlschemas.google.com/">
                    <go:slidesCustomData xmlns:go="http://customooxmlschemas.google.com/" textRoundtripDataId="39"/>
                  </a:ext>
                </a:extLst>
              </a:rPr>
              <a:t>εργαστήρια για γονείς </a:t>
            </a:r>
            <a:r>
              <a:rPr lang="en-US" sz="1600">
                <a:solidFill>
                  <a:srgbClr val="7030A0"/>
                </a:solidFill>
                <a:extLst>
                  <a:ext uri="http://customooxmlschemas.google.com/">
                    <go:slidesCustomData xmlns:go="http://customooxmlschemas.google.com/" textRoundtripDataId="40"/>
                  </a:ext>
                </a:extLst>
              </a:rPr>
              <a:t>με θέμα το κίνητρο και τη ροή στη μάθηση.</a:t>
            </a:r>
            <a:endParaRPr sz="1600">
              <a:extLst>
                <a:ext uri="http://customooxmlschemas.google.com/">
                  <go:slidesCustomData xmlns:go="http://customooxmlschemas.google.com/" textRoundtripDataId="41"/>
                </a:ext>
              </a:extLst>
            </a:endParaRPr>
          </a:p>
          <a:p>
            <a:pPr indent="-228600" lvl="0" marL="457200" rtl="0" algn="just">
              <a:lnSpc>
                <a:spcPct val="90000"/>
              </a:lnSpc>
              <a:spcBef>
                <a:spcPts val="1000"/>
              </a:spcBef>
              <a:spcAft>
                <a:spcPts val="0"/>
              </a:spcAft>
              <a:buSzPts val="1800"/>
              <a:buFont typeface="Arial"/>
              <a:buChar char="•"/>
            </a:pPr>
            <a:r>
              <a:rPr lang="en-US" sz="1600">
                <a:solidFill>
                  <a:srgbClr val="7030A0"/>
                </a:solidFill>
                <a:extLst>
                  <a:ext uri="http://customooxmlschemas.google.com/">
                    <go:slidesCustomData xmlns:go="http://customooxmlschemas.google.com/" textRoundtripDataId="42"/>
                  </a:ext>
                </a:extLst>
              </a:rPr>
              <a:t>Εμπλέξτε τους γονείς στην </a:t>
            </a:r>
            <a:r>
              <a:rPr b="1" lang="en-US" sz="1600">
                <a:solidFill>
                  <a:srgbClr val="7030A0"/>
                </a:solidFill>
                <a:extLst>
                  <a:ext uri="http://customooxmlschemas.google.com/">
                    <go:slidesCustomData xmlns:go="http://customooxmlschemas.google.com/" textRoundtripDataId="43"/>
                  </a:ext>
                </a:extLst>
              </a:rPr>
              <a:t>αναγνώριση των δυνατών σημείων </a:t>
            </a:r>
            <a:r>
              <a:rPr lang="en-US" sz="1600">
                <a:solidFill>
                  <a:srgbClr val="7030A0"/>
                </a:solidFill>
                <a:extLst>
                  <a:ext uri="http://customooxmlschemas.google.com/">
                    <go:slidesCustomData xmlns:go="http://customooxmlschemas.google.com/" textRoundtripDataId="44"/>
                  </a:ext>
                </a:extLst>
              </a:rPr>
              <a:t>(π.χ. «Τοίχος των δυνατών σημείων της οικογένειας»).</a:t>
            </a:r>
            <a:endParaRPr sz="1600">
              <a:extLst>
                <a:ext uri="http://customooxmlschemas.google.com/">
                  <go:slidesCustomData xmlns:go="http://customooxmlschemas.google.com/" textRoundtripDataId="45"/>
                </a:ext>
              </a:extLst>
            </a:endParaRPr>
          </a:p>
          <a:p>
            <a:pPr indent="-228600" lvl="0" marL="457200" rtl="0" algn="just">
              <a:lnSpc>
                <a:spcPct val="90000"/>
              </a:lnSpc>
              <a:spcBef>
                <a:spcPts val="1000"/>
              </a:spcBef>
              <a:spcAft>
                <a:spcPts val="0"/>
              </a:spcAft>
              <a:buSzPts val="1800"/>
              <a:buFont typeface="Arial"/>
              <a:buChar char="•"/>
            </a:pPr>
            <a:r>
              <a:rPr lang="en-US" sz="1600">
                <a:solidFill>
                  <a:srgbClr val="7030A0"/>
                </a:solidFill>
                <a:extLst>
                  <a:ext uri="http://customooxmlschemas.google.com/">
                    <go:slidesCustomData xmlns:go="http://customooxmlschemas.google.com/" textRoundtripDataId="46"/>
                  </a:ext>
                </a:extLst>
              </a:rPr>
              <a:t>Ενθαρρύνετε τη διοργάνωση εκδηλώσεων που έχουν σχεδιαστεί από κοινού (π.χ. εκθέσεις εργασιών των μαθητών/μαθητριών, εβδομάδες δημιουργικότητας) που συνδέουν τη δέσμευση του σπιτιού με το σχολείο.</a:t>
            </a:r>
            <a:endParaRPr sz="1600"/>
          </a:p>
          <a:p>
            <a:pPr indent="-228600" lvl="0" marL="457200" marR="0" rtl="0" algn="l">
              <a:lnSpc>
                <a:spcPct val="90000"/>
              </a:lnSpc>
              <a:spcBef>
                <a:spcPts val="1000"/>
              </a:spcBef>
              <a:spcAft>
                <a:spcPts val="0"/>
              </a:spcAft>
              <a:buClr>
                <a:schemeClr val="dk1"/>
              </a:buClr>
              <a:buSzPts val="1800"/>
              <a:buFont typeface="Arial"/>
              <a:buNone/>
            </a:pPr>
            <a:r>
              <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